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306" r:id="rId3"/>
    <p:sldId id="286" r:id="rId4"/>
    <p:sldId id="282" r:id="rId5"/>
    <p:sldId id="266" r:id="rId6"/>
    <p:sldId id="258" r:id="rId7"/>
    <p:sldId id="259" r:id="rId8"/>
    <p:sldId id="260" r:id="rId9"/>
    <p:sldId id="261" r:id="rId10"/>
    <p:sldId id="262" r:id="rId11"/>
    <p:sldId id="285" r:id="rId12"/>
    <p:sldId id="263" r:id="rId13"/>
    <p:sldId id="264" r:id="rId14"/>
    <p:sldId id="265" r:id="rId15"/>
    <p:sldId id="269" r:id="rId16"/>
    <p:sldId id="270" r:id="rId17"/>
    <p:sldId id="271" r:id="rId18"/>
    <p:sldId id="273" r:id="rId19"/>
    <p:sldId id="274" r:id="rId20"/>
    <p:sldId id="275" r:id="rId21"/>
    <p:sldId id="283" r:id="rId22"/>
    <p:sldId id="295" r:id="rId23"/>
    <p:sldId id="280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4" r:id="rId32"/>
    <p:sldId id="305" r:id="rId33"/>
    <p:sldId id="284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60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879E9-E00C-471A-96AC-A2AD27AF788B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60567-B9B1-4622-B0ED-57F0E7C10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0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직사각형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직사각형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직사각형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직사각형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5329C8-3B1A-4B66-8C9F-5F9298017D20}" type="datetime1">
              <a:rPr lang="en-US" smtClean="0"/>
              <a:pPr/>
              <a:t>9/23/2013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D5DFAC6-225E-41B7-AA85-068D5AE02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DE9B-20D1-4F03-B6B3-7B8F30B43231}" type="datetime1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8454-7BA3-4BE2-9B53-31EFBF00B31A}" type="datetime1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9F4-9BFC-47D9-8E08-08E1A9947A3E}" type="datetime1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0D87-D22F-4042-9E93-09A14563F158}" type="datetime1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578D-DEE1-4231-9FD3-F3AF5DAC521B}" type="datetime1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C05535-C76D-4DA1-8E03-929DC2C45C97}" type="datetime1">
              <a:rPr lang="en-US" smtClean="0"/>
              <a:pPr/>
              <a:t>9/23/2013</a:t>
            </a:fld>
            <a:endParaRPr 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5DFAC6-225E-41B7-AA85-068D5AE02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8AAC461-6952-4949-9EED-F2578023875C}" type="datetime1">
              <a:rPr lang="en-US" smtClean="0"/>
              <a:pPr/>
              <a:t>9/23/2013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D5DFAC6-225E-41B7-AA85-068D5AE02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D8EE-9338-442A-9D05-7500C4BACC32}" type="datetime1">
              <a:rPr lang="en-US" smtClean="0"/>
              <a:pPr/>
              <a:t>9/23/2013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FCAD-B191-443B-A46B-B9396D85A86C}" type="datetime1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6E4F-F47E-4019-92C8-8D84A183F0EC}" type="datetime1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직사각형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직사각형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직사각형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직사각형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직사각형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직사각형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직사각형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C0A5396-A8F9-4D49-BD45-845CA12E677C}" type="datetime1">
              <a:rPr lang="en-US" smtClean="0"/>
              <a:pPr/>
              <a:t>9/23/2013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D5DFAC6-225E-41B7-AA85-068D5AE02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Practical Energy-aware Real-Time Systems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2012.10.24</a:t>
            </a:r>
          </a:p>
          <a:p>
            <a:r>
              <a:rPr lang="en-US" dirty="0" smtClean="0"/>
              <a:t>2013.09.23 (updated)</a:t>
            </a:r>
          </a:p>
          <a:p>
            <a:endParaRPr lang="en-US" dirty="0" smtClean="0"/>
          </a:p>
          <a:p>
            <a:r>
              <a:rPr lang="en-US" dirty="0" smtClean="0"/>
              <a:t>Koo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2. Function application </a:t>
            </a:r>
            <a:r>
              <a:rPr lang="en-US" sz="2400" dirty="0" smtClean="0"/>
              <a:t>(</a:t>
            </a:r>
            <a:r>
              <a:rPr lang="en-US" sz="2000" dirty="0" smtClean="0"/>
              <a:t>wireless communication</a:t>
            </a:r>
            <a:r>
              <a:rPr lang="en-US" sz="2400" dirty="0" smtClean="0"/>
              <a:t>)</a:t>
            </a:r>
            <a:endParaRPr lang="en-US" sz="3200" dirty="0"/>
          </a:p>
        </p:txBody>
      </p:sp>
      <p:sp>
        <p:nvSpPr>
          <p:cNvPr id="17" name="직사각형 16"/>
          <p:cNvSpPr/>
          <p:nvPr/>
        </p:nvSpPr>
        <p:spPr>
          <a:xfrm>
            <a:off x="857224" y="2285992"/>
            <a:ext cx="192882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Wireless communications</a:t>
            </a:r>
            <a:endParaRPr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928926" y="2714620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928926" y="2285992"/>
            <a:ext cx="328614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GSM, WCDMA, HSPA, LTE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928926" y="3143248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928926" y="3571876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RFID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928926" y="4429132"/>
            <a:ext cx="3214710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IrDA </a:t>
            </a:r>
            <a:r>
              <a:rPr lang="en-US" sz="1600" dirty="0" smtClean="0">
                <a:solidFill>
                  <a:schemeClr val="tx1"/>
                </a:solidFill>
              </a:rPr>
              <a:t>(Infrared Data Association)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928926" y="4000504"/>
            <a:ext cx="2143140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 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857224" y="5143512"/>
            <a:ext cx="192882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Modes of </a:t>
            </a:r>
          </a:p>
          <a:p>
            <a:pPr algn="ctr"/>
            <a:r>
              <a:rPr lang="en-US" dirty="0" smtClean="0"/>
              <a:t>power amplifier</a:t>
            </a:r>
            <a:endParaRPr 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2928926" y="5143512"/>
            <a:ext cx="200026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Stand-by mode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28926" y="5572140"/>
            <a:ext cx="200026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Low mode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928926" y="6000768"/>
            <a:ext cx="200026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Middle mode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928926" y="6429396"/>
            <a:ext cx="200026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High mode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2066" y="6429396"/>
            <a:ext cx="4164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 pitchFamily="2" charset="2"/>
              </a:rPr>
              <a:t></a:t>
            </a:r>
            <a:r>
              <a:rPr lang="en-US" sz="1600" dirty="0" smtClean="0"/>
              <a:t>Max. power owing to lack of connectivity</a:t>
            </a:r>
            <a:endParaRPr lang="en-US" sz="1600" dirty="0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제목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r>
              <a:rPr lang="en-US" sz="3200" dirty="0" smtClean="0"/>
              <a:t>Example(from previous slide)</a:t>
            </a:r>
          </a:p>
        </p:txBody>
      </p:sp>
      <p:sp>
        <p:nvSpPr>
          <p:cNvPr id="49155" name="내용 개체 틀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325112"/>
          </a:xfrm>
        </p:spPr>
        <p:txBody>
          <a:bodyPr/>
          <a:lstStyle/>
          <a:p>
            <a:r>
              <a:rPr lang="en-US" dirty="0" smtClean="0"/>
              <a:t>A brief flow chart of power scheduling</a:t>
            </a:r>
          </a:p>
        </p:txBody>
      </p:sp>
      <p:sp>
        <p:nvSpPr>
          <p:cNvPr id="49157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E3DBC9-5140-4553-A62F-A0823DD6702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9158" name="모서리가 둥근 직사각형 8"/>
          <p:cNvSpPr>
            <a:spLocks noChangeArrowheads="1"/>
          </p:cNvSpPr>
          <p:nvPr/>
        </p:nvSpPr>
        <p:spPr bwMode="auto">
          <a:xfrm>
            <a:off x="285720" y="2143116"/>
            <a:ext cx="4038600" cy="38100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Computation System(off-line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operation)</a:t>
            </a:r>
          </a:p>
        </p:txBody>
      </p:sp>
      <p:sp>
        <p:nvSpPr>
          <p:cNvPr id="49159" name="타원 9"/>
          <p:cNvSpPr>
            <a:spLocks noChangeArrowheads="1"/>
          </p:cNvSpPr>
          <p:nvPr/>
        </p:nvSpPr>
        <p:spPr bwMode="auto">
          <a:xfrm>
            <a:off x="1581120" y="2981316"/>
            <a:ext cx="1219200" cy="533400"/>
          </a:xfrm>
          <a:prstGeom prst="ellipse">
            <a:avLst/>
          </a:prstGeom>
          <a:solidFill>
            <a:srgbClr val="7030A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Idle mode</a:t>
            </a:r>
          </a:p>
        </p:txBody>
      </p:sp>
      <p:sp>
        <p:nvSpPr>
          <p:cNvPr id="49160" name="타원 10"/>
          <p:cNvSpPr>
            <a:spLocks noChangeArrowheads="1"/>
          </p:cNvSpPr>
          <p:nvPr/>
        </p:nvSpPr>
        <p:spPr bwMode="auto">
          <a:xfrm>
            <a:off x="514320" y="4505316"/>
            <a:ext cx="1219200" cy="533400"/>
          </a:xfrm>
          <a:prstGeom prst="ellipse">
            <a:avLst/>
          </a:prstGeom>
          <a:solidFill>
            <a:srgbClr val="7030A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Sleep mode</a:t>
            </a:r>
          </a:p>
        </p:txBody>
      </p:sp>
      <p:sp>
        <p:nvSpPr>
          <p:cNvPr id="49161" name="타원 11"/>
          <p:cNvSpPr>
            <a:spLocks noChangeArrowheads="1"/>
          </p:cNvSpPr>
          <p:nvPr/>
        </p:nvSpPr>
        <p:spPr bwMode="auto">
          <a:xfrm>
            <a:off x="2724120" y="4505316"/>
            <a:ext cx="1219200" cy="533400"/>
          </a:xfrm>
          <a:prstGeom prst="ellipse">
            <a:avLst/>
          </a:prstGeom>
          <a:solidFill>
            <a:srgbClr val="7030A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Active mode</a:t>
            </a:r>
          </a:p>
        </p:txBody>
      </p:sp>
      <p:sp>
        <p:nvSpPr>
          <p:cNvPr id="49162" name="모서리가 둥근 직사각형 12"/>
          <p:cNvSpPr>
            <a:spLocks noChangeArrowheads="1"/>
          </p:cNvSpPr>
          <p:nvPr/>
        </p:nvSpPr>
        <p:spPr bwMode="auto">
          <a:xfrm>
            <a:off x="4705320" y="2143116"/>
            <a:ext cx="4267200" cy="38100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Communication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on-line operation)</a:t>
            </a:r>
          </a:p>
        </p:txBody>
      </p:sp>
      <p:sp>
        <p:nvSpPr>
          <p:cNvPr id="49163" name="타원 13"/>
          <p:cNvSpPr>
            <a:spLocks noChangeArrowheads="1"/>
          </p:cNvSpPr>
          <p:nvPr/>
        </p:nvSpPr>
        <p:spPr bwMode="auto">
          <a:xfrm>
            <a:off x="5086320" y="4200516"/>
            <a:ext cx="1219200" cy="838200"/>
          </a:xfrm>
          <a:prstGeom prst="ellipse">
            <a:avLst/>
          </a:prstGeom>
          <a:solidFill>
            <a:srgbClr val="0070C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Medium power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mode</a:t>
            </a:r>
          </a:p>
        </p:txBody>
      </p:sp>
      <p:sp>
        <p:nvSpPr>
          <p:cNvPr id="49164" name="타원 14"/>
          <p:cNvSpPr>
            <a:spLocks noChangeArrowheads="1"/>
          </p:cNvSpPr>
          <p:nvPr/>
        </p:nvSpPr>
        <p:spPr bwMode="auto">
          <a:xfrm>
            <a:off x="6381720" y="2828916"/>
            <a:ext cx="1219200" cy="838200"/>
          </a:xfrm>
          <a:prstGeom prst="ellipse">
            <a:avLst/>
          </a:prstGeom>
          <a:solidFill>
            <a:srgbClr val="0070C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High power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mode</a:t>
            </a:r>
          </a:p>
        </p:txBody>
      </p:sp>
      <p:sp>
        <p:nvSpPr>
          <p:cNvPr id="49165" name="타원 15"/>
          <p:cNvSpPr>
            <a:spLocks noChangeArrowheads="1"/>
          </p:cNvSpPr>
          <p:nvPr/>
        </p:nvSpPr>
        <p:spPr bwMode="auto">
          <a:xfrm>
            <a:off x="7600920" y="4276716"/>
            <a:ext cx="1219200" cy="838200"/>
          </a:xfrm>
          <a:prstGeom prst="ellipse">
            <a:avLst/>
          </a:prstGeom>
          <a:solidFill>
            <a:srgbClr val="0070C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Low power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mode</a:t>
            </a:r>
          </a:p>
        </p:txBody>
      </p:sp>
      <p:sp>
        <p:nvSpPr>
          <p:cNvPr id="49166" name="자유형 31"/>
          <p:cNvSpPr>
            <a:spLocks/>
          </p:cNvSpPr>
          <p:nvPr/>
        </p:nvSpPr>
        <p:spPr bwMode="auto">
          <a:xfrm>
            <a:off x="2600295" y="3476616"/>
            <a:ext cx="685800" cy="1028700"/>
          </a:xfrm>
          <a:custGeom>
            <a:avLst/>
            <a:gdLst>
              <a:gd name="T0" fmla="*/ 0 w 685800"/>
              <a:gd name="T1" fmla="*/ 0 h 1028700"/>
              <a:gd name="T2" fmla="*/ 542925 w 685800"/>
              <a:gd name="T3" fmla="*/ 352425 h 1028700"/>
              <a:gd name="T4" fmla="*/ 685800 w 685800"/>
              <a:gd name="T5" fmla="*/ 1028700 h 1028700"/>
              <a:gd name="T6" fmla="*/ 0 60000 65536"/>
              <a:gd name="T7" fmla="*/ 0 60000 65536"/>
              <a:gd name="T8" fmla="*/ 0 60000 65536"/>
              <a:gd name="T9" fmla="*/ 0 w 685800"/>
              <a:gd name="T10" fmla="*/ 0 h 1028700"/>
              <a:gd name="T11" fmla="*/ 685800 w 685800"/>
              <a:gd name="T12" fmla="*/ 1028700 h 1028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5800" h="1028700">
                <a:moveTo>
                  <a:pt x="0" y="0"/>
                </a:moveTo>
                <a:cubicBezTo>
                  <a:pt x="214312" y="90487"/>
                  <a:pt x="428625" y="180975"/>
                  <a:pt x="542925" y="352425"/>
                </a:cubicBezTo>
                <a:cubicBezTo>
                  <a:pt x="657225" y="523875"/>
                  <a:pt x="663575" y="922338"/>
                  <a:pt x="685800" y="1028700"/>
                </a:cubicBezTo>
              </a:path>
            </a:pathLst>
          </a:cu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67" name="자유형 40"/>
          <p:cNvSpPr>
            <a:spLocks/>
          </p:cNvSpPr>
          <p:nvPr/>
        </p:nvSpPr>
        <p:spPr bwMode="auto">
          <a:xfrm>
            <a:off x="2562195" y="3533766"/>
            <a:ext cx="533400" cy="942975"/>
          </a:xfrm>
          <a:custGeom>
            <a:avLst/>
            <a:gdLst>
              <a:gd name="T0" fmla="*/ 533400 w 533400"/>
              <a:gd name="T1" fmla="*/ 942975 h 942975"/>
              <a:gd name="T2" fmla="*/ 133350 w 533400"/>
              <a:gd name="T3" fmla="*/ 609600 h 942975"/>
              <a:gd name="T4" fmla="*/ 0 w 533400"/>
              <a:gd name="T5" fmla="*/ 0 h 942975"/>
              <a:gd name="T6" fmla="*/ 0 60000 65536"/>
              <a:gd name="T7" fmla="*/ 0 60000 65536"/>
              <a:gd name="T8" fmla="*/ 0 60000 65536"/>
              <a:gd name="T9" fmla="*/ 0 w 533400"/>
              <a:gd name="T10" fmla="*/ 0 h 942975"/>
              <a:gd name="T11" fmla="*/ 533400 w 533400"/>
              <a:gd name="T12" fmla="*/ 942975 h 9429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3400" h="942975">
                <a:moveTo>
                  <a:pt x="533400" y="942975"/>
                </a:moveTo>
                <a:cubicBezTo>
                  <a:pt x="377825" y="854869"/>
                  <a:pt x="222250" y="766763"/>
                  <a:pt x="133350" y="609600"/>
                </a:cubicBezTo>
                <a:cubicBezTo>
                  <a:pt x="44450" y="452438"/>
                  <a:pt x="22225" y="226219"/>
                  <a:pt x="0" y="0"/>
                </a:cubicBezTo>
              </a:path>
            </a:pathLst>
          </a:cu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68" name="자유형 43"/>
          <p:cNvSpPr>
            <a:spLocks/>
          </p:cNvSpPr>
          <p:nvPr/>
        </p:nvSpPr>
        <p:spPr bwMode="auto">
          <a:xfrm>
            <a:off x="1209645" y="3457566"/>
            <a:ext cx="547688" cy="1028700"/>
          </a:xfrm>
          <a:custGeom>
            <a:avLst/>
            <a:gdLst>
              <a:gd name="T0" fmla="*/ 0 w 547687"/>
              <a:gd name="T1" fmla="*/ 1028700 h 1028700"/>
              <a:gd name="T2" fmla="*/ 457204 w 547687"/>
              <a:gd name="T3" fmla="*/ 666750 h 1028700"/>
              <a:gd name="T4" fmla="*/ 542929 w 547687"/>
              <a:gd name="T5" fmla="*/ 0 h 1028700"/>
              <a:gd name="T6" fmla="*/ 0 60000 65536"/>
              <a:gd name="T7" fmla="*/ 0 60000 65536"/>
              <a:gd name="T8" fmla="*/ 0 60000 65536"/>
              <a:gd name="T9" fmla="*/ 0 w 547687"/>
              <a:gd name="T10" fmla="*/ 0 h 1028700"/>
              <a:gd name="T11" fmla="*/ 547687 w 547687"/>
              <a:gd name="T12" fmla="*/ 1028700 h 1028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687" h="1028700">
                <a:moveTo>
                  <a:pt x="0" y="1028700"/>
                </a:moveTo>
                <a:cubicBezTo>
                  <a:pt x="183356" y="933450"/>
                  <a:pt x="366713" y="838200"/>
                  <a:pt x="457200" y="666750"/>
                </a:cubicBezTo>
                <a:cubicBezTo>
                  <a:pt x="547687" y="495300"/>
                  <a:pt x="539750" y="112712"/>
                  <a:pt x="542925" y="0"/>
                </a:cubicBezTo>
              </a:path>
            </a:pathLst>
          </a:cu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69" name="자유형 44"/>
          <p:cNvSpPr>
            <a:spLocks/>
          </p:cNvSpPr>
          <p:nvPr/>
        </p:nvSpPr>
        <p:spPr bwMode="auto">
          <a:xfrm>
            <a:off x="1047720" y="3400416"/>
            <a:ext cx="600075" cy="1085850"/>
          </a:xfrm>
          <a:custGeom>
            <a:avLst/>
            <a:gdLst>
              <a:gd name="T0" fmla="*/ 386299 w 669925"/>
              <a:gd name="T1" fmla="*/ 0 h 1085850"/>
              <a:gd name="T2" fmla="*/ 51262 w 669925"/>
              <a:gd name="T3" fmla="*/ 361950 h 1085850"/>
              <a:gd name="T4" fmla="*/ 78724 w 669925"/>
              <a:gd name="T5" fmla="*/ 1085850 h 1085850"/>
              <a:gd name="T6" fmla="*/ 0 60000 65536"/>
              <a:gd name="T7" fmla="*/ 0 60000 65536"/>
              <a:gd name="T8" fmla="*/ 0 60000 65536"/>
              <a:gd name="T9" fmla="*/ 0 w 669925"/>
              <a:gd name="T10" fmla="*/ 0 h 1085850"/>
              <a:gd name="T11" fmla="*/ 669925 w 669925"/>
              <a:gd name="T12" fmla="*/ 1085850 h 10858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9925" h="1085850">
                <a:moveTo>
                  <a:pt x="669925" y="0"/>
                </a:moveTo>
                <a:cubicBezTo>
                  <a:pt x="423862" y="90487"/>
                  <a:pt x="177800" y="180975"/>
                  <a:pt x="88900" y="361950"/>
                </a:cubicBezTo>
                <a:cubicBezTo>
                  <a:pt x="0" y="542925"/>
                  <a:pt x="111125" y="1001713"/>
                  <a:pt x="136525" y="1085850"/>
                </a:cubicBezTo>
              </a:path>
            </a:pathLst>
          </a:cu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70" name="자유형 47"/>
          <p:cNvSpPr>
            <a:spLocks/>
          </p:cNvSpPr>
          <p:nvPr/>
        </p:nvSpPr>
        <p:spPr bwMode="auto">
          <a:xfrm>
            <a:off x="1800195" y="4829166"/>
            <a:ext cx="971550" cy="404813"/>
          </a:xfrm>
          <a:custGeom>
            <a:avLst/>
            <a:gdLst>
              <a:gd name="T0" fmla="*/ 0 w 971550"/>
              <a:gd name="T1" fmla="*/ 0 h 404813"/>
              <a:gd name="T2" fmla="*/ 409575 w 971550"/>
              <a:gd name="T3" fmla="*/ 390525 h 404813"/>
              <a:gd name="T4" fmla="*/ 971550 w 971550"/>
              <a:gd name="T5" fmla="*/ 85725 h 404813"/>
              <a:gd name="T6" fmla="*/ 0 60000 65536"/>
              <a:gd name="T7" fmla="*/ 0 60000 65536"/>
              <a:gd name="T8" fmla="*/ 0 60000 65536"/>
              <a:gd name="T9" fmla="*/ 0 w 971550"/>
              <a:gd name="T10" fmla="*/ 0 h 404813"/>
              <a:gd name="T11" fmla="*/ 971550 w 971550"/>
              <a:gd name="T12" fmla="*/ 404813 h 4048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1550" h="404813">
                <a:moveTo>
                  <a:pt x="0" y="0"/>
                </a:moveTo>
                <a:cubicBezTo>
                  <a:pt x="123825" y="188119"/>
                  <a:pt x="247650" y="376238"/>
                  <a:pt x="409575" y="390525"/>
                </a:cubicBezTo>
                <a:cubicBezTo>
                  <a:pt x="571500" y="404813"/>
                  <a:pt x="881063" y="144462"/>
                  <a:pt x="971550" y="85725"/>
                </a:cubicBezTo>
              </a:path>
            </a:pathLst>
          </a:cu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71" name="자유형 48"/>
          <p:cNvSpPr>
            <a:spLocks/>
          </p:cNvSpPr>
          <p:nvPr/>
        </p:nvSpPr>
        <p:spPr bwMode="auto">
          <a:xfrm>
            <a:off x="1809720" y="4454516"/>
            <a:ext cx="828675" cy="269875"/>
          </a:xfrm>
          <a:custGeom>
            <a:avLst/>
            <a:gdLst>
              <a:gd name="T0" fmla="*/ 828675 w 828675"/>
              <a:gd name="T1" fmla="*/ 250825 h 269875"/>
              <a:gd name="T2" fmla="*/ 476250 w 828675"/>
              <a:gd name="T3" fmla="*/ 3175 h 269875"/>
              <a:gd name="T4" fmla="*/ 0 w 828675"/>
              <a:gd name="T5" fmla="*/ 269875 h 269875"/>
              <a:gd name="T6" fmla="*/ 0 60000 65536"/>
              <a:gd name="T7" fmla="*/ 0 60000 65536"/>
              <a:gd name="T8" fmla="*/ 0 60000 65536"/>
              <a:gd name="T9" fmla="*/ 0 w 828675"/>
              <a:gd name="T10" fmla="*/ 0 h 269875"/>
              <a:gd name="T11" fmla="*/ 828675 w 828675"/>
              <a:gd name="T12" fmla="*/ 269875 h 2698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8675" h="269875">
                <a:moveTo>
                  <a:pt x="828675" y="250825"/>
                </a:moveTo>
                <a:cubicBezTo>
                  <a:pt x="721518" y="125412"/>
                  <a:pt x="614362" y="0"/>
                  <a:pt x="476250" y="3175"/>
                </a:cubicBezTo>
                <a:cubicBezTo>
                  <a:pt x="338138" y="6350"/>
                  <a:pt x="169069" y="138112"/>
                  <a:pt x="0" y="269875"/>
                </a:cubicBezTo>
              </a:path>
            </a:pathLst>
          </a:cu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72" name="왼쪽/오른쪽 화살표 49"/>
          <p:cNvSpPr>
            <a:spLocks noChangeArrowheads="1"/>
          </p:cNvSpPr>
          <p:nvPr/>
        </p:nvSpPr>
        <p:spPr bwMode="auto">
          <a:xfrm>
            <a:off x="3409920" y="2752716"/>
            <a:ext cx="2209800" cy="1219200"/>
          </a:xfrm>
          <a:prstGeom prst="leftRightArrow">
            <a:avLst>
              <a:gd name="adj1" fmla="val 50000"/>
              <a:gd name="adj2" fmla="val 50003"/>
            </a:avLst>
          </a:prstGeom>
          <a:solidFill>
            <a:srgbClr val="66CC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Communication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off / on</a:t>
            </a:r>
          </a:p>
        </p:txBody>
      </p:sp>
      <p:sp>
        <p:nvSpPr>
          <p:cNvPr id="49173" name="자유형 50"/>
          <p:cNvSpPr>
            <a:spLocks/>
          </p:cNvSpPr>
          <p:nvPr/>
        </p:nvSpPr>
        <p:spPr bwMode="auto">
          <a:xfrm>
            <a:off x="7581870" y="3495666"/>
            <a:ext cx="600075" cy="762000"/>
          </a:xfrm>
          <a:custGeom>
            <a:avLst/>
            <a:gdLst>
              <a:gd name="T0" fmla="*/ 600075 w 600075"/>
              <a:gd name="T1" fmla="*/ 762000 h 762000"/>
              <a:gd name="T2" fmla="*/ 485775 w 600075"/>
              <a:gd name="T3" fmla="*/ 228600 h 762000"/>
              <a:gd name="T4" fmla="*/ 0 w 600075"/>
              <a:gd name="T5" fmla="*/ 0 h 762000"/>
              <a:gd name="T6" fmla="*/ 0 60000 65536"/>
              <a:gd name="T7" fmla="*/ 0 60000 65536"/>
              <a:gd name="T8" fmla="*/ 0 60000 65536"/>
              <a:gd name="T9" fmla="*/ 0 w 600075"/>
              <a:gd name="T10" fmla="*/ 0 h 762000"/>
              <a:gd name="T11" fmla="*/ 600075 w 600075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0075" h="762000">
                <a:moveTo>
                  <a:pt x="600075" y="762000"/>
                </a:moveTo>
                <a:cubicBezTo>
                  <a:pt x="592931" y="558800"/>
                  <a:pt x="585787" y="355600"/>
                  <a:pt x="485775" y="228600"/>
                </a:cubicBezTo>
                <a:cubicBezTo>
                  <a:pt x="385763" y="101600"/>
                  <a:pt x="192881" y="50800"/>
                  <a:pt x="0" y="0"/>
                </a:cubicBezTo>
              </a:path>
            </a:pathLst>
          </a:cu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74" name="자유형 51"/>
          <p:cNvSpPr>
            <a:spLocks/>
          </p:cNvSpPr>
          <p:nvPr/>
        </p:nvSpPr>
        <p:spPr bwMode="auto">
          <a:xfrm>
            <a:off x="7365970" y="3581391"/>
            <a:ext cx="530225" cy="742950"/>
          </a:xfrm>
          <a:custGeom>
            <a:avLst/>
            <a:gdLst>
              <a:gd name="T0" fmla="*/ 92075 w 530225"/>
              <a:gd name="T1" fmla="*/ 0 h 742950"/>
              <a:gd name="T2" fmla="*/ 73025 w 530225"/>
              <a:gd name="T3" fmla="*/ 476250 h 742950"/>
              <a:gd name="T4" fmla="*/ 530225 w 530225"/>
              <a:gd name="T5" fmla="*/ 742950 h 742950"/>
              <a:gd name="T6" fmla="*/ 0 60000 65536"/>
              <a:gd name="T7" fmla="*/ 0 60000 65536"/>
              <a:gd name="T8" fmla="*/ 0 60000 65536"/>
              <a:gd name="T9" fmla="*/ 0 w 530225"/>
              <a:gd name="T10" fmla="*/ 0 h 742950"/>
              <a:gd name="T11" fmla="*/ 530225 w 530225"/>
              <a:gd name="T12" fmla="*/ 742950 h 7429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225" h="742950">
                <a:moveTo>
                  <a:pt x="92075" y="0"/>
                </a:moveTo>
                <a:cubicBezTo>
                  <a:pt x="46037" y="176212"/>
                  <a:pt x="0" y="352425"/>
                  <a:pt x="73025" y="476250"/>
                </a:cubicBezTo>
                <a:cubicBezTo>
                  <a:pt x="146050" y="600075"/>
                  <a:pt x="338137" y="671512"/>
                  <a:pt x="530225" y="742950"/>
                </a:cubicBezTo>
              </a:path>
            </a:pathLst>
          </a:cu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75" name="자유형 52"/>
          <p:cNvSpPr>
            <a:spLocks/>
          </p:cNvSpPr>
          <p:nvPr/>
        </p:nvSpPr>
        <p:spPr bwMode="auto">
          <a:xfrm>
            <a:off x="5959445" y="3562341"/>
            <a:ext cx="536575" cy="676275"/>
          </a:xfrm>
          <a:custGeom>
            <a:avLst/>
            <a:gdLst>
              <a:gd name="T0" fmla="*/ 536575 w 536575"/>
              <a:gd name="T1" fmla="*/ 0 h 676275"/>
              <a:gd name="T2" fmla="*/ 88900 w 536575"/>
              <a:gd name="T3" fmla="*/ 152400 h 676275"/>
              <a:gd name="T4" fmla="*/ 3175 w 536575"/>
              <a:gd name="T5" fmla="*/ 676275 h 676275"/>
              <a:gd name="T6" fmla="*/ 0 60000 65536"/>
              <a:gd name="T7" fmla="*/ 0 60000 65536"/>
              <a:gd name="T8" fmla="*/ 0 60000 65536"/>
              <a:gd name="T9" fmla="*/ 0 w 536575"/>
              <a:gd name="T10" fmla="*/ 0 h 676275"/>
              <a:gd name="T11" fmla="*/ 536575 w 536575"/>
              <a:gd name="T12" fmla="*/ 676275 h 676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6575" h="676275">
                <a:moveTo>
                  <a:pt x="536575" y="0"/>
                </a:moveTo>
                <a:cubicBezTo>
                  <a:pt x="357187" y="19844"/>
                  <a:pt x="177800" y="39688"/>
                  <a:pt x="88900" y="152400"/>
                </a:cubicBezTo>
                <a:cubicBezTo>
                  <a:pt x="0" y="265113"/>
                  <a:pt x="23813" y="588962"/>
                  <a:pt x="3175" y="676275"/>
                </a:cubicBezTo>
              </a:path>
            </a:pathLst>
          </a:cu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76" name="자유형 53"/>
          <p:cNvSpPr>
            <a:spLocks/>
          </p:cNvSpPr>
          <p:nvPr/>
        </p:nvSpPr>
        <p:spPr bwMode="auto">
          <a:xfrm>
            <a:off x="6134070" y="3695691"/>
            <a:ext cx="457200" cy="609600"/>
          </a:xfrm>
          <a:custGeom>
            <a:avLst/>
            <a:gdLst>
              <a:gd name="T0" fmla="*/ 0 w 457200"/>
              <a:gd name="T1" fmla="*/ 609600 h 609600"/>
              <a:gd name="T2" fmla="*/ 361950 w 457200"/>
              <a:gd name="T3" fmla="*/ 447675 h 609600"/>
              <a:gd name="T4" fmla="*/ 457200 w 457200"/>
              <a:gd name="T5" fmla="*/ 0 h 609600"/>
              <a:gd name="T6" fmla="*/ 0 60000 65536"/>
              <a:gd name="T7" fmla="*/ 0 60000 65536"/>
              <a:gd name="T8" fmla="*/ 0 60000 65536"/>
              <a:gd name="T9" fmla="*/ 0 w 457200"/>
              <a:gd name="T10" fmla="*/ 0 h 609600"/>
              <a:gd name="T11" fmla="*/ 457200 w 457200"/>
              <a:gd name="T12" fmla="*/ 609600 h 609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00" h="609600">
                <a:moveTo>
                  <a:pt x="0" y="609600"/>
                </a:moveTo>
                <a:cubicBezTo>
                  <a:pt x="142875" y="579437"/>
                  <a:pt x="285750" y="549275"/>
                  <a:pt x="361950" y="447675"/>
                </a:cubicBezTo>
                <a:cubicBezTo>
                  <a:pt x="438150" y="346075"/>
                  <a:pt x="447675" y="173037"/>
                  <a:pt x="457200" y="0"/>
                </a:cubicBezTo>
              </a:path>
            </a:pathLst>
          </a:cu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77" name="자유형 54"/>
          <p:cNvSpPr>
            <a:spLocks/>
          </p:cNvSpPr>
          <p:nvPr/>
        </p:nvSpPr>
        <p:spPr bwMode="auto">
          <a:xfrm>
            <a:off x="6400770" y="4408479"/>
            <a:ext cx="1123950" cy="239712"/>
          </a:xfrm>
          <a:custGeom>
            <a:avLst/>
            <a:gdLst>
              <a:gd name="T0" fmla="*/ 0 w 1123950"/>
              <a:gd name="T1" fmla="*/ 239712 h 239712"/>
              <a:gd name="T2" fmla="*/ 485775 w 1123950"/>
              <a:gd name="T3" fmla="*/ 1587 h 239712"/>
              <a:gd name="T4" fmla="*/ 1123950 w 1123950"/>
              <a:gd name="T5" fmla="*/ 230187 h 239712"/>
              <a:gd name="T6" fmla="*/ 0 60000 65536"/>
              <a:gd name="T7" fmla="*/ 0 60000 65536"/>
              <a:gd name="T8" fmla="*/ 0 60000 65536"/>
              <a:gd name="T9" fmla="*/ 0 w 1123950"/>
              <a:gd name="T10" fmla="*/ 0 h 239712"/>
              <a:gd name="T11" fmla="*/ 1123950 w 1123950"/>
              <a:gd name="T12" fmla="*/ 239712 h 2397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3950" h="239712">
                <a:moveTo>
                  <a:pt x="0" y="239712"/>
                </a:moveTo>
                <a:cubicBezTo>
                  <a:pt x="149225" y="121443"/>
                  <a:pt x="298450" y="3175"/>
                  <a:pt x="485775" y="1587"/>
                </a:cubicBezTo>
                <a:cubicBezTo>
                  <a:pt x="673100" y="0"/>
                  <a:pt x="898525" y="115093"/>
                  <a:pt x="1123950" y="230187"/>
                </a:cubicBezTo>
              </a:path>
            </a:pathLst>
          </a:cu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78" name="자유형 55"/>
          <p:cNvSpPr>
            <a:spLocks/>
          </p:cNvSpPr>
          <p:nvPr/>
        </p:nvSpPr>
        <p:spPr bwMode="auto">
          <a:xfrm>
            <a:off x="6429345" y="4800591"/>
            <a:ext cx="1085850" cy="201613"/>
          </a:xfrm>
          <a:custGeom>
            <a:avLst/>
            <a:gdLst>
              <a:gd name="T0" fmla="*/ 1085850 w 1085850"/>
              <a:gd name="T1" fmla="*/ 0 h 201613"/>
              <a:gd name="T2" fmla="*/ 523875 w 1085850"/>
              <a:gd name="T3" fmla="*/ 200025 h 201613"/>
              <a:gd name="T4" fmla="*/ 0 w 1085850"/>
              <a:gd name="T5" fmla="*/ 9525 h 201613"/>
              <a:gd name="T6" fmla="*/ 0 60000 65536"/>
              <a:gd name="T7" fmla="*/ 0 60000 65536"/>
              <a:gd name="T8" fmla="*/ 0 60000 65536"/>
              <a:gd name="T9" fmla="*/ 0 w 1085850"/>
              <a:gd name="T10" fmla="*/ 0 h 201613"/>
              <a:gd name="T11" fmla="*/ 1085850 w 1085850"/>
              <a:gd name="T12" fmla="*/ 201613 h 2016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5850" h="201613">
                <a:moveTo>
                  <a:pt x="1085850" y="0"/>
                </a:moveTo>
                <a:cubicBezTo>
                  <a:pt x="895350" y="99218"/>
                  <a:pt x="704850" y="198437"/>
                  <a:pt x="523875" y="200025"/>
                </a:cubicBezTo>
                <a:cubicBezTo>
                  <a:pt x="342900" y="201613"/>
                  <a:pt x="93663" y="41275"/>
                  <a:pt x="0" y="9525"/>
                </a:cubicBezTo>
              </a:path>
            </a:pathLst>
          </a:cu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79" name="타원 59"/>
          <p:cNvSpPr>
            <a:spLocks noChangeArrowheads="1"/>
          </p:cNvSpPr>
          <p:nvPr/>
        </p:nvSpPr>
        <p:spPr bwMode="auto">
          <a:xfrm>
            <a:off x="666720" y="2295516"/>
            <a:ext cx="1219200" cy="533400"/>
          </a:xfrm>
          <a:prstGeom prst="ellipse">
            <a:avLst/>
          </a:prstGeom>
          <a:solidFill>
            <a:srgbClr val="00B05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Power-on</a:t>
            </a:r>
          </a:p>
        </p:txBody>
      </p:sp>
      <p:sp>
        <p:nvSpPr>
          <p:cNvPr id="49180" name="타원 6"/>
          <p:cNvSpPr>
            <a:spLocks noChangeArrowheads="1"/>
          </p:cNvSpPr>
          <p:nvPr/>
        </p:nvSpPr>
        <p:spPr bwMode="auto">
          <a:xfrm>
            <a:off x="2571720" y="2295516"/>
            <a:ext cx="1219200" cy="533400"/>
          </a:xfrm>
          <a:prstGeom prst="ellipse">
            <a:avLst/>
          </a:prstGeom>
          <a:solidFill>
            <a:srgbClr val="00B05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Start-up</a:t>
            </a:r>
          </a:p>
        </p:txBody>
      </p:sp>
      <p:cxnSp>
        <p:nvCxnSpPr>
          <p:cNvPr id="49181" name="직선 화살표 연결선 66"/>
          <p:cNvCxnSpPr>
            <a:cxnSpLocks noChangeShapeType="1"/>
            <a:stCxn id="49179" idx="6"/>
            <a:endCxn id="49180" idx="2"/>
          </p:cNvCxnSpPr>
          <p:nvPr/>
        </p:nvCxnSpPr>
        <p:spPr bwMode="auto">
          <a:xfrm>
            <a:off x="1885920" y="2562216"/>
            <a:ext cx="685800" cy="1588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miter lim="800000"/>
            <a:headEnd type="none" w="sm" len="sm"/>
            <a:tailEnd type="arrow" w="med" len="med"/>
          </a:ln>
        </p:spPr>
      </p:cxnSp>
      <p:cxnSp>
        <p:nvCxnSpPr>
          <p:cNvPr id="49182" name="직선 화살표 연결선 68"/>
          <p:cNvCxnSpPr>
            <a:cxnSpLocks noChangeShapeType="1"/>
            <a:stCxn id="49180" idx="4"/>
            <a:endCxn id="49159" idx="6"/>
          </p:cNvCxnSpPr>
          <p:nvPr/>
        </p:nvCxnSpPr>
        <p:spPr bwMode="auto">
          <a:xfrm rot="5400000">
            <a:off x="2781270" y="2847966"/>
            <a:ext cx="419100" cy="3810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miter lim="800000"/>
            <a:headEnd type="none" w="sm" len="sm"/>
            <a:tailEnd type="arrow" w="med" len="med"/>
          </a:ln>
        </p:spPr>
      </p:cxnSp>
      <p:sp>
        <p:nvSpPr>
          <p:cNvPr id="49183" name="TextBox 69"/>
          <p:cNvSpPr txBox="1">
            <a:spLocks noChangeArrowheads="1"/>
          </p:cNvSpPr>
          <p:nvPr/>
        </p:nvSpPr>
        <p:spPr bwMode="auto">
          <a:xfrm>
            <a:off x="301595" y="5038716"/>
            <a:ext cx="1593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Low freq. &amp; low </a:t>
            </a:r>
            <a:r>
              <a:rPr lang="en-US" sz="1200" dirty="0" err="1">
                <a:solidFill>
                  <a:srgbClr val="002060"/>
                </a:solidFill>
              </a:rPr>
              <a:t>vtg</a:t>
            </a:r>
            <a:r>
              <a:rPr lang="en-US" sz="1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9184" name="TextBox 71"/>
          <p:cNvSpPr txBox="1">
            <a:spLocks noChangeArrowheads="1"/>
          </p:cNvSpPr>
          <p:nvPr/>
        </p:nvSpPr>
        <p:spPr bwMode="auto">
          <a:xfrm>
            <a:off x="1412845" y="3590916"/>
            <a:ext cx="1655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2060"/>
                </a:solidFill>
              </a:rPr>
              <a:t>High freq. &amp; low vtg.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3848" y="5976961"/>
            <a:ext cx="39624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dirty="0">
                <a:latin typeface="+mn-lt"/>
                <a:cs typeface="Times New Roman" pitchFamily="18" charset="0"/>
              </a:rPr>
              <a:t>*For DVS, there are low &amp; high frequency clocks . DC converter and LDO provide various types of voltages. </a:t>
            </a:r>
          </a:p>
        </p:txBody>
      </p:sp>
      <p:sp>
        <p:nvSpPr>
          <p:cNvPr id="49186" name="TextBox 75"/>
          <p:cNvSpPr txBox="1">
            <a:spLocks noChangeArrowheads="1"/>
          </p:cNvSpPr>
          <p:nvPr/>
        </p:nvSpPr>
        <p:spPr bwMode="auto">
          <a:xfrm>
            <a:off x="2459008" y="5038716"/>
            <a:ext cx="1728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2060"/>
                </a:solidFill>
              </a:rPr>
              <a:t>High freq. &amp; high vtg.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786314" y="6049985"/>
            <a:ext cx="39624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dirty="0">
                <a:latin typeface="+mn-lt"/>
                <a:cs typeface="Times New Roman" pitchFamily="18" charset="0"/>
              </a:rPr>
              <a:t>*Low /medium/high power mode is decided by antenna condition. </a:t>
            </a:r>
          </a:p>
        </p:txBody>
      </p:sp>
      <p:sp>
        <p:nvSpPr>
          <p:cNvPr id="49188" name="TextBox 77"/>
          <p:cNvSpPr txBox="1">
            <a:spLocks noChangeArrowheads="1"/>
          </p:cNvSpPr>
          <p:nvPr/>
        </p:nvSpPr>
        <p:spPr bwMode="auto">
          <a:xfrm>
            <a:off x="5722908" y="2295516"/>
            <a:ext cx="2309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Three types of call modes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call &amp; high power mode on WCDMA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000" dirty="0" smtClean="0"/>
              <a:t>: This case needs a LCD and a camera with the max. power of power amplifier at WCDMA communication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5072066" y="4214818"/>
            <a:ext cx="1643074" cy="100013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RFIC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Case study (worse case)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000892" y="4500570"/>
            <a:ext cx="178595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processor </a:t>
            </a:r>
          </a:p>
          <a:p>
            <a:pPr algn="ctr"/>
            <a:r>
              <a:rPr lang="en-US" dirty="0" smtClean="0"/>
              <a:t>with modem</a:t>
            </a:r>
            <a:endParaRPr 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000892" y="3643314"/>
            <a:ext cx="178595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</a:t>
            </a:r>
            <a:r>
              <a:rPr lang="en-US" sz="1600" dirty="0" smtClean="0"/>
              <a:t>(DRAM, MMC)</a:t>
            </a:r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7072330" y="5929330"/>
            <a:ext cx="17145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PMICs</a:t>
            </a:r>
            <a:endParaRPr lang="en-US" dirty="0"/>
          </a:p>
        </p:txBody>
      </p:sp>
      <p:sp>
        <p:nvSpPr>
          <p:cNvPr id="8" name="이등변 삼각형 7"/>
          <p:cNvSpPr/>
          <p:nvPr/>
        </p:nvSpPr>
        <p:spPr>
          <a:xfrm rot="10800000">
            <a:off x="500034" y="3714752"/>
            <a:ext cx="714380" cy="57150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직선 연결선 8"/>
          <p:cNvCxnSpPr>
            <a:stCxn id="8" idx="0"/>
          </p:cNvCxnSpPr>
          <p:nvPr/>
        </p:nvCxnSpPr>
        <p:spPr>
          <a:xfrm rot="5400000">
            <a:off x="642910" y="4500570"/>
            <a:ext cx="4286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57224" y="4714884"/>
            <a:ext cx="28575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>
            <a:endCxn id="4" idx="1"/>
          </p:cNvCxnSpPr>
          <p:nvPr/>
        </p:nvCxnSpPr>
        <p:spPr>
          <a:xfrm rot="16200000" flipH="1">
            <a:off x="6715140" y="4786322"/>
            <a:ext cx="285752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stCxn id="4" idx="2"/>
          </p:cNvCxnSpPr>
          <p:nvPr/>
        </p:nvCxnSpPr>
        <p:spPr>
          <a:xfrm rot="5400000">
            <a:off x="7750991" y="5786454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>
            <a:stCxn id="46" idx="3"/>
          </p:cNvCxnSpPr>
          <p:nvPr/>
        </p:nvCxnSpPr>
        <p:spPr>
          <a:xfrm flipV="1">
            <a:off x="6357950" y="5286388"/>
            <a:ext cx="642942" cy="607223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5214942" y="4643446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WCDMA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428860" y="4500570"/>
            <a:ext cx="1214446" cy="5715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WCDMA dual PA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64"/>
          <p:cNvSpPr>
            <a:spLocks noChangeArrowheads="1"/>
          </p:cNvSpPr>
          <p:nvPr/>
        </p:nvSpPr>
        <p:spPr bwMode="auto">
          <a:xfrm rot="10800000">
            <a:off x="2000233" y="4572008"/>
            <a:ext cx="217487" cy="3857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ko-KR" sz="800" b="1" dirty="0">
                <a:latin typeface="Arial" charset="0"/>
              </a:rPr>
              <a:t>Coupler</a:t>
            </a: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 rot="10800000">
            <a:off x="1714480" y="4500570"/>
            <a:ext cx="219075" cy="4540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ko-KR" sz="800" b="1" dirty="0">
                <a:latin typeface="Arial" charset="0"/>
              </a:rPr>
              <a:t>Duplexer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857620" y="4714884"/>
            <a:ext cx="928694" cy="214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TX SAW</a:t>
            </a:r>
          </a:p>
        </p:txBody>
      </p:sp>
      <p:cxnSp>
        <p:nvCxnSpPr>
          <p:cNvPr id="21" name="직선 화살표 연결선 20"/>
          <p:cNvCxnSpPr>
            <a:stCxn id="16" idx="1"/>
            <a:endCxn id="20" idx="3"/>
          </p:cNvCxnSpPr>
          <p:nvPr/>
        </p:nvCxnSpPr>
        <p:spPr>
          <a:xfrm rot="10800000">
            <a:off x="4786314" y="4822041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20" idx="1"/>
            <a:endCxn id="17" idx="3"/>
          </p:cNvCxnSpPr>
          <p:nvPr/>
        </p:nvCxnSpPr>
        <p:spPr>
          <a:xfrm rot="10800000">
            <a:off x="3643306" y="4786323"/>
            <a:ext cx="214314" cy="35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17" idx="1"/>
            <a:endCxn id="18" idx="1"/>
          </p:cNvCxnSpPr>
          <p:nvPr/>
        </p:nvCxnSpPr>
        <p:spPr>
          <a:xfrm rot="10800000">
            <a:off x="2217720" y="4764890"/>
            <a:ext cx="211140" cy="214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rot="10800000">
            <a:off x="1428728" y="4714884"/>
            <a:ext cx="255590" cy="1269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1857356" y="4357694"/>
            <a:ext cx="3357586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1214414" y="4357694"/>
            <a:ext cx="214314" cy="7858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5" name="직선 연결선 44"/>
          <p:cNvCxnSpPr>
            <a:endCxn id="19" idx="2"/>
          </p:cNvCxnSpPr>
          <p:nvPr/>
        </p:nvCxnSpPr>
        <p:spPr>
          <a:xfrm rot="5400000">
            <a:off x="1769249" y="4412463"/>
            <a:ext cx="142876" cy="33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5143504" y="5715016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786314" y="6286520"/>
            <a:ext cx="1643074" cy="2857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LED backlight</a:t>
            </a:r>
          </a:p>
        </p:txBody>
      </p:sp>
      <p:cxnSp>
        <p:nvCxnSpPr>
          <p:cNvPr id="52" name="직선 연결선 51"/>
          <p:cNvCxnSpPr>
            <a:stCxn id="7" idx="1"/>
            <a:endCxn id="47" idx="3"/>
          </p:cNvCxnSpPr>
          <p:nvPr/>
        </p:nvCxnSpPr>
        <p:spPr>
          <a:xfrm rot="10800000" flipV="1">
            <a:off x="6429388" y="6286520"/>
            <a:ext cx="642942" cy="14287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>
            <a:stCxn id="46" idx="2"/>
            <a:endCxn id="47" idx="0"/>
          </p:cNvCxnSpPr>
          <p:nvPr/>
        </p:nvCxnSpPr>
        <p:spPr>
          <a:xfrm rot="5400000">
            <a:off x="5572132" y="6107925"/>
            <a:ext cx="214314" cy="142876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/>
          <p:cNvSpPr/>
          <p:nvPr/>
        </p:nvSpPr>
        <p:spPr>
          <a:xfrm>
            <a:off x="5143504" y="5286388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Camera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8" name="직선 화살표 연결선 57"/>
          <p:cNvCxnSpPr>
            <a:stCxn id="55" idx="3"/>
            <a:endCxn id="4" idx="1"/>
          </p:cNvCxnSpPr>
          <p:nvPr/>
        </p:nvCxnSpPr>
        <p:spPr>
          <a:xfrm flipV="1">
            <a:off x="6357950" y="5072074"/>
            <a:ext cx="642942" cy="3929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폭발 1 58"/>
          <p:cNvSpPr/>
          <p:nvPr/>
        </p:nvSpPr>
        <p:spPr>
          <a:xfrm>
            <a:off x="1928794" y="4286256"/>
            <a:ext cx="2357454" cy="10001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폭발 1 59"/>
          <p:cNvSpPr/>
          <p:nvPr/>
        </p:nvSpPr>
        <p:spPr>
          <a:xfrm>
            <a:off x="4357686" y="5857868"/>
            <a:ext cx="2357454" cy="10001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폭발 1 61"/>
          <p:cNvSpPr/>
          <p:nvPr/>
        </p:nvSpPr>
        <p:spPr>
          <a:xfrm>
            <a:off x="6786546" y="5715016"/>
            <a:ext cx="2357454" cy="10001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슬라이드 번호 개체 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4. Power consumption by L-04A (NTT </a:t>
            </a:r>
            <a:r>
              <a:rPr lang="en-US" sz="2800" dirty="0" err="1" smtClean="0"/>
              <a:t>DoCoMo</a:t>
            </a:r>
            <a:r>
              <a:rPr lang="en-US" sz="2800" dirty="0" smtClean="0"/>
              <a:t>)</a:t>
            </a:r>
            <a:endParaRPr 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25112"/>
          </a:xfrm>
        </p:spPr>
        <p:txBody>
          <a:bodyPr/>
          <a:lstStyle/>
          <a:p>
            <a:r>
              <a:rPr lang="en-US" dirty="0" smtClean="0"/>
              <a:t>The most power consumption 5 &amp; 5</a:t>
            </a:r>
            <a:endParaRPr lang="en-US" dirty="0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928662" y="4357694"/>
          <a:ext cx="5800149" cy="1664208"/>
        </p:xfrm>
        <a:graphic>
          <a:graphicData uri="http://schemas.openxmlformats.org/drawingml/2006/table">
            <a:tbl>
              <a:tblPr/>
              <a:tblGrid>
                <a:gridCol w="637835"/>
                <a:gridCol w="1223010"/>
                <a:gridCol w="1211317"/>
                <a:gridCol w="1211317"/>
                <a:gridCol w="1516670"/>
              </a:tblGrid>
              <a:tr h="142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Malgun Gothic"/>
                          <a:cs typeface="Times New Roman"/>
                        </a:rPr>
                        <a:t>No.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Condition1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Condition 2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TX power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Current consumption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Malgun Gothic"/>
                          <a:cs typeface="Calibri"/>
                        </a:rPr>
                        <a:t> [Vin= 3.8V]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Malgun Gothic"/>
                          <a:cs typeface="Times New Roman"/>
                        </a:rPr>
                        <a:t>1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W2100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VT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23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dBm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732mA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Malgun Gothic"/>
                          <a:cs typeface="Times New Roman"/>
                        </a:rPr>
                        <a:t>2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W800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VT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23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dBm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721mA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Malgun Gothic"/>
                          <a:cs typeface="Times New Roman"/>
                        </a:rPr>
                        <a:t>3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W800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Talk</a:t>
                      </a:r>
                      <a:endParaRPr lang="en-US" sz="1100" b="1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23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dBm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520mA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Malgun Gothic"/>
                          <a:cs typeface="Times New Roman"/>
                        </a:rPr>
                        <a:t>4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W2100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VT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12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dBm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487mA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Malgun Gothic"/>
                          <a:cs typeface="Times New Roman"/>
                        </a:rPr>
                        <a:t>5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W800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VT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12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dBm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/>
                          <a:ea typeface="Malgun Gothic"/>
                          <a:cs typeface="Calibri"/>
                        </a:rPr>
                        <a:t>480mA</a:t>
                      </a:r>
                      <a:endParaRPr lang="en-US" sz="1100" b="1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928662" y="2571744"/>
          <a:ext cx="5072098" cy="1590294"/>
        </p:xfrm>
        <a:graphic>
          <a:graphicData uri="http://schemas.openxmlformats.org/drawingml/2006/table">
            <a:tbl>
              <a:tblPr/>
              <a:tblGrid>
                <a:gridCol w="563566"/>
                <a:gridCol w="1127133"/>
                <a:gridCol w="1001896"/>
                <a:gridCol w="2379503"/>
              </a:tblGrid>
              <a:tr h="142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Dotum" pitchFamily="34" charset="-127"/>
                          <a:ea typeface="Dotum" pitchFamily="34" charset="-127"/>
                          <a:cs typeface="Times New Roman"/>
                        </a:rPr>
                        <a:t>No.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Condition1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Condition 2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Current consumption [Vin= 3.8V]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Dotum" pitchFamily="34" charset="-127"/>
                          <a:ea typeface="Dotum" pitchFamily="34" charset="-127"/>
                          <a:cs typeface="Times New Roman"/>
                        </a:rPr>
                        <a:t>1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Camera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VGA CAMERA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250mA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Dotum" pitchFamily="34" charset="-127"/>
                          <a:ea typeface="Dotum" pitchFamily="34" charset="-127"/>
                          <a:cs typeface="Times New Roman"/>
                        </a:rPr>
                        <a:t>2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Camera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2M CAMERA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213mA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Dotum" pitchFamily="34" charset="-127"/>
                          <a:ea typeface="Dotum" pitchFamily="34" charset="-127"/>
                          <a:cs typeface="Times New Roman"/>
                        </a:rPr>
                        <a:t>3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MP3</a:t>
                      </a:r>
                      <a:endParaRPr lang="en-US" sz="1100" b="1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Speaker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92mA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Dotum" pitchFamily="34" charset="-127"/>
                          <a:ea typeface="Dotum" pitchFamily="34" charset="-127"/>
                          <a:cs typeface="Times New Roman"/>
                        </a:rPr>
                        <a:t>4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MP3</a:t>
                      </a:r>
                      <a:endParaRPr lang="en-US" sz="1100" b="1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Ear-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mic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01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57.5mA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Dotum" pitchFamily="34" charset="-127"/>
                          <a:ea typeface="Dotum" pitchFamily="34" charset="-127"/>
                          <a:cs typeface="Times New Roman"/>
                        </a:rPr>
                        <a:t>5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Stand-by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 </a:t>
                      </a:r>
                      <a:endParaRPr lang="en-US" sz="1100" b="1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otum" pitchFamily="34" charset="-127"/>
                          <a:ea typeface="Dotum" pitchFamily="34" charset="-127"/>
                          <a:cs typeface="Calibri"/>
                        </a:rPr>
                        <a:t>1mA</a:t>
                      </a:r>
                      <a:endParaRPr lang="en-US" sz="1100" b="1" dirty="0">
                        <a:latin typeface="Dotum" pitchFamily="34" charset="-127"/>
                        <a:ea typeface="Dotum" pitchFamily="34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Conclusion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Multimedia parts </a:t>
            </a:r>
            <a:r>
              <a:rPr lang="en-US" dirty="0" smtClean="0"/>
              <a:t>(ARM core, power regulators, LCD, camera, etc.) are the major part of power consumption when a wireless embedded system does </a:t>
            </a:r>
            <a:r>
              <a:rPr lang="en-US" u="sng" dirty="0" smtClean="0"/>
              <a:t>not work for communication.</a:t>
            </a:r>
          </a:p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 power amplifier, RF module </a:t>
            </a:r>
            <a:r>
              <a:rPr lang="en-US" dirty="0" smtClean="0"/>
              <a:t>will also critical when the system </a:t>
            </a:r>
            <a:r>
              <a:rPr lang="en-US" u="sng" dirty="0" smtClean="0"/>
              <a:t>work for wireless communication.</a:t>
            </a:r>
            <a:endParaRPr lang="en-US" u="sng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II. </a:t>
            </a:r>
            <a:br>
              <a:rPr lang="en-US" dirty="0" smtClean="0"/>
            </a:br>
            <a:r>
              <a:rPr lang="en-US" dirty="0" smtClean="0"/>
              <a:t>Energy-aware Real-time scheduling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Contents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PMIC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System Block Diagram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Case Study (DVFS)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General methods of Power Management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Future Works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1. PMIC (Power Management IC)</a:t>
            </a:r>
            <a:endParaRPr 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do we need PMIC?</a:t>
            </a:r>
          </a:p>
          <a:p>
            <a:pPr>
              <a:buNone/>
            </a:pPr>
            <a:r>
              <a:rPr lang="en-US" sz="2800" dirty="0" smtClean="0"/>
              <a:t>-. From a single battery to various types of inside modules and I/O devices, PMIC controls their power.</a:t>
            </a:r>
          </a:p>
          <a:p>
            <a:endParaRPr lang="en-US" dirty="0" smtClean="0"/>
          </a:p>
          <a:p>
            <a:r>
              <a:rPr lang="en-US" dirty="0" smtClean="0"/>
              <a:t>What are its main tasks?</a:t>
            </a:r>
          </a:p>
          <a:p>
            <a:pPr>
              <a:buNone/>
            </a:pPr>
            <a:r>
              <a:rPr lang="en-US" sz="2600" dirty="0" smtClean="0"/>
              <a:t>-. Input power (battery, charger, USB)</a:t>
            </a:r>
          </a:p>
          <a:p>
            <a:pPr>
              <a:buNone/>
            </a:pPr>
            <a:r>
              <a:rPr lang="en-US" sz="2600" dirty="0" smtClean="0"/>
              <a:t>-. Output power (SMPS, LDO, charge pump) </a:t>
            </a:r>
            <a:r>
              <a:rPr lang="en-US" sz="2600" dirty="0" smtClean="0">
                <a:solidFill>
                  <a:srgbClr val="FF0000"/>
                </a:solidFill>
              </a:rPr>
              <a:t>; DVFS</a:t>
            </a:r>
          </a:p>
          <a:p>
            <a:pPr>
              <a:buNone/>
            </a:pPr>
            <a:r>
              <a:rPr lang="en-US" sz="2600" dirty="0" smtClean="0"/>
              <a:t>-. IC interface (PA control, GPIO)</a:t>
            </a:r>
          </a:p>
          <a:p>
            <a:pPr>
              <a:buNone/>
            </a:pPr>
            <a:r>
              <a:rPr lang="en-US" sz="2600" dirty="0" smtClean="0"/>
              <a:t>-. General housekeeping by internal CLKs</a:t>
            </a:r>
          </a:p>
          <a:p>
            <a:pPr>
              <a:buNone/>
            </a:pPr>
            <a:r>
              <a:rPr lang="en-US" sz="2600" dirty="0" smtClean="0"/>
              <a:t>-. User Interface (LED, LCD, Vibrator, Headset, Speaker)</a:t>
            </a:r>
          </a:p>
          <a:p>
            <a:endParaRPr 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System Block Diagram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RF(Radio Frequency) </a:t>
            </a:r>
            <a:r>
              <a:rPr lang="en-US" dirty="0" smtClean="0"/>
              <a:t>vs. </a:t>
            </a:r>
            <a:r>
              <a:rPr lang="en-US" b="1" dirty="0" smtClean="0">
                <a:solidFill>
                  <a:srgbClr val="7030A0"/>
                </a:solidFill>
              </a:rPr>
              <a:t>BB (Baseband)</a:t>
            </a:r>
          </a:p>
          <a:p>
            <a:endParaRPr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3857620" y="3143248"/>
            <a:ext cx="1785950" cy="1143008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Application processor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with modem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785918" y="3143248"/>
            <a:ext cx="1643074" cy="1143008"/>
          </a:xfrm>
          <a:prstGeom prst="roundRect">
            <a:avLst/>
          </a:prstGeom>
          <a:solidFill>
            <a:srgbClr val="00B050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RF ICs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[LTE, WCDMA, GSM, GPS, etc.]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857620" y="4572008"/>
            <a:ext cx="1785950" cy="714380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Memory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(DRAM, MMC)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072198" y="3857628"/>
            <a:ext cx="1714512" cy="714380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PMIC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1" name="이등변 삼각형 20"/>
          <p:cNvSpPr/>
          <p:nvPr/>
        </p:nvSpPr>
        <p:spPr>
          <a:xfrm rot="10800000">
            <a:off x="714348" y="2714620"/>
            <a:ext cx="714380" cy="571504"/>
          </a:xfrm>
          <a:prstGeom prst="triangle">
            <a:avLst/>
          </a:prstGeom>
          <a:solidFill>
            <a:srgbClr val="00B050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22" name="직선 연결선 21"/>
          <p:cNvCxnSpPr>
            <a:stCxn id="21" idx="0"/>
          </p:cNvCxnSpPr>
          <p:nvPr/>
        </p:nvCxnSpPr>
        <p:spPr>
          <a:xfrm rot="5400000">
            <a:off x="857224" y="3500438"/>
            <a:ext cx="428628" cy="0"/>
          </a:xfrm>
          <a:prstGeom prst="line">
            <a:avLst/>
          </a:prstGeom>
          <a:noFill/>
          <a:ln w="28575" cap="flat" cmpd="sng" algn="ctr">
            <a:solidFill>
              <a:srgbClr val="53548A"/>
            </a:solidFill>
            <a:prstDash val="solid"/>
          </a:ln>
          <a:effectLst/>
        </p:spPr>
      </p:cxnSp>
      <p:cxnSp>
        <p:nvCxnSpPr>
          <p:cNvPr id="23" name="직선 연결선 22"/>
          <p:cNvCxnSpPr>
            <a:endCxn id="18" idx="1"/>
          </p:cNvCxnSpPr>
          <p:nvPr/>
        </p:nvCxnSpPr>
        <p:spPr>
          <a:xfrm>
            <a:off x="1071538" y="3714752"/>
            <a:ext cx="714380" cy="0"/>
          </a:xfrm>
          <a:prstGeom prst="line">
            <a:avLst/>
          </a:prstGeom>
          <a:noFill/>
          <a:ln w="28575" cap="flat" cmpd="sng" algn="ctr">
            <a:solidFill>
              <a:srgbClr val="53548A"/>
            </a:solidFill>
            <a:prstDash val="solid"/>
          </a:ln>
          <a:effectLst/>
        </p:spPr>
      </p:cxnSp>
      <p:cxnSp>
        <p:nvCxnSpPr>
          <p:cNvPr id="24" name="직선 연결선 23"/>
          <p:cNvCxnSpPr>
            <a:stCxn id="18" idx="3"/>
            <a:endCxn id="17" idx="1"/>
          </p:cNvCxnSpPr>
          <p:nvPr/>
        </p:nvCxnSpPr>
        <p:spPr>
          <a:xfrm>
            <a:off x="3428992" y="3714752"/>
            <a:ext cx="428628" cy="0"/>
          </a:xfrm>
          <a:prstGeom prst="line">
            <a:avLst/>
          </a:prstGeom>
          <a:noFill/>
          <a:ln w="9525" cap="flat" cmpd="sng" algn="ctr">
            <a:solidFill>
              <a:srgbClr val="53548A"/>
            </a:solidFill>
            <a:prstDash val="solid"/>
          </a:ln>
          <a:effectLst/>
        </p:spPr>
      </p:cxnSp>
      <p:cxnSp>
        <p:nvCxnSpPr>
          <p:cNvPr id="25" name="직선 연결선 24"/>
          <p:cNvCxnSpPr>
            <a:stCxn id="17" idx="2"/>
            <a:endCxn id="19" idx="0"/>
          </p:cNvCxnSpPr>
          <p:nvPr/>
        </p:nvCxnSpPr>
        <p:spPr>
          <a:xfrm rot="5400000">
            <a:off x="4607719" y="4429132"/>
            <a:ext cx="285752" cy="0"/>
          </a:xfrm>
          <a:prstGeom prst="line">
            <a:avLst/>
          </a:prstGeom>
          <a:noFill/>
          <a:ln w="9525" cap="flat" cmpd="sng" algn="ctr">
            <a:solidFill>
              <a:srgbClr val="53548A"/>
            </a:solidFill>
            <a:prstDash val="solid"/>
          </a:ln>
          <a:effectLst/>
        </p:spPr>
      </p:cxnSp>
      <p:cxnSp>
        <p:nvCxnSpPr>
          <p:cNvPr id="26" name="직선 연결선 25"/>
          <p:cNvCxnSpPr>
            <a:endCxn id="20" idx="1"/>
          </p:cNvCxnSpPr>
          <p:nvPr/>
        </p:nvCxnSpPr>
        <p:spPr>
          <a:xfrm>
            <a:off x="5643570" y="4214818"/>
            <a:ext cx="428628" cy="0"/>
          </a:xfrm>
          <a:prstGeom prst="line">
            <a:avLst/>
          </a:prstGeom>
          <a:noFill/>
          <a:ln w="9525" cap="flat" cmpd="sng" algn="ctr">
            <a:solidFill>
              <a:srgbClr val="53548A"/>
            </a:solidFill>
            <a:prstDash val="solid"/>
          </a:ln>
          <a:effectLst/>
        </p:spPr>
      </p:cxnSp>
      <p:sp>
        <p:nvSpPr>
          <p:cNvPr id="27" name="직사각형 26"/>
          <p:cNvSpPr/>
          <p:nvPr/>
        </p:nvSpPr>
        <p:spPr>
          <a:xfrm>
            <a:off x="6072198" y="3000372"/>
            <a:ext cx="1714512" cy="714380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I/O devices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5643570" y="3357562"/>
            <a:ext cx="428628" cy="0"/>
          </a:xfrm>
          <a:prstGeom prst="line">
            <a:avLst/>
          </a:prstGeom>
          <a:noFill/>
          <a:ln w="9525" cap="flat" cmpd="sng" algn="ctr">
            <a:solidFill>
              <a:srgbClr val="53548A"/>
            </a:solidFill>
            <a:prstDash val="solid"/>
          </a:ln>
          <a:effectLst/>
        </p:spPr>
      </p:cxn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DVFS </a:t>
            </a:r>
            <a:br>
              <a:rPr lang="en-US" dirty="0" smtClean="0"/>
            </a:br>
            <a:r>
              <a:rPr lang="en-US" sz="3300" dirty="0" smtClean="0"/>
              <a:t>(Dynamic Voltage and Frequency Scaling)</a:t>
            </a:r>
            <a:endParaRPr lang="en-US" sz="33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DVFS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300" dirty="0" smtClean="0"/>
          </a:p>
          <a:p>
            <a:pPr>
              <a:buNone/>
            </a:pPr>
            <a:r>
              <a:rPr lang="en-US" sz="2500" dirty="0" smtClean="0"/>
              <a:t>-. According to scheduled modes, PMIC provides processors’ core with different types of power by scaling voltage and frequency. </a:t>
            </a: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7929618" cy="21240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General Power Management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Step 1) Analyze a target task/application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 : min./max. power requirement</a:t>
            </a:r>
          </a:p>
          <a:p>
            <a:pPr>
              <a:buNone/>
            </a:pPr>
            <a:r>
              <a:rPr lang="en-US" sz="2800" dirty="0" smtClean="0"/>
              <a:t>Step 2) Seek leakage/unnecessary power</a:t>
            </a:r>
          </a:p>
          <a:p>
            <a:pPr>
              <a:buNone/>
            </a:pPr>
            <a:r>
              <a:rPr lang="en-US" sz="2800" dirty="0" smtClean="0"/>
              <a:t>   </a:t>
            </a:r>
            <a:r>
              <a:rPr lang="en-US" sz="2400" b="1" dirty="0" smtClean="0">
                <a:solidFill>
                  <a:srgbClr val="0070C0"/>
                </a:solidFill>
              </a:rPr>
              <a:t>e.g.) pending task after interrupt</a:t>
            </a:r>
          </a:p>
          <a:p>
            <a:pPr>
              <a:buNone/>
            </a:pPr>
            <a:r>
              <a:rPr lang="en-US" sz="2800" dirty="0" smtClean="0"/>
              <a:t>Step 3) Make up a specific algorithm with possible scenarios</a:t>
            </a:r>
          </a:p>
          <a:p>
            <a:pPr>
              <a:buNone/>
            </a:pPr>
            <a:r>
              <a:rPr lang="en-US" sz="2800" dirty="0" smtClean="0"/>
              <a:t>   </a:t>
            </a:r>
            <a:r>
              <a:rPr lang="en-US" sz="2400" b="1" dirty="0" smtClean="0">
                <a:solidFill>
                  <a:srgbClr val="0070C0"/>
                </a:solidFill>
              </a:rPr>
              <a:t>e.g.) DVFS, FSM, etc.</a:t>
            </a:r>
          </a:p>
          <a:p>
            <a:pPr>
              <a:buNone/>
            </a:pPr>
            <a:r>
              <a:rPr lang="en-US" sz="2800" dirty="0" smtClean="0"/>
              <a:t>Step 4) Verify a side effect after testing a new PM algorithm  </a:t>
            </a:r>
            <a:endParaRPr 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Warm-up Question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the most energy consuming case in your wireless device? (off-line &amp; on-line)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7584" y="335699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My answer:</a:t>
            </a:r>
          </a:p>
          <a:p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 smtClean="0"/>
              <a:t>When you use your smart phone for HD video recoding, you will use maximum capacity of application processor, camera, LCD, </a:t>
            </a:r>
            <a:r>
              <a:rPr lang="en-US" altLang="ko-KR" dirty="0" err="1" smtClean="0"/>
              <a:t>microphobne</a:t>
            </a:r>
            <a:r>
              <a:rPr lang="en-US" altLang="ko-KR" dirty="0" smtClean="0"/>
              <a:t>, etc.</a:t>
            </a:r>
          </a:p>
          <a:p>
            <a:pPr marL="342900" indent="-342900">
              <a:buAutoNum type="arabicPeriod"/>
            </a:pPr>
            <a:r>
              <a:rPr lang="en-US" altLang="ko-KR" dirty="0" smtClean="0"/>
              <a:t>When you use your smart phone for video call in poor antenna condition, you will use maximum capacity of communication/application processor, camera, LCD, microphone, speaker, etc.</a:t>
            </a:r>
          </a:p>
          <a:p>
            <a:pPr marL="342900" indent="-342900">
              <a:buAutoNum type="arabicPeriod"/>
            </a:pPr>
            <a:r>
              <a:rPr lang="en-US" altLang="ko-KR" dirty="0" smtClean="0"/>
              <a:t>When you use your smart phone for video call in poor antenna condition on your fast moving, it will be one of the most power consuming case.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550" dirty="0" smtClean="0"/>
              <a:t>Part III. Introduction of Network Coding</a:t>
            </a:r>
            <a:endParaRPr lang="en-US" sz="355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Contents</a:t>
            </a:r>
          </a:p>
          <a:p>
            <a:pPr marL="624078" indent="-514350">
              <a:buFont typeface="+mj-lt"/>
              <a:buAutoNum type="arabicPeriod"/>
            </a:pPr>
            <a:r>
              <a:rPr lang="en-US" altLang="ko-KR" dirty="0" smtClean="0"/>
              <a:t>Basic concept of Network Coding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Why Network Coding is beneficial?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My algorithm to select the best TX one(s)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Testbed</a:t>
            </a:r>
            <a:r>
              <a:rPr lang="en-US" dirty="0" smtClean="0"/>
              <a:t> for Network-coding algorithm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066800"/>
          </a:xfrm>
        </p:spPr>
        <p:txBody>
          <a:bodyPr>
            <a:noAutofit/>
          </a:bodyPr>
          <a:lstStyle/>
          <a:p>
            <a:pPr marL="624078" indent="-514350"/>
            <a:r>
              <a:rPr lang="en-US" sz="4000" dirty="0" smtClean="0"/>
              <a:t>1</a:t>
            </a:r>
            <a:r>
              <a:rPr lang="en-US" sz="3800" dirty="0" smtClean="0"/>
              <a:t>. </a:t>
            </a:r>
            <a:r>
              <a:rPr lang="en-US" altLang="ko-KR" sz="3800" dirty="0"/>
              <a:t>Basic concept of Network Coding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내용 개체 틀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When a relay needs to send several messages to clients, the relay will use their resource by XOR.</a:t>
            </a:r>
            <a:endParaRPr lang="en-US" sz="2800" dirty="0" smtClean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943279" y="4530427"/>
            <a:ext cx="823912" cy="914400"/>
            <a:chOff x="3608" y="2349"/>
            <a:chExt cx="519" cy="576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3608" y="2349"/>
            <a:ext cx="519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8" name="Photo Editor Photo" r:id="rId3" imgW="2152951" imgH="2400635" progId="">
                    <p:embed/>
                  </p:oleObj>
                </mc:Choice>
                <mc:Fallback>
                  <p:oleObj name="Photo Editor Photo" r:id="rId3" imgW="2152951" imgH="240063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" y="2349"/>
                          <a:ext cx="519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4023" y="2358"/>
              <a:ext cx="42" cy="154"/>
              <a:chOff x="1426" y="2234"/>
              <a:chExt cx="42" cy="154"/>
            </a:xfrm>
          </p:grpSpPr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1447" y="2241"/>
                <a:ext cx="0" cy="147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426" y="2234"/>
                <a:ext cx="42" cy="4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965504" y="5514677"/>
            <a:ext cx="160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Bob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228279" y="4554239"/>
            <a:ext cx="1606550" cy="1368425"/>
            <a:chOff x="772" y="2231"/>
            <a:chExt cx="1012" cy="862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772" y="2231"/>
              <a:ext cx="1012" cy="862"/>
              <a:chOff x="779" y="2231"/>
              <a:chExt cx="1012" cy="862"/>
            </a:xfrm>
          </p:grpSpPr>
          <p:graphicFrame>
            <p:nvGraphicFramePr>
              <p:cNvPr id="15" name="Object 13"/>
              <p:cNvGraphicFramePr>
                <a:graphicFrameLocks noChangeAspect="1"/>
              </p:cNvGraphicFramePr>
              <p:nvPr/>
            </p:nvGraphicFramePr>
            <p:xfrm>
              <a:off x="906" y="2231"/>
              <a:ext cx="519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9" name="Photo Editor Photo" r:id="rId5" imgW="2152951" imgH="2400635" progId="">
                      <p:embed/>
                    </p:oleObj>
                  </mc:Choice>
                  <mc:Fallback>
                    <p:oleObj name="Photo Editor Photo" r:id="rId5" imgW="2152951" imgH="240063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6" y="2231"/>
                            <a:ext cx="519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" name="Group 14"/>
              <p:cNvGrpSpPr>
                <a:grpSpLocks/>
              </p:cNvGrpSpPr>
              <p:nvPr/>
            </p:nvGrpSpPr>
            <p:grpSpPr bwMode="auto">
              <a:xfrm>
                <a:off x="1300" y="2234"/>
                <a:ext cx="42" cy="154"/>
                <a:chOff x="1426" y="2234"/>
                <a:chExt cx="42" cy="154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447" y="2241"/>
                  <a:ext cx="0" cy="147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9" name="Oval 16"/>
                <p:cNvSpPr>
                  <a:spLocks noChangeArrowheads="1"/>
                </p:cNvSpPr>
                <p:nvPr/>
              </p:nvSpPr>
              <p:spPr bwMode="auto">
                <a:xfrm>
                  <a:off x="1426" y="2234"/>
                  <a:ext cx="42" cy="4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779" y="2845"/>
                <a:ext cx="1012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cs typeface="Arial" charset="0"/>
                  </a:rPr>
                  <a:t>Alice</a:t>
                </a:r>
              </a:p>
            </p:txBody>
          </p:sp>
        </p:grp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1069" y="2403"/>
              <a:ext cx="274" cy="211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 rot="19833042">
            <a:off x="2412554" y="4635202"/>
            <a:ext cx="427037" cy="1889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 rot="1397671">
            <a:off x="6532116" y="4698702"/>
            <a:ext cx="427038" cy="1889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425504" y="4278014"/>
            <a:ext cx="427037" cy="207963"/>
            <a:chOff x="2730" y="1756"/>
            <a:chExt cx="269" cy="131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730" y="1768"/>
              <a:ext cx="269" cy="119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810" y="1756"/>
              <a:ext cx="105" cy="119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731" y="1767"/>
              <a:ext cx="105" cy="119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2896" y="1758"/>
              <a:ext cx="91" cy="11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165154" y="3441402"/>
            <a:ext cx="1485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Relay</a:t>
            </a:r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107504" y="5884564"/>
            <a:ext cx="2246312" cy="363538"/>
            <a:chOff x="451" y="3055"/>
            <a:chExt cx="1280" cy="229"/>
          </a:xfrm>
        </p:grpSpPr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462" y="3132"/>
              <a:ext cx="269" cy="119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451" y="3055"/>
              <a:ext cx="103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Arial Narrow" pitchFamily="34" charset="0"/>
                </a:rPr>
                <a:t>Alice’s packet</a:t>
              </a:r>
            </a:p>
          </p:txBody>
        </p: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6516241" y="5757564"/>
            <a:ext cx="2351088" cy="363538"/>
            <a:chOff x="4094" y="3045"/>
            <a:chExt cx="1280" cy="229"/>
          </a:xfrm>
        </p:grpSpPr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5105" y="3122"/>
              <a:ext cx="269" cy="119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4094" y="3045"/>
              <a:ext cx="103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Arial Narrow" pitchFamily="34" charset="0"/>
                </a:rPr>
                <a:t>Bob’s packet</a:t>
              </a:r>
            </a:p>
          </p:txBody>
        </p:sp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110679" y="6233814"/>
            <a:ext cx="2230437" cy="363538"/>
            <a:chOff x="4094" y="3045"/>
            <a:chExt cx="1280" cy="229"/>
          </a:xfrm>
        </p:grpSpPr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5105" y="3122"/>
              <a:ext cx="269" cy="119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4094" y="3045"/>
              <a:ext cx="103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Arial Narrow" pitchFamily="34" charset="0"/>
                </a:rPr>
                <a:t>Bob’s packet</a:t>
              </a:r>
            </a:p>
          </p:txBody>
        </p:sp>
      </p:grp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6481316" y="6094114"/>
            <a:ext cx="2398713" cy="363538"/>
            <a:chOff x="451" y="3055"/>
            <a:chExt cx="1280" cy="229"/>
          </a:xfrm>
        </p:grpSpPr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462" y="3132"/>
              <a:ext cx="269" cy="119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451" y="3055"/>
              <a:ext cx="103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Arial Narrow" pitchFamily="34" charset="0"/>
                </a:rPr>
                <a:t>Alice’s packet</a:t>
              </a:r>
            </a:p>
          </p:txBody>
        </p:sp>
      </p:grpSp>
      <p:grpSp>
        <p:nvGrpSpPr>
          <p:cNvPr id="40" name="Group 58"/>
          <p:cNvGrpSpPr>
            <a:grpSpLocks/>
          </p:cNvGrpSpPr>
          <p:nvPr/>
        </p:nvGrpSpPr>
        <p:grpSpPr bwMode="auto">
          <a:xfrm>
            <a:off x="3450779" y="2939752"/>
            <a:ext cx="2628900" cy="515937"/>
            <a:chOff x="1944" y="906"/>
            <a:chExt cx="1656" cy="325"/>
          </a:xfrm>
        </p:grpSpPr>
        <p:sp>
          <p:nvSpPr>
            <p:cNvPr id="41" name="Rectangle 49"/>
            <p:cNvSpPr>
              <a:spLocks noChangeArrowheads="1"/>
            </p:cNvSpPr>
            <p:nvPr/>
          </p:nvSpPr>
          <p:spPr bwMode="auto">
            <a:xfrm>
              <a:off x="1944" y="1006"/>
              <a:ext cx="279" cy="11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2724" y="1017"/>
              <a:ext cx="288" cy="99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3" name="Text Box 51"/>
            <p:cNvSpPr txBox="1">
              <a:spLocks noChangeArrowheads="1"/>
            </p:cNvSpPr>
            <p:nvPr/>
          </p:nvSpPr>
          <p:spPr bwMode="auto">
            <a:xfrm>
              <a:off x="2238" y="910"/>
              <a:ext cx="57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latin typeface="Arial Narrow" pitchFamily="34" charset="0"/>
                </a:rPr>
                <a:t>XOR</a:t>
              </a:r>
            </a:p>
          </p:txBody>
        </p:sp>
        <p:grpSp>
          <p:nvGrpSpPr>
            <p:cNvPr id="44" name="Group 52"/>
            <p:cNvGrpSpPr>
              <a:grpSpLocks/>
            </p:cNvGrpSpPr>
            <p:nvPr/>
          </p:nvGrpSpPr>
          <p:grpSpPr bwMode="auto">
            <a:xfrm>
              <a:off x="3311" y="995"/>
              <a:ext cx="269" cy="131"/>
              <a:chOff x="2730" y="1756"/>
              <a:chExt cx="269" cy="131"/>
            </a:xfrm>
          </p:grpSpPr>
          <p:sp>
            <p:nvSpPr>
              <p:cNvPr id="46" name="Rectangle 53"/>
              <p:cNvSpPr>
                <a:spLocks noChangeArrowheads="1"/>
              </p:cNvSpPr>
              <p:nvPr/>
            </p:nvSpPr>
            <p:spPr bwMode="auto">
              <a:xfrm>
                <a:off x="2730" y="1768"/>
                <a:ext cx="269" cy="119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7" name="Line 54"/>
              <p:cNvSpPr>
                <a:spLocks noChangeShapeType="1"/>
              </p:cNvSpPr>
              <p:nvPr/>
            </p:nvSpPr>
            <p:spPr bwMode="auto">
              <a:xfrm>
                <a:off x="2810" y="1756"/>
                <a:ext cx="105" cy="119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48" name="Line 55"/>
              <p:cNvSpPr>
                <a:spLocks noChangeShapeType="1"/>
              </p:cNvSpPr>
              <p:nvPr/>
            </p:nvSpPr>
            <p:spPr bwMode="auto">
              <a:xfrm>
                <a:off x="2731" y="1767"/>
                <a:ext cx="105" cy="119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49" name="Line 56"/>
              <p:cNvSpPr>
                <a:spLocks noChangeShapeType="1"/>
              </p:cNvSpPr>
              <p:nvPr/>
            </p:nvSpPr>
            <p:spPr bwMode="auto">
              <a:xfrm>
                <a:off x="2896" y="1758"/>
                <a:ext cx="91" cy="11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</p:grpSp>
        <p:sp>
          <p:nvSpPr>
            <p:cNvPr id="45" name="Text Box 57"/>
            <p:cNvSpPr txBox="1">
              <a:spLocks noChangeArrowheads="1"/>
            </p:cNvSpPr>
            <p:nvPr/>
          </p:nvSpPr>
          <p:spPr bwMode="auto">
            <a:xfrm>
              <a:off x="3030" y="906"/>
              <a:ext cx="570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Arial Narrow" pitchFamily="34" charset="0"/>
                </a:rPr>
                <a:t>=</a:t>
              </a:r>
            </a:p>
          </p:txBody>
        </p:sp>
      </p:grpSp>
      <p:grpSp>
        <p:nvGrpSpPr>
          <p:cNvPr id="50" name="Group 59"/>
          <p:cNvGrpSpPr>
            <a:grpSpLocks/>
          </p:cNvGrpSpPr>
          <p:nvPr/>
        </p:nvGrpSpPr>
        <p:grpSpPr bwMode="auto">
          <a:xfrm>
            <a:off x="3993704" y="3795414"/>
            <a:ext cx="1606550" cy="1368425"/>
            <a:chOff x="772" y="2231"/>
            <a:chExt cx="1012" cy="862"/>
          </a:xfrm>
        </p:grpSpPr>
        <p:grpSp>
          <p:nvGrpSpPr>
            <p:cNvPr id="51" name="Group 60"/>
            <p:cNvGrpSpPr>
              <a:grpSpLocks/>
            </p:cNvGrpSpPr>
            <p:nvPr/>
          </p:nvGrpSpPr>
          <p:grpSpPr bwMode="auto">
            <a:xfrm>
              <a:off x="772" y="2231"/>
              <a:ext cx="1012" cy="862"/>
              <a:chOff x="779" y="2231"/>
              <a:chExt cx="1012" cy="862"/>
            </a:xfrm>
          </p:grpSpPr>
          <p:graphicFrame>
            <p:nvGraphicFramePr>
              <p:cNvPr id="53" name="Object 61"/>
              <p:cNvGraphicFramePr>
                <a:graphicFrameLocks noChangeAspect="1"/>
              </p:cNvGraphicFramePr>
              <p:nvPr/>
            </p:nvGraphicFramePr>
            <p:xfrm>
              <a:off x="906" y="2231"/>
              <a:ext cx="519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0" name="Photo Editor Photo" r:id="rId6" imgW="2152951" imgH="2400635" progId="">
                      <p:embed/>
                    </p:oleObj>
                  </mc:Choice>
                  <mc:Fallback>
                    <p:oleObj name="Photo Editor Photo" r:id="rId6" imgW="2152951" imgH="240063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6" y="2231"/>
                            <a:ext cx="519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4" name="Group 62"/>
              <p:cNvGrpSpPr>
                <a:grpSpLocks/>
              </p:cNvGrpSpPr>
              <p:nvPr/>
            </p:nvGrpSpPr>
            <p:grpSpPr bwMode="auto">
              <a:xfrm>
                <a:off x="1300" y="2234"/>
                <a:ext cx="42" cy="154"/>
                <a:chOff x="1426" y="2234"/>
                <a:chExt cx="42" cy="154"/>
              </a:xfrm>
            </p:grpSpPr>
            <p:sp>
              <p:nvSpPr>
                <p:cNvPr id="56" name="Line 63"/>
                <p:cNvSpPr>
                  <a:spLocks noChangeShapeType="1"/>
                </p:cNvSpPr>
                <p:nvPr/>
              </p:nvSpPr>
              <p:spPr bwMode="auto">
                <a:xfrm>
                  <a:off x="1447" y="2241"/>
                  <a:ext cx="0" cy="147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57" name="Oval 64"/>
                <p:cNvSpPr>
                  <a:spLocks noChangeArrowheads="1"/>
                </p:cNvSpPr>
                <p:nvPr/>
              </p:nvSpPr>
              <p:spPr bwMode="auto">
                <a:xfrm>
                  <a:off x="1426" y="2234"/>
                  <a:ext cx="42" cy="4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Text Box 65"/>
              <p:cNvSpPr txBox="1">
                <a:spLocks noChangeArrowheads="1"/>
              </p:cNvSpPr>
              <p:nvPr/>
            </p:nvSpPr>
            <p:spPr bwMode="auto">
              <a:xfrm>
                <a:off x="779" y="2845"/>
                <a:ext cx="1012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b="1">
                  <a:cs typeface="Arial" charset="0"/>
                </a:endParaRPr>
              </a:p>
            </p:txBody>
          </p:sp>
        </p:grpSp>
        <p:sp>
          <p:nvSpPr>
            <p:cNvPr id="52" name="Rectangle 66"/>
            <p:cNvSpPr>
              <a:spLocks noChangeArrowheads="1"/>
            </p:cNvSpPr>
            <p:nvPr/>
          </p:nvSpPr>
          <p:spPr bwMode="auto">
            <a:xfrm>
              <a:off x="1069" y="2403"/>
              <a:ext cx="274" cy="21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77778E-6 C 0.0665 -0.03866 0.13299 -0.07709 0.15973 -0.0926 " pathEditMode="relative" ptsTypes="aA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C -0.0717 -0.04259 -0.14323 -0.08518 -0.17187 -0.10254 " pathEditMode="relative" ptsTypes="aA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-0.00052 0.06203 -0.00104 0.12407 -0.00121 0.14976 " pathEditMode="relative" ptsTypes="aA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066800"/>
          </a:xfrm>
        </p:spPr>
        <p:txBody>
          <a:bodyPr>
            <a:noAutofit/>
          </a:bodyPr>
          <a:lstStyle/>
          <a:p>
            <a:pPr marL="624078" indent="-514350"/>
            <a:r>
              <a:rPr lang="en-US" sz="4000" dirty="0" smtClean="0"/>
              <a:t>1</a:t>
            </a:r>
            <a:r>
              <a:rPr lang="en-US" sz="3800" dirty="0" smtClean="0"/>
              <a:t>. </a:t>
            </a:r>
            <a:r>
              <a:rPr lang="en-US" altLang="ko-KR" sz="3800" dirty="0"/>
              <a:t>Basic concept of Network Coding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내용 개체 틀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If the relay does not use clients’ resource, it will need one more transmission.</a:t>
            </a:r>
            <a:endParaRPr lang="en-US" sz="2800" dirty="0" smtClean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943279" y="4530427"/>
            <a:ext cx="823912" cy="914400"/>
            <a:chOff x="3608" y="2349"/>
            <a:chExt cx="519" cy="576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3608" y="2349"/>
            <a:ext cx="519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6" name="Photo Editor Photo" r:id="rId3" imgW="2152951" imgH="2400635" progId="">
                    <p:embed/>
                  </p:oleObj>
                </mc:Choice>
                <mc:Fallback>
                  <p:oleObj name="Photo Editor Photo" r:id="rId3" imgW="2152951" imgH="240063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" y="2349"/>
                          <a:ext cx="519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4023" y="2358"/>
              <a:ext cx="42" cy="154"/>
              <a:chOff x="1426" y="2234"/>
              <a:chExt cx="42" cy="154"/>
            </a:xfrm>
          </p:grpSpPr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1447" y="2241"/>
                <a:ext cx="0" cy="147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426" y="2234"/>
                <a:ext cx="42" cy="4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965504" y="5514677"/>
            <a:ext cx="160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Bob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228279" y="4554239"/>
            <a:ext cx="1606550" cy="1368425"/>
            <a:chOff x="772" y="2231"/>
            <a:chExt cx="1012" cy="862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772" y="2231"/>
              <a:ext cx="1012" cy="862"/>
              <a:chOff x="779" y="2231"/>
              <a:chExt cx="1012" cy="862"/>
            </a:xfrm>
          </p:grpSpPr>
          <p:graphicFrame>
            <p:nvGraphicFramePr>
              <p:cNvPr id="15" name="Object 13"/>
              <p:cNvGraphicFramePr>
                <a:graphicFrameLocks noChangeAspect="1"/>
              </p:cNvGraphicFramePr>
              <p:nvPr/>
            </p:nvGraphicFramePr>
            <p:xfrm>
              <a:off x="906" y="2231"/>
              <a:ext cx="519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" name="Photo Editor Photo" r:id="rId5" imgW="2152951" imgH="2400635" progId="">
                      <p:embed/>
                    </p:oleObj>
                  </mc:Choice>
                  <mc:Fallback>
                    <p:oleObj name="Photo Editor Photo" r:id="rId5" imgW="2152951" imgH="240063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6" y="2231"/>
                            <a:ext cx="519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" name="Group 14"/>
              <p:cNvGrpSpPr>
                <a:grpSpLocks/>
              </p:cNvGrpSpPr>
              <p:nvPr/>
            </p:nvGrpSpPr>
            <p:grpSpPr bwMode="auto">
              <a:xfrm>
                <a:off x="1300" y="2234"/>
                <a:ext cx="42" cy="154"/>
                <a:chOff x="1426" y="2234"/>
                <a:chExt cx="42" cy="154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447" y="2241"/>
                  <a:ext cx="0" cy="147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9" name="Oval 16"/>
                <p:cNvSpPr>
                  <a:spLocks noChangeArrowheads="1"/>
                </p:cNvSpPr>
                <p:nvPr/>
              </p:nvSpPr>
              <p:spPr bwMode="auto">
                <a:xfrm>
                  <a:off x="1426" y="2234"/>
                  <a:ext cx="42" cy="4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779" y="2845"/>
                <a:ext cx="1012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cs typeface="Arial" charset="0"/>
                  </a:rPr>
                  <a:t>Alice</a:t>
                </a:r>
              </a:p>
            </p:txBody>
          </p:sp>
        </p:grp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1069" y="2403"/>
              <a:ext cx="274" cy="211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 rot="19833042">
            <a:off x="2412554" y="4635202"/>
            <a:ext cx="427037" cy="1889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425504" y="4278014"/>
            <a:ext cx="427037" cy="207963"/>
            <a:chOff x="2730" y="1756"/>
            <a:chExt cx="269" cy="131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730" y="1768"/>
              <a:ext cx="269" cy="119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810" y="1756"/>
              <a:ext cx="105" cy="119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731" y="1767"/>
              <a:ext cx="105" cy="119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2896" y="1758"/>
              <a:ext cx="91" cy="11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165154" y="3441402"/>
            <a:ext cx="1485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Relay</a:t>
            </a:r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107504" y="5884564"/>
            <a:ext cx="2246312" cy="363538"/>
            <a:chOff x="451" y="3055"/>
            <a:chExt cx="1280" cy="229"/>
          </a:xfrm>
        </p:grpSpPr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462" y="3132"/>
              <a:ext cx="269" cy="119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451" y="3055"/>
              <a:ext cx="103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Arial Narrow" pitchFamily="34" charset="0"/>
                </a:rPr>
                <a:t>Alice’s packet</a:t>
              </a:r>
            </a:p>
          </p:txBody>
        </p: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6516241" y="5757564"/>
            <a:ext cx="2351088" cy="363538"/>
            <a:chOff x="4094" y="3045"/>
            <a:chExt cx="1280" cy="229"/>
          </a:xfrm>
        </p:grpSpPr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5105" y="3122"/>
              <a:ext cx="269" cy="119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4094" y="3045"/>
              <a:ext cx="103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Arial Narrow" pitchFamily="34" charset="0"/>
                </a:rPr>
                <a:t>Bob’s packet</a:t>
              </a:r>
            </a:p>
          </p:txBody>
        </p:sp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110679" y="6233814"/>
            <a:ext cx="2230437" cy="363538"/>
            <a:chOff x="4094" y="3045"/>
            <a:chExt cx="1280" cy="229"/>
          </a:xfrm>
        </p:grpSpPr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5105" y="3122"/>
              <a:ext cx="269" cy="119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4094" y="3045"/>
              <a:ext cx="103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Arial Narrow" pitchFamily="34" charset="0"/>
                </a:rPr>
                <a:t>Bob’s packet</a:t>
              </a:r>
            </a:p>
          </p:txBody>
        </p:sp>
      </p:grp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6481316" y="6094114"/>
            <a:ext cx="2398713" cy="363538"/>
            <a:chOff x="451" y="3055"/>
            <a:chExt cx="1280" cy="229"/>
          </a:xfrm>
        </p:grpSpPr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462" y="3132"/>
              <a:ext cx="269" cy="119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451" y="3055"/>
              <a:ext cx="103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Arial Narrow" pitchFamily="34" charset="0"/>
                </a:rPr>
                <a:t>Alice’s packet</a:t>
              </a:r>
            </a:p>
          </p:txBody>
        </p:sp>
      </p:grpSp>
      <p:grpSp>
        <p:nvGrpSpPr>
          <p:cNvPr id="50" name="Group 59"/>
          <p:cNvGrpSpPr>
            <a:grpSpLocks/>
          </p:cNvGrpSpPr>
          <p:nvPr/>
        </p:nvGrpSpPr>
        <p:grpSpPr bwMode="auto">
          <a:xfrm>
            <a:off x="3993704" y="3795414"/>
            <a:ext cx="1606550" cy="1368425"/>
            <a:chOff x="772" y="2231"/>
            <a:chExt cx="1012" cy="862"/>
          </a:xfrm>
        </p:grpSpPr>
        <p:grpSp>
          <p:nvGrpSpPr>
            <p:cNvPr id="51" name="Group 60"/>
            <p:cNvGrpSpPr>
              <a:grpSpLocks/>
            </p:cNvGrpSpPr>
            <p:nvPr/>
          </p:nvGrpSpPr>
          <p:grpSpPr bwMode="auto">
            <a:xfrm>
              <a:off x="772" y="2231"/>
              <a:ext cx="1012" cy="862"/>
              <a:chOff x="779" y="2231"/>
              <a:chExt cx="1012" cy="862"/>
            </a:xfrm>
          </p:grpSpPr>
          <p:graphicFrame>
            <p:nvGraphicFramePr>
              <p:cNvPr id="53" name="Object 61"/>
              <p:cNvGraphicFramePr>
                <a:graphicFrameLocks noChangeAspect="1"/>
              </p:cNvGraphicFramePr>
              <p:nvPr/>
            </p:nvGraphicFramePr>
            <p:xfrm>
              <a:off x="906" y="2231"/>
              <a:ext cx="519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8" name="Photo Editor Photo" r:id="rId6" imgW="2152951" imgH="2400635" progId="">
                      <p:embed/>
                    </p:oleObj>
                  </mc:Choice>
                  <mc:Fallback>
                    <p:oleObj name="Photo Editor Photo" r:id="rId6" imgW="2152951" imgH="240063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6" y="2231"/>
                            <a:ext cx="519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4" name="Group 62"/>
              <p:cNvGrpSpPr>
                <a:grpSpLocks/>
              </p:cNvGrpSpPr>
              <p:nvPr/>
            </p:nvGrpSpPr>
            <p:grpSpPr bwMode="auto">
              <a:xfrm>
                <a:off x="1300" y="2234"/>
                <a:ext cx="42" cy="154"/>
                <a:chOff x="1426" y="2234"/>
                <a:chExt cx="42" cy="154"/>
              </a:xfrm>
            </p:grpSpPr>
            <p:sp>
              <p:nvSpPr>
                <p:cNvPr id="56" name="Line 63"/>
                <p:cNvSpPr>
                  <a:spLocks noChangeShapeType="1"/>
                </p:cNvSpPr>
                <p:nvPr/>
              </p:nvSpPr>
              <p:spPr bwMode="auto">
                <a:xfrm>
                  <a:off x="1447" y="2241"/>
                  <a:ext cx="0" cy="147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57" name="Oval 64"/>
                <p:cNvSpPr>
                  <a:spLocks noChangeArrowheads="1"/>
                </p:cNvSpPr>
                <p:nvPr/>
              </p:nvSpPr>
              <p:spPr bwMode="auto">
                <a:xfrm>
                  <a:off x="1426" y="2234"/>
                  <a:ext cx="42" cy="4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Text Box 65"/>
              <p:cNvSpPr txBox="1">
                <a:spLocks noChangeArrowheads="1"/>
              </p:cNvSpPr>
              <p:nvPr/>
            </p:nvSpPr>
            <p:spPr bwMode="auto">
              <a:xfrm>
                <a:off x="779" y="2845"/>
                <a:ext cx="1012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b="1">
                  <a:cs typeface="Arial" charset="0"/>
                </a:endParaRPr>
              </a:p>
            </p:txBody>
          </p:sp>
        </p:grpSp>
        <p:sp>
          <p:nvSpPr>
            <p:cNvPr id="52" name="Rectangle 66"/>
            <p:cNvSpPr>
              <a:spLocks noChangeArrowheads="1"/>
            </p:cNvSpPr>
            <p:nvPr/>
          </p:nvSpPr>
          <p:spPr bwMode="auto">
            <a:xfrm>
              <a:off x="1069" y="2403"/>
              <a:ext cx="274" cy="21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60" name="Rectangle 19"/>
          <p:cNvSpPr>
            <a:spLocks noChangeArrowheads="1"/>
          </p:cNvSpPr>
          <p:nvPr/>
        </p:nvSpPr>
        <p:spPr bwMode="auto">
          <a:xfrm rot="1970519">
            <a:off x="5022898" y="4152112"/>
            <a:ext cx="427037" cy="1889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2" name="Rectangle 20"/>
          <p:cNvSpPr>
            <a:spLocks noChangeArrowheads="1"/>
          </p:cNvSpPr>
          <p:nvPr/>
        </p:nvSpPr>
        <p:spPr bwMode="auto">
          <a:xfrm rot="1397671">
            <a:off x="6351482" y="5264140"/>
            <a:ext cx="427038" cy="1889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3" name="Rectangle 20"/>
          <p:cNvSpPr>
            <a:spLocks noChangeArrowheads="1"/>
          </p:cNvSpPr>
          <p:nvPr/>
        </p:nvSpPr>
        <p:spPr bwMode="auto">
          <a:xfrm rot="19943419">
            <a:off x="3780185" y="4578053"/>
            <a:ext cx="427038" cy="1889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77778E-6 C 0.0665 -0.03866 0.13299 -0.07709 0.15973 -0.0926 " pathEditMode="relative" ptsTypes="aA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C 0.07865 0.04884 0.1573 0.09768 0.18907 0.1173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C -0.07171 -0.0426 -0.14323 -0.08519 -0.17188 -0.1025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-0.0592 0.03565 -0.11823 0.07153 -0.14166 0.0863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60" grpId="0" animBg="1"/>
      <p:bldP spid="60" grpId="1" animBg="1"/>
      <p:bldP spid="60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3525"/>
            <a:ext cx="8412163" cy="1143000"/>
          </a:xfrm>
        </p:spPr>
        <p:txBody>
          <a:bodyPr>
            <a:noAutofit/>
          </a:bodyPr>
          <a:lstStyle/>
          <a:p>
            <a:pPr marL="624078" indent="-514350"/>
            <a:r>
              <a:rPr lang="en-US" altLang="ko-KR" sz="3200" dirty="0" smtClean="0"/>
              <a:t>2. Why </a:t>
            </a:r>
            <a:r>
              <a:rPr lang="en-US" altLang="ko-KR" sz="3200" dirty="0"/>
              <a:t>Network Coding is beneficial?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0538" y="4313238"/>
            <a:ext cx="823912" cy="914400"/>
            <a:chOff x="3608" y="2349"/>
            <a:chExt cx="519" cy="576"/>
          </a:xfrm>
        </p:grpSpPr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3608" y="2349"/>
            <a:ext cx="519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6" name="Photo Editor Photo" r:id="rId4" imgW="2152951" imgH="2400635" progId="">
                    <p:embed/>
                  </p:oleObj>
                </mc:Choice>
                <mc:Fallback>
                  <p:oleObj name="Photo Editor Photo" r:id="rId4" imgW="2152951" imgH="2400635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" y="2349"/>
                          <a:ext cx="519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023" y="2358"/>
              <a:ext cx="42" cy="154"/>
              <a:chOff x="1426" y="2234"/>
              <a:chExt cx="42" cy="154"/>
            </a:xfrm>
          </p:grpSpPr>
          <p:sp>
            <p:nvSpPr>
              <p:cNvPr id="3173" name="Line 7"/>
              <p:cNvSpPr>
                <a:spLocks noChangeShapeType="1"/>
              </p:cNvSpPr>
              <p:nvPr/>
            </p:nvSpPr>
            <p:spPr bwMode="auto">
              <a:xfrm>
                <a:off x="1447" y="2241"/>
                <a:ext cx="0" cy="147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174" name="Oval 8"/>
              <p:cNvSpPr>
                <a:spLocks noChangeArrowheads="1"/>
              </p:cNvSpPr>
              <p:nvPr/>
            </p:nvSpPr>
            <p:spPr bwMode="auto">
              <a:xfrm>
                <a:off x="1426" y="2234"/>
                <a:ext cx="42" cy="4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117600" y="4125913"/>
            <a:ext cx="1606550" cy="1368425"/>
            <a:chOff x="772" y="2231"/>
            <a:chExt cx="1012" cy="862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772" y="2231"/>
              <a:ext cx="1012" cy="862"/>
              <a:chOff x="779" y="2231"/>
              <a:chExt cx="1012" cy="862"/>
            </a:xfrm>
          </p:grpSpPr>
          <p:graphicFrame>
            <p:nvGraphicFramePr>
              <p:cNvPr id="3076" name="Object 11"/>
              <p:cNvGraphicFramePr>
                <a:graphicFrameLocks noChangeAspect="1"/>
              </p:cNvGraphicFramePr>
              <p:nvPr/>
            </p:nvGraphicFramePr>
            <p:xfrm>
              <a:off x="906" y="2231"/>
              <a:ext cx="519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27" name="Photo Editor Photo" r:id="rId6" imgW="2152951" imgH="2400635" progId="">
                      <p:embed/>
                    </p:oleObj>
                  </mc:Choice>
                  <mc:Fallback>
                    <p:oleObj name="Photo Editor Photo" r:id="rId6" imgW="2152951" imgH="2400635" progId="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6" y="2231"/>
                            <a:ext cx="519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00" y="2234"/>
                <a:ext cx="42" cy="154"/>
                <a:chOff x="1426" y="2234"/>
                <a:chExt cx="42" cy="154"/>
              </a:xfrm>
            </p:grpSpPr>
            <p:sp>
              <p:nvSpPr>
                <p:cNvPr id="3170" name="Line 13"/>
                <p:cNvSpPr>
                  <a:spLocks noChangeShapeType="1"/>
                </p:cNvSpPr>
                <p:nvPr/>
              </p:nvSpPr>
              <p:spPr bwMode="auto">
                <a:xfrm>
                  <a:off x="1447" y="2241"/>
                  <a:ext cx="0" cy="147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3171" name="Oval 14"/>
                <p:cNvSpPr>
                  <a:spLocks noChangeArrowheads="1"/>
                </p:cNvSpPr>
                <p:nvPr/>
              </p:nvSpPr>
              <p:spPr bwMode="auto">
                <a:xfrm>
                  <a:off x="1426" y="2234"/>
                  <a:ext cx="42" cy="4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3169" name="Text Box 15"/>
              <p:cNvSpPr txBox="1">
                <a:spLocks noChangeArrowheads="1"/>
              </p:cNvSpPr>
              <p:nvPr/>
            </p:nvSpPr>
            <p:spPr bwMode="auto">
              <a:xfrm>
                <a:off x="779" y="2845"/>
                <a:ext cx="1012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cs typeface="Arial" charset="0"/>
                  </a:rPr>
                  <a:t>Alice</a:t>
                </a:r>
              </a:p>
            </p:txBody>
          </p:sp>
        </p:grpSp>
        <p:sp>
          <p:nvSpPr>
            <p:cNvPr id="3167" name="Rectangle 16"/>
            <p:cNvSpPr>
              <a:spLocks noChangeArrowheads="1"/>
            </p:cNvSpPr>
            <p:nvPr/>
          </p:nvSpPr>
          <p:spPr bwMode="auto">
            <a:xfrm>
              <a:off x="1069" y="2403"/>
              <a:ext cx="274" cy="211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3081" name="Text Box 17"/>
          <p:cNvSpPr txBox="1">
            <a:spLocks noChangeArrowheads="1"/>
          </p:cNvSpPr>
          <p:nvPr/>
        </p:nvSpPr>
        <p:spPr bwMode="auto">
          <a:xfrm>
            <a:off x="4711700" y="3430588"/>
            <a:ext cx="1485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cs typeface="Arial" charset="0"/>
              </a:rPr>
              <a:t>Relay</a:t>
            </a:r>
          </a:p>
        </p:txBody>
      </p:sp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7748588" y="4883150"/>
            <a:ext cx="10731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Bob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951288" y="1781175"/>
            <a:ext cx="1606550" cy="1368425"/>
            <a:chOff x="772" y="2231"/>
            <a:chExt cx="1012" cy="862"/>
          </a:xfrm>
        </p:grpSpPr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772" y="2231"/>
              <a:ext cx="1012" cy="862"/>
              <a:chOff x="779" y="2231"/>
              <a:chExt cx="1012" cy="862"/>
            </a:xfrm>
          </p:grpSpPr>
          <p:graphicFrame>
            <p:nvGraphicFramePr>
              <p:cNvPr id="3075" name="Object 24"/>
              <p:cNvGraphicFramePr>
                <a:graphicFrameLocks noChangeAspect="1"/>
              </p:cNvGraphicFramePr>
              <p:nvPr/>
            </p:nvGraphicFramePr>
            <p:xfrm>
              <a:off x="906" y="2231"/>
              <a:ext cx="519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28" name="Photo Editor Photo" r:id="rId7" imgW="2152951" imgH="2400635" progId="">
                      <p:embed/>
                    </p:oleObj>
                  </mc:Choice>
                  <mc:Fallback>
                    <p:oleObj name="Photo Editor Photo" r:id="rId7" imgW="2152951" imgH="2400635" progId="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6" y="2231"/>
                            <a:ext cx="519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1300" y="2234"/>
                <a:ext cx="42" cy="154"/>
                <a:chOff x="1426" y="2234"/>
                <a:chExt cx="42" cy="154"/>
              </a:xfrm>
            </p:grpSpPr>
            <p:sp>
              <p:nvSpPr>
                <p:cNvPr id="3164" name="Line 26"/>
                <p:cNvSpPr>
                  <a:spLocks noChangeShapeType="1"/>
                </p:cNvSpPr>
                <p:nvPr/>
              </p:nvSpPr>
              <p:spPr bwMode="auto">
                <a:xfrm>
                  <a:off x="1447" y="2241"/>
                  <a:ext cx="0" cy="147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3165" name="Oval 27"/>
                <p:cNvSpPr>
                  <a:spLocks noChangeArrowheads="1"/>
                </p:cNvSpPr>
                <p:nvPr/>
              </p:nvSpPr>
              <p:spPr bwMode="auto">
                <a:xfrm>
                  <a:off x="1426" y="2234"/>
                  <a:ext cx="42" cy="4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3163" name="Text Box 28"/>
              <p:cNvSpPr txBox="1">
                <a:spLocks noChangeArrowheads="1"/>
              </p:cNvSpPr>
              <p:nvPr/>
            </p:nvSpPr>
            <p:spPr bwMode="auto">
              <a:xfrm>
                <a:off x="779" y="2845"/>
                <a:ext cx="1012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b="1">
                  <a:cs typeface="Arial" charset="0"/>
                </a:endParaRPr>
              </a:p>
            </p:txBody>
          </p:sp>
        </p:grpSp>
        <p:sp>
          <p:nvSpPr>
            <p:cNvPr id="3161" name="Rectangle 29"/>
            <p:cNvSpPr>
              <a:spLocks noChangeArrowheads="1"/>
            </p:cNvSpPr>
            <p:nvPr/>
          </p:nvSpPr>
          <p:spPr bwMode="auto">
            <a:xfrm>
              <a:off x="1069" y="2403"/>
              <a:ext cx="274" cy="211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103688" y="3727450"/>
            <a:ext cx="1606550" cy="1368425"/>
            <a:chOff x="772" y="2231"/>
            <a:chExt cx="1012" cy="862"/>
          </a:xfrm>
        </p:grpSpPr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772" y="2231"/>
              <a:ext cx="1012" cy="862"/>
              <a:chOff x="779" y="2231"/>
              <a:chExt cx="1012" cy="862"/>
            </a:xfrm>
          </p:grpSpPr>
          <p:graphicFrame>
            <p:nvGraphicFramePr>
              <p:cNvPr id="3074" name="Object 33"/>
              <p:cNvGraphicFramePr>
                <a:graphicFrameLocks noChangeAspect="1"/>
              </p:cNvGraphicFramePr>
              <p:nvPr/>
            </p:nvGraphicFramePr>
            <p:xfrm>
              <a:off x="906" y="2231"/>
              <a:ext cx="519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29" name="Photo Editor Photo" r:id="rId8" imgW="2152951" imgH="2400635" progId="">
                      <p:embed/>
                    </p:oleObj>
                  </mc:Choice>
                  <mc:Fallback>
                    <p:oleObj name="Photo Editor Photo" r:id="rId8" imgW="2152951" imgH="2400635" progId="">
                      <p:embed/>
                      <p:pic>
                        <p:nvPicPr>
                          <p:cNvPr id="0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6" y="2231"/>
                            <a:ext cx="519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" name="Group 34"/>
              <p:cNvGrpSpPr>
                <a:grpSpLocks/>
              </p:cNvGrpSpPr>
              <p:nvPr/>
            </p:nvGrpSpPr>
            <p:grpSpPr bwMode="auto">
              <a:xfrm>
                <a:off x="1300" y="2234"/>
                <a:ext cx="42" cy="154"/>
                <a:chOff x="1426" y="2234"/>
                <a:chExt cx="42" cy="154"/>
              </a:xfrm>
            </p:grpSpPr>
            <p:sp>
              <p:nvSpPr>
                <p:cNvPr id="3158" name="Line 35"/>
                <p:cNvSpPr>
                  <a:spLocks noChangeShapeType="1"/>
                </p:cNvSpPr>
                <p:nvPr/>
              </p:nvSpPr>
              <p:spPr bwMode="auto">
                <a:xfrm>
                  <a:off x="1447" y="2241"/>
                  <a:ext cx="0" cy="147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3159" name="Oval 36"/>
                <p:cNvSpPr>
                  <a:spLocks noChangeArrowheads="1"/>
                </p:cNvSpPr>
                <p:nvPr/>
              </p:nvSpPr>
              <p:spPr bwMode="auto">
                <a:xfrm>
                  <a:off x="1426" y="2234"/>
                  <a:ext cx="42" cy="4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3157" name="Text Box 37"/>
              <p:cNvSpPr txBox="1">
                <a:spLocks noChangeArrowheads="1"/>
              </p:cNvSpPr>
              <p:nvPr/>
            </p:nvSpPr>
            <p:spPr bwMode="auto">
              <a:xfrm>
                <a:off x="779" y="2845"/>
                <a:ext cx="1012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b="1">
                  <a:cs typeface="Arial" charset="0"/>
                </a:endParaRPr>
              </a:p>
            </p:txBody>
          </p:sp>
        </p:grpSp>
        <p:sp>
          <p:nvSpPr>
            <p:cNvPr id="3155" name="Rectangle 38"/>
            <p:cNvSpPr>
              <a:spLocks noChangeArrowheads="1"/>
            </p:cNvSpPr>
            <p:nvPr/>
          </p:nvSpPr>
          <p:spPr bwMode="auto">
            <a:xfrm>
              <a:off x="1069" y="2403"/>
              <a:ext cx="274" cy="21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3085" name="Text Box 39"/>
          <p:cNvSpPr txBox="1">
            <a:spLocks noChangeArrowheads="1"/>
          </p:cNvSpPr>
          <p:nvPr/>
        </p:nvSpPr>
        <p:spPr bwMode="auto">
          <a:xfrm>
            <a:off x="3784600" y="1519238"/>
            <a:ext cx="1485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cs typeface="Arial" charset="0"/>
              </a:rPr>
              <a:t>Charlie</a:t>
            </a:r>
            <a:endParaRPr lang="en-US" sz="2000" b="1">
              <a:cs typeface="Arial" charset="0"/>
            </a:endParaRPr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615950" y="5522913"/>
            <a:ext cx="2352675" cy="333375"/>
            <a:chOff x="451" y="3055"/>
            <a:chExt cx="1280" cy="210"/>
          </a:xfrm>
        </p:grpSpPr>
        <p:sp>
          <p:nvSpPr>
            <p:cNvPr id="3152" name="Rectangle 41"/>
            <p:cNvSpPr>
              <a:spLocks noChangeArrowheads="1"/>
            </p:cNvSpPr>
            <p:nvPr/>
          </p:nvSpPr>
          <p:spPr bwMode="auto">
            <a:xfrm>
              <a:off x="1462" y="3132"/>
              <a:ext cx="269" cy="119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153" name="Text Box 42"/>
            <p:cNvSpPr txBox="1">
              <a:spLocks noChangeArrowheads="1"/>
            </p:cNvSpPr>
            <p:nvPr/>
          </p:nvSpPr>
          <p:spPr bwMode="auto">
            <a:xfrm>
              <a:off x="451" y="3055"/>
              <a:ext cx="103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latin typeface="Arial Narrow" pitchFamily="34" charset="0"/>
                </a:rPr>
                <a:t>Alice’s packet</a:t>
              </a:r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5299075" y="2030413"/>
            <a:ext cx="2352675" cy="333375"/>
            <a:chOff x="451" y="3055"/>
            <a:chExt cx="1280" cy="210"/>
          </a:xfrm>
        </p:grpSpPr>
        <p:sp>
          <p:nvSpPr>
            <p:cNvPr id="3150" name="Rectangle 44"/>
            <p:cNvSpPr>
              <a:spLocks noChangeArrowheads="1"/>
            </p:cNvSpPr>
            <p:nvPr/>
          </p:nvSpPr>
          <p:spPr bwMode="auto">
            <a:xfrm>
              <a:off x="1462" y="3132"/>
              <a:ext cx="269" cy="119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151" name="Text Box 45"/>
            <p:cNvSpPr txBox="1">
              <a:spLocks noChangeArrowheads="1"/>
            </p:cNvSpPr>
            <p:nvPr/>
          </p:nvSpPr>
          <p:spPr bwMode="auto">
            <a:xfrm>
              <a:off x="451" y="3055"/>
              <a:ext cx="103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latin typeface="Arial Narrow" pitchFamily="34" charset="0"/>
                </a:rPr>
                <a:t>Alice’s packet</a:t>
              </a:r>
            </a:p>
          </p:txBody>
        </p: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6092825" y="6046788"/>
            <a:ext cx="2352675" cy="333375"/>
            <a:chOff x="451" y="3055"/>
            <a:chExt cx="1280" cy="210"/>
          </a:xfrm>
        </p:grpSpPr>
        <p:sp>
          <p:nvSpPr>
            <p:cNvPr id="3148" name="Rectangle 47"/>
            <p:cNvSpPr>
              <a:spLocks noChangeArrowheads="1"/>
            </p:cNvSpPr>
            <p:nvPr/>
          </p:nvSpPr>
          <p:spPr bwMode="auto">
            <a:xfrm>
              <a:off x="1462" y="3132"/>
              <a:ext cx="269" cy="119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149" name="Text Box 48"/>
            <p:cNvSpPr txBox="1">
              <a:spLocks noChangeArrowheads="1"/>
            </p:cNvSpPr>
            <p:nvPr/>
          </p:nvSpPr>
          <p:spPr bwMode="auto">
            <a:xfrm>
              <a:off x="451" y="3055"/>
              <a:ext cx="103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latin typeface="Arial Narrow" pitchFamily="34" charset="0"/>
                </a:rPr>
                <a:t>Alice’s packet</a:t>
              </a:r>
            </a:p>
          </p:txBody>
        </p:sp>
      </p:grp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609600" y="6230938"/>
            <a:ext cx="2352675" cy="333375"/>
            <a:chOff x="451" y="3055"/>
            <a:chExt cx="1280" cy="210"/>
          </a:xfrm>
        </p:grpSpPr>
        <p:sp>
          <p:nvSpPr>
            <p:cNvPr id="3146" name="Rectangle 57"/>
            <p:cNvSpPr>
              <a:spLocks noChangeArrowheads="1"/>
            </p:cNvSpPr>
            <p:nvPr/>
          </p:nvSpPr>
          <p:spPr bwMode="auto">
            <a:xfrm>
              <a:off x="1462" y="3132"/>
              <a:ext cx="269" cy="119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147" name="Text Box 58"/>
            <p:cNvSpPr txBox="1">
              <a:spLocks noChangeArrowheads="1"/>
            </p:cNvSpPr>
            <p:nvPr/>
          </p:nvSpPr>
          <p:spPr bwMode="auto">
            <a:xfrm>
              <a:off x="451" y="3055"/>
              <a:ext cx="103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600" b="1" i="1">
                  <a:latin typeface="Arial Narrow" pitchFamily="34" charset="0"/>
                </a:rPr>
                <a:t>Charlie’s packet </a:t>
              </a:r>
              <a:endParaRPr lang="en-US" sz="1600"/>
            </a:p>
          </p:txBody>
        </p:sp>
      </p:grpSp>
      <p:grpSp>
        <p:nvGrpSpPr>
          <p:cNvPr id="17" name="Group 59"/>
          <p:cNvGrpSpPr>
            <a:grpSpLocks/>
          </p:cNvGrpSpPr>
          <p:nvPr/>
        </p:nvGrpSpPr>
        <p:grpSpPr bwMode="auto">
          <a:xfrm>
            <a:off x="6096000" y="5287963"/>
            <a:ext cx="2352675" cy="333375"/>
            <a:chOff x="451" y="3055"/>
            <a:chExt cx="1280" cy="210"/>
          </a:xfrm>
        </p:grpSpPr>
        <p:sp>
          <p:nvSpPr>
            <p:cNvPr id="3144" name="Rectangle 60"/>
            <p:cNvSpPr>
              <a:spLocks noChangeArrowheads="1"/>
            </p:cNvSpPr>
            <p:nvPr/>
          </p:nvSpPr>
          <p:spPr bwMode="auto">
            <a:xfrm>
              <a:off x="1462" y="3132"/>
              <a:ext cx="269" cy="119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145" name="Text Box 61"/>
            <p:cNvSpPr txBox="1">
              <a:spLocks noChangeArrowheads="1"/>
            </p:cNvSpPr>
            <p:nvPr/>
          </p:nvSpPr>
          <p:spPr bwMode="auto">
            <a:xfrm>
              <a:off x="451" y="3055"/>
              <a:ext cx="103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600" b="1" i="1">
                  <a:latin typeface="Arial Narrow" pitchFamily="34" charset="0"/>
                </a:rPr>
                <a:t>Bob’s packet</a:t>
              </a:r>
              <a:endParaRPr lang="en-US" sz="1600"/>
            </a:p>
          </p:txBody>
        </p:sp>
      </p:grpSp>
      <p:grpSp>
        <p:nvGrpSpPr>
          <p:cNvPr id="18" name="Group 62"/>
          <p:cNvGrpSpPr>
            <a:grpSpLocks/>
          </p:cNvGrpSpPr>
          <p:nvPr/>
        </p:nvGrpSpPr>
        <p:grpSpPr bwMode="auto">
          <a:xfrm>
            <a:off x="5302250" y="2430463"/>
            <a:ext cx="2352675" cy="333375"/>
            <a:chOff x="451" y="3055"/>
            <a:chExt cx="1280" cy="210"/>
          </a:xfrm>
        </p:grpSpPr>
        <p:sp>
          <p:nvSpPr>
            <p:cNvPr id="3142" name="Rectangle 63"/>
            <p:cNvSpPr>
              <a:spLocks noChangeArrowheads="1"/>
            </p:cNvSpPr>
            <p:nvPr/>
          </p:nvSpPr>
          <p:spPr bwMode="auto">
            <a:xfrm>
              <a:off x="1462" y="3132"/>
              <a:ext cx="269" cy="119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143" name="Text Box 64"/>
            <p:cNvSpPr txBox="1">
              <a:spLocks noChangeArrowheads="1"/>
            </p:cNvSpPr>
            <p:nvPr/>
          </p:nvSpPr>
          <p:spPr bwMode="auto">
            <a:xfrm>
              <a:off x="451" y="3055"/>
              <a:ext cx="103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600" b="1" i="1">
                  <a:latin typeface="Arial Narrow" pitchFamily="34" charset="0"/>
                </a:rPr>
                <a:t>Bob’s packet</a:t>
              </a:r>
              <a:endParaRPr lang="en-US" sz="1600"/>
            </a:p>
          </p:txBody>
        </p:sp>
      </p:grpSp>
      <p:grpSp>
        <p:nvGrpSpPr>
          <p:cNvPr id="19" name="Group 65"/>
          <p:cNvGrpSpPr>
            <a:grpSpLocks/>
          </p:cNvGrpSpPr>
          <p:nvPr/>
        </p:nvGrpSpPr>
        <p:grpSpPr bwMode="auto">
          <a:xfrm>
            <a:off x="603250" y="5859463"/>
            <a:ext cx="2352675" cy="333375"/>
            <a:chOff x="451" y="3055"/>
            <a:chExt cx="1280" cy="210"/>
          </a:xfrm>
        </p:grpSpPr>
        <p:sp>
          <p:nvSpPr>
            <p:cNvPr id="3140" name="Rectangle 66"/>
            <p:cNvSpPr>
              <a:spLocks noChangeArrowheads="1"/>
            </p:cNvSpPr>
            <p:nvPr/>
          </p:nvSpPr>
          <p:spPr bwMode="auto">
            <a:xfrm>
              <a:off x="1462" y="3132"/>
              <a:ext cx="269" cy="119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141" name="Text Box 67"/>
            <p:cNvSpPr txBox="1">
              <a:spLocks noChangeArrowheads="1"/>
            </p:cNvSpPr>
            <p:nvPr/>
          </p:nvSpPr>
          <p:spPr bwMode="auto">
            <a:xfrm>
              <a:off x="451" y="3055"/>
              <a:ext cx="103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600" b="1" i="1">
                  <a:latin typeface="Arial Narrow" pitchFamily="34" charset="0"/>
                </a:rPr>
                <a:t>Bob’s packet</a:t>
              </a:r>
              <a:endParaRPr lang="en-US" sz="1600"/>
            </a:p>
          </p:txBody>
        </p:sp>
      </p:grpSp>
      <p:grpSp>
        <p:nvGrpSpPr>
          <p:cNvPr id="20" name="Group 68"/>
          <p:cNvGrpSpPr>
            <a:grpSpLocks/>
          </p:cNvGrpSpPr>
          <p:nvPr/>
        </p:nvGrpSpPr>
        <p:grpSpPr bwMode="auto">
          <a:xfrm>
            <a:off x="5302250" y="1620838"/>
            <a:ext cx="2352675" cy="333375"/>
            <a:chOff x="451" y="3055"/>
            <a:chExt cx="1280" cy="210"/>
          </a:xfrm>
        </p:grpSpPr>
        <p:sp>
          <p:nvSpPr>
            <p:cNvPr id="3138" name="Rectangle 69"/>
            <p:cNvSpPr>
              <a:spLocks noChangeArrowheads="1"/>
            </p:cNvSpPr>
            <p:nvPr/>
          </p:nvSpPr>
          <p:spPr bwMode="auto">
            <a:xfrm>
              <a:off x="1462" y="3132"/>
              <a:ext cx="269" cy="119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139" name="Text Box 70"/>
            <p:cNvSpPr txBox="1">
              <a:spLocks noChangeArrowheads="1"/>
            </p:cNvSpPr>
            <p:nvPr/>
          </p:nvSpPr>
          <p:spPr bwMode="auto">
            <a:xfrm>
              <a:off x="451" y="3055"/>
              <a:ext cx="103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600" b="1" i="1">
                  <a:latin typeface="Arial Narrow" pitchFamily="34" charset="0"/>
                </a:rPr>
                <a:t>Charlie’s packet</a:t>
              </a:r>
              <a:endParaRPr lang="en-US" sz="1600"/>
            </a:p>
          </p:txBody>
        </p:sp>
      </p:grpSp>
      <p:grpSp>
        <p:nvGrpSpPr>
          <p:cNvPr id="21" name="Group 71"/>
          <p:cNvGrpSpPr>
            <a:grpSpLocks/>
          </p:cNvGrpSpPr>
          <p:nvPr/>
        </p:nvGrpSpPr>
        <p:grpSpPr bwMode="auto">
          <a:xfrm>
            <a:off x="6096000" y="5653088"/>
            <a:ext cx="2352675" cy="333375"/>
            <a:chOff x="451" y="3055"/>
            <a:chExt cx="1280" cy="210"/>
          </a:xfrm>
        </p:grpSpPr>
        <p:sp>
          <p:nvSpPr>
            <p:cNvPr id="3136" name="Rectangle 72"/>
            <p:cNvSpPr>
              <a:spLocks noChangeArrowheads="1"/>
            </p:cNvSpPr>
            <p:nvPr/>
          </p:nvSpPr>
          <p:spPr bwMode="auto">
            <a:xfrm>
              <a:off x="1462" y="3132"/>
              <a:ext cx="269" cy="119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137" name="Text Box 73"/>
            <p:cNvSpPr txBox="1">
              <a:spLocks noChangeArrowheads="1"/>
            </p:cNvSpPr>
            <p:nvPr/>
          </p:nvSpPr>
          <p:spPr bwMode="auto">
            <a:xfrm>
              <a:off x="451" y="3055"/>
              <a:ext cx="103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600" b="1" i="1">
                  <a:latin typeface="Arial Narrow" pitchFamily="34" charset="0"/>
                </a:rPr>
                <a:t>Charlie’s packet</a:t>
              </a:r>
              <a:endParaRPr lang="en-US" sz="1600"/>
            </a:p>
          </p:txBody>
        </p:sp>
      </p:grpSp>
      <p:grpSp>
        <p:nvGrpSpPr>
          <p:cNvPr id="22" name="Group 127"/>
          <p:cNvGrpSpPr>
            <a:grpSpLocks/>
          </p:cNvGrpSpPr>
          <p:nvPr/>
        </p:nvGrpSpPr>
        <p:grpSpPr bwMode="auto">
          <a:xfrm>
            <a:off x="365125" y="1417638"/>
            <a:ext cx="2530475" cy="409575"/>
            <a:chOff x="230" y="893"/>
            <a:chExt cx="1594" cy="258"/>
          </a:xfrm>
        </p:grpSpPr>
        <p:sp>
          <p:nvSpPr>
            <p:cNvPr id="3133" name="Text Box 75"/>
            <p:cNvSpPr txBox="1">
              <a:spLocks noChangeArrowheads="1"/>
            </p:cNvSpPr>
            <p:nvPr/>
          </p:nvSpPr>
          <p:spPr bwMode="auto">
            <a:xfrm>
              <a:off x="278" y="893"/>
              <a:ext cx="139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Alice                Bob</a:t>
              </a:r>
              <a:endParaRPr lang="en-GB">
                <a:cs typeface="Arial" charset="0"/>
              </a:endParaRPr>
            </a:p>
          </p:txBody>
        </p:sp>
        <p:sp>
          <p:nvSpPr>
            <p:cNvPr id="3134" name="Text Box 74"/>
            <p:cNvSpPr txBox="1">
              <a:spLocks noChangeArrowheads="1"/>
            </p:cNvSpPr>
            <p:nvPr/>
          </p:nvSpPr>
          <p:spPr bwMode="auto">
            <a:xfrm>
              <a:off x="230" y="922"/>
              <a:ext cx="159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135" name="Line 76"/>
            <p:cNvSpPr>
              <a:spLocks noChangeShapeType="1"/>
            </p:cNvSpPr>
            <p:nvPr/>
          </p:nvSpPr>
          <p:spPr bwMode="auto">
            <a:xfrm>
              <a:off x="861" y="1026"/>
              <a:ext cx="1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23" name="Group 128"/>
          <p:cNvGrpSpPr>
            <a:grpSpLocks/>
          </p:cNvGrpSpPr>
          <p:nvPr/>
        </p:nvGrpSpPr>
        <p:grpSpPr bwMode="auto">
          <a:xfrm>
            <a:off x="434975" y="1871663"/>
            <a:ext cx="2530475" cy="363537"/>
            <a:chOff x="274" y="1179"/>
            <a:chExt cx="1594" cy="229"/>
          </a:xfrm>
        </p:grpSpPr>
        <p:sp>
          <p:nvSpPr>
            <p:cNvPr id="3131" name="Text Box 77"/>
            <p:cNvSpPr txBox="1">
              <a:spLocks noChangeArrowheads="1"/>
            </p:cNvSpPr>
            <p:nvPr/>
          </p:nvSpPr>
          <p:spPr bwMode="auto">
            <a:xfrm>
              <a:off x="274" y="1179"/>
              <a:ext cx="159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Bob                 Charlie</a:t>
              </a:r>
              <a:endParaRPr lang="en-GB">
                <a:cs typeface="Arial" charset="0"/>
              </a:endParaRPr>
            </a:p>
          </p:txBody>
        </p:sp>
        <p:sp>
          <p:nvSpPr>
            <p:cNvPr id="3132" name="Line 79"/>
            <p:cNvSpPr>
              <a:spLocks noChangeShapeType="1"/>
            </p:cNvSpPr>
            <p:nvPr/>
          </p:nvSpPr>
          <p:spPr bwMode="auto">
            <a:xfrm>
              <a:off x="867" y="1302"/>
              <a:ext cx="1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24" name="Group 129"/>
          <p:cNvGrpSpPr>
            <a:grpSpLocks/>
          </p:cNvGrpSpPr>
          <p:nvPr/>
        </p:nvGrpSpPr>
        <p:grpSpPr bwMode="auto">
          <a:xfrm>
            <a:off x="434975" y="2316163"/>
            <a:ext cx="2452688" cy="363537"/>
            <a:chOff x="274" y="1459"/>
            <a:chExt cx="1545" cy="229"/>
          </a:xfrm>
        </p:grpSpPr>
        <p:sp>
          <p:nvSpPr>
            <p:cNvPr id="3129" name="Text Box 78"/>
            <p:cNvSpPr txBox="1">
              <a:spLocks noChangeArrowheads="1"/>
            </p:cNvSpPr>
            <p:nvPr/>
          </p:nvSpPr>
          <p:spPr bwMode="auto">
            <a:xfrm>
              <a:off x="274" y="1459"/>
              <a:ext cx="154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/>
                <a:t>Charlie            Alice</a:t>
              </a:r>
              <a:endParaRPr lang="en-GB" dirty="0">
                <a:cs typeface="Arial" charset="0"/>
              </a:endParaRPr>
            </a:p>
          </p:txBody>
        </p:sp>
        <p:sp>
          <p:nvSpPr>
            <p:cNvPr id="3130" name="Line 80"/>
            <p:cNvSpPr>
              <a:spLocks noChangeShapeType="1"/>
            </p:cNvSpPr>
            <p:nvPr/>
          </p:nvSpPr>
          <p:spPr bwMode="auto">
            <a:xfrm>
              <a:off x="867" y="1582"/>
              <a:ext cx="1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203284" name="Rectangle 84"/>
          <p:cNvSpPr>
            <a:spLocks noChangeArrowheads="1"/>
          </p:cNvSpPr>
          <p:nvPr/>
        </p:nvSpPr>
        <p:spPr bwMode="auto">
          <a:xfrm rot="-603571">
            <a:off x="2338388" y="4557713"/>
            <a:ext cx="427037" cy="1889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03285" name="Rectangle 85"/>
          <p:cNvSpPr>
            <a:spLocks noChangeArrowheads="1"/>
          </p:cNvSpPr>
          <p:nvPr/>
        </p:nvSpPr>
        <p:spPr bwMode="auto">
          <a:xfrm rot="990332">
            <a:off x="6326188" y="4646613"/>
            <a:ext cx="427037" cy="1889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03286" name="Rectangle 86"/>
          <p:cNvSpPr>
            <a:spLocks noChangeArrowheads="1"/>
          </p:cNvSpPr>
          <p:nvPr/>
        </p:nvSpPr>
        <p:spPr bwMode="auto">
          <a:xfrm>
            <a:off x="4735513" y="2795588"/>
            <a:ext cx="427037" cy="1889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grpSp>
        <p:nvGrpSpPr>
          <p:cNvPr id="25" name="Group 126"/>
          <p:cNvGrpSpPr>
            <a:grpSpLocks/>
          </p:cNvGrpSpPr>
          <p:nvPr/>
        </p:nvGrpSpPr>
        <p:grpSpPr bwMode="auto">
          <a:xfrm>
            <a:off x="915988" y="3370263"/>
            <a:ext cx="3692525" cy="515937"/>
            <a:chOff x="507" y="1993"/>
            <a:chExt cx="2326" cy="325"/>
          </a:xfrm>
        </p:grpSpPr>
        <p:sp>
          <p:nvSpPr>
            <p:cNvPr id="3112" name="Rectangle 87"/>
            <p:cNvSpPr>
              <a:spLocks noChangeArrowheads="1"/>
            </p:cNvSpPr>
            <p:nvPr/>
          </p:nvSpPr>
          <p:spPr bwMode="auto">
            <a:xfrm>
              <a:off x="2059" y="2097"/>
              <a:ext cx="269" cy="119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grpSp>
          <p:nvGrpSpPr>
            <p:cNvPr id="26" name="Group 125"/>
            <p:cNvGrpSpPr>
              <a:grpSpLocks/>
            </p:cNvGrpSpPr>
            <p:nvPr/>
          </p:nvGrpSpPr>
          <p:grpSpPr bwMode="auto">
            <a:xfrm>
              <a:off x="507" y="1993"/>
              <a:ext cx="2022" cy="325"/>
              <a:chOff x="507" y="1993"/>
              <a:chExt cx="2022" cy="325"/>
            </a:xfrm>
          </p:grpSpPr>
          <p:sp>
            <p:nvSpPr>
              <p:cNvPr id="3125" name="Rectangle 90"/>
              <p:cNvSpPr>
                <a:spLocks noChangeArrowheads="1"/>
              </p:cNvSpPr>
              <p:nvPr/>
            </p:nvSpPr>
            <p:spPr bwMode="auto">
              <a:xfrm>
                <a:off x="507" y="2093"/>
                <a:ext cx="279" cy="117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126" name="Rectangle 91"/>
              <p:cNvSpPr>
                <a:spLocks noChangeArrowheads="1"/>
              </p:cNvSpPr>
              <p:nvPr/>
            </p:nvSpPr>
            <p:spPr bwMode="auto">
              <a:xfrm>
                <a:off x="1247" y="2104"/>
                <a:ext cx="288" cy="99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127" name="Text Box 92"/>
              <p:cNvSpPr txBox="1">
                <a:spLocks noChangeArrowheads="1"/>
              </p:cNvSpPr>
              <p:nvPr/>
            </p:nvSpPr>
            <p:spPr bwMode="auto">
              <a:xfrm>
                <a:off x="801" y="1997"/>
                <a:ext cx="570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latin typeface="Arial Narrow" pitchFamily="34" charset="0"/>
                  </a:rPr>
                  <a:t>XOR</a:t>
                </a:r>
              </a:p>
            </p:txBody>
          </p:sp>
          <p:sp>
            <p:nvSpPr>
              <p:cNvPr id="3128" name="Text Box 98"/>
              <p:cNvSpPr txBox="1">
                <a:spLocks noChangeArrowheads="1"/>
              </p:cNvSpPr>
              <p:nvPr/>
            </p:nvSpPr>
            <p:spPr bwMode="auto">
              <a:xfrm>
                <a:off x="2333" y="1993"/>
                <a:ext cx="196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i="1">
                    <a:latin typeface="Arial Narrow" pitchFamily="34" charset="0"/>
                  </a:rPr>
                  <a:t>=</a:t>
                </a:r>
              </a:p>
            </p:txBody>
          </p:sp>
        </p:grpSp>
        <p:sp>
          <p:nvSpPr>
            <p:cNvPr id="3114" name="Text Box 109"/>
            <p:cNvSpPr txBox="1">
              <a:spLocks noChangeArrowheads="1"/>
            </p:cNvSpPr>
            <p:nvPr/>
          </p:nvSpPr>
          <p:spPr bwMode="auto">
            <a:xfrm>
              <a:off x="1597" y="2003"/>
              <a:ext cx="57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Arial Narrow" pitchFamily="34" charset="0"/>
                </a:rPr>
                <a:t>XOR</a:t>
              </a:r>
            </a:p>
          </p:txBody>
        </p:sp>
        <p:grpSp>
          <p:nvGrpSpPr>
            <p:cNvPr id="27" name="Group 114"/>
            <p:cNvGrpSpPr>
              <a:grpSpLocks/>
            </p:cNvGrpSpPr>
            <p:nvPr/>
          </p:nvGrpSpPr>
          <p:grpSpPr bwMode="auto">
            <a:xfrm>
              <a:off x="2563" y="2082"/>
              <a:ext cx="270" cy="131"/>
              <a:chOff x="2563" y="2082"/>
              <a:chExt cx="270" cy="131"/>
            </a:xfrm>
          </p:grpSpPr>
          <p:grpSp>
            <p:nvGrpSpPr>
              <p:cNvPr id="28" name="Group 93"/>
              <p:cNvGrpSpPr>
                <a:grpSpLocks/>
              </p:cNvGrpSpPr>
              <p:nvPr/>
            </p:nvGrpSpPr>
            <p:grpSpPr bwMode="auto">
              <a:xfrm>
                <a:off x="2564" y="2082"/>
                <a:ext cx="269" cy="131"/>
                <a:chOff x="2730" y="1756"/>
                <a:chExt cx="269" cy="131"/>
              </a:xfrm>
            </p:grpSpPr>
            <p:sp>
              <p:nvSpPr>
                <p:cNvPr id="3121" name="Rectangle 94"/>
                <p:cNvSpPr>
                  <a:spLocks noChangeArrowheads="1"/>
                </p:cNvSpPr>
                <p:nvPr/>
              </p:nvSpPr>
              <p:spPr bwMode="auto">
                <a:xfrm>
                  <a:off x="2730" y="1768"/>
                  <a:ext cx="269" cy="119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3122" name="Line 95"/>
                <p:cNvSpPr>
                  <a:spLocks noChangeShapeType="1"/>
                </p:cNvSpPr>
                <p:nvPr/>
              </p:nvSpPr>
              <p:spPr bwMode="auto">
                <a:xfrm>
                  <a:off x="2810" y="1756"/>
                  <a:ext cx="105" cy="119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3123" name="Line 96"/>
                <p:cNvSpPr>
                  <a:spLocks noChangeShapeType="1"/>
                </p:cNvSpPr>
                <p:nvPr/>
              </p:nvSpPr>
              <p:spPr bwMode="auto">
                <a:xfrm>
                  <a:off x="2731" y="1767"/>
                  <a:ext cx="105" cy="119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3124" name="Line 97"/>
                <p:cNvSpPr>
                  <a:spLocks noChangeShapeType="1"/>
                </p:cNvSpPr>
                <p:nvPr/>
              </p:nvSpPr>
              <p:spPr bwMode="auto">
                <a:xfrm>
                  <a:off x="2896" y="1758"/>
                  <a:ext cx="91" cy="112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</p:grpSp>
          <p:sp>
            <p:nvSpPr>
              <p:cNvPr id="3117" name="Line 110"/>
              <p:cNvSpPr>
                <a:spLocks noChangeShapeType="1"/>
              </p:cNvSpPr>
              <p:nvPr/>
            </p:nvSpPr>
            <p:spPr bwMode="auto">
              <a:xfrm flipV="1">
                <a:off x="2563" y="2112"/>
                <a:ext cx="87" cy="86"/>
              </a:xfrm>
              <a:prstGeom prst="line">
                <a:avLst/>
              </a:prstGeom>
              <a:noFill/>
              <a:ln w="25400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118" name="Line 111"/>
              <p:cNvSpPr>
                <a:spLocks noChangeShapeType="1"/>
              </p:cNvSpPr>
              <p:nvPr/>
            </p:nvSpPr>
            <p:spPr bwMode="auto">
              <a:xfrm flipV="1">
                <a:off x="2669" y="2098"/>
                <a:ext cx="87" cy="86"/>
              </a:xfrm>
              <a:prstGeom prst="line">
                <a:avLst/>
              </a:prstGeom>
              <a:noFill/>
              <a:ln w="38100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119" name="Line 112"/>
              <p:cNvSpPr>
                <a:spLocks noChangeShapeType="1"/>
              </p:cNvSpPr>
              <p:nvPr/>
            </p:nvSpPr>
            <p:spPr bwMode="auto">
              <a:xfrm flipV="1">
                <a:off x="2745" y="2104"/>
                <a:ext cx="87" cy="86"/>
              </a:xfrm>
              <a:prstGeom prst="line">
                <a:avLst/>
              </a:prstGeom>
              <a:noFill/>
              <a:ln w="38100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120" name="Line 113"/>
              <p:cNvSpPr>
                <a:spLocks noChangeShapeType="1"/>
              </p:cNvSpPr>
              <p:nvPr/>
            </p:nvSpPr>
            <p:spPr bwMode="auto">
              <a:xfrm flipV="1">
                <a:off x="2575" y="2104"/>
                <a:ext cx="87" cy="86"/>
              </a:xfrm>
              <a:prstGeom prst="line">
                <a:avLst/>
              </a:prstGeom>
              <a:noFill/>
              <a:ln w="38100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</p:grpSp>
      </p:grpSp>
      <p:grpSp>
        <p:nvGrpSpPr>
          <p:cNvPr id="29" name="Group 115"/>
          <p:cNvGrpSpPr>
            <a:grpSpLocks/>
          </p:cNvGrpSpPr>
          <p:nvPr/>
        </p:nvGrpSpPr>
        <p:grpSpPr bwMode="auto">
          <a:xfrm>
            <a:off x="4189413" y="3552825"/>
            <a:ext cx="428625" cy="207963"/>
            <a:chOff x="2563" y="2082"/>
            <a:chExt cx="270" cy="131"/>
          </a:xfrm>
        </p:grpSpPr>
        <p:grpSp>
          <p:nvGrpSpPr>
            <p:cNvPr id="30" name="Group 116"/>
            <p:cNvGrpSpPr>
              <a:grpSpLocks/>
            </p:cNvGrpSpPr>
            <p:nvPr/>
          </p:nvGrpSpPr>
          <p:grpSpPr bwMode="auto">
            <a:xfrm>
              <a:off x="2564" y="2082"/>
              <a:ext cx="269" cy="131"/>
              <a:chOff x="2730" y="1756"/>
              <a:chExt cx="269" cy="131"/>
            </a:xfrm>
          </p:grpSpPr>
          <p:sp>
            <p:nvSpPr>
              <p:cNvPr id="3108" name="Rectangle 117"/>
              <p:cNvSpPr>
                <a:spLocks noChangeArrowheads="1"/>
              </p:cNvSpPr>
              <p:nvPr/>
            </p:nvSpPr>
            <p:spPr bwMode="auto">
              <a:xfrm>
                <a:off x="2730" y="1768"/>
                <a:ext cx="269" cy="119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109" name="Line 118"/>
              <p:cNvSpPr>
                <a:spLocks noChangeShapeType="1"/>
              </p:cNvSpPr>
              <p:nvPr/>
            </p:nvSpPr>
            <p:spPr bwMode="auto">
              <a:xfrm>
                <a:off x="2810" y="1756"/>
                <a:ext cx="105" cy="119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110" name="Line 119"/>
              <p:cNvSpPr>
                <a:spLocks noChangeShapeType="1"/>
              </p:cNvSpPr>
              <p:nvPr/>
            </p:nvSpPr>
            <p:spPr bwMode="auto">
              <a:xfrm>
                <a:off x="2731" y="1767"/>
                <a:ext cx="105" cy="119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111" name="Line 120"/>
              <p:cNvSpPr>
                <a:spLocks noChangeShapeType="1"/>
              </p:cNvSpPr>
              <p:nvPr/>
            </p:nvSpPr>
            <p:spPr bwMode="auto">
              <a:xfrm>
                <a:off x="2896" y="1758"/>
                <a:ext cx="91" cy="11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</p:grpSp>
        <p:sp>
          <p:nvSpPr>
            <p:cNvPr id="3104" name="Line 121"/>
            <p:cNvSpPr>
              <a:spLocks noChangeShapeType="1"/>
            </p:cNvSpPr>
            <p:nvPr/>
          </p:nvSpPr>
          <p:spPr bwMode="auto">
            <a:xfrm flipV="1">
              <a:off x="2563" y="2112"/>
              <a:ext cx="87" cy="86"/>
            </a:xfrm>
            <a:prstGeom prst="line">
              <a:avLst/>
            </a:prstGeom>
            <a:noFill/>
            <a:ln w="25400">
              <a:solidFill>
                <a:srgbClr val="CC99FF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105" name="Line 122"/>
            <p:cNvSpPr>
              <a:spLocks noChangeShapeType="1"/>
            </p:cNvSpPr>
            <p:nvPr/>
          </p:nvSpPr>
          <p:spPr bwMode="auto">
            <a:xfrm flipV="1">
              <a:off x="2669" y="2098"/>
              <a:ext cx="87" cy="86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106" name="Line 123"/>
            <p:cNvSpPr>
              <a:spLocks noChangeShapeType="1"/>
            </p:cNvSpPr>
            <p:nvPr/>
          </p:nvSpPr>
          <p:spPr bwMode="auto">
            <a:xfrm flipV="1">
              <a:off x="2745" y="2104"/>
              <a:ext cx="87" cy="86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107" name="Line 124"/>
            <p:cNvSpPr>
              <a:spLocks noChangeShapeType="1"/>
            </p:cNvSpPr>
            <p:nvPr/>
          </p:nvSpPr>
          <p:spPr bwMode="auto">
            <a:xfrm flipV="1">
              <a:off x="2575" y="2104"/>
              <a:ext cx="87" cy="86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03" name="슬라이드 번호 개체 틀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162 C 0.06563 -0.01921 0.13646 -0.03958 0.16493 -0.04792 " pathEditMode="relative" rAng="671882" ptsTypes="aA">
                                      <p:cBhvr>
                                        <p:cTn id="15" dur="1000" fill="hold"/>
                                        <p:tgtEl>
                                          <p:spTgt spid="1203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-0.1566 -0.046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03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00174 0.1266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03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162 L -0.10903 -0.00162 C -0.15799 -0.00162 -0.21788 0.06759 -0.21788 0.12408 L -0.21788 0.25 " pathEditMode="relative" rAng="0" ptsTypes="FfFF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3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0026 -0.1905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84" grpId="0" animBg="1"/>
      <p:bldP spid="1203284" grpId="1" animBg="1"/>
      <p:bldP spid="1203284" grpId="2" animBg="1"/>
      <p:bldP spid="1203285" grpId="0" animBg="1"/>
      <p:bldP spid="1203285" grpId="1" animBg="1"/>
      <p:bldP spid="1203285" grpId="2" animBg="1"/>
      <p:bldP spid="1203286" grpId="0" animBg="1"/>
      <p:bldP spid="1203286" grpId="1" animBg="1"/>
      <p:bldP spid="120328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3525"/>
            <a:ext cx="8412163" cy="1143000"/>
          </a:xfrm>
        </p:spPr>
        <p:txBody>
          <a:bodyPr>
            <a:noAutofit/>
          </a:bodyPr>
          <a:lstStyle/>
          <a:p>
            <a:pPr marL="624078" indent="-514350"/>
            <a:r>
              <a:rPr lang="en-US" altLang="ko-KR" sz="3200" dirty="0" smtClean="0"/>
              <a:t>2. Why </a:t>
            </a:r>
            <a:r>
              <a:rPr lang="en-US" altLang="ko-KR" sz="3200" dirty="0"/>
              <a:t>Network Coding is beneficial?</a:t>
            </a:r>
          </a:p>
        </p:txBody>
      </p:sp>
      <p:sp>
        <p:nvSpPr>
          <p:cNvPr id="103" name="슬라이드 번호 개체 틀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4" name="내용 개체 틀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When the relay transmits a Network-coded message, it will take one transmission energy rather than multiple transmission energy. </a:t>
            </a:r>
            <a:r>
              <a:rPr lang="en-US" sz="2400" i="1" dirty="0" smtClean="0"/>
              <a:t>(Multicasting Network duplicates the coded message)</a:t>
            </a:r>
          </a:p>
        </p:txBody>
      </p:sp>
      <p:sp>
        <p:nvSpPr>
          <p:cNvPr id="31" name="타원 30"/>
          <p:cNvSpPr/>
          <p:nvPr/>
        </p:nvSpPr>
        <p:spPr>
          <a:xfrm>
            <a:off x="539552" y="3717032"/>
            <a:ext cx="8136904" cy="30243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4103948" y="4365104"/>
            <a:ext cx="1080120" cy="93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Relay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5816" y="39330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Range of Wireless Network</a:t>
            </a:r>
            <a:endParaRPr lang="ko-KR" altLang="en-US" dirty="0"/>
          </a:p>
        </p:txBody>
      </p:sp>
      <p:sp>
        <p:nvSpPr>
          <p:cNvPr id="40" name="타원 39"/>
          <p:cNvSpPr/>
          <p:nvPr/>
        </p:nvSpPr>
        <p:spPr>
          <a:xfrm>
            <a:off x="2843808" y="5877272"/>
            <a:ext cx="3600400" cy="43204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Multicasting Network</a:t>
            </a:r>
            <a:endParaRPr lang="ko-KR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788024" y="538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TX</a:t>
            </a:r>
            <a:endParaRPr lang="ko-KR" altLang="en-US" dirty="0"/>
          </a:p>
        </p:txBody>
      </p:sp>
      <p:sp>
        <p:nvSpPr>
          <p:cNvPr id="119" name="타원 118"/>
          <p:cNvSpPr/>
          <p:nvPr/>
        </p:nvSpPr>
        <p:spPr>
          <a:xfrm>
            <a:off x="1403648" y="5013176"/>
            <a:ext cx="1080120" cy="936104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olidFill>
                  <a:schemeClr val="tx1"/>
                </a:solidFill>
              </a:rPr>
              <a:t>Alice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타원 119"/>
          <p:cNvSpPr/>
          <p:nvPr/>
        </p:nvSpPr>
        <p:spPr>
          <a:xfrm>
            <a:off x="6300192" y="4545124"/>
            <a:ext cx="1080120" cy="93610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>Bob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타원 120"/>
          <p:cNvSpPr/>
          <p:nvPr/>
        </p:nvSpPr>
        <p:spPr>
          <a:xfrm>
            <a:off x="2843808" y="4545124"/>
            <a:ext cx="1080120" cy="9361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sz="1400" dirty="0">
                <a:solidFill>
                  <a:schemeClr val="tx1"/>
                </a:solidFill>
              </a:rPr>
              <a:t>Charlie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44" name="직선 화살표 연결선 43"/>
          <p:cNvCxnSpPr/>
          <p:nvPr/>
        </p:nvCxnSpPr>
        <p:spPr>
          <a:xfrm>
            <a:off x="4716016" y="5157192"/>
            <a:ext cx="0" cy="7920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화살표 연결선 124"/>
          <p:cNvCxnSpPr/>
          <p:nvPr/>
        </p:nvCxnSpPr>
        <p:spPr>
          <a:xfrm flipH="1" flipV="1">
            <a:off x="2276128" y="5715136"/>
            <a:ext cx="927720" cy="37816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화살표 연결선 129"/>
          <p:cNvCxnSpPr/>
          <p:nvPr/>
        </p:nvCxnSpPr>
        <p:spPr>
          <a:xfrm flipV="1">
            <a:off x="5940152" y="5380052"/>
            <a:ext cx="592088" cy="7132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6372200" y="56371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</a:t>
            </a:r>
            <a:r>
              <a:rPr lang="en-US" altLang="ko-KR" dirty="0" smtClean="0"/>
              <a:t>X</a:t>
            </a:r>
            <a:endParaRPr lang="ko-KR" alt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3645768" y="538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</a:t>
            </a:r>
            <a:r>
              <a:rPr lang="en-US" altLang="ko-KR" dirty="0" smtClean="0"/>
              <a:t>X</a:t>
            </a:r>
            <a:endParaRPr lang="ko-KR" alt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2281808" y="59742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</a:t>
            </a:r>
            <a:r>
              <a:rPr lang="en-US" altLang="ko-KR" dirty="0" smtClean="0"/>
              <a:t>X</a:t>
            </a:r>
            <a:endParaRPr lang="ko-KR" altLang="en-US" dirty="0"/>
          </a:p>
        </p:txBody>
      </p:sp>
      <p:cxnSp>
        <p:nvCxnSpPr>
          <p:cNvPr id="128" name="직선 화살표 연결선 127"/>
          <p:cNvCxnSpPr/>
          <p:nvPr/>
        </p:nvCxnSpPr>
        <p:spPr>
          <a:xfrm flipH="1" flipV="1">
            <a:off x="3356248" y="5388880"/>
            <a:ext cx="567680" cy="51533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510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3525"/>
            <a:ext cx="8412163" cy="1143000"/>
          </a:xfrm>
        </p:spPr>
        <p:txBody>
          <a:bodyPr>
            <a:noAutofit/>
          </a:bodyPr>
          <a:lstStyle/>
          <a:p>
            <a:pPr marL="624078" indent="-514350"/>
            <a:r>
              <a:rPr lang="en-US" altLang="ko-KR" sz="3200" dirty="0" smtClean="0"/>
              <a:t>3. </a:t>
            </a:r>
            <a:r>
              <a:rPr lang="en-US" altLang="ko-KR" sz="3200" dirty="0"/>
              <a:t>My algorithm to select the best TX one(s)</a:t>
            </a:r>
          </a:p>
        </p:txBody>
      </p:sp>
      <p:sp>
        <p:nvSpPr>
          <p:cNvPr id="103" name="슬라이드 번호 개체 틀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4" name="내용 개체 틀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Given conditions</a:t>
            </a:r>
            <a:endParaRPr lang="en-US" sz="2400" i="1" dirty="0" smtClean="0"/>
          </a:p>
        </p:txBody>
      </p:sp>
      <p:sp>
        <p:nvSpPr>
          <p:cNvPr id="2" name="타원 1"/>
          <p:cNvSpPr/>
          <p:nvPr/>
        </p:nvSpPr>
        <p:spPr>
          <a:xfrm>
            <a:off x="2339752" y="3068960"/>
            <a:ext cx="1152128" cy="1008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</a:t>
            </a:r>
            <a:endParaRPr lang="ko-KR" altLang="en-US" dirty="0"/>
          </a:p>
        </p:txBody>
      </p:sp>
      <p:sp>
        <p:nvSpPr>
          <p:cNvPr id="21" name="타원 20"/>
          <p:cNvSpPr/>
          <p:nvPr/>
        </p:nvSpPr>
        <p:spPr>
          <a:xfrm>
            <a:off x="5652120" y="1628800"/>
            <a:ext cx="1152128" cy="10081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C1</a:t>
            </a:r>
            <a:endParaRPr lang="ko-KR" altLang="en-US" dirty="0"/>
          </a:p>
        </p:txBody>
      </p:sp>
      <p:sp>
        <p:nvSpPr>
          <p:cNvPr id="22" name="타원 21"/>
          <p:cNvSpPr/>
          <p:nvPr/>
        </p:nvSpPr>
        <p:spPr>
          <a:xfrm>
            <a:off x="5697736" y="3356992"/>
            <a:ext cx="1152128" cy="10081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C2</a:t>
            </a:r>
            <a:endParaRPr lang="ko-KR" altLang="en-US" dirty="0"/>
          </a:p>
        </p:txBody>
      </p:sp>
      <p:sp>
        <p:nvSpPr>
          <p:cNvPr id="23" name="타원 22"/>
          <p:cNvSpPr/>
          <p:nvPr/>
        </p:nvSpPr>
        <p:spPr>
          <a:xfrm>
            <a:off x="5796136" y="5013176"/>
            <a:ext cx="1152128" cy="10081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C3</a:t>
            </a:r>
            <a:endParaRPr lang="ko-KR" altLang="en-US" dirty="0"/>
          </a:p>
        </p:txBody>
      </p:sp>
      <p:cxnSp>
        <p:nvCxnSpPr>
          <p:cNvPr id="4" name="직선 화살표 연결선 3"/>
          <p:cNvCxnSpPr/>
          <p:nvPr/>
        </p:nvCxnSpPr>
        <p:spPr>
          <a:xfrm flipV="1">
            <a:off x="3635896" y="2276872"/>
            <a:ext cx="2016224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endCxn id="22" idx="2"/>
          </p:cNvCxnSpPr>
          <p:nvPr/>
        </p:nvCxnSpPr>
        <p:spPr>
          <a:xfrm>
            <a:off x="3635896" y="3573016"/>
            <a:ext cx="206184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endCxn id="23" idx="2"/>
          </p:cNvCxnSpPr>
          <p:nvPr/>
        </p:nvCxnSpPr>
        <p:spPr>
          <a:xfrm>
            <a:off x="3635896" y="3717032"/>
            <a:ext cx="216024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48264" y="16288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 need {A}.</a:t>
            </a:r>
          </a:p>
          <a:p>
            <a:r>
              <a:rPr lang="en-US" altLang="ko-KR" dirty="0" smtClean="0"/>
              <a:t>I have {B, C}.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89824" y="357301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 need {B}.</a:t>
            </a:r>
          </a:p>
          <a:p>
            <a:r>
              <a:rPr lang="en-US" altLang="ko-KR" dirty="0" smtClean="0"/>
              <a:t>I have {C, A}.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34100" y="519406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 need {C}.</a:t>
            </a:r>
          </a:p>
          <a:p>
            <a:r>
              <a:rPr lang="en-US" altLang="ko-KR" dirty="0" smtClean="0"/>
              <a:t>I have {A}.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63688" y="438543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 will transmit {A, B, C}. Then how?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7921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3525"/>
            <a:ext cx="8412163" cy="1143000"/>
          </a:xfrm>
        </p:spPr>
        <p:txBody>
          <a:bodyPr>
            <a:noAutofit/>
          </a:bodyPr>
          <a:lstStyle/>
          <a:p>
            <a:pPr marL="624078" indent="-514350"/>
            <a:r>
              <a:rPr lang="en-US" altLang="ko-KR" sz="3200" dirty="0" smtClean="0"/>
              <a:t>3. </a:t>
            </a:r>
            <a:r>
              <a:rPr lang="en-US" altLang="ko-KR" sz="3200" dirty="0"/>
              <a:t>My algorithm to select the best TX one(s)</a:t>
            </a:r>
          </a:p>
        </p:txBody>
      </p:sp>
      <p:sp>
        <p:nvSpPr>
          <p:cNvPr id="103" name="슬라이드 번호 개체 틀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내용 개체 틀 1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700808"/>
                <a:ext cx="8229600" cy="475252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conditions</a:t>
                </a:r>
              </a:p>
              <a:p>
                <a:endParaRPr lang="en-US" sz="2400" i="1" dirty="0"/>
              </a:p>
              <a:p>
                <a:r>
                  <a:rPr lang="en-US" altLang="ko-KR" sz="2400" dirty="0" smtClean="0"/>
                  <a:t>Matrix for Required Messages =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sz="240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sz="24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ko-KR" sz="2400" b="0" i="1" smtClean="0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ko-KR" sz="2400" b="0" i="1" smtClean="0">
                              <a:latin typeface="Cambria Math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ko-KR" sz="2400" b="0" i="1" smtClean="0">
                              <a:latin typeface="Cambria Math"/>
                            </a:rPr>
                            <m:t>2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ko-KR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sz="2400" dirty="0" smtClean="0"/>
              </a:p>
              <a:p>
                <a:endParaRPr lang="en-US" sz="2400" i="1" dirty="0" smtClean="0"/>
              </a:p>
              <a:p>
                <a:r>
                  <a:rPr lang="en-US" sz="2400" dirty="0" smtClean="0"/>
                  <a:t>Matrix for Resource in clients </a:t>
                </a:r>
                <a:r>
                  <a:rPr lang="en-US" altLang="ko-KR" sz="2400" dirty="0"/>
                  <a:t>=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sz="24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sz="2400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sz="2400" i="1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altLang="ko-KR" sz="2400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sz="2400" i="1">
                              <a:latin typeface="Cambria Math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altLang="ko-KR" sz="2400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sz="2400" i="1">
                              <a:latin typeface="Cambria Math"/>
                            </a:rPr>
                            <m:t>2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ko-KR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Then assemble them together.</a:t>
                </a:r>
              </a:p>
              <a:p>
                <a:pPr marL="109728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                         </a:t>
                </a:r>
                <a:r>
                  <a:rPr lang="en-US" sz="2400" dirty="0" smtClean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sz="24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sz="2400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sz="2400" i="1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altLang="ko-KR" sz="2400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sz="2400" i="1">
                              <a:latin typeface="Cambria Math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altLang="ko-KR" sz="2400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sz="2400" i="1">
                              <a:latin typeface="Cambria Math"/>
                            </a:rPr>
                            <m:t>2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ko-KR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24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24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4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24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4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4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00808"/>
                <a:ext cx="8229600" cy="4752528"/>
              </a:xfrm>
              <a:blipFill rotWithShape="1">
                <a:blip r:embed="rId3"/>
                <a:stretch>
                  <a:fillRect l="-74" t="-12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956524" y="2204864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      B        C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68144" y="3645024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      B        C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68144" y="514790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      B        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5617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3525"/>
            <a:ext cx="8412163" cy="1143000"/>
          </a:xfrm>
        </p:spPr>
        <p:txBody>
          <a:bodyPr>
            <a:noAutofit/>
          </a:bodyPr>
          <a:lstStyle/>
          <a:p>
            <a:pPr marL="624078" indent="-514350"/>
            <a:r>
              <a:rPr lang="en-US" altLang="ko-KR" sz="3200" dirty="0" smtClean="0"/>
              <a:t>3. </a:t>
            </a:r>
            <a:r>
              <a:rPr lang="en-US" altLang="ko-KR" sz="3200" dirty="0"/>
              <a:t>My algorithm to select the best TX one(s)</a:t>
            </a:r>
          </a:p>
        </p:txBody>
      </p:sp>
      <p:sp>
        <p:nvSpPr>
          <p:cNvPr id="103" name="슬라이드 번호 개체 틀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4" name="내용 개체 틀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Steps of my algorithm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/>
              <p:cNvSpPr/>
              <p:nvPr/>
            </p:nvSpPr>
            <p:spPr>
              <a:xfrm>
                <a:off x="755576" y="2348880"/>
                <a:ext cx="7327775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9728" indent="0">
                  <a:buNone/>
                </a:pPr>
                <a:r>
                  <a:rPr lang="en-US" altLang="ko-KR" dirty="0" smtClean="0">
                    <a:sym typeface="Wingdings" pitchFamily="2" charset="2"/>
                  </a:rPr>
                  <a:t>Step 1)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/>
                  <a:t>    </a:t>
                </a:r>
                <a:r>
                  <a:rPr lang="en-US" altLang="ko-KR" dirty="0" smtClean="0">
                    <a:sym typeface="Wingdings" pitchFamily="2" charset="2"/>
                  </a:rPr>
                  <a:t> Look for whether there is ‘1’ in</a:t>
                </a:r>
                <a:r>
                  <a:rPr lang="ko-KR" altLang="en-US" dirty="0" smtClean="0">
                    <a:sym typeface="Wingdings" pitchFamily="2" charset="2"/>
                  </a:rPr>
                  <a:t> </a:t>
                </a:r>
                <a:r>
                  <a:rPr lang="en-US" altLang="ko-KR" dirty="0" smtClean="0">
                    <a:sym typeface="Wingdings" pitchFamily="2" charset="2"/>
                  </a:rPr>
                  <a:t>the column.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348880"/>
                <a:ext cx="7327775" cy="8249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직사각형 9"/>
          <p:cNvSpPr/>
          <p:nvPr/>
        </p:nvSpPr>
        <p:spPr>
          <a:xfrm>
            <a:off x="2156131" y="2650350"/>
            <a:ext cx="185994" cy="523436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/>
              <p:cNvSpPr/>
              <p:nvPr/>
            </p:nvSpPr>
            <p:spPr>
              <a:xfrm>
                <a:off x="683568" y="3501008"/>
                <a:ext cx="8352928" cy="824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9728" indent="0">
                  <a:buNone/>
                </a:pPr>
                <a:r>
                  <a:rPr lang="en-US" altLang="ko-KR" dirty="0" smtClean="0">
                    <a:sym typeface="Wingdings" pitchFamily="2" charset="2"/>
                  </a:rPr>
                  <a:t>Step 2)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dirty="0" smtClean="0"/>
              </a:p>
            </p:txBody>
          </p:sp>
        </mc:Choice>
        <mc:Fallback xmlns=""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01008"/>
                <a:ext cx="8352928" cy="8249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타원 13"/>
          <p:cNvSpPr/>
          <p:nvPr/>
        </p:nvSpPr>
        <p:spPr>
          <a:xfrm>
            <a:off x="2051720" y="3528987"/>
            <a:ext cx="216024" cy="90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2123728" y="2376859"/>
            <a:ext cx="216024" cy="260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2411760" y="2420888"/>
            <a:ext cx="0" cy="9081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096344" y="3501008"/>
            <a:ext cx="5724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478" indent="-285750">
              <a:buFont typeface="Wingdings"/>
              <a:buChar char="è"/>
            </a:pPr>
            <a:r>
              <a:rPr lang="en-US" altLang="ko-KR" dirty="0" smtClean="0">
                <a:sym typeface="Wingdings" pitchFamily="2" charset="2"/>
              </a:rPr>
              <a:t>If there </a:t>
            </a:r>
            <a:r>
              <a:rPr lang="en-US" altLang="ko-KR" dirty="0">
                <a:sym typeface="Wingdings" pitchFamily="2" charset="2"/>
              </a:rPr>
              <a:t>are n ‘1’s, check whether there are (n-1) </a:t>
            </a:r>
            <a:r>
              <a:rPr lang="en-US" altLang="ko-KR" dirty="0" smtClean="0">
                <a:sym typeface="Wingdings" pitchFamily="2" charset="2"/>
              </a:rPr>
              <a:t>columns </a:t>
            </a:r>
            <a:r>
              <a:rPr lang="en-US" altLang="ko-KR" dirty="0">
                <a:sym typeface="Wingdings" pitchFamily="2" charset="2"/>
              </a:rPr>
              <a:t>which has n ‘</a:t>
            </a:r>
            <a:r>
              <a:rPr lang="en-US" altLang="ko-KR" dirty="0" smtClean="0">
                <a:sym typeface="Wingdings" pitchFamily="2" charset="2"/>
              </a:rPr>
              <a:t>1’s. If no pair, go to n-1.</a:t>
            </a:r>
          </a:p>
          <a:p>
            <a:pPr marL="395478" indent="-285750">
              <a:buFont typeface="Wingdings"/>
              <a:buChar char="è"/>
            </a:pPr>
            <a:r>
              <a:rPr lang="en-US" altLang="ko-KR" dirty="0" smtClean="0">
                <a:sym typeface="Wingdings" pitchFamily="2" charset="2"/>
              </a:rPr>
              <a:t>Repeat until n =2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/>
              <p:cNvSpPr/>
              <p:nvPr/>
            </p:nvSpPr>
            <p:spPr>
              <a:xfrm>
                <a:off x="611560" y="4653136"/>
                <a:ext cx="2653419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9728" indent="0">
                  <a:buNone/>
                </a:pPr>
                <a:r>
                  <a:rPr lang="en-US" altLang="ko-KR" dirty="0">
                    <a:sym typeface="Wingdings" pitchFamily="2" charset="2"/>
                  </a:rPr>
                  <a:t>Step </a:t>
                </a:r>
                <a:r>
                  <a:rPr lang="en-US" altLang="ko-KR" dirty="0" smtClean="0">
                    <a:sym typeface="Wingdings" pitchFamily="2" charset="2"/>
                  </a:rPr>
                  <a:t>2-1)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17" name="직사각형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653136"/>
                <a:ext cx="2653419" cy="8249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타원 32"/>
          <p:cNvSpPr/>
          <p:nvPr/>
        </p:nvSpPr>
        <p:spPr>
          <a:xfrm>
            <a:off x="2162684" y="4653136"/>
            <a:ext cx="216024" cy="90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2843808" y="4653135"/>
            <a:ext cx="216024" cy="90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/>
              <p:cNvSpPr/>
              <p:nvPr/>
            </p:nvSpPr>
            <p:spPr>
              <a:xfrm>
                <a:off x="611560" y="5647484"/>
                <a:ext cx="2868221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9728" indent="0">
                  <a:buNone/>
                </a:pPr>
                <a:r>
                  <a:rPr lang="en-US" altLang="ko-KR" dirty="0">
                    <a:sym typeface="Wingdings" pitchFamily="2" charset="2"/>
                  </a:rPr>
                  <a:t>Step </a:t>
                </a:r>
                <a:r>
                  <a:rPr lang="en-US" altLang="ko-KR" dirty="0" smtClean="0">
                    <a:sym typeface="Wingdings" pitchFamily="2" charset="2"/>
                  </a:rPr>
                  <a:t>2-1-2)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5" name="직사각형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647484"/>
                <a:ext cx="2868221" cy="8249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타원 35"/>
          <p:cNvSpPr/>
          <p:nvPr/>
        </p:nvSpPr>
        <p:spPr>
          <a:xfrm>
            <a:off x="2411760" y="5647484"/>
            <a:ext cx="216024" cy="61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2771800" y="5708281"/>
            <a:ext cx="216024" cy="529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3131840" y="5618361"/>
            <a:ext cx="216024" cy="673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직사각형 39"/>
              <p:cNvSpPr/>
              <p:nvPr/>
            </p:nvSpPr>
            <p:spPr>
              <a:xfrm>
                <a:off x="3635896" y="5679371"/>
                <a:ext cx="2866619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9728" indent="0">
                  <a:buNone/>
                </a:pPr>
                <a:r>
                  <a:rPr lang="en-US" altLang="ko-KR" dirty="0">
                    <a:sym typeface="Wingdings" pitchFamily="2" charset="2"/>
                  </a:rPr>
                  <a:t>Step </a:t>
                </a:r>
                <a:r>
                  <a:rPr lang="en-US" altLang="ko-KR" dirty="0" smtClean="0">
                    <a:sym typeface="Wingdings" pitchFamily="2" charset="2"/>
                  </a:rPr>
                  <a:t>2-1-3)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40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679371"/>
                <a:ext cx="2866619" cy="82490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타원 40"/>
          <p:cNvSpPr/>
          <p:nvPr/>
        </p:nvSpPr>
        <p:spPr>
          <a:xfrm>
            <a:off x="5437696" y="5679371"/>
            <a:ext cx="216024" cy="327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5437696" y="6185926"/>
            <a:ext cx="216024" cy="327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6139172" y="5654858"/>
            <a:ext cx="216024" cy="327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6156176" y="6198201"/>
            <a:ext cx="216024" cy="327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연결선 29"/>
          <p:cNvCxnSpPr/>
          <p:nvPr/>
        </p:nvCxnSpPr>
        <p:spPr>
          <a:xfrm flipH="1">
            <a:off x="2555776" y="4653135"/>
            <a:ext cx="216024" cy="8249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555776" y="4653136"/>
            <a:ext cx="216024" cy="8249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6337020" y="5618361"/>
            <a:ext cx="2579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478" indent="-285750">
              <a:buFont typeface="Wingdings"/>
              <a:buChar char="è"/>
            </a:pPr>
            <a:r>
              <a:rPr lang="en-US" altLang="ko-KR" dirty="0" smtClean="0">
                <a:sym typeface="Wingdings" pitchFamily="2" charset="2"/>
              </a:rPr>
              <a:t>Both step 2-2 or step 2-3 are possible.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6787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3525"/>
            <a:ext cx="8412163" cy="1143000"/>
          </a:xfrm>
        </p:spPr>
        <p:txBody>
          <a:bodyPr>
            <a:noAutofit/>
          </a:bodyPr>
          <a:lstStyle/>
          <a:p>
            <a:pPr marL="624078" indent="-514350"/>
            <a:r>
              <a:rPr lang="en-US" altLang="ko-KR" sz="3200" dirty="0" smtClean="0"/>
              <a:t>3. </a:t>
            </a:r>
            <a:r>
              <a:rPr lang="en-US" altLang="ko-KR" sz="3200" dirty="0"/>
              <a:t>My algorithm to select the best TX one(s)</a:t>
            </a:r>
          </a:p>
        </p:txBody>
      </p:sp>
      <p:sp>
        <p:nvSpPr>
          <p:cNvPr id="103" name="슬라이드 번호 개체 틀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4" name="내용 개체 틀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Steps of my algorithm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/>
              <p:cNvSpPr/>
              <p:nvPr/>
            </p:nvSpPr>
            <p:spPr>
              <a:xfrm>
                <a:off x="611560" y="2450011"/>
                <a:ext cx="2868221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9728" indent="0">
                  <a:buNone/>
                </a:pPr>
                <a:r>
                  <a:rPr lang="en-US" altLang="ko-KR" dirty="0">
                    <a:sym typeface="Wingdings" pitchFamily="2" charset="2"/>
                  </a:rPr>
                  <a:t>Step </a:t>
                </a:r>
                <a:r>
                  <a:rPr lang="en-US" altLang="ko-KR" dirty="0" smtClean="0">
                    <a:sym typeface="Wingdings" pitchFamily="2" charset="2"/>
                  </a:rPr>
                  <a:t>2-1-2)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5" name="직사각형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50011"/>
                <a:ext cx="2868221" cy="8249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타원 35"/>
          <p:cNvSpPr/>
          <p:nvPr/>
        </p:nvSpPr>
        <p:spPr>
          <a:xfrm>
            <a:off x="2411760" y="2450011"/>
            <a:ext cx="216024" cy="61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2753196" y="2510808"/>
            <a:ext cx="216024" cy="529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3081548" y="2420888"/>
            <a:ext cx="216024" cy="673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3750384" y="2400799"/>
            <a:ext cx="492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478" indent="-285750">
              <a:buFont typeface="Wingdings"/>
              <a:buChar char="è"/>
            </a:pPr>
            <a:r>
              <a:rPr lang="en-US" altLang="ko-KR" dirty="0" smtClean="0">
                <a:sym typeface="Wingdings" pitchFamily="2" charset="2"/>
              </a:rPr>
              <a:t>I take step 2-1-2;  TX1=A (XOR) B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직사각형 26"/>
              <p:cNvSpPr/>
              <p:nvPr/>
            </p:nvSpPr>
            <p:spPr>
              <a:xfrm>
                <a:off x="593964" y="3512946"/>
                <a:ext cx="2682273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9728" indent="0">
                  <a:buNone/>
                </a:pPr>
                <a:r>
                  <a:rPr lang="en-US" altLang="ko-KR" dirty="0" smtClean="0">
                    <a:sym typeface="Wingdings" pitchFamily="2" charset="2"/>
                  </a:rPr>
                  <a:t>Step 2-2)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27" name="직사각형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64" y="3512946"/>
                <a:ext cx="2682273" cy="8249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직사각형 31"/>
          <p:cNvSpPr/>
          <p:nvPr/>
        </p:nvSpPr>
        <p:spPr>
          <a:xfrm>
            <a:off x="3771344" y="3463734"/>
            <a:ext cx="4926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478" indent="-285750">
              <a:buFont typeface="Wingdings"/>
              <a:buChar char="è"/>
            </a:pPr>
            <a:r>
              <a:rPr lang="en-US" altLang="ko-KR" dirty="0" smtClean="0">
                <a:sym typeface="Wingdings" pitchFamily="2" charset="2"/>
              </a:rPr>
              <a:t>If one candidate is selected, the whole rows will be null. Then go to the next row.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2157358" y="3525181"/>
            <a:ext cx="942793" cy="523436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2884127" y="4073111"/>
            <a:ext cx="216024" cy="260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직사각형 42"/>
              <p:cNvSpPr/>
              <p:nvPr/>
            </p:nvSpPr>
            <p:spPr>
              <a:xfrm>
                <a:off x="611560" y="4630340"/>
                <a:ext cx="2517164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9728" indent="0">
                  <a:buNone/>
                </a:pPr>
                <a:r>
                  <a:rPr lang="en-US" altLang="ko-KR" dirty="0" smtClean="0">
                    <a:sym typeface="Wingdings" pitchFamily="2" charset="2"/>
                  </a:rPr>
                  <a:t>Step 2’)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43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630340"/>
                <a:ext cx="2517164" cy="8249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직사각형 46"/>
          <p:cNvSpPr/>
          <p:nvPr/>
        </p:nvSpPr>
        <p:spPr>
          <a:xfrm>
            <a:off x="3923744" y="4581128"/>
            <a:ext cx="4926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478" indent="-285750">
              <a:buFont typeface="Wingdings"/>
              <a:buChar char="è"/>
            </a:pPr>
            <a:r>
              <a:rPr lang="en-US" altLang="ko-KR" dirty="0" smtClean="0">
                <a:sym typeface="Wingdings" pitchFamily="2" charset="2"/>
              </a:rPr>
              <a:t>If there is not ‘1’ , the TX will be itself</a:t>
            </a:r>
          </a:p>
          <a:p>
            <a:pPr marL="109728"/>
            <a:r>
              <a:rPr lang="en-US" altLang="ko-KR" dirty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    ; TX2=C 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2771800" y="4642575"/>
            <a:ext cx="216024" cy="523436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2771800" y="5190505"/>
            <a:ext cx="216024" cy="260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/>
              <p:cNvSpPr/>
              <p:nvPr/>
            </p:nvSpPr>
            <p:spPr>
              <a:xfrm>
                <a:off x="539552" y="5733256"/>
                <a:ext cx="2682273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9728" indent="0">
                  <a:buNone/>
                </a:pPr>
                <a:r>
                  <a:rPr lang="en-US" altLang="ko-KR" dirty="0" smtClean="0">
                    <a:sym typeface="Wingdings" pitchFamily="2" charset="2"/>
                  </a:rPr>
                  <a:t>Step 2’-1)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52" name="직사각형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733256"/>
                <a:ext cx="2682273" cy="8249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직사각형 52"/>
          <p:cNvSpPr/>
          <p:nvPr/>
        </p:nvSpPr>
        <p:spPr>
          <a:xfrm>
            <a:off x="3881913" y="5756052"/>
            <a:ext cx="4926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478" indent="-285750">
              <a:buFont typeface="Wingdings"/>
              <a:buChar char="è"/>
            </a:pPr>
            <a:r>
              <a:rPr lang="en-US" altLang="ko-KR" dirty="0" smtClean="0">
                <a:sym typeface="Wingdings" pitchFamily="2" charset="2"/>
              </a:rPr>
              <a:t>If one candidate is selected, the whole rows will be null. Then go to the next row.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2123728" y="6309320"/>
            <a:ext cx="942793" cy="227787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21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3525"/>
            <a:ext cx="8412163" cy="1143000"/>
          </a:xfrm>
        </p:spPr>
        <p:txBody>
          <a:bodyPr>
            <a:noAutofit/>
          </a:bodyPr>
          <a:lstStyle/>
          <a:p>
            <a:pPr marL="624078" indent="-514350"/>
            <a:r>
              <a:rPr lang="en-US" altLang="ko-KR" sz="3200" dirty="0" smtClean="0"/>
              <a:t>3. </a:t>
            </a:r>
            <a:r>
              <a:rPr lang="en-US" altLang="ko-KR" sz="3200" dirty="0"/>
              <a:t>My algorithm to select the best TX one(s)</a:t>
            </a:r>
          </a:p>
        </p:txBody>
      </p:sp>
      <p:sp>
        <p:nvSpPr>
          <p:cNvPr id="103" name="슬라이드 번호 개체 틀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4" name="내용 개체 틀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Steps of my algorithm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/>
              <p:cNvSpPr/>
              <p:nvPr/>
            </p:nvSpPr>
            <p:spPr>
              <a:xfrm>
                <a:off x="539552" y="2348880"/>
                <a:ext cx="2465868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9728" indent="0">
                  <a:buNone/>
                </a:pPr>
                <a:r>
                  <a:rPr lang="en-US" altLang="ko-KR" dirty="0" smtClean="0">
                    <a:sym typeface="Wingdings" pitchFamily="2" charset="2"/>
                  </a:rPr>
                  <a:t>Step 3)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52" name="직사각형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348880"/>
                <a:ext cx="2465868" cy="8249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직사각형 52"/>
          <p:cNvSpPr/>
          <p:nvPr/>
        </p:nvSpPr>
        <p:spPr>
          <a:xfrm>
            <a:off x="3635896" y="2392483"/>
            <a:ext cx="4926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478" indent="-285750">
              <a:buFont typeface="Wingdings"/>
              <a:buChar char="è"/>
            </a:pPr>
            <a:r>
              <a:rPr lang="en-US" altLang="ko-KR" dirty="0" smtClean="0">
                <a:sym typeface="Wingdings" pitchFamily="2" charset="2"/>
              </a:rPr>
              <a:t>If there is not ‘1’ in the assembled matrix, TX is completed.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1979712" y="2924944"/>
            <a:ext cx="942793" cy="227787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66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Energy-aware Real-Time Systems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will be three main types of power management techniques.</a:t>
            </a:r>
          </a:p>
          <a:p>
            <a:pPr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DVFS (Dynamic Voltage &amp; Frequency Scaling)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DMS (Dynamic  Modulation Scaling)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Network Coding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3525"/>
            <a:ext cx="8412163" cy="1143000"/>
          </a:xfrm>
        </p:spPr>
        <p:txBody>
          <a:bodyPr>
            <a:noAutofit/>
          </a:bodyPr>
          <a:lstStyle/>
          <a:p>
            <a:pPr marL="624078" indent="-514350"/>
            <a:r>
              <a:rPr lang="en-US" altLang="ko-KR" sz="3200" dirty="0" smtClean="0"/>
              <a:t>4. </a:t>
            </a:r>
            <a:r>
              <a:rPr lang="en-US" altLang="ko-KR" sz="3200" dirty="0" err="1"/>
              <a:t>Testbed</a:t>
            </a:r>
            <a:r>
              <a:rPr lang="en-US" altLang="ko-KR" sz="3200" dirty="0"/>
              <a:t> for Network-coding algorithm</a:t>
            </a:r>
          </a:p>
        </p:txBody>
      </p:sp>
      <p:sp>
        <p:nvSpPr>
          <p:cNvPr id="103" name="슬라이드 번호 개체 틀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4" name="내용 개체 틀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Network Algorithms are tested by Android devices.</a:t>
            </a:r>
            <a:endParaRPr lang="en-US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636912"/>
            <a:ext cx="3660576" cy="3659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669952"/>
            <a:ext cx="3660576" cy="362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직선 화살표 연결선 7"/>
          <p:cNvCxnSpPr/>
          <p:nvPr/>
        </p:nvCxnSpPr>
        <p:spPr>
          <a:xfrm>
            <a:off x="5807968" y="3278684"/>
            <a:ext cx="28803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>
            <a:off x="6863804" y="3278684"/>
            <a:ext cx="240308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6414120" y="4070772"/>
            <a:ext cx="0" cy="3961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6983958" y="5870972"/>
            <a:ext cx="28803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H="1">
            <a:off x="5663952" y="5762960"/>
            <a:ext cx="296416" cy="324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059" y="644404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Demonstration 1</a:t>
            </a:r>
            <a:endParaRPr lang="ko-KR" altLang="en-US" dirty="0"/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5274027" y="3962760"/>
            <a:ext cx="0" cy="5041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7668344" y="4016765"/>
            <a:ext cx="0" cy="5041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238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3525"/>
            <a:ext cx="8412163" cy="1143000"/>
          </a:xfrm>
        </p:spPr>
        <p:txBody>
          <a:bodyPr>
            <a:noAutofit/>
          </a:bodyPr>
          <a:lstStyle/>
          <a:p>
            <a:pPr marL="624078" indent="-514350"/>
            <a:r>
              <a:rPr lang="en-US" altLang="ko-KR" sz="3200" dirty="0" smtClean="0"/>
              <a:t>4. </a:t>
            </a:r>
            <a:r>
              <a:rPr lang="en-US" altLang="ko-KR" sz="3200" dirty="0" err="1"/>
              <a:t>Testbed</a:t>
            </a:r>
            <a:r>
              <a:rPr lang="en-US" altLang="ko-KR" sz="3200" dirty="0"/>
              <a:t> for Network-coding algorithm</a:t>
            </a:r>
          </a:p>
        </p:txBody>
      </p:sp>
      <p:sp>
        <p:nvSpPr>
          <p:cNvPr id="103" name="슬라이드 번호 개체 틀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4" name="내용 개체 틀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Network Algorithms are tested by Android devices.</a:t>
            </a:r>
            <a:endParaRPr lang="en-US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995846" y="5605417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Demonstration 2</a:t>
            </a:r>
            <a:endParaRPr lang="ko-KR" altLang="en-US" dirty="0"/>
          </a:p>
        </p:txBody>
      </p:sp>
      <p:sp>
        <p:nvSpPr>
          <p:cNvPr id="2" name="타원 1"/>
          <p:cNvSpPr/>
          <p:nvPr/>
        </p:nvSpPr>
        <p:spPr>
          <a:xfrm>
            <a:off x="755576" y="3517930"/>
            <a:ext cx="86409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C1</a:t>
            </a:r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3491880" y="3517930"/>
            <a:ext cx="86409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C2</a:t>
            </a:r>
            <a:endParaRPr lang="ko-KR" altLang="en-US" dirty="0"/>
          </a:p>
        </p:txBody>
      </p:sp>
      <p:sp>
        <p:nvSpPr>
          <p:cNvPr id="18" name="타원 17"/>
          <p:cNvSpPr/>
          <p:nvPr/>
        </p:nvSpPr>
        <p:spPr>
          <a:xfrm>
            <a:off x="2051720" y="3548514"/>
            <a:ext cx="864096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</a:t>
            </a:r>
            <a:endParaRPr lang="ko-KR" altLang="en-US" dirty="0"/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1619672" y="4063162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2915816" y="4021986"/>
            <a:ext cx="4956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자유형 6"/>
          <p:cNvSpPr/>
          <p:nvPr/>
        </p:nvSpPr>
        <p:spPr>
          <a:xfrm>
            <a:off x="2463800" y="4454034"/>
            <a:ext cx="1320800" cy="508952"/>
          </a:xfrm>
          <a:custGeom>
            <a:avLst/>
            <a:gdLst>
              <a:gd name="connsiteX0" fmla="*/ 0 w 1320800"/>
              <a:gd name="connsiteY0" fmla="*/ 101600 h 508952"/>
              <a:gd name="connsiteX1" fmla="*/ 698500 w 1320800"/>
              <a:gd name="connsiteY1" fmla="*/ 508000 h 508952"/>
              <a:gd name="connsiteX2" fmla="*/ 1320800 w 1320800"/>
              <a:gd name="connsiteY2" fmla="*/ 0 h 50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0800" h="508952">
                <a:moveTo>
                  <a:pt x="0" y="101600"/>
                </a:moveTo>
                <a:cubicBezTo>
                  <a:pt x="239183" y="313266"/>
                  <a:pt x="478367" y="524933"/>
                  <a:pt x="698500" y="508000"/>
                </a:cubicBezTo>
                <a:cubicBezTo>
                  <a:pt x="918633" y="491067"/>
                  <a:pt x="1119716" y="245533"/>
                  <a:pt x="1320800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 24"/>
          <p:cNvSpPr/>
          <p:nvPr/>
        </p:nvSpPr>
        <p:spPr>
          <a:xfrm flipH="1">
            <a:off x="1179240" y="4454034"/>
            <a:ext cx="1284560" cy="508952"/>
          </a:xfrm>
          <a:custGeom>
            <a:avLst/>
            <a:gdLst>
              <a:gd name="connsiteX0" fmla="*/ 0 w 1320800"/>
              <a:gd name="connsiteY0" fmla="*/ 101600 h 508952"/>
              <a:gd name="connsiteX1" fmla="*/ 698500 w 1320800"/>
              <a:gd name="connsiteY1" fmla="*/ 508000 h 508952"/>
              <a:gd name="connsiteX2" fmla="*/ 1320800 w 1320800"/>
              <a:gd name="connsiteY2" fmla="*/ 0 h 50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0800" h="508952">
                <a:moveTo>
                  <a:pt x="0" y="101600"/>
                </a:moveTo>
                <a:cubicBezTo>
                  <a:pt x="239183" y="313266"/>
                  <a:pt x="478367" y="524933"/>
                  <a:pt x="698500" y="508000"/>
                </a:cubicBezTo>
                <a:cubicBezTo>
                  <a:pt x="918633" y="491067"/>
                  <a:pt x="1119716" y="245533"/>
                  <a:pt x="1320800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475656" y="358064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1) A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43808" y="35899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1) B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691680" y="4670058"/>
            <a:ext cx="184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) A (XOR )B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66428" y="5262859"/>
            <a:ext cx="184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3) </a:t>
            </a:r>
          </a:p>
          <a:p>
            <a:r>
              <a:rPr lang="en-US" altLang="ko-KR" dirty="0" smtClean="0"/>
              <a:t>B= A (XOR )B (XOR) A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24200" y="5264447"/>
            <a:ext cx="184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3) </a:t>
            </a:r>
          </a:p>
          <a:p>
            <a:r>
              <a:rPr lang="en-US" altLang="ko-KR" dirty="0" smtClean="0"/>
              <a:t>A= A (XOR )B (XOR) B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13140"/>
            <a:ext cx="3614681" cy="191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직선 화살표 연결선 33"/>
          <p:cNvCxnSpPr/>
          <p:nvPr/>
        </p:nvCxnSpPr>
        <p:spPr>
          <a:xfrm flipH="1">
            <a:off x="7308304" y="4012652"/>
            <a:ext cx="4956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6084168" y="403692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7020272" y="5264447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 flipH="1">
            <a:off x="6084168" y="5262859"/>
            <a:ext cx="87123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369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2" y="3497544"/>
            <a:ext cx="3614681" cy="190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3525"/>
            <a:ext cx="8412163" cy="1143000"/>
          </a:xfrm>
        </p:spPr>
        <p:txBody>
          <a:bodyPr>
            <a:noAutofit/>
          </a:bodyPr>
          <a:lstStyle/>
          <a:p>
            <a:pPr marL="624078" indent="-514350"/>
            <a:r>
              <a:rPr lang="en-US" altLang="ko-KR" sz="3200" dirty="0" smtClean="0"/>
              <a:t>4. </a:t>
            </a:r>
            <a:r>
              <a:rPr lang="en-US" altLang="ko-KR" sz="3200" dirty="0" err="1"/>
              <a:t>Testbed</a:t>
            </a:r>
            <a:r>
              <a:rPr lang="en-US" altLang="ko-KR" sz="3200" dirty="0"/>
              <a:t> for Network-coding algorithm</a:t>
            </a:r>
          </a:p>
        </p:txBody>
      </p:sp>
      <p:sp>
        <p:nvSpPr>
          <p:cNvPr id="103" name="슬라이드 번호 개체 틀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4" name="내용 개체 틀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Network Algorithms are tested by Android devices.</a:t>
            </a:r>
            <a:endParaRPr lang="en-US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995846" y="5605417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Demonstration 3</a:t>
            </a:r>
            <a:endParaRPr lang="ko-KR" altLang="en-US" dirty="0"/>
          </a:p>
        </p:txBody>
      </p:sp>
      <p:sp>
        <p:nvSpPr>
          <p:cNvPr id="2" name="타원 1"/>
          <p:cNvSpPr/>
          <p:nvPr/>
        </p:nvSpPr>
        <p:spPr>
          <a:xfrm>
            <a:off x="755576" y="3517930"/>
            <a:ext cx="86409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C1</a:t>
            </a:r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3491880" y="3517930"/>
            <a:ext cx="86409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C2</a:t>
            </a:r>
            <a:endParaRPr lang="ko-KR" altLang="en-US" dirty="0"/>
          </a:p>
        </p:txBody>
      </p:sp>
      <p:sp>
        <p:nvSpPr>
          <p:cNvPr id="18" name="타원 17"/>
          <p:cNvSpPr/>
          <p:nvPr/>
        </p:nvSpPr>
        <p:spPr>
          <a:xfrm>
            <a:off x="2051720" y="3548514"/>
            <a:ext cx="864096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</a:t>
            </a:r>
            <a:endParaRPr lang="ko-KR" altLang="en-US" dirty="0"/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1619672" y="4063162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2914452" y="4215562"/>
            <a:ext cx="4956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5656" y="358064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1) A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35424" y="442335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) B</a:t>
            </a:r>
            <a:endParaRPr lang="ko-KR" altLang="en-US" dirty="0"/>
          </a:p>
        </p:txBody>
      </p:sp>
      <p:cxnSp>
        <p:nvCxnSpPr>
          <p:cNvPr id="34" name="직선 화살표 연결선 33"/>
          <p:cNvCxnSpPr/>
          <p:nvPr/>
        </p:nvCxnSpPr>
        <p:spPr>
          <a:xfrm flipH="1">
            <a:off x="7380312" y="4941168"/>
            <a:ext cx="4956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6084168" y="403692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2979440" y="401656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14452" y="35485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2) A</a:t>
            </a:r>
            <a:endParaRPr lang="ko-KR" altLang="en-US" dirty="0"/>
          </a:p>
        </p:txBody>
      </p:sp>
      <p:cxnSp>
        <p:nvCxnSpPr>
          <p:cNvPr id="26" name="직선 화살표 연결선 25"/>
          <p:cNvCxnSpPr/>
          <p:nvPr/>
        </p:nvCxnSpPr>
        <p:spPr>
          <a:xfrm flipH="1">
            <a:off x="1556048" y="4215562"/>
            <a:ext cx="4956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75656" y="4450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4) B</a:t>
            </a:r>
            <a:endParaRPr lang="ko-KR" altLang="en-US" dirty="0"/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7482913" y="403692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flipH="1">
            <a:off x="6084168" y="4942036"/>
            <a:ext cx="4956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09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give me a question which you are interested in or not clear.</a:t>
            </a:r>
          </a:p>
          <a:p>
            <a:endParaRPr lang="en-US" dirty="0"/>
          </a:p>
          <a:p>
            <a:r>
              <a:rPr lang="en-US" smtClean="0"/>
              <a:t>Thank </a:t>
            </a:r>
            <a:r>
              <a:rPr lang="en-US" dirty="0" smtClean="0"/>
              <a:t>you.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 smtClean="0"/>
              <a:t>Qinglong</a:t>
            </a:r>
            <a:r>
              <a:rPr lang="en-US" sz="2000" dirty="0" smtClean="0"/>
              <a:t> Liu, and Gang </a:t>
            </a:r>
            <a:r>
              <a:rPr lang="en-US" sz="2000" dirty="0" err="1" smtClean="0"/>
              <a:t>Feng</a:t>
            </a:r>
            <a:r>
              <a:rPr lang="en-US" sz="2000" dirty="0" smtClean="0"/>
              <a:t>  “Optimization Based Queue Management for Opportunistic Network Coding” , 2011 6th International ICST Conference on Communications and Networking in China ,2011, pp 1159-1164</a:t>
            </a:r>
          </a:p>
          <a:p>
            <a:r>
              <a:rPr lang="en-US" sz="2000" dirty="0" smtClean="0"/>
              <a:t>S. </a:t>
            </a:r>
            <a:r>
              <a:rPr lang="en-US" sz="2000" dirty="0" err="1" smtClean="0"/>
              <a:t>Katti</a:t>
            </a:r>
            <a:r>
              <a:rPr lang="en-US" sz="2000" dirty="0" smtClean="0"/>
              <a:t>, H. </a:t>
            </a:r>
            <a:r>
              <a:rPr lang="en-US" sz="2000" dirty="0" err="1" smtClean="0"/>
              <a:t>Rahul</a:t>
            </a:r>
            <a:r>
              <a:rPr lang="en-US" sz="2000" dirty="0" smtClean="0"/>
              <a:t>, W. </a:t>
            </a:r>
            <a:r>
              <a:rPr lang="en-US" sz="2000" dirty="0" err="1" smtClean="0"/>
              <a:t>Hu</a:t>
            </a:r>
            <a:r>
              <a:rPr lang="en-US" sz="2000" dirty="0" smtClean="0"/>
              <a:t>, D. </a:t>
            </a:r>
            <a:r>
              <a:rPr lang="en-US" sz="2000" dirty="0" err="1" smtClean="0"/>
              <a:t>Katabi</a:t>
            </a:r>
            <a:r>
              <a:rPr lang="en-US" sz="2000" dirty="0" smtClean="0"/>
              <a:t>, M. M. </a:t>
            </a:r>
            <a:r>
              <a:rPr lang="en-US" sz="2000" dirty="0" err="1" smtClean="0"/>
              <a:t>Medard</a:t>
            </a:r>
            <a:r>
              <a:rPr lang="en-US" sz="2000" dirty="0" smtClean="0"/>
              <a:t> and J. </a:t>
            </a:r>
            <a:r>
              <a:rPr lang="en-US" sz="2000" dirty="0" err="1" smtClean="0"/>
              <a:t>Crowcroft</a:t>
            </a:r>
            <a:r>
              <a:rPr lang="en-US" sz="2000" dirty="0" smtClean="0"/>
              <a:t>, “XORs in the Air”: Practical Wireless Network Coding,” in Proc. of ACM SIGCOMM’06, Pisa, Italy, Sept. 2006.</a:t>
            </a:r>
          </a:p>
          <a:p>
            <a:r>
              <a:rPr lang="en-US" sz="2000" dirty="0" smtClean="0"/>
              <a:t>R. </a:t>
            </a:r>
            <a:r>
              <a:rPr lang="en-US" sz="2000" dirty="0" err="1" smtClean="0"/>
              <a:t>Ahlswede</a:t>
            </a:r>
            <a:r>
              <a:rPr lang="en-US" sz="2000" dirty="0" smtClean="0"/>
              <a:t>, N. </a:t>
            </a:r>
            <a:r>
              <a:rPr lang="en-US" sz="2000" dirty="0" err="1" smtClean="0"/>
              <a:t>Cai</a:t>
            </a:r>
            <a:r>
              <a:rPr lang="en-US" sz="2000" dirty="0" smtClean="0"/>
              <a:t>, S. Y. R. Li, and R. W. </a:t>
            </a:r>
            <a:r>
              <a:rPr lang="en-US" sz="2000" dirty="0" err="1" smtClean="0"/>
              <a:t>Yeung</a:t>
            </a:r>
            <a:r>
              <a:rPr lang="en-US" sz="2000" dirty="0" smtClean="0"/>
              <a:t>, “Network Information Flow”, </a:t>
            </a:r>
            <a:r>
              <a:rPr lang="en-US" sz="2000" i="1" dirty="0" smtClean="0"/>
              <a:t>IEEE Transactions on Information Theory, vol. 46, no. 4, July 2000, </a:t>
            </a:r>
            <a:r>
              <a:rPr lang="en-US" sz="2000" dirty="0" smtClean="0"/>
              <a:t>pp.1204-1216.</a:t>
            </a:r>
          </a:p>
          <a:p>
            <a:r>
              <a:rPr lang="en-US" sz="2000" dirty="0" smtClean="0"/>
              <a:t>P. </a:t>
            </a:r>
            <a:r>
              <a:rPr lang="en-US" sz="2000" dirty="0" err="1" smtClean="0"/>
              <a:t>Glatz</a:t>
            </a:r>
            <a:r>
              <a:rPr lang="en-US" sz="2000" dirty="0" smtClean="0"/>
              <a:t>, J. </a:t>
            </a:r>
            <a:r>
              <a:rPr lang="en-US" sz="2000" dirty="0" err="1" smtClean="0"/>
              <a:t>Loinig</a:t>
            </a:r>
            <a:r>
              <a:rPr lang="en-US" sz="2000" dirty="0" smtClean="0"/>
              <a:t>, C. Steger, and R. Weiss, “A first step towards energy management for network coding in wireless sensor networks,” in </a:t>
            </a:r>
            <a:r>
              <a:rPr lang="en-US" sz="2000" i="1" dirty="0" smtClean="0"/>
              <a:t>9th IEEE Malaysia International Con-</a:t>
            </a:r>
            <a:r>
              <a:rPr lang="fr-FR" sz="2000" i="1" dirty="0" smtClean="0"/>
              <a:t>ference on Communications, dec. 2009, pp. 905 – 910.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Energy-aware Real-Time Systems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Contents</a:t>
            </a:r>
          </a:p>
          <a:p>
            <a:r>
              <a:rPr lang="en-US" dirty="0" smtClean="0"/>
              <a:t>Part I. </a:t>
            </a:r>
            <a:r>
              <a:rPr lang="en-US" sz="2400" dirty="0" smtClean="0"/>
              <a:t>Introduction of Practical Real-Time systems </a:t>
            </a:r>
            <a:endParaRPr lang="en-US" dirty="0" smtClean="0"/>
          </a:p>
          <a:p>
            <a:r>
              <a:rPr lang="en-US" dirty="0" smtClean="0"/>
              <a:t>Part II. </a:t>
            </a:r>
            <a:r>
              <a:rPr lang="en-US" sz="2400" dirty="0" smtClean="0"/>
              <a:t>Energy-aware Real-time scheduling (DVFS)</a:t>
            </a:r>
            <a:endParaRPr lang="en-US" dirty="0" smtClean="0"/>
          </a:p>
          <a:p>
            <a:r>
              <a:rPr lang="en-US" dirty="0" smtClean="0"/>
              <a:t>Part III. Introduction of Network Coding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I. Introduction of </a:t>
            </a:r>
            <a:br>
              <a:rPr lang="en-US" dirty="0" smtClean="0"/>
            </a:br>
            <a:r>
              <a:rPr lang="en-US" dirty="0" smtClean="0"/>
              <a:t>Practical Real-Time systems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Contents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Block diagram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Function applications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Case study by worse case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Power consumption by L-04A (NTT </a:t>
            </a:r>
            <a:r>
              <a:rPr lang="en-US" dirty="0" err="1" smtClean="0"/>
              <a:t>DoCoMo</a:t>
            </a:r>
            <a:r>
              <a:rPr lang="en-US" dirty="0" smtClean="0"/>
              <a:t>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Conclusion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Block Diagram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857620" y="3143248"/>
            <a:ext cx="178595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processor </a:t>
            </a:r>
          </a:p>
          <a:p>
            <a:pPr algn="ctr"/>
            <a:r>
              <a:rPr lang="en-US" dirty="0" smtClean="0"/>
              <a:t>with modem</a:t>
            </a:r>
            <a:endParaRPr 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785918" y="3143248"/>
            <a:ext cx="164307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 ICs</a:t>
            </a:r>
          </a:p>
          <a:p>
            <a:pPr algn="ctr"/>
            <a:r>
              <a:rPr lang="en-US" sz="1400" dirty="0" smtClean="0"/>
              <a:t>[LTE, WCDMA, GSM, GPS, etc.]</a:t>
            </a:r>
            <a:endParaRPr 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3857620" y="4572008"/>
            <a:ext cx="178595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</a:t>
            </a:r>
            <a:r>
              <a:rPr lang="en-US" sz="1600" dirty="0" smtClean="0"/>
              <a:t>(DRAM, </a:t>
            </a:r>
            <a:r>
              <a:rPr lang="en-US" sz="1600" dirty="0" err="1" smtClean="0"/>
              <a:t>eMMC</a:t>
            </a:r>
            <a:r>
              <a:rPr lang="en-US" sz="1600" dirty="0" smtClean="0"/>
              <a:t>)</a:t>
            </a:r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6072198" y="3857628"/>
            <a:ext cx="17145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PMIC</a:t>
            </a:r>
            <a:endParaRPr lang="en-US" dirty="0"/>
          </a:p>
        </p:txBody>
      </p:sp>
      <p:sp>
        <p:nvSpPr>
          <p:cNvPr id="8" name="이등변 삼각형 7"/>
          <p:cNvSpPr/>
          <p:nvPr/>
        </p:nvSpPr>
        <p:spPr>
          <a:xfrm rot="10800000">
            <a:off x="714348" y="2714620"/>
            <a:ext cx="714380" cy="57150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직선 연결선 9"/>
          <p:cNvCxnSpPr>
            <a:stCxn id="8" idx="0"/>
          </p:cNvCxnSpPr>
          <p:nvPr/>
        </p:nvCxnSpPr>
        <p:spPr>
          <a:xfrm rot="5400000">
            <a:off x="857224" y="3500438"/>
            <a:ext cx="4286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endCxn id="5" idx="1"/>
          </p:cNvCxnSpPr>
          <p:nvPr/>
        </p:nvCxnSpPr>
        <p:spPr>
          <a:xfrm>
            <a:off x="1071538" y="3714752"/>
            <a:ext cx="71438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5" idx="3"/>
            <a:endCxn id="4" idx="1"/>
          </p:cNvCxnSpPr>
          <p:nvPr/>
        </p:nvCxnSpPr>
        <p:spPr>
          <a:xfrm>
            <a:off x="3428992" y="3714752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stCxn id="4" idx="2"/>
            <a:endCxn id="6" idx="0"/>
          </p:cNvCxnSpPr>
          <p:nvPr/>
        </p:nvCxnSpPr>
        <p:spPr>
          <a:xfrm rot="5400000">
            <a:off x="4607719" y="4429132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endCxn id="7" idx="1"/>
          </p:cNvCxnSpPr>
          <p:nvPr/>
        </p:nvCxnSpPr>
        <p:spPr>
          <a:xfrm>
            <a:off x="5643570" y="4214818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6072198" y="3000372"/>
            <a:ext cx="17145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I/O devices</a:t>
            </a:r>
            <a:endParaRPr lang="en-US" dirty="0"/>
          </a:p>
        </p:txBody>
      </p:sp>
      <p:cxnSp>
        <p:nvCxnSpPr>
          <p:cNvPr id="28" name="직선 연결선 27"/>
          <p:cNvCxnSpPr/>
          <p:nvPr/>
        </p:nvCxnSpPr>
        <p:spPr>
          <a:xfrm>
            <a:off x="5643570" y="3357562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Block Diagram (RF; </a:t>
            </a:r>
            <a:r>
              <a:rPr lang="en-US" sz="2400" dirty="0" smtClean="0"/>
              <a:t>e.g. Qualcomm RTR8600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715140" y="2714620"/>
            <a:ext cx="1643074" cy="30718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 IC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</p:txBody>
      </p:sp>
      <p:sp>
        <p:nvSpPr>
          <p:cNvPr id="5" name="이등변 삼각형 4"/>
          <p:cNvSpPr/>
          <p:nvPr/>
        </p:nvSpPr>
        <p:spPr>
          <a:xfrm rot="10800000">
            <a:off x="500034" y="2285992"/>
            <a:ext cx="714380" cy="57150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직선 연결선 8"/>
          <p:cNvCxnSpPr/>
          <p:nvPr/>
        </p:nvCxnSpPr>
        <p:spPr>
          <a:xfrm rot="5400000">
            <a:off x="500034" y="3214686"/>
            <a:ext cx="7143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6929454" y="3429000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929454" y="3929066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WCDMA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929454" y="4429132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29454" y="4929198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571868" y="3071810"/>
            <a:ext cx="1214446" cy="3571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GSM PA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643306" y="3929066"/>
            <a:ext cx="1214446" cy="5715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WCDMA dual PA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이등변 삼각형 20"/>
          <p:cNvSpPr/>
          <p:nvPr/>
        </p:nvSpPr>
        <p:spPr>
          <a:xfrm rot="10800000">
            <a:off x="500034" y="4286256"/>
            <a:ext cx="714380" cy="57150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직선 연결선 21"/>
          <p:cNvCxnSpPr>
            <a:stCxn id="25" idx="3"/>
            <a:endCxn id="17" idx="1"/>
          </p:cNvCxnSpPr>
          <p:nvPr/>
        </p:nvCxnSpPr>
        <p:spPr>
          <a:xfrm>
            <a:off x="5286380" y="5072074"/>
            <a:ext cx="1643074" cy="35719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rot="5400000">
            <a:off x="714348" y="5000636"/>
            <a:ext cx="2857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4071934" y="4929198"/>
            <a:ext cx="1214446" cy="2857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RX SAW</a:t>
            </a:r>
          </a:p>
        </p:txBody>
      </p:sp>
      <p:cxnSp>
        <p:nvCxnSpPr>
          <p:cNvPr id="26" name="직선 연결선 25"/>
          <p:cNvCxnSpPr/>
          <p:nvPr/>
        </p:nvCxnSpPr>
        <p:spPr>
          <a:xfrm>
            <a:off x="857224" y="5143512"/>
            <a:ext cx="321471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8596" y="5357826"/>
            <a:ext cx="2690160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     PA : Power Amplifier</a:t>
            </a:r>
          </a:p>
          <a:p>
            <a:r>
              <a:rPr lang="en-US" sz="1400" dirty="0" smtClean="0"/>
              <a:t>*  SAW : Surface Acoustic Wave</a:t>
            </a:r>
          </a:p>
          <a:p>
            <a:r>
              <a:rPr lang="en-US" sz="1400" dirty="0" smtClean="0"/>
              <a:t>*       RX: Receiving</a:t>
            </a:r>
          </a:p>
          <a:p>
            <a:r>
              <a:rPr lang="en-US" sz="1400" dirty="0" smtClean="0"/>
              <a:t>*      TX :  Transmitting </a:t>
            </a:r>
          </a:p>
          <a:p>
            <a:r>
              <a:rPr lang="en-US" sz="1400" dirty="0" smtClean="0"/>
              <a:t>* SP6T: Single Pole 6 Throws</a:t>
            </a:r>
            <a:endParaRPr lang="en-US" sz="1400" dirty="0"/>
          </a:p>
        </p:txBody>
      </p:sp>
      <p:sp>
        <p:nvSpPr>
          <p:cNvPr id="30" name="직사각형 29"/>
          <p:cNvSpPr/>
          <p:nvPr/>
        </p:nvSpPr>
        <p:spPr>
          <a:xfrm>
            <a:off x="1785918" y="2643182"/>
            <a:ext cx="642942" cy="19288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 6T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857224" y="3571876"/>
            <a:ext cx="92869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64"/>
          <p:cNvSpPr>
            <a:spLocks noChangeArrowheads="1"/>
          </p:cNvSpPr>
          <p:nvPr/>
        </p:nvSpPr>
        <p:spPr bwMode="auto">
          <a:xfrm rot="10800000">
            <a:off x="3071802" y="3663952"/>
            <a:ext cx="217487" cy="3857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ko-KR" sz="800" b="1" dirty="0">
                <a:latin typeface="Arial" charset="0"/>
              </a:rPr>
              <a:t>Coupler</a:t>
            </a:r>
          </a:p>
        </p:txBody>
      </p:sp>
      <p:sp>
        <p:nvSpPr>
          <p:cNvPr id="40" name="Rectangle 165"/>
          <p:cNvSpPr>
            <a:spLocks noChangeArrowheads="1"/>
          </p:cNvSpPr>
          <p:nvPr/>
        </p:nvSpPr>
        <p:spPr bwMode="auto">
          <a:xfrm rot="10800000">
            <a:off x="2693977" y="3643314"/>
            <a:ext cx="219075" cy="4540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ko-KR" sz="800" b="1" dirty="0">
                <a:latin typeface="Arial" charset="0"/>
              </a:rPr>
              <a:t>Duplexer</a:t>
            </a:r>
          </a:p>
        </p:txBody>
      </p:sp>
      <p:cxnSp>
        <p:nvCxnSpPr>
          <p:cNvPr id="56" name="직선 화살표 연결선 55"/>
          <p:cNvCxnSpPr>
            <a:stCxn id="14" idx="1"/>
            <a:endCxn id="18" idx="3"/>
          </p:cNvCxnSpPr>
          <p:nvPr/>
        </p:nvCxnSpPr>
        <p:spPr>
          <a:xfrm rot="10800000">
            <a:off x="4786314" y="3250405"/>
            <a:ext cx="2143140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>
            <a:stCxn id="18" idx="1"/>
          </p:cNvCxnSpPr>
          <p:nvPr/>
        </p:nvCxnSpPr>
        <p:spPr>
          <a:xfrm rot="10800000">
            <a:off x="2428860" y="3214687"/>
            <a:ext cx="1143008" cy="35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2500298" y="3357562"/>
            <a:ext cx="4429156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직사각형 63"/>
          <p:cNvSpPr/>
          <p:nvPr/>
        </p:nvSpPr>
        <p:spPr>
          <a:xfrm>
            <a:off x="5286380" y="4000504"/>
            <a:ext cx="1214446" cy="2857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TX SAW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5286380" y="4357694"/>
            <a:ext cx="1214446" cy="2857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TX SAW</a:t>
            </a:r>
          </a:p>
        </p:txBody>
      </p:sp>
      <p:cxnSp>
        <p:nvCxnSpPr>
          <p:cNvPr id="67" name="직선 화살표 연결선 66"/>
          <p:cNvCxnSpPr>
            <a:stCxn id="15" idx="1"/>
            <a:endCxn id="64" idx="3"/>
          </p:cNvCxnSpPr>
          <p:nvPr/>
        </p:nvCxnSpPr>
        <p:spPr>
          <a:xfrm rot="10800000" flipV="1">
            <a:off x="6500826" y="4107660"/>
            <a:ext cx="428628" cy="35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>
            <a:stCxn id="64" idx="1"/>
            <a:endCxn id="19" idx="3"/>
          </p:cNvCxnSpPr>
          <p:nvPr/>
        </p:nvCxnSpPr>
        <p:spPr>
          <a:xfrm rot="10800000" flipV="1">
            <a:off x="4857752" y="4143380"/>
            <a:ext cx="428628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>
            <a:stCxn id="19" idx="1"/>
          </p:cNvCxnSpPr>
          <p:nvPr/>
        </p:nvCxnSpPr>
        <p:spPr>
          <a:xfrm rot="10800000">
            <a:off x="3286120" y="3857628"/>
            <a:ext cx="357187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>
            <a:stCxn id="39" idx="3"/>
          </p:cNvCxnSpPr>
          <p:nvPr/>
        </p:nvCxnSpPr>
        <p:spPr>
          <a:xfrm rot="10800000" flipV="1">
            <a:off x="2857488" y="3856832"/>
            <a:ext cx="214314" cy="7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>
            <a:stCxn id="40" idx="3"/>
          </p:cNvCxnSpPr>
          <p:nvPr/>
        </p:nvCxnSpPr>
        <p:spPr>
          <a:xfrm rot="10800000">
            <a:off x="2438387" y="3857628"/>
            <a:ext cx="255590" cy="1269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>
            <a:stCxn id="16" idx="1"/>
          </p:cNvCxnSpPr>
          <p:nvPr/>
        </p:nvCxnSpPr>
        <p:spPr>
          <a:xfrm rot="10800000">
            <a:off x="6429388" y="4464851"/>
            <a:ext cx="500066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>
            <a:stCxn id="65" idx="1"/>
            <a:endCxn id="19" idx="3"/>
          </p:cNvCxnSpPr>
          <p:nvPr/>
        </p:nvCxnSpPr>
        <p:spPr>
          <a:xfrm rot="10800000">
            <a:off x="4857752" y="4214818"/>
            <a:ext cx="428628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164"/>
          <p:cNvSpPr>
            <a:spLocks noChangeArrowheads="1"/>
          </p:cNvSpPr>
          <p:nvPr/>
        </p:nvSpPr>
        <p:spPr bwMode="auto">
          <a:xfrm rot="10800000">
            <a:off x="3071802" y="4214818"/>
            <a:ext cx="217487" cy="3857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ko-KR" sz="800" b="1" dirty="0">
                <a:latin typeface="Arial" charset="0"/>
              </a:rPr>
              <a:t>Coupler</a:t>
            </a:r>
          </a:p>
        </p:txBody>
      </p:sp>
      <p:sp>
        <p:nvSpPr>
          <p:cNvPr id="88" name="Rectangle 165"/>
          <p:cNvSpPr>
            <a:spLocks noChangeArrowheads="1"/>
          </p:cNvSpPr>
          <p:nvPr/>
        </p:nvSpPr>
        <p:spPr bwMode="auto">
          <a:xfrm rot="10800000">
            <a:off x="2693977" y="4194180"/>
            <a:ext cx="219075" cy="4540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ko-KR" sz="800" b="1" dirty="0">
                <a:latin typeface="Arial" charset="0"/>
              </a:rPr>
              <a:t>Duplexer</a:t>
            </a:r>
          </a:p>
        </p:txBody>
      </p:sp>
      <p:cxnSp>
        <p:nvCxnSpPr>
          <p:cNvPr id="89" name="직선 화살표 연결선 88"/>
          <p:cNvCxnSpPr>
            <a:stCxn id="87" idx="3"/>
          </p:cNvCxnSpPr>
          <p:nvPr/>
        </p:nvCxnSpPr>
        <p:spPr>
          <a:xfrm rot="10800000" flipV="1">
            <a:off x="2857488" y="4407698"/>
            <a:ext cx="214314" cy="7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/>
          <p:cNvCxnSpPr>
            <a:stCxn id="88" idx="3"/>
          </p:cNvCxnSpPr>
          <p:nvPr/>
        </p:nvCxnSpPr>
        <p:spPr>
          <a:xfrm rot="10800000">
            <a:off x="2438387" y="4408494"/>
            <a:ext cx="255590" cy="1269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9" idx="1"/>
            <a:endCxn id="87" idx="1"/>
          </p:cNvCxnSpPr>
          <p:nvPr/>
        </p:nvCxnSpPr>
        <p:spPr>
          <a:xfrm rot="10800000" flipV="1">
            <a:off x="3289290" y="4214817"/>
            <a:ext cx="354017" cy="1928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/>
          <p:cNvCxnSpPr>
            <a:endCxn id="16" idx="1"/>
          </p:cNvCxnSpPr>
          <p:nvPr/>
        </p:nvCxnSpPr>
        <p:spPr>
          <a:xfrm flipV="1">
            <a:off x="2786050" y="4607727"/>
            <a:ext cx="4143404" cy="178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화살표 연결선 95"/>
          <p:cNvCxnSpPr/>
          <p:nvPr/>
        </p:nvCxnSpPr>
        <p:spPr>
          <a:xfrm>
            <a:off x="2786050" y="3571876"/>
            <a:ext cx="4143404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/>
          <p:cNvCxnSpPr>
            <a:endCxn id="88" idx="0"/>
          </p:cNvCxnSpPr>
          <p:nvPr/>
        </p:nvCxnSpPr>
        <p:spPr>
          <a:xfrm rot="5400000" flipH="1" flipV="1">
            <a:off x="2725724" y="4708532"/>
            <a:ext cx="138117" cy="17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>
            <a:endCxn id="40" idx="2"/>
          </p:cNvCxnSpPr>
          <p:nvPr/>
        </p:nvCxnSpPr>
        <p:spPr>
          <a:xfrm rot="16200000" flipH="1">
            <a:off x="2759063" y="3598863"/>
            <a:ext cx="71438" cy="17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500430" y="592933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There are various types of RF ICs such as Blue Tooth, WLAN, and RFID.</a:t>
            </a:r>
            <a:endParaRPr lang="en-US" dirty="0"/>
          </a:p>
        </p:txBody>
      </p:sp>
      <p:sp>
        <p:nvSpPr>
          <p:cNvPr id="44" name="슬라이드 번호 개체 틀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Block Diagram (Baseband</a:t>
            </a:r>
            <a:r>
              <a:rPr lang="en-US" sz="1600" dirty="0" smtClean="0"/>
              <a:t>; e.g. Qualcomm MSM8960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직사각형 3"/>
          <p:cNvSpPr/>
          <p:nvPr/>
        </p:nvSpPr>
        <p:spPr>
          <a:xfrm>
            <a:off x="714348" y="2500306"/>
            <a:ext cx="178595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processor </a:t>
            </a:r>
          </a:p>
          <a:p>
            <a:pPr algn="ctr"/>
            <a:r>
              <a:rPr lang="en-US" dirty="0" smtClean="0"/>
              <a:t>with modem</a:t>
            </a:r>
            <a:endParaRPr 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14348" y="3929066"/>
            <a:ext cx="178595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(DRAM, MMC)</a:t>
            </a:r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928926" y="4000504"/>
            <a:ext cx="17145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PMIC</a:t>
            </a:r>
            <a:endParaRPr lang="en-US" dirty="0"/>
          </a:p>
        </p:txBody>
      </p:sp>
      <p:cxnSp>
        <p:nvCxnSpPr>
          <p:cNvPr id="18" name="직선 연결선 17"/>
          <p:cNvCxnSpPr>
            <a:stCxn id="4" idx="2"/>
            <a:endCxn id="6" idx="0"/>
          </p:cNvCxnSpPr>
          <p:nvPr/>
        </p:nvCxnSpPr>
        <p:spPr>
          <a:xfrm rot="5400000">
            <a:off x="1464447" y="3786190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2500298" y="3429000"/>
            <a:ext cx="64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5143504" y="2285992"/>
            <a:ext cx="17145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I/O devices</a:t>
            </a:r>
            <a:endParaRPr lang="en-US" dirty="0"/>
          </a:p>
        </p:txBody>
      </p:sp>
      <p:cxnSp>
        <p:nvCxnSpPr>
          <p:cNvPr id="28" name="직선 연결선 27"/>
          <p:cNvCxnSpPr>
            <a:endCxn id="27" idx="1"/>
          </p:cNvCxnSpPr>
          <p:nvPr/>
        </p:nvCxnSpPr>
        <p:spPr>
          <a:xfrm flipV="1">
            <a:off x="2571736" y="2643182"/>
            <a:ext cx="257176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7215206" y="2285992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215206" y="2714620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Camera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215206" y="3143248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Speaker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00628" y="4429132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Vibrator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215206" y="3571876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000628" y="4000504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Keypad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000628" y="4857760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Battery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000628" y="5286388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Adapter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직선 연결선 30"/>
          <p:cNvCxnSpPr/>
          <p:nvPr/>
        </p:nvCxnSpPr>
        <p:spPr>
          <a:xfrm rot="5400000">
            <a:off x="2893207" y="3679033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1000100" y="4786322"/>
            <a:ext cx="1214446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LPDDR2 SDRAM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000100" y="5357826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eMMC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472" y="6072206"/>
            <a:ext cx="344838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*LPDDR  : Low Power Double Data Rate</a:t>
            </a:r>
          </a:p>
          <a:p>
            <a:r>
              <a:rPr lang="en-US" sz="1400" dirty="0" smtClean="0"/>
              <a:t> *  </a:t>
            </a:r>
            <a:r>
              <a:rPr lang="en-US" sz="1400" dirty="0" err="1" smtClean="0"/>
              <a:t>eMMC</a:t>
            </a:r>
            <a:r>
              <a:rPr lang="en-US" sz="1400" dirty="0" smtClean="0"/>
              <a:t> : embedded Multi Media Card</a:t>
            </a:r>
            <a:endParaRPr lang="en-US" sz="1400" dirty="0"/>
          </a:p>
        </p:txBody>
      </p: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Function application </a:t>
            </a:r>
            <a:r>
              <a:rPr lang="en-US" sz="3100" dirty="0" smtClean="0"/>
              <a:t>(LCD operation)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14348" y="2500306"/>
            <a:ext cx="3071834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MSM 8960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00100" y="3143248"/>
            <a:ext cx="2571768" cy="2286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MDP </a:t>
            </a:r>
            <a:r>
              <a:rPr lang="en-US" sz="1100" dirty="0" smtClean="0">
                <a:solidFill>
                  <a:schemeClr val="tx1"/>
                </a:solidFill>
              </a:rPr>
              <a:t>(Mobile Display Processor)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42976" y="3929066"/>
            <a:ext cx="2286016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HDMI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(High Definition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Multimedia Interface)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42976" y="4714884"/>
            <a:ext cx="2286016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MIP</a:t>
            </a:r>
            <a:r>
              <a:rPr lang="en-US" sz="1600" dirty="0">
                <a:solidFill>
                  <a:schemeClr val="tx1"/>
                </a:solidFill>
              </a:rPr>
              <a:t>I 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>
                <a:solidFill>
                  <a:schemeClr val="tx1"/>
                </a:solidFill>
              </a:rPr>
              <a:t>Mobile Industry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Processor Interface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715140" y="4786322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715140" y="5214950"/>
            <a:ext cx="121444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Camera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직선 연결선 10"/>
          <p:cNvCxnSpPr>
            <a:stCxn id="14" idx="1"/>
          </p:cNvCxnSpPr>
          <p:nvPr/>
        </p:nvCxnSpPr>
        <p:spPr>
          <a:xfrm rot="10800000">
            <a:off x="5286380" y="3786190"/>
            <a:ext cx="10001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stCxn id="9" idx="1"/>
          </p:cNvCxnSpPr>
          <p:nvPr/>
        </p:nvCxnSpPr>
        <p:spPr>
          <a:xfrm rot="10800000">
            <a:off x="3428992" y="5214951"/>
            <a:ext cx="3286148" cy="178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6286512" y="3643314"/>
            <a:ext cx="1643074" cy="2857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LED backlight</a:t>
            </a:r>
          </a:p>
        </p:txBody>
      </p:sp>
      <p:cxnSp>
        <p:nvCxnSpPr>
          <p:cNvPr id="16" name="직선 연결선 15"/>
          <p:cNvCxnSpPr>
            <a:endCxn id="8" idx="0"/>
          </p:cNvCxnSpPr>
          <p:nvPr/>
        </p:nvCxnSpPr>
        <p:spPr>
          <a:xfrm rot="16200000" flipH="1">
            <a:off x="6840156" y="4304115"/>
            <a:ext cx="857256" cy="107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폭발 1 19"/>
          <p:cNvSpPr/>
          <p:nvPr/>
        </p:nvSpPr>
        <p:spPr>
          <a:xfrm>
            <a:off x="6000760" y="3286124"/>
            <a:ext cx="2357454" cy="10001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직사각형 20"/>
          <p:cNvSpPr/>
          <p:nvPr/>
        </p:nvSpPr>
        <p:spPr>
          <a:xfrm>
            <a:off x="642910" y="5929330"/>
            <a:ext cx="785818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/>
              <a:t>When a LCD module operates, it needs a LED backlight. A LCD module displays an image by LED backlighting. </a:t>
            </a:r>
            <a:r>
              <a:rPr lang="en-US" sz="1600" b="1" dirty="0" smtClean="0"/>
              <a:t>The backlight is one of major power consumptions </a:t>
            </a:r>
            <a:r>
              <a:rPr lang="en-US" sz="1600" dirty="0" smtClean="0"/>
              <a:t>in a cell phone . Its amount depend on brightness of LCD.  </a:t>
            </a:r>
            <a:endParaRPr lang="en-US" sz="1600" dirty="0"/>
          </a:p>
        </p:txBody>
      </p:sp>
      <p:sp>
        <p:nvSpPr>
          <p:cNvPr id="26" name="직사각형 25"/>
          <p:cNvSpPr/>
          <p:nvPr/>
        </p:nvSpPr>
        <p:spPr>
          <a:xfrm>
            <a:off x="3857620" y="3429000"/>
            <a:ext cx="17145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PMIC</a:t>
            </a:r>
            <a:endParaRPr lang="en-US" dirty="0"/>
          </a:p>
        </p:txBody>
      </p:sp>
      <p:cxnSp>
        <p:nvCxnSpPr>
          <p:cNvPr id="29" name="직선 연결선 28"/>
          <p:cNvCxnSpPr>
            <a:stCxn id="7" idx="3"/>
            <a:endCxn id="8" idx="1"/>
          </p:cNvCxnSpPr>
          <p:nvPr/>
        </p:nvCxnSpPr>
        <p:spPr>
          <a:xfrm flipV="1">
            <a:off x="3428992" y="4964917"/>
            <a:ext cx="328614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폭발 1 29"/>
          <p:cNvSpPr/>
          <p:nvPr/>
        </p:nvSpPr>
        <p:spPr>
          <a:xfrm>
            <a:off x="3643306" y="3286124"/>
            <a:ext cx="2357454" cy="10001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FAC6-225E-41B7-AA85-068D5AE023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도시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도시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588</TotalTime>
  <Words>2295</Words>
  <Application>Microsoft Office PowerPoint</Application>
  <PresentationFormat>화면 슬라이드 쇼(4:3)</PresentationFormat>
  <Paragraphs>498</Paragraphs>
  <Slides>34</Slides>
  <Notes>10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6" baseType="lpstr">
      <vt:lpstr>도시</vt:lpstr>
      <vt:lpstr>Photo Editor Photo</vt:lpstr>
      <vt:lpstr>Practical Energy-aware Real-Time Systems</vt:lpstr>
      <vt:lpstr>Warm-up Question</vt:lpstr>
      <vt:lpstr>Energy-aware Real-Time Systems</vt:lpstr>
      <vt:lpstr>Energy-aware Real-Time Systems</vt:lpstr>
      <vt:lpstr>Part I. Introduction of  Practical Real-Time systems</vt:lpstr>
      <vt:lpstr>1. Block Diagram</vt:lpstr>
      <vt:lpstr>1. Block Diagram (RF; e.g. Qualcomm RTR8600)</vt:lpstr>
      <vt:lpstr>1. Block Diagram (Baseband; e.g. Qualcomm MSM8960)</vt:lpstr>
      <vt:lpstr>2. Function application (LCD operation)</vt:lpstr>
      <vt:lpstr>2. Function application (wireless communication)</vt:lpstr>
      <vt:lpstr>Example(from previous slide)</vt:lpstr>
      <vt:lpstr>3. Case study (worse case)</vt:lpstr>
      <vt:lpstr>4. Power consumption by L-04A (NTT DoCoMo)</vt:lpstr>
      <vt:lpstr>5. Conclusion</vt:lpstr>
      <vt:lpstr>Part II.  Energy-aware Real-time scheduling</vt:lpstr>
      <vt:lpstr>1. PMIC (Power Management IC)</vt:lpstr>
      <vt:lpstr>2. System Block Diagram</vt:lpstr>
      <vt:lpstr>3. DVFS  (Dynamic Voltage and Frequency Scaling)</vt:lpstr>
      <vt:lpstr>4. General Power Management</vt:lpstr>
      <vt:lpstr>Part III. Introduction of Network Coding</vt:lpstr>
      <vt:lpstr>1. Basic concept of Network Coding</vt:lpstr>
      <vt:lpstr>1. Basic concept of Network Coding</vt:lpstr>
      <vt:lpstr>2. Why Network Coding is beneficial?</vt:lpstr>
      <vt:lpstr>2. Why Network Coding is beneficial?</vt:lpstr>
      <vt:lpstr>3. My algorithm to select the best TX one(s)</vt:lpstr>
      <vt:lpstr>3. My algorithm to select the best TX one(s)</vt:lpstr>
      <vt:lpstr>3. My algorithm to select the best TX one(s)</vt:lpstr>
      <vt:lpstr>3. My algorithm to select the best TX one(s)</vt:lpstr>
      <vt:lpstr>3. My algorithm to select the best TX one(s)</vt:lpstr>
      <vt:lpstr>4. Testbed for Network-coding algorithm</vt:lpstr>
      <vt:lpstr>4. Testbed for Network-coding algorithm</vt:lpstr>
      <vt:lpstr>4. Testbed for Network-coding algorithm</vt:lpstr>
      <vt:lpstr>Q&amp;A</vt:lpstr>
      <vt:lpstr>References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cell phones</dc:title>
  <dc:creator>seoninlife</dc:creator>
  <cp:lastModifiedBy>seoninlife</cp:lastModifiedBy>
  <cp:revision>84</cp:revision>
  <dcterms:created xsi:type="dcterms:W3CDTF">2011-09-25T02:08:52Z</dcterms:created>
  <dcterms:modified xsi:type="dcterms:W3CDTF">2013-09-23T21:57:34Z</dcterms:modified>
</cp:coreProperties>
</file>