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389" r:id="rId2"/>
    <p:sldId id="1390" r:id="rId3"/>
    <p:sldId id="1392" r:id="rId4"/>
    <p:sldId id="1393" r:id="rId5"/>
    <p:sldId id="1394" r:id="rId6"/>
    <p:sldId id="1395" r:id="rId7"/>
    <p:sldId id="1396" r:id="rId8"/>
    <p:sldId id="1397" r:id="rId9"/>
    <p:sldId id="1398" r:id="rId10"/>
    <p:sldId id="1399" r:id="rId11"/>
    <p:sldId id="1400" r:id="rId12"/>
    <p:sldId id="1401" r:id="rId13"/>
    <p:sldId id="1402" r:id="rId14"/>
    <p:sldId id="1403" r:id="rId15"/>
    <p:sldId id="1404" r:id="rId16"/>
    <p:sldId id="1411" r:id="rId17"/>
    <p:sldId id="1412" r:id="rId18"/>
    <p:sldId id="1413" r:id="rId19"/>
    <p:sldId id="1414" r:id="rId20"/>
    <p:sldId id="1415" r:id="rId21"/>
    <p:sldId id="1416" r:id="rId22"/>
    <p:sldId id="1417" r:id="rId23"/>
    <p:sldId id="1418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FF"/>
    <a:srgbClr val="D9EDEF"/>
    <a:srgbClr val="0000FF"/>
    <a:srgbClr val="E6103E"/>
    <a:srgbClr val="FF53FF"/>
    <a:srgbClr val="FF7D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576" autoAdjust="0"/>
  </p:normalViewPr>
  <p:slideViewPr>
    <p:cSldViewPr>
      <p:cViewPr varScale="1">
        <p:scale>
          <a:sx n="73" d="100"/>
          <a:sy n="73" d="100"/>
        </p:scale>
        <p:origin x="47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81441EA-51B6-46E3-9D86-5A71CB7FC07A}" type="datetimeFigureOut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6639132-5214-4057-884E-90D7C12F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3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5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A587080-BCCD-4093-AC2C-1F0AF3AF2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34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964C-4A80-4618-9F80-F38BAE358CE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2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A4D2-B199-43B9-93D6-E883F7D85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3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29064-F710-409F-B172-2D65E2675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7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5F774-79B4-4227-8B13-D7F28933D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5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808BE-B9AE-4D6D-9FFD-ECC144EBB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EA6D-10CE-4799-A02F-3AE3C7AFD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4AFD-B46D-40F8-990A-1EDCDD25C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7B10-3678-4869-8AB9-DED8BA51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4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AFD5B-DC13-492B-BF97-B3A67D013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FE387-9D04-484C-99B8-ED0E2092B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0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44C3-2875-4423-85E9-D53BD019A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4F47-1387-4E2E-82F7-FD2EB42D9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7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F55AE5-18CA-4E69-A554-87022AD39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Nonlinearities for current-steering DACs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400" dirty="0" smtClean="0"/>
              <a:t>Static nonlinearities (dc or low frequencies)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Random mismatch errors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Gradient effect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Finite output impedance</a:t>
            </a:r>
          </a:p>
          <a:p>
            <a:r>
              <a:rPr lang="en-US" sz="2400" dirty="0" smtClean="0"/>
              <a:t>Dynamic nonlinearities (high frequencies)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Dynamic output impedance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Finite settling time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Charge injection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Switch timing errors</a:t>
            </a:r>
          </a:p>
          <a:p>
            <a:r>
              <a:rPr lang="en-US" sz="2400" b="1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Nonlinearities associated with this architecture limit its potential to achieve higher speed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2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143000"/>
          </a:xfrm>
        </p:spPr>
        <p:txBody>
          <a:bodyPr/>
          <a:lstStyle/>
          <a:p>
            <a:r>
              <a:rPr lang="en-US" dirty="0" smtClean="0"/>
              <a:t>A 14-bit 200-MHz current-steering DAC with switching-sequence post-adjustment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4191000"/>
          </a:xfrm>
        </p:spPr>
        <p:txBody>
          <a:bodyPr/>
          <a:lstStyle/>
          <a:p>
            <a:r>
              <a:rPr lang="en-US" sz="2400" dirty="0" smtClean="0"/>
              <a:t>The SSPA calibration can </a:t>
            </a:r>
            <a:r>
              <a:rPr lang="en-US" sz="2400" dirty="0" smtClean="0">
                <a:solidFill>
                  <a:srgbClr val="C00000"/>
                </a:solidFill>
              </a:rPr>
              <a:t>enhance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C00000"/>
                </a:solidFill>
              </a:rPr>
              <a:t>matching accuracy</a:t>
            </a:r>
            <a:r>
              <a:rPr lang="en-US" sz="2400" dirty="0" smtClean="0"/>
              <a:t> by adjusting the switching sequence of current sources after chip fabrication</a:t>
            </a:r>
          </a:p>
          <a:p>
            <a:r>
              <a:rPr lang="en-US" sz="2400" dirty="0" smtClean="0"/>
              <a:t>It uses </a:t>
            </a:r>
            <a:r>
              <a:rPr lang="en-US" sz="2400" dirty="0" smtClean="0">
                <a:solidFill>
                  <a:srgbClr val="C00000"/>
                </a:solidFill>
              </a:rPr>
              <a:t>minimum analog </a:t>
            </a:r>
            <a:r>
              <a:rPr lang="en-US" sz="2400" dirty="0" smtClean="0"/>
              <a:t>circuits and </a:t>
            </a:r>
            <a:r>
              <a:rPr lang="en-US" sz="2400" dirty="0" smtClean="0">
                <a:solidFill>
                  <a:srgbClr val="C00000"/>
                </a:solidFill>
              </a:rPr>
              <a:t>some digital </a:t>
            </a:r>
            <a:r>
              <a:rPr lang="en-US" sz="2400" dirty="0" smtClean="0"/>
              <a:t>circuitry instead of the complicated ADC-DSP-DAC loop</a:t>
            </a:r>
          </a:p>
          <a:p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6388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T. Chen, and G.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Gielen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“A 14-bit 200-MHz current-steering DAC with switching-sequence post-adjustment calibration,” IEEE J. Solid-State Circuits,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42, pp. 2386−2394, Nov. 2007.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strategy for SSPA calibration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685800" y="1828800"/>
            <a:ext cx="8001000" cy="2057400"/>
            <a:chOff x="685800" y="2057400"/>
            <a:chExt cx="8001000" cy="2057400"/>
          </a:xfrm>
        </p:grpSpPr>
        <p:grpSp>
          <p:nvGrpSpPr>
            <p:cNvPr id="39" name="Group 128"/>
            <p:cNvGrpSpPr/>
            <p:nvPr/>
          </p:nvGrpSpPr>
          <p:grpSpPr>
            <a:xfrm>
              <a:off x="685800" y="2057400"/>
              <a:ext cx="5791200" cy="2057400"/>
              <a:chOff x="533400" y="1066800"/>
              <a:chExt cx="5791200" cy="2057400"/>
            </a:xfrm>
          </p:grpSpPr>
          <p:sp>
            <p:nvSpPr>
              <p:cNvPr id="40" name="Flowchart: Process 39"/>
              <p:cNvSpPr/>
              <p:nvPr/>
            </p:nvSpPr>
            <p:spPr>
              <a:xfrm>
                <a:off x="533400" y="1066800"/>
                <a:ext cx="5791200" cy="20574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514600" y="2667000"/>
                <a:ext cx="228600" cy="381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1371600" y="2590800"/>
                <a:ext cx="228600" cy="457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Flowchart: Process 42"/>
              <p:cNvSpPr/>
              <p:nvPr/>
            </p:nvSpPr>
            <p:spPr>
              <a:xfrm>
                <a:off x="609600" y="2286000"/>
                <a:ext cx="228600" cy="762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Flowchart: Process 43"/>
              <p:cNvSpPr/>
              <p:nvPr/>
            </p:nvSpPr>
            <p:spPr>
              <a:xfrm>
                <a:off x="2895600" y="2209800"/>
                <a:ext cx="228600" cy="838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Process 44"/>
              <p:cNvSpPr/>
              <p:nvPr/>
            </p:nvSpPr>
            <p:spPr>
              <a:xfrm>
                <a:off x="2133600" y="1981200"/>
                <a:ext cx="228600" cy="1066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Flowchart: Process 45"/>
              <p:cNvSpPr/>
              <p:nvPr/>
            </p:nvSpPr>
            <p:spPr>
              <a:xfrm>
                <a:off x="1752600" y="1905000"/>
                <a:ext cx="228600" cy="1143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lowchart: Process 46"/>
              <p:cNvSpPr/>
              <p:nvPr/>
            </p:nvSpPr>
            <p:spPr>
              <a:xfrm>
                <a:off x="990600" y="1676400"/>
                <a:ext cx="228600" cy="1371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Flowchart: Process 47"/>
              <p:cNvSpPr/>
              <p:nvPr/>
            </p:nvSpPr>
            <p:spPr>
              <a:xfrm>
                <a:off x="5181600" y="2514600"/>
                <a:ext cx="228600" cy="533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lowchart: Process 48"/>
              <p:cNvSpPr/>
              <p:nvPr/>
            </p:nvSpPr>
            <p:spPr>
              <a:xfrm>
                <a:off x="4038600" y="1752600"/>
                <a:ext cx="228600" cy="1295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lowchart: Process 49"/>
              <p:cNvSpPr/>
              <p:nvPr/>
            </p:nvSpPr>
            <p:spPr>
              <a:xfrm>
                <a:off x="3276600" y="2362200"/>
                <a:ext cx="228600" cy="685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lowchart: Process 50"/>
              <p:cNvSpPr/>
              <p:nvPr/>
            </p:nvSpPr>
            <p:spPr>
              <a:xfrm>
                <a:off x="5562600" y="2895600"/>
                <a:ext cx="228600" cy="152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Flowchart: Process 51"/>
              <p:cNvSpPr/>
              <p:nvPr/>
            </p:nvSpPr>
            <p:spPr>
              <a:xfrm>
                <a:off x="4800600" y="2819400"/>
                <a:ext cx="228600" cy="228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Flowchart: Process 52"/>
              <p:cNvSpPr/>
              <p:nvPr/>
            </p:nvSpPr>
            <p:spPr>
              <a:xfrm>
                <a:off x="4419600" y="1600200"/>
                <a:ext cx="228600" cy="1447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Flowchart: Process 53"/>
              <p:cNvSpPr/>
              <p:nvPr/>
            </p:nvSpPr>
            <p:spPr>
              <a:xfrm>
                <a:off x="3657600" y="1524000"/>
                <a:ext cx="228600" cy="1524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Flowchart: Process 54"/>
              <p:cNvSpPr/>
              <p:nvPr/>
            </p:nvSpPr>
            <p:spPr>
              <a:xfrm>
                <a:off x="5943600" y="2438400"/>
                <a:ext cx="228600" cy="609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Right Arrow 55"/>
            <p:cNvSpPr/>
            <p:nvPr/>
          </p:nvSpPr>
          <p:spPr>
            <a:xfrm>
              <a:off x="6553200" y="2362200"/>
              <a:ext cx="2133600" cy="1371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Step 1 Sorting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85800" y="1752600"/>
            <a:ext cx="8001000" cy="2133600"/>
            <a:chOff x="533400" y="2514600"/>
            <a:chExt cx="8001000" cy="2133600"/>
          </a:xfrm>
        </p:grpSpPr>
        <p:grpSp>
          <p:nvGrpSpPr>
            <p:cNvPr id="58" name="Group 130"/>
            <p:cNvGrpSpPr/>
            <p:nvPr/>
          </p:nvGrpSpPr>
          <p:grpSpPr>
            <a:xfrm>
              <a:off x="533400" y="2514600"/>
              <a:ext cx="5791200" cy="2133600"/>
              <a:chOff x="533400" y="3352800"/>
              <a:chExt cx="5791200" cy="2133600"/>
            </a:xfrm>
          </p:grpSpPr>
          <p:sp>
            <p:nvSpPr>
              <p:cNvPr id="59" name="Flowchart: Process 58"/>
              <p:cNvSpPr/>
              <p:nvPr/>
            </p:nvSpPr>
            <p:spPr>
              <a:xfrm>
                <a:off x="533400" y="3352800"/>
                <a:ext cx="5791200" cy="21336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lowchart: Process 59"/>
              <p:cNvSpPr/>
              <p:nvPr/>
            </p:nvSpPr>
            <p:spPr>
              <a:xfrm>
                <a:off x="1371600" y="4953000"/>
                <a:ext cx="228600" cy="381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Flowchart: Process 60"/>
              <p:cNvSpPr/>
              <p:nvPr/>
            </p:nvSpPr>
            <p:spPr>
              <a:xfrm>
                <a:off x="1752600" y="4876800"/>
                <a:ext cx="228600" cy="457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Flowchart: Process 61"/>
              <p:cNvSpPr/>
              <p:nvPr/>
            </p:nvSpPr>
            <p:spPr>
              <a:xfrm>
                <a:off x="3276600" y="4572000"/>
                <a:ext cx="228600" cy="762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8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3657600" y="4495800"/>
                <a:ext cx="228600" cy="838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9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Flowchart: Process 63"/>
              <p:cNvSpPr/>
              <p:nvPr/>
            </p:nvSpPr>
            <p:spPr>
              <a:xfrm>
                <a:off x="4038600" y="4267200"/>
                <a:ext cx="228600" cy="1066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10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Flowchart: Process 64"/>
              <p:cNvSpPr/>
              <p:nvPr/>
            </p:nvSpPr>
            <p:spPr>
              <a:xfrm>
                <a:off x="4419600" y="4191000"/>
                <a:ext cx="228600" cy="1143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Flowchart: Process 65"/>
              <p:cNvSpPr/>
              <p:nvPr/>
            </p:nvSpPr>
            <p:spPr>
              <a:xfrm>
                <a:off x="5181600" y="3962400"/>
                <a:ext cx="228600" cy="1371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Flowchart: Process 66"/>
              <p:cNvSpPr/>
              <p:nvPr/>
            </p:nvSpPr>
            <p:spPr>
              <a:xfrm>
                <a:off x="990600" y="5105400"/>
                <a:ext cx="228600" cy="228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Flowchart: Process 67"/>
              <p:cNvSpPr/>
              <p:nvPr/>
            </p:nvSpPr>
            <p:spPr>
              <a:xfrm>
                <a:off x="609600" y="5181600"/>
                <a:ext cx="228600" cy="152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Flowchart: Process 68"/>
              <p:cNvSpPr/>
              <p:nvPr/>
            </p:nvSpPr>
            <p:spPr>
              <a:xfrm>
                <a:off x="2514600" y="4724400"/>
                <a:ext cx="228600" cy="609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Flowchart: Process 69"/>
              <p:cNvSpPr/>
              <p:nvPr/>
            </p:nvSpPr>
            <p:spPr>
              <a:xfrm>
                <a:off x="2133600" y="4800600"/>
                <a:ext cx="228600" cy="533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Flowchart: Process 70"/>
              <p:cNvSpPr/>
              <p:nvPr/>
            </p:nvSpPr>
            <p:spPr>
              <a:xfrm>
                <a:off x="2895600" y="4648200"/>
                <a:ext cx="228600" cy="685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7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Flowchart: Process 71"/>
              <p:cNvSpPr/>
              <p:nvPr/>
            </p:nvSpPr>
            <p:spPr>
              <a:xfrm>
                <a:off x="4800600" y="4038600"/>
                <a:ext cx="228600" cy="1295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Flowchart: Process 72"/>
              <p:cNvSpPr/>
              <p:nvPr/>
            </p:nvSpPr>
            <p:spPr>
              <a:xfrm>
                <a:off x="5943600" y="3810000"/>
                <a:ext cx="228600" cy="1524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Flowchart: Process 73"/>
              <p:cNvSpPr/>
              <p:nvPr/>
            </p:nvSpPr>
            <p:spPr>
              <a:xfrm>
                <a:off x="5562600" y="3886200"/>
                <a:ext cx="228600" cy="1447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5" name="Right Arrow 74"/>
            <p:cNvSpPr/>
            <p:nvPr/>
          </p:nvSpPr>
          <p:spPr>
            <a:xfrm>
              <a:off x="6400800" y="2895600"/>
              <a:ext cx="2133600" cy="1371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Step 2 Resequencing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85800" y="1752600"/>
            <a:ext cx="8001000" cy="2209800"/>
            <a:chOff x="685800" y="2362200"/>
            <a:chExt cx="8001000" cy="2057400"/>
          </a:xfrm>
        </p:grpSpPr>
        <p:grpSp>
          <p:nvGrpSpPr>
            <p:cNvPr id="77" name="Group 131"/>
            <p:cNvGrpSpPr/>
            <p:nvPr/>
          </p:nvGrpSpPr>
          <p:grpSpPr>
            <a:xfrm>
              <a:off x="685800" y="2362200"/>
              <a:ext cx="5791200" cy="2057400"/>
              <a:chOff x="533400" y="5638800"/>
              <a:chExt cx="5791200" cy="2057400"/>
            </a:xfrm>
          </p:grpSpPr>
          <p:sp>
            <p:nvSpPr>
              <p:cNvPr id="78" name="Flowchart: Process 77"/>
              <p:cNvSpPr/>
              <p:nvPr/>
            </p:nvSpPr>
            <p:spPr>
              <a:xfrm>
                <a:off x="533400" y="5638800"/>
                <a:ext cx="5791200" cy="20574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lowchart: Process 78"/>
              <p:cNvSpPr/>
              <p:nvPr/>
            </p:nvSpPr>
            <p:spPr>
              <a:xfrm>
                <a:off x="2133600" y="7239000"/>
                <a:ext cx="228600" cy="381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2895600" y="7162800"/>
                <a:ext cx="228600" cy="457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5943600" y="6858000"/>
                <a:ext cx="228600" cy="762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8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5562600" y="6781800"/>
                <a:ext cx="228600" cy="838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9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4800600" y="6553200"/>
                <a:ext cx="228600" cy="1066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10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4038600" y="6477000"/>
                <a:ext cx="228600" cy="1143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Flowchart: Process 84"/>
              <p:cNvSpPr/>
              <p:nvPr/>
            </p:nvSpPr>
            <p:spPr>
              <a:xfrm>
                <a:off x="2514600" y="6248400"/>
                <a:ext cx="228600" cy="1371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Flowchart: Process 85"/>
              <p:cNvSpPr/>
              <p:nvPr/>
            </p:nvSpPr>
            <p:spPr>
              <a:xfrm>
                <a:off x="1371600" y="7391400"/>
                <a:ext cx="228600" cy="228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Flowchart: Process 86"/>
              <p:cNvSpPr/>
              <p:nvPr/>
            </p:nvSpPr>
            <p:spPr>
              <a:xfrm>
                <a:off x="609600" y="7467600"/>
                <a:ext cx="228600" cy="152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Flowchart: Process 87"/>
              <p:cNvSpPr/>
              <p:nvPr/>
            </p:nvSpPr>
            <p:spPr>
              <a:xfrm>
                <a:off x="4419600" y="7010400"/>
                <a:ext cx="228600" cy="609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Flowchart: Process 88"/>
              <p:cNvSpPr/>
              <p:nvPr/>
            </p:nvSpPr>
            <p:spPr>
              <a:xfrm>
                <a:off x="3657600" y="7086600"/>
                <a:ext cx="228600" cy="533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Flowchart: Process 89"/>
              <p:cNvSpPr/>
              <p:nvPr/>
            </p:nvSpPr>
            <p:spPr>
              <a:xfrm>
                <a:off x="5181600" y="6934200"/>
                <a:ext cx="228600" cy="685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7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Flowchart: Process 90"/>
              <p:cNvSpPr/>
              <p:nvPr/>
            </p:nvSpPr>
            <p:spPr>
              <a:xfrm>
                <a:off x="3276600" y="6324600"/>
                <a:ext cx="228600" cy="1295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990600" y="6096000"/>
                <a:ext cx="228600" cy="1524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Flowchart: Process 92"/>
              <p:cNvSpPr/>
              <p:nvPr/>
            </p:nvSpPr>
            <p:spPr>
              <a:xfrm>
                <a:off x="1752600" y="6172200"/>
                <a:ext cx="228600" cy="1447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4" name="Curved Connector 93"/>
              <p:cNvCxnSpPr/>
              <p:nvPr/>
            </p:nvCxnSpPr>
            <p:spPr>
              <a:xfrm rot="16200000" flipH="1">
                <a:off x="8755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Curved Connector 94"/>
              <p:cNvCxnSpPr/>
              <p:nvPr/>
            </p:nvCxnSpPr>
            <p:spPr>
              <a:xfrm rot="16200000" flipH="1">
                <a:off x="16375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Curved Connector 95"/>
              <p:cNvCxnSpPr/>
              <p:nvPr/>
            </p:nvCxnSpPr>
            <p:spPr>
              <a:xfrm rot="16200000" flipH="1">
                <a:off x="23995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Curved Connector 96"/>
              <p:cNvCxnSpPr/>
              <p:nvPr/>
            </p:nvCxnSpPr>
            <p:spPr>
              <a:xfrm rot="16200000" flipH="1">
                <a:off x="31615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Curved Connector 97"/>
              <p:cNvCxnSpPr/>
              <p:nvPr/>
            </p:nvCxnSpPr>
            <p:spPr>
              <a:xfrm rot="16200000" flipH="1">
                <a:off x="39235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98"/>
              <p:cNvCxnSpPr/>
              <p:nvPr/>
            </p:nvCxnSpPr>
            <p:spPr>
              <a:xfrm rot="16200000" flipH="1">
                <a:off x="46855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Curved Connector 99"/>
              <p:cNvCxnSpPr/>
              <p:nvPr/>
            </p:nvCxnSpPr>
            <p:spPr>
              <a:xfrm rot="16200000" flipH="1">
                <a:off x="55237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" name="Right Arrow 100"/>
            <p:cNvSpPr/>
            <p:nvPr/>
          </p:nvSpPr>
          <p:spPr>
            <a:xfrm>
              <a:off x="6553200" y="2667000"/>
              <a:ext cx="2133600" cy="1371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Step 3 Summing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09600" y="1295400"/>
            <a:ext cx="8153400" cy="2895600"/>
            <a:chOff x="609600" y="3276600"/>
            <a:chExt cx="8001000" cy="2057400"/>
          </a:xfrm>
        </p:grpSpPr>
        <p:grpSp>
          <p:nvGrpSpPr>
            <p:cNvPr id="103" name="Group 132"/>
            <p:cNvGrpSpPr/>
            <p:nvPr/>
          </p:nvGrpSpPr>
          <p:grpSpPr>
            <a:xfrm>
              <a:off x="609600" y="3276600"/>
              <a:ext cx="5791200" cy="2057400"/>
              <a:chOff x="457200" y="8001000"/>
              <a:chExt cx="5791200" cy="2057400"/>
            </a:xfrm>
          </p:grpSpPr>
          <p:sp>
            <p:nvSpPr>
              <p:cNvPr id="104" name="Flowchart: Process 103"/>
              <p:cNvSpPr/>
              <p:nvPr/>
            </p:nvSpPr>
            <p:spPr>
              <a:xfrm>
                <a:off x="457200" y="8001000"/>
                <a:ext cx="5791200" cy="20574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Flowchart: Process 104"/>
              <p:cNvSpPr/>
              <p:nvPr/>
            </p:nvSpPr>
            <p:spPr>
              <a:xfrm>
                <a:off x="2667000" y="9601200"/>
                <a:ext cx="228600" cy="381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Flowchart: Process 105"/>
              <p:cNvSpPr/>
              <p:nvPr/>
            </p:nvSpPr>
            <p:spPr>
              <a:xfrm>
                <a:off x="2667000" y="8229600"/>
                <a:ext cx="228600" cy="1371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Flowchart: Process 106"/>
              <p:cNvSpPr/>
              <p:nvPr/>
            </p:nvSpPr>
            <p:spPr>
              <a:xfrm>
                <a:off x="2057400" y="9753600"/>
                <a:ext cx="228600" cy="228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Flowchart: Process 107"/>
              <p:cNvSpPr/>
              <p:nvPr/>
            </p:nvSpPr>
            <p:spPr>
              <a:xfrm>
                <a:off x="1447800" y="9829800"/>
                <a:ext cx="228600" cy="152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Flowchart: Process 108"/>
              <p:cNvSpPr/>
              <p:nvPr/>
            </p:nvSpPr>
            <p:spPr>
              <a:xfrm>
                <a:off x="1447800" y="8305800"/>
                <a:ext cx="228600" cy="1524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Flowchart: Process 109"/>
              <p:cNvSpPr/>
              <p:nvPr/>
            </p:nvSpPr>
            <p:spPr>
              <a:xfrm>
                <a:off x="2057400" y="8305800"/>
                <a:ext cx="228600" cy="1447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Flowchart: Process 110"/>
              <p:cNvSpPr/>
              <p:nvPr/>
            </p:nvSpPr>
            <p:spPr>
              <a:xfrm>
                <a:off x="3276600" y="9525000"/>
                <a:ext cx="228600" cy="457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Flowchart: Process 111"/>
              <p:cNvSpPr/>
              <p:nvPr/>
            </p:nvSpPr>
            <p:spPr>
              <a:xfrm>
                <a:off x="3276600" y="8229600"/>
                <a:ext cx="228600" cy="1295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Flowchart: Process 112"/>
              <p:cNvSpPr/>
              <p:nvPr/>
            </p:nvSpPr>
            <p:spPr>
              <a:xfrm>
                <a:off x="3886200" y="8305800"/>
                <a:ext cx="228600" cy="1143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Flowchart: Process 113"/>
              <p:cNvSpPr/>
              <p:nvPr/>
            </p:nvSpPr>
            <p:spPr>
              <a:xfrm>
                <a:off x="3886200" y="9448800"/>
                <a:ext cx="228600" cy="533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Flowchart: Process 114"/>
              <p:cNvSpPr/>
              <p:nvPr/>
            </p:nvSpPr>
            <p:spPr>
              <a:xfrm>
                <a:off x="5105400" y="8458200"/>
                <a:ext cx="228600" cy="838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9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Flowchart: Process 115"/>
              <p:cNvSpPr/>
              <p:nvPr/>
            </p:nvSpPr>
            <p:spPr>
              <a:xfrm>
                <a:off x="4495800" y="8305800"/>
                <a:ext cx="228600" cy="1066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10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Flowchart: Process 116"/>
              <p:cNvSpPr/>
              <p:nvPr/>
            </p:nvSpPr>
            <p:spPr>
              <a:xfrm>
                <a:off x="4495800" y="9372600"/>
                <a:ext cx="228600" cy="609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Flowchart: Process 117"/>
              <p:cNvSpPr/>
              <p:nvPr/>
            </p:nvSpPr>
            <p:spPr>
              <a:xfrm>
                <a:off x="5105400" y="9296400"/>
                <a:ext cx="228600" cy="685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7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9" name="Right Arrow 118"/>
            <p:cNvSpPr/>
            <p:nvPr/>
          </p:nvSpPr>
          <p:spPr>
            <a:xfrm>
              <a:off x="6442105" y="3657600"/>
              <a:ext cx="2168495" cy="1371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Step 4 Sum Resequencing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09600" y="1295400"/>
            <a:ext cx="8153400" cy="2895600"/>
            <a:chOff x="762000" y="4343400"/>
            <a:chExt cx="8001000" cy="2057400"/>
          </a:xfrm>
        </p:grpSpPr>
        <p:sp>
          <p:nvSpPr>
            <p:cNvPr id="121" name="Right Arrow 120"/>
            <p:cNvSpPr/>
            <p:nvPr/>
          </p:nvSpPr>
          <p:spPr>
            <a:xfrm>
              <a:off x="6594505" y="4722395"/>
              <a:ext cx="2168495" cy="1371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Step 5 Final sequencing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2" name="Group 131"/>
            <p:cNvGrpSpPr/>
            <p:nvPr/>
          </p:nvGrpSpPr>
          <p:grpSpPr>
            <a:xfrm>
              <a:off x="762000" y="4343400"/>
              <a:ext cx="5791200" cy="2057400"/>
              <a:chOff x="457200" y="9372600"/>
              <a:chExt cx="5791200" cy="2057400"/>
            </a:xfrm>
          </p:grpSpPr>
          <p:sp>
            <p:nvSpPr>
              <p:cNvPr id="123" name="Flowchart: Process 122"/>
              <p:cNvSpPr/>
              <p:nvPr/>
            </p:nvSpPr>
            <p:spPr>
              <a:xfrm>
                <a:off x="457200" y="9372600"/>
                <a:ext cx="5791200" cy="20574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Flowchart: Process 123"/>
              <p:cNvSpPr/>
              <p:nvPr/>
            </p:nvSpPr>
            <p:spPr>
              <a:xfrm>
                <a:off x="1447800" y="9829800"/>
                <a:ext cx="228600" cy="838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9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Flowchart: Process 124"/>
              <p:cNvSpPr/>
              <p:nvPr/>
            </p:nvSpPr>
            <p:spPr>
              <a:xfrm>
                <a:off x="1447800" y="10668000"/>
                <a:ext cx="228600" cy="685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7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Flowchart: Process 125"/>
              <p:cNvSpPr/>
              <p:nvPr/>
            </p:nvSpPr>
            <p:spPr>
              <a:xfrm>
                <a:off x="2667000" y="9677400"/>
                <a:ext cx="228600" cy="1143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Flowchart: Process 126"/>
              <p:cNvSpPr/>
              <p:nvPr/>
            </p:nvSpPr>
            <p:spPr>
              <a:xfrm>
                <a:off x="2667000" y="10820400"/>
                <a:ext cx="228600" cy="533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Flowchart: Process 127"/>
              <p:cNvSpPr/>
              <p:nvPr/>
            </p:nvSpPr>
            <p:spPr>
              <a:xfrm>
                <a:off x="3276600" y="10972800"/>
                <a:ext cx="228600" cy="381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Flowchart: Process 128"/>
              <p:cNvSpPr/>
              <p:nvPr/>
            </p:nvSpPr>
            <p:spPr>
              <a:xfrm>
                <a:off x="3276600" y="9601200"/>
                <a:ext cx="228600" cy="1371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Flowchart: Process 129"/>
              <p:cNvSpPr/>
              <p:nvPr/>
            </p:nvSpPr>
            <p:spPr>
              <a:xfrm>
                <a:off x="3886200" y="9677400"/>
                <a:ext cx="228600" cy="1066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10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Flowchart: Process 130"/>
              <p:cNvSpPr/>
              <p:nvPr/>
            </p:nvSpPr>
            <p:spPr>
              <a:xfrm>
                <a:off x="3886200" y="10744200"/>
                <a:ext cx="228600" cy="609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Flowchart: Process 131"/>
              <p:cNvSpPr/>
              <p:nvPr/>
            </p:nvSpPr>
            <p:spPr>
              <a:xfrm>
                <a:off x="4495800" y="11201400"/>
                <a:ext cx="228600" cy="152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Flowchart: Process 132"/>
              <p:cNvSpPr/>
              <p:nvPr/>
            </p:nvSpPr>
            <p:spPr>
              <a:xfrm>
                <a:off x="4495800" y="9677400"/>
                <a:ext cx="228600" cy="1524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Flowchart: Process 133"/>
              <p:cNvSpPr/>
              <p:nvPr/>
            </p:nvSpPr>
            <p:spPr>
              <a:xfrm>
                <a:off x="5105400" y="11125200"/>
                <a:ext cx="228600" cy="228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Flowchart: Process 134"/>
              <p:cNvSpPr/>
              <p:nvPr/>
            </p:nvSpPr>
            <p:spPr>
              <a:xfrm>
                <a:off x="5105400" y="9677400"/>
                <a:ext cx="228600" cy="1447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Flowchart: Process 135"/>
              <p:cNvSpPr/>
              <p:nvPr/>
            </p:nvSpPr>
            <p:spPr>
              <a:xfrm>
                <a:off x="2057400" y="10896600"/>
                <a:ext cx="228600" cy="457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Flowchart: Process 136"/>
              <p:cNvSpPr/>
              <p:nvPr/>
            </p:nvSpPr>
            <p:spPr>
              <a:xfrm>
                <a:off x="2057400" y="9601200"/>
                <a:ext cx="228600" cy="1295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609600" y="1295400"/>
            <a:ext cx="8229600" cy="2971800"/>
            <a:chOff x="457200" y="11582400"/>
            <a:chExt cx="5791200" cy="2057400"/>
          </a:xfrm>
        </p:grpSpPr>
        <p:sp>
          <p:nvSpPr>
            <p:cNvPr id="140" name="Flowchart: Process 139"/>
            <p:cNvSpPr/>
            <p:nvPr/>
          </p:nvSpPr>
          <p:spPr>
            <a:xfrm>
              <a:off x="457200" y="11582400"/>
              <a:ext cx="57912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Flowchart: Process 140"/>
            <p:cNvSpPr/>
            <p:nvPr/>
          </p:nvSpPr>
          <p:spPr>
            <a:xfrm>
              <a:off x="914400" y="127254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>
            <a:xfrm>
              <a:off x="533400" y="12877800"/>
              <a:ext cx="228600" cy="685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>
            <a:xfrm>
              <a:off x="2438400" y="12420600"/>
              <a:ext cx="228600" cy="1143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Flowchart: Process 143"/>
            <p:cNvSpPr/>
            <p:nvPr/>
          </p:nvSpPr>
          <p:spPr>
            <a:xfrm>
              <a:off x="2057400" y="13030200"/>
              <a:ext cx="228600" cy="533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Flowchart: Process 144"/>
            <p:cNvSpPr/>
            <p:nvPr/>
          </p:nvSpPr>
          <p:spPr>
            <a:xfrm>
              <a:off x="2819400" y="13182600"/>
              <a:ext cx="228600" cy="381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Flowchart: Process 145"/>
            <p:cNvSpPr/>
            <p:nvPr/>
          </p:nvSpPr>
          <p:spPr>
            <a:xfrm>
              <a:off x="3200400" y="12192000"/>
              <a:ext cx="228600" cy="1371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>
            <a:xfrm>
              <a:off x="3962400" y="12496800"/>
              <a:ext cx="228600" cy="1066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Flowchart: Process 147"/>
            <p:cNvSpPr/>
            <p:nvPr/>
          </p:nvSpPr>
          <p:spPr>
            <a:xfrm>
              <a:off x="3581400" y="12954000"/>
              <a:ext cx="228600" cy="609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>
            <a:xfrm>
              <a:off x="4343400" y="13411200"/>
              <a:ext cx="228600" cy="152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Flowchart: Process 149"/>
            <p:cNvSpPr/>
            <p:nvPr/>
          </p:nvSpPr>
          <p:spPr>
            <a:xfrm>
              <a:off x="4724400" y="12039600"/>
              <a:ext cx="228600" cy="1524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>
            <a:xfrm>
              <a:off x="5105400" y="13335000"/>
              <a:ext cx="228600" cy="228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Flowchart: Process 151"/>
            <p:cNvSpPr/>
            <p:nvPr/>
          </p:nvSpPr>
          <p:spPr>
            <a:xfrm>
              <a:off x="5486400" y="12115800"/>
              <a:ext cx="228600" cy="1447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Flowchart: Process 152"/>
            <p:cNvSpPr/>
            <p:nvPr/>
          </p:nvSpPr>
          <p:spPr>
            <a:xfrm>
              <a:off x="1295400" y="13106400"/>
              <a:ext cx="228600" cy="457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>
            <a:xfrm>
              <a:off x="1676400" y="12268200"/>
              <a:ext cx="228600" cy="1295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>
            <a:xfrm>
              <a:off x="5867400" y="128016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685800" y="44196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1: sort all current sources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85800" y="4800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2: Group smaller current with bigger current in neighbor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85800" y="5410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3: Sum two nearby current sources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267200" y="4426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4: Group the new smaller current with the new bigger current in neighbor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267200" y="5257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5: Break up the summed current sources for the final sequencing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158" grpId="0"/>
      <p:bldP spid="159" grpId="0"/>
      <p:bldP spid="1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Make the area of current sources only 10% of area required by an intrinsic accuracy DAC</a:t>
            </a:r>
          </a:p>
          <a:p>
            <a:r>
              <a:rPr lang="en-US" sz="2400" dirty="0" smtClean="0"/>
              <a:t>Substantiate the potential of calibrating a DAC with good performance  by using only minimum requirement of analog circuits and some digital circuitry </a:t>
            </a:r>
          </a:p>
          <a:p>
            <a:r>
              <a:rPr lang="en-US" sz="2400" dirty="0" smtClean="0"/>
              <a:t>Static performance is not as </a:t>
            </a:r>
          </a:p>
          <a:p>
            <a:pPr>
              <a:buNone/>
            </a:pPr>
            <a:r>
              <a:rPr lang="en-US" sz="2400" dirty="0" smtClean="0"/>
              <a:t>	good as previous technique</a:t>
            </a:r>
          </a:p>
          <a:p>
            <a:r>
              <a:rPr lang="en-US" sz="2400" dirty="0" smtClean="0"/>
              <a:t>Dynamic linearity deteriorates </a:t>
            </a:r>
          </a:p>
          <a:p>
            <a:pPr>
              <a:buNone/>
            </a:pPr>
            <a:r>
              <a:rPr lang="en-US" sz="2400" dirty="0" smtClean="0"/>
              <a:t>	at high frequencies</a:t>
            </a:r>
            <a:endParaRPr lang="en-US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63297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16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A 12 bit 2.9 GS/s DAC with IM3 &lt; -60 </a:t>
            </a:r>
            <a:r>
              <a:rPr lang="en-US" dirty="0" err="1" smtClean="0"/>
              <a:t>dBc</a:t>
            </a:r>
            <a:r>
              <a:rPr lang="en-US" dirty="0" smtClean="0"/>
              <a:t> beyond 1 GHz in 65 nm CMOS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3733800"/>
          </a:xfrm>
        </p:spPr>
        <p:txBody>
          <a:bodyPr/>
          <a:lstStyle/>
          <a:p>
            <a:r>
              <a:rPr lang="en-US" sz="2400" dirty="0" smtClean="0"/>
              <a:t>This DAC design</a:t>
            </a:r>
            <a:r>
              <a:rPr lang="en-US" sz="2400" dirty="0" smtClean="0">
                <a:solidFill>
                  <a:srgbClr val="C00000"/>
                </a:solidFill>
              </a:rPr>
              <a:t> extends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70dB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C00000"/>
                </a:solidFill>
              </a:rPr>
              <a:t>60dB SFDR </a:t>
            </a:r>
            <a:r>
              <a:rPr lang="en-US" sz="2400" dirty="0" smtClean="0"/>
              <a:t>bandwidths to </a:t>
            </a:r>
            <a:r>
              <a:rPr lang="en-US" sz="2400" dirty="0" smtClean="0">
                <a:solidFill>
                  <a:srgbClr val="C00000"/>
                </a:solidFill>
              </a:rPr>
              <a:t>225MHz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C00000"/>
                </a:solidFill>
              </a:rPr>
              <a:t> 550 MHz</a:t>
            </a:r>
            <a:r>
              <a:rPr lang="en-US" sz="2400" dirty="0" smtClean="0"/>
              <a:t> with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samp</a:t>
            </a:r>
            <a:r>
              <a:rPr lang="en-US" sz="2400" dirty="0" smtClean="0"/>
              <a:t> &gt; 1GS/s</a:t>
            </a:r>
          </a:p>
          <a:p>
            <a:r>
              <a:rPr lang="en-US" sz="2400" dirty="0" smtClean="0"/>
              <a:t>They recognize the fact that the switching output impedance is a major error source to the DAC’s output distortion</a:t>
            </a:r>
          </a:p>
          <a:p>
            <a:r>
              <a:rPr lang="en-US" sz="2400" dirty="0" smtClean="0"/>
              <a:t>Modified triple-cascode current source is used to improve the dynamic linearity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5638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C.-H. Lin, F.M.I. van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der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Goes, J. R.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Westra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J.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Mulder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Y. Lin, E.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Arslan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E.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Ayranci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X. Liu, and K.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Bult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“A 12 bit 2.9 GS/s DAC with IM3 &lt; 60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dBc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beyond 1 GHz in 65 nm CMOS,” IEEE J. Solid-State Circuits,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44, pp. 3285−3293, Dec. 2009.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triple-cascode current source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399"/>
            <a:ext cx="5105400" cy="47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7400" y="1524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 triple cascode current source is used to enhance the output impedance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369403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Two small current sources are added to keep the switch cascodes always in active, and thus eliminating the switching parasitic capacitance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57400" y="1981200"/>
            <a:ext cx="1219200" cy="40386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914400" y="1600200"/>
            <a:ext cx="1371600" cy="533400"/>
          </a:xfrm>
          <a:prstGeom prst="wedgeRoundRectCallout">
            <a:avLst>
              <a:gd name="adj1" fmla="val 27755"/>
              <a:gd name="adj2" fmla="val 126422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Switch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cascode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600200" y="4038600"/>
            <a:ext cx="533400" cy="1905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124200" y="4038600"/>
            <a:ext cx="533400" cy="1905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228600" y="3352800"/>
            <a:ext cx="1524000" cy="762000"/>
          </a:xfrm>
          <a:prstGeom prst="wedgeRoundRectCallout">
            <a:avLst>
              <a:gd name="adj1" fmla="val 42161"/>
              <a:gd name="adj2" fmla="val 95042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Small current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source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228600" y="3352800"/>
            <a:ext cx="1524000" cy="838200"/>
          </a:xfrm>
          <a:prstGeom prst="wedgeRoundRectCallout">
            <a:avLst>
              <a:gd name="adj1" fmla="val 140209"/>
              <a:gd name="adj2" fmla="val 80339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Small current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source (1-2% of I)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828800" y="2438400"/>
            <a:ext cx="1752600" cy="6096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048000" y="1600200"/>
            <a:ext cx="1371600" cy="533400"/>
          </a:xfrm>
          <a:prstGeom prst="wedgeRoundRectCallout">
            <a:avLst>
              <a:gd name="adj1" fmla="val -60946"/>
              <a:gd name="adj2" fmla="val 82839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Triple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cascode 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(I)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657600"/>
            <a:ext cx="4011968" cy="293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It has tremendous dynamic linearity enhancement</a:t>
            </a:r>
          </a:p>
          <a:p>
            <a:r>
              <a:rPr lang="en-US" sz="2400" dirty="0" smtClean="0"/>
              <a:t>The first DAC achieves such great SFDR bandwidth extension</a:t>
            </a:r>
          </a:p>
          <a:p>
            <a:r>
              <a:rPr lang="en-US" sz="2400" dirty="0" smtClean="0"/>
              <a:t>The switching capacitance is eliminated; however, the switching resistance still remains</a:t>
            </a:r>
          </a:p>
          <a:p>
            <a:r>
              <a:rPr lang="en-US" sz="2400" dirty="0" smtClean="0"/>
              <a:t>Triple-cascode current source </a:t>
            </a:r>
          </a:p>
          <a:p>
            <a:pPr>
              <a:buNone/>
            </a:pPr>
            <a:r>
              <a:rPr lang="en-US" sz="2400" dirty="0" smtClean="0"/>
              <a:t>	limits its potential in lower </a:t>
            </a:r>
          </a:p>
          <a:p>
            <a:pPr>
              <a:buNone/>
            </a:pPr>
            <a:r>
              <a:rPr lang="en-US" sz="2400" dirty="0" smtClean="0"/>
              <a:t>	supply voltage cases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4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omplete-folding calibration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Enhance the matching property by dynamically combining the unary current sources into a fully binary-weighted array based on the current comparisons after chip fabrication</a:t>
            </a:r>
          </a:p>
          <a:p>
            <a:r>
              <a:rPr lang="en-US" sz="2400" dirty="0" smtClean="0"/>
              <a:t>Have better performance in compensating random mismatch errors than state-of-the-art</a:t>
            </a:r>
          </a:p>
          <a:p>
            <a:endParaRPr lang="en-US" sz="2400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8362"/>
              </p:ext>
            </p:extLst>
          </p:nvPr>
        </p:nvGraphicFramePr>
        <p:xfrm>
          <a:off x="1447800" y="3931071"/>
          <a:ext cx="5821680" cy="2393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Visio" r:id="rId3" imgW="3590163" imgH="1475422" progId="Visio.Drawing.11">
                  <p:embed/>
                </p:oleObj>
              </mc:Choice>
              <mc:Fallback>
                <p:oleObj name="Visio" r:id="rId3" imgW="3590163" imgH="14754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31071"/>
                        <a:ext cx="5821680" cy="23935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7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/>
          <a:lstStyle/>
          <a:p>
            <a:r>
              <a:rPr lang="en-US" dirty="0" smtClean="0"/>
              <a:t>Switching strategy with 4-bit unary-code array: 1</a:t>
            </a:r>
            <a:r>
              <a:rPr lang="en-US" baseline="30000" dirty="0" smtClean="0"/>
              <a:t>st</a:t>
            </a:r>
            <a:r>
              <a:rPr lang="en-US" dirty="0" smtClean="0"/>
              <a:t> time folding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524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1: sort all the current sources in ascending order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18325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2: group the smaller current with the bigger one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844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3: sum the nearby two currents with one left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3682425"/>
            <a:ext cx="312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Observation: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The first 7 new currents are about the same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They are almost 2-time bigger than the last one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4-bit unary-coded array is turned into 3-bit unary coded and 1-bit binary-weighted array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8600" y="1143000"/>
            <a:ext cx="5562600" cy="1143000"/>
            <a:chOff x="533400" y="1066800"/>
            <a:chExt cx="5791200" cy="2057400"/>
          </a:xfrm>
        </p:grpSpPr>
        <p:sp>
          <p:nvSpPr>
            <p:cNvPr id="21" name="Flowchart: Process 20"/>
            <p:cNvSpPr/>
            <p:nvPr/>
          </p:nvSpPr>
          <p:spPr>
            <a:xfrm>
              <a:off x="533400" y="1066800"/>
              <a:ext cx="57912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2514600" y="2667000"/>
              <a:ext cx="228600" cy="381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1371600" y="2590800"/>
              <a:ext cx="228600" cy="457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609600" y="2286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2895600" y="2209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2133600" y="1981200"/>
              <a:ext cx="228600" cy="1066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1752600" y="1905000"/>
              <a:ext cx="228600" cy="1143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990600" y="1676400"/>
              <a:ext cx="228600" cy="1371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5181600" y="2514600"/>
              <a:ext cx="228600" cy="533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4038600" y="1752600"/>
              <a:ext cx="228600" cy="1295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3276600" y="2362200"/>
              <a:ext cx="228600" cy="685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5562600" y="2895600"/>
              <a:ext cx="228600" cy="152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4800600" y="2819400"/>
              <a:ext cx="228600" cy="228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4419600" y="1600200"/>
              <a:ext cx="228600" cy="1447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3657600" y="1524000"/>
              <a:ext cx="228600" cy="1524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5943600" y="2438400"/>
              <a:ext cx="228600" cy="609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8600" y="2362200"/>
            <a:ext cx="5562600" cy="1143000"/>
            <a:chOff x="533400" y="3352800"/>
            <a:chExt cx="5791200" cy="2057400"/>
          </a:xfrm>
        </p:grpSpPr>
        <p:sp>
          <p:nvSpPr>
            <p:cNvPr id="38" name="Flowchart: Process 37"/>
            <p:cNvSpPr/>
            <p:nvPr/>
          </p:nvSpPr>
          <p:spPr>
            <a:xfrm>
              <a:off x="533400" y="3352800"/>
              <a:ext cx="57912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1371600" y="4953000"/>
              <a:ext cx="228600" cy="381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752600" y="4876800"/>
              <a:ext cx="228600" cy="457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3276600" y="4572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3657600" y="4495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4038600" y="4267200"/>
              <a:ext cx="228600" cy="1066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4419600" y="4191000"/>
              <a:ext cx="228600" cy="1143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5181600" y="3962400"/>
              <a:ext cx="228600" cy="1371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990600" y="5105400"/>
              <a:ext cx="228600" cy="228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lowchart: Process 46"/>
            <p:cNvSpPr/>
            <p:nvPr/>
          </p:nvSpPr>
          <p:spPr>
            <a:xfrm>
              <a:off x="609600" y="5181600"/>
              <a:ext cx="228600" cy="152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lowchart: Process 47"/>
            <p:cNvSpPr/>
            <p:nvPr/>
          </p:nvSpPr>
          <p:spPr>
            <a:xfrm>
              <a:off x="2514600" y="4724400"/>
              <a:ext cx="228600" cy="609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2133600" y="4800600"/>
              <a:ext cx="228600" cy="533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2895600" y="4648200"/>
              <a:ext cx="228600" cy="685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4800600" y="4038600"/>
              <a:ext cx="228600" cy="1295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5943600" y="3810000"/>
              <a:ext cx="228600" cy="1524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5562600" y="3886200"/>
              <a:ext cx="228600" cy="1447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8600" y="3581400"/>
            <a:ext cx="5562600" cy="1143000"/>
            <a:chOff x="533400" y="5638800"/>
            <a:chExt cx="5791200" cy="2057400"/>
          </a:xfrm>
        </p:grpSpPr>
        <p:sp>
          <p:nvSpPr>
            <p:cNvPr id="55" name="Flowchart: Process 54"/>
            <p:cNvSpPr/>
            <p:nvPr/>
          </p:nvSpPr>
          <p:spPr>
            <a:xfrm>
              <a:off x="533400" y="5638800"/>
              <a:ext cx="57912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2133600" y="7239000"/>
              <a:ext cx="228600" cy="381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2895600" y="7162800"/>
              <a:ext cx="228600" cy="457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lowchart: Process 57"/>
            <p:cNvSpPr/>
            <p:nvPr/>
          </p:nvSpPr>
          <p:spPr>
            <a:xfrm>
              <a:off x="5943600" y="6858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5562600" y="6781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4800600" y="6553200"/>
              <a:ext cx="228600" cy="1066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lowchart: Process 60"/>
            <p:cNvSpPr/>
            <p:nvPr/>
          </p:nvSpPr>
          <p:spPr>
            <a:xfrm>
              <a:off x="4038600" y="6477000"/>
              <a:ext cx="228600" cy="1143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lowchart: Process 61"/>
            <p:cNvSpPr/>
            <p:nvPr/>
          </p:nvSpPr>
          <p:spPr>
            <a:xfrm>
              <a:off x="2514600" y="6248400"/>
              <a:ext cx="228600" cy="1371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lowchart: Process 62"/>
            <p:cNvSpPr/>
            <p:nvPr/>
          </p:nvSpPr>
          <p:spPr>
            <a:xfrm>
              <a:off x="1371600" y="7391400"/>
              <a:ext cx="228600" cy="228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609600" y="7467600"/>
              <a:ext cx="228600" cy="152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lowchart: Process 64"/>
            <p:cNvSpPr/>
            <p:nvPr/>
          </p:nvSpPr>
          <p:spPr>
            <a:xfrm>
              <a:off x="4419600" y="7010400"/>
              <a:ext cx="228600" cy="609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lowchart: Process 65"/>
            <p:cNvSpPr/>
            <p:nvPr/>
          </p:nvSpPr>
          <p:spPr>
            <a:xfrm>
              <a:off x="3657600" y="7086600"/>
              <a:ext cx="228600" cy="533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lowchart: Process 66"/>
            <p:cNvSpPr/>
            <p:nvPr/>
          </p:nvSpPr>
          <p:spPr>
            <a:xfrm>
              <a:off x="5181600" y="6934200"/>
              <a:ext cx="228600" cy="685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lowchart: Process 67"/>
            <p:cNvSpPr/>
            <p:nvPr/>
          </p:nvSpPr>
          <p:spPr>
            <a:xfrm>
              <a:off x="3276600" y="6324600"/>
              <a:ext cx="228600" cy="1295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990600" y="6096000"/>
              <a:ext cx="228600" cy="1524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lowchart: Process 69"/>
            <p:cNvSpPr/>
            <p:nvPr/>
          </p:nvSpPr>
          <p:spPr>
            <a:xfrm>
              <a:off x="1752600" y="6172200"/>
              <a:ext cx="228600" cy="1447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" name="Curved Connector 70"/>
            <p:cNvCxnSpPr/>
            <p:nvPr/>
          </p:nvCxnSpPr>
          <p:spPr>
            <a:xfrm rot="16200000" flipH="1">
              <a:off x="8755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/>
            <p:nvPr/>
          </p:nvCxnSpPr>
          <p:spPr>
            <a:xfrm rot="16200000" flipH="1">
              <a:off x="16375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urved Connector 72"/>
            <p:cNvCxnSpPr/>
            <p:nvPr/>
          </p:nvCxnSpPr>
          <p:spPr>
            <a:xfrm rot="16200000" flipH="1">
              <a:off x="23995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/>
            <p:nvPr/>
          </p:nvCxnSpPr>
          <p:spPr>
            <a:xfrm rot="16200000" flipH="1">
              <a:off x="31615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rot="16200000" flipH="1">
              <a:off x="39235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/>
            <p:nvPr/>
          </p:nvCxnSpPr>
          <p:spPr>
            <a:xfrm rot="16200000" flipH="1">
              <a:off x="46855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16200000" flipH="1">
              <a:off x="55237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28600" y="4876800"/>
            <a:ext cx="5562600" cy="1143000"/>
            <a:chOff x="533400" y="8001000"/>
            <a:chExt cx="5791200" cy="2057400"/>
          </a:xfrm>
        </p:grpSpPr>
        <p:sp>
          <p:nvSpPr>
            <p:cNvPr id="79" name="Flowchart: Process 78"/>
            <p:cNvSpPr/>
            <p:nvPr/>
          </p:nvSpPr>
          <p:spPr>
            <a:xfrm>
              <a:off x="533400" y="8001000"/>
              <a:ext cx="57912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5715000" y="92202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9144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1430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6002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8288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lowchart: Process 84"/>
            <p:cNvSpPr/>
            <p:nvPr/>
          </p:nvSpPr>
          <p:spPr>
            <a:xfrm>
              <a:off x="2286000" y="90678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>
            <a:xfrm>
              <a:off x="2514600" y="90678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>
            <a:xfrm>
              <a:off x="2971800" y="90678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>
            <a:xfrm>
              <a:off x="3200400" y="90678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lowchart: Process 88"/>
            <p:cNvSpPr/>
            <p:nvPr/>
          </p:nvSpPr>
          <p:spPr>
            <a:xfrm>
              <a:off x="36576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>
            <a:xfrm>
              <a:off x="38862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lowchart: Process 90"/>
            <p:cNvSpPr/>
            <p:nvPr/>
          </p:nvSpPr>
          <p:spPr>
            <a:xfrm>
              <a:off x="43434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45720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lowchart: Process 92"/>
            <p:cNvSpPr/>
            <p:nvPr/>
          </p:nvSpPr>
          <p:spPr>
            <a:xfrm>
              <a:off x="5029200" y="92202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lowchart: Process 93"/>
            <p:cNvSpPr/>
            <p:nvPr/>
          </p:nvSpPr>
          <p:spPr>
            <a:xfrm>
              <a:off x="5257800" y="92202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 bwMode="auto">
          <a:xfrm>
            <a:off x="228600" y="4953000"/>
            <a:ext cx="5486400" cy="10668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>
            <a:off x="3124200" y="4343400"/>
            <a:ext cx="1219200" cy="685800"/>
          </a:xfrm>
          <a:prstGeom prst="wedgeRoundRectCallout">
            <a:avLst>
              <a:gd name="adj1" fmla="val -83121"/>
              <a:gd name="adj2" fmla="val 96398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Use for 2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time folding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533400" y="5334000"/>
            <a:ext cx="4572000" cy="6858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447800" y="4191000"/>
            <a:ext cx="2667000" cy="6096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3-bit unary-code and 1-bit binary-weighted array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95" grpId="0" animBg="1"/>
      <p:bldP spid="95" grpId="1" animBg="1"/>
      <p:bldP spid="96" grpId="0" animBg="1"/>
      <p:bldP spid="97" grpId="0" animBg="1"/>
      <p:bldP spid="98" grpId="0" animBg="1"/>
      <p:bldP spid="9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strategy with 4-bit unary-code array: 2</a:t>
            </a:r>
            <a:r>
              <a:rPr lang="en-US" baseline="30000" dirty="0" smtClean="0"/>
              <a:t>nd</a:t>
            </a:r>
            <a:r>
              <a:rPr lang="en-US" dirty="0" smtClean="0"/>
              <a:t> time folding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1676400"/>
            <a:ext cx="4419600" cy="1752600"/>
            <a:chOff x="762000" y="1066800"/>
            <a:chExt cx="4876800" cy="2057400"/>
          </a:xfrm>
        </p:grpSpPr>
        <p:sp>
          <p:nvSpPr>
            <p:cNvPr id="4" name="Flowchart: Process 3"/>
            <p:cNvSpPr/>
            <p:nvPr/>
          </p:nvSpPr>
          <p:spPr>
            <a:xfrm>
              <a:off x="762000" y="1066800"/>
              <a:ext cx="48768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9144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11430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6002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8288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22860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25146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29718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32004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36576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38862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43434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45720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5029200" y="22098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5257800" y="22098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1676400"/>
            <a:ext cx="4419600" cy="1752600"/>
            <a:chOff x="762000" y="3352800"/>
            <a:chExt cx="4876800" cy="2057400"/>
          </a:xfrm>
        </p:grpSpPr>
        <p:sp>
          <p:nvSpPr>
            <p:cNvPr id="20" name="Flowchart: Process 19"/>
            <p:cNvSpPr/>
            <p:nvPr/>
          </p:nvSpPr>
          <p:spPr>
            <a:xfrm>
              <a:off x="762000" y="3352800"/>
              <a:ext cx="48768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914400" y="44958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1143000" y="44958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16002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18288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22860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25146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29718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32004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36576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38862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43434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45720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50292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52578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72000" y="3657600"/>
            <a:ext cx="4419600" cy="1752600"/>
            <a:chOff x="762000" y="5638800"/>
            <a:chExt cx="4876800" cy="2057400"/>
          </a:xfrm>
        </p:grpSpPr>
        <p:sp>
          <p:nvSpPr>
            <p:cNvPr id="36" name="Flowchart: Process 35"/>
            <p:cNvSpPr/>
            <p:nvPr/>
          </p:nvSpPr>
          <p:spPr>
            <a:xfrm>
              <a:off x="762000" y="5638800"/>
              <a:ext cx="48768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914400" y="67818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1143000" y="67818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16002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8288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22860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25146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29718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32004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36576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38862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lowchart: Process 46"/>
            <p:cNvSpPr/>
            <p:nvPr/>
          </p:nvSpPr>
          <p:spPr>
            <a:xfrm>
              <a:off x="43434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lowchart: Process 47"/>
            <p:cNvSpPr/>
            <p:nvPr/>
          </p:nvSpPr>
          <p:spPr>
            <a:xfrm>
              <a:off x="45720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50292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52578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Curved Connector 50"/>
            <p:cNvCxnSpPr>
              <a:stCxn id="38" idx="2"/>
              <a:endCxn id="39" idx="2"/>
            </p:cNvCxnSpPr>
            <p:nvPr/>
          </p:nvCxnSpPr>
          <p:spPr>
            <a:xfrm rot="16200000" flipH="1">
              <a:off x="1485900" y="7315200"/>
              <a:ext cx="1588" cy="4572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>
              <a:stCxn id="42" idx="2"/>
              <a:endCxn id="43" idx="2"/>
            </p:cNvCxnSpPr>
            <p:nvPr/>
          </p:nvCxnSpPr>
          <p:spPr>
            <a:xfrm rot="16200000" flipH="1">
              <a:off x="2857500" y="7315200"/>
              <a:ext cx="1588" cy="4572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46" idx="2"/>
              <a:endCxn id="47" idx="2"/>
            </p:cNvCxnSpPr>
            <p:nvPr/>
          </p:nvCxnSpPr>
          <p:spPr>
            <a:xfrm rot="16200000" flipH="1">
              <a:off x="4229100" y="7315200"/>
              <a:ext cx="1588" cy="4572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6200" y="3657600"/>
            <a:ext cx="4419600" cy="1752600"/>
            <a:chOff x="762000" y="8001000"/>
            <a:chExt cx="4876800" cy="2057400"/>
          </a:xfrm>
        </p:grpSpPr>
        <p:sp>
          <p:nvSpPr>
            <p:cNvPr id="55" name="Flowchart: Process 54"/>
            <p:cNvSpPr/>
            <p:nvPr/>
          </p:nvSpPr>
          <p:spPr>
            <a:xfrm>
              <a:off x="762000" y="8001000"/>
              <a:ext cx="48768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5181600" y="9144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2057400" y="89916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lowchart: Process 57"/>
            <p:cNvSpPr/>
            <p:nvPr/>
          </p:nvSpPr>
          <p:spPr>
            <a:xfrm>
              <a:off x="4419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4648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39624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lowchart: Process 60"/>
            <p:cNvSpPr/>
            <p:nvPr/>
          </p:nvSpPr>
          <p:spPr>
            <a:xfrm>
              <a:off x="3733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lowchart: Process 61"/>
            <p:cNvSpPr/>
            <p:nvPr/>
          </p:nvSpPr>
          <p:spPr>
            <a:xfrm>
              <a:off x="3505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lowchart: Process 62"/>
            <p:cNvSpPr/>
            <p:nvPr/>
          </p:nvSpPr>
          <p:spPr>
            <a:xfrm>
              <a:off x="3276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2286000" y="89916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lowchart: Process 64"/>
            <p:cNvSpPr/>
            <p:nvPr/>
          </p:nvSpPr>
          <p:spPr>
            <a:xfrm>
              <a:off x="2514600" y="89916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lowchart: Process 65"/>
            <p:cNvSpPr/>
            <p:nvPr/>
          </p:nvSpPr>
          <p:spPr>
            <a:xfrm>
              <a:off x="2743200" y="89916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lowchart: Process 66"/>
            <p:cNvSpPr/>
            <p:nvPr/>
          </p:nvSpPr>
          <p:spPr>
            <a:xfrm>
              <a:off x="9144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lowchart: Process 67"/>
            <p:cNvSpPr/>
            <p:nvPr/>
          </p:nvSpPr>
          <p:spPr>
            <a:xfrm>
              <a:off x="11430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1371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lowchart: Process 69"/>
            <p:cNvSpPr/>
            <p:nvPr/>
          </p:nvSpPr>
          <p:spPr>
            <a:xfrm>
              <a:off x="1600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Right Arrow 70"/>
          <p:cNvSpPr/>
          <p:nvPr/>
        </p:nvSpPr>
        <p:spPr>
          <a:xfrm>
            <a:off x="4038600" y="1600200"/>
            <a:ext cx="1295400" cy="990600"/>
          </a:xfrm>
          <a:prstGeom prst="rightArrow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Step 1 Sort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ight Arrow 71"/>
          <p:cNvSpPr/>
          <p:nvPr/>
        </p:nvSpPr>
        <p:spPr>
          <a:xfrm rot="5400000">
            <a:off x="6324600" y="3200400"/>
            <a:ext cx="1066800" cy="1371600"/>
          </a:xfrm>
          <a:prstGeom prst="rightArrow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Step 2 Group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Left Arrow 73"/>
          <p:cNvSpPr/>
          <p:nvPr/>
        </p:nvSpPr>
        <p:spPr bwMode="auto">
          <a:xfrm>
            <a:off x="3733800" y="3581400"/>
            <a:ext cx="1295400" cy="990600"/>
          </a:xfrm>
          <a:prstGeom prst="leftArrow">
            <a:avLst/>
          </a:prstGeom>
          <a:gradFill flip="none" rotWithShape="1">
            <a:path path="circle">
              <a:fillToRect l="100000" t="100000"/>
            </a:path>
            <a:tileRect r="-100000" b="-100000"/>
          </a:gradFill>
          <a:ln w="254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3 Sum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ular Callout 75"/>
          <p:cNvSpPr/>
          <p:nvPr/>
        </p:nvSpPr>
        <p:spPr bwMode="auto">
          <a:xfrm>
            <a:off x="1828800" y="3352800"/>
            <a:ext cx="1219200" cy="914400"/>
          </a:xfrm>
          <a:prstGeom prst="wedgeRoundRectCallout">
            <a:avLst>
              <a:gd name="adj1" fmla="val -37994"/>
              <a:gd name="adj2" fmla="val 65042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Use for 3</a:t>
            </a:r>
            <a:r>
              <a:rPr lang="en-US" sz="1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time folding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152400" y="4419600"/>
            <a:ext cx="3124200" cy="9144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9" name="Flowchart: Process 78"/>
          <p:cNvSpPr/>
          <p:nvPr/>
        </p:nvSpPr>
        <p:spPr bwMode="auto">
          <a:xfrm>
            <a:off x="914400" y="3352800"/>
            <a:ext cx="2667000" cy="6096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2-bit unary-coded and 2-bit binary-weighted array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4" grpId="0" animBg="1"/>
      <p:bldP spid="76" grpId="0" animBg="1"/>
      <p:bldP spid="77" grpId="0" animBg="1"/>
      <p:bldP spid="79" grpId="0" animBg="1"/>
      <p:bldP spid="7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strategy with 4-bit unary-code array: 3</a:t>
            </a:r>
            <a:r>
              <a:rPr lang="en-US" baseline="30000" dirty="0" smtClean="0"/>
              <a:t>rd</a:t>
            </a:r>
            <a:r>
              <a:rPr lang="en-US" dirty="0" smtClean="0"/>
              <a:t> time folding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48200" y="1371600"/>
            <a:ext cx="3962400" cy="2057400"/>
            <a:chOff x="1371600" y="3352800"/>
            <a:chExt cx="3962400" cy="2057400"/>
          </a:xfrm>
        </p:grpSpPr>
        <p:sp>
          <p:nvSpPr>
            <p:cNvPr id="4" name="Flowchart: Process 3"/>
            <p:cNvSpPr/>
            <p:nvPr/>
          </p:nvSpPr>
          <p:spPr>
            <a:xfrm>
              <a:off x="1371600" y="3352800"/>
              <a:ext cx="39624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41910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44196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46482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48768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16764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19050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21336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23622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35814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33528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31242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8956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8200" y="3505200"/>
            <a:ext cx="3962400" cy="2057400"/>
            <a:chOff x="1371600" y="5638800"/>
            <a:chExt cx="3962400" cy="2057400"/>
          </a:xfrm>
        </p:grpSpPr>
        <p:sp>
          <p:nvSpPr>
            <p:cNvPr id="18" name="Flowchart: Process 17"/>
            <p:cNvSpPr/>
            <p:nvPr/>
          </p:nvSpPr>
          <p:spPr>
            <a:xfrm>
              <a:off x="1371600" y="5638800"/>
              <a:ext cx="39624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28956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31242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33528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35814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16764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19050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21336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23622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48006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45720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43434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41148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Curved Connector 30"/>
            <p:cNvCxnSpPr>
              <a:stCxn id="24" idx="2"/>
              <a:endCxn id="21" idx="2"/>
            </p:cNvCxnSpPr>
            <p:nvPr/>
          </p:nvCxnSpPr>
          <p:spPr>
            <a:xfrm rot="16200000" flipH="1">
              <a:off x="2743200" y="6819900"/>
              <a:ext cx="1588" cy="14478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57200" y="1371600"/>
            <a:ext cx="4114800" cy="2057400"/>
            <a:chOff x="1219200" y="1066800"/>
            <a:chExt cx="4114800" cy="2057400"/>
          </a:xfrm>
        </p:grpSpPr>
        <p:sp>
          <p:nvSpPr>
            <p:cNvPr id="33" name="Flowchart: Process 32"/>
            <p:cNvSpPr/>
            <p:nvPr/>
          </p:nvSpPr>
          <p:spPr>
            <a:xfrm>
              <a:off x="1219200" y="1066800"/>
              <a:ext cx="41148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22098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19812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17526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15240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40386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42672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44958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47244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28194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30480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32766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35052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7200" y="3505200"/>
            <a:ext cx="4114800" cy="2057400"/>
            <a:chOff x="1295400" y="8001000"/>
            <a:chExt cx="4114800" cy="2057400"/>
          </a:xfrm>
        </p:grpSpPr>
        <p:sp>
          <p:nvSpPr>
            <p:cNvPr id="47" name="Flowchart: Process 46"/>
            <p:cNvSpPr/>
            <p:nvPr/>
          </p:nvSpPr>
          <p:spPr>
            <a:xfrm>
              <a:off x="1295400" y="8001000"/>
              <a:ext cx="41148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Flowchart: Process 47"/>
            <p:cNvSpPr/>
            <p:nvPr/>
          </p:nvSpPr>
          <p:spPr>
            <a:xfrm>
              <a:off x="5029200" y="9144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1371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1600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828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20574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22860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2514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2743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2971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4038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lowchart: Process 57"/>
            <p:cNvSpPr/>
            <p:nvPr/>
          </p:nvSpPr>
          <p:spPr>
            <a:xfrm>
              <a:off x="38100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35814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3352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lowchart: Process 60"/>
            <p:cNvSpPr/>
            <p:nvPr/>
          </p:nvSpPr>
          <p:spPr>
            <a:xfrm>
              <a:off x="4419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lowchart: Process 61"/>
            <p:cNvSpPr/>
            <p:nvPr/>
          </p:nvSpPr>
          <p:spPr>
            <a:xfrm>
              <a:off x="4648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Right Arrow 62"/>
          <p:cNvSpPr/>
          <p:nvPr/>
        </p:nvSpPr>
        <p:spPr>
          <a:xfrm>
            <a:off x="4038600" y="1371600"/>
            <a:ext cx="1295400" cy="990600"/>
          </a:xfrm>
          <a:prstGeom prst="rightArrow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Step 1 Sort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ight Arrow 63"/>
          <p:cNvSpPr/>
          <p:nvPr/>
        </p:nvSpPr>
        <p:spPr>
          <a:xfrm rot="5400000">
            <a:off x="6324600" y="3200400"/>
            <a:ext cx="1066800" cy="1371600"/>
          </a:xfrm>
          <a:prstGeom prst="rightArrow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Step 2 Group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Left Arrow 64"/>
          <p:cNvSpPr/>
          <p:nvPr/>
        </p:nvSpPr>
        <p:spPr bwMode="auto">
          <a:xfrm>
            <a:off x="3733800" y="3505200"/>
            <a:ext cx="1295400" cy="990600"/>
          </a:xfrm>
          <a:prstGeom prst="leftArrow">
            <a:avLst/>
          </a:prstGeom>
          <a:gradFill flip="none" rotWithShape="1">
            <a:path path="circle">
              <a:fillToRect l="100000" t="100000"/>
            </a:path>
            <a:tileRect r="-100000" b="-100000"/>
          </a:gradFill>
          <a:ln w="254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3 Sum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Flowchart: Process 67"/>
          <p:cNvSpPr/>
          <p:nvPr/>
        </p:nvSpPr>
        <p:spPr bwMode="auto">
          <a:xfrm>
            <a:off x="914400" y="3733800"/>
            <a:ext cx="2667000" cy="6096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4-bit binary-weighted array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Speed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C00000"/>
                </a:solidFill>
              </a:rPr>
              <a:t>not a issue </a:t>
            </a:r>
            <a:r>
              <a:rPr lang="en-US" sz="2400" dirty="0" smtClean="0"/>
              <a:t>in modern CMOS technology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Have achieved several hundreds of MHz or even a few GHz in some cases of sampling rate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Linearity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lacks</a:t>
            </a:r>
            <a:r>
              <a:rPr lang="en-US" sz="2400" dirty="0" smtClean="0"/>
              <a:t> for many existing DACs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Drastically degrade at high signal frequencies</a:t>
            </a:r>
          </a:p>
          <a:p>
            <a:r>
              <a:rPr lang="en-US" sz="2400" dirty="0" smtClean="0"/>
              <a:t>Improving the linearity performance is incredibly challenging, especially for high frequency linearity</a:t>
            </a:r>
          </a:p>
          <a:p>
            <a:r>
              <a:rPr lang="en-US" sz="2400" dirty="0" smtClean="0"/>
              <a:t>Many top research groups have been working on design solutions to improve the poor linearity performance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39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</p:spPr>
        <p:txBody>
          <a:bodyPr/>
          <a:lstStyle/>
          <a:p>
            <a:r>
              <a:rPr lang="en-US" dirty="0" smtClean="0"/>
              <a:t>Comparison of switching sequence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95400" y="4648200"/>
            <a:ext cx="4114800" cy="1371600"/>
            <a:chOff x="1295400" y="8686800"/>
            <a:chExt cx="4114800" cy="1371600"/>
          </a:xfrm>
        </p:grpSpPr>
        <p:sp>
          <p:nvSpPr>
            <p:cNvPr id="4" name="Flowchart: Process 3"/>
            <p:cNvSpPr/>
            <p:nvPr/>
          </p:nvSpPr>
          <p:spPr>
            <a:xfrm>
              <a:off x="1295400" y="8686800"/>
              <a:ext cx="4114800" cy="13716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5029200" y="9144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1371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600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828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20574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22860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2514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2743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2971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038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38100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35814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352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419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4648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28"/>
          <p:cNvGrpSpPr/>
          <p:nvPr/>
        </p:nvGrpSpPr>
        <p:grpSpPr>
          <a:xfrm>
            <a:off x="457200" y="838200"/>
            <a:ext cx="5791200" cy="1828800"/>
            <a:chOff x="533400" y="1295400"/>
            <a:chExt cx="5791200" cy="1828800"/>
          </a:xfrm>
        </p:grpSpPr>
        <p:sp>
          <p:nvSpPr>
            <p:cNvPr id="21" name="Flowchart: Process 20"/>
            <p:cNvSpPr/>
            <p:nvPr/>
          </p:nvSpPr>
          <p:spPr>
            <a:xfrm>
              <a:off x="533400" y="1295400"/>
              <a:ext cx="5791200" cy="18288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2514600" y="2667000"/>
              <a:ext cx="228600" cy="381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1371600" y="2590800"/>
              <a:ext cx="228600" cy="457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609600" y="2286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2895600" y="2209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2133600" y="1981200"/>
              <a:ext cx="228600" cy="1066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1752600" y="1905000"/>
              <a:ext cx="228600" cy="1143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990600" y="1676400"/>
              <a:ext cx="228600" cy="1371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5181600" y="2514600"/>
              <a:ext cx="228600" cy="533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4038600" y="1752600"/>
              <a:ext cx="228600" cy="1295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3276600" y="2362200"/>
              <a:ext cx="228600" cy="685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5562600" y="2895600"/>
              <a:ext cx="228600" cy="152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4800600" y="2819400"/>
              <a:ext cx="228600" cy="228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4419600" y="1600200"/>
              <a:ext cx="228600" cy="1447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3657600" y="1524000"/>
              <a:ext cx="228600" cy="1524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5943600" y="2438400"/>
              <a:ext cx="228600" cy="609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200" y="2743200"/>
            <a:ext cx="5791200" cy="1828800"/>
            <a:chOff x="457200" y="11811000"/>
            <a:chExt cx="5791200" cy="1828800"/>
          </a:xfrm>
        </p:grpSpPr>
        <p:sp>
          <p:nvSpPr>
            <p:cNvPr id="38" name="Flowchart: Process 37"/>
            <p:cNvSpPr/>
            <p:nvPr/>
          </p:nvSpPr>
          <p:spPr>
            <a:xfrm>
              <a:off x="457200" y="11811000"/>
              <a:ext cx="5791200" cy="18288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914400" y="127254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533400" y="12877800"/>
              <a:ext cx="228600" cy="685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2438400" y="12420600"/>
              <a:ext cx="228600" cy="1143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2057400" y="13030200"/>
              <a:ext cx="228600" cy="533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2819400" y="13182600"/>
              <a:ext cx="228600" cy="381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3200400" y="12192000"/>
              <a:ext cx="228600" cy="1371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3962400" y="12496800"/>
              <a:ext cx="228600" cy="1066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3581400" y="12954000"/>
              <a:ext cx="228600" cy="609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lowchart: Process 46"/>
            <p:cNvSpPr/>
            <p:nvPr/>
          </p:nvSpPr>
          <p:spPr>
            <a:xfrm>
              <a:off x="4343400" y="13411200"/>
              <a:ext cx="228600" cy="152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lowchart: Process 47"/>
            <p:cNvSpPr/>
            <p:nvPr/>
          </p:nvSpPr>
          <p:spPr>
            <a:xfrm>
              <a:off x="4724400" y="12039600"/>
              <a:ext cx="228600" cy="1524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5105400" y="13335000"/>
              <a:ext cx="228600" cy="228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5486400" y="12115800"/>
              <a:ext cx="228600" cy="1447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295400" y="13106400"/>
              <a:ext cx="228600" cy="457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1676400" y="12268200"/>
              <a:ext cx="228600" cy="1295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5867400" y="128016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Flowchart: Process 53"/>
          <p:cNvSpPr/>
          <p:nvPr/>
        </p:nvSpPr>
        <p:spPr bwMode="auto">
          <a:xfrm>
            <a:off x="6400800" y="1371600"/>
            <a:ext cx="2438400" cy="9144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Original sequence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lowchart: Process 54"/>
          <p:cNvSpPr/>
          <p:nvPr/>
        </p:nvSpPr>
        <p:spPr bwMode="auto">
          <a:xfrm>
            <a:off x="6400800" y="3200400"/>
            <a:ext cx="2438400" cy="9144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SSPA sequence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lowchart: Process 55"/>
          <p:cNvSpPr/>
          <p:nvPr/>
        </p:nvSpPr>
        <p:spPr bwMode="auto">
          <a:xfrm>
            <a:off x="6400800" y="4953000"/>
            <a:ext cx="2438400" cy="9144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Proposed sequence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switching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C00000"/>
                </a:solidFill>
              </a:rPr>
              <a:t>n-bit unary-coded </a:t>
            </a:r>
            <a:r>
              <a:rPr lang="en-US" sz="2400" dirty="0" smtClean="0"/>
              <a:t>array can be converted into an </a:t>
            </a:r>
            <a:r>
              <a:rPr lang="en-US" sz="2400" dirty="0" smtClean="0">
                <a:solidFill>
                  <a:srgbClr val="C00000"/>
                </a:solidFill>
              </a:rPr>
              <a:t>(n-1)-bit unary-coded</a:t>
            </a:r>
            <a:r>
              <a:rPr lang="en-US" sz="2400" dirty="0" smtClean="0"/>
              <a:t> array with </a:t>
            </a:r>
            <a:r>
              <a:rPr lang="en-US" sz="2400" dirty="0" smtClean="0">
                <a:solidFill>
                  <a:srgbClr val="C00000"/>
                </a:solidFill>
              </a:rPr>
              <a:t>1-bit binary-weighted </a:t>
            </a:r>
            <a:r>
              <a:rPr lang="en-US" sz="2400" dirty="0" smtClean="0"/>
              <a:t>array by </a:t>
            </a:r>
            <a:r>
              <a:rPr lang="en-US" sz="2400" dirty="0" smtClean="0">
                <a:solidFill>
                  <a:srgbClr val="C00000"/>
                </a:solidFill>
              </a:rPr>
              <a:t>1-time single-folding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Example: 1-time single-folding can convert a 4-bit unary-coded array into a 3-bit unary-coded and 1-bit binary-weighted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Complete-folding</a:t>
            </a:r>
            <a:r>
              <a:rPr lang="en-US" sz="2400" dirty="0" smtClean="0"/>
              <a:t> is to implement </a:t>
            </a:r>
            <a:r>
              <a:rPr lang="en-US" sz="2400" dirty="0" smtClean="0">
                <a:solidFill>
                  <a:srgbClr val="C00000"/>
                </a:solidFill>
              </a:rPr>
              <a:t>(n-1)-time single-folding </a:t>
            </a:r>
            <a:r>
              <a:rPr lang="en-US" sz="2400" dirty="0" smtClean="0"/>
              <a:t>in an </a:t>
            </a:r>
            <a:r>
              <a:rPr lang="en-US" sz="2400" dirty="0" smtClean="0">
                <a:solidFill>
                  <a:srgbClr val="C00000"/>
                </a:solidFill>
              </a:rPr>
              <a:t>n-bit unary-coded array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Example: A 4-bit unary-coded array needs 3-time single-folding to ensure complete-folding calibration</a:t>
            </a:r>
          </a:p>
        </p:txBody>
      </p:sp>
    </p:spTree>
    <p:extLst>
      <p:ext uri="{BB962C8B-B14F-4D97-AF65-F5344CB8AC3E}">
        <p14:creationId xmlns:p14="http://schemas.microsoft.com/office/powerpoint/2010/main" val="1298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10,000 14-bit current-steering DAC behavioral models were randomly generated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7-bit unary-coded MSB array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7-bit binary-weighted LSB array</a:t>
            </a:r>
          </a:p>
          <a:p>
            <a:r>
              <a:rPr lang="en-US" sz="2400" dirty="0" smtClean="0"/>
              <a:t>Implement 3 calibration techniques separately in the MSB array to compare results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SSPA Calibration + 20 statistical outlier elimination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Self Calibration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Complete-folding Calibration + 20 statistical outlier elimination</a:t>
            </a:r>
          </a:p>
          <a:p>
            <a:r>
              <a:rPr lang="en-US" sz="2400" dirty="0" smtClean="0"/>
              <a:t>The LSB array is realized by intrinsic-accuracy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MSB DNL/INL distribution with different calibration techniques </a:t>
            </a:r>
            <a:endParaRPr lang="en-US" dirty="0"/>
          </a:p>
        </p:txBody>
      </p:sp>
      <p:pic>
        <p:nvPicPr>
          <p:cNvPr id="73729" name="Picture 1" descr="C:\Users\Tao\Desktop\Master_defense\Uncalibrarted_DNL_with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84" y="1660524"/>
            <a:ext cx="8336216" cy="3673475"/>
          </a:xfrm>
          <a:prstGeom prst="rect">
            <a:avLst/>
          </a:prstGeom>
          <a:noFill/>
        </p:spPr>
      </p:pic>
      <p:pic>
        <p:nvPicPr>
          <p:cNvPr id="73731" name="Picture 3" descr="C:\Users\Tao\Desktop\Master_defense\Uncalibrarted_INL_DNL_small_sig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90" y="708808"/>
            <a:ext cx="4457510" cy="2719920"/>
          </a:xfrm>
          <a:prstGeom prst="rect">
            <a:avLst/>
          </a:prstGeom>
          <a:noFill/>
        </p:spPr>
      </p:pic>
      <p:pic>
        <p:nvPicPr>
          <p:cNvPr id="73732" name="Picture 4" descr="C:\Users\Tao\Desktop\Master_defense\SSPA_INL_D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85800"/>
            <a:ext cx="4479294" cy="2733399"/>
          </a:xfrm>
          <a:prstGeom prst="rect">
            <a:avLst/>
          </a:prstGeom>
          <a:noFill/>
        </p:spPr>
      </p:pic>
      <p:pic>
        <p:nvPicPr>
          <p:cNvPr id="73733" name="Picture 5" descr="C:\Users\Tao\Desktop\Master_defense\self-cali_INL_DN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98" y="3429000"/>
            <a:ext cx="4441176" cy="2743200"/>
          </a:xfrm>
          <a:prstGeom prst="rect">
            <a:avLst/>
          </a:prstGeom>
          <a:noFill/>
        </p:spPr>
      </p:pic>
      <p:pic>
        <p:nvPicPr>
          <p:cNvPr id="73734" name="Picture 6" descr="C:\Users\Tao\Desktop\Master_defense\complete-folding_INL_D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1480" y="3392246"/>
            <a:ext cx="4516320" cy="2779954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 bwMode="auto">
          <a:xfrm>
            <a:off x="0" y="3352800"/>
            <a:ext cx="914400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1866900" y="3467100"/>
            <a:ext cx="541020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A 14-bit intrinsic accuracy Q</a:t>
            </a:r>
            <a:r>
              <a:rPr lang="en-US" baseline="30000" dirty="0" smtClean="0"/>
              <a:t>2</a:t>
            </a:r>
            <a:r>
              <a:rPr lang="en-US" dirty="0" smtClean="0"/>
              <a:t> random walk CMOS DAC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00600"/>
          </a:xfrm>
        </p:spPr>
        <p:txBody>
          <a:bodyPr/>
          <a:lstStyle/>
          <a:p>
            <a:r>
              <a:rPr lang="en-US" sz="2400" dirty="0" smtClean="0"/>
              <a:t>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random walk is a famous design technique to </a:t>
            </a:r>
            <a:r>
              <a:rPr lang="en-US" sz="2400" dirty="0" smtClean="0">
                <a:solidFill>
                  <a:srgbClr val="FF0000"/>
                </a:solidFill>
              </a:rPr>
              <a:t>compensate</a:t>
            </a:r>
            <a:r>
              <a:rPr lang="en-US" sz="2400" dirty="0" smtClean="0"/>
              <a:t> the process dependent </a:t>
            </a:r>
            <a:r>
              <a:rPr lang="en-US" sz="2400" dirty="0" smtClean="0">
                <a:solidFill>
                  <a:srgbClr val="FF0000"/>
                </a:solidFill>
              </a:rPr>
              <a:t>gradient errors</a:t>
            </a:r>
          </a:p>
          <a:p>
            <a:r>
              <a:rPr lang="en-US" sz="2400" dirty="0" smtClean="0"/>
              <a:t>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(quad quadrant) refers that each MSB current source consists of four (quad) units in every quadrant</a:t>
            </a:r>
          </a:p>
          <a:p>
            <a:r>
              <a:rPr lang="en-US" sz="2400" dirty="0" smtClean="0"/>
              <a:t>“Random walking” the switching sequence of the current sources make the residual gradient errors “randomized”</a:t>
            </a:r>
            <a:endParaRPr lang="en-US" sz="2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0"/>
            <a:ext cx="230915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2994" y="3810000"/>
            <a:ext cx="656480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 bwMode="auto">
          <a:xfrm>
            <a:off x="3124200" y="3962400"/>
            <a:ext cx="1371600" cy="457200"/>
          </a:xfrm>
          <a:prstGeom prst="wedgeEllipseCallou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Quadratic gradient</a:t>
            </a:r>
            <a:endParaRPr kumimoji="0" lang="en-US" sz="1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6553200" y="4191000"/>
            <a:ext cx="1371600" cy="609600"/>
          </a:xfrm>
          <a:prstGeom prst="wedgeEllipseCallou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Residual quadratic gradient</a:t>
            </a:r>
            <a:endParaRPr kumimoji="0" lang="en-US" sz="1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4495800" y="5334000"/>
            <a:ext cx="1371600" cy="457200"/>
          </a:xfrm>
          <a:prstGeom prst="wedgeEllipseCallout">
            <a:avLst>
              <a:gd name="adj1" fmla="val -24722"/>
              <a:gd name="adj2" fmla="val -70833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Linear gradient</a:t>
            </a:r>
            <a:endParaRPr kumimoji="0" lang="en-US" sz="1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876800" y="3733800"/>
            <a:ext cx="1447800" cy="914400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solidFill>
              <a:schemeClr val="accent2">
                <a:shade val="50000"/>
                <a:alpha val="61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Apply Q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Oval Callout 11"/>
          <p:cNvSpPr/>
          <p:nvPr/>
        </p:nvSpPr>
        <p:spPr bwMode="auto">
          <a:xfrm>
            <a:off x="6934200" y="5105400"/>
            <a:ext cx="1371600" cy="609600"/>
          </a:xfrm>
          <a:prstGeom prst="wedgeEllipseCallout">
            <a:avLst>
              <a:gd name="adj1" fmla="val -24722"/>
              <a:gd name="adj2" fmla="val -70833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linear gradient</a:t>
            </a:r>
            <a:endParaRPr kumimoji="0" lang="en-US" sz="1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 bwMode="auto">
          <a:xfrm>
            <a:off x="609600" y="4267200"/>
            <a:ext cx="1295400" cy="304800"/>
          </a:xfrm>
          <a:prstGeom prst="flowChartProcess">
            <a:avLst/>
          </a:prstGeom>
          <a:solidFill>
            <a:srgbClr val="FFC000">
              <a:alpha val="70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MSB Array</a:t>
            </a:r>
          </a:p>
        </p:txBody>
      </p:sp>
    </p:spTree>
    <p:extLst>
      <p:ext uri="{BB962C8B-B14F-4D97-AF65-F5344CB8AC3E}">
        <p14:creationId xmlns:p14="http://schemas.microsoft.com/office/powerpoint/2010/main" val="33244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first published 14-bit intrinsic accuracy DAC</a:t>
            </a:r>
          </a:p>
          <a:p>
            <a:r>
              <a:rPr lang="en-US" sz="2400" dirty="0" smtClean="0"/>
              <a:t>Great gradient error compensation</a:t>
            </a:r>
          </a:p>
          <a:p>
            <a:r>
              <a:rPr lang="en-US" sz="2400" dirty="0" smtClean="0"/>
              <a:t>Large current source area used to compensate random mismatch error</a:t>
            </a:r>
          </a:p>
          <a:p>
            <a:r>
              <a:rPr lang="en-US" sz="2400" dirty="0" smtClean="0"/>
              <a:t>Poor spurious-free dynamic range (SFDR) performance due to large parasitic capacitance</a:t>
            </a:r>
          </a:p>
          <a:p>
            <a:r>
              <a:rPr lang="en-US" sz="2400" dirty="0" smtClean="0"/>
              <a:t>High frequency linearity lacks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293" y="3276600"/>
            <a:ext cx="352310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5542002"/>
            <a:ext cx="495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G. Van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der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Plas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J.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Vandenbussche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W.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Sansen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Steyaert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and G.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Gielen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“A 14-bit intrinsic accuracy Q2 random walk CMOS DAC,” IEEE J. Solid-State Circuits, </a:t>
            </a:r>
            <a:r>
              <a:rPr lang="nl-NL" sz="1000" i="1" dirty="0" smtClean="0">
                <a:latin typeface="Arial" pitchFamily="34" charset="0"/>
                <a:cs typeface="Arial" pitchFamily="34" charset="0"/>
              </a:rPr>
              <a:t>vol 34, pp. 1708−1718, Dec. 1999.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self-trimming 14-b 100-MS/s CMOS DAC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76800"/>
          </a:xfrm>
        </p:spPr>
        <p:txBody>
          <a:bodyPr/>
          <a:lstStyle/>
          <a:p>
            <a:r>
              <a:rPr lang="en-US" sz="2400" dirty="0" smtClean="0"/>
              <a:t>The self-trimming technique can effectively compensate the </a:t>
            </a:r>
            <a:r>
              <a:rPr lang="en-US" sz="2400" dirty="0" smtClean="0">
                <a:solidFill>
                  <a:srgbClr val="C00000"/>
                </a:solidFill>
              </a:rPr>
              <a:t>random mismatch error</a:t>
            </a:r>
            <a:r>
              <a:rPr lang="en-US" sz="2400" dirty="0" smtClean="0"/>
              <a:t> among current sources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849779"/>
            <a:ext cx="838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A. R.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Bugeja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and B. Song, “A self-trimming 14-b 100-MS/s CMOS DAC,” IEEE J. Solid-State Circuits,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35, pp. 1841−1852, Dec. 2000.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62605" y="2286000"/>
            <a:ext cx="4505195" cy="2819400"/>
            <a:chOff x="4562605" y="2286000"/>
            <a:chExt cx="4505195" cy="2819400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2605" y="3124200"/>
              <a:ext cx="4505195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5562600" y="2286000"/>
              <a:ext cx="2514600" cy="457200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Self-trimming loop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" y="2286000"/>
            <a:ext cx="4267200" cy="3352800"/>
            <a:chOff x="152400" y="2286000"/>
            <a:chExt cx="4267200" cy="335280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811453"/>
              <a:ext cx="4267200" cy="282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457200" y="2286000"/>
              <a:ext cx="2514600" cy="457200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MSB current source</a:t>
              </a: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4648200" y="3733800"/>
            <a:ext cx="685800" cy="8382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Left Arrow 15"/>
          <p:cNvSpPr/>
          <p:nvPr/>
        </p:nvSpPr>
        <p:spPr bwMode="auto">
          <a:xfrm flipH="1">
            <a:off x="3810000" y="3429000"/>
            <a:ext cx="685800" cy="609600"/>
          </a:xfrm>
          <a:prstGeom prst="lef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90600" y="3734594"/>
            <a:ext cx="610394" cy="685800"/>
            <a:chOff x="990600" y="3734594"/>
            <a:chExt cx="610394" cy="68580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rot="5400000">
              <a:off x="1257300" y="4076700"/>
              <a:ext cx="6858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ular Callout 21"/>
            <p:cNvSpPr/>
            <p:nvPr/>
          </p:nvSpPr>
          <p:spPr bwMode="auto">
            <a:xfrm>
              <a:off x="990600" y="3962400"/>
              <a:ext cx="457200" cy="304800"/>
            </a:xfrm>
            <a:prstGeom prst="wedgeRectCallout">
              <a:avLst>
                <a:gd name="adj1" fmla="val 81167"/>
                <a:gd name="adj2" fmla="val 15833"/>
              </a:avLst>
            </a:prstGeom>
            <a:solidFill>
              <a:srgbClr val="C00000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33600" y="3581400"/>
            <a:ext cx="914400" cy="838994"/>
            <a:chOff x="2133600" y="3581400"/>
            <a:chExt cx="914400" cy="838994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5400000">
              <a:off x="2133600" y="4267200"/>
              <a:ext cx="304800" cy="1588"/>
            </a:xfrm>
            <a:prstGeom prst="straightConnector1">
              <a:avLst/>
            </a:prstGeom>
            <a:ln>
              <a:solidFill>
                <a:srgbClr val="FFC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Rectangular Callout 22"/>
            <p:cNvSpPr/>
            <p:nvPr/>
          </p:nvSpPr>
          <p:spPr bwMode="auto">
            <a:xfrm>
              <a:off x="2133600" y="3581400"/>
              <a:ext cx="914400" cy="381000"/>
            </a:xfrm>
            <a:prstGeom prst="wedgeRectCallout">
              <a:avLst>
                <a:gd name="adj1" fmla="val -29833"/>
                <a:gd name="adj2" fmla="val 91166"/>
              </a:avLst>
            </a:prstGeom>
            <a:solidFill>
              <a:srgbClr val="FFC000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5% 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- 10% of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</p:grpSp>
      <p:sp>
        <p:nvSpPr>
          <p:cNvPr id="29" name="Bent-Up Arrow 28"/>
          <p:cNvSpPr/>
          <p:nvPr/>
        </p:nvSpPr>
        <p:spPr bwMode="auto">
          <a:xfrm>
            <a:off x="3733800" y="4419600"/>
            <a:ext cx="2514600" cy="1066800"/>
          </a:xfrm>
          <a:prstGeom prst="bentUpArrow">
            <a:avLst>
              <a:gd name="adj1" fmla="val 18077"/>
              <a:gd name="adj2" fmla="val 23462"/>
              <a:gd name="adj3" fmla="val 25000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0" name="Bent-Up Arrow 29"/>
          <p:cNvSpPr/>
          <p:nvPr/>
        </p:nvSpPr>
        <p:spPr bwMode="auto">
          <a:xfrm flipH="1">
            <a:off x="3657600" y="4267200"/>
            <a:ext cx="990600" cy="457200"/>
          </a:xfrm>
          <a:prstGeom prst="bentUpArrow">
            <a:avLst>
              <a:gd name="adj1" fmla="val 29667"/>
              <a:gd name="adj2" fmla="val 36667"/>
              <a:gd name="adj3" fmla="val 25000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9169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Track/attenuate output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track/attenuate stage can </a:t>
            </a:r>
            <a:r>
              <a:rPr lang="en-US" sz="2400" dirty="0" smtClean="0">
                <a:solidFill>
                  <a:srgbClr val="C00000"/>
                </a:solidFill>
              </a:rPr>
              <a:t>improve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C00000"/>
                </a:solidFill>
              </a:rPr>
              <a:t>dynamic linearity</a:t>
            </a:r>
            <a:r>
              <a:rPr lang="en-US" sz="2400" dirty="0" smtClean="0"/>
              <a:t> by reducing the signal dependence at the output</a:t>
            </a:r>
            <a:endParaRPr lang="en-US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394238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3959382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990600" y="2514600"/>
            <a:ext cx="457200" cy="533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33600" y="3124200"/>
            <a:ext cx="457200" cy="533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276600" y="2895600"/>
            <a:ext cx="457200" cy="533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Flowchart: Process 13"/>
          <p:cNvSpPr/>
          <p:nvPr/>
        </p:nvSpPr>
        <p:spPr bwMode="auto">
          <a:xfrm>
            <a:off x="1371600" y="1905000"/>
            <a:ext cx="2362200" cy="6096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Isolate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nonlinear transition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V="1">
            <a:off x="1714500" y="4914900"/>
            <a:ext cx="609600" cy="5334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3276600" y="4876800"/>
            <a:ext cx="609600" cy="6096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2667397" y="5258197"/>
            <a:ext cx="456406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Flowchart: Process 29"/>
          <p:cNvSpPr/>
          <p:nvPr/>
        </p:nvSpPr>
        <p:spPr bwMode="auto">
          <a:xfrm>
            <a:off x="1600200" y="5486400"/>
            <a:ext cx="2362200" cy="5334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Remove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previous code dependence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Great random mismatch error compensation by using self-trimming</a:t>
            </a:r>
          </a:p>
          <a:p>
            <a:r>
              <a:rPr lang="en-US" sz="2400" dirty="0" smtClean="0"/>
              <a:t>Excellent dynamic linearity enhancement by the track/attenuate output stage</a:t>
            </a:r>
          </a:p>
          <a:p>
            <a:r>
              <a:rPr lang="en-US" sz="2400" dirty="0" smtClean="0"/>
              <a:t>One of the best DACs in high frequency linearity performance</a:t>
            </a:r>
          </a:p>
          <a:p>
            <a:r>
              <a:rPr lang="en-US" sz="2400" dirty="0" smtClean="0"/>
              <a:t>Complicated calibration loop (ADC-DSP-DAC)</a:t>
            </a:r>
          </a:p>
          <a:p>
            <a:r>
              <a:rPr lang="en-US" sz="2400" dirty="0" smtClean="0"/>
              <a:t>Less interest in a newer CMOS technology because of the 5-stacked-transistor current source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361994" y="4343400"/>
            <a:ext cx="2415118" cy="1676400"/>
            <a:chOff x="6361994" y="4343400"/>
            <a:chExt cx="2415118" cy="167640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1994" y="4419600"/>
              <a:ext cx="2415118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 bwMode="auto">
            <a:xfrm>
              <a:off x="6934200" y="4343400"/>
              <a:ext cx="914400" cy="16764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6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1.5-V 14-bit 100-MS/s self-calibrated DAC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r>
              <a:rPr lang="en-US" sz="2400" dirty="0" smtClean="0"/>
              <a:t>The self-calibration technique can successfully calibrate the </a:t>
            </a:r>
            <a:r>
              <a:rPr lang="en-US" sz="2400" dirty="0" smtClean="0">
                <a:solidFill>
                  <a:srgbClr val="C00000"/>
                </a:solidFill>
              </a:rPr>
              <a:t>random mismatch errors </a:t>
            </a:r>
            <a:r>
              <a:rPr lang="en-US" sz="2400" dirty="0" smtClean="0"/>
              <a:t>in the modern </a:t>
            </a:r>
            <a:r>
              <a:rPr lang="en-US" sz="2400" dirty="0" smtClean="0">
                <a:solidFill>
                  <a:srgbClr val="C00000"/>
                </a:solidFill>
              </a:rPr>
              <a:t>low-voltage</a:t>
            </a:r>
            <a:r>
              <a:rPr lang="en-US" sz="2400" dirty="0" smtClean="0"/>
              <a:t> CMOS technology</a:t>
            </a:r>
            <a:endParaRPr 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60" y="2514601"/>
            <a:ext cx="61421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52400" y="3200400"/>
            <a:ext cx="990600" cy="6096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429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Counter controls MSB inputs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767554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j=0, measure LSB current D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LSB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1148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j=1-63, measure MSB current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453354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Obtain error by subtracting j D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LSB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8006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Store error code in SAR register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513915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Control CALDAC to correct current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66800" y="2514600"/>
            <a:ext cx="2514600" cy="6858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00600" y="4724400"/>
            <a:ext cx="990600" cy="4572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38400" y="3276600"/>
            <a:ext cx="1143000" cy="6096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419600" y="4724400"/>
            <a:ext cx="304800" cy="6096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33600" y="5715000"/>
            <a:ext cx="1981200" cy="3048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errors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" y="4876800"/>
            <a:ext cx="990600" cy="6096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514600" y="4953000"/>
            <a:ext cx="1143000" cy="6096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105400" y="4648200"/>
            <a:ext cx="685800" cy="7620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3390106" y="4533900"/>
            <a:ext cx="685800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8" grpId="0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Reduce the gate area by a factor of more than 500 compared to the DAC without any calibration</a:t>
            </a:r>
          </a:p>
          <a:p>
            <a:r>
              <a:rPr lang="en-US" sz="2400" dirty="0" smtClean="0"/>
              <a:t>Achieve the smallest area and power of all published 14-bit DACs by far</a:t>
            </a:r>
          </a:p>
          <a:p>
            <a:r>
              <a:rPr lang="en-US" sz="2400" dirty="0" smtClean="0"/>
              <a:t>Significantly improve the settling rate and dynamic linearity due to dramatic parasitic capacitance reduction</a:t>
            </a:r>
          </a:p>
          <a:p>
            <a:r>
              <a:rPr lang="en-US" sz="2400" dirty="0" smtClean="0"/>
              <a:t>Use complicated calibration loop</a:t>
            </a:r>
          </a:p>
          <a:p>
            <a:pPr>
              <a:buNone/>
            </a:pPr>
            <a:r>
              <a:rPr lang="en-US" sz="2400" dirty="0" smtClean="0"/>
              <a:t>	(ADC-DSP-DAC)</a:t>
            </a:r>
          </a:p>
          <a:p>
            <a:endParaRPr lang="en-US" sz="24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000" y="3505200"/>
            <a:ext cx="3219000" cy="25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55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129852</TotalTime>
  <Words>1568</Words>
  <Application>Microsoft Office PowerPoint</Application>
  <PresentationFormat>On-screen Show (4:3)</PresentationFormat>
  <Paragraphs>408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</vt:lpstr>
      <vt:lpstr>Default Design</vt:lpstr>
      <vt:lpstr>Visio</vt:lpstr>
      <vt:lpstr>Nonlinearities for current-steering DACs </vt:lpstr>
      <vt:lpstr>State of the art</vt:lpstr>
      <vt:lpstr>A 14-bit intrinsic accuracy Q2 random walk CMOS DAC</vt:lpstr>
      <vt:lpstr>Contributions and limitations</vt:lpstr>
      <vt:lpstr>A self-trimming 14-b 100-MS/s CMOS DAC</vt:lpstr>
      <vt:lpstr>Track/attenuate output stage</vt:lpstr>
      <vt:lpstr>Contributions and limitations</vt:lpstr>
      <vt:lpstr>A 1.5-V 14-bit 100-MS/s self-calibrated DAC</vt:lpstr>
      <vt:lpstr>Contributions and limitations</vt:lpstr>
      <vt:lpstr>A 14-bit 200-MHz current-steering DAC with switching-sequence post-adjustment</vt:lpstr>
      <vt:lpstr>Switching strategy for SSPA calibration</vt:lpstr>
      <vt:lpstr>Contributions and limitations</vt:lpstr>
      <vt:lpstr>A 12 bit 2.9 GS/s DAC with IM3 &lt; -60 dBc beyond 1 GHz in 65 nm CMOS</vt:lpstr>
      <vt:lpstr>Modified triple-cascode current source</vt:lpstr>
      <vt:lpstr>Contributions and limitations</vt:lpstr>
      <vt:lpstr>Complete-folding calibration</vt:lpstr>
      <vt:lpstr>Switching strategy with 4-bit unary-code array: 1st time folding </vt:lpstr>
      <vt:lpstr>Switching strategy with 4-bit unary-code array: 2nd time folding </vt:lpstr>
      <vt:lpstr>Switching strategy with 4-bit unary-code array: 3rd time folding </vt:lpstr>
      <vt:lpstr>Comparison of switching sequence</vt:lpstr>
      <vt:lpstr>General switching strategy</vt:lpstr>
      <vt:lpstr>Statistical simulation setup</vt:lpstr>
      <vt:lpstr>MSB DNL/INL distribution with different calibration techniques </vt:lpstr>
    </vt:vector>
  </TitlesOfParts>
  <Company>Iowa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Notes, EE435, 2007</dc:title>
  <dc:subject>Analog IC Design</dc:subject>
  <dc:creator>DJ Chen</dc:creator>
  <cp:lastModifiedBy>Chen, Degang J [E CPE]</cp:lastModifiedBy>
  <cp:revision>3393</cp:revision>
  <dcterms:created xsi:type="dcterms:W3CDTF">2002-12-08T03:41:11Z</dcterms:created>
  <dcterms:modified xsi:type="dcterms:W3CDTF">2015-04-13T05:15:19Z</dcterms:modified>
</cp:coreProperties>
</file>