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9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3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3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0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4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0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7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D0C53-09F0-4E96-BC50-6236B9B1DB4B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7703-24C6-450C-A1D7-7B8DD754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0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4852129" y="2873085"/>
            <a:ext cx="815975" cy="1028700"/>
            <a:chOff x="1658143" y="471815"/>
            <a:chExt cx="1017033" cy="1254903"/>
          </a:xfrm>
        </p:grpSpPr>
        <p:sp>
          <p:nvSpPr>
            <p:cNvPr id="5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 flipH="1">
            <a:off x="2424390" y="2915030"/>
            <a:ext cx="860425" cy="1028700"/>
            <a:chOff x="1658143" y="471815"/>
            <a:chExt cx="1017033" cy="1254903"/>
          </a:xfrm>
        </p:grpSpPr>
        <p:sp>
          <p:nvSpPr>
            <p:cNvPr id="13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74"/>
          <p:cNvGrpSpPr>
            <a:grpSpLocks/>
          </p:cNvGrpSpPr>
          <p:nvPr/>
        </p:nvGrpSpPr>
        <p:grpSpPr bwMode="auto">
          <a:xfrm flipH="1">
            <a:off x="3275946" y="659891"/>
            <a:ext cx="862012" cy="1028700"/>
            <a:chOff x="1658143" y="471815"/>
            <a:chExt cx="1017033" cy="1254903"/>
          </a:xfrm>
        </p:grpSpPr>
        <p:sp>
          <p:nvSpPr>
            <p:cNvPr id="21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62"/>
          <p:cNvGrpSpPr>
            <a:grpSpLocks/>
          </p:cNvGrpSpPr>
          <p:nvPr/>
        </p:nvGrpSpPr>
        <p:grpSpPr bwMode="auto">
          <a:xfrm>
            <a:off x="3889857" y="242378"/>
            <a:ext cx="569912" cy="644525"/>
            <a:chOff x="86" y="-6"/>
            <a:chExt cx="389" cy="534"/>
          </a:xfrm>
        </p:grpSpPr>
        <p:grpSp>
          <p:nvGrpSpPr>
            <p:cNvPr id="29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31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sp>
        <p:nvSpPr>
          <p:cNvPr id="35" name="TextBox 191"/>
          <p:cNvSpPr txBox="1">
            <a:spLocks noChangeArrowheads="1"/>
          </p:cNvSpPr>
          <p:nvPr/>
        </p:nvSpPr>
        <p:spPr bwMode="auto">
          <a:xfrm>
            <a:off x="3923463" y="2754400"/>
            <a:ext cx="485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err="1"/>
              <a:t>v</a:t>
            </a:r>
            <a:r>
              <a:rPr lang="en-US" sz="2800" baseline="-25000" dirty="0" err="1"/>
              <a:t>s</a:t>
            </a:r>
            <a:endParaRPr lang="en-US" sz="2800" dirty="0"/>
          </a:p>
        </p:txBody>
      </p:sp>
      <p:sp>
        <p:nvSpPr>
          <p:cNvPr id="39" name="Text Box 91"/>
          <p:cNvSpPr txBox="1">
            <a:spLocks noChangeArrowheads="1"/>
          </p:cNvSpPr>
          <p:nvPr/>
        </p:nvSpPr>
        <p:spPr bwMode="auto">
          <a:xfrm>
            <a:off x="3027067" y="3918816"/>
            <a:ext cx="43773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2244199" y="2972339"/>
            <a:ext cx="4571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i+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grpSp>
        <p:nvGrpSpPr>
          <p:cNvPr id="43" name="Group 174"/>
          <p:cNvGrpSpPr>
            <a:grpSpLocks/>
          </p:cNvGrpSpPr>
          <p:nvPr/>
        </p:nvGrpSpPr>
        <p:grpSpPr bwMode="auto">
          <a:xfrm flipH="1">
            <a:off x="3275946" y="1515691"/>
            <a:ext cx="862012" cy="1028700"/>
            <a:chOff x="1658143" y="471815"/>
            <a:chExt cx="1017033" cy="1254903"/>
          </a:xfrm>
        </p:grpSpPr>
        <p:sp>
          <p:nvSpPr>
            <p:cNvPr id="44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233"/>
          <p:cNvGrpSpPr>
            <a:grpSpLocks/>
          </p:cNvGrpSpPr>
          <p:nvPr/>
        </p:nvGrpSpPr>
        <p:grpSpPr bwMode="auto">
          <a:xfrm rot="-5400000">
            <a:off x="3538351" y="2467063"/>
            <a:ext cx="269875" cy="827088"/>
            <a:chOff x="7798020" y="1477812"/>
            <a:chExt cx="268835" cy="826659"/>
          </a:xfrm>
        </p:grpSpPr>
        <p:cxnSp>
          <p:nvCxnSpPr>
            <p:cNvPr id="52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oup 233"/>
          <p:cNvGrpSpPr>
            <a:grpSpLocks/>
          </p:cNvGrpSpPr>
          <p:nvPr/>
        </p:nvGrpSpPr>
        <p:grpSpPr bwMode="auto">
          <a:xfrm rot="-5400000">
            <a:off x="4327550" y="2443974"/>
            <a:ext cx="269875" cy="827088"/>
            <a:chOff x="7798020" y="1477812"/>
            <a:chExt cx="268835" cy="826659"/>
          </a:xfrm>
        </p:grpSpPr>
        <p:cxnSp>
          <p:nvCxnSpPr>
            <p:cNvPr id="60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7" name="Text Box 31"/>
          <p:cNvSpPr txBox="1">
            <a:spLocks noChangeArrowheads="1"/>
          </p:cNvSpPr>
          <p:nvPr/>
        </p:nvSpPr>
        <p:spPr bwMode="auto">
          <a:xfrm>
            <a:off x="5391695" y="2925361"/>
            <a:ext cx="4187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i-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68" name="Text Box 91"/>
          <p:cNvSpPr txBox="1">
            <a:spLocks noChangeArrowheads="1"/>
          </p:cNvSpPr>
          <p:nvPr/>
        </p:nvSpPr>
        <p:spPr bwMode="auto">
          <a:xfrm>
            <a:off x="4691567" y="3891464"/>
            <a:ext cx="4377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Straight Connector 166"/>
          <p:cNvCxnSpPr>
            <a:cxnSpLocks noChangeShapeType="1"/>
          </p:cNvCxnSpPr>
          <p:nvPr/>
        </p:nvCxnSpPr>
        <p:spPr bwMode="auto">
          <a:xfrm>
            <a:off x="4119316" y="2414240"/>
            <a:ext cx="0" cy="46636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3064750" y="76154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Vbp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930969" y="1640378"/>
            <a:ext cx="53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Vpc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799205" y="5375922"/>
            <a:ext cx="220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Differential input pair</a:t>
            </a:r>
            <a:endParaRPr lang="en-US" dirty="0"/>
          </a:p>
        </p:txBody>
      </p:sp>
      <p:sp>
        <p:nvSpPr>
          <p:cNvPr id="74" name="TextBox 191"/>
          <p:cNvSpPr txBox="1">
            <a:spLocks noChangeArrowheads="1"/>
          </p:cNvSpPr>
          <p:nvPr/>
        </p:nvSpPr>
        <p:spPr bwMode="auto">
          <a:xfrm>
            <a:off x="4377661" y="2260211"/>
            <a:ext cx="490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R</a:t>
            </a:r>
            <a:r>
              <a:rPr lang="en-US" sz="2800" baseline="-25000" dirty="0" err="1" smtClean="0"/>
              <a:t>s</a:t>
            </a:r>
            <a:endParaRPr lang="en-US" sz="2800" dirty="0"/>
          </a:p>
        </p:txBody>
      </p:sp>
      <p:sp>
        <p:nvSpPr>
          <p:cNvPr id="75" name="TextBox 191"/>
          <p:cNvSpPr txBox="1">
            <a:spLocks noChangeArrowheads="1"/>
          </p:cNvSpPr>
          <p:nvPr/>
        </p:nvSpPr>
        <p:spPr bwMode="auto">
          <a:xfrm>
            <a:off x="3389392" y="2241567"/>
            <a:ext cx="490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R</a:t>
            </a:r>
            <a:r>
              <a:rPr lang="en-US" sz="2800" baseline="-25000" dirty="0" err="1" smtClean="0"/>
              <a:t>s</a:t>
            </a:r>
            <a:endParaRPr lang="en-US" sz="2800" dirty="0"/>
          </a:p>
        </p:txBody>
      </p:sp>
      <p:cxnSp>
        <p:nvCxnSpPr>
          <p:cNvPr id="78" name="Straight Connector 166"/>
          <p:cNvCxnSpPr>
            <a:cxnSpLocks noChangeShapeType="1"/>
          </p:cNvCxnSpPr>
          <p:nvPr/>
        </p:nvCxnSpPr>
        <p:spPr bwMode="auto">
          <a:xfrm>
            <a:off x="4423582" y="980022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Box 78"/>
          <p:cNvSpPr txBox="1"/>
          <p:nvPr/>
        </p:nvSpPr>
        <p:spPr>
          <a:xfrm>
            <a:off x="4435294" y="1441375"/>
            <a:ext cx="436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5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5351463" y="1672496"/>
            <a:ext cx="815975" cy="1028700"/>
            <a:chOff x="1658143" y="471815"/>
            <a:chExt cx="1017033" cy="1254903"/>
          </a:xfrm>
        </p:grpSpPr>
        <p:sp>
          <p:nvSpPr>
            <p:cNvPr id="3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11"/>
          <p:cNvGrpSpPr>
            <a:grpSpLocks/>
          </p:cNvGrpSpPr>
          <p:nvPr/>
        </p:nvGrpSpPr>
        <p:grpSpPr bwMode="auto">
          <a:xfrm flipH="1">
            <a:off x="6110288" y="1672496"/>
            <a:ext cx="862012" cy="1028700"/>
            <a:chOff x="1658143" y="471815"/>
            <a:chExt cx="1017033" cy="1254903"/>
          </a:xfrm>
        </p:grpSpPr>
        <p:sp>
          <p:nvSpPr>
            <p:cNvPr id="11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83"/>
          <p:cNvGrpSpPr>
            <a:grpSpLocks/>
          </p:cNvGrpSpPr>
          <p:nvPr/>
        </p:nvGrpSpPr>
        <p:grpSpPr bwMode="auto">
          <a:xfrm>
            <a:off x="6062842" y="4113766"/>
            <a:ext cx="903108" cy="961995"/>
            <a:chOff x="415" y="3056"/>
            <a:chExt cx="616" cy="797"/>
          </a:xfrm>
        </p:grpSpPr>
        <p:sp>
          <p:nvSpPr>
            <p:cNvPr id="28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83"/>
          <p:cNvGrpSpPr>
            <a:grpSpLocks/>
          </p:cNvGrpSpPr>
          <p:nvPr/>
        </p:nvGrpSpPr>
        <p:grpSpPr bwMode="auto">
          <a:xfrm>
            <a:off x="6061075" y="5322918"/>
            <a:ext cx="903108" cy="961995"/>
            <a:chOff x="415" y="3056"/>
            <a:chExt cx="616" cy="797"/>
          </a:xfrm>
        </p:grpSpPr>
        <p:sp>
          <p:nvSpPr>
            <p:cNvPr id="21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" name="Group 83"/>
          <p:cNvGrpSpPr>
            <a:grpSpLocks/>
          </p:cNvGrpSpPr>
          <p:nvPr/>
        </p:nvGrpSpPr>
        <p:grpSpPr bwMode="auto">
          <a:xfrm flipH="1">
            <a:off x="5360988" y="4115353"/>
            <a:ext cx="850900" cy="962025"/>
            <a:chOff x="415" y="3056"/>
            <a:chExt cx="616" cy="797"/>
          </a:xfrm>
        </p:grpSpPr>
        <p:sp>
          <p:nvSpPr>
            <p:cNvPr id="36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" name="Group 83"/>
          <p:cNvGrpSpPr>
            <a:grpSpLocks/>
          </p:cNvGrpSpPr>
          <p:nvPr/>
        </p:nvGrpSpPr>
        <p:grpSpPr bwMode="auto">
          <a:xfrm flipH="1">
            <a:off x="5362575" y="5324475"/>
            <a:ext cx="850900" cy="962025"/>
            <a:chOff x="415" y="3056"/>
            <a:chExt cx="616" cy="797"/>
          </a:xfrm>
        </p:grpSpPr>
        <p:sp>
          <p:nvSpPr>
            <p:cNvPr id="44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1" name="Straight Connector 164"/>
          <p:cNvCxnSpPr>
            <a:cxnSpLocks noChangeShapeType="1"/>
            <a:stCxn id="9" idx="1"/>
            <a:endCxn id="42" idx="1"/>
          </p:cNvCxnSpPr>
          <p:nvPr/>
        </p:nvCxnSpPr>
        <p:spPr bwMode="auto">
          <a:xfrm>
            <a:off x="5369109" y="2701196"/>
            <a:ext cx="4310" cy="141415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166"/>
          <p:cNvCxnSpPr>
            <a:cxnSpLocks noChangeShapeType="1"/>
            <a:stCxn id="17" idx="1"/>
            <a:endCxn id="34" idx="1"/>
          </p:cNvCxnSpPr>
          <p:nvPr/>
        </p:nvCxnSpPr>
        <p:spPr bwMode="auto">
          <a:xfrm flipH="1">
            <a:off x="6952756" y="2701196"/>
            <a:ext cx="903" cy="141257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oup 140"/>
          <p:cNvGrpSpPr>
            <a:grpSpLocks/>
          </p:cNvGrpSpPr>
          <p:nvPr/>
        </p:nvGrpSpPr>
        <p:grpSpPr bwMode="auto">
          <a:xfrm>
            <a:off x="5235575" y="6164263"/>
            <a:ext cx="282575" cy="406400"/>
            <a:chOff x="3072" y="2928"/>
            <a:chExt cx="96" cy="227"/>
          </a:xfrm>
        </p:grpSpPr>
        <p:sp>
          <p:nvSpPr>
            <p:cNvPr id="54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56" name="Group 140"/>
          <p:cNvGrpSpPr>
            <a:grpSpLocks/>
          </p:cNvGrpSpPr>
          <p:nvPr/>
        </p:nvGrpSpPr>
        <p:grpSpPr bwMode="auto">
          <a:xfrm>
            <a:off x="6810375" y="6172200"/>
            <a:ext cx="282575" cy="406400"/>
            <a:chOff x="3072" y="2928"/>
            <a:chExt cx="96" cy="227"/>
          </a:xfrm>
        </p:grpSpPr>
        <p:sp>
          <p:nvSpPr>
            <p:cNvPr id="57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65" name="Group 253"/>
          <p:cNvGrpSpPr>
            <a:grpSpLocks/>
          </p:cNvGrpSpPr>
          <p:nvPr/>
        </p:nvGrpSpPr>
        <p:grpSpPr bwMode="auto">
          <a:xfrm>
            <a:off x="5341938" y="433388"/>
            <a:ext cx="815975" cy="1028700"/>
            <a:chOff x="1658143" y="471815"/>
            <a:chExt cx="1017033" cy="1254903"/>
          </a:xfrm>
        </p:grpSpPr>
        <p:sp>
          <p:nvSpPr>
            <p:cNvPr id="66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261"/>
          <p:cNvGrpSpPr>
            <a:grpSpLocks/>
          </p:cNvGrpSpPr>
          <p:nvPr/>
        </p:nvGrpSpPr>
        <p:grpSpPr bwMode="auto">
          <a:xfrm flipH="1">
            <a:off x="6100763" y="433388"/>
            <a:ext cx="860425" cy="1028700"/>
            <a:chOff x="1658143" y="471815"/>
            <a:chExt cx="1017033" cy="1254903"/>
          </a:xfrm>
        </p:grpSpPr>
        <p:sp>
          <p:nvSpPr>
            <p:cNvPr id="74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" name="Group 62"/>
          <p:cNvGrpSpPr>
            <a:grpSpLocks/>
          </p:cNvGrpSpPr>
          <p:nvPr/>
        </p:nvGrpSpPr>
        <p:grpSpPr bwMode="auto">
          <a:xfrm>
            <a:off x="5133975" y="9525"/>
            <a:ext cx="569913" cy="644525"/>
            <a:chOff x="86" y="-6"/>
            <a:chExt cx="389" cy="534"/>
          </a:xfrm>
        </p:grpSpPr>
        <p:grpSp>
          <p:nvGrpSpPr>
            <p:cNvPr id="84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86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5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88" name="Group 62"/>
          <p:cNvGrpSpPr>
            <a:grpSpLocks/>
          </p:cNvGrpSpPr>
          <p:nvPr/>
        </p:nvGrpSpPr>
        <p:grpSpPr bwMode="auto">
          <a:xfrm>
            <a:off x="6710363" y="17463"/>
            <a:ext cx="569912" cy="644525"/>
            <a:chOff x="86" y="-6"/>
            <a:chExt cx="389" cy="534"/>
          </a:xfrm>
        </p:grpSpPr>
        <p:grpSp>
          <p:nvGrpSpPr>
            <p:cNvPr id="89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91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cxnSp>
        <p:nvCxnSpPr>
          <p:cNvPr id="93" name="Straight Connector 66"/>
          <p:cNvCxnSpPr>
            <a:cxnSpLocks noChangeShapeType="1"/>
            <a:stCxn id="72" idx="1"/>
            <a:endCxn id="8" idx="1"/>
          </p:cNvCxnSpPr>
          <p:nvPr/>
        </p:nvCxnSpPr>
        <p:spPr bwMode="auto">
          <a:xfrm>
            <a:off x="5359584" y="1462088"/>
            <a:ext cx="8250" cy="21040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68"/>
          <p:cNvCxnSpPr>
            <a:cxnSpLocks noChangeShapeType="1"/>
            <a:stCxn id="80" idx="1"/>
            <a:endCxn id="16" idx="1"/>
          </p:cNvCxnSpPr>
          <p:nvPr/>
        </p:nvCxnSpPr>
        <p:spPr bwMode="auto">
          <a:xfrm>
            <a:off x="6942581" y="1462088"/>
            <a:ext cx="12424" cy="21040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Box 289"/>
          <p:cNvSpPr txBox="1">
            <a:spLocks noChangeArrowheads="1"/>
          </p:cNvSpPr>
          <p:nvPr/>
        </p:nvSpPr>
        <p:spPr bwMode="auto">
          <a:xfrm>
            <a:off x="5782650" y="1607002"/>
            <a:ext cx="6174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err="1" smtClean="0"/>
              <a:t>v</a:t>
            </a:r>
            <a:r>
              <a:rPr lang="en-US" sz="2800" baseline="-25000" dirty="0" err="1" smtClean="0"/>
              <a:t>pc</a:t>
            </a:r>
            <a:endParaRPr lang="en-US" sz="2800" dirty="0"/>
          </a:p>
        </p:txBody>
      </p:sp>
      <p:cxnSp>
        <p:nvCxnSpPr>
          <p:cNvPr id="98" name="Straight Connector 18"/>
          <p:cNvCxnSpPr>
            <a:cxnSpLocks noChangeShapeType="1"/>
          </p:cNvCxnSpPr>
          <p:nvPr/>
        </p:nvCxnSpPr>
        <p:spPr bwMode="auto">
          <a:xfrm>
            <a:off x="4881430" y="3614948"/>
            <a:ext cx="500063" cy="142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Oval 320"/>
          <p:cNvSpPr>
            <a:spLocks noChangeArrowheads="1"/>
          </p:cNvSpPr>
          <p:nvPr/>
        </p:nvSpPr>
        <p:spPr bwMode="auto">
          <a:xfrm>
            <a:off x="5355060" y="5340346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0" name="Oval 321"/>
          <p:cNvSpPr>
            <a:spLocks noChangeArrowheads="1"/>
          </p:cNvSpPr>
          <p:nvPr/>
        </p:nvSpPr>
        <p:spPr bwMode="auto">
          <a:xfrm>
            <a:off x="6925382" y="5337581"/>
            <a:ext cx="44450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1" name="Oval 323"/>
          <p:cNvSpPr>
            <a:spLocks noChangeArrowheads="1"/>
          </p:cNvSpPr>
          <p:nvPr/>
        </p:nvSpPr>
        <p:spPr bwMode="auto">
          <a:xfrm>
            <a:off x="6948488" y="3578676"/>
            <a:ext cx="46037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2" name="Oval 324"/>
          <p:cNvSpPr>
            <a:spLocks noChangeArrowheads="1"/>
          </p:cNvSpPr>
          <p:nvPr/>
        </p:nvSpPr>
        <p:spPr bwMode="auto">
          <a:xfrm>
            <a:off x="4867275" y="3613397"/>
            <a:ext cx="44450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3" name="Oval 325"/>
          <p:cNvSpPr>
            <a:spLocks noChangeArrowheads="1"/>
          </p:cNvSpPr>
          <p:nvPr/>
        </p:nvSpPr>
        <p:spPr bwMode="auto">
          <a:xfrm>
            <a:off x="5357813" y="3610673"/>
            <a:ext cx="46037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4" name="Oval 326"/>
          <p:cNvSpPr>
            <a:spLocks noChangeArrowheads="1"/>
          </p:cNvSpPr>
          <p:nvPr/>
        </p:nvSpPr>
        <p:spPr bwMode="auto">
          <a:xfrm>
            <a:off x="7480985" y="3595221"/>
            <a:ext cx="46037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05" name="TextBox 210"/>
          <p:cNvSpPr txBox="1">
            <a:spLocks noChangeArrowheads="1"/>
          </p:cNvSpPr>
          <p:nvPr/>
        </p:nvSpPr>
        <p:spPr bwMode="auto">
          <a:xfrm>
            <a:off x="5802882" y="4088569"/>
            <a:ext cx="6174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err="1" smtClean="0"/>
              <a:t>v</a:t>
            </a:r>
            <a:r>
              <a:rPr lang="en-US" sz="2800" baseline="-25000" dirty="0" err="1" smtClean="0"/>
              <a:t>nc</a:t>
            </a:r>
            <a:endParaRPr lang="en-US" sz="2800" dirty="0"/>
          </a:p>
        </p:txBody>
      </p:sp>
      <p:sp>
        <p:nvSpPr>
          <p:cNvPr id="106" name="TextBox 210"/>
          <p:cNvSpPr txBox="1">
            <a:spLocks noChangeArrowheads="1"/>
          </p:cNvSpPr>
          <p:nvPr/>
        </p:nvSpPr>
        <p:spPr bwMode="auto">
          <a:xfrm>
            <a:off x="5832475" y="5340350"/>
            <a:ext cx="6303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err="1" smtClean="0"/>
              <a:t>v</a:t>
            </a:r>
            <a:r>
              <a:rPr lang="en-US" sz="2800" baseline="-25000" dirty="0" err="1" smtClean="0"/>
              <a:t>bn</a:t>
            </a:r>
            <a:endParaRPr lang="en-US" sz="2800" dirty="0"/>
          </a:p>
        </p:txBody>
      </p:sp>
      <p:cxnSp>
        <p:nvCxnSpPr>
          <p:cNvPr id="107" name="Straight Connector 18"/>
          <p:cNvCxnSpPr>
            <a:cxnSpLocks noChangeShapeType="1"/>
          </p:cNvCxnSpPr>
          <p:nvPr/>
        </p:nvCxnSpPr>
        <p:spPr bwMode="auto">
          <a:xfrm>
            <a:off x="6997205" y="3607149"/>
            <a:ext cx="500063" cy="142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64"/>
          <p:cNvCxnSpPr>
            <a:cxnSpLocks noChangeShapeType="1"/>
          </p:cNvCxnSpPr>
          <p:nvPr/>
        </p:nvCxnSpPr>
        <p:spPr bwMode="auto">
          <a:xfrm>
            <a:off x="5369806" y="4909584"/>
            <a:ext cx="4310" cy="69270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64"/>
          <p:cNvCxnSpPr>
            <a:cxnSpLocks noChangeShapeType="1"/>
          </p:cNvCxnSpPr>
          <p:nvPr/>
        </p:nvCxnSpPr>
        <p:spPr bwMode="auto">
          <a:xfrm>
            <a:off x="6955808" y="4856844"/>
            <a:ext cx="4310" cy="69270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8"/>
          <p:cNvCxnSpPr>
            <a:cxnSpLocks noChangeShapeType="1"/>
          </p:cNvCxnSpPr>
          <p:nvPr/>
        </p:nvCxnSpPr>
        <p:spPr bwMode="auto">
          <a:xfrm>
            <a:off x="6956700" y="5362188"/>
            <a:ext cx="500063" cy="142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8"/>
          <p:cNvCxnSpPr>
            <a:cxnSpLocks noChangeShapeType="1"/>
          </p:cNvCxnSpPr>
          <p:nvPr/>
        </p:nvCxnSpPr>
        <p:spPr bwMode="auto">
          <a:xfrm>
            <a:off x="4874944" y="5362820"/>
            <a:ext cx="500063" cy="142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 Box 91"/>
          <p:cNvSpPr txBox="1">
            <a:spLocks noChangeArrowheads="1"/>
          </p:cNvSpPr>
          <p:nvPr/>
        </p:nvSpPr>
        <p:spPr bwMode="auto">
          <a:xfrm>
            <a:off x="4710891" y="4942726"/>
            <a:ext cx="43773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 Box 91"/>
          <p:cNvSpPr txBox="1">
            <a:spLocks noChangeArrowheads="1"/>
          </p:cNvSpPr>
          <p:nvPr/>
        </p:nvSpPr>
        <p:spPr bwMode="auto">
          <a:xfrm>
            <a:off x="7247236" y="5003140"/>
            <a:ext cx="4377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 Box 31"/>
          <p:cNvSpPr txBox="1">
            <a:spLocks noChangeArrowheads="1"/>
          </p:cNvSpPr>
          <p:nvPr/>
        </p:nvSpPr>
        <p:spPr bwMode="auto">
          <a:xfrm>
            <a:off x="4379526" y="3374698"/>
            <a:ext cx="5405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o1-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115" name="Text Box 31"/>
          <p:cNvSpPr txBox="1">
            <a:spLocks noChangeArrowheads="1"/>
          </p:cNvSpPr>
          <p:nvPr/>
        </p:nvSpPr>
        <p:spPr bwMode="auto">
          <a:xfrm>
            <a:off x="7527021" y="3327720"/>
            <a:ext cx="5935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o1+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06011" y="2701196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Folded </a:t>
            </a:r>
            <a:r>
              <a:rPr lang="en-US" dirty="0" err="1" smtClean="0"/>
              <a:t>cascode</a:t>
            </a:r>
            <a:endParaRPr lang="en-US" dirty="0"/>
          </a:p>
        </p:txBody>
      </p:sp>
      <p:sp>
        <p:nvSpPr>
          <p:cNvPr id="117" name="TextBox 22"/>
          <p:cNvSpPr txBox="1">
            <a:spLocks noChangeArrowheads="1"/>
          </p:cNvSpPr>
          <p:nvPr/>
        </p:nvSpPr>
        <p:spPr bwMode="auto">
          <a:xfrm>
            <a:off x="5741211" y="40856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V</a:t>
            </a:r>
            <a:r>
              <a:rPr lang="en-US" sz="1800" baseline="-25000" dirty="0"/>
              <a:t>CMFB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35175" y="5549547"/>
            <a:ext cx="3931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diode connection from i+/i- to </a:t>
            </a:r>
            <a:r>
              <a:rPr lang="en-US" dirty="0" err="1" smtClean="0"/>
              <a:t>gnd</a:t>
            </a:r>
            <a:r>
              <a:rPr lang="en-US" dirty="0" smtClean="0"/>
              <a:t> to prevent i+/i- nodes to swing too 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5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3"/>
          <p:cNvGrpSpPr>
            <a:grpSpLocks/>
          </p:cNvGrpSpPr>
          <p:nvPr/>
        </p:nvGrpSpPr>
        <p:grpSpPr bwMode="auto">
          <a:xfrm>
            <a:off x="6154401" y="5260495"/>
            <a:ext cx="903924" cy="962025"/>
            <a:chOff x="415" y="3056"/>
            <a:chExt cx="616" cy="797"/>
          </a:xfrm>
        </p:grpSpPr>
        <p:sp>
          <p:nvSpPr>
            <p:cNvPr id="5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Line 44"/>
          <p:cNvSpPr>
            <a:spLocks noChangeShapeType="1"/>
          </p:cNvSpPr>
          <p:nvPr/>
        </p:nvSpPr>
        <p:spPr bwMode="auto">
          <a:xfrm flipV="1">
            <a:off x="6732251" y="769457"/>
            <a:ext cx="127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5"/>
          <p:cNvSpPr>
            <a:spLocks noChangeShapeType="1"/>
          </p:cNvSpPr>
          <p:nvPr/>
        </p:nvSpPr>
        <p:spPr bwMode="auto">
          <a:xfrm flipV="1">
            <a:off x="6563976" y="867882"/>
            <a:ext cx="0" cy="338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46"/>
          <p:cNvSpPr>
            <a:spLocks noChangeShapeType="1"/>
          </p:cNvSpPr>
          <p:nvPr/>
        </p:nvSpPr>
        <p:spPr bwMode="auto">
          <a:xfrm>
            <a:off x="6167101" y="1037745"/>
            <a:ext cx="385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47"/>
          <p:cNvSpPr>
            <a:spLocks noChangeShapeType="1"/>
          </p:cNvSpPr>
          <p:nvPr/>
        </p:nvSpPr>
        <p:spPr bwMode="auto">
          <a:xfrm flipV="1">
            <a:off x="6732251" y="888520"/>
            <a:ext cx="338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V="1">
            <a:off x="6732251" y="1196495"/>
            <a:ext cx="338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V="1">
            <a:off x="7057689" y="590070"/>
            <a:ext cx="0" cy="298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50"/>
          <p:cNvSpPr>
            <a:spLocks noChangeShapeType="1"/>
          </p:cNvSpPr>
          <p:nvPr/>
        </p:nvSpPr>
        <p:spPr bwMode="auto">
          <a:xfrm flipH="1">
            <a:off x="7046576" y="1206020"/>
            <a:ext cx="9525" cy="410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6828637" y="101119"/>
            <a:ext cx="569913" cy="644526"/>
            <a:chOff x="86" y="-6"/>
            <a:chExt cx="389" cy="534"/>
          </a:xfrm>
        </p:grpSpPr>
        <p:grpSp>
          <p:nvGrpSpPr>
            <p:cNvPr id="21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23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25" name="Group 140"/>
          <p:cNvGrpSpPr>
            <a:grpSpLocks/>
          </p:cNvGrpSpPr>
          <p:nvPr/>
        </p:nvGrpSpPr>
        <p:grpSpPr bwMode="auto">
          <a:xfrm>
            <a:off x="6908915" y="6025670"/>
            <a:ext cx="282575" cy="406400"/>
            <a:chOff x="3072" y="2928"/>
            <a:chExt cx="96" cy="227"/>
          </a:xfrm>
        </p:grpSpPr>
        <p:sp>
          <p:nvSpPr>
            <p:cNvPr id="26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28" name="Group 32"/>
          <p:cNvGrpSpPr>
            <a:grpSpLocks/>
          </p:cNvGrpSpPr>
          <p:nvPr/>
        </p:nvGrpSpPr>
        <p:grpSpPr bwMode="auto">
          <a:xfrm>
            <a:off x="7320209" y="2288695"/>
            <a:ext cx="806304" cy="782637"/>
            <a:chOff x="144" y="1872"/>
            <a:chExt cx="550" cy="648"/>
          </a:xfrm>
        </p:grpSpPr>
        <p:grpSp>
          <p:nvGrpSpPr>
            <p:cNvPr id="29" name="Group 33"/>
            <p:cNvGrpSpPr>
              <a:grpSpLocks/>
            </p:cNvGrpSpPr>
            <p:nvPr/>
          </p:nvGrpSpPr>
          <p:grpSpPr bwMode="auto">
            <a:xfrm rot="10800000">
              <a:off x="144" y="1872"/>
              <a:ext cx="240" cy="648"/>
              <a:chOff x="442" y="2544"/>
              <a:chExt cx="192" cy="432"/>
            </a:xfrm>
          </p:grpSpPr>
          <p:sp>
            <p:nvSpPr>
              <p:cNvPr id="31" name="Line 34"/>
              <p:cNvSpPr>
                <a:spLocks noChangeShapeType="1"/>
              </p:cNvSpPr>
              <p:nvPr/>
            </p:nvSpPr>
            <p:spPr bwMode="auto">
              <a:xfrm>
                <a:off x="538" y="254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5"/>
              <p:cNvSpPr>
                <a:spLocks noChangeShapeType="1"/>
              </p:cNvSpPr>
              <p:nvPr/>
            </p:nvSpPr>
            <p:spPr bwMode="auto">
              <a:xfrm>
                <a:off x="538" y="278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6"/>
              <p:cNvSpPr>
                <a:spLocks noChangeShapeType="1"/>
              </p:cNvSpPr>
              <p:nvPr/>
            </p:nvSpPr>
            <p:spPr bwMode="auto">
              <a:xfrm>
                <a:off x="442" y="278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7"/>
              <p:cNvSpPr>
                <a:spLocks noChangeShapeType="1"/>
              </p:cNvSpPr>
              <p:nvPr/>
            </p:nvSpPr>
            <p:spPr bwMode="auto">
              <a:xfrm>
                <a:off x="442" y="273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404" y="2217"/>
              <a:ext cx="2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Times New Roman" panose="02020603050405020304" pitchFamily="18" charset="0"/>
                </a:rPr>
                <a:t>L</a:t>
              </a:r>
            </a:p>
          </p:txBody>
        </p:sp>
      </p:grp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7068801" y="2290282"/>
            <a:ext cx="4270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" name="Group 40"/>
          <p:cNvGrpSpPr>
            <a:grpSpLocks/>
          </p:cNvGrpSpPr>
          <p:nvPr/>
        </p:nvGrpSpPr>
        <p:grpSpPr bwMode="auto">
          <a:xfrm>
            <a:off x="7362940" y="3047520"/>
            <a:ext cx="280988" cy="406400"/>
            <a:chOff x="3072" y="2928"/>
            <a:chExt cx="96" cy="227"/>
          </a:xfrm>
        </p:grpSpPr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39" name="Group 33"/>
          <p:cNvGrpSpPr>
            <a:grpSpLocks/>
          </p:cNvGrpSpPr>
          <p:nvPr/>
        </p:nvGrpSpPr>
        <p:grpSpPr bwMode="auto">
          <a:xfrm>
            <a:off x="6460789" y="2282345"/>
            <a:ext cx="352425" cy="782637"/>
            <a:chOff x="442" y="2544"/>
            <a:chExt cx="192" cy="432"/>
          </a:xfrm>
        </p:grpSpPr>
        <p:sp>
          <p:nvSpPr>
            <p:cNvPr id="40" name="Line 34"/>
            <p:cNvSpPr>
              <a:spLocks noChangeShapeType="1"/>
            </p:cNvSpPr>
            <p:nvPr/>
          </p:nvSpPr>
          <p:spPr bwMode="auto">
            <a:xfrm>
              <a:off x="538" y="25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>
              <a:off x="538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442" y="278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442" y="27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TextBox 231"/>
          <p:cNvSpPr txBox="1">
            <a:spLocks noChangeArrowheads="1"/>
          </p:cNvSpPr>
          <p:nvPr/>
        </p:nvSpPr>
        <p:spPr bwMode="auto">
          <a:xfrm>
            <a:off x="6007368" y="2374596"/>
            <a:ext cx="484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c</a:t>
            </a:r>
            <a:r>
              <a:rPr lang="en-US" sz="2800" baseline="-25000" dirty="0"/>
              <a:t>c</a:t>
            </a:r>
            <a:endParaRPr lang="en-US" sz="2800" dirty="0"/>
          </a:p>
        </p:txBody>
      </p:sp>
      <p:grpSp>
        <p:nvGrpSpPr>
          <p:cNvPr id="45" name="Group 233"/>
          <p:cNvGrpSpPr>
            <a:grpSpLocks/>
          </p:cNvGrpSpPr>
          <p:nvPr/>
        </p:nvGrpSpPr>
        <p:grpSpPr bwMode="auto">
          <a:xfrm>
            <a:off x="6519526" y="3041170"/>
            <a:ext cx="269875" cy="825500"/>
            <a:chOff x="7798020" y="1477812"/>
            <a:chExt cx="268835" cy="826659"/>
          </a:xfrm>
        </p:grpSpPr>
        <p:cxnSp>
          <p:nvCxnSpPr>
            <p:cNvPr id="46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Box 252"/>
          <p:cNvSpPr txBox="1">
            <a:spLocks noChangeArrowheads="1"/>
          </p:cNvSpPr>
          <p:nvPr/>
        </p:nvSpPr>
        <p:spPr bwMode="auto">
          <a:xfrm>
            <a:off x="6063245" y="3111943"/>
            <a:ext cx="473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err="1"/>
              <a:t>R</a:t>
            </a:r>
            <a:r>
              <a:rPr lang="en-US" sz="2800" baseline="-25000" dirty="0" err="1"/>
              <a:t>c</a:t>
            </a:r>
            <a:endParaRPr lang="en-US" sz="2800" dirty="0"/>
          </a:p>
        </p:txBody>
      </p:sp>
      <p:sp>
        <p:nvSpPr>
          <p:cNvPr id="54" name="Line 39"/>
          <p:cNvSpPr>
            <a:spLocks noChangeShapeType="1"/>
          </p:cNvSpPr>
          <p:nvPr/>
        </p:nvSpPr>
        <p:spPr bwMode="auto">
          <a:xfrm>
            <a:off x="6637001" y="2290282"/>
            <a:ext cx="428625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7348201" y="1920395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-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56" name="Oval 326"/>
          <p:cNvSpPr>
            <a:spLocks noChangeArrowheads="1"/>
          </p:cNvSpPr>
          <p:nvPr/>
        </p:nvSpPr>
        <p:spPr bwMode="auto">
          <a:xfrm>
            <a:off x="6105189" y="4568345"/>
            <a:ext cx="46037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57" name="Oval 327"/>
          <p:cNvSpPr>
            <a:spLocks noChangeArrowheads="1"/>
          </p:cNvSpPr>
          <p:nvPr/>
        </p:nvSpPr>
        <p:spPr bwMode="auto">
          <a:xfrm>
            <a:off x="7038639" y="2271232"/>
            <a:ext cx="46037" cy="4445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2370544" y="2657475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+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grpSp>
        <p:nvGrpSpPr>
          <p:cNvPr id="60" name="Group 253"/>
          <p:cNvGrpSpPr>
            <a:grpSpLocks/>
          </p:cNvGrpSpPr>
          <p:nvPr/>
        </p:nvGrpSpPr>
        <p:grpSpPr bwMode="auto">
          <a:xfrm>
            <a:off x="2359431" y="441325"/>
            <a:ext cx="815975" cy="1028700"/>
            <a:chOff x="1658143" y="471815"/>
            <a:chExt cx="1017033" cy="1254903"/>
          </a:xfrm>
        </p:grpSpPr>
        <p:sp>
          <p:nvSpPr>
            <p:cNvPr id="61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" name="Group 62"/>
          <p:cNvGrpSpPr>
            <a:grpSpLocks/>
          </p:cNvGrpSpPr>
          <p:nvPr/>
        </p:nvGrpSpPr>
        <p:grpSpPr bwMode="auto">
          <a:xfrm>
            <a:off x="2151469" y="17463"/>
            <a:ext cx="569912" cy="644525"/>
            <a:chOff x="86" y="-6"/>
            <a:chExt cx="389" cy="534"/>
          </a:xfrm>
        </p:grpSpPr>
        <p:grpSp>
          <p:nvGrpSpPr>
            <p:cNvPr id="70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72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sp>
        <p:nvSpPr>
          <p:cNvPr id="74" name="Line 50"/>
          <p:cNvSpPr>
            <a:spLocks noChangeShapeType="1"/>
          </p:cNvSpPr>
          <p:nvPr/>
        </p:nvSpPr>
        <p:spPr bwMode="auto">
          <a:xfrm flipH="1">
            <a:off x="2365781" y="1309688"/>
            <a:ext cx="9525" cy="410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" name="Group 83"/>
          <p:cNvGrpSpPr>
            <a:grpSpLocks/>
          </p:cNvGrpSpPr>
          <p:nvPr/>
        </p:nvGrpSpPr>
        <p:grpSpPr bwMode="auto">
          <a:xfrm flipH="1">
            <a:off x="2359431" y="5283200"/>
            <a:ext cx="850900" cy="962025"/>
            <a:chOff x="415" y="3056"/>
            <a:chExt cx="616" cy="797"/>
          </a:xfrm>
        </p:grpSpPr>
        <p:sp>
          <p:nvSpPr>
            <p:cNvPr id="76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" name="Group 140"/>
          <p:cNvGrpSpPr>
            <a:grpSpLocks/>
          </p:cNvGrpSpPr>
          <p:nvPr/>
        </p:nvGrpSpPr>
        <p:grpSpPr bwMode="auto">
          <a:xfrm>
            <a:off x="2232431" y="6122988"/>
            <a:ext cx="282575" cy="406400"/>
            <a:chOff x="3072" y="2928"/>
            <a:chExt cx="96" cy="227"/>
          </a:xfrm>
        </p:grpSpPr>
        <p:sp>
          <p:nvSpPr>
            <p:cNvPr id="84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86" name="Group 33"/>
          <p:cNvGrpSpPr>
            <a:grpSpLocks/>
          </p:cNvGrpSpPr>
          <p:nvPr/>
        </p:nvGrpSpPr>
        <p:grpSpPr bwMode="auto">
          <a:xfrm>
            <a:off x="3029356" y="3046413"/>
            <a:ext cx="352425" cy="782637"/>
            <a:chOff x="442" y="2544"/>
            <a:chExt cx="192" cy="432"/>
          </a:xfrm>
        </p:grpSpPr>
        <p:sp>
          <p:nvSpPr>
            <p:cNvPr id="87" name="Line 34"/>
            <p:cNvSpPr>
              <a:spLocks noChangeShapeType="1"/>
            </p:cNvSpPr>
            <p:nvPr/>
          </p:nvSpPr>
          <p:spPr bwMode="auto">
            <a:xfrm>
              <a:off x="538" y="25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35"/>
            <p:cNvSpPr>
              <a:spLocks noChangeShapeType="1"/>
            </p:cNvSpPr>
            <p:nvPr/>
          </p:nvSpPr>
          <p:spPr bwMode="auto">
            <a:xfrm>
              <a:off x="538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36"/>
            <p:cNvSpPr>
              <a:spLocks noChangeShapeType="1"/>
            </p:cNvSpPr>
            <p:nvPr/>
          </p:nvSpPr>
          <p:spPr bwMode="auto">
            <a:xfrm>
              <a:off x="442" y="278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7"/>
            <p:cNvSpPr>
              <a:spLocks noChangeShapeType="1"/>
            </p:cNvSpPr>
            <p:nvPr/>
          </p:nvSpPr>
          <p:spPr bwMode="auto">
            <a:xfrm>
              <a:off x="442" y="27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" name="TextBox 231"/>
          <p:cNvSpPr txBox="1">
            <a:spLocks noChangeArrowheads="1"/>
          </p:cNvSpPr>
          <p:nvPr/>
        </p:nvSpPr>
        <p:spPr bwMode="auto">
          <a:xfrm>
            <a:off x="3390287" y="3175556"/>
            <a:ext cx="484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c</a:t>
            </a:r>
            <a:r>
              <a:rPr lang="en-US" sz="2800" baseline="-25000" dirty="0"/>
              <a:t>c</a:t>
            </a:r>
            <a:endParaRPr lang="en-US" sz="2800" dirty="0"/>
          </a:p>
        </p:txBody>
      </p:sp>
      <p:grpSp>
        <p:nvGrpSpPr>
          <p:cNvPr id="92" name="Group 233"/>
          <p:cNvGrpSpPr>
            <a:grpSpLocks/>
          </p:cNvGrpSpPr>
          <p:nvPr/>
        </p:nvGrpSpPr>
        <p:grpSpPr bwMode="auto">
          <a:xfrm>
            <a:off x="3088094" y="3803650"/>
            <a:ext cx="269875" cy="825500"/>
            <a:chOff x="7798020" y="1477812"/>
            <a:chExt cx="268835" cy="826659"/>
          </a:xfrm>
        </p:grpSpPr>
        <p:cxnSp>
          <p:nvCxnSpPr>
            <p:cNvPr id="93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0" name="TextBox 252"/>
          <p:cNvSpPr txBox="1">
            <a:spLocks noChangeArrowheads="1"/>
          </p:cNvSpPr>
          <p:nvPr/>
        </p:nvSpPr>
        <p:spPr bwMode="auto">
          <a:xfrm>
            <a:off x="3410356" y="3856041"/>
            <a:ext cx="473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err="1"/>
              <a:t>R</a:t>
            </a:r>
            <a:r>
              <a:rPr lang="en-US" sz="2800" baseline="-25000" dirty="0" err="1"/>
              <a:t>c</a:t>
            </a:r>
            <a:endParaRPr lang="en-US" sz="2800" dirty="0"/>
          </a:p>
        </p:txBody>
      </p:sp>
      <p:cxnSp>
        <p:nvCxnSpPr>
          <p:cNvPr id="101" name="Straight Connector 14"/>
          <p:cNvCxnSpPr>
            <a:cxnSpLocks noChangeShapeType="1"/>
            <a:stCxn id="87" idx="0"/>
          </p:cNvCxnSpPr>
          <p:nvPr/>
        </p:nvCxnSpPr>
        <p:spPr bwMode="auto">
          <a:xfrm flipH="1" flipV="1">
            <a:off x="2378481" y="3044825"/>
            <a:ext cx="827088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6"/>
          <p:cNvCxnSpPr>
            <a:cxnSpLocks noChangeShapeType="1"/>
          </p:cNvCxnSpPr>
          <p:nvPr/>
        </p:nvCxnSpPr>
        <p:spPr bwMode="auto">
          <a:xfrm>
            <a:off x="3223031" y="4629150"/>
            <a:ext cx="0" cy="11874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oup 32"/>
          <p:cNvGrpSpPr>
            <a:grpSpLocks/>
          </p:cNvGrpSpPr>
          <p:nvPr/>
        </p:nvGrpSpPr>
        <p:grpSpPr bwMode="auto">
          <a:xfrm>
            <a:off x="1460008" y="3054350"/>
            <a:ext cx="743848" cy="782638"/>
            <a:chOff x="-122" y="1872"/>
            <a:chExt cx="506" cy="648"/>
          </a:xfrm>
        </p:grpSpPr>
        <p:grpSp>
          <p:nvGrpSpPr>
            <p:cNvPr id="104" name="Group 33"/>
            <p:cNvGrpSpPr>
              <a:grpSpLocks/>
            </p:cNvGrpSpPr>
            <p:nvPr/>
          </p:nvGrpSpPr>
          <p:grpSpPr bwMode="auto">
            <a:xfrm rot="10800000">
              <a:off x="144" y="1872"/>
              <a:ext cx="240" cy="648"/>
              <a:chOff x="442" y="2544"/>
              <a:chExt cx="192" cy="432"/>
            </a:xfrm>
          </p:grpSpPr>
          <p:sp>
            <p:nvSpPr>
              <p:cNvPr id="106" name="Line 34"/>
              <p:cNvSpPr>
                <a:spLocks noChangeShapeType="1"/>
              </p:cNvSpPr>
              <p:nvPr/>
            </p:nvSpPr>
            <p:spPr bwMode="auto">
              <a:xfrm>
                <a:off x="538" y="254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35"/>
              <p:cNvSpPr>
                <a:spLocks noChangeShapeType="1"/>
              </p:cNvSpPr>
              <p:nvPr/>
            </p:nvSpPr>
            <p:spPr bwMode="auto">
              <a:xfrm>
                <a:off x="538" y="278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36"/>
              <p:cNvSpPr>
                <a:spLocks noChangeShapeType="1"/>
              </p:cNvSpPr>
              <p:nvPr/>
            </p:nvSpPr>
            <p:spPr bwMode="auto">
              <a:xfrm>
                <a:off x="442" y="278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37"/>
              <p:cNvSpPr>
                <a:spLocks noChangeShapeType="1"/>
              </p:cNvSpPr>
              <p:nvPr/>
            </p:nvSpPr>
            <p:spPr bwMode="auto">
              <a:xfrm>
                <a:off x="442" y="273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" name="Text Box 38"/>
            <p:cNvSpPr txBox="1">
              <a:spLocks noChangeArrowheads="1"/>
            </p:cNvSpPr>
            <p:nvPr/>
          </p:nvSpPr>
          <p:spPr bwMode="auto">
            <a:xfrm>
              <a:off x="-122" y="2034"/>
              <a:ext cx="2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Times New Roman" panose="02020603050405020304" pitchFamily="18" charset="0"/>
                </a:rPr>
                <a:t>L</a:t>
              </a:r>
            </a:p>
          </p:txBody>
        </p:sp>
      </p:grpSp>
      <p:grpSp>
        <p:nvGrpSpPr>
          <p:cNvPr id="110" name="Group 40"/>
          <p:cNvGrpSpPr>
            <a:grpSpLocks/>
          </p:cNvGrpSpPr>
          <p:nvPr/>
        </p:nvGrpSpPr>
        <p:grpSpPr bwMode="auto">
          <a:xfrm>
            <a:off x="1886356" y="3813175"/>
            <a:ext cx="280988" cy="406400"/>
            <a:chOff x="3072" y="2928"/>
            <a:chExt cx="96" cy="227"/>
          </a:xfrm>
        </p:grpSpPr>
        <p:sp>
          <p:nvSpPr>
            <p:cNvPr id="111" name="Line 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AutoShape 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cxnSp>
        <p:nvCxnSpPr>
          <p:cNvPr id="113" name="Straight Connector 20"/>
          <p:cNvCxnSpPr>
            <a:cxnSpLocks noChangeShapeType="1"/>
          </p:cNvCxnSpPr>
          <p:nvPr/>
        </p:nvCxnSpPr>
        <p:spPr bwMode="auto">
          <a:xfrm flipH="1">
            <a:off x="2027644" y="3044825"/>
            <a:ext cx="3508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Oval 322"/>
          <p:cNvSpPr>
            <a:spLocks noChangeArrowheads="1"/>
          </p:cNvSpPr>
          <p:nvPr/>
        </p:nvSpPr>
        <p:spPr bwMode="auto">
          <a:xfrm>
            <a:off x="2343556" y="3021013"/>
            <a:ext cx="46038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15" name="Oval 324"/>
          <p:cNvSpPr>
            <a:spLocks noChangeArrowheads="1"/>
          </p:cNvSpPr>
          <p:nvPr/>
        </p:nvSpPr>
        <p:spPr bwMode="auto">
          <a:xfrm>
            <a:off x="3223031" y="4611688"/>
            <a:ext cx="44450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cxnSp>
        <p:nvCxnSpPr>
          <p:cNvPr id="118" name="Elbow Connector 3"/>
          <p:cNvCxnSpPr>
            <a:cxnSpLocks noChangeShapeType="1"/>
          </p:cNvCxnSpPr>
          <p:nvPr/>
        </p:nvCxnSpPr>
        <p:spPr bwMode="auto">
          <a:xfrm rot="10800000" flipV="1">
            <a:off x="5568613" y="3865692"/>
            <a:ext cx="1085850" cy="727075"/>
          </a:xfrm>
          <a:prstGeom prst="bentConnector3">
            <a:avLst>
              <a:gd name="adj1" fmla="val 65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Elbow Connector 6"/>
          <p:cNvCxnSpPr>
            <a:cxnSpLocks noChangeShapeType="1"/>
          </p:cNvCxnSpPr>
          <p:nvPr/>
        </p:nvCxnSpPr>
        <p:spPr bwMode="auto">
          <a:xfrm rot="16200000" flipV="1">
            <a:off x="5282069" y="4903123"/>
            <a:ext cx="1150937" cy="593725"/>
          </a:xfrm>
          <a:prstGeom prst="bentConnector3">
            <a:avLst>
              <a:gd name="adj1" fmla="val 101519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8"/>
          <p:cNvCxnSpPr>
            <a:cxnSpLocks noChangeShapeType="1"/>
          </p:cNvCxnSpPr>
          <p:nvPr/>
        </p:nvCxnSpPr>
        <p:spPr bwMode="auto">
          <a:xfrm>
            <a:off x="3223030" y="4639468"/>
            <a:ext cx="500063" cy="142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 Box 31"/>
          <p:cNvSpPr txBox="1">
            <a:spLocks noChangeArrowheads="1"/>
          </p:cNvSpPr>
          <p:nvPr/>
        </p:nvSpPr>
        <p:spPr bwMode="auto">
          <a:xfrm>
            <a:off x="3255458" y="4607113"/>
            <a:ext cx="5405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o1-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122" name="Text Box 31"/>
          <p:cNvSpPr txBox="1">
            <a:spLocks noChangeArrowheads="1"/>
          </p:cNvSpPr>
          <p:nvPr/>
        </p:nvSpPr>
        <p:spPr bwMode="auto">
          <a:xfrm>
            <a:off x="5479030" y="4602902"/>
            <a:ext cx="5817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o1+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891044" y="1597229"/>
            <a:ext cx="163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stage</a:t>
            </a:r>
          </a:p>
          <a:p>
            <a:r>
              <a:rPr lang="en-US" dirty="0" smtClean="0"/>
              <a:t>with lead comp</a:t>
            </a:r>
            <a:endParaRPr lang="en-US" dirty="0"/>
          </a:p>
        </p:txBody>
      </p:sp>
      <p:sp>
        <p:nvSpPr>
          <p:cNvPr id="124" name="TextBox 116"/>
          <p:cNvSpPr txBox="1">
            <a:spLocks noChangeArrowheads="1"/>
          </p:cNvSpPr>
          <p:nvPr/>
        </p:nvSpPr>
        <p:spPr bwMode="auto">
          <a:xfrm>
            <a:off x="2938471" y="535392"/>
            <a:ext cx="63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bp2</a:t>
            </a:r>
            <a:endParaRPr lang="en-US" sz="2000" baseline="-25000" dirty="0"/>
          </a:p>
        </p:txBody>
      </p:sp>
      <p:sp>
        <p:nvSpPr>
          <p:cNvPr id="125" name="TextBox 116"/>
          <p:cNvSpPr txBox="1">
            <a:spLocks noChangeArrowheads="1"/>
          </p:cNvSpPr>
          <p:nvPr/>
        </p:nvSpPr>
        <p:spPr bwMode="auto">
          <a:xfrm>
            <a:off x="5826870" y="569402"/>
            <a:ext cx="63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bp2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129872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5303" y="1166070"/>
            <a:ext cx="2554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Common mode detector:</a:t>
            </a:r>
            <a:endParaRPr lang="en-US" dirty="0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 rot="5400000">
            <a:off x="4673600" y="3046413"/>
            <a:ext cx="352425" cy="782637"/>
            <a:chOff x="442" y="2544"/>
            <a:chExt cx="192" cy="432"/>
          </a:xfrm>
        </p:grpSpPr>
        <p:sp>
          <p:nvSpPr>
            <p:cNvPr id="4" name="Line 34"/>
            <p:cNvSpPr>
              <a:spLocks noChangeShapeType="1"/>
            </p:cNvSpPr>
            <p:nvPr/>
          </p:nvSpPr>
          <p:spPr bwMode="auto">
            <a:xfrm>
              <a:off x="538" y="25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35"/>
            <p:cNvSpPr>
              <a:spLocks noChangeShapeType="1"/>
            </p:cNvSpPr>
            <p:nvPr/>
          </p:nvSpPr>
          <p:spPr bwMode="auto">
            <a:xfrm>
              <a:off x="538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36"/>
            <p:cNvSpPr>
              <a:spLocks noChangeShapeType="1"/>
            </p:cNvSpPr>
            <p:nvPr/>
          </p:nvSpPr>
          <p:spPr bwMode="auto">
            <a:xfrm>
              <a:off x="442" y="278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37"/>
            <p:cNvSpPr>
              <a:spLocks noChangeShapeType="1"/>
            </p:cNvSpPr>
            <p:nvPr/>
          </p:nvSpPr>
          <p:spPr bwMode="auto">
            <a:xfrm>
              <a:off x="442" y="27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33"/>
          <p:cNvGrpSpPr>
            <a:grpSpLocks/>
          </p:cNvGrpSpPr>
          <p:nvPr/>
        </p:nvGrpSpPr>
        <p:grpSpPr bwMode="auto">
          <a:xfrm rot="5400000">
            <a:off x="4732338" y="3803650"/>
            <a:ext cx="269875" cy="825500"/>
            <a:chOff x="7798020" y="1477812"/>
            <a:chExt cx="268835" cy="826659"/>
          </a:xfrm>
        </p:grpSpPr>
        <p:cxnSp>
          <p:nvCxnSpPr>
            <p:cNvPr id="9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" name="Straight Connector 166"/>
          <p:cNvCxnSpPr>
            <a:cxnSpLocks noChangeShapeType="1"/>
          </p:cNvCxnSpPr>
          <p:nvPr/>
        </p:nvCxnSpPr>
        <p:spPr bwMode="auto">
          <a:xfrm>
            <a:off x="5241132" y="3437731"/>
            <a:ext cx="0" cy="75939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66"/>
          <p:cNvCxnSpPr>
            <a:cxnSpLocks noChangeShapeType="1"/>
          </p:cNvCxnSpPr>
          <p:nvPr/>
        </p:nvCxnSpPr>
        <p:spPr bwMode="auto">
          <a:xfrm flipH="1">
            <a:off x="4454525" y="3437731"/>
            <a:ext cx="7800" cy="79794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5" name="Group 33"/>
          <p:cNvGrpSpPr>
            <a:grpSpLocks/>
          </p:cNvGrpSpPr>
          <p:nvPr/>
        </p:nvGrpSpPr>
        <p:grpSpPr bwMode="auto">
          <a:xfrm rot="5400000">
            <a:off x="6134683" y="3046412"/>
            <a:ext cx="352425" cy="782637"/>
            <a:chOff x="442" y="2544"/>
            <a:chExt cx="192" cy="432"/>
          </a:xfrm>
        </p:grpSpPr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538" y="254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538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442" y="278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442" y="27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" name="Group 233"/>
          <p:cNvGrpSpPr>
            <a:grpSpLocks/>
          </p:cNvGrpSpPr>
          <p:nvPr/>
        </p:nvGrpSpPr>
        <p:grpSpPr bwMode="auto">
          <a:xfrm rot="5400000">
            <a:off x="6193421" y="3803649"/>
            <a:ext cx="269875" cy="825500"/>
            <a:chOff x="7798020" y="1477812"/>
            <a:chExt cx="268835" cy="826659"/>
          </a:xfrm>
        </p:grpSpPr>
        <p:cxnSp>
          <p:nvCxnSpPr>
            <p:cNvPr id="41" name="Straight Connector 234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235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246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248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249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250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251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8" name="Straight Connector 166"/>
          <p:cNvCxnSpPr>
            <a:cxnSpLocks noChangeShapeType="1"/>
          </p:cNvCxnSpPr>
          <p:nvPr/>
        </p:nvCxnSpPr>
        <p:spPr bwMode="auto">
          <a:xfrm>
            <a:off x="6702215" y="3437730"/>
            <a:ext cx="0" cy="75939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166"/>
          <p:cNvCxnSpPr>
            <a:cxnSpLocks noChangeShapeType="1"/>
          </p:cNvCxnSpPr>
          <p:nvPr/>
        </p:nvCxnSpPr>
        <p:spPr bwMode="auto">
          <a:xfrm flipH="1">
            <a:off x="5915608" y="3437730"/>
            <a:ext cx="7800" cy="79794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14"/>
          <p:cNvCxnSpPr>
            <a:cxnSpLocks noChangeShapeType="1"/>
          </p:cNvCxnSpPr>
          <p:nvPr/>
        </p:nvCxnSpPr>
        <p:spPr bwMode="auto">
          <a:xfrm flipH="1" flipV="1">
            <a:off x="3609379" y="3815838"/>
            <a:ext cx="827088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14"/>
          <p:cNvCxnSpPr>
            <a:cxnSpLocks noChangeShapeType="1"/>
          </p:cNvCxnSpPr>
          <p:nvPr/>
        </p:nvCxnSpPr>
        <p:spPr bwMode="auto">
          <a:xfrm flipH="1" flipV="1">
            <a:off x="6723471" y="3815838"/>
            <a:ext cx="827088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14"/>
          <p:cNvCxnSpPr>
            <a:cxnSpLocks noChangeShapeType="1"/>
          </p:cNvCxnSpPr>
          <p:nvPr/>
        </p:nvCxnSpPr>
        <p:spPr bwMode="auto">
          <a:xfrm flipH="1">
            <a:off x="5241132" y="3815838"/>
            <a:ext cx="674476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3465162" y="3413889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+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7380480" y="3413889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</a:rPr>
              <a:t>-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5320745" y="3406316"/>
            <a:ext cx="4732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</a:t>
            </a:r>
            <a:r>
              <a:rPr lang="en-US" sz="2000" baseline="-25000" dirty="0" err="1">
                <a:latin typeface="Times New Roman" panose="02020603050405020304" pitchFamily="18" charset="0"/>
              </a:rPr>
              <a:t>c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67877" y="433406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28960" y="433406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17093" y="278621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6724" y="276250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76399" y="5161291"/>
            <a:ext cx="739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R to be a round number near 2~3 time Ro looking into </a:t>
            </a:r>
            <a:r>
              <a:rPr lang="en-US" dirty="0" err="1" smtClean="0"/>
              <a:t>vo</a:t>
            </a:r>
            <a:r>
              <a:rPr lang="en-US" dirty="0" smtClean="0"/>
              <a:t>+ on last page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451295" y="5863905"/>
            <a:ext cx="455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C to be ~equal to input cap on next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3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5112813" y="3824436"/>
            <a:ext cx="4978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oc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944009" y="3764586"/>
            <a:ext cx="769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 smtClean="0">
                <a:latin typeface="Times New Roman" panose="02020603050405020304" pitchFamily="18" charset="0"/>
              </a:rPr>
              <a:t>V</a:t>
            </a:r>
            <a:r>
              <a:rPr lang="en-US" sz="2000" baseline="-25000" dirty="0" err="1" smtClean="0">
                <a:latin typeface="Times New Roman" panose="02020603050405020304" pitchFamily="18" charset="0"/>
              </a:rPr>
              <a:t>cmref</a:t>
            </a:r>
            <a:endParaRPr lang="en-US" sz="2000" baseline="-25000" dirty="0">
              <a:latin typeface="Times New Roman" panose="02020603050405020304" pitchFamily="18" charset="0"/>
            </a:endParaRPr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3021013" y="4671707"/>
            <a:ext cx="903924" cy="962025"/>
            <a:chOff x="415" y="3056"/>
            <a:chExt cx="616" cy="797"/>
          </a:xfrm>
        </p:grpSpPr>
        <p:sp>
          <p:nvSpPr>
            <p:cNvPr id="7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40"/>
          <p:cNvGrpSpPr>
            <a:grpSpLocks/>
          </p:cNvGrpSpPr>
          <p:nvPr/>
        </p:nvGrpSpPr>
        <p:grpSpPr bwMode="auto">
          <a:xfrm>
            <a:off x="3767138" y="5576582"/>
            <a:ext cx="282575" cy="406400"/>
            <a:chOff x="3072" y="2928"/>
            <a:chExt cx="96" cy="227"/>
          </a:xfrm>
        </p:grpSpPr>
        <p:sp>
          <p:nvSpPr>
            <p:cNvPr id="15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2441575" y="3692220"/>
            <a:ext cx="903924" cy="962025"/>
            <a:chOff x="415" y="3056"/>
            <a:chExt cx="616" cy="797"/>
          </a:xfrm>
        </p:grpSpPr>
        <p:sp>
          <p:nvSpPr>
            <p:cNvPr id="20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Group 83"/>
          <p:cNvGrpSpPr>
            <a:grpSpLocks/>
          </p:cNvGrpSpPr>
          <p:nvPr/>
        </p:nvGrpSpPr>
        <p:grpSpPr bwMode="auto">
          <a:xfrm flipH="1">
            <a:off x="4465638" y="3716032"/>
            <a:ext cx="850900" cy="962025"/>
            <a:chOff x="415" y="3056"/>
            <a:chExt cx="616" cy="797"/>
          </a:xfrm>
        </p:grpSpPr>
        <p:sp>
          <p:nvSpPr>
            <p:cNvPr id="28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6" name="Straight Connector 70"/>
          <p:cNvCxnSpPr>
            <a:cxnSpLocks noChangeShapeType="1"/>
            <a:stCxn id="25" idx="1"/>
            <a:endCxn id="33" idx="1"/>
          </p:cNvCxnSpPr>
          <p:nvPr/>
        </p:nvCxnSpPr>
        <p:spPr bwMode="auto">
          <a:xfrm>
            <a:off x="3333750" y="4654245"/>
            <a:ext cx="1143000" cy="238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86"/>
          <p:cNvCxnSpPr>
            <a:cxnSpLocks noChangeShapeType="1"/>
            <a:endCxn id="9" idx="0"/>
          </p:cNvCxnSpPr>
          <p:nvPr/>
        </p:nvCxnSpPr>
        <p:spPr bwMode="auto">
          <a:xfrm>
            <a:off x="2765425" y="5186057"/>
            <a:ext cx="2555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22"/>
          <p:cNvSpPr txBox="1">
            <a:spLocks noChangeArrowheads="1"/>
          </p:cNvSpPr>
          <p:nvPr/>
        </p:nvSpPr>
        <p:spPr bwMode="auto">
          <a:xfrm>
            <a:off x="2557463" y="4805057"/>
            <a:ext cx="508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err="1" smtClean="0"/>
              <a:t>V</a:t>
            </a:r>
            <a:r>
              <a:rPr lang="en-US" sz="1800" baseline="-25000" dirty="0" err="1" smtClean="0"/>
              <a:t>bn</a:t>
            </a:r>
            <a:endParaRPr lang="en-US" sz="1800" baseline="-25000" dirty="0"/>
          </a:p>
        </p:txBody>
      </p:sp>
      <p:grpSp>
        <p:nvGrpSpPr>
          <p:cNvPr id="42" name="Group 39"/>
          <p:cNvGrpSpPr>
            <a:grpSpLocks/>
          </p:cNvGrpSpPr>
          <p:nvPr/>
        </p:nvGrpSpPr>
        <p:grpSpPr bwMode="auto">
          <a:xfrm>
            <a:off x="4461560" y="2072655"/>
            <a:ext cx="815975" cy="1027112"/>
            <a:chOff x="1658143" y="471815"/>
            <a:chExt cx="1017033" cy="1254903"/>
          </a:xfrm>
        </p:grpSpPr>
        <p:sp>
          <p:nvSpPr>
            <p:cNvPr id="43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0" name="Elbow Connector 52"/>
          <p:cNvCxnSpPr>
            <a:cxnSpLocks noChangeShapeType="1"/>
            <a:endCxn id="45" idx="0"/>
          </p:cNvCxnSpPr>
          <p:nvPr/>
        </p:nvCxnSpPr>
        <p:spPr bwMode="auto">
          <a:xfrm flipV="1">
            <a:off x="4474260" y="2553667"/>
            <a:ext cx="803275" cy="546100"/>
          </a:xfrm>
          <a:prstGeom prst="bentConnector2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219"/>
          <p:cNvCxnSpPr>
            <a:cxnSpLocks noChangeShapeType="1"/>
          </p:cNvCxnSpPr>
          <p:nvPr/>
        </p:nvCxnSpPr>
        <p:spPr bwMode="auto">
          <a:xfrm>
            <a:off x="5280710" y="2550492"/>
            <a:ext cx="3873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Oval 21"/>
          <p:cNvSpPr>
            <a:spLocks noChangeArrowheads="1"/>
          </p:cNvSpPr>
          <p:nvPr/>
        </p:nvSpPr>
        <p:spPr bwMode="auto">
          <a:xfrm>
            <a:off x="4450447" y="3055317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54" name="Oval 328"/>
          <p:cNvSpPr>
            <a:spLocks noChangeArrowheads="1"/>
          </p:cNvSpPr>
          <p:nvPr/>
        </p:nvSpPr>
        <p:spPr bwMode="auto">
          <a:xfrm>
            <a:off x="5255310" y="2531442"/>
            <a:ext cx="44450" cy="4445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grpSp>
        <p:nvGrpSpPr>
          <p:cNvPr id="55" name="Group 62"/>
          <p:cNvGrpSpPr>
            <a:grpSpLocks/>
          </p:cNvGrpSpPr>
          <p:nvPr/>
        </p:nvGrpSpPr>
        <p:grpSpPr bwMode="auto">
          <a:xfrm>
            <a:off x="4253481" y="1450318"/>
            <a:ext cx="569912" cy="644525"/>
            <a:chOff x="86" y="-6"/>
            <a:chExt cx="389" cy="534"/>
          </a:xfrm>
        </p:grpSpPr>
        <p:grpSp>
          <p:nvGrpSpPr>
            <p:cNvPr id="56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58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68" name="Group 39"/>
          <p:cNvGrpSpPr>
            <a:grpSpLocks/>
          </p:cNvGrpSpPr>
          <p:nvPr/>
        </p:nvGrpSpPr>
        <p:grpSpPr bwMode="auto">
          <a:xfrm flipH="1">
            <a:off x="2569250" y="2074855"/>
            <a:ext cx="777493" cy="1027112"/>
            <a:chOff x="1658143" y="471815"/>
            <a:chExt cx="1017033" cy="1254903"/>
          </a:xfrm>
        </p:grpSpPr>
        <p:sp>
          <p:nvSpPr>
            <p:cNvPr id="69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62"/>
          <p:cNvGrpSpPr>
            <a:grpSpLocks/>
          </p:cNvGrpSpPr>
          <p:nvPr/>
        </p:nvGrpSpPr>
        <p:grpSpPr bwMode="auto">
          <a:xfrm>
            <a:off x="3105207" y="1448158"/>
            <a:ext cx="569913" cy="644525"/>
            <a:chOff x="86" y="-6"/>
            <a:chExt cx="389" cy="534"/>
          </a:xfrm>
        </p:grpSpPr>
        <p:grpSp>
          <p:nvGrpSpPr>
            <p:cNvPr id="77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79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cxnSp>
        <p:nvCxnSpPr>
          <p:cNvPr id="81" name="Elbow Connector 52"/>
          <p:cNvCxnSpPr>
            <a:cxnSpLocks noChangeShapeType="1"/>
            <a:endCxn id="71" idx="0"/>
          </p:cNvCxnSpPr>
          <p:nvPr/>
        </p:nvCxnSpPr>
        <p:spPr bwMode="auto">
          <a:xfrm rot="10800000">
            <a:off x="2569251" y="2555609"/>
            <a:ext cx="790193" cy="546358"/>
          </a:xfrm>
          <a:prstGeom prst="bentConnector2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Oval 21"/>
          <p:cNvSpPr>
            <a:spLocks noChangeArrowheads="1"/>
          </p:cNvSpPr>
          <p:nvPr/>
        </p:nvSpPr>
        <p:spPr bwMode="auto">
          <a:xfrm>
            <a:off x="3302316" y="3073455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84" name="Oval 328"/>
          <p:cNvSpPr>
            <a:spLocks noChangeArrowheads="1"/>
          </p:cNvSpPr>
          <p:nvPr/>
        </p:nvSpPr>
        <p:spPr bwMode="auto">
          <a:xfrm>
            <a:off x="2563405" y="2536382"/>
            <a:ext cx="44450" cy="44450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cxnSp>
        <p:nvCxnSpPr>
          <p:cNvPr id="85" name="Straight Connector 164"/>
          <p:cNvCxnSpPr>
            <a:cxnSpLocks noChangeShapeType="1"/>
          </p:cNvCxnSpPr>
          <p:nvPr/>
        </p:nvCxnSpPr>
        <p:spPr bwMode="auto">
          <a:xfrm>
            <a:off x="4479465" y="2804133"/>
            <a:ext cx="4763" cy="10953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164"/>
          <p:cNvCxnSpPr>
            <a:cxnSpLocks noChangeShapeType="1"/>
          </p:cNvCxnSpPr>
          <p:nvPr/>
        </p:nvCxnSpPr>
        <p:spPr bwMode="auto">
          <a:xfrm>
            <a:off x="3332217" y="2746037"/>
            <a:ext cx="4763" cy="10953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219"/>
          <p:cNvCxnSpPr>
            <a:cxnSpLocks noChangeShapeType="1"/>
          </p:cNvCxnSpPr>
          <p:nvPr/>
        </p:nvCxnSpPr>
        <p:spPr bwMode="auto">
          <a:xfrm>
            <a:off x="2220505" y="2560518"/>
            <a:ext cx="3873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Box 88"/>
          <p:cNvSpPr txBox="1"/>
          <p:nvPr/>
        </p:nvSpPr>
        <p:spPr>
          <a:xfrm>
            <a:off x="926245" y="446555"/>
            <a:ext cx="704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 these PMOS diode and the PMOS in folded cascade as current mirror</a:t>
            </a:r>
            <a:endParaRPr lang="en-US" dirty="0"/>
          </a:p>
        </p:txBody>
      </p:sp>
      <p:sp>
        <p:nvSpPr>
          <p:cNvPr id="90" name="TextBox 22"/>
          <p:cNvSpPr txBox="1">
            <a:spLocks noChangeArrowheads="1"/>
          </p:cNvSpPr>
          <p:nvPr/>
        </p:nvSpPr>
        <p:spPr bwMode="auto">
          <a:xfrm>
            <a:off x="5221772" y="2034808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V</a:t>
            </a:r>
            <a:r>
              <a:rPr lang="en-US" sz="1800" baseline="-25000" dirty="0"/>
              <a:t>CMFB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34517" y="6140741"/>
            <a:ext cx="522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input pair’s W/L to be small so that gain is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83"/>
          <p:cNvGrpSpPr>
            <a:grpSpLocks/>
          </p:cNvGrpSpPr>
          <p:nvPr/>
        </p:nvGrpSpPr>
        <p:grpSpPr bwMode="auto">
          <a:xfrm flipH="1">
            <a:off x="1346200" y="5448199"/>
            <a:ext cx="850900" cy="962025"/>
            <a:chOff x="415" y="3056"/>
            <a:chExt cx="616" cy="797"/>
          </a:xfrm>
        </p:grpSpPr>
        <p:sp>
          <p:nvSpPr>
            <p:cNvPr id="15495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6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7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8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9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0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1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3" name="Group 140"/>
          <p:cNvGrpSpPr>
            <a:grpSpLocks/>
          </p:cNvGrpSpPr>
          <p:nvPr/>
        </p:nvGrpSpPr>
        <p:grpSpPr bwMode="auto">
          <a:xfrm>
            <a:off x="1216025" y="6397524"/>
            <a:ext cx="282575" cy="406400"/>
            <a:chOff x="3072" y="2928"/>
            <a:chExt cx="96" cy="227"/>
          </a:xfrm>
        </p:grpSpPr>
        <p:sp>
          <p:nvSpPr>
            <p:cNvPr id="15493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94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sp>
        <p:nvSpPr>
          <p:cNvPr id="15364" name="TextBox 116"/>
          <p:cNvSpPr txBox="1">
            <a:spLocks noChangeArrowheads="1"/>
          </p:cNvSpPr>
          <p:nvPr/>
        </p:nvSpPr>
        <p:spPr bwMode="auto">
          <a:xfrm>
            <a:off x="1925638" y="5959374"/>
            <a:ext cx="54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bn</a:t>
            </a:r>
            <a:endParaRPr lang="en-US" sz="2000" baseline="-25000" dirty="0"/>
          </a:p>
        </p:txBody>
      </p:sp>
      <p:grpSp>
        <p:nvGrpSpPr>
          <p:cNvPr id="15365" name="Group 137"/>
          <p:cNvGrpSpPr>
            <a:grpSpLocks/>
          </p:cNvGrpSpPr>
          <p:nvPr/>
        </p:nvGrpSpPr>
        <p:grpSpPr bwMode="auto">
          <a:xfrm>
            <a:off x="2197100" y="4644924"/>
            <a:ext cx="904875" cy="1768475"/>
            <a:chOff x="3274697" y="3811150"/>
            <a:chExt cx="905504" cy="1768530"/>
          </a:xfrm>
        </p:grpSpPr>
        <p:grpSp>
          <p:nvGrpSpPr>
            <p:cNvPr id="15477" name="Group 83"/>
            <p:cNvGrpSpPr>
              <a:grpSpLocks/>
            </p:cNvGrpSpPr>
            <p:nvPr/>
          </p:nvGrpSpPr>
          <p:grpSpPr bwMode="auto">
            <a:xfrm>
              <a:off x="3276465" y="3811150"/>
              <a:ext cx="903736" cy="962025"/>
              <a:chOff x="415" y="3056"/>
              <a:chExt cx="616" cy="797"/>
            </a:xfrm>
          </p:grpSpPr>
          <p:sp>
            <p:nvSpPr>
              <p:cNvPr id="15486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7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8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9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0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1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2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78" name="Group 83"/>
            <p:cNvGrpSpPr>
              <a:grpSpLocks/>
            </p:cNvGrpSpPr>
            <p:nvPr/>
          </p:nvGrpSpPr>
          <p:grpSpPr bwMode="auto">
            <a:xfrm>
              <a:off x="3274697" y="4617655"/>
              <a:ext cx="903736" cy="962025"/>
              <a:chOff x="415" y="3056"/>
              <a:chExt cx="616" cy="797"/>
            </a:xfrm>
          </p:grpSpPr>
          <p:sp>
            <p:nvSpPr>
              <p:cNvPr id="15479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0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1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2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3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4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5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366" name="Group 140"/>
          <p:cNvGrpSpPr>
            <a:grpSpLocks/>
          </p:cNvGrpSpPr>
          <p:nvPr/>
        </p:nvGrpSpPr>
        <p:grpSpPr bwMode="auto">
          <a:xfrm>
            <a:off x="2945725" y="6373769"/>
            <a:ext cx="282575" cy="406400"/>
            <a:chOff x="3072" y="2928"/>
            <a:chExt cx="96" cy="227"/>
          </a:xfrm>
        </p:grpSpPr>
        <p:sp>
          <p:nvSpPr>
            <p:cNvPr id="15475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6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15367" name="Group 83"/>
          <p:cNvGrpSpPr>
            <a:grpSpLocks/>
          </p:cNvGrpSpPr>
          <p:nvPr/>
        </p:nvGrpSpPr>
        <p:grpSpPr bwMode="auto">
          <a:xfrm flipH="1">
            <a:off x="1344613" y="4644924"/>
            <a:ext cx="850900" cy="962025"/>
            <a:chOff x="415" y="3056"/>
            <a:chExt cx="616" cy="797"/>
          </a:xfrm>
        </p:grpSpPr>
        <p:sp>
          <p:nvSpPr>
            <p:cNvPr id="15468" name="Line 84"/>
            <p:cNvSpPr>
              <a:spLocks noChangeShapeType="1"/>
            </p:cNvSpPr>
            <p:nvPr/>
          </p:nvSpPr>
          <p:spPr bwMode="auto">
            <a:xfrm>
              <a:off x="801" y="3253"/>
              <a:ext cx="8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9" name="Line 85"/>
            <p:cNvSpPr>
              <a:spLocks noChangeShapeType="1"/>
            </p:cNvSpPr>
            <p:nvPr/>
          </p:nvSpPr>
          <p:spPr bwMode="auto">
            <a:xfrm>
              <a:off x="686" y="3343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0" name="Line 86"/>
            <p:cNvSpPr>
              <a:spLocks noChangeShapeType="1"/>
            </p:cNvSpPr>
            <p:nvPr/>
          </p:nvSpPr>
          <p:spPr bwMode="auto">
            <a:xfrm flipV="1">
              <a:off x="415" y="3483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1" name="Line 87"/>
            <p:cNvSpPr>
              <a:spLocks noChangeShapeType="1"/>
            </p:cNvSpPr>
            <p:nvPr/>
          </p:nvSpPr>
          <p:spPr bwMode="auto">
            <a:xfrm>
              <a:off x="801" y="360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2" name="Line 88"/>
            <p:cNvSpPr>
              <a:spLocks noChangeShapeType="1"/>
            </p:cNvSpPr>
            <p:nvPr/>
          </p:nvSpPr>
          <p:spPr bwMode="auto">
            <a:xfrm>
              <a:off x="801" y="335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3" name="Line 89"/>
            <p:cNvSpPr>
              <a:spLocks noChangeShapeType="1"/>
            </p:cNvSpPr>
            <p:nvPr/>
          </p:nvSpPr>
          <p:spPr bwMode="auto">
            <a:xfrm>
              <a:off x="1023" y="3607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4" name="Line 90"/>
            <p:cNvSpPr>
              <a:spLocks noChangeShapeType="1"/>
            </p:cNvSpPr>
            <p:nvPr/>
          </p:nvSpPr>
          <p:spPr bwMode="auto">
            <a:xfrm flipV="1">
              <a:off x="1022" y="305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68" name="Elbow Connector 145"/>
          <p:cNvCxnSpPr>
            <a:cxnSpLocks noChangeShapeType="1"/>
            <a:stCxn id="15474" idx="1"/>
            <a:endCxn id="15481" idx="0"/>
          </p:cNvCxnSpPr>
          <p:nvPr/>
        </p:nvCxnSpPr>
        <p:spPr bwMode="auto">
          <a:xfrm rot="16200000" flipH="1">
            <a:off x="1116013" y="4886224"/>
            <a:ext cx="1322387" cy="839787"/>
          </a:xfrm>
          <a:prstGeom prst="bentConnector3">
            <a:avLst>
              <a:gd name="adj1" fmla="val -59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69" name="Group 146"/>
          <p:cNvGrpSpPr>
            <a:grpSpLocks/>
          </p:cNvGrpSpPr>
          <p:nvPr/>
        </p:nvGrpSpPr>
        <p:grpSpPr bwMode="auto">
          <a:xfrm flipH="1">
            <a:off x="573772" y="2874861"/>
            <a:ext cx="768350" cy="1787525"/>
            <a:chOff x="3419850" y="3091460"/>
            <a:chExt cx="850900" cy="1788677"/>
          </a:xfrm>
        </p:grpSpPr>
        <p:grpSp>
          <p:nvGrpSpPr>
            <p:cNvPr id="15452" name="Group 83"/>
            <p:cNvGrpSpPr>
              <a:grpSpLocks/>
            </p:cNvGrpSpPr>
            <p:nvPr/>
          </p:nvGrpSpPr>
          <p:grpSpPr bwMode="auto">
            <a:xfrm flipH="1">
              <a:off x="3419850" y="3918112"/>
              <a:ext cx="850900" cy="962025"/>
              <a:chOff x="415" y="3056"/>
              <a:chExt cx="616" cy="797"/>
            </a:xfrm>
          </p:grpSpPr>
          <p:sp>
            <p:nvSpPr>
              <p:cNvPr id="15461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2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3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6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7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53" name="Group 83"/>
            <p:cNvGrpSpPr>
              <a:grpSpLocks/>
            </p:cNvGrpSpPr>
            <p:nvPr/>
          </p:nvGrpSpPr>
          <p:grpSpPr bwMode="auto">
            <a:xfrm flipH="1">
              <a:off x="3419850" y="3091460"/>
              <a:ext cx="850900" cy="962025"/>
              <a:chOff x="415" y="3056"/>
              <a:chExt cx="616" cy="797"/>
            </a:xfrm>
          </p:grpSpPr>
          <p:sp>
            <p:nvSpPr>
              <p:cNvPr id="15454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5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6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7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8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9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0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15370" name="Elbow Connector 167"/>
          <p:cNvCxnSpPr>
            <a:cxnSpLocks noChangeShapeType="1"/>
            <a:endCxn id="15463" idx="0"/>
          </p:cNvCxnSpPr>
          <p:nvPr/>
        </p:nvCxnSpPr>
        <p:spPr bwMode="auto">
          <a:xfrm rot="-5400000" flipH="1" flipV="1">
            <a:off x="298341" y="3164580"/>
            <a:ext cx="1327150" cy="776288"/>
          </a:xfrm>
          <a:prstGeom prst="bentConnector3">
            <a:avLst>
              <a:gd name="adj1" fmla="val -838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1" name="Elbow Connector 168"/>
          <p:cNvCxnSpPr>
            <a:cxnSpLocks noChangeShapeType="1"/>
            <a:stCxn id="15459" idx="1"/>
          </p:cNvCxnSpPr>
          <p:nvPr/>
        </p:nvCxnSpPr>
        <p:spPr bwMode="auto">
          <a:xfrm rot="16200000" flipH="1">
            <a:off x="1188928" y="3980555"/>
            <a:ext cx="1328738" cy="1041400"/>
          </a:xfrm>
          <a:prstGeom prst="bentConnector3">
            <a:avLst>
              <a:gd name="adj1" fmla="val -681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2" name="Oval 169"/>
          <p:cNvSpPr>
            <a:spLocks noChangeArrowheads="1"/>
          </p:cNvSpPr>
          <p:nvPr/>
        </p:nvSpPr>
        <p:spPr bwMode="auto">
          <a:xfrm>
            <a:off x="1327150" y="3790849"/>
            <a:ext cx="46038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5373" name="Oval 170"/>
          <p:cNvSpPr>
            <a:spLocks noChangeArrowheads="1"/>
          </p:cNvSpPr>
          <p:nvPr/>
        </p:nvSpPr>
        <p:spPr bwMode="auto">
          <a:xfrm>
            <a:off x="2368550" y="5129111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5374" name="Oval 171"/>
          <p:cNvSpPr>
            <a:spLocks noChangeArrowheads="1"/>
          </p:cNvSpPr>
          <p:nvPr/>
        </p:nvSpPr>
        <p:spPr bwMode="auto">
          <a:xfrm>
            <a:off x="2176463" y="5926036"/>
            <a:ext cx="44450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5375" name="Oval 172"/>
          <p:cNvSpPr>
            <a:spLocks noChangeArrowheads="1"/>
          </p:cNvSpPr>
          <p:nvPr/>
        </p:nvSpPr>
        <p:spPr bwMode="auto">
          <a:xfrm>
            <a:off x="1327150" y="4616349"/>
            <a:ext cx="46038" cy="46037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5376" name="TextBox 173"/>
          <p:cNvSpPr txBox="1">
            <a:spLocks noChangeArrowheads="1"/>
          </p:cNvSpPr>
          <p:nvPr/>
        </p:nvSpPr>
        <p:spPr bwMode="auto">
          <a:xfrm>
            <a:off x="1796069" y="3777435"/>
            <a:ext cx="5357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nc</a:t>
            </a:r>
            <a:endParaRPr lang="en-US" sz="2000" baseline="-25000" dirty="0"/>
          </a:p>
        </p:txBody>
      </p:sp>
      <p:sp>
        <p:nvSpPr>
          <p:cNvPr id="15377" name="TextBox 66"/>
          <p:cNvSpPr txBox="1">
            <a:spLocks noChangeArrowheads="1"/>
          </p:cNvSpPr>
          <p:nvPr/>
        </p:nvSpPr>
        <p:spPr bwMode="auto">
          <a:xfrm>
            <a:off x="1414377" y="645058"/>
            <a:ext cx="5597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dd</a:t>
            </a:r>
            <a:endParaRPr lang="en-US" sz="2000" baseline="-25000" dirty="0"/>
          </a:p>
        </p:txBody>
      </p:sp>
      <p:grpSp>
        <p:nvGrpSpPr>
          <p:cNvPr id="15378" name="Group 281"/>
          <p:cNvGrpSpPr>
            <a:grpSpLocks/>
          </p:cNvGrpSpPr>
          <p:nvPr/>
        </p:nvGrpSpPr>
        <p:grpSpPr bwMode="auto">
          <a:xfrm>
            <a:off x="1198785" y="410719"/>
            <a:ext cx="268287" cy="827087"/>
            <a:chOff x="7798020" y="1477812"/>
            <a:chExt cx="268835" cy="826659"/>
          </a:xfrm>
        </p:grpSpPr>
        <p:cxnSp>
          <p:nvCxnSpPr>
            <p:cNvPr id="15445" name="Straight Connector 282"/>
            <p:cNvCxnSpPr>
              <a:cxnSpLocks noChangeShapeType="1"/>
            </p:cNvCxnSpPr>
            <p:nvPr/>
          </p:nvCxnSpPr>
          <p:spPr bwMode="auto">
            <a:xfrm>
              <a:off x="7913235" y="1682764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6" name="Straight Connector 283"/>
            <p:cNvCxnSpPr>
              <a:cxnSpLocks noChangeShapeType="1"/>
            </p:cNvCxnSpPr>
            <p:nvPr/>
          </p:nvCxnSpPr>
          <p:spPr bwMode="auto">
            <a:xfrm flipH="1">
              <a:off x="7798020" y="1757528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7" name="Straight Connector 284"/>
            <p:cNvCxnSpPr>
              <a:cxnSpLocks noChangeShapeType="1"/>
            </p:cNvCxnSpPr>
            <p:nvPr/>
          </p:nvCxnSpPr>
          <p:spPr bwMode="auto">
            <a:xfrm>
              <a:off x="7798020" y="1864453"/>
              <a:ext cx="268835" cy="895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8" name="Straight Connector 285"/>
            <p:cNvCxnSpPr>
              <a:cxnSpLocks noChangeShapeType="1"/>
            </p:cNvCxnSpPr>
            <p:nvPr/>
          </p:nvCxnSpPr>
          <p:spPr bwMode="auto">
            <a:xfrm flipH="1">
              <a:off x="7798020" y="1952499"/>
              <a:ext cx="268835" cy="1069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49" name="Straight Connector 286"/>
            <p:cNvCxnSpPr>
              <a:cxnSpLocks noChangeShapeType="1"/>
            </p:cNvCxnSpPr>
            <p:nvPr/>
          </p:nvCxnSpPr>
          <p:spPr bwMode="auto">
            <a:xfrm>
              <a:off x="7798020" y="2054887"/>
              <a:ext cx="153620" cy="7476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0" name="Straight Connector 287"/>
            <p:cNvCxnSpPr>
              <a:cxnSpLocks noChangeShapeType="1"/>
            </p:cNvCxnSpPr>
            <p:nvPr/>
          </p:nvCxnSpPr>
          <p:spPr bwMode="auto">
            <a:xfrm flipV="1">
              <a:off x="7913235" y="1477812"/>
              <a:ext cx="0" cy="22613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51" name="Straight Connector 288"/>
            <p:cNvCxnSpPr>
              <a:cxnSpLocks noChangeShapeType="1"/>
            </p:cNvCxnSpPr>
            <p:nvPr/>
          </p:nvCxnSpPr>
          <p:spPr bwMode="auto">
            <a:xfrm>
              <a:off x="7932437" y="2124556"/>
              <a:ext cx="0" cy="1799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379" name="Group 261"/>
          <p:cNvGrpSpPr>
            <a:grpSpLocks/>
          </p:cNvGrpSpPr>
          <p:nvPr/>
        </p:nvGrpSpPr>
        <p:grpSpPr bwMode="auto">
          <a:xfrm flipH="1">
            <a:off x="2236788" y="1093686"/>
            <a:ext cx="860425" cy="1028700"/>
            <a:chOff x="1658143" y="471815"/>
            <a:chExt cx="1017033" cy="1254903"/>
          </a:xfrm>
        </p:grpSpPr>
        <p:sp>
          <p:nvSpPr>
            <p:cNvPr id="15438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0" name="Group 253"/>
          <p:cNvGrpSpPr>
            <a:grpSpLocks/>
          </p:cNvGrpSpPr>
          <p:nvPr/>
        </p:nvGrpSpPr>
        <p:grpSpPr bwMode="auto">
          <a:xfrm>
            <a:off x="1314450" y="1101624"/>
            <a:ext cx="815975" cy="1028700"/>
            <a:chOff x="1658143" y="471815"/>
            <a:chExt cx="1017033" cy="1254903"/>
          </a:xfrm>
        </p:grpSpPr>
        <p:sp>
          <p:nvSpPr>
            <p:cNvPr id="15431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81" name="Straight Connector 61"/>
          <p:cNvCxnSpPr>
            <a:cxnSpLocks noChangeShapeType="1"/>
            <a:endCxn id="15440" idx="0"/>
          </p:cNvCxnSpPr>
          <p:nvPr/>
        </p:nvCxnSpPr>
        <p:spPr bwMode="auto">
          <a:xfrm flipV="1">
            <a:off x="2008188" y="1576286"/>
            <a:ext cx="228600" cy="127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82" name="Group 62"/>
          <p:cNvGrpSpPr>
            <a:grpSpLocks/>
          </p:cNvGrpSpPr>
          <p:nvPr/>
        </p:nvGrpSpPr>
        <p:grpSpPr bwMode="auto">
          <a:xfrm>
            <a:off x="1092963" y="-62286"/>
            <a:ext cx="569913" cy="644525"/>
            <a:chOff x="86" y="-6"/>
            <a:chExt cx="389" cy="534"/>
          </a:xfrm>
        </p:grpSpPr>
        <p:grpSp>
          <p:nvGrpSpPr>
            <p:cNvPr id="15427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15429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28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15383" name="Group 62"/>
          <p:cNvGrpSpPr>
            <a:grpSpLocks/>
          </p:cNvGrpSpPr>
          <p:nvPr/>
        </p:nvGrpSpPr>
        <p:grpSpPr bwMode="auto">
          <a:xfrm>
            <a:off x="2855913" y="460274"/>
            <a:ext cx="569912" cy="644525"/>
            <a:chOff x="86" y="-6"/>
            <a:chExt cx="389" cy="534"/>
          </a:xfrm>
        </p:grpSpPr>
        <p:grpSp>
          <p:nvGrpSpPr>
            <p:cNvPr id="15423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15425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6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24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15386" name="Group 261"/>
          <p:cNvGrpSpPr>
            <a:grpSpLocks/>
          </p:cNvGrpSpPr>
          <p:nvPr/>
        </p:nvGrpSpPr>
        <p:grpSpPr bwMode="auto">
          <a:xfrm flipH="1">
            <a:off x="2238375" y="1881086"/>
            <a:ext cx="860425" cy="1028700"/>
            <a:chOff x="1658143" y="471815"/>
            <a:chExt cx="1017033" cy="1254903"/>
          </a:xfrm>
        </p:grpSpPr>
        <p:sp>
          <p:nvSpPr>
            <p:cNvPr id="15416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7" name="Group 253"/>
          <p:cNvGrpSpPr>
            <a:grpSpLocks/>
          </p:cNvGrpSpPr>
          <p:nvPr/>
        </p:nvGrpSpPr>
        <p:grpSpPr bwMode="auto">
          <a:xfrm>
            <a:off x="1315586" y="1889024"/>
            <a:ext cx="815975" cy="1028700"/>
            <a:chOff x="1658143" y="471815"/>
            <a:chExt cx="1017033" cy="1254903"/>
          </a:xfrm>
        </p:grpSpPr>
        <p:sp>
          <p:nvSpPr>
            <p:cNvPr id="15409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88" name="Straight Connector 120"/>
          <p:cNvCxnSpPr>
            <a:cxnSpLocks noChangeShapeType="1"/>
            <a:stCxn id="15411" idx="0"/>
            <a:endCxn id="15418" idx="0"/>
          </p:cNvCxnSpPr>
          <p:nvPr/>
        </p:nvCxnSpPr>
        <p:spPr bwMode="auto">
          <a:xfrm flipV="1">
            <a:off x="2131561" y="2362584"/>
            <a:ext cx="106814" cy="793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89" name="Group 253"/>
          <p:cNvGrpSpPr>
            <a:grpSpLocks/>
          </p:cNvGrpSpPr>
          <p:nvPr/>
        </p:nvGrpSpPr>
        <p:grpSpPr bwMode="auto">
          <a:xfrm>
            <a:off x="3051175" y="2844699"/>
            <a:ext cx="815975" cy="1028700"/>
            <a:chOff x="1658143" y="471815"/>
            <a:chExt cx="1017033" cy="1254903"/>
          </a:xfrm>
        </p:grpSpPr>
        <p:sp>
          <p:nvSpPr>
            <p:cNvPr id="15402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0" name="Group 253"/>
          <p:cNvGrpSpPr>
            <a:grpSpLocks/>
          </p:cNvGrpSpPr>
          <p:nvPr/>
        </p:nvGrpSpPr>
        <p:grpSpPr bwMode="auto">
          <a:xfrm>
            <a:off x="3060700" y="3632099"/>
            <a:ext cx="815975" cy="1028700"/>
            <a:chOff x="1658143" y="471815"/>
            <a:chExt cx="1017033" cy="1254903"/>
          </a:xfrm>
        </p:grpSpPr>
        <p:sp>
          <p:nvSpPr>
            <p:cNvPr id="15395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91" name="Elbow Connector 157"/>
          <p:cNvCxnSpPr>
            <a:cxnSpLocks noChangeShapeType="1"/>
            <a:stCxn id="15404" idx="0"/>
            <a:endCxn id="15401" idx="1"/>
          </p:cNvCxnSpPr>
          <p:nvPr/>
        </p:nvCxnSpPr>
        <p:spPr bwMode="auto">
          <a:xfrm rot="5400000">
            <a:off x="2805907" y="3599555"/>
            <a:ext cx="1333500" cy="788987"/>
          </a:xfrm>
          <a:prstGeom prst="bentConnector3">
            <a:avLst>
              <a:gd name="adj1" fmla="val 97574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2" name="Elbow Connector 160"/>
          <p:cNvCxnSpPr>
            <a:cxnSpLocks noChangeShapeType="1"/>
            <a:endCxn id="15407" idx="1"/>
          </p:cNvCxnSpPr>
          <p:nvPr/>
        </p:nvCxnSpPr>
        <p:spPr bwMode="auto">
          <a:xfrm rot="16200000" flipH="1">
            <a:off x="2135981" y="1912043"/>
            <a:ext cx="1268413" cy="596900"/>
          </a:xfrm>
          <a:prstGeom prst="bentConnector3">
            <a:avLst>
              <a:gd name="adj1" fmla="val 100542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3" name="Elbow Connector 163"/>
          <p:cNvCxnSpPr>
            <a:cxnSpLocks noChangeShapeType="1"/>
            <a:endCxn id="15400" idx="1"/>
          </p:cNvCxnSpPr>
          <p:nvPr/>
        </p:nvCxnSpPr>
        <p:spPr bwMode="auto">
          <a:xfrm rot="16200000" flipH="1">
            <a:off x="2101056" y="2656580"/>
            <a:ext cx="1265238" cy="685800"/>
          </a:xfrm>
          <a:prstGeom prst="bentConnector3">
            <a:avLst>
              <a:gd name="adj1" fmla="val 99875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Oval 170"/>
          <p:cNvSpPr>
            <a:spLocks noChangeArrowheads="1"/>
          </p:cNvSpPr>
          <p:nvPr/>
        </p:nvSpPr>
        <p:spPr bwMode="auto">
          <a:xfrm>
            <a:off x="1298575" y="2847620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3" name="Oval 170"/>
          <p:cNvSpPr>
            <a:spLocks noChangeArrowheads="1"/>
          </p:cNvSpPr>
          <p:nvPr/>
        </p:nvSpPr>
        <p:spPr bwMode="auto">
          <a:xfrm>
            <a:off x="555196" y="3362098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4" name="Oval 170"/>
          <p:cNvSpPr>
            <a:spLocks noChangeArrowheads="1"/>
          </p:cNvSpPr>
          <p:nvPr/>
        </p:nvSpPr>
        <p:spPr bwMode="auto">
          <a:xfrm>
            <a:off x="2381385" y="2352034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5" name="Oval 170"/>
          <p:cNvSpPr>
            <a:spLocks noChangeArrowheads="1"/>
          </p:cNvSpPr>
          <p:nvPr/>
        </p:nvSpPr>
        <p:spPr bwMode="auto">
          <a:xfrm>
            <a:off x="2457838" y="1547966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6" name="Oval 170"/>
          <p:cNvSpPr>
            <a:spLocks noChangeArrowheads="1"/>
          </p:cNvSpPr>
          <p:nvPr/>
        </p:nvSpPr>
        <p:spPr bwMode="auto">
          <a:xfrm>
            <a:off x="3047120" y="2824469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7" name="Oval 170"/>
          <p:cNvSpPr>
            <a:spLocks noChangeArrowheads="1"/>
          </p:cNvSpPr>
          <p:nvPr/>
        </p:nvSpPr>
        <p:spPr bwMode="auto">
          <a:xfrm>
            <a:off x="3018308" y="3612268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8" name="Oval 170"/>
          <p:cNvSpPr>
            <a:spLocks noChangeArrowheads="1"/>
          </p:cNvSpPr>
          <p:nvPr/>
        </p:nvSpPr>
        <p:spPr bwMode="auto">
          <a:xfrm>
            <a:off x="3834729" y="4090577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149" name="Oval 170"/>
          <p:cNvSpPr>
            <a:spLocks noChangeArrowheads="1"/>
          </p:cNvSpPr>
          <p:nvPr/>
        </p:nvSpPr>
        <p:spPr bwMode="auto">
          <a:xfrm>
            <a:off x="3044528" y="4609373"/>
            <a:ext cx="46038" cy="46038"/>
          </a:xfrm>
          <a:prstGeom prst="ellipse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800"/>
          </a:p>
        </p:txBody>
      </p:sp>
      <p:sp>
        <p:nvSpPr>
          <p:cNvPr id="2" name="TextBox 1"/>
          <p:cNvSpPr txBox="1"/>
          <p:nvPr/>
        </p:nvSpPr>
        <p:spPr>
          <a:xfrm>
            <a:off x="5092118" y="925259"/>
            <a:ext cx="343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PMOS </a:t>
            </a:r>
            <a:r>
              <a:rPr lang="en-US" dirty="0" err="1" smtClean="0"/>
              <a:t>Widlar</a:t>
            </a:r>
            <a:r>
              <a:rPr lang="en-US" dirty="0" smtClean="0"/>
              <a:t> circuit for </a:t>
            </a:r>
            <a:r>
              <a:rPr lang="en-US" dirty="0" err="1" smtClean="0"/>
              <a:t>Vdd</a:t>
            </a:r>
            <a:r>
              <a:rPr lang="en-US" dirty="0" smtClean="0"/>
              <a:t> insensitive </a:t>
            </a:r>
            <a:r>
              <a:rPr lang="en-US" dirty="0" err="1" smtClean="0"/>
              <a:t>Iref</a:t>
            </a:r>
            <a:r>
              <a:rPr lang="en-US" dirty="0" smtClean="0"/>
              <a:t> generator</a:t>
            </a:r>
          </a:p>
          <a:p>
            <a:endParaRPr lang="en-US" dirty="0"/>
          </a:p>
          <a:p>
            <a:r>
              <a:rPr lang="en-US" dirty="0" err="1" smtClean="0"/>
              <a:t>Cascode</a:t>
            </a:r>
            <a:r>
              <a:rPr lang="en-US" dirty="0" smtClean="0"/>
              <a:t> version</a:t>
            </a:r>
          </a:p>
          <a:p>
            <a:endParaRPr lang="en-US" dirty="0"/>
          </a:p>
          <a:p>
            <a:r>
              <a:rPr lang="en-US" dirty="0" smtClean="0"/>
              <a:t>With self-biasing</a:t>
            </a:r>
            <a:endParaRPr lang="en-US" dirty="0"/>
          </a:p>
        </p:txBody>
      </p:sp>
      <p:sp>
        <p:nvSpPr>
          <p:cNvPr id="151" name="TextBox 116"/>
          <p:cNvSpPr txBox="1">
            <a:spLocks noChangeArrowheads="1"/>
          </p:cNvSpPr>
          <p:nvPr/>
        </p:nvSpPr>
        <p:spPr bwMode="auto">
          <a:xfrm>
            <a:off x="1974767" y="1120387"/>
            <a:ext cx="54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bp</a:t>
            </a:r>
            <a:endParaRPr lang="en-US" sz="2000" baseline="-25000" dirty="0"/>
          </a:p>
        </p:txBody>
      </p:sp>
      <p:sp>
        <p:nvSpPr>
          <p:cNvPr id="152" name="TextBox 116"/>
          <p:cNvSpPr txBox="1">
            <a:spLocks noChangeArrowheads="1"/>
          </p:cNvSpPr>
          <p:nvPr/>
        </p:nvSpPr>
        <p:spPr bwMode="auto">
          <a:xfrm>
            <a:off x="1783081" y="1961607"/>
            <a:ext cx="5357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pc</a:t>
            </a:r>
            <a:endParaRPr lang="en-US" sz="2000" baseline="-25000" dirty="0"/>
          </a:p>
        </p:txBody>
      </p:sp>
      <p:cxnSp>
        <p:nvCxnSpPr>
          <p:cNvPr id="153" name="Straight Connector 166"/>
          <p:cNvCxnSpPr>
            <a:cxnSpLocks noChangeShapeType="1"/>
          </p:cNvCxnSpPr>
          <p:nvPr/>
        </p:nvCxnSpPr>
        <p:spPr bwMode="auto">
          <a:xfrm>
            <a:off x="3349433" y="1194056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TextBox 153"/>
          <p:cNvSpPr txBox="1"/>
          <p:nvPr/>
        </p:nvSpPr>
        <p:spPr>
          <a:xfrm>
            <a:off x="3361145" y="1655409"/>
            <a:ext cx="4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ref</a:t>
            </a:r>
            <a:endParaRPr lang="en-US" dirty="0"/>
          </a:p>
        </p:txBody>
      </p:sp>
      <p:cxnSp>
        <p:nvCxnSpPr>
          <p:cNvPr id="155" name="Straight Connector 166"/>
          <p:cNvCxnSpPr>
            <a:cxnSpLocks noChangeShapeType="1"/>
          </p:cNvCxnSpPr>
          <p:nvPr/>
        </p:nvCxnSpPr>
        <p:spPr bwMode="auto">
          <a:xfrm>
            <a:off x="3336824" y="5247731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TextBox 155"/>
          <p:cNvSpPr txBox="1"/>
          <p:nvPr/>
        </p:nvSpPr>
        <p:spPr>
          <a:xfrm>
            <a:off x="3348536" y="5709084"/>
            <a:ext cx="4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ref</a:t>
            </a:r>
            <a:endParaRPr lang="en-US" dirty="0"/>
          </a:p>
        </p:txBody>
      </p:sp>
      <p:cxnSp>
        <p:nvCxnSpPr>
          <p:cNvPr id="157" name="Straight Connector 166"/>
          <p:cNvCxnSpPr>
            <a:cxnSpLocks noChangeShapeType="1"/>
          </p:cNvCxnSpPr>
          <p:nvPr/>
        </p:nvCxnSpPr>
        <p:spPr bwMode="auto">
          <a:xfrm>
            <a:off x="1109925" y="1304284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TextBox 157"/>
          <p:cNvSpPr txBox="1"/>
          <p:nvPr/>
        </p:nvSpPr>
        <p:spPr>
          <a:xfrm>
            <a:off x="676753" y="1669358"/>
            <a:ext cx="4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ref</a:t>
            </a:r>
            <a:endParaRPr lang="en-US" dirty="0"/>
          </a:p>
        </p:txBody>
      </p:sp>
      <p:cxnSp>
        <p:nvCxnSpPr>
          <p:cNvPr id="159" name="Straight Connector 166"/>
          <p:cNvCxnSpPr>
            <a:cxnSpLocks noChangeShapeType="1"/>
          </p:cNvCxnSpPr>
          <p:nvPr/>
        </p:nvCxnSpPr>
        <p:spPr bwMode="auto">
          <a:xfrm>
            <a:off x="1116489" y="5023989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Box 159"/>
          <p:cNvSpPr txBox="1"/>
          <p:nvPr/>
        </p:nvSpPr>
        <p:spPr>
          <a:xfrm>
            <a:off x="683317" y="5389063"/>
            <a:ext cx="4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ref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6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2197100" y="4644924"/>
            <a:ext cx="904875" cy="1768475"/>
            <a:chOff x="3274697" y="3811150"/>
            <a:chExt cx="905504" cy="1768530"/>
          </a:xfrm>
        </p:grpSpPr>
        <p:grpSp>
          <p:nvGrpSpPr>
            <p:cNvPr id="3" name="Group 83"/>
            <p:cNvGrpSpPr>
              <a:grpSpLocks/>
            </p:cNvGrpSpPr>
            <p:nvPr/>
          </p:nvGrpSpPr>
          <p:grpSpPr bwMode="auto">
            <a:xfrm>
              <a:off x="3276465" y="3811150"/>
              <a:ext cx="903736" cy="962025"/>
              <a:chOff x="415" y="3056"/>
              <a:chExt cx="616" cy="797"/>
            </a:xfrm>
          </p:grpSpPr>
          <p:sp>
            <p:nvSpPr>
              <p:cNvPr id="12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83"/>
            <p:cNvGrpSpPr>
              <a:grpSpLocks/>
            </p:cNvGrpSpPr>
            <p:nvPr/>
          </p:nvGrpSpPr>
          <p:grpSpPr bwMode="auto">
            <a:xfrm>
              <a:off x="3274697" y="4617655"/>
              <a:ext cx="903736" cy="962025"/>
              <a:chOff x="415" y="3056"/>
              <a:chExt cx="616" cy="797"/>
            </a:xfrm>
          </p:grpSpPr>
          <p:sp>
            <p:nvSpPr>
              <p:cNvPr id="5" name="Line 84"/>
              <p:cNvSpPr>
                <a:spLocks noChangeShapeType="1"/>
              </p:cNvSpPr>
              <p:nvPr/>
            </p:nvSpPr>
            <p:spPr bwMode="auto">
              <a:xfrm>
                <a:off x="801" y="3253"/>
                <a:ext cx="8" cy="4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686" y="3343"/>
                <a:ext cx="0" cy="2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86"/>
              <p:cNvSpPr>
                <a:spLocks noChangeShapeType="1"/>
              </p:cNvSpPr>
              <p:nvPr/>
            </p:nvSpPr>
            <p:spPr bwMode="auto">
              <a:xfrm flipV="1">
                <a:off x="415" y="3483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87"/>
              <p:cNvSpPr>
                <a:spLocks noChangeShapeType="1"/>
              </p:cNvSpPr>
              <p:nvPr/>
            </p:nvSpPr>
            <p:spPr bwMode="auto">
              <a:xfrm>
                <a:off x="801" y="3607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88"/>
              <p:cNvSpPr>
                <a:spLocks noChangeShapeType="1"/>
              </p:cNvSpPr>
              <p:nvPr/>
            </p:nvSpPr>
            <p:spPr bwMode="auto">
              <a:xfrm>
                <a:off x="801" y="335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89"/>
              <p:cNvSpPr>
                <a:spLocks noChangeShapeType="1"/>
              </p:cNvSpPr>
              <p:nvPr/>
            </p:nvSpPr>
            <p:spPr bwMode="auto">
              <a:xfrm>
                <a:off x="1023" y="3607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90"/>
              <p:cNvSpPr>
                <a:spLocks noChangeShapeType="1"/>
              </p:cNvSpPr>
              <p:nvPr/>
            </p:nvSpPr>
            <p:spPr bwMode="auto">
              <a:xfrm flipV="1">
                <a:off x="1022" y="3056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" name="Group 140"/>
          <p:cNvGrpSpPr>
            <a:grpSpLocks/>
          </p:cNvGrpSpPr>
          <p:nvPr/>
        </p:nvGrpSpPr>
        <p:grpSpPr bwMode="auto">
          <a:xfrm>
            <a:off x="2945725" y="6373769"/>
            <a:ext cx="282575" cy="406400"/>
            <a:chOff x="3072" y="2928"/>
            <a:chExt cx="96" cy="227"/>
          </a:xfrm>
        </p:grpSpPr>
        <p:sp>
          <p:nvSpPr>
            <p:cNvPr id="20" name="Line 141"/>
            <p:cNvSpPr>
              <a:spLocks noChangeShapeType="1"/>
            </p:cNvSpPr>
            <p:nvPr/>
          </p:nvSpPr>
          <p:spPr bwMode="auto">
            <a:xfrm>
              <a:off x="3120" y="29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142"/>
            <p:cNvSpPr>
              <a:spLocks noChangeArrowheads="1"/>
            </p:cNvSpPr>
            <p:nvPr/>
          </p:nvSpPr>
          <p:spPr bwMode="auto">
            <a:xfrm flipV="1">
              <a:off x="3072" y="3072"/>
              <a:ext cx="96" cy="83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2000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2864302" y="460274"/>
            <a:ext cx="569912" cy="644525"/>
            <a:chOff x="86" y="-6"/>
            <a:chExt cx="389" cy="534"/>
          </a:xfrm>
        </p:grpSpPr>
        <p:grpSp>
          <p:nvGrpSpPr>
            <p:cNvPr id="23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25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grpSp>
        <p:nvGrpSpPr>
          <p:cNvPr id="27" name="Group 253"/>
          <p:cNvGrpSpPr>
            <a:grpSpLocks/>
          </p:cNvGrpSpPr>
          <p:nvPr/>
        </p:nvGrpSpPr>
        <p:grpSpPr bwMode="auto">
          <a:xfrm>
            <a:off x="3073145" y="1073428"/>
            <a:ext cx="815975" cy="1028700"/>
            <a:chOff x="1658143" y="471815"/>
            <a:chExt cx="1017033" cy="1254903"/>
          </a:xfrm>
        </p:grpSpPr>
        <p:sp>
          <p:nvSpPr>
            <p:cNvPr id="28" name="Line 106"/>
            <p:cNvSpPr>
              <a:spLocks noChangeShapeType="1"/>
            </p:cNvSpPr>
            <p:nvPr/>
          </p:nvSpPr>
          <p:spPr bwMode="auto">
            <a:xfrm flipH="1" flipV="1">
              <a:off x="2028190" y="706765"/>
              <a:ext cx="13970" cy="717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07"/>
            <p:cNvSpPr>
              <a:spLocks noChangeShapeType="1"/>
            </p:cNvSpPr>
            <p:nvPr/>
          </p:nvSpPr>
          <p:spPr bwMode="auto">
            <a:xfrm flipH="1" flipV="1">
              <a:off x="2224088" y="836940"/>
              <a:ext cx="0" cy="444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08"/>
            <p:cNvSpPr>
              <a:spLocks noChangeShapeType="1"/>
            </p:cNvSpPr>
            <p:nvPr/>
          </p:nvSpPr>
          <p:spPr bwMode="auto">
            <a:xfrm flipH="1">
              <a:off x="2215912" y="1059190"/>
              <a:ext cx="459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09"/>
            <p:cNvSpPr>
              <a:spLocks noChangeShapeType="1"/>
            </p:cNvSpPr>
            <p:nvPr/>
          </p:nvSpPr>
          <p:spPr bwMode="auto">
            <a:xfrm flipH="1" flipV="1">
              <a:off x="1658143" y="8623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10"/>
            <p:cNvSpPr>
              <a:spLocks noChangeShapeType="1"/>
            </p:cNvSpPr>
            <p:nvPr/>
          </p:nvSpPr>
          <p:spPr bwMode="auto">
            <a:xfrm flipH="1" flipV="1">
              <a:off x="1658143" y="1268740"/>
              <a:ext cx="4016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11"/>
            <p:cNvSpPr>
              <a:spLocks noChangeShapeType="1"/>
            </p:cNvSpPr>
            <p:nvPr/>
          </p:nvSpPr>
          <p:spPr bwMode="auto">
            <a:xfrm flipH="1" flipV="1">
              <a:off x="1678549" y="471815"/>
              <a:ext cx="0" cy="390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12"/>
            <p:cNvSpPr>
              <a:spLocks noChangeShapeType="1"/>
            </p:cNvSpPr>
            <p:nvPr/>
          </p:nvSpPr>
          <p:spPr bwMode="auto">
            <a:xfrm flipH="1">
              <a:off x="1680138" y="1269518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TextBox 116"/>
          <p:cNvSpPr txBox="1">
            <a:spLocks noChangeArrowheads="1"/>
          </p:cNvSpPr>
          <p:nvPr/>
        </p:nvSpPr>
        <p:spPr bwMode="auto">
          <a:xfrm>
            <a:off x="1921197" y="5916417"/>
            <a:ext cx="54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bn</a:t>
            </a:r>
            <a:endParaRPr lang="en-US" sz="2000" baseline="-25000" dirty="0"/>
          </a:p>
        </p:txBody>
      </p:sp>
      <p:sp>
        <p:nvSpPr>
          <p:cNvPr id="36" name="TextBox 173"/>
          <p:cNvSpPr txBox="1">
            <a:spLocks noChangeArrowheads="1"/>
          </p:cNvSpPr>
          <p:nvPr/>
        </p:nvSpPr>
        <p:spPr bwMode="auto">
          <a:xfrm>
            <a:off x="1926006" y="4682652"/>
            <a:ext cx="5357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/>
              <a:t>V</a:t>
            </a:r>
            <a:r>
              <a:rPr lang="en-US" sz="2000" baseline="-25000" dirty="0" err="1" smtClean="0"/>
              <a:t>nc</a:t>
            </a:r>
            <a:endParaRPr lang="en-US" sz="2000" baseline="-25000" dirty="0"/>
          </a:p>
        </p:txBody>
      </p:sp>
      <p:cxnSp>
        <p:nvCxnSpPr>
          <p:cNvPr id="37" name="Straight Connector 164"/>
          <p:cNvCxnSpPr>
            <a:cxnSpLocks noChangeShapeType="1"/>
            <a:endCxn id="18" idx="1"/>
          </p:cNvCxnSpPr>
          <p:nvPr/>
        </p:nvCxnSpPr>
        <p:spPr bwMode="auto">
          <a:xfrm>
            <a:off x="3088479" y="2051922"/>
            <a:ext cx="302" cy="259300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Elbow Connector 39"/>
          <p:cNvCxnSpPr>
            <a:stCxn id="30" idx="0"/>
          </p:cNvCxnSpPr>
          <p:nvPr/>
        </p:nvCxnSpPr>
        <p:spPr>
          <a:xfrm rot="5400000">
            <a:off x="2864568" y="1777370"/>
            <a:ext cx="1246997" cy="802108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16"/>
          <p:cNvSpPr txBox="1">
            <a:spLocks noChangeArrowheads="1"/>
          </p:cNvSpPr>
          <p:nvPr/>
        </p:nvSpPr>
        <p:spPr bwMode="auto">
          <a:xfrm>
            <a:off x="3682834" y="1154814"/>
            <a:ext cx="63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bp2</a:t>
            </a:r>
            <a:endParaRPr lang="en-US" sz="2000" baseline="-25000" dirty="0"/>
          </a:p>
        </p:txBody>
      </p:sp>
      <p:cxnSp>
        <p:nvCxnSpPr>
          <p:cNvPr id="42" name="Straight Connector 166"/>
          <p:cNvCxnSpPr>
            <a:cxnSpLocks noChangeShapeType="1"/>
          </p:cNvCxnSpPr>
          <p:nvPr/>
        </p:nvCxnSpPr>
        <p:spPr bwMode="auto">
          <a:xfrm>
            <a:off x="3336824" y="5247731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348536" y="5709084"/>
            <a:ext cx="678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I</a:t>
            </a:r>
            <a:r>
              <a:rPr lang="en-US" baseline="-25000" dirty="0" smtClean="0"/>
              <a:t>ref</a:t>
            </a:r>
            <a:endParaRPr lang="en-US" dirty="0"/>
          </a:p>
        </p:txBody>
      </p:sp>
      <p:sp>
        <p:nvSpPr>
          <p:cNvPr id="44" name="Line 44"/>
          <p:cNvSpPr>
            <a:spLocks noChangeShapeType="1"/>
          </p:cNvSpPr>
          <p:nvPr/>
        </p:nvSpPr>
        <p:spPr bwMode="auto">
          <a:xfrm flipV="1">
            <a:off x="6732251" y="1230852"/>
            <a:ext cx="127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 flipV="1">
            <a:off x="6563976" y="1329277"/>
            <a:ext cx="0" cy="338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6"/>
          <p:cNvSpPr>
            <a:spLocks noChangeShapeType="1"/>
          </p:cNvSpPr>
          <p:nvPr/>
        </p:nvSpPr>
        <p:spPr bwMode="auto">
          <a:xfrm>
            <a:off x="6167101" y="1499140"/>
            <a:ext cx="385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V="1">
            <a:off x="6732251" y="1349915"/>
            <a:ext cx="338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 flipV="1">
            <a:off x="6732251" y="1657890"/>
            <a:ext cx="338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 flipV="1">
            <a:off x="7057689" y="1051465"/>
            <a:ext cx="0" cy="298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" name="Group 62"/>
          <p:cNvGrpSpPr>
            <a:grpSpLocks/>
          </p:cNvGrpSpPr>
          <p:nvPr/>
        </p:nvGrpSpPr>
        <p:grpSpPr bwMode="auto">
          <a:xfrm>
            <a:off x="6828637" y="562514"/>
            <a:ext cx="569913" cy="644526"/>
            <a:chOff x="86" y="-6"/>
            <a:chExt cx="389" cy="534"/>
          </a:xfrm>
        </p:grpSpPr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96" y="336"/>
              <a:ext cx="288" cy="192"/>
              <a:chOff x="96" y="336"/>
              <a:chExt cx="288" cy="192"/>
            </a:xfrm>
          </p:grpSpPr>
          <p:sp>
            <p:nvSpPr>
              <p:cNvPr id="53" name="Line 64"/>
              <p:cNvSpPr>
                <a:spLocks noChangeShapeType="1"/>
              </p:cNvSpPr>
              <p:nvPr/>
            </p:nvSpPr>
            <p:spPr bwMode="auto">
              <a:xfrm>
                <a:off x="96" y="33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65"/>
              <p:cNvSpPr>
                <a:spLocks noChangeShapeType="1"/>
              </p:cNvSpPr>
              <p:nvPr/>
            </p:nvSpPr>
            <p:spPr bwMode="auto">
              <a:xfrm>
                <a:off x="240" y="33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" name="Text Box 66"/>
            <p:cNvSpPr txBox="1">
              <a:spLocks noChangeArrowheads="1"/>
            </p:cNvSpPr>
            <p:nvPr/>
          </p:nvSpPr>
          <p:spPr bwMode="auto">
            <a:xfrm>
              <a:off x="86" y="-6"/>
              <a:ext cx="3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V</a:t>
              </a:r>
              <a:r>
                <a:rPr lang="en-US" sz="2000" baseline="-25000">
                  <a:latin typeface="Times New Roman" panose="02020603050405020304" pitchFamily="18" charset="0"/>
                </a:rPr>
                <a:t>DD</a:t>
              </a:r>
            </a:p>
          </p:txBody>
        </p:sp>
      </p:grpSp>
      <p:sp>
        <p:nvSpPr>
          <p:cNvPr id="55" name="TextBox 116"/>
          <p:cNvSpPr txBox="1">
            <a:spLocks noChangeArrowheads="1"/>
          </p:cNvSpPr>
          <p:nvPr/>
        </p:nvSpPr>
        <p:spPr bwMode="auto">
          <a:xfrm>
            <a:off x="5826870" y="1030797"/>
            <a:ext cx="63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bp2</a:t>
            </a:r>
            <a:endParaRPr lang="en-US" sz="2000" baseline="-25000" dirty="0"/>
          </a:p>
        </p:txBody>
      </p:sp>
      <p:cxnSp>
        <p:nvCxnSpPr>
          <p:cNvPr id="56" name="Straight Connector 164"/>
          <p:cNvCxnSpPr>
            <a:cxnSpLocks noChangeShapeType="1"/>
          </p:cNvCxnSpPr>
          <p:nvPr/>
        </p:nvCxnSpPr>
        <p:spPr bwMode="auto">
          <a:xfrm>
            <a:off x="7053956" y="1667415"/>
            <a:ext cx="302" cy="259300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Box 56"/>
          <p:cNvSpPr txBox="1"/>
          <p:nvPr/>
        </p:nvSpPr>
        <p:spPr>
          <a:xfrm>
            <a:off x="4810053" y="1182587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1:m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58" name="Straight Connector 166"/>
          <p:cNvCxnSpPr>
            <a:cxnSpLocks noChangeShapeType="1"/>
          </p:cNvCxnSpPr>
          <p:nvPr/>
        </p:nvCxnSpPr>
        <p:spPr bwMode="auto">
          <a:xfrm>
            <a:off x="7398550" y="1266027"/>
            <a:ext cx="0" cy="10937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7410262" y="1727380"/>
            <a:ext cx="1129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I</a:t>
            </a:r>
            <a:r>
              <a:rPr lang="en-US" baseline="-25000" dirty="0" smtClean="0"/>
              <a:t>ref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438590" y="2178424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</a:t>
            </a:r>
            <a:r>
              <a:rPr lang="en-US" dirty="0" smtClean="0"/>
              <a:t>I</a:t>
            </a:r>
            <a:r>
              <a:rPr lang="en-US" baseline="-25000" dirty="0" smtClean="0"/>
              <a:t>2Q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699541" y="4460258"/>
            <a:ext cx="1009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6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181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Degang J [E CPE]</dc:creator>
  <cp:lastModifiedBy>Chen, Degang J [E CPE]</cp:lastModifiedBy>
  <cp:revision>8</cp:revision>
  <dcterms:created xsi:type="dcterms:W3CDTF">2015-03-09T18:46:12Z</dcterms:created>
  <dcterms:modified xsi:type="dcterms:W3CDTF">2015-03-09T19:54:06Z</dcterms:modified>
</cp:coreProperties>
</file>