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1388" r:id="rId2"/>
    <p:sldId id="1391" r:id="rId3"/>
    <p:sldId id="1468" r:id="rId4"/>
    <p:sldId id="1467" r:id="rId5"/>
    <p:sldId id="1390" r:id="rId6"/>
    <p:sldId id="1427" r:id="rId7"/>
    <p:sldId id="1428" r:id="rId8"/>
    <p:sldId id="1429" r:id="rId9"/>
    <p:sldId id="1469" r:id="rId10"/>
    <p:sldId id="1430" r:id="rId11"/>
    <p:sldId id="1432" r:id="rId12"/>
    <p:sldId id="1433" r:id="rId13"/>
    <p:sldId id="1450" r:id="rId14"/>
    <p:sldId id="1451" r:id="rId15"/>
    <p:sldId id="1452" r:id="rId16"/>
    <p:sldId id="1453" r:id="rId17"/>
    <p:sldId id="1454" r:id="rId18"/>
    <p:sldId id="1455" r:id="rId19"/>
    <p:sldId id="1456" r:id="rId20"/>
    <p:sldId id="1461" r:id="rId21"/>
    <p:sldId id="1470" r:id="rId22"/>
    <p:sldId id="1457" r:id="rId23"/>
    <p:sldId id="1458" r:id="rId24"/>
    <p:sldId id="1459" r:id="rId25"/>
    <p:sldId id="1460" r:id="rId26"/>
    <p:sldId id="1462" r:id="rId27"/>
    <p:sldId id="1463" r:id="rId28"/>
    <p:sldId id="1464" r:id="rId29"/>
    <p:sldId id="1465" r:id="rId30"/>
    <p:sldId id="1397" r:id="rId31"/>
    <p:sldId id="1466" r:id="rId32"/>
    <p:sldId id="1398" r:id="rId33"/>
    <p:sldId id="1471" r:id="rId34"/>
    <p:sldId id="1393" r:id="rId35"/>
    <p:sldId id="1394" r:id="rId36"/>
    <p:sldId id="1395" r:id="rId37"/>
    <p:sldId id="1396" r:id="rId38"/>
    <p:sldId id="1403" r:id="rId39"/>
    <p:sldId id="1405" r:id="rId40"/>
    <p:sldId id="1407" r:id="rId41"/>
    <p:sldId id="1408" r:id="rId42"/>
    <p:sldId id="1409" r:id="rId43"/>
    <p:sldId id="1410" r:id="rId44"/>
    <p:sldId id="1411" r:id="rId45"/>
    <p:sldId id="1412" r:id="rId46"/>
    <p:sldId id="1421" r:id="rId47"/>
    <p:sldId id="1448" r:id="rId48"/>
    <p:sldId id="1449" r:id="rId49"/>
    <p:sldId id="1353" r:id="rId50"/>
    <p:sldId id="1354" r:id="rId51"/>
    <p:sldId id="1355" r:id="rId52"/>
    <p:sldId id="1356"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FF66CC"/>
    <a:srgbClr val="FF66FF"/>
    <a:srgbClr val="D9EDEF"/>
    <a:srgbClr val="E6103E"/>
    <a:srgbClr val="FF53FF"/>
    <a:srgbClr val="FF7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1953" autoAdjust="0"/>
  </p:normalViewPr>
  <p:slideViewPr>
    <p:cSldViewPr>
      <p:cViewPr varScale="1">
        <p:scale>
          <a:sx n="85" d="100"/>
          <a:sy n="85" d="100"/>
        </p:scale>
        <p:origin x="90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4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5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754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54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54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75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76AB87B-6ABE-4142-BCC7-0D3BBA5B44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4.bin"/></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69CDFE-66C9-47EB-8933-65A2BF620765}" type="slidenum">
              <a:rPr lang="en-GB" altLang="en-US" smtClean="0">
                <a:latin typeface="Times New Roman" panose="02020603050405020304" pitchFamily="18" charset="0"/>
              </a:rPr>
              <a:pPr>
                <a:spcBef>
                  <a:spcPct val="0"/>
                </a:spcBef>
              </a:pPr>
              <a:t>2</a:t>
            </a:fld>
            <a:endParaRPr lang="en-GB" altLang="en-US" smtClean="0">
              <a:latin typeface="Times New Roman" panose="02020603050405020304" pitchFamily="1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D71D3E-55A6-43E6-827F-9AAA1F76E639}" type="slidenum">
              <a:rPr lang="en-GB" altLang="en-US" smtClean="0">
                <a:latin typeface="Times New Roman" panose="02020603050405020304" pitchFamily="18" charset="0"/>
              </a:rPr>
              <a:pPr>
                <a:spcBef>
                  <a:spcPct val="0"/>
                </a:spcBef>
              </a:pPr>
              <a:t>15</a:t>
            </a:fld>
            <a:endParaRPr lang="en-GB" altLang="en-US" smtClean="0">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The figure shows the latency for a pipeline ADC architecture.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D463B2-920B-469E-B80F-2809A27E540E}" type="slidenum">
              <a:rPr lang="en-GB" altLang="en-US" smtClean="0">
                <a:latin typeface="Times New Roman" panose="02020603050405020304" pitchFamily="18" charset="0"/>
              </a:rPr>
              <a:pPr>
                <a:spcBef>
                  <a:spcPct val="0"/>
                </a:spcBef>
              </a:pPr>
              <a:t>16</a:t>
            </a:fld>
            <a:endParaRPr lang="en-GB" altLang="en-US" smtClean="0">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Various architectures exist for performing A/D conversion using one stage per bit. </a:t>
            </a:r>
          </a:p>
          <a:p>
            <a:pPr eaLnBrk="1" hangingPunct="1"/>
            <a:r>
              <a:rPr lang="en-GB" altLang="en-US" smtClean="0">
                <a:latin typeface="Times New Roman" panose="02020603050405020304" pitchFamily="18" charset="0"/>
              </a:rPr>
              <a:t>In fact, a multistage subranging ADC with one bit per stage and no error correction is one form. </a:t>
            </a:r>
          </a:p>
          <a:p>
            <a:pPr eaLnBrk="1" hangingPunct="1"/>
            <a:r>
              <a:rPr lang="en-GB" altLang="en-US" smtClean="0">
                <a:latin typeface="Times New Roman" panose="02020603050405020304" pitchFamily="18" charset="0"/>
              </a:rPr>
              <a:t>Figure shows the overall concept. The SHA holds the input signal constant during one conversion cycle. </a:t>
            </a:r>
          </a:p>
          <a:p>
            <a:pPr eaLnBrk="1" hangingPunct="1"/>
            <a:r>
              <a:rPr lang="en-GB" altLang="en-US" smtClean="0">
                <a:latin typeface="Times New Roman" panose="02020603050405020304" pitchFamily="18" charset="0"/>
              </a:rPr>
              <a:t>There are N stages, each of which have one bit output and a residue output. The residue output of one stage is the input to the next. </a:t>
            </a:r>
          </a:p>
          <a:p>
            <a:pPr eaLnBrk="1" hangingPunct="1"/>
            <a:r>
              <a:rPr lang="en-GB" altLang="en-US" smtClean="0">
                <a:latin typeface="Times New Roman" panose="02020603050405020304" pitchFamily="18" charset="0"/>
              </a:rPr>
              <a:t>The last bit is detected with a single comparator as shown.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4B3FA7-7CD2-4B35-A884-7BD7E2EEB507}" type="slidenum">
              <a:rPr lang="en-GB" altLang="en-US" smtClean="0">
                <a:latin typeface="Times New Roman" panose="02020603050405020304" pitchFamily="18" charset="0"/>
              </a:rPr>
              <a:pPr>
                <a:spcBef>
                  <a:spcPct val="0"/>
                </a:spcBef>
              </a:pPr>
              <a:t>17</a:t>
            </a:fld>
            <a:endParaRPr lang="en-GB" altLang="en-US" smtClean="0">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The basic stage for performing a single binary bit conversion is shown in figure. </a:t>
            </a:r>
          </a:p>
          <a:p>
            <a:pPr eaLnBrk="1" hangingPunct="1"/>
            <a:r>
              <a:rPr lang="en-GB" altLang="en-US" smtClean="0">
                <a:latin typeface="Times New Roman" panose="02020603050405020304" pitchFamily="18" charset="0"/>
              </a:rPr>
              <a:t>It consists of a gain-of-two amplifier, a comparator, and a 1-bit DAC. The</a:t>
            </a:r>
          </a:p>
          <a:p>
            <a:pPr eaLnBrk="1" hangingPunct="1"/>
            <a:r>
              <a:rPr lang="en-GB" altLang="en-US" smtClean="0">
                <a:latin typeface="Times New Roman" panose="02020603050405020304" pitchFamily="18" charset="0"/>
              </a:rPr>
              <a:t>comparator detects the zero-crossing of the input and is the binary bit output for</a:t>
            </a:r>
          </a:p>
          <a:p>
            <a:pPr eaLnBrk="1" hangingPunct="1"/>
            <a:r>
              <a:rPr lang="en-GB" altLang="en-US" smtClean="0">
                <a:latin typeface="Times New Roman" panose="02020603050405020304" pitchFamily="18" charset="0"/>
              </a:rPr>
              <a:t>that stage. The comparator also switches a 1-bit DAC whose output is summed with</a:t>
            </a:r>
          </a:p>
          <a:p>
            <a:pPr eaLnBrk="1" hangingPunct="1"/>
            <a:r>
              <a:rPr lang="en-GB" altLang="en-US" smtClean="0">
                <a:latin typeface="Times New Roman" panose="02020603050405020304" pitchFamily="18" charset="0"/>
              </a:rPr>
              <a:t>the output of the gain-of-two amplifier. The resulting residue output is then applied</a:t>
            </a:r>
          </a:p>
          <a:p>
            <a:pPr eaLnBrk="1" hangingPunct="1"/>
            <a:r>
              <a:rPr lang="en-GB" altLang="en-US" smtClean="0">
                <a:latin typeface="Times New Roman" panose="02020603050405020304" pitchFamily="18" charset="0"/>
              </a:rPr>
              <a:t>to the next stage.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B72E4E-6013-42C2-B3E7-D48A0619EBDD}" type="slidenum">
              <a:rPr lang="en-GB" altLang="en-US" smtClean="0">
                <a:latin typeface="Times New Roman" panose="02020603050405020304" pitchFamily="18" charset="0"/>
              </a:rPr>
              <a:pPr>
                <a:spcBef>
                  <a:spcPct val="0"/>
                </a:spcBef>
              </a:pPr>
              <a:t>18</a:t>
            </a:fld>
            <a:endParaRPr lang="en-GB" altLang="en-US" smtClean="0">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A simplified 3-bit serial-binary ADC is shown in figure, and the residue</a:t>
            </a:r>
          </a:p>
          <a:p>
            <a:pPr eaLnBrk="1" hangingPunct="1"/>
            <a:r>
              <a:rPr lang="en-GB" altLang="en-US" smtClean="0">
                <a:latin typeface="Times New Roman" panose="02020603050405020304" pitchFamily="18" charset="0"/>
              </a:rPr>
              <a:t>outputs are shown in next figure.</a:t>
            </a:r>
            <a:r>
              <a:rPr lang="en-GB" altLang="en-US"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DFE264-1CDC-4A33-953D-B66C3EA24BCB}" type="slidenum">
              <a:rPr lang="en-GB" altLang="en-US" smtClean="0">
                <a:latin typeface="Times New Roman" panose="02020603050405020304" pitchFamily="18" charset="0"/>
              </a:rPr>
              <a:pPr>
                <a:spcBef>
                  <a:spcPct val="0"/>
                </a:spcBef>
              </a:pPr>
              <a:t>19</a:t>
            </a:fld>
            <a:endParaRPr lang="en-GB" altLang="en-US" smtClean="0">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Each residue output signal has discontinuities which correspond to the point where</a:t>
            </a:r>
          </a:p>
          <a:p>
            <a:pPr eaLnBrk="1" hangingPunct="1"/>
            <a:r>
              <a:rPr lang="en-GB" altLang="en-US" smtClean="0">
                <a:latin typeface="Times New Roman" panose="02020603050405020304" pitchFamily="18" charset="0"/>
              </a:rPr>
              <a:t>the comparator changes state and causes the DAC to switch. The fundamental </a:t>
            </a:r>
          </a:p>
          <a:p>
            <a:pPr eaLnBrk="1" hangingPunct="1"/>
            <a:r>
              <a:rPr lang="en-GB" altLang="en-US" smtClean="0">
                <a:latin typeface="Times New Roman" panose="02020603050405020304" pitchFamily="18" charset="0"/>
              </a:rPr>
              <a:t>problem with this architecture is the discontinuity in the residue output waveforms. </a:t>
            </a:r>
          </a:p>
          <a:p>
            <a:pPr eaLnBrk="1" hangingPunct="1"/>
            <a:r>
              <a:rPr lang="en-GB" altLang="en-US" smtClean="0">
                <a:latin typeface="Times New Roman" panose="02020603050405020304" pitchFamily="18" charset="0"/>
              </a:rPr>
              <a:t>Adequate settling time must be allowed for these transients to propagate through all </a:t>
            </a:r>
          </a:p>
          <a:p>
            <a:pPr eaLnBrk="1" hangingPunct="1"/>
            <a:r>
              <a:rPr lang="en-GB" altLang="en-US" smtClean="0">
                <a:latin typeface="Times New Roman" panose="02020603050405020304" pitchFamily="18" charset="0"/>
              </a:rPr>
              <a:t>the stages and settle at the final comparator input. </a:t>
            </a:r>
          </a:p>
          <a:p>
            <a:pPr eaLnBrk="1" hangingPunct="1"/>
            <a:r>
              <a:rPr lang="en-GB" altLang="en-US" smtClean="0">
                <a:latin typeface="Times New Roman" panose="02020603050405020304" pitchFamily="18" charset="0"/>
              </a:rPr>
              <a:t>The prospects of making this architecture operate at high speed are therefore</a:t>
            </a:r>
          </a:p>
          <a:p>
            <a:pPr eaLnBrk="1" hangingPunct="1"/>
            <a:r>
              <a:rPr lang="en-GB" altLang="en-US" smtClean="0">
                <a:latin typeface="Times New Roman" panose="02020603050405020304" pitchFamily="18" charset="0"/>
              </a:rPr>
              <a:t>dismal.</a:t>
            </a:r>
          </a:p>
          <a:p>
            <a:pPr eaLnBrk="1" hangingPunct="1"/>
            <a:endParaRPr lang="en-GB" altLang="en-US" smtClean="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17E312-EE34-4218-B1A3-EFB9062FDE60}" type="slidenum">
              <a:rPr lang="en-GB" altLang="en-US" smtClean="0">
                <a:latin typeface="Times New Roman" panose="02020603050405020304" pitchFamily="18" charset="0"/>
              </a:rPr>
              <a:pPr>
                <a:spcBef>
                  <a:spcPct val="0"/>
                </a:spcBef>
              </a:pPr>
              <a:t>20</a:t>
            </a:fld>
            <a:endParaRPr lang="en-GB" altLang="en-US" smtClean="0">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The first stage of the pipeline ADC  converts  the most significant bits during the first sampled data time and then passes the residue to the input to the next stage in the pipeline for processing. </a:t>
            </a:r>
          </a:p>
          <a:p>
            <a:pPr eaLnBrk="1" hangingPunct="1"/>
            <a:r>
              <a:rPr lang="en-GB" altLang="en-US" smtClean="0">
                <a:latin typeface="Times New Roman" panose="02020603050405020304" pitchFamily="18" charset="0"/>
              </a:rPr>
              <a:t>Then, during the second analog-signal sampling period, the first stage converts the MSB for the next analog sample while the second stage converts the previous sample’s residue. The residue from this second approximation is passed along to the next stage, and so on until all bit values have been determined.</a:t>
            </a:r>
          </a:p>
          <a:p>
            <a:pPr eaLnBrk="1" hangingPunct="1"/>
            <a:r>
              <a:rPr lang="en-GB" altLang="en-US" smtClean="0">
                <a:latin typeface="Times New Roman" panose="02020603050405020304" pitchFamily="18" charset="0"/>
              </a:rPr>
              <a:t>At the beginning of each analog-signal sampling period, the new sample of the analog signal is entered into the first stage of the converter for its first approximation to digital form. The result is that each sample of the analog signal taken follows the previous sample through the string of partial converters. </a:t>
            </a:r>
          </a:p>
          <a:p>
            <a:pPr eaLnBrk="1" hangingPunct="1"/>
            <a:r>
              <a:rPr lang="en-GB" altLang="en-US" smtClean="0">
                <a:latin typeface="Times New Roman" panose="02020603050405020304" pitchFamily="18" charset="0"/>
              </a:rPr>
              <a:t>The first stage compares Vin and Vref/2 so MSB is determined. </a:t>
            </a:r>
          </a:p>
          <a:p>
            <a:pPr eaLnBrk="1" hangingPunct="1"/>
            <a:r>
              <a:rPr lang="en-GB" altLang="en-US" smtClean="0">
                <a:latin typeface="Times New Roman" panose="02020603050405020304" pitchFamily="18" charset="0"/>
              </a:rPr>
              <a:t>If MSB=1 then S1 open and S2 closed, while the second stage will make the test 2(Vin-(Vref/2))&gt;Vref/2 that is Vin&gt;Vref*3/4. </a:t>
            </a:r>
          </a:p>
          <a:p>
            <a:pPr eaLnBrk="1" hangingPunct="1"/>
            <a:r>
              <a:rPr lang="en-GB" altLang="en-US" smtClean="0">
                <a:latin typeface="Times New Roman" panose="02020603050405020304" pitchFamily="18" charset="0"/>
              </a:rPr>
              <a:t>If MSB=0 then S2 open e S1 closed and second stage will make the test 2Vin&gt;Vref/2, </a:t>
            </a:r>
          </a:p>
          <a:p>
            <a:pPr eaLnBrk="1" hangingPunct="1"/>
            <a:r>
              <a:rPr lang="en-GB" altLang="en-US" smtClean="0">
                <a:latin typeface="Times New Roman" panose="02020603050405020304" pitchFamily="18" charset="0"/>
              </a:rPr>
              <a:t>that is Vin&gt;Vref*3/4.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276E16-4DEC-4FC0-8FCF-62C3385FD848}" type="slidenum">
              <a:rPr lang="en-GB" altLang="en-US" smtClean="0">
                <a:latin typeface="Times New Roman" panose="02020603050405020304" pitchFamily="18" charset="0"/>
              </a:rPr>
              <a:pPr>
                <a:spcBef>
                  <a:spcPct val="0"/>
                </a:spcBef>
              </a:pPr>
              <a:t>22</a:t>
            </a:fld>
            <a:endParaRPr lang="en-GB" altLang="en-US" smtClean="0">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A much better bit-per-stage architecture was developed by F.D. Waldhauer based on </a:t>
            </a:r>
          </a:p>
          <a:p>
            <a:pPr eaLnBrk="1" hangingPunct="1"/>
            <a:r>
              <a:rPr lang="en-GB" altLang="en-US" smtClean="0">
                <a:latin typeface="Times New Roman" panose="02020603050405020304" pitchFamily="18" charset="0"/>
              </a:rPr>
              <a:t>absolute value amplifiers (magnitude amplifiers, or simply </a:t>
            </a:r>
            <a:r>
              <a:rPr lang="en-GB" altLang="en-US" i="1" smtClean="0">
                <a:latin typeface="Times New Roman" panose="02020603050405020304" pitchFamily="18" charset="0"/>
              </a:rPr>
              <a:t>MagAmp</a:t>
            </a:r>
            <a:r>
              <a:rPr lang="en-GB" altLang="en-US" smtClean="0">
                <a:latin typeface="Times New Roman" panose="02020603050405020304" pitchFamily="18" charset="0"/>
              </a:rPr>
              <a:t>s™). </a:t>
            </a:r>
          </a:p>
          <a:p>
            <a:pPr eaLnBrk="1" hangingPunct="1"/>
            <a:r>
              <a:rPr lang="en-GB" altLang="en-US" smtClean="0">
                <a:latin typeface="Times New Roman" panose="02020603050405020304" pitchFamily="18" charset="0"/>
              </a:rPr>
              <a:t>This scheme has often been referred to as </a:t>
            </a:r>
            <a:r>
              <a:rPr lang="en-GB" altLang="en-US" i="1" smtClean="0">
                <a:latin typeface="Times New Roman" panose="02020603050405020304" pitchFamily="18" charset="0"/>
              </a:rPr>
              <a:t>serial-Gray </a:t>
            </a:r>
            <a:r>
              <a:rPr lang="en-GB" altLang="en-US" smtClean="0">
                <a:latin typeface="Times New Roman" panose="02020603050405020304" pitchFamily="18" charset="0"/>
              </a:rPr>
              <a:t>(since the output coding is in</a:t>
            </a:r>
          </a:p>
          <a:p>
            <a:pPr eaLnBrk="1" hangingPunct="1"/>
            <a:r>
              <a:rPr lang="en-GB" altLang="en-US" smtClean="0">
                <a:latin typeface="Times New Roman" panose="02020603050405020304" pitchFamily="18" charset="0"/>
              </a:rPr>
              <a:t>Gray code), or </a:t>
            </a:r>
            <a:r>
              <a:rPr lang="en-GB" altLang="en-US" i="1" smtClean="0">
                <a:latin typeface="Times New Roman" panose="02020603050405020304" pitchFamily="18" charset="0"/>
              </a:rPr>
              <a:t>folding </a:t>
            </a:r>
            <a:r>
              <a:rPr lang="en-GB" altLang="en-US" smtClean="0">
                <a:latin typeface="Times New Roman" panose="02020603050405020304" pitchFamily="18" charset="0"/>
              </a:rPr>
              <a:t>converter. The basic stage is shown functionally in figure. </a:t>
            </a:r>
          </a:p>
          <a:p>
            <a:pPr eaLnBrk="1" hangingPunct="1"/>
            <a:r>
              <a:rPr lang="en-GB" altLang="en-US" smtClean="0">
                <a:latin typeface="Times New Roman" panose="02020603050405020304" pitchFamily="18" charset="0"/>
              </a:rPr>
              <a:t>The comparator detects the polarity of the input signal and provides the Gray bit output</a:t>
            </a:r>
          </a:p>
          <a:p>
            <a:pPr eaLnBrk="1" hangingPunct="1"/>
            <a:r>
              <a:rPr lang="en-GB" altLang="en-US" smtClean="0">
                <a:latin typeface="Times New Roman" panose="02020603050405020304" pitchFamily="18" charset="0"/>
              </a:rPr>
              <a:t>for the stage. It also determines whether the overall stage gain is +2 or –2. </a:t>
            </a:r>
          </a:p>
          <a:p>
            <a:pPr eaLnBrk="1" hangingPunct="1"/>
            <a:r>
              <a:rPr lang="en-GB" altLang="en-US" smtClean="0">
                <a:latin typeface="Times New Roman" panose="02020603050405020304" pitchFamily="18" charset="0"/>
              </a:rPr>
              <a:t>The reference voltage VR is summed with the switch output to generate the residue signal </a:t>
            </a:r>
          </a:p>
          <a:p>
            <a:pPr eaLnBrk="1" hangingPunct="1"/>
            <a:r>
              <a:rPr lang="en-GB" altLang="en-US" smtClean="0">
                <a:latin typeface="Times New Roman" panose="02020603050405020304" pitchFamily="18" charset="0"/>
              </a:rPr>
              <a:t>which is applied to the next stage. The transfer function for the folding stage is also </a:t>
            </a:r>
          </a:p>
          <a:p>
            <a:pPr eaLnBrk="1" hangingPunct="1"/>
            <a:r>
              <a:rPr lang="en-GB" altLang="en-US" smtClean="0">
                <a:latin typeface="Times New Roman" panose="02020603050405020304" pitchFamily="18" charset="0"/>
              </a:rPr>
              <a:t>shown in figure.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017E1C-F975-4E08-8637-6870CA7561F3}" type="slidenum">
              <a:rPr lang="en-GB" altLang="en-US" smtClean="0">
                <a:latin typeface="Times New Roman" panose="02020603050405020304" pitchFamily="18" charset="0"/>
              </a:rPr>
              <a:pPr>
                <a:spcBef>
                  <a:spcPct val="0"/>
                </a:spcBef>
              </a:pPr>
              <a:t>23</a:t>
            </a:fld>
            <a:endParaRPr lang="en-GB" altLang="en-US" smtClean="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A 3-bit MagAmp folding ADC is shown in figure, and the corresponding residue</a:t>
            </a:r>
          </a:p>
          <a:p>
            <a:pPr eaLnBrk="1" hangingPunct="1"/>
            <a:r>
              <a:rPr lang="en-GB" altLang="en-US" smtClean="0">
                <a:latin typeface="Times New Roman" panose="02020603050405020304" pitchFamily="18" charset="0"/>
              </a:rPr>
              <a:t> waveforms in the next figure. Notice that there is no abrupt transition in any of</a:t>
            </a:r>
          </a:p>
          <a:p>
            <a:pPr eaLnBrk="1" hangingPunct="1"/>
            <a:r>
              <a:rPr lang="en-GB" altLang="en-US" smtClean="0">
                <a:latin typeface="Times New Roman" panose="02020603050405020304" pitchFamily="18" charset="0"/>
              </a:rPr>
              <a:t>the folding stage output waveforms. The key to operating this architecture at high </a:t>
            </a:r>
          </a:p>
          <a:p>
            <a:pPr eaLnBrk="1" hangingPunct="1"/>
            <a:r>
              <a:rPr lang="en-GB" altLang="en-US" smtClean="0">
                <a:latin typeface="Times New Roman" panose="02020603050405020304" pitchFamily="18" charset="0"/>
              </a:rPr>
              <a:t>speeds is the folding stage. Early designs used discrete op amps with diodes inside</a:t>
            </a:r>
          </a:p>
          <a:p>
            <a:pPr eaLnBrk="1" hangingPunct="1"/>
            <a:r>
              <a:rPr lang="en-GB" altLang="en-US" smtClean="0">
                <a:latin typeface="Times New Roman" panose="02020603050405020304" pitchFamily="18" charset="0"/>
              </a:rPr>
              <a:t>the feedback loop to generate the folding transfer function. </a:t>
            </a:r>
          </a:p>
          <a:p>
            <a:pPr eaLnBrk="1" hangingPunct="1"/>
            <a:r>
              <a:rPr lang="en-GB" altLang="en-US" smtClean="0">
                <a:latin typeface="Times New Roman" panose="02020603050405020304" pitchFamily="18" charset="0"/>
              </a:rPr>
              <a:t>Modern IC circuit designs implement the transfer function using current-steering </a:t>
            </a:r>
          </a:p>
          <a:p>
            <a:pPr eaLnBrk="1" hangingPunct="1"/>
            <a:r>
              <a:rPr lang="en-GB" altLang="en-US" smtClean="0">
                <a:latin typeface="Times New Roman" panose="02020603050405020304" pitchFamily="18" charset="0"/>
              </a:rPr>
              <a:t>open-loop gain techniques which can be made to operate much faster. Fully differential </a:t>
            </a:r>
          </a:p>
          <a:p>
            <a:pPr eaLnBrk="1" hangingPunct="1"/>
            <a:r>
              <a:rPr lang="en-GB" altLang="en-US" smtClean="0">
                <a:latin typeface="Times New Roman" panose="02020603050405020304" pitchFamily="18" charset="0"/>
              </a:rPr>
              <a:t>stages (including the SHA) also provide speed, lower distortion, and yield 8-bit accurate</a:t>
            </a:r>
          </a:p>
          <a:p>
            <a:pPr eaLnBrk="1" hangingPunct="1"/>
            <a:r>
              <a:rPr lang="en-GB" altLang="en-US" smtClean="0">
                <a:latin typeface="Times New Roman" panose="02020603050405020304" pitchFamily="18" charset="0"/>
              </a:rPr>
              <a:t> folding stages with no requirement for thin film resistor laser trimming.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5D406B-C1BC-47B1-A26E-7FFFD448E381}" type="slidenum">
              <a:rPr lang="en-GB" altLang="en-US" smtClean="0">
                <a:latin typeface="Times New Roman" panose="02020603050405020304" pitchFamily="18" charset="0"/>
              </a:rPr>
              <a:pPr>
                <a:spcBef>
                  <a:spcPct val="0"/>
                </a:spcBef>
              </a:pPr>
              <a:t>24</a:t>
            </a:fld>
            <a:endParaRPr lang="en-GB" altLang="en-US" smtClean="0">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See previous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AA9A71-2223-4B9D-A9B7-46B82994B6EA}" type="slidenum">
              <a:rPr lang="en-GB" altLang="en-US" smtClean="0">
                <a:latin typeface="Times New Roman" panose="02020603050405020304" pitchFamily="18" charset="0"/>
              </a:rPr>
              <a:pPr>
                <a:spcBef>
                  <a:spcPct val="0"/>
                </a:spcBef>
              </a:pPr>
              <a:t>25</a:t>
            </a:fld>
            <a:endParaRPr lang="en-GB" altLang="en-US" smtClean="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An example of a fully differential gain-of-two MagAmp folding stage is shown in</a:t>
            </a:r>
          </a:p>
          <a:p>
            <a:pPr eaLnBrk="1" hangingPunct="1"/>
            <a:r>
              <a:rPr lang="en-GB" altLang="en-US" smtClean="0">
                <a:latin typeface="Times New Roman" panose="02020603050405020304" pitchFamily="18" charset="0"/>
              </a:rPr>
              <a:t>figure. The differential input signal is applied to the degenerated-emitter differential pair</a:t>
            </a:r>
          </a:p>
          <a:p>
            <a:pPr eaLnBrk="1" hangingPunct="1"/>
            <a:r>
              <a:rPr lang="en-GB" altLang="en-US" smtClean="0">
                <a:latin typeface="Times New Roman" panose="02020603050405020304" pitchFamily="18" charset="0"/>
              </a:rPr>
              <a:t>Q1,Q2 and the comparator. The differential input voltage is converted into a differential</a:t>
            </a:r>
          </a:p>
          <a:p>
            <a:pPr eaLnBrk="1" hangingPunct="1"/>
            <a:r>
              <a:rPr lang="en-GB" altLang="en-US" smtClean="0">
                <a:latin typeface="Times New Roman" panose="02020603050405020304" pitchFamily="18" charset="0"/>
              </a:rPr>
              <a:t>current which flows in the collectors of Q1, Q2. If +IN is greater than –IN, </a:t>
            </a:r>
          </a:p>
          <a:p>
            <a:pPr eaLnBrk="1" hangingPunct="1"/>
            <a:r>
              <a:rPr lang="en-GB" altLang="en-US" smtClean="0">
                <a:latin typeface="Times New Roman" panose="02020603050405020304" pitchFamily="18" charset="0"/>
              </a:rPr>
              <a:t>cascode-connected transistors Q3, Q6 are on, and Q4, Q6 are off. </a:t>
            </a:r>
          </a:p>
          <a:p>
            <a:pPr eaLnBrk="1" hangingPunct="1"/>
            <a:r>
              <a:rPr lang="en-GB" altLang="en-US" smtClean="0">
                <a:latin typeface="Times New Roman" panose="02020603050405020304" pitchFamily="18" charset="0"/>
              </a:rPr>
              <a:t>The differential signal currents, therefore, flow through the collectors of Q3, Q6</a:t>
            </a:r>
          </a:p>
          <a:p>
            <a:pPr eaLnBrk="1" hangingPunct="1"/>
            <a:r>
              <a:rPr lang="en-GB" altLang="en-US" smtClean="0">
                <a:latin typeface="Times New Roman" panose="02020603050405020304" pitchFamily="18" charset="0"/>
              </a:rPr>
              <a:t>into level-shifting transistors Q7, Q8 and into the output load resistors, </a:t>
            </a:r>
          </a:p>
          <a:p>
            <a:pPr eaLnBrk="1" hangingPunct="1"/>
            <a:r>
              <a:rPr lang="en-GB" altLang="en-US" smtClean="0">
                <a:latin typeface="Times New Roman" panose="02020603050405020304" pitchFamily="18" charset="0"/>
              </a:rPr>
              <a:t>developing the differential output voltage between +OUT and –OUT. </a:t>
            </a:r>
          </a:p>
          <a:p>
            <a:pPr eaLnBrk="1" hangingPunct="1"/>
            <a:r>
              <a:rPr lang="en-GB" altLang="en-US" smtClean="0">
                <a:latin typeface="Times New Roman" panose="02020603050405020304" pitchFamily="18" charset="0"/>
              </a:rPr>
              <a:t>The overall differential voltage gain of the circuit is two.</a:t>
            </a:r>
          </a:p>
          <a:p>
            <a:pPr eaLnBrk="1" hangingPunct="1"/>
            <a:r>
              <a:rPr lang="en-GB" altLang="en-US" smtClean="0">
                <a:latin typeface="Times New Roman" panose="02020603050405020304" pitchFamily="18" charset="0"/>
              </a:rPr>
              <a:t>If +IN is less than –IN (negative differential input voltage), the comparator changes</a:t>
            </a:r>
          </a:p>
          <a:p>
            <a:pPr eaLnBrk="1" hangingPunct="1"/>
            <a:r>
              <a:rPr lang="en-GB" altLang="en-US" smtClean="0">
                <a:latin typeface="Times New Roman" panose="02020603050405020304" pitchFamily="18" charset="0"/>
              </a:rPr>
              <a:t>stage and turns Q4, Q5 on and Q3, Q6 off. The differential signal currents flow from</a:t>
            </a:r>
          </a:p>
          <a:p>
            <a:pPr eaLnBrk="1" hangingPunct="1"/>
            <a:r>
              <a:rPr lang="en-GB" altLang="en-US" smtClean="0">
                <a:latin typeface="Times New Roman" panose="02020603050405020304" pitchFamily="18" charset="0"/>
              </a:rPr>
              <a:t>Q5 to Q7 and from Q4 to Q8, thereby maintaining the same relative polarity at the</a:t>
            </a:r>
          </a:p>
          <a:p>
            <a:pPr eaLnBrk="1" hangingPunct="1"/>
            <a:r>
              <a:rPr lang="en-GB" altLang="en-US" smtClean="0">
                <a:latin typeface="Times New Roman" panose="02020603050405020304" pitchFamily="18" charset="0"/>
              </a:rPr>
              <a:t>differential output as for a positive differential input voltage. The required offset</a:t>
            </a:r>
          </a:p>
          <a:p>
            <a:pPr eaLnBrk="1" hangingPunct="1"/>
            <a:r>
              <a:rPr lang="en-GB" altLang="en-US" smtClean="0">
                <a:latin typeface="Times New Roman" panose="02020603050405020304" pitchFamily="18" charset="0"/>
              </a:rPr>
              <a:t>voltage is developed by adding a current I OFF to the emitter current of Q7 and</a:t>
            </a:r>
          </a:p>
          <a:p>
            <a:pPr eaLnBrk="1" hangingPunct="1"/>
            <a:r>
              <a:rPr lang="en-GB" altLang="en-US" smtClean="0">
                <a:latin typeface="Times New Roman" panose="02020603050405020304" pitchFamily="18" charset="0"/>
              </a:rPr>
              <a:t>subtracting it from the emitter current of Q8.</a:t>
            </a:r>
          </a:p>
          <a:p>
            <a:pPr eaLnBrk="1" hangingPunct="1"/>
            <a:r>
              <a:rPr lang="en-GB" altLang="en-US" smtClean="0">
                <a:latin typeface="Times New Roman" panose="02020603050405020304" pitchFamily="18" charset="0"/>
              </a:rPr>
              <a:t>The differential residue output voltage of the stage drives the next stage input, and</a:t>
            </a:r>
          </a:p>
          <a:p>
            <a:pPr eaLnBrk="1" hangingPunct="1"/>
            <a:r>
              <a:rPr lang="en-GB" altLang="en-US" smtClean="0">
                <a:latin typeface="Times New Roman" panose="02020603050405020304" pitchFamily="18" charset="0"/>
              </a:rPr>
              <a:t>the comparator output represents the Gray code output for the stage.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CAD8A8-1D23-4F93-AB0A-0BB0FA2C5D4C}" type="slidenum">
              <a:rPr lang="en-GB" altLang="en-US" smtClean="0">
                <a:latin typeface="Times New Roman" panose="02020603050405020304" pitchFamily="18" charset="0"/>
              </a:rPr>
              <a:pPr>
                <a:spcBef>
                  <a:spcPct val="0"/>
                </a:spcBef>
              </a:pPr>
              <a:t>6</a:t>
            </a:fld>
            <a:endParaRPr lang="en-GB" altLang="en-US" smtClean="0">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685800" y="4267200"/>
            <a:ext cx="5334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000" smtClean="0">
                <a:latin typeface="Times New Roman" panose="02020603050405020304" pitchFamily="18" charset="0"/>
              </a:rPr>
              <a:t>Flash ADCs (sometime called </a:t>
            </a:r>
            <a:r>
              <a:rPr lang="en-GB" altLang="en-US" sz="1000" i="1" smtClean="0">
                <a:latin typeface="Times New Roman" panose="02020603050405020304" pitchFamily="18" charset="0"/>
              </a:rPr>
              <a:t>parallel </a:t>
            </a:r>
            <a:r>
              <a:rPr lang="en-GB" altLang="en-US" sz="1000" smtClean="0">
                <a:latin typeface="Times New Roman" panose="02020603050405020304" pitchFamily="18" charset="0"/>
              </a:rPr>
              <a:t>ADCs) are the fastest type of ADC and use large numbers of comparators. An N-bit flash ADC consists of 2^N resistors and 2^N –1 comparators arranged as in figure.</a:t>
            </a:r>
          </a:p>
          <a:p>
            <a:pPr eaLnBrk="1" hangingPunct="1"/>
            <a:r>
              <a:rPr lang="en-GB" altLang="en-US" sz="1000" smtClean="0">
                <a:latin typeface="Times New Roman" panose="02020603050405020304" pitchFamily="18" charset="0"/>
              </a:rPr>
              <a:t>Each comparator has a reference voltage which is 1 LSB higher than that of the one below it in the chain. </a:t>
            </a:r>
          </a:p>
          <a:p>
            <a:pPr eaLnBrk="1" hangingPunct="1"/>
            <a:r>
              <a:rPr lang="en-GB" altLang="en-US" sz="1000" smtClean="0">
                <a:latin typeface="Times New Roman" panose="02020603050405020304" pitchFamily="18" charset="0"/>
              </a:rPr>
              <a:t>For a given input voltage, all the comparators below a certain point will have their input voltage larger than their reference voltage and a "1" logic output, and all the comparators above that point will have a reference voltage larger than the input voltage and a "0" logic output. </a:t>
            </a:r>
          </a:p>
          <a:p>
            <a:pPr eaLnBrk="1" hangingPunct="1"/>
            <a:r>
              <a:rPr lang="en-GB" altLang="en-US" sz="1000" smtClean="0">
                <a:latin typeface="Times New Roman" panose="02020603050405020304" pitchFamily="18" charset="0"/>
              </a:rPr>
              <a:t>The 2^N –1 comparator outputs, therefore, behave in a way analogous to a mercury thermometer (see next slide), and the output code at this point is  sometimes called a </a:t>
            </a:r>
            <a:r>
              <a:rPr lang="en-GB" altLang="en-US" sz="1000" i="1" smtClean="0">
                <a:latin typeface="Times New Roman" panose="02020603050405020304" pitchFamily="18" charset="0"/>
              </a:rPr>
              <a:t>thermometer </a:t>
            </a:r>
            <a:r>
              <a:rPr lang="en-GB" altLang="en-US" sz="1000" smtClean="0">
                <a:latin typeface="Times New Roman" panose="02020603050405020304" pitchFamily="18" charset="0"/>
              </a:rPr>
              <a:t>code. </a:t>
            </a:r>
          </a:p>
          <a:p>
            <a:pPr eaLnBrk="1" hangingPunct="1"/>
            <a:r>
              <a:rPr lang="en-GB" altLang="en-US" sz="1000" smtClean="0">
                <a:latin typeface="Times New Roman" panose="02020603050405020304" pitchFamily="18" charset="0"/>
              </a:rPr>
              <a:t>Since 2^N –1 data outputs are not really practical, they are processed by a decoder to an N-bit binary output.</a:t>
            </a:r>
          </a:p>
          <a:p>
            <a:pPr eaLnBrk="1" hangingPunct="1"/>
            <a:r>
              <a:rPr lang="en-GB" altLang="en-US" sz="1000" smtClean="0">
                <a:latin typeface="Times New Roman" panose="02020603050405020304" pitchFamily="18" charset="0"/>
              </a:rPr>
              <a:t>The input signal is applied to all the comparators at once, so the thermometer output is delayed by only one comparator delay from the input, and the encoder N-bit output by only a few gate delays on top of that,  so the process is very fast. </a:t>
            </a:r>
          </a:p>
          <a:p>
            <a:pPr eaLnBrk="1" hangingPunct="1"/>
            <a:r>
              <a:rPr lang="en-GB" altLang="en-US" sz="1000" smtClean="0">
                <a:latin typeface="Times New Roman" panose="02020603050405020304" pitchFamily="18" charset="0"/>
              </a:rPr>
              <a:t>However, the architecture uses large numbers of resistors and comparators and is limited to low resolutions, and if it is to be fast, each comparator must run at relatively high power levels. </a:t>
            </a:r>
          </a:p>
          <a:p>
            <a:pPr eaLnBrk="1" hangingPunct="1"/>
            <a:r>
              <a:rPr lang="en-GB" altLang="en-US" sz="1000" smtClean="0">
                <a:latin typeface="Times New Roman" panose="02020603050405020304" pitchFamily="18" charset="0"/>
              </a:rPr>
              <a:t>Hence, the problems of flash ADCs include limited resolution, high power dissipation because of the large number of high speed comparators (especially at sampling rates greater than 500MSPS), and relatively large (and therefore expensive) chip sizes. </a:t>
            </a:r>
          </a:p>
          <a:p>
            <a:pPr eaLnBrk="1" hangingPunct="1"/>
            <a:r>
              <a:rPr lang="en-GB" altLang="en-US" sz="1000" smtClean="0">
                <a:latin typeface="Times New Roman" panose="02020603050405020304" pitchFamily="18" charset="0"/>
              </a:rPr>
              <a:t>In addition, the resistance of the reference resistor chain must be kept low to supply adequate bias current to the fast comparators, so the voltage reference has to source quite large currents (&gt;10 mA). </a:t>
            </a:r>
          </a:p>
          <a:p>
            <a:pPr eaLnBrk="1" hangingPunct="1"/>
            <a:r>
              <a:rPr lang="en-GB" altLang="en-US" sz="1000" smtClean="0">
                <a:latin typeface="Times New Roman" panose="02020603050405020304" pitchFamily="18" charset="0"/>
              </a:rPr>
              <a:t>In practice, flash converters are available up to 10-bits, but more commonly they have 8-bits of resolution. Their maximum sampling rate can be as high as several GSPS.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DF6811-8A24-4CDB-A79C-0ADD9F081C87}" type="slidenum">
              <a:rPr lang="en-GB" altLang="en-US" smtClean="0">
                <a:latin typeface="Times New Roman" panose="02020603050405020304" pitchFamily="18" charset="0"/>
              </a:rPr>
              <a:pPr>
                <a:spcBef>
                  <a:spcPct val="0"/>
                </a:spcBef>
              </a:pPr>
              <a:t>26</a:t>
            </a:fld>
            <a:endParaRPr lang="en-GB" altLang="en-US" smtClean="0">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In this architecture the pipeline conversion process is implemented through a single stage, by an opportune feed-back. </a:t>
            </a:r>
          </a:p>
          <a:p>
            <a:pPr eaLnBrk="1" hangingPunct="1"/>
            <a:r>
              <a:rPr lang="en-GB" altLang="en-US" smtClean="0">
                <a:latin typeface="Times New Roman" panose="02020603050405020304" pitchFamily="18" charset="0"/>
              </a:rPr>
              <a:t>At first stage, the sampled signal is multiplied by two, while C1 compares 2Vin with Vref, so the MSB is determined. If MSB=1,  S4 and S2 are closed and 2Vin-Vref is present into amplifier input. If MSB=0 then S3 and S2 are closed and the signal is reported into amplifier input. The comparison continues until last bit is determined. </a:t>
            </a:r>
          </a:p>
          <a:p>
            <a:pPr eaLnBrk="1" hangingPunct="1"/>
            <a:r>
              <a:rPr lang="en-GB" altLang="en-US" smtClean="0">
                <a:latin typeface="Times New Roman" panose="02020603050405020304" pitchFamily="18" charset="0"/>
              </a:rPr>
              <a:t>The algorithm of conversion can be represented as in the next slide.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07C537-8FDC-4DB5-9F44-5E68FB10CF75}" type="slidenum">
              <a:rPr lang="en-GB" altLang="en-US" smtClean="0">
                <a:latin typeface="Times New Roman" panose="02020603050405020304" pitchFamily="18" charset="0"/>
              </a:rPr>
              <a:pPr>
                <a:spcBef>
                  <a:spcPct val="0"/>
                </a:spcBef>
              </a:pPr>
              <a:t>27</a:t>
            </a:fld>
            <a:endParaRPr lang="en-GB" altLang="en-US" smtClean="0">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In the figure the general algorithm of conversion is shown.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ADD518-BF1C-4E54-8095-4C1F074A558B}" type="slidenum">
              <a:rPr lang="en-GB" altLang="en-US" smtClean="0">
                <a:latin typeface="Times New Roman" panose="02020603050405020304" pitchFamily="18" charset="0"/>
              </a:rPr>
              <a:pPr>
                <a:spcBef>
                  <a:spcPct val="0"/>
                </a:spcBef>
              </a:pPr>
              <a:t>30</a:t>
            </a:fld>
            <a:endParaRPr lang="en-GB" altLang="en-US" smtClean="0">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09600" y="42672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This conversion process basically consists of starting with the most significant bit (MSB) in shift register and B1 in SAR latch. </a:t>
            </a:r>
          </a:p>
          <a:p>
            <a:pPr eaLnBrk="1" hangingPunct="1"/>
            <a:r>
              <a:rPr lang="en-GB" altLang="en-US" smtClean="0">
                <a:latin typeface="Times New Roman" panose="02020603050405020304" pitchFamily="18" charset="0"/>
              </a:rPr>
              <a:t>The DAC converts bit string in half of its full scale, then output of the D/A decoder is compared against the input analog signal (see also </a:t>
            </a:r>
          </a:p>
          <a:p>
            <a:pPr eaLnBrk="1" hangingPunct="1"/>
            <a:r>
              <a:rPr lang="en-GB" altLang="en-US" smtClean="0">
                <a:latin typeface="Times New Roman" panose="02020603050405020304" pitchFamily="18" charset="0"/>
              </a:rPr>
              <a:t>following slide). If the D/A output is larger, the ONE is removed from that bit as the process continues and a ONE is tried in the next most significant bit (B2). </a:t>
            </a:r>
          </a:p>
          <a:p>
            <a:pPr eaLnBrk="1" hangingPunct="1"/>
            <a:r>
              <a:rPr lang="en-GB" altLang="en-US" smtClean="0">
                <a:latin typeface="Times New Roman" panose="02020603050405020304" pitchFamily="18" charset="0"/>
              </a:rPr>
              <a:t>At the next clock period the input analog signal is compared whit a quarters of full scale. </a:t>
            </a:r>
          </a:p>
          <a:p>
            <a:pPr eaLnBrk="1" hangingPunct="1"/>
            <a:r>
              <a:rPr lang="en-GB" altLang="en-US" smtClean="0">
                <a:latin typeface="Times New Roman" panose="02020603050405020304" pitchFamily="18" charset="0"/>
              </a:rPr>
              <a:t>If the analog input signal is larger, the ONE remains in that bit. </a:t>
            </a:r>
          </a:p>
          <a:p>
            <a:pPr eaLnBrk="1" hangingPunct="1"/>
            <a:r>
              <a:rPr lang="en-GB" altLang="en-US" smtClean="0">
                <a:latin typeface="Times New Roman" panose="02020603050405020304" pitchFamily="18" charset="0"/>
              </a:rPr>
              <a:t>At the next clock period the input analog signal is compared whit three quarters of full scale. </a:t>
            </a:r>
          </a:p>
          <a:p>
            <a:pPr eaLnBrk="1" hangingPunct="1"/>
            <a:r>
              <a:rPr lang="en-GB" altLang="en-US" smtClean="0">
                <a:latin typeface="Times New Roman" panose="02020603050405020304" pitchFamily="18" charset="0"/>
              </a:rPr>
              <a:t>At the end of the process, after the LSB has been tried, then digital number in the D/A decoder is the digital equivalent of the analog voltage. </a:t>
            </a:r>
          </a:p>
          <a:p>
            <a:pPr eaLnBrk="1" hangingPunct="1"/>
            <a:r>
              <a:rPr lang="en-GB" altLang="en-US" smtClean="0">
                <a:latin typeface="Times New Roman" panose="02020603050405020304" pitchFamily="18" charset="0"/>
              </a:rPr>
              <a:t>This ADC requires n steps for encoding too an n-bit binary value. </a:t>
            </a:r>
          </a:p>
          <a:p>
            <a:pPr eaLnBrk="1" hangingPunct="1"/>
            <a:r>
              <a:rPr lang="en-GB" altLang="en-US" smtClean="0">
                <a:latin typeface="Times New Roman" panose="02020603050405020304" pitchFamily="18" charset="0"/>
              </a:rPr>
              <a:t>The conversion sample rate for this converter is much faster than that of the counter ramp type.the converter need go through only </a:t>
            </a:r>
            <a:r>
              <a:rPr lang="en-GB" altLang="en-US" i="1" smtClean="0">
                <a:latin typeface="Times New Roman" panose="02020603050405020304" pitchFamily="18" charset="0"/>
              </a:rPr>
              <a:t>n</a:t>
            </a:r>
            <a:r>
              <a:rPr lang="en-GB" altLang="en-US" smtClean="0">
                <a:latin typeface="Times New Roman" panose="02020603050405020304" pitchFamily="18" charset="0"/>
              </a:rPr>
              <a:t> program steps before the conversion is concluded. Therefore ,the conversion speed of the successive approximation A/D converter is much greater than that of the counter ramp for circuits of the same approximate frequency response.</a:t>
            </a:r>
            <a:r>
              <a:rPr lang="en-GB" altLang="en-US" smtClean="0"/>
              <a:t>   </a:t>
            </a:r>
          </a:p>
          <a:p>
            <a:pPr eaLnBrk="1" hangingPunct="1"/>
            <a:endParaRPr lang="en-GB" altLang="en-US" smtClean="0"/>
          </a:p>
          <a:p>
            <a:pPr eaLnBrk="1" hangingPunct="1"/>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10FB71-0A5B-4339-ACD9-13D1920BF666}" type="slidenum">
              <a:rPr lang="en-GB" altLang="en-US" smtClean="0">
                <a:latin typeface="Times New Roman" panose="02020603050405020304" pitchFamily="18" charset="0"/>
              </a:rPr>
              <a:pPr>
                <a:spcBef>
                  <a:spcPct val="0"/>
                </a:spcBef>
              </a:pPr>
              <a:t>31</a:t>
            </a:fld>
            <a:endParaRPr lang="en-GB" altLang="en-US" smtClean="0">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609600" y="42672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This conversion process basically consists of starting with the most significant bit (MSB) in shift register and B1 in SAR latch. </a:t>
            </a:r>
          </a:p>
          <a:p>
            <a:pPr eaLnBrk="1" hangingPunct="1"/>
            <a:r>
              <a:rPr lang="en-GB" altLang="en-US" smtClean="0">
                <a:latin typeface="Times New Roman" panose="02020603050405020304" pitchFamily="18" charset="0"/>
              </a:rPr>
              <a:t>The DAC converts bit string in half of its full scale, then output of the D/A decoder is compared against the input analog signal (see also </a:t>
            </a:r>
          </a:p>
          <a:p>
            <a:pPr eaLnBrk="1" hangingPunct="1"/>
            <a:r>
              <a:rPr lang="en-GB" altLang="en-US" smtClean="0">
                <a:latin typeface="Times New Roman" panose="02020603050405020304" pitchFamily="18" charset="0"/>
              </a:rPr>
              <a:t>following slide). If the D/A output is larger, the ONE is removed from that bit as the process continues and a ONE is tried in the next most significant bit (B2). </a:t>
            </a:r>
          </a:p>
          <a:p>
            <a:pPr eaLnBrk="1" hangingPunct="1"/>
            <a:r>
              <a:rPr lang="en-GB" altLang="en-US" smtClean="0">
                <a:latin typeface="Times New Roman" panose="02020603050405020304" pitchFamily="18" charset="0"/>
              </a:rPr>
              <a:t>At the next clock period the input analog signal is compared whit a quarters of full scale. </a:t>
            </a:r>
          </a:p>
          <a:p>
            <a:pPr eaLnBrk="1" hangingPunct="1"/>
            <a:r>
              <a:rPr lang="en-GB" altLang="en-US" smtClean="0">
                <a:latin typeface="Times New Roman" panose="02020603050405020304" pitchFamily="18" charset="0"/>
              </a:rPr>
              <a:t>If the analog input signal is larger, the ONE remains in that bit. </a:t>
            </a:r>
          </a:p>
          <a:p>
            <a:pPr eaLnBrk="1" hangingPunct="1"/>
            <a:r>
              <a:rPr lang="en-GB" altLang="en-US" smtClean="0">
                <a:latin typeface="Times New Roman" panose="02020603050405020304" pitchFamily="18" charset="0"/>
              </a:rPr>
              <a:t>At the next clock period the input analog signal is compared whit three quarters of full scale. </a:t>
            </a:r>
          </a:p>
          <a:p>
            <a:pPr eaLnBrk="1" hangingPunct="1"/>
            <a:r>
              <a:rPr lang="en-GB" altLang="en-US" smtClean="0">
                <a:latin typeface="Times New Roman" panose="02020603050405020304" pitchFamily="18" charset="0"/>
              </a:rPr>
              <a:t>At the end of the process, after the LSB has been tried, then digital number in the D/A decoder is the digital equivalent of the analog voltage. </a:t>
            </a:r>
          </a:p>
          <a:p>
            <a:pPr eaLnBrk="1" hangingPunct="1"/>
            <a:r>
              <a:rPr lang="en-GB" altLang="en-US" smtClean="0">
                <a:latin typeface="Times New Roman" panose="02020603050405020304" pitchFamily="18" charset="0"/>
              </a:rPr>
              <a:t>This ADC requires n steps for encoding too an n-bit binary value. </a:t>
            </a:r>
          </a:p>
          <a:p>
            <a:pPr eaLnBrk="1" hangingPunct="1"/>
            <a:r>
              <a:rPr lang="en-GB" altLang="en-US" smtClean="0">
                <a:latin typeface="Times New Roman" panose="02020603050405020304" pitchFamily="18" charset="0"/>
              </a:rPr>
              <a:t>The conversion sample rate for this converter is much faster than that of the counter ramp type.the converter need go through only </a:t>
            </a:r>
            <a:r>
              <a:rPr lang="en-GB" altLang="en-US" i="1" smtClean="0">
                <a:latin typeface="Times New Roman" panose="02020603050405020304" pitchFamily="18" charset="0"/>
              </a:rPr>
              <a:t>n</a:t>
            </a:r>
            <a:r>
              <a:rPr lang="en-GB" altLang="en-US" smtClean="0">
                <a:latin typeface="Times New Roman" panose="02020603050405020304" pitchFamily="18" charset="0"/>
              </a:rPr>
              <a:t> program steps before the conversion is concluded. Therefore ,the conversion speed of the successive approximation A/D converter is much greater than that of the counter ramp for circuits of the same approximate frequency response.</a:t>
            </a:r>
            <a:r>
              <a:rPr lang="en-GB" altLang="en-US" smtClean="0"/>
              <a:t>   </a:t>
            </a:r>
          </a:p>
          <a:p>
            <a:pPr eaLnBrk="1" hangingPunct="1"/>
            <a:endParaRPr lang="en-GB" altLang="en-US" smtClean="0"/>
          </a:p>
          <a:p>
            <a:pPr eaLnBrk="1" hangingPunct="1"/>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B0C863-8749-4004-8095-3732B00795D0}" type="slidenum">
              <a:rPr lang="en-GB" altLang="en-US" smtClean="0">
                <a:latin typeface="Times New Roman" panose="02020603050405020304" pitchFamily="18" charset="0"/>
              </a:rPr>
              <a:pPr>
                <a:spcBef>
                  <a:spcPct val="0"/>
                </a:spcBef>
              </a:pPr>
              <a:t>32</a:t>
            </a:fld>
            <a:endParaRPr lang="en-GB" altLang="en-US" smtClean="0">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In figure a successive approximation conversion process, basically for 3 bit, is shown.</a:t>
            </a:r>
          </a:p>
          <a:p>
            <a:pPr eaLnBrk="1" hangingPunct="1"/>
            <a:r>
              <a:rPr lang="en-GB" altLang="en-US" smtClean="0">
                <a:latin typeface="Times New Roman" panose="02020603050405020304" pitchFamily="18" charset="0"/>
              </a:rPr>
              <a:t>Please, note the division in 8 parts of 1/8 of the full scale.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B3B1D5-8379-4036-A37D-FEBC33CB8404}" type="slidenum">
              <a:rPr lang="en-GB" altLang="en-US" smtClean="0">
                <a:latin typeface="Times New Roman" panose="02020603050405020304" pitchFamily="18" charset="0"/>
              </a:rPr>
              <a:pPr>
                <a:spcBef>
                  <a:spcPct val="0"/>
                </a:spcBef>
              </a:pPr>
              <a:t>34</a:t>
            </a:fld>
            <a:endParaRPr lang="en-GB" altLang="en-US" smtClean="0">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In the figure a basic architecture for dual slope integrating A/D converter is shown.</a:t>
            </a:r>
          </a:p>
          <a:p>
            <a:pPr eaLnBrk="1" hangingPunct="1"/>
            <a:r>
              <a:rPr lang="en-GB" altLang="en-US" smtClean="0">
                <a:latin typeface="Times New Roman" panose="02020603050405020304" pitchFamily="18" charset="0"/>
              </a:rPr>
              <a:t>This architecture resolves some errors inherent in single-slope A/D converter. The basic idea of the dual-slope or up-down integrator A/D converter is to generate a pulse width proportional to the analog input voltage by making a time comparison between two integrations. In this way, many of the absolute errors in generating the integrated ramp voltage are cancelled.  </a:t>
            </a:r>
          </a:p>
          <a:p>
            <a:pPr eaLnBrk="1" hangingPunct="1"/>
            <a:r>
              <a:rPr lang="en-GB" altLang="en-US" smtClean="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BCE0B7-7E2A-4EBC-8B70-C364E4561DEB}" type="slidenum">
              <a:rPr lang="en-GB" altLang="en-US" smtClean="0">
                <a:latin typeface="Times New Roman" panose="02020603050405020304" pitchFamily="18" charset="0"/>
              </a:rPr>
              <a:pPr>
                <a:spcBef>
                  <a:spcPct val="0"/>
                </a:spcBef>
              </a:pPr>
              <a:t>35</a:t>
            </a:fld>
            <a:endParaRPr lang="en-GB" altLang="en-US" smtClean="0">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The first integration is on the input analog signal. </a:t>
            </a:r>
          </a:p>
          <a:p>
            <a:pPr eaLnBrk="1" hangingPunct="1"/>
            <a:r>
              <a:rPr lang="en-GB" altLang="en-US" smtClean="0">
                <a:latin typeface="Times New Roman" panose="02020603050405020304" pitchFamily="18" charset="0"/>
              </a:rPr>
              <a:t>It proceeds for a fixed interval of time, t=</a:t>
            </a:r>
            <a:r>
              <a:rPr lang="en-GB" altLang="en-US" i="1" smtClean="0">
                <a:latin typeface="Times New Roman" panose="02020603050405020304" pitchFamily="18" charset="0"/>
              </a:rPr>
              <a:t>2</a:t>
            </a:r>
            <a:r>
              <a:rPr lang="en-GB" altLang="en-US" i="1" baseline="30000" smtClean="0">
                <a:latin typeface="Times New Roman" panose="02020603050405020304" pitchFamily="18" charset="0"/>
              </a:rPr>
              <a:t>N</a:t>
            </a:r>
            <a:r>
              <a:rPr lang="en-GB" altLang="en-US" i="1" smtClean="0">
                <a:latin typeface="Times New Roman" panose="02020603050405020304" pitchFamily="18" charset="0"/>
              </a:rPr>
              <a:t> xT</a:t>
            </a:r>
            <a:r>
              <a:rPr lang="en-GB" altLang="en-US" i="1" baseline="-25000" smtClean="0">
                <a:latin typeface="Times New Roman" panose="02020603050405020304" pitchFamily="18" charset="0"/>
              </a:rPr>
              <a:t>clok</a:t>
            </a:r>
            <a:r>
              <a:rPr lang="en-GB" altLang="en-US" smtClean="0">
                <a:latin typeface="Times New Roman" panose="02020603050405020304" pitchFamily="18" charset="0"/>
              </a:rPr>
              <a:t>.</a:t>
            </a:r>
          </a:p>
          <a:p>
            <a:pPr eaLnBrk="1" hangingPunct="1"/>
            <a:r>
              <a:rPr lang="en-GB" altLang="en-US" smtClean="0">
                <a:latin typeface="Times New Roman" panose="02020603050405020304" pitchFamily="18" charset="0"/>
              </a:rPr>
              <a:t>The input to the integrating circuit is then switched to a known reference voltage. </a:t>
            </a:r>
          </a:p>
          <a:p>
            <a:pPr eaLnBrk="1" hangingPunct="1"/>
            <a:r>
              <a:rPr lang="en-GB" altLang="en-US" smtClean="0">
                <a:latin typeface="Times New Roman" panose="02020603050405020304" pitchFamily="18" charset="0"/>
              </a:rPr>
              <a:t>The time from this switching until the integrator output reaches some the reference point gives a measure of the analog input voltage.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D8B68F-5E21-4FAF-802C-A26E50E6CED0}" type="slidenum">
              <a:rPr lang="en-GB" altLang="en-US" smtClean="0">
                <a:latin typeface="Times New Roman" panose="02020603050405020304" pitchFamily="18" charset="0"/>
              </a:rPr>
              <a:pPr>
                <a:spcBef>
                  <a:spcPct val="0"/>
                </a:spcBef>
              </a:pPr>
              <a:t>36</a:t>
            </a:fld>
            <a:endParaRPr lang="en-GB" altLang="en-US" smtClean="0">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762000" y="4343400"/>
            <a:ext cx="51816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The conversion process begins with a reset pulse to the counter. At this time, the counter is reseted to zero, which drives the D/A decoder analog output to 0V. Then, the counter begins to receive and counters clock signals through the AND-gate.</a:t>
            </a:r>
          </a:p>
          <a:p>
            <a:pPr eaLnBrk="1" hangingPunct="1"/>
            <a:r>
              <a:rPr lang="en-GB" altLang="en-US" smtClean="0">
                <a:latin typeface="Times New Roman" panose="02020603050405020304" pitchFamily="18" charset="0"/>
              </a:rPr>
              <a:t>The D/A decoder is slaved to the counter so that, as the counts build up in the counter, the output analog voltage from the decoder Vc increases as shown in the simplified timing diagram in the successive slide. When the count has built up sufficiently so that Vc is slightly greater than the analog input voltage, the comparator changes state, thus inhibiting gate, so that no more clock pulses enter the counter. At this time, the </a:t>
            </a:r>
          </a:p>
          <a:p>
            <a:pPr eaLnBrk="1" hangingPunct="1"/>
            <a:r>
              <a:rPr lang="en-GB" altLang="en-US" smtClean="0">
                <a:latin typeface="Times New Roman" panose="02020603050405020304" pitchFamily="18" charset="0"/>
              </a:rPr>
              <a:t>parallel digital number in the counter is the digital equivalent of the analog input voltage. </a:t>
            </a:r>
          </a:p>
          <a:p>
            <a:pPr eaLnBrk="1" hangingPunct="1"/>
            <a:r>
              <a:rPr lang="en-GB" altLang="en-US" smtClean="0"/>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BFAF39-893A-4EDC-8F9B-BDF5759A4BFD}" type="slidenum">
              <a:rPr lang="en-GB" altLang="en-US" smtClean="0">
                <a:latin typeface="Times New Roman" panose="02020603050405020304" pitchFamily="18" charset="0"/>
              </a:rPr>
              <a:pPr>
                <a:spcBef>
                  <a:spcPct val="0"/>
                </a:spcBef>
              </a:pPr>
              <a:t>37</a:t>
            </a:fld>
            <a:endParaRPr lang="en-GB" altLang="en-US" smtClean="0">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See previous slide.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CE5B8E-1668-4FA0-8858-244C466683BC}" type="slidenum">
              <a:rPr lang="en-GB" altLang="en-US" smtClean="0">
                <a:latin typeface="Times New Roman" panose="02020603050405020304" pitchFamily="18" charset="0"/>
              </a:rPr>
              <a:pPr>
                <a:spcBef>
                  <a:spcPct val="0"/>
                </a:spcBef>
              </a:pPr>
              <a:t>38</a:t>
            </a:fld>
            <a:endParaRPr lang="en-GB" altLang="en-US" smtClean="0">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smtClean="0"/>
              <a:t>Sigma-Delta Analog-Digital Converters (EO ADCs) have been known for nearly thirty years, but only recently has the technology (high-density digital VLSI) existed to manufacture them as inexpensive monolithic integrated circuits. They are now used in many applications where a low-cost, low-bandwidth, low-power, high-resolution ADC is required.</a:t>
            </a:r>
          </a:p>
          <a:p>
            <a:pPr eaLnBrk="1" hangingPunct="1"/>
            <a:r>
              <a:rPr lang="it-IT" altLang="en-US" smtClean="0"/>
              <a:t>There have been innumerable descriptions of the architecture and theory of ZA ADCs, but most commence with a maze of integrals and deteriorate from there. In the Applications Department at Analog Devices, we frequently encounter engineers who do not understand the theory of operation of EO ADCs and are convinced, from study of a typical published article, that it is too complex to comprehend easily.</a:t>
            </a:r>
          </a:p>
          <a:p>
            <a:pPr eaLnBrk="1" hangingPunct="1"/>
            <a:r>
              <a:rPr lang="it-IT" altLang="en-US" smtClean="0"/>
              <a:t>There is nothing particularly difficult to understand about ZA ADCs, as long as you avoid the detailed mathematics, and this section has been written in an attempt to clarify the subject. A ZA ADC contains very simple analog electronics (a comparator, a switch, and one or more integrators and analog summing circuits), and quite complex digital computational circuitry. This circuitry consists of a digital signal processor (DSP) which acts as a filter (generally, but not invariably, a low pass filter). It is not necessary to know precisely how the filter works to appreciate what it does. To understand how a ZA ADC works familiarity with the concepts of </a:t>
            </a:r>
            <a:r>
              <a:rPr lang="it-IT" altLang="en-US" i="1" smtClean="0"/>
              <a:t>over-sampling, quantization noise shaping, digital filtering, </a:t>
            </a:r>
            <a:r>
              <a:rPr lang="it-IT" altLang="en-US" smtClean="0"/>
              <a:t>and </a:t>
            </a:r>
            <a:r>
              <a:rPr lang="it-IT" altLang="en-US" i="1" smtClean="0"/>
              <a:t>decimation is </a:t>
            </a:r>
            <a:r>
              <a:rPr lang="it-IT" altLang="en-US" smtClean="0"/>
              <a:t>required.</a:t>
            </a:r>
          </a:p>
          <a:p>
            <a:pPr eaLnBrk="1" hangingPunct="1"/>
            <a:endParaRPr lang="it-IT"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4C214D-866F-48A6-A9CD-711C9664DA8F}" type="slidenum">
              <a:rPr lang="en-GB" altLang="en-US" smtClean="0">
                <a:latin typeface="Times New Roman" panose="02020603050405020304" pitchFamily="18" charset="0"/>
              </a:rPr>
              <a:pPr>
                <a:spcBef>
                  <a:spcPct val="0"/>
                </a:spcBef>
              </a:pPr>
              <a:t>7</a:t>
            </a:fld>
            <a:endParaRPr lang="en-GB" altLang="en-US" smtClean="0">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See previous slide.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17DB2A-244E-49CB-A838-42CC10AB79EA}" type="slidenum">
              <a:rPr lang="en-GB" altLang="en-US" smtClean="0">
                <a:latin typeface="Times New Roman" panose="02020603050405020304" pitchFamily="18" charset="0"/>
              </a:rPr>
              <a:pPr>
                <a:spcBef>
                  <a:spcPct val="0"/>
                </a:spcBef>
              </a:pPr>
              <a:t>39</a:t>
            </a:fld>
            <a:endParaRPr lang="en-GB" altLang="en-US" smtClean="0">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smtClean="0"/>
              <a:t>If we take a 1-bit ADC (generally known as a comparator), drive it with the output of an integrator, and feed the integrator with an input signal summed with the output of a 1-bit DAC fed from the ADC output, we have a first-order </a:t>
            </a:r>
            <a:r>
              <a:rPr lang="it-IT" altLang="en-US" i="1" smtClean="0"/>
              <a:t>EA </a:t>
            </a:r>
            <a:r>
              <a:rPr lang="it-IT" altLang="en-US" smtClean="0"/>
              <a:t>modulator as shown in the slide. Add a digital low pass filter (LPF) and decimator at the digital output, and we have a </a:t>
            </a:r>
            <a:r>
              <a:rPr lang="it-IT" altLang="en-US" i="1" smtClean="0"/>
              <a:t>ED </a:t>
            </a:r>
            <a:r>
              <a:rPr lang="it-IT" altLang="en-US" smtClean="0"/>
              <a:t>ADC: the </a:t>
            </a:r>
            <a:r>
              <a:rPr lang="it-IT" altLang="en-US" i="1" smtClean="0"/>
              <a:t>EA </a:t>
            </a:r>
            <a:r>
              <a:rPr lang="it-IT" altLang="en-US" smtClean="0"/>
              <a:t>modulator shapes the quantization noise so that it lies above the passband of the digital output filter, and the ENOB is therefore much larger than would otherwise be expected from the over-sampling ratio.</a:t>
            </a:r>
          </a:p>
          <a:p>
            <a:pPr eaLnBrk="1" hangingPunct="1"/>
            <a:r>
              <a:rPr lang="it-IT" altLang="en-US" smtClean="0"/>
              <a:t>Intuitively, a YEA ADC operates as follows. Assume a DC input at VIN. The integrator is constantly ramping up or down at node A. The output of the comparator is fed back through a 1-bit DAC to the summing input at node B. The negative feedback loop from the comparator output through the 1-bit DAC back to the summing point will force the average DC voltage at node B to be equal to VIN.</a:t>
            </a:r>
          </a:p>
          <a:p>
            <a:pPr eaLnBrk="1" hangingPunct="1"/>
            <a:r>
              <a:rPr lang="it-IT" altLang="en-US" smtClean="0"/>
              <a:t>This implies that the average DAC output voltage must equal to the input voltage VIN. The average DAC output voltage is controlled by the </a:t>
            </a:r>
            <a:r>
              <a:rPr lang="it-IT" altLang="en-US" i="1" smtClean="0"/>
              <a:t>ones-density </a:t>
            </a:r>
            <a:r>
              <a:rPr lang="it-IT" altLang="en-US" smtClean="0"/>
              <a:t>in the 1-bit data stream from the comparator output. As the input signal increases towards +VREF, the number of "ones" in the serial bit stream increases, and the number of "zeros" decreases. Similarly, as the signal goes negative towards -VREF, thenumber of "ones" in the serial bit stream decreases, and the number of "zeros“ increases. From a very simplistic standpoint, this analysis shows that the average value of the input voltage is contained in the serial bit stream out of the comparator. The digital filter and decimator process the serial bit stream and produce the final output data.</a:t>
            </a:r>
          </a:p>
          <a:p>
            <a:pPr eaLnBrk="1" hangingPunct="1"/>
            <a:endParaRPr lang="it-IT"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AD1FAB-D072-4655-A876-487D67E9C8F1}" type="slidenum">
              <a:rPr lang="en-GB" altLang="en-US" smtClean="0">
                <a:latin typeface="Times New Roman" panose="02020603050405020304" pitchFamily="18" charset="0"/>
              </a:rPr>
              <a:pPr>
                <a:spcBef>
                  <a:spcPct val="0"/>
                </a:spcBef>
              </a:pPr>
              <a:t>40</a:t>
            </a:fld>
            <a:endParaRPr lang="en-GB" altLang="en-US" smtClean="0">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Example of input and output signal for various system blocks of the modulator, in the case of  a constant signal applied to the input.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335EA5-44BA-4E8E-85F4-01F93F631778}" type="slidenum">
              <a:rPr lang="en-GB" altLang="en-US" smtClean="0">
                <a:latin typeface="Times New Roman" panose="02020603050405020304" pitchFamily="18" charset="0"/>
              </a:rPr>
              <a:pPr>
                <a:spcBef>
                  <a:spcPct val="0"/>
                </a:spcBef>
              </a:pPr>
              <a:t>41</a:t>
            </a:fld>
            <a:endParaRPr lang="en-GB" altLang="en-US" smtClean="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smtClean="0"/>
              <a:t>The concept of noise shaping is best explained in the frequency domain by considering the simple EA modulator model in the slide.</a:t>
            </a:r>
          </a:p>
          <a:p>
            <a:pPr eaLnBrk="1" hangingPunct="1"/>
            <a:r>
              <a:rPr lang="it-IT" altLang="en-US" smtClean="0"/>
              <a:t>The integrator in the modulator is represented as an analog lowpass filter with a transfer function equal to H(f) = 1/f. This transfer function has an amplitude response which is inversely proportional to the input frequency. The 1-bit quantizer generates quantization noise, Q, which is injected into the output summing block. If we let the input signal be X, and the output Y, the signal coming out of the input summer must be X - Y. This is multiplied by the filter transfer function, 1/f, and the result goes to one input to the output summer. By inspection, we can then write the expression for the output voltage Y as:</a:t>
            </a:r>
          </a:p>
          <a:p>
            <a:pPr eaLnBrk="1" hangingPunct="1"/>
            <a:r>
              <a:rPr lang="it-IT" altLang="en-US" smtClean="0"/>
              <a:t>Y= (X-Y)/f+Q.</a:t>
            </a:r>
          </a:p>
          <a:p>
            <a:pPr eaLnBrk="1" hangingPunct="1"/>
            <a:r>
              <a:rPr lang="it-IT" altLang="en-US" smtClean="0"/>
              <a:t>This expression can easily be rearranged and solved for Y in terms of X, f, and Q:</a:t>
            </a:r>
          </a:p>
          <a:p>
            <a:pPr eaLnBrk="1" hangingPunct="1"/>
            <a:r>
              <a:rPr lang="it-IT" altLang="en-US" smtClean="0"/>
              <a:t>Y=X/(f+1)+ Q.f /(f+1)</a:t>
            </a:r>
          </a:p>
          <a:p>
            <a:pPr eaLnBrk="1" hangingPunct="1"/>
            <a:r>
              <a:rPr lang="it-IT" altLang="en-US" smtClean="0"/>
              <a:t>Note that as the frequency f approaches zero, the output voltage Y approaches X with no noise component. At higher frequencies, the amplitude of the signal component decreases, and the noise component increases. At high frequency, the output consists primarily of quantization noise. In essence, the analog filter has a lowpass effect on the signal, and a highpass effect on the quantization noise. Thus the analog filter performs the noise shaping function in the EO modulator model.</a:t>
            </a:r>
          </a:p>
          <a:p>
            <a:pPr eaLnBrk="1" hangingPunct="1"/>
            <a:r>
              <a:rPr lang="it-IT" altLang="en-US" smtClean="0"/>
              <a:t>For a given input frequency, higher order analog filters offer more attenuation. The same is true of EO modulators, provided certain precautions are taken.</a:t>
            </a:r>
          </a:p>
          <a:p>
            <a:pPr eaLnBrk="1" hangingPunct="1"/>
            <a:endParaRPr lang="it-IT"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B7DE6A-9F60-4472-919D-C8EA684AE6B9}" type="slidenum">
              <a:rPr lang="en-GB" altLang="en-US" smtClean="0">
                <a:latin typeface="Times New Roman" panose="02020603050405020304" pitchFamily="18" charset="0"/>
              </a:rPr>
              <a:pPr>
                <a:spcBef>
                  <a:spcPct val="0"/>
                </a:spcBef>
              </a:pPr>
              <a:t>42</a:t>
            </a:fld>
            <a:endParaRPr lang="en-GB" altLang="en-US" smtClean="0">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smtClean="0"/>
              <a:t>By using more than one integration and summing stage in the EO modulator, we can achieve higher orders of quantization noise shaping and even better ENOB for a given over-sampling ratio as is shown in Figure 8.22 for both a first and secondorder</a:t>
            </a:r>
          </a:p>
          <a:p>
            <a:pPr eaLnBrk="1" hangingPunct="1"/>
            <a:r>
              <a:rPr lang="it-IT" altLang="en-US" smtClean="0"/>
              <a:t>YEA modulator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C5F6F5-C906-469C-A026-15F6FD6774EE}" type="slidenum">
              <a:rPr lang="en-GB" altLang="en-US" smtClean="0">
                <a:latin typeface="Times New Roman" panose="02020603050405020304" pitchFamily="18" charset="0"/>
              </a:rPr>
              <a:pPr>
                <a:spcBef>
                  <a:spcPct val="0"/>
                </a:spcBef>
              </a:pPr>
              <a:t>43</a:t>
            </a:fld>
            <a:endParaRPr lang="en-GB" altLang="en-US" smtClean="0">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smtClean="0"/>
              <a:t>The block diagram for the second-order YEA modulator is shown in Figure 8.23. Third, and higher, order ED ADCs were once thought to be potentially unstable at some values of input - recent analyses using </a:t>
            </a:r>
            <a:r>
              <a:rPr lang="it-IT" altLang="en-US" i="1" smtClean="0"/>
              <a:t>finite </a:t>
            </a:r>
            <a:r>
              <a:rPr lang="it-IT" altLang="en-US" smtClean="0"/>
              <a:t>rather than infinite gains in the comparator have shown that this is not necessarily so, but even if instability does start to occur, it is not important, since the DSP in the</a:t>
            </a:r>
          </a:p>
          <a:p>
            <a:pPr eaLnBrk="1" hangingPunct="1"/>
            <a:r>
              <a:rPr lang="it-IT" altLang="en-US" smtClean="0"/>
              <a:t>digital filter and decimator can be made to recognize incipient instability and react to prevent it.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E35A40-7BCF-4DC6-8A5F-7FF9E53938B7}" type="slidenum">
              <a:rPr lang="en-GB" altLang="en-US" smtClean="0">
                <a:latin typeface="Times New Roman" panose="02020603050405020304" pitchFamily="18" charset="0"/>
              </a:rPr>
              <a:pPr>
                <a:spcBef>
                  <a:spcPct val="0"/>
                </a:spcBef>
              </a:pPr>
              <a:t>44</a:t>
            </a:fld>
            <a:endParaRPr lang="en-GB" altLang="en-US" smtClean="0">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smtClean="0"/>
              <a:t>Figure 8.24 shows the relationship between the order of the EA modulator and the amount of over-sampling necessary to achieve a particular SNR. For instance, if the oversampling ratio is 64, an ideal second-order system is capable of providing an SNR of about 80dB. This implies approximately 13 effective number of bits (ENOB).</a:t>
            </a:r>
          </a:p>
          <a:p>
            <a:pPr eaLnBrk="1" hangingPunct="1"/>
            <a:r>
              <a:rPr lang="it-IT" altLang="en-US" smtClean="0"/>
              <a:t>Although the filtering done by the digital filter and decimator can be done to any degree of precision desirable, it would be pointless to carry more than 13 binary bits to the outside world. Additional bits would carry no useful signal information, and would be buried in the quantization noise unless post-filtering techniques wereemployed.</a:t>
            </a:r>
          </a:p>
          <a:p>
            <a:pPr eaLnBrk="1" hangingPunct="1"/>
            <a:r>
              <a:rPr lang="it-IT" altLang="en-US" smtClean="0"/>
              <a:t>The ZA ADCs that we have described so far contain integrators, which are low pass filters, whose passband extends from DC. Thus, their quantization noise is pushed up in frequency. At present, most commercially available ZA ADCs are of this type (although some which are intended for use in audio or telecommunications applications contain bandpass rather than lowpass digital filters to eliminate any system DC offsets). Sigma-delta ADCs are available with resolutions up to 24-bits for DC measurement applications (AD77XX-family), and with resolutions of 18-bits for high quality digital audio applications (AD 1879).</a:t>
            </a:r>
          </a:p>
          <a:p>
            <a:pPr eaLnBrk="1" hangingPunct="1"/>
            <a:r>
              <a:rPr lang="it-IT" altLang="en-US" smtClean="0"/>
              <a:t>But there is no particular reason why the filters of the ZA modulator should be LPFs, except that traditionally ADCs have been thought of as being baseband devices, and that integrators are somewhat easier to construct than bandpass filters. If we replace the integrators in a EA ADC with bandpass filters (BPFs), the quantization noise is moved up and down in frequency to leave a virtually noise-free region in the pass-band If the digital filter is then programmed to have its pass-band in this region, we have a ZA ADC with a bandpass, rather than a lowpass characteristic. Although studies of this architecture are in their infancy,</a:t>
            </a:r>
          </a:p>
          <a:p>
            <a:pPr eaLnBrk="1" hangingPunct="1"/>
            <a:r>
              <a:rPr lang="it-IT" altLang="en-US" smtClean="0"/>
              <a:t>such ADCs would seem to be ideally suited for use in digital radio receivers, medical</a:t>
            </a:r>
          </a:p>
          <a:p>
            <a:pPr eaLnBrk="1" hangingPunct="1"/>
            <a:r>
              <a:rPr lang="it-IT" altLang="en-US" smtClean="0"/>
              <a:t>ultrasound, and a number of other applications.</a:t>
            </a:r>
          </a:p>
          <a:p>
            <a:pPr eaLnBrk="1" hangingPunct="1"/>
            <a:r>
              <a:rPr lang="it-IT" altLang="en-US" smtClean="0"/>
              <a:t>A ZA ADC works by over-sampling, where simple analog filters in the EO modulator shape the quantization noise so that the SNR </a:t>
            </a:r>
            <a:r>
              <a:rPr lang="it-IT" altLang="en-US" i="1" smtClean="0"/>
              <a:t>in the bandwidth of interest is </a:t>
            </a:r>
            <a:r>
              <a:rPr lang="it-IT" altLang="en-US" smtClean="0"/>
              <a:t>much greater than would otherwise be the case, and by using high performance digital filters and decimation to eliminate noise outside the required passband. Because the analog circuitry is so simple and undemanding, it may be built with the same digital VLSI process that is used to fabricate the DSP circuitry of the digital filter. Because the basic ADC is 1-bit (a comparator), the technique is inherently linear.</a:t>
            </a:r>
          </a:p>
          <a:p>
            <a:pPr eaLnBrk="1" hangingPunct="1"/>
            <a:r>
              <a:rPr lang="it-IT" altLang="en-US" smtClean="0"/>
              <a:t>Although the detailed analysis of EO ADCs involves quite complex mathematics, their basic design can be understood without the necessity of any mathematics at all.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3A0C03-5555-485D-A757-E6738D096B7B}" type="slidenum">
              <a:rPr lang="en-GB" altLang="en-US" smtClean="0">
                <a:latin typeface="Times New Roman" panose="02020603050405020304" pitchFamily="18" charset="0"/>
              </a:rPr>
              <a:pPr>
                <a:spcBef>
                  <a:spcPct val="0"/>
                </a:spcBef>
              </a:pPr>
              <a:t>45</a:t>
            </a:fld>
            <a:endParaRPr lang="en-GB" altLang="en-US" smtClean="0">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smtClean="0"/>
              <a:t>Because of the high resolution of these converters, the effects of noise must be fully understood and how it affects the ADC performance. This discussion also applies to ADCs of lower resolution, but is particularly important when dealing with 16-bit or</a:t>
            </a:r>
          </a:p>
          <a:p>
            <a:pPr eaLnBrk="1" hangingPunct="1"/>
            <a:r>
              <a:rPr lang="it-IT" altLang="en-US" smtClean="0"/>
              <a:t>greater ED ADCs.</a:t>
            </a:r>
          </a:p>
          <a:p>
            <a:pPr eaLnBrk="1" hangingPunct="1"/>
            <a:r>
              <a:rPr lang="it-IT" altLang="en-US" smtClean="0"/>
              <a:t>The slide shows the output code distribution, or histogram, for a typical high resolution ADC with a DC, or "grounded" input centered on a code. If there were no noise sources present, the ADC output would always yield the same code, regardless of how many samples were taken. Of course, if the DC input happened to be in a transition zone between two adjacent codes, then the distribution would be spread between these two codes, but no further. Various noise sources internal to the converter, however, cause a distribution of codes around a primary one as shown in the diagram.</a:t>
            </a:r>
          </a:p>
          <a:p>
            <a:pPr eaLnBrk="1" hangingPunct="1"/>
            <a:r>
              <a:rPr lang="it-IT" altLang="en-US" smtClean="0"/>
              <a:t>This noise in the ADC is generated by unwanted signal coupling and by components such as resistors (Johnson noise) and active devices like switches (kT/C noise). In addition, there is residual quantization noise which is not removed by the digital filter. The total noise can be considered to be an input noise source which is summed with the input signal into an ideal noiseless ADC. It is sometimes called </a:t>
            </a:r>
            <a:r>
              <a:rPr lang="it-IT" altLang="en-US" i="1" smtClean="0"/>
              <a:t>input-referred noise, </a:t>
            </a:r>
            <a:r>
              <a:rPr lang="it-IT" altLang="en-US" smtClean="0"/>
              <a:t>or </a:t>
            </a:r>
            <a:r>
              <a:rPr lang="it-IT" altLang="en-US" i="1" smtClean="0"/>
              <a:t>effectiue input noise. </a:t>
            </a:r>
            <a:r>
              <a:rPr lang="it-IT" altLang="en-US" smtClean="0"/>
              <a:t>The distribution of the noise is primarily gaussian, and therefore an RMS noise value can be determined (i.e., the standard deviation of the distribution).</a:t>
            </a:r>
          </a:p>
          <a:p>
            <a:pPr eaLnBrk="1" hangingPunct="1"/>
            <a:endParaRPr lang="it-IT" altLang="en-US" smtClean="0"/>
          </a:p>
          <a:p>
            <a:pPr eaLnBrk="1" hangingPunct="1"/>
            <a:endParaRPr lang="it-IT"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582E9D-31A2-43A7-A0A1-0C158C3165C3}" type="slidenum">
              <a:rPr lang="en-GB" altLang="en-US" smtClean="0">
                <a:latin typeface="Times New Roman" panose="02020603050405020304" pitchFamily="18" charset="0"/>
              </a:rPr>
              <a:pPr>
                <a:spcBef>
                  <a:spcPct val="0"/>
                </a:spcBef>
              </a:pPr>
              <a:t>46</a:t>
            </a:fld>
            <a:endParaRPr lang="en-GB" altLang="en-US" smtClean="0">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smtClean="0"/>
              <a:t>Simultaneous sampling of multiple channels is relatively common in data</a:t>
            </a:r>
          </a:p>
          <a:p>
            <a:pPr eaLnBrk="1" hangingPunct="1"/>
            <a:r>
              <a:rPr lang="it-IT" altLang="en-US" smtClean="0"/>
              <a:t>acquisition systems. If sigma-delta ADCs are used as shown in the slide, their</a:t>
            </a:r>
          </a:p>
          <a:p>
            <a:pPr eaLnBrk="1" hangingPunct="1"/>
            <a:r>
              <a:rPr lang="it-IT" altLang="en-US" smtClean="0"/>
              <a:t>outputs must be synchronized. Although the inputs are sampled at the same instant</a:t>
            </a:r>
          </a:p>
          <a:p>
            <a:pPr eaLnBrk="1" hangingPunct="1"/>
            <a:r>
              <a:rPr lang="it-IT" altLang="en-US" smtClean="0"/>
              <a:t>at a rate Kfs, the decimated output word rate, fs, is generally derived internally in</a:t>
            </a:r>
          </a:p>
          <a:p>
            <a:pPr eaLnBrk="1" hangingPunct="1"/>
            <a:r>
              <a:rPr lang="it-IT" altLang="en-US" smtClean="0"/>
              <a:t>each ADC by dividing the input sampling frequency by K. The output data must</a:t>
            </a:r>
          </a:p>
          <a:p>
            <a:pPr eaLnBrk="1" hangingPunct="1"/>
            <a:r>
              <a:rPr lang="it-IT" altLang="en-US" smtClean="0"/>
              <a:t>therefore be synchronized by the same clock at the fs frequency. The SYNC input of</a:t>
            </a:r>
          </a:p>
          <a:p>
            <a:pPr eaLnBrk="1" hangingPunct="1"/>
            <a:r>
              <a:rPr lang="it-IT" altLang="en-US" smtClean="0"/>
              <a:t>the AD77XX family can be used for this purpose.</a:t>
            </a:r>
          </a:p>
          <a:p>
            <a:pPr eaLnBrk="1" hangingPunct="1"/>
            <a:endParaRPr lang="it-IT"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75718C-E969-40F6-91C6-C7D4CEDA3850}" type="slidenum">
              <a:rPr lang="en-GB" altLang="en-US" smtClean="0">
                <a:latin typeface="Times New Roman" panose="02020603050405020304" pitchFamily="18" charset="0"/>
              </a:rPr>
              <a:pPr>
                <a:spcBef>
                  <a:spcPct val="0"/>
                </a:spcBef>
              </a:pPr>
              <a:t>47</a:t>
            </a:fld>
            <a:endParaRPr lang="en-GB" altLang="en-US" smtClean="0">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The converter in figure is constituted by M flash ADC each with a S/H circuit. </a:t>
            </a:r>
          </a:p>
          <a:p>
            <a:pPr eaLnBrk="1" hangingPunct="1"/>
            <a:r>
              <a:rPr lang="en-GB" altLang="en-US" smtClean="0">
                <a:latin typeface="Times New Roman" panose="02020603050405020304" pitchFamily="18" charset="0"/>
              </a:rPr>
              <a:t>The clock signal at frequency fs/M is distribute by M delay line at different flash ADC, </a:t>
            </a:r>
          </a:p>
          <a:p>
            <a:pPr eaLnBrk="1" hangingPunct="1"/>
            <a:r>
              <a:rPr lang="en-GB" altLang="en-US" smtClean="0">
                <a:latin typeface="Times New Roman" panose="02020603050405020304" pitchFamily="18" charset="0"/>
              </a:rPr>
              <a:t>so that between two successive stage the delay is 1/fs. </a:t>
            </a:r>
          </a:p>
          <a:p>
            <a:pPr eaLnBrk="1" hangingPunct="1"/>
            <a:r>
              <a:rPr lang="en-GB" altLang="en-US" smtClean="0">
                <a:latin typeface="Times New Roman" panose="02020603050405020304" pitchFamily="18" charset="0"/>
              </a:rPr>
              <a:t>Each group S/H and ADC work at fs/M  sample frequency, while full structure at fs </a:t>
            </a:r>
          </a:p>
          <a:p>
            <a:pPr eaLnBrk="1" hangingPunct="1"/>
            <a:r>
              <a:rPr lang="en-GB" altLang="en-US" smtClean="0">
                <a:latin typeface="Times New Roman" panose="02020603050405020304" pitchFamily="18" charset="0"/>
              </a:rPr>
              <a:t>sample frequency.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A03435-C77E-4C39-8842-C71632259C7C}" type="slidenum">
              <a:rPr lang="en-GB" altLang="en-US" smtClean="0">
                <a:latin typeface="Times New Roman" panose="02020603050405020304" pitchFamily="18" charset="0"/>
              </a:rPr>
              <a:pPr>
                <a:spcBef>
                  <a:spcPct val="0"/>
                </a:spcBef>
              </a:pPr>
              <a:t>48</a:t>
            </a:fld>
            <a:endParaRPr lang="en-GB" altLang="en-US" smtClean="0">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The figure represents the working operations of a interleaving-multiplexing ADC </a:t>
            </a:r>
          </a:p>
          <a:p>
            <a:pPr eaLnBrk="1" hangingPunct="1"/>
            <a:r>
              <a:rPr lang="en-GB" altLang="en-US" smtClean="0">
                <a:latin typeface="Times New Roman" panose="02020603050405020304" pitchFamily="18" charset="0"/>
              </a:rPr>
              <a:t>architecture shown in the previous slide. </a:t>
            </a:r>
          </a:p>
          <a:p>
            <a:pPr eaLnBrk="1" hangingPunct="1"/>
            <a:r>
              <a:rPr lang="en-GB" altLang="en-US" smtClean="0">
                <a:latin typeface="Times New Roman" panose="02020603050405020304" pitchFamily="18" charset="0"/>
              </a:rPr>
              <a:t>In this example M=10 and each ADC works at a sample frequency of 100 MHz, </a:t>
            </a:r>
          </a:p>
          <a:p>
            <a:pPr eaLnBrk="1" hangingPunct="1"/>
            <a:r>
              <a:rPr lang="en-GB" altLang="en-US" smtClean="0">
                <a:latin typeface="Times New Roman" panose="02020603050405020304" pitchFamily="18" charset="0"/>
              </a:rPr>
              <a:t>so that full structure works at 1 GHz.</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58135A-CA1A-47B5-86E1-B58D563FA314}" type="slidenum">
              <a:rPr lang="en-GB" altLang="en-US" smtClean="0">
                <a:latin typeface="Times New Roman" panose="02020603050405020304" pitchFamily="18" charset="0"/>
              </a:rPr>
              <a:pPr>
                <a:spcBef>
                  <a:spcPct val="0"/>
                </a:spcBef>
              </a:pPr>
              <a:t>8</a:t>
            </a:fld>
            <a:endParaRPr lang="en-GB" altLang="en-US" smtClean="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Example of thermometer decoder that has the purpose to determining the 1/0 transition.</a:t>
            </a:r>
          </a:p>
          <a:p>
            <a:pPr eaLnBrk="1" hangingPunct="1"/>
            <a:r>
              <a:rPr lang="en-GB" altLang="en-US" smtClean="0">
                <a:latin typeface="Times New Roman" panose="02020603050405020304" pitchFamily="18" charset="0"/>
              </a:rPr>
              <a:t>For this an and-gate with a negate input is used. In fact, the and-gate output is at 1 logic </a:t>
            </a:r>
          </a:p>
          <a:p>
            <a:pPr eaLnBrk="1" hangingPunct="1"/>
            <a:r>
              <a:rPr lang="en-GB" altLang="en-US" smtClean="0">
                <a:latin typeface="Times New Roman" panose="02020603050405020304" pitchFamily="18" charset="0"/>
              </a:rPr>
              <a:t>level only if it is on the selection boundary; in all other cases its output is at zero logic</a:t>
            </a:r>
          </a:p>
          <a:p>
            <a:pPr eaLnBrk="1" hangingPunct="1"/>
            <a:r>
              <a:rPr lang="en-GB" altLang="en-US" smtClean="0">
                <a:latin typeface="Times New Roman" panose="02020603050405020304" pitchFamily="18" charset="0"/>
              </a:rPr>
              <a:t>level.   </a:t>
            </a:r>
          </a:p>
          <a:p>
            <a:pPr eaLnBrk="1" hangingPunct="1"/>
            <a:endParaRPr lang="en-GB" altLang="en-US" smtClean="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48193F-EFB3-4677-BC4A-ED80D3A192F5}" type="slidenum">
              <a:rPr lang="en-GB" altLang="en-US" smtClean="0">
                <a:latin typeface="Times New Roman" panose="02020603050405020304" pitchFamily="18" charset="0"/>
              </a:rPr>
              <a:pPr>
                <a:spcBef>
                  <a:spcPct val="0"/>
                </a:spcBef>
              </a:pPr>
              <a:t>10</a:t>
            </a:fld>
            <a:endParaRPr lang="en-GB" altLang="en-US" smtClean="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The basic interpolation circuit for a “Flash” ADC is shown in figure.</a:t>
            </a:r>
          </a:p>
          <a:p>
            <a:pPr eaLnBrk="1" hangingPunct="1"/>
            <a:r>
              <a:rPr lang="en-GB" altLang="en-US" smtClean="0">
                <a:latin typeface="Times New Roman" panose="02020603050405020304" pitchFamily="18" charset="0"/>
              </a:rPr>
              <a:t>The preamplifiers are low-gain g</a:t>
            </a:r>
            <a:r>
              <a:rPr lang="en-GB" altLang="en-US" baseline="-25000" smtClean="0">
                <a:latin typeface="Times New Roman" panose="02020603050405020304" pitchFamily="18" charset="0"/>
              </a:rPr>
              <a:t>m</a:t>
            </a:r>
            <a:r>
              <a:rPr lang="en-GB" altLang="en-US" smtClean="0">
                <a:latin typeface="Times New Roman" panose="02020603050405020304" pitchFamily="18" charset="0"/>
              </a:rPr>
              <a:t> stages whose bandwidth is proportional to the tail currents of the differential pairs. </a:t>
            </a:r>
          </a:p>
          <a:p>
            <a:pPr eaLnBrk="1" hangingPunct="1"/>
            <a:r>
              <a:rPr lang="en-GB" altLang="en-US" smtClean="0">
                <a:latin typeface="Times New Roman" panose="02020603050405020304" pitchFamily="18" charset="0"/>
              </a:rPr>
              <a:t>Consider the case for a positive-going ramp input which is initially below the reference to AMP A1, V1. </a:t>
            </a:r>
          </a:p>
          <a:p>
            <a:pPr eaLnBrk="1" hangingPunct="1"/>
            <a:r>
              <a:rPr lang="en-GB" altLang="en-US" smtClean="0">
                <a:latin typeface="Times New Roman" panose="02020603050405020304" pitchFamily="18" charset="0"/>
              </a:rPr>
              <a:t>As the input signal approaches V1, the differential output of A1 approaches zero (i.e., A = Ā ), and the decision point is reached. </a:t>
            </a:r>
          </a:p>
          <a:p>
            <a:pPr eaLnBrk="1" hangingPunct="1"/>
            <a:r>
              <a:rPr lang="en-GB" altLang="en-US" smtClean="0">
                <a:latin typeface="Times New Roman" panose="02020603050405020304" pitchFamily="18" charset="0"/>
              </a:rPr>
              <a:t>The output of A1 drives the differential input of LATCH 1.</a:t>
            </a:r>
          </a:p>
          <a:p>
            <a:pPr eaLnBrk="1" hangingPunct="1"/>
            <a:r>
              <a:rPr lang="en-GB" altLang="en-US" smtClean="0">
                <a:latin typeface="Times New Roman" panose="02020603050405020304" pitchFamily="18" charset="0"/>
              </a:rPr>
              <a:t>As the input signals continues to go positive, A continues to go positive, and begins to go negative. </a:t>
            </a:r>
          </a:p>
          <a:p>
            <a:pPr eaLnBrk="1" hangingPunct="1"/>
            <a:r>
              <a:rPr lang="en-GB" altLang="en-US" smtClean="0">
                <a:latin typeface="Times New Roman" panose="02020603050405020304" pitchFamily="18" charset="0"/>
              </a:rPr>
              <a:t>The interpolated decision point is determined when A = B bar.</a:t>
            </a:r>
          </a:p>
          <a:p>
            <a:pPr eaLnBrk="1" hangingPunct="1"/>
            <a:r>
              <a:rPr lang="en-GB" altLang="en-US" smtClean="0">
                <a:latin typeface="Times New Roman" panose="02020603050405020304" pitchFamily="18" charset="0"/>
              </a:rPr>
              <a:t>As the input continues positive, the third decision point is reached when B = B bar. </a:t>
            </a:r>
          </a:p>
          <a:p>
            <a:pPr eaLnBrk="1" hangingPunct="1"/>
            <a:r>
              <a:rPr lang="en-GB" altLang="en-US" smtClean="0">
                <a:latin typeface="Times New Roman" panose="02020603050405020304" pitchFamily="18" charset="0"/>
              </a:rPr>
              <a:t>This novel architecture reduces the ADC input capacitance and thereby minimizes its change with signal level and the associated distortion. </a:t>
            </a:r>
          </a:p>
          <a:p>
            <a:pPr eaLnBrk="1" hangingPunct="1"/>
            <a:r>
              <a:rPr lang="en-GB" altLang="en-US" smtClean="0">
                <a:latin typeface="Times New Roman" panose="02020603050405020304" pitchFamily="18" charset="0"/>
              </a:rPr>
              <a:t>The input capacitance of the AD9066 is only about 10pF. </a:t>
            </a:r>
          </a:p>
        </p:txBody>
      </p:sp>
      <p:graphicFrame>
        <p:nvGraphicFramePr>
          <p:cNvPr id="19461" name="Object 4"/>
          <p:cNvGraphicFramePr>
            <a:graphicFrameLocks noChangeAspect="1"/>
          </p:cNvGraphicFramePr>
          <p:nvPr/>
        </p:nvGraphicFramePr>
        <p:xfrm>
          <a:off x="5638800" y="6248400"/>
          <a:ext cx="150813" cy="201613"/>
        </p:xfrm>
        <a:graphic>
          <a:graphicData uri="http://schemas.openxmlformats.org/presentationml/2006/ole">
            <mc:AlternateContent xmlns:mc="http://schemas.openxmlformats.org/markup-compatibility/2006">
              <mc:Choice xmlns:v="urn:schemas-microsoft-com:vml" Requires="v">
                <p:oleObj spid="_x0000_s19465" name="Equazione" r:id="rId4" imgW="152268" imgH="203024" progId="Equation.3">
                  <p:embed/>
                </p:oleObj>
              </mc:Choice>
              <mc:Fallback>
                <p:oleObj name="Equazione" r:id="rId4" imgW="152268" imgH="203024"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6248400"/>
                        <a:ext cx="150813"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418948-D641-4990-AB09-63AFF1CB26F4}" type="slidenum">
              <a:rPr lang="en-GB" altLang="en-US" smtClean="0">
                <a:latin typeface="Times New Roman" panose="02020603050405020304" pitchFamily="18" charset="0"/>
              </a:rPr>
              <a:pPr>
                <a:spcBef>
                  <a:spcPct val="0"/>
                </a:spcBef>
              </a:pPr>
              <a:t>11</a:t>
            </a:fld>
            <a:endParaRPr lang="en-GB" altLang="en-US" smtClean="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The figure show a N bit two step parallel A/D converter, sometimes called a two step flash or half-flash, that uses a subranging approach to the A/D converter architecture.</a:t>
            </a:r>
          </a:p>
          <a:p>
            <a:pPr eaLnBrk="1" hangingPunct="1"/>
            <a:r>
              <a:rPr lang="en-GB" altLang="en-US" smtClean="0">
                <a:latin typeface="Times New Roman" panose="02020603050405020304" pitchFamily="18" charset="0"/>
              </a:rPr>
              <a:t>The converter requires two steps during an analog signal sample to complete a conversion. </a:t>
            </a:r>
          </a:p>
          <a:p>
            <a:pPr eaLnBrk="1" hangingPunct="1"/>
            <a:r>
              <a:rPr lang="en-GB" altLang="en-US" smtClean="0">
                <a:latin typeface="Times New Roman" panose="02020603050405020304" pitchFamily="18" charset="0"/>
              </a:rPr>
              <a:t>At the completion of the first half-cycle of the clock, the N/2-bit parallel MSB A/D converter are available. </a:t>
            </a:r>
          </a:p>
          <a:p>
            <a:pPr eaLnBrk="1" hangingPunct="1"/>
            <a:r>
              <a:rPr lang="en-GB" altLang="en-US" smtClean="0">
                <a:latin typeface="Times New Roman" panose="02020603050405020304" pitchFamily="18" charset="0"/>
              </a:rPr>
              <a:t>The N/2-bit digital-to analog converter would then respond by generating an analog level into the summing junction that is equivalent to the value of the N/2 MSBs. </a:t>
            </a:r>
          </a:p>
          <a:p>
            <a:pPr eaLnBrk="1" hangingPunct="1"/>
            <a:r>
              <a:rPr lang="en-GB" altLang="en-US" smtClean="0">
                <a:latin typeface="Times New Roman" panose="02020603050405020304" pitchFamily="18" charset="0"/>
              </a:rPr>
              <a:t>The output of the summing junction then becomes the difference between the analog input signal and the D/A converter output. </a:t>
            </a:r>
          </a:p>
          <a:p>
            <a:pPr eaLnBrk="1" hangingPunct="1"/>
            <a:r>
              <a:rPr lang="en-GB" altLang="en-US" smtClean="0">
                <a:latin typeface="Times New Roman" panose="02020603050405020304" pitchFamily="18" charset="0"/>
              </a:rPr>
              <a:t>This residue analog signal is then converted by the N/2-bit parallel LSB A/D converter. </a:t>
            </a:r>
          </a:p>
          <a:p>
            <a:pPr eaLnBrk="1" hangingPunct="1"/>
            <a:r>
              <a:rPr lang="en-GB" altLang="en-US" smtClean="0">
                <a:latin typeface="Times New Roman" panose="02020603050405020304" pitchFamily="18" charset="0"/>
              </a:rPr>
              <a:t>At the end of the second half-cycle of clock, all bits of the code word are available.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C4BE55-A4C7-4A9F-B29A-897655C2B720}" type="slidenum">
              <a:rPr lang="en-GB" altLang="en-US" smtClean="0">
                <a:latin typeface="Times New Roman" panose="02020603050405020304" pitchFamily="18" charset="0"/>
              </a:rPr>
              <a:pPr>
                <a:spcBef>
                  <a:spcPct val="0"/>
                </a:spcBef>
              </a:pPr>
              <a:t>12</a:t>
            </a:fld>
            <a:endParaRPr lang="en-GB" altLang="en-US" smtClean="0">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The second flash converter must be characterised  by a resolution 2</a:t>
            </a:r>
            <a:r>
              <a:rPr lang="en-GB" altLang="en-US" baseline="30000" smtClean="0">
                <a:latin typeface="Times New Roman" panose="02020603050405020304" pitchFamily="18" charset="0"/>
              </a:rPr>
              <a:t>N/2</a:t>
            </a:r>
            <a:r>
              <a:rPr lang="en-GB" altLang="en-US" smtClean="0">
                <a:latin typeface="Times New Roman" panose="02020603050405020304" pitchFamily="18" charset="0"/>
              </a:rPr>
              <a:t> higher than those required from the first flash converter.</a:t>
            </a:r>
          </a:p>
          <a:p>
            <a:pPr eaLnBrk="1" hangingPunct="1"/>
            <a:r>
              <a:rPr lang="en-GB" altLang="en-US" smtClean="0">
                <a:latin typeface="Times New Roman" panose="02020603050405020304" pitchFamily="18" charset="0"/>
              </a:rPr>
              <a:t>In order to resolve this problem and to use the same flash converter it is possible to amplify the differential signal by a  2</a:t>
            </a:r>
            <a:r>
              <a:rPr lang="en-GB" altLang="en-US" baseline="30000" smtClean="0">
                <a:latin typeface="Times New Roman" panose="02020603050405020304" pitchFamily="18" charset="0"/>
              </a:rPr>
              <a:t>N/2</a:t>
            </a:r>
            <a:r>
              <a:rPr lang="en-GB" altLang="en-US" smtClean="0">
                <a:latin typeface="Times New Roman" panose="02020603050405020304" pitchFamily="18" charset="0"/>
              </a:rPr>
              <a:t> factor. </a:t>
            </a:r>
          </a:p>
          <a:p>
            <a:pPr eaLnBrk="1" hangingPunct="1"/>
            <a:r>
              <a:rPr lang="en-GB" altLang="en-US" smtClean="0">
                <a:latin typeface="Times New Roman" panose="02020603050405020304" pitchFamily="18" charset="0"/>
              </a:rPr>
              <a:t>So at second flash input converter, an analog  signal is present, that varies in the same range of the first flash converter. </a:t>
            </a:r>
          </a:p>
          <a:p>
            <a:pPr eaLnBrk="1" hangingPunct="1"/>
            <a:r>
              <a:rPr lang="en-GB" altLang="en-US" smtClean="0">
                <a:latin typeface="Times New Roman" panose="02020603050405020304" pitchFamily="18" charset="0"/>
              </a:rPr>
              <a:t>This method is shown in figure for a 4-bit converter. </a:t>
            </a:r>
            <a:r>
              <a:rPr lang="en-GB" altLang="en-US" baseline="30000" smtClean="0">
                <a:latin typeface="Times New Roman" panose="02020603050405020304" pitchFamily="18" charset="0"/>
              </a:rPr>
              <a:t> </a:t>
            </a:r>
            <a:r>
              <a:rPr lang="en-GB" altLang="en-US" smtClean="0">
                <a:latin typeface="Times New Roman" panose="02020603050405020304" pitchFamily="18" charset="0"/>
              </a:rPr>
              <a:t> </a:t>
            </a:r>
          </a:p>
          <a:p>
            <a:pPr eaLnBrk="1" hangingPunct="1"/>
            <a:endParaRPr lang="en-GB" altLang="en-US" smtClean="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D40F77-5609-4305-9B56-0DA5D25F80F1}" type="slidenum">
              <a:rPr lang="en-GB" altLang="en-US" smtClean="0">
                <a:latin typeface="Times New Roman" panose="02020603050405020304" pitchFamily="18" charset="0"/>
              </a:rPr>
              <a:pPr>
                <a:spcBef>
                  <a:spcPct val="0"/>
                </a:spcBef>
              </a:pPr>
              <a:t>13</a:t>
            </a:fld>
            <a:endParaRPr lang="en-GB" altLang="en-US" smtClean="0">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A block diagram of an 8-bit subranging ADC based upon two 4-bit flash converters is shown in figure. </a:t>
            </a:r>
          </a:p>
          <a:p>
            <a:pPr eaLnBrk="1" hangingPunct="1"/>
            <a:r>
              <a:rPr lang="en-GB" altLang="en-US" smtClean="0">
                <a:latin typeface="Times New Roman" panose="02020603050405020304" pitchFamily="18" charset="0"/>
              </a:rPr>
              <a:t>Although 8-bit flash converters are readily available at high sampling rates, this example will be used to illustrate the theory. </a:t>
            </a:r>
          </a:p>
          <a:p>
            <a:pPr eaLnBrk="1" hangingPunct="1"/>
            <a:r>
              <a:rPr lang="en-GB" altLang="en-US" smtClean="0">
                <a:latin typeface="Times New Roman" panose="02020603050405020304" pitchFamily="18" charset="0"/>
              </a:rPr>
              <a:t>The conversion process is done in two steps. </a:t>
            </a:r>
          </a:p>
          <a:p>
            <a:pPr eaLnBrk="1" hangingPunct="1"/>
            <a:r>
              <a:rPr lang="en-GB" altLang="en-US" smtClean="0">
                <a:latin typeface="Times New Roman" panose="02020603050405020304" pitchFamily="18" charset="0"/>
              </a:rPr>
              <a:t>The first four significant bits (MSBs) are digitized by the first flash (to better than 8-bits accuracy), and the 4-bit binary output is applied to a 4-bit DAC (again, better than 8-bit accurate). </a:t>
            </a:r>
          </a:p>
          <a:p>
            <a:pPr eaLnBrk="1" hangingPunct="1"/>
            <a:r>
              <a:rPr lang="en-GB" altLang="en-US" smtClean="0">
                <a:latin typeface="Times New Roman" panose="02020603050405020304" pitchFamily="18" charset="0"/>
              </a:rPr>
              <a:t>The DAC output is subtracted from the held analog input, and the resulting residue signal is amplified and applied to the second 4-bit flash. </a:t>
            </a:r>
          </a:p>
          <a:p>
            <a:pPr eaLnBrk="1" hangingPunct="1"/>
            <a:r>
              <a:rPr lang="en-GB" altLang="en-US" smtClean="0">
                <a:latin typeface="Times New Roman" panose="02020603050405020304" pitchFamily="18" charset="0"/>
              </a:rPr>
              <a:t>The outputs of the two 4-bit flash converters are then combined into a single 8-bit binary output word. </a:t>
            </a:r>
          </a:p>
          <a:p>
            <a:pPr eaLnBrk="1" hangingPunct="1"/>
            <a:r>
              <a:rPr lang="en-GB" altLang="en-US" smtClean="0">
                <a:latin typeface="Times New Roman" panose="02020603050405020304" pitchFamily="18" charset="0"/>
              </a:rPr>
              <a:t>If the residue signal range does not exactly fill the range of the second flash converter, non-linearities and perhaps missing codes will result.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C1AB3A-397B-466C-8C82-B03B7F2F9BD1}" type="slidenum">
              <a:rPr lang="en-GB" altLang="en-US" smtClean="0">
                <a:latin typeface="Times New Roman" panose="02020603050405020304" pitchFamily="18" charset="0"/>
              </a:rPr>
              <a:pPr>
                <a:spcBef>
                  <a:spcPct val="0"/>
                </a:spcBef>
              </a:pPr>
              <a:t>14</a:t>
            </a:fld>
            <a:endParaRPr lang="en-GB" altLang="en-US" smtClean="0">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90600" y="43434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Times New Roman" panose="02020603050405020304" pitchFamily="18" charset="0"/>
              </a:rPr>
              <a:t>Modern subranging ADCs use a technique called </a:t>
            </a:r>
            <a:r>
              <a:rPr lang="en-GB" altLang="en-US" i="1" smtClean="0">
                <a:latin typeface="Times New Roman" panose="02020603050405020304" pitchFamily="18" charset="0"/>
              </a:rPr>
              <a:t>digital correction </a:t>
            </a:r>
            <a:r>
              <a:rPr lang="en-GB" altLang="en-US" smtClean="0">
                <a:latin typeface="Times New Roman" panose="02020603050405020304" pitchFamily="18" charset="0"/>
              </a:rPr>
              <a:t>to eliminate problems associated with the architecture than we have see.</a:t>
            </a:r>
          </a:p>
          <a:p>
            <a:pPr eaLnBrk="1" hangingPunct="1"/>
            <a:r>
              <a:rPr lang="en-GB" altLang="en-US" smtClean="0">
                <a:latin typeface="Times New Roman" panose="02020603050405020304" pitchFamily="18" charset="0"/>
              </a:rPr>
              <a:t>Then, we have considered only two-stage subranging ADCs, as these are easiest to analyze. </a:t>
            </a:r>
          </a:p>
          <a:p>
            <a:pPr eaLnBrk="1" hangingPunct="1"/>
            <a:r>
              <a:rPr lang="en-GB" altLang="en-US" smtClean="0">
                <a:latin typeface="Times New Roman" panose="02020603050405020304" pitchFamily="18" charset="0"/>
              </a:rPr>
              <a:t>There is no reason to stop at two stages, however. </a:t>
            </a:r>
          </a:p>
          <a:p>
            <a:pPr eaLnBrk="1" hangingPunct="1"/>
            <a:r>
              <a:rPr lang="en-GB" altLang="en-US" smtClean="0">
                <a:latin typeface="Times New Roman" panose="02020603050405020304" pitchFamily="18" charset="0"/>
              </a:rPr>
              <a:t>Three-pass and four-pass subranging pipelined ADCs are quite common, and can be made in many different ways, usually with digital error correction.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81F3A9-8040-4E7D-84F7-4BBD2A40DA24}" type="slidenum">
              <a:rPr lang="en-US"/>
              <a:pPr>
                <a:defRPr/>
              </a:pPr>
              <a:t>‹#›</a:t>
            </a:fld>
            <a:endParaRPr lang="en-US"/>
          </a:p>
        </p:txBody>
      </p:sp>
    </p:spTree>
    <p:extLst>
      <p:ext uri="{BB962C8B-B14F-4D97-AF65-F5344CB8AC3E}">
        <p14:creationId xmlns:p14="http://schemas.microsoft.com/office/powerpoint/2010/main" val="428468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79A0E3-948F-46C8-8EEB-A2ED61FBACEE}" type="slidenum">
              <a:rPr lang="en-US"/>
              <a:pPr>
                <a:defRPr/>
              </a:pPr>
              <a:t>‹#›</a:t>
            </a:fld>
            <a:endParaRPr lang="en-US"/>
          </a:p>
        </p:txBody>
      </p:sp>
    </p:spTree>
    <p:extLst>
      <p:ext uri="{BB962C8B-B14F-4D97-AF65-F5344CB8AC3E}">
        <p14:creationId xmlns:p14="http://schemas.microsoft.com/office/powerpoint/2010/main" val="94369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F67B8F-87CF-4FA6-9394-BA6630C87EE8}" type="slidenum">
              <a:rPr lang="en-US"/>
              <a:pPr>
                <a:defRPr/>
              </a:pPr>
              <a:t>‹#›</a:t>
            </a:fld>
            <a:endParaRPr lang="en-US"/>
          </a:p>
        </p:txBody>
      </p:sp>
    </p:spTree>
    <p:extLst>
      <p:ext uri="{BB962C8B-B14F-4D97-AF65-F5344CB8AC3E}">
        <p14:creationId xmlns:p14="http://schemas.microsoft.com/office/powerpoint/2010/main" val="372199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noChangeArrowheads="1"/>
          </p:cNvSpPr>
          <p:nvPr>
            <p:ph type="sldNum" sz="quarter" idx="10"/>
          </p:nvPr>
        </p:nvSpPr>
        <p:spPr/>
        <p:txBody>
          <a:bodyPr/>
          <a:lstStyle>
            <a:lvl1pPr>
              <a:defRPr/>
            </a:lvl1pPr>
          </a:lstStyle>
          <a:p>
            <a:pPr>
              <a:defRPr/>
            </a:pPr>
            <a:fld id="{0607DF52-8780-4008-9E85-89B8EDBD6963}" type="slidenum">
              <a:rPr lang="en-GB"/>
              <a:pPr>
                <a:defRPr/>
              </a:pPr>
              <a:t>‹#›</a:t>
            </a:fld>
            <a:endParaRPr lang="en-GB"/>
          </a:p>
        </p:txBody>
      </p:sp>
    </p:spTree>
    <p:extLst>
      <p:ext uri="{BB962C8B-B14F-4D97-AF65-F5344CB8AC3E}">
        <p14:creationId xmlns:p14="http://schemas.microsoft.com/office/powerpoint/2010/main" val="723533923"/>
      </p:ext>
    </p:extLst>
  </p:cSld>
  <p:clrMapOvr>
    <a:masterClrMapping/>
  </p:clrMapOvr>
  <p:transition>
    <p:strips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478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81488"/>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noChangeArrowheads="1"/>
          </p:cNvSpPr>
          <p:nvPr>
            <p:ph type="sldNum" sz="quarter" idx="10"/>
          </p:nvPr>
        </p:nvSpPr>
        <p:spPr/>
        <p:txBody>
          <a:bodyPr/>
          <a:lstStyle>
            <a:lvl1pPr>
              <a:defRPr/>
            </a:lvl1pPr>
          </a:lstStyle>
          <a:p>
            <a:pPr>
              <a:defRPr/>
            </a:pPr>
            <a:fld id="{D24132F3-4CC0-4CCE-BADE-69FCFFB877B5}" type="slidenum">
              <a:rPr lang="en-GB"/>
              <a:pPr>
                <a:defRPr/>
              </a:pPr>
              <a:t>‹#›</a:t>
            </a:fld>
            <a:endParaRPr lang="en-GB"/>
          </a:p>
        </p:txBody>
      </p:sp>
    </p:spTree>
    <p:extLst>
      <p:ext uri="{BB962C8B-B14F-4D97-AF65-F5344CB8AC3E}">
        <p14:creationId xmlns:p14="http://schemas.microsoft.com/office/powerpoint/2010/main" val="3700834302"/>
      </p:ext>
    </p:extLst>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CF836A-2BF6-4C05-95D1-4741EA84A996}" type="slidenum">
              <a:rPr lang="en-US"/>
              <a:pPr>
                <a:defRPr/>
              </a:pPr>
              <a:t>‹#›</a:t>
            </a:fld>
            <a:endParaRPr lang="en-US"/>
          </a:p>
        </p:txBody>
      </p:sp>
    </p:spTree>
    <p:extLst>
      <p:ext uri="{BB962C8B-B14F-4D97-AF65-F5344CB8AC3E}">
        <p14:creationId xmlns:p14="http://schemas.microsoft.com/office/powerpoint/2010/main" val="263111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731C90-A0CD-4139-9256-9748061BB743}" type="slidenum">
              <a:rPr lang="en-US"/>
              <a:pPr>
                <a:defRPr/>
              </a:pPr>
              <a:t>‹#›</a:t>
            </a:fld>
            <a:endParaRPr lang="en-US"/>
          </a:p>
        </p:txBody>
      </p:sp>
    </p:spTree>
    <p:extLst>
      <p:ext uri="{BB962C8B-B14F-4D97-AF65-F5344CB8AC3E}">
        <p14:creationId xmlns:p14="http://schemas.microsoft.com/office/powerpoint/2010/main" val="259921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A0C084-05E4-46FC-BAC3-54C355837986}" type="slidenum">
              <a:rPr lang="en-US"/>
              <a:pPr>
                <a:defRPr/>
              </a:pPr>
              <a:t>‹#›</a:t>
            </a:fld>
            <a:endParaRPr lang="en-US"/>
          </a:p>
        </p:txBody>
      </p:sp>
    </p:spTree>
    <p:extLst>
      <p:ext uri="{BB962C8B-B14F-4D97-AF65-F5344CB8AC3E}">
        <p14:creationId xmlns:p14="http://schemas.microsoft.com/office/powerpoint/2010/main" val="123864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BEF397-6386-4AA0-ABE2-3C88F4951D35}" type="slidenum">
              <a:rPr lang="en-US"/>
              <a:pPr>
                <a:defRPr/>
              </a:pPr>
              <a:t>‹#›</a:t>
            </a:fld>
            <a:endParaRPr lang="en-US"/>
          </a:p>
        </p:txBody>
      </p:sp>
    </p:spTree>
    <p:extLst>
      <p:ext uri="{BB962C8B-B14F-4D97-AF65-F5344CB8AC3E}">
        <p14:creationId xmlns:p14="http://schemas.microsoft.com/office/powerpoint/2010/main" val="337483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F88A49-5EAD-4236-A93B-E48C8C5A546A}" type="slidenum">
              <a:rPr lang="en-US"/>
              <a:pPr>
                <a:defRPr/>
              </a:pPr>
              <a:t>‹#›</a:t>
            </a:fld>
            <a:endParaRPr lang="en-US"/>
          </a:p>
        </p:txBody>
      </p:sp>
    </p:spTree>
    <p:extLst>
      <p:ext uri="{BB962C8B-B14F-4D97-AF65-F5344CB8AC3E}">
        <p14:creationId xmlns:p14="http://schemas.microsoft.com/office/powerpoint/2010/main" val="121999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D6FF79-35F8-4830-AD1F-16DC59F7274A}" type="slidenum">
              <a:rPr lang="en-US"/>
              <a:pPr>
                <a:defRPr/>
              </a:pPr>
              <a:t>‹#›</a:t>
            </a:fld>
            <a:endParaRPr lang="en-US"/>
          </a:p>
        </p:txBody>
      </p:sp>
    </p:spTree>
    <p:extLst>
      <p:ext uri="{BB962C8B-B14F-4D97-AF65-F5344CB8AC3E}">
        <p14:creationId xmlns:p14="http://schemas.microsoft.com/office/powerpoint/2010/main" val="4511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816280-AED5-4B05-8D72-D354CE1D6ED4}" type="slidenum">
              <a:rPr lang="en-US"/>
              <a:pPr>
                <a:defRPr/>
              </a:pPr>
              <a:t>‹#›</a:t>
            </a:fld>
            <a:endParaRPr lang="en-US"/>
          </a:p>
        </p:txBody>
      </p:sp>
    </p:spTree>
    <p:extLst>
      <p:ext uri="{BB962C8B-B14F-4D97-AF65-F5344CB8AC3E}">
        <p14:creationId xmlns:p14="http://schemas.microsoft.com/office/powerpoint/2010/main" val="913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069CF7-A306-4E7B-85AA-82F4858A37CC}" type="slidenum">
              <a:rPr lang="en-US"/>
              <a:pPr>
                <a:defRPr/>
              </a:pPr>
              <a:t>‹#›</a:t>
            </a:fld>
            <a:endParaRPr lang="en-US"/>
          </a:p>
        </p:txBody>
      </p:sp>
    </p:spTree>
    <p:extLst>
      <p:ext uri="{BB962C8B-B14F-4D97-AF65-F5344CB8AC3E}">
        <p14:creationId xmlns:p14="http://schemas.microsoft.com/office/powerpoint/2010/main" val="119012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87154FA-AFAE-4662-A06A-1C22AAC7F2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6.png"/><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7.png"/><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8.png"/><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9.png"/><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0.png"/><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1.png"/><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2.png"/><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3.bin"/><Relationship Id="rId5" Type="http://schemas.openxmlformats.org/officeDocument/2006/relationships/image" Target="../media/image13.emf"/><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5.png"/><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6.png"/><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7.png"/><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8.png"/><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2.png"/><Relationship Id="rId4" Type="http://schemas.openxmlformats.org/officeDocument/2006/relationships/oleObject" Target="../embeddings/oleObject1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3.png"/><Relationship Id="rId4" Type="http://schemas.openxmlformats.org/officeDocument/2006/relationships/oleObject" Target="../embeddings/oleObject19.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32.xml"/><Relationship Id="rId7"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PT1A5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60960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3" name="Object 1"/>
          <p:cNvGraphicFramePr>
            <a:graphicFrameLocks noGrp="1" noChangeAspect="1"/>
          </p:cNvGraphicFramePr>
          <p:nvPr/>
        </p:nvGraphicFramePr>
        <p:xfrm>
          <a:off x="1082675" y="4503738"/>
          <a:ext cx="6696075" cy="2344737"/>
        </p:xfrm>
        <a:graphic>
          <a:graphicData uri="http://schemas.openxmlformats.org/presentationml/2006/ole">
            <mc:AlternateContent xmlns:mc="http://schemas.openxmlformats.org/markup-compatibility/2006">
              <mc:Choice xmlns:v="urn:schemas-microsoft-com:vml" Requires="v">
                <p:oleObj spid="_x0000_s5128" name="Visio" r:id="rId4" imgW="4919063" imgH="1986194" progId="Visio.Drawing.11">
                  <p:embed/>
                </p:oleObj>
              </mc:Choice>
              <mc:Fallback>
                <p:oleObj name="Visio" r:id="rId4" imgW="4919063" imgH="1986194" progId="Visio.Drawing.11">
                  <p:embed/>
                  <p:pic>
                    <p:nvPicPr>
                      <p:cNvPr id="0" name="Objec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675" y="4503738"/>
                        <a:ext cx="6696075" cy="234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93AF5D-67A5-469F-93C3-B5024F3237BD}" type="slidenum">
              <a:rPr lang="en-US" altLang="en-US" sz="1400" smtClean="0"/>
              <a:pPr>
                <a:spcBef>
                  <a:spcPct val="0"/>
                </a:spcBef>
                <a:buFontTx/>
                <a:buNone/>
              </a:pPr>
              <a:t>1</a:t>
            </a:fld>
            <a:endParaRPr lang="en-US" altLang="en-US" sz="1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1600200" y="1143000"/>
          <a:ext cx="6019800" cy="4129088"/>
        </p:xfrm>
        <a:graphic>
          <a:graphicData uri="http://schemas.openxmlformats.org/presentationml/2006/ole">
            <mc:AlternateContent xmlns:mc="http://schemas.openxmlformats.org/markup-compatibility/2006">
              <mc:Choice xmlns:v="urn:schemas-microsoft-com:vml" Requires="v">
                <p:oleObj spid="_x0000_s18441" name="Immagine bitmap" r:id="rId4" imgW="5710999" imgH="3916607" progId="Paint.Picture">
                  <p:embed/>
                </p:oleObj>
              </mc:Choice>
              <mc:Fallback>
                <p:oleObj name="Immagine bitmap" r:id="rId4" imgW="5710999" imgH="3916607"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143000"/>
                        <a:ext cx="6019800"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6691" name="Text Box 3"/>
          <p:cNvSpPr txBox="1">
            <a:spLocks noChangeArrowheads="1"/>
          </p:cNvSpPr>
          <p:nvPr/>
        </p:nvSpPr>
        <p:spPr bwMode="auto">
          <a:xfrm>
            <a:off x="990600" y="1219200"/>
            <a:ext cx="7467600" cy="641350"/>
          </a:xfrm>
          <a:prstGeom prst="rect">
            <a:avLst/>
          </a:prstGeom>
          <a:solidFill>
            <a:schemeClr val="bg1"/>
          </a:solidFill>
          <a:ln w="9525">
            <a:noFill/>
            <a:miter lim="800000"/>
            <a:headEnd/>
            <a:tailEnd/>
          </a:ln>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GB" sz="1800" b="1" smtClean="0">
                <a:solidFill>
                  <a:srgbClr val="CC0000"/>
                </a:solidFill>
                <a:effectLst>
                  <a:outerShdw blurRad="38100" dist="38100" dir="2700000" algn="tl">
                    <a:srgbClr val="C0C0C0"/>
                  </a:outerShdw>
                </a:effectLst>
                <a:latin typeface="Times New Roman" panose="02020603050405020304" pitchFamily="18" charset="0"/>
              </a:rPr>
              <a:t>“Interpolating” flash reduces the number of preamplifiers by factor of two</a:t>
            </a:r>
          </a:p>
          <a:p>
            <a:pPr eaLnBrk="1" hangingPunct="1">
              <a:spcBef>
                <a:spcPct val="0"/>
              </a:spcBef>
              <a:buFontTx/>
              <a:buNone/>
              <a:defRPr/>
            </a:pPr>
            <a:endParaRPr lang="en-GB" sz="1800" b="1" smtClean="0">
              <a:solidFill>
                <a:srgbClr val="CC0000"/>
              </a:solidFill>
              <a:effectLst>
                <a:outerShdw blurRad="38100" dist="38100" dir="2700000" algn="tl">
                  <a:srgbClr val="C0C0C0"/>
                </a:outerShdw>
              </a:effectLst>
              <a:latin typeface="Times New Roman" panose="02020603050405020304" pitchFamily="18" charset="0"/>
            </a:endParaRPr>
          </a:p>
        </p:txBody>
      </p:sp>
      <p:sp>
        <p:nvSpPr>
          <p:cNvPr id="18436" name="Text Box 4"/>
          <p:cNvSpPr txBox="1">
            <a:spLocks noChangeArrowheads="1"/>
          </p:cNvSpPr>
          <p:nvPr/>
        </p:nvSpPr>
        <p:spPr bwMode="auto">
          <a:xfrm>
            <a:off x="2286000" y="228600"/>
            <a:ext cx="3367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Interpolating flash ADC</a:t>
            </a:r>
          </a:p>
        </p:txBody>
      </p:sp>
      <p:sp>
        <p:nvSpPr>
          <p:cNvPr id="1843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64A875-3A52-44BD-A502-DD44EC02C9B6}" type="slidenum">
              <a:rPr lang="en-US" altLang="en-US" sz="1400" smtClean="0"/>
              <a:pPr>
                <a:spcBef>
                  <a:spcPct val="0"/>
                </a:spcBef>
                <a:buFontTx/>
                <a:buNone/>
              </a:pPr>
              <a:t>10</a:t>
            </a:fld>
            <a:endParaRPr lang="en-US" altLang="en-US" sz="1400" smtClean="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742950" y="2438400"/>
            <a:ext cx="8172450" cy="2622550"/>
            <a:chOff x="468" y="1536"/>
            <a:chExt cx="5148" cy="1652"/>
          </a:xfrm>
        </p:grpSpPr>
        <p:sp>
          <p:nvSpPr>
            <p:cNvPr id="20487" name="Text Box 3"/>
            <p:cNvSpPr txBox="1">
              <a:spLocks noChangeArrowheads="1"/>
            </p:cNvSpPr>
            <p:nvPr/>
          </p:nvSpPr>
          <p:spPr bwMode="auto">
            <a:xfrm>
              <a:off x="1152" y="1920"/>
              <a:ext cx="528" cy="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400">
                  <a:latin typeface="Times New Roman" panose="02020603050405020304" pitchFamily="18" charset="0"/>
                </a:rPr>
                <a:t>N/2 –bit</a:t>
              </a:r>
            </a:p>
            <a:p>
              <a:pPr eaLnBrk="1" hangingPunct="1">
                <a:spcBef>
                  <a:spcPct val="50000"/>
                </a:spcBef>
                <a:buFontTx/>
                <a:buNone/>
              </a:pPr>
              <a:r>
                <a:rPr lang="en-GB" altLang="en-US" sz="1400">
                  <a:latin typeface="Times New Roman" panose="02020603050405020304" pitchFamily="18" charset="0"/>
                </a:rPr>
                <a:t>  Flash</a:t>
              </a:r>
            </a:p>
            <a:p>
              <a:pPr eaLnBrk="1" hangingPunct="1">
                <a:spcBef>
                  <a:spcPct val="50000"/>
                </a:spcBef>
                <a:buFontTx/>
                <a:buNone/>
              </a:pPr>
              <a:r>
                <a:rPr lang="en-GB" altLang="en-US" sz="1400">
                  <a:latin typeface="Times New Roman" panose="02020603050405020304" pitchFamily="18" charset="0"/>
                </a:rPr>
                <a:t>   A/D</a:t>
              </a:r>
            </a:p>
          </p:txBody>
        </p:sp>
        <p:sp>
          <p:nvSpPr>
            <p:cNvPr id="20488" name="Text Box 4"/>
            <p:cNvSpPr txBox="1">
              <a:spLocks noChangeArrowheads="1"/>
            </p:cNvSpPr>
            <p:nvPr/>
          </p:nvSpPr>
          <p:spPr bwMode="auto">
            <a:xfrm>
              <a:off x="4080" y="1920"/>
              <a:ext cx="528" cy="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400">
                  <a:latin typeface="Times New Roman" panose="02020603050405020304" pitchFamily="18" charset="0"/>
                </a:rPr>
                <a:t>N/2 –bit</a:t>
              </a:r>
            </a:p>
            <a:p>
              <a:pPr eaLnBrk="1" hangingPunct="1">
                <a:spcBef>
                  <a:spcPct val="50000"/>
                </a:spcBef>
                <a:buFontTx/>
                <a:buNone/>
              </a:pPr>
              <a:r>
                <a:rPr lang="en-GB" altLang="en-US" sz="1400">
                  <a:latin typeface="Times New Roman" panose="02020603050405020304" pitchFamily="18" charset="0"/>
                </a:rPr>
                <a:t>  Flash</a:t>
              </a:r>
            </a:p>
            <a:p>
              <a:pPr eaLnBrk="1" hangingPunct="1">
                <a:spcBef>
                  <a:spcPct val="50000"/>
                </a:spcBef>
                <a:buFontTx/>
                <a:buNone/>
              </a:pPr>
              <a:r>
                <a:rPr lang="en-GB" altLang="en-US" sz="1400">
                  <a:latin typeface="Times New Roman" panose="02020603050405020304" pitchFamily="18" charset="0"/>
                </a:rPr>
                <a:t>   A/D</a:t>
              </a:r>
            </a:p>
          </p:txBody>
        </p:sp>
        <p:sp>
          <p:nvSpPr>
            <p:cNvPr id="20489" name="Text Box 5"/>
            <p:cNvSpPr txBox="1">
              <a:spLocks noChangeArrowheads="1"/>
            </p:cNvSpPr>
            <p:nvPr/>
          </p:nvSpPr>
          <p:spPr bwMode="auto">
            <a:xfrm>
              <a:off x="2208" y="1999"/>
              <a:ext cx="528" cy="3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400">
                  <a:latin typeface="Times New Roman" panose="02020603050405020304" pitchFamily="18" charset="0"/>
                </a:rPr>
                <a:t>N/2-bit</a:t>
              </a:r>
            </a:p>
            <a:p>
              <a:pPr algn="ctr" eaLnBrk="1" hangingPunct="1">
                <a:spcBef>
                  <a:spcPct val="50000"/>
                </a:spcBef>
                <a:buFontTx/>
                <a:buNone/>
              </a:pPr>
              <a:r>
                <a:rPr lang="en-GB" altLang="en-US" sz="1400">
                  <a:latin typeface="Times New Roman" panose="02020603050405020304" pitchFamily="18" charset="0"/>
                </a:rPr>
                <a:t>   D/A</a:t>
              </a:r>
            </a:p>
          </p:txBody>
        </p:sp>
        <p:sp>
          <p:nvSpPr>
            <p:cNvPr id="20490" name="Oval 6"/>
            <p:cNvSpPr>
              <a:spLocks noChangeArrowheads="1"/>
            </p:cNvSpPr>
            <p:nvPr/>
          </p:nvSpPr>
          <p:spPr bwMode="auto">
            <a:xfrm>
              <a:off x="3120" y="2112"/>
              <a:ext cx="240" cy="24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0491" name="Text Box 7"/>
            <p:cNvSpPr txBox="1">
              <a:spLocks noChangeArrowheads="1"/>
            </p:cNvSpPr>
            <p:nvPr/>
          </p:nvSpPr>
          <p:spPr bwMode="auto">
            <a:xfrm>
              <a:off x="3120" y="2112"/>
              <a:ext cx="2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sym typeface="Symbol" panose="05050102010706020507" pitchFamily="18" charset="2"/>
                </a:rPr>
                <a:t></a:t>
              </a:r>
              <a:endParaRPr lang="en-GB" altLang="en-US" sz="1600">
                <a:latin typeface="Times New Roman" panose="02020603050405020304" pitchFamily="18" charset="0"/>
              </a:endParaRPr>
            </a:p>
          </p:txBody>
        </p:sp>
        <p:sp>
          <p:nvSpPr>
            <p:cNvPr id="20492" name="Line 8"/>
            <p:cNvSpPr>
              <a:spLocks noChangeShapeType="1"/>
            </p:cNvSpPr>
            <p:nvPr/>
          </p:nvSpPr>
          <p:spPr bwMode="auto">
            <a:xfrm>
              <a:off x="468" y="2208"/>
              <a:ext cx="68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93" name="Line 9"/>
            <p:cNvSpPr>
              <a:spLocks noChangeShapeType="1"/>
            </p:cNvSpPr>
            <p:nvPr/>
          </p:nvSpPr>
          <p:spPr bwMode="auto">
            <a:xfrm>
              <a:off x="1680" y="2208"/>
              <a:ext cx="52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94" name="Line 10"/>
            <p:cNvSpPr>
              <a:spLocks noChangeShapeType="1"/>
            </p:cNvSpPr>
            <p:nvPr/>
          </p:nvSpPr>
          <p:spPr bwMode="auto">
            <a:xfrm>
              <a:off x="2736" y="2208"/>
              <a:ext cx="384"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95" name="Line 11"/>
            <p:cNvSpPr>
              <a:spLocks noChangeShapeType="1"/>
            </p:cNvSpPr>
            <p:nvPr/>
          </p:nvSpPr>
          <p:spPr bwMode="auto">
            <a:xfrm>
              <a:off x="3360" y="2208"/>
              <a:ext cx="72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96" name="Line 12"/>
            <p:cNvSpPr>
              <a:spLocks noChangeShapeType="1"/>
            </p:cNvSpPr>
            <p:nvPr/>
          </p:nvSpPr>
          <p:spPr bwMode="auto">
            <a:xfrm flipV="1">
              <a:off x="840" y="1542"/>
              <a:ext cx="0" cy="66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97" name="Line 13"/>
            <p:cNvSpPr>
              <a:spLocks noChangeShapeType="1"/>
            </p:cNvSpPr>
            <p:nvPr/>
          </p:nvSpPr>
          <p:spPr bwMode="auto">
            <a:xfrm>
              <a:off x="840" y="1536"/>
              <a:ext cx="23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98" name="Line 14"/>
            <p:cNvSpPr>
              <a:spLocks noChangeShapeType="1"/>
            </p:cNvSpPr>
            <p:nvPr/>
          </p:nvSpPr>
          <p:spPr bwMode="auto">
            <a:xfrm>
              <a:off x="3228" y="1536"/>
              <a:ext cx="0" cy="57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99" name="Line 15"/>
            <p:cNvSpPr>
              <a:spLocks noChangeShapeType="1"/>
            </p:cNvSpPr>
            <p:nvPr/>
          </p:nvSpPr>
          <p:spPr bwMode="auto">
            <a:xfrm>
              <a:off x="1920" y="2208"/>
              <a:ext cx="0" cy="72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00" name="Line 16"/>
            <p:cNvSpPr>
              <a:spLocks noChangeShapeType="1"/>
            </p:cNvSpPr>
            <p:nvPr/>
          </p:nvSpPr>
          <p:spPr bwMode="auto">
            <a:xfrm>
              <a:off x="1920" y="2928"/>
              <a:ext cx="3384"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01" name="Line 17"/>
            <p:cNvSpPr>
              <a:spLocks noChangeShapeType="1"/>
            </p:cNvSpPr>
            <p:nvPr/>
          </p:nvSpPr>
          <p:spPr bwMode="auto">
            <a:xfrm>
              <a:off x="4608" y="2208"/>
              <a:ext cx="672"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502" name="Line 18"/>
            <p:cNvSpPr>
              <a:spLocks noChangeShapeType="1"/>
            </p:cNvSpPr>
            <p:nvPr/>
          </p:nvSpPr>
          <p:spPr bwMode="auto">
            <a:xfrm flipH="1">
              <a:off x="4896" y="2112"/>
              <a:ext cx="96" cy="24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03" name="Line 19"/>
            <p:cNvSpPr>
              <a:spLocks noChangeShapeType="1"/>
            </p:cNvSpPr>
            <p:nvPr/>
          </p:nvSpPr>
          <p:spPr bwMode="auto">
            <a:xfrm flipH="1">
              <a:off x="4944" y="2832"/>
              <a:ext cx="96" cy="19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04" name="Text Box 20"/>
            <p:cNvSpPr txBox="1">
              <a:spLocks noChangeArrowheads="1"/>
            </p:cNvSpPr>
            <p:nvPr/>
          </p:nvSpPr>
          <p:spPr bwMode="auto">
            <a:xfrm>
              <a:off x="4752" y="1948"/>
              <a:ext cx="3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N/2</a:t>
              </a:r>
            </a:p>
          </p:txBody>
        </p:sp>
        <p:sp>
          <p:nvSpPr>
            <p:cNvPr id="20505" name="Text Box 21"/>
            <p:cNvSpPr txBox="1">
              <a:spLocks noChangeArrowheads="1"/>
            </p:cNvSpPr>
            <p:nvPr/>
          </p:nvSpPr>
          <p:spPr bwMode="auto">
            <a:xfrm>
              <a:off x="4732" y="2736"/>
              <a:ext cx="3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N/2</a:t>
              </a:r>
            </a:p>
          </p:txBody>
        </p:sp>
        <p:sp>
          <p:nvSpPr>
            <p:cNvPr id="20506" name="Text Box 22"/>
            <p:cNvSpPr txBox="1">
              <a:spLocks noChangeArrowheads="1"/>
            </p:cNvSpPr>
            <p:nvPr/>
          </p:nvSpPr>
          <p:spPr bwMode="auto">
            <a:xfrm>
              <a:off x="5168" y="2236"/>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LSBs</a:t>
              </a:r>
            </a:p>
          </p:txBody>
        </p:sp>
        <p:sp>
          <p:nvSpPr>
            <p:cNvPr id="20507" name="Text Box 23"/>
            <p:cNvSpPr txBox="1">
              <a:spLocks noChangeArrowheads="1"/>
            </p:cNvSpPr>
            <p:nvPr/>
          </p:nvSpPr>
          <p:spPr bwMode="auto">
            <a:xfrm>
              <a:off x="5180" y="2976"/>
              <a:ext cx="4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MSBs</a:t>
              </a:r>
            </a:p>
          </p:txBody>
        </p:sp>
        <p:sp>
          <p:nvSpPr>
            <p:cNvPr id="20508" name="Text Box 24"/>
            <p:cNvSpPr txBox="1">
              <a:spLocks noChangeArrowheads="1"/>
            </p:cNvSpPr>
            <p:nvPr/>
          </p:nvSpPr>
          <p:spPr bwMode="auto">
            <a:xfrm>
              <a:off x="3076" y="1872"/>
              <a:ext cx="1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a:t>
              </a:r>
            </a:p>
          </p:txBody>
        </p:sp>
        <p:sp>
          <p:nvSpPr>
            <p:cNvPr id="20509" name="Text Box 25"/>
            <p:cNvSpPr txBox="1">
              <a:spLocks noChangeArrowheads="1"/>
            </p:cNvSpPr>
            <p:nvPr/>
          </p:nvSpPr>
          <p:spPr bwMode="auto">
            <a:xfrm>
              <a:off x="2880" y="2112"/>
              <a:ext cx="2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Times New Roman" panose="02020603050405020304" pitchFamily="18" charset="0"/>
                </a:rPr>
                <a:t>-</a:t>
              </a:r>
            </a:p>
          </p:txBody>
        </p:sp>
      </p:grpSp>
      <p:sp>
        <p:nvSpPr>
          <p:cNvPr id="20483" name="Text Box 26"/>
          <p:cNvSpPr txBox="1">
            <a:spLocks noChangeArrowheads="1"/>
          </p:cNvSpPr>
          <p:nvPr/>
        </p:nvSpPr>
        <p:spPr bwMode="auto">
          <a:xfrm>
            <a:off x="1905000" y="228600"/>
            <a:ext cx="5659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TWO STEP FLASH CONVERTER</a:t>
            </a:r>
          </a:p>
        </p:txBody>
      </p:sp>
      <p:sp>
        <p:nvSpPr>
          <p:cNvPr id="630811" name="Text Box 27"/>
          <p:cNvSpPr txBox="1">
            <a:spLocks noChangeArrowheads="1"/>
          </p:cNvSpPr>
          <p:nvPr/>
        </p:nvSpPr>
        <p:spPr bwMode="auto">
          <a:xfrm>
            <a:off x="3276600" y="1192213"/>
            <a:ext cx="2425700" cy="396875"/>
          </a:xfrm>
          <a:prstGeom prst="rect">
            <a:avLst/>
          </a:prstGeom>
          <a:noFill/>
          <a:ln w="9525">
            <a:noFill/>
            <a:miter lim="800000"/>
            <a:headEnd/>
            <a:tailEnd/>
          </a:ln>
          <a:effec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GB" sz="2000" b="1" smtClean="0">
                <a:solidFill>
                  <a:srgbClr val="CC0000"/>
                </a:solidFill>
                <a:effectLst>
                  <a:outerShdw blurRad="38100" dist="38100" dir="2700000" algn="tl">
                    <a:srgbClr val="C0C0C0"/>
                  </a:outerShdw>
                </a:effectLst>
                <a:latin typeface="Times New Roman" panose="02020603050405020304" pitchFamily="18" charset="0"/>
              </a:rPr>
              <a:t>Serial -Parallel ADC</a:t>
            </a:r>
            <a:endParaRPr lang="en-GB" sz="2800" b="1" smtClean="0">
              <a:solidFill>
                <a:srgbClr val="CC0000"/>
              </a:solidFill>
              <a:effectLst>
                <a:outerShdw blurRad="38100" dist="38100" dir="2700000" algn="tl">
                  <a:srgbClr val="C0C0C0"/>
                </a:outerShdw>
              </a:effectLst>
              <a:latin typeface="Times New Roman" panose="02020603050405020304" pitchFamily="18" charset="0"/>
            </a:endParaRPr>
          </a:p>
        </p:txBody>
      </p:sp>
      <p:sp>
        <p:nvSpPr>
          <p:cNvPr id="20485" name="TextBox 1"/>
          <p:cNvSpPr txBox="1">
            <a:spLocks noChangeArrowheads="1"/>
          </p:cNvSpPr>
          <p:nvPr/>
        </p:nvSpPr>
        <p:spPr bwMode="auto">
          <a:xfrm>
            <a:off x="1052513" y="5410200"/>
            <a:ext cx="6872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D/A must be N-bit accurate, not N/2 –bit accurate</a:t>
            </a:r>
          </a:p>
          <a:p>
            <a:pPr eaLnBrk="1" hangingPunct="1">
              <a:spcBef>
                <a:spcPct val="0"/>
              </a:spcBef>
              <a:buFontTx/>
              <a:buNone/>
            </a:pPr>
            <a:r>
              <a:rPr lang="en-US" altLang="en-US" sz="2400"/>
              <a:t>LSB flash’s Vtaps has Vref/2^N steps</a:t>
            </a:r>
          </a:p>
        </p:txBody>
      </p:sp>
      <p:sp>
        <p:nvSpPr>
          <p:cNvPr id="2048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94240D-401B-4D2C-825B-39A3C0B9489A}" type="slidenum">
              <a:rPr lang="en-US" altLang="en-US" sz="1400" smtClean="0"/>
              <a:pPr>
                <a:spcBef>
                  <a:spcPct val="0"/>
                </a:spcBef>
                <a:buFontTx/>
                <a:buNone/>
              </a:pPr>
              <a:t>11</a:t>
            </a:fld>
            <a:endParaRPr lang="en-US" altLang="en-US" sz="1400" smtClean="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992188" y="1984375"/>
            <a:ext cx="6856412" cy="3425825"/>
            <a:chOff x="625" y="960"/>
            <a:chExt cx="4319" cy="2158"/>
          </a:xfrm>
        </p:grpSpPr>
        <p:sp>
          <p:nvSpPr>
            <p:cNvPr id="22535" name="Line 3"/>
            <p:cNvSpPr>
              <a:spLocks noChangeShapeType="1"/>
            </p:cNvSpPr>
            <p:nvPr/>
          </p:nvSpPr>
          <p:spPr bwMode="auto">
            <a:xfrm>
              <a:off x="1367" y="1207"/>
              <a:ext cx="49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36" name="Line 4"/>
            <p:cNvSpPr>
              <a:spLocks noChangeShapeType="1"/>
            </p:cNvSpPr>
            <p:nvPr/>
          </p:nvSpPr>
          <p:spPr bwMode="auto">
            <a:xfrm>
              <a:off x="1367" y="1656"/>
              <a:ext cx="49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37" name="Line 5"/>
            <p:cNvSpPr>
              <a:spLocks noChangeShapeType="1"/>
            </p:cNvSpPr>
            <p:nvPr/>
          </p:nvSpPr>
          <p:spPr bwMode="auto">
            <a:xfrm>
              <a:off x="1367" y="2104"/>
              <a:ext cx="49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38" name="Line 6"/>
            <p:cNvSpPr>
              <a:spLocks noChangeShapeType="1"/>
            </p:cNvSpPr>
            <p:nvPr/>
          </p:nvSpPr>
          <p:spPr bwMode="auto">
            <a:xfrm>
              <a:off x="1367" y="2552"/>
              <a:ext cx="49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39" name="Line 7"/>
            <p:cNvSpPr>
              <a:spLocks noChangeShapeType="1"/>
            </p:cNvSpPr>
            <p:nvPr/>
          </p:nvSpPr>
          <p:spPr bwMode="auto">
            <a:xfrm>
              <a:off x="1367" y="3000"/>
              <a:ext cx="49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40" name="Line 8"/>
            <p:cNvSpPr>
              <a:spLocks noChangeShapeType="1"/>
            </p:cNvSpPr>
            <p:nvPr/>
          </p:nvSpPr>
          <p:spPr bwMode="auto">
            <a:xfrm>
              <a:off x="1696" y="1320"/>
              <a:ext cx="16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41" name="Line 9"/>
            <p:cNvSpPr>
              <a:spLocks noChangeShapeType="1"/>
            </p:cNvSpPr>
            <p:nvPr/>
          </p:nvSpPr>
          <p:spPr bwMode="auto">
            <a:xfrm>
              <a:off x="1696" y="1432"/>
              <a:ext cx="16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42" name="Line 10"/>
            <p:cNvSpPr>
              <a:spLocks noChangeShapeType="1"/>
            </p:cNvSpPr>
            <p:nvPr/>
          </p:nvSpPr>
          <p:spPr bwMode="auto">
            <a:xfrm>
              <a:off x="1696" y="1544"/>
              <a:ext cx="16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43" name="Line 11"/>
            <p:cNvSpPr>
              <a:spLocks noChangeShapeType="1"/>
            </p:cNvSpPr>
            <p:nvPr/>
          </p:nvSpPr>
          <p:spPr bwMode="auto">
            <a:xfrm>
              <a:off x="1696" y="1768"/>
              <a:ext cx="16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44" name="Line 12"/>
            <p:cNvSpPr>
              <a:spLocks noChangeShapeType="1"/>
            </p:cNvSpPr>
            <p:nvPr/>
          </p:nvSpPr>
          <p:spPr bwMode="auto">
            <a:xfrm>
              <a:off x="1696" y="1880"/>
              <a:ext cx="16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45" name="Line 13"/>
            <p:cNvSpPr>
              <a:spLocks noChangeShapeType="1"/>
            </p:cNvSpPr>
            <p:nvPr/>
          </p:nvSpPr>
          <p:spPr bwMode="auto">
            <a:xfrm>
              <a:off x="1696" y="1992"/>
              <a:ext cx="16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46" name="Line 14"/>
            <p:cNvSpPr>
              <a:spLocks noChangeShapeType="1"/>
            </p:cNvSpPr>
            <p:nvPr/>
          </p:nvSpPr>
          <p:spPr bwMode="auto">
            <a:xfrm>
              <a:off x="1696" y="2216"/>
              <a:ext cx="16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47" name="Line 15"/>
            <p:cNvSpPr>
              <a:spLocks noChangeShapeType="1"/>
            </p:cNvSpPr>
            <p:nvPr/>
          </p:nvSpPr>
          <p:spPr bwMode="auto">
            <a:xfrm>
              <a:off x="1696" y="2328"/>
              <a:ext cx="16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48" name="Line 16"/>
            <p:cNvSpPr>
              <a:spLocks noChangeShapeType="1"/>
            </p:cNvSpPr>
            <p:nvPr/>
          </p:nvSpPr>
          <p:spPr bwMode="auto">
            <a:xfrm>
              <a:off x="1696" y="2440"/>
              <a:ext cx="16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49" name="Line 17"/>
            <p:cNvSpPr>
              <a:spLocks noChangeShapeType="1"/>
            </p:cNvSpPr>
            <p:nvPr/>
          </p:nvSpPr>
          <p:spPr bwMode="auto">
            <a:xfrm>
              <a:off x="1696" y="2664"/>
              <a:ext cx="16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50" name="Line 18"/>
            <p:cNvSpPr>
              <a:spLocks noChangeShapeType="1"/>
            </p:cNvSpPr>
            <p:nvPr/>
          </p:nvSpPr>
          <p:spPr bwMode="auto">
            <a:xfrm>
              <a:off x="1696" y="2776"/>
              <a:ext cx="16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51" name="Line 19"/>
            <p:cNvSpPr>
              <a:spLocks noChangeShapeType="1"/>
            </p:cNvSpPr>
            <p:nvPr/>
          </p:nvSpPr>
          <p:spPr bwMode="auto">
            <a:xfrm>
              <a:off x="1696" y="2888"/>
              <a:ext cx="16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52" name="Text Box 20"/>
            <p:cNvSpPr txBox="1">
              <a:spLocks noChangeArrowheads="1"/>
            </p:cNvSpPr>
            <p:nvPr/>
          </p:nvSpPr>
          <p:spPr bwMode="auto">
            <a:xfrm>
              <a:off x="625" y="1008"/>
              <a:ext cx="9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solidFill>
                    <a:srgbClr val="CC0000"/>
                  </a:solidFill>
                  <a:latin typeface="Times New Roman" panose="02020603050405020304" pitchFamily="18" charset="0"/>
                </a:rPr>
                <a:t>V</a:t>
              </a:r>
              <a:r>
                <a:rPr lang="en-GB" altLang="en-US" sz="2000" baseline="-25000">
                  <a:solidFill>
                    <a:srgbClr val="CC0000"/>
                  </a:solidFill>
                  <a:latin typeface="Times New Roman" panose="02020603050405020304" pitchFamily="18" charset="0"/>
                </a:rPr>
                <a:t>IN</a:t>
              </a:r>
              <a:r>
                <a:rPr lang="en-GB" altLang="en-US" sz="1600">
                  <a:solidFill>
                    <a:srgbClr val="CC0000"/>
                  </a:solidFill>
                  <a:latin typeface="Times New Roman" panose="02020603050405020304" pitchFamily="18" charset="0"/>
                </a:rPr>
                <a:t> = Full scale</a:t>
              </a:r>
              <a:endParaRPr lang="en-GB" altLang="en-US" sz="1600">
                <a:latin typeface="Times New Roman" panose="02020603050405020304" pitchFamily="18" charset="0"/>
              </a:endParaRPr>
            </a:p>
          </p:txBody>
        </p:sp>
        <p:sp>
          <p:nvSpPr>
            <p:cNvPr id="22553" name="Text Box 21"/>
            <p:cNvSpPr txBox="1">
              <a:spLocks noChangeArrowheads="1"/>
            </p:cNvSpPr>
            <p:nvPr/>
          </p:nvSpPr>
          <p:spPr bwMode="auto">
            <a:xfrm>
              <a:off x="1985" y="983"/>
              <a:ext cx="57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solidFill>
                    <a:srgbClr val="CC0000"/>
                  </a:solidFill>
                  <a:latin typeface="Times New Roman" panose="02020603050405020304" pitchFamily="18" charset="0"/>
                </a:rPr>
                <a:t>MSBs</a:t>
              </a:r>
            </a:p>
            <a:p>
              <a:pPr eaLnBrk="1" hangingPunct="1">
                <a:spcBef>
                  <a:spcPct val="0"/>
                </a:spcBef>
                <a:buFontTx/>
                <a:buNone/>
              </a:pPr>
              <a:r>
                <a:rPr lang="en-GB" altLang="en-US" sz="1600">
                  <a:solidFill>
                    <a:srgbClr val="CC0000"/>
                  </a:solidFill>
                  <a:latin typeface="Times New Roman" panose="02020603050405020304" pitchFamily="18" charset="0"/>
                </a:rPr>
                <a:t>overflow</a:t>
              </a:r>
              <a:endParaRPr lang="en-GB" altLang="en-US" sz="1600">
                <a:latin typeface="Times New Roman" panose="02020603050405020304" pitchFamily="18" charset="0"/>
              </a:endParaRPr>
            </a:p>
          </p:txBody>
        </p:sp>
        <p:sp>
          <p:nvSpPr>
            <p:cNvPr id="22554" name="Line 22"/>
            <p:cNvSpPr>
              <a:spLocks noChangeShapeType="1"/>
            </p:cNvSpPr>
            <p:nvPr/>
          </p:nvSpPr>
          <p:spPr bwMode="auto">
            <a:xfrm>
              <a:off x="3674" y="1207"/>
              <a:ext cx="49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55" name="Line 23"/>
            <p:cNvSpPr>
              <a:spLocks noChangeShapeType="1"/>
            </p:cNvSpPr>
            <p:nvPr/>
          </p:nvSpPr>
          <p:spPr bwMode="auto">
            <a:xfrm>
              <a:off x="3674" y="1656"/>
              <a:ext cx="49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56" name="Line 24"/>
            <p:cNvSpPr>
              <a:spLocks noChangeShapeType="1"/>
            </p:cNvSpPr>
            <p:nvPr/>
          </p:nvSpPr>
          <p:spPr bwMode="auto">
            <a:xfrm>
              <a:off x="3674" y="2104"/>
              <a:ext cx="49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57" name="Line 25"/>
            <p:cNvSpPr>
              <a:spLocks noChangeShapeType="1"/>
            </p:cNvSpPr>
            <p:nvPr/>
          </p:nvSpPr>
          <p:spPr bwMode="auto">
            <a:xfrm>
              <a:off x="3674" y="2552"/>
              <a:ext cx="49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58" name="Line 26"/>
            <p:cNvSpPr>
              <a:spLocks noChangeShapeType="1"/>
            </p:cNvSpPr>
            <p:nvPr/>
          </p:nvSpPr>
          <p:spPr bwMode="auto">
            <a:xfrm>
              <a:off x="3674" y="3000"/>
              <a:ext cx="49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59" name="Text Box 27"/>
            <p:cNvSpPr txBox="1">
              <a:spLocks noChangeArrowheads="1"/>
            </p:cNvSpPr>
            <p:nvPr/>
          </p:nvSpPr>
          <p:spPr bwMode="auto">
            <a:xfrm>
              <a:off x="4365" y="960"/>
              <a:ext cx="57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solidFill>
                    <a:srgbClr val="CC0000"/>
                  </a:solidFill>
                  <a:latin typeface="Times New Roman" panose="02020603050405020304" pitchFamily="18" charset="0"/>
                </a:rPr>
                <a:t>LSBs</a:t>
              </a:r>
            </a:p>
            <a:p>
              <a:pPr eaLnBrk="1" hangingPunct="1">
                <a:spcBef>
                  <a:spcPct val="0"/>
                </a:spcBef>
                <a:buFontTx/>
                <a:buNone/>
              </a:pPr>
              <a:r>
                <a:rPr lang="en-GB" altLang="en-US" sz="1600">
                  <a:solidFill>
                    <a:srgbClr val="CC0000"/>
                  </a:solidFill>
                  <a:latin typeface="Times New Roman" panose="02020603050405020304" pitchFamily="18" charset="0"/>
                </a:rPr>
                <a:t>overflow</a:t>
              </a:r>
              <a:endParaRPr lang="en-GB" altLang="en-US" sz="1600">
                <a:latin typeface="Times New Roman" panose="02020603050405020304" pitchFamily="18" charset="0"/>
              </a:endParaRPr>
            </a:p>
          </p:txBody>
        </p:sp>
        <p:sp>
          <p:nvSpPr>
            <p:cNvPr id="22560" name="Text Box 28"/>
            <p:cNvSpPr txBox="1">
              <a:spLocks noChangeArrowheads="1"/>
            </p:cNvSpPr>
            <p:nvPr/>
          </p:nvSpPr>
          <p:spPr bwMode="auto">
            <a:xfrm>
              <a:off x="1985" y="1544"/>
              <a:ext cx="4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11 , 00</a:t>
              </a:r>
            </a:p>
          </p:txBody>
        </p:sp>
        <p:sp>
          <p:nvSpPr>
            <p:cNvPr id="22561" name="Text Box 29"/>
            <p:cNvSpPr txBox="1">
              <a:spLocks noChangeArrowheads="1"/>
            </p:cNvSpPr>
            <p:nvPr/>
          </p:nvSpPr>
          <p:spPr bwMode="auto">
            <a:xfrm>
              <a:off x="1985" y="2067"/>
              <a:ext cx="4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10 , 00</a:t>
              </a:r>
            </a:p>
          </p:txBody>
        </p:sp>
        <p:sp>
          <p:nvSpPr>
            <p:cNvPr id="22562" name="Text Box 30"/>
            <p:cNvSpPr txBox="1">
              <a:spLocks noChangeArrowheads="1"/>
            </p:cNvSpPr>
            <p:nvPr/>
          </p:nvSpPr>
          <p:spPr bwMode="auto">
            <a:xfrm>
              <a:off x="1985" y="2440"/>
              <a:ext cx="4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01 , 00</a:t>
              </a:r>
            </a:p>
          </p:txBody>
        </p:sp>
        <p:sp>
          <p:nvSpPr>
            <p:cNvPr id="22563" name="Text Box 31"/>
            <p:cNvSpPr txBox="1">
              <a:spLocks noChangeArrowheads="1"/>
            </p:cNvSpPr>
            <p:nvPr/>
          </p:nvSpPr>
          <p:spPr bwMode="auto">
            <a:xfrm>
              <a:off x="1950" y="2889"/>
              <a:ext cx="4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00 , 00</a:t>
              </a:r>
            </a:p>
          </p:txBody>
        </p:sp>
        <p:sp>
          <p:nvSpPr>
            <p:cNvPr id="22564" name="Text Box 32"/>
            <p:cNvSpPr txBox="1">
              <a:spLocks noChangeArrowheads="1"/>
            </p:cNvSpPr>
            <p:nvPr/>
          </p:nvSpPr>
          <p:spPr bwMode="auto">
            <a:xfrm>
              <a:off x="4257" y="1581"/>
              <a:ext cx="4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XX , 11</a:t>
              </a:r>
            </a:p>
          </p:txBody>
        </p:sp>
        <p:sp>
          <p:nvSpPr>
            <p:cNvPr id="22565" name="Text Box 33"/>
            <p:cNvSpPr txBox="1">
              <a:spLocks noChangeArrowheads="1"/>
            </p:cNvSpPr>
            <p:nvPr/>
          </p:nvSpPr>
          <p:spPr bwMode="auto">
            <a:xfrm>
              <a:off x="4250" y="2029"/>
              <a:ext cx="4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XX , 01</a:t>
              </a:r>
            </a:p>
          </p:txBody>
        </p:sp>
        <p:sp>
          <p:nvSpPr>
            <p:cNvPr id="22566" name="Text Box 34"/>
            <p:cNvSpPr txBox="1">
              <a:spLocks noChangeArrowheads="1"/>
            </p:cNvSpPr>
            <p:nvPr/>
          </p:nvSpPr>
          <p:spPr bwMode="auto">
            <a:xfrm>
              <a:off x="4256" y="2477"/>
              <a:ext cx="4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XX , 10</a:t>
              </a:r>
            </a:p>
          </p:txBody>
        </p:sp>
        <p:sp>
          <p:nvSpPr>
            <p:cNvPr id="22567" name="Text Box 35"/>
            <p:cNvSpPr txBox="1">
              <a:spLocks noChangeArrowheads="1"/>
            </p:cNvSpPr>
            <p:nvPr/>
          </p:nvSpPr>
          <p:spPr bwMode="auto">
            <a:xfrm>
              <a:off x="4250" y="2926"/>
              <a:ext cx="4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XX , 00</a:t>
              </a:r>
            </a:p>
          </p:txBody>
        </p:sp>
        <p:sp>
          <p:nvSpPr>
            <p:cNvPr id="22568" name="Line 36"/>
            <p:cNvSpPr>
              <a:spLocks noChangeShapeType="1"/>
            </p:cNvSpPr>
            <p:nvPr/>
          </p:nvSpPr>
          <p:spPr bwMode="auto">
            <a:xfrm>
              <a:off x="1943" y="2552"/>
              <a:ext cx="1648" cy="4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69" name="Line 37"/>
            <p:cNvSpPr>
              <a:spLocks noChangeShapeType="1"/>
            </p:cNvSpPr>
            <p:nvPr/>
          </p:nvSpPr>
          <p:spPr bwMode="auto">
            <a:xfrm flipV="1">
              <a:off x="1943" y="1207"/>
              <a:ext cx="1648" cy="89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2531" name="Text Box 38"/>
          <p:cNvSpPr txBox="1">
            <a:spLocks noChangeArrowheads="1"/>
          </p:cNvSpPr>
          <p:nvPr/>
        </p:nvSpPr>
        <p:spPr bwMode="auto">
          <a:xfrm>
            <a:off x="2233613" y="974725"/>
            <a:ext cx="4395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a:solidFill>
                  <a:srgbClr val="CC0000"/>
                </a:solidFill>
                <a:latin typeface="Times New Roman" panose="02020603050405020304" pitchFamily="18" charset="0"/>
              </a:rPr>
              <a:t>SERIAL-PARALLEL  ADC:  example</a:t>
            </a:r>
            <a:endParaRPr lang="en-GB" altLang="en-US" sz="2400" b="1">
              <a:solidFill>
                <a:srgbClr val="003399"/>
              </a:solidFill>
              <a:latin typeface="Times New Roman" panose="02020603050405020304" pitchFamily="18" charset="0"/>
            </a:endParaRPr>
          </a:p>
        </p:txBody>
      </p:sp>
      <p:sp>
        <p:nvSpPr>
          <p:cNvPr id="22532" name="Text Box 26"/>
          <p:cNvSpPr txBox="1">
            <a:spLocks noChangeArrowheads="1"/>
          </p:cNvSpPr>
          <p:nvPr/>
        </p:nvSpPr>
        <p:spPr bwMode="auto">
          <a:xfrm>
            <a:off x="1905000" y="228600"/>
            <a:ext cx="5659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TWO STEP FLASH CONVERTER</a:t>
            </a:r>
          </a:p>
        </p:txBody>
      </p:sp>
      <p:sp>
        <p:nvSpPr>
          <p:cNvPr id="22533" name="TextBox 1"/>
          <p:cNvSpPr txBox="1">
            <a:spLocks noChangeArrowheads="1"/>
          </p:cNvSpPr>
          <p:nvPr/>
        </p:nvSpPr>
        <p:spPr bwMode="auto">
          <a:xfrm>
            <a:off x="1447800" y="5943600"/>
            <a:ext cx="3197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LSB range very small.</a:t>
            </a:r>
          </a:p>
        </p:txBody>
      </p:sp>
      <p:sp>
        <p:nvSpPr>
          <p:cNvPr id="2253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5BA3AE1-8B86-4779-8CDB-E733C0824E5C}" type="slidenum">
              <a:rPr lang="en-US" altLang="en-US" sz="1400" smtClean="0"/>
              <a:pPr>
                <a:spcBef>
                  <a:spcPct val="0"/>
                </a:spcBef>
                <a:buFontTx/>
                <a:buNone/>
              </a:pPr>
              <a:t>12</a:t>
            </a:fld>
            <a:endParaRPr lang="en-US" altLang="en-US" sz="1400" smtClean="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1295400" y="914400"/>
            <a:ext cx="6675438" cy="4389438"/>
            <a:chOff x="816" y="720"/>
            <a:chExt cx="4205" cy="2765"/>
          </a:xfrm>
        </p:grpSpPr>
        <p:graphicFrame>
          <p:nvGraphicFramePr>
            <p:cNvPr id="24583" name="Object 3"/>
            <p:cNvGraphicFramePr>
              <a:graphicFrameLocks noChangeAspect="1"/>
            </p:cNvGraphicFramePr>
            <p:nvPr/>
          </p:nvGraphicFramePr>
          <p:xfrm>
            <a:off x="816" y="768"/>
            <a:ext cx="4205" cy="2717"/>
          </p:xfrm>
          <a:graphic>
            <a:graphicData uri="http://schemas.openxmlformats.org/presentationml/2006/ole">
              <mc:AlternateContent xmlns:mc="http://schemas.openxmlformats.org/markup-compatibility/2006">
                <mc:Choice xmlns:v="urn:schemas-microsoft-com:vml" Requires="v">
                  <p:oleObj spid="_x0000_s24588" name="Immagine bitmap" r:id="rId4" imgW="5340043" imgH="3450755" progId="Paint.Picture">
                    <p:embed/>
                  </p:oleObj>
                </mc:Choice>
                <mc:Fallback>
                  <p:oleObj name="Immagine bitmap" r:id="rId4" imgW="5340043" imgH="3450755"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768"/>
                          <a:ext cx="4205" cy="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4" name="Rectangle 4"/>
            <p:cNvSpPr>
              <a:spLocks noChangeArrowheads="1"/>
            </p:cNvSpPr>
            <p:nvPr/>
          </p:nvSpPr>
          <p:spPr bwMode="auto">
            <a:xfrm>
              <a:off x="1392" y="720"/>
              <a:ext cx="2928"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634885" name="Text Box 5"/>
          <p:cNvSpPr txBox="1">
            <a:spLocks noChangeArrowheads="1"/>
          </p:cNvSpPr>
          <p:nvPr/>
        </p:nvSpPr>
        <p:spPr bwMode="auto">
          <a:xfrm>
            <a:off x="3176588" y="1039813"/>
            <a:ext cx="2767012" cy="396875"/>
          </a:xfrm>
          <a:prstGeom prst="rect">
            <a:avLst/>
          </a:prstGeom>
          <a:noFill/>
          <a:ln w="9525">
            <a:noFill/>
            <a:miter lim="800000"/>
            <a:headEnd/>
            <a:tailEnd/>
          </a:ln>
          <a:effec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GB" sz="2000" b="1" smtClean="0">
                <a:solidFill>
                  <a:srgbClr val="CC0000"/>
                </a:solidFill>
                <a:effectLst>
                  <a:outerShdw blurRad="38100" dist="38100" dir="2700000" algn="tl">
                    <a:srgbClr val="C0C0C0"/>
                  </a:outerShdw>
                </a:effectLst>
                <a:latin typeface="Times New Roman" panose="02020603050405020304" pitchFamily="18" charset="0"/>
              </a:rPr>
              <a:t>8-bit  Subranging  ADC</a:t>
            </a:r>
            <a:endParaRPr lang="en-GB" sz="2400" b="1" smtClean="0">
              <a:solidFill>
                <a:srgbClr val="CC0000"/>
              </a:solidFill>
              <a:effectLst>
                <a:outerShdw blurRad="38100" dist="38100" dir="2700000" algn="tl">
                  <a:srgbClr val="C0C0C0"/>
                </a:outerShdw>
              </a:effectLst>
              <a:latin typeface="Times New Roman" panose="02020603050405020304" pitchFamily="18" charset="0"/>
            </a:endParaRPr>
          </a:p>
        </p:txBody>
      </p:sp>
      <p:sp>
        <p:nvSpPr>
          <p:cNvPr id="24580" name="Text Box 6"/>
          <p:cNvSpPr txBox="1">
            <a:spLocks noChangeArrowheads="1"/>
          </p:cNvSpPr>
          <p:nvPr/>
        </p:nvSpPr>
        <p:spPr bwMode="auto">
          <a:xfrm>
            <a:off x="3022600" y="228600"/>
            <a:ext cx="3186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SUBRANGING  ADCs</a:t>
            </a:r>
          </a:p>
        </p:txBody>
      </p:sp>
      <p:sp>
        <p:nvSpPr>
          <p:cNvPr id="24581" name="TextBox 1"/>
          <p:cNvSpPr txBox="1">
            <a:spLocks noChangeArrowheads="1"/>
          </p:cNvSpPr>
          <p:nvPr/>
        </p:nvSpPr>
        <p:spPr bwMode="auto">
          <a:xfrm>
            <a:off x="269875" y="5562600"/>
            <a:ext cx="8710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Residue is gained up so that LSB flash has a large input range</a:t>
            </a:r>
          </a:p>
          <a:p>
            <a:pPr eaLnBrk="1" hangingPunct="1">
              <a:spcBef>
                <a:spcPct val="0"/>
              </a:spcBef>
              <a:buFontTx/>
              <a:buNone/>
            </a:pPr>
            <a:r>
              <a:rPr lang="en-US" altLang="en-US" sz="2400"/>
              <a:t>Amp must be fast, DAC must be accurate</a:t>
            </a:r>
          </a:p>
        </p:txBody>
      </p:sp>
      <p:sp>
        <p:nvSpPr>
          <p:cNvPr id="2458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1A5B90-E044-4489-9463-AD92EE4A2345}" type="slidenum">
              <a:rPr lang="en-US" altLang="en-US" sz="1400" smtClean="0"/>
              <a:pPr>
                <a:spcBef>
                  <a:spcPct val="0"/>
                </a:spcBef>
                <a:buFontTx/>
                <a:buNone/>
              </a:pPr>
              <a:t>13</a:t>
            </a:fld>
            <a:endParaRPr lang="en-US" altLang="en-US" sz="1400" smtClean="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1249363" y="990600"/>
            <a:ext cx="6675437" cy="4460875"/>
            <a:chOff x="787" y="624"/>
            <a:chExt cx="4205" cy="2810"/>
          </a:xfrm>
        </p:grpSpPr>
        <p:graphicFrame>
          <p:nvGraphicFramePr>
            <p:cNvPr id="26632" name="Object 3"/>
            <p:cNvGraphicFramePr>
              <a:graphicFrameLocks noChangeAspect="1"/>
            </p:cNvGraphicFramePr>
            <p:nvPr/>
          </p:nvGraphicFramePr>
          <p:xfrm>
            <a:off x="787" y="624"/>
            <a:ext cx="4205" cy="2810"/>
          </p:xfrm>
          <a:graphic>
            <a:graphicData uri="http://schemas.openxmlformats.org/presentationml/2006/ole">
              <mc:AlternateContent xmlns:mc="http://schemas.openxmlformats.org/markup-compatibility/2006">
                <mc:Choice xmlns:v="urn:schemas-microsoft-com:vml" Requires="v">
                  <p:oleObj spid="_x0000_s26637" name="Immagine bitmap" r:id="rId4" imgW="5823149" imgH="3890726" progId="Paint.Picture">
                    <p:embed/>
                  </p:oleObj>
                </mc:Choice>
                <mc:Fallback>
                  <p:oleObj name="Immagine bitmap" r:id="rId4" imgW="5823149" imgH="3890726"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 y="624"/>
                          <a:ext cx="4205" cy="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3" name="Rectangle 4"/>
            <p:cNvSpPr>
              <a:spLocks noChangeArrowheads="1"/>
            </p:cNvSpPr>
            <p:nvPr/>
          </p:nvSpPr>
          <p:spPr bwMode="auto">
            <a:xfrm>
              <a:off x="1075" y="624"/>
              <a:ext cx="3792"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26627" name="Text Box 6"/>
          <p:cNvSpPr txBox="1">
            <a:spLocks noChangeArrowheads="1"/>
          </p:cNvSpPr>
          <p:nvPr/>
        </p:nvSpPr>
        <p:spPr bwMode="auto">
          <a:xfrm>
            <a:off x="1265238" y="228600"/>
            <a:ext cx="6545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MORE SUBRANGING INTO PIPELINE ADCs</a:t>
            </a:r>
          </a:p>
        </p:txBody>
      </p:sp>
      <p:sp>
        <p:nvSpPr>
          <p:cNvPr id="26628" name="TextBox 1"/>
          <p:cNvSpPr txBox="1">
            <a:spLocks noChangeArrowheads="1"/>
          </p:cNvSpPr>
          <p:nvPr/>
        </p:nvSpPr>
        <p:spPr bwMode="auto">
          <a:xfrm>
            <a:off x="3733800" y="1608138"/>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16</a:t>
            </a:r>
          </a:p>
        </p:txBody>
      </p:sp>
      <p:sp>
        <p:nvSpPr>
          <p:cNvPr id="26629" name="TextBox 7"/>
          <p:cNvSpPr txBox="1">
            <a:spLocks noChangeArrowheads="1"/>
          </p:cNvSpPr>
          <p:nvPr/>
        </p:nvSpPr>
        <p:spPr bwMode="auto">
          <a:xfrm>
            <a:off x="5334000" y="16049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8</a:t>
            </a:r>
          </a:p>
        </p:txBody>
      </p:sp>
      <p:sp>
        <p:nvSpPr>
          <p:cNvPr id="26630" name="TextBox 8"/>
          <p:cNvSpPr txBox="1">
            <a:spLocks noChangeArrowheads="1"/>
          </p:cNvSpPr>
          <p:nvPr/>
        </p:nvSpPr>
        <p:spPr bwMode="auto">
          <a:xfrm>
            <a:off x="7010400" y="16049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4</a:t>
            </a:r>
          </a:p>
        </p:txBody>
      </p:sp>
      <p:sp>
        <p:nvSpPr>
          <p:cNvPr id="2663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919065A-0A15-4F06-9266-607F3DFDFEFD}" type="slidenum">
              <a:rPr lang="en-US" altLang="en-US" sz="1400" smtClean="0"/>
              <a:pPr>
                <a:spcBef>
                  <a:spcPct val="0"/>
                </a:spcBef>
                <a:buFontTx/>
                <a:buNone/>
              </a:pPr>
              <a:t>14</a:t>
            </a:fld>
            <a:endParaRPr lang="en-US" altLang="en-US" sz="1400" smtClean="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5"/>
          <p:cNvGrpSpPr>
            <a:grpSpLocks/>
          </p:cNvGrpSpPr>
          <p:nvPr/>
        </p:nvGrpSpPr>
        <p:grpSpPr bwMode="auto">
          <a:xfrm>
            <a:off x="1295400" y="1295400"/>
            <a:ext cx="6781800" cy="4171950"/>
            <a:chOff x="816" y="816"/>
            <a:chExt cx="4272" cy="2628"/>
          </a:xfrm>
        </p:grpSpPr>
        <p:graphicFrame>
          <p:nvGraphicFramePr>
            <p:cNvPr id="28676" name="Object 6"/>
            <p:cNvGraphicFramePr>
              <a:graphicFrameLocks noChangeAspect="1"/>
            </p:cNvGraphicFramePr>
            <p:nvPr/>
          </p:nvGraphicFramePr>
          <p:xfrm>
            <a:off x="816" y="1104"/>
            <a:ext cx="4272" cy="2340"/>
          </p:xfrm>
          <a:graphic>
            <a:graphicData uri="http://schemas.openxmlformats.org/presentationml/2006/ole">
              <mc:AlternateContent xmlns:mc="http://schemas.openxmlformats.org/markup-compatibility/2006">
                <mc:Choice xmlns:v="urn:schemas-microsoft-com:vml" Requires="v">
                  <p:oleObj spid="_x0000_s28682" name="Immagine bitmap" r:id="rId4" imgW="5607477" imgH="3071172" progId="Paint.Picture">
                    <p:embed/>
                  </p:oleObj>
                </mc:Choice>
                <mc:Fallback>
                  <p:oleObj name="Immagine bitmap" r:id="rId4" imgW="5607477" imgH="3071172"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1104"/>
                          <a:ext cx="4272" cy="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8983" name="Text Box 7"/>
            <p:cNvSpPr txBox="1">
              <a:spLocks noChangeArrowheads="1"/>
            </p:cNvSpPr>
            <p:nvPr/>
          </p:nvSpPr>
          <p:spPr bwMode="auto">
            <a:xfrm>
              <a:off x="1065" y="816"/>
              <a:ext cx="1774" cy="252"/>
            </a:xfrm>
            <a:prstGeom prst="rect">
              <a:avLst/>
            </a:prstGeom>
            <a:noFill/>
            <a:ln w="9525">
              <a:noFill/>
              <a:miter lim="800000"/>
              <a:headEnd/>
              <a:tailEnd/>
            </a:ln>
            <a:effec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GB" sz="2000" b="1" smtClean="0">
                  <a:solidFill>
                    <a:srgbClr val="CC0000"/>
                  </a:solidFill>
                  <a:effectLst>
                    <a:outerShdw blurRad="38100" dist="38100" dir="2700000" algn="tl">
                      <a:srgbClr val="C0C0C0"/>
                    </a:outerShdw>
                  </a:effectLst>
                  <a:latin typeface="Times New Roman" panose="02020603050405020304" pitchFamily="18" charset="0"/>
                </a:rPr>
                <a:t>Latency (pipeline delay)</a:t>
              </a:r>
              <a:endParaRPr lang="en-GB" sz="2400" smtClean="0">
                <a:solidFill>
                  <a:srgbClr val="CC0000"/>
                </a:solidFill>
                <a:effectLst>
                  <a:outerShdw blurRad="38100" dist="38100" dir="2700000" algn="tl">
                    <a:srgbClr val="C0C0C0"/>
                  </a:outerShdw>
                </a:effectLst>
                <a:latin typeface="Times New Roman" panose="02020603050405020304" pitchFamily="18" charset="0"/>
              </a:endParaRPr>
            </a:p>
          </p:txBody>
        </p:sp>
        <p:sp>
          <p:nvSpPr>
            <p:cNvPr id="28678" name="Rectangle 8"/>
            <p:cNvSpPr>
              <a:spLocks noChangeArrowheads="1"/>
            </p:cNvSpPr>
            <p:nvPr/>
          </p:nvSpPr>
          <p:spPr bwMode="auto">
            <a:xfrm>
              <a:off x="1536" y="1104"/>
              <a:ext cx="2688"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2867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E0BB72-E575-4C3D-BE90-C71E1069FCB5}" type="slidenum">
              <a:rPr lang="en-US" altLang="en-US" sz="1400" smtClean="0"/>
              <a:pPr>
                <a:spcBef>
                  <a:spcPct val="0"/>
                </a:spcBef>
                <a:buFontTx/>
                <a:buNone/>
              </a:pPr>
              <a:t>15</a:t>
            </a:fld>
            <a:endParaRPr lang="en-US" altLang="en-US" sz="1400" smtClean="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90600" y="304800"/>
            <a:ext cx="5043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1-BIT-PER-STAGE PIPELINE ADC</a:t>
            </a:r>
          </a:p>
        </p:txBody>
      </p:sp>
      <p:grpSp>
        <p:nvGrpSpPr>
          <p:cNvPr id="30723" name="Group 6"/>
          <p:cNvGrpSpPr>
            <a:grpSpLocks/>
          </p:cNvGrpSpPr>
          <p:nvPr/>
        </p:nvGrpSpPr>
        <p:grpSpPr bwMode="auto">
          <a:xfrm>
            <a:off x="1295400" y="990600"/>
            <a:ext cx="6629400" cy="3951288"/>
            <a:chOff x="816" y="624"/>
            <a:chExt cx="4176" cy="2489"/>
          </a:xfrm>
        </p:grpSpPr>
        <p:graphicFrame>
          <p:nvGraphicFramePr>
            <p:cNvPr id="30725" name="Object 7"/>
            <p:cNvGraphicFramePr>
              <a:graphicFrameLocks noChangeAspect="1"/>
            </p:cNvGraphicFramePr>
            <p:nvPr/>
          </p:nvGraphicFramePr>
          <p:xfrm>
            <a:off x="816" y="672"/>
            <a:ext cx="4176" cy="2441"/>
          </p:xfrm>
          <a:graphic>
            <a:graphicData uri="http://schemas.openxmlformats.org/presentationml/2006/ole">
              <mc:AlternateContent xmlns:mc="http://schemas.openxmlformats.org/markup-compatibility/2006">
                <mc:Choice xmlns:v="urn:schemas-microsoft-com:vml" Requires="v">
                  <p:oleObj spid="_x0000_s30730" name="Immagine bitmap" r:id="rId4" imgW="5710999" imgH="3338605" progId="Paint.Picture">
                    <p:embed/>
                  </p:oleObj>
                </mc:Choice>
                <mc:Fallback>
                  <p:oleObj name="Immagine bitmap" r:id="rId4" imgW="5710999" imgH="3338605"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672"/>
                          <a:ext cx="4176" cy="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6" name="Rectangle 8"/>
            <p:cNvSpPr>
              <a:spLocks noChangeArrowheads="1"/>
            </p:cNvSpPr>
            <p:nvPr/>
          </p:nvSpPr>
          <p:spPr bwMode="auto">
            <a:xfrm>
              <a:off x="1200" y="624"/>
              <a:ext cx="3264"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307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775237-6579-4B9F-BB93-224394C8A1F8}" type="slidenum">
              <a:rPr lang="en-US" altLang="en-US" sz="1400" smtClean="0"/>
              <a:pPr>
                <a:spcBef>
                  <a:spcPct val="0"/>
                </a:spcBef>
                <a:buFontTx/>
                <a:buNone/>
              </a:pPr>
              <a:t>16</a:t>
            </a:fld>
            <a:endParaRPr lang="en-US" altLang="en-US" sz="1400" smtClean="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576263" y="1143000"/>
          <a:ext cx="7805737" cy="4743450"/>
        </p:xfrm>
        <a:graphic>
          <a:graphicData uri="http://schemas.openxmlformats.org/presentationml/2006/ole">
            <mc:AlternateContent xmlns:mc="http://schemas.openxmlformats.org/markup-compatibility/2006">
              <mc:Choice xmlns:v="urn:schemas-microsoft-com:vml" Requires="v">
                <p:oleObj spid="_x0000_s32775" name="Immagine bitmap" r:id="rId4" imgW="5590223" imgH="3398994" progId="Paint.Picture">
                  <p:embed/>
                </p:oleObj>
              </mc:Choice>
              <mc:Fallback>
                <p:oleObj name="Immagine bitmap" r:id="rId4" imgW="5590223" imgH="3398994"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1143000"/>
                        <a:ext cx="780573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200C464-8B4E-47DC-A155-0C0210F57296}" type="slidenum">
              <a:rPr lang="en-US" altLang="en-US" sz="1400" smtClean="0"/>
              <a:pPr>
                <a:spcBef>
                  <a:spcPct val="0"/>
                </a:spcBef>
                <a:buFontTx/>
                <a:buNone/>
              </a:pPr>
              <a:t>17</a:t>
            </a:fld>
            <a:endParaRPr lang="en-US" altLang="en-US" sz="1400" smtClean="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5"/>
          <p:cNvGrpSpPr>
            <a:grpSpLocks/>
          </p:cNvGrpSpPr>
          <p:nvPr/>
        </p:nvGrpSpPr>
        <p:grpSpPr bwMode="auto">
          <a:xfrm>
            <a:off x="762000" y="1192213"/>
            <a:ext cx="7696200" cy="4827587"/>
            <a:chOff x="816" y="751"/>
            <a:chExt cx="4176" cy="2317"/>
          </a:xfrm>
        </p:grpSpPr>
        <p:grpSp>
          <p:nvGrpSpPr>
            <p:cNvPr id="34820" name="Group 6"/>
            <p:cNvGrpSpPr>
              <a:grpSpLocks/>
            </p:cNvGrpSpPr>
            <p:nvPr/>
          </p:nvGrpSpPr>
          <p:grpSpPr bwMode="auto">
            <a:xfrm>
              <a:off x="816" y="768"/>
              <a:ext cx="4176" cy="2300"/>
              <a:chOff x="816" y="768"/>
              <a:chExt cx="4176" cy="2300"/>
            </a:xfrm>
          </p:grpSpPr>
          <p:graphicFrame>
            <p:nvGraphicFramePr>
              <p:cNvPr id="34822" name="Object 7"/>
              <p:cNvGraphicFramePr>
                <a:graphicFrameLocks noChangeAspect="1"/>
              </p:cNvGraphicFramePr>
              <p:nvPr/>
            </p:nvGraphicFramePr>
            <p:xfrm>
              <a:off x="816" y="768"/>
              <a:ext cx="4176" cy="2300"/>
            </p:xfrm>
            <a:graphic>
              <a:graphicData uri="http://schemas.openxmlformats.org/presentationml/2006/ole">
                <mc:AlternateContent xmlns:mc="http://schemas.openxmlformats.org/markup-compatibility/2006">
                  <mc:Choice xmlns:v="urn:schemas-microsoft-com:vml" Requires="v">
                    <p:oleObj spid="_x0000_s34827" name="Immagine bitmap" r:id="rId4" imgW="5667865" imgH="3122933" progId="Paint.Picture">
                      <p:embed/>
                    </p:oleObj>
                  </mc:Choice>
                  <mc:Fallback>
                    <p:oleObj name="Immagine bitmap" r:id="rId4" imgW="5667865" imgH="3122933"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768"/>
                            <a:ext cx="4176" cy="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3" name="Rectangle 8"/>
              <p:cNvSpPr>
                <a:spLocks noChangeArrowheads="1"/>
              </p:cNvSpPr>
              <p:nvPr/>
            </p:nvSpPr>
            <p:spPr bwMode="auto">
              <a:xfrm>
                <a:off x="1344" y="768"/>
                <a:ext cx="3168"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647177" name="Text Box 9"/>
            <p:cNvSpPr txBox="1">
              <a:spLocks noChangeArrowheads="1"/>
            </p:cNvSpPr>
            <p:nvPr/>
          </p:nvSpPr>
          <p:spPr bwMode="auto">
            <a:xfrm>
              <a:off x="1613" y="751"/>
              <a:ext cx="2563" cy="250"/>
            </a:xfrm>
            <a:prstGeom prst="rect">
              <a:avLst/>
            </a:prstGeom>
            <a:noFill/>
            <a:ln w="9525">
              <a:noFill/>
              <a:miter lim="800000"/>
              <a:headEnd/>
              <a:tailEnd/>
            </a:ln>
            <a:effec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GB" sz="2000" b="1" smtClean="0">
                  <a:solidFill>
                    <a:srgbClr val="CC0000"/>
                  </a:solidFill>
                  <a:effectLst>
                    <a:outerShdw blurRad="38100" dist="38100" dir="2700000" algn="tl">
                      <a:srgbClr val="C0C0C0"/>
                    </a:outerShdw>
                  </a:effectLst>
                  <a:latin typeface="Times New Roman" panose="02020603050405020304" pitchFamily="18" charset="0"/>
                </a:rPr>
                <a:t>3-bit serial ADC with binary output</a:t>
              </a:r>
              <a:endParaRPr lang="en-GB" sz="2000" b="1" smtClean="0">
                <a:solidFill>
                  <a:srgbClr val="CC0066"/>
                </a:solidFill>
                <a:latin typeface="Times New Roman" panose="02020603050405020304" pitchFamily="18" charset="0"/>
              </a:endParaRPr>
            </a:p>
          </p:txBody>
        </p:sp>
      </p:grpSp>
      <p:sp>
        <p:nvSpPr>
          <p:cNvPr id="3481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9AF2DFF-E1F8-4D5E-B1F9-E7545CF84F82}" type="slidenum">
              <a:rPr lang="en-US" altLang="en-US" sz="1400" smtClean="0"/>
              <a:pPr>
                <a:spcBef>
                  <a:spcPct val="0"/>
                </a:spcBef>
                <a:buFontTx/>
                <a:buNone/>
              </a:pPr>
              <a:t>18</a:t>
            </a:fld>
            <a:endParaRPr lang="en-US" altLang="en-US" sz="1400" smtClean="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838200" y="1050925"/>
            <a:ext cx="7315200" cy="5273675"/>
            <a:chOff x="1104" y="662"/>
            <a:chExt cx="3600" cy="2730"/>
          </a:xfrm>
        </p:grpSpPr>
        <p:graphicFrame>
          <p:nvGraphicFramePr>
            <p:cNvPr id="36868" name="Object 3"/>
            <p:cNvGraphicFramePr>
              <a:graphicFrameLocks noChangeAspect="1"/>
            </p:cNvGraphicFramePr>
            <p:nvPr/>
          </p:nvGraphicFramePr>
          <p:xfrm>
            <a:off x="1104" y="768"/>
            <a:ext cx="3600" cy="2624"/>
          </p:xfrm>
          <a:graphic>
            <a:graphicData uri="http://schemas.openxmlformats.org/presentationml/2006/ole">
              <mc:AlternateContent xmlns:mc="http://schemas.openxmlformats.org/markup-compatibility/2006">
                <mc:Choice xmlns:v="urn:schemas-microsoft-com:vml" Requires="v">
                  <p:oleObj spid="_x0000_s36873" name="Immagine bitmap" r:id="rId4" imgW="5029475" imgH="3666427" progId="Paint.Picture">
                    <p:embed/>
                  </p:oleObj>
                </mc:Choice>
                <mc:Fallback>
                  <p:oleObj name="Immagine bitmap" r:id="rId4" imgW="5029475" imgH="3666427"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768"/>
                          <a:ext cx="3600" cy="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9220" name="Text Box 4"/>
            <p:cNvSpPr txBox="1">
              <a:spLocks noChangeArrowheads="1"/>
            </p:cNvSpPr>
            <p:nvPr/>
          </p:nvSpPr>
          <p:spPr bwMode="auto">
            <a:xfrm>
              <a:off x="1488" y="662"/>
              <a:ext cx="2880" cy="442"/>
            </a:xfrm>
            <a:prstGeom prst="rect">
              <a:avLst/>
            </a:prstGeom>
            <a:solidFill>
              <a:schemeClr val="bg1"/>
            </a:solidFill>
            <a:ln w="9525">
              <a:noFill/>
              <a:miter lim="800000"/>
              <a:headEnd/>
              <a:tailEnd/>
            </a:ln>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GB" sz="2000" b="1" smtClean="0">
                  <a:solidFill>
                    <a:srgbClr val="CC0000"/>
                  </a:solidFill>
                  <a:effectLst>
                    <a:outerShdw blurRad="38100" dist="38100" dir="2700000" algn="tl">
                      <a:srgbClr val="C0C0C0"/>
                    </a:outerShdw>
                  </a:effectLst>
                  <a:latin typeface="Times New Roman" panose="02020603050405020304" pitchFamily="18" charset="0"/>
                </a:rPr>
                <a:t>Input and residue waveforms of</a:t>
              </a:r>
            </a:p>
            <a:p>
              <a:pPr algn="ctr" eaLnBrk="1" hangingPunct="1">
                <a:spcBef>
                  <a:spcPct val="0"/>
                </a:spcBef>
                <a:buFontTx/>
                <a:buNone/>
                <a:defRPr/>
              </a:pPr>
              <a:r>
                <a:rPr lang="en-GB" sz="2000" b="1" smtClean="0">
                  <a:solidFill>
                    <a:srgbClr val="CC0000"/>
                  </a:solidFill>
                  <a:effectLst>
                    <a:outerShdw blurRad="38100" dist="38100" dir="2700000" algn="tl">
                      <a:srgbClr val="C0C0C0"/>
                    </a:outerShdw>
                  </a:effectLst>
                  <a:latin typeface="Times New Roman" panose="02020603050405020304" pitchFamily="18" charset="0"/>
                </a:rPr>
                <a:t>3-bit binary ripple ADC</a:t>
              </a:r>
              <a:endParaRPr lang="en-GB" sz="2000" smtClean="0">
                <a:solidFill>
                  <a:srgbClr val="CC0000"/>
                </a:solidFill>
                <a:effectLst>
                  <a:outerShdw blurRad="38100" dist="38100" dir="2700000" algn="tl">
                    <a:srgbClr val="C0C0C0"/>
                  </a:outerShdw>
                </a:effectLst>
                <a:latin typeface="Times New Roman" panose="02020603050405020304" pitchFamily="18" charset="0"/>
              </a:endParaRPr>
            </a:p>
          </p:txBody>
        </p:sp>
      </p:grpSp>
      <p:sp>
        <p:nvSpPr>
          <p:cNvPr id="3686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E47E796-11B0-402B-A19C-BC2EBD530A14}" type="slidenum">
              <a:rPr lang="en-US" altLang="en-US" sz="1400" smtClean="0"/>
              <a:pPr>
                <a:spcBef>
                  <a:spcPct val="0"/>
                </a:spcBef>
                <a:buFontTx/>
                <a:buNone/>
              </a:pPr>
              <a:t>19</a:t>
            </a:fld>
            <a:endParaRPr lang="en-US" altLang="en-US" sz="1400" smtClean="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828800" y="304800"/>
            <a:ext cx="3602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ADC ARCHITECTURES</a:t>
            </a:r>
          </a:p>
        </p:txBody>
      </p:sp>
      <p:sp>
        <p:nvSpPr>
          <p:cNvPr id="544771" name="Text Box 3"/>
          <p:cNvSpPr txBox="1">
            <a:spLocks noChangeArrowheads="1"/>
          </p:cNvSpPr>
          <p:nvPr/>
        </p:nvSpPr>
        <p:spPr bwMode="auto">
          <a:xfrm>
            <a:off x="533400" y="990600"/>
            <a:ext cx="245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200">
                <a:solidFill>
                  <a:schemeClr val="accent2">
                    <a:lumMod val="60000"/>
                    <a:lumOff val="40000"/>
                  </a:schemeClr>
                </a:solidFill>
                <a:latin typeface="Times New Roman" panose="02020603050405020304" pitchFamily="18" charset="0"/>
              </a:rPr>
              <a:t>  </a:t>
            </a:r>
            <a:r>
              <a:rPr lang="en-GB" altLang="en-US" sz="2400">
                <a:solidFill>
                  <a:schemeClr val="accent2">
                    <a:lumMod val="60000"/>
                    <a:lumOff val="40000"/>
                  </a:schemeClr>
                </a:solidFill>
                <a:latin typeface="Times New Roman" panose="02020603050405020304" pitchFamily="18" charset="0"/>
              </a:rPr>
              <a:t>Dual slope ADC</a:t>
            </a:r>
          </a:p>
        </p:txBody>
      </p:sp>
      <p:sp>
        <p:nvSpPr>
          <p:cNvPr id="544772" name="Text Box 4"/>
          <p:cNvSpPr txBox="1">
            <a:spLocks noChangeArrowheads="1"/>
          </p:cNvSpPr>
          <p:nvPr/>
        </p:nvSpPr>
        <p:spPr bwMode="auto">
          <a:xfrm>
            <a:off x="533400" y="1784350"/>
            <a:ext cx="4565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en-US" sz="2400">
                <a:solidFill>
                  <a:srgbClr val="003399"/>
                </a:solidFill>
                <a:latin typeface="Times New Roman" panose="02020603050405020304" pitchFamily="18" charset="0"/>
              </a:rPr>
              <a:t>  Successive Approximations ADC</a:t>
            </a:r>
          </a:p>
          <a:p>
            <a:pPr>
              <a:spcBef>
                <a:spcPct val="0"/>
              </a:spcBef>
            </a:pPr>
            <a:r>
              <a:rPr lang="en-GB" altLang="en-US" sz="2400" i="1">
                <a:solidFill>
                  <a:srgbClr val="003399"/>
                </a:solidFill>
                <a:latin typeface="Times New Roman" panose="02020603050405020304" pitchFamily="18" charset="0"/>
              </a:rPr>
              <a:t>  Pipelined architecture</a:t>
            </a:r>
          </a:p>
          <a:p>
            <a:pPr>
              <a:spcBef>
                <a:spcPct val="0"/>
              </a:spcBef>
            </a:pPr>
            <a:r>
              <a:rPr lang="en-GB" altLang="en-US" sz="2400" i="1">
                <a:solidFill>
                  <a:srgbClr val="003399"/>
                </a:solidFill>
                <a:latin typeface="Times New Roman" panose="02020603050405020304" pitchFamily="18" charset="0"/>
              </a:rPr>
              <a:t>  Algorithmic architecture</a:t>
            </a:r>
          </a:p>
        </p:txBody>
      </p:sp>
      <p:sp>
        <p:nvSpPr>
          <p:cNvPr id="544773" name="Text Box 5"/>
          <p:cNvSpPr txBox="1">
            <a:spLocks noChangeArrowheads="1"/>
          </p:cNvSpPr>
          <p:nvPr/>
        </p:nvSpPr>
        <p:spPr bwMode="auto">
          <a:xfrm>
            <a:off x="533400" y="2895600"/>
            <a:ext cx="285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400" dirty="0">
                <a:solidFill>
                  <a:schemeClr val="accent2">
                    <a:lumMod val="60000"/>
                    <a:lumOff val="40000"/>
                  </a:schemeClr>
                </a:solidFill>
                <a:latin typeface="Times New Roman" panose="02020603050405020304" pitchFamily="18" charset="0"/>
              </a:rPr>
              <a:t>  Delta - Sigma ADC</a:t>
            </a:r>
          </a:p>
        </p:txBody>
      </p:sp>
      <p:sp>
        <p:nvSpPr>
          <p:cNvPr id="544774" name="Text Box 6"/>
          <p:cNvSpPr txBox="1">
            <a:spLocks noChangeArrowheads="1"/>
          </p:cNvSpPr>
          <p:nvPr/>
        </p:nvSpPr>
        <p:spPr bwMode="auto">
          <a:xfrm>
            <a:off x="533400" y="3292475"/>
            <a:ext cx="4237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en-US" sz="2400">
                <a:solidFill>
                  <a:srgbClr val="003399"/>
                </a:solidFill>
                <a:latin typeface="Times New Roman" panose="02020603050405020304" pitchFamily="18" charset="0"/>
              </a:rPr>
              <a:t>  Flash  ADC </a:t>
            </a:r>
          </a:p>
          <a:p>
            <a:pPr>
              <a:spcBef>
                <a:spcPct val="0"/>
              </a:spcBef>
              <a:buFontTx/>
              <a:buNone/>
            </a:pPr>
            <a:r>
              <a:rPr lang="en-GB" altLang="en-US" sz="2400">
                <a:solidFill>
                  <a:srgbClr val="003399"/>
                </a:solidFill>
                <a:latin typeface="Times New Roman" panose="02020603050405020304" pitchFamily="18" charset="0"/>
              </a:rPr>
              <a:t>             </a:t>
            </a:r>
            <a:r>
              <a:rPr lang="en-GB" altLang="en-US" sz="2400" i="1">
                <a:solidFill>
                  <a:srgbClr val="003399"/>
                </a:solidFill>
                <a:latin typeface="Times New Roman" panose="02020603050405020304" pitchFamily="18" charset="0"/>
              </a:rPr>
              <a:t>Interpolating Flash ADC</a:t>
            </a:r>
          </a:p>
          <a:p>
            <a:pPr>
              <a:spcBef>
                <a:spcPct val="0"/>
              </a:spcBef>
              <a:buFontTx/>
              <a:buNone/>
            </a:pPr>
            <a:r>
              <a:rPr lang="en-GB" altLang="en-US" sz="2400" i="1">
                <a:solidFill>
                  <a:srgbClr val="003399"/>
                </a:solidFill>
                <a:latin typeface="Times New Roman" panose="02020603050405020304" pitchFamily="18" charset="0"/>
              </a:rPr>
              <a:t>             Serial - parallel ADC</a:t>
            </a:r>
            <a:endParaRPr lang="en-GB" altLang="en-US" sz="2400" i="1">
              <a:latin typeface="Times New Roman" panose="02020603050405020304" pitchFamily="18" charset="0"/>
            </a:endParaRPr>
          </a:p>
        </p:txBody>
      </p:sp>
      <p:sp>
        <p:nvSpPr>
          <p:cNvPr id="544775" name="Text Box 7"/>
          <p:cNvSpPr txBox="1">
            <a:spLocks noChangeArrowheads="1"/>
          </p:cNvSpPr>
          <p:nvPr/>
        </p:nvSpPr>
        <p:spPr bwMode="auto">
          <a:xfrm>
            <a:off x="533400" y="4419600"/>
            <a:ext cx="272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400" dirty="0">
                <a:solidFill>
                  <a:schemeClr val="accent2">
                    <a:lumMod val="60000"/>
                    <a:lumOff val="40000"/>
                  </a:schemeClr>
                </a:solidFill>
                <a:latin typeface="Times New Roman" panose="02020603050405020304" pitchFamily="18" charset="0"/>
              </a:rPr>
              <a:t>  Sub ranging  ADC</a:t>
            </a:r>
          </a:p>
        </p:txBody>
      </p:sp>
      <p:sp>
        <p:nvSpPr>
          <p:cNvPr id="544777" name="Text Box 9"/>
          <p:cNvSpPr txBox="1">
            <a:spLocks noChangeArrowheads="1"/>
          </p:cNvSpPr>
          <p:nvPr/>
        </p:nvSpPr>
        <p:spPr bwMode="auto">
          <a:xfrm>
            <a:off x="533400" y="5181600"/>
            <a:ext cx="5948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400">
                <a:solidFill>
                  <a:schemeClr val="accent2">
                    <a:lumMod val="60000"/>
                    <a:lumOff val="40000"/>
                  </a:schemeClr>
                </a:solidFill>
                <a:latin typeface="Times New Roman" panose="02020603050405020304" pitchFamily="18" charset="0"/>
              </a:rPr>
              <a:t>  High speed ADC: </a:t>
            </a:r>
            <a:r>
              <a:rPr lang="en-GB" altLang="en-US" sz="2400" i="1">
                <a:solidFill>
                  <a:schemeClr val="accent2">
                    <a:lumMod val="60000"/>
                    <a:lumOff val="40000"/>
                  </a:schemeClr>
                </a:solidFill>
                <a:latin typeface="Times New Roman" panose="02020603050405020304" pitchFamily="18" charset="0"/>
              </a:rPr>
              <a:t>interleaving - multiplexing</a:t>
            </a:r>
            <a:endParaRPr lang="en-GB" altLang="en-US" sz="2400">
              <a:solidFill>
                <a:schemeClr val="accent2">
                  <a:lumMod val="60000"/>
                  <a:lumOff val="40000"/>
                </a:schemeClr>
              </a:solidFill>
              <a:latin typeface="Times New Roman" panose="02020603050405020304" pitchFamily="18" charset="0"/>
            </a:endParaRPr>
          </a:p>
        </p:txBody>
      </p:sp>
      <p:sp>
        <p:nvSpPr>
          <p:cNvPr id="544778" name="Text Box 10"/>
          <p:cNvSpPr txBox="1">
            <a:spLocks noChangeArrowheads="1"/>
          </p:cNvSpPr>
          <p:nvPr/>
        </p:nvSpPr>
        <p:spPr bwMode="auto">
          <a:xfrm>
            <a:off x="522288" y="1371600"/>
            <a:ext cx="2846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400">
                <a:solidFill>
                  <a:schemeClr val="accent2">
                    <a:lumMod val="60000"/>
                    <a:lumOff val="40000"/>
                  </a:schemeClr>
                </a:solidFill>
                <a:latin typeface="Times New Roman" panose="02020603050405020304" pitchFamily="18" charset="0"/>
              </a:rPr>
              <a:t>  Counter ramp ADC</a:t>
            </a:r>
          </a:p>
        </p:txBody>
      </p:sp>
      <p:sp>
        <p:nvSpPr>
          <p:cNvPr id="615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F16613-60FA-4F58-AC2F-25A0D8D923FB}" type="slidenum">
              <a:rPr lang="en-US" altLang="en-US" sz="1400" smtClean="0"/>
              <a:pPr>
                <a:spcBef>
                  <a:spcPct val="0"/>
                </a:spcBef>
                <a:buFontTx/>
                <a:buNone/>
              </a:pPr>
              <a:t>2</a:t>
            </a:fld>
            <a:endParaRPr lang="en-US" altLang="en-US" sz="14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4771"/>
                                        </p:tgtEl>
                                        <p:attrNameLst>
                                          <p:attrName>style.visibility</p:attrName>
                                        </p:attrNameLst>
                                      </p:cBhvr>
                                      <p:to>
                                        <p:strVal val="visible"/>
                                      </p:to>
                                    </p:set>
                                    <p:anim calcmode="lin" valueType="num">
                                      <p:cBhvr additive="base">
                                        <p:cTn id="7" dur="500" fill="hold"/>
                                        <p:tgtEl>
                                          <p:spTgt spid="544771"/>
                                        </p:tgtEl>
                                        <p:attrNameLst>
                                          <p:attrName>ppt_x</p:attrName>
                                        </p:attrNameLst>
                                      </p:cBhvr>
                                      <p:tavLst>
                                        <p:tav tm="0">
                                          <p:val>
                                            <p:strVal val="0-#ppt_w/2"/>
                                          </p:val>
                                        </p:tav>
                                        <p:tav tm="100000">
                                          <p:val>
                                            <p:strVal val="#ppt_x"/>
                                          </p:val>
                                        </p:tav>
                                      </p:tavLst>
                                    </p:anim>
                                    <p:anim calcmode="lin" valueType="num">
                                      <p:cBhvr additive="base">
                                        <p:cTn id="8" dur="500" fill="hold"/>
                                        <p:tgtEl>
                                          <p:spTgt spid="54477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44778"/>
                                        </p:tgtEl>
                                        <p:attrNameLst>
                                          <p:attrName>style.visibility</p:attrName>
                                        </p:attrNameLst>
                                      </p:cBhvr>
                                      <p:to>
                                        <p:strVal val="visible"/>
                                      </p:to>
                                    </p:set>
                                    <p:anim calcmode="lin" valueType="num">
                                      <p:cBhvr additive="base">
                                        <p:cTn id="12" dur="500" fill="hold"/>
                                        <p:tgtEl>
                                          <p:spTgt spid="544778"/>
                                        </p:tgtEl>
                                        <p:attrNameLst>
                                          <p:attrName>ppt_x</p:attrName>
                                        </p:attrNameLst>
                                      </p:cBhvr>
                                      <p:tavLst>
                                        <p:tav tm="0">
                                          <p:val>
                                            <p:strVal val="0-#ppt_w/2"/>
                                          </p:val>
                                        </p:tav>
                                        <p:tav tm="100000">
                                          <p:val>
                                            <p:strVal val="#ppt_x"/>
                                          </p:val>
                                        </p:tav>
                                      </p:tavLst>
                                    </p:anim>
                                    <p:anim calcmode="lin" valueType="num">
                                      <p:cBhvr additive="base">
                                        <p:cTn id="13" dur="500" fill="hold"/>
                                        <p:tgtEl>
                                          <p:spTgt spid="54477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44772"/>
                                        </p:tgtEl>
                                        <p:attrNameLst>
                                          <p:attrName>style.visibility</p:attrName>
                                        </p:attrNameLst>
                                      </p:cBhvr>
                                      <p:to>
                                        <p:strVal val="visible"/>
                                      </p:to>
                                    </p:set>
                                    <p:anim calcmode="lin" valueType="num">
                                      <p:cBhvr additive="base">
                                        <p:cTn id="17" dur="500" fill="hold"/>
                                        <p:tgtEl>
                                          <p:spTgt spid="544772"/>
                                        </p:tgtEl>
                                        <p:attrNameLst>
                                          <p:attrName>ppt_x</p:attrName>
                                        </p:attrNameLst>
                                      </p:cBhvr>
                                      <p:tavLst>
                                        <p:tav tm="0">
                                          <p:val>
                                            <p:strVal val="0-#ppt_w/2"/>
                                          </p:val>
                                        </p:tav>
                                        <p:tav tm="100000">
                                          <p:val>
                                            <p:strVal val="#ppt_x"/>
                                          </p:val>
                                        </p:tav>
                                      </p:tavLst>
                                    </p:anim>
                                    <p:anim calcmode="lin" valueType="num">
                                      <p:cBhvr additive="base">
                                        <p:cTn id="18" dur="500" fill="hold"/>
                                        <p:tgtEl>
                                          <p:spTgt spid="54477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44773"/>
                                        </p:tgtEl>
                                        <p:attrNameLst>
                                          <p:attrName>style.visibility</p:attrName>
                                        </p:attrNameLst>
                                      </p:cBhvr>
                                      <p:to>
                                        <p:strVal val="visible"/>
                                      </p:to>
                                    </p:set>
                                    <p:anim calcmode="lin" valueType="num">
                                      <p:cBhvr additive="base">
                                        <p:cTn id="22" dur="500" fill="hold"/>
                                        <p:tgtEl>
                                          <p:spTgt spid="544773"/>
                                        </p:tgtEl>
                                        <p:attrNameLst>
                                          <p:attrName>ppt_x</p:attrName>
                                        </p:attrNameLst>
                                      </p:cBhvr>
                                      <p:tavLst>
                                        <p:tav tm="0">
                                          <p:val>
                                            <p:strVal val="0-#ppt_w/2"/>
                                          </p:val>
                                        </p:tav>
                                        <p:tav tm="100000">
                                          <p:val>
                                            <p:strVal val="#ppt_x"/>
                                          </p:val>
                                        </p:tav>
                                      </p:tavLst>
                                    </p:anim>
                                    <p:anim calcmode="lin" valueType="num">
                                      <p:cBhvr additive="base">
                                        <p:cTn id="23" dur="500" fill="hold"/>
                                        <p:tgtEl>
                                          <p:spTgt spid="54477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44774"/>
                                        </p:tgtEl>
                                        <p:attrNameLst>
                                          <p:attrName>style.visibility</p:attrName>
                                        </p:attrNameLst>
                                      </p:cBhvr>
                                      <p:to>
                                        <p:strVal val="visible"/>
                                      </p:to>
                                    </p:set>
                                    <p:anim calcmode="lin" valueType="num">
                                      <p:cBhvr additive="base">
                                        <p:cTn id="27" dur="500" fill="hold"/>
                                        <p:tgtEl>
                                          <p:spTgt spid="544774"/>
                                        </p:tgtEl>
                                        <p:attrNameLst>
                                          <p:attrName>ppt_x</p:attrName>
                                        </p:attrNameLst>
                                      </p:cBhvr>
                                      <p:tavLst>
                                        <p:tav tm="0">
                                          <p:val>
                                            <p:strVal val="0-#ppt_w/2"/>
                                          </p:val>
                                        </p:tav>
                                        <p:tav tm="100000">
                                          <p:val>
                                            <p:strVal val="#ppt_x"/>
                                          </p:val>
                                        </p:tav>
                                      </p:tavLst>
                                    </p:anim>
                                    <p:anim calcmode="lin" valueType="num">
                                      <p:cBhvr additive="base">
                                        <p:cTn id="28" dur="500" fill="hold"/>
                                        <p:tgtEl>
                                          <p:spTgt spid="54477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44775"/>
                                        </p:tgtEl>
                                        <p:attrNameLst>
                                          <p:attrName>style.visibility</p:attrName>
                                        </p:attrNameLst>
                                      </p:cBhvr>
                                      <p:to>
                                        <p:strVal val="visible"/>
                                      </p:to>
                                    </p:set>
                                    <p:anim calcmode="lin" valueType="num">
                                      <p:cBhvr additive="base">
                                        <p:cTn id="32" dur="500" fill="hold"/>
                                        <p:tgtEl>
                                          <p:spTgt spid="544775"/>
                                        </p:tgtEl>
                                        <p:attrNameLst>
                                          <p:attrName>ppt_x</p:attrName>
                                        </p:attrNameLst>
                                      </p:cBhvr>
                                      <p:tavLst>
                                        <p:tav tm="0">
                                          <p:val>
                                            <p:strVal val="0-#ppt_w/2"/>
                                          </p:val>
                                        </p:tav>
                                        <p:tav tm="100000">
                                          <p:val>
                                            <p:strVal val="#ppt_x"/>
                                          </p:val>
                                        </p:tav>
                                      </p:tavLst>
                                    </p:anim>
                                    <p:anim calcmode="lin" valueType="num">
                                      <p:cBhvr additive="base">
                                        <p:cTn id="33" dur="500" fill="hold"/>
                                        <p:tgtEl>
                                          <p:spTgt spid="544775"/>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44777"/>
                                        </p:tgtEl>
                                        <p:attrNameLst>
                                          <p:attrName>style.visibility</p:attrName>
                                        </p:attrNameLst>
                                      </p:cBhvr>
                                      <p:to>
                                        <p:strVal val="visible"/>
                                      </p:to>
                                    </p:set>
                                    <p:anim calcmode="lin" valueType="num">
                                      <p:cBhvr additive="base">
                                        <p:cTn id="37" dur="500" fill="hold"/>
                                        <p:tgtEl>
                                          <p:spTgt spid="544777"/>
                                        </p:tgtEl>
                                        <p:attrNameLst>
                                          <p:attrName>ppt_x</p:attrName>
                                        </p:attrNameLst>
                                      </p:cBhvr>
                                      <p:tavLst>
                                        <p:tav tm="0">
                                          <p:val>
                                            <p:strVal val="0-#ppt_w/2"/>
                                          </p:val>
                                        </p:tav>
                                        <p:tav tm="100000">
                                          <p:val>
                                            <p:strVal val="#ppt_x"/>
                                          </p:val>
                                        </p:tav>
                                      </p:tavLst>
                                    </p:anim>
                                    <p:anim calcmode="lin" valueType="num">
                                      <p:cBhvr additive="base">
                                        <p:cTn id="38" dur="500" fill="hold"/>
                                        <p:tgtEl>
                                          <p:spTgt spid="5447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autoUpdateAnimBg="0"/>
      <p:bldP spid="544772" grpId="0" autoUpdateAnimBg="0"/>
      <p:bldP spid="544773" grpId="0" autoUpdateAnimBg="0"/>
      <p:bldP spid="544774" grpId="0" autoUpdateAnimBg="0"/>
      <p:bldP spid="544775" grpId="0" autoUpdateAnimBg="0"/>
      <p:bldP spid="544777" grpId="0" autoUpdateAnimBg="0"/>
      <p:bldP spid="54477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284538" y="269875"/>
            <a:ext cx="2735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PIPELINED   ADC</a:t>
            </a:r>
          </a:p>
        </p:txBody>
      </p:sp>
      <p:grpSp>
        <p:nvGrpSpPr>
          <p:cNvPr id="38915" name="Group 3"/>
          <p:cNvGrpSpPr>
            <a:grpSpLocks/>
          </p:cNvGrpSpPr>
          <p:nvPr/>
        </p:nvGrpSpPr>
        <p:grpSpPr bwMode="auto">
          <a:xfrm>
            <a:off x="490538" y="1273175"/>
            <a:ext cx="8235950" cy="2089150"/>
            <a:chOff x="332" y="1296"/>
            <a:chExt cx="5188" cy="1316"/>
          </a:xfrm>
        </p:grpSpPr>
        <p:sp>
          <p:nvSpPr>
            <p:cNvPr id="38926" name="Text Box 4"/>
            <p:cNvSpPr txBox="1">
              <a:spLocks noChangeArrowheads="1"/>
            </p:cNvSpPr>
            <p:nvPr/>
          </p:nvSpPr>
          <p:spPr bwMode="auto">
            <a:xfrm>
              <a:off x="332" y="2400"/>
              <a:ext cx="3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V</a:t>
              </a:r>
              <a:r>
                <a:rPr lang="en-GB" altLang="en-US" sz="1200" baseline="-25000">
                  <a:latin typeface="Times New Roman" panose="02020603050405020304" pitchFamily="18" charset="0"/>
                </a:rPr>
                <a:t>REF</a:t>
              </a:r>
              <a:r>
                <a:rPr lang="en-GB" altLang="en-US" sz="1600" baseline="-25000">
                  <a:latin typeface="Times New Roman" panose="02020603050405020304" pitchFamily="18" charset="0"/>
                </a:rPr>
                <a:t>/2</a:t>
              </a:r>
            </a:p>
          </p:txBody>
        </p:sp>
        <p:grpSp>
          <p:nvGrpSpPr>
            <p:cNvPr id="38927" name="Group 5"/>
            <p:cNvGrpSpPr>
              <a:grpSpLocks/>
            </p:cNvGrpSpPr>
            <p:nvPr/>
          </p:nvGrpSpPr>
          <p:grpSpPr bwMode="auto">
            <a:xfrm>
              <a:off x="432" y="1440"/>
              <a:ext cx="5088" cy="1152"/>
              <a:chOff x="432" y="1440"/>
              <a:chExt cx="5088" cy="1152"/>
            </a:xfrm>
          </p:grpSpPr>
          <p:sp>
            <p:nvSpPr>
              <p:cNvPr id="38930" name="Text Box 6"/>
              <p:cNvSpPr txBox="1">
                <a:spLocks noChangeArrowheads="1"/>
              </p:cNvSpPr>
              <p:nvPr/>
            </p:nvSpPr>
            <p:spPr bwMode="auto">
              <a:xfrm>
                <a:off x="782" y="1591"/>
                <a:ext cx="296" cy="1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S/H</a:t>
                </a:r>
              </a:p>
            </p:txBody>
          </p:sp>
          <p:sp>
            <p:nvSpPr>
              <p:cNvPr id="38931" name="AutoShape 7"/>
              <p:cNvSpPr>
                <a:spLocks noChangeArrowheads="1"/>
              </p:cNvSpPr>
              <p:nvPr/>
            </p:nvSpPr>
            <p:spPr bwMode="auto">
              <a:xfrm rot="-8116851">
                <a:off x="1320" y="2016"/>
                <a:ext cx="288" cy="288"/>
              </a:xfrm>
              <a:prstGeom prst="rtTriangl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2400">
                  <a:latin typeface="Times New Roman" panose="02020603050405020304" pitchFamily="18" charset="0"/>
                </a:endParaRPr>
              </a:p>
            </p:txBody>
          </p:sp>
          <p:sp>
            <p:nvSpPr>
              <p:cNvPr id="38932" name="Line 8"/>
              <p:cNvSpPr>
                <a:spLocks noChangeShapeType="1"/>
              </p:cNvSpPr>
              <p:nvPr/>
            </p:nvSpPr>
            <p:spPr bwMode="auto">
              <a:xfrm>
                <a:off x="1080" y="1680"/>
                <a:ext cx="115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33" name="Line 9"/>
              <p:cNvSpPr>
                <a:spLocks noChangeShapeType="1"/>
              </p:cNvSpPr>
              <p:nvPr/>
            </p:nvSpPr>
            <p:spPr bwMode="auto">
              <a:xfrm>
                <a:off x="1176" y="1680"/>
                <a:ext cx="0" cy="38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34" name="Line 10"/>
              <p:cNvSpPr>
                <a:spLocks noChangeShapeType="1"/>
              </p:cNvSpPr>
              <p:nvPr/>
            </p:nvSpPr>
            <p:spPr bwMode="auto">
              <a:xfrm>
                <a:off x="1176" y="2064"/>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35" name="Line 11"/>
              <p:cNvSpPr>
                <a:spLocks noChangeShapeType="1"/>
              </p:cNvSpPr>
              <p:nvPr/>
            </p:nvSpPr>
            <p:spPr bwMode="auto">
              <a:xfrm>
                <a:off x="1176" y="2256"/>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36" name="Line 12"/>
              <p:cNvSpPr>
                <a:spLocks noChangeShapeType="1"/>
              </p:cNvSpPr>
              <p:nvPr/>
            </p:nvSpPr>
            <p:spPr bwMode="auto">
              <a:xfrm>
                <a:off x="1176" y="2256"/>
                <a:ext cx="0" cy="33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37" name="Line 13"/>
              <p:cNvSpPr>
                <a:spLocks noChangeShapeType="1"/>
              </p:cNvSpPr>
              <p:nvPr/>
            </p:nvSpPr>
            <p:spPr bwMode="auto">
              <a:xfrm>
                <a:off x="600" y="2592"/>
                <a:ext cx="196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38" name="Oval 14"/>
              <p:cNvSpPr>
                <a:spLocks noChangeArrowheads="1"/>
              </p:cNvSpPr>
              <p:nvPr/>
            </p:nvSpPr>
            <p:spPr bwMode="auto">
              <a:xfrm>
                <a:off x="1560" y="2016"/>
                <a:ext cx="48" cy="4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8939" name="Text Box 15"/>
              <p:cNvSpPr txBox="1">
                <a:spLocks noChangeArrowheads="1"/>
              </p:cNvSpPr>
              <p:nvPr/>
            </p:nvSpPr>
            <p:spPr bwMode="auto">
              <a:xfrm>
                <a:off x="1429" y="1968"/>
                <a:ext cx="1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a:t>
                </a:r>
                <a:endParaRPr lang="en-GB" altLang="en-US" sz="1200">
                  <a:latin typeface="Times New Roman" panose="02020603050405020304" pitchFamily="18" charset="0"/>
                </a:endParaRPr>
              </a:p>
            </p:txBody>
          </p:sp>
          <p:sp>
            <p:nvSpPr>
              <p:cNvPr id="38940" name="Text Box 16"/>
              <p:cNvSpPr txBox="1">
                <a:spLocks noChangeArrowheads="1"/>
              </p:cNvSpPr>
              <p:nvPr/>
            </p:nvSpPr>
            <p:spPr bwMode="auto">
              <a:xfrm>
                <a:off x="1455" y="2112"/>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a:t>
                </a:r>
                <a:endParaRPr lang="en-GB" altLang="en-US" sz="1200">
                  <a:latin typeface="Times New Roman" panose="02020603050405020304" pitchFamily="18" charset="0"/>
                </a:endParaRPr>
              </a:p>
            </p:txBody>
          </p:sp>
          <p:sp>
            <p:nvSpPr>
              <p:cNvPr id="38941" name="Line 17"/>
              <p:cNvSpPr>
                <a:spLocks noChangeShapeType="1"/>
              </p:cNvSpPr>
              <p:nvPr/>
            </p:nvSpPr>
            <p:spPr bwMode="auto">
              <a:xfrm>
                <a:off x="1608" y="2220"/>
                <a:ext cx="0" cy="228"/>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42" name="Oval 18"/>
              <p:cNvSpPr>
                <a:spLocks noChangeArrowheads="1"/>
              </p:cNvSpPr>
              <p:nvPr/>
            </p:nvSpPr>
            <p:spPr bwMode="auto">
              <a:xfrm>
                <a:off x="1848" y="2064"/>
                <a:ext cx="192" cy="192"/>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8943" name="Line 19"/>
              <p:cNvSpPr>
                <a:spLocks noChangeShapeType="1"/>
              </p:cNvSpPr>
              <p:nvPr/>
            </p:nvSpPr>
            <p:spPr bwMode="auto">
              <a:xfrm>
                <a:off x="2040" y="2160"/>
                <a:ext cx="19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44" name="Line 20"/>
              <p:cNvSpPr>
                <a:spLocks noChangeShapeType="1"/>
              </p:cNvSpPr>
              <p:nvPr/>
            </p:nvSpPr>
            <p:spPr bwMode="auto">
              <a:xfrm flipV="1">
                <a:off x="2232" y="2064"/>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45" name="Line 21"/>
              <p:cNvSpPr>
                <a:spLocks noChangeShapeType="1"/>
              </p:cNvSpPr>
              <p:nvPr/>
            </p:nvSpPr>
            <p:spPr bwMode="auto">
              <a:xfrm flipV="1">
                <a:off x="1944" y="2256"/>
                <a:ext cx="0" cy="33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8946" name="Line 22"/>
              <p:cNvSpPr>
                <a:spLocks noChangeShapeType="1"/>
              </p:cNvSpPr>
              <p:nvPr/>
            </p:nvSpPr>
            <p:spPr bwMode="auto">
              <a:xfrm>
                <a:off x="1944" y="1680"/>
                <a:ext cx="0" cy="384"/>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8947" name="Text Box 23"/>
              <p:cNvSpPr txBox="1">
                <a:spLocks noChangeArrowheads="1"/>
              </p:cNvSpPr>
              <p:nvPr/>
            </p:nvSpPr>
            <p:spPr bwMode="auto">
              <a:xfrm>
                <a:off x="1848" y="2064"/>
                <a:ext cx="1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sym typeface="Symbol" panose="05050102010706020507" pitchFamily="18" charset="2"/>
                  </a:rPr>
                  <a:t></a:t>
                </a:r>
                <a:endParaRPr lang="en-GB" altLang="en-US" sz="1400">
                  <a:latin typeface="Times New Roman" panose="02020603050405020304" pitchFamily="18" charset="0"/>
                </a:endParaRPr>
              </a:p>
            </p:txBody>
          </p:sp>
          <p:sp>
            <p:nvSpPr>
              <p:cNvPr id="38948" name="Text Box 24"/>
              <p:cNvSpPr txBox="1">
                <a:spLocks noChangeArrowheads="1"/>
              </p:cNvSpPr>
              <p:nvPr/>
            </p:nvSpPr>
            <p:spPr bwMode="auto">
              <a:xfrm>
                <a:off x="1944" y="1872"/>
                <a:ext cx="1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a:t>
                </a:r>
              </a:p>
            </p:txBody>
          </p:sp>
          <p:sp>
            <p:nvSpPr>
              <p:cNvPr id="38949" name="Text Box 25"/>
              <p:cNvSpPr txBox="1">
                <a:spLocks noChangeArrowheads="1"/>
              </p:cNvSpPr>
              <p:nvPr/>
            </p:nvSpPr>
            <p:spPr bwMode="auto">
              <a:xfrm>
                <a:off x="1983" y="2208"/>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a:t>
                </a:r>
                <a:endParaRPr lang="en-GB" altLang="en-US" sz="1200">
                  <a:latin typeface="Times New Roman" panose="02020603050405020304" pitchFamily="18" charset="0"/>
                </a:endParaRPr>
              </a:p>
            </p:txBody>
          </p:sp>
          <p:sp>
            <p:nvSpPr>
              <p:cNvPr id="38950" name="Line 26"/>
              <p:cNvSpPr>
                <a:spLocks noChangeShapeType="1"/>
              </p:cNvSpPr>
              <p:nvPr/>
            </p:nvSpPr>
            <p:spPr bwMode="auto">
              <a:xfrm>
                <a:off x="1608" y="2448"/>
                <a:ext cx="720" cy="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51" name="Line 27"/>
              <p:cNvSpPr>
                <a:spLocks noChangeShapeType="1"/>
              </p:cNvSpPr>
              <p:nvPr/>
            </p:nvSpPr>
            <p:spPr bwMode="auto">
              <a:xfrm flipV="1">
                <a:off x="2328" y="2112"/>
                <a:ext cx="0" cy="336"/>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52" name="Line 28"/>
              <p:cNvSpPr>
                <a:spLocks noChangeShapeType="1"/>
              </p:cNvSpPr>
              <p:nvPr/>
            </p:nvSpPr>
            <p:spPr bwMode="auto">
              <a:xfrm flipV="1">
                <a:off x="2232" y="1584"/>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53" name="Line 29"/>
              <p:cNvSpPr>
                <a:spLocks noChangeShapeType="1"/>
              </p:cNvSpPr>
              <p:nvPr/>
            </p:nvSpPr>
            <p:spPr bwMode="auto">
              <a:xfrm>
                <a:off x="1579" y="1843"/>
                <a:ext cx="708" cy="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54" name="Line 30"/>
              <p:cNvSpPr>
                <a:spLocks noChangeShapeType="1"/>
              </p:cNvSpPr>
              <p:nvPr/>
            </p:nvSpPr>
            <p:spPr bwMode="auto">
              <a:xfrm flipH="1">
                <a:off x="576" y="1680"/>
                <a:ext cx="19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55" name="Text Box 31"/>
              <p:cNvSpPr txBox="1">
                <a:spLocks noChangeArrowheads="1"/>
              </p:cNvSpPr>
              <p:nvPr/>
            </p:nvSpPr>
            <p:spPr bwMode="auto">
              <a:xfrm>
                <a:off x="2088" y="1488"/>
                <a:ext cx="2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S</a:t>
                </a:r>
                <a:r>
                  <a:rPr lang="en-GB" altLang="en-US" sz="1000">
                    <a:latin typeface="Times New Roman" panose="02020603050405020304" pitchFamily="18" charset="0"/>
                  </a:rPr>
                  <a:t>1</a:t>
                </a:r>
                <a:endParaRPr lang="en-GB" altLang="en-US" sz="1600">
                  <a:latin typeface="Times New Roman" panose="02020603050405020304" pitchFamily="18" charset="0"/>
                </a:endParaRPr>
              </a:p>
            </p:txBody>
          </p:sp>
          <p:sp>
            <p:nvSpPr>
              <p:cNvPr id="38956" name="Text Box 32"/>
              <p:cNvSpPr txBox="1">
                <a:spLocks noChangeArrowheads="1"/>
              </p:cNvSpPr>
              <p:nvPr/>
            </p:nvSpPr>
            <p:spPr bwMode="auto">
              <a:xfrm>
                <a:off x="2088" y="1968"/>
                <a:ext cx="2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S</a:t>
                </a:r>
                <a:r>
                  <a:rPr lang="en-GB" altLang="en-US" sz="1000">
                    <a:latin typeface="Times New Roman" panose="02020603050405020304" pitchFamily="18" charset="0"/>
                  </a:rPr>
                  <a:t>2</a:t>
                </a:r>
                <a:endParaRPr lang="en-GB" altLang="en-US" sz="1600">
                  <a:latin typeface="Times New Roman" panose="02020603050405020304" pitchFamily="18" charset="0"/>
                </a:endParaRPr>
              </a:p>
            </p:txBody>
          </p:sp>
          <p:sp>
            <p:nvSpPr>
              <p:cNvPr id="38957" name="Line 33"/>
              <p:cNvSpPr>
                <a:spLocks noChangeShapeType="1"/>
              </p:cNvSpPr>
              <p:nvPr/>
            </p:nvSpPr>
            <p:spPr bwMode="auto">
              <a:xfrm>
                <a:off x="3408" y="1680"/>
                <a:ext cx="115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58" name="Line 34"/>
              <p:cNvSpPr>
                <a:spLocks noChangeShapeType="1"/>
              </p:cNvSpPr>
              <p:nvPr/>
            </p:nvSpPr>
            <p:spPr bwMode="auto">
              <a:xfrm>
                <a:off x="2928" y="2592"/>
                <a:ext cx="196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59" name="Oval 35"/>
              <p:cNvSpPr>
                <a:spLocks noChangeArrowheads="1"/>
              </p:cNvSpPr>
              <p:nvPr/>
            </p:nvSpPr>
            <p:spPr bwMode="auto">
              <a:xfrm>
                <a:off x="4176" y="2064"/>
                <a:ext cx="192" cy="192"/>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8960" name="Line 36"/>
              <p:cNvSpPr>
                <a:spLocks noChangeShapeType="1"/>
              </p:cNvSpPr>
              <p:nvPr/>
            </p:nvSpPr>
            <p:spPr bwMode="auto">
              <a:xfrm>
                <a:off x="4368" y="2160"/>
                <a:ext cx="19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61" name="Line 37"/>
              <p:cNvSpPr>
                <a:spLocks noChangeShapeType="1"/>
              </p:cNvSpPr>
              <p:nvPr/>
            </p:nvSpPr>
            <p:spPr bwMode="auto">
              <a:xfrm flipV="1">
                <a:off x="4560" y="2064"/>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62" name="Line 38"/>
              <p:cNvSpPr>
                <a:spLocks noChangeShapeType="1"/>
              </p:cNvSpPr>
              <p:nvPr/>
            </p:nvSpPr>
            <p:spPr bwMode="auto">
              <a:xfrm flipV="1">
                <a:off x="4272" y="2256"/>
                <a:ext cx="0" cy="336"/>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8963" name="Line 39"/>
              <p:cNvSpPr>
                <a:spLocks noChangeShapeType="1"/>
              </p:cNvSpPr>
              <p:nvPr/>
            </p:nvSpPr>
            <p:spPr bwMode="auto">
              <a:xfrm>
                <a:off x="4272" y="1680"/>
                <a:ext cx="0" cy="384"/>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8964" name="Text Box 40"/>
              <p:cNvSpPr txBox="1">
                <a:spLocks noChangeArrowheads="1"/>
              </p:cNvSpPr>
              <p:nvPr/>
            </p:nvSpPr>
            <p:spPr bwMode="auto">
              <a:xfrm>
                <a:off x="4176" y="2064"/>
                <a:ext cx="1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sym typeface="Symbol" panose="05050102010706020507" pitchFamily="18" charset="2"/>
                  </a:rPr>
                  <a:t></a:t>
                </a:r>
                <a:endParaRPr lang="en-GB" altLang="en-US" sz="1400">
                  <a:latin typeface="Times New Roman" panose="02020603050405020304" pitchFamily="18" charset="0"/>
                </a:endParaRPr>
              </a:p>
            </p:txBody>
          </p:sp>
          <p:sp>
            <p:nvSpPr>
              <p:cNvPr id="38965" name="Text Box 41"/>
              <p:cNvSpPr txBox="1">
                <a:spLocks noChangeArrowheads="1"/>
              </p:cNvSpPr>
              <p:nvPr/>
            </p:nvSpPr>
            <p:spPr bwMode="auto">
              <a:xfrm>
                <a:off x="4272" y="1872"/>
                <a:ext cx="1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a:t>
                </a:r>
              </a:p>
            </p:txBody>
          </p:sp>
          <p:sp>
            <p:nvSpPr>
              <p:cNvPr id="38966" name="Text Box 42"/>
              <p:cNvSpPr txBox="1">
                <a:spLocks noChangeArrowheads="1"/>
              </p:cNvSpPr>
              <p:nvPr/>
            </p:nvSpPr>
            <p:spPr bwMode="auto">
              <a:xfrm>
                <a:off x="4311" y="2208"/>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a:t>
                </a:r>
                <a:endParaRPr lang="en-GB" altLang="en-US" sz="1200">
                  <a:latin typeface="Times New Roman" panose="02020603050405020304" pitchFamily="18" charset="0"/>
                </a:endParaRPr>
              </a:p>
            </p:txBody>
          </p:sp>
          <p:sp>
            <p:nvSpPr>
              <p:cNvPr id="38967" name="Line 43"/>
              <p:cNvSpPr>
                <a:spLocks noChangeShapeType="1"/>
              </p:cNvSpPr>
              <p:nvPr/>
            </p:nvSpPr>
            <p:spPr bwMode="auto">
              <a:xfrm>
                <a:off x="3936" y="2448"/>
                <a:ext cx="720" cy="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68" name="Line 44"/>
              <p:cNvSpPr>
                <a:spLocks noChangeShapeType="1"/>
              </p:cNvSpPr>
              <p:nvPr/>
            </p:nvSpPr>
            <p:spPr bwMode="auto">
              <a:xfrm flipV="1">
                <a:off x="4656" y="2112"/>
                <a:ext cx="0" cy="336"/>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69" name="Line 45"/>
              <p:cNvSpPr>
                <a:spLocks noChangeShapeType="1"/>
              </p:cNvSpPr>
              <p:nvPr/>
            </p:nvSpPr>
            <p:spPr bwMode="auto">
              <a:xfrm flipV="1">
                <a:off x="4560" y="1584"/>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70" name="Line 46"/>
              <p:cNvSpPr>
                <a:spLocks noChangeShapeType="1"/>
              </p:cNvSpPr>
              <p:nvPr/>
            </p:nvSpPr>
            <p:spPr bwMode="auto">
              <a:xfrm flipV="1">
                <a:off x="3942" y="1844"/>
                <a:ext cx="674" cy="5"/>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71" name="Text Box 47"/>
              <p:cNvSpPr txBox="1">
                <a:spLocks noChangeArrowheads="1"/>
              </p:cNvSpPr>
              <p:nvPr/>
            </p:nvSpPr>
            <p:spPr bwMode="auto">
              <a:xfrm>
                <a:off x="4416" y="1488"/>
                <a:ext cx="2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S</a:t>
                </a:r>
                <a:r>
                  <a:rPr lang="en-GB" altLang="en-US" sz="1000">
                    <a:latin typeface="Times New Roman" panose="02020603050405020304" pitchFamily="18" charset="0"/>
                  </a:rPr>
                  <a:t>3</a:t>
                </a:r>
                <a:endParaRPr lang="en-GB" altLang="en-US" sz="1600">
                  <a:latin typeface="Times New Roman" panose="02020603050405020304" pitchFamily="18" charset="0"/>
                </a:endParaRPr>
              </a:p>
            </p:txBody>
          </p:sp>
          <p:sp>
            <p:nvSpPr>
              <p:cNvPr id="38972" name="Text Box 48"/>
              <p:cNvSpPr txBox="1">
                <a:spLocks noChangeArrowheads="1"/>
              </p:cNvSpPr>
              <p:nvPr/>
            </p:nvSpPr>
            <p:spPr bwMode="auto">
              <a:xfrm>
                <a:off x="4416" y="1968"/>
                <a:ext cx="2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S</a:t>
                </a:r>
                <a:r>
                  <a:rPr lang="en-GB" altLang="en-US" sz="1000">
                    <a:latin typeface="Times New Roman" panose="02020603050405020304" pitchFamily="18" charset="0"/>
                  </a:rPr>
                  <a:t>4</a:t>
                </a:r>
                <a:endParaRPr lang="en-GB" altLang="en-US" sz="1600">
                  <a:latin typeface="Times New Roman" panose="02020603050405020304" pitchFamily="18" charset="0"/>
                </a:endParaRPr>
              </a:p>
            </p:txBody>
          </p:sp>
          <p:sp>
            <p:nvSpPr>
              <p:cNvPr id="38973" name="Line 49"/>
              <p:cNvSpPr>
                <a:spLocks noChangeShapeType="1"/>
              </p:cNvSpPr>
              <p:nvPr/>
            </p:nvSpPr>
            <p:spPr bwMode="auto">
              <a:xfrm>
                <a:off x="912" y="1440"/>
                <a:ext cx="0" cy="144"/>
              </a:xfrm>
              <a:prstGeom prst="line">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38974" name="Text Box 50"/>
              <p:cNvSpPr txBox="1">
                <a:spLocks noChangeArrowheads="1"/>
              </p:cNvSpPr>
              <p:nvPr/>
            </p:nvSpPr>
            <p:spPr bwMode="auto">
              <a:xfrm>
                <a:off x="3110" y="1591"/>
                <a:ext cx="296" cy="1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S/H</a:t>
                </a:r>
              </a:p>
            </p:txBody>
          </p:sp>
          <p:sp>
            <p:nvSpPr>
              <p:cNvPr id="38975" name="AutoShape 51"/>
              <p:cNvSpPr>
                <a:spLocks noChangeArrowheads="1"/>
              </p:cNvSpPr>
              <p:nvPr/>
            </p:nvSpPr>
            <p:spPr bwMode="auto">
              <a:xfrm rot="-8116851">
                <a:off x="3648" y="2016"/>
                <a:ext cx="288" cy="288"/>
              </a:xfrm>
              <a:prstGeom prst="rtTriangl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en-US" sz="2400">
                  <a:latin typeface="Times New Roman" panose="02020603050405020304" pitchFamily="18" charset="0"/>
                </a:endParaRPr>
              </a:p>
            </p:txBody>
          </p:sp>
          <p:sp>
            <p:nvSpPr>
              <p:cNvPr id="38976" name="Line 52"/>
              <p:cNvSpPr>
                <a:spLocks noChangeShapeType="1"/>
              </p:cNvSpPr>
              <p:nvPr/>
            </p:nvSpPr>
            <p:spPr bwMode="auto">
              <a:xfrm>
                <a:off x="3504" y="1680"/>
                <a:ext cx="0" cy="38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77" name="Line 53"/>
              <p:cNvSpPr>
                <a:spLocks noChangeShapeType="1"/>
              </p:cNvSpPr>
              <p:nvPr/>
            </p:nvSpPr>
            <p:spPr bwMode="auto">
              <a:xfrm>
                <a:off x="3504" y="2064"/>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78" name="Line 54"/>
              <p:cNvSpPr>
                <a:spLocks noChangeShapeType="1"/>
              </p:cNvSpPr>
              <p:nvPr/>
            </p:nvSpPr>
            <p:spPr bwMode="auto">
              <a:xfrm>
                <a:off x="3504" y="2256"/>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79" name="Line 55"/>
              <p:cNvSpPr>
                <a:spLocks noChangeShapeType="1"/>
              </p:cNvSpPr>
              <p:nvPr/>
            </p:nvSpPr>
            <p:spPr bwMode="auto">
              <a:xfrm>
                <a:off x="3504" y="2256"/>
                <a:ext cx="0" cy="33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80" name="Oval 56"/>
              <p:cNvSpPr>
                <a:spLocks noChangeArrowheads="1"/>
              </p:cNvSpPr>
              <p:nvPr/>
            </p:nvSpPr>
            <p:spPr bwMode="auto">
              <a:xfrm>
                <a:off x="3888" y="2016"/>
                <a:ext cx="48" cy="4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8981" name="Line 57"/>
              <p:cNvSpPr>
                <a:spLocks noChangeShapeType="1"/>
              </p:cNvSpPr>
              <p:nvPr/>
            </p:nvSpPr>
            <p:spPr bwMode="auto">
              <a:xfrm flipV="1">
                <a:off x="3912" y="1848"/>
                <a:ext cx="0" cy="164"/>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82" name="Text Box 58"/>
              <p:cNvSpPr txBox="1">
                <a:spLocks noChangeArrowheads="1"/>
              </p:cNvSpPr>
              <p:nvPr/>
            </p:nvSpPr>
            <p:spPr bwMode="auto">
              <a:xfrm>
                <a:off x="3757" y="1968"/>
                <a:ext cx="1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a:t>
                </a:r>
                <a:endParaRPr lang="en-GB" altLang="en-US" sz="1200">
                  <a:latin typeface="Times New Roman" panose="02020603050405020304" pitchFamily="18" charset="0"/>
                </a:endParaRPr>
              </a:p>
            </p:txBody>
          </p:sp>
          <p:sp>
            <p:nvSpPr>
              <p:cNvPr id="38983" name="Text Box 59"/>
              <p:cNvSpPr txBox="1">
                <a:spLocks noChangeArrowheads="1"/>
              </p:cNvSpPr>
              <p:nvPr/>
            </p:nvSpPr>
            <p:spPr bwMode="auto">
              <a:xfrm>
                <a:off x="3783" y="2112"/>
                <a:ext cx="1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a:t>
                </a:r>
                <a:endParaRPr lang="en-GB" altLang="en-US" sz="1200">
                  <a:latin typeface="Times New Roman" panose="02020603050405020304" pitchFamily="18" charset="0"/>
                </a:endParaRPr>
              </a:p>
            </p:txBody>
          </p:sp>
          <p:sp>
            <p:nvSpPr>
              <p:cNvPr id="38984" name="Line 60"/>
              <p:cNvSpPr>
                <a:spLocks noChangeShapeType="1"/>
              </p:cNvSpPr>
              <p:nvPr/>
            </p:nvSpPr>
            <p:spPr bwMode="auto">
              <a:xfrm>
                <a:off x="3936" y="2220"/>
                <a:ext cx="0" cy="228"/>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85" name="Line 61"/>
              <p:cNvSpPr>
                <a:spLocks noChangeShapeType="1"/>
              </p:cNvSpPr>
              <p:nvPr/>
            </p:nvSpPr>
            <p:spPr bwMode="auto">
              <a:xfrm flipH="1">
                <a:off x="2904" y="1680"/>
                <a:ext cx="19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86" name="Line 62"/>
              <p:cNvSpPr>
                <a:spLocks noChangeShapeType="1"/>
              </p:cNvSpPr>
              <p:nvPr/>
            </p:nvSpPr>
            <p:spPr bwMode="auto">
              <a:xfrm flipH="1">
                <a:off x="2496" y="2592"/>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87" name="Line 63"/>
              <p:cNvSpPr>
                <a:spLocks noChangeShapeType="1"/>
              </p:cNvSpPr>
              <p:nvPr/>
            </p:nvSpPr>
            <p:spPr bwMode="auto">
              <a:xfrm>
                <a:off x="3264" y="1440"/>
                <a:ext cx="0" cy="144"/>
              </a:xfrm>
              <a:prstGeom prst="line">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38988" name="Line 64"/>
              <p:cNvSpPr>
                <a:spLocks noChangeShapeType="1"/>
              </p:cNvSpPr>
              <p:nvPr/>
            </p:nvSpPr>
            <p:spPr bwMode="auto">
              <a:xfrm>
                <a:off x="5184" y="1680"/>
                <a:ext cx="336" cy="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89" name="Line 65"/>
              <p:cNvSpPr>
                <a:spLocks noChangeShapeType="1"/>
              </p:cNvSpPr>
              <p:nvPr/>
            </p:nvSpPr>
            <p:spPr bwMode="auto">
              <a:xfrm>
                <a:off x="4800" y="2592"/>
                <a:ext cx="720" cy="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90" name="Text Box 66"/>
              <p:cNvSpPr txBox="1">
                <a:spLocks noChangeArrowheads="1"/>
              </p:cNvSpPr>
              <p:nvPr/>
            </p:nvSpPr>
            <p:spPr bwMode="auto">
              <a:xfrm>
                <a:off x="432" y="1488"/>
                <a:ext cx="2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V</a:t>
                </a:r>
                <a:r>
                  <a:rPr lang="en-GB" altLang="en-US" sz="1200" baseline="-25000">
                    <a:latin typeface="Times New Roman" panose="02020603050405020304" pitchFamily="18" charset="0"/>
                  </a:rPr>
                  <a:t>IN</a:t>
                </a:r>
              </a:p>
            </p:txBody>
          </p:sp>
          <p:grpSp>
            <p:nvGrpSpPr>
              <p:cNvPr id="38991" name="Group 67"/>
              <p:cNvGrpSpPr>
                <a:grpSpLocks/>
              </p:cNvGrpSpPr>
              <p:nvPr/>
            </p:nvGrpSpPr>
            <p:grpSpPr bwMode="auto">
              <a:xfrm>
                <a:off x="2567" y="1521"/>
                <a:ext cx="336" cy="312"/>
                <a:chOff x="1824" y="3192"/>
                <a:chExt cx="336" cy="312"/>
              </a:xfrm>
            </p:grpSpPr>
            <p:sp>
              <p:nvSpPr>
                <p:cNvPr id="39004" name="Text Box 68"/>
                <p:cNvSpPr txBox="1">
                  <a:spLocks noChangeArrowheads="1"/>
                </p:cNvSpPr>
                <p:nvPr/>
              </p:nvSpPr>
              <p:spPr bwMode="auto">
                <a:xfrm>
                  <a:off x="1824" y="326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2</a:t>
                  </a:r>
                </a:p>
              </p:txBody>
            </p:sp>
            <p:sp>
              <p:nvSpPr>
                <p:cNvPr id="39005" name="AutoShape 69"/>
                <p:cNvSpPr>
                  <a:spLocks noChangeArrowheads="1"/>
                </p:cNvSpPr>
                <p:nvPr/>
              </p:nvSpPr>
              <p:spPr bwMode="auto">
                <a:xfrm rot="5400000">
                  <a:off x="1848" y="3192"/>
                  <a:ext cx="312" cy="312"/>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38992" name="Line 70"/>
              <p:cNvSpPr>
                <a:spLocks noChangeShapeType="1"/>
              </p:cNvSpPr>
              <p:nvPr/>
            </p:nvSpPr>
            <p:spPr bwMode="auto">
              <a:xfrm>
                <a:off x="2448" y="1680"/>
                <a:ext cx="14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8993" name="Group 71"/>
              <p:cNvGrpSpPr>
                <a:grpSpLocks/>
              </p:cNvGrpSpPr>
              <p:nvPr/>
            </p:nvGrpSpPr>
            <p:grpSpPr bwMode="auto">
              <a:xfrm>
                <a:off x="4848" y="1512"/>
                <a:ext cx="336" cy="312"/>
                <a:chOff x="1824" y="3192"/>
                <a:chExt cx="336" cy="312"/>
              </a:xfrm>
            </p:grpSpPr>
            <p:sp>
              <p:nvSpPr>
                <p:cNvPr id="39002" name="Text Box 72"/>
                <p:cNvSpPr txBox="1">
                  <a:spLocks noChangeArrowheads="1"/>
                </p:cNvSpPr>
                <p:nvPr/>
              </p:nvSpPr>
              <p:spPr bwMode="auto">
                <a:xfrm>
                  <a:off x="1824" y="326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2</a:t>
                  </a:r>
                </a:p>
              </p:txBody>
            </p:sp>
            <p:sp>
              <p:nvSpPr>
                <p:cNvPr id="39003" name="AutoShape 73"/>
                <p:cNvSpPr>
                  <a:spLocks noChangeArrowheads="1"/>
                </p:cNvSpPr>
                <p:nvPr/>
              </p:nvSpPr>
              <p:spPr bwMode="auto">
                <a:xfrm rot="5400000">
                  <a:off x="1848" y="3192"/>
                  <a:ext cx="312" cy="312"/>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38994" name="Line 74"/>
              <p:cNvSpPr>
                <a:spLocks noChangeShapeType="1"/>
              </p:cNvSpPr>
              <p:nvPr/>
            </p:nvSpPr>
            <p:spPr bwMode="auto">
              <a:xfrm flipH="1">
                <a:off x="4717" y="1680"/>
                <a:ext cx="15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95" name="Line 75"/>
              <p:cNvSpPr>
                <a:spLocks noChangeShapeType="1"/>
              </p:cNvSpPr>
              <p:nvPr/>
            </p:nvSpPr>
            <p:spPr bwMode="auto">
              <a:xfrm>
                <a:off x="1572" y="1844"/>
                <a:ext cx="0" cy="173"/>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96" name="Line 76"/>
              <p:cNvSpPr>
                <a:spLocks noChangeShapeType="1"/>
              </p:cNvSpPr>
              <p:nvPr/>
            </p:nvSpPr>
            <p:spPr bwMode="auto">
              <a:xfrm>
                <a:off x="2400" y="2160"/>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97" name="Line 77"/>
              <p:cNvSpPr>
                <a:spLocks noChangeShapeType="1"/>
              </p:cNvSpPr>
              <p:nvPr/>
            </p:nvSpPr>
            <p:spPr bwMode="auto">
              <a:xfrm flipV="1">
                <a:off x="2496" y="1680"/>
                <a:ext cx="0" cy="48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98" name="Line 78"/>
              <p:cNvSpPr>
                <a:spLocks noChangeShapeType="1"/>
              </p:cNvSpPr>
              <p:nvPr/>
            </p:nvSpPr>
            <p:spPr bwMode="auto">
              <a:xfrm>
                <a:off x="4704" y="2160"/>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99" name="Line 79"/>
              <p:cNvSpPr>
                <a:spLocks noChangeShapeType="1"/>
              </p:cNvSpPr>
              <p:nvPr/>
            </p:nvSpPr>
            <p:spPr bwMode="auto">
              <a:xfrm flipV="1">
                <a:off x="4800" y="1680"/>
                <a:ext cx="0" cy="48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9000" name="Line 80"/>
              <p:cNvSpPr>
                <a:spLocks noChangeShapeType="1"/>
              </p:cNvSpPr>
              <p:nvPr/>
            </p:nvSpPr>
            <p:spPr bwMode="auto">
              <a:xfrm flipV="1">
                <a:off x="2304" y="1649"/>
                <a:ext cx="0" cy="192"/>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9001" name="Line 81"/>
              <p:cNvSpPr>
                <a:spLocks noChangeShapeType="1"/>
              </p:cNvSpPr>
              <p:nvPr/>
            </p:nvSpPr>
            <p:spPr bwMode="auto">
              <a:xfrm flipV="1">
                <a:off x="4608" y="1671"/>
                <a:ext cx="0" cy="176"/>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38928" name="Text Box 82"/>
            <p:cNvSpPr txBox="1">
              <a:spLocks noChangeArrowheads="1"/>
            </p:cNvSpPr>
            <p:nvPr/>
          </p:nvSpPr>
          <p:spPr bwMode="auto">
            <a:xfrm>
              <a:off x="912" y="1296"/>
              <a:ext cx="2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Symbol" panose="05050102010706020507" pitchFamily="18" charset="2"/>
                </a:rPr>
                <a:t>F</a:t>
              </a:r>
              <a:r>
                <a:rPr lang="en-GB" altLang="en-US" sz="1000">
                  <a:latin typeface="Times New Roman" panose="02020603050405020304" pitchFamily="18" charset="0"/>
                </a:rPr>
                <a:t>1</a:t>
              </a:r>
              <a:endParaRPr lang="en-GB" altLang="en-US" sz="1600">
                <a:latin typeface="Times New Roman" panose="02020603050405020304" pitchFamily="18" charset="0"/>
              </a:endParaRPr>
            </a:p>
          </p:txBody>
        </p:sp>
        <p:sp>
          <p:nvSpPr>
            <p:cNvPr id="38929" name="Text Box 83"/>
            <p:cNvSpPr txBox="1">
              <a:spLocks noChangeArrowheads="1"/>
            </p:cNvSpPr>
            <p:nvPr/>
          </p:nvSpPr>
          <p:spPr bwMode="auto">
            <a:xfrm>
              <a:off x="3264" y="1296"/>
              <a:ext cx="2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Symbol" panose="05050102010706020507" pitchFamily="18" charset="2"/>
                </a:rPr>
                <a:t>F</a:t>
              </a:r>
              <a:r>
                <a:rPr lang="en-GB" altLang="en-US" sz="1000">
                  <a:latin typeface="Times New Roman" panose="02020603050405020304" pitchFamily="18" charset="0"/>
                </a:rPr>
                <a:t>2</a:t>
              </a:r>
              <a:endParaRPr lang="en-GB" altLang="en-US" sz="1600">
                <a:latin typeface="Times New Roman" panose="02020603050405020304" pitchFamily="18" charset="0"/>
              </a:endParaRPr>
            </a:p>
          </p:txBody>
        </p:sp>
      </p:grpSp>
      <p:graphicFrame>
        <p:nvGraphicFramePr>
          <p:cNvPr id="38916" name="Object 1"/>
          <p:cNvGraphicFramePr>
            <a:graphicFrameLocks noChangeAspect="1"/>
          </p:cNvGraphicFramePr>
          <p:nvPr/>
        </p:nvGraphicFramePr>
        <p:xfrm>
          <a:off x="858838" y="4343400"/>
          <a:ext cx="3238500" cy="1866900"/>
        </p:xfrm>
        <a:graphic>
          <a:graphicData uri="http://schemas.openxmlformats.org/presentationml/2006/ole">
            <mc:AlternateContent xmlns:mc="http://schemas.openxmlformats.org/markup-compatibility/2006">
              <mc:Choice xmlns:v="urn:schemas-microsoft-com:vml" Requires="v">
                <p:oleObj spid="_x0000_s39012" name="Visio" r:id="rId4" imgW="2715339" imgH="1565196" progId="Visio.Drawing.11">
                  <p:embed/>
                </p:oleObj>
              </mc:Choice>
              <mc:Fallback>
                <p:oleObj name="Visio" r:id="rId4" imgW="2715339" imgH="1565196"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838" y="4343400"/>
                        <a:ext cx="32385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7" name="Object 2"/>
          <p:cNvGraphicFramePr>
            <a:graphicFrameLocks noChangeAspect="1"/>
          </p:cNvGraphicFramePr>
          <p:nvPr/>
        </p:nvGraphicFramePr>
        <p:xfrm>
          <a:off x="4768850" y="4191000"/>
          <a:ext cx="3176588" cy="2036763"/>
        </p:xfrm>
        <a:graphic>
          <a:graphicData uri="http://schemas.openxmlformats.org/presentationml/2006/ole">
            <mc:AlternateContent xmlns:mc="http://schemas.openxmlformats.org/markup-compatibility/2006">
              <mc:Choice xmlns:v="urn:schemas-microsoft-com:vml" Requires="v">
                <p:oleObj spid="_x0000_s39013" name="Visio" r:id="rId6" imgW="3003375" imgH="1924907" progId="Visio.Drawing.11">
                  <p:embed/>
                </p:oleObj>
              </mc:Choice>
              <mc:Fallback>
                <p:oleObj name="Visio" r:id="rId6" imgW="3003375" imgH="1924907" progId="Visio.Drawing.11">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8850" y="4191000"/>
                        <a:ext cx="3176588"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58EE0D8-510F-43AD-A098-9FE44625E1AB}" type="slidenum">
              <a:rPr lang="en-US" altLang="en-US" sz="1400" smtClean="0"/>
              <a:pPr>
                <a:spcBef>
                  <a:spcPct val="0"/>
                </a:spcBef>
                <a:buFontTx/>
                <a:buNone/>
              </a:pPr>
              <a:t>20</a:t>
            </a:fld>
            <a:endParaRPr lang="en-US" altLang="en-US" sz="1400" smtClean="0"/>
          </a:p>
        </p:txBody>
      </p:sp>
      <p:sp>
        <p:nvSpPr>
          <p:cNvPr id="38919" name="Pentagon 1"/>
          <p:cNvSpPr>
            <a:spLocks noChangeArrowheads="1"/>
          </p:cNvSpPr>
          <p:nvPr/>
        </p:nvSpPr>
        <p:spPr bwMode="auto">
          <a:xfrm>
            <a:off x="1587500" y="6172200"/>
            <a:ext cx="471488" cy="609600"/>
          </a:xfrm>
          <a:prstGeom prst="homePlate">
            <a:avLst>
              <a:gd name="adj" fmla="val 119792"/>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cxnSp>
        <p:nvCxnSpPr>
          <p:cNvPr id="38920" name="Elbow Connector 3"/>
          <p:cNvCxnSpPr>
            <a:cxnSpLocks noChangeShapeType="1"/>
          </p:cNvCxnSpPr>
          <p:nvPr/>
        </p:nvCxnSpPr>
        <p:spPr bwMode="auto">
          <a:xfrm rot="16200000" flipH="1">
            <a:off x="1250950" y="5988050"/>
            <a:ext cx="381000" cy="292100"/>
          </a:xfrm>
          <a:prstGeom prst="bentConnector3">
            <a:avLst>
              <a:gd name="adj1" fmla="val 975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8921" name="Elbow Connector 6"/>
          <p:cNvCxnSpPr>
            <a:cxnSpLocks noChangeShapeType="1"/>
          </p:cNvCxnSpPr>
          <p:nvPr/>
        </p:nvCxnSpPr>
        <p:spPr bwMode="auto">
          <a:xfrm rot="16200000" flipH="1">
            <a:off x="508794" y="5550694"/>
            <a:ext cx="1752600" cy="404812"/>
          </a:xfrm>
          <a:prstGeom prst="bentConnector3">
            <a:avLst>
              <a:gd name="adj1" fmla="val 100000"/>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8922" name="TextBox 8"/>
          <p:cNvSpPr txBox="1">
            <a:spLocks noChangeArrowheads="1"/>
          </p:cNvSpPr>
          <p:nvPr/>
        </p:nvSpPr>
        <p:spPr bwMode="auto">
          <a:xfrm>
            <a:off x="1541463" y="6477000"/>
            <a:ext cx="288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a:t>
            </a:r>
          </a:p>
        </p:txBody>
      </p:sp>
      <p:sp>
        <p:nvSpPr>
          <p:cNvPr id="38923" name="TextBox 9"/>
          <p:cNvSpPr txBox="1">
            <a:spLocks noChangeArrowheads="1"/>
          </p:cNvSpPr>
          <p:nvPr/>
        </p:nvSpPr>
        <p:spPr bwMode="auto">
          <a:xfrm>
            <a:off x="1543050" y="6105525"/>
            <a:ext cx="26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a:t>
            </a:r>
          </a:p>
        </p:txBody>
      </p:sp>
      <p:cxnSp>
        <p:nvCxnSpPr>
          <p:cNvPr id="38924" name="Straight Connector 11"/>
          <p:cNvCxnSpPr>
            <a:cxnSpLocks noChangeShapeType="1"/>
            <a:stCxn id="38919" idx="3"/>
          </p:cNvCxnSpPr>
          <p:nvPr/>
        </p:nvCxnSpPr>
        <p:spPr bwMode="auto">
          <a:xfrm>
            <a:off x="2058988" y="6477000"/>
            <a:ext cx="3365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8925" name="TextBox 12"/>
          <p:cNvSpPr txBox="1">
            <a:spLocks noChangeArrowheads="1"/>
          </p:cNvSpPr>
          <p:nvPr/>
        </p:nvSpPr>
        <p:spPr bwMode="auto">
          <a:xfrm>
            <a:off x="2374900" y="6259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d</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p:txBody>
          <a:bodyPr/>
          <a:lstStyle/>
          <a:p>
            <a:r>
              <a:rPr lang="en-US" altLang="en-US" smtClean="0"/>
              <a:t>HW: N-bit pipeline ADC model</a:t>
            </a:r>
          </a:p>
        </p:txBody>
      </p:sp>
      <p:sp>
        <p:nvSpPr>
          <p:cNvPr id="40963" name="Content Placeholder 3"/>
          <p:cNvSpPr>
            <a:spLocks noGrp="1"/>
          </p:cNvSpPr>
          <p:nvPr>
            <p:ph idx="1"/>
          </p:nvPr>
        </p:nvSpPr>
        <p:spPr/>
        <p:txBody>
          <a:bodyPr/>
          <a:lstStyle/>
          <a:p>
            <a:r>
              <a:rPr lang="en-US" altLang="en-US" sz="2400" dirty="0" smtClean="0"/>
              <a:t>Model each comparator with input noise plus input offset followed by an idea comparator</a:t>
            </a:r>
          </a:p>
          <a:p>
            <a:r>
              <a:rPr lang="en-US" altLang="en-US" sz="2400" dirty="0" smtClean="0"/>
              <a:t>DAC error is modeled by allowing mismatches in the capacitors, which causes the gain != 2, and shift != </a:t>
            </a:r>
            <a:r>
              <a:rPr lang="en-US" altLang="en-US" sz="2400" dirty="0" err="1" smtClean="0"/>
              <a:t>Vref</a:t>
            </a:r>
            <a:endParaRPr lang="en-US" altLang="en-US" sz="2400" dirty="0" smtClean="0"/>
          </a:p>
          <a:p>
            <a:r>
              <a:rPr lang="en-US" altLang="en-US" sz="2400" dirty="0" smtClean="0"/>
              <a:t>Gain stage insufficient gain causes settled value to be incorrect</a:t>
            </a:r>
          </a:p>
          <a:p>
            <a:r>
              <a:rPr lang="en-US" altLang="en-US" sz="2400" dirty="0" smtClean="0"/>
              <a:t>Gain nonlinearity causes transfer curve to be nonlinear</a:t>
            </a:r>
          </a:p>
          <a:p>
            <a:r>
              <a:rPr lang="en-US" altLang="en-US" sz="2400" dirty="0" smtClean="0"/>
              <a:t>#bit for each </a:t>
            </a:r>
            <a:r>
              <a:rPr lang="en-US" altLang="en-US" sz="2400" dirty="0" smtClean="0"/>
              <a:t>stage </a:t>
            </a:r>
            <a:r>
              <a:rPr lang="en-US" altLang="en-US" sz="2400" dirty="0" smtClean="0"/>
              <a:t>is k1, k2, k3, </a:t>
            </a:r>
          </a:p>
          <a:p>
            <a:r>
              <a:rPr lang="en-US" altLang="en-US" sz="2400" dirty="0" smtClean="0"/>
              <a:t>They can be all 1’s, or the first few being integer.5 and last number being integer</a:t>
            </a:r>
          </a:p>
          <a:p>
            <a:r>
              <a:rPr lang="en-US" altLang="en-US" sz="2400" dirty="0" smtClean="0"/>
              <a:t>For an integer.5 bit stage, you can </a:t>
            </a:r>
            <a:r>
              <a:rPr lang="en-US" altLang="en-US" sz="2400" dirty="0" smtClean="0"/>
              <a:t>do charge </a:t>
            </a:r>
            <a:r>
              <a:rPr lang="en-US" altLang="en-US" sz="2400" dirty="0" smtClean="0"/>
              <a:t>re-distribution or charge transfer.</a:t>
            </a:r>
          </a:p>
        </p:txBody>
      </p:sp>
      <p:sp>
        <p:nvSpPr>
          <p:cNvPr id="4096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A23ED1-77D9-43FF-AD1D-06F7BDCBA620}" type="slidenum">
              <a:rPr lang="en-US" altLang="en-US" sz="1400" smtClean="0"/>
              <a:pPr>
                <a:spcBef>
                  <a:spcPct val="0"/>
                </a:spcBef>
                <a:buFontTx/>
                <a:buNone/>
              </a:pPr>
              <a:t>21</a:t>
            </a:fld>
            <a:endParaRPr lang="en-US" altLang="en-US" sz="1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1986" name="Group 5"/>
          <p:cNvGrpSpPr>
            <a:grpSpLocks/>
          </p:cNvGrpSpPr>
          <p:nvPr/>
        </p:nvGrpSpPr>
        <p:grpSpPr bwMode="auto">
          <a:xfrm>
            <a:off x="1143000" y="1203325"/>
            <a:ext cx="7010400" cy="4435475"/>
            <a:chOff x="720" y="758"/>
            <a:chExt cx="4416" cy="2794"/>
          </a:xfrm>
        </p:grpSpPr>
        <p:graphicFrame>
          <p:nvGraphicFramePr>
            <p:cNvPr id="41989" name="Object 6"/>
            <p:cNvGraphicFramePr>
              <a:graphicFrameLocks noChangeAspect="1"/>
            </p:cNvGraphicFramePr>
            <p:nvPr/>
          </p:nvGraphicFramePr>
          <p:xfrm>
            <a:off x="720" y="962"/>
            <a:ext cx="4416" cy="2590"/>
          </p:xfrm>
          <a:graphic>
            <a:graphicData uri="http://schemas.openxmlformats.org/presentationml/2006/ole">
              <mc:AlternateContent xmlns:mc="http://schemas.openxmlformats.org/markup-compatibility/2006">
                <mc:Choice xmlns:v="urn:schemas-microsoft-com:vml" Requires="v">
                  <p:oleObj spid="_x0000_s41994" name="Immagine bitmap" r:id="rId4" imgW="5969806" imgH="3502516" progId="Paint.Picture">
                    <p:embed/>
                  </p:oleObj>
                </mc:Choice>
                <mc:Fallback>
                  <p:oleObj name="Immagine bitmap" r:id="rId4" imgW="5969806" imgH="3502516"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 y="962"/>
                          <a:ext cx="4416" cy="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1271" name="Text Box 7"/>
            <p:cNvSpPr txBox="1">
              <a:spLocks noChangeArrowheads="1"/>
            </p:cNvSpPr>
            <p:nvPr/>
          </p:nvSpPr>
          <p:spPr bwMode="auto">
            <a:xfrm>
              <a:off x="1008" y="758"/>
              <a:ext cx="3744" cy="442"/>
            </a:xfrm>
            <a:prstGeom prst="rect">
              <a:avLst/>
            </a:prstGeom>
            <a:solidFill>
              <a:schemeClr val="bg1"/>
            </a:solidFill>
            <a:ln w="9525">
              <a:noFill/>
              <a:miter lim="800000"/>
              <a:headEnd/>
              <a:tailEnd/>
            </a:ln>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GB" sz="2000" b="1" smtClean="0">
                  <a:solidFill>
                    <a:srgbClr val="CC0000"/>
                  </a:solidFill>
                  <a:effectLst>
                    <a:outerShdw blurRad="38100" dist="38100" dir="2700000" algn="tl">
                      <a:srgbClr val="C0C0C0"/>
                    </a:outerShdw>
                  </a:effectLst>
                  <a:latin typeface="Times New Roman" panose="02020603050405020304" pitchFamily="18" charset="0"/>
                </a:rPr>
                <a:t>MagAmp stage functional equivalent circuit</a:t>
              </a:r>
              <a:endParaRPr lang="en-GB" sz="2000" smtClean="0">
                <a:solidFill>
                  <a:srgbClr val="CC0066"/>
                </a:solidFill>
                <a:latin typeface="Times New Roman" panose="02020603050405020304" pitchFamily="18" charset="0"/>
              </a:endParaRPr>
            </a:p>
            <a:p>
              <a:pPr eaLnBrk="1" hangingPunct="1">
                <a:spcBef>
                  <a:spcPct val="0"/>
                </a:spcBef>
                <a:buFontTx/>
                <a:buNone/>
                <a:defRPr/>
              </a:pPr>
              <a:endParaRPr lang="en-GB" sz="2000" smtClean="0">
                <a:solidFill>
                  <a:srgbClr val="CC0066"/>
                </a:solidFill>
                <a:latin typeface="Times New Roman" panose="02020603050405020304" pitchFamily="18" charset="0"/>
              </a:endParaRPr>
            </a:p>
          </p:txBody>
        </p:sp>
      </p:grpSp>
      <p:sp>
        <p:nvSpPr>
          <p:cNvPr id="41987" name="Text Box 8"/>
          <p:cNvSpPr txBox="1">
            <a:spLocks noChangeArrowheads="1"/>
          </p:cNvSpPr>
          <p:nvPr/>
        </p:nvSpPr>
        <p:spPr bwMode="auto">
          <a:xfrm>
            <a:off x="1690688" y="304800"/>
            <a:ext cx="2349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FOLDING ADC</a:t>
            </a:r>
          </a:p>
        </p:txBody>
      </p:sp>
      <p:sp>
        <p:nvSpPr>
          <p:cNvPr id="4198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5867FF6-1164-4035-8E8E-9413525D9B64}" type="slidenum">
              <a:rPr lang="en-US" altLang="en-US" sz="1400" smtClean="0"/>
              <a:pPr>
                <a:spcBef>
                  <a:spcPct val="0"/>
                </a:spcBef>
                <a:buFontTx/>
                <a:buNone/>
              </a:pPr>
              <a:t>22</a:t>
            </a:fld>
            <a:endParaRPr lang="en-US" altLang="en-US" sz="1400" smtClean="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4034" name="Group 2"/>
          <p:cNvGrpSpPr>
            <a:grpSpLocks/>
          </p:cNvGrpSpPr>
          <p:nvPr/>
        </p:nvGrpSpPr>
        <p:grpSpPr bwMode="auto">
          <a:xfrm>
            <a:off x="1295400" y="990600"/>
            <a:ext cx="6400800" cy="4648200"/>
            <a:chOff x="816" y="624"/>
            <a:chExt cx="4032" cy="2928"/>
          </a:xfrm>
        </p:grpSpPr>
        <p:graphicFrame>
          <p:nvGraphicFramePr>
            <p:cNvPr id="44036" name="Object 3"/>
            <p:cNvGraphicFramePr>
              <a:graphicFrameLocks noChangeAspect="1"/>
            </p:cNvGraphicFramePr>
            <p:nvPr/>
          </p:nvGraphicFramePr>
          <p:xfrm>
            <a:off x="816" y="821"/>
            <a:ext cx="4032" cy="2731"/>
          </p:xfrm>
          <a:graphic>
            <a:graphicData uri="http://schemas.openxmlformats.org/presentationml/2006/ole">
              <mc:AlternateContent xmlns:mc="http://schemas.openxmlformats.org/markup-compatibility/2006">
                <mc:Choice xmlns:v="urn:schemas-microsoft-com:vml" Requires="v">
                  <p:oleObj spid="_x0000_s44041" name="Immagine bitmap" r:id="rId4" imgW="5478073" imgH="3709561" progId="Paint.Picture">
                    <p:embed/>
                  </p:oleObj>
                </mc:Choice>
                <mc:Fallback>
                  <p:oleObj name="Immagine bitmap" r:id="rId4" imgW="5478073" imgH="3709561"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821"/>
                          <a:ext cx="4032" cy="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3316" name="Text Box 4"/>
            <p:cNvSpPr txBox="1">
              <a:spLocks noChangeArrowheads="1"/>
            </p:cNvSpPr>
            <p:nvPr/>
          </p:nvSpPr>
          <p:spPr bwMode="auto">
            <a:xfrm>
              <a:off x="1094" y="624"/>
              <a:ext cx="3754" cy="442"/>
            </a:xfrm>
            <a:prstGeom prst="rect">
              <a:avLst/>
            </a:prstGeom>
            <a:solidFill>
              <a:schemeClr val="bg1"/>
            </a:solidFill>
            <a:ln w="9525">
              <a:noFill/>
              <a:miter lim="800000"/>
              <a:headEnd/>
              <a:tailEnd/>
            </a:ln>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GB" sz="2000" b="1" smtClean="0">
                  <a:solidFill>
                    <a:srgbClr val="CC0000"/>
                  </a:solidFill>
                  <a:effectLst>
                    <a:outerShdw blurRad="38100" dist="38100" dir="2700000" algn="tl">
                      <a:srgbClr val="C0C0C0"/>
                    </a:outerShdw>
                  </a:effectLst>
                  <a:latin typeface="Times New Roman" panose="02020603050405020304" pitchFamily="18" charset="0"/>
                </a:rPr>
                <a:t>3-bit MagAmp (folding) ADC block diagram</a:t>
              </a:r>
              <a:endParaRPr lang="en-GB" sz="2000" smtClean="0">
                <a:solidFill>
                  <a:srgbClr val="CC0066"/>
                </a:solidFill>
                <a:latin typeface="Times New Roman" panose="02020603050405020304" pitchFamily="18" charset="0"/>
              </a:endParaRPr>
            </a:p>
            <a:p>
              <a:pPr eaLnBrk="1" hangingPunct="1">
                <a:spcBef>
                  <a:spcPct val="0"/>
                </a:spcBef>
                <a:buFontTx/>
                <a:buNone/>
                <a:defRPr/>
              </a:pPr>
              <a:endParaRPr lang="en-GB" sz="2000" smtClean="0">
                <a:solidFill>
                  <a:srgbClr val="CC0066"/>
                </a:solidFill>
                <a:latin typeface="Times New Roman" panose="02020603050405020304" pitchFamily="18" charset="0"/>
              </a:endParaRPr>
            </a:p>
          </p:txBody>
        </p:sp>
      </p:grpSp>
      <p:sp>
        <p:nvSpPr>
          <p:cNvPr id="4403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A943AC-9ABE-4CBB-8933-7E40E9C75E98}" type="slidenum">
              <a:rPr lang="en-US" altLang="en-US" sz="1400" smtClean="0"/>
              <a:pPr>
                <a:spcBef>
                  <a:spcPct val="0"/>
                </a:spcBef>
                <a:buFontTx/>
                <a:buNone/>
              </a:pPr>
              <a:t>23</a:t>
            </a:fld>
            <a:endParaRPr lang="en-US" altLang="en-US" sz="1400" smtClean="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6082" name="Group 5"/>
          <p:cNvGrpSpPr>
            <a:grpSpLocks/>
          </p:cNvGrpSpPr>
          <p:nvPr/>
        </p:nvGrpSpPr>
        <p:grpSpPr bwMode="auto">
          <a:xfrm>
            <a:off x="1676400" y="1279525"/>
            <a:ext cx="5715000" cy="4376738"/>
            <a:chOff x="1056" y="806"/>
            <a:chExt cx="3600" cy="2757"/>
          </a:xfrm>
        </p:grpSpPr>
        <p:graphicFrame>
          <p:nvGraphicFramePr>
            <p:cNvPr id="46084" name="Object 6"/>
            <p:cNvGraphicFramePr>
              <a:graphicFrameLocks noChangeAspect="1"/>
            </p:cNvGraphicFramePr>
            <p:nvPr/>
          </p:nvGraphicFramePr>
          <p:xfrm>
            <a:off x="1056" y="864"/>
            <a:ext cx="3600" cy="2699"/>
          </p:xfrm>
          <a:graphic>
            <a:graphicData uri="http://schemas.openxmlformats.org/presentationml/2006/ole">
              <mc:AlternateContent xmlns:mc="http://schemas.openxmlformats.org/markup-compatibility/2006">
                <mc:Choice xmlns:v="urn:schemas-microsoft-com:vml" Requires="v">
                  <p:oleObj spid="_x0000_s46089" name="Immagine bitmap" r:id="rId4" imgW="4822430" imgH="3614666" progId="Paint.Picture">
                    <p:embed/>
                  </p:oleObj>
                </mc:Choice>
                <mc:Fallback>
                  <p:oleObj name="Immagine bitmap" r:id="rId4" imgW="4822430" imgH="3614666"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864"/>
                          <a:ext cx="3600" cy="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367" name="Text Box 7"/>
            <p:cNvSpPr txBox="1">
              <a:spLocks noChangeArrowheads="1"/>
            </p:cNvSpPr>
            <p:nvPr/>
          </p:nvSpPr>
          <p:spPr bwMode="auto">
            <a:xfrm>
              <a:off x="1414" y="806"/>
              <a:ext cx="2810" cy="442"/>
            </a:xfrm>
            <a:prstGeom prst="rect">
              <a:avLst/>
            </a:prstGeom>
            <a:solidFill>
              <a:schemeClr val="bg1"/>
            </a:solidFill>
            <a:ln w="9525">
              <a:noFill/>
              <a:miter lim="800000"/>
              <a:headEnd/>
              <a:tailEnd/>
            </a:ln>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GB" sz="2000" b="1" smtClean="0">
                  <a:solidFill>
                    <a:srgbClr val="CC0000"/>
                  </a:solidFill>
                  <a:effectLst>
                    <a:outerShdw blurRad="38100" dist="38100" dir="2700000" algn="tl">
                      <a:srgbClr val="C0C0C0"/>
                    </a:outerShdw>
                  </a:effectLst>
                  <a:latin typeface="Times New Roman" panose="02020603050405020304" pitchFamily="18" charset="0"/>
                </a:rPr>
                <a:t>Input and residue waveforms</a:t>
              </a:r>
            </a:p>
            <a:p>
              <a:pPr algn="ctr" eaLnBrk="1" hangingPunct="1">
                <a:spcBef>
                  <a:spcPct val="0"/>
                </a:spcBef>
                <a:buFontTx/>
                <a:buNone/>
                <a:defRPr/>
              </a:pPr>
              <a:r>
                <a:rPr lang="en-GB" sz="2000" b="1" smtClean="0">
                  <a:solidFill>
                    <a:srgbClr val="CC0000"/>
                  </a:solidFill>
                  <a:effectLst>
                    <a:outerShdw blurRad="38100" dist="38100" dir="2700000" algn="tl">
                      <a:srgbClr val="C0C0C0"/>
                    </a:outerShdw>
                  </a:effectLst>
                  <a:latin typeface="Times New Roman" panose="02020603050405020304" pitchFamily="18" charset="0"/>
                </a:rPr>
                <a:t>for 3-bit MagAmp ADC</a:t>
              </a:r>
              <a:endParaRPr lang="en-GB" sz="2000" smtClean="0">
                <a:solidFill>
                  <a:srgbClr val="CC0066"/>
                </a:solidFill>
                <a:latin typeface="Times New Roman" panose="02020603050405020304" pitchFamily="18" charset="0"/>
              </a:endParaRPr>
            </a:p>
          </p:txBody>
        </p:sp>
      </p:grpSp>
      <p:sp>
        <p:nvSpPr>
          <p:cNvPr id="4608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C68961-81C7-406A-8234-ED2CA00E5681}" type="slidenum">
              <a:rPr lang="en-US" altLang="en-US" sz="1400" smtClean="0"/>
              <a:pPr>
                <a:spcBef>
                  <a:spcPct val="0"/>
                </a:spcBef>
                <a:buFontTx/>
                <a:buNone/>
              </a:pPr>
              <a:t>24</a:t>
            </a:fld>
            <a:endParaRPr lang="en-US" altLang="en-US" sz="1400" smtClean="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8130" name="Object 2"/>
          <p:cNvGraphicFramePr>
            <a:graphicFrameLocks noChangeAspect="1"/>
          </p:cNvGraphicFramePr>
          <p:nvPr/>
        </p:nvGraphicFramePr>
        <p:xfrm>
          <a:off x="1524000" y="1397000"/>
          <a:ext cx="6400800" cy="4470400"/>
        </p:xfrm>
        <a:graphic>
          <a:graphicData uri="http://schemas.openxmlformats.org/presentationml/2006/ole">
            <mc:AlternateContent xmlns:mc="http://schemas.openxmlformats.org/markup-compatibility/2006">
              <mc:Choice xmlns:v="urn:schemas-microsoft-com:vml" Requires="v">
                <p:oleObj spid="_x0000_s48136" name="Immagine bitmap" r:id="rId4" imgW="5348670" imgH="3735442" progId="Paint.Picture">
                  <p:embed/>
                </p:oleObj>
              </mc:Choice>
              <mc:Fallback>
                <p:oleObj name="Immagine bitmap" r:id="rId4" imgW="5348670" imgH="3735442"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7000"/>
                        <a:ext cx="64008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7411" name="Text Box 3"/>
          <p:cNvSpPr txBox="1">
            <a:spLocks noChangeArrowheads="1"/>
          </p:cNvSpPr>
          <p:nvPr/>
        </p:nvSpPr>
        <p:spPr bwMode="auto">
          <a:xfrm>
            <a:off x="2362200" y="990600"/>
            <a:ext cx="4572000" cy="822325"/>
          </a:xfrm>
          <a:prstGeom prst="rect">
            <a:avLst/>
          </a:prstGeom>
          <a:solidFill>
            <a:schemeClr val="bg1"/>
          </a:solidFill>
          <a:ln w="9525">
            <a:noFill/>
            <a:miter lim="800000"/>
            <a:headEnd/>
            <a:tailEnd/>
          </a:ln>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GB" sz="2000" b="1" smtClean="0">
                <a:solidFill>
                  <a:srgbClr val="CC0000"/>
                </a:solidFill>
                <a:effectLst>
                  <a:outerShdw blurRad="38100" dist="38100" dir="2700000" algn="tl">
                    <a:srgbClr val="C0C0C0"/>
                  </a:outerShdw>
                </a:effectLst>
                <a:latin typeface="Times New Roman" panose="02020603050405020304" pitchFamily="18" charset="0"/>
              </a:rPr>
              <a:t>Circuit Details of MagAmp stage</a:t>
            </a:r>
            <a:endParaRPr lang="en-GB" sz="2000" smtClean="0">
              <a:solidFill>
                <a:srgbClr val="CC0000"/>
              </a:solidFill>
              <a:effectLst>
                <a:outerShdw blurRad="38100" dist="38100" dir="2700000" algn="tl">
                  <a:srgbClr val="C0C0C0"/>
                </a:outerShdw>
              </a:effectLst>
              <a:latin typeface="Times New Roman" panose="02020603050405020304" pitchFamily="18" charset="0"/>
            </a:endParaRPr>
          </a:p>
          <a:p>
            <a:pPr eaLnBrk="1" hangingPunct="1">
              <a:spcBef>
                <a:spcPct val="0"/>
              </a:spcBef>
              <a:buFontTx/>
              <a:buNone/>
              <a:defRPr/>
            </a:pPr>
            <a:endParaRPr lang="en-GB" sz="1400" smtClean="0">
              <a:latin typeface="Times New Roman" panose="02020603050405020304" pitchFamily="18" charset="0"/>
            </a:endParaRPr>
          </a:p>
          <a:p>
            <a:pPr eaLnBrk="1" hangingPunct="1">
              <a:spcBef>
                <a:spcPct val="0"/>
              </a:spcBef>
              <a:buFontTx/>
              <a:buNone/>
              <a:defRPr/>
            </a:pPr>
            <a:endParaRPr lang="en-GB" sz="1400" smtClean="0">
              <a:latin typeface="Times New Roman" panose="02020603050405020304" pitchFamily="18" charset="0"/>
            </a:endParaRPr>
          </a:p>
        </p:txBody>
      </p:sp>
      <p:sp>
        <p:nvSpPr>
          <p:cNvPr id="4813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E9903D-A72F-4A17-9D45-B81291415D6A}" type="slidenum">
              <a:rPr lang="en-US" altLang="en-US" sz="1400" smtClean="0"/>
              <a:pPr>
                <a:spcBef>
                  <a:spcPct val="0"/>
                </a:spcBef>
                <a:buFontTx/>
                <a:buNone/>
              </a:pPr>
              <a:t>25</a:t>
            </a:fld>
            <a:endParaRPr lang="en-US" altLang="en-US" sz="1400" smtClean="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973138" y="257175"/>
            <a:ext cx="68167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ALGORITHMIC OR CYCLIC ADC</a:t>
            </a:r>
          </a:p>
          <a:p>
            <a:pPr eaLnBrk="1" hangingPunct="1">
              <a:spcBef>
                <a:spcPct val="0"/>
              </a:spcBef>
              <a:buFontTx/>
              <a:buNone/>
            </a:pPr>
            <a:endParaRPr lang="en-GB" altLang="en-US" sz="2400" b="1">
              <a:solidFill>
                <a:srgbClr val="003399"/>
              </a:solidFill>
              <a:latin typeface="Times New Roman" panose="02020603050405020304" pitchFamily="18" charset="0"/>
            </a:endParaRPr>
          </a:p>
          <a:p>
            <a:pPr eaLnBrk="1" hangingPunct="1">
              <a:spcBef>
                <a:spcPct val="0"/>
              </a:spcBef>
              <a:buFontTx/>
              <a:buNone/>
            </a:pPr>
            <a:r>
              <a:rPr lang="en-GB" altLang="en-US" sz="2400" b="1">
                <a:solidFill>
                  <a:srgbClr val="003399"/>
                </a:solidFill>
                <a:latin typeface="Times New Roman" panose="02020603050405020304" pitchFamily="18" charset="0"/>
              </a:rPr>
              <a:t>Route the residue to input, and use the same stage again and again</a:t>
            </a:r>
          </a:p>
        </p:txBody>
      </p:sp>
      <p:grpSp>
        <p:nvGrpSpPr>
          <p:cNvPr id="50179" name="Group 3"/>
          <p:cNvGrpSpPr>
            <a:grpSpLocks/>
          </p:cNvGrpSpPr>
          <p:nvPr/>
        </p:nvGrpSpPr>
        <p:grpSpPr bwMode="auto">
          <a:xfrm>
            <a:off x="854075" y="2057400"/>
            <a:ext cx="7451725" cy="3581400"/>
            <a:chOff x="538" y="912"/>
            <a:chExt cx="4694" cy="2256"/>
          </a:xfrm>
        </p:grpSpPr>
        <p:sp>
          <p:nvSpPr>
            <p:cNvPr id="50181" name="AutoShape 4"/>
            <p:cNvSpPr>
              <a:spLocks noChangeArrowheads="1"/>
            </p:cNvSpPr>
            <p:nvPr/>
          </p:nvSpPr>
          <p:spPr bwMode="auto">
            <a:xfrm rot="5422017">
              <a:off x="3816" y="1272"/>
              <a:ext cx="573" cy="429"/>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0182" name="AutoShape 5"/>
            <p:cNvSpPr>
              <a:spLocks noChangeArrowheads="1"/>
            </p:cNvSpPr>
            <p:nvPr/>
          </p:nvSpPr>
          <p:spPr bwMode="auto">
            <a:xfrm rot="5426948">
              <a:off x="1943" y="1176"/>
              <a:ext cx="384" cy="336"/>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0183" name="Text Box 6"/>
            <p:cNvSpPr txBox="1">
              <a:spLocks noChangeArrowheads="1"/>
            </p:cNvSpPr>
            <p:nvPr/>
          </p:nvSpPr>
          <p:spPr bwMode="auto">
            <a:xfrm>
              <a:off x="2751" y="1248"/>
              <a:ext cx="321"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S/H</a:t>
              </a:r>
            </a:p>
          </p:txBody>
        </p:sp>
        <p:sp>
          <p:nvSpPr>
            <p:cNvPr id="50184" name="Line 7"/>
            <p:cNvSpPr>
              <a:spLocks noChangeShapeType="1"/>
            </p:cNvSpPr>
            <p:nvPr/>
          </p:nvSpPr>
          <p:spPr bwMode="auto">
            <a:xfrm>
              <a:off x="2304" y="1344"/>
              <a:ext cx="44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85" name="Line 8"/>
            <p:cNvSpPr>
              <a:spLocks noChangeShapeType="1"/>
            </p:cNvSpPr>
            <p:nvPr/>
          </p:nvSpPr>
          <p:spPr bwMode="auto">
            <a:xfrm>
              <a:off x="3072" y="1344"/>
              <a:ext cx="81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86" name="Line 9"/>
            <p:cNvSpPr>
              <a:spLocks noChangeShapeType="1"/>
            </p:cNvSpPr>
            <p:nvPr/>
          </p:nvSpPr>
          <p:spPr bwMode="auto">
            <a:xfrm flipH="1">
              <a:off x="1536" y="1344"/>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87" name="Line 10"/>
            <p:cNvSpPr>
              <a:spLocks noChangeShapeType="1"/>
            </p:cNvSpPr>
            <p:nvPr/>
          </p:nvSpPr>
          <p:spPr bwMode="auto">
            <a:xfrm>
              <a:off x="864" y="1344"/>
              <a:ext cx="33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88" name="Line 11"/>
            <p:cNvSpPr>
              <a:spLocks noChangeShapeType="1"/>
            </p:cNvSpPr>
            <p:nvPr/>
          </p:nvSpPr>
          <p:spPr bwMode="auto">
            <a:xfrm flipV="1">
              <a:off x="1200" y="1248"/>
              <a:ext cx="24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89" name="Line 12"/>
            <p:cNvSpPr>
              <a:spLocks noChangeShapeType="1"/>
            </p:cNvSpPr>
            <p:nvPr/>
          </p:nvSpPr>
          <p:spPr bwMode="auto">
            <a:xfrm>
              <a:off x="1680" y="1344"/>
              <a:ext cx="0" cy="33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90" name="Line 13"/>
            <p:cNvSpPr>
              <a:spLocks noChangeShapeType="1"/>
            </p:cNvSpPr>
            <p:nvPr/>
          </p:nvSpPr>
          <p:spPr bwMode="auto">
            <a:xfrm>
              <a:off x="1680" y="1920"/>
              <a:ext cx="0" cy="52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91" name="Line 14"/>
            <p:cNvSpPr>
              <a:spLocks noChangeShapeType="1"/>
            </p:cNvSpPr>
            <p:nvPr/>
          </p:nvSpPr>
          <p:spPr bwMode="auto">
            <a:xfrm flipH="1" flipV="1">
              <a:off x="1536" y="1686"/>
              <a:ext cx="144" cy="24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92" name="Line 15"/>
            <p:cNvSpPr>
              <a:spLocks noChangeShapeType="1"/>
            </p:cNvSpPr>
            <p:nvPr/>
          </p:nvSpPr>
          <p:spPr bwMode="auto">
            <a:xfrm>
              <a:off x="1680" y="2448"/>
              <a:ext cx="33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93" name="Line 16"/>
            <p:cNvSpPr>
              <a:spLocks noChangeShapeType="1"/>
            </p:cNvSpPr>
            <p:nvPr/>
          </p:nvSpPr>
          <p:spPr bwMode="auto">
            <a:xfrm>
              <a:off x="1680" y="2112"/>
              <a:ext cx="33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94" name="Line 17"/>
            <p:cNvSpPr>
              <a:spLocks noChangeShapeType="1"/>
            </p:cNvSpPr>
            <p:nvPr/>
          </p:nvSpPr>
          <p:spPr bwMode="auto">
            <a:xfrm>
              <a:off x="3312" y="1344"/>
              <a:ext cx="0" cy="110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95" name="Oval 18"/>
            <p:cNvSpPr>
              <a:spLocks noChangeArrowheads="1"/>
            </p:cNvSpPr>
            <p:nvPr/>
          </p:nvSpPr>
          <p:spPr bwMode="auto">
            <a:xfrm>
              <a:off x="2880" y="2352"/>
              <a:ext cx="240" cy="24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0196" name="Line 19"/>
            <p:cNvSpPr>
              <a:spLocks noChangeShapeType="1"/>
            </p:cNvSpPr>
            <p:nvPr/>
          </p:nvSpPr>
          <p:spPr bwMode="auto">
            <a:xfrm>
              <a:off x="3120" y="2448"/>
              <a:ext cx="192" cy="0"/>
            </a:xfrm>
            <a:prstGeom prst="line">
              <a:avLst/>
            </a:prstGeom>
            <a:noFill/>
            <a:ln w="9525">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50197" name="Line 20"/>
            <p:cNvSpPr>
              <a:spLocks noChangeShapeType="1"/>
            </p:cNvSpPr>
            <p:nvPr/>
          </p:nvSpPr>
          <p:spPr bwMode="auto">
            <a:xfrm flipH="1">
              <a:off x="2208" y="2448"/>
              <a:ext cx="67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98" name="Line 21"/>
            <p:cNvSpPr>
              <a:spLocks noChangeShapeType="1"/>
            </p:cNvSpPr>
            <p:nvPr/>
          </p:nvSpPr>
          <p:spPr bwMode="auto">
            <a:xfrm flipH="1" flipV="1">
              <a:off x="2064" y="2304"/>
              <a:ext cx="144" cy="14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199" name="Line 22"/>
            <p:cNvSpPr>
              <a:spLocks noChangeShapeType="1"/>
            </p:cNvSpPr>
            <p:nvPr/>
          </p:nvSpPr>
          <p:spPr bwMode="auto">
            <a:xfrm flipH="1">
              <a:off x="2208" y="2112"/>
              <a:ext cx="110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200" name="Line 23"/>
            <p:cNvSpPr>
              <a:spLocks noChangeShapeType="1"/>
            </p:cNvSpPr>
            <p:nvPr/>
          </p:nvSpPr>
          <p:spPr bwMode="auto">
            <a:xfrm flipH="1" flipV="1">
              <a:off x="2064" y="1968"/>
              <a:ext cx="144" cy="14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201" name="Line 24"/>
            <p:cNvSpPr>
              <a:spLocks noChangeShapeType="1"/>
            </p:cNvSpPr>
            <p:nvPr/>
          </p:nvSpPr>
          <p:spPr bwMode="auto">
            <a:xfrm flipV="1">
              <a:off x="3000" y="2580"/>
              <a:ext cx="0" cy="384"/>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0202" name="Line 25"/>
            <p:cNvSpPr>
              <a:spLocks noChangeShapeType="1"/>
            </p:cNvSpPr>
            <p:nvPr/>
          </p:nvSpPr>
          <p:spPr bwMode="auto">
            <a:xfrm>
              <a:off x="3600" y="1680"/>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203" name="Oval 26"/>
            <p:cNvSpPr>
              <a:spLocks noChangeArrowheads="1"/>
            </p:cNvSpPr>
            <p:nvPr/>
          </p:nvSpPr>
          <p:spPr bwMode="auto">
            <a:xfrm>
              <a:off x="4176" y="1584"/>
              <a:ext cx="48" cy="4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0204" name="Line 27"/>
            <p:cNvSpPr>
              <a:spLocks noChangeShapeType="1"/>
            </p:cNvSpPr>
            <p:nvPr/>
          </p:nvSpPr>
          <p:spPr bwMode="auto">
            <a:xfrm flipH="1">
              <a:off x="4200" y="1632"/>
              <a:ext cx="0" cy="636"/>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205" name="Line 28"/>
            <p:cNvSpPr>
              <a:spLocks noChangeShapeType="1"/>
            </p:cNvSpPr>
            <p:nvPr/>
          </p:nvSpPr>
          <p:spPr bwMode="auto">
            <a:xfrm flipH="1">
              <a:off x="2112" y="2256"/>
              <a:ext cx="2088" cy="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206" name="Line 29"/>
            <p:cNvSpPr>
              <a:spLocks noChangeShapeType="1"/>
            </p:cNvSpPr>
            <p:nvPr/>
          </p:nvSpPr>
          <p:spPr bwMode="auto">
            <a:xfrm>
              <a:off x="2112" y="3168"/>
              <a:ext cx="2592" cy="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207" name="Line 30"/>
            <p:cNvSpPr>
              <a:spLocks noChangeShapeType="1"/>
            </p:cNvSpPr>
            <p:nvPr/>
          </p:nvSpPr>
          <p:spPr bwMode="auto">
            <a:xfrm flipV="1">
              <a:off x="4704" y="1488"/>
              <a:ext cx="0" cy="168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208" name="Line 31"/>
            <p:cNvSpPr>
              <a:spLocks noChangeShapeType="1"/>
            </p:cNvSpPr>
            <p:nvPr/>
          </p:nvSpPr>
          <p:spPr bwMode="auto">
            <a:xfrm flipV="1">
              <a:off x="4704" y="1104"/>
              <a:ext cx="0" cy="384"/>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209" name="Line 32"/>
            <p:cNvSpPr>
              <a:spLocks noChangeShapeType="1"/>
            </p:cNvSpPr>
            <p:nvPr/>
          </p:nvSpPr>
          <p:spPr bwMode="auto">
            <a:xfrm flipV="1">
              <a:off x="4176" y="1104"/>
              <a:ext cx="0"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210" name="Line 33"/>
            <p:cNvSpPr>
              <a:spLocks noChangeShapeType="1"/>
            </p:cNvSpPr>
            <p:nvPr/>
          </p:nvSpPr>
          <p:spPr bwMode="auto">
            <a:xfrm>
              <a:off x="4176" y="1104"/>
              <a:ext cx="100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211" name="Text Box 34"/>
            <p:cNvSpPr txBox="1">
              <a:spLocks noChangeArrowheads="1"/>
            </p:cNvSpPr>
            <p:nvPr/>
          </p:nvSpPr>
          <p:spPr bwMode="auto">
            <a:xfrm>
              <a:off x="1988" y="1248"/>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2</a:t>
              </a:r>
            </a:p>
          </p:txBody>
        </p:sp>
        <p:sp>
          <p:nvSpPr>
            <p:cNvPr id="50212" name="Text Box 35"/>
            <p:cNvSpPr txBox="1">
              <a:spLocks noChangeArrowheads="1"/>
            </p:cNvSpPr>
            <p:nvPr/>
          </p:nvSpPr>
          <p:spPr bwMode="auto">
            <a:xfrm>
              <a:off x="2109" y="1872"/>
              <a:ext cx="2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S</a:t>
              </a:r>
              <a:r>
                <a:rPr lang="en-GB" altLang="en-US" sz="1400">
                  <a:latin typeface="Times New Roman" panose="02020603050405020304" pitchFamily="18" charset="0"/>
                </a:rPr>
                <a:t>3</a:t>
              </a:r>
              <a:endParaRPr lang="en-GB" altLang="en-US" sz="1600">
                <a:latin typeface="Times New Roman" panose="02020603050405020304" pitchFamily="18" charset="0"/>
              </a:endParaRPr>
            </a:p>
          </p:txBody>
        </p:sp>
        <p:sp>
          <p:nvSpPr>
            <p:cNvPr id="50213" name="Text Box 36"/>
            <p:cNvSpPr txBox="1">
              <a:spLocks noChangeArrowheads="1"/>
            </p:cNvSpPr>
            <p:nvPr/>
          </p:nvSpPr>
          <p:spPr bwMode="auto">
            <a:xfrm>
              <a:off x="2112" y="2428"/>
              <a:ext cx="2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S</a:t>
              </a:r>
              <a:r>
                <a:rPr lang="en-GB" altLang="en-US" sz="1400">
                  <a:latin typeface="Times New Roman" panose="02020603050405020304" pitchFamily="18" charset="0"/>
                </a:rPr>
                <a:t>4</a:t>
              </a:r>
              <a:endParaRPr lang="en-GB" altLang="en-US" sz="1600">
                <a:latin typeface="Times New Roman" panose="02020603050405020304" pitchFamily="18" charset="0"/>
              </a:endParaRPr>
            </a:p>
          </p:txBody>
        </p:sp>
        <p:sp>
          <p:nvSpPr>
            <p:cNvPr id="50214" name="Text Box 37"/>
            <p:cNvSpPr txBox="1">
              <a:spLocks noChangeArrowheads="1"/>
            </p:cNvSpPr>
            <p:nvPr/>
          </p:nvSpPr>
          <p:spPr bwMode="auto">
            <a:xfrm>
              <a:off x="1389" y="1776"/>
              <a:ext cx="2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S</a:t>
              </a:r>
              <a:r>
                <a:rPr lang="en-GB" altLang="en-US" sz="1400">
                  <a:latin typeface="Times New Roman" panose="02020603050405020304" pitchFamily="18" charset="0"/>
                </a:rPr>
                <a:t>2</a:t>
              </a:r>
              <a:endParaRPr lang="en-GB" altLang="en-US" sz="1600">
                <a:latin typeface="Times New Roman" panose="02020603050405020304" pitchFamily="18" charset="0"/>
              </a:endParaRPr>
            </a:p>
          </p:txBody>
        </p:sp>
        <p:sp>
          <p:nvSpPr>
            <p:cNvPr id="50215" name="Text Box 38"/>
            <p:cNvSpPr txBox="1">
              <a:spLocks noChangeArrowheads="1"/>
            </p:cNvSpPr>
            <p:nvPr/>
          </p:nvSpPr>
          <p:spPr bwMode="auto">
            <a:xfrm>
              <a:off x="1053" y="1152"/>
              <a:ext cx="2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S</a:t>
              </a:r>
              <a:r>
                <a:rPr lang="en-GB" altLang="en-US" sz="1400">
                  <a:latin typeface="Times New Roman" panose="02020603050405020304" pitchFamily="18" charset="0"/>
                </a:rPr>
                <a:t>1</a:t>
              </a:r>
              <a:endParaRPr lang="en-GB" altLang="en-US" sz="1600">
                <a:latin typeface="Times New Roman" panose="02020603050405020304" pitchFamily="18" charset="0"/>
              </a:endParaRPr>
            </a:p>
          </p:txBody>
        </p:sp>
        <p:sp>
          <p:nvSpPr>
            <p:cNvPr id="50216" name="Text Box 39"/>
            <p:cNvSpPr txBox="1">
              <a:spLocks noChangeArrowheads="1"/>
            </p:cNvSpPr>
            <p:nvPr/>
          </p:nvSpPr>
          <p:spPr bwMode="auto">
            <a:xfrm>
              <a:off x="3124" y="2448"/>
              <a:ext cx="1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a:t>
              </a:r>
            </a:p>
          </p:txBody>
        </p:sp>
        <p:sp>
          <p:nvSpPr>
            <p:cNvPr id="50217" name="Text Box 40"/>
            <p:cNvSpPr txBox="1">
              <a:spLocks noChangeArrowheads="1"/>
            </p:cNvSpPr>
            <p:nvPr/>
          </p:nvSpPr>
          <p:spPr bwMode="auto">
            <a:xfrm>
              <a:off x="2817" y="2544"/>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a:t>
              </a:r>
            </a:p>
          </p:txBody>
        </p:sp>
        <p:sp>
          <p:nvSpPr>
            <p:cNvPr id="50218" name="Text Box 41"/>
            <p:cNvSpPr txBox="1">
              <a:spLocks noChangeArrowheads="1"/>
            </p:cNvSpPr>
            <p:nvPr/>
          </p:nvSpPr>
          <p:spPr bwMode="auto">
            <a:xfrm>
              <a:off x="2995" y="2880"/>
              <a:ext cx="3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V</a:t>
              </a:r>
              <a:r>
                <a:rPr lang="en-GB" altLang="en-US" sz="1400" baseline="-25000">
                  <a:latin typeface="Times New Roman" panose="02020603050405020304" pitchFamily="18" charset="0"/>
                </a:rPr>
                <a:t>REF</a:t>
              </a:r>
              <a:endParaRPr lang="en-GB" altLang="en-US" sz="1600">
                <a:latin typeface="Times New Roman" panose="02020603050405020304" pitchFamily="18" charset="0"/>
              </a:endParaRPr>
            </a:p>
          </p:txBody>
        </p:sp>
        <p:sp>
          <p:nvSpPr>
            <p:cNvPr id="50219" name="Text Box 42"/>
            <p:cNvSpPr txBox="1">
              <a:spLocks noChangeArrowheads="1"/>
            </p:cNvSpPr>
            <p:nvPr/>
          </p:nvSpPr>
          <p:spPr bwMode="auto">
            <a:xfrm>
              <a:off x="2904" y="2380"/>
              <a:ext cx="2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sym typeface="Symbol" panose="05050102010706020507" pitchFamily="18" charset="2"/>
                </a:rPr>
                <a:t></a:t>
              </a:r>
              <a:endParaRPr lang="en-GB" altLang="en-US" sz="1600">
                <a:latin typeface="Times New Roman" panose="02020603050405020304" pitchFamily="18" charset="0"/>
              </a:endParaRPr>
            </a:p>
          </p:txBody>
        </p:sp>
        <p:sp>
          <p:nvSpPr>
            <p:cNvPr id="50220" name="Text Box 43"/>
            <p:cNvSpPr txBox="1">
              <a:spLocks noChangeArrowheads="1"/>
            </p:cNvSpPr>
            <p:nvPr/>
          </p:nvSpPr>
          <p:spPr bwMode="auto">
            <a:xfrm>
              <a:off x="538" y="1248"/>
              <a:ext cx="2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V</a:t>
              </a:r>
              <a:r>
                <a:rPr lang="en-GB" altLang="en-US" sz="1400" baseline="-25000">
                  <a:latin typeface="Times New Roman" panose="02020603050405020304" pitchFamily="18" charset="0"/>
                </a:rPr>
                <a:t>IN</a:t>
              </a:r>
              <a:endParaRPr lang="en-GB" altLang="en-US" sz="1600">
                <a:latin typeface="Times New Roman" panose="02020603050405020304" pitchFamily="18" charset="0"/>
              </a:endParaRPr>
            </a:p>
          </p:txBody>
        </p:sp>
        <p:sp>
          <p:nvSpPr>
            <p:cNvPr id="50221" name="Text Box 44"/>
            <p:cNvSpPr txBox="1">
              <a:spLocks noChangeArrowheads="1"/>
            </p:cNvSpPr>
            <p:nvPr/>
          </p:nvSpPr>
          <p:spPr bwMode="auto">
            <a:xfrm>
              <a:off x="3379" y="1676"/>
              <a:ext cx="32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V</a:t>
              </a:r>
              <a:r>
                <a:rPr lang="en-GB" altLang="en-US" sz="1400" baseline="-25000">
                  <a:latin typeface="Times New Roman" panose="02020603050405020304" pitchFamily="18" charset="0"/>
                </a:rPr>
                <a:t>REF</a:t>
              </a:r>
              <a:endParaRPr lang="en-GB" altLang="en-US" sz="1400">
                <a:latin typeface="Times New Roman" panose="02020603050405020304" pitchFamily="18" charset="0"/>
              </a:endParaRPr>
            </a:p>
          </p:txBody>
        </p:sp>
        <p:sp>
          <p:nvSpPr>
            <p:cNvPr id="50222" name="Text Box 45"/>
            <p:cNvSpPr txBox="1">
              <a:spLocks noChangeArrowheads="1"/>
            </p:cNvSpPr>
            <p:nvPr/>
          </p:nvSpPr>
          <p:spPr bwMode="auto">
            <a:xfrm>
              <a:off x="3873" y="1564"/>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a:t>
              </a:r>
            </a:p>
          </p:txBody>
        </p:sp>
        <p:sp>
          <p:nvSpPr>
            <p:cNvPr id="50223" name="Text Box 46"/>
            <p:cNvSpPr txBox="1">
              <a:spLocks noChangeArrowheads="1"/>
            </p:cNvSpPr>
            <p:nvPr/>
          </p:nvSpPr>
          <p:spPr bwMode="auto">
            <a:xfrm>
              <a:off x="3873" y="1248"/>
              <a:ext cx="1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a:t>
              </a:r>
            </a:p>
          </p:txBody>
        </p:sp>
        <p:sp>
          <p:nvSpPr>
            <p:cNvPr id="50224" name="Text Box 47"/>
            <p:cNvSpPr txBox="1">
              <a:spLocks noChangeArrowheads="1"/>
            </p:cNvSpPr>
            <p:nvPr/>
          </p:nvSpPr>
          <p:spPr bwMode="auto">
            <a:xfrm>
              <a:off x="4967" y="912"/>
              <a:ext cx="2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Bn</a:t>
              </a:r>
            </a:p>
          </p:txBody>
        </p:sp>
        <p:sp>
          <p:nvSpPr>
            <p:cNvPr id="50225" name="Text Box 48"/>
            <p:cNvSpPr txBox="1">
              <a:spLocks noChangeArrowheads="1"/>
            </p:cNvSpPr>
            <p:nvPr/>
          </p:nvSpPr>
          <p:spPr bwMode="auto">
            <a:xfrm>
              <a:off x="3936" y="1392"/>
              <a:ext cx="24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C</a:t>
              </a:r>
              <a:r>
                <a:rPr lang="en-GB" altLang="en-US" sz="1200">
                  <a:latin typeface="Times New Roman" panose="02020603050405020304" pitchFamily="18" charset="0"/>
                </a:rPr>
                <a:t>1</a:t>
              </a:r>
              <a:endParaRPr lang="en-GB" altLang="en-US" sz="1600">
                <a:latin typeface="Times New Roman" panose="02020603050405020304" pitchFamily="18" charset="0"/>
              </a:endParaRPr>
            </a:p>
          </p:txBody>
        </p:sp>
        <p:sp>
          <p:nvSpPr>
            <p:cNvPr id="50226" name="Line 49"/>
            <p:cNvSpPr>
              <a:spLocks noChangeShapeType="1"/>
            </p:cNvSpPr>
            <p:nvPr/>
          </p:nvSpPr>
          <p:spPr bwMode="auto">
            <a:xfrm flipV="1">
              <a:off x="2112" y="2057"/>
              <a:ext cx="0" cy="201"/>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227" name="Line 50"/>
            <p:cNvSpPr>
              <a:spLocks noChangeShapeType="1"/>
            </p:cNvSpPr>
            <p:nvPr/>
          </p:nvSpPr>
          <p:spPr bwMode="auto">
            <a:xfrm flipV="1">
              <a:off x="2112" y="2386"/>
              <a:ext cx="0" cy="782"/>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5018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B2E417-09A8-4225-BED3-4071CF303E3C}" type="slidenum">
              <a:rPr lang="en-US" altLang="en-US" sz="1400" smtClean="0"/>
              <a:pPr>
                <a:spcBef>
                  <a:spcPct val="0"/>
                </a:spcBef>
                <a:buFontTx/>
                <a:buNone/>
              </a:pPr>
              <a:t>26</a:t>
            </a:fld>
            <a:endParaRPr lang="en-US" altLang="en-US" sz="1400" smtClean="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p:cNvGrpSpPr>
            <a:grpSpLocks/>
          </p:cNvGrpSpPr>
          <p:nvPr/>
        </p:nvGrpSpPr>
        <p:grpSpPr bwMode="auto">
          <a:xfrm>
            <a:off x="2514600" y="838200"/>
            <a:ext cx="4538663" cy="4891088"/>
            <a:chOff x="1584" y="528"/>
            <a:chExt cx="2859" cy="3081"/>
          </a:xfrm>
        </p:grpSpPr>
        <p:sp>
          <p:nvSpPr>
            <p:cNvPr id="52229" name="Oval 3"/>
            <p:cNvSpPr>
              <a:spLocks noChangeArrowheads="1"/>
            </p:cNvSpPr>
            <p:nvPr/>
          </p:nvSpPr>
          <p:spPr bwMode="auto">
            <a:xfrm>
              <a:off x="2208" y="1209"/>
              <a:ext cx="480" cy="48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30" name="AutoShape 4"/>
            <p:cNvSpPr>
              <a:spLocks noChangeArrowheads="1"/>
            </p:cNvSpPr>
            <p:nvPr/>
          </p:nvSpPr>
          <p:spPr bwMode="auto">
            <a:xfrm>
              <a:off x="2064" y="2265"/>
              <a:ext cx="768" cy="768"/>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2231" name="Line 5"/>
            <p:cNvSpPr>
              <a:spLocks noChangeShapeType="1"/>
            </p:cNvSpPr>
            <p:nvPr/>
          </p:nvSpPr>
          <p:spPr bwMode="auto">
            <a:xfrm>
              <a:off x="2448" y="1689"/>
              <a:ext cx="0"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2232" name="Line 6"/>
            <p:cNvSpPr>
              <a:spLocks noChangeShapeType="1"/>
            </p:cNvSpPr>
            <p:nvPr/>
          </p:nvSpPr>
          <p:spPr bwMode="auto">
            <a:xfrm>
              <a:off x="2448" y="681"/>
              <a:ext cx="0" cy="52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2233" name="Line 7"/>
            <p:cNvSpPr>
              <a:spLocks noChangeShapeType="1"/>
            </p:cNvSpPr>
            <p:nvPr/>
          </p:nvSpPr>
          <p:spPr bwMode="auto">
            <a:xfrm>
              <a:off x="2448" y="3033"/>
              <a:ext cx="0"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2234" name="Line 8"/>
            <p:cNvSpPr>
              <a:spLocks noChangeShapeType="1"/>
            </p:cNvSpPr>
            <p:nvPr/>
          </p:nvSpPr>
          <p:spPr bwMode="auto">
            <a:xfrm flipH="1">
              <a:off x="1584" y="3609"/>
              <a:ext cx="8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2235" name="Line 9"/>
            <p:cNvSpPr>
              <a:spLocks noChangeShapeType="1"/>
            </p:cNvSpPr>
            <p:nvPr/>
          </p:nvSpPr>
          <p:spPr bwMode="auto">
            <a:xfrm flipV="1">
              <a:off x="1584" y="921"/>
              <a:ext cx="0" cy="26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2236" name="Line 10"/>
            <p:cNvSpPr>
              <a:spLocks noChangeShapeType="1"/>
            </p:cNvSpPr>
            <p:nvPr/>
          </p:nvSpPr>
          <p:spPr bwMode="auto">
            <a:xfrm>
              <a:off x="1584" y="921"/>
              <a:ext cx="864"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2237" name="Text Box 11"/>
            <p:cNvSpPr txBox="1">
              <a:spLocks noChangeArrowheads="1"/>
            </p:cNvSpPr>
            <p:nvPr/>
          </p:nvSpPr>
          <p:spPr bwMode="auto">
            <a:xfrm>
              <a:off x="2630" y="528"/>
              <a:ext cx="4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INPUT</a:t>
              </a:r>
            </a:p>
          </p:txBody>
        </p:sp>
        <p:sp>
          <p:nvSpPr>
            <p:cNvPr id="52238" name="Text Box 12"/>
            <p:cNvSpPr txBox="1">
              <a:spLocks noChangeArrowheads="1"/>
            </p:cNvSpPr>
            <p:nvPr/>
          </p:nvSpPr>
          <p:spPr bwMode="auto">
            <a:xfrm>
              <a:off x="2294" y="1344"/>
              <a:ext cx="3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2V</a:t>
              </a:r>
              <a:r>
                <a:rPr lang="en-GB" altLang="en-US" sz="1200">
                  <a:latin typeface="Times New Roman" panose="02020603050405020304" pitchFamily="18" charset="0"/>
                </a:rPr>
                <a:t>IN</a:t>
              </a:r>
              <a:endParaRPr lang="en-GB" altLang="en-US" sz="2000">
                <a:latin typeface="Times New Roman" panose="02020603050405020304" pitchFamily="18" charset="0"/>
              </a:endParaRPr>
            </a:p>
          </p:txBody>
        </p:sp>
        <p:sp>
          <p:nvSpPr>
            <p:cNvPr id="52239" name="Text Box 13"/>
            <p:cNvSpPr txBox="1">
              <a:spLocks noChangeArrowheads="1"/>
            </p:cNvSpPr>
            <p:nvPr/>
          </p:nvSpPr>
          <p:spPr bwMode="auto">
            <a:xfrm>
              <a:off x="2467" y="1775"/>
              <a:ext cx="41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latin typeface="Times New Roman" panose="02020603050405020304" pitchFamily="18" charset="0"/>
                </a:rPr>
                <a:t>2V</a:t>
              </a:r>
              <a:r>
                <a:rPr lang="en-GB" altLang="en-US" sz="1800" baseline="-25000">
                  <a:latin typeface="Times New Roman" panose="02020603050405020304" pitchFamily="18" charset="0"/>
                </a:rPr>
                <a:t>IN</a:t>
              </a:r>
              <a:endParaRPr lang="en-GB" altLang="en-US" sz="2000">
                <a:latin typeface="Times New Roman" panose="02020603050405020304" pitchFamily="18" charset="0"/>
              </a:endParaRPr>
            </a:p>
          </p:txBody>
        </p:sp>
        <p:sp>
          <p:nvSpPr>
            <p:cNvPr id="52240" name="Text Box 14"/>
            <p:cNvSpPr txBox="1">
              <a:spLocks noChangeArrowheads="1"/>
            </p:cNvSpPr>
            <p:nvPr/>
          </p:nvSpPr>
          <p:spPr bwMode="auto">
            <a:xfrm>
              <a:off x="2230" y="2427"/>
              <a:ext cx="463"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2V</a:t>
              </a:r>
              <a:r>
                <a:rPr lang="en-GB" altLang="en-US" sz="1800" baseline="-25000">
                  <a:latin typeface="Times New Roman" panose="02020603050405020304" pitchFamily="18" charset="0"/>
                </a:rPr>
                <a:t>IN</a:t>
              </a:r>
              <a:r>
                <a:rPr lang="en-GB" altLang="en-US" sz="2000">
                  <a:latin typeface="Times New Roman" panose="02020603050405020304" pitchFamily="18" charset="0"/>
                </a:rPr>
                <a:t>&gt;</a:t>
              </a:r>
            </a:p>
            <a:p>
              <a:pPr eaLnBrk="1" hangingPunct="1">
                <a:spcBef>
                  <a:spcPct val="0"/>
                </a:spcBef>
                <a:buFontTx/>
                <a:buNone/>
              </a:pPr>
              <a:r>
                <a:rPr lang="en-GB" altLang="en-US" sz="1600">
                  <a:latin typeface="Times New Roman" panose="02020603050405020304" pitchFamily="18" charset="0"/>
                </a:rPr>
                <a:t>2V</a:t>
              </a:r>
              <a:r>
                <a:rPr lang="en-GB" altLang="en-US" sz="1800" baseline="-25000">
                  <a:latin typeface="Times New Roman" panose="02020603050405020304" pitchFamily="18" charset="0"/>
                </a:rPr>
                <a:t>REF</a:t>
              </a:r>
              <a:endParaRPr lang="en-GB" altLang="en-US" sz="1200">
                <a:latin typeface="Times New Roman" panose="02020603050405020304" pitchFamily="18" charset="0"/>
              </a:endParaRPr>
            </a:p>
          </p:txBody>
        </p:sp>
        <p:sp>
          <p:nvSpPr>
            <p:cNvPr id="52241" name="Text Box 15"/>
            <p:cNvSpPr txBox="1">
              <a:spLocks noChangeArrowheads="1"/>
            </p:cNvSpPr>
            <p:nvPr/>
          </p:nvSpPr>
          <p:spPr bwMode="auto">
            <a:xfrm>
              <a:off x="3360" y="2928"/>
              <a:ext cx="1083"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V</a:t>
              </a:r>
              <a:r>
                <a:rPr lang="en-GB" altLang="en-US" sz="1800" baseline="-25000">
                  <a:latin typeface="Times New Roman" panose="02020603050405020304" pitchFamily="18" charset="0"/>
                </a:rPr>
                <a:t>IN</a:t>
              </a:r>
              <a:r>
                <a:rPr lang="en-GB" altLang="en-US" sz="1600">
                  <a:latin typeface="Times New Roman" panose="02020603050405020304" pitchFamily="18" charset="0"/>
                </a:rPr>
                <a:t> = 2V</a:t>
              </a:r>
              <a:r>
                <a:rPr lang="en-GB" altLang="en-US" sz="1800" baseline="-25000">
                  <a:latin typeface="Times New Roman" panose="02020603050405020304" pitchFamily="18" charset="0"/>
                </a:rPr>
                <a:t>IN</a:t>
              </a:r>
              <a:r>
                <a:rPr lang="en-GB" altLang="en-US" sz="1600">
                  <a:latin typeface="Times New Roman" panose="02020603050405020304" pitchFamily="18" charset="0"/>
                </a:rPr>
                <a:t> - Y</a:t>
              </a:r>
              <a:r>
                <a:rPr lang="en-GB" altLang="en-US" sz="1800" baseline="-25000">
                  <a:latin typeface="Times New Roman" panose="02020603050405020304" pitchFamily="18" charset="0"/>
                </a:rPr>
                <a:t>REF</a:t>
              </a:r>
              <a:endParaRPr lang="en-GB" altLang="en-US" sz="1600">
                <a:latin typeface="Times New Roman" panose="02020603050405020304" pitchFamily="18" charset="0"/>
              </a:endParaRPr>
            </a:p>
          </p:txBody>
        </p:sp>
        <p:sp>
          <p:nvSpPr>
            <p:cNvPr id="52242" name="Line 16"/>
            <p:cNvSpPr>
              <a:spLocks noChangeShapeType="1"/>
            </p:cNvSpPr>
            <p:nvPr/>
          </p:nvSpPr>
          <p:spPr bwMode="auto">
            <a:xfrm>
              <a:off x="2832" y="2649"/>
              <a:ext cx="100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2243" name="Line 17"/>
            <p:cNvSpPr>
              <a:spLocks noChangeShapeType="1"/>
            </p:cNvSpPr>
            <p:nvPr/>
          </p:nvSpPr>
          <p:spPr bwMode="auto">
            <a:xfrm>
              <a:off x="3840" y="2649"/>
              <a:ext cx="0" cy="288"/>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2244" name="Line 18"/>
            <p:cNvSpPr>
              <a:spLocks noChangeShapeType="1"/>
            </p:cNvSpPr>
            <p:nvPr/>
          </p:nvSpPr>
          <p:spPr bwMode="auto">
            <a:xfrm flipH="1">
              <a:off x="2448" y="3273"/>
              <a:ext cx="1392"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2245" name="Line 19"/>
            <p:cNvSpPr>
              <a:spLocks noChangeShapeType="1"/>
            </p:cNvSpPr>
            <p:nvPr/>
          </p:nvSpPr>
          <p:spPr bwMode="auto">
            <a:xfrm flipV="1">
              <a:off x="3840" y="3129"/>
              <a:ext cx="0" cy="14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2246" name="Text Box 20"/>
            <p:cNvSpPr txBox="1">
              <a:spLocks noChangeArrowheads="1"/>
            </p:cNvSpPr>
            <p:nvPr/>
          </p:nvSpPr>
          <p:spPr bwMode="auto">
            <a:xfrm>
              <a:off x="2499" y="911"/>
              <a:ext cx="3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latin typeface="Times New Roman" panose="02020603050405020304" pitchFamily="18" charset="0"/>
                </a:rPr>
                <a:t>V</a:t>
              </a:r>
              <a:r>
                <a:rPr lang="en-GB" altLang="en-US" sz="1800" baseline="-25000">
                  <a:latin typeface="Times New Roman" panose="02020603050405020304" pitchFamily="18" charset="0"/>
                </a:rPr>
                <a:t>IN</a:t>
              </a:r>
              <a:endParaRPr lang="en-GB" altLang="en-US" sz="2000">
                <a:latin typeface="Times New Roman" panose="02020603050405020304" pitchFamily="18" charset="0"/>
              </a:endParaRPr>
            </a:p>
          </p:txBody>
        </p:sp>
        <p:sp>
          <p:nvSpPr>
            <p:cNvPr id="52247" name="Text Box 21"/>
            <p:cNvSpPr txBox="1">
              <a:spLocks noChangeArrowheads="1"/>
            </p:cNvSpPr>
            <p:nvPr/>
          </p:nvSpPr>
          <p:spPr bwMode="auto">
            <a:xfrm>
              <a:off x="2148" y="2985"/>
              <a:ext cx="3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NO</a:t>
              </a:r>
            </a:p>
          </p:txBody>
        </p:sp>
        <p:sp>
          <p:nvSpPr>
            <p:cNvPr id="52248" name="Text Box 22"/>
            <p:cNvSpPr txBox="1">
              <a:spLocks noChangeArrowheads="1"/>
            </p:cNvSpPr>
            <p:nvPr/>
          </p:nvSpPr>
          <p:spPr bwMode="auto">
            <a:xfrm>
              <a:off x="2868" y="2437"/>
              <a:ext cx="35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YES</a:t>
              </a:r>
            </a:p>
          </p:txBody>
        </p:sp>
      </p:grpSp>
      <p:sp>
        <p:nvSpPr>
          <p:cNvPr id="52227" name="Text Box 23"/>
          <p:cNvSpPr txBox="1">
            <a:spLocks noChangeArrowheads="1"/>
          </p:cNvSpPr>
          <p:nvPr/>
        </p:nvSpPr>
        <p:spPr bwMode="auto">
          <a:xfrm>
            <a:off x="1914525" y="228600"/>
            <a:ext cx="5138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ALGORITHMIC ADC: flow diagram</a:t>
            </a:r>
          </a:p>
        </p:txBody>
      </p:sp>
      <p:sp>
        <p:nvSpPr>
          <p:cNvPr id="5222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52BADDC-DC80-4E25-A8E8-417C4C82CCE4}" type="slidenum">
              <a:rPr lang="en-US" altLang="en-US" sz="1400" smtClean="0"/>
              <a:pPr>
                <a:spcBef>
                  <a:spcPct val="0"/>
                </a:spcBef>
                <a:buFontTx/>
                <a:buNone/>
              </a:pPr>
              <a:t>27</a:t>
            </a:fld>
            <a:endParaRPr lang="en-US" altLang="en-US" sz="1400" smtClean="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2"/>
          <p:cNvSpPr txBox="1">
            <a:spLocks noChangeArrowheads="1"/>
          </p:cNvSpPr>
          <p:nvPr/>
        </p:nvSpPr>
        <p:spPr bwMode="auto">
          <a:xfrm>
            <a:off x="838200" y="1143000"/>
            <a:ext cx="6634163"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One bit is converted in each cycle</a:t>
            </a:r>
          </a:p>
          <a:p>
            <a:pPr eaLnBrk="1" hangingPunct="1">
              <a:spcBef>
                <a:spcPct val="0"/>
              </a:spcBef>
              <a:buFontTx/>
              <a:buNone/>
            </a:pPr>
            <a:r>
              <a:rPr lang="en-US" altLang="en-US" sz="2400"/>
              <a:t>Same 1-bit DAC used in each cycle</a:t>
            </a:r>
          </a:p>
          <a:p>
            <a:pPr eaLnBrk="1" hangingPunct="1">
              <a:spcBef>
                <a:spcPct val="0"/>
              </a:spcBef>
              <a:buFontTx/>
              <a:buNone/>
            </a:pPr>
            <a:endParaRPr lang="en-US" altLang="en-US" sz="2400"/>
          </a:p>
          <a:p>
            <a:pPr eaLnBrk="1" hangingPunct="1">
              <a:spcBef>
                <a:spcPct val="0"/>
              </a:spcBef>
              <a:buFontTx/>
              <a:buNone/>
            </a:pPr>
            <a:r>
              <a:rPr lang="en-US" altLang="en-US" sz="2400"/>
              <a:t>Require gain of 2 amp</a:t>
            </a:r>
          </a:p>
          <a:p>
            <a:pPr eaLnBrk="1" hangingPunct="1">
              <a:spcBef>
                <a:spcPct val="0"/>
              </a:spcBef>
              <a:buFontTx/>
              <a:buNone/>
            </a:pPr>
            <a:r>
              <a:rPr lang="en-US" altLang="en-US" sz="2400"/>
              <a:t>	gain must be very accurate</a:t>
            </a:r>
          </a:p>
          <a:p>
            <a:pPr eaLnBrk="1" hangingPunct="1">
              <a:spcBef>
                <a:spcPct val="0"/>
              </a:spcBef>
              <a:buFontTx/>
              <a:buNone/>
            </a:pPr>
            <a:r>
              <a:rPr lang="en-US" altLang="en-US" sz="2400"/>
              <a:t>	use high gain op amp in feedback</a:t>
            </a:r>
          </a:p>
          <a:p>
            <a:pPr eaLnBrk="1" hangingPunct="1">
              <a:spcBef>
                <a:spcPct val="0"/>
              </a:spcBef>
              <a:buFontTx/>
              <a:buNone/>
            </a:pPr>
            <a:r>
              <a:rPr lang="en-US" altLang="en-US" sz="2400"/>
              <a:t>	</a:t>
            </a:r>
          </a:p>
          <a:p>
            <a:pPr eaLnBrk="1" hangingPunct="1">
              <a:spcBef>
                <a:spcPct val="0"/>
              </a:spcBef>
              <a:buFontTx/>
              <a:buNone/>
            </a:pPr>
            <a:r>
              <a:rPr lang="en-US" altLang="en-US" sz="2400"/>
              <a:t>But feedback op amp is slow</a:t>
            </a:r>
          </a:p>
          <a:p>
            <a:pPr eaLnBrk="1" hangingPunct="1">
              <a:spcBef>
                <a:spcPct val="0"/>
              </a:spcBef>
              <a:buFontTx/>
              <a:buNone/>
            </a:pPr>
            <a:endParaRPr lang="en-US" altLang="en-US" sz="2400"/>
          </a:p>
          <a:p>
            <a:pPr eaLnBrk="1" hangingPunct="1">
              <a:spcBef>
                <a:spcPct val="0"/>
              </a:spcBef>
              <a:buFont typeface="Wingdings" panose="05000000000000000000" pitchFamily="2" charset="2"/>
              <a:buChar char="è"/>
            </a:pPr>
            <a:r>
              <a:rPr lang="en-US" altLang="en-US" sz="2400">
                <a:sym typeface="Wingdings" panose="05000000000000000000" pitchFamily="2" charset="2"/>
              </a:rPr>
              <a:t>Get rid of gain of 2 amp</a:t>
            </a:r>
          </a:p>
          <a:p>
            <a:pPr eaLnBrk="1" hangingPunct="1">
              <a:spcBef>
                <a:spcPct val="0"/>
              </a:spcBef>
              <a:buFontTx/>
              <a:buNone/>
            </a:pPr>
            <a:r>
              <a:rPr lang="en-US" altLang="en-US" sz="2400">
                <a:sym typeface="Wingdings" panose="05000000000000000000" pitchFamily="2" charset="2"/>
              </a:rPr>
              <a:t>    But reduce DAC weight by 2 after each cycle</a:t>
            </a:r>
          </a:p>
          <a:p>
            <a:pPr eaLnBrk="1" hangingPunct="1">
              <a:spcBef>
                <a:spcPct val="0"/>
              </a:spcBef>
              <a:buFontTx/>
              <a:buNone/>
            </a:pPr>
            <a:endParaRPr lang="en-US" altLang="en-US" sz="2400">
              <a:sym typeface="Wingdings" panose="05000000000000000000" pitchFamily="2" charset="2"/>
            </a:endParaRPr>
          </a:p>
          <a:p>
            <a:pPr eaLnBrk="1" hangingPunct="1">
              <a:spcBef>
                <a:spcPct val="0"/>
              </a:spcBef>
              <a:buFontTx/>
              <a:buNone/>
            </a:pPr>
            <a:r>
              <a:rPr lang="en-US" altLang="en-US" sz="2400">
                <a:sym typeface="Wingdings" panose="05000000000000000000" pitchFamily="2" charset="2"/>
              </a:rPr>
              <a:t>successive approximation ADC</a:t>
            </a:r>
            <a:endParaRPr lang="en-US" altLang="en-US" sz="2400"/>
          </a:p>
        </p:txBody>
      </p:sp>
      <p:sp>
        <p:nvSpPr>
          <p:cNvPr id="542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A45ABA-06BE-476F-9E1D-10900A15DA82}" type="slidenum">
              <a:rPr lang="en-US" altLang="en-US" sz="1400" smtClean="0"/>
              <a:pPr>
                <a:spcBef>
                  <a:spcPct val="0"/>
                </a:spcBef>
                <a:buFontTx/>
                <a:buNone/>
              </a:pPr>
              <a:t>28</a:t>
            </a:fld>
            <a:endParaRPr lang="en-US" altLang="en-US" sz="1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1309688" y="1798638"/>
            <a:ext cx="6523037" cy="3260725"/>
            <a:chOff x="1656" y="5676"/>
            <a:chExt cx="8712" cy="3096"/>
          </a:xfrm>
        </p:grpSpPr>
        <p:sp>
          <p:nvSpPr>
            <p:cNvPr id="55301" name="Text Box 1080"/>
            <p:cNvSpPr txBox="1">
              <a:spLocks noChangeArrowheads="1"/>
            </p:cNvSpPr>
            <p:nvPr/>
          </p:nvSpPr>
          <p:spPr bwMode="auto">
            <a:xfrm>
              <a:off x="7776" y="6252"/>
              <a:ext cx="2160" cy="1008"/>
            </a:xfrm>
            <a:prstGeom prst="rect">
              <a:avLst/>
            </a:prstGeom>
            <a:solidFill>
              <a:srgbClr val="FFFFFF"/>
            </a:solidFill>
            <a:ln w="158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Successive</a:t>
              </a:r>
            </a:p>
            <a:p>
              <a:pPr algn="ctr">
                <a:spcBef>
                  <a:spcPct val="0"/>
                </a:spcBef>
                <a:buFontTx/>
                <a:buNone/>
              </a:pPr>
              <a:r>
                <a:rPr lang="en-US" altLang="en-US" sz="1400"/>
                <a:t>Approximation</a:t>
              </a:r>
            </a:p>
            <a:p>
              <a:pPr algn="ctr">
                <a:spcBef>
                  <a:spcPct val="0"/>
                </a:spcBef>
                <a:buFontTx/>
                <a:buNone/>
              </a:pPr>
              <a:r>
                <a:rPr lang="en-US" altLang="en-US" sz="1400"/>
                <a:t>Register (SAR)</a:t>
              </a:r>
              <a:endParaRPr lang="en-US" altLang="en-US" sz="1400">
                <a:latin typeface="Times New Roman" panose="02020603050405020304" pitchFamily="18" charset="0"/>
              </a:endParaRPr>
            </a:p>
          </p:txBody>
        </p:sp>
        <p:sp>
          <p:nvSpPr>
            <p:cNvPr id="55302" name="Freeform 4"/>
            <p:cNvSpPr>
              <a:spLocks/>
            </p:cNvSpPr>
            <p:nvPr/>
          </p:nvSpPr>
          <p:spPr bwMode="auto">
            <a:xfrm>
              <a:off x="7344" y="7764"/>
              <a:ext cx="1728" cy="864"/>
            </a:xfrm>
            <a:custGeom>
              <a:avLst/>
              <a:gdLst>
                <a:gd name="T0" fmla="*/ 576 w 1728"/>
                <a:gd name="T1" fmla="*/ 0 h 864"/>
                <a:gd name="T2" fmla="*/ 1728 w 1728"/>
                <a:gd name="T3" fmla="*/ 0 h 864"/>
                <a:gd name="T4" fmla="*/ 1728 w 1728"/>
                <a:gd name="T5" fmla="*/ 864 h 864"/>
                <a:gd name="T6" fmla="*/ 576 w 1728"/>
                <a:gd name="T7" fmla="*/ 864 h 864"/>
                <a:gd name="T8" fmla="*/ 0 w 1728"/>
                <a:gd name="T9" fmla="*/ 432 h 864"/>
                <a:gd name="T10" fmla="*/ 576 w 1728"/>
                <a:gd name="T11" fmla="*/ 0 h 8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8" h="864">
                  <a:moveTo>
                    <a:pt x="576" y="0"/>
                  </a:moveTo>
                  <a:lnTo>
                    <a:pt x="1728" y="0"/>
                  </a:lnTo>
                  <a:lnTo>
                    <a:pt x="1728" y="864"/>
                  </a:lnTo>
                  <a:lnTo>
                    <a:pt x="576" y="864"/>
                  </a:lnTo>
                  <a:lnTo>
                    <a:pt x="0" y="432"/>
                  </a:lnTo>
                  <a:lnTo>
                    <a:pt x="576" y="0"/>
                  </a:lnTo>
                  <a:close/>
                </a:path>
              </a:pathLst>
            </a:custGeom>
            <a:noFill/>
            <a:ln w="1587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03" name="Text Box 1082"/>
            <p:cNvSpPr txBox="1">
              <a:spLocks noChangeArrowheads="1"/>
            </p:cNvSpPr>
            <p:nvPr/>
          </p:nvSpPr>
          <p:spPr bwMode="auto">
            <a:xfrm>
              <a:off x="7488" y="7692"/>
              <a:ext cx="1728" cy="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400"/>
            </a:p>
            <a:p>
              <a:pPr algn="ctr">
                <a:spcBef>
                  <a:spcPct val="0"/>
                </a:spcBef>
                <a:buFontTx/>
                <a:buNone/>
              </a:pPr>
              <a:r>
                <a:rPr lang="en-US" altLang="en-US" sz="1400"/>
                <a:t>N-Bit  </a:t>
              </a:r>
            </a:p>
            <a:p>
              <a:pPr algn="ctr">
                <a:spcBef>
                  <a:spcPct val="0"/>
                </a:spcBef>
                <a:buFontTx/>
                <a:buNone/>
              </a:pPr>
              <a:r>
                <a:rPr lang="en-US" altLang="en-US" sz="1400"/>
                <a:t>Search </a:t>
              </a:r>
            </a:p>
            <a:p>
              <a:pPr algn="ctr">
                <a:spcBef>
                  <a:spcPct val="0"/>
                </a:spcBef>
                <a:buFontTx/>
                <a:buNone/>
              </a:pPr>
              <a:r>
                <a:rPr lang="en-US" altLang="en-US" sz="1400"/>
                <a:t>DAC</a:t>
              </a:r>
              <a:endParaRPr lang="en-US" altLang="en-US" sz="1400">
                <a:latin typeface="Times New Roman" panose="02020603050405020304" pitchFamily="18" charset="0"/>
              </a:endParaRPr>
            </a:p>
          </p:txBody>
        </p:sp>
        <p:sp>
          <p:nvSpPr>
            <p:cNvPr id="55304" name="Line 1083"/>
            <p:cNvSpPr>
              <a:spLocks noChangeShapeType="1"/>
            </p:cNvSpPr>
            <p:nvPr/>
          </p:nvSpPr>
          <p:spPr bwMode="auto">
            <a:xfrm>
              <a:off x="9936" y="6684"/>
              <a:ext cx="43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05" name="Line 1084"/>
            <p:cNvSpPr>
              <a:spLocks noChangeShapeType="1"/>
            </p:cNvSpPr>
            <p:nvPr/>
          </p:nvSpPr>
          <p:spPr bwMode="auto">
            <a:xfrm>
              <a:off x="10368" y="6684"/>
              <a:ext cx="0" cy="15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06" name="Line 1085"/>
            <p:cNvSpPr>
              <a:spLocks noChangeShapeType="1"/>
            </p:cNvSpPr>
            <p:nvPr/>
          </p:nvSpPr>
          <p:spPr bwMode="auto">
            <a:xfrm flipH="1">
              <a:off x="9072" y="8196"/>
              <a:ext cx="129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07" name="Line 1086"/>
            <p:cNvSpPr>
              <a:spLocks noChangeShapeType="1"/>
            </p:cNvSpPr>
            <p:nvPr/>
          </p:nvSpPr>
          <p:spPr bwMode="auto">
            <a:xfrm>
              <a:off x="7128" y="6756"/>
              <a:ext cx="648"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08" name="Line 1087"/>
            <p:cNvSpPr>
              <a:spLocks noChangeShapeType="1"/>
            </p:cNvSpPr>
            <p:nvPr/>
          </p:nvSpPr>
          <p:spPr bwMode="auto">
            <a:xfrm flipH="1">
              <a:off x="6192" y="8196"/>
              <a:ext cx="115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09" name="Line 1088"/>
            <p:cNvSpPr>
              <a:spLocks noChangeShapeType="1"/>
            </p:cNvSpPr>
            <p:nvPr/>
          </p:nvSpPr>
          <p:spPr bwMode="auto">
            <a:xfrm flipV="1">
              <a:off x="6192" y="6900"/>
              <a:ext cx="0" cy="129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10" name="Line 1089"/>
            <p:cNvSpPr>
              <a:spLocks noChangeShapeType="1"/>
            </p:cNvSpPr>
            <p:nvPr/>
          </p:nvSpPr>
          <p:spPr bwMode="auto">
            <a:xfrm>
              <a:off x="6192" y="6900"/>
              <a:ext cx="21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5311" name="Group 13"/>
            <p:cNvGrpSpPr>
              <a:grpSpLocks/>
            </p:cNvGrpSpPr>
            <p:nvPr/>
          </p:nvGrpSpPr>
          <p:grpSpPr bwMode="auto">
            <a:xfrm>
              <a:off x="6408" y="6468"/>
              <a:ext cx="720" cy="576"/>
              <a:chOff x="6408" y="6768"/>
              <a:chExt cx="720" cy="576"/>
            </a:xfrm>
          </p:grpSpPr>
          <p:sp>
            <p:nvSpPr>
              <p:cNvPr id="55343" name="Line 1091"/>
              <p:cNvSpPr>
                <a:spLocks noChangeShapeType="1"/>
              </p:cNvSpPr>
              <p:nvPr/>
            </p:nvSpPr>
            <p:spPr bwMode="auto">
              <a:xfrm flipV="1">
                <a:off x="6552" y="6768"/>
                <a:ext cx="0" cy="576"/>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44" name="Line 1092"/>
              <p:cNvSpPr>
                <a:spLocks noChangeShapeType="1"/>
              </p:cNvSpPr>
              <p:nvPr/>
            </p:nvSpPr>
            <p:spPr bwMode="auto">
              <a:xfrm>
                <a:off x="6552" y="6768"/>
                <a:ext cx="576" cy="288"/>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45" name="Line 1093"/>
              <p:cNvSpPr>
                <a:spLocks noChangeShapeType="1"/>
              </p:cNvSpPr>
              <p:nvPr/>
            </p:nvSpPr>
            <p:spPr bwMode="auto">
              <a:xfrm flipV="1">
                <a:off x="6552" y="7056"/>
                <a:ext cx="576" cy="288"/>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46" name="Line 1094"/>
              <p:cNvSpPr>
                <a:spLocks noChangeShapeType="1"/>
              </p:cNvSpPr>
              <p:nvPr/>
            </p:nvSpPr>
            <p:spPr bwMode="auto">
              <a:xfrm flipH="1">
                <a:off x="6408" y="7200"/>
                <a:ext cx="14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47" name="Line 1095"/>
              <p:cNvSpPr>
                <a:spLocks noChangeShapeType="1"/>
              </p:cNvSpPr>
              <p:nvPr/>
            </p:nvSpPr>
            <p:spPr bwMode="auto">
              <a:xfrm flipH="1">
                <a:off x="6408" y="6912"/>
                <a:ext cx="14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48" name="Line 1096"/>
              <p:cNvSpPr>
                <a:spLocks noChangeShapeType="1"/>
              </p:cNvSpPr>
              <p:nvPr/>
            </p:nvSpPr>
            <p:spPr bwMode="auto">
              <a:xfrm>
                <a:off x="6594" y="7210"/>
                <a:ext cx="8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49" name="Line 1097"/>
              <p:cNvSpPr>
                <a:spLocks noChangeShapeType="1"/>
              </p:cNvSpPr>
              <p:nvPr/>
            </p:nvSpPr>
            <p:spPr bwMode="auto">
              <a:xfrm flipV="1">
                <a:off x="6594" y="6916"/>
                <a:ext cx="9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50" name="Line 1098"/>
              <p:cNvSpPr>
                <a:spLocks noChangeShapeType="1"/>
              </p:cNvSpPr>
              <p:nvPr/>
            </p:nvSpPr>
            <p:spPr bwMode="auto">
              <a:xfrm flipH="1">
                <a:off x="6642" y="6860"/>
                <a:ext cx="0" cy="9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55312" name="Group 14"/>
            <p:cNvGrpSpPr>
              <a:grpSpLocks/>
            </p:cNvGrpSpPr>
            <p:nvPr/>
          </p:nvGrpSpPr>
          <p:grpSpPr bwMode="auto">
            <a:xfrm>
              <a:off x="4536" y="6324"/>
              <a:ext cx="720" cy="576"/>
              <a:chOff x="4536" y="6624"/>
              <a:chExt cx="720" cy="576"/>
            </a:xfrm>
          </p:grpSpPr>
          <p:sp>
            <p:nvSpPr>
              <p:cNvPr id="55335" name="Line 1100"/>
              <p:cNvSpPr>
                <a:spLocks noChangeShapeType="1"/>
              </p:cNvSpPr>
              <p:nvPr/>
            </p:nvSpPr>
            <p:spPr bwMode="auto">
              <a:xfrm flipV="1">
                <a:off x="4680" y="6624"/>
                <a:ext cx="0" cy="576"/>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36" name="Line 1101"/>
              <p:cNvSpPr>
                <a:spLocks noChangeShapeType="1"/>
              </p:cNvSpPr>
              <p:nvPr/>
            </p:nvSpPr>
            <p:spPr bwMode="auto">
              <a:xfrm>
                <a:off x="4680" y="6624"/>
                <a:ext cx="576" cy="288"/>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37" name="Line 1102"/>
              <p:cNvSpPr>
                <a:spLocks noChangeShapeType="1"/>
              </p:cNvSpPr>
              <p:nvPr/>
            </p:nvSpPr>
            <p:spPr bwMode="auto">
              <a:xfrm flipV="1">
                <a:off x="4680" y="6912"/>
                <a:ext cx="576" cy="288"/>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38" name="Line 1103"/>
              <p:cNvSpPr>
                <a:spLocks noChangeShapeType="1"/>
              </p:cNvSpPr>
              <p:nvPr/>
            </p:nvSpPr>
            <p:spPr bwMode="auto">
              <a:xfrm flipH="1">
                <a:off x="4536" y="7056"/>
                <a:ext cx="14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39" name="Line 1104"/>
              <p:cNvSpPr>
                <a:spLocks noChangeShapeType="1"/>
              </p:cNvSpPr>
              <p:nvPr/>
            </p:nvSpPr>
            <p:spPr bwMode="auto">
              <a:xfrm flipH="1">
                <a:off x="4536" y="6768"/>
                <a:ext cx="14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40" name="Line 1105"/>
              <p:cNvSpPr>
                <a:spLocks noChangeShapeType="1"/>
              </p:cNvSpPr>
              <p:nvPr/>
            </p:nvSpPr>
            <p:spPr bwMode="auto">
              <a:xfrm>
                <a:off x="4720" y="6768"/>
                <a:ext cx="8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41" name="Line 1106"/>
              <p:cNvSpPr>
                <a:spLocks noChangeShapeType="1"/>
              </p:cNvSpPr>
              <p:nvPr/>
            </p:nvSpPr>
            <p:spPr bwMode="auto">
              <a:xfrm flipV="1">
                <a:off x="4720" y="7048"/>
                <a:ext cx="9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42" name="Line 1107"/>
              <p:cNvSpPr>
                <a:spLocks noChangeShapeType="1"/>
              </p:cNvSpPr>
              <p:nvPr/>
            </p:nvSpPr>
            <p:spPr bwMode="auto">
              <a:xfrm flipH="1">
                <a:off x="4768" y="7000"/>
                <a:ext cx="0" cy="9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5313" name="Line 1108"/>
            <p:cNvSpPr>
              <a:spLocks noChangeShapeType="1"/>
            </p:cNvSpPr>
            <p:nvPr/>
          </p:nvSpPr>
          <p:spPr bwMode="auto">
            <a:xfrm>
              <a:off x="5256" y="6612"/>
              <a:ext cx="115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5314" name="Group 16"/>
            <p:cNvGrpSpPr>
              <a:grpSpLocks/>
            </p:cNvGrpSpPr>
            <p:nvPr/>
          </p:nvGrpSpPr>
          <p:grpSpPr bwMode="auto">
            <a:xfrm>
              <a:off x="3096" y="6540"/>
              <a:ext cx="864" cy="288"/>
              <a:chOff x="4536" y="2592"/>
              <a:chExt cx="864" cy="288"/>
            </a:xfrm>
          </p:grpSpPr>
          <p:sp>
            <p:nvSpPr>
              <p:cNvPr id="55330" name="Oval 32"/>
              <p:cNvSpPr>
                <a:spLocks noChangeArrowheads="1"/>
              </p:cNvSpPr>
              <p:nvPr/>
            </p:nvSpPr>
            <p:spPr bwMode="auto">
              <a:xfrm>
                <a:off x="4680" y="2736"/>
                <a:ext cx="144" cy="144"/>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5331" name="Oval 33"/>
              <p:cNvSpPr>
                <a:spLocks noChangeArrowheads="1"/>
              </p:cNvSpPr>
              <p:nvPr/>
            </p:nvSpPr>
            <p:spPr bwMode="auto">
              <a:xfrm>
                <a:off x="5112" y="2736"/>
                <a:ext cx="144" cy="144"/>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5332" name="Line 1112"/>
              <p:cNvSpPr>
                <a:spLocks noChangeShapeType="1"/>
              </p:cNvSpPr>
              <p:nvPr/>
            </p:nvSpPr>
            <p:spPr bwMode="auto">
              <a:xfrm flipH="1">
                <a:off x="4536" y="2808"/>
                <a:ext cx="14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33" name="Line 1113"/>
              <p:cNvSpPr>
                <a:spLocks noChangeShapeType="1"/>
              </p:cNvSpPr>
              <p:nvPr/>
            </p:nvSpPr>
            <p:spPr bwMode="auto">
              <a:xfrm>
                <a:off x="5256" y="2808"/>
                <a:ext cx="14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34" name="Line 1114"/>
              <p:cNvSpPr>
                <a:spLocks noChangeShapeType="1"/>
              </p:cNvSpPr>
              <p:nvPr/>
            </p:nvSpPr>
            <p:spPr bwMode="auto">
              <a:xfrm flipV="1">
                <a:off x="4824" y="2592"/>
                <a:ext cx="360" cy="21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5315" name="Line 1115"/>
            <p:cNvSpPr>
              <a:spLocks noChangeShapeType="1"/>
            </p:cNvSpPr>
            <p:nvPr/>
          </p:nvSpPr>
          <p:spPr bwMode="auto">
            <a:xfrm flipH="1" flipV="1">
              <a:off x="4536" y="6036"/>
              <a:ext cx="0" cy="43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16" name="Line 1116"/>
            <p:cNvSpPr>
              <a:spLocks noChangeShapeType="1"/>
            </p:cNvSpPr>
            <p:nvPr/>
          </p:nvSpPr>
          <p:spPr bwMode="auto">
            <a:xfrm>
              <a:off x="4536" y="6036"/>
              <a:ext cx="100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17" name="Line 1117"/>
            <p:cNvSpPr>
              <a:spLocks noChangeShapeType="1"/>
            </p:cNvSpPr>
            <p:nvPr/>
          </p:nvSpPr>
          <p:spPr bwMode="auto">
            <a:xfrm>
              <a:off x="5544" y="6036"/>
              <a:ext cx="0" cy="57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55318" name="Group 20"/>
            <p:cNvGrpSpPr>
              <a:grpSpLocks/>
            </p:cNvGrpSpPr>
            <p:nvPr/>
          </p:nvGrpSpPr>
          <p:grpSpPr bwMode="auto">
            <a:xfrm>
              <a:off x="4104" y="6756"/>
              <a:ext cx="288" cy="720"/>
              <a:chOff x="4104" y="2160"/>
              <a:chExt cx="288" cy="720"/>
            </a:xfrm>
          </p:grpSpPr>
          <p:sp>
            <p:nvSpPr>
              <p:cNvPr id="55326" name="Line 1119"/>
              <p:cNvSpPr>
                <a:spLocks noChangeShapeType="1"/>
              </p:cNvSpPr>
              <p:nvPr/>
            </p:nvSpPr>
            <p:spPr bwMode="auto">
              <a:xfrm>
                <a:off x="4248" y="2160"/>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7" name="Line 1120"/>
              <p:cNvSpPr>
                <a:spLocks noChangeShapeType="1"/>
              </p:cNvSpPr>
              <p:nvPr/>
            </p:nvSpPr>
            <p:spPr bwMode="auto">
              <a:xfrm>
                <a:off x="4104" y="2448"/>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8" name="Line 1121"/>
              <p:cNvSpPr>
                <a:spLocks noChangeShapeType="1"/>
              </p:cNvSpPr>
              <p:nvPr/>
            </p:nvSpPr>
            <p:spPr bwMode="auto">
              <a:xfrm>
                <a:off x="4104" y="2592"/>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9" name="Line 1122"/>
              <p:cNvSpPr>
                <a:spLocks noChangeShapeType="1"/>
              </p:cNvSpPr>
              <p:nvPr/>
            </p:nvSpPr>
            <p:spPr bwMode="auto">
              <a:xfrm>
                <a:off x="4248" y="2592"/>
                <a:ext cx="0"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319" name="Line 1123"/>
            <p:cNvSpPr>
              <a:spLocks noChangeShapeType="1"/>
            </p:cNvSpPr>
            <p:nvPr/>
          </p:nvSpPr>
          <p:spPr bwMode="auto">
            <a:xfrm>
              <a:off x="3960" y="6756"/>
              <a:ext cx="57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20" name="AutoShape 1124"/>
            <p:cNvSpPr>
              <a:spLocks noChangeArrowheads="1"/>
            </p:cNvSpPr>
            <p:nvPr/>
          </p:nvSpPr>
          <p:spPr bwMode="auto">
            <a:xfrm rot="10800000">
              <a:off x="4104" y="7476"/>
              <a:ext cx="288" cy="216"/>
            </a:xfrm>
            <a:prstGeom prst="triangle">
              <a:avLst>
                <a:gd name="adj" fmla="val 50000"/>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5321" name="Line 1125"/>
            <p:cNvSpPr>
              <a:spLocks noChangeShapeType="1"/>
            </p:cNvSpPr>
            <p:nvPr/>
          </p:nvSpPr>
          <p:spPr bwMode="auto">
            <a:xfrm flipH="1">
              <a:off x="2808" y="6756"/>
              <a:ext cx="2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322" name="Text Box 1126"/>
            <p:cNvSpPr txBox="1">
              <a:spLocks noChangeArrowheads="1"/>
            </p:cNvSpPr>
            <p:nvPr/>
          </p:nvSpPr>
          <p:spPr bwMode="auto">
            <a:xfrm>
              <a:off x="1656" y="6396"/>
              <a:ext cx="1152"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Input</a:t>
              </a:r>
            </a:p>
            <a:p>
              <a:pPr algn="ctr">
                <a:spcBef>
                  <a:spcPct val="0"/>
                </a:spcBef>
                <a:buFontTx/>
                <a:buNone/>
              </a:pPr>
              <a:r>
                <a:rPr lang="en-US" altLang="en-US" sz="1400"/>
                <a:t>Voltage</a:t>
              </a:r>
              <a:endParaRPr lang="en-US" altLang="en-US" sz="1400">
                <a:latin typeface="Times New Roman" panose="02020603050405020304" pitchFamily="18" charset="0"/>
              </a:endParaRPr>
            </a:p>
          </p:txBody>
        </p:sp>
        <p:sp>
          <p:nvSpPr>
            <p:cNvPr id="55323" name="Rectangle 25"/>
            <p:cNvSpPr>
              <a:spLocks noChangeArrowheads="1"/>
            </p:cNvSpPr>
            <p:nvPr/>
          </p:nvSpPr>
          <p:spPr bwMode="auto">
            <a:xfrm>
              <a:off x="3024" y="5676"/>
              <a:ext cx="2736" cy="2232"/>
            </a:xfrm>
            <a:prstGeom prst="rect">
              <a:avLst/>
            </a:prstGeom>
            <a:noFill/>
            <a:ln w="9525">
              <a:solidFill>
                <a:srgbClr val="00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5324" name="Text Box 1128"/>
            <p:cNvSpPr txBox="1">
              <a:spLocks noChangeArrowheads="1"/>
            </p:cNvSpPr>
            <p:nvPr/>
          </p:nvSpPr>
          <p:spPr bwMode="auto">
            <a:xfrm>
              <a:off x="3024" y="7980"/>
              <a:ext cx="2736" cy="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Sample-and-Hold (S/H) Amplifier</a:t>
              </a:r>
              <a:endParaRPr lang="en-US" altLang="en-US" sz="1400">
                <a:latin typeface="Times New Roman" panose="02020603050405020304" pitchFamily="18" charset="0"/>
              </a:endParaRPr>
            </a:p>
          </p:txBody>
        </p:sp>
        <p:sp>
          <p:nvSpPr>
            <p:cNvPr id="55325" name="Text Box 1129"/>
            <p:cNvSpPr txBox="1">
              <a:spLocks noChangeArrowheads="1"/>
            </p:cNvSpPr>
            <p:nvPr/>
          </p:nvSpPr>
          <p:spPr bwMode="auto">
            <a:xfrm>
              <a:off x="5976" y="5676"/>
              <a:ext cx="1656"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Analog</a:t>
              </a:r>
            </a:p>
            <a:p>
              <a:pPr algn="ctr">
                <a:spcBef>
                  <a:spcPct val="0"/>
                </a:spcBef>
                <a:buFontTx/>
                <a:buNone/>
              </a:pPr>
              <a:r>
                <a:rPr lang="en-US" altLang="en-US" sz="1400"/>
                <a:t>Comparator</a:t>
              </a:r>
              <a:endParaRPr lang="en-US" altLang="en-US" sz="1400">
                <a:latin typeface="Times New Roman" panose="02020603050405020304" pitchFamily="18" charset="0"/>
              </a:endParaRPr>
            </a:p>
          </p:txBody>
        </p:sp>
      </p:grpSp>
      <p:sp>
        <p:nvSpPr>
          <p:cNvPr id="55299" name="Text Box 2"/>
          <p:cNvSpPr txBox="1">
            <a:spLocks noChangeArrowheads="1"/>
          </p:cNvSpPr>
          <p:nvPr/>
        </p:nvSpPr>
        <p:spPr bwMode="auto">
          <a:xfrm>
            <a:off x="1625600" y="457200"/>
            <a:ext cx="583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 SUCCESSIVE APPROXIMATIONS ADC</a:t>
            </a:r>
            <a:endParaRPr lang="en-GB" altLang="en-US" sz="2400">
              <a:latin typeface="Times New Roman" panose="02020603050405020304" pitchFamily="18" charset="0"/>
            </a:endParaRPr>
          </a:p>
        </p:txBody>
      </p:sp>
      <p:sp>
        <p:nvSpPr>
          <p:cNvPr id="55300" name="Slide Number Placeholder 5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C8DA81-DF74-42CF-B79D-AC8CAD874295}" type="slidenum">
              <a:rPr lang="en-US" altLang="en-US" sz="1400" smtClean="0"/>
              <a:pPr>
                <a:spcBef>
                  <a:spcPct val="0"/>
                </a:spcBef>
                <a:buFontTx/>
                <a:buNone/>
              </a:pPr>
              <a:t>29</a:t>
            </a:fld>
            <a:endParaRPr lang="en-US" altLang="en-US" sz="1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Simplest ADC</a:t>
            </a:r>
          </a:p>
        </p:txBody>
      </p:sp>
      <p:sp>
        <p:nvSpPr>
          <p:cNvPr id="8195" name="Content Placeholder 2"/>
          <p:cNvSpPr>
            <a:spLocks noGrp="1"/>
          </p:cNvSpPr>
          <p:nvPr>
            <p:ph idx="1"/>
          </p:nvPr>
        </p:nvSpPr>
        <p:spPr/>
        <p:txBody>
          <a:bodyPr/>
          <a:lstStyle/>
          <a:p>
            <a:r>
              <a:rPr lang="en-US" altLang="en-US" smtClean="0"/>
              <a:t>A single comparator</a:t>
            </a:r>
          </a:p>
          <a:p>
            <a:pPr lvl="1"/>
            <a:r>
              <a:rPr lang="en-US" altLang="en-US" smtClean="0"/>
              <a:t>One bit ADC</a:t>
            </a:r>
          </a:p>
          <a:p>
            <a:pPr lvl="1"/>
            <a:r>
              <a:rPr lang="en-US" altLang="en-US" smtClean="0"/>
              <a:t>Only one transition voltage, INL = 0</a:t>
            </a:r>
          </a:p>
          <a:p>
            <a:pPr lvl="1"/>
            <a:r>
              <a:rPr lang="en-US" altLang="en-US" smtClean="0"/>
              <a:t>Inherently linear</a:t>
            </a:r>
          </a:p>
          <a:p>
            <a:r>
              <a:rPr lang="en-US" altLang="en-US" smtClean="0"/>
              <a:t>A few comparators with different Vth</a:t>
            </a:r>
          </a:p>
          <a:p>
            <a:pPr lvl="1"/>
            <a:r>
              <a:rPr lang="en-US" altLang="en-US" smtClean="0"/>
              <a:t>2 comparators, 1.5 bit ADC</a:t>
            </a:r>
          </a:p>
          <a:p>
            <a:pPr lvl="1"/>
            <a:r>
              <a:rPr lang="en-US" altLang="en-US" smtClean="0"/>
              <a:t>3 comparators, 2 bit ADC</a:t>
            </a:r>
          </a:p>
          <a:p>
            <a:pPr lvl="1"/>
            <a:r>
              <a:rPr lang="en-US" altLang="en-US" smtClean="0"/>
              <a:t>7 comparators, 3 bit ADC</a:t>
            </a:r>
          </a:p>
          <a:p>
            <a:pPr lvl="1"/>
            <a:r>
              <a:rPr lang="en-US" altLang="en-US" smtClean="0"/>
              <a:t>6 comparators, 2.5 bit ADC</a:t>
            </a:r>
          </a:p>
          <a:p>
            <a:pPr lvl="1"/>
            <a:endParaRPr lang="en-US" altLang="en-US" smtClean="0"/>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604C3D-0478-4C1A-8FFC-CB810D98C9A1}" type="slidenum">
              <a:rPr lang="en-US" altLang="en-US" sz="1400" smtClean="0"/>
              <a:pPr>
                <a:spcBef>
                  <a:spcPct val="0"/>
                </a:spcBef>
                <a:buFontTx/>
                <a:buNone/>
              </a:pPr>
              <a:t>3</a:t>
            </a:fld>
            <a:endParaRPr lang="en-US" altLang="en-US" sz="1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057400" y="304800"/>
            <a:ext cx="583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 SUCCESSIVE APPROXIMATIONS ADC</a:t>
            </a:r>
            <a:endParaRPr lang="en-GB" altLang="en-US" sz="2400">
              <a:latin typeface="Times New Roman" panose="02020603050405020304" pitchFamily="18" charset="0"/>
            </a:endParaRPr>
          </a:p>
        </p:txBody>
      </p:sp>
      <p:grpSp>
        <p:nvGrpSpPr>
          <p:cNvPr id="56323" name="Group 3"/>
          <p:cNvGrpSpPr>
            <a:grpSpLocks/>
          </p:cNvGrpSpPr>
          <p:nvPr/>
        </p:nvGrpSpPr>
        <p:grpSpPr bwMode="auto">
          <a:xfrm>
            <a:off x="1676400" y="1371600"/>
            <a:ext cx="5730875" cy="3595688"/>
            <a:chOff x="1056" y="864"/>
            <a:chExt cx="3610" cy="2265"/>
          </a:xfrm>
        </p:grpSpPr>
        <p:sp>
          <p:nvSpPr>
            <p:cNvPr id="56325" name="Text Box 4"/>
            <p:cNvSpPr txBox="1">
              <a:spLocks noChangeArrowheads="1"/>
            </p:cNvSpPr>
            <p:nvPr/>
          </p:nvSpPr>
          <p:spPr bwMode="auto">
            <a:xfrm>
              <a:off x="2112" y="960"/>
              <a:ext cx="1119"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SHIFT REGISTER</a:t>
              </a:r>
            </a:p>
          </p:txBody>
        </p:sp>
        <p:sp>
          <p:nvSpPr>
            <p:cNvPr id="56326" name="Text Box 5"/>
            <p:cNvSpPr txBox="1">
              <a:spLocks noChangeArrowheads="1"/>
            </p:cNvSpPr>
            <p:nvPr/>
          </p:nvSpPr>
          <p:spPr bwMode="auto">
            <a:xfrm>
              <a:off x="2122" y="1519"/>
              <a:ext cx="1083"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    SAR LATCH    </a:t>
              </a:r>
            </a:p>
          </p:txBody>
        </p:sp>
        <p:sp>
          <p:nvSpPr>
            <p:cNvPr id="56327" name="Line 6"/>
            <p:cNvSpPr>
              <a:spLocks noChangeShapeType="1"/>
            </p:cNvSpPr>
            <p:nvPr/>
          </p:nvSpPr>
          <p:spPr bwMode="auto">
            <a:xfrm>
              <a:off x="2506" y="1353"/>
              <a:ext cx="432" cy="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28" name="Line 7"/>
            <p:cNvSpPr>
              <a:spLocks noChangeShapeType="1"/>
            </p:cNvSpPr>
            <p:nvPr/>
          </p:nvSpPr>
          <p:spPr bwMode="auto">
            <a:xfrm>
              <a:off x="1354" y="1065"/>
              <a:ext cx="768" cy="0"/>
            </a:xfrm>
            <a:prstGeom prst="line">
              <a:avLst/>
            </a:prstGeom>
            <a:noFill/>
            <a:ln w="9525">
              <a:solidFill>
                <a:schemeClr val="tx1"/>
              </a:solidFill>
              <a:miter lim="800000"/>
              <a:headEnd/>
              <a:tailEnd type="stealth" w="med" len="med"/>
            </a:ln>
            <a:extLst>
              <a:ext uri="{909E8E84-426E-40DD-AFC4-6F175D3DCCD1}">
                <a14:hiddenFill xmlns:a14="http://schemas.microsoft.com/office/drawing/2010/main">
                  <a:noFill/>
                </a14:hiddenFill>
              </a:ext>
            </a:extLst>
          </p:spPr>
          <p:txBody>
            <a:bodyPr wrap="none"/>
            <a:lstStyle/>
            <a:p>
              <a:endParaRPr lang="en-US"/>
            </a:p>
          </p:txBody>
        </p:sp>
        <p:sp>
          <p:nvSpPr>
            <p:cNvPr id="56329" name="Line 8"/>
            <p:cNvSpPr>
              <a:spLocks noChangeShapeType="1"/>
            </p:cNvSpPr>
            <p:nvPr/>
          </p:nvSpPr>
          <p:spPr bwMode="auto">
            <a:xfrm>
              <a:off x="3226" y="1065"/>
              <a:ext cx="768" cy="0"/>
            </a:xfrm>
            <a:prstGeom prst="line">
              <a:avLst/>
            </a:prstGeom>
            <a:noFill/>
            <a:ln w="9525">
              <a:solidFill>
                <a:schemeClr val="tx1"/>
              </a:solidFill>
              <a:miter lim="800000"/>
              <a:headEnd/>
              <a:tailEnd type="stealth" w="med" len="med"/>
            </a:ln>
            <a:extLst>
              <a:ext uri="{909E8E84-426E-40DD-AFC4-6F175D3DCCD1}">
                <a14:hiddenFill xmlns:a14="http://schemas.microsoft.com/office/drawing/2010/main">
                  <a:noFill/>
                </a14:hiddenFill>
              </a:ext>
            </a:extLst>
          </p:spPr>
          <p:txBody>
            <a:bodyPr wrap="none"/>
            <a:lstStyle/>
            <a:p>
              <a:endParaRPr lang="en-US"/>
            </a:p>
          </p:txBody>
        </p:sp>
        <p:sp>
          <p:nvSpPr>
            <p:cNvPr id="56330" name="Text Box 9"/>
            <p:cNvSpPr txBox="1">
              <a:spLocks noChangeArrowheads="1"/>
            </p:cNvSpPr>
            <p:nvPr/>
          </p:nvSpPr>
          <p:spPr bwMode="auto">
            <a:xfrm>
              <a:off x="2017" y="1285"/>
              <a:ext cx="24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B</a:t>
              </a:r>
              <a:r>
                <a:rPr lang="en-GB" altLang="en-US" sz="1200">
                  <a:latin typeface="Times New Roman" panose="02020603050405020304" pitchFamily="18" charset="0"/>
                </a:rPr>
                <a:t>1</a:t>
              </a:r>
              <a:endParaRPr lang="en-GB" altLang="en-US" sz="1600">
                <a:latin typeface="Times New Roman" panose="02020603050405020304" pitchFamily="18" charset="0"/>
              </a:endParaRPr>
            </a:p>
          </p:txBody>
        </p:sp>
        <p:sp>
          <p:nvSpPr>
            <p:cNvPr id="56331" name="Text Box 10"/>
            <p:cNvSpPr txBox="1">
              <a:spLocks noChangeArrowheads="1"/>
            </p:cNvSpPr>
            <p:nvPr/>
          </p:nvSpPr>
          <p:spPr bwMode="auto">
            <a:xfrm>
              <a:off x="3121" y="1285"/>
              <a:ext cx="2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B</a:t>
              </a:r>
              <a:r>
                <a:rPr lang="en-GB" altLang="en-US" sz="1200">
                  <a:latin typeface="Times New Roman" panose="02020603050405020304" pitchFamily="18" charset="0"/>
                </a:rPr>
                <a:t>N</a:t>
              </a:r>
              <a:endParaRPr lang="en-GB" altLang="en-US" sz="1600">
                <a:latin typeface="Times New Roman" panose="02020603050405020304" pitchFamily="18" charset="0"/>
              </a:endParaRPr>
            </a:p>
          </p:txBody>
        </p:sp>
        <p:sp>
          <p:nvSpPr>
            <p:cNvPr id="56332" name="Text Box 11"/>
            <p:cNvSpPr txBox="1">
              <a:spLocks noChangeArrowheads="1"/>
            </p:cNvSpPr>
            <p:nvPr/>
          </p:nvSpPr>
          <p:spPr bwMode="auto">
            <a:xfrm>
              <a:off x="2500" y="2160"/>
              <a:ext cx="342" cy="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D/A</a:t>
              </a:r>
            </a:p>
          </p:txBody>
        </p:sp>
        <p:sp>
          <p:nvSpPr>
            <p:cNvPr id="56333" name="Line 12"/>
            <p:cNvSpPr>
              <a:spLocks noChangeShapeType="1"/>
            </p:cNvSpPr>
            <p:nvPr/>
          </p:nvSpPr>
          <p:spPr bwMode="auto">
            <a:xfrm>
              <a:off x="2650" y="1737"/>
              <a:ext cx="0" cy="43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6334" name="Line 13"/>
            <p:cNvSpPr>
              <a:spLocks noChangeShapeType="1"/>
            </p:cNvSpPr>
            <p:nvPr/>
          </p:nvSpPr>
          <p:spPr bwMode="auto">
            <a:xfrm>
              <a:off x="2650" y="1929"/>
              <a:ext cx="1296"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6335" name="Line 14"/>
            <p:cNvSpPr>
              <a:spLocks noChangeShapeType="1"/>
            </p:cNvSpPr>
            <p:nvPr/>
          </p:nvSpPr>
          <p:spPr bwMode="auto">
            <a:xfrm>
              <a:off x="2650" y="2373"/>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36" name="Text Box 15"/>
            <p:cNvSpPr txBox="1">
              <a:spLocks noChangeArrowheads="1"/>
            </p:cNvSpPr>
            <p:nvPr/>
          </p:nvSpPr>
          <p:spPr bwMode="auto">
            <a:xfrm>
              <a:off x="3604" y="2352"/>
              <a:ext cx="1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a:t>
              </a:r>
            </a:p>
          </p:txBody>
        </p:sp>
        <p:sp>
          <p:nvSpPr>
            <p:cNvPr id="56337" name="Line 16"/>
            <p:cNvSpPr>
              <a:spLocks noChangeShapeType="1"/>
            </p:cNvSpPr>
            <p:nvPr/>
          </p:nvSpPr>
          <p:spPr bwMode="auto">
            <a:xfrm flipH="1">
              <a:off x="3072" y="2745"/>
              <a:ext cx="52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38" name="Text Box 17"/>
            <p:cNvSpPr txBox="1">
              <a:spLocks noChangeArrowheads="1"/>
            </p:cNvSpPr>
            <p:nvPr/>
          </p:nvSpPr>
          <p:spPr bwMode="auto">
            <a:xfrm>
              <a:off x="3600" y="2620"/>
              <a:ext cx="1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a:t>
              </a:r>
            </a:p>
          </p:txBody>
        </p:sp>
        <p:sp>
          <p:nvSpPr>
            <p:cNvPr id="56339" name="Text Box 18"/>
            <p:cNvSpPr txBox="1">
              <a:spLocks noChangeArrowheads="1"/>
            </p:cNvSpPr>
            <p:nvPr/>
          </p:nvSpPr>
          <p:spPr bwMode="auto">
            <a:xfrm>
              <a:off x="2835" y="2649"/>
              <a:ext cx="2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V</a:t>
              </a:r>
              <a:r>
                <a:rPr lang="en-GB" altLang="en-US" sz="1400" baseline="-25000">
                  <a:latin typeface="Times New Roman" panose="02020603050405020304" pitchFamily="18" charset="0"/>
                </a:rPr>
                <a:t>in</a:t>
              </a:r>
            </a:p>
          </p:txBody>
        </p:sp>
        <p:sp>
          <p:nvSpPr>
            <p:cNvPr id="56340" name="Line 19"/>
            <p:cNvSpPr>
              <a:spLocks noChangeShapeType="1"/>
            </p:cNvSpPr>
            <p:nvPr/>
          </p:nvSpPr>
          <p:spPr bwMode="auto">
            <a:xfrm>
              <a:off x="4666" y="2573"/>
              <a:ext cx="0" cy="55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41" name="Line 20"/>
            <p:cNvSpPr>
              <a:spLocks noChangeShapeType="1"/>
            </p:cNvSpPr>
            <p:nvPr/>
          </p:nvSpPr>
          <p:spPr bwMode="auto">
            <a:xfrm flipH="1">
              <a:off x="1738" y="3129"/>
              <a:ext cx="292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42" name="Line 21"/>
            <p:cNvSpPr>
              <a:spLocks noChangeShapeType="1"/>
            </p:cNvSpPr>
            <p:nvPr/>
          </p:nvSpPr>
          <p:spPr bwMode="auto">
            <a:xfrm flipV="1">
              <a:off x="1738" y="1641"/>
              <a:ext cx="0" cy="14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43" name="Line 22"/>
            <p:cNvSpPr>
              <a:spLocks noChangeShapeType="1"/>
            </p:cNvSpPr>
            <p:nvPr/>
          </p:nvSpPr>
          <p:spPr bwMode="auto">
            <a:xfrm>
              <a:off x="1738" y="1641"/>
              <a:ext cx="38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44" name="Text Box 23"/>
            <p:cNvSpPr txBox="1">
              <a:spLocks noChangeArrowheads="1"/>
            </p:cNvSpPr>
            <p:nvPr/>
          </p:nvSpPr>
          <p:spPr bwMode="auto">
            <a:xfrm>
              <a:off x="1056" y="873"/>
              <a:ext cx="3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clock</a:t>
              </a:r>
            </a:p>
          </p:txBody>
        </p:sp>
        <p:sp>
          <p:nvSpPr>
            <p:cNvPr id="56345" name="Text Box 24"/>
            <p:cNvSpPr txBox="1">
              <a:spLocks noChangeArrowheads="1"/>
            </p:cNvSpPr>
            <p:nvPr/>
          </p:nvSpPr>
          <p:spPr bwMode="auto">
            <a:xfrm>
              <a:off x="1379" y="1525"/>
              <a:ext cx="35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reset</a:t>
              </a:r>
            </a:p>
          </p:txBody>
        </p:sp>
        <p:sp>
          <p:nvSpPr>
            <p:cNvPr id="56346" name="Text Box 25"/>
            <p:cNvSpPr txBox="1">
              <a:spLocks noChangeArrowheads="1"/>
            </p:cNvSpPr>
            <p:nvPr/>
          </p:nvSpPr>
          <p:spPr bwMode="auto">
            <a:xfrm>
              <a:off x="3898" y="864"/>
              <a:ext cx="3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EOC</a:t>
              </a:r>
            </a:p>
          </p:txBody>
        </p:sp>
        <p:sp>
          <p:nvSpPr>
            <p:cNvPr id="56347" name="Line 26"/>
            <p:cNvSpPr>
              <a:spLocks noChangeShapeType="1"/>
            </p:cNvSpPr>
            <p:nvPr/>
          </p:nvSpPr>
          <p:spPr bwMode="auto">
            <a:xfrm flipV="1">
              <a:off x="2602" y="1833"/>
              <a:ext cx="144"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48" name="Text Box 27"/>
            <p:cNvSpPr txBox="1">
              <a:spLocks noChangeArrowheads="1"/>
            </p:cNvSpPr>
            <p:nvPr/>
          </p:nvSpPr>
          <p:spPr bwMode="auto">
            <a:xfrm>
              <a:off x="2224" y="1833"/>
              <a:ext cx="4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N bits</a:t>
              </a:r>
            </a:p>
          </p:txBody>
        </p:sp>
        <p:sp>
          <p:nvSpPr>
            <p:cNvPr id="56349" name="Text Box 28"/>
            <p:cNvSpPr txBox="1">
              <a:spLocks noChangeArrowheads="1"/>
            </p:cNvSpPr>
            <p:nvPr/>
          </p:nvSpPr>
          <p:spPr bwMode="auto">
            <a:xfrm>
              <a:off x="3858" y="1737"/>
              <a:ext cx="4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Output</a:t>
              </a:r>
            </a:p>
          </p:txBody>
        </p:sp>
        <p:sp>
          <p:nvSpPr>
            <p:cNvPr id="56350" name="Line 29"/>
            <p:cNvSpPr>
              <a:spLocks noChangeShapeType="1"/>
            </p:cNvSpPr>
            <p:nvPr/>
          </p:nvSpPr>
          <p:spPr bwMode="auto">
            <a:xfrm>
              <a:off x="2340" y="1176"/>
              <a:ext cx="0" cy="34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51" name="Line 30"/>
            <p:cNvSpPr>
              <a:spLocks noChangeShapeType="1"/>
            </p:cNvSpPr>
            <p:nvPr/>
          </p:nvSpPr>
          <p:spPr bwMode="auto">
            <a:xfrm>
              <a:off x="2226" y="1176"/>
              <a:ext cx="0" cy="34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52" name="Line 31"/>
            <p:cNvSpPr>
              <a:spLocks noChangeShapeType="1"/>
            </p:cNvSpPr>
            <p:nvPr/>
          </p:nvSpPr>
          <p:spPr bwMode="auto">
            <a:xfrm>
              <a:off x="3090" y="1176"/>
              <a:ext cx="0" cy="34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353" name="Line 32"/>
            <p:cNvSpPr>
              <a:spLocks noChangeShapeType="1"/>
            </p:cNvSpPr>
            <p:nvPr/>
          </p:nvSpPr>
          <p:spPr bwMode="auto">
            <a:xfrm>
              <a:off x="2651" y="2462"/>
              <a:ext cx="94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54" name="AutoShape 33"/>
            <p:cNvSpPr>
              <a:spLocks noChangeArrowheads="1"/>
            </p:cNvSpPr>
            <p:nvPr/>
          </p:nvSpPr>
          <p:spPr bwMode="auto">
            <a:xfrm rot="5400000">
              <a:off x="3552" y="2256"/>
              <a:ext cx="720" cy="624"/>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6355" name="Line 34"/>
            <p:cNvSpPr>
              <a:spLocks noChangeShapeType="1"/>
            </p:cNvSpPr>
            <p:nvPr/>
          </p:nvSpPr>
          <p:spPr bwMode="auto">
            <a:xfrm flipH="1">
              <a:off x="4215" y="2569"/>
              <a:ext cx="44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563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25933F9-F140-4937-B368-6A11BC09ACB3}" type="slidenum">
              <a:rPr lang="en-US" altLang="en-US" sz="1400" smtClean="0"/>
              <a:pPr>
                <a:spcBef>
                  <a:spcPct val="0"/>
                </a:spcBef>
                <a:buFontTx/>
                <a:buNone/>
              </a:pPr>
              <a:t>30</a:t>
            </a:fld>
            <a:endParaRPr lang="en-US" altLang="en-US" sz="1400" smtClean="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057400" y="304800"/>
            <a:ext cx="583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 SUCCESSIVE APPROXIMATIONS ADC</a:t>
            </a:r>
            <a:endParaRPr lang="en-GB" altLang="en-US" sz="2400">
              <a:latin typeface="Times New Roman" panose="02020603050405020304" pitchFamily="18" charset="0"/>
            </a:endParaRPr>
          </a:p>
        </p:txBody>
      </p:sp>
      <p:pic>
        <p:nvPicPr>
          <p:cNvPr id="58371" name="Picture 3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437438"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91F9FD-C6BD-425C-A662-7DBD978BE0EB}" type="slidenum">
              <a:rPr lang="en-US" altLang="en-US" sz="1400" smtClean="0"/>
              <a:pPr>
                <a:spcBef>
                  <a:spcPct val="0"/>
                </a:spcBef>
                <a:buFontTx/>
                <a:buNone/>
              </a:pPr>
              <a:t>31</a:t>
            </a:fld>
            <a:endParaRPr lang="en-US" altLang="en-US" sz="1400" smtClean="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717925" y="727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2400">
              <a:latin typeface="Times New Roman" panose="02020603050405020304" pitchFamily="18" charset="0"/>
            </a:endParaRPr>
          </a:p>
        </p:txBody>
      </p:sp>
      <p:sp>
        <p:nvSpPr>
          <p:cNvPr id="60419" name="Text Box 3"/>
          <p:cNvSpPr txBox="1">
            <a:spLocks noChangeArrowheads="1"/>
          </p:cNvSpPr>
          <p:nvPr/>
        </p:nvSpPr>
        <p:spPr bwMode="auto">
          <a:xfrm>
            <a:off x="6705600" y="990600"/>
            <a:ext cx="500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V</a:t>
            </a:r>
            <a:r>
              <a:rPr lang="en-GB" altLang="en-US" sz="1800" baseline="-25000">
                <a:latin typeface="Times New Roman" panose="02020603050405020304" pitchFamily="18" charset="0"/>
              </a:rPr>
              <a:t>ref</a:t>
            </a:r>
            <a:endParaRPr lang="en-GB" altLang="en-US" sz="1600" baseline="-25000">
              <a:latin typeface="Times New Roman" panose="02020603050405020304" pitchFamily="18" charset="0"/>
            </a:endParaRPr>
          </a:p>
        </p:txBody>
      </p:sp>
      <p:sp>
        <p:nvSpPr>
          <p:cNvPr id="60420" name="Text Box 4"/>
          <p:cNvSpPr txBox="1">
            <a:spLocks noChangeArrowheads="1"/>
          </p:cNvSpPr>
          <p:nvPr/>
        </p:nvSpPr>
        <p:spPr bwMode="auto">
          <a:xfrm>
            <a:off x="1219200" y="304800"/>
            <a:ext cx="5940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 SUCCESSIVE APPROXIMATIONS ADC:</a:t>
            </a:r>
            <a:endParaRPr lang="en-GB" altLang="en-US" sz="2400">
              <a:latin typeface="Times New Roman" panose="02020603050405020304" pitchFamily="18" charset="0"/>
            </a:endParaRPr>
          </a:p>
        </p:txBody>
      </p:sp>
      <p:grpSp>
        <p:nvGrpSpPr>
          <p:cNvPr id="60421" name="Group 5"/>
          <p:cNvGrpSpPr>
            <a:grpSpLocks/>
          </p:cNvGrpSpPr>
          <p:nvPr/>
        </p:nvGrpSpPr>
        <p:grpSpPr bwMode="auto">
          <a:xfrm>
            <a:off x="1050925" y="1309688"/>
            <a:ext cx="6462713" cy="4276725"/>
            <a:chOff x="662" y="825"/>
            <a:chExt cx="4071" cy="2694"/>
          </a:xfrm>
        </p:grpSpPr>
        <p:sp>
          <p:nvSpPr>
            <p:cNvPr id="60423" name="AutoShape 6"/>
            <p:cNvSpPr>
              <a:spLocks noChangeArrowheads="1"/>
            </p:cNvSpPr>
            <p:nvPr/>
          </p:nvSpPr>
          <p:spPr bwMode="auto">
            <a:xfrm>
              <a:off x="1903" y="1963"/>
              <a:ext cx="323" cy="240"/>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0424" name="AutoShape 7"/>
            <p:cNvSpPr>
              <a:spLocks noChangeArrowheads="1"/>
            </p:cNvSpPr>
            <p:nvPr/>
          </p:nvSpPr>
          <p:spPr bwMode="auto">
            <a:xfrm>
              <a:off x="2671" y="1321"/>
              <a:ext cx="324" cy="241"/>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0425" name="AutoShape 8"/>
            <p:cNvSpPr>
              <a:spLocks noChangeArrowheads="1"/>
            </p:cNvSpPr>
            <p:nvPr/>
          </p:nvSpPr>
          <p:spPr bwMode="auto">
            <a:xfrm>
              <a:off x="2671" y="2644"/>
              <a:ext cx="324" cy="241"/>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0426" name="AutoShape 9"/>
            <p:cNvSpPr>
              <a:spLocks noChangeArrowheads="1"/>
            </p:cNvSpPr>
            <p:nvPr/>
          </p:nvSpPr>
          <p:spPr bwMode="auto">
            <a:xfrm>
              <a:off x="3480" y="1001"/>
              <a:ext cx="324" cy="240"/>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0427" name="AutoShape 10"/>
            <p:cNvSpPr>
              <a:spLocks noChangeArrowheads="1"/>
            </p:cNvSpPr>
            <p:nvPr/>
          </p:nvSpPr>
          <p:spPr bwMode="auto">
            <a:xfrm>
              <a:off x="3480" y="1642"/>
              <a:ext cx="324" cy="241"/>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0428" name="AutoShape 11"/>
            <p:cNvSpPr>
              <a:spLocks noChangeArrowheads="1"/>
            </p:cNvSpPr>
            <p:nvPr/>
          </p:nvSpPr>
          <p:spPr bwMode="auto">
            <a:xfrm>
              <a:off x="3480" y="2284"/>
              <a:ext cx="324" cy="240"/>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0429" name="AutoShape 12"/>
            <p:cNvSpPr>
              <a:spLocks noChangeArrowheads="1"/>
            </p:cNvSpPr>
            <p:nvPr/>
          </p:nvSpPr>
          <p:spPr bwMode="auto">
            <a:xfrm>
              <a:off x="3480" y="2925"/>
              <a:ext cx="324" cy="241"/>
            </a:xfrm>
            <a:prstGeom prst="diamond">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0430" name="Line 13"/>
            <p:cNvSpPr>
              <a:spLocks noChangeShapeType="1"/>
            </p:cNvSpPr>
            <p:nvPr/>
          </p:nvSpPr>
          <p:spPr bwMode="auto">
            <a:xfrm>
              <a:off x="1296" y="2083"/>
              <a:ext cx="60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31" name="Line 14"/>
            <p:cNvSpPr>
              <a:spLocks noChangeShapeType="1"/>
            </p:cNvSpPr>
            <p:nvPr/>
          </p:nvSpPr>
          <p:spPr bwMode="auto">
            <a:xfrm>
              <a:off x="2064" y="2203"/>
              <a:ext cx="0" cy="56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32" name="Line 15"/>
            <p:cNvSpPr>
              <a:spLocks noChangeShapeType="1"/>
            </p:cNvSpPr>
            <p:nvPr/>
          </p:nvSpPr>
          <p:spPr bwMode="auto">
            <a:xfrm>
              <a:off x="2064" y="2765"/>
              <a:ext cx="60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33" name="Line 16"/>
            <p:cNvSpPr>
              <a:spLocks noChangeShapeType="1"/>
            </p:cNvSpPr>
            <p:nvPr/>
          </p:nvSpPr>
          <p:spPr bwMode="auto">
            <a:xfrm flipV="1">
              <a:off x="2064" y="1442"/>
              <a:ext cx="0" cy="52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34" name="Line 17"/>
            <p:cNvSpPr>
              <a:spLocks noChangeShapeType="1"/>
            </p:cNvSpPr>
            <p:nvPr/>
          </p:nvSpPr>
          <p:spPr bwMode="auto">
            <a:xfrm>
              <a:off x="2064" y="1442"/>
              <a:ext cx="60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35" name="Line 18"/>
            <p:cNvSpPr>
              <a:spLocks noChangeShapeType="1"/>
            </p:cNvSpPr>
            <p:nvPr/>
          </p:nvSpPr>
          <p:spPr bwMode="auto">
            <a:xfrm flipH="1">
              <a:off x="2833" y="1121"/>
              <a:ext cx="64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36" name="Line 19"/>
            <p:cNvSpPr>
              <a:spLocks noChangeShapeType="1"/>
            </p:cNvSpPr>
            <p:nvPr/>
          </p:nvSpPr>
          <p:spPr bwMode="auto">
            <a:xfrm>
              <a:off x="2833" y="1121"/>
              <a:ext cx="0" cy="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37" name="Line 20"/>
            <p:cNvSpPr>
              <a:spLocks noChangeShapeType="1"/>
            </p:cNvSpPr>
            <p:nvPr/>
          </p:nvSpPr>
          <p:spPr bwMode="auto">
            <a:xfrm>
              <a:off x="2833" y="1562"/>
              <a:ext cx="0" cy="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38" name="Line 21"/>
            <p:cNvSpPr>
              <a:spLocks noChangeShapeType="1"/>
            </p:cNvSpPr>
            <p:nvPr/>
          </p:nvSpPr>
          <p:spPr bwMode="auto">
            <a:xfrm>
              <a:off x="2833" y="1762"/>
              <a:ext cx="64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39" name="Line 22"/>
            <p:cNvSpPr>
              <a:spLocks noChangeShapeType="1"/>
            </p:cNvSpPr>
            <p:nvPr/>
          </p:nvSpPr>
          <p:spPr bwMode="auto">
            <a:xfrm flipH="1">
              <a:off x="2833" y="2404"/>
              <a:ext cx="64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40" name="Line 23"/>
            <p:cNvSpPr>
              <a:spLocks noChangeShapeType="1"/>
            </p:cNvSpPr>
            <p:nvPr/>
          </p:nvSpPr>
          <p:spPr bwMode="auto">
            <a:xfrm>
              <a:off x="2833" y="2404"/>
              <a:ext cx="0" cy="24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41" name="Line 24"/>
            <p:cNvSpPr>
              <a:spLocks noChangeShapeType="1"/>
            </p:cNvSpPr>
            <p:nvPr/>
          </p:nvSpPr>
          <p:spPr bwMode="auto">
            <a:xfrm flipH="1">
              <a:off x="2833" y="3045"/>
              <a:ext cx="64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42" name="Line 25"/>
            <p:cNvSpPr>
              <a:spLocks noChangeShapeType="1"/>
            </p:cNvSpPr>
            <p:nvPr/>
          </p:nvSpPr>
          <p:spPr bwMode="auto">
            <a:xfrm flipV="1">
              <a:off x="2833" y="2885"/>
              <a:ext cx="0" cy="16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43" name="Line 26"/>
            <p:cNvSpPr>
              <a:spLocks noChangeShapeType="1"/>
            </p:cNvSpPr>
            <p:nvPr/>
          </p:nvSpPr>
          <p:spPr bwMode="auto">
            <a:xfrm>
              <a:off x="3804" y="1121"/>
              <a:ext cx="323"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44" name="Line 27"/>
            <p:cNvSpPr>
              <a:spLocks noChangeShapeType="1"/>
            </p:cNvSpPr>
            <p:nvPr/>
          </p:nvSpPr>
          <p:spPr bwMode="auto">
            <a:xfrm>
              <a:off x="3804" y="1762"/>
              <a:ext cx="323"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45" name="Line 28"/>
            <p:cNvSpPr>
              <a:spLocks noChangeShapeType="1"/>
            </p:cNvSpPr>
            <p:nvPr/>
          </p:nvSpPr>
          <p:spPr bwMode="auto">
            <a:xfrm>
              <a:off x="3804" y="2404"/>
              <a:ext cx="323"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46" name="Line 29"/>
            <p:cNvSpPr>
              <a:spLocks noChangeShapeType="1"/>
            </p:cNvSpPr>
            <p:nvPr/>
          </p:nvSpPr>
          <p:spPr bwMode="auto">
            <a:xfrm>
              <a:off x="3804" y="3045"/>
              <a:ext cx="323"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47" name="Line 30"/>
            <p:cNvSpPr>
              <a:spLocks noChangeShapeType="1"/>
            </p:cNvSpPr>
            <p:nvPr/>
          </p:nvSpPr>
          <p:spPr bwMode="auto">
            <a:xfrm>
              <a:off x="3642" y="1442"/>
              <a:ext cx="48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48" name="Line 31"/>
            <p:cNvSpPr>
              <a:spLocks noChangeShapeType="1"/>
            </p:cNvSpPr>
            <p:nvPr/>
          </p:nvSpPr>
          <p:spPr bwMode="auto">
            <a:xfrm>
              <a:off x="3642" y="2083"/>
              <a:ext cx="48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49" name="Line 32"/>
            <p:cNvSpPr>
              <a:spLocks noChangeShapeType="1"/>
            </p:cNvSpPr>
            <p:nvPr/>
          </p:nvSpPr>
          <p:spPr bwMode="auto">
            <a:xfrm>
              <a:off x="3642" y="2725"/>
              <a:ext cx="48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50" name="Line 33"/>
            <p:cNvSpPr>
              <a:spLocks noChangeShapeType="1"/>
            </p:cNvSpPr>
            <p:nvPr/>
          </p:nvSpPr>
          <p:spPr bwMode="auto">
            <a:xfrm>
              <a:off x="3642" y="1241"/>
              <a:ext cx="0" cy="20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51" name="Line 34"/>
            <p:cNvSpPr>
              <a:spLocks noChangeShapeType="1"/>
            </p:cNvSpPr>
            <p:nvPr/>
          </p:nvSpPr>
          <p:spPr bwMode="auto">
            <a:xfrm>
              <a:off x="3642" y="1883"/>
              <a:ext cx="0" cy="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52" name="Line 35"/>
            <p:cNvSpPr>
              <a:spLocks noChangeShapeType="1"/>
            </p:cNvSpPr>
            <p:nvPr/>
          </p:nvSpPr>
          <p:spPr bwMode="auto">
            <a:xfrm>
              <a:off x="3642" y="2524"/>
              <a:ext cx="0" cy="20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53" name="Line 36"/>
            <p:cNvSpPr>
              <a:spLocks noChangeShapeType="1"/>
            </p:cNvSpPr>
            <p:nvPr/>
          </p:nvSpPr>
          <p:spPr bwMode="auto">
            <a:xfrm flipH="1">
              <a:off x="4410" y="880"/>
              <a:ext cx="0" cy="216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54" name="Line 37"/>
            <p:cNvSpPr>
              <a:spLocks noChangeShapeType="1"/>
            </p:cNvSpPr>
            <p:nvPr/>
          </p:nvSpPr>
          <p:spPr bwMode="auto">
            <a:xfrm>
              <a:off x="4370" y="1121"/>
              <a:ext cx="8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55" name="Line 38"/>
            <p:cNvSpPr>
              <a:spLocks noChangeShapeType="1"/>
            </p:cNvSpPr>
            <p:nvPr/>
          </p:nvSpPr>
          <p:spPr bwMode="auto">
            <a:xfrm>
              <a:off x="4370" y="1442"/>
              <a:ext cx="8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56" name="Line 39"/>
            <p:cNvSpPr>
              <a:spLocks noChangeShapeType="1"/>
            </p:cNvSpPr>
            <p:nvPr/>
          </p:nvSpPr>
          <p:spPr bwMode="auto">
            <a:xfrm>
              <a:off x="4370" y="1762"/>
              <a:ext cx="8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57" name="Line 40"/>
            <p:cNvSpPr>
              <a:spLocks noChangeShapeType="1"/>
            </p:cNvSpPr>
            <p:nvPr/>
          </p:nvSpPr>
          <p:spPr bwMode="auto">
            <a:xfrm>
              <a:off x="4370" y="2083"/>
              <a:ext cx="8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58" name="Line 41"/>
            <p:cNvSpPr>
              <a:spLocks noChangeShapeType="1"/>
            </p:cNvSpPr>
            <p:nvPr/>
          </p:nvSpPr>
          <p:spPr bwMode="auto">
            <a:xfrm>
              <a:off x="4370" y="2404"/>
              <a:ext cx="8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59" name="Line 42"/>
            <p:cNvSpPr>
              <a:spLocks noChangeShapeType="1"/>
            </p:cNvSpPr>
            <p:nvPr/>
          </p:nvSpPr>
          <p:spPr bwMode="auto">
            <a:xfrm>
              <a:off x="4370" y="2725"/>
              <a:ext cx="8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60" name="Line 43"/>
            <p:cNvSpPr>
              <a:spLocks noChangeShapeType="1"/>
            </p:cNvSpPr>
            <p:nvPr/>
          </p:nvSpPr>
          <p:spPr bwMode="auto">
            <a:xfrm>
              <a:off x="4370" y="3045"/>
              <a:ext cx="8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61" name="Text Box 44"/>
            <p:cNvSpPr txBox="1">
              <a:spLocks noChangeArrowheads="1"/>
            </p:cNvSpPr>
            <p:nvPr/>
          </p:nvSpPr>
          <p:spPr bwMode="auto">
            <a:xfrm>
              <a:off x="4451" y="1041"/>
              <a:ext cx="2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7/8</a:t>
              </a:r>
            </a:p>
          </p:txBody>
        </p:sp>
        <p:sp>
          <p:nvSpPr>
            <p:cNvPr id="60462" name="Text Box 45"/>
            <p:cNvSpPr txBox="1">
              <a:spLocks noChangeArrowheads="1"/>
            </p:cNvSpPr>
            <p:nvPr/>
          </p:nvSpPr>
          <p:spPr bwMode="auto">
            <a:xfrm>
              <a:off x="4474" y="1361"/>
              <a:ext cx="2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6/8</a:t>
              </a:r>
            </a:p>
          </p:txBody>
        </p:sp>
        <p:sp>
          <p:nvSpPr>
            <p:cNvPr id="60463" name="Text Box 46"/>
            <p:cNvSpPr txBox="1">
              <a:spLocks noChangeArrowheads="1"/>
            </p:cNvSpPr>
            <p:nvPr/>
          </p:nvSpPr>
          <p:spPr bwMode="auto">
            <a:xfrm>
              <a:off x="4451" y="1682"/>
              <a:ext cx="2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5/8</a:t>
              </a:r>
            </a:p>
          </p:txBody>
        </p:sp>
        <p:sp>
          <p:nvSpPr>
            <p:cNvPr id="60464" name="Text Box 47"/>
            <p:cNvSpPr txBox="1">
              <a:spLocks noChangeArrowheads="1"/>
            </p:cNvSpPr>
            <p:nvPr/>
          </p:nvSpPr>
          <p:spPr bwMode="auto">
            <a:xfrm>
              <a:off x="4451" y="2003"/>
              <a:ext cx="2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4/8</a:t>
              </a:r>
            </a:p>
          </p:txBody>
        </p:sp>
        <p:sp>
          <p:nvSpPr>
            <p:cNvPr id="60465" name="Text Box 48"/>
            <p:cNvSpPr txBox="1">
              <a:spLocks noChangeArrowheads="1"/>
            </p:cNvSpPr>
            <p:nvPr/>
          </p:nvSpPr>
          <p:spPr bwMode="auto">
            <a:xfrm>
              <a:off x="4451" y="2324"/>
              <a:ext cx="2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3/8</a:t>
              </a:r>
            </a:p>
          </p:txBody>
        </p:sp>
        <p:sp>
          <p:nvSpPr>
            <p:cNvPr id="60466" name="Text Box 49"/>
            <p:cNvSpPr txBox="1">
              <a:spLocks noChangeArrowheads="1"/>
            </p:cNvSpPr>
            <p:nvPr/>
          </p:nvSpPr>
          <p:spPr bwMode="auto">
            <a:xfrm>
              <a:off x="4451" y="2645"/>
              <a:ext cx="2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2/8</a:t>
              </a:r>
            </a:p>
          </p:txBody>
        </p:sp>
        <p:sp>
          <p:nvSpPr>
            <p:cNvPr id="60467" name="Text Box 50"/>
            <p:cNvSpPr txBox="1">
              <a:spLocks noChangeArrowheads="1"/>
            </p:cNvSpPr>
            <p:nvPr/>
          </p:nvSpPr>
          <p:spPr bwMode="auto">
            <a:xfrm>
              <a:off x="4465" y="2964"/>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400">
                <a:latin typeface="Times New Roman" panose="02020603050405020304" pitchFamily="18" charset="0"/>
              </a:endParaRPr>
            </a:p>
          </p:txBody>
        </p:sp>
        <p:sp>
          <p:nvSpPr>
            <p:cNvPr id="60468" name="Line 51"/>
            <p:cNvSpPr>
              <a:spLocks noChangeShapeType="1"/>
            </p:cNvSpPr>
            <p:nvPr/>
          </p:nvSpPr>
          <p:spPr bwMode="auto">
            <a:xfrm>
              <a:off x="3804" y="3406"/>
              <a:ext cx="323"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69" name="Line 52"/>
            <p:cNvSpPr>
              <a:spLocks noChangeShapeType="1"/>
            </p:cNvSpPr>
            <p:nvPr/>
          </p:nvSpPr>
          <p:spPr bwMode="auto">
            <a:xfrm flipH="1">
              <a:off x="3642" y="3406"/>
              <a:ext cx="16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70" name="Line 53"/>
            <p:cNvSpPr>
              <a:spLocks noChangeShapeType="1"/>
            </p:cNvSpPr>
            <p:nvPr/>
          </p:nvSpPr>
          <p:spPr bwMode="auto">
            <a:xfrm flipV="1">
              <a:off x="3642" y="3166"/>
              <a:ext cx="0" cy="24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71" name="Line 54"/>
            <p:cNvSpPr>
              <a:spLocks noChangeShapeType="1"/>
            </p:cNvSpPr>
            <p:nvPr/>
          </p:nvSpPr>
          <p:spPr bwMode="auto">
            <a:xfrm>
              <a:off x="4410" y="3045"/>
              <a:ext cx="0" cy="36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72" name="Line 55"/>
            <p:cNvSpPr>
              <a:spLocks noChangeShapeType="1"/>
            </p:cNvSpPr>
            <p:nvPr/>
          </p:nvSpPr>
          <p:spPr bwMode="auto">
            <a:xfrm>
              <a:off x="4370" y="3406"/>
              <a:ext cx="8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473" name="Text Box 56"/>
            <p:cNvSpPr txBox="1">
              <a:spLocks noChangeArrowheads="1"/>
            </p:cNvSpPr>
            <p:nvPr/>
          </p:nvSpPr>
          <p:spPr bwMode="auto">
            <a:xfrm>
              <a:off x="4435" y="2964"/>
              <a:ext cx="2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1/8</a:t>
              </a:r>
            </a:p>
          </p:txBody>
        </p:sp>
        <p:sp>
          <p:nvSpPr>
            <p:cNvPr id="60474" name="Text Box 57"/>
            <p:cNvSpPr txBox="1">
              <a:spLocks noChangeArrowheads="1"/>
            </p:cNvSpPr>
            <p:nvPr/>
          </p:nvSpPr>
          <p:spPr bwMode="auto">
            <a:xfrm>
              <a:off x="4451" y="3327"/>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0</a:t>
              </a:r>
            </a:p>
          </p:txBody>
        </p:sp>
        <p:sp>
          <p:nvSpPr>
            <p:cNvPr id="60475" name="Text Box 58"/>
            <p:cNvSpPr txBox="1">
              <a:spLocks noChangeArrowheads="1"/>
            </p:cNvSpPr>
            <p:nvPr/>
          </p:nvSpPr>
          <p:spPr bwMode="auto">
            <a:xfrm>
              <a:off x="1963" y="1968"/>
              <a:ext cx="2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B</a:t>
              </a:r>
              <a:r>
                <a:rPr lang="en-GB" altLang="en-US" sz="1600" baseline="-25000">
                  <a:latin typeface="Times New Roman" panose="02020603050405020304" pitchFamily="18" charset="0"/>
                </a:rPr>
                <a:t>1</a:t>
              </a:r>
            </a:p>
          </p:txBody>
        </p:sp>
        <p:sp>
          <p:nvSpPr>
            <p:cNvPr id="60476" name="Text Box 59"/>
            <p:cNvSpPr txBox="1">
              <a:spLocks noChangeArrowheads="1"/>
            </p:cNvSpPr>
            <p:nvPr/>
          </p:nvSpPr>
          <p:spPr bwMode="auto">
            <a:xfrm>
              <a:off x="2688" y="1324"/>
              <a:ext cx="2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B</a:t>
              </a:r>
              <a:r>
                <a:rPr lang="en-GB" altLang="en-US" sz="1600" baseline="-25000">
                  <a:latin typeface="Times New Roman" panose="02020603050405020304" pitchFamily="18" charset="0"/>
                </a:rPr>
                <a:t>2</a:t>
              </a:r>
            </a:p>
          </p:txBody>
        </p:sp>
        <p:sp>
          <p:nvSpPr>
            <p:cNvPr id="60477" name="Text Box 60"/>
            <p:cNvSpPr txBox="1">
              <a:spLocks noChangeArrowheads="1"/>
            </p:cNvSpPr>
            <p:nvPr/>
          </p:nvSpPr>
          <p:spPr bwMode="auto">
            <a:xfrm>
              <a:off x="2688" y="2640"/>
              <a:ext cx="2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B</a:t>
              </a:r>
              <a:r>
                <a:rPr lang="en-GB" altLang="en-US" sz="1600" baseline="-25000">
                  <a:latin typeface="Times New Roman" panose="02020603050405020304" pitchFamily="18" charset="0"/>
                </a:rPr>
                <a:t>2</a:t>
              </a:r>
            </a:p>
          </p:txBody>
        </p:sp>
        <p:sp>
          <p:nvSpPr>
            <p:cNvPr id="60478" name="Text Box 61"/>
            <p:cNvSpPr txBox="1">
              <a:spLocks noChangeArrowheads="1"/>
            </p:cNvSpPr>
            <p:nvPr/>
          </p:nvSpPr>
          <p:spPr bwMode="auto">
            <a:xfrm>
              <a:off x="3504" y="1008"/>
              <a:ext cx="2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B</a:t>
              </a:r>
              <a:r>
                <a:rPr lang="en-GB" altLang="en-US" sz="1600" baseline="-25000">
                  <a:latin typeface="Times New Roman" panose="02020603050405020304" pitchFamily="18" charset="0"/>
                </a:rPr>
                <a:t>3</a:t>
              </a:r>
            </a:p>
          </p:txBody>
        </p:sp>
        <p:sp>
          <p:nvSpPr>
            <p:cNvPr id="60479" name="Text Box 62"/>
            <p:cNvSpPr txBox="1">
              <a:spLocks noChangeArrowheads="1"/>
            </p:cNvSpPr>
            <p:nvPr/>
          </p:nvSpPr>
          <p:spPr bwMode="auto">
            <a:xfrm>
              <a:off x="3504" y="1660"/>
              <a:ext cx="2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B</a:t>
              </a:r>
              <a:r>
                <a:rPr lang="en-GB" altLang="en-US" sz="1600" baseline="-25000">
                  <a:latin typeface="Times New Roman" panose="02020603050405020304" pitchFamily="18" charset="0"/>
                </a:rPr>
                <a:t>3</a:t>
              </a:r>
              <a:endParaRPr lang="en-GB" altLang="en-US" sz="1600">
                <a:latin typeface="Times New Roman" panose="02020603050405020304" pitchFamily="18" charset="0"/>
              </a:endParaRPr>
            </a:p>
          </p:txBody>
        </p:sp>
        <p:sp>
          <p:nvSpPr>
            <p:cNvPr id="60480" name="Text Box 63"/>
            <p:cNvSpPr txBox="1">
              <a:spLocks noChangeArrowheads="1"/>
            </p:cNvSpPr>
            <p:nvPr/>
          </p:nvSpPr>
          <p:spPr bwMode="auto">
            <a:xfrm>
              <a:off x="3504" y="2304"/>
              <a:ext cx="2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B</a:t>
              </a:r>
              <a:r>
                <a:rPr lang="en-GB" altLang="en-US" sz="1600" baseline="-25000">
                  <a:latin typeface="Times New Roman" panose="02020603050405020304" pitchFamily="18" charset="0"/>
                </a:rPr>
                <a:t>3</a:t>
              </a:r>
              <a:endParaRPr lang="en-GB" altLang="en-US" sz="1600">
                <a:latin typeface="Times New Roman" panose="02020603050405020304" pitchFamily="18" charset="0"/>
              </a:endParaRPr>
            </a:p>
          </p:txBody>
        </p:sp>
        <p:sp>
          <p:nvSpPr>
            <p:cNvPr id="60481" name="Text Box 64"/>
            <p:cNvSpPr txBox="1">
              <a:spLocks noChangeArrowheads="1"/>
            </p:cNvSpPr>
            <p:nvPr/>
          </p:nvSpPr>
          <p:spPr bwMode="auto">
            <a:xfrm>
              <a:off x="3504" y="2928"/>
              <a:ext cx="2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B</a:t>
              </a:r>
              <a:r>
                <a:rPr lang="en-GB" altLang="en-US" sz="1600" baseline="-25000">
                  <a:latin typeface="Times New Roman" panose="02020603050405020304" pitchFamily="18" charset="0"/>
                </a:rPr>
                <a:t>3</a:t>
              </a:r>
              <a:endParaRPr lang="en-GB" altLang="en-US" sz="1600">
                <a:latin typeface="Times New Roman" panose="02020603050405020304" pitchFamily="18" charset="0"/>
              </a:endParaRPr>
            </a:p>
          </p:txBody>
        </p:sp>
        <p:sp>
          <p:nvSpPr>
            <p:cNvPr id="60482" name="Text Box 65"/>
            <p:cNvSpPr txBox="1">
              <a:spLocks noChangeArrowheads="1"/>
            </p:cNvSpPr>
            <p:nvPr/>
          </p:nvSpPr>
          <p:spPr bwMode="auto">
            <a:xfrm>
              <a:off x="2161" y="1281"/>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1</a:t>
              </a:r>
            </a:p>
          </p:txBody>
        </p:sp>
        <p:sp>
          <p:nvSpPr>
            <p:cNvPr id="60483" name="Text Box 66"/>
            <p:cNvSpPr txBox="1">
              <a:spLocks noChangeArrowheads="1"/>
            </p:cNvSpPr>
            <p:nvPr/>
          </p:nvSpPr>
          <p:spPr bwMode="auto">
            <a:xfrm>
              <a:off x="3012" y="961"/>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1</a:t>
              </a:r>
            </a:p>
          </p:txBody>
        </p:sp>
        <p:sp>
          <p:nvSpPr>
            <p:cNvPr id="60484" name="Text Box 67"/>
            <p:cNvSpPr txBox="1">
              <a:spLocks noChangeArrowheads="1"/>
            </p:cNvSpPr>
            <p:nvPr/>
          </p:nvSpPr>
          <p:spPr bwMode="auto">
            <a:xfrm>
              <a:off x="3942" y="961"/>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1</a:t>
              </a:r>
            </a:p>
          </p:txBody>
        </p:sp>
        <p:sp>
          <p:nvSpPr>
            <p:cNvPr id="60485" name="Text Box 68"/>
            <p:cNvSpPr txBox="1">
              <a:spLocks noChangeArrowheads="1"/>
            </p:cNvSpPr>
            <p:nvPr/>
          </p:nvSpPr>
          <p:spPr bwMode="auto">
            <a:xfrm>
              <a:off x="3942" y="160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1</a:t>
              </a:r>
            </a:p>
          </p:txBody>
        </p:sp>
        <p:sp>
          <p:nvSpPr>
            <p:cNvPr id="60486" name="Text Box 69"/>
            <p:cNvSpPr txBox="1">
              <a:spLocks noChangeArrowheads="1"/>
            </p:cNvSpPr>
            <p:nvPr/>
          </p:nvSpPr>
          <p:spPr bwMode="auto">
            <a:xfrm>
              <a:off x="3982" y="2243"/>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1</a:t>
              </a:r>
            </a:p>
          </p:txBody>
        </p:sp>
        <p:sp>
          <p:nvSpPr>
            <p:cNvPr id="60487" name="Text Box 70"/>
            <p:cNvSpPr txBox="1">
              <a:spLocks noChangeArrowheads="1"/>
            </p:cNvSpPr>
            <p:nvPr/>
          </p:nvSpPr>
          <p:spPr bwMode="auto">
            <a:xfrm>
              <a:off x="3982" y="2885"/>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1</a:t>
              </a:r>
            </a:p>
          </p:txBody>
        </p:sp>
        <p:sp>
          <p:nvSpPr>
            <p:cNvPr id="60488" name="Text Box 71"/>
            <p:cNvSpPr txBox="1">
              <a:spLocks noChangeArrowheads="1"/>
            </p:cNvSpPr>
            <p:nvPr/>
          </p:nvSpPr>
          <p:spPr bwMode="auto">
            <a:xfrm>
              <a:off x="2203" y="260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0</a:t>
              </a:r>
            </a:p>
          </p:txBody>
        </p:sp>
        <p:sp>
          <p:nvSpPr>
            <p:cNvPr id="60489" name="Text Box 72"/>
            <p:cNvSpPr txBox="1">
              <a:spLocks noChangeArrowheads="1"/>
            </p:cNvSpPr>
            <p:nvPr/>
          </p:nvSpPr>
          <p:spPr bwMode="auto">
            <a:xfrm>
              <a:off x="3034" y="1602"/>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0</a:t>
              </a:r>
            </a:p>
          </p:txBody>
        </p:sp>
        <p:sp>
          <p:nvSpPr>
            <p:cNvPr id="60490" name="Text Box 73"/>
            <p:cNvSpPr txBox="1">
              <a:spLocks noChangeArrowheads="1"/>
            </p:cNvSpPr>
            <p:nvPr/>
          </p:nvSpPr>
          <p:spPr bwMode="auto">
            <a:xfrm>
              <a:off x="3034" y="2885"/>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0</a:t>
              </a:r>
            </a:p>
          </p:txBody>
        </p:sp>
        <p:sp>
          <p:nvSpPr>
            <p:cNvPr id="60491" name="Text Box 74"/>
            <p:cNvSpPr txBox="1">
              <a:spLocks noChangeArrowheads="1"/>
            </p:cNvSpPr>
            <p:nvPr/>
          </p:nvSpPr>
          <p:spPr bwMode="auto">
            <a:xfrm>
              <a:off x="3982" y="3246"/>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0</a:t>
              </a:r>
            </a:p>
          </p:txBody>
        </p:sp>
        <p:sp>
          <p:nvSpPr>
            <p:cNvPr id="60492" name="Text Box 75"/>
            <p:cNvSpPr txBox="1">
              <a:spLocks noChangeArrowheads="1"/>
            </p:cNvSpPr>
            <p:nvPr/>
          </p:nvSpPr>
          <p:spPr bwMode="auto">
            <a:xfrm>
              <a:off x="3982" y="256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0</a:t>
              </a:r>
            </a:p>
          </p:txBody>
        </p:sp>
        <p:sp>
          <p:nvSpPr>
            <p:cNvPr id="60493" name="Text Box 76"/>
            <p:cNvSpPr txBox="1">
              <a:spLocks noChangeArrowheads="1"/>
            </p:cNvSpPr>
            <p:nvPr/>
          </p:nvSpPr>
          <p:spPr bwMode="auto">
            <a:xfrm>
              <a:off x="3966" y="192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0</a:t>
              </a:r>
            </a:p>
          </p:txBody>
        </p:sp>
        <p:sp>
          <p:nvSpPr>
            <p:cNvPr id="60494" name="Text Box 77"/>
            <p:cNvSpPr txBox="1">
              <a:spLocks noChangeArrowheads="1"/>
            </p:cNvSpPr>
            <p:nvPr/>
          </p:nvSpPr>
          <p:spPr bwMode="auto">
            <a:xfrm>
              <a:off x="3942" y="1281"/>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0</a:t>
              </a:r>
            </a:p>
          </p:txBody>
        </p:sp>
        <p:sp>
          <p:nvSpPr>
            <p:cNvPr id="60495" name="Text Box 78"/>
            <p:cNvSpPr txBox="1">
              <a:spLocks noChangeArrowheads="1"/>
            </p:cNvSpPr>
            <p:nvPr/>
          </p:nvSpPr>
          <p:spPr bwMode="auto">
            <a:xfrm>
              <a:off x="3034" y="2243"/>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1</a:t>
              </a:r>
            </a:p>
          </p:txBody>
        </p:sp>
        <p:sp>
          <p:nvSpPr>
            <p:cNvPr id="60496" name="Text Box 79"/>
            <p:cNvSpPr txBox="1">
              <a:spLocks noChangeArrowheads="1"/>
            </p:cNvSpPr>
            <p:nvPr/>
          </p:nvSpPr>
          <p:spPr bwMode="auto">
            <a:xfrm>
              <a:off x="829" y="1695"/>
              <a:ext cx="66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      </a:t>
              </a:r>
              <a:r>
                <a:rPr lang="en-GB" altLang="en-US" sz="1600">
                  <a:latin typeface="Times New Roman" panose="02020603050405020304" pitchFamily="18" charset="0"/>
                </a:rPr>
                <a:t>Start</a:t>
              </a:r>
            </a:p>
            <a:p>
              <a:pPr eaLnBrk="1" hangingPunct="1">
                <a:spcBef>
                  <a:spcPct val="0"/>
                </a:spcBef>
                <a:buFontTx/>
                <a:buNone/>
              </a:pPr>
              <a:r>
                <a:rPr lang="en-GB" altLang="en-US" sz="1600">
                  <a:latin typeface="Times New Roman" panose="02020603050405020304" pitchFamily="18" charset="0"/>
                </a:rPr>
                <a:t>convertion</a:t>
              </a:r>
              <a:endParaRPr lang="en-GB" altLang="en-US" sz="1400">
                <a:latin typeface="Times New Roman" panose="02020603050405020304" pitchFamily="18" charset="0"/>
              </a:endParaRPr>
            </a:p>
          </p:txBody>
        </p:sp>
        <p:sp>
          <p:nvSpPr>
            <p:cNvPr id="562256" name="Text Box 80"/>
            <p:cNvSpPr txBox="1">
              <a:spLocks noChangeArrowheads="1"/>
            </p:cNvSpPr>
            <p:nvPr/>
          </p:nvSpPr>
          <p:spPr bwMode="auto">
            <a:xfrm>
              <a:off x="662" y="825"/>
              <a:ext cx="999" cy="250"/>
            </a:xfrm>
            <a:prstGeom prst="rect">
              <a:avLst/>
            </a:prstGeom>
            <a:noFill/>
            <a:ln w="9525">
              <a:noFill/>
              <a:miter lim="800000"/>
              <a:headEnd/>
              <a:tailEnd/>
            </a:ln>
            <a:effectLst/>
          </p:spPr>
          <p:txBody>
            <a:bodyPr wrap="none">
              <a:spAutoFit/>
            </a:bodyPr>
            <a:lstStyle/>
            <a:p>
              <a:pPr eaLnBrk="1" hangingPunct="1">
                <a:defRPr/>
              </a:pPr>
              <a:r>
                <a:rPr lang="en-GB" sz="2000" b="1">
                  <a:solidFill>
                    <a:srgbClr val="CC0000"/>
                  </a:solidFill>
                  <a:effectLst>
                    <a:outerShdw blurRad="38100" dist="38100" dir="2700000" algn="tl">
                      <a:srgbClr val="C0C0C0"/>
                    </a:outerShdw>
                  </a:effectLst>
                  <a:latin typeface="Times New Roman" pitchFamily="18" charset="0"/>
                </a:rPr>
                <a:t>3-bit counter</a:t>
              </a:r>
            </a:p>
          </p:txBody>
        </p:sp>
      </p:grpSp>
      <p:sp>
        <p:nvSpPr>
          <p:cNvPr id="6042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D26959-DF0C-4930-9B58-613EC613CC4C}" type="slidenum">
              <a:rPr lang="en-US" altLang="en-US" sz="1400" smtClean="0"/>
              <a:pPr>
                <a:spcBef>
                  <a:spcPct val="0"/>
                </a:spcBef>
                <a:buFontTx/>
                <a:buNone/>
              </a:pPr>
              <a:t>32</a:t>
            </a:fld>
            <a:endParaRPr lang="en-US" altLang="en-US" sz="1400" smtClean="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p:cNvSpPr>
          <p:nvPr>
            <p:ph type="title"/>
          </p:nvPr>
        </p:nvSpPr>
        <p:spPr>
          <a:xfrm>
            <a:off x="304800" y="274638"/>
            <a:ext cx="8534400" cy="792162"/>
          </a:xfrm>
        </p:spPr>
        <p:txBody>
          <a:bodyPr/>
          <a:lstStyle/>
          <a:p>
            <a:r>
              <a:rPr lang="en-US" altLang="en-US" smtClean="0"/>
              <a:t>HW: N-bit segmented Cap SAR ADC</a:t>
            </a:r>
          </a:p>
        </p:txBody>
      </p:sp>
      <p:sp>
        <p:nvSpPr>
          <p:cNvPr id="62467" name="Content Placeholder 3"/>
          <p:cNvSpPr>
            <a:spLocks noGrp="1"/>
          </p:cNvSpPr>
          <p:nvPr>
            <p:ph idx="1"/>
          </p:nvPr>
        </p:nvSpPr>
        <p:spPr/>
        <p:txBody>
          <a:bodyPr/>
          <a:lstStyle/>
          <a:p>
            <a:r>
              <a:rPr lang="en-US" altLang="en-US" smtClean="0"/>
              <a:t>N-bit, N1 msb bits, Ctot1 = 2^s*Ctot2</a:t>
            </a:r>
          </a:p>
          <a:p>
            <a:r>
              <a:rPr lang="en-US" altLang="en-US" smtClean="0"/>
              <a:t>Show that Ron does not affect static performance.</a:t>
            </a:r>
          </a:p>
          <a:p>
            <a:r>
              <a:rPr lang="en-US" altLang="en-US" smtClean="0"/>
              <a:t>Show that if each branch has the same </a:t>
            </a:r>
            <a:r>
              <a:rPr lang="en-US" altLang="en-US" smtClean="0">
                <a:latin typeface="Symbol" panose="05050102010706020507" pitchFamily="18" charset="2"/>
              </a:rPr>
              <a:t>t</a:t>
            </a:r>
            <a:r>
              <a:rPr lang="en-US" altLang="en-US" smtClean="0"/>
              <a:t>, there is no switching transient.</a:t>
            </a:r>
          </a:p>
        </p:txBody>
      </p:sp>
      <p:sp>
        <p:nvSpPr>
          <p:cNvPr id="6246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423332-4DC5-4946-BF08-9F3CE11D3BAE}" type="slidenum">
              <a:rPr lang="en-US" altLang="en-US" sz="1400" smtClean="0"/>
              <a:pPr>
                <a:spcBef>
                  <a:spcPct val="0"/>
                </a:spcBef>
                <a:buFontTx/>
                <a:buNone/>
              </a:pPr>
              <a:t>33</a:t>
            </a:fld>
            <a:endParaRPr lang="en-US" altLang="en-US" sz="1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490" name="Picture 2" descr="Imag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63246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2895600" y="304800"/>
            <a:ext cx="3014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DUAL  SLOPE  ADC</a:t>
            </a:r>
          </a:p>
        </p:txBody>
      </p:sp>
      <p:sp>
        <p:nvSpPr>
          <p:cNvPr id="63492" name="Text Box 4"/>
          <p:cNvSpPr txBox="1">
            <a:spLocks noChangeArrowheads="1"/>
          </p:cNvSpPr>
          <p:nvPr/>
        </p:nvSpPr>
        <p:spPr bwMode="auto">
          <a:xfrm>
            <a:off x="4114800" y="4343400"/>
            <a:ext cx="990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400">
                <a:latin typeface="Times New Roman" panose="02020603050405020304" pitchFamily="18" charset="0"/>
              </a:rPr>
              <a:t>Counter</a:t>
            </a:r>
          </a:p>
        </p:txBody>
      </p:sp>
      <p:sp>
        <p:nvSpPr>
          <p:cNvPr id="63493" name="Text Box 5"/>
          <p:cNvSpPr txBox="1">
            <a:spLocks noChangeArrowheads="1"/>
          </p:cNvSpPr>
          <p:nvPr/>
        </p:nvSpPr>
        <p:spPr bwMode="auto">
          <a:xfrm>
            <a:off x="7086600" y="4495800"/>
            <a:ext cx="609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400">
                <a:latin typeface="Times New Roman" panose="02020603050405020304" pitchFamily="18" charset="0"/>
              </a:rPr>
              <a:t>Clock</a:t>
            </a:r>
          </a:p>
        </p:txBody>
      </p:sp>
      <p:sp>
        <p:nvSpPr>
          <p:cNvPr id="634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11DCF04-0B37-4134-ACF6-DE15D8D8B4C7}" type="slidenum">
              <a:rPr lang="en-US" altLang="en-US" sz="1400" smtClean="0"/>
              <a:pPr>
                <a:spcBef>
                  <a:spcPct val="0"/>
                </a:spcBef>
                <a:buFontTx/>
                <a:buNone/>
              </a:pPr>
              <a:t>34</a:t>
            </a:fld>
            <a:endParaRPr lang="en-US" altLang="en-US" sz="1400" smtClean="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2" descr="Imag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73163"/>
            <a:ext cx="6992938"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3"/>
          <p:cNvSpPr txBox="1">
            <a:spLocks noChangeArrowheads="1"/>
          </p:cNvSpPr>
          <p:nvPr/>
        </p:nvSpPr>
        <p:spPr bwMode="auto">
          <a:xfrm>
            <a:off x="1981200" y="304800"/>
            <a:ext cx="5627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DUAL  SLOPE  ADC: cycle of convertion</a:t>
            </a:r>
          </a:p>
        </p:txBody>
      </p:sp>
      <p:sp>
        <p:nvSpPr>
          <p:cNvPr id="6554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45C341-4B97-42E1-9F80-043E490696B7}" type="slidenum">
              <a:rPr lang="en-US" altLang="en-US" sz="1400" smtClean="0"/>
              <a:pPr>
                <a:spcBef>
                  <a:spcPct val="0"/>
                </a:spcBef>
                <a:buFontTx/>
                <a:buNone/>
              </a:pPr>
              <a:t>35</a:t>
            </a:fld>
            <a:endParaRPr lang="en-US" altLang="en-US" sz="1400" smtClean="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431800" y="4343400"/>
            <a:ext cx="855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b="1">
                <a:solidFill>
                  <a:srgbClr val="CC0000"/>
                </a:solidFill>
                <a:latin typeface="Times New Roman" panose="02020603050405020304" pitchFamily="18" charset="0"/>
              </a:rPr>
              <a:t>1) The counter starts to count the clock pulses when the control circuit enables the AND gate.</a:t>
            </a:r>
            <a:endParaRPr lang="en-GB" altLang="en-US" sz="2400" b="1">
              <a:solidFill>
                <a:srgbClr val="CC0000"/>
              </a:solidFill>
              <a:latin typeface="Times New Roman" panose="02020603050405020304" pitchFamily="18" charset="0"/>
            </a:endParaRPr>
          </a:p>
        </p:txBody>
      </p:sp>
      <p:sp>
        <p:nvSpPr>
          <p:cNvPr id="556035" name="Text Box 3"/>
          <p:cNvSpPr txBox="1">
            <a:spLocks noChangeArrowheads="1"/>
          </p:cNvSpPr>
          <p:nvPr/>
        </p:nvSpPr>
        <p:spPr bwMode="auto">
          <a:xfrm>
            <a:off x="431800" y="4953000"/>
            <a:ext cx="694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b="1">
                <a:solidFill>
                  <a:srgbClr val="CC0000"/>
                </a:solidFill>
                <a:latin typeface="Times New Roman" panose="02020603050405020304" pitchFamily="18" charset="0"/>
              </a:rPr>
              <a:t>2)</a:t>
            </a:r>
            <a:r>
              <a:rPr lang="en-GB" altLang="en-US" sz="1400" b="1">
                <a:solidFill>
                  <a:srgbClr val="CC0000"/>
                </a:solidFill>
                <a:latin typeface="Times New Roman" panose="02020603050405020304" pitchFamily="18" charset="0"/>
              </a:rPr>
              <a:t>  </a:t>
            </a:r>
            <a:r>
              <a:rPr lang="en-GB" altLang="en-US" sz="1800" b="1">
                <a:solidFill>
                  <a:srgbClr val="CC0000"/>
                </a:solidFill>
                <a:latin typeface="Times New Roman" panose="02020603050405020304" pitchFamily="18" charset="0"/>
              </a:rPr>
              <a:t>The DAC output is incremented from zero to V</a:t>
            </a:r>
            <a:r>
              <a:rPr lang="en-GB" altLang="en-US" sz="1800" b="1" baseline="-25000">
                <a:solidFill>
                  <a:srgbClr val="CC0000"/>
                </a:solidFill>
                <a:latin typeface="Times New Roman" panose="02020603050405020304" pitchFamily="18" charset="0"/>
              </a:rPr>
              <a:t>FS</a:t>
            </a:r>
            <a:r>
              <a:rPr lang="en-GB" altLang="en-US" sz="1800" b="1">
                <a:solidFill>
                  <a:srgbClr val="CC0000"/>
                </a:solidFill>
                <a:latin typeface="Times New Roman" panose="02020603050405020304" pitchFamily="18" charset="0"/>
              </a:rPr>
              <a:t>, by Q-high steps.</a:t>
            </a:r>
            <a:endParaRPr lang="en-GB" altLang="en-US" sz="2400" b="1">
              <a:solidFill>
                <a:srgbClr val="CC0000"/>
              </a:solidFill>
              <a:latin typeface="Times New Roman" panose="02020603050405020304" pitchFamily="18" charset="0"/>
            </a:endParaRPr>
          </a:p>
        </p:txBody>
      </p:sp>
      <p:sp>
        <p:nvSpPr>
          <p:cNvPr id="556036" name="Text Box 4"/>
          <p:cNvSpPr txBox="1">
            <a:spLocks noChangeArrowheads="1"/>
          </p:cNvSpPr>
          <p:nvPr/>
        </p:nvSpPr>
        <p:spPr bwMode="auto">
          <a:xfrm>
            <a:off x="431800" y="5334000"/>
            <a:ext cx="700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b="1">
                <a:solidFill>
                  <a:srgbClr val="CC0000"/>
                </a:solidFill>
                <a:latin typeface="Times New Roman" panose="02020603050405020304" pitchFamily="18" charset="0"/>
              </a:rPr>
              <a:t>3) The counter is stopped as soon as DAC output becomes equal to V</a:t>
            </a:r>
            <a:r>
              <a:rPr lang="en-GB" altLang="en-US" sz="1800" b="1" baseline="-25000">
                <a:solidFill>
                  <a:srgbClr val="CC0000"/>
                </a:solidFill>
                <a:latin typeface="Times New Roman" panose="02020603050405020304" pitchFamily="18" charset="0"/>
              </a:rPr>
              <a:t>x</a:t>
            </a:r>
            <a:r>
              <a:rPr lang="en-GB" altLang="en-US" sz="1800" b="1">
                <a:solidFill>
                  <a:srgbClr val="CC0000"/>
                </a:solidFill>
                <a:latin typeface="Times New Roman" panose="02020603050405020304" pitchFamily="18" charset="0"/>
              </a:rPr>
              <a:t>.</a:t>
            </a:r>
            <a:endParaRPr lang="en-GB" altLang="en-US" sz="2400" b="1">
              <a:solidFill>
                <a:srgbClr val="CC0000"/>
              </a:solidFill>
              <a:latin typeface="Times New Roman" panose="02020603050405020304" pitchFamily="18" charset="0"/>
            </a:endParaRPr>
          </a:p>
        </p:txBody>
      </p:sp>
      <p:sp>
        <p:nvSpPr>
          <p:cNvPr id="67589" name="Text Box 5"/>
          <p:cNvSpPr txBox="1">
            <a:spLocks noChangeArrowheads="1"/>
          </p:cNvSpPr>
          <p:nvPr/>
        </p:nvSpPr>
        <p:spPr bwMode="auto">
          <a:xfrm>
            <a:off x="2651125" y="254000"/>
            <a:ext cx="3978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b="1">
                <a:solidFill>
                  <a:srgbClr val="003399"/>
                </a:solidFill>
                <a:latin typeface="Times New Roman" panose="02020603050405020304" pitchFamily="18" charset="0"/>
              </a:rPr>
              <a:t>COUNTER RAMP ADC</a:t>
            </a:r>
          </a:p>
        </p:txBody>
      </p:sp>
      <p:grpSp>
        <p:nvGrpSpPr>
          <p:cNvPr id="67590" name="Group 6"/>
          <p:cNvGrpSpPr>
            <a:grpSpLocks/>
          </p:cNvGrpSpPr>
          <p:nvPr/>
        </p:nvGrpSpPr>
        <p:grpSpPr bwMode="auto">
          <a:xfrm>
            <a:off x="1828800" y="1484313"/>
            <a:ext cx="5715000" cy="2630487"/>
            <a:chOff x="1152" y="935"/>
            <a:chExt cx="3600" cy="1657"/>
          </a:xfrm>
        </p:grpSpPr>
        <p:grpSp>
          <p:nvGrpSpPr>
            <p:cNvPr id="67593" name="Group 7"/>
            <p:cNvGrpSpPr>
              <a:grpSpLocks/>
            </p:cNvGrpSpPr>
            <p:nvPr/>
          </p:nvGrpSpPr>
          <p:grpSpPr bwMode="auto">
            <a:xfrm>
              <a:off x="1152" y="935"/>
              <a:ext cx="3600" cy="1657"/>
              <a:chOff x="1152" y="935"/>
              <a:chExt cx="3600" cy="1657"/>
            </a:xfrm>
          </p:grpSpPr>
          <p:graphicFrame>
            <p:nvGraphicFramePr>
              <p:cNvPr id="67600" name="Object 8"/>
              <p:cNvGraphicFramePr>
                <a:graphicFrameLocks noChangeAspect="1"/>
              </p:cNvGraphicFramePr>
              <p:nvPr/>
            </p:nvGraphicFramePr>
            <p:xfrm>
              <a:off x="1152" y="935"/>
              <a:ext cx="3600" cy="1657"/>
            </p:xfrm>
            <a:graphic>
              <a:graphicData uri="http://schemas.openxmlformats.org/presentationml/2006/ole">
                <mc:AlternateContent xmlns:mc="http://schemas.openxmlformats.org/markup-compatibility/2006">
                  <mc:Choice xmlns:v="urn:schemas-microsoft-com:vml" Requires="v">
                    <p:oleObj spid="_x0000_s67606" name="Immagine bitmap" r:id="rId4" imgW="4330697" imgH="1992811" progId="Paint.Picture">
                      <p:embed/>
                    </p:oleObj>
                  </mc:Choice>
                  <mc:Fallback>
                    <p:oleObj name="Immagine bitmap" r:id="rId4" imgW="4330697" imgH="1992811" progId="Paint.Picture">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 y="935"/>
                            <a:ext cx="3600" cy="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601" name="Text Box 9"/>
              <p:cNvSpPr txBox="1">
                <a:spLocks noChangeArrowheads="1"/>
              </p:cNvSpPr>
              <p:nvPr/>
            </p:nvSpPr>
            <p:spPr bwMode="auto">
              <a:xfrm>
                <a:off x="2016" y="1200"/>
                <a:ext cx="52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Times New Roman" panose="02020603050405020304" pitchFamily="18" charset="0"/>
                  </a:rPr>
                  <a:t>Clock</a:t>
                </a:r>
              </a:p>
            </p:txBody>
          </p:sp>
          <p:sp>
            <p:nvSpPr>
              <p:cNvPr id="67602" name="Text Box 10"/>
              <p:cNvSpPr txBox="1">
                <a:spLocks noChangeArrowheads="1"/>
              </p:cNvSpPr>
              <p:nvPr/>
            </p:nvSpPr>
            <p:spPr bwMode="auto">
              <a:xfrm>
                <a:off x="3600" y="1968"/>
                <a:ext cx="5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200">
                  <a:latin typeface="Times New Roman" panose="02020603050405020304" pitchFamily="18" charset="0"/>
                </a:endParaRPr>
              </a:p>
            </p:txBody>
          </p:sp>
        </p:grpSp>
        <p:sp>
          <p:nvSpPr>
            <p:cNvPr id="67594" name="Rectangle 11"/>
            <p:cNvSpPr>
              <a:spLocks noChangeArrowheads="1"/>
            </p:cNvSpPr>
            <p:nvPr/>
          </p:nvSpPr>
          <p:spPr bwMode="auto">
            <a:xfrm>
              <a:off x="2640" y="2400"/>
              <a:ext cx="48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7595" name="Text Box 12"/>
            <p:cNvSpPr txBox="1">
              <a:spLocks noChangeArrowheads="1"/>
            </p:cNvSpPr>
            <p:nvPr/>
          </p:nvSpPr>
          <p:spPr bwMode="auto">
            <a:xfrm>
              <a:off x="3974" y="1655"/>
              <a:ext cx="575"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latin typeface="Times New Roman" panose="02020603050405020304" pitchFamily="18" charset="0"/>
                </a:rPr>
                <a:t>REGISTER</a:t>
              </a:r>
            </a:p>
          </p:txBody>
        </p:sp>
        <p:sp>
          <p:nvSpPr>
            <p:cNvPr id="67596" name="Text Box 13"/>
            <p:cNvSpPr txBox="1">
              <a:spLocks noChangeArrowheads="1"/>
            </p:cNvSpPr>
            <p:nvPr/>
          </p:nvSpPr>
          <p:spPr bwMode="auto">
            <a:xfrm>
              <a:off x="3271" y="1680"/>
              <a:ext cx="569"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latin typeface="Times New Roman" panose="02020603050405020304" pitchFamily="18" charset="0"/>
                </a:rPr>
                <a:t>COUNTER</a:t>
              </a:r>
            </a:p>
          </p:txBody>
        </p:sp>
        <p:sp>
          <p:nvSpPr>
            <p:cNvPr id="67597" name="Text Box 14"/>
            <p:cNvSpPr txBox="1">
              <a:spLocks noChangeArrowheads="1"/>
            </p:cNvSpPr>
            <p:nvPr/>
          </p:nvSpPr>
          <p:spPr bwMode="auto">
            <a:xfrm>
              <a:off x="1920" y="2160"/>
              <a:ext cx="672" cy="300"/>
            </a:xfrm>
            <a:prstGeom prst="rect">
              <a:avLst/>
            </a:prstGeom>
            <a:solidFill>
              <a:schemeClr val="bg1"/>
            </a:solidFill>
            <a:ln w="19050">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latin typeface="Times New Roman" panose="02020603050405020304" pitchFamily="18" charset="0"/>
                </a:rPr>
                <a:t>  CONTROL</a:t>
              </a:r>
            </a:p>
            <a:p>
              <a:pPr eaLnBrk="1" hangingPunct="1">
                <a:spcBef>
                  <a:spcPct val="0"/>
                </a:spcBef>
                <a:buFontTx/>
                <a:buNone/>
              </a:pPr>
              <a:r>
                <a:rPr lang="en-GB" altLang="en-US" sz="1200">
                  <a:latin typeface="Times New Roman" panose="02020603050405020304" pitchFamily="18" charset="0"/>
                </a:rPr>
                <a:t>   CIRCUIT</a:t>
              </a:r>
            </a:p>
          </p:txBody>
        </p:sp>
        <p:sp>
          <p:nvSpPr>
            <p:cNvPr id="67598" name="Rectangle 15"/>
            <p:cNvSpPr>
              <a:spLocks noChangeArrowheads="1"/>
            </p:cNvSpPr>
            <p:nvPr/>
          </p:nvSpPr>
          <p:spPr bwMode="auto">
            <a:xfrm>
              <a:off x="1440" y="1968"/>
              <a:ext cx="72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67599" name="Rectangle 16"/>
            <p:cNvSpPr>
              <a:spLocks noChangeArrowheads="1"/>
            </p:cNvSpPr>
            <p:nvPr/>
          </p:nvSpPr>
          <p:spPr bwMode="auto">
            <a:xfrm>
              <a:off x="2592" y="1344"/>
              <a:ext cx="624"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67591" name="Text Box 17"/>
          <p:cNvSpPr txBox="1">
            <a:spLocks noChangeArrowheads="1"/>
          </p:cNvSpPr>
          <p:nvPr/>
        </p:nvSpPr>
        <p:spPr bwMode="auto">
          <a:xfrm>
            <a:off x="4343400" y="2667000"/>
            <a:ext cx="395288"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400">
                <a:latin typeface="Times New Roman" panose="02020603050405020304" pitchFamily="18" charset="0"/>
              </a:rPr>
              <a:t>AND</a:t>
            </a:r>
          </a:p>
        </p:txBody>
      </p:sp>
      <p:sp>
        <p:nvSpPr>
          <p:cNvPr id="6759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3D65B6-5C03-4F35-8172-8C23D74DB0AF}" type="slidenum">
              <a:rPr lang="en-US" altLang="en-US" sz="1400" smtClean="0"/>
              <a:pPr>
                <a:spcBef>
                  <a:spcPct val="0"/>
                </a:spcBef>
                <a:buFontTx/>
                <a:buNone/>
              </a:pPr>
              <a:t>36</a:t>
            </a:fld>
            <a:endParaRPr lang="en-US" altLang="en-US" sz="14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556034"/>
                                        </p:tgtEl>
                                        <p:attrNameLst>
                                          <p:attrName>style.visibility</p:attrName>
                                        </p:attrNameLst>
                                      </p:cBhvr>
                                      <p:to>
                                        <p:strVal val="visible"/>
                                      </p:to>
                                    </p:set>
                                    <p:anim calcmode="lin" valueType="num">
                                      <p:cBhvr additive="base">
                                        <p:cTn id="7" dur="500" fill="hold"/>
                                        <p:tgtEl>
                                          <p:spTgt spid="556034"/>
                                        </p:tgtEl>
                                        <p:attrNameLst>
                                          <p:attrName>ppt_x</p:attrName>
                                        </p:attrNameLst>
                                      </p:cBhvr>
                                      <p:tavLst>
                                        <p:tav tm="0">
                                          <p:val>
                                            <p:strVal val="0-#ppt_w/2"/>
                                          </p:val>
                                        </p:tav>
                                        <p:tav tm="100000">
                                          <p:val>
                                            <p:strVal val="#ppt_x"/>
                                          </p:val>
                                        </p:tav>
                                      </p:tavLst>
                                    </p:anim>
                                    <p:anim calcmode="lin" valueType="num">
                                      <p:cBhvr additive="base">
                                        <p:cTn id="8" dur="500" fill="hold"/>
                                        <p:tgtEl>
                                          <p:spTgt spid="55603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556035"/>
                                        </p:tgtEl>
                                        <p:attrNameLst>
                                          <p:attrName>style.visibility</p:attrName>
                                        </p:attrNameLst>
                                      </p:cBhvr>
                                      <p:to>
                                        <p:strVal val="visible"/>
                                      </p:to>
                                    </p:set>
                                    <p:anim calcmode="lin" valueType="num">
                                      <p:cBhvr additive="base">
                                        <p:cTn id="12" dur="500" fill="hold"/>
                                        <p:tgtEl>
                                          <p:spTgt spid="556035"/>
                                        </p:tgtEl>
                                        <p:attrNameLst>
                                          <p:attrName>ppt_x</p:attrName>
                                        </p:attrNameLst>
                                      </p:cBhvr>
                                      <p:tavLst>
                                        <p:tav tm="0">
                                          <p:val>
                                            <p:strVal val="0-#ppt_w/2"/>
                                          </p:val>
                                        </p:tav>
                                        <p:tav tm="100000">
                                          <p:val>
                                            <p:strVal val="#ppt_x"/>
                                          </p:val>
                                        </p:tav>
                                      </p:tavLst>
                                    </p:anim>
                                    <p:anim calcmode="lin" valueType="num">
                                      <p:cBhvr additive="base">
                                        <p:cTn id="13" dur="500" fill="hold"/>
                                        <p:tgtEl>
                                          <p:spTgt spid="55603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556036"/>
                                        </p:tgtEl>
                                        <p:attrNameLst>
                                          <p:attrName>style.visibility</p:attrName>
                                        </p:attrNameLst>
                                      </p:cBhvr>
                                      <p:to>
                                        <p:strVal val="visible"/>
                                      </p:to>
                                    </p:set>
                                    <p:anim calcmode="lin" valueType="num">
                                      <p:cBhvr additive="base">
                                        <p:cTn id="17" dur="500" fill="hold"/>
                                        <p:tgtEl>
                                          <p:spTgt spid="556036"/>
                                        </p:tgtEl>
                                        <p:attrNameLst>
                                          <p:attrName>ppt_x</p:attrName>
                                        </p:attrNameLst>
                                      </p:cBhvr>
                                      <p:tavLst>
                                        <p:tav tm="0">
                                          <p:val>
                                            <p:strVal val="0-#ppt_w/2"/>
                                          </p:val>
                                        </p:tav>
                                        <p:tav tm="100000">
                                          <p:val>
                                            <p:strVal val="#ppt_x"/>
                                          </p:val>
                                        </p:tav>
                                      </p:tavLst>
                                    </p:anim>
                                    <p:anim calcmode="lin" valueType="num">
                                      <p:cBhvr additive="base">
                                        <p:cTn id="18" dur="500" fill="hold"/>
                                        <p:tgtEl>
                                          <p:spTgt spid="556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4" grpId="0" autoUpdateAnimBg="0"/>
      <p:bldP spid="556035" grpId="0" autoUpdateAnimBg="0"/>
      <p:bldP spid="55603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Text Box 2"/>
          <p:cNvSpPr txBox="1">
            <a:spLocks noChangeArrowheads="1"/>
          </p:cNvSpPr>
          <p:nvPr/>
        </p:nvSpPr>
        <p:spPr bwMode="auto">
          <a:xfrm>
            <a:off x="533400" y="5103813"/>
            <a:ext cx="8153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b="1">
                <a:solidFill>
                  <a:srgbClr val="CC0000"/>
                </a:solidFill>
                <a:latin typeface="Times New Roman" panose="02020603050405020304" pitchFamily="18" charset="0"/>
              </a:rPr>
              <a:t>2)    The ADC errors come from the DAC, in particular from:</a:t>
            </a:r>
          </a:p>
          <a:p>
            <a:pPr>
              <a:spcBef>
                <a:spcPct val="0"/>
              </a:spcBef>
              <a:buFontTx/>
              <a:buNone/>
            </a:pPr>
            <a:r>
              <a:rPr lang="en-GB" altLang="en-US" sz="1800" b="1">
                <a:solidFill>
                  <a:srgbClr val="CC0000"/>
                </a:solidFill>
                <a:latin typeface="Times New Roman" panose="02020603050405020304" pitchFamily="18" charset="0"/>
              </a:rPr>
              <a:t>        -  the uncertainty on the reference voltage E</a:t>
            </a:r>
            <a:r>
              <a:rPr lang="en-GB" altLang="en-US" sz="1800" b="1" baseline="-25000">
                <a:solidFill>
                  <a:srgbClr val="CC0000"/>
                </a:solidFill>
                <a:latin typeface="Times New Roman" panose="02020603050405020304" pitchFamily="18" charset="0"/>
              </a:rPr>
              <a:t>r</a:t>
            </a:r>
            <a:r>
              <a:rPr lang="en-GB" altLang="en-US" sz="1800" b="1">
                <a:solidFill>
                  <a:srgbClr val="CC0000"/>
                </a:solidFill>
                <a:latin typeface="Times New Roman" panose="02020603050405020304" pitchFamily="18" charset="0"/>
              </a:rPr>
              <a:t>.</a:t>
            </a:r>
          </a:p>
          <a:p>
            <a:pPr>
              <a:spcBef>
                <a:spcPct val="0"/>
              </a:spcBef>
              <a:buFontTx/>
              <a:buNone/>
            </a:pPr>
            <a:r>
              <a:rPr lang="en-GB" altLang="en-US" sz="1800" b="1">
                <a:solidFill>
                  <a:srgbClr val="CC0000"/>
                </a:solidFill>
                <a:latin typeface="Times New Roman" panose="02020603050405020304" pitchFamily="18" charset="0"/>
              </a:rPr>
              <a:t>        -  the uncertainty on the resistance values in the R-2R DACs</a:t>
            </a:r>
            <a:r>
              <a:rPr lang="en-GB" altLang="en-US" sz="1800">
                <a:solidFill>
                  <a:srgbClr val="CC0066"/>
                </a:solidFill>
                <a:latin typeface="Times New Roman" panose="02020603050405020304" pitchFamily="18" charset="0"/>
              </a:rPr>
              <a:t>.</a:t>
            </a:r>
            <a:r>
              <a:rPr lang="en-GB" altLang="en-US" sz="1800">
                <a:latin typeface="Times New Roman" panose="02020603050405020304" pitchFamily="18" charset="0"/>
              </a:rPr>
              <a:t> </a:t>
            </a:r>
            <a:endParaRPr lang="en-GB" altLang="en-US" sz="2400">
              <a:latin typeface="Times New Roman" panose="02020603050405020304" pitchFamily="18" charset="0"/>
            </a:endParaRPr>
          </a:p>
        </p:txBody>
      </p:sp>
      <p:sp>
        <p:nvSpPr>
          <p:cNvPr id="558083" name="Text Box 3"/>
          <p:cNvSpPr txBox="1">
            <a:spLocks noChangeArrowheads="1"/>
          </p:cNvSpPr>
          <p:nvPr/>
        </p:nvSpPr>
        <p:spPr bwMode="auto">
          <a:xfrm>
            <a:off x="441325" y="4205288"/>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CC0000"/>
                </a:solidFill>
                <a:latin typeface="Times New Roman" panose="02020603050405020304" pitchFamily="18" charset="0"/>
              </a:rPr>
              <a:t>Observations:</a:t>
            </a:r>
            <a:endParaRPr lang="en-GB" altLang="en-US" sz="1800" b="1">
              <a:solidFill>
                <a:srgbClr val="CC0066"/>
              </a:solidFill>
              <a:latin typeface="Times New Roman" panose="02020603050405020304" pitchFamily="18" charset="0"/>
            </a:endParaRPr>
          </a:p>
        </p:txBody>
      </p:sp>
      <p:sp>
        <p:nvSpPr>
          <p:cNvPr id="558084" name="Text Box 4"/>
          <p:cNvSpPr txBox="1">
            <a:spLocks noChangeArrowheads="1"/>
          </p:cNvSpPr>
          <p:nvPr/>
        </p:nvSpPr>
        <p:spPr bwMode="auto">
          <a:xfrm>
            <a:off x="533400" y="454025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b="1">
                <a:solidFill>
                  <a:srgbClr val="CC0000"/>
                </a:solidFill>
                <a:latin typeface="Times New Roman" panose="02020603050405020304" pitchFamily="18" charset="0"/>
              </a:rPr>
              <a:t>1)    The maximum number of steps is 2</a:t>
            </a:r>
            <a:r>
              <a:rPr lang="en-GB" altLang="en-US" sz="1800" b="1" baseline="30000">
                <a:solidFill>
                  <a:srgbClr val="CC0000"/>
                </a:solidFill>
                <a:latin typeface="Times New Roman" panose="02020603050405020304" pitchFamily="18" charset="0"/>
              </a:rPr>
              <a:t>b</a:t>
            </a:r>
            <a:r>
              <a:rPr lang="en-GB" altLang="en-US" sz="1800" b="1">
                <a:solidFill>
                  <a:srgbClr val="CC0000"/>
                </a:solidFill>
                <a:latin typeface="Times New Roman" panose="02020603050405020304" pitchFamily="18" charset="0"/>
              </a:rPr>
              <a:t>, when V</a:t>
            </a:r>
            <a:r>
              <a:rPr lang="en-GB" altLang="en-US" sz="1800" b="1" baseline="-25000">
                <a:solidFill>
                  <a:srgbClr val="CC0000"/>
                </a:solidFill>
                <a:latin typeface="Times New Roman" panose="02020603050405020304" pitchFamily="18" charset="0"/>
              </a:rPr>
              <a:t>x</a:t>
            </a:r>
            <a:r>
              <a:rPr lang="en-GB" altLang="en-US" sz="1800" b="1">
                <a:solidFill>
                  <a:srgbClr val="CC0000"/>
                </a:solidFill>
                <a:latin typeface="Times New Roman" panose="02020603050405020304" pitchFamily="18" charset="0"/>
              </a:rPr>
              <a:t>=V</a:t>
            </a:r>
            <a:r>
              <a:rPr lang="en-GB" altLang="en-US" sz="1800" b="1" baseline="-25000">
                <a:solidFill>
                  <a:srgbClr val="CC0000"/>
                </a:solidFill>
                <a:latin typeface="Times New Roman" panose="02020603050405020304" pitchFamily="18" charset="0"/>
              </a:rPr>
              <a:t>FS</a:t>
            </a:r>
            <a:r>
              <a:rPr lang="en-GB" altLang="en-US" sz="1800" b="1">
                <a:solidFill>
                  <a:srgbClr val="CC0000"/>
                </a:solidFill>
                <a:latin typeface="Times New Roman" panose="02020603050405020304" pitchFamily="18" charset="0"/>
              </a:rPr>
              <a:t>. Consequently the max sampling frequency is about f</a:t>
            </a:r>
            <a:r>
              <a:rPr lang="en-GB" altLang="en-US" sz="1800" b="1" baseline="-25000">
                <a:solidFill>
                  <a:srgbClr val="CC0000"/>
                </a:solidFill>
                <a:latin typeface="Times New Roman" panose="02020603050405020304" pitchFamily="18" charset="0"/>
              </a:rPr>
              <a:t>S</a:t>
            </a:r>
            <a:r>
              <a:rPr lang="en-GB" altLang="en-US" sz="1800" b="1">
                <a:solidFill>
                  <a:srgbClr val="CC0000"/>
                </a:solidFill>
                <a:latin typeface="Times New Roman" panose="02020603050405020304" pitchFamily="18" charset="0"/>
                <a:sym typeface="Symbol" panose="05050102010706020507" pitchFamily="18" charset="2"/>
              </a:rPr>
              <a:t></a:t>
            </a:r>
            <a:r>
              <a:rPr lang="en-GB" altLang="en-US" sz="1800" b="1">
                <a:solidFill>
                  <a:srgbClr val="CC0000"/>
                </a:solidFill>
                <a:latin typeface="Times New Roman" panose="02020603050405020304" pitchFamily="18" charset="0"/>
              </a:rPr>
              <a:t>f</a:t>
            </a:r>
            <a:r>
              <a:rPr lang="en-GB" altLang="en-US" sz="1800" b="1" baseline="-25000">
                <a:solidFill>
                  <a:srgbClr val="CC0000"/>
                </a:solidFill>
                <a:latin typeface="Times New Roman" panose="02020603050405020304" pitchFamily="18" charset="0"/>
              </a:rPr>
              <a:t>clock</a:t>
            </a:r>
            <a:r>
              <a:rPr lang="en-GB" altLang="en-US" sz="1800" b="1">
                <a:solidFill>
                  <a:srgbClr val="CC0000"/>
                </a:solidFill>
                <a:latin typeface="Times New Roman" panose="02020603050405020304" pitchFamily="18" charset="0"/>
              </a:rPr>
              <a:t>/2</a:t>
            </a:r>
            <a:r>
              <a:rPr lang="en-GB" altLang="en-US" sz="1800" b="1" baseline="30000">
                <a:solidFill>
                  <a:srgbClr val="CC0000"/>
                </a:solidFill>
                <a:latin typeface="Times New Roman" panose="02020603050405020304" pitchFamily="18" charset="0"/>
              </a:rPr>
              <a:t>b</a:t>
            </a:r>
            <a:r>
              <a:rPr lang="en-GB" altLang="en-US" sz="1800" b="1">
                <a:solidFill>
                  <a:srgbClr val="CC0000"/>
                </a:solidFill>
                <a:latin typeface="Times New Roman" panose="02020603050405020304" pitchFamily="18" charset="0"/>
              </a:rPr>
              <a:t>.</a:t>
            </a:r>
          </a:p>
        </p:txBody>
      </p:sp>
      <p:grpSp>
        <p:nvGrpSpPr>
          <p:cNvPr id="69637" name="Group 5"/>
          <p:cNvGrpSpPr>
            <a:grpSpLocks/>
          </p:cNvGrpSpPr>
          <p:nvPr/>
        </p:nvGrpSpPr>
        <p:grpSpPr bwMode="auto">
          <a:xfrm>
            <a:off x="2362200" y="990600"/>
            <a:ext cx="4572000" cy="3078163"/>
            <a:chOff x="1488" y="624"/>
            <a:chExt cx="2880" cy="1939"/>
          </a:xfrm>
        </p:grpSpPr>
        <p:graphicFrame>
          <p:nvGraphicFramePr>
            <p:cNvPr id="69640" name="Object 6"/>
            <p:cNvGraphicFramePr>
              <a:graphicFrameLocks noChangeAspect="1"/>
            </p:cNvGraphicFramePr>
            <p:nvPr/>
          </p:nvGraphicFramePr>
          <p:xfrm>
            <a:off x="1488" y="624"/>
            <a:ext cx="2880" cy="1939"/>
          </p:xfrm>
          <a:graphic>
            <a:graphicData uri="http://schemas.openxmlformats.org/presentationml/2006/ole">
              <mc:AlternateContent xmlns:mc="http://schemas.openxmlformats.org/markup-compatibility/2006">
                <mc:Choice xmlns:v="urn:schemas-microsoft-com:vml" Requires="v">
                  <p:oleObj spid="_x0000_s69646" name="Immagine bitmap" r:id="rId4" imgW="2562185" imgH="1724964" progId="Paint.Picture">
                    <p:embed/>
                  </p:oleObj>
                </mc:Choice>
                <mc:Fallback>
                  <p:oleObj name="Immagine bitmap" r:id="rId4" imgW="2562185" imgH="1724964"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 y="624"/>
                          <a:ext cx="2880" cy="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41" name="Text Box 7"/>
            <p:cNvSpPr txBox="1">
              <a:spLocks noChangeArrowheads="1"/>
            </p:cNvSpPr>
            <p:nvPr/>
          </p:nvSpPr>
          <p:spPr bwMode="auto">
            <a:xfrm>
              <a:off x="2304" y="2119"/>
              <a:ext cx="912"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GATE OPEN</a:t>
              </a:r>
            </a:p>
          </p:txBody>
        </p:sp>
        <p:sp>
          <p:nvSpPr>
            <p:cNvPr id="69642" name="Text Box 8"/>
            <p:cNvSpPr txBox="1">
              <a:spLocks noChangeArrowheads="1"/>
            </p:cNvSpPr>
            <p:nvPr/>
          </p:nvSpPr>
          <p:spPr bwMode="auto">
            <a:xfrm>
              <a:off x="3360" y="2208"/>
              <a:ext cx="877"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GATE CLOSED</a:t>
              </a:r>
            </a:p>
          </p:txBody>
        </p:sp>
      </p:grpSp>
      <p:sp>
        <p:nvSpPr>
          <p:cNvPr id="69638" name="Text Box 9"/>
          <p:cNvSpPr txBox="1">
            <a:spLocks noChangeArrowheads="1"/>
          </p:cNvSpPr>
          <p:nvPr/>
        </p:nvSpPr>
        <p:spPr bwMode="auto">
          <a:xfrm>
            <a:off x="2651125" y="254000"/>
            <a:ext cx="3978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b="1">
                <a:solidFill>
                  <a:srgbClr val="003399"/>
                </a:solidFill>
                <a:latin typeface="Times New Roman" panose="02020603050405020304" pitchFamily="18" charset="0"/>
              </a:rPr>
              <a:t>COUNTER RAMP ADC</a:t>
            </a:r>
          </a:p>
        </p:txBody>
      </p:sp>
      <p:sp>
        <p:nvSpPr>
          <p:cNvPr id="6963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A5CC35-1E3A-406F-940D-103EAB7FFC4B}" type="slidenum">
              <a:rPr lang="en-US" altLang="en-US" sz="1400" smtClean="0"/>
              <a:pPr>
                <a:spcBef>
                  <a:spcPct val="0"/>
                </a:spcBef>
                <a:buFontTx/>
                <a:buNone/>
              </a:pPr>
              <a:t>37</a:t>
            </a:fld>
            <a:endParaRPr lang="en-US" altLang="en-US" sz="14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558083"/>
                                        </p:tgtEl>
                                        <p:attrNameLst>
                                          <p:attrName>style.visibility</p:attrName>
                                        </p:attrNameLst>
                                      </p:cBhvr>
                                      <p:to>
                                        <p:strVal val="visible"/>
                                      </p:to>
                                    </p:set>
                                    <p:anim calcmode="lin" valueType="num">
                                      <p:cBhvr additive="base">
                                        <p:cTn id="7" dur="500" fill="hold"/>
                                        <p:tgtEl>
                                          <p:spTgt spid="558083"/>
                                        </p:tgtEl>
                                        <p:attrNameLst>
                                          <p:attrName>ppt_x</p:attrName>
                                        </p:attrNameLst>
                                      </p:cBhvr>
                                      <p:tavLst>
                                        <p:tav tm="0">
                                          <p:val>
                                            <p:strVal val="0-#ppt_w/2"/>
                                          </p:val>
                                        </p:tav>
                                        <p:tav tm="100000">
                                          <p:val>
                                            <p:strVal val="#ppt_x"/>
                                          </p:val>
                                        </p:tav>
                                      </p:tavLst>
                                    </p:anim>
                                    <p:anim calcmode="lin" valueType="num">
                                      <p:cBhvr additive="base">
                                        <p:cTn id="8" dur="500" fill="hold"/>
                                        <p:tgtEl>
                                          <p:spTgt spid="55808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558084"/>
                                        </p:tgtEl>
                                        <p:attrNameLst>
                                          <p:attrName>style.visibility</p:attrName>
                                        </p:attrNameLst>
                                      </p:cBhvr>
                                      <p:to>
                                        <p:strVal val="visible"/>
                                      </p:to>
                                    </p:set>
                                    <p:anim calcmode="lin" valueType="num">
                                      <p:cBhvr additive="base">
                                        <p:cTn id="12" dur="500" fill="hold"/>
                                        <p:tgtEl>
                                          <p:spTgt spid="558084"/>
                                        </p:tgtEl>
                                        <p:attrNameLst>
                                          <p:attrName>ppt_x</p:attrName>
                                        </p:attrNameLst>
                                      </p:cBhvr>
                                      <p:tavLst>
                                        <p:tav tm="0">
                                          <p:val>
                                            <p:strVal val="0-#ppt_w/2"/>
                                          </p:val>
                                        </p:tav>
                                        <p:tav tm="100000">
                                          <p:val>
                                            <p:strVal val="#ppt_x"/>
                                          </p:val>
                                        </p:tav>
                                      </p:tavLst>
                                    </p:anim>
                                    <p:anim calcmode="lin" valueType="num">
                                      <p:cBhvr additive="base">
                                        <p:cTn id="13" dur="500" fill="hold"/>
                                        <p:tgtEl>
                                          <p:spTgt spid="55808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558082"/>
                                        </p:tgtEl>
                                        <p:attrNameLst>
                                          <p:attrName>style.visibility</p:attrName>
                                        </p:attrNameLst>
                                      </p:cBhvr>
                                      <p:to>
                                        <p:strVal val="visible"/>
                                      </p:to>
                                    </p:set>
                                    <p:anim calcmode="lin" valueType="num">
                                      <p:cBhvr additive="base">
                                        <p:cTn id="17" dur="500" fill="hold"/>
                                        <p:tgtEl>
                                          <p:spTgt spid="558082"/>
                                        </p:tgtEl>
                                        <p:attrNameLst>
                                          <p:attrName>ppt_x</p:attrName>
                                        </p:attrNameLst>
                                      </p:cBhvr>
                                      <p:tavLst>
                                        <p:tav tm="0">
                                          <p:val>
                                            <p:strVal val="0-#ppt_w/2"/>
                                          </p:val>
                                        </p:tav>
                                        <p:tav tm="100000">
                                          <p:val>
                                            <p:strVal val="#ppt_x"/>
                                          </p:val>
                                        </p:tav>
                                      </p:tavLst>
                                    </p:anim>
                                    <p:anim calcmode="lin" valueType="num">
                                      <p:cBhvr additive="base">
                                        <p:cTn id="18" dur="500" fill="hold"/>
                                        <p:tgtEl>
                                          <p:spTgt spid="5580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2" grpId="0" autoUpdateAnimBg="0"/>
      <p:bldP spid="558083" grpId="0" autoUpdateAnimBg="0"/>
      <p:bldP spid="55808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p:cNvSpPr>
            <a:spLocks noGrp="1" noChangeAspect="1" noChangeArrowheads="1"/>
          </p:cNvSpPr>
          <p:nvPr>
            <p:ph type="body" idx="1"/>
          </p:nvPr>
        </p:nvSpPr>
        <p:spPr>
          <a:xfrm>
            <a:off x="685800" y="1773238"/>
            <a:ext cx="7989888" cy="3527425"/>
          </a:xfrm>
        </p:spPr>
        <p:txBody>
          <a:bodyPr/>
          <a:lstStyle/>
          <a:p>
            <a:pPr eaLnBrk="1" hangingPunct="1">
              <a:lnSpc>
                <a:spcPct val="90000"/>
              </a:lnSpc>
              <a:buFont typeface="Wingdings" panose="05000000000000000000" pitchFamily="2" charset="2"/>
              <a:buChar char="§"/>
            </a:pPr>
            <a:r>
              <a:rPr lang="it-IT" altLang="en-US" sz="2000" smtClean="0"/>
              <a:t> </a:t>
            </a:r>
            <a:r>
              <a:rPr lang="it-IT" altLang="en-US" sz="2000" b="1" smtClean="0">
                <a:latin typeface="Times New Roman" panose="02020603050405020304" pitchFamily="18" charset="0"/>
              </a:rPr>
              <a:t>Low Cost, High Resolution (to 24-bits) Excellent DNL,</a:t>
            </a:r>
          </a:p>
          <a:p>
            <a:pPr eaLnBrk="1" hangingPunct="1">
              <a:lnSpc>
                <a:spcPct val="90000"/>
              </a:lnSpc>
              <a:buFont typeface="Wingdings" panose="05000000000000000000" pitchFamily="2" charset="2"/>
              <a:buChar char="§"/>
            </a:pPr>
            <a:r>
              <a:rPr lang="it-IT" altLang="en-US" sz="2000" b="1" smtClean="0">
                <a:latin typeface="Times New Roman" panose="02020603050405020304" pitchFamily="18" charset="0"/>
              </a:rPr>
              <a:t> Low Power, but Limited Bandwidth</a:t>
            </a:r>
          </a:p>
          <a:p>
            <a:pPr eaLnBrk="1" hangingPunct="1">
              <a:lnSpc>
                <a:spcPct val="90000"/>
              </a:lnSpc>
              <a:buFont typeface="Wingdings" panose="05000000000000000000" pitchFamily="2" charset="2"/>
              <a:buChar char="§"/>
            </a:pPr>
            <a:r>
              <a:rPr lang="it-IT" altLang="en-US" sz="2000" b="1" smtClean="0">
                <a:latin typeface="Times New Roman" panose="02020603050405020304" pitchFamily="18" charset="0"/>
              </a:rPr>
              <a:t> Key Concepts are Simple, but Math is Complex</a:t>
            </a:r>
          </a:p>
          <a:p>
            <a:pPr eaLnBrk="1" hangingPunct="1">
              <a:lnSpc>
                <a:spcPct val="90000"/>
              </a:lnSpc>
              <a:buFont typeface="Wingdings" panose="05000000000000000000" pitchFamily="2" charset="2"/>
              <a:buChar char="§"/>
            </a:pPr>
            <a:r>
              <a:rPr lang="it-IT" altLang="en-US" sz="2000" b="1" smtClean="0">
                <a:latin typeface="Times New Roman" panose="02020603050405020304" pitchFamily="18" charset="0"/>
              </a:rPr>
              <a:t> Oversampling</a:t>
            </a:r>
          </a:p>
          <a:p>
            <a:pPr eaLnBrk="1" hangingPunct="1">
              <a:lnSpc>
                <a:spcPct val="90000"/>
              </a:lnSpc>
              <a:buFont typeface="Wingdings" panose="05000000000000000000" pitchFamily="2" charset="2"/>
              <a:buChar char="§"/>
            </a:pPr>
            <a:r>
              <a:rPr lang="it-IT" altLang="en-US" sz="2000" smtClean="0">
                <a:latin typeface="Times New Roman" panose="02020603050405020304" pitchFamily="18" charset="0"/>
              </a:rPr>
              <a:t> </a:t>
            </a:r>
            <a:r>
              <a:rPr lang="it-IT" altLang="en-US" sz="2000" b="1" smtClean="0">
                <a:latin typeface="Times New Roman" panose="02020603050405020304" pitchFamily="18" charset="0"/>
              </a:rPr>
              <a:t>Quantization Noise Shaping</a:t>
            </a:r>
          </a:p>
          <a:p>
            <a:pPr eaLnBrk="1" hangingPunct="1">
              <a:lnSpc>
                <a:spcPct val="90000"/>
              </a:lnSpc>
              <a:buFont typeface="Wingdings" panose="05000000000000000000" pitchFamily="2" charset="2"/>
              <a:buChar char="§"/>
            </a:pPr>
            <a:r>
              <a:rPr lang="it-IT" altLang="en-US" sz="2000" b="1" smtClean="0">
                <a:latin typeface="Times New Roman" panose="02020603050405020304" pitchFamily="18" charset="0"/>
              </a:rPr>
              <a:t> Digital Filtering</a:t>
            </a:r>
          </a:p>
          <a:p>
            <a:pPr eaLnBrk="1" hangingPunct="1">
              <a:lnSpc>
                <a:spcPct val="90000"/>
              </a:lnSpc>
              <a:buFont typeface="Wingdings" panose="05000000000000000000" pitchFamily="2" charset="2"/>
              <a:buChar char="§"/>
            </a:pPr>
            <a:r>
              <a:rPr lang="it-IT" altLang="en-US" sz="2000" b="1" smtClean="0">
                <a:latin typeface="Times New Roman" panose="02020603050405020304" pitchFamily="18" charset="0"/>
              </a:rPr>
              <a:t> Decimation</a:t>
            </a:r>
          </a:p>
          <a:p>
            <a:pPr eaLnBrk="1" hangingPunct="1">
              <a:lnSpc>
                <a:spcPct val="90000"/>
              </a:lnSpc>
              <a:buFont typeface="Wingdings" panose="05000000000000000000" pitchFamily="2" charset="2"/>
              <a:buChar char="§"/>
            </a:pPr>
            <a:r>
              <a:rPr lang="it-IT" altLang="en-US" sz="2000" smtClean="0">
                <a:latin typeface="Times New Roman" panose="02020603050405020304" pitchFamily="18" charset="0"/>
              </a:rPr>
              <a:t> </a:t>
            </a:r>
            <a:r>
              <a:rPr lang="it-IT" altLang="en-US" sz="2000" b="1" smtClean="0">
                <a:latin typeface="Times New Roman" panose="02020603050405020304" pitchFamily="18" charset="0"/>
              </a:rPr>
              <a:t>Ideal for Sensor Signal Conditioning</a:t>
            </a:r>
          </a:p>
          <a:p>
            <a:pPr eaLnBrk="1" hangingPunct="1">
              <a:lnSpc>
                <a:spcPct val="90000"/>
              </a:lnSpc>
              <a:buFont typeface="Wingdings" panose="05000000000000000000" pitchFamily="2" charset="2"/>
              <a:buChar char="§"/>
            </a:pPr>
            <a:r>
              <a:rPr lang="it-IT" altLang="en-US" sz="2000" b="1" smtClean="0">
                <a:latin typeface="Times New Roman" panose="02020603050405020304" pitchFamily="18" charset="0"/>
              </a:rPr>
              <a:t> High Resolution</a:t>
            </a:r>
          </a:p>
          <a:p>
            <a:pPr eaLnBrk="1" hangingPunct="1">
              <a:lnSpc>
                <a:spcPct val="90000"/>
              </a:lnSpc>
              <a:buFont typeface="Wingdings" panose="05000000000000000000" pitchFamily="2" charset="2"/>
              <a:buChar char="§"/>
            </a:pPr>
            <a:r>
              <a:rPr lang="it-IT" altLang="en-US" sz="2000" smtClean="0">
                <a:latin typeface="Times New Roman" panose="02020603050405020304" pitchFamily="18" charset="0"/>
              </a:rPr>
              <a:t> </a:t>
            </a:r>
            <a:r>
              <a:rPr lang="it-IT" altLang="en-US" sz="2000" b="1" smtClean="0">
                <a:latin typeface="Times New Roman" panose="02020603050405020304" pitchFamily="18" charset="0"/>
              </a:rPr>
              <a:t>Self, System, and Auto Calibration Modes</a:t>
            </a:r>
            <a:endParaRPr lang="it-IT" altLang="en-US" sz="2000" smtClean="0">
              <a:latin typeface="Times New Roman" panose="02020603050405020304" pitchFamily="18" charset="0"/>
            </a:endParaRPr>
          </a:p>
          <a:p>
            <a:pPr eaLnBrk="1" hangingPunct="1">
              <a:lnSpc>
                <a:spcPct val="90000"/>
              </a:lnSpc>
              <a:buFontTx/>
              <a:buNone/>
            </a:pPr>
            <a:endParaRPr lang="it-IT" altLang="en-US" sz="1800" smtClean="0"/>
          </a:p>
        </p:txBody>
      </p:sp>
      <p:sp>
        <p:nvSpPr>
          <p:cNvPr id="71683" name="Text Box 3"/>
          <p:cNvSpPr txBox="1">
            <a:spLocks noChangeArrowheads="1"/>
          </p:cNvSpPr>
          <p:nvPr/>
        </p:nvSpPr>
        <p:spPr bwMode="auto">
          <a:xfrm>
            <a:off x="2987675" y="269875"/>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DELTA-SIGMA  ADC</a:t>
            </a:r>
          </a:p>
        </p:txBody>
      </p:sp>
      <p:sp>
        <p:nvSpPr>
          <p:cNvPr id="7168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4938AD-0AC8-48E8-BC07-298CA8F6CEE8}" type="slidenum">
              <a:rPr lang="en-US" altLang="en-US" sz="1400" smtClean="0"/>
              <a:pPr>
                <a:spcBef>
                  <a:spcPct val="0"/>
                </a:spcBef>
                <a:buFontTx/>
                <a:buNone/>
              </a:pPr>
              <a:t>38</a:t>
            </a:fld>
            <a:endParaRPr lang="en-US" altLang="en-US" sz="1400" smtClean="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5"/>
          <p:cNvSpPr txBox="1">
            <a:spLocks noChangeArrowheads="1"/>
          </p:cNvSpPr>
          <p:nvPr/>
        </p:nvSpPr>
        <p:spPr bwMode="auto">
          <a:xfrm>
            <a:off x="2987675" y="269875"/>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DELTA-SIGMA  ADC</a:t>
            </a:r>
          </a:p>
        </p:txBody>
      </p:sp>
      <p:pic>
        <p:nvPicPr>
          <p:cNvPr id="73731" name="Picture 6"/>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619250" y="1268413"/>
            <a:ext cx="6126163" cy="4438650"/>
          </a:xfrm>
        </p:spPr>
      </p:pic>
      <p:sp>
        <p:nvSpPr>
          <p:cNvPr id="7373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A8AB67-8C67-4B1B-AE8A-828E8D32E1C1}" type="slidenum">
              <a:rPr lang="en-GB" altLang="en-US" sz="1400" smtClean="0"/>
              <a:pPr>
                <a:spcBef>
                  <a:spcPct val="0"/>
                </a:spcBef>
                <a:buFontTx/>
                <a:buNone/>
              </a:pPr>
              <a:t>39</a:t>
            </a:fld>
            <a:endParaRPr lang="en-GB" altLang="en-US" sz="1400" smtClean="0"/>
          </a:p>
        </p:txBody>
      </p:sp>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General ADC Architecture</a:t>
            </a:r>
          </a:p>
        </p:txBody>
      </p:sp>
      <p:sp>
        <p:nvSpPr>
          <p:cNvPr id="92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F813019-A5CD-4091-B4DF-AC4465324512}" type="slidenum">
              <a:rPr lang="en-US" altLang="en-US" sz="1400" smtClean="0"/>
              <a:pPr>
                <a:spcBef>
                  <a:spcPct val="0"/>
                </a:spcBef>
                <a:buFontTx/>
                <a:buNone/>
              </a:pPr>
              <a:t>4</a:t>
            </a:fld>
            <a:endParaRPr lang="en-US" altLang="en-US" sz="1400" smtClean="0"/>
          </a:p>
        </p:txBody>
      </p:sp>
      <p:sp>
        <p:nvSpPr>
          <p:cNvPr id="9220" name="Pentagon 4"/>
          <p:cNvSpPr>
            <a:spLocks noChangeAspect="1"/>
          </p:cNvSpPr>
          <p:nvPr/>
        </p:nvSpPr>
        <p:spPr bwMode="auto">
          <a:xfrm>
            <a:off x="1676400" y="2971800"/>
            <a:ext cx="914400" cy="623888"/>
          </a:xfrm>
          <a:prstGeom prst="homePlate">
            <a:avLst>
              <a:gd name="adj" fmla="val 4994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r>
              <a:rPr lang="en-US" altLang="en-US" sz="2400"/>
              <a:t>DAC</a:t>
            </a:r>
          </a:p>
        </p:txBody>
      </p:sp>
      <p:sp>
        <p:nvSpPr>
          <p:cNvPr id="9221" name="Pentagon 5"/>
          <p:cNvSpPr>
            <a:spLocks noChangeArrowheads="1"/>
          </p:cNvSpPr>
          <p:nvPr/>
        </p:nvSpPr>
        <p:spPr bwMode="auto">
          <a:xfrm rot="10800000" flipV="1">
            <a:off x="3276600" y="1943100"/>
            <a:ext cx="914400" cy="685800"/>
          </a:xfrm>
          <a:prstGeom prst="homePlat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r>
              <a:rPr lang="en-US" altLang="en-US" sz="2400"/>
              <a:t>ADC</a:t>
            </a:r>
          </a:p>
        </p:txBody>
      </p:sp>
      <p:cxnSp>
        <p:nvCxnSpPr>
          <p:cNvPr id="9222" name="Straight Arrow Connector 7"/>
          <p:cNvCxnSpPr>
            <a:cxnSpLocks noChangeShapeType="1"/>
          </p:cNvCxnSpPr>
          <p:nvPr/>
        </p:nvCxnSpPr>
        <p:spPr bwMode="auto">
          <a:xfrm>
            <a:off x="914400" y="2286000"/>
            <a:ext cx="23622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223" name="TextBox 8"/>
          <p:cNvSpPr txBox="1">
            <a:spLocks noChangeArrowheads="1"/>
          </p:cNvSpPr>
          <p:nvPr/>
        </p:nvSpPr>
        <p:spPr bwMode="auto">
          <a:xfrm>
            <a:off x="925513" y="1824038"/>
            <a:ext cx="625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Vin</a:t>
            </a:r>
          </a:p>
        </p:txBody>
      </p:sp>
      <p:sp>
        <p:nvSpPr>
          <p:cNvPr id="9224" name="Pentagon 10"/>
          <p:cNvSpPr>
            <a:spLocks noChangeAspect="1"/>
          </p:cNvSpPr>
          <p:nvPr/>
        </p:nvSpPr>
        <p:spPr bwMode="auto">
          <a:xfrm>
            <a:off x="1676400" y="3748088"/>
            <a:ext cx="914400" cy="622300"/>
          </a:xfrm>
          <a:prstGeom prst="homePlate">
            <a:avLst>
              <a:gd name="adj" fmla="val 50068"/>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r>
              <a:rPr lang="en-US" altLang="en-US" sz="2400"/>
              <a:t>DAC</a:t>
            </a:r>
          </a:p>
        </p:txBody>
      </p:sp>
      <p:sp>
        <p:nvSpPr>
          <p:cNvPr id="9225" name="Pentagon 11"/>
          <p:cNvSpPr>
            <a:spLocks noChangeAspect="1"/>
          </p:cNvSpPr>
          <p:nvPr/>
        </p:nvSpPr>
        <p:spPr bwMode="auto">
          <a:xfrm>
            <a:off x="1676400" y="5091113"/>
            <a:ext cx="914400" cy="623887"/>
          </a:xfrm>
          <a:prstGeom prst="homePlate">
            <a:avLst>
              <a:gd name="adj" fmla="val 4994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r>
              <a:rPr lang="en-US" altLang="en-US" sz="2400"/>
              <a:t>DAC</a:t>
            </a:r>
          </a:p>
        </p:txBody>
      </p:sp>
      <p:sp>
        <p:nvSpPr>
          <p:cNvPr id="9226" name="Pentagon 12"/>
          <p:cNvSpPr>
            <a:spLocks noChangeArrowheads="1"/>
          </p:cNvSpPr>
          <p:nvPr/>
        </p:nvSpPr>
        <p:spPr bwMode="auto">
          <a:xfrm rot="10800000" flipV="1">
            <a:off x="3295650" y="1138238"/>
            <a:ext cx="914400" cy="685800"/>
          </a:xfrm>
          <a:prstGeom prst="homePlat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r>
              <a:rPr lang="en-US" altLang="en-US" sz="2400"/>
              <a:t>ADC</a:t>
            </a:r>
          </a:p>
        </p:txBody>
      </p:sp>
      <p:sp>
        <p:nvSpPr>
          <p:cNvPr id="9227" name="Pentagon 13"/>
          <p:cNvSpPr>
            <a:spLocks noChangeArrowheads="1"/>
          </p:cNvSpPr>
          <p:nvPr/>
        </p:nvSpPr>
        <p:spPr bwMode="auto">
          <a:xfrm rot="10800000" flipV="1">
            <a:off x="3295650" y="3124200"/>
            <a:ext cx="914400" cy="685800"/>
          </a:xfrm>
          <a:prstGeom prst="homePlat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r>
              <a:rPr lang="en-US" altLang="en-US" sz="2400"/>
              <a:t>ADC</a:t>
            </a:r>
          </a:p>
        </p:txBody>
      </p:sp>
      <p:sp>
        <p:nvSpPr>
          <p:cNvPr id="9228" name="TextBox 14"/>
          <p:cNvSpPr txBox="1">
            <a:spLocks noChangeArrowheads="1"/>
          </p:cNvSpPr>
          <p:nvPr/>
        </p:nvSpPr>
        <p:spPr bwMode="auto">
          <a:xfrm>
            <a:off x="3752850" y="2638425"/>
            <a:ext cx="26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a:t>
            </a:r>
          </a:p>
        </p:txBody>
      </p:sp>
      <p:sp>
        <p:nvSpPr>
          <p:cNvPr id="9229" name="TextBox 15"/>
          <p:cNvSpPr txBox="1">
            <a:spLocks noChangeArrowheads="1"/>
          </p:cNvSpPr>
          <p:nvPr/>
        </p:nvSpPr>
        <p:spPr bwMode="auto">
          <a:xfrm>
            <a:off x="1863725" y="4495800"/>
            <a:ext cx="26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a:t>
            </a:r>
          </a:p>
        </p:txBody>
      </p:sp>
      <p:sp>
        <p:nvSpPr>
          <p:cNvPr id="9230" name="Pentagon 16"/>
          <p:cNvSpPr>
            <a:spLocks noChangeArrowheads="1"/>
          </p:cNvSpPr>
          <p:nvPr/>
        </p:nvSpPr>
        <p:spPr bwMode="auto">
          <a:xfrm rot="10800000" flipV="1">
            <a:off x="4552950" y="1957388"/>
            <a:ext cx="914400" cy="685800"/>
          </a:xfrm>
          <a:prstGeom prst="homePlat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r>
              <a:rPr lang="en-US" altLang="en-US" sz="2400"/>
              <a:t>ADC</a:t>
            </a:r>
          </a:p>
        </p:txBody>
      </p:sp>
      <p:sp>
        <p:nvSpPr>
          <p:cNvPr id="9231" name="Pentagon 17"/>
          <p:cNvSpPr>
            <a:spLocks noChangeArrowheads="1"/>
          </p:cNvSpPr>
          <p:nvPr/>
        </p:nvSpPr>
        <p:spPr bwMode="auto">
          <a:xfrm rot="10800000" flipV="1">
            <a:off x="4572000" y="1152525"/>
            <a:ext cx="914400" cy="685800"/>
          </a:xfrm>
          <a:prstGeom prst="homePlat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r>
              <a:rPr lang="en-US" altLang="en-US" sz="2400"/>
              <a:t>ADC</a:t>
            </a:r>
          </a:p>
        </p:txBody>
      </p:sp>
      <p:sp>
        <p:nvSpPr>
          <p:cNvPr id="9232" name="Pentagon 18"/>
          <p:cNvSpPr>
            <a:spLocks noChangeArrowheads="1"/>
          </p:cNvSpPr>
          <p:nvPr/>
        </p:nvSpPr>
        <p:spPr bwMode="auto">
          <a:xfrm rot="10800000" flipV="1">
            <a:off x="4572000" y="3138488"/>
            <a:ext cx="914400" cy="685800"/>
          </a:xfrm>
          <a:prstGeom prst="homePlat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r>
              <a:rPr lang="en-US" altLang="en-US" sz="2400"/>
              <a:t>ADC</a:t>
            </a:r>
          </a:p>
        </p:txBody>
      </p:sp>
      <p:sp>
        <p:nvSpPr>
          <p:cNvPr id="9233" name="TextBox 19"/>
          <p:cNvSpPr txBox="1">
            <a:spLocks noChangeArrowheads="1"/>
          </p:cNvSpPr>
          <p:nvPr/>
        </p:nvSpPr>
        <p:spPr bwMode="auto">
          <a:xfrm>
            <a:off x="5029200" y="2652713"/>
            <a:ext cx="269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a:t>
            </a:r>
          </a:p>
        </p:txBody>
      </p:sp>
      <p:sp>
        <p:nvSpPr>
          <p:cNvPr id="9234" name="Pentagon 20"/>
          <p:cNvSpPr>
            <a:spLocks noChangeArrowheads="1"/>
          </p:cNvSpPr>
          <p:nvPr/>
        </p:nvSpPr>
        <p:spPr bwMode="auto">
          <a:xfrm rot="10800000" flipV="1">
            <a:off x="6305550" y="1971675"/>
            <a:ext cx="914400" cy="685800"/>
          </a:xfrm>
          <a:prstGeom prst="homePlat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r>
              <a:rPr lang="en-US" altLang="en-US" sz="2400"/>
              <a:t>ADC</a:t>
            </a:r>
          </a:p>
        </p:txBody>
      </p:sp>
      <p:sp>
        <p:nvSpPr>
          <p:cNvPr id="9235" name="Pentagon 21"/>
          <p:cNvSpPr>
            <a:spLocks noChangeArrowheads="1"/>
          </p:cNvSpPr>
          <p:nvPr/>
        </p:nvSpPr>
        <p:spPr bwMode="auto">
          <a:xfrm rot="10800000" flipV="1">
            <a:off x="6324600" y="1168400"/>
            <a:ext cx="914400" cy="685800"/>
          </a:xfrm>
          <a:prstGeom prst="homePlat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r>
              <a:rPr lang="en-US" altLang="en-US" sz="2400"/>
              <a:t>ADC</a:t>
            </a:r>
          </a:p>
        </p:txBody>
      </p:sp>
      <p:sp>
        <p:nvSpPr>
          <p:cNvPr id="9236" name="Pentagon 22"/>
          <p:cNvSpPr>
            <a:spLocks noChangeArrowheads="1"/>
          </p:cNvSpPr>
          <p:nvPr/>
        </p:nvSpPr>
        <p:spPr bwMode="auto">
          <a:xfrm rot="10800000" flipV="1">
            <a:off x="6324600" y="3152775"/>
            <a:ext cx="914400" cy="685800"/>
          </a:xfrm>
          <a:prstGeom prst="homePlate">
            <a:avLst>
              <a:gd name="adj"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r>
              <a:rPr lang="en-US" altLang="en-US" sz="2400"/>
              <a:t>ADC</a:t>
            </a:r>
          </a:p>
        </p:txBody>
      </p:sp>
      <p:sp>
        <p:nvSpPr>
          <p:cNvPr id="9237" name="TextBox 23"/>
          <p:cNvSpPr txBox="1">
            <a:spLocks noChangeArrowheads="1"/>
          </p:cNvSpPr>
          <p:nvPr/>
        </p:nvSpPr>
        <p:spPr bwMode="auto">
          <a:xfrm>
            <a:off x="6781800" y="2667000"/>
            <a:ext cx="26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a:t>
            </a:r>
          </a:p>
        </p:txBody>
      </p:sp>
      <p:sp>
        <p:nvSpPr>
          <p:cNvPr id="9238" name="TextBox 24"/>
          <p:cNvSpPr txBox="1">
            <a:spLocks noChangeArrowheads="1"/>
          </p:cNvSpPr>
          <p:nvPr/>
        </p:nvSpPr>
        <p:spPr bwMode="auto">
          <a:xfrm>
            <a:off x="5638800" y="1971675"/>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ym typeface="Symbol" panose="05050102010706020507" pitchFamily="18" charset="2"/>
              </a:rPr>
              <a:t></a:t>
            </a:r>
            <a:endParaRPr lang="en-US" altLang="en-US" sz="2400"/>
          </a:p>
        </p:txBody>
      </p:sp>
      <p:sp>
        <p:nvSpPr>
          <p:cNvPr id="9239" name="Rectangle 25"/>
          <p:cNvSpPr>
            <a:spLocks noChangeArrowheads="1"/>
          </p:cNvSpPr>
          <p:nvPr/>
        </p:nvSpPr>
        <p:spPr bwMode="auto">
          <a:xfrm>
            <a:off x="3048000" y="914400"/>
            <a:ext cx="4495800" cy="3144838"/>
          </a:xfrm>
          <a:prstGeom prst="rect">
            <a:avLst/>
          </a:prstGeom>
          <a:noFill/>
          <a:ln w="952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sp>
        <p:nvSpPr>
          <p:cNvPr id="9240" name="Rectangle 26"/>
          <p:cNvSpPr>
            <a:spLocks noChangeArrowheads="1"/>
          </p:cNvSpPr>
          <p:nvPr/>
        </p:nvSpPr>
        <p:spPr bwMode="auto">
          <a:xfrm>
            <a:off x="1371600" y="2798763"/>
            <a:ext cx="1447800" cy="3143250"/>
          </a:xfrm>
          <a:prstGeom prst="rect">
            <a:avLst/>
          </a:prstGeom>
          <a:noFill/>
          <a:ln w="952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cxnSp>
        <p:nvCxnSpPr>
          <p:cNvPr id="9241" name="Elbow Connector 28"/>
          <p:cNvCxnSpPr>
            <a:cxnSpLocks noChangeShapeType="1"/>
            <a:stCxn id="9240" idx="3"/>
            <a:endCxn id="9239" idx="2"/>
          </p:cNvCxnSpPr>
          <p:nvPr/>
        </p:nvCxnSpPr>
        <p:spPr bwMode="auto">
          <a:xfrm flipV="1">
            <a:off x="2819400" y="4059238"/>
            <a:ext cx="2476500" cy="31115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42" name="Straight Arrow Connector 30"/>
          <p:cNvCxnSpPr>
            <a:cxnSpLocks noChangeShapeType="1"/>
            <a:stCxn id="9239" idx="3"/>
          </p:cNvCxnSpPr>
          <p:nvPr/>
        </p:nvCxnSpPr>
        <p:spPr bwMode="auto">
          <a:xfrm>
            <a:off x="7543800" y="2486025"/>
            <a:ext cx="12954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43" name="Elbow Connector 32"/>
          <p:cNvCxnSpPr>
            <a:cxnSpLocks noChangeShapeType="1"/>
            <a:stCxn id="9239" idx="3"/>
            <a:endCxn id="9240" idx="2"/>
          </p:cNvCxnSpPr>
          <p:nvPr/>
        </p:nvCxnSpPr>
        <p:spPr bwMode="auto">
          <a:xfrm flipH="1">
            <a:off x="2095500" y="2486025"/>
            <a:ext cx="5448300" cy="3455988"/>
          </a:xfrm>
          <a:prstGeom prst="bentConnector4">
            <a:avLst>
              <a:gd name="adj1" fmla="val -4194"/>
              <a:gd name="adj2" fmla="val 106616"/>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462213" y="269875"/>
            <a:ext cx="424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DELTA-SIGMA  ADC: signals</a:t>
            </a:r>
          </a:p>
        </p:txBody>
      </p:sp>
      <p:sp>
        <p:nvSpPr>
          <p:cNvPr id="75779" name="Line 3"/>
          <p:cNvSpPr>
            <a:spLocks noChangeShapeType="1"/>
          </p:cNvSpPr>
          <p:nvPr/>
        </p:nvSpPr>
        <p:spPr bwMode="auto">
          <a:xfrm flipV="1">
            <a:off x="2771775" y="914400"/>
            <a:ext cx="0" cy="4800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5780" name="Text Box 4"/>
          <p:cNvSpPr txBox="1">
            <a:spLocks noChangeArrowheads="1"/>
          </p:cNvSpPr>
          <p:nvPr/>
        </p:nvSpPr>
        <p:spPr bwMode="auto">
          <a:xfrm>
            <a:off x="6323013" y="5607050"/>
            <a:ext cx="230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t</a:t>
            </a:r>
          </a:p>
        </p:txBody>
      </p:sp>
      <p:grpSp>
        <p:nvGrpSpPr>
          <p:cNvPr id="75781" name="Group 5"/>
          <p:cNvGrpSpPr>
            <a:grpSpLocks/>
          </p:cNvGrpSpPr>
          <p:nvPr/>
        </p:nvGrpSpPr>
        <p:grpSpPr bwMode="auto">
          <a:xfrm>
            <a:off x="1876425" y="1127125"/>
            <a:ext cx="4676775" cy="4527550"/>
            <a:chOff x="1182" y="710"/>
            <a:chExt cx="2946" cy="2852"/>
          </a:xfrm>
        </p:grpSpPr>
        <p:sp>
          <p:nvSpPr>
            <p:cNvPr id="75784" name="Line 6"/>
            <p:cNvSpPr>
              <a:spLocks noChangeShapeType="1"/>
            </p:cNvSpPr>
            <p:nvPr/>
          </p:nvSpPr>
          <p:spPr bwMode="auto">
            <a:xfrm>
              <a:off x="2090" y="1544"/>
              <a:ext cx="0" cy="1935"/>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785" name="Line 7"/>
            <p:cNvSpPr>
              <a:spLocks noChangeShapeType="1"/>
            </p:cNvSpPr>
            <p:nvPr/>
          </p:nvSpPr>
          <p:spPr bwMode="auto">
            <a:xfrm>
              <a:off x="1899" y="1544"/>
              <a:ext cx="0" cy="1935"/>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786" name="Line 8"/>
            <p:cNvSpPr>
              <a:spLocks noChangeShapeType="1"/>
            </p:cNvSpPr>
            <p:nvPr/>
          </p:nvSpPr>
          <p:spPr bwMode="auto">
            <a:xfrm>
              <a:off x="2281" y="1221"/>
              <a:ext cx="0" cy="2298"/>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787" name="Line 9"/>
            <p:cNvSpPr>
              <a:spLocks noChangeShapeType="1"/>
            </p:cNvSpPr>
            <p:nvPr/>
          </p:nvSpPr>
          <p:spPr bwMode="auto">
            <a:xfrm>
              <a:off x="2855" y="1544"/>
              <a:ext cx="0" cy="1975"/>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788" name="Line 10"/>
            <p:cNvSpPr>
              <a:spLocks noChangeShapeType="1"/>
            </p:cNvSpPr>
            <p:nvPr/>
          </p:nvSpPr>
          <p:spPr bwMode="auto">
            <a:xfrm>
              <a:off x="2473" y="1221"/>
              <a:ext cx="0" cy="2298"/>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789" name="Line 11"/>
            <p:cNvSpPr>
              <a:spLocks noChangeShapeType="1"/>
            </p:cNvSpPr>
            <p:nvPr/>
          </p:nvSpPr>
          <p:spPr bwMode="auto">
            <a:xfrm>
              <a:off x="2664" y="1221"/>
              <a:ext cx="0" cy="2298"/>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790" name="Line 12"/>
            <p:cNvSpPr>
              <a:spLocks noChangeShapeType="1"/>
            </p:cNvSpPr>
            <p:nvPr/>
          </p:nvSpPr>
          <p:spPr bwMode="auto">
            <a:xfrm>
              <a:off x="3046" y="1544"/>
              <a:ext cx="0" cy="1975"/>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791" name="Line 13"/>
            <p:cNvSpPr>
              <a:spLocks noChangeShapeType="1"/>
            </p:cNvSpPr>
            <p:nvPr/>
          </p:nvSpPr>
          <p:spPr bwMode="auto">
            <a:xfrm>
              <a:off x="3238" y="1221"/>
              <a:ext cx="0" cy="2258"/>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792" name="Line 14"/>
            <p:cNvSpPr>
              <a:spLocks noChangeShapeType="1"/>
            </p:cNvSpPr>
            <p:nvPr/>
          </p:nvSpPr>
          <p:spPr bwMode="auto">
            <a:xfrm>
              <a:off x="3429" y="1221"/>
              <a:ext cx="0" cy="2258"/>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793" name="Line 15"/>
            <p:cNvSpPr>
              <a:spLocks noChangeShapeType="1"/>
            </p:cNvSpPr>
            <p:nvPr/>
          </p:nvSpPr>
          <p:spPr bwMode="auto">
            <a:xfrm>
              <a:off x="3629" y="1221"/>
              <a:ext cx="0" cy="2258"/>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794" name="Line 16"/>
            <p:cNvSpPr>
              <a:spLocks noChangeShapeType="1"/>
            </p:cNvSpPr>
            <p:nvPr/>
          </p:nvSpPr>
          <p:spPr bwMode="auto">
            <a:xfrm>
              <a:off x="3811" y="1221"/>
              <a:ext cx="0" cy="2258"/>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795" name="Line 17"/>
            <p:cNvSpPr>
              <a:spLocks noChangeShapeType="1"/>
            </p:cNvSpPr>
            <p:nvPr/>
          </p:nvSpPr>
          <p:spPr bwMode="auto">
            <a:xfrm>
              <a:off x="1631" y="3116"/>
              <a:ext cx="2448"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5796" name="Line 18"/>
            <p:cNvSpPr>
              <a:spLocks noChangeShapeType="1"/>
            </p:cNvSpPr>
            <p:nvPr/>
          </p:nvSpPr>
          <p:spPr bwMode="auto">
            <a:xfrm>
              <a:off x="1631" y="2592"/>
              <a:ext cx="2448"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5797" name="Line 19"/>
            <p:cNvSpPr>
              <a:spLocks noChangeShapeType="1"/>
            </p:cNvSpPr>
            <p:nvPr/>
          </p:nvSpPr>
          <p:spPr bwMode="auto">
            <a:xfrm flipV="1">
              <a:off x="1899" y="2350"/>
              <a:ext cx="191" cy="403"/>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798" name="Line 20"/>
            <p:cNvSpPr>
              <a:spLocks noChangeShapeType="1"/>
            </p:cNvSpPr>
            <p:nvPr/>
          </p:nvSpPr>
          <p:spPr bwMode="auto">
            <a:xfrm>
              <a:off x="2090" y="2350"/>
              <a:ext cx="765" cy="403"/>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799" name="Line 21"/>
            <p:cNvSpPr>
              <a:spLocks noChangeShapeType="1"/>
            </p:cNvSpPr>
            <p:nvPr/>
          </p:nvSpPr>
          <p:spPr bwMode="auto">
            <a:xfrm flipV="1">
              <a:off x="2855" y="2350"/>
              <a:ext cx="191" cy="403"/>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00" name="Line 22"/>
            <p:cNvSpPr>
              <a:spLocks noChangeShapeType="1"/>
            </p:cNvSpPr>
            <p:nvPr/>
          </p:nvSpPr>
          <p:spPr bwMode="auto">
            <a:xfrm>
              <a:off x="3046" y="2350"/>
              <a:ext cx="765" cy="403"/>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01" name="Line 23"/>
            <p:cNvSpPr>
              <a:spLocks noChangeShapeType="1"/>
            </p:cNvSpPr>
            <p:nvPr/>
          </p:nvSpPr>
          <p:spPr bwMode="auto">
            <a:xfrm>
              <a:off x="1631" y="2028"/>
              <a:ext cx="2448"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5802" name="Line 24"/>
            <p:cNvSpPr>
              <a:spLocks noChangeShapeType="1"/>
            </p:cNvSpPr>
            <p:nvPr/>
          </p:nvSpPr>
          <p:spPr bwMode="auto">
            <a:xfrm>
              <a:off x="1746" y="1221"/>
              <a:ext cx="153"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03" name="Line 25"/>
            <p:cNvSpPr>
              <a:spLocks noChangeShapeType="1"/>
            </p:cNvSpPr>
            <p:nvPr/>
          </p:nvSpPr>
          <p:spPr bwMode="auto">
            <a:xfrm>
              <a:off x="1899" y="1544"/>
              <a:ext cx="191"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04" name="Line 26"/>
            <p:cNvSpPr>
              <a:spLocks noChangeShapeType="1"/>
            </p:cNvSpPr>
            <p:nvPr/>
          </p:nvSpPr>
          <p:spPr bwMode="auto">
            <a:xfrm>
              <a:off x="1899" y="1221"/>
              <a:ext cx="0" cy="323"/>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05" name="Line 27"/>
            <p:cNvSpPr>
              <a:spLocks noChangeShapeType="1"/>
            </p:cNvSpPr>
            <p:nvPr/>
          </p:nvSpPr>
          <p:spPr bwMode="auto">
            <a:xfrm>
              <a:off x="2090" y="1221"/>
              <a:ext cx="0" cy="323"/>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06" name="Line 28"/>
            <p:cNvSpPr>
              <a:spLocks noChangeShapeType="1"/>
            </p:cNvSpPr>
            <p:nvPr/>
          </p:nvSpPr>
          <p:spPr bwMode="auto">
            <a:xfrm>
              <a:off x="2090" y="1221"/>
              <a:ext cx="765"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07" name="Line 29"/>
            <p:cNvSpPr>
              <a:spLocks noChangeShapeType="1"/>
            </p:cNvSpPr>
            <p:nvPr/>
          </p:nvSpPr>
          <p:spPr bwMode="auto">
            <a:xfrm>
              <a:off x="2855" y="1221"/>
              <a:ext cx="0" cy="323"/>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08" name="Line 30"/>
            <p:cNvSpPr>
              <a:spLocks noChangeShapeType="1"/>
            </p:cNvSpPr>
            <p:nvPr/>
          </p:nvSpPr>
          <p:spPr bwMode="auto">
            <a:xfrm>
              <a:off x="3046" y="1221"/>
              <a:ext cx="0" cy="323"/>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09" name="Line 31"/>
            <p:cNvSpPr>
              <a:spLocks noChangeShapeType="1"/>
            </p:cNvSpPr>
            <p:nvPr/>
          </p:nvSpPr>
          <p:spPr bwMode="auto">
            <a:xfrm>
              <a:off x="3046" y="1221"/>
              <a:ext cx="765"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10" name="Line 32"/>
            <p:cNvSpPr>
              <a:spLocks noChangeShapeType="1"/>
            </p:cNvSpPr>
            <p:nvPr/>
          </p:nvSpPr>
          <p:spPr bwMode="auto">
            <a:xfrm>
              <a:off x="3811" y="1221"/>
              <a:ext cx="0" cy="323"/>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11" name="Line 33"/>
            <p:cNvSpPr>
              <a:spLocks noChangeShapeType="1"/>
            </p:cNvSpPr>
            <p:nvPr/>
          </p:nvSpPr>
          <p:spPr bwMode="auto">
            <a:xfrm>
              <a:off x="2855" y="1544"/>
              <a:ext cx="191"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12" name="Line 34"/>
            <p:cNvSpPr>
              <a:spLocks noChangeShapeType="1"/>
            </p:cNvSpPr>
            <p:nvPr/>
          </p:nvSpPr>
          <p:spPr bwMode="auto">
            <a:xfrm>
              <a:off x="1631" y="1382"/>
              <a:ext cx="2448"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5813" name="Line 35"/>
            <p:cNvSpPr>
              <a:spLocks noChangeShapeType="1"/>
            </p:cNvSpPr>
            <p:nvPr/>
          </p:nvSpPr>
          <p:spPr bwMode="auto">
            <a:xfrm>
              <a:off x="1631" y="979"/>
              <a:ext cx="2448"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5814" name="Line 36"/>
            <p:cNvSpPr>
              <a:spLocks noChangeShapeType="1"/>
            </p:cNvSpPr>
            <p:nvPr/>
          </p:nvSpPr>
          <p:spPr bwMode="auto">
            <a:xfrm>
              <a:off x="1746" y="818"/>
              <a:ext cx="2257"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15" name="Line 37"/>
            <p:cNvSpPr>
              <a:spLocks noChangeShapeType="1"/>
            </p:cNvSpPr>
            <p:nvPr/>
          </p:nvSpPr>
          <p:spPr bwMode="auto">
            <a:xfrm>
              <a:off x="1743" y="2126"/>
              <a:ext cx="155"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16" name="Line 38"/>
            <p:cNvSpPr>
              <a:spLocks noChangeShapeType="1"/>
            </p:cNvSpPr>
            <p:nvPr/>
          </p:nvSpPr>
          <p:spPr bwMode="auto">
            <a:xfrm flipV="1">
              <a:off x="1901" y="1755"/>
              <a:ext cx="0" cy="384"/>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17" name="Line 39"/>
            <p:cNvSpPr>
              <a:spLocks noChangeShapeType="1"/>
            </p:cNvSpPr>
            <p:nvPr/>
          </p:nvSpPr>
          <p:spPr bwMode="auto">
            <a:xfrm>
              <a:off x="1898" y="1751"/>
              <a:ext cx="192"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18" name="Line 40"/>
            <p:cNvSpPr>
              <a:spLocks noChangeShapeType="1"/>
            </p:cNvSpPr>
            <p:nvPr/>
          </p:nvSpPr>
          <p:spPr bwMode="auto">
            <a:xfrm flipV="1">
              <a:off x="2093" y="1755"/>
              <a:ext cx="0" cy="384"/>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19" name="Line 41"/>
            <p:cNvSpPr>
              <a:spLocks noChangeShapeType="1"/>
            </p:cNvSpPr>
            <p:nvPr/>
          </p:nvSpPr>
          <p:spPr bwMode="auto">
            <a:xfrm flipV="1">
              <a:off x="2861" y="1749"/>
              <a:ext cx="0" cy="384"/>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20" name="Line 42"/>
            <p:cNvSpPr>
              <a:spLocks noChangeShapeType="1"/>
            </p:cNvSpPr>
            <p:nvPr/>
          </p:nvSpPr>
          <p:spPr bwMode="auto">
            <a:xfrm flipV="1">
              <a:off x="3053" y="1755"/>
              <a:ext cx="0" cy="384"/>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21" name="Line 43"/>
            <p:cNvSpPr>
              <a:spLocks noChangeShapeType="1"/>
            </p:cNvSpPr>
            <p:nvPr/>
          </p:nvSpPr>
          <p:spPr bwMode="auto">
            <a:xfrm>
              <a:off x="2090" y="2126"/>
              <a:ext cx="768"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22" name="Line 44"/>
            <p:cNvSpPr>
              <a:spLocks noChangeShapeType="1"/>
            </p:cNvSpPr>
            <p:nvPr/>
          </p:nvSpPr>
          <p:spPr bwMode="auto">
            <a:xfrm>
              <a:off x="3053" y="2130"/>
              <a:ext cx="768"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23" name="Line 45"/>
            <p:cNvSpPr>
              <a:spLocks noChangeShapeType="1"/>
            </p:cNvSpPr>
            <p:nvPr/>
          </p:nvSpPr>
          <p:spPr bwMode="auto">
            <a:xfrm>
              <a:off x="2861" y="1755"/>
              <a:ext cx="192"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24" name="Line 46"/>
            <p:cNvSpPr>
              <a:spLocks noChangeShapeType="1"/>
            </p:cNvSpPr>
            <p:nvPr/>
          </p:nvSpPr>
          <p:spPr bwMode="auto">
            <a:xfrm>
              <a:off x="1743" y="2592"/>
              <a:ext cx="155" cy="155"/>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75825" name="Group 47"/>
            <p:cNvGrpSpPr>
              <a:grpSpLocks/>
            </p:cNvGrpSpPr>
            <p:nvPr/>
          </p:nvGrpSpPr>
          <p:grpSpPr bwMode="auto">
            <a:xfrm>
              <a:off x="3050" y="2958"/>
              <a:ext cx="771" cy="161"/>
              <a:chOff x="2907" y="3054"/>
              <a:chExt cx="771" cy="161"/>
            </a:xfrm>
          </p:grpSpPr>
          <p:sp>
            <p:nvSpPr>
              <p:cNvPr id="75897" name="Line 48"/>
              <p:cNvSpPr>
                <a:spLocks noChangeShapeType="1"/>
              </p:cNvSpPr>
              <p:nvPr/>
            </p:nvSpPr>
            <p:spPr bwMode="auto">
              <a:xfrm>
                <a:off x="2910" y="3054"/>
                <a:ext cx="768"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98" name="Line 49"/>
              <p:cNvSpPr>
                <a:spLocks noChangeShapeType="1"/>
              </p:cNvSpPr>
              <p:nvPr/>
            </p:nvSpPr>
            <p:spPr bwMode="auto">
              <a:xfrm>
                <a:off x="2907" y="3060"/>
                <a:ext cx="0" cy="155"/>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99" name="Line 50"/>
              <p:cNvSpPr>
                <a:spLocks noChangeShapeType="1"/>
              </p:cNvSpPr>
              <p:nvPr/>
            </p:nvSpPr>
            <p:spPr bwMode="auto">
              <a:xfrm>
                <a:off x="3669" y="3060"/>
                <a:ext cx="0" cy="155"/>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75826" name="Group 51"/>
            <p:cNvGrpSpPr>
              <a:grpSpLocks/>
            </p:cNvGrpSpPr>
            <p:nvPr/>
          </p:nvGrpSpPr>
          <p:grpSpPr bwMode="auto">
            <a:xfrm>
              <a:off x="2090" y="2959"/>
              <a:ext cx="771" cy="161"/>
              <a:chOff x="2907" y="3054"/>
              <a:chExt cx="771" cy="161"/>
            </a:xfrm>
          </p:grpSpPr>
          <p:sp>
            <p:nvSpPr>
              <p:cNvPr id="75894" name="Line 52"/>
              <p:cNvSpPr>
                <a:spLocks noChangeShapeType="1"/>
              </p:cNvSpPr>
              <p:nvPr/>
            </p:nvSpPr>
            <p:spPr bwMode="auto">
              <a:xfrm>
                <a:off x="2910" y="3054"/>
                <a:ext cx="768"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95" name="Line 53"/>
              <p:cNvSpPr>
                <a:spLocks noChangeShapeType="1"/>
              </p:cNvSpPr>
              <p:nvPr/>
            </p:nvSpPr>
            <p:spPr bwMode="auto">
              <a:xfrm>
                <a:off x="2907" y="3060"/>
                <a:ext cx="0" cy="155"/>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96" name="Line 54"/>
              <p:cNvSpPr>
                <a:spLocks noChangeShapeType="1"/>
              </p:cNvSpPr>
              <p:nvPr/>
            </p:nvSpPr>
            <p:spPr bwMode="auto">
              <a:xfrm>
                <a:off x="3669" y="3060"/>
                <a:ext cx="0" cy="155"/>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75827" name="Group 55"/>
            <p:cNvGrpSpPr>
              <a:grpSpLocks/>
            </p:cNvGrpSpPr>
            <p:nvPr/>
          </p:nvGrpSpPr>
          <p:grpSpPr bwMode="auto">
            <a:xfrm>
              <a:off x="1743" y="2958"/>
              <a:ext cx="155" cy="155"/>
              <a:chOff x="1600" y="3054"/>
              <a:chExt cx="155" cy="155"/>
            </a:xfrm>
          </p:grpSpPr>
          <p:sp>
            <p:nvSpPr>
              <p:cNvPr id="75892" name="Line 56"/>
              <p:cNvSpPr>
                <a:spLocks noChangeShapeType="1"/>
              </p:cNvSpPr>
              <p:nvPr/>
            </p:nvSpPr>
            <p:spPr bwMode="auto">
              <a:xfrm>
                <a:off x="1755" y="3054"/>
                <a:ext cx="0" cy="155"/>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93" name="Line 57"/>
              <p:cNvSpPr>
                <a:spLocks noChangeShapeType="1"/>
              </p:cNvSpPr>
              <p:nvPr/>
            </p:nvSpPr>
            <p:spPr bwMode="auto">
              <a:xfrm flipH="1">
                <a:off x="1600" y="3054"/>
                <a:ext cx="155"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75828" name="Group 58"/>
            <p:cNvGrpSpPr>
              <a:grpSpLocks/>
            </p:cNvGrpSpPr>
            <p:nvPr/>
          </p:nvGrpSpPr>
          <p:grpSpPr bwMode="auto">
            <a:xfrm>
              <a:off x="1749" y="3410"/>
              <a:ext cx="200" cy="94"/>
              <a:chOff x="480" y="3840"/>
              <a:chExt cx="384" cy="146"/>
            </a:xfrm>
          </p:grpSpPr>
          <p:sp>
            <p:nvSpPr>
              <p:cNvPr id="75888" name="Line 59"/>
              <p:cNvSpPr>
                <a:spLocks noChangeShapeType="1"/>
              </p:cNvSpPr>
              <p:nvPr/>
            </p:nvSpPr>
            <p:spPr bwMode="auto">
              <a:xfrm>
                <a:off x="480" y="3984"/>
                <a:ext cx="288"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89" name="Line 60"/>
              <p:cNvSpPr>
                <a:spLocks noChangeShapeType="1"/>
              </p:cNvSpPr>
              <p:nvPr/>
            </p:nvSpPr>
            <p:spPr bwMode="auto">
              <a:xfrm flipV="1">
                <a:off x="768" y="3840"/>
                <a:ext cx="0" cy="146"/>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90" name="Line 61"/>
              <p:cNvSpPr>
                <a:spLocks noChangeShapeType="1"/>
              </p:cNvSpPr>
              <p:nvPr/>
            </p:nvSpPr>
            <p:spPr bwMode="auto">
              <a:xfrm>
                <a:off x="768" y="3840"/>
                <a:ext cx="96"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91" name="Line 62"/>
              <p:cNvSpPr>
                <a:spLocks noChangeShapeType="1"/>
              </p:cNvSpPr>
              <p:nvPr/>
            </p:nvSpPr>
            <p:spPr bwMode="auto">
              <a:xfrm flipV="1">
                <a:off x="854" y="3840"/>
                <a:ext cx="0" cy="146"/>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75829" name="Group 63"/>
            <p:cNvGrpSpPr>
              <a:grpSpLocks/>
            </p:cNvGrpSpPr>
            <p:nvPr/>
          </p:nvGrpSpPr>
          <p:grpSpPr bwMode="auto">
            <a:xfrm>
              <a:off x="1941" y="3410"/>
              <a:ext cx="200" cy="94"/>
              <a:chOff x="480" y="3840"/>
              <a:chExt cx="384" cy="146"/>
            </a:xfrm>
          </p:grpSpPr>
          <p:sp>
            <p:nvSpPr>
              <p:cNvPr id="75884" name="Line 64"/>
              <p:cNvSpPr>
                <a:spLocks noChangeShapeType="1"/>
              </p:cNvSpPr>
              <p:nvPr/>
            </p:nvSpPr>
            <p:spPr bwMode="auto">
              <a:xfrm>
                <a:off x="480" y="3984"/>
                <a:ext cx="288"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85" name="Line 65"/>
              <p:cNvSpPr>
                <a:spLocks noChangeShapeType="1"/>
              </p:cNvSpPr>
              <p:nvPr/>
            </p:nvSpPr>
            <p:spPr bwMode="auto">
              <a:xfrm flipV="1">
                <a:off x="768" y="3840"/>
                <a:ext cx="0" cy="146"/>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86" name="Line 66"/>
              <p:cNvSpPr>
                <a:spLocks noChangeShapeType="1"/>
              </p:cNvSpPr>
              <p:nvPr/>
            </p:nvSpPr>
            <p:spPr bwMode="auto">
              <a:xfrm>
                <a:off x="768" y="3840"/>
                <a:ext cx="96"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87" name="Line 67"/>
              <p:cNvSpPr>
                <a:spLocks noChangeShapeType="1"/>
              </p:cNvSpPr>
              <p:nvPr/>
            </p:nvSpPr>
            <p:spPr bwMode="auto">
              <a:xfrm flipV="1">
                <a:off x="854" y="3840"/>
                <a:ext cx="0" cy="146"/>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75830" name="Line 68"/>
            <p:cNvSpPr>
              <a:spLocks noChangeShapeType="1"/>
            </p:cNvSpPr>
            <p:nvPr/>
          </p:nvSpPr>
          <p:spPr bwMode="auto">
            <a:xfrm>
              <a:off x="2133" y="3510"/>
              <a:ext cx="15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31" name="Line 69"/>
            <p:cNvSpPr>
              <a:spLocks noChangeShapeType="1"/>
            </p:cNvSpPr>
            <p:nvPr/>
          </p:nvSpPr>
          <p:spPr bwMode="auto">
            <a:xfrm flipV="1">
              <a:off x="2283" y="3408"/>
              <a:ext cx="0" cy="94"/>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32" name="Line 70"/>
            <p:cNvSpPr>
              <a:spLocks noChangeShapeType="1"/>
            </p:cNvSpPr>
            <p:nvPr/>
          </p:nvSpPr>
          <p:spPr bwMode="auto">
            <a:xfrm>
              <a:off x="2283" y="3408"/>
              <a:ext cx="5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33" name="Line 71"/>
            <p:cNvSpPr>
              <a:spLocks noChangeShapeType="1"/>
            </p:cNvSpPr>
            <p:nvPr/>
          </p:nvSpPr>
          <p:spPr bwMode="auto">
            <a:xfrm flipV="1">
              <a:off x="2328" y="3408"/>
              <a:ext cx="0" cy="94"/>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34" name="Line 72"/>
            <p:cNvSpPr>
              <a:spLocks noChangeShapeType="1"/>
            </p:cNvSpPr>
            <p:nvPr/>
          </p:nvSpPr>
          <p:spPr bwMode="auto">
            <a:xfrm>
              <a:off x="2325" y="3504"/>
              <a:ext cx="15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35" name="Line 73"/>
            <p:cNvSpPr>
              <a:spLocks noChangeShapeType="1"/>
            </p:cNvSpPr>
            <p:nvPr/>
          </p:nvSpPr>
          <p:spPr bwMode="auto">
            <a:xfrm flipV="1">
              <a:off x="2475" y="3408"/>
              <a:ext cx="0" cy="94"/>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36" name="Line 74"/>
            <p:cNvSpPr>
              <a:spLocks noChangeShapeType="1"/>
            </p:cNvSpPr>
            <p:nvPr/>
          </p:nvSpPr>
          <p:spPr bwMode="auto">
            <a:xfrm>
              <a:off x="2475" y="3408"/>
              <a:ext cx="5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37" name="Line 75"/>
            <p:cNvSpPr>
              <a:spLocks noChangeShapeType="1"/>
            </p:cNvSpPr>
            <p:nvPr/>
          </p:nvSpPr>
          <p:spPr bwMode="auto">
            <a:xfrm flipV="1">
              <a:off x="2520" y="3408"/>
              <a:ext cx="0" cy="94"/>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38" name="Line 76"/>
            <p:cNvSpPr>
              <a:spLocks noChangeShapeType="1"/>
            </p:cNvSpPr>
            <p:nvPr/>
          </p:nvSpPr>
          <p:spPr bwMode="auto">
            <a:xfrm>
              <a:off x="2526" y="3509"/>
              <a:ext cx="15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39" name="Line 77"/>
            <p:cNvSpPr>
              <a:spLocks noChangeShapeType="1"/>
            </p:cNvSpPr>
            <p:nvPr/>
          </p:nvSpPr>
          <p:spPr bwMode="auto">
            <a:xfrm flipV="1">
              <a:off x="2676" y="3407"/>
              <a:ext cx="0" cy="94"/>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40" name="Line 78"/>
            <p:cNvSpPr>
              <a:spLocks noChangeShapeType="1"/>
            </p:cNvSpPr>
            <p:nvPr/>
          </p:nvSpPr>
          <p:spPr bwMode="auto">
            <a:xfrm>
              <a:off x="2676" y="3407"/>
              <a:ext cx="5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41" name="Line 79"/>
            <p:cNvSpPr>
              <a:spLocks noChangeShapeType="1"/>
            </p:cNvSpPr>
            <p:nvPr/>
          </p:nvSpPr>
          <p:spPr bwMode="auto">
            <a:xfrm flipV="1">
              <a:off x="2721" y="3407"/>
              <a:ext cx="0" cy="94"/>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75842" name="Group 80"/>
            <p:cNvGrpSpPr>
              <a:grpSpLocks/>
            </p:cNvGrpSpPr>
            <p:nvPr/>
          </p:nvGrpSpPr>
          <p:grpSpPr bwMode="auto">
            <a:xfrm>
              <a:off x="2709" y="3411"/>
              <a:ext cx="200" cy="94"/>
              <a:chOff x="480" y="3840"/>
              <a:chExt cx="384" cy="146"/>
            </a:xfrm>
          </p:grpSpPr>
          <p:sp>
            <p:nvSpPr>
              <p:cNvPr id="75880" name="Line 81"/>
              <p:cNvSpPr>
                <a:spLocks noChangeShapeType="1"/>
              </p:cNvSpPr>
              <p:nvPr/>
            </p:nvSpPr>
            <p:spPr bwMode="auto">
              <a:xfrm>
                <a:off x="480" y="3984"/>
                <a:ext cx="288"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81" name="Line 82"/>
              <p:cNvSpPr>
                <a:spLocks noChangeShapeType="1"/>
              </p:cNvSpPr>
              <p:nvPr/>
            </p:nvSpPr>
            <p:spPr bwMode="auto">
              <a:xfrm flipV="1">
                <a:off x="768" y="3840"/>
                <a:ext cx="0" cy="146"/>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82" name="Line 83"/>
              <p:cNvSpPr>
                <a:spLocks noChangeShapeType="1"/>
              </p:cNvSpPr>
              <p:nvPr/>
            </p:nvSpPr>
            <p:spPr bwMode="auto">
              <a:xfrm>
                <a:off x="768" y="3840"/>
                <a:ext cx="96"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83" name="Line 84"/>
              <p:cNvSpPr>
                <a:spLocks noChangeShapeType="1"/>
              </p:cNvSpPr>
              <p:nvPr/>
            </p:nvSpPr>
            <p:spPr bwMode="auto">
              <a:xfrm flipV="1">
                <a:off x="854" y="3840"/>
                <a:ext cx="0" cy="146"/>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75843" name="Group 85"/>
            <p:cNvGrpSpPr>
              <a:grpSpLocks/>
            </p:cNvGrpSpPr>
            <p:nvPr/>
          </p:nvGrpSpPr>
          <p:grpSpPr bwMode="auto">
            <a:xfrm>
              <a:off x="2901" y="3411"/>
              <a:ext cx="200" cy="94"/>
              <a:chOff x="480" y="3840"/>
              <a:chExt cx="384" cy="146"/>
            </a:xfrm>
          </p:grpSpPr>
          <p:sp>
            <p:nvSpPr>
              <p:cNvPr id="75876" name="Line 86"/>
              <p:cNvSpPr>
                <a:spLocks noChangeShapeType="1"/>
              </p:cNvSpPr>
              <p:nvPr/>
            </p:nvSpPr>
            <p:spPr bwMode="auto">
              <a:xfrm>
                <a:off x="480" y="3984"/>
                <a:ext cx="288"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77" name="Line 87"/>
              <p:cNvSpPr>
                <a:spLocks noChangeShapeType="1"/>
              </p:cNvSpPr>
              <p:nvPr/>
            </p:nvSpPr>
            <p:spPr bwMode="auto">
              <a:xfrm flipV="1">
                <a:off x="768" y="3840"/>
                <a:ext cx="0" cy="146"/>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78" name="Line 88"/>
              <p:cNvSpPr>
                <a:spLocks noChangeShapeType="1"/>
              </p:cNvSpPr>
              <p:nvPr/>
            </p:nvSpPr>
            <p:spPr bwMode="auto">
              <a:xfrm>
                <a:off x="768" y="3840"/>
                <a:ext cx="96"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79" name="Line 89"/>
              <p:cNvSpPr>
                <a:spLocks noChangeShapeType="1"/>
              </p:cNvSpPr>
              <p:nvPr/>
            </p:nvSpPr>
            <p:spPr bwMode="auto">
              <a:xfrm flipV="1">
                <a:off x="854" y="3840"/>
                <a:ext cx="0" cy="146"/>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75844" name="Group 90"/>
            <p:cNvGrpSpPr>
              <a:grpSpLocks/>
            </p:cNvGrpSpPr>
            <p:nvPr/>
          </p:nvGrpSpPr>
          <p:grpSpPr bwMode="auto">
            <a:xfrm>
              <a:off x="3093" y="3409"/>
              <a:ext cx="200" cy="94"/>
              <a:chOff x="480" y="3840"/>
              <a:chExt cx="384" cy="146"/>
            </a:xfrm>
          </p:grpSpPr>
          <p:sp>
            <p:nvSpPr>
              <p:cNvPr id="75872" name="Line 91"/>
              <p:cNvSpPr>
                <a:spLocks noChangeShapeType="1"/>
              </p:cNvSpPr>
              <p:nvPr/>
            </p:nvSpPr>
            <p:spPr bwMode="auto">
              <a:xfrm>
                <a:off x="480" y="3984"/>
                <a:ext cx="288"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73" name="Line 92"/>
              <p:cNvSpPr>
                <a:spLocks noChangeShapeType="1"/>
              </p:cNvSpPr>
              <p:nvPr/>
            </p:nvSpPr>
            <p:spPr bwMode="auto">
              <a:xfrm flipV="1">
                <a:off x="768" y="3840"/>
                <a:ext cx="0" cy="146"/>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74" name="Line 93"/>
              <p:cNvSpPr>
                <a:spLocks noChangeShapeType="1"/>
              </p:cNvSpPr>
              <p:nvPr/>
            </p:nvSpPr>
            <p:spPr bwMode="auto">
              <a:xfrm>
                <a:off x="768" y="3840"/>
                <a:ext cx="96"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75" name="Line 94"/>
              <p:cNvSpPr>
                <a:spLocks noChangeShapeType="1"/>
              </p:cNvSpPr>
              <p:nvPr/>
            </p:nvSpPr>
            <p:spPr bwMode="auto">
              <a:xfrm flipV="1">
                <a:off x="854" y="3840"/>
                <a:ext cx="0" cy="146"/>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75845" name="Group 95"/>
            <p:cNvGrpSpPr>
              <a:grpSpLocks/>
            </p:cNvGrpSpPr>
            <p:nvPr/>
          </p:nvGrpSpPr>
          <p:grpSpPr bwMode="auto">
            <a:xfrm>
              <a:off x="3285" y="3409"/>
              <a:ext cx="200" cy="94"/>
              <a:chOff x="480" y="3840"/>
              <a:chExt cx="384" cy="146"/>
            </a:xfrm>
          </p:grpSpPr>
          <p:sp>
            <p:nvSpPr>
              <p:cNvPr id="75868" name="Line 96"/>
              <p:cNvSpPr>
                <a:spLocks noChangeShapeType="1"/>
              </p:cNvSpPr>
              <p:nvPr/>
            </p:nvSpPr>
            <p:spPr bwMode="auto">
              <a:xfrm>
                <a:off x="480" y="3984"/>
                <a:ext cx="288"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69" name="Line 97"/>
              <p:cNvSpPr>
                <a:spLocks noChangeShapeType="1"/>
              </p:cNvSpPr>
              <p:nvPr/>
            </p:nvSpPr>
            <p:spPr bwMode="auto">
              <a:xfrm flipV="1">
                <a:off x="768" y="3840"/>
                <a:ext cx="0" cy="146"/>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70" name="Line 98"/>
              <p:cNvSpPr>
                <a:spLocks noChangeShapeType="1"/>
              </p:cNvSpPr>
              <p:nvPr/>
            </p:nvSpPr>
            <p:spPr bwMode="auto">
              <a:xfrm>
                <a:off x="768" y="3840"/>
                <a:ext cx="96"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71" name="Line 99"/>
              <p:cNvSpPr>
                <a:spLocks noChangeShapeType="1"/>
              </p:cNvSpPr>
              <p:nvPr/>
            </p:nvSpPr>
            <p:spPr bwMode="auto">
              <a:xfrm flipV="1">
                <a:off x="854" y="3840"/>
                <a:ext cx="0" cy="146"/>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75846" name="Line 100"/>
            <p:cNvSpPr>
              <a:spLocks noChangeShapeType="1"/>
            </p:cNvSpPr>
            <p:nvPr/>
          </p:nvSpPr>
          <p:spPr bwMode="auto">
            <a:xfrm>
              <a:off x="3486" y="3510"/>
              <a:ext cx="15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47" name="Line 101"/>
            <p:cNvSpPr>
              <a:spLocks noChangeShapeType="1"/>
            </p:cNvSpPr>
            <p:nvPr/>
          </p:nvSpPr>
          <p:spPr bwMode="auto">
            <a:xfrm flipV="1">
              <a:off x="3636" y="3408"/>
              <a:ext cx="0" cy="94"/>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48" name="Line 102"/>
            <p:cNvSpPr>
              <a:spLocks noChangeShapeType="1"/>
            </p:cNvSpPr>
            <p:nvPr/>
          </p:nvSpPr>
          <p:spPr bwMode="auto">
            <a:xfrm>
              <a:off x="3636" y="3408"/>
              <a:ext cx="5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49" name="Line 103"/>
            <p:cNvSpPr>
              <a:spLocks noChangeShapeType="1"/>
            </p:cNvSpPr>
            <p:nvPr/>
          </p:nvSpPr>
          <p:spPr bwMode="auto">
            <a:xfrm flipV="1">
              <a:off x="3681" y="3408"/>
              <a:ext cx="0" cy="94"/>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50" name="Line 104"/>
            <p:cNvSpPr>
              <a:spLocks noChangeShapeType="1"/>
            </p:cNvSpPr>
            <p:nvPr/>
          </p:nvSpPr>
          <p:spPr bwMode="auto">
            <a:xfrm>
              <a:off x="3686" y="3505"/>
              <a:ext cx="127" cy="5"/>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51" name="Line 105"/>
            <p:cNvSpPr>
              <a:spLocks noChangeShapeType="1"/>
            </p:cNvSpPr>
            <p:nvPr/>
          </p:nvSpPr>
          <p:spPr bwMode="auto">
            <a:xfrm flipV="1">
              <a:off x="3813" y="3408"/>
              <a:ext cx="0" cy="94"/>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52" name="Line 106"/>
            <p:cNvSpPr>
              <a:spLocks noChangeShapeType="1"/>
            </p:cNvSpPr>
            <p:nvPr/>
          </p:nvSpPr>
          <p:spPr bwMode="auto">
            <a:xfrm>
              <a:off x="3813" y="3408"/>
              <a:ext cx="5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53" name="Line 107"/>
            <p:cNvSpPr>
              <a:spLocks noChangeShapeType="1"/>
            </p:cNvSpPr>
            <p:nvPr/>
          </p:nvSpPr>
          <p:spPr bwMode="auto">
            <a:xfrm flipV="1">
              <a:off x="3858" y="3408"/>
              <a:ext cx="0" cy="94"/>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54" name="Line 108"/>
            <p:cNvSpPr>
              <a:spLocks noChangeShapeType="1"/>
            </p:cNvSpPr>
            <p:nvPr/>
          </p:nvSpPr>
          <p:spPr bwMode="auto">
            <a:xfrm>
              <a:off x="1631" y="3504"/>
              <a:ext cx="2448"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5855" name="Text Box 109"/>
            <p:cNvSpPr txBox="1">
              <a:spLocks noChangeArrowheads="1"/>
            </p:cNvSpPr>
            <p:nvPr/>
          </p:nvSpPr>
          <p:spPr bwMode="auto">
            <a:xfrm>
              <a:off x="1189" y="710"/>
              <a:ext cx="35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V</a:t>
              </a:r>
              <a:r>
                <a:rPr lang="en-GB" altLang="en-US" sz="1600" baseline="-25000">
                  <a:latin typeface="Arial Narrow" panose="020B0606020202030204" pitchFamily="34" charset="0"/>
                </a:rPr>
                <a:t>iN</a:t>
              </a:r>
              <a:r>
                <a:rPr lang="en-GB" altLang="en-US" sz="1600">
                  <a:latin typeface="Arial Narrow" panose="020B0606020202030204" pitchFamily="34" charset="0"/>
                </a:rPr>
                <a:t>(t)</a:t>
              </a:r>
            </a:p>
          </p:txBody>
        </p:sp>
        <p:sp>
          <p:nvSpPr>
            <p:cNvPr id="75856" name="Text Box 110"/>
            <p:cNvSpPr txBox="1">
              <a:spLocks noChangeArrowheads="1"/>
            </p:cNvSpPr>
            <p:nvPr/>
          </p:nvSpPr>
          <p:spPr bwMode="auto">
            <a:xfrm>
              <a:off x="1182" y="1228"/>
              <a:ext cx="3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V</a:t>
              </a:r>
              <a:r>
                <a:rPr lang="en-GB" altLang="en-US" sz="1600" baseline="-25000">
                  <a:latin typeface="Arial Narrow" panose="020B0606020202030204" pitchFamily="34" charset="0"/>
                </a:rPr>
                <a:t>NA</a:t>
              </a:r>
              <a:r>
                <a:rPr lang="en-GB" altLang="en-US" sz="1600">
                  <a:latin typeface="Arial Narrow" panose="020B0606020202030204" pitchFamily="34" charset="0"/>
                </a:rPr>
                <a:t>(t)</a:t>
              </a:r>
            </a:p>
          </p:txBody>
        </p:sp>
        <p:sp>
          <p:nvSpPr>
            <p:cNvPr id="75857" name="Text Box 111"/>
            <p:cNvSpPr txBox="1">
              <a:spLocks noChangeArrowheads="1"/>
            </p:cNvSpPr>
            <p:nvPr/>
          </p:nvSpPr>
          <p:spPr bwMode="auto">
            <a:xfrm>
              <a:off x="1199" y="1900"/>
              <a:ext cx="32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V</a:t>
              </a:r>
              <a:r>
                <a:rPr lang="en-GB" altLang="en-US" sz="1600" baseline="-25000">
                  <a:latin typeface="Arial Narrow" panose="020B0606020202030204" pitchFamily="34" charset="0"/>
                </a:rPr>
                <a:t>1</a:t>
              </a:r>
              <a:r>
                <a:rPr lang="en-GB" altLang="en-US" sz="1600">
                  <a:latin typeface="Arial Narrow" panose="020B0606020202030204" pitchFamily="34" charset="0"/>
                </a:rPr>
                <a:t>(t)</a:t>
              </a:r>
            </a:p>
          </p:txBody>
        </p:sp>
        <p:sp>
          <p:nvSpPr>
            <p:cNvPr id="75858" name="Text Box 112"/>
            <p:cNvSpPr txBox="1">
              <a:spLocks noChangeArrowheads="1"/>
            </p:cNvSpPr>
            <p:nvPr/>
          </p:nvSpPr>
          <p:spPr bwMode="auto">
            <a:xfrm>
              <a:off x="1199" y="2476"/>
              <a:ext cx="33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V</a:t>
              </a:r>
              <a:r>
                <a:rPr lang="en-GB" altLang="en-US" sz="1600" baseline="-25000">
                  <a:latin typeface="Arial Narrow" panose="020B0606020202030204" pitchFamily="34" charset="0"/>
                </a:rPr>
                <a:t>C</a:t>
              </a:r>
              <a:r>
                <a:rPr lang="en-GB" altLang="en-US" sz="1600">
                  <a:latin typeface="Arial Narrow" panose="020B0606020202030204" pitchFamily="34" charset="0"/>
                </a:rPr>
                <a:t>(t)</a:t>
              </a:r>
            </a:p>
          </p:txBody>
        </p:sp>
        <p:sp>
          <p:nvSpPr>
            <p:cNvPr id="75859" name="Text Box 113"/>
            <p:cNvSpPr txBox="1">
              <a:spLocks noChangeArrowheads="1"/>
            </p:cNvSpPr>
            <p:nvPr/>
          </p:nvSpPr>
          <p:spPr bwMode="auto">
            <a:xfrm>
              <a:off x="1199" y="2956"/>
              <a:ext cx="33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V</a:t>
              </a:r>
              <a:r>
                <a:rPr lang="en-GB" altLang="en-US" sz="1600" baseline="-25000">
                  <a:latin typeface="Arial Narrow" panose="020B0606020202030204" pitchFamily="34" charset="0"/>
                </a:rPr>
                <a:t>U</a:t>
              </a:r>
              <a:r>
                <a:rPr lang="en-GB" altLang="en-US" sz="1600">
                  <a:latin typeface="Arial Narrow" panose="020B0606020202030204" pitchFamily="34" charset="0"/>
                </a:rPr>
                <a:t>(t)</a:t>
              </a:r>
            </a:p>
          </p:txBody>
        </p:sp>
        <p:sp>
          <p:nvSpPr>
            <p:cNvPr id="75860" name="Text Box 114"/>
            <p:cNvSpPr txBox="1">
              <a:spLocks noChangeArrowheads="1"/>
            </p:cNvSpPr>
            <p:nvPr/>
          </p:nvSpPr>
          <p:spPr bwMode="auto">
            <a:xfrm>
              <a:off x="1189" y="3350"/>
              <a:ext cx="3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CLK</a:t>
              </a:r>
            </a:p>
          </p:txBody>
        </p:sp>
        <p:sp>
          <p:nvSpPr>
            <p:cNvPr id="75861" name="Text Box 115"/>
            <p:cNvSpPr txBox="1">
              <a:spLocks noChangeArrowheads="1"/>
            </p:cNvSpPr>
            <p:nvPr/>
          </p:nvSpPr>
          <p:spPr bwMode="auto">
            <a:xfrm>
              <a:off x="3982" y="988"/>
              <a:ext cx="1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t</a:t>
              </a:r>
            </a:p>
          </p:txBody>
        </p:sp>
        <p:sp>
          <p:nvSpPr>
            <p:cNvPr id="75862" name="Text Box 116"/>
            <p:cNvSpPr txBox="1">
              <a:spLocks noChangeArrowheads="1"/>
            </p:cNvSpPr>
            <p:nvPr/>
          </p:nvSpPr>
          <p:spPr bwMode="auto">
            <a:xfrm>
              <a:off x="3983" y="1372"/>
              <a:ext cx="1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t</a:t>
              </a:r>
            </a:p>
          </p:txBody>
        </p:sp>
        <p:sp>
          <p:nvSpPr>
            <p:cNvPr id="75863" name="Text Box 117"/>
            <p:cNvSpPr txBox="1">
              <a:spLocks noChangeArrowheads="1"/>
            </p:cNvSpPr>
            <p:nvPr/>
          </p:nvSpPr>
          <p:spPr bwMode="auto">
            <a:xfrm>
              <a:off x="3983" y="1996"/>
              <a:ext cx="1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t</a:t>
              </a:r>
            </a:p>
          </p:txBody>
        </p:sp>
        <p:sp>
          <p:nvSpPr>
            <p:cNvPr id="75864" name="Text Box 118"/>
            <p:cNvSpPr txBox="1">
              <a:spLocks noChangeArrowheads="1"/>
            </p:cNvSpPr>
            <p:nvPr/>
          </p:nvSpPr>
          <p:spPr bwMode="auto">
            <a:xfrm>
              <a:off x="3983" y="2592"/>
              <a:ext cx="1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t</a:t>
              </a:r>
            </a:p>
          </p:txBody>
        </p:sp>
        <p:sp>
          <p:nvSpPr>
            <p:cNvPr id="75865" name="Text Box 119"/>
            <p:cNvSpPr txBox="1">
              <a:spLocks noChangeArrowheads="1"/>
            </p:cNvSpPr>
            <p:nvPr/>
          </p:nvSpPr>
          <p:spPr bwMode="auto">
            <a:xfrm>
              <a:off x="3983" y="3120"/>
              <a:ext cx="1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t</a:t>
              </a:r>
            </a:p>
          </p:txBody>
        </p:sp>
        <p:sp>
          <p:nvSpPr>
            <p:cNvPr id="75866" name="Line 120"/>
            <p:cNvSpPr>
              <a:spLocks noChangeShapeType="1"/>
            </p:cNvSpPr>
            <p:nvPr/>
          </p:nvSpPr>
          <p:spPr bwMode="auto">
            <a:xfrm>
              <a:off x="2853" y="3118"/>
              <a:ext cx="201"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867" name="Line 121"/>
            <p:cNvSpPr>
              <a:spLocks noChangeShapeType="1"/>
            </p:cNvSpPr>
            <p:nvPr/>
          </p:nvSpPr>
          <p:spPr bwMode="auto">
            <a:xfrm>
              <a:off x="1902" y="3118"/>
              <a:ext cx="192"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75782" name="Text Box 122"/>
          <p:cNvSpPr txBox="1">
            <a:spLocks noChangeArrowheads="1"/>
          </p:cNvSpPr>
          <p:nvPr/>
        </p:nvSpPr>
        <p:spPr bwMode="auto">
          <a:xfrm>
            <a:off x="2895600" y="553085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t</a:t>
            </a:r>
            <a:r>
              <a:rPr lang="en-GB" altLang="en-US" sz="1600" baseline="-25000">
                <a:latin typeface="Arial Narrow" panose="020B0606020202030204" pitchFamily="34" charset="0"/>
              </a:rPr>
              <a:t>1       </a:t>
            </a:r>
            <a:r>
              <a:rPr lang="en-GB" altLang="en-US" sz="1600">
                <a:latin typeface="Arial Narrow" panose="020B0606020202030204" pitchFamily="34" charset="0"/>
              </a:rPr>
              <a:t>t</a:t>
            </a:r>
            <a:r>
              <a:rPr lang="en-GB" altLang="en-US" sz="1600" baseline="-25000">
                <a:latin typeface="Arial Narrow" panose="020B0606020202030204" pitchFamily="34" charset="0"/>
              </a:rPr>
              <a:t>2</a:t>
            </a:r>
            <a:endParaRPr lang="en-GB" altLang="en-US" sz="1600">
              <a:latin typeface="Arial Narrow" panose="020B0606020202030204" pitchFamily="34" charset="0"/>
            </a:endParaRPr>
          </a:p>
        </p:txBody>
      </p:sp>
      <p:sp>
        <p:nvSpPr>
          <p:cNvPr id="7578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3AE9F25-D523-4352-BABB-78B9AED5256D}" type="slidenum">
              <a:rPr lang="en-US" altLang="en-US" sz="1400" smtClean="0"/>
              <a:pPr>
                <a:spcBef>
                  <a:spcPct val="0"/>
                </a:spcBef>
                <a:buFontTx/>
                <a:buNone/>
              </a:pPr>
              <a:t>40</a:t>
            </a:fld>
            <a:endParaRPr lang="en-US" altLang="en-US" sz="1400" smtClean="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5"/>
          <p:cNvSpPr txBox="1">
            <a:spLocks noChangeArrowheads="1"/>
          </p:cNvSpPr>
          <p:nvPr/>
        </p:nvSpPr>
        <p:spPr bwMode="auto">
          <a:xfrm>
            <a:off x="2987675" y="269875"/>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DELTA-SIGMA  ADC</a:t>
            </a:r>
          </a:p>
        </p:txBody>
      </p:sp>
      <p:pic>
        <p:nvPicPr>
          <p:cNvPr id="77827" name="Picture 6"/>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835150" y="981075"/>
            <a:ext cx="5545138" cy="2381250"/>
          </a:xfrm>
        </p:spPr>
      </p:pic>
      <p:graphicFrame>
        <p:nvGraphicFramePr>
          <p:cNvPr id="77828" name="Object 7"/>
          <p:cNvGraphicFramePr>
            <a:graphicFrameLocks noGrp="1" noChangeAspect="1"/>
          </p:cNvGraphicFramePr>
          <p:nvPr>
            <p:ph sz="quarter" idx="2"/>
          </p:nvPr>
        </p:nvGraphicFramePr>
        <p:xfrm>
          <a:off x="3492500" y="3500438"/>
          <a:ext cx="2303463" cy="854075"/>
        </p:xfrm>
        <a:graphic>
          <a:graphicData uri="http://schemas.openxmlformats.org/presentationml/2006/ole">
            <mc:AlternateContent xmlns:mc="http://schemas.openxmlformats.org/markup-compatibility/2006">
              <mc:Choice xmlns:v="urn:schemas-microsoft-com:vml" Requires="v">
                <p:oleObj spid="_x0000_s77838" name="Equation" r:id="rId5" imgW="1130300" imgH="419100" progId="Equation.3">
                  <p:embed/>
                </p:oleObj>
              </mc:Choice>
              <mc:Fallback>
                <p:oleObj name="Equation" r:id="rId5" imgW="1130300" imgH="419100" progId="Equation.3">
                  <p:embed/>
                  <p:pic>
                    <p:nvPicPr>
                      <p:cNvPr id="0" name="Object 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3500438"/>
                        <a:ext cx="2303463"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829" name="Object 8"/>
          <p:cNvGraphicFramePr>
            <a:graphicFrameLocks noGrp="1" noChangeAspect="1"/>
          </p:cNvGraphicFramePr>
          <p:nvPr>
            <p:ph sz="quarter" idx="3"/>
          </p:nvPr>
        </p:nvGraphicFramePr>
        <p:xfrm>
          <a:off x="3492500" y="5084763"/>
          <a:ext cx="2027238" cy="777875"/>
        </p:xfrm>
        <a:graphic>
          <a:graphicData uri="http://schemas.openxmlformats.org/presentationml/2006/ole">
            <mc:AlternateContent xmlns:mc="http://schemas.openxmlformats.org/markup-compatibility/2006">
              <mc:Choice xmlns:v="urn:schemas-microsoft-com:vml" Requires="v">
                <p:oleObj spid="_x0000_s77839" name="Equation" r:id="rId7" imgW="1091726" imgH="418918" progId="Equation.3">
                  <p:embed/>
                </p:oleObj>
              </mc:Choice>
              <mc:Fallback>
                <p:oleObj name="Equation" r:id="rId7" imgW="1091726" imgH="418918" progId="Equation.3">
                  <p:embed/>
                  <p:pic>
                    <p:nvPicPr>
                      <p:cNvPr id="0" name="Object 8"/>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00" y="5084763"/>
                        <a:ext cx="2027238"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30" name="Text Box 9"/>
          <p:cNvSpPr txBox="1">
            <a:spLocks noChangeArrowheads="1"/>
          </p:cNvSpPr>
          <p:nvPr/>
        </p:nvSpPr>
        <p:spPr bwMode="auto">
          <a:xfrm>
            <a:off x="1619250" y="4437063"/>
            <a:ext cx="282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000" b="1">
                <a:latin typeface="Arial Narrow" panose="020B0606020202030204" pitchFamily="34" charset="0"/>
              </a:rPr>
              <a:t>Rearranging, solving for y</a:t>
            </a:r>
            <a:r>
              <a:rPr lang="it-IT" altLang="en-US" sz="2400">
                <a:latin typeface="Arial Narrow" panose="020B0606020202030204" pitchFamily="34" charset="0"/>
              </a:rPr>
              <a:t>:</a:t>
            </a:r>
          </a:p>
        </p:txBody>
      </p:sp>
      <p:sp>
        <p:nvSpPr>
          <p:cNvPr id="7783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21CAF9E-7575-4E64-B280-57650B6BB8F0}" type="slidenum">
              <a:rPr lang="en-GB" altLang="en-US" sz="1400" smtClean="0"/>
              <a:pPr>
                <a:spcBef>
                  <a:spcPct val="0"/>
                </a:spcBef>
                <a:buFontTx/>
                <a:buNone/>
              </a:pPr>
              <a:t>41</a:t>
            </a:fld>
            <a:endParaRPr lang="en-GB" altLang="en-US" sz="1400" smtClean="0"/>
          </a:p>
        </p:txBody>
      </p:sp>
    </p:spTree>
  </p:cSld>
  <p:clrMapOvr>
    <a:masterClrMapping/>
  </p:clrMapOvr>
  <p:transition>
    <p:strips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987675" y="269875"/>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DELTA-SIGMA  ADC</a:t>
            </a:r>
          </a:p>
        </p:txBody>
      </p:sp>
      <p:pic>
        <p:nvPicPr>
          <p:cNvPr id="79875" name="Picture 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63713" y="1341438"/>
            <a:ext cx="5688012" cy="4200525"/>
          </a:xfrm>
        </p:spPr>
      </p:pic>
      <p:sp>
        <p:nvSpPr>
          <p:cNvPr id="7987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9920BEA-F213-4EE1-9BC0-D45B86BC7F3E}" type="slidenum">
              <a:rPr lang="en-GB" altLang="en-US" sz="1400" smtClean="0"/>
              <a:pPr>
                <a:spcBef>
                  <a:spcPct val="0"/>
                </a:spcBef>
                <a:buFontTx/>
                <a:buNone/>
              </a:pPr>
              <a:t>42</a:t>
            </a:fld>
            <a:endParaRPr lang="en-GB" altLang="en-US" sz="1400" smtClean="0"/>
          </a:p>
        </p:txBody>
      </p:sp>
    </p:spTree>
  </p:cSld>
  <p:clrMapOvr>
    <a:masterClrMapping/>
  </p:clrMapOvr>
  <p:transition>
    <p:strips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2987675" y="269875"/>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DELTA-SIGMA  ADC</a:t>
            </a:r>
          </a:p>
        </p:txBody>
      </p:sp>
      <p:pic>
        <p:nvPicPr>
          <p:cNvPr id="81923" name="Picture 3"/>
          <p:cNvPicPr>
            <a:picLocks noGrp="1" noChangeAspect="1" noChangeArrowheads="1"/>
          </p:cNvPicPr>
          <p:nvPr>
            <p:ph/>
          </p:nvPr>
        </p:nvPicPr>
        <p:blipFill>
          <a:blip r:embed="rId3">
            <a:extLst>
              <a:ext uri="{28A0092B-C50C-407E-A947-70E740481C1C}">
                <a14:useLocalDpi xmlns:a14="http://schemas.microsoft.com/office/drawing/2010/main" val="0"/>
              </a:ext>
            </a:extLst>
          </a:blip>
          <a:srcRect t="963" b="14423"/>
          <a:stretch>
            <a:fillRect/>
          </a:stretch>
        </p:blipFill>
        <p:spPr>
          <a:xfrm>
            <a:off x="1317625" y="1290638"/>
            <a:ext cx="6137275" cy="4022725"/>
          </a:xfrm>
        </p:spPr>
      </p:pic>
      <p:sp>
        <p:nvSpPr>
          <p:cNvPr id="8192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0A6E73-6B0B-41A5-9C1E-EE7B9B3064C6}" type="slidenum">
              <a:rPr lang="en-GB" altLang="en-US" sz="1400" smtClean="0"/>
              <a:pPr>
                <a:spcBef>
                  <a:spcPct val="0"/>
                </a:spcBef>
                <a:buFontTx/>
                <a:buNone/>
              </a:pPr>
              <a:t>43</a:t>
            </a:fld>
            <a:endParaRPr lang="en-GB" altLang="en-US" sz="1400" smtClean="0"/>
          </a:p>
        </p:txBody>
      </p:sp>
    </p:spTree>
  </p:cSld>
  <p:clrMapOvr>
    <a:masterClrMapping/>
  </p:clrMapOvr>
  <p:transition>
    <p:strips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987675" y="269875"/>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DELTA-SIGMA  ADC</a:t>
            </a:r>
          </a:p>
        </p:txBody>
      </p:sp>
      <p:pic>
        <p:nvPicPr>
          <p:cNvPr id="83971" name="Picture 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298575" y="1243013"/>
            <a:ext cx="6107113" cy="4705350"/>
          </a:xfrm>
        </p:spPr>
      </p:pic>
      <p:sp>
        <p:nvSpPr>
          <p:cNvPr id="8397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20C5424-7A84-48D5-9EED-4875E554565F}" type="slidenum">
              <a:rPr lang="en-GB" altLang="en-US" sz="1400" smtClean="0"/>
              <a:pPr>
                <a:spcBef>
                  <a:spcPct val="0"/>
                </a:spcBef>
                <a:buFontTx/>
                <a:buNone/>
              </a:pPr>
              <a:t>44</a:t>
            </a:fld>
            <a:endParaRPr lang="en-GB" altLang="en-US" sz="1400" smtClean="0"/>
          </a:p>
        </p:txBody>
      </p:sp>
    </p:spTree>
  </p:cSld>
  <p:clrMapOvr>
    <a:masterClrMapping/>
  </p:clrMapOvr>
  <p:transition>
    <p:strips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5"/>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974850" y="1362075"/>
            <a:ext cx="5476875" cy="4467225"/>
          </a:xfrm>
        </p:spPr>
      </p:pic>
      <p:sp>
        <p:nvSpPr>
          <p:cNvPr id="86019" name="Text Box 6"/>
          <p:cNvSpPr txBox="1">
            <a:spLocks noChangeArrowheads="1"/>
          </p:cNvSpPr>
          <p:nvPr/>
        </p:nvSpPr>
        <p:spPr bwMode="auto">
          <a:xfrm>
            <a:off x="2987675" y="269875"/>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DELTA-SIGMA  ADC</a:t>
            </a:r>
          </a:p>
        </p:txBody>
      </p:sp>
      <p:sp>
        <p:nvSpPr>
          <p:cNvPr id="860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ADFE67-17B3-4F06-865F-A45597D4FD18}" type="slidenum">
              <a:rPr lang="en-GB" altLang="en-US" sz="1400" smtClean="0"/>
              <a:pPr>
                <a:spcBef>
                  <a:spcPct val="0"/>
                </a:spcBef>
                <a:buFontTx/>
                <a:buNone/>
              </a:pPr>
              <a:t>45</a:t>
            </a:fld>
            <a:endParaRPr lang="en-GB" altLang="en-US" sz="1400" smtClean="0"/>
          </a:p>
        </p:txBody>
      </p:sp>
    </p:spTree>
  </p:cSld>
  <p:clrMapOvr>
    <a:masterClrMapping/>
  </p:clrMapOvr>
  <p:transition>
    <p:strips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476375" y="1628775"/>
            <a:ext cx="5935663" cy="3943350"/>
          </a:xfrm>
        </p:spPr>
      </p:pic>
      <p:sp>
        <p:nvSpPr>
          <p:cNvPr id="88067" name="Text Box 3"/>
          <p:cNvSpPr txBox="1">
            <a:spLocks noChangeArrowheads="1"/>
          </p:cNvSpPr>
          <p:nvPr/>
        </p:nvSpPr>
        <p:spPr bwMode="auto">
          <a:xfrm>
            <a:off x="2987675" y="188913"/>
            <a:ext cx="318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DELTA-SIGMA  ADC</a:t>
            </a:r>
          </a:p>
        </p:txBody>
      </p:sp>
      <p:sp>
        <p:nvSpPr>
          <p:cNvPr id="8806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F0E231E-4DE0-4C9F-8420-9AC25778561D}" type="slidenum">
              <a:rPr lang="en-GB" altLang="en-US" sz="1400" smtClean="0"/>
              <a:pPr>
                <a:spcBef>
                  <a:spcPct val="0"/>
                </a:spcBef>
                <a:buFontTx/>
                <a:buNone/>
              </a:pPr>
              <a:t>46</a:t>
            </a:fld>
            <a:endParaRPr lang="en-GB" altLang="en-US" sz="1400" smtClean="0"/>
          </a:p>
        </p:txBody>
      </p:sp>
    </p:spTree>
  </p:cSld>
  <p:clrMapOvr>
    <a:masterClrMapping/>
  </p:clrMapOvr>
  <p:transition>
    <p:strips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5"/>
          <p:cNvSpPr txBox="1">
            <a:spLocks noChangeArrowheads="1"/>
          </p:cNvSpPr>
          <p:nvPr/>
        </p:nvSpPr>
        <p:spPr bwMode="auto">
          <a:xfrm>
            <a:off x="1981200" y="304800"/>
            <a:ext cx="643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HIGH  SPEED  ADC: interleaving-multiplexing</a:t>
            </a:r>
          </a:p>
        </p:txBody>
      </p:sp>
      <p:sp>
        <p:nvSpPr>
          <p:cNvPr id="90115" name="Text Box 6"/>
          <p:cNvSpPr txBox="1">
            <a:spLocks noChangeArrowheads="1"/>
          </p:cNvSpPr>
          <p:nvPr/>
        </p:nvSpPr>
        <p:spPr bwMode="auto">
          <a:xfrm>
            <a:off x="2041525" y="838200"/>
            <a:ext cx="498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a:solidFill>
                  <a:srgbClr val="CC0000"/>
                </a:solidFill>
                <a:latin typeface="Times New Roman" panose="02020603050405020304" pitchFamily="18" charset="0"/>
              </a:rPr>
              <a:t>V</a:t>
            </a:r>
            <a:r>
              <a:rPr lang="en-GB" altLang="en-US" sz="1800" b="1" baseline="-25000">
                <a:solidFill>
                  <a:srgbClr val="CC0000"/>
                </a:solidFill>
                <a:latin typeface="Times New Roman" panose="02020603050405020304" pitchFamily="18" charset="0"/>
              </a:rPr>
              <a:t>IN</a:t>
            </a:r>
            <a:endParaRPr lang="en-GB" altLang="en-US" sz="1600">
              <a:latin typeface="Times New Roman" panose="02020603050405020304" pitchFamily="18" charset="0"/>
            </a:endParaRPr>
          </a:p>
        </p:txBody>
      </p:sp>
      <p:sp>
        <p:nvSpPr>
          <p:cNvPr id="90116" name="Text Box 7"/>
          <p:cNvSpPr txBox="1">
            <a:spLocks noChangeArrowheads="1"/>
          </p:cNvSpPr>
          <p:nvPr/>
        </p:nvSpPr>
        <p:spPr bwMode="auto">
          <a:xfrm>
            <a:off x="1371600" y="838200"/>
            <a:ext cx="636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a:solidFill>
                  <a:srgbClr val="CC0000"/>
                </a:solidFill>
                <a:latin typeface="Times New Roman" panose="02020603050405020304" pitchFamily="18" charset="0"/>
              </a:rPr>
              <a:t>clock</a:t>
            </a:r>
            <a:endParaRPr lang="en-GB" altLang="en-US" sz="1600">
              <a:latin typeface="Times New Roman" panose="02020603050405020304" pitchFamily="18" charset="0"/>
            </a:endParaRPr>
          </a:p>
        </p:txBody>
      </p:sp>
      <p:sp>
        <p:nvSpPr>
          <p:cNvPr id="90117" name="Text Box 8"/>
          <p:cNvSpPr txBox="1">
            <a:spLocks noChangeArrowheads="1"/>
          </p:cNvSpPr>
          <p:nvPr/>
        </p:nvSpPr>
        <p:spPr bwMode="auto">
          <a:xfrm>
            <a:off x="3124200" y="1676400"/>
            <a:ext cx="685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latin typeface="Times New Roman" panose="02020603050405020304" pitchFamily="18" charset="0"/>
              </a:rPr>
              <a:t>S/H</a:t>
            </a:r>
          </a:p>
        </p:txBody>
      </p:sp>
      <p:sp>
        <p:nvSpPr>
          <p:cNvPr id="90118" name="Text Box 9"/>
          <p:cNvSpPr txBox="1">
            <a:spLocks noChangeArrowheads="1"/>
          </p:cNvSpPr>
          <p:nvPr/>
        </p:nvSpPr>
        <p:spPr bwMode="auto">
          <a:xfrm>
            <a:off x="3124200" y="2667000"/>
            <a:ext cx="685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latin typeface="Times New Roman" panose="02020603050405020304" pitchFamily="18" charset="0"/>
              </a:rPr>
              <a:t>S/H</a:t>
            </a:r>
          </a:p>
        </p:txBody>
      </p:sp>
      <p:sp>
        <p:nvSpPr>
          <p:cNvPr id="90119" name="Text Box 10"/>
          <p:cNvSpPr txBox="1">
            <a:spLocks noChangeArrowheads="1"/>
          </p:cNvSpPr>
          <p:nvPr/>
        </p:nvSpPr>
        <p:spPr bwMode="auto">
          <a:xfrm>
            <a:off x="3124200" y="3724275"/>
            <a:ext cx="685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latin typeface="Times New Roman" panose="02020603050405020304" pitchFamily="18" charset="0"/>
              </a:rPr>
              <a:t>S/H</a:t>
            </a:r>
          </a:p>
        </p:txBody>
      </p:sp>
      <p:sp>
        <p:nvSpPr>
          <p:cNvPr id="90120" name="Text Box 11"/>
          <p:cNvSpPr txBox="1">
            <a:spLocks noChangeArrowheads="1"/>
          </p:cNvSpPr>
          <p:nvPr/>
        </p:nvSpPr>
        <p:spPr bwMode="auto">
          <a:xfrm>
            <a:off x="3124200" y="5172075"/>
            <a:ext cx="685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a:latin typeface="Times New Roman" panose="02020603050405020304" pitchFamily="18" charset="0"/>
              </a:rPr>
              <a:t>S/H</a:t>
            </a:r>
          </a:p>
        </p:txBody>
      </p:sp>
      <p:sp>
        <p:nvSpPr>
          <p:cNvPr id="90121" name="Line 12"/>
          <p:cNvSpPr>
            <a:spLocks noChangeShapeType="1"/>
          </p:cNvSpPr>
          <p:nvPr/>
        </p:nvSpPr>
        <p:spPr bwMode="auto">
          <a:xfrm>
            <a:off x="2362200" y="1219200"/>
            <a:ext cx="0" cy="3048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22" name="Text Box 13"/>
          <p:cNvSpPr txBox="1">
            <a:spLocks noChangeArrowheads="1"/>
          </p:cNvSpPr>
          <p:nvPr/>
        </p:nvSpPr>
        <p:spPr bwMode="auto">
          <a:xfrm>
            <a:off x="1431925" y="1676400"/>
            <a:ext cx="533400"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latin typeface="Times New Roman" panose="02020603050405020304" pitchFamily="18" charset="0"/>
              </a:rPr>
              <a:t>DL</a:t>
            </a:r>
          </a:p>
        </p:txBody>
      </p:sp>
      <p:sp>
        <p:nvSpPr>
          <p:cNvPr id="90123" name="Text Box 14"/>
          <p:cNvSpPr txBox="1">
            <a:spLocks noChangeArrowheads="1"/>
          </p:cNvSpPr>
          <p:nvPr/>
        </p:nvSpPr>
        <p:spPr bwMode="auto">
          <a:xfrm>
            <a:off x="1447800" y="2667000"/>
            <a:ext cx="533400"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latin typeface="Times New Roman" panose="02020603050405020304" pitchFamily="18" charset="0"/>
              </a:rPr>
              <a:t>DL</a:t>
            </a:r>
          </a:p>
        </p:txBody>
      </p:sp>
      <p:sp>
        <p:nvSpPr>
          <p:cNvPr id="90124" name="Text Box 15"/>
          <p:cNvSpPr txBox="1">
            <a:spLocks noChangeArrowheads="1"/>
          </p:cNvSpPr>
          <p:nvPr/>
        </p:nvSpPr>
        <p:spPr bwMode="auto">
          <a:xfrm>
            <a:off x="1447800" y="3733800"/>
            <a:ext cx="533400"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latin typeface="Times New Roman" panose="02020603050405020304" pitchFamily="18" charset="0"/>
              </a:rPr>
              <a:t>DL</a:t>
            </a:r>
          </a:p>
        </p:txBody>
      </p:sp>
      <p:sp>
        <p:nvSpPr>
          <p:cNvPr id="90125" name="Line 16"/>
          <p:cNvSpPr>
            <a:spLocks noChangeShapeType="1"/>
          </p:cNvSpPr>
          <p:nvPr/>
        </p:nvSpPr>
        <p:spPr bwMode="auto">
          <a:xfrm>
            <a:off x="1676400" y="1219200"/>
            <a:ext cx="0" cy="457200"/>
          </a:xfrm>
          <a:prstGeom prst="line">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90126" name="Line 17"/>
          <p:cNvSpPr>
            <a:spLocks noChangeShapeType="1"/>
          </p:cNvSpPr>
          <p:nvPr/>
        </p:nvSpPr>
        <p:spPr bwMode="auto">
          <a:xfrm>
            <a:off x="1676400" y="1524000"/>
            <a:ext cx="1752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27" name="Line 18"/>
          <p:cNvSpPr>
            <a:spLocks noChangeShapeType="1"/>
          </p:cNvSpPr>
          <p:nvPr/>
        </p:nvSpPr>
        <p:spPr bwMode="auto">
          <a:xfrm>
            <a:off x="1676400" y="2514600"/>
            <a:ext cx="1752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28" name="Line 19"/>
          <p:cNvSpPr>
            <a:spLocks noChangeShapeType="1"/>
          </p:cNvSpPr>
          <p:nvPr/>
        </p:nvSpPr>
        <p:spPr bwMode="auto">
          <a:xfrm>
            <a:off x="1676400" y="3581400"/>
            <a:ext cx="1752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29" name="Line 20"/>
          <p:cNvSpPr>
            <a:spLocks noChangeShapeType="1"/>
          </p:cNvSpPr>
          <p:nvPr/>
        </p:nvSpPr>
        <p:spPr bwMode="auto">
          <a:xfrm>
            <a:off x="1676400" y="5029200"/>
            <a:ext cx="1752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30" name="Line 21"/>
          <p:cNvSpPr>
            <a:spLocks noChangeShapeType="1"/>
          </p:cNvSpPr>
          <p:nvPr/>
        </p:nvSpPr>
        <p:spPr bwMode="auto">
          <a:xfrm>
            <a:off x="3429000" y="5029200"/>
            <a:ext cx="0" cy="152400"/>
          </a:xfrm>
          <a:prstGeom prst="line">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90131" name="Line 22"/>
          <p:cNvSpPr>
            <a:spLocks noChangeShapeType="1"/>
          </p:cNvSpPr>
          <p:nvPr/>
        </p:nvSpPr>
        <p:spPr bwMode="auto">
          <a:xfrm>
            <a:off x="3429000" y="3581400"/>
            <a:ext cx="0" cy="152400"/>
          </a:xfrm>
          <a:prstGeom prst="line">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90132" name="Line 23"/>
          <p:cNvSpPr>
            <a:spLocks noChangeShapeType="1"/>
          </p:cNvSpPr>
          <p:nvPr/>
        </p:nvSpPr>
        <p:spPr bwMode="auto">
          <a:xfrm>
            <a:off x="3429000" y="2514600"/>
            <a:ext cx="0" cy="152400"/>
          </a:xfrm>
          <a:prstGeom prst="line">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90133" name="Line 24"/>
          <p:cNvSpPr>
            <a:spLocks noChangeShapeType="1"/>
          </p:cNvSpPr>
          <p:nvPr/>
        </p:nvSpPr>
        <p:spPr bwMode="auto">
          <a:xfrm>
            <a:off x="3429000" y="1524000"/>
            <a:ext cx="0" cy="152400"/>
          </a:xfrm>
          <a:prstGeom prst="line">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90134" name="Line 25"/>
          <p:cNvSpPr>
            <a:spLocks noChangeShapeType="1"/>
          </p:cNvSpPr>
          <p:nvPr/>
        </p:nvSpPr>
        <p:spPr bwMode="auto">
          <a:xfrm>
            <a:off x="2362200" y="1981200"/>
            <a:ext cx="762000" cy="0"/>
          </a:xfrm>
          <a:prstGeom prst="line">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90135" name="Line 26"/>
          <p:cNvSpPr>
            <a:spLocks noChangeShapeType="1"/>
          </p:cNvSpPr>
          <p:nvPr/>
        </p:nvSpPr>
        <p:spPr bwMode="auto">
          <a:xfrm>
            <a:off x="2362200" y="2971800"/>
            <a:ext cx="762000" cy="0"/>
          </a:xfrm>
          <a:prstGeom prst="line">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90136" name="Line 27"/>
          <p:cNvSpPr>
            <a:spLocks noChangeShapeType="1"/>
          </p:cNvSpPr>
          <p:nvPr/>
        </p:nvSpPr>
        <p:spPr bwMode="auto">
          <a:xfrm>
            <a:off x="2362200" y="4038600"/>
            <a:ext cx="762000" cy="0"/>
          </a:xfrm>
          <a:prstGeom prst="line">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90137" name="Line 28"/>
          <p:cNvSpPr>
            <a:spLocks noChangeShapeType="1"/>
          </p:cNvSpPr>
          <p:nvPr/>
        </p:nvSpPr>
        <p:spPr bwMode="auto">
          <a:xfrm>
            <a:off x="2362200" y="5486400"/>
            <a:ext cx="762000" cy="0"/>
          </a:xfrm>
          <a:prstGeom prst="line">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90138" name="Line 29"/>
          <p:cNvSpPr>
            <a:spLocks noChangeShapeType="1"/>
          </p:cNvSpPr>
          <p:nvPr/>
        </p:nvSpPr>
        <p:spPr bwMode="auto">
          <a:xfrm flipV="1">
            <a:off x="2362200" y="4876800"/>
            <a:ext cx="0" cy="609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39" name="Line 30"/>
          <p:cNvSpPr>
            <a:spLocks noChangeShapeType="1"/>
          </p:cNvSpPr>
          <p:nvPr/>
        </p:nvSpPr>
        <p:spPr bwMode="auto">
          <a:xfrm>
            <a:off x="2362200" y="4267200"/>
            <a:ext cx="0" cy="609600"/>
          </a:xfrm>
          <a:prstGeom prst="line">
            <a:avLst/>
          </a:prstGeom>
          <a:noFill/>
          <a:ln w="952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40" name="Text Box 31"/>
          <p:cNvSpPr txBox="1">
            <a:spLocks noChangeArrowheads="1"/>
          </p:cNvSpPr>
          <p:nvPr/>
        </p:nvSpPr>
        <p:spPr bwMode="auto">
          <a:xfrm>
            <a:off x="4860925" y="1690688"/>
            <a:ext cx="631825"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latin typeface="Times New Roman" panose="02020603050405020304" pitchFamily="18" charset="0"/>
              </a:rPr>
              <a:t>A/D</a:t>
            </a:r>
          </a:p>
        </p:txBody>
      </p:sp>
      <p:sp>
        <p:nvSpPr>
          <p:cNvPr id="90141" name="Text Box 32"/>
          <p:cNvSpPr txBox="1">
            <a:spLocks noChangeArrowheads="1"/>
          </p:cNvSpPr>
          <p:nvPr/>
        </p:nvSpPr>
        <p:spPr bwMode="auto">
          <a:xfrm>
            <a:off x="4876800" y="2717800"/>
            <a:ext cx="631825"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latin typeface="Times New Roman" panose="02020603050405020304" pitchFamily="18" charset="0"/>
              </a:rPr>
              <a:t>A/D</a:t>
            </a:r>
          </a:p>
        </p:txBody>
      </p:sp>
      <p:sp>
        <p:nvSpPr>
          <p:cNvPr id="90142" name="Text Box 33"/>
          <p:cNvSpPr txBox="1">
            <a:spLocks noChangeArrowheads="1"/>
          </p:cNvSpPr>
          <p:nvPr/>
        </p:nvSpPr>
        <p:spPr bwMode="auto">
          <a:xfrm>
            <a:off x="4876800" y="3733800"/>
            <a:ext cx="631825"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latin typeface="Times New Roman" panose="02020603050405020304" pitchFamily="18" charset="0"/>
              </a:rPr>
              <a:t>A/D</a:t>
            </a:r>
          </a:p>
        </p:txBody>
      </p:sp>
      <p:sp>
        <p:nvSpPr>
          <p:cNvPr id="90143" name="Text Box 34"/>
          <p:cNvSpPr txBox="1">
            <a:spLocks noChangeArrowheads="1"/>
          </p:cNvSpPr>
          <p:nvPr/>
        </p:nvSpPr>
        <p:spPr bwMode="auto">
          <a:xfrm>
            <a:off x="4876800" y="5232400"/>
            <a:ext cx="631825"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a:latin typeface="Times New Roman" panose="02020603050405020304" pitchFamily="18" charset="0"/>
              </a:rPr>
              <a:t>A/D</a:t>
            </a:r>
          </a:p>
        </p:txBody>
      </p:sp>
      <p:sp>
        <p:nvSpPr>
          <p:cNvPr id="90144" name="Line 35"/>
          <p:cNvSpPr>
            <a:spLocks noChangeShapeType="1"/>
          </p:cNvSpPr>
          <p:nvPr/>
        </p:nvSpPr>
        <p:spPr bwMode="auto">
          <a:xfrm>
            <a:off x="3810000" y="5410200"/>
            <a:ext cx="1066800" cy="0"/>
          </a:xfrm>
          <a:prstGeom prst="line">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90145" name="Line 36"/>
          <p:cNvSpPr>
            <a:spLocks noChangeShapeType="1"/>
          </p:cNvSpPr>
          <p:nvPr/>
        </p:nvSpPr>
        <p:spPr bwMode="auto">
          <a:xfrm>
            <a:off x="3810000" y="3962400"/>
            <a:ext cx="1066800" cy="0"/>
          </a:xfrm>
          <a:prstGeom prst="line">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90146" name="Line 37"/>
          <p:cNvSpPr>
            <a:spLocks noChangeShapeType="1"/>
          </p:cNvSpPr>
          <p:nvPr/>
        </p:nvSpPr>
        <p:spPr bwMode="auto">
          <a:xfrm>
            <a:off x="3810000" y="2895600"/>
            <a:ext cx="1066800" cy="0"/>
          </a:xfrm>
          <a:prstGeom prst="line">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90147" name="Line 38"/>
          <p:cNvSpPr>
            <a:spLocks noChangeShapeType="1"/>
          </p:cNvSpPr>
          <p:nvPr/>
        </p:nvSpPr>
        <p:spPr bwMode="auto">
          <a:xfrm>
            <a:off x="3810000" y="1905000"/>
            <a:ext cx="1057275" cy="0"/>
          </a:xfrm>
          <a:prstGeom prst="line">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90148" name="Line 39"/>
          <p:cNvSpPr>
            <a:spLocks noChangeShapeType="1"/>
          </p:cNvSpPr>
          <p:nvPr/>
        </p:nvSpPr>
        <p:spPr bwMode="auto">
          <a:xfrm>
            <a:off x="5524500" y="2895600"/>
            <a:ext cx="304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49" name="Line 40"/>
          <p:cNvSpPr>
            <a:spLocks noChangeShapeType="1"/>
          </p:cNvSpPr>
          <p:nvPr/>
        </p:nvSpPr>
        <p:spPr bwMode="auto">
          <a:xfrm>
            <a:off x="5505450" y="3943350"/>
            <a:ext cx="304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50" name="Line 41"/>
          <p:cNvSpPr>
            <a:spLocks noChangeShapeType="1"/>
          </p:cNvSpPr>
          <p:nvPr/>
        </p:nvSpPr>
        <p:spPr bwMode="auto">
          <a:xfrm>
            <a:off x="5524500" y="5448300"/>
            <a:ext cx="3429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51" name="Line 42"/>
          <p:cNvSpPr>
            <a:spLocks noChangeShapeType="1"/>
          </p:cNvSpPr>
          <p:nvPr/>
        </p:nvSpPr>
        <p:spPr bwMode="auto">
          <a:xfrm>
            <a:off x="7239000" y="3657600"/>
            <a:ext cx="990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52" name="Line 43"/>
          <p:cNvSpPr>
            <a:spLocks noChangeShapeType="1"/>
          </p:cNvSpPr>
          <p:nvPr/>
        </p:nvSpPr>
        <p:spPr bwMode="auto">
          <a:xfrm flipH="1">
            <a:off x="7772400" y="3505200"/>
            <a:ext cx="152400" cy="381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53" name="Line 44"/>
          <p:cNvSpPr>
            <a:spLocks noChangeShapeType="1"/>
          </p:cNvSpPr>
          <p:nvPr/>
        </p:nvSpPr>
        <p:spPr bwMode="auto">
          <a:xfrm>
            <a:off x="6781800" y="3276600"/>
            <a:ext cx="457200" cy="381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54" name="Line 45"/>
          <p:cNvSpPr>
            <a:spLocks noChangeShapeType="1"/>
          </p:cNvSpPr>
          <p:nvPr/>
        </p:nvSpPr>
        <p:spPr bwMode="auto">
          <a:xfrm>
            <a:off x="5791200" y="1905000"/>
            <a:ext cx="685800" cy="685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55" name="Line 46"/>
          <p:cNvSpPr>
            <a:spLocks noChangeShapeType="1"/>
          </p:cNvSpPr>
          <p:nvPr/>
        </p:nvSpPr>
        <p:spPr bwMode="auto">
          <a:xfrm>
            <a:off x="5819775" y="2895600"/>
            <a:ext cx="457200" cy="228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56" name="Line 47"/>
          <p:cNvSpPr>
            <a:spLocks noChangeShapeType="1"/>
          </p:cNvSpPr>
          <p:nvPr/>
        </p:nvSpPr>
        <p:spPr bwMode="auto">
          <a:xfrm flipV="1">
            <a:off x="5810250" y="3781425"/>
            <a:ext cx="38100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57" name="Line 48"/>
          <p:cNvSpPr>
            <a:spLocks noChangeShapeType="1"/>
          </p:cNvSpPr>
          <p:nvPr/>
        </p:nvSpPr>
        <p:spPr bwMode="auto">
          <a:xfrm flipV="1">
            <a:off x="5857875" y="5143500"/>
            <a:ext cx="457200" cy="304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58" name="Text Box 49"/>
          <p:cNvSpPr txBox="1">
            <a:spLocks noChangeArrowheads="1"/>
          </p:cNvSpPr>
          <p:nvPr/>
        </p:nvSpPr>
        <p:spPr bwMode="auto">
          <a:xfrm>
            <a:off x="7594600" y="332105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N</a:t>
            </a:r>
          </a:p>
        </p:txBody>
      </p:sp>
      <p:sp>
        <p:nvSpPr>
          <p:cNvPr id="90159" name="Text Box 50"/>
          <p:cNvSpPr txBox="1">
            <a:spLocks noChangeArrowheads="1"/>
          </p:cNvSpPr>
          <p:nvPr/>
        </p:nvSpPr>
        <p:spPr bwMode="auto">
          <a:xfrm>
            <a:off x="5562600" y="16002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1</a:t>
            </a:r>
          </a:p>
        </p:txBody>
      </p:sp>
      <p:sp>
        <p:nvSpPr>
          <p:cNvPr id="90160" name="Text Box 51"/>
          <p:cNvSpPr txBox="1">
            <a:spLocks noChangeArrowheads="1"/>
          </p:cNvSpPr>
          <p:nvPr/>
        </p:nvSpPr>
        <p:spPr bwMode="auto">
          <a:xfrm>
            <a:off x="5638800" y="25908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2</a:t>
            </a:r>
          </a:p>
        </p:txBody>
      </p:sp>
      <p:sp>
        <p:nvSpPr>
          <p:cNvPr id="90161" name="Text Box 52"/>
          <p:cNvSpPr txBox="1">
            <a:spLocks noChangeArrowheads="1"/>
          </p:cNvSpPr>
          <p:nvPr/>
        </p:nvSpPr>
        <p:spPr bwMode="auto">
          <a:xfrm>
            <a:off x="5638800" y="36576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3</a:t>
            </a:r>
          </a:p>
        </p:txBody>
      </p:sp>
      <p:sp>
        <p:nvSpPr>
          <p:cNvPr id="90162" name="Text Box 53"/>
          <p:cNvSpPr txBox="1">
            <a:spLocks noChangeArrowheads="1"/>
          </p:cNvSpPr>
          <p:nvPr/>
        </p:nvSpPr>
        <p:spPr bwMode="auto">
          <a:xfrm>
            <a:off x="5638800" y="5105400"/>
            <a:ext cx="342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M</a:t>
            </a:r>
          </a:p>
        </p:txBody>
      </p:sp>
      <p:sp>
        <p:nvSpPr>
          <p:cNvPr id="90163" name="Text Box 54"/>
          <p:cNvSpPr txBox="1">
            <a:spLocks noChangeArrowheads="1"/>
          </p:cNvSpPr>
          <p:nvPr/>
        </p:nvSpPr>
        <p:spPr bwMode="auto">
          <a:xfrm>
            <a:off x="1030288" y="1263650"/>
            <a:ext cx="581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a:solidFill>
                  <a:srgbClr val="CC0000"/>
                </a:solidFill>
                <a:latin typeface="Times New Roman" panose="02020603050405020304" pitchFamily="18" charset="0"/>
              </a:rPr>
              <a:t>fs/M</a:t>
            </a:r>
            <a:endParaRPr lang="en-GB" altLang="en-US" sz="1600">
              <a:latin typeface="Times New Roman" panose="02020603050405020304" pitchFamily="18" charset="0"/>
            </a:endParaRPr>
          </a:p>
        </p:txBody>
      </p:sp>
      <p:sp>
        <p:nvSpPr>
          <p:cNvPr id="90164" name="Line 55"/>
          <p:cNvSpPr>
            <a:spLocks noChangeShapeType="1"/>
          </p:cNvSpPr>
          <p:nvPr/>
        </p:nvSpPr>
        <p:spPr bwMode="auto">
          <a:xfrm>
            <a:off x="1676400" y="2085975"/>
            <a:ext cx="0" cy="58102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65" name="Line 56"/>
          <p:cNvSpPr>
            <a:spLocks noChangeShapeType="1"/>
          </p:cNvSpPr>
          <p:nvPr/>
        </p:nvSpPr>
        <p:spPr bwMode="auto">
          <a:xfrm>
            <a:off x="1666875" y="3076575"/>
            <a:ext cx="0" cy="65722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66" name="Line 57"/>
          <p:cNvSpPr>
            <a:spLocks noChangeShapeType="1"/>
          </p:cNvSpPr>
          <p:nvPr/>
        </p:nvSpPr>
        <p:spPr bwMode="auto">
          <a:xfrm flipV="1">
            <a:off x="1676400" y="4143375"/>
            <a:ext cx="0" cy="733425"/>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67" name="Line 58"/>
          <p:cNvSpPr>
            <a:spLocks noChangeShapeType="1"/>
          </p:cNvSpPr>
          <p:nvPr/>
        </p:nvSpPr>
        <p:spPr bwMode="auto">
          <a:xfrm flipH="1">
            <a:off x="5495925" y="1905000"/>
            <a:ext cx="29527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68" name="Line 59"/>
          <p:cNvSpPr>
            <a:spLocks noChangeShapeType="1"/>
          </p:cNvSpPr>
          <p:nvPr/>
        </p:nvSpPr>
        <p:spPr bwMode="auto">
          <a:xfrm flipV="1">
            <a:off x="1676400" y="4876800"/>
            <a:ext cx="0" cy="152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69" name="Line 60"/>
          <p:cNvSpPr>
            <a:spLocks noChangeShapeType="1"/>
          </p:cNvSpPr>
          <p:nvPr/>
        </p:nvSpPr>
        <p:spPr bwMode="auto">
          <a:xfrm>
            <a:off x="3581400" y="4343400"/>
            <a:ext cx="0" cy="609600"/>
          </a:xfrm>
          <a:prstGeom prst="line">
            <a:avLst/>
          </a:prstGeom>
          <a:noFill/>
          <a:ln w="952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70" name="Line 61"/>
          <p:cNvSpPr>
            <a:spLocks noChangeShapeType="1"/>
          </p:cNvSpPr>
          <p:nvPr/>
        </p:nvSpPr>
        <p:spPr bwMode="auto">
          <a:xfrm>
            <a:off x="5105400" y="4343400"/>
            <a:ext cx="0" cy="762000"/>
          </a:xfrm>
          <a:prstGeom prst="line">
            <a:avLst/>
          </a:prstGeom>
          <a:noFill/>
          <a:ln w="9525">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17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781CA1B-123A-482F-B9CC-5FBE376CA148}" type="slidenum">
              <a:rPr lang="en-US" altLang="en-US" sz="1400" smtClean="0"/>
              <a:pPr>
                <a:spcBef>
                  <a:spcPct val="0"/>
                </a:spcBef>
                <a:buFontTx/>
                <a:buNone/>
              </a:pPr>
              <a:t>47</a:t>
            </a:fld>
            <a:endParaRPr lang="en-US" altLang="en-US" sz="1400" smtClean="0"/>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5" name="Text Box 5"/>
          <p:cNvSpPr txBox="1">
            <a:spLocks noChangeArrowheads="1"/>
          </p:cNvSpPr>
          <p:nvPr/>
        </p:nvSpPr>
        <p:spPr bwMode="auto">
          <a:xfrm>
            <a:off x="5943600" y="1355725"/>
            <a:ext cx="2084388" cy="400050"/>
          </a:xfrm>
          <a:prstGeom prst="rect">
            <a:avLst/>
          </a:prstGeom>
          <a:noFill/>
          <a:ln w="9525">
            <a:noFill/>
            <a:miter lim="800000"/>
            <a:headEnd/>
            <a:tailEnd/>
          </a:ln>
          <a:effec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GB" sz="2000" b="1" smtClean="0">
                <a:solidFill>
                  <a:srgbClr val="CC0000"/>
                </a:solidFill>
                <a:effectLst>
                  <a:outerShdw blurRad="38100" dist="38100" dir="2700000" algn="tl">
                    <a:srgbClr val="C0C0C0"/>
                  </a:outerShdw>
                </a:effectLst>
                <a:latin typeface="Times New Roman" panose="02020603050405020304" pitchFamily="18" charset="0"/>
              </a:rPr>
              <a:t>Conversion times</a:t>
            </a:r>
            <a:endParaRPr lang="en-GB" sz="2000" smtClean="0">
              <a:solidFill>
                <a:srgbClr val="CC0000"/>
              </a:solidFill>
              <a:effectLst>
                <a:outerShdw blurRad="38100" dist="38100" dir="2700000" algn="tl">
                  <a:srgbClr val="C0C0C0"/>
                </a:outerShdw>
              </a:effectLst>
              <a:latin typeface="Times New Roman" panose="02020603050405020304" pitchFamily="18" charset="0"/>
            </a:endParaRPr>
          </a:p>
        </p:txBody>
      </p:sp>
      <p:grpSp>
        <p:nvGrpSpPr>
          <p:cNvPr id="92163" name="Group 6"/>
          <p:cNvGrpSpPr>
            <a:grpSpLocks/>
          </p:cNvGrpSpPr>
          <p:nvPr/>
        </p:nvGrpSpPr>
        <p:grpSpPr bwMode="auto">
          <a:xfrm>
            <a:off x="2225675" y="1552575"/>
            <a:ext cx="5013325" cy="3933825"/>
            <a:chOff x="1402" y="978"/>
            <a:chExt cx="3158" cy="2478"/>
          </a:xfrm>
        </p:grpSpPr>
        <p:grpSp>
          <p:nvGrpSpPr>
            <p:cNvPr id="92166" name="Group 7"/>
            <p:cNvGrpSpPr>
              <a:grpSpLocks/>
            </p:cNvGrpSpPr>
            <p:nvPr/>
          </p:nvGrpSpPr>
          <p:grpSpPr bwMode="auto">
            <a:xfrm>
              <a:off x="1402" y="978"/>
              <a:ext cx="3158" cy="2478"/>
              <a:chOff x="1402" y="978"/>
              <a:chExt cx="3158" cy="2478"/>
            </a:xfrm>
          </p:grpSpPr>
          <p:sp>
            <p:nvSpPr>
              <p:cNvPr id="92181" name="Line 8"/>
              <p:cNvSpPr>
                <a:spLocks noChangeShapeType="1"/>
              </p:cNvSpPr>
              <p:nvPr/>
            </p:nvSpPr>
            <p:spPr bwMode="auto">
              <a:xfrm>
                <a:off x="1432" y="1256"/>
                <a:ext cx="15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82" name="Line 9"/>
              <p:cNvSpPr>
                <a:spLocks noChangeShapeType="1"/>
              </p:cNvSpPr>
              <p:nvPr/>
            </p:nvSpPr>
            <p:spPr bwMode="auto">
              <a:xfrm>
                <a:off x="1589" y="1200"/>
                <a:ext cx="0" cy="11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83" name="Line 10"/>
              <p:cNvSpPr>
                <a:spLocks noChangeShapeType="1"/>
              </p:cNvSpPr>
              <p:nvPr/>
            </p:nvSpPr>
            <p:spPr bwMode="auto">
              <a:xfrm>
                <a:off x="1902" y="1200"/>
                <a:ext cx="0" cy="11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84" name="Line 11"/>
              <p:cNvSpPr>
                <a:spLocks noChangeShapeType="1"/>
              </p:cNvSpPr>
              <p:nvPr/>
            </p:nvSpPr>
            <p:spPr bwMode="auto">
              <a:xfrm>
                <a:off x="2058" y="1200"/>
                <a:ext cx="0" cy="11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85" name="Line 12"/>
              <p:cNvSpPr>
                <a:spLocks noChangeShapeType="1"/>
              </p:cNvSpPr>
              <p:nvPr/>
            </p:nvSpPr>
            <p:spPr bwMode="auto">
              <a:xfrm>
                <a:off x="1745" y="1200"/>
                <a:ext cx="0" cy="11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86" name="Line 13"/>
              <p:cNvSpPr>
                <a:spLocks noChangeShapeType="1"/>
              </p:cNvSpPr>
              <p:nvPr/>
            </p:nvSpPr>
            <p:spPr bwMode="auto">
              <a:xfrm>
                <a:off x="1432" y="1200"/>
                <a:ext cx="0" cy="11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87" name="Line 14"/>
              <p:cNvSpPr>
                <a:spLocks noChangeShapeType="1"/>
              </p:cNvSpPr>
              <p:nvPr/>
            </p:nvSpPr>
            <p:spPr bwMode="auto">
              <a:xfrm>
                <a:off x="2214" y="1200"/>
                <a:ext cx="0" cy="11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88" name="Line 15"/>
              <p:cNvSpPr>
                <a:spLocks noChangeShapeType="1"/>
              </p:cNvSpPr>
              <p:nvPr/>
            </p:nvSpPr>
            <p:spPr bwMode="auto">
              <a:xfrm>
                <a:off x="2371" y="1200"/>
                <a:ext cx="0" cy="11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89" name="Line 16"/>
              <p:cNvSpPr>
                <a:spLocks noChangeShapeType="1"/>
              </p:cNvSpPr>
              <p:nvPr/>
            </p:nvSpPr>
            <p:spPr bwMode="auto">
              <a:xfrm>
                <a:off x="2527" y="1200"/>
                <a:ext cx="0" cy="11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90" name="Line 17"/>
              <p:cNvSpPr>
                <a:spLocks noChangeShapeType="1"/>
              </p:cNvSpPr>
              <p:nvPr/>
            </p:nvSpPr>
            <p:spPr bwMode="auto">
              <a:xfrm>
                <a:off x="2683" y="1200"/>
                <a:ext cx="0" cy="11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91" name="Line 18"/>
              <p:cNvSpPr>
                <a:spLocks noChangeShapeType="1"/>
              </p:cNvSpPr>
              <p:nvPr/>
            </p:nvSpPr>
            <p:spPr bwMode="auto">
              <a:xfrm>
                <a:off x="2996" y="1200"/>
                <a:ext cx="0" cy="11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92" name="Line 19"/>
              <p:cNvSpPr>
                <a:spLocks noChangeShapeType="1"/>
              </p:cNvSpPr>
              <p:nvPr/>
            </p:nvSpPr>
            <p:spPr bwMode="auto">
              <a:xfrm>
                <a:off x="2840" y="1200"/>
                <a:ext cx="0" cy="11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93" name="Text Box 20"/>
              <p:cNvSpPr txBox="1">
                <a:spLocks noChangeArrowheads="1"/>
              </p:cNvSpPr>
              <p:nvPr/>
            </p:nvSpPr>
            <p:spPr bwMode="auto">
              <a:xfrm>
                <a:off x="1402" y="978"/>
                <a:ext cx="16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1     2   3    4    5   6    7    8   9   10</a:t>
                </a:r>
              </a:p>
            </p:txBody>
          </p:sp>
          <p:sp>
            <p:nvSpPr>
              <p:cNvPr id="92194" name="Line 21"/>
              <p:cNvSpPr>
                <a:spLocks noChangeShapeType="1"/>
              </p:cNvSpPr>
              <p:nvPr/>
            </p:nvSpPr>
            <p:spPr bwMode="auto">
              <a:xfrm>
                <a:off x="1589" y="1478"/>
                <a:ext cx="15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95" name="Line 22"/>
              <p:cNvSpPr>
                <a:spLocks noChangeShapeType="1"/>
              </p:cNvSpPr>
              <p:nvPr/>
            </p:nvSpPr>
            <p:spPr bwMode="auto">
              <a:xfrm>
                <a:off x="1745" y="1700"/>
                <a:ext cx="15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96" name="Line 23"/>
              <p:cNvSpPr>
                <a:spLocks noChangeShapeType="1"/>
              </p:cNvSpPr>
              <p:nvPr/>
            </p:nvSpPr>
            <p:spPr bwMode="auto">
              <a:xfrm>
                <a:off x="1954" y="1922"/>
                <a:ext cx="1563"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97" name="Line 24"/>
              <p:cNvSpPr>
                <a:spLocks noChangeShapeType="1"/>
              </p:cNvSpPr>
              <p:nvPr/>
            </p:nvSpPr>
            <p:spPr bwMode="auto">
              <a:xfrm>
                <a:off x="2162" y="2144"/>
                <a:ext cx="15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98" name="Line 25"/>
              <p:cNvSpPr>
                <a:spLocks noChangeShapeType="1"/>
              </p:cNvSpPr>
              <p:nvPr/>
            </p:nvSpPr>
            <p:spPr bwMode="auto">
              <a:xfrm>
                <a:off x="2371" y="2366"/>
                <a:ext cx="1563"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99" name="Line 26"/>
              <p:cNvSpPr>
                <a:spLocks noChangeShapeType="1"/>
              </p:cNvSpPr>
              <p:nvPr/>
            </p:nvSpPr>
            <p:spPr bwMode="auto">
              <a:xfrm>
                <a:off x="2579" y="2588"/>
                <a:ext cx="15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200" name="Line 27"/>
              <p:cNvSpPr>
                <a:spLocks noChangeShapeType="1"/>
              </p:cNvSpPr>
              <p:nvPr/>
            </p:nvSpPr>
            <p:spPr bwMode="auto">
              <a:xfrm>
                <a:off x="2788" y="2810"/>
                <a:ext cx="1563"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201" name="Line 28"/>
              <p:cNvSpPr>
                <a:spLocks noChangeShapeType="1"/>
              </p:cNvSpPr>
              <p:nvPr/>
            </p:nvSpPr>
            <p:spPr bwMode="auto">
              <a:xfrm>
                <a:off x="2996" y="3033"/>
                <a:ext cx="15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202" name="Line 29"/>
              <p:cNvSpPr>
                <a:spLocks noChangeShapeType="1"/>
              </p:cNvSpPr>
              <p:nvPr/>
            </p:nvSpPr>
            <p:spPr bwMode="auto">
              <a:xfrm>
                <a:off x="2996" y="1256"/>
                <a:ext cx="0" cy="1943"/>
              </a:xfrm>
              <a:prstGeom prst="line">
                <a:avLst/>
              </a:prstGeom>
              <a:noFill/>
              <a:ln w="9525">
                <a:solidFill>
                  <a:schemeClr val="tx1"/>
                </a:solidFill>
                <a:prstDash val="lgDash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203" name="Line 30"/>
              <p:cNvSpPr>
                <a:spLocks noChangeShapeType="1"/>
              </p:cNvSpPr>
              <p:nvPr/>
            </p:nvSpPr>
            <p:spPr bwMode="auto">
              <a:xfrm>
                <a:off x="1432" y="1256"/>
                <a:ext cx="0" cy="1943"/>
              </a:xfrm>
              <a:prstGeom prst="line">
                <a:avLst/>
              </a:prstGeom>
              <a:noFill/>
              <a:ln w="9525">
                <a:solidFill>
                  <a:schemeClr val="tx1"/>
                </a:solidFill>
                <a:prstDash val="lgDash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204" name="Line 31"/>
              <p:cNvSpPr>
                <a:spLocks noChangeShapeType="1"/>
              </p:cNvSpPr>
              <p:nvPr/>
            </p:nvSpPr>
            <p:spPr bwMode="auto">
              <a:xfrm>
                <a:off x="1432" y="3199"/>
                <a:ext cx="1564" cy="0"/>
              </a:xfrm>
              <a:prstGeom prst="line">
                <a:avLst/>
              </a:prstGeom>
              <a:noFill/>
              <a:ln w="9525">
                <a:solidFill>
                  <a:schemeClr val="tx1"/>
                </a:solidFill>
                <a:miter lim="800000"/>
                <a:headEnd type="triangle" w="lg" len="lg"/>
                <a:tailEnd type="triangle" w="lg" len="lg"/>
              </a:ln>
              <a:extLst>
                <a:ext uri="{909E8E84-426E-40DD-AFC4-6F175D3DCCD1}">
                  <a14:hiddenFill xmlns:a14="http://schemas.microsoft.com/office/drawing/2010/main">
                    <a:noFill/>
                  </a14:hiddenFill>
                </a:ext>
              </a:extLst>
            </p:spPr>
            <p:txBody>
              <a:bodyPr wrap="none"/>
              <a:lstStyle/>
              <a:p>
                <a:endParaRPr lang="en-US"/>
              </a:p>
            </p:txBody>
          </p:sp>
          <p:sp>
            <p:nvSpPr>
              <p:cNvPr id="92205" name="Text Box 32"/>
              <p:cNvSpPr txBox="1">
                <a:spLocks noChangeArrowheads="1"/>
              </p:cNvSpPr>
              <p:nvPr/>
            </p:nvSpPr>
            <p:spPr bwMode="auto">
              <a:xfrm>
                <a:off x="1995" y="3244"/>
                <a:ext cx="39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10 ns</a:t>
                </a:r>
              </a:p>
            </p:txBody>
          </p:sp>
          <p:sp>
            <p:nvSpPr>
              <p:cNvPr id="92206" name="Line 33"/>
              <p:cNvSpPr>
                <a:spLocks noChangeShapeType="1"/>
              </p:cNvSpPr>
              <p:nvPr/>
            </p:nvSpPr>
            <p:spPr bwMode="auto">
              <a:xfrm>
                <a:off x="2162" y="2144"/>
                <a:ext cx="0" cy="444"/>
              </a:xfrm>
              <a:prstGeom prst="line">
                <a:avLst/>
              </a:prstGeom>
              <a:noFill/>
              <a:ln w="9525">
                <a:solidFill>
                  <a:schemeClr val="tx1"/>
                </a:solidFill>
                <a:prstDash val="lgDash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207" name="Line 34"/>
              <p:cNvSpPr>
                <a:spLocks noChangeShapeType="1"/>
              </p:cNvSpPr>
              <p:nvPr/>
            </p:nvSpPr>
            <p:spPr bwMode="auto">
              <a:xfrm>
                <a:off x="2371" y="2366"/>
                <a:ext cx="0" cy="222"/>
              </a:xfrm>
              <a:prstGeom prst="line">
                <a:avLst/>
              </a:prstGeom>
              <a:noFill/>
              <a:ln w="9525">
                <a:solidFill>
                  <a:schemeClr val="tx1"/>
                </a:solidFill>
                <a:prstDash val="lgDash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208" name="Line 35"/>
              <p:cNvSpPr>
                <a:spLocks noChangeShapeType="1"/>
              </p:cNvSpPr>
              <p:nvPr/>
            </p:nvSpPr>
            <p:spPr bwMode="auto">
              <a:xfrm>
                <a:off x="2162" y="2533"/>
                <a:ext cx="209"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209" name="Text Box 36"/>
              <p:cNvSpPr txBox="1">
                <a:spLocks noChangeArrowheads="1"/>
              </p:cNvSpPr>
              <p:nvPr/>
            </p:nvSpPr>
            <p:spPr bwMode="auto">
              <a:xfrm>
                <a:off x="2097" y="2533"/>
                <a:ext cx="3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latin typeface="Times New Roman" panose="02020603050405020304" pitchFamily="18" charset="0"/>
                  </a:rPr>
                  <a:t>1 ns</a:t>
                </a:r>
              </a:p>
            </p:txBody>
          </p:sp>
        </p:grpSp>
        <p:sp>
          <p:nvSpPr>
            <p:cNvPr id="92167" name="Line 37"/>
            <p:cNvSpPr>
              <a:spLocks noChangeShapeType="1"/>
            </p:cNvSpPr>
            <p:nvPr/>
          </p:nvSpPr>
          <p:spPr bwMode="auto">
            <a:xfrm>
              <a:off x="2160" y="2086"/>
              <a:ext cx="0" cy="12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68" name="Line 38"/>
            <p:cNvSpPr>
              <a:spLocks noChangeShapeType="1"/>
            </p:cNvSpPr>
            <p:nvPr/>
          </p:nvSpPr>
          <p:spPr bwMode="auto">
            <a:xfrm>
              <a:off x="1956" y="1896"/>
              <a:ext cx="0" cy="5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69" name="Line 39"/>
            <p:cNvSpPr>
              <a:spLocks noChangeShapeType="1"/>
            </p:cNvSpPr>
            <p:nvPr/>
          </p:nvSpPr>
          <p:spPr bwMode="auto">
            <a:xfrm>
              <a:off x="1746" y="1674"/>
              <a:ext cx="0" cy="6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70" name="Line 40"/>
            <p:cNvSpPr>
              <a:spLocks noChangeShapeType="1"/>
            </p:cNvSpPr>
            <p:nvPr/>
          </p:nvSpPr>
          <p:spPr bwMode="auto">
            <a:xfrm>
              <a:off x="1590" y="1452"/>
              <a:ext cx="0" cy="5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71" name="Line 41"/>
            <p:cNvSpPr>
              <a:spLocks noChangeShapeType="1"/>
            </p:cNvSpPr>
            <p:nvPr/>
          </p:nvSpPr>
          <p:spPr bwMode="auto">
            <a:xfrm>
              <a:off x="3150" y="1446"/>
              <a:ext cx="0" cy="6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72" name="Line 42"/>
            <p:cNvSpPr>
              <a:spLocks noChangeShapeType="1"/>
            </p:cNvSpPr>
            <p:nvPr/>
          </p:nvSpPr>
          <p:spPr bwMode="auto">
            <a:xfrm>
              <a:off x="3306" y="1674"/>
              <a:ext cx="0"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73" name="Line 43"/>
            <p:cNvSpPr>
              <a:spLocks noChangeShapeType="1"/>
            </p:cNvSpPr>
            <p:nvPr/>
          </p:nvSpPr>
          <p:spPr bwMode="auto">
            <a:xfrm>
              <a:off x="3516" y="1890"/>
              <a:ext cx="0" cy="6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74" name="Line 44"/>
            <p:cNvSpPr>
              <a:spLocks noChangeShapeType="1"/>
            </p:cNvSpPr>
            <p:nvPr/>
          </p:nvSpPr>
          <p:spPr bwMode="auto">
            <a:xfrm>
              <a:off x="3720" y="2118"/>
              <a:ext cx="6"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75" name="Line 45"/>
            <p:cNvSpPr>
              <a:spLocks noChangeShapeType="1"/>
            </p:cNvSpPr>
            <p:nvPr/>
          </p:nvSpPr>
          <p:spPr bwMode="auto">
            <a:xfrm>
              <a:off x="3936" y="2334"/>
              <a:ext cx="0" cy="6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76" name="Line 46"/>
            <p:cNvSpPr>
              <a:spLocks noChangeShapeType="1"/>
            </p:cNvSpPr>
            <p:nvPr/>
          </p:nvSpPr>
          <p:spPr bwMode="auto">
            <a:xfrm>
              <a:off x="4140" y="2550"/>
              <a:ext cx="0" cy="7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77" name="Line 47"/>
            <p:cNvSpPr>
              <a:spLocks noChangeShapeType="1"/>
            </p:cNvSpPr>
            <p:nvPr/>
          </p:nvSpPr>
          <p:spPr bwMode="auto">
            <a:xfrm>
              <a:off x="4344" y="2778"/>
              <a:ext cx="0" cy="6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78" name="Line 48"/>
            <p:cNvSpPr>
              <a:spLocks noChangeShapeType="1"/>
            </p:cNvSpPr>
            <p:nvPr/>
          </p:nvSpPr>
          <p:spPr bwMode="auto">
            <a:xfrm>
              <a:off x="4554" y="3006"/>
              <a:ext cx="0" cy="5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79" name="Line 49"/>
            <p:cNvSpPr>
              <a:spLocks noChangeShapeType="1"/>
            </p:cNvSpPr>
            <p:nvPr/>
          </p:nvSpPr>
          <p:spPr bwMode="auto">
            <a:xfrm>
              <a:off x="2580" y="2562"/>
              <a:ext cx="0" cy="5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180" name="Line 50"/>
            <p:cNvSpPr>
              <a:spLocks noChangeShapeType="1"/>
            </p:cNvSpPr>
            <p:nvPr/>
          </p:nvSpPr>
          <p:spPr bwMode="auto">
            <a:xfrm>
              <a:off x="2790" y="2778"/>
              <a:ext cx="0" cy="7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92164" name="Text Box 51"/>
          <p:cNvSpPr txBox="1">
            <a:spLocks noChangeArrowheads="1"/>
          </p:cNvSpPr>
          <p:nvPr/>
        </p:nvSpPr>
        <p:spPr bwMode="auto">
          <a:xfrm>
            <a:off x="1828800" y="304800"/>
            <a:ext cx="643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HIGH  SPEED  ADC: interleaving-multiplexing</a:t>
            </a:r>
          </a:p>
        </p:txBody>
      </p:sp>
      <p:sp>
        <p:nvSpPr>
          <p:cNvPr id="9216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CCFF556-09FF-4E82-977B-B74028096B3B}" type="slidenum">
              <a:rPr lang="en-US" altLang="en-US" sz="1400" smtClean="0"/>
              <a:pPr>
                <a:spcBef>
                  <a:spcPct val="0"/>
                </a:spcBef>
                <a:buFontTx/>
                <a:buNone/>
              </a:pPr>
              <a:t>48</a:t>
            </a:fld>
            <a:endParaRPr lang="en-US" altLang="en-US" sz="1400" smtClean="0"/>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PPTEA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1988"/>
            <a:ext cx="9144000" cy="58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F581941-C24F-4F3F-8A5F-23E2A5F48065}" type="slidenum">
              <a:rPr lang="en-US" altLang="en-US" sz="1400" smtClean="0"/>
              <a:pPr>
                <a:spcBef>
                  <a:spcPct val="0"/>
                </a:spcBef>
                <a:buFontTx/>
                <a:buNone/>
              </a:pPr>
              <a:t>49</a:t>
            </a:fld>
            <a:endParaRPr lang="en-US" alt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altLang="en-US" smtClean="0"/>
              <a:t>ADC ARCHITECTURES</a:t>
            </a:r>
          </a:p>
        </p:txBody>
      </p:sp>
      <p:sp>
        <p:nvSpPr>
          <p:cNvPr id="10243" name="Content Placeholder 3"/>
          <p:cNvSpPr>
            <a:spLocks noGrp="1"/>
          </p:cNvSpPr>
          <p:nvPr>
            <p:ph idx="1"/>
          </p:nvPr>
        </p:nvSpPr>
        <p:spPr>
          <a:xfrm>
            <a:off x="228600" y="1219200"/>
            <a:ext cx="8458200" cy="4906963"/>
          </a:xfrm>
        </p:spPr>
        <p:txBody>
          <a:bodyPr/>
          <a:lstStyle/>
          <a:p>
            <a:r>
              <a:rPr lang="en-US" altLang="en-US" sz="2400" smtClean="0"/>
              <a:t>Flash  ADC </a:t>
            </a:r>
          </a:p>
          <a:p>
            <a:endParaRPr lang="en-US" altLang="en-US" sz="2400" smtClean="0"/>
          </a:p>
          <a:p>
            <a:endParaRPr lang="en-US" altLang="en-US" sz="2400" smtClean="0"/>
          </a:p>
          <a:p>
            <a:endParaRPr lang="en-US" altLang="en-US" sz="2400" smtClean="0"/>
          </a:p>
          <a:p>
            <a:endParaRPr lang="en-US" altLang="en-US" sz="2400" smtClean="0"/>
          </a:p>
          <a:p>
            <a:endParaRPr lang="en-US" altLang="en-US" sz="2400" smtClean="0"/>
          </a:p>
          <a:p>
            <a:endParaRPr lang="en-US" altLang="en-US" sz="2400" smtClean="0"/>
          </a:p>
          <a:p>
            <a:endParaRPr lang="en-US" altLang="en-US" sz="2400" smtClean="0"/>
          </a:p>
          <a:p>
            <a:endParaRPr lang="en-US" altLang="en-US" sz="2400" smtClean="0"/>
          </a:p>
          <a:p>
            <a:endParaRPr lang="en-US" altLang="en-US" sz="2400" smtClean="0"/>
          </a:p>
          <a:p>
            <a:r>
              <a:rPr lang="en-US" altLang="en-US" sz="2400" smtClean="0"/>
              <a:t>Very fast, parallel comparison</a:t>
            </a:r>
          </a:p>
          <a:p>
            <a:r>
              <a:rPr lang="en-US" altLang="en-US" sz="2400" smtClean="0"/>
              <a:t>Power hungry, #comparators grow very fast</a:t>
            </a:r>
          </a:p>
          <a:p>
            <a:endParaRPr lang="en-US" altLang="en-US" sz="2400" smtClean="0"/>
          </a:p>
        </p:txBody>
      </p:sp>
      <p:grpSp>
        <p:nvGrpSpPr>
          <p:cNvPr id="10244" name="Group 15"/>
          <p:cNvGrpSpPr>
            <a:grpSpLocks/>
          </p:cNvGrpSpPr>
          <p:nvPr/>
        </p:nvGrpSpPr>
        <p:grpSpPr bwMode="auto">
          <a:xfrm>
            <a:off x="2362200" y="1233488"/>
            <a:ext cx="6172200" cy="4252912"/>
            <a:chOff x="1656" y="5544"/>
            <a:chExt cx="8749" cy="5544"/>
          </a:xfrm>
        </p:grpSpPr>
        <p:sp>
          <p:nvSpPr>
            <p:cNvPr id="10248" name="Text Box 3"/>
            <p:cNvSpPr txBox="1">
              <a:spLocks noChangeArrowheads="1"/>
            </p:cNvSpPr>
            <p:nvPr/>
          </p:nvSpPr>
          <p:spPr bwMode="auto">
            <a:xfrm>
              <a:off x="8749" y="7632"/>
              <a:ext cx="1656" cy="1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N-Bit</a:t>
              </a:r>
            </a:p>
            <a:p>
              <a:pPr algn="ctr">
                <a:spcBef>
                  <a:spcPct val="0"/>
                </a:spcBef>
                <a:buFontTx/>
                <a:buNone/>
              </a:pPr>
              <a:r>
                <a:rPr lang="en-US" altLang="en-US" sz="1400"/>
                <a:t>Conversion</a:t>
              </a:r>
            </a:p>
            <a:p>
              <a:pPr algn="ctr">
                <a:spcBef>
                  <a:spcPct val="0"/>
                </a:spcBef>
                <a:buFontTx/>
                <a:buNone/>
              </a:pPr>
              <a:r>
                <a:rPr lang="en-US" altLang="en-US" sz="1400"/>
                <a:t>Result</a:t>
              </a:r>
              <a:endParaRPr lang="en-US" altLang="en-US" sz="1400">
                <a:latin typeface="Times New Roman" panose="02020603050405020304" pitchFamily="18" charset="0"/>
              </a:endParaRPr>
            </a:p>
          </p:txBody>
        </p:sp>
        <p:sp>
          <p:nvSpPr>
            <p:cNvPr id="10249" name="Text Box 4"/>
            <p:cNvSpPr txBox="1">
              <a:spLocks noChangeArrowheads="1"/>
            </p:cNvSpPr>
            <p:nvPr/>
          </p:nvSpPr>
          <p:spPr bwMode="auto">
            <a:xfrm>
              <a:off x="6624" y="5976"/>
              <a:ext cx="2160" cy="5112"/>
            </a:xfrm>
            <a:prstGeom prst="rect">
              <a:avLst/>
            </a:prstGeom>
            <a:solidFill>
              <a:srgbClr val="FFFFFF"/>
            </a:solidFill>
            <a:ln w="158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400"/>
            </a:p>
            <a:p>
              <a:pPr algn="ctr">
                <a:spcBef>
                  <a:spcPct val="0"/>
                </a:spcBef>
                <a:buFontTx/>
                <a:buNone/>
              </a:pPr>
              <a:endParaRPr lang="en-US" altLang="en-US" sz="1400"/>
            </a:p>
            <a:p>
              <a:pPr algn="ctr">
                <a:spcBef>
                  <a:spcPct val="0"/>
                </a:spcBef>
                <a:buFontTx/>
                <a:buNone/>
              </a:pPr>
              <a:endParaRPr lang="en-US" altLang="en-US" sz="1400"/>
            </a:p>
            <a:p>
              <a:pPr algn="ctr">
                <a:spcBef>
                  <a:spcPct val="0"/>
                </a:spcBef>
                <a:buFontTx/>
                <a:buNone/>
              </a:pPr>
              <a:endParaRPr lang="en-US" altLang="en-US" sz="1400"/>
            </a:p>
            <a:p>
              <a:pPr algn="ctr">
                <a:spcBef>
                  <a:spcPct val="0"/>
                </a:spcBef>
                <a:buFontTx/>
                <a:buNone/>
              </a:pPr>
              <a:endParaRPr lang="en-US" altLang="en-US" sz="1400"/>
            </a:p>
            <a:p>
              <a:pPr algn="ctr">
                <a:spcBef>
                  <a:spcPct val="0"/>
                </a:spcBef>
                <a:buFontTx/>
                <a:buNone/>
              </a:pPr>
              <a:endParaRPr lang="en-US" altLang="en-US" sz="1400"/>
            </a:p>
            <a:p>
              <a:pPr algn="ctr">
                <a:spcBef>
                  <a:spcPct val="0"/>
                </a:spcBef>
                <a:buFontTx/>
                <a:buNone/>
              </a:pPr>
              <a:endParaRPr lang="en-US" altLang="en-US" sz="1400"/>
            </a:p>
            <a:p>
              <a:pPr algn="ctr">
                <a:spcBef>
                  <a:spcPct val="0"/>
                </a:spcBef>
                <a:buFontTx/>
                <a:buNone/>
              </a:pPr>
              <a:r>
                <a:rPr lang="en-US" altLang="en-US" sz="1400"/>
                <a:t>Encode </a:t>
              </a:r>
            </a:p>
            <a:p>
              <a:pPr algn="ctr">
                <a:spcBef>
                  <a:spcPct val="0"/>
                </a:spcBef>
                <a:buFontTx/>
                <a:buNone/>
              </a:pPr>
              <a:r>
                <a:rPr lang="en-US" altLang="en-US" sz="1400"/>
                <a:t>Logic</a:t>
              </a:r>
              <a:endParaRPr lang="en-US" altLang="en-US" sz="1400">
                <a:latin typeface="Times New Roman" panose="02020603050405020304" pitchFamily="18" charset="0"/>
              </a:endParaRPr>
            </a:p>
          </p:txBody>
        </p:sp>
        <p:sp>
          <p:nvSpPr>
            <p:cNvPr id="10250" name="Line 5"/>
            <p:cNvSpPr>
              <a:spLocks noChangeShapeType="1"/>
            </p:cNvSpPr>
            <p:nvPr/>
          </p:nvSpPr>
          <p:spPr bwMode="auto">
            <a:xfrm>
              <a:off x="6048" y="6552"/>
              <a:ext cx="57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51" name="Line 6"/>
            <p:cNvSpPr>
              <a:spLocks noChangeShapeType="1"/>
            </p:cNvSpPr>
            <p:nvPr/>
          </p:nvSpPr>
          <p:spPr bwMode="auto">
            <a:xfrm>
              <a:off x="3060" y="6696"/>
              <a:ext cx="226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0252" name="Group 20"/>
            <p:cNvGrpSpPr>
              <a:grpSpLocks/>
            </p:cNvGrpSpPr>
            <p:nvPr/>
          </p:nvGrpSpPr>
          <p:grpSpPr bwMode="auto">
            <a:xfrm>
              <a:off x="5328" y="6264"/>
              <a:ext cx="720" cy="576"/>
              <a:chOff x="6408" y="6768"/>
              <a:chExt cx="720" cy="576"/>
            </a:xfrm>
          </p:grpSpPr>
          <p:sp>
            <p:nvSpPr>
              <p:cNvPr id="10307" name="Line 8"/>
              <p:cNvSpPr>
                <a:spLocks noChangeShapeType="1"/>
              </p:cNvSpPr>
              <p:nvPr/>
            </p:nvSpPr>
            <p:spPr bwMode="auto">
              <a:xfrm flipV="1">
                <a:off x="6552" y="6768"/>
                <a:ext cx="0" cy="576"/>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08" name="Line 9"/>
              <p:cNvSpPr>
                <a:spLocks noChangeShapeType="1"/>
              </p:cNvSpPr>
              <p:nvPr/>
            </p:nvSpPr>
            <p:spPr bwMode="auto">
              <a:xfrm>
                <a:off x="6552" y="6768"/>
                <a:ext cx="576" cy="288"/>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09" name="Line 10"/>
              <p:cNvSpPr>
                <a:spLocks noChangeShapeType="1"/>
              </p:cNvSpPr>
              <p:nvPr/>
            </p:nvSpPr>
            <p:spPr bwMode="auto">
              <a:xfrm flipV="1">
                <a:off x="6552" y="7056"/>
                <a:ext cx="576" cy="288"/>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10" name="Line 11"/>
              <p:cNvSpPr>
                <a:spLocks noChangeShapeType="1"/>
              </p:cNvSpPr>
              <p:nvPr/>
            </p:nvSpPr>
            <p:spPr bwMode="auto">
              <a:xfrm flipH="1">
                <a:off x="6408" y="7200"/>
                <a:ext cx="14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11" name="Line 12"/>
              <p:cNvSpPr>
                <a:spLocks noChangeShapeType="1"/>
              </p:cNvSpPr>
              <p:nvPr/>
            </p:nvSpPr>
            <p:spPr bwMode="auto">
              <a:xfrm flipH="1">
                <a:off x="6408" y="6912"/>
                <a:ext cx="14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12" name="Line 13"/>
              <p:cNvSpPr>
                <a:spLocks noChangeShapeType="1"/>
              </p:cNvSpPr>
              <p:nvPr/>
            </p:nvSpPr>
            <p:spPr bwMode="auto">
              <a:xfrm>
                <a:off x="6594" y="7210"/>
                <a:ext cx="8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13" name="Line 14"/>
              <p:cNvSpPr>
                <a:spLocks noChangeShapeType="1"/>
              </p:cNvSpPr>
              <p:nvPr/>
            </p:nvSpPr>
            <p:spPr bwMode="auto">
              <a:xfrm flipV="1">
                <a:off x="6594" y="6916"/>
                <a:ext cx="9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14" name="Line 15"/>
              <p:cNvSpPr>
                <a:spLocks noChangeShapeType="1"/>
              </p:cNvSpPr>
              <p:nvPr/>
            </p:nvSpPr>
            <p:spPr bwMode="auto">
              <a:xfrm flipH="1">
                <a:off x="6642" y="6860"/>
                <a:ext cx="0" cy="9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0253" name="Text Box 16"/>
            <p:cNvSpPr txBox="1">
              <a:spLocks noChangeArrowheads="1"/>
            </p:cNvSpPr>
            <p:nvPr/>
          </p:nvSpPr>
          <p:spPr bwMode="auto">
            <a:xfrm>
              <a:off x="2808" y="5544"/>
              <a:ext cx="1152"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Input</a:t>
              </a:r>
            </a:p>
            <a:p>
              <a:pPr algn="ctr">
                <a:spcBef>
                  <a:spcPct val="0"/>
                </a:spcBef>
                <a:buFontTx/>
                <a:buNone/>
              </a:pPr>
              <a:r>
                <a:rPr lang="en-US" altLang="en-US" sz="1400"/>
                <a:t>Voltage</a:t>
              </a:r>
              <a:endParaRPr lang="en-US" altLang="en-US" sz="1400">
                <a:latin typeface="Times New Roman" panose="02020603050405020304" pitchFamily="18" charset="0"/>
              </a:endParaRPr>
            </a:p>
          </p:txBody>
        </p:sp>
        <p:sp>
          <p:nvSpPr>
            <p:cNvPr id="10254" name="Text Box 17"/>
            <p:cNvSpPr txBox="1">
              <a:spLocks noChangeArrowheads="1"/>
            </p:cNvSpPr>
            <p:nvPr/>
          </p:nvSpPr>
          <p:spPr bwMode="auto">
            <a:xfrm>
              <a:off x="3168" y="8280"/>
              <a:ext cx="1512" cy="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Resistive</a:t>
              </a:r>
            </a:p>
            <a:p>
              <a:pPr algn="ctr">
                <a:spcBef>
                  <a:spcPct val="0"/>
                </a:spcBef>
                <a:buFontTx/>
                <a:buNone/>
              </a:pPr>
              <a:r>
                <a:rPr lang="en-US" altLang="en-US" sz="1400"/>
                <a:t>Divider</a:t>
              </a:r>
              <a:endParaRPr lang="en-US" altLang="en-US" sz="1400">
                <a:latin typeface="Times New Roman" panose="02020603050405020304" pitchFamily="18" charset="0"/>
              </a:endParaRPr>
            </a:p>
          </p:txBody>
        </p:sp>
        <p:sp>
          <p:nvSpPr>
            <p:cNvPr id="10255" name="Text Box 18"/>
            <p:cNvSpPr txBox="1">
              <a:spLocks noChangeArrowheads="1"/>
            </p:cNvSpPr>
            <p:nvPr/>
          </p:nvSpPr>
          <p:spPr bwMode="auto">
            <a:xfrm>
              <a:off x="4704" y="5625"/>
              <a:ext cx="1836" cy="5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Comparators</a:t>
              </a:r>
              <a:endParaRPr lang="en-US" altLang="en-US" sz="1400">
                <a:latin typeface="Times New Roman" panose="02020603050405020304" pitchFamily="18" charset="0"/>
              </a:endParaRPr>
            </a:p>
          </p:txBody>
        </p:sp>
        <p:sp>
          <p:nvSpPr>
            <p:cNvPr id="10256" name="Line 19"/>
            <p:cNvSpPr>
              <a:spLocks noChangeShapeType="1"/>
            </p:cNvSpPr>
            <p:nvPr/>
          </p:nvSpPr>
          <p:spPr bwMode="auto">
            <a:xfrm>
              <a:off x="8784" y="8568"/>
              <a:ext cx="79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57" name="Freeform 25"/>
            <p:cNvSpPr>
              <a:spLocks noChangeAspect="1"/>
            </p:cNvSpPr>
            <p:nvPr/>
          </p:nvSpPr>
          <p:spPr bwMode="auto">
            <a:xfrm>
              <a:off x="4464" y="6696"/>
              <a:ext cx="144" cy="792"/>
            </a:xfrm>
            <a:custGeom>
              <a:avLst/>
              <a:gdLst>
                <a:gd name="T0" fmla="*/ 9 w 288"/>
                <a:gd name="T1" fmla="*/ 99 h 1584"/>
                <a:gd name="T2" fmla="*/ 9 w 288"/>
                <a:gd name="T3" fmla="*/ 77 h 1584"/>
                <a:gd name="T4" fmla="*/ 0 w 288"/>
                <a:gd name="T5" fmla="*/ 72 h 1584"/>
                <a:gd name="T6" fmla="*/ 18 w 288"/>
                <a:gd name="T7" fmla="*/ 63 h 1584"/>
                <a:gd name="T8" fmla="*/ 0 w 288"/>
                <a:gd name="T9" fmla="*/ 54 h 1584"/>
                <a:gd name="T10" fmla="*/ 18 w 288"/>
                <a:gd name="T11" fmla="*/ 45 h 1584"/>
                <a:gd name="T12" fmla="*/ 0 w 288"/>
                <a:gd name="T13" fmla="*/ 36 h 1584"/>
                <a:gd name="T14" fmla="*/ 18 w 288"/>
                <a:gd name="T15" fmla="*/ 27 h 1584"/>
                <a:gd name="T16" fmla="*/ 9 w 288"/>
                <a:gd name="T17" fmla="*/ 23 h 1584"/>
                <a:gd name="T18" fmla="*/ 9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58" name="Freeform 26"/>
            <p:cNvSpPr>
              <a:spLocks noChangeAspect="1"/>
            </p:cNvSpPr>
            <p:nvPr/>
          </p:nvSpPr>
          <p:spPr bwMode="auto">
            <a:xfrm>
              <a:off x="4464" y="7488"/>
              <a:ext cx="144" cy="792"/>
            </a:xfrm>
            <a:custGeom>
              <a:avLst/>
              <a:gdLst>
                <a:gd name="T0" fmla="*/ 9 w 288"/>
                <a:gd name="T1" fmla="*/ 99 h 1584"/>
                <a:gd name="T2" fmla="*/ 9 w 288"/>
                <a:gd name="T3" fmla="*/ 77 h 1584"/>
                <a:gd name="T4" fmla="*/ 0 w 288"/>
                <a:gd name="T5" fmla="*/ 72 h 1584"/>
                <a:gd name="T6" fmla="*/ 18 w 288"/>
                <a:gd name="T7" fmla="*/ 63 h 1584"/>
                <a:gd name="T8" fmla="*/ 0 w 288"/>
                <a:gd name="T9" fmla="*/ 54 h 1584"/>
                <a:gd name="T10" fmla="*/ 18 w 288"/>
                <a:gd name="T11" fmla="*/ 45 h 1584"/>
                <a:gd name="T12" fmla="*/ 0 w 288"/>
                <a:gd name="T13" fmla="*/ 36 h 1584"/>
                <a:gd name="T14" fmla="*/ 18 w 288"/>
                <a:gd name="T15" fmla="*/ 27 h 1584"/>
                <a:gd name="T16" fmla="*/ 9 w 288"/>
                <a:gd name="T17" fmla="*/ 23 h 1584"/>
                <a:gd name="T18" fmla="*/ 9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59" name="Freeform 27"/>
            <p:cNvSpPr>
              <a:spLocks noChangeAspect="1"/>
            </p:cNvSpPr>
            <p:nvPr/>
          </p:nvSpPr>
          <p:spPr bwMode="auto">
            <a:xfrm>
              <a:off x="4464" y="9000"/>
              <a:ext cx="144" cy="792"/>
            </a:xfrm>
            <a:custGeom>
              <a:avLst/>
              <a:gdLst>
                <a:gd name="T0" fmla="*/ 9 w 288"/>
                <a:gd name="T1" fmla="*/ 99 h 1584"/>
                <a:gd name="T2" fmla="*/ 9 w 288"/>
                <a:gd name="T3" fmla="*/ 77 h 1584"/>
                <a:gd name="T4" fmla="*/ 0 w 288"/>
                <a:gd name="T5" fmla="*/ 72 h 1584"/>
                <a:gd name="T6" fmla="*/ 18 w 288"/>
                <a:gd name="T7" fmla="*/ 63 h 1584"/>
                <a:gd name="T8" fmla="*/ 0 w 288"/>
                <a:gd name="T9" fmla="*/ 54 h 1584"/>
                <a:gd name="T10" fmla="*/ 18 w 288"/>
                <a:gd name="T11" fmla="*/ 45 h 1584"/>
                <a:gd name="T12" fmla="*/ 0 w 288"/>
                <a:gd name="T13" fmla="*/ 36 h 1584"/>
                <a:gd name="T14" fmla="*/ 18 w 288"/>
                <a:gd name="T15" fmla="*/ 27 h 1584"/>
                <a:gd name="T16" fmla="*/ 9 w 288"/>
                <a:gd name="T17" fmla="*/ 23 h 1584"/>
                <a:gd name="T18" fmla="*/ 9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60" name="Freeform 28"/>
            <p:cNvSpPr>
              <a:spLocks noChangeAspect="1"/>
            </p:cNvSpPr>
            <p:nvPr/>
          </p:nvSpPr>
          <p:spPr bwMode="auto">
            <a:xfrm>
              <a:off x="4464" y="9792"/>
              <a:ext cx="144" cy="792"/>
            </a:xfrm>
            <a:custGeom>
              <a:avLst/>
              <a:gdLst>
                <a:gd name="T0" fmla="*/ 9 w 288"/>
                <a:gd name="T1" fmla="*/ 99 h 1584"/>
                <a:gd name="T2" fmla="*/ 9 w 288"/>
                <a:gd name="T3" fmla="*/ 77 h 1584"/>
                <a:gd name="T4" fmla="*/ 0 w 288"/>
                <a:gd name="T5" fmla="*/ 72 h 1584"/>
                <a:gd name="T6" fmla="*/ 18 w 288"/>
                <a:gd name="T7" fmla="*/ 63 h 1584"/>
                <a:gd name="T8" fmla="*/ 0 w 288"/>
                <a:gd name="T9" fmla="*/ 54 h 1584"/>
                <a:gd name="T10" fmla="*/ 18 w 288"/>
                <a:gd name="T11" fmla="*/ 45 h 1584"/>
                <a:gd name="T12" fmla="*/ 0 w 288"/>
                <a:gd name="T13" fmla="*/ 36 h 1584"/>
                <a:gd name="T14" fmla="*/ 18 w 288"/>
                <a:gd name="T15" fmla="*/ 27 h 1584"/>
                <a:gd name="T16" fmla="*/ 9 w 288"/>
                <a:gd name="T17" fmla="*/ 23 h 1584"/>
                <a:gd name="T18" fmla="*/ 9 w 288"/>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8" h="1584">
                  <a:moveTo>
                    <a:pt x="144" y="1584"/>
                  </a:moveTo>
                  <a:lnTo>
                    <a:pt x="144" y="1224"/>
                  </a:lnTo>
                  <a:lnTo>
                    <a:pt x="0" y="1152"/>
                  </a:lnTo>
                  <a:lnTo>
                    <a:pt x="288" y="1008"/>
                  </a:lnTo>
                  <a:lnTo>
                    <a:pt x="0" y="864"/>
                  </a:lnTo>
                  <a:lnTo>
                    <a:pt x="288" y="720"/>
                  </a:lnTo>
                  <a:lnTo>
                    <a:pt x="0" y="576"/>
                  </a:lnTo>
                  <a:lnTo>
                    <a:pt x="288" y="432"/>
                  </a:lnTo>
                  <a:lnTo>
                    <a:pt x="144" y="360"/>
                  </a:lnTo>
                  <a:lnTo>
                    <a:pt x="144"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61" name="Line 24"/>
            <p:cNvSpPr>
              <a:spLocks noChangeShapeType="1"/>
            </p:cNvSpPr>
            <p:nvPr/>
          </p:nvSpPr>
          <p:spPr bwMode="auto">
            <a:xfrm>
              <a:off x="6048" y="7344"/>
              <a:ext cx="57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62" name="Line 25"/>
            <p:cNvSpPr>
              <a:spLocks noChangeShapeType="1"/>
            </p:cNvSpPr>
            <p:nvPr/>
          </p:nvSpPr>
          <p:spPr bwMode="auto">
            <a:xfrm>
              <a:off x="4536" y="7488"/>
              <a:ext cx="79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0263" name="Group 31"/>
            <p:cNvGrpSpPr>
              <a:grpSpLocks/>
            </p:cNvGrpSpPr>
            <p:nvPr/>
          </p:nvGrpSpPr>
          <p:grpSpPr bwMode="auto">
            <a:xfrm>
              <a:off x="5328" y="7056"/>
              <a:ext cx="720" cy="576"/>
              <a:chOff x="6408" y="6768"/>
              <a:chExt cx="720" cy="576"/>
            </a:xfrm>
          </p:grpSpPr>
          <p:sp>
            <p:nvSpPr>
              <p:cNvPr id="10299" name="Line 27"/>
              <p:cNvSpPr>
                <a:spLocks noChangeShapeType="1"/>
              </p:cNvSpPr>
              <p:nvPr/>
            </p:nvSpPr>
            <p:spPr bwMode="auto">
              <a:xfrm flipV="1">
                <a:off x="6552" y="6768"/>
                <a:ext cx="0" cy="576"/>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00" name="Line 28"/>
              <p:cNvSpPr>
                <a:spLocks noChangeShapeType="1"/>
              </p:cNvSpPr>
              <p:nvPr/>
            </p:nvSpPr>
            <p:spPr bwMode="auto">
              <a:xfrm>
                <a:off x="6552" y="6768"/>
                <a:ext cx="576" cy="288"/>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01" name="Line 29"/>
              <p:cNvSpPr>
                <a:spLocks noChangeShapeType="1"/>
              </p:cNvSpPr>
              <p:nvPr/>
            </p:nvSpPr>
            <p:spPr bwMode="auto">
              <a:xfrm flipV="1">
                <a:off x="6552" y="7056"/>
                <a:ext cx="576" cy="288"/>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02" name="Line 30"/>
              <p:cNvSpPr>
                <a:spLocks noChangeShapeType="1"/>
              </p:cNvSpPr>
              <p:nvPr/>
            </p:nvSpPr>
            <p:spPr bwMode="auto">
              <a:xfrm flipH="1">
                <a:off x="6408" y="7200"/>
                <a:ext cx="14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03" name="Line 31"/>
              <p:cNvSpPr>
                <a:spLocks noChangeShapeType="1"/>
              </p:cNvSpPr>
              <p:nvPr/>
            </p:nvSpPr>
            <p:spPr bwMode="auto">
              <a:xfrm flipH="1">
                <a:off x="6408" y="6912"/>
                <a:ext cx="14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04" name="Line 32"/>
              <p:cNvSpPr>
                <a:spLocks noChangeShapeType="1"/>
              </p:cNvSpPr>
              <p:nvPr/>
            </p:nvSpPr>
            <p:spPr bwMode="auto">
              <a:xfrm>
                <a:off x="6594" y="7210"/>
                <a:ext cx="8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05" name="Line 33"/>
              <p:cNvSpPr>
                <a:spLocks noChangeShapeType="1"/>
              </p:cNvSpPr>
              <p:nvPr/>
            </p:nvSpPr>
            <p:spPr bwMode="auto">
              <a:xfrm flipV="1">
                <a:off x="6594" y="6916"/>
                <a:ext cx="9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06" name="Line 34"/>
              <p:cNvSpPr>
                <a:spLocks noChangeShapeType="1"/>
              </p:cNvSpPr>
              <p:nvPr/>
            </p:nvSpPr>
            <p:spPr bwMode="auto">
              <a:xfrm flipH="1">
                <a:off x="6642" y="6860"/>
                <a:ext cx="0" cy="9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0264" name="Line 35"/>
            <p:cNvSpPr>
              <a:spLocks noChangeShapeType="1"/>
            </p:cNvSpPr>
            <p:nvPr/>
          </p:nvSpPr>
          <p:spPr bwMode="auto">
            <a:xfrm>
              <a:off x="6048" y="9648"/>
              <a:ext cx="57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0265" name="Group 33"/>
            <p:cNvGrpSpPr>
              <a:grpSpLocks/>
            </p:cNvGrpSpPr>
            <p:nvPr/>
          </p:nvGrpSpPr>
          <p:grpSpPr bwMode="auto">
            <a:xfrm>
              <a:off x="5328" y="9360"/>
              <a:ext cx="720" cy="576"/>
              <a:chOff x="6408" y="6768"/>
              <a:chExt cx="720" cy="576"/>
            </a:xfrm>
          </p:grpSpPr>
          <p:sp>
            <p:nvSpPr>
              <p:cNvPr id="10291" name="Line 37"/>
              <p:cNvSpPr>
                <a:spLocks noChangeShapeType="1"/>
              </p:cNvSpPr>
              <p:nvPr/>
            </p:nvSpPr>
            <p:spPr bwMode="auto">
              <a:xfrm flipV="1">
                <a:off x="6552" y="6768"/>
                <a:ext cx="0" cy="576"/>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92" name="Line 38"/>
              <p:cNvSpPr>
                <a:spLocks noChangeShapeType="1"/>
              </p:cNvSpPr>
              <p:nvPr/>
            </p:nvSpPr>
            <p:spPr bwMode="auto">
              <a:xfrm>
                <a:off x="6552" y="6768"/>
                <a:ext cx="576" cy="288"/>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93" name="Line 39"/>
              <p:cNvSpPr>
                <a:spLocks noChangeShapeType="1"/>
              </p:cNvSpPr>
              <p:nvPr/>
            </p:nvSpPr>
            <p:spPr bwMode="auto">
              <a:xfrm flipV="1">
                <a:off x="6552" y="7056"/>
                <a:ext cx="576" cy="288"/>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94" name="Line 40"/>
              <p:cNvSpPr>
                <a:spLocks noChangeShapeType="1"/>
              </p:cNvSpPr>
              <p:nvPr/>
            </p:nvSpPr>
            <p:spPr bwMode="auto">
              <a:xfrm flipH="1">
                <a:off x="6408" y="7200"/>
                <a:ext cx="14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95" name="Line 41"/>
              <p:cNvSpPr>
                <a:spLocks noChangeShapeType="1"/>
              </p:cNvSpPr>
              <p:nvPr/>
            </p:nvSpPr>
            <p:spPr bwMode="auto">
              <a:xfrm flipH="1">
                <a:off x="6408" y="6912"/>
                <a:ext cx="14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96" name="Line 42"/>
              <p:cNvSpPr>
                <a:spLocks noChangeShapeType="1"/>
              </p:cNvSpPr>
              <p:nvPr/>
            </p:nvSpPr>
            <p:spPr bwMode="auto">
              <a:xfrm>
                <a:off x="6594" y="7210"/>
                <a:ext cx="8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97" name="Line 43"/>
              <p:cNvSpPr>
                <a:spLocks noChangeShapeType="1"/>
              </p:cNvSpPr>
              <p:nvPr/>
            </p:nvSpPr>
            <p:spPr bwMode="auto">
              <a:xfrm flipV="1">
                <a:off x="6594" y="6916"/>
                <a:ext cx="9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98" name="Line 44"/>
              <p:cNvSpPr>
                <a:spLocks noChangeShapeType="1"/>
              </p:cNvSpPr>
              <p:nvPr/>
            </p:nvSpPr>
            <p:spPr bwMode="auto">
              <a:xfrm flipH="1">
                <a:off x="6642" y="6860"/>
                <a:ext cx="0" cy="9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0266" name="Line 45"/>
            <p:cNvSpPr>
              <a:spLocks noChangeShapeType="1"/>
            </p:cNvSpPr>
            <p:nvPr/>
          </p:nvSpPr>
          <p:spPr bwMode="auto">
            <a:xfrm flipH="1">
              <a:off x="2952" y="10584"/>
              <a:ext cx="237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67" name="Line 46"/>
            <p:cNvSpPr>
              <a:spLocks noChangeShapeType="1"/>
            </p:cNvSpPr>
            <p:nvPr/>
          </p:nvSpPr>
          <p:spPr bwMode="auto">
            <a:xfrm>
              <a:off x="6048" y="10440"/>
              <a:ext cx="57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0268" name="Group 36"/>
            <p:cNvGrpSpPr>
              <a:grpSpLocks/>
            </p:cNvGrpSpPr>
            <p:nvPr/>
          </p:nvGrpSpPr>
          <p:grpSpPr bwMode="auto">
            <a:xfrm>
              <a:off x="5328" y="10152"/>
              <a:ext cx="720" cy="576"/>
              <a:chOff x="6408" y="6768"/>
              <a:chExt cx="720" cy="576"/>
            </a:xfrm>
          </p:grpSpPr>
          <p:sp>
            <p:nvSpPr>
              <p:cNvPr id="10283" name="Line 48"/>
              <p:cNvSpPr>
                <a:spLocks noChangeShapeType="1"/>
              </p:cNvSpPr>
              <p:nvPr/>
            </p:nvSpPr>
            <p:spPr bwMode="auto">
              <a:xfrm flipV="1">
                <a:off x="6552" y="6768"/>
                <a:ext cx="0" cy="576"/>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84" name="Line 49"/>
              <p:cNvSpPr>
                <a:spLocks noChangeShapeType="1"/>
              </p:cNvSpPr>
              <p:nvPr/>
            </p:nvSpPr>
            <p:spPr bwMode="auto">
              <a:xfrm>
                <a:off x="6552" y="6768"/>
                <a:ext cx="576" cy="288"/>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85" name="Line 50"/>
              <p:cNvSpPr>
                <a:spLocks noChangeShapeType="1"/>
              </p:cNvSpPr>
              <p:nvPr/>
            </p:nvSpPr>
            <p:spPr bwMode="auto">
              <a:xfrm flipV="1">
                <a:off x="6552" y="7056"/>
                <a:ext cx="576" cy="288"/>
              </a:xfrm>
              <a:prstGeom prst="line">
                <a:avLst/>
              </a:prstGeom>
              <a:noFill/>
              <a:ln w="158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86" name="Line 51"/>
              <p:cNvSpPr>
                <a:spLocks noChangeShapeType="1"/>
              </p:cNvSpPr>
              <p:nvPr/>
            </p:nvSpPr>
            <p:spPr bwMode="auto">
              <a:xfrm flipH="1">
                <a:off x="6408" y="7200"/>
                <a:ext cx="14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87" name="Line 52"/>
              <p:cNvSpPr>
                <a:spLocks noChangeShapeType="1"/>
              </p:cNvSpPr>
              <p:nvPr/>
            </p:nvSpPr>
            <p:spPr bwMode="auto">
              <a:xfrm flipH="1">
                <a:off x="6408" y="6912"/>
                <a:ext cx="14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88" name="Line 53"/>
              <p:cNvSpPr>
                <a:spLocks noChangeShapeType="1"/>
              </p:cNvSpPr>
              <p:nvPr/>
            </p:nvSpPr>
            <p:spPr bwMode="auto">
              <a:xfrm>
                <a:off x="6594" y="7210"/>
                <a:ext cx="8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89" name="Line 54"/>
              <p:cNvSpPr>
                <a:spLocks noChangeShapeType="1"/>
              </p:cNvSpPr>
              <p:nvPr/>
            </p:nvSpPr>
            <p:spPr bwMode="auto">
              <a:xfrm flipV="1">
                <a:off x="6594" y="6916"/>
                <a:ext cx="9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90" name="Line 55"/>
              <p:cNvSpPr>
                <a:spLocks noChangeShapeType="1"/>
              </p:cNvSpPr>
              <p:nvPr/>
            </p:nvSpPr>
            <p:spPr bwMode="auto">
              <a:xfrm flipH="1">
                <a:off x="6642" y="6860"/>
                <a:ext cx="0" cy="9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0269" name="Line 56"/>
            <p:cNvSpPr>
              <a:spLocks noChangeShapeType="1"/>
            </p:cNvSpPr>
            <p:nvPr/>
          </p:nvSpPr>
          <p:spPr bwMode="auto">
            <a:xfrm flipH="1">
              <a:off x="5040" y="10296"/>
              <a:ext cx="2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0" name="Line 57"/>
            <p:cNvSpPr>
              <a:spLocks noChangeShapeType="1"/>
            </p:cNvSpPr>
            <p:nvPr/>
          </p:nvSpPr>
          <p:spPr bwMode="auto">
            <a:xfrm flipH="1">
              <a:off x="5040" y="7200"/>
              <a:ext cx="2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1" name="Line 58"/>
            <p:cNvSpPr>
              <a:spLocks noChangeShapeType="1"/>
            </p:cNvSpPr>
            <p:nvPr/>
          </p:nvSpPr>
          <p:spPr bwMode="auto">
            <a:xfrm flipH="1">
              <a:off x="5040" y="9504"/>
              <a:ext cx="2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2" name="Line 59"/>
            <p:cNvSpPr>
              <a:spLocks noChangeShapeType="1"/>
            </p:cNvSpPr>
            <p:nvPr/>
          </p:nvSpPr>
          <p:spPr bwMode="auto">
            <a:xfrm flipH="1">
              <a:off x="4536" y="9792"/>
              <a:ext cx="79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3" name="Line 60"/>
            <p:cNvSpPr>
              <a:spLocks noChangeShapeType="1"/>
            </p:cNvSpPr>
            <p:nvPr/>
          </p:nvSpPr>
          <p:spPr bwMode="auto">
            <a:xfrm>
              <a:off x="5040" y="6408"/>
              <a:ext cx="0" cy="187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4" name="Line 61"/>
            <p:cNvSpPr>
              <a:spLocks noChangeShapeType="1"/>
            </p:cNvSpPr>
            <p:nvPr/>
          </p:nvSpPr>
          <p:spPr bwMode="auto">
            <a:xfrm flipV="1">
              <a:off x="5040" y="9000"/>
              <a:ext cx="0" cy="129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5" name="Oval 43"/>
            <p:cNvSpPr>
              <a:spLocks noChangeArrowheads="1"/>
            </p:cNvSpPr>
            <p:nvPr/>
          </p:nvSpPr>
          <p:spPr bwMode="auto">
            <a:xfrm>
              <a:off x="5256" y="8568"/>
              <a:ext cx="144" cy="144"/>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0276" name="Oval 44"/>
            <p:cNvSpPr>
              <a:spLocks noChangeArrowheads="1"/>
            </p:cNvSpPr>
            <p:nvPr/>
          </p:nvSpPr>
          <p:spPr bwMode="auto">
            <a:xfrm>
              <a:off x="5544" y="8568"/>
              <a:ext cx="144" cy="144"/>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0277" name="Oval 45"/>
            <p:cNvSpPr>
              <a:spLocks noChangeArrowheads="1"/>
            </p:cNvSpPr>
            <p:nvPr/>
          </p:nvSpPr>
          <p:spPr bwMode="auto">
            <a:xfrm>
              <a:off x="5832" y="8568"/>
              <a:ext cx="144" cy="144"/>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0278" name="Line 65"/>
            <p:cNvSpPr>
              <a:spLocks noChangeShapeType="1"/>
            </p:cNvSpPr>
            <p:nvPr/>
          </p:nvSpPr>
          <p:spPr bwMode="auto">
            <a:xfrm flipH="1">
              <a:off x="4536" y="6408"/>
              <a:ext cx="79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9" name="Line 66"/>
            <p:cNvSpPr>
              <a:spLocks noChangeShapeType="1"/>
            </p:cNvSpPr>
            <p:nvPr/>
          </p:nvSpPr>
          <p:spPr bwMode="auto">
            <a:xfrm>
              <a:off x="3960" y="5904"/>
              <a:ext cx="57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80" name="Line 67"/>
            <p:cNvSpPr>
              <a:spLocks noChangeShapeType="1"/>
            </p:cNvSpPr>
            <p:nvPr/>
          </p:nvSpPr>
          <p:spPr bwMode="auto">
            <a:xfrm flipV="1">
              <a:off x="4536" y="5904"/>
              <a:ext cx="0" cy="50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81" name="Text Box 68"/>
            <p:cNvSpPr txBox="1">
              <a:spLocks noChangeArrowheads="1"/>
            </p:cNvSpPr>
            <p:nvPr/>
          </p:nvSpPr>
          <p:spPr bwMode="auto">
            <a:xfrm>
              <a:off x="1656" y="6336"/>
              <a:ext cx="1584"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+FS</a:t>
              </a:r>
            </a:p>
            <a:p>
              <a:pPr algn="ctr">
                <a:spcBef>
                  <a:spcPct val="0"/>
                </a:spcBef>
                <a:buFontTx/>
                <a:buNone/>
              </a:pPr>
              <a:r>
                <a:rPr lang="en-US" altLang="en-US" sz="1400"/>
                <a:t>Reference</a:t>
              </a:r>
              <a:endParaRPr lang="en-US" altLang="en-US" sz="1400">
                <a:latin typeface="Times New Roman" panose="02020603050405020304" pitchFamily="18" charset="0"/>
              </a:endParaRPr>
            </a:p>
          </p:txBody>
        </p:sp>
        <p:sp>
          <p:nvSpPr>
            <p:cNvPr id="10282" name="Text Box 69"/>
            <p:cNvSpPr txBox="1">
              <a:spLocks noChangeArrowheads="1"/>
            </p:cNvSpPr>
            <p:nvPr/>
          </p:nvSpPr>
          <p:spPr bwMode="auto">
            <a:xfrm>
              <a:off x="1656" y="10224"/>
              <a:ext cx="1656"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-FS</a:t>
              </a:r>
            </a:p>
            <a:p>
              <a:pPr algn="ctr">
                <a:spcBef>
                  <a:spcPct val="0"/>
                </a:spcBef>
                <a:buFontTx/>
                <a:buNone/>
              </a:pPr>
              <a:r>
                <a:rPr lang="en-US" altLang="en-US" sz="1400"/>
                <a:t>Reference</a:t>
              </a:r>
              <a:endParaRPr lang="en-US" altLang="en-US" sz="1400">
                <a:latin typeface="Times New Roman" panose="02020603050405020304" pitchFamily="18" charset="0"/>
              </a:endParaRPr>
            </a:p>
          </p:txBody>
        </p:sp>
      </p:grpSp>
      <p:sp>
        <p:nvSpPr>
          <p:cNvPr id="10245" name="Slide Number Placeholder 8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7C81F15-EFCE-4CF6-9AD6-84A681C48307}" type="slidenum">
              <a:rPr lang="en-US" altLang="en-US" sz="1400" smtClean="0"/>
              <a:pPr>
                <a:spcBef>
                  <a:spcPct val="0"/>
                </a:spcBef>
                <a:buFontTx/>
                <a:buNone/>
              </a:pPr>
              <a:t>5</a:t>
            </a:fld>
            <a:endParaRPr lang="en-US" altLang="en-US" sz="1400" smtClean="0"/>
          </a:p>
        </p:txBody>
      </p:sp>
      <p:sp>
        <p:nvSpPr>
          <p:cNvPr id="10246" name="Rectangle 72"/>
          <p:cNvSpPr>
            <a:spLocks noChangeArrowheads="1"/>
          </p:cNvSpPr>
          <p:nvPr/>
        </p:nvSpPr>
        <p:spPr bwMode="auto">
          <a:xfrm>
            <a:off x="3581400" y="2036763"/>
            <a:ext cx="1060450" cy="3143250"/>
          </a:xfrm>
          <a:prstGeom prst="rect">
            <a:avLst/>
          </a:prstGeom>
          <a:noFill/>
          <a:ln w="952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r>
              <a:rPr lang="en-US" altLang="en-US" sz="2400"/>
              <a:t>DAC</a:t>
            </a:r>
          </a:p>
          <a:p>
            <a:pPr eaLnBrk="1" hangingPunct="1">
              <a:spcBef>
                <a:spcPts val="2400"/>
              </a:spcBef>
              <a:spcAft>
                <a:spcPts val="2400"/>
              </a:spcAft>
              <a:buFontTx/>
              <a:buNone/>
            </a:pPr>
            <a:endParaRPr lang="en-US" altLang="en-US" sz="2400"/>
          </a:p>
        </p:txBody>
      </p:sp>
      <p:sp>
        <p:nvSpPr>
          <p:cNvPr id="10247" name="Rectangle 73"/>
          <p:cNvSpPr>
            <a:spLocks noChangeArrowheads="1"/>
          </p:cNvSpPr>
          <p:nvPr/>
        </p:nvSpPr>
        <p:spPr bwMode="auto">
          <a:xfrm>
            <a:off x="4870450" y="1703388"/>
            <a:ext cx="793750" cy="3671887"/>
          </a:xfrm>
          <a:prstGeom prst="rect">
            <a:avLst/>
          </a:prstGeom>
          <a:noFill/>
          <a:ln w="9525"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ADC</a:t>
            </a:r>
          </a:p>
          <a:p>
            <a:pPr eaLnBrk="1" hangingPunct="1">
              <a:spcBef>
                <a:spcPct val="0"/>
              </a:spcBef>
              <a:buFontTx/>
              <a:buNone/>
            </a:pPr>
            <a:endParaRPr lang="en-US" altLang="en-US" sz="2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PPTEA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3363"/>
            <a:ext cx="914400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0F0AF1-3B43-49D6-8737-6CA93D821E3D}" type="slidenum">
              <a:rPr lang="en-US" altLang="en-US" sz="1400" smtClean="0"/>
              <a:pPr>
                <a:spcBef>
                  <a:spcPct val="0"/>
                </a:spcBef>
                <a:buFontTx/>
                <a:buNone/>
              </a:pPr>
              <a:t>50</a:t>
            </a:fld>
            <a:endParaRPr lang="en-US" altLang="en-US" sz="1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PPTEAF.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4338"/>
            <a:ext cx="9144000"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AC7A4D-325F-40F2-8051-ABEDDCE2842B}" type="slidenum">
              <a:rPr lang="en-US" altLang="en-US" sz="1400" smtClean="0"/>
              <a:pPr>
                <a:spcBef>
                  <a:spcPct val="0"/>
                </a:spcBef>
                <a:buFontTx/>
                <a:buNone/>
              </a:pPr>
              <a:t>51</a:t>
            </a:fld>
            <a:endParaRPr lang="en-US" altLang="en-US" sz="14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PPTEB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25" y="0"/>
            <a:ext cx="8718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9539C6E-CF4A-40D5-9A74-460E4566A449}" type="slidenum">
              <a:rPr lang="en-US" altLang="en-US" sz="1400" smtClean="0"/>
              <a:pPr>
                <a:spcBef>
                  <a:spcPct val="0"/>
                </a:spcBef>
                <a:buFontTx/>
                <a:buNone/>
              </a:pPr>
              <a:t>52</a:t>
            </a:fld>
            <a:endParaRPr lang="en-US" altLang="en-US" sz="1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3"/>
          <p:cNvGrpSpPr>
            <a:grpSpLocks/>
          </p:cNvGrpSpPr>
          <p:nvPr/>
        </p:nvGrpSpPr>
        <p:grpSpPr bwMode="auto">
          <a:xfrm>
            <a:off x="990600" y="609600"/>
            <a:ext cx="7239000" cy="4191000"/>
            <a:chOff x="624" y="912"/>
            <a:chExt cx="4560" cy="2640"/>
          </a:xfrm>
        </p:grpSpPr>
        <p:grpSp>
          <p:nvGrpSpPr>
            <p:cNvPr id="11272" name="Group 4"/>
            <p:cNvGrpSpPr>
              <a:grpSpLocks/>
            </p:cNvGrpSpPr>
            <p:nvPr/>
          </p:nvGrpSpPr>
          <p:grpSpPr bwMode="auto">
            <a:xfrm>
              <a:off x="1424" y="1171"/>
              <a:ext cx="84" cy="395"/>
              <a:chOff x="2064" y="1042"/>
              <a:chExt cx="240" cy="741"/>
            </a:xfrm>
          </p:grpSpPr>
          <p:sp>
            <p:nvSpPr>
              <p:cNvPr id="11379" name="Line 5"/>
              <p:cNvSpPr>
                <a:spLocks noChangeShapeType="1"/>
              </p:cNvSpPr>
              <p:nvPr/>
            </p:nvSpPr>
            <p:spPr bwMode="auto">
              <a:xfrm>
                <a:off x="2064" y="1248"/>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80" name="Line 6"/>
              <p:cNvSpPr>
                <a:spLocks noChangeShapeType="1"/>
              </p:cNvSpPr>
              <p:nvPr/>
            </p:nvSpPr>
            <p:spPr bwMode="auto">
              <a:xfrm flipH="1">
                <a:off x="2064" y="1248"/>
                <a:ext cx="24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81" name="Line 7"/>
              <p:cNvSpPr>
                <a:spLocks noChangeShapeType="1"/>
              </p:cNvSpPr>
              <p:nvPr/>
            </p:nvSpPr>
            <p:spPr bwMode="auto">
              <a:xfrm>
                <a:off x="2064" y="1344"/>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82" name="Line 8"/>
              <p:cNvSpPr>
                <a:spLocks noChangeShapeType="1"/>
              </p:cNvSpPr>
              <p:nvPr/>
            </p:nvSpPr>
            <p:spPr bwMode="auto">
              <a:xfrm flipH="1">
                <a:off x="2064" y="1344"/>
                <a:ext cx="24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83" name="Line 9"/>
              <p:cNvSpPr>
                <a:spLocks noChangeShapeType="1"/>
              </p:cNvSpPr>
              <p:nvPr/>
            </p:nvSpPr>
            <p:spPr bwMode="auto">
              <a:xfrm flipH="1">
                <a:off x="2064" y="1536"/>
                <a:ext cx="24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84" name="Line 10"/>
              <p:cNvSpPr>
                <a:spLocks noChangeShapeType="1"/>
              </p:cNvSpPr>
              <p:nvPr/>
            </p:nvSpPr>
            <p:spPr bwMode="auto">
              <a:xfrm flipH="1">
                <a:off x="2064" y="1440"/>
                <a:ext cx="24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85" name="Line 11"/>
              <p:cNvSpPr>
                <a:spLocks noChangeShapeType="1"/>
              </p:cNvSpPr>
              <p:nvPr/>
            </p:nvSpPr>
            <p:spPr bwMode="auto">
              <a:xfrm>
                <a:off x="2064" y="1440"/>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86" name="Line 12"/>
              <p:cNvSpPr>
                <a:spLocks noChangeShapeType="1"/>
              </p:cNvSpPr>
              <p:nvPr/>
            </p:nvSpPr>
            <p:spPr bwMode="auto">
              <a:xfrm>
                <a:off x="2064" y="1536"/>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87" name="Line 13"/>
              <p:cNvSpPr>
                <a:spLocks noChangeShapeType="1"/>
              </p:cNvSpPr>
              <p:nvPr/>
            </p:nvSpPr>
            <p:spPr bwMode="auto">
              <a:xfrm flipV="1">
                <a:off x="2064" y="1200"/>
                <a:ext cx="144"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88" name="Line 14"/>
              <p:cNvSpPr>
                <a:spLocks noChangeShapeType="1"/>
              </p:cNvSpPr>
              <p:nvPr/>
            </p:nvSpPr>
            <p:spPr bwMode="auto">
              <a:xfrm>
                <a:off x="2064" y="1632"/>
                <a:ext cx="14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89" name="Line 15"/>
              <p:cNvSpPr>
                <a:spLocks noChangeShapeType="1"/>
              </p:cNvSpPr>
              <p:nvPr/>
            </p:nvSpPr>
            <p:spPr bwMode="auto">
              <a:xfrm flipV="1">
                <a:off x="2199" y="1042"/>
                <a:ext cx="0" cy="149"/>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90" name="Line 16"/>
              <p:cNvSpPr>
                <a:spLocks noChangeShapeType="1"/>
              </p:cNvSpPr>
              <p:nvPr/>
            </p:nvSpPr>
            <p:spPr bwMode="auto">
              <a:xfrm flipH="1">
                <a:off x="2203" y="1632"/>
                <a:ext cx="5" cy="1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1273" name="Group 17"/>
            <p:cNvGrpSpPr>
              <a:grpSpLocks/>
            </p:cNvGrpSpPr>
            <p:nvPr/>
          </p:nvGrpSpPr>
          <p:grpSpPr bwMode="auto">
            <a:xfrm>
              <a:off x="1424" y="1708"/>
              <a:ext cx="84" cy="394"/>
              <a:chOff x="2064" y="1042"/>
              <a:chExt cx="240" cy="741"/>
            </a:xfrm>
          </p:grpSpPr>
          <p:sp>
            <p:nvSpPr>
              <p:cNvPr id="11367" name="Line 18"/>
              <p:cNvSpPr>
                <a:spLocks noChangeShapeType="1"/>
              </p:cNvSpPr>
              <p:nvPr/>
            </p:nvSpPr>
            <p:spPr bwMode="auto">
              <a:xfrm>
                <a:off x="2064" y="1248"/>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68" name="Line 19"/>
              <p:cNvSpPr>
                <a:spLocks noChangeShapeType="1"/>
              </p:cNvSpPr>
              <p:nvPr/>
            </p:nvSpPr>
            <p:spPr bwMode="auto">
              <a:xfrm flipH="1">
                <a:off x="2064" y="1248"/>
                <a:ext cx="24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69" name="Line 20"/>
              <p:cNvSpPr>
                <a:spLocks noChangeShapeType="1"/>
              </p:cNvSpPr>
              <p:nvPr/>
            </p:nvSpPr>
            <p:spPr bwMode="auto">
              <a:xfrm>
                <a:off x="2064" y="1344"/>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70" name="Line 21"/>
              <p:cNvSpPr>
                <a:spLocks noChangeShapeType="1"/>
              </p:cNvSpPr>
              <p:nvPr/>
            </p:nvSpPr>
            <p:spPr bwMode="auto">
              <a:xfrm flipH="1">
                <a:off x="2064" y="1344"/>
                <a:ext cx="24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71" name="Line 22"/>
              <p:cNvSpPr>
                <a:spLocks noChangeShapeType="1"/>
              </p:cNvSpPr>
              <p:nvPr/>
            </p:nvSpPr>
            <p:spPr bwMode="auto">
              <a:xfrm flipH="1">
                <a:off x="2064" y="1536"/>
                <a:ext cx="24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72" name="Line 23"/>
              <p:cNvSpPr>
                <a:spLocks noChangeShapeType="1"/>
              </p:cNvSpPr>
              <p:nvPr/>
            </p:nvSpPr>
            <p:spPr bwMode="auto">
              <a:xfrm flipH="1">
                <a:off x="2064" y="1440"/>
                <a:ext cx="24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73" name="Line 24"/>
              <p:cNvSpPr>
                <a:spLocks noChangeShapeType="1"/>
              </p:cNvSpPr>
              <p:nvPr/>
            </p:nvSpPr>
            <p:spPr bwMode="auto">
              <a:xfrm>
                <a:off x="2064" y="1440"/>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74" name="Line 25"/>
              <p:cNvSpPr>
                <a:spLocks noChangeShapeType="1"/>
              </p:cNvSpPr>
              <p:nvPr/>
            </p:nvSpPr>
            <p:spPr bwMode="auto">
              <a:xfrm>
                <a:off x="2064" y="1536"/>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75" name="Line 26"/>
              <p:cNvSpPr>
                <a:spLocks noChangeShapeType="1"/>
              </p:cNvSpPr>
              <p:nvPr/>
            </p:nvSpPr>
            <p:spPr bwMode="auto">
              <a:xfrm flipV="1">
                <a:off x="2064" y="1200"/>
                <a:ext cx="144"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76" name="Line 27"/>
              <p:cNvSpPr>
                <a:spLocks noChangeShapeType="1"/>
              </p:cNvSpPr>
              <p:nvPr/>
            </p:nvSpPr>
            <p:spPr bwMode="auto">
              <a:xfrm>
                <a:off x="2064" y="1632"/>
                <a:ext cx="14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77" name="Line 28"/>
              <p:cNvSpPr>
                <a:spLocks noChangeShapeType="1"/>
              </p:cNvSpPr>
              <p:nvPr/>
            </p:nvSpPr>
            <p:spPr bwMode="auto">
              <a:xfrm flipV="1">
                <a:off x="2199" y="1042"/>
                <a:ext cx="0" cy="149"/>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78" name="Line 29"/>
              <p:cNvSpPr>
                <a:spLocks noChangeShapeType="1"/>
              </p:cNvSpPr>
              <p:nvPr/>
            </p:nvSpPr>
            <p:spPr bwMode="auto">
              <a:xfrm flipH="1">
                <a:off x="2203" y="1632"/>
                <a:ext cx="5" cy="1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1274" name="Group 30"/>
            <p:cNvGrpSpPr>
              <a:grpSpLocks/>
            </p:cNvGrpSpPr>
            <p:nvPr/>
          </p:nvGrpSpPr>
          <p:grpSpPr bwMode="auto">
            <a:xfrm>
              <a:off x="1424" y="2590"/>
              <a:ext cx="84" cy="394"/>
              <a:chOff x="2064" y="1042"/>
              <a:chExt cx="240" cy="741"/>
            </a:xfrm>
          </p:grpSpPr>
          <p:sp>
            <p:nvSpPr>
              <p:cNvPr id="11355" name="Line 31"/>
              <p:cNvSpPr>
                <a:spLocks noChangeShapeType="1"/>
              </p:cNvSpPr>
              <p:nvPr/>
            </p:nvSpPr>
            <p:spPr bwMode="auto">
              <a:xfrm>
                <a:off x="2064" y="1248"/>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56" name="Line 32"/>
              <p:cNvSpPr>
                <a:spLocks noChangeShapeType="1"/>
              </p:cNvSpPr>
              <p:nvPr/>
            </p:nvSpPr>
            <p:spPr bwMode="auto">
              <a:xfrm flipH="1">
                <a:off x="2064" y="1248"/>
                <a:ext cx="24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57" name="Line 33"/>
              <p:cNvSpPr>
                <a:spLocks noChangeShapeType="1"/>
              </p:cNvSpPr>
              <p:nvPr/>
            </p:nvSpPr>
            <p:spPr bwMode="auto">
              <a:xfrm>
                <a:off x="2064" y="1344"/>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58" name="Line 34"/>
              <p:cNvSpPr>
                <a:spLocks noChangeShapeType="1"/>
              </p:cNvSpPr>
              <p:nvPr/>
            </p:nvSpPr>
            <p:spPr bwMode="auto">
              <a:xfrm flipH="1">
                <a:off x="2064" y="1344"/>
                <a:ext cx="24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59" name="Line 35"/>
              <p:cNvSpPr>
                <a:spLocks noChangeShapeType="1"/>
              </p:cNvSpPr>
              <p:nvPr/>
            </p:nvSpPr>
            <p:spPr bwMode="auto">
              <a:xfrm flipH="1">
                <a:off x="2064" y="1536"/>
                <a:ext cx="24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60" name="Line 36"/>
              <p:cNvSpPr>
                <a:spLocks noChangeShapeType="1"/>
              </p:cNvSpPr>
              <p:nvPr/>
            </p:nvSpPr>
            <p:spPr bwMode="auto">
              <a:xfrm flipH="1">
                <a:off x="2064" y="1440"/>
                <a:ext cx="24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61" name="Line 37"/>
              <p:cNvSpPr>
                <a:spLocks noChangeShapeType="1"/>
              </p:cNvSpPr>
              <p:nvPr/>
            </p:nvSpPr>
            <p:spPr bwMode="auto">
              <a:xfrm>
                <a:off x="2064" y="1440"/>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62" name="Line 38"/>
              <p:cNvSpPr>
                <a:spLocks noChangeShapeType="1"/>
              </p:cNvSpPr>
              <p:nvPr/>
            </p:nvSpPr>
            <p:spPr bwMode="auto">
              <a:xfrm>
                <a:off x="2064" y="1536"/>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63" name="Line 39"/>
              <p:cNvSpPr>
                <a:spLocks noChangeShapeType="1"/>
              </p:cNvSpPr>
              <p:nvPr/>
            </p:nvSpPr>
            <p:spPr bwMode="auto">
              <a:xfrm flipV="1">
                <a:off x="2064" y="1200"/>
                <a:ext cx="144"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64" name="Line 40"/>
              <p:cNvSpPr>
                <a:spLocks noChangeShapeType="1"/>
              </p:cNvSpPr>
              <p:nvPr/>
            </p:nvSpPr>
            <p:spPr bwMode="auto">
              <a:xfrm>
                <a:off x="2064" y="1632"/>
                <a:ext cx="14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65" name="Line 41"/>
              <p:cNvSpPr>
                <a:spLocks noChangeShapeType="1"/>
              </p:cNvSpPr>
              <p:nvPr/>
            </p:nvSpPr>
            <p:spPr bwMode="auto">
              <a:xfrm flipV="1">
                <a:off x="2199" y="1042"/>
                <a:ext cx="0" cy="149"/>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66" name="Line 42"/>
              <p:cNvSpPr>
                <a:spLocks noChangeShapeType="1"/>
              </p:cNvSpPr>
              <p:nvPr/>
            </p:nvSpPr>
            <p:spPr bwMode="auto">
              <a:xfrm flipH="1">
                <a:off x="2203" y="1632"/>
                <a:ext cx="5" cy="1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1275" name="Group 43"/>
            <p:cNvGrpSpPr>
              <a:grpSpLocks/>
            </p:cNvGrpSpPr>
            <p:nvPr/>
          </p:nvGrpSpPr>
          <p:grpSpPr bwMode="auto">
            <a:xfrm>
              <a:off x="1424" y="3126"/>
              <a:ext cx="84" cy="395"/>
              <a:chOff x="2064" y="1042"/>
              <a:chExt cx="240" cy="741"/>
            </a:xfrm>
          </p:grpSpPr>
          <p:sp>
            <p:nvSpPr>
              <p:cNvPr id="11343" name="Line 44"/>
              <p:cNvSpPr>
                <a:spLocks noChangeShapeType="1"/>
              </p:cNvSpPr>
              <p:nvPr/>
            </p:nvSpPr>
            <p:spPr bwMode="auto">
              <a:xfrm>
                <a:off x="2064" y="1248"/>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44" name="Line 45"/>
              <p:cNvSpPr>
                <a:spLocks noChangeShapeType="1"/>
              </p:cNvSpPr>
              <p:nvPr/>
            </p:nvSpPr>
            <p:spPr bwMode="auto">
              <a:xfrm flipH="1">
                <a:off x="2064" y="1248"/>
                <a:ext cx="24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45" name="Line 46"/>
              <p:cNvSpPr>
                <a:spLocks noChangeShapeType="1"/>
              </p:cNvSpPr>
              <p:nvPr/>
            </p:nvSpPr>
            <p:spPr bwMode="auto">
              <a:xfrm>
                <a:off x="2064" y="1344"/>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46" name="Line 47"/>
              <p:cNvSpPr>
                <a:spLocks noChangeShapeType="1"/>
              </p:cNvSpPr>
              <p:nvPr/>
            </p:nvSpPr>
            <p:spPr bwMode="auto">
              <a:xfrm flipH="1">
                <a:off x="2064" y="1344"/>
                <a:ext cx="24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47" name="Line 48"/>
              <p:cNvSpPr>
                <a:spLocks noChangeShapeType="1"/>
              </p:cNvSpPr>
              <p:nvPr/>
            </p:nvSpPr>
            <p:spPr bwMode="auto">
              <a:xfrm flipH="1">
                <a:off x="2064" y="1536"/>
                <a:ext cx="24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48" name="Line 49"/>
              <p:cNvSpPr>
                <a:spLocks noChangeShapeType="1"/>
              </p:cNvSpPr>
              <p:nvPr/>
            </p:nvSpPr>
            <p:spPr bwMode="auto">
              <a:xfrm flipH="1">
                <a:off x="2064" y="1440"/>
                <a:ext cx="24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49" name="Line 50"/>
              <p:cNvSpPr>
                <a:spLocks noChangeShapeType="1"/>
              </p:cNvSpPr>
              <p:nvPr/>
            </p:nvSpPr>
            <p:spPr bwMode="auto">
              <a:xfrm>
                <a:off x="2064" y="1440"/>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50" name="Line 51"/>
              <p:cNvSpPr>
                <a:spLocks noChangeShapeType="1"/>
              </p:cNvSpPr>
              <p:nvPr/>
            </p:nvSpPr>
            <p:spPr bwMode="auto">
              <a:xfrm>
                <a:off x="2064" y="1536"/>
                <a:ext cx="24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51" name="Line 52"/>
              <p:cNvSpPr>
                <a:spLocks noChangeShapeType="1"/>
              </p:cNvSpPr>
              <p:nvPr/>
            </p:nvSpPr>
            <p:spPr bwMode="auto">
              <a:xfrm flipV="1">
                <a:off x="2064" y="1200"/>
                <a:ext cx="144"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52" name="Line 53"/>
              <p:cNvSpPr>
                <a:spLocks noChangeShapeType="1"/>
              </p:cNvSpPr>
              <p:nvPr/>
            </p:nvSpPr>
            <p:spPr bwMode="auto">
              <a:xfrm>
                <a:off x="2064" y="1632"/>
                <a:ext cx="14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53" name="Line 54"/>
              <p:cNvSpPr>
                <a:spLocks noChangeShapeType="1"/>
              </p:cNvSpPr>
              <p:nvPr/>
            </p:nvSpPr>
            <p:spPr bwMode="auto">
              <a:xfrm flipV="1">
                <a:off x="2199" y="1042"/>
                <a:ext cx="0" cy="149"/>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54" name="Line 55"/>
              <p:cNvSpPr>
                <a:spLocks noChangeShapeType="1"/>
              </p:cNvSpPr>
              <p:nvPr/>
            </p:nvSpPr>
            <p:spPr bwMode="auto">
              <a:xfrm flipH="1">
                <a:off x="2203" y="1632"/>
                <a:ext cx="5" cy="15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1276" name="AutoShape 56"/>
            <p:cNvSpPr>
              <a:spLocks noChangeArrowheads="1"/>
            </p:cNvSpPr>
            <p:nvPr/>
          </p:nvSpPr>
          <p:spPr bwMode="auto">
            <a:xfrm rot="5400132">
              <a:off x="1923" y="2059"/>
              <a:ext cx="421" cy="334"/>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277" name="Text Box 57"/>
            <p:cNvSpPr txBox="1">
              <a:spLocks noChangeArrowheads="1"/>
            </p:cNvSpPr>
            <p:nvPr/>
          </p:nvSpPr>
          <p:spPr bwMode="auto">
            <a:xfrm>
              <a:off x="1925" y="2014"/>
              <a:ext cx="2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rPr>
                <a:t>+</a:t>
              </a:r>
            </a:p>
          </p:txBody>
        </p:sp>
        <p:sp>
          <p:nvSpPr>
            <p:cNvPr id="11278" name="Text Box 58"/>
            <p:cNvSpPr txBox="1">
              <a:spLocks noChangeArrowheads="1"/>
            </p:cNvSpPr>
            <p:nvPr/>
          </p:nvSpPr>
          <p:spPr bwMode="auto">
            <a:xfrm>
              <a:off x="1958" y="2206"/>
              <a:ext cx="2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rPr>
                <a:t>-</a:t>
              </a:r>
            </a:p>
          </p:txBody>
        </p:sp>
        <p:sp>
          <p:nvSpPr>
            <p:cNvPr id="11279" name="AutoShape 59"/>
            <p:cNvSpPr>
              <a:spLocks noChangeArrowheads="1"/>
            </p:cNvSpPr>
            <p:nvPr/>
          </p:nvSpPr>
          <p:spPr bwMode="auto">
            <a:xfrm rot="5400132">
              <a:off x="1923" y="2902"/>
              <a:ext cx="422" cy="334"/>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280" name="Text Box 60"/>
            <p:cNvSpPr txBox="1">
              <a:spLocks noChangeArrowheads="1"/>
            </p:cNvSpPr>
            <p:nvPr/>
          </p:nvSpPr>
          <p:spPr bwMode="auto">
            <a:xfrm>
              <a:off x="1938" y="2869"/>
              <a:ext cx="2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rPr>
                <a:t>+</a:t>
              </a:r>
            </a:p>
          </p:txBody>
        </p:sp>
        <p:sp>
          <p:nvSpPr>
            <p:cNvPr id="11281" name="Text Box 61"/>
            <p:cNvSpPr txBox="1">
              <a:spLocks noChangeArrowheads="1"/>
            </p:cNvSpPr>
            <p:nvPr/>
          </p:nvSpPr>
          <p:spPr bwMode="auto">
            <a:xfrm>
              <a:off x="1958" y="3050"/>
              <a:ext cx="2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rPr>
                <a:t>-</a:t>
              </a:r>
            </a:p>
          </p:txBody>
        </p:sp>
        <p:sp>
          <p:nvSpPr>
            <p:cNvPr id="11282" name="AutoShape 62"/>
            <p:cNvSpPr>
              <a:spLocks noChangeArrowheads="1"/>
            </p:cNvSpPr>
            <p:nvPr/>
          </p:nvSpPr>
          <p:spPr bwMode="auto">
            <a:xfrm rot="5400132">
              <a:off x="1923" y="1483"/>
              <a:ext cx="422" cy="334"/>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283" name="Text Box 63"/>
            <p:cNvSpPr txBox="1">
              <a:spLocks noChangeArrowheads="1"/>
            </p:cNvSpPr>
            <p:nvPr/>
          </p:nvSpPr>
          <p:spPr bwMode="auto">
            <a:xfrm>
              <a:off x="1925" y="1439"/>
              <a:ext cx="2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rPr>
                <a:t>+</a:t>
              </a:r>
            </a:p>
          </p:txBody>
        </p:sp>
        <p:sp>
          <p:nvSpPr>
            <p:cNvPr id="11284" name="Text Box 64"/>
            <p:cNvSpPr txBox="1">
              <a:spLocks noChangeArrowheads="1"/>
            </p:cNvSpPr>
            <p:nvPr/>
          </p:nvSpPr>
          <p:spPr bwMode="auto">
            <a:xfrm>
              <a:off x="1958" y="1611"/>
              <a:ext cx="2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rPr>
                <a:t>-</a:t>
              </a:r>
            </a:p>
          </p:txBody>
        </p:sp>
        <p:sp>
          <p:nvSpPr>
            <p:cNvPr id="11285" name="Line 65"/>
            <p:cNvSpPr>
              <a:spLocks noChangeShapeType="1"/>
            </p:cNvSpPr>
            <p:nvPr/>
          </p:nvSpPr>
          <p:spPr bwMode="auto">
            <a:xfrm>
              <a:off x="1472" y="1558"/>
              <a:ext cx="0" cy="19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86" name="Line 66"/>
            <p:cNvSpPr>
              <a:spLocks noChangeShapeType="1"/>
            </p:cNvSpPr>
            <p:nvPr/>
          </p:nvSpPr>
          <p:spPr bwMode="auto">
            <a:xfrm>
              <a:off x="1472" y="2967"/>
              <a:ext cx="0" cy="16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87" name="Line 67"/>
            <p:cNvSpPr>
              <a:spLocks noChangeShapeType="1"/>
            </p:cNvSpPr>
            <p:nvPr/>
          </p:nvSpPr>
          <p:spPr bwMode="auto">
            <a:xfrm flipH="1">
              <a:off x="797" y="1554"/>
              <a:ext cx="117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88" name="Line 68"/>
            <p:cNvSpPr>
              <a:spLocks noChangeShapeType="1"/>
            </p:cNvSpPr>
            <p:nvPr/>
          </p:nvSpPr>
          <p:spPr bwMode="auto">
            <a:xfrm>
              <a:off x="1132" y="1554"/>
              <a:ext cx="0" cy="77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89" name="Line 69"/>
            <p:cNvSpPr>
              <a:spLocks noChangeShapeType="1"/>
            </p:cNvSpPr>
            <p:nvPr/>
          </p:nvSpPr>
          <p:spPr bwMode="auto">
            <a:xfrm flipH="1">
              <a:off x="1132" y="2973"/>
              <a:ext cx="83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90" name="Line 70"/>
            <p:cNvSpPr>
              <a:spLocks noChangeShapeType="1"/>
            </p:cNvSpPr>
            <p:nvPr/>
          </p:nvSpPr>
          <p:spPr bwMode="auto">
            <a:xfrm flipH="1">
              <a:off x="1132" y="2129"/>
              <a:ext cx="83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91" name="Line 71"/>
            <p:cNvSpPr>
              <a:spLocks noChangeShapeType="1"/>
            </p:cNvSpPr>
            <p:nvPr/>
          </p:nvSpPr>
          <p:spPr bwMode="auto">
            <a:xfrm flipH="1">
              <a:off x="1474" y="2341"/>
              <a:ext cx="2" cy="256"/>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92" name="Line 72"/>
            <p:cNvSpPr>
              <a:spLocks noChangeShapeType="1"/>
            </p:cNvSpPr>
            <p:nvPr/>
          </p:nvSpPr>
          <p:spPr bwMode="auto">
            <a:xfrm flipV="1">
              <a:off x="1130" y="2602"/>
              <a:ext cx="0" cy="37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93" name="Line 73"/>
            <p:cNvSpPr>
              <a:spLocks noChangeShapeType="1"/>
            </p:cNvSpPr>
            <p:nvPr/>
          </p:nvSpPr>
          <p:spPr bwMode="auto">
            <a:xfrm>
              <a:off x="1130" y="2335"/>
              <a:ext cx="0" cy="304"/>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94" name="Line 74"/>
            <p:cNvSpPr>
              <a:spLocks noChangeShapeType="1"/>
            </p:cNvSpPr>
            <p:nvPr/>
          </p:nvSpPr>
          <p:spPr bwMode="auto">
            <a:xfrm>
              <a:off x="1392" y="3517"/>
              <a:ext cx="15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95" name="Line 75"/>
            <p:cNvSpPr>
              <a:spLocks noChangeShapeType="1"/>
            </p:cNvSpPr>
            <p:nvPr/>
          </p:nvSpPr>
          <p:spPr bwMode="auto">
            <a:xfrm>
              <a:off x="1452" y="3552"/>
              <a:ext cx="5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96" name="Rectangle 76"/>
            <p:cNvSpPr>
              <a:spLocks noChangeArrowheads="1"/>
            </p:cNvSpPr>
            <p:nvPr/>
          </p:nvSpPr>
          <p:spPr bwMode="auto">
            <a:xfrm>
              <a:off x="2636" y="1516"/>
              <a:ext cx="417" cy="2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297" name="Rectangle 77"/>
            <p:cNvSpPr>
              <a:spLocks noChangeArrowheads="1"/>
            </p:cNvSpPr>
            <p:nvPr/>
          </p:nvSpPr>
          <p:spPr bwMode="auto">
            <a:xfrm>
              <a:off x="2636" y="2091"/>
              <a:ext cx="417" cy="2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298" name="Rectangle 78"/>
            <p:cNvSpPr>
              <a:spLocks noChangeArrowheads="1"/>
            </p:cNvSpPr>
            <p:nvPr/>
          </p:nvSpPr>
          <p:spPr bwMode="auto">
            <a:xfrm>
              <a:off x="2636" y="2935"/>
              <a:ext cx="417" cy="2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299" name="Line 79"/>
            <p:cNvSpPr>
              <a:spLocks noChangeShapeType="1"/>
            </p:cNvSpPr>
            <p:nvPr/>
          </p:nvSpPr>
          <p:spPr bwMode="auto">
            <a:xfrm>
              <a:off x="2301" y="1646"/>
              <a:ext cx="33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00" name="Line 80"/>
            <p:cNvSpPr>
              <a:spLocks noChangeShapeType="1"/>
            </p:cNvSpPr>
            <p:nvPr/>
          </p:nvSpPr>
          <p:spPr bwMode="auto">
            <a:xfrm>
              <a:off x="2301" y="2221"/>
              <a:ext cx="33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01" name="Line 81"/>
            <p:cNvSpPr>
              <a:spLocks noChangeShapeType="1"/>
            </p:cNvSpPr>
            <p:nvPr/>
          </p:nvSpPr>
          <p:spPr bwMode="auto">
            <a:xfrm>
              <a:off x="2299" y="3075"/>
              <a:ext cx="33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02" name="Rectangle 82"/>
            <p:cNvSpPr>
              <a:spLocks noChangeArrowheads="1"/>
            </p:cNvSpPr>
            <p:nvPr/>
          </p:nvSpPr>
          <p:spPr bwMode="auto">
            <a:xfrm>
              <a:off x="3388" y="1324"/>
              <a:ext cx="208" cy="20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303" name="Rectangle 83"/>
            <p:cNvSpPr>
              <a:spLocks noChangeArrowheads="1"/>
            </p:cNvSpPr>
            <p:nvPr/>
          </p:nvSpPr>
          <p:spPr bwMode="auto">
            <a:xfrm>
              <a:off x="3805" y="1324"/>
              <a:ext cx="209" cy="20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304" name="Rectangle 84"/>
            <p:cNvSpPr>
              <a:spLocks noChangeArrowheads="1"/>
            </p:cNvSpPr>
            <p:nvPr/>
          </p:nvSpPr>
          <p:spPr bwMode="auto">
            <a:xfrm>
              <a:off x="4432" y="1976"/>
              <a:ext cx="585" cy="6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305" name="Line 85"/>
            <p:cNvSpPr>
              <a:spLocks noChangeShapeType="1"/>
            </p:cNvSpPr>
            <p:nvPr/>
          </p:nvSpPr>
          <p:spPr bwMode="auto">
            <a:xfrm>
              <a:off x="3053" y="1655"/>
              <a:ext cx="33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06" name="Line 86"/>
            <p:cNvSpPr>
              <a:spLocks noChangeShapeType="1"/>
            </p:cNvSpPr>
            <p:nvPr/>
          </p:nvSpPr>
          <p:spPr bwMode="auto">
            <a:xfrm>
              <a:off x="3053" y="2230"/>
              <a:ext cx="33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07" name="Line 87"/>
            <p:cNvSpPr>
              <a:spLocks noChangeShapeType="1"/>
            </p:cNvSpPr>
            <p:nvPr/>
          </p:nvSpPr>
          <p:spPr bwMode="auto">
            <a:xfrm>
              <a:off x="3053" y="3064"/>
              <a:ext cx="335"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08" name="Line 88"/>
            <p:cNvSpPr>
              <a:spLocks noChangeShapeType="1"/>
            </p:cNvSpPr>
            <p:nvPr/>
          </p:nvSpPr>
          <p:spPr bwMode="auto">
            <a:xfrm>
              <a:off x="3596" y="2321"/>
              <a:ext cx="209"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09" name="Line 89"/>
            <p:cNvSpPr>
              <a:spLocks noChangeShapeType="1"/>
            </p:cNvSpPr>
            <p:nvPr/>
          </p:nvSpPr>
          <p:spPr bwMode="auto">
            <a:xfrm>
              <a:off x="4014" y="2321"/>
              <a:ext cx="41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10" name="Line 90"/>
            <p:cNvSpPr>
              <a:spLocks noChangeShapeType="1"/>
            </p:cNvSpPr>
            <p:nvPr/>
          </p:nvSpPr>
          <p:spPr bwMode="auto">
            <a:xfrm>
              <a:off x="5017" y="2091"/>
              <a:ext cx="16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11" name="Line 91"/>
            <p:cNvSpPr>
              <a:spLocks noChangeShapeType="1"/>
            </p:cNvSpPr>
            <p:nvPr/>
          </p:nvSpPr>
          <p:spPr bwMode="auto">
            <a:xfrm>
              <a:off x="5017" y="2168"/>
              <a:ext cx="16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12" name="Line 92"/>
            <p:cNvSpPr>
              <a:spLocks noChangeShapeType="1"/>
            </p:cNvSpPr>
            <p:nvPr/>
          </p:nvSpPr>
          <p:spPr bwMode="auto">
            <a:xfrm>
              <a:off x="5017" y="2513"/>
              <a:ext cx="167"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13" name="Line 93"/>
            <p:cNvSpPr>
              <a:spLocks noChangeShapeType="1"/>
            </p:cNvSpPr>
            <p:nvPr/>
          </p:nvSpPr>
          <p:spPr bwMode="auto">
            <a:xfrm>
              <a:off x="5100" y="2206"/>
              <a:ext cx="0" cy="269"/>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14" name="Text Box 94"/>
            <p:cNvSpPr txBox="1">
              <a:spLocks noChangeArrowheads="1"/>
            </p:cNvSpPr>
            <p:nvPr/>
          </p:nvSpPr>
          <p:spPr bwMode="auto">
            <a:xfrm>
              <a:off x="4512" y="2112"/>
              <a:ext cx="4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N – BIT</a:t>
              </a:r>
            </a:p>
            <a:p>
              <a:pPr eaLnBrk="1" hangingPunct="1">
                <a:spcBef>
                  <a:spcPct val="0"/>
                </a:spcBef>
                <a:buFontTx/>
                <a:buNone/>
              </a:pPr>
              <a:r>
                <a:rPr lang="en-GB" altLang="en-US" sz="1600">
                  <a:latin typeface="Arial Narrow" panose="020B0606020202030204" pitchFamily="34" charset="0"/>
                </a:rPr>
                <a:t>LATCH</a:t>
              </a:r>
            </a:p>
          </p:txBody>
        </p:sp>
        <p:sp>
          <p:nvSpPr>
            <p:cNvPr id="11315" name="Line 95"/>
            <p:cNvSpPr>
              <a:spLocks noChangeShapeType="1"/>
            </p:cNvSpPr>
            <p:nvPr/>
          </p:nvSpPr>
          <p:spPr bwMode="auto">
            <a:xfrm flipH="1">
              <a:off x="1466" y="1729"/>
              <a:ext cx="50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16" name="Line 96"/>
            <p:cNvSpPr>
              <a:spLocks noChangeShapeType="1"/>
            </p:cNvSpPr>
            <p:nvPr/>
          </p:nvSpPr>
          <p:spPr bwMode="auto">
            <a:xfrm flipH="1">
              <a:off x="1466" y="2321"/>
              <a:ext cx="50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17" name="Line 97"/>
            <p:cNvSpPr>
              <a:spLocks noChangeShapeType="1"/>
            </p:cNvSpPr>
            <p:nvPr/>
          </p:nvSpPr>
          <p:spPr bwMode="auto">
            <a:xfrm flipH="1">
              <a:off x="1466" y="3165"/>
              <a:ext cx="501"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18" name="Text Box 98"/>
            <p:cNvSpPr txBox="1">
              <a:spLocks noChangeArrowheads="1"/>
            </p:cNvSpPr>
            <p:nvPr/>
          </p:nvSpPr>
          <p:spPr bwMode="auto">
            <a:xfrm>
              <a:off x="4174" y="2091"/>
              <a:ext cx="1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N</a:t>
              </a:r>
            </a:p>
          </p:txBody>
        </p:sp>
        <p:sp>
          <p:nvSpPr>
            <p:cNvPr id="11319" name="Text Box 99"/>
            <p:cNvSpPr txBox="1">
              <a:spLocks noChangeArrowheads="1"/>
            </p:cNvSpPr>
            <p:nvPr/>
          </p:nvSpPr>
          <p:spPr bwMode="auto">
            <a:xfrm>
              <a:off x="3600" y="2040"/>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2</a:t>
              </a:r>
              <a:r>
                <a:rPr lang="en-GB" altLang="en-US" sz="1600" baseline="30000">
                  <a:latin typeface="Arial Narrow" panose="020B0606020202030204" pitchFamily="34" charset="0"/>
                </a:rPr>
                <a:t>N</a:t>
              </a:r>
              <a:endParaRPr lang="en-GB" altLang="en-US" sz="1600">
                <a:latin typeface="Arial Narrow" panose="020B0606020202030204" pitchFamily="34" charset="0"/>
              </a:endParaRPr>
            </a:p>
          </p:txBody>
        </p:sp>
        <p:sp>
          <p:nvSpPr>
            <p:cNvPr id="11320" name="Text Box 100"/>
            <p:cNvSpPr txBox="1">
              <a:spLocks noChangeArrowheads="1"/>
            </p:cNvSpPr>
            <p:nvPr/>
          </p:nvSpPr>
          <p:spPr bwMode="auto">
            <a:xfrm>
              <a:off x="3772" y="1669"/>
              <a:ext cx="270" cy="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2</a:t>
              </a:r>
              <a:r>
                <a:rPr lang="en-GB" altLang="en-US" sz="1600" baseline="30000">
                  <a:latin typeface="Arial Narrow" panose="020B0606020202030204" pitchFamily="34" charset="0"/>
                </a:rPr>
                <a:t>N</a:t>
              </a:r>
              <a:r>
                <a:rPr lang="en-GB" altLang="en-US" sz="1600">
                  <a:latin typeface="Arial Narrow" panose="020B0606020202030204" pitchFamily="34" charset="0"/>
                </a:rPr>
                <a:t>:N     PRIORITY     ENCODER</a:t>
              </a:r>
            </a:p>
          </p:txBody>
        </p:sp>
        <p:sp>
          <p:nvSpPr>
            <p:cNvPr id="11321" name="Text Box 101"/>
            <p:cNvSpPr txBox="1">
              <a:spLocks noChangeArrowheads="1"/>
            </p:cNvSpPr>
            <p:nvPr/>
          </p:nvSpPr>
          <p:spPr bwMode="auto">
            <a:xfrm>
              <a:off x="3354" y="1632"/>
              <a:ext cx="270" cy="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THERMOMETER     DECODER</a:t>
              </a:r>
            </a:p>
          </p:txBody>
        </p:sp>
        <p:sp>
          <p:nvSpPr>
            <p:cNvPr id="11322" name="Text Box 102"/>
            <p:cNvSpPr txBox="1">
              <a:spLocks noChangeArrowheads="1"/>
            </p:cNvSpPr>
            <p:nvPr/>
          </p:nvSpPr>
          <p:spPr bwMode="auto">
            <a:xfrm>
              <a:off x="1508" y="1286"/>
              <a:ext cx="3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rPr>
                <a:t>R/2</a:t>
              </a:r>
            </a:p>
          </p:txBody>
        </p:sp>
        <p:sp>
          <p:nvSpPr>
            <p:cNvPr id="11323" name="Text Box 103"/>
            <p:cNvSpPr txBox="1">
              <a:spLocks noChangeArrowheads="1"/>
            </p:cNvSpPr>
            <p:nvPr/>
          </p:nvSpPr>
          <p:spPr bwMode="auto">
            <a:xfrm>
              <a:off x="1508" y="3263"/>
              <a:ext cx="3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rPr>
                <a:t>R/2</a:t>
              </a:r>
            </a:p>
          </p:txBody>
        </p:sp>
        <p:sp>
          <p:nvSpPr>
            <p:cNvPr id="11324" name="Text Box 104"/>
            <p:cNvSpPr txBox="1">
              <a:spLocks noChangeArrowheads="1"/>
            </p:cNvSpPr>
            <p:nvPr/>
          </p:nvSpPr>
          <p:spPr bwMode="auto">
            <a:xfrm>
              <a:off x="1508" y="2726"/>
              <a:ext cx="1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rPr>
                <a:t>R</a:t>
              </a:r>
            </a:p>
          </p:txBody>
        </p:sp>
        <p:sp>
          <p:nvSpPr>
            <p:cNvPr id="11325" name="Text Box 105"/>
            <p:cNvSpPr txBox="1">
              <a:spLocks noChangeArrowheads="1"/>
            </p:cNvSpPr>
            <p:nvPr/>
          </p:nvSpPr>
          <p:spPr bwMode="auto">
            <a:xfrm>
              <a:off x="1508" y="1823"/>
              <a:ext cx="1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rPr>
                <a:t>R</a:t>
              </a:r>
            </a:p>
          </p:txBody>
        </p:sp>
        <p:sp>
          <p:nvSpPr>
            <p:cNvPr id="11326" name="Text Box 106"/>
            <p:cNvSpPr txBox="1">
              <a:spLocks noChangeArrowheads="1"/>
            </p:cNvSpPr>
            <p:nvPr/>
          </p:nvSpPr>
          <p:spPr bwMode="auto">
            <a:xfrm>
              <a:off x="1304" y="912"/>
              <a:ext cx="3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rPr>
                <a:t>V</a:t>
              </a:r>
              <a:r>
                <a:rPr lang="en-GB" altLang="en-US" sz="1600" baseline="-25000">
                  <a:latin typeface="Arial Narrow" panose="020B0606020202030204" pitchFamily="34" charset="0"/>
                </a:rPr>
                <a:t>REF</a:t>
              </a:r>
              <a:endParaRPr lang="en-GB" altLang="en-US" sz="1600">
                <a:latin typeface="Arial Narrow" panose="020B0606020202030204" pitchFamily="34" charset="0"/>
              </a:endParaRPr>
            </a:p>
          </p:txBody>
        </p:sp>
        <p:sp>
          <p:nvSpPr>
            <p:cNvPr id="11327" name="Text Box 107"/>
            <p:cNvSpPr txBox="1">
              <a:spLocks noChangeArrowheads="1"/>
            </p:cNvSpPr>
            <p:nvPr/>
          </p:nvSpPr>
          <p:spPr bwMode="auto">
            <a:xfrm>
              <a:off x="624" y="1296"/>
              <a:ext cx="3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rPr>
                <a:t>V</a:t>
              </a:r>
              <a:r>
                <a:rPr lang="en-GB" altLang="en-US" sz="1600" baseline="-25000">
                  <a:latin typeface="Arial Narrow" panose="020B0606020202030204" pitchFamily="34" charset="0"/>
                </a:rPr>
                <a:t>IN</a:t>
              </a:r>
              <a:endParaRPr lang="en-GB" altLang="en-US" sz="1600">
                <a:latin typeface="Arial Narrow" panose="020B0606020202030204" pitchFamily="34" charset="0"/>
              </a:endParaRPr>
            </a:p>
          </p:txBody>
        </p:sp>
        <p:sp>
          <p:nvSpPr>
            <p:cNvPr id="11328" name="Line 108"/>
            <p:cNvSpPr>
              <a:spLocks noChangeShapeType="1"/>
            </p:cNvSpPr>
            <p:nvPr/>
          </p:nvSpPr>
          <p:spPr bwMode="auto">
            <a:xfrm flipH="1">
              <a:off x="4181" y="2268"/>
              <a:ext cx="84" cy="11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29" name="Line 109"/>
            <p:cNvSpPr>
              <a:spLocks noChangeShapeType="1"/>
            </p:cNvSpPr>
            <p:nvPr/>
          </p:nvSpPr>
          <p:spPr bwMode="auto">
            <a:xfrm flipH="1">
              <a:off x="3651" y="2276"/>
              <a:ext cx="84" cy="11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30" name="AutoShape 110"/>
            <p:cNvSpPr>
              <a:spLocks noChangeArrowheads="1"/>
            </p:cNvSpPr>
            <p:nvPr/>
          </p:nvSpPr>
          <p:spPr bwMode="auto">
            <a:xfrm flipV="1">
              <a:off x="2803" y="1516"/>
              <a:ext cx="83" cy="77"/>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331" name="AutoShape 111"/>
            <p:cNvSpPr>
              <a:spLocks noChangeArrowheads="1"/>
            </p:cNvSpPr>
            <p:nvPr/>
          </p:nvSpPr>
          <p:spPr bwMode="auto">
            <a:xfrm flipV="1">
              <a:off x="2803" y="2091"/>
              <a:ext cx="83" cy="77"/>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332" name="Text Box 112"/>
            <p:cNvSpPr txBox="1">
              <a:spLocks noChangeArrowheads="1"/>
            </p:cNvSpPr>
            <p:nvPr/>
          </p:nvSpPr>
          <p:spPr bwMode="auto">
            <a:xfrm>
              <a:off x="2617" y="2973"/>
              <a:ext cx="1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rPr>
                <a:t>D</a:t>
              </a:r>
            </a:p>
          </p:txBody>
        </p:sp>
        <p:sp>
          <p:nvSpPr>
            <p:cNvPr id="11333" name="Text Box 113"/>
            <p:cNvSpPr txBox="1">
              <a:spLocks noChangeArrowheads="1"/>
            </p:cNvSpPr>
            <p:nvPr/>
          </p:nvSpPr>
          <p:spPr bwMode="auto">
            <a:xfrm>
              <a:off x="2620" y="2112"/>
              <a:ext cx="1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rPr>
                <a:t>D</a:t>
              </a:r>
            </a:p>
          </p:txBody>
        </p:sp>
        <p:sp>
          <p:nvSpPr>
            <p:cNvPr id="11334" name="Text Box 114"/>
            <p:cNvSpPr txBox="1">
              <a:spLocks noChangeArrowheads="1"/>
            </p:cNvSpPr>
            <p:nvPr/>
          </p:nvSpPr>
          <p:spPr bwMode="auto">
            <a:xfrm>
              <a:off x="2617" y="1536"/>
              <a:ext cx="1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rPr>
                <a:t>D</a:t>
              </a:r>
            </a:p>
          </p:txBody>
        </p:sp>
        <p:sp>
          <p:nvSpPr>
            <p:cNvPr id="11335" name="Line 115"/>
            <p:cNvSpPr>
              <a:spLocks noChangeShapeType="1"/>
            </p:cNvSpPr>
            <p:nvPr/>
          </p:nvSpPr>
          <p:spPr bwMode="auto">
            <a:xfrm flipV="1">
              <a:off x="2846" y="1439"/>
              <a:ext cx="0" cy="7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36" name="Line 116"/>
            <p:cNvSpPr>
              <a:spLocks noChangeShapeType="1"/>
            </p:cNvSpPr>
            <p:nvPr/>
          </p:nvSpPr>
          <p:spPr bwMode="auto">
            <a:xfrm flipV="1">
              <a:off x="2846" y="2858"/>
              <a:ext cx="0" cy="7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37" name="Line 117"/>
            <p:cNvSpPr>
              <a:spLocks noChangeShapeType="1"/>
            </p:cNvSpPr>
            <p:nvPr/>
          </p:nvSpPr>
          <p:spPr bwMode="auto">
            <a:xfrm flipV="1">
              <a:off x="2846" y="2014"/>
              <a:ext cx="0" cy="7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38" name="Text Box 118"/>
            <p:cNvSpPr txBox="1">
              <a:spLocks noChangeArrowheads="1"/>
            </p:cNvSpPr>
            <p:nvPr/>
          </p:nvSpPr>
          <p:spPr bwMode="auto">
            <a:xfrm>
              <a:off x="2803" y="1296"/>
              <a:ext cx="4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sym typeface="Symbol" panose="05050102010706020507" pitchFamily="18" charset="2"/>
                </a:rPr>
                <a:t></a:t>
              </a:r>
              <a:r>
                <a:rPr lang="en-GB" altLang="en-US" sz="1600" baseline="-25000">
                  <a:latin typeface="Arial Narrow" panose="020B0606020202030204" pitchFamily="34" charset="0"/>
                  <a:sym typeface="Symbol" panose="05050102010706020507" pitchFamily="18" charset="2"/>
                </a:rPr>
                <a:t>1</a:t>
              </a:r>
              <a:endParaRPr lang="en-GB" altLang="en-US" sz="1600">
                <a:latin typeface="Arial Narrow" panose="020B0606020202030204" pitchFamily="34" charset="0"/>
              </a:endParaRPr>
            </a:p>
          </p:txBody>
        </p:sp>
        <p:sp>
          <p:nvSpPr>
            <p:cNvPr id="11339" name="Text Box 119"/>
            <p:cNvSpPr txBox="1">
              <a:spLocks noChangeArrowheads="1"/>
            </p:cNvSpPr>
            <p:nvPr/>
          </p:nvSpPr>
          <p:spPr bwMode="auto">
            <a:xfrm>
              <a:off x="2817" y="1878"/>
              <a:ext cx="3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sym typeface="Symbol" panose="05050102010706020507" pitchFamily="18" charset="2"/>
                </a:rPr>
                <a:t></a:t>
              </a:r>
              <a:r>
                <a:rPr lang="en-GB" altLang="en-US" sz="1600" baseline="-25000">
                  <a:latin typeface="Arial Narrow" panose="020B0606020202030204" pitchFamily="34" charset="0"/>
                  <a:sym typeface="Symbol" panose="05050102010706020507" pitchFamily="18" charset="2"/>
                </a:rPr>
                <a:t>1</a:t>
              </a:r>
              <a:endParaRPr lang="en-GB" altLang="en-US" sz="1600">
                <a:latin typeface="Arial Narrow" panose="020B0606020202030204" pitchFamily="34" charset="0"/>
              </a:endParaRPr>
            </a:p>
          </p:txBody>
        </p:sp>
        <p:sp>
          <p:nvSpPr>
            <p:cNvPr id="11340" name="Text Box 120"/>
            <p:cNvSpPr txBox="1">
              <a:spLocks noChangeArrowheads="1"/>
            </p:cNvSpPr>
            <p:nvPr/>
          </p:nvSpPr>
          <p:spPr bwMode="auto">
            <a:xfrm>
              <a:off x="2803" y="2688"/>
              <a:ext cx="4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600">
                  <a:latin typeface="Arial Narrow" panose="020B0606020202030204" pitchFamily="34" charset="0"/>
                  <a:sym typeface="Symbol" panose="05050102010706020507" pitchFamily="18" charset="2"/>
                </a:rPr>
                <a:t></a:t>
              </a:r>
              <a:r>
                <a:rPr lang="en-GB" altLang="en-US" sz="1600" baseline="-25000">
                  <a:latin typeface="Arial Narrow" panose="020B0606020202030204" pitchFamily="34" charset="0"/>
                  <a:sym typeface="Symbol" panose="05050102010706020507" pitchFamily="18" charset="2"/>
                </a:rPr>
                <a:t>1</a:t>
              </a:r>
              <a:endParaRPr lang="en-GB" altLang="en-US" sz="1600">
                <a:latin typeface="Arial Narrow" panose="020B0606020202030204" pitchFamily="34" charset="0"/>
              </a:endParaRPr>
            </a:p>
          </p:txBody>
        </p:sp>
        <p:sp>
          <p:nvSpPr>
            <p:cNvPr id="11341" name="AutoShape 121"/>
            <p:cNvSpPr>
              <a:spLocks noChangeArrowheads="1"/>
            </p:cNvSpPr>
            <p:nvPr/>
          </p:nvSpPr>
          <p:spPr bwMode="auto">
            <a:xfrm flipV="1">
              <a:off x="2805" y="2939"/>
              <a:ext cx="83" cy="76"/>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342" name="Line 122"/>
            <p:cNvSpPr>
              <a:spLocks noChangeShapeType="1"/>
            </p:cNvSpPr>
            <p:nvPr/>
          </p:nvSpPr>
          <p:spPr bwMode="auto">
            <a:xfrm>
              <a:off x="1472" y="2085"/>
              <a:ext cx="0" cy="23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1267" name="TextBox 1"/>
          <p:cNvSpPr txBox="1">
            <a:spLocks noChangeArrowheads="1"/>
          </p:cNvSpPr>
          <p:nvPr/>
        </p:nvSpPr>
        <p:spPr bwMode="auto">
          <a:xfrm>
            <a:off x="838200" y="5486400"/>
            <a:ext cx="660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Output code C = k, if Vin </a:t>
            </a:r>
            <a:r>
              <a:rPr lang="en-US" altLang="en-US" sz="2400">
                <a:sym typeface="Symbol" panose="05050102010706020507" pitchFamily="18" charset="2"/>
              </a:rPr>
              <a:t> </a:t>
            </a:r>
            <a:r>
              <a:rPr lang="en-US" altLang="en-US" sz="2400"/>
              <a:t>[Vtap(k), Vtap(k+1))</a:t>
            </a:r>
          </a:p>
        </p:txBody>
      </p:sp>
      <p:sp>
        <p:nvSpPr>
          <p:cNvPr id="1126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C75492-5120-42DA-B260-B36C0ABCC007}" type="slidenum">
              <a:rPr lang="en-US" altLang="en-US" sz="1400" smtClean="0"/>
              <a:pPr>
                <a:spcBef>
                  <a:spcPct val="0"/>
                </a:spcBef>
                <a:buFontTx/>
                <a:buNone/>
              </a:pPr>
              <a:t>6</a:t>
            </a:fld>
            <a:endParaRPr lang="en-US" altLang="en-US" sz="1400" smtClean="0"/>
          </a:p>
        </p:txBody>
      </p:sp>
      <p:sp>
        <p:nvSpPr>
          <p:cNvPr id="11269" name="Text Box 99"/>
          <p:cNvSpPr txBox="1">
            <a:spLocks noChangeArrowheads="1"/>
          </p:cNvSpPr>
          <p:nvPr/>
        </p:nvSpPr>
        <p:spPr bwMode="auto">
          <a:xfrm>
            <a:off x="4229100" y="777875"/>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2</a:t>
            </a:r>
            <a:r>
              <a:rPr lang="en-GB" altLang="en-US" sz="1600" baseline="30000">
                <a:latin typeface="Arial Narrow" panose="020B0606020202030204" pitchFamily="34" charset="0"/>
              </a:rPr>
              <a:t>N</a:t>
            </a:r>
            <a:r>
              <a:rPr lang="en-GB" altLang="en-US" sz="1600">
                <a:latin typeface="Arial Narrow" panose="020B0606020202030204" pitchFamily="34" charset="0"/>
              </a:rPr>
              <a:t>-1</a:t>
            </a:r>
          </a:p>
        </p:txBody>
      </p:sp>
      <p:sp>
        <p:nvSpPr>
          <p:cNvPr id="11270" name="Text Box 99"/>
          <p:cNvSpPr txBox="1">
            <a:spLocks noChangeArrowheads="1"/>
          </p:cNvSpPr>
          <p:nvPr/>
        </p:nvSpPr>
        <p:spPr bwMode="auto">
          <a:xfrm>
            <a:off x="3116263" y="954088"/>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2</a:t>
            </a:r>
            <a:r>
              <a:rPr lang="en-GB" altLang="en-US" sz="1600" baseline="30000">
                <a:latin typeface="Arial Narrow" panose="020B0606020202030204" pitchFamily="34" charset="0"/>
              </a:rPr>
              <a:t>N</a:t>
            </a:r>
            <a:r>
              <a:rPr lang="en-GB" altLang="en-US" sz="1600">
                <a:latin typeface="Arial Narrow" panose="020B0606020202030204" pitchFamily="34" charset="0"/>
              </a:rPr>
              <a:t>-1</a:t>
            </a:r>
          </a:p>
        </p:txBody>
      </p:sp>
      <p:sp>
        <p:nvSpPr>
          <p:cNvPr id="11271" name="Text Box 99"/>
          <p:cNvSpPr txBox="1">
            <a:spLocks noChangeArrowheads="1"/>
          </p:cNvSpPr>
          <p:nvPr/>
        </p:nvSpPr>
        <p:spPr bwMode="auto">
          <a:xfrm>
            <a:off x="2082800" y="49530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Arial Narrow" panose="020B0606020202030204" pitchFamily="34" charset="0"/>
              </a:rPr>
              <a:t>2</a:t>
            </a:r>
            <a:r>
              <a:rPr lang="en-GB" altLang="en-US" sz="1600" baseline="30000">
                <a:latin typeface="Arial Narrow" panose="020B0606020202030204" pitchFamily="34" charset="0"/>
              </a:rPr>
              <a:t>N</a:t>
            </a:r>
            <a:endParaRPr lang="en-GB" altLang="en-US" sz="1600">
              <a:latin typeface="Arial Narrow" panose="020B0606020202030204" pitchFamily="34"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2819400" y="914400"/>
          <a:ext cx="3294063" cy="5029200"/>
        </p:xfrm>
        <a:graphic>
          <a:graphicData uri="http://schemas.openxmlformats.org/presentationml/2006/ole">
            <mc:AlternateContent xmlns:mc="http://schemas.openxmlformats.org/markup-compatibility/2006">
              <mc:Choice xmlns:v="urn:schemas-microsoft-com:vml" Requires="v">
                <p:oleObj spid="_x0000_s13320" name="Documento" r:id="rId4" imgW="3657600" imgH="5585460" progId="Word.Document.8">
                  <p:embed/>
                </p:oleObj>
              </mc:Choice>
              <mc:Fallback>
                <p:oleObj name="Documento" r:id="rId4" imgW="3657600" imgH="558546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914400"/>
                        <a:ext cx="329406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596" name="Text Box 4"/>
          <p:cNvSpPr txBox="1">
            <a:spLocks noChangeArrowheads="1"/>
          </p:cNvSpPr>
          <p:nvPr/>
        </p:nvSpPr>
        <p:spPr bwMode="auto">
          <a:xfrm>
            <a:off x="6172200" y="3124200"/>
            <a:ext cx="1860550" cy="1006475"/>
          </a:xfrm>
          <a:prstGeom prst="rect">
            <a:avLst/>
          </a:prstGeom>
          <a:noFill/>
          <a:ln w="9525">
            <a:noFill/>
            <a:miter lim="800000"/>
            <a:headEnd/>
            <a:tailEnd/>
          </a:ln>
          <a:effec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GB" sz="2000" b="1" i="1" smtClean="0">
                <a:solidFill>
                  <a:srgbClr val="CC0000"/>
                </a:solidFill>
                <a:effectLst>
                  <a:outerShdw blurRad="38100" dist="38100" dir="2700000" algn="tl">
                    <a:srgbClr val="C0C0C0"/>
                  </a:outerShdw>
                </a:effectLst>
                <a:latin typeface="Times New Roman" panose="02020603050405020304" pitchFamily="18" charset="0"/>
              </a:rPr>
              <a:t>“Thermometer”</a:t>
            </a:r>
          </a:p>
          <a:p>
            <a:pPr algn="ctr" eaLnBrk="1" hangingPunct="1">
              <a:spcBef>
                <a:spcPct val="0"/>
              </a:spcBef>
              <a:buFontTx/>
              <a:buNone/>
              <a:defRPr/>
            </a:pPr>
            <a:r>
              <a:rPr lang="en-GB" sz="2000" b="1" i="1" smtClean="0">
                <a:solidFill>
                  <a:srgbClr val="CC0000"/>
                </a:solidFill>
                <a:effectLst>
                  <a:outerShdw blurRad="38100" dist="38100" dir="2700000" algn="tl">
                    <a:srgbClr val="C0C0C0"/>
                  </a:outerShdw>
                </a:effectLst>
                <a:latin typeface="Times New Roman" panose="02020603050405020304" pitchFamily="18" charset="0"/>
              </a:rPr>
              <a:t>  decoder </a:t>
            </a:r>
          </a:p>
          <a:p>
            <a:pPr algn="ctr" eaLnBrk="1" hangingPunct="1">
              <a:spcBef>
                <a:spcPct val="0"/>
              </a:spcBef>
              <a:buFontTx/>
              <a:buNone/>
              <a:defRPr/>
            </a:pPr>
            <a:r>
              <a:rPr lang="en-GB" sz="2000" b="1" i="1" smtClean="0">
                <a:solidFill>
                  <a:srgbClr val="CC0000"/>
                </a:solidFill>
                <a:effectLst>
                  <a:outerShdw blurRad="38100" dist="38100" dir="2700000" algn="tl">
                    <a:srgbClr val="C0C0C0"/>
                  </a:outerShdw>
                </a:effectLst>
                <a:latin typeface="Times New Roman" panose="02020603050405020304" pitchFamily="18" charset="0"/>
              </a:rPr>
              <a:t>  output</a:t>
            </a:r>
          </a:p>
        </p:txBody>
      </p:sp>
      <p:sp>
        <p:nvSpPr>
          <p:cNvPr id="1331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558014D-466A-4409-8763-54EDF13371F6}" type="slidenum">
              <a:rPr lang="en-US" altLang="en-US" sz="1400" smtClean="0"/>
              <a:pPr>
                <a:spcBef>
                  <a:spcPct val="0"/>
                </a:spcBef>
                <a:buFontTx/>
                <a:buNone/>
              </a:pPr>
              <a:t>7</a:t>
            </a:fld>
            <a:endParaRPr lang="en-US" altLang="en-US" sz="14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22596"/>
                                        </p:tgtEl>
                                        <p:attrNameLst>
                                          <p:attrName>style.visibility</p:attrName>
                                        </p:attrNameLst>
                                      </p:cBhvr>
                                      <p:to>
                                        <p:strVal val="visible"/>
                                      </p:to>
                                    </p:set>
                                    <p:anim calcmode="lin" valueType="num">
                                      <p:cBhvr additive="base">
                                        <p:cTn id="7" dur="500" fill="hold"/>
                                        <p:tgtEl>
                                          <p:spTgt spid="622596"/>
                                        </p:tgtEl>
                                        <p:attrNameLst>
                                          <p:attrName>ppt_x</p:attrName>
                                        </p:attrNameLst>
                                      </p:cBhvr>
                                      <p:tavLst>
                                        <p:tav tm="0">
                                          <p:val>
                                            <p:strVal val="1+#ppt_w/2"/>
                                          </p:val>
                                        </p:tav>
                                        <p:tav tm="100000">
                                          <p:val>
                                            <p:strVal val="#ppt_x"/>
                                          </p:val>
                                        </p:tav>
                                      </p:tavLst>
                                    </p:anim>
                                    <p:anim calcmode="lin" valueType="num">
                                      <p:cBhvr additive="base">
                                        <p:cTn id="8" dur="500" fill="hold"/>
                                        <p:tgtEl>
                                          <p:spTgt spid="6225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622300" y="1219200"/>
            <a:ext cx="3429000" cy="4876800"/>
            <a:chOff x="1776" y="768"/>
            <a:chExt cx="2160" cy="3072"/>
          </a:xfrm>
        </p:grpSpPr>
        <p:grpSp>
          <p:nvGrpSpPr>
            <p:cNvPr id="15408" name="Group 3"/>
            <p:cNvGrpSpPr>
              <a:grpSpLocks/>
            </p:cNvGrpSpPr>
            <p:nvPr/>
          </p:nvGrpSpPr>
          <p:grpSpPr bwMode="auto">
            <a:xfrm>
              <a:off x="3216" y="1296"/>
              <a:ext cx="480" cy="192"/>
              <a:chOff x="1296" y="2016"/>
              <a:chExt cx="624" cy="240"/>
            </a:xfrm>
          </p:grpSpPr>
          <p:grpSp>
            <p:nvGrpSpPr>
              <p:cNvPr id="15508" name="Group 4"/>
              <p:cNvGrpSpPr>
                <a:grpSpLocks/>
              </p:cNvGrpSpPr>
              <p:nvPr/>
            </p:nvGrpSpPr>
            <p:grpSpPr bwMode="auto">
              <a:xfrm>
                <a:off x="1296" y="2016"/>
                <a:ext cx="336" cy="240"/>
                <a:chOff x="1296" y="2016"/>
                <a:chExt cx="336" cy="240"/>
              </a:xfrm>
            </p:grpSpPr>
            <p:sp>
              <p:nvSpPr>
                <p:cNvPr id="15510" name="Rectangle 5"/>
                <p:cNvSpPr>
                  <a:spLocks noChangeArrowheads="1"/>
                </p:cNvSpPr>
                <p:nvPr/>
              </p:nvSpPr>
              <p:spPr bwMode="auto">
                <a:xfrm>
                  <a:off x="1296" y="2016"/>
                  <a:ext cx="192" cy="24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511" name="Oval 6"/>
                <p:cNvSpPr>
                  <a:spLocks noChangeArrowheads="1"/>
                </p:cNvSpPr>
                <p:nvPr/>
              </p:nvSpPr>
              <p:spPr bwMode="auto">
                <a:xfrm>
                  <a:off x="1392" y="2016"/>
                  <a:ext cx="240" cy="240"/>
                </a:xfrm>
                <a:prstGeom prst="ellipse">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512" name="Rectangle 7"/>
                <p:cNvSpPr>
                  <a:spLocks noChangeArrowheads="1"/>
                </p:cNvSpPr>
                <p:nvPr/>
              </p:nvSpPr>
              <p:spPr bwMode="auto">
                <a:xfrm>
                  <a:off x="1356" y="2040"/>
                  <a:ext cx="180" cy="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15509" name="Line 8"/>
              <p:cNvSpPr>
                <a:spLocks noChangeShapeType="1"/>
              </p:cNvSpPr>
              <p:nvPr/>
            </p:nvSpPr>
            <p:spPr bwMode="auto">
              <a:xfrm>
                <a:off x="1632" y="2136"/>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5409" name="Oval 9"/>
            <p:cNvSpPr>
              <a:spLocks noChangeArrowheads="1"/>
            </p:cNvSpPr>
            <p:nvPr/>
          </p:nvSpPr>
          <p:spPr bwMode="auto">
            <a:xfrm>
              <a:off x="3168" y="1344"/>
              <a:ext cx="48" cy="4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10" name="Rectangle 10"/>
            <p:cNvSpPr>
              <a:spLocks noChangeArrowheads="1"/>
            </p:cNvSpPr>
            <p:nvPr/>
          </p:nvSpPr>
          <p:spPr bwMode="auto">
            <a:xfrm>
              <a:off x="1776" y="1296"/>
              <a:ext cx="336"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11" name="Line 11"/>
            <p:cNvSpPr>
              <a:spLocks noChangeShapeType="1"/>
            </p:cNvSpPr>
            <p:nvPr/>
          </p:nvSpPr>
          <p:spPr bwMode="auto">
            <a:xfrm>
              <a:off x="2124" y="1368"/>
              <a:ext cx="105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12" name="Line 12"/>
            <p:cNvSpPr>
              <a:spLocks noChangeShapeType="1"/>
            </p:cNvSpPr>
            <p:nvPr/>
          </p:nvSpPr>
          <p:spPr bwMode="auto">
            <a:xfrm>
              <a:off x="2112" y="1488"/>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13" name="Line 13"/>
            <p:cNvSpPr>
              <a:spLocks noChangeShapeType="1"/>
            </p:cNvSpPr>
            <p:nvPr/>
          </p:nvSpPr>
          <p:spPr bwMode="auto">
            <a:xfrm flipH="1">
              <a:off x="2640" y="1440"/>
              <a:ext cx="57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5414" name="Group 14"/>
            <p:cNvGrpSpPr>
              <a:grpSpLocks/>
            </p:cNvGrpSpPr>
            <p:nvPr/>
          </p:nvGrpSpPr>
          <p:grpSpPr bwMode="auto">
            <a:xfrm>
              <a:off x="3216" y="1632"/>
              <a:ext cx="480" cy="192"/>
              <a:chOff x="1296" y="2016"/>
              <a:chExt cx="624" cy="240"/>
            </a:xfrm>
          </p:grpSpPr>
          <p:grpSp>
            <p:nvGrpSpPr>
              <p:cNvPr id="15503" name="Group 15"/>
              <p:cNvGrpSpPr>
                <a:grpSpLocks/>
              </p:cNvGrpSpPr>
              <p:nvPr/>
            </p:nvGrpSpPr>
            <p:grpSpPr bwMode="auto">
              <a:xfrm>
                <a:off x="1296" y="2016"/>
                <a:ext cx="336" cy="240"/>
                <a:chOff x="1296" y="2016"/>
                <a:chExt cx="336" cy="240"/>
              </a:xfrm>
            </p:grpSpPr>
            <p:sp>
              <p:nvSpPr>
                <p:cNvPr id="15505" name="Rectangle 16"/>
                <p:cNvSpPr>
                  <a:spLocks noChangeArrowheads="1"/>
                </p:cNvSpPr>
                <p:nvPr/>
              </p:nvSpPr>
              <p:spPr bwMode="auto">
                <a:xfrm>
                  <a:off x="1296" y="2016"/>
                  <a:ext cx="192" cy="24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506" name="Oval 17"/>
                <p:cNvSpPr>
                  <a:spLocks noChangeArrowheads="1"/>
                </p:cNvSpPr>
                <p:nvPr/>
              </p:nvSpPr>
              <p:spPr bwMode="auto">
                <a:xfrm>
                  <a:off x="1392" y="2016"/>
                  <a:ext cx="240" cy="240"/>
                </a:xfrm>
                <a:prstGeom prst="ellipse">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507" name="Rectangle 18"/>
                <p:cNvSpPr>
                  <a:spLocks noChangeArrowheads="1"/>
                </p:cNvSpPr>
                <p:nvPr/>
              </p:nvSpPr>
              <p:spPr bwMode="auto">
                <a:xfrm>
                  <a:off x="1356" y="2040"/>
                  <a:ext cx="180" cy="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15504" name="Line 19"/>
              <p:cNvSpPr>
                <a:spLocks noChangeShapeType="1"/>
              </p:cNvSpPr>
              <p:nvPr/>
            </p:nvSpPr>
            <p:spPr bwMode="auto">
              <a:xfrm>
                <a:off x="1632" y="2136"/>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5415" name="Oval 20"/>
            <p:cNvSpPr>
              <a:spLocks noChangeArrowheads="1"/>
            </p:cNvSpPr>
            <p:nvPr/>
          </p:nvSpPr>
          <p:spPr bwMode="auto">
            <a:xfrm>
              <a:off x="3168" y="1680"/>
              <a:ext cx="48" cy="4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16" name="Rectangle 21"/>
            <p:cNvSpPr>
              <a:spLocks noChangeArrowheads="1"/>
            </p:cNvSpPr>
            <p:nvPr/>
          </p:nvSpPr>
          <p:spPr bwMode="auto">
            <a:xfrm>
              <a:off x="1776" y="1632"/>
              <a:ext cx="336"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17" name="Line 22"/>
            <p:cNvSpPr>
              <a:spLocks noChangeShapeType="1"/>
            </p:cNvSpPr>
            <p:nvPr/>
          </p:nvSpPr>
          <p:spPr bwMode="auto">
            <a:xfrm>
              <a:off x="2124" y="1704"/>
              <a:ext cx="105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18" name="Line 23"/>
            <p:cNvSpPr>
              <a:spLocks noChangeShapeType="1"/>
            </p:cNvSpPr>
            <p:nvPr/>
          </p:nvSpPr>
          <p:spPr bwMode="auto">
            <a:xfrm>
              <a:off x="2112" y="182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19" name="Line 24"/>
            <p:cNvSpPr>
              <a:spLocks noChangeShapeType="1"/>
            </p:cNvSpPr>
            <p:nvPr/>
          </p:nvSpPr>
          <p:spPr bwMode="auto">
            <a:xfrm flipH="1">
              <a:off x="2640" y="1776"/>
              <a:ext cx="57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5420" name="Group 25"/>
            <p:cNvGrpSpPr>
              <a:grpSpLocks/>
            </p:cNvGrpSpPr>
            <p:nvPr/>
          </p:nvGrpSpPr>
          <p:grpSpPr bwMode="auto">
            <a:xfrm>
              <a:off x="3216" y="1968"/>
              <a:ext cx="480" cy="192"/>
              <a:chOff x="1296" y="2016"/>
              <a:chExt cx="624" cy="240"/>
            </a:xfrm>
          </p:grpSpPr>
          <p:grpSp>
            <p:nvGrpSpPr>
              <p:cNvPr id="15498" name="Group 26"/>
              <p:cNvGrpSpPr>
                <a:grpSpLocks/>
              </p:cNvGrpSpPr>
              <p:nvPr/>
            </p:nvGrpSpPr>
            <p:grpSpPr bwMode="auto">
              <a:xfrm>
                <a:off x="1296" y="2016"/>
                <a:ext cx="336" cy="240"/>
                <a:chOff x="1296" y="2016"/>
                <a:chExt cx="336" cy="240"/>
              </a:xfrm>
            </p:grpSpPr>
            <p:sp>
              <p:nvSpPr>
                <p:cNvPr id="15500" name="Rectangle 27"/>
                <p:cNvSpPr>
                  <a:spLocks noChangeArrowheads="1"/>
                </p:cNvSpPr>
                <p:nvPr/>
              </p:nvSpPr>
              <p:spPr bwMode="auto">
                <a:xfrm>
                  <a:off x="1296" y="2016"/>
                  <a:ext cx="192" cy="24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501" name="Oval 28"/>
                <p:cNvSpPr>
                  <a:spLocks noChangeArrowheads="1"/>
                </p:cNvSpPr>
                <p:nvPr/>
              </p:nvSpPr>
              <p:spPr bwMode="auto">
                <a:xfrm>
                  <a:off x="1392" y="2016"/>
                  <a:ext cx="240" cy="240"/>
                </a:xfrm>
                <a:prstGeom prst="ellipse">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502" name="Rectangle 29"/>
                <p:cNvSpPr>
                  <a:spLocks noChangeArrowheads="1"/>
                </p:cNvSpPr>
                <p:nvPr/>
              </p:nvSpPr>
              <p:spPr bwMode="auto">
                <a:xfrm>
                  <a:off x="1356" y="2040"/>
                  <a:ext cx="180" cy="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15499" name="Line 30"/>
              <p:cNvSpPr>
                <a:spLocks noChangeShapeType="1"/>
              </p:cNvSpPr>
              <p:nvPr/>
            </p:nvSpPr>
            <p:spPr bwMode="auto">
              <a:xfrm>
                <a:off x="1632" y="2136"/>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5421" name="Oval 31"/>
            <p:cNvSpPr>
              <a:spLocks noChangeArrowheads="1"/>
            </p:cNvSpPr>
            <p:nvPr/>
          </p:nvSpPr>
          <p:spPr bwMode="auto">
            <a:xfrm>
              <a:off x="3168" y="2016"/>
              <a:ext cx="48" cy="4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22" name="Rectangle 32"/>
            <p:cNvSpPr>
              <a:spLocks noChangeArrowheads="1"/>
            </p:cNvSpPr>
            <p:nvPr/>
          </p:nvSpPr>
          <p:spPr bwMode="auto">
            <a:xfrm>
              <a:off x="1776" y="1968"/>
              <a:ext cx="336"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23" name="Line 33"/>
            <p:cNvSpPr>
              <a:spLocks noChangeShapeType="1"/>
            </p:cNvSpPr>
            <p:nvPr/>
          </p:nvSpPr>
          <p:spPr bwMode="auto">
            <a:xfrm>
              <a:off x="2124" y="2040"/>
              <a:ext cx="105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24" name="Line 34"/>
            <p:cNvSpPr>
              <a:spLocks noChangeShapeType="1"/>
            </p:cNvSpPr>
            <p:nvPr/>
          </p:nvSpPr>
          <p:spPr bwMode="auto">
            <a:xfrm>
              <a:off x="2112" y="2160"/>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25" name="Line 35"/>
            <p:cNvSpPr>
              <a:spLocks noChangeShapeType="1"/>
            </p:cNvSpPr>
            <p:nvPr/>
          </p:nvSpPr>
          <p:spPr bwMode="auto">
            <a:xfrm flipH="1">
              <a:off x="2640" y="2112"/>
              <a:ext cx="57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5426" name="Group 36"/>
            <p:cNvGrpSpPr>
              <a:grpSpLocks/>
            </p:cNvGrpSpPr>
            <p:nvPr/>
          </p:nvGrpSpPr>
          <p:grpSpPr bwMode="auto">
            <a:xfrm>
              <a:off x="3216" y="2304"/>
              <a:ext cx="480" cy="192"/>
              <a:chOff x="1296" y="2016"/>
              <a:chExt cx="624" cy="240"/>
            </a:xfrm>
          </p:grpSpPr>
          <p:grpSp>
            <p:nvGrpSpPr>
              <p:cNvPr id="15493" name="Group 37"/>
              <p:cNvGrpSpPr>
                <a:grpSpLocks/>
              </p:cNvGrpSpPr>
              <p:nvPr/>
            </p:nvGrpSpPr>
            <p:grpSpPr bwMode="auto">
              <a:xfrm>
                <a:off x="1296" y="2016"/>
                <a:ext cx="336" cy="240"/>
                <a:chOff x="1296" y="2016"/>
                <a:chExt cx="336" cy="240"/>
              </a:xfrm>
            </p:grpSpPr>
            <p:sp>
              <p:nvSpPr>
                <p:cNvPr id="15495" name="Rectangle 38"/>
                <p:cNvSpPr>
                  <a:spLocks noChangeArrowheads="1"/>
                </p:cNvSpPr>
                <p:nvPr/>
              </p:nvSpPr>
              <p:spPr bwMode="auto">
                <a:xfrm>
                  <a:off x="1296" y="2016"/>
                  <a:ext cx="192" cy="24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96" name="Oval 39"/>
                <p:cNvSpPr>
                  <a:spLocks noChangeArrowheads="1"/>
                </p:cNvSpPr>
                <p:nvPr/>
              </p:nvSpPr>
              <p:spPr bwMode="auto">
                <a:xfrm>
                  <a:off x="1392" y="2016"/>
                  <a:ext cx="240" cy="240"/>
                </a:xfrm>
                <a:prstGeom prst="ellipse">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97" name="Rectangle 40"/>
                <p:cNvSpPr>
                  <a:spLocks noChangeArrowheads="1"/>
                </p:cNvSpPr>
                <p:nvPr/>
              </p:nvSpPr>
              <p:spPr bwMode="auto">
                <a:xfrm>
                  <a:off x="1356" y="2040"/>
                  <a:ext cx="180" cy="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15494" name="Line 41"/>
              <p:cNvSpPr>
                <a:spLocks noChangeShapeType="1"/>
              </p:cNvSpPr>
              <p:nvPr/>
            </p:nvSpPr>
            <p:spPr bwMode="auto">
              <a:xfrm>
                <a:off x="1632" y="2136"/>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5427" name="Oval 42"/>
            <p:cNvSpPr>
              <a:spLocks noChangeArrowheads="1"/>
            </p:cNvSpPr>
            <p:nvPr/>
          </p:nvSpPr>
          <p:spPr bwMode="auto">
            <a:xfrm>
              <a:off x="3168" y="2352"/>
              <a:ext cx="48" cy="4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28" name="Rectangle 43"/>
            <p:cNvSpPr>
              <a:spLocks noChangeArrowheads="1"/>
            </p:cNvSpPr>
            <p:nvPr/>
          </p:nvSpPr>
          <p:spPr bwMode="auto">
            <a:xfrm>
              <a:off x="1776" y="2304"/>
              <a:ext cx="336"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29" name="Line 44"/>
            <p:cNvSpPr>
              <a:spLocks noChangeShapeType="1"/>
            </p:cNvSpPr>
            <p:nvPr/>
          </p:nvSpPr>
          <p:spPr bwMode="auto">
            <a:xfrm>
              <a:off x="2124" y="2376"/>
              <a:ext cx="105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30" name="Line 45"/>
            <p:cNvSpPr>
              <a:spLocks noChangeShapeType="1"/>
            </p:cNvSpPr>
            <p:nvPr/>
          </p:nvSpPr>
          <p:spPr bwMode="auto">
            <a:xfrm>
              <a:off x="2112" y="2496"/>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31" name="Line 46"/>
            <p:cNvSpPr>
              <a:spLocks noChangeShapeType="1"/>
            </p:cNvSpPr>
            <p:nvPr/>
          </p:nvSpPr>
          <p:spPr bwMode="auto">
            <a:xfrm flipH="1">
              <a:off x="2640" y="2448"/>
              <a:ext cx="57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5432" name="Group 47"/>
            <p:cNvGrpSpPr>
              <a:grpSpLocks/>
            </p:cNvGrpSpPr>
            <p:nvPr/>
          </p:nvGrpSpPr>
          <p:grpSpPr bwMode="auto">
            <a:xfrm>
              <a:off x="3216" y="2640"/>
              <a:ext cx="480" cy="192"/>
              <a:chOff x="1296" y="2016"/>
              <a:chExt cx="624" cy="240"/>
            </a:xfrm>
          </p:grpSpPr>
          <p:grpSp>
            <p:nvGrpSpPr>
              <p:cNvPr id="15488" name="Group 48"/>
              <p:cNvGrpSpPr>
                <a:grpSpLocks/>
              </p:cNvGrpSpPr>
              <p:nvPr/>
            </p:nvGrpSpPr>
            <p:grpSpPr bwMode="auto">
              <a:xfrm>
                <a:off x="1296" y="2016"/>
                <a:ext cx="336" cy="240"/>
                <a:chOff x="1296" y="2016"/>
                <a:chExt cx="336" cy="240"/>
              </a:xfrm>
            </p:grpSpPr>
            <p:sp>
              <p:nvSpPr>
                <p:cNvPr id="15490" name="Rectangle 49"/>
                <p:cNvSpPr>
                  <a:spLocks noChangeArrowheads="1"/>
                </p:cNvSpPr>
                <p:nvPr/>
              </p:nvSpPr>
              <p:spPr bwMode="auto">
                <a:xfrm>
                  <a:off x="1296" y="2016"/>
                  <a:ext cx="192" cy="24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91" name="Oval 50"/>
                <p:cNvSpPr>
                  <a:spLocks noChangeArrowheads="1"/>
                </p:cNvSpPr>
                <p:nvPr/>
              </p:nvSpPr>
              <p:spPr bwMode="auto">
                <a:xfrm>
                  <a:off x="1392" y="2016"/>
                  <a:ext cx="240" cy="240"/>
                </a:xfrm>
                <a:prstGeom prst="ellipse">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92" name="Rectangle 51"/>
                <p:cNvSpPr>
                  <a:spLocks noChangeArrowheads="1"/>
                </p:cNvSpPr>
                <p:nvPr/>
              </p:nvSpPr>
              <p:spPr bwMode="auto">
                <a:xfrm>
                  <a:off x="1356" y="2040"/>
                  <a:ext cx="180" cy="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15489" name="Line 52"/>
              <p:cNvSpPr>
                <a:spLocks noChangeShapeType="1"/>
              </p:cNvSpPr>
              <p:nvPr/>
            </p:nvSpPr>
            <p:spPr bwMode="auto">
              <a:xfrm>
                <a:off x="1632" y="2136"/>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5433" name="Oval 53"/>
            <p:cNvSpPr>
              <a:spLocks noChangeArrowheads="1"/>
            </p:cNvSpPr>
            <p:nvPr/>
          </p:nvSpPr>
          <p:spPr bwMode="auto">
            <a:xfrm>
              <a:off x="3168" y="2688"/>
              <a:ext cx="48" cy="4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34" name="Rectangle 54"/>
            <p:cNvSpPr>
              <a:spLocks noChangeArrowheads="1"/>
            </p:cNvSpPr>
            <p:nvPr/>
          </p:nvSpPr>
          <p:spPr bwMode="auto">
            <a:xfrm>
              <a:off x="1776" y="2640"/>
              <a:ext cx="336"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35" name="Line 55"/>
            <p:cNvSpPr>
              <a:spLocks noChangeShapeType="1"/>
            </p:cNvSpPr>
            <p:nvPr/>
          </p:nvSpPr>
          <p:spPr bwMode="auto">
            <a:xfrm>
              <a:off x="2124" y="2712"/>
              <a:ext cx="105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36" name="Line 56"/>
            <p:cNvSpPr>
              <a:spLocks noChangeShapeType="1"/>
            </p:cNvSpPr>
            <p:nvPr/>
          </p:nvSpPr>
          <p:spPr bwMode="auto">
            <a:xfrm>
              <a:off x="2112" y="2832"/>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37" name="Line 57"/>
            <p:cNvSpPr>
              <a:spLocks noChangeShapeType="1"/>
            </p:cNvSpPr>
            <p:nvPr/>
          </p:nvSpPr>
          <p:spPr bwMode="auto">
            <a:xfrm flipH="1">
              <a:off x="2640" y="2784"/>
              <a:ext cx="57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5438" name="Group 58"/>
            <p:cNvGrpSpPr>
              <a:grpSpLocks/>
            </p:cNvGrpSpPr>
            <p:nvPr/>
          </p:nvGrpSpPr>
          <p:grpSpPr bwMode="auto">
            <a:xfrm>
              <a:off x="3216" y="2976"/>
              <a:ext cx="480" cy="192"/>
              <a:chOff x="1296" y="2016"/>
              <a:chExt cx="624" cy="240"/>
            </a:xfrm>
          </p:grpSpPr>
          <p:grpSp>
            <p:nvGrpSpPr>
              <p:cNvPr id="15483" name="Group 59"/>
              <p:cNvGrpSpPr>
                <a:grpSpLocks/>
              </p:cNvGrpSpPr>
              <p:nvPr/>
            </p:nvGrpSpPr>
            <p:grpSpPr bwMode="auto">
              <a:xfrm>
                <a:off x="1296" y="2016"/>
                <a:ext cx="336" cy="240"/>
                <a:chOff x="1296" y="2016"/>
                <a:chExt cx="336" cy="240"/>
              </a:xfrm>
            </p:grpSpPr>
            <p:sp>
              <p:nvSpPr>
                <p:cNvPr id="15485" name="Rectangle 60"/>
                <p:cNvSpPr>
                  <a:spLocks noChangeArrowheads="1"/>
                </p:cNvSpPr>
                <p:nvPr/>
              </p:nvSpPr>
              <p:spPr bwMode="auto">
                <a:xfrm>
                  <a:off x="1296" y="2016"/>
                  <a:ext cx="192" cy="24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86" name="Oval 61"/>
                <p:cNvSpPr>
                  <a:spLocks noChangeArrowheads="1"/>
                </p:cNvSpPr>
                <p:nvPr/>
              </p:nvSpPr>
              <p:spPr bwMode="auto">
                <a:xfrm>
                  <a:off x="1392" y="2016"/>
                  <a:ext cx="240" cy="240"/>
                </a:xfrm>
                <a:prstGeom prst="ellipse">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87" name="Rectangle 62"/>
                <p:cNvSpPr>
                  <a:spLocks noChangeArrowheads="1"/>
                </p:cNvSpPr>
                <p:nvPr/>
              </p:nvSpPr>
              <p:spPr bwMode="auto">
                <a:xfrm>
                  <a:off x="1356" y="2040"/>
                  <a:ext cx="180" cy="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15484" name="Line 63"/>
              <p:cNvSpPr>
                <a:spLocks noChangeShapeType="1"/>
              </p:cNvSpPr>
              <p:nvPr/>
            </p:nvSpPr>
            <p:spPr bwMode="auto">
              <a:xfrm>
                <a:off x="1632" y="2136"/>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5439" name="Oval 64"/>
            <p:cNvSpPr>
              <a:spLocks noChangeArrowheads="1"/>
            </p:cNvSpPr>
            <p:nvPr/>
          </p:nvSpPr>
          <p:spPr bwMode="auto">
            <a:xfrm>
              <a:off x="3168" y="3024"/>
              <a:ext cx="48" cy="4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40" name="Rectangle 65"/>
            <p:cNvSpPr>
              <a:spLocks noChangeArrowheads="1"/>
            </p:cNvSpPr>
            <p:nvPr/>
          </p:nvSpPr>
          <p:spPr bwMode="auto">
            <a:xfrm>
              <a:off x="1776" y="2976"/>
              <a:ext cx="336"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41" name="Line 66"/>
            <p:cNvSpPr>
              <a:spLocks noChangeShapeType="1"/>
            </p:cNvSpPr>
            <p:nvPr/>
          </p:nvSpPr>
          <p:spPr bwMode="auto">
            <a:xfrm>
              <a:off x="2124" y="3048"/>
              <a:ext cx="105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42" name="Line 67"/>
            <p:cNvSpPr>
              <a:spLocks noChangeShapeType="1"/>
            </p:cNvSpPr>
            <p:nvPr/>
          </p:nvSpPr>
          <p:spPr bwMode="auto">
            <a:xfrm>
              <a:off x="2112" y="3168"/>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43" name="Line 68"/>
            <p:cNvSpPr>
              <a:spLocks noChangeShapeType="1"/>
            </p:cNvSpPr>
            <p:nvPr/>
          </p:nvSpPr>
          <p:spPr bwMode="auto">
            <a:xfrm flipH="1">
              <a:off x="2640" y="3120"/>
              <a:ext cx="57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15444" name="Group 69"/>
            <p:cNvGrpSpPr>
              <a:grpSpLocks/>
            </p:cNvGrpSpPr>
            <p:nvPr/>
          </p:nvGrpSpPr>
          <p:grpSpPr bwMode="auto">
            <a:xfrm>
              <a:off x="1776" y="3312"/>
              <a:ext cx="1920" cy="384"/>
              <a:chOff x="1104" y="1296"/>
              <a:chExt cx="1920" cy="384"/>
            </a:xfrm>
          </p:grpSpPr>
          <p:grpSp>
            <p:nvGrpSpPr>
              <p:cNvPr id="15471" name="Group 70"/>
              <p:cNvGrpSpPr>
                <a:grpSpLocks/>
              </p:cNvGrpSpPr>
              <p:nvPr/>
            </p:nvGrpSpPr>
            <p:grpSpPr bwMode="auto">
              <a:xfrm>
                <a:off x="2544" y="1296"/>
                <a:ext cx="480" cy="192"/>
                <a:chOff x="1296" y="2016"/>
                <a:chExt cx="624" cy="240"/>
              </a:xfrm>
            </p:grpSpPr>
            <p:grpSp>
              <p:nvGrpSpPr>
                <p:cNvPr id="15478" name="Group 71"/>
                <p:cNvGrpSpPr>
                  <a:grpSpLocks/>
                </p:cNvGrpSpPr>
                <p:nvPr/>
              </p:nvGrpSpPr>
              <p:grpSpPr bwMode="auto">
                <a:xfrm>
                  <a:off x="1296" y="2016"/>
                  <a:ext cx="336" cy="240"/>
                  <a:chOff x="1296" y="2016"/>
                  <a:chExt cx="336" cy="240"/>
                </a:xfrm>
              </p:grpSpPr>
              <p:sp>
                <p:nvSpPr>
                  <p:cNvPr id="15480" name="Rectangle 72"/>
                  <p:cNvSpPr>
                    <a:spLocks noChangeArrowheads="1"/>
                  </p:cNvSpPr>
                  <p:nvPr/>
                </p:nvSpPr>
                <p:spPr bwMode="auto">
                  <a:xfrm>
                    <a:off x="1296" y="2016"/>
                    <a:ext cx="192" cy="24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81" name="Oval 73"/>
                  <p:cNvSpPr>
                    <a:spLocks noChangeArrowheads="1"/>
                  </p:cNvSpPr>
                  <p:nvPr/>
                </p:nvSpPr>
                <p:spPr bwMode="auto">
                  <a:xfrm>
                    <a:off x="1392" y="2016"/>
                    <a:ext cx="240" cy="240"/>
                  </a:xfrm>
                  <a:prstGeom prst="ellipse">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82" name="Rectangle 74"/>
                  <p:cNvSpPr>
                    <a:spLocks noChangeArrowheads="1"/>
                  </p:cNvSpPr>
                  <p:nvPr/>
                </p:nvSpPr>
                <p:spPr bwMode="auto">
                  <a:xfrm>
                    <a:off x="1356" y="2040"/>
                    <a:ext cx="180" cy="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15479" name="Line 75"/>
                <p:cNvSpPr>
                  <a:spLocks noChangeShapeType="1"/>
                </p:cNvSpPr>
                <p:nvPr/>
              </p:nvSpPr>
              <p:spPr bwMode="auto">
                <a:xfrm>
                  <a:off x="1632" y="2136"/>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5472" name="Oval 76"/>
              <p:cNvSpPr>
                <a:spLocks noChangeArrowheads="1"/>
              </p:cNvSpPr>
              <p:nvPr/>
            </p:nvSpPr>
            <p:spPr bwMode="auto">
              <a:xfrm>
                <a:off x="2496" y="1344"/>
                <a:ext cx="48" cy="4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73" name="Rectangle 77"/>
              <p:cNvSpPr>
                <a:spLocks noChangeArrowheads="1"/>
              </p:cNvSpPr>
              <p:nvPr/>
            </p:nvSpPr>
            <p:spPr bwMode="auto">
              <a:xfrm>
                <a:off x="1104" y="1296"/>
                <a:ext cx="336"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74" name="Line 78"/>
              <p:cNvSpPr>
                <a:spLocks noChangeShapeType="1"/>
              </p:cNvSpPr>
              <p:nvPr/>
            </p:nvSpPr>
            <p:spPr bwMode="auto">
              <a:xfrm>
                <a:off x="1452" y="1368"/>
                <a:ext cx="105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75" name="Line 79"/>
              <p:cNvSpPr>
                <a:spLocks noChangeShapeType="1"/>
              </p:cNvSpPr>
              <p:nvPr/>
            </p:nvSpPr>
            <p:spPr bwMode="auto">
              <a:xfrm>
                <a:off x="1440" y="1488"/>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76" name="Line 80"/>
              <p:cNvSpPr>
                <a:spLocks noChangeShapeType="1"/>
              </p:cNvSpPr>
              <p:nvPr/>
            </p:nvSpPr>
            <p:spPr bwMode="auto">
              <a:xfrm flipH="1">
                <a:off x="1968" y="1440"/>
                <a:ext cx="57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77" name="Line 81"/>
              <p:cNvSpPr>
                <a:spLocks noChangeShapeType="1"/>
              </p:cNvSpPr>
              <p:nvPr/>
            </p:nvSpPr>
            <p:spPr bwMode="auto">
              <a:xfrm>
                <a:off x="1968" y="1440"/>
                <a:ext cx="0" cy="24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5445" name="Group 82"/>
            <p:cNvGrpSpPr>
              <a:grpSpLocks/>
            </p:cNvGrpSpPr>
            <p:nvPr/>
          </p:nvGrpSpPr>
          <p:grpSpPr bwMode="auto">
            <a:xfrm>
              <a:off x="3216" y="960"/>
              <a:ext cx="480" cy="192"/>
              <a:chOff x="1296" y="2016"/>
              <a:chExt cx="624" cy="240"/>
            </a:xfrm>
          </p:grpSpPr>
          <p:grpSp>
            <p:nvGrpSpPr>
              <p:cNvPr id="15466" name="Group 83"/>
              <p:cNvGrpSpPr>
                <a:grpSpLocks/>
              </p:cNvGrpSpPr>
              <p:nvPr/>
            </p:nvGrpSpPr>
            <p:grpSpPr bwMode="auto">
              <a:xfrm>
                <a:off x="1296" y="2016"/>
                <a:ext cx="336" cy="240"/>
                <a:chOff x="1296" y="2016"/>
                <a:chExt cx="336" cy="240"/>
              </a:xfrm>
            </p:grpSpPr>
            <p:sp>
              <p:nvSpPr>
                <p:cNvPr id="15468" name="Rectangle 84"/>
                <p:cNvSpPr>
                  <a:spLocks noChangeArrowheads="1"/>
                </p:cNvSpPr>
                <p:nvPr/>
              </p:nvSpPr>
              <p:spPr bwMode="auto">
                <a:xfrm>
                  <a:off x="1296" y="2016"/>
                  <a:ext cx="192" cy="24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69" name="Oval 85"/>
                <p:cNvSpPr>
                  <a:spLocks noChangeArrowheads="1"/>
                </p:cNvSpPr>
                <p:nvPr/>
              </p:nvSpPr>
              <p:spPr bwMode="auto">
                <a:xfrm>
                  <a:off x="1392" y="2016"/>
                  <a:ext cx="240" cy="240"/>
                </a:xfrm>
                <a:prstGeom prst="ellipse">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70" name="Rectangle 86"/>
                <p:cNvSpPr>
                  <a:spLocks noChangeArrowheads="1"/>
                </p:cNvSpPr>
                <p:nvPr/>
              </p:nvSpPr>
              <p:spPr bwMode="auto">
                <a:xfrm>
                  <a:off x="1356" y="2040"/>
                  <a:ext cx="180" cy="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grpSp>
          <p:sp>
            <p:nvSpPr>
              <p:cNvPr id="15467" name="Line 87"/>
              <p:cNvSpPr>
                <a:spLocks noChangeShapeType="1"/>
              </p:cNvSpPr>
              <p:nvPr/>
            </p:nvSpPr>
            <p:spPr bwMode="auto">
              <a:xfrm>
                <a:off x="1632" y="2136"/>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5446" name="Oval 88"/>
            <p:cNvSpPr>
              <a:spLocks noChangeArrowheads="1"/>
            </p:cNvSpPr>
            <p:nvPr/>
          </p:nvSpPr>
          <p:spPr bwMode="auto">
            <a:xfrm>
              <a:off x="3168" y="1008"/>
              <a:ext cx="48" cy="48"/>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447" name="Line 89"/>
            <p:cNvSpPr>
              <a:spLocks noChangeShapeType="1"/>
            </p:cNvSpPr>
            <p:nvPr/>
          </p:nvSpPr>
          <p:spPr bwMode="auto">
            <a:xfrm>
              <a:off x="2124" y="1032"/>
              <a:ext cx="105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48" name="Line 90"/>
            <p:cNvSpPr>
              <a:spLocks noChangeShapeType="1"/>
            </p:cNvSpPr>
            <p:nvPr/>
          </p:nvSpPr>
          <p:spPr bwMode="auto">
            <a:xfrm flipH="1">
              <a:off x="2640" y="1104"/>
              <a:ext cx="57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49" name="Line 91"/>
            <p:cNvSpPr>
              <a:spLocks noChangeShapeType="1"/>
            </p:cNvSpPr>
            <p:nvPr/>
          </p:nvSpPr>
          <p:spPr bwMode="auto">
            <a:xfrm>
              <a:off x="2640" y="1104"/>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50" name="Line 92"/>
            <p:cNvSpPr>
              <a:spLocks noChangeShapeType="1"/>
            </p:cNvSpPr>
            <p:nvPr/>
          </p:nvSpPr>
          <p:spPr bwMode="auto">
            <a:xfrm>
              <a:off x="2640" y="1440"/>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51" name="Line 93"/>
            <p:cNvSpPr>
              <a:spLocks noChangeShapeType="1"/>
            </p:cNvSpPr>
            <p:nvPr/>
          </p:nvSpPr>
          <p:spPr bwMode="auto">
            <a:xfrm>
              <a:off x="2640" y="1776"/>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52" name="Line 94"/>
            <p:cNvSpPr>
              <a:spLocks noChangeShapeType="1"/>
            </p:cNvSpPr>
            <p:nvPr/>
          </p:nvSpPr>
          <p:spPr bwMode="auto">
            <a:xfrm>
              <a:off x="2640" y="2112"/>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53" name="Line 95"/>
            <p:cNvSpPr>
              <a:spLocks noChangeShapeType="1"/>
            </p:cNvSpPr>
            <p:nvPr/>
          </p:nvSpPr>
          <p:spPr bwMode="auto">
            <a:xfrm>
              <a:off x="2640" y="2448"/>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54" name="Line 96"/>
            <p:cNvSpPr>
              <a:spLocks noChangeShapeType="1"/>
            </p:cNvSpPr>
            <p:nvPr/>
          </p:nvSpPr>
          <p:spPr bwMode="auto">
            <a:xfrm>
              <a:off x="2640" y="2784"/>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55" name="Line 97"/>
            <p:cNvSpPr>
              <a:spLocks noChangeShapeType="1"/>
            </p:cNvSpPr>
            <p:nvPr/>
          </p:nvSpPr>
          <p:spPr bwMode="auto">
            <a:xfrm>
              <a:off x="2640" y="3120"/>
              <a:ext cx="0" cy="2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56" name="Text Box 98"/>
            <p:cNvSpPr txBox="1">
              <a:spLocks noChangeArrowheads="1"/>
            </p:cNvSpPr>
            <p:nvPr/>
          </p:nvSpPr>
          <p:spPr bwMode="auto">
            <a:xfrm>
              <a:off x="3744" y="96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0</a:t>
              </a:r>
            </a:p>
          </p:txBody>
        </p:sp>
        <p:sp>
          <p:nvSpPr>
            <p:cNvPr id="15457" name="Text Box 99"/>
            <p:cNvSpPr txBox="1">
              <a:spLocks noChangeArrowheads="1"/>
            </p:cNvSpPr>
            <p:nvPr/>
          </p:nvSpPr>
          <p:spPr bwMode="auto">
            <a:xfrm>
              <a:off x="3744" y="129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0</a:t>
              </a:r>
            </a:p>
          </p:txBody>
        </p:sp>
        <p:sp>
          <p:nvSpPr>
            <p:cNvPr id="15458" name="Text Box 100"/>
            <p:cNvSpPr txBox="1">
              <a:spLocks noChangeArrowheads="1"/>
            </p:cNvSpPr>
            <p:nvPr/>
          </p:nvSpPr>
          <p:spPr bwMode="auto">
            <a:xfrm>
              <a:off x="2112" y="76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0</a:t>
              </a:r>
            </a:p>
          </p:txBody>
        </p:sp>
        <p:sp>
          <p:nvSpPr>
            <p:cNvPr id="15459" name="Text Box 101"/>
            <p:cNvSpPr txBox="1">
              <a:spLocks noChangeArrowheads="1"/>
            </p:cNvSpPr>
            <p:nvPr/>
          </p:nvSpPr>
          <p:spPr bwMode="auto">
            <a:xfrm>
              <a:off x="3744" y="196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0</a:t>
              </a:r>
            </a:p>
          </p:txBody>
        </p:sp>
        <p:sp>
          <p:nvSpPr>
            <p:cNvPr id="15460" name="Text Box 102"/>
            <p:cNvSpPr txBox="1">
              <a:spLocks noChangeArrowheads="1"/>
            </p:cNvSpPr>
            <p:nvPr/>
          </p:nvSpPr>
          <p:spPr bwMode="auto">
            <a:xfrm>
              <a:off x="3744" y="2304"/>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0</a:t>
              </a:r>
            </a:p>
          </p:txBody>
        </p:sp>
        <p:sp>
          <p:nvSpPr>
            <p:cNvPr id="15461" name="Text Box 103"/>
            <p:cNvSpPr txBox="1">
              <a:spLocks noChangeArrowheads="1"/>
            </p:cNvSpPr>
            <p:nvPr/>
          </p:nvSpPr>
          <p:spPr bwMode="auto">
            <a:xfrm>
              <a:off x="3744" y="2620"/>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0</a:t>
              </a:r>
            </a:p>
          </p:txBody>
        </p:sp>
        <p:sp>
          <p:nvSpPr>
            <p:cNvPr id="15462" name="Text Box 104"/>
            <p:cNvSpPr txBox="1">
              <a:spLocks noChangeArrowheads="1"/>
            </p:cNvSpPr>
            <p:nvPr/>
          </p:nvSpPr>
          <p:spPr bwMode="auto">
            <a:xfrm>
              <a:off x="3756" y="2976"/>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0</a:t>
              </a:r>
            </a:p>
          </p:txBody>
        </p:sp>
        <p:sp>
          <p:nvSpPr>
            <p:cNvPr id="15463" name="Text Box 105"/>
            <p:cNvSpPr txBox="1">
              <a:spLocks noChangeArrowheads="1"/>
            </p:cNvSpPr>
            <p:nvPr/>
          </p:nvSpPr>
          <p:spPr bwMode="auto">
            <a:xfrm>
              <a:off x="3744" y="331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0</a:t>
              </a:r>
            </a:p>
          </p:txBody>
        </p:sp>
        <p:sp>
          <p:nvSpPr>
            <p:cNvPr id="15464" name="Text Box 106"/>
            <p:cNvSpPr txBox="1">
              <a:spLocks noChangeArrowheads="1"/>
            </p:cNvSpPr>
            <p:nvPr/>
          </p:nvSpPr>
          <p:spPr bwMode="auto">
            <a:xfrm>
              <a:off x="3744" y="163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1</a:t>
              </a:r>
            </a:p>
          </p:txBody>
        </p:sp>
        <p:sp>
          <p:nvSpPr>
            <p:cNvPr id="15465" name="Text Box 107"/>
            <p:cNvSpPr txBox="1">
              <a:spLocks noChangeArrowheads="1"/>
            </p:cNvSpPr>
            <p:nvPr/>
          </p:nvSpPr>
          <p:spPr bwMode="auto">
            <a:xfrm>
              <a:off x="2508" y="3628"/>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1</a:t>
              </a:r>
            </a:p>
          </p:txBody>
        </p:sp>
      </p:grpSp>
      <p:sp>
        <p:nvSpPr>
          <p:cNvPr id="15363" name="Text Box 108"/>
          <p:cNvSpPr txBox="1">
            <a:spLocks noChangeArrowheads="1"/>
          </p:cNvSpPr>
          <p:nvPr/>
        </p:nvSpPr>
        <p:spPr bwMode="auto">
          <a:xfrm>
            <a:off x="304800" y="477838"/>
            <a:ext cx="3441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a:solidFill>
                  <a:srgbClr val="003399"/>
                </a:solidFill>
                <a:latin typeface="Times New Roman" panose="02020603050405020304" pitchFamily="18" charset="0"/>
              </a:rPr>
              <a:t>Thermometer to priority</a:t>
            </a:r>
          </a:p>
        </p:txBody>
      </p:sp>
      <p:sp>
        <p:nvSpPr>
          <p:cNvPr id="15364" name="Text Box 109"/>
          <p:cNvSpPr txBox="1">
            <a:spLocks noChangeArrowheads="1"/>
          </p:cNvSpPr>
          <p:nvPr/>
        </p:nvSpPr>
        <p:spPr bwMode="auto">
          <a:xfrm>
            <a:off x="1384300" y="19050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0</a:t>
            </a:r>
          </a:p>
        </p:txBody>
      </p:sp>
      <p:sp>
        <p:nvSpPr>
          <p:cNvPr id="15365" name="Text Box 110"/>
          <p:cNvSpPr txBox="1">
            <a:spLocks noChangeArrowheads="1"/>
          </p:cNvSpPr>
          <p:nvPr/>
        </p:nvSpPr>
        <p:spPr bwMode="auto">
          <a:xfrm>
            <a:off x="1384300" y="24384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0</a:t>
            </a:r>
          </a:p>
        </p:txBody>
      </p:sp>
      <p:sp>
        <p:nvSpPr>
          <p:cNvPr id="15366" name="Text Box 111"/>
          <p:cNvSpPr txBox="1">
            <a:spLocks noChangeArrowheads="1"/>
          </p:cNvSpPr>
          <p:nvPr/>
        </p:nvSpPr>
        <p:spPr bwMode="auto">
          <a:xfrm>
            <a:off x="1384300" y="29718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1</a:t>
            </a:r>
          </a:p>
        </p:txBody>
      </p:sp>
      <p:sp>
        <p:nvSpPr>
          <p:cNvPr id="15367" name="Text Box 112"/>
          <p:cNvSpPr txBox="1">
            <a:spLocks noChangeArrowheads="1"/>
          </p:cNvSpPr>
          <p:nvPr/>
        </p:nvSpPr>
        <p:spPr bwMode="auto">
          <a:xfrm>
            <a:off x="1384300" y="35052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1</a:t>
            </a:r>
          </a:p>
        </p:txBody>
      </p:sp>
      <p:sp>
        <p:nvSpPr>
          <p:cNvPr id="15368" name="Text Box 113"/>
          <p:cNvSpPr txBox="1">
            <a:spLocks noChangeArrowheads="1"/>
          </p:cNvSpPr>
          <p:nvPr/>
        </p:nvSpPr>
        <p:spPr bwMode="auto">
          <a:xfrm>
            <a:off x="1384300" y="400685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1</a:t>
            </a:r>
          </a:p>
        </p:txBody>
      </p:sp>
      <p:sp>
        <p:nvSpPr>
          <p:cNvPr id="15369" name="Text Box 114"/>
          <p:cNvSpPr txBox="1">
            <a:spLocks noChangeArrowheads="1"/>
          </p:cNvSpPr>
          <p:nvPr/>
        </p:nvSpPr>
        <p:spPr bwMode="auto">
          <a:xfrm>
            <a:off x="1384300" y="454025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1</a:t>
            </a:r>
          </a:p>
        </p:txBody>
      </p:sp>
      <p:sp>
        <p:nvSpPr>
          <p:cNvPr id="15370" name="Text Box 115"/>
          <p:cNvSpPr txBox="1">
            <a:spLocks noChangeArrowheads="1"/>
          </p:cNvSpPr>
          <p:nvPr/>
        </p:nvSpPr>
        <p:spPr bwMode="auto">
          <a:xfrm>
            <a:off x="1384300" y="507365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latin typeface="Times New Roman" panose="02020603050405020304" pitchFamily="18" charset="0"/>
              </a:rPr>
              <a:t>1</a:t>
            </a:r>
          </a:p>
        </p:txBody>
      </p:sp>
      <p:sp>
        <p:nvSpPr>
          <p:cNvPr id="1537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079E5C-EF51-4AF9-9C9F-CDA791FC07EE}" type="slidenum">
              <a:rPr lang="en-US" altLang="en-US" sz="1400" smtClean="0"/>
              <a:pPr>
                <a:spcBef>
                  <a:spcPct val="0"/>
                </a:spcBef>
                <a:buFontTx/>
                <a:buNone/>
              </a:pPr>
              <a:t>8</a:t>
            </a:fld>
            <a:endParaRPr lang="en-US" altLang="en-US" sz="1400" smtClean="0"/>
          </a:p>
        </p:txBody>
      </p:sp>
      <p:sp>
        <p:nvSpPr>
          <p:cNvPr id="2" name="Flowchart: Delay 1"/>
          <p:cNvSpPr>
            <a:spLocks noChangeArrowheads="1"/>
          </p:cNvSpPr>
          <p:nvPr/>
        </p:nvSpPr>
        <p:spPr bwMode="auto">
          <a:xfrm>
            <a:off x="5638800" y="763588"/>
            <a:ext cx="1143000" cy="1096962"/>
          </a:xfrm>
          <a:prstGeom prst="flowChartDelay">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sp>
        <p:nvSpPr>
          <p:cNvPr id="4" name="Flowchart: Connector 3"/>
          <p:cNvSpPr>
            <a:spLocks noChangeArrowheads="1"/>
          </p:cNvSpPr>
          <p:nvPr/>
        </p:nvSpPr>
        <p:spPr bwMode="auto">
          <a:xfrm>
            <a:off x="6781800" y="1235075"/>
            <a:ext cx="152400" cy="1524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sp>
        <p:nvSpPr>
          <p:cNvPr id="120" name="Flowchart: Connector 119"/>
          <p:cNvSpPr>
            <a:spLocks noChangeArrowheads="1"/>
          </p:cNvSpPr>
          <p:nvPr/>
        </p:nvSpPr>
        <p:spPr bwMode="auto">
          <a:xfrm>
            <a:off x="5486400" y="787400"/>
            <a:ext cx="152400" cy="1524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sp>
        <p:nvSpPr>
          <p:cNvPr id="121" name="Flowchart: Connector 120"/>
          <p:cNvSpPr>
            <a:spLocks noChangeArrowheads="1"/>
          </p:cNvSpPr>
          <p:nvPr/>
        </p:nvSpPr>
        <p:spPr bwMode="auto">
          <a:xfrm>
            <a:off x="5486400" y="1066800"/>
            <a:ext cx="152400" cy="1524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sp>
        <p:nvSpPr>
          <p:cNvPr id="122" name="Flowchart: Connector 121"/>
          <p:cNvSpPr>
            <a:spLocks noChangeArrowheads="1"/>
          </p:cNvSpPr>
          <p:nvPr/>
        </p:nvSpPr>
        <p:spPr bwMode="auto">
          <a:xfrm>
            <a:off x="5486400" y="1371600"/>
            <a:ext cx="152400" cy="1524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sp>
        <p:nvSpPr>
          <p:cNvPr id="123" name="Flowchart: Connector 122"/>
          <p:cNvSpPr>
            <a:spLocks noChangeArrowheads="1"/>
          </p:cNvSpPr>
          <p:nvPr/>
        </p:nvSpPr>
        <p:spPr bwMode="auto">
          <a:xfrm>
            <a:off x="5486400" y="1676400"/>
            <a:ext cx="152400" cy="1524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cxnSp>
        <p:nvCxnSpPr>
          <p:cNvPr id="6" name="Elbow Connector 5"/>
          <p:cNvCxnSpPr>
            <a:cxnSpLocks noChangeShapeType="1"/>
            <a:stCxn id="15467" idx="1"/>
            <a:endCxn id="120" idx="2"/>
          </p:cNvCxnSpPr>
          <p:nvPr/>
        </p:nvCxnSpPr>
        <p:spPr bwMode="auto">
          <a:xfrm rot="5400000" flipH="1" flipV="1">
            <a:off x="4171950" y="361950"/>
            <a:ext cx="812800" cy="1816100"/>
          </a:xfrm>
          <a:prstGeom prst="bentConnector2">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8" name="Elbow Connector 7"/>
          <p:cNvCxnSpPr>
            <a:cxnSpLocks noChangeShapeType="1"/>
          </p:cNvCxnSpPr>
          <p:nvPr/>
        </p:nvCxnSpPr>
        <p:spPr bwMode="auto">
          <a:xfrm flipV="1">
            <a:off x="3670300" y="1143000"/>
            <a:ext cx="1914525" cy="1082675"/>
          </a:xfrm>
          <a:prstGeom prst="bentConnector3">
            <a:avLst>
              <a:gd name="adj1" fmla="val 20148"/>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2" name="Elbow Connector 11"/>
          <p:cNvCxnSpPr>
            <a:cxnSpLocks noChangeShapeType="1"/>
            <a:endCxn id="122" idx="2"/>
          </p:cNvCxnSpPr>
          <p:nvPr/>
        </p:nvCxnSpPr>
        <p:spPr bwMode="auto">
          <a:xfrm flipV="1">
            <a:off x="3670300" y="1447800"/>
            <a:ext cx="1816100" cy="1311275"/>
          </a:xfrm>
          <a:prstGeom prst="bentConnector3">
            <a:avLst>
              <a:gd name="adj1" fmla="val 50000"/>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7" name="Elbow Connector 16"/>
          <p:cNvCxnSpPr>
            <a:cxnSpLocks noChangeShapeType="1"/>
            <a:endCxn id="123" idx="2"/>
          </p:cNvCxnSpPr>
          <p:nvPr/>
        </p:nvCxnSpPr>
        <p:spPr bwMode="auto">
          <a:xfrm flipV="1">
            <a:off x="3670300" y="1752600"/>
            <a:ext cx="1816100" cy="1524000"/>
          </a:xfrm>
          <a:prstGeom prst="bentConnector3">
            <a:avLst>
              <a:gd name="adj1" fmla="val 74648"/>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21"/>
          <p:cNvCxnSpPr>
            <a:cxnSpLocks noChangeShapeType="1"/>
            <a:stCxn id="4" idx="6"/>
          </p:cNvCxnSpPr>
          <p:nvPr/>
        </p:nvCxnSpPr>
        <p:spPr bwMode="auto">
          <a:xfrm>
            <a:off x="6934200" y="1311275"/>
            <a:ext cx="68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2" name="Flowchart: Delay 141"/>
          <p:cNvSpPr>
            <a:spLocks noChangeArrowheads="1"/>
          </p:cNvSpPr>
          <p:nvPr/>
        </p:nvSpPr>
        <p:spPr bwMode="auto">
          <a:xfrm>
            <a:off x="5638800" y="2668588"/>
            <a:ext cx="1143000" cy="1096962"/>
          </a:xfrm>
          <a:prstGeom prst="flowChartDelay">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sp>
        <p:nvSpPr>
          <p:cNvPr id="143" name="Flowchart: Connector 142"/>
          <p:cNvSpPr>
            <a:spLocks noChangeArrowheads="1"/>
          </p:cNvSpPr>
          <p:nvPr/>
        </p:nvSpPr>
        <p:spPr bwMode="auto">
          <a:xfrm>
            <a:off x="6781800" y="3140075"/>
            <a:ext cx="152400" cy="1524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sp>
        <p:nvSpPr>
          <p:cNvPr id="144" name="Flowchart: Connector 143"/>
          <p:cNvSpPr>
            <a:spLocks noChangeArrowheads="1"/>
          </p:cNvSpPr>
          <p:nvPr/>
        </p:nvSpPr>
        <p:spPr bwMode="auto">
          <a:xfrm>
            <a:off x="5486400" y="2692400"/>
            <a:ext cx="152400" cy="1524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sp>
        <p:nvSpPr>
          <p:cNvPr id="145" name="Flowchart: Connector 144"/>
          <p:cNvSpPr>
            <a:spLocks noChangeArrowheads="1"/>
          </p:cNvSpPr>
          <p:nvPr/>
        </p:nvSpPr>
        <p:spPr bwMode="auto">
          <a:xfrm>
            <a:off x="5486400" y="2971800"/>
            <a:ext cx="152400" cy="1524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sp>
        <p:nvSpPr>
          <p:cNvPr id="146" name="Flowchart: Connector 145"/>
          <p:cNvSpPr>
            <a:spLocks noChangeArrowheads="1"/>
          </p:cNvSpPr>
          <p:nvPr/>
        </p:nvSpPr>
        <p:spPr bwMode="auto">
          <a:xfrm>
            <a:off x="5486400" y="3276600"/>
            <a:ext cx="152400" cy="1524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sp>
        <p:nvSpPr>
          <p:cNvPr id="147" name="Flowchart: Connector 146"/>
          <p:cNvSpPr>
            <a:spLocks noChangeArrowheads="1"/>
          </p:cNvSpPr>
          <p:nvPr/>
        </p:nvSpPr>
        <p:spPr bwMode="auto">
          <a:xfrm>
            <a:off x="5486400" y="3581400"/>
            <a:ext cx="152400" cy="1524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cxnSp>
        <p:nvCxnSpPr>
          <p:cNvPr id="148" name="Elbow Connector 147"/>
          <p:cNvCxnSpPr>
            <a:cxnSpLocks noChangeShapeType="1"/>
            <a:stCxn id="15467" idx="1"/>
            <a:endCxn id="144" idx="2"/>
          </p:cNvCxnSpPr>
          <p:nvPr/>
        </p:nvCxnSpPr>
        <p:spPr bwMode="auto">
          <a:xfrm rot="16200000" flipH="1">
            <a:off x="4032250" y="1314450"/>
            <a:ext cx="1092200" cy="1816100"/>
          </a:xfrm>
          <a:prstGeom prst="bentConnector4">
            <a:avLst>
              <a:gd name="adj1" fmla="val -870"/>
              <a:gd name="adj2" fmla="val 36889"/>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149" name="Elbow Connector 148"/>
          <p:cNvCxnSpPr>
            <a:cxnSpLocks noChangeShapeType="1"/>
            <a:stCxn id="15457" idx="1"/>
          </p:cNvCxnSpPr>
          <p:nvPr/>
        </p:nvCxnSpPr>
        <p:spPr bwMode="auto">
          <a:xfrm rot="10800000" flipH="1" flipV="1">
            <a:off x="3746500" y="2225675"/>
            <a:ext cx="1838325" cy="822325"/>
          </a:xfrm>
          <a:prstGeom prst="bentConnector3">
            <a:avLst>
              <a:gd name="adj1" fmla="val 19171"/>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150" name="Elbow Connector 149"/>
          <p:cNvCxnSpPr>
            <a:cxnSpLocks noChangeShapeType="1"/>
            <a:stCxn id="15460" idx="1"/>
            <a:endCxn id="146" idx="2"/>
          </p:cNvCxnSpPr>
          <p:nvPr/>
        </p:nvCxnSpPr>
        <p:spPr bwMode="auto">
          <a:xfrm rot="10800000" flipH="1">
            <a:off x="3746500" y="3352800"/>
            <a:ext cx="1739900" cy="473075"/>
          </a:xfrm>
          <a:prstGeom prst="bentConnector3">
            <a:avLst>
              <a:gd name="adj1" fmla="val 36130"/>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151" name="Elbow Connector 150"/>
          <p:cNvCxnSpPr>
            <a:cxnSpLocks noChangeShapeType="1"/>
            <a:stCxn id="15461" idx="1"/>
            <a:endCxn id="147" idx="2"/>
          </p:cNvCxnSpPr>
          <p:nvPr/>
        </p:nvCxnSpPr>
        <p:spPr bwMode="auto">
          <a:xfrm rot="10800000" flipH="1">
            <a:off x="3746500" y="3657600"/>
            <a:ext cx="1739900" cy="669925"/>
          </a:xfrm>
          <a:prstGeom prst="bentConnector3">
            <a:avLst>
              <a:gd name="adj1" fmla="val 62954"/>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152" name="Straight Connector 151"/>
          <p:cNvCxnSpPr>
            <a:cxnSpLocks noChangeShapeType="1"/>
            <a:stCxn id="143" idx="6"/>
          </p:cNvCxnSpPr>
          <p:nvPr/>
        </p:nvCxnSpPr>
        <p:spPr bwMode="auto">
          <a:xfrm>
            <a:off x="6934200" y="3216275"/>
            <a:ext cx="68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63" name="Flowchart: Delay 162"/>
          <p:cNvSpPr>
            <a:spLocks noChangeArrowheads="1"/>
          </p:cNvSpPr>
          <p:nvPr/>
        </p:nvSpPr>
        <p:spPr bwMode="auto">
          <a:xfrm>
            <a:off x="5702300" y="4649788"/>
            <a:ext cx="1143000" cy="1096962"/>
          </a:xfrm>
          <a:prstGeom prst="flowChartDelay">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sp>
        <p:nvSpPr>
          <p:cNvPr id="164" name="Flowchart: Connector 163"/>
          <p:cNvSpPr>
            <a:spLocks noChangeArrowheads="1"/>
          </p:cNvSpPr>
          <p:nvPr/>
        </p:nvSpPr>
        <p:spPr bwMode="auto">
          <a:xfrm>
            <a:off x="6845300" y="5121275"/>
            <a:ext cx="152400" cy="1524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sp>
        <p:nvSpPr>
          <p:cNvPr id="165" name="Flowchart: Connector 164"/>
          <p:cNvSpPr>
            <a:spLocks noChangeArrowheads="1"/>
          </p:cNvSpPr>
          <p:nvPr/>
        </p:nvSpPr>
        <p:spPr bwMode="auto">
          <a:xfrm>
            <a:off x="5549900" y="4673600"/>
            <a:ext cx="152400" cy="1524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sp>
        <p:nvSpPr>
          <p:cNvPr id="166" name="Flowchart: Connector 165"/>
          <p:cNvSpPr>
            <a:spLocks noChangeArrowheads="1"/>
          </p:cNvSpPr>
          <p:nvPr/>
        </p:nvSpPr>
        <p:spPr bwMode="auto">
          <a:xfrm>
            <a:off x="5549900" y="4953000"/>
            <a:ext cx="152400" cy="1524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sp>
        <p:nvSpPr>
          <p:cNvPr id="167" name="Flowchart: Connector 166"/>
          <p:cNvSpPr>
            <a:spLocks noChangeArrowheads="1"/>
          </p:cNvSpPr>
          <p:nvPr/>
        </p:nvSpPr>
        <p:spPr bwMode="auto">
          <a:xfrm>
            <a:off x="5549900" y="5257800"/>
            <a:ext cx="152400" cy="1524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sp>
        <p:nvSpPr>
          <p:cNvPr id="168" name="Flowchart: Connector 167"/>
          <p:cNvSpPr>
            <a:spLocks noChangeArrowheads="1"/>
          </p:cNvSpPr>
          <p:nvPr/>
        </p:nvSpPr>
        <p:spPr bwMode="auto">
          <a:xfrm>
            <a:off x="5549900" y="5562600"/>
            <a:ext cx="152400" cy="152400"/>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2400"/>
              </a:spcBef>
              <a:spcAft>
                <a:spcPts val="2400"/>
              </a:spcAft>
              <a:buFontTx/>
              <a:buNone/>
            </a:pPr>
            <a:endParaRPr lang="en-US" altLang="en-US" sz="2400"/>
          </a:p>
        </p:txBody>
      </p:sp>
      <p:cxnSp>
        <p:nvCxnSpPr>
          <p:cNvPr id="169" name="Elbow Connector 168"/>
          <p:cNvCxnSpPr>
            <a:cxnSpLocks noChangeShapeType="1"/>
            <a:stCxn id="15467" idx="1"/>
            <a:endCxn id="165" idx="2"/>
          </p:cNvCxnSpPr>
          <p:nvPr/>
        </p:nvCxnSpPr>
        <p:spPr bwMode="auto">
          <a:xfrm rot="16200000" flipH="1">
            <a:off x="3073400" y="2273300"/>
            <a:ext cx="3073400" cy="1879600"/>
          </a:xfrm>
          <a:prstGeom prst="bentConnector4">
            <a:avLst>
              <a:gd name="adj1" fmla="val -620"/>
              <a:gd name="adj2" fmla="val 50000"/>
            </a:avLst>
          </a:prstGeom>
          <a:noFill/>
          <a:ln w="28575" algn="ctr">
            <a:solidFill>
              <a:srgbClr val="009900"/>
            </a:solidFill>
            <a:round/>
            <a:headEnd/>
            <a:tailEnd/>
          </a:ln>
          <a:extLst>
            <a:ext uri="{909E8E84-426E-40DD-AFC4-6F175D3DCCD1}">
              <a14:hiddenFill xmlns:a14="http://schemas.microsoft.com/office/drawing/2010/main">
                <a:noFill/>
              </a14:hiddenFill>
            </a:ext>
          </a:extLst>
        </p:spPr>
      </p:cxnSp>
      <p:cxnSp>
        <p:nvCxnSpPr>
          <p:cNvPr id="170" name="Elbow Connector 169"/>
          <p:cNvCxnSpPr>
            <a:cxnSpLocks noChangeShapeType="1"/>
            <a:stCxn id="15464" idx="1"/>
          </p:cNvCxnSpPr>
          <p:nvPr/>
        </p:nvCxnSpPr>
        <p:spPr bwMode="auto">
          <a:xfrm rot="10800000" flipH="1" flipV="1">
            <a:off x="3746500" y="2759075"/>
            <a:ext cx="1901825" cy="2270125"/>
          </a:xfrm>
          <a:prstGeom prst="bentConnector4">
            <a:avLst>
              <a:gd name="adj1" fmla="val 24042"/>
              <a:gd name="adj2" fmla="val 101120"/>
            </a:avLst>
          </a:prstGeom>
          <a:noFill/>
          <a:ln w="28575" algn="ctr">
            <a:solidFill>
              <a:srgbClr val="009900"/>
            </a:solidFill>
            <a:round/>
            <a:headEnd/>
            <a:tailEnd/>
          </a:ln>
          <a:extLst>
            <a:ext uri="{909E8E84-426E-40DD-AFC4-6F175D3DCCD1}">
              <a14:hiddenFill xmlns:a14="http://schemas.microsoft.com/office/drawing/2010/main">
                <a:noFill/>
              </a14:hiddenFill>
            </a:ext>
          </a:extLst>
        </p:spPr>
      </p:cxnSp>
      <p:cxnSp>
        <p:nvCxnSpPr>
          <p:cNvPr id="171" name="Elbow Connector 170"/>
          <p:cNvCxnSpPr>
            <a:cxnSpLocks noChangeShapeType="1"/>
            <a:endCxn id="167" idx="2"/>
          </p:cNvCxnSpPr>
          <p:nvPr/>
        </p:nvCxnSpPr>
        <p:spPr bwMode="auto">
          <a:xfrm>
            <a:off x="3670300" y="3825875"/>
            <a:ext cx="1879600" cy="1508125"/>
          </a:xfrm>
          <a:prstGeom prst="bentConnector3">
            <a:avLst>
              <a:gd name="adj1" fmla="val 20606"/>
            </a:avLst>
          </a:prstGeom>
          <a:noFill/>
          <a:ln w="28575" algn="ctr">
            <a:solidFill>
              <a:srgbClr val="009900"/>
            </a:solidFill>
            <a:round/>
            <a:headEnd/>
            <a:tailEnd/>
          </a:ln>
          <a:extLst>
            <a:ext uri="{909E8E84-426E-40DD-AFC4-6F175D3DCCD1}">
              <a14:hiddenFill xmlns:a14="http://schemas.microsoft.com/office/drawing/2010/main">
                <a:noFill/>
              </a14:hiddenFill>
            </a:ext>
          </a:extLst>
        </p:spPr>
      </p:cxnSp>
      <p:cxnSp>
        <p:nvCxnSpPr>
          <p:cNvPr id="172" name="Elbow Connector 171"/>
          <p:cNvCxnSpPr>
            <a:cxnSpLocks noChangeShapeType="1"/>
            <a:endCxn id="168" idx="2"/>
          </p:cNvCxnSpPr>
          <p:nvPr/>
        </p:nvCxnSpPr>
        <p:spPr bwMode="auto">
          <a:xfrm>
            <a:off x="3670300" y="4892675"/>
            <a:ext cx="1879600" cy="746125"/>
          </a:xfrm>
          <a:prstGeom prst="bentConnector3">
            <a:avLst>
              <a:gd name="adj1" fmla="val 7431"/>
            </a:avLst>
          </a:prstGeom>
          <a:noFill/>
          <a:ln w="28575" algn="ctr">
            <a:solidFill>
              <a:srgbClr val="009900"/>
            </a:solidFill>
            <a:round/>
            <a:headEnd/>
            <a:tailEnd/>
          </a:ln>
          <a:extLst>
            <a:ext uri="{909E8E84-426E-40DD-AFC4-6F175D3DCCD1}">
              <a14:hiddenFill xmlns:a14="http://schemas.microsoft.com/office/drawing/2010/main">
                <a:noFill/>
              </a14:hiddenFill>
            </a:ext>
          </a:extLst>
        </p:spPr>
      </p:cxnSp>
      <p:cxnSp>
        <p:nvCxnSpPr>
          <p:cNvPr id="173" name="Straight Connector 172"/>
          <p:cNvCxnSpPr>
            <a:cxnSpLocks noChangeShapeType="1"/>
            <a:stCxn id="164" idx="6"/>
          </p:cNvCxnSpPr>
          <p:nvPr/>
        </p:nvCxnSpPr>
        <p:spPr bwMode="auto">
          <a:xfrm>
            <a:off x="6997700" y="5197475"/>
            <a:ext cx="685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4" name="TextBox 43"/>
          <p:cNvSpPr txBox="1">
            <a:spLocks noChangeArrowheads="1"/>
          </p:cNvSpPr>
          <p:nvPr/>
        </p:nvSpPr>
        <p:spPr bwMode="auto">
          <a:xfrm>
            <a:off x="7620000" y="10668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1</a:t>
            </a:r>
          </a:p>
        </p:txBody>
      </p:sp>
      <p:sp>
        <p:nvSpPr>
          <p:cNvPr id="45" name="TextBox 44"/>
          <p:cNvSpPr txBox="1">
            <a:spLocks noChangeArrowheads="1"/>
          </p:cNvSpPr>
          <p:nvPr/>
        </p:nvSpPr>
        <p:spPr bwMode="auto">
          <a:xfrm>
            <a:off x="7683500" y="3008313"/>
            <a:ext cx="35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0</a:t>
            </a:r>
          </a:p>
        </p:txBody>
      </p:sp>
      <p:sp>
        <p:nvSpPr>
          <p:cNvPr id="46" name="TextBox 45"/>
          <p:cNvSpPr txBox="1">
            <a:spLocks noChangeArrowheads="1"/>
          </p:cNvSpPr>
          <p:nvPr/>
        </p:nvSpPr>
        <p:spPr bwMode="auto">
          <a:xfrm>
            <a:off x="7797800" y="4983163"/>
            <a:ext cx="357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7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0" grpId="0" animBg="1"/>
      <p:bldP spid="121" grpId="0" animBg="1"/>
      <p:bldP spid="122" grpId="0" animBg="1"/>
      <p:bldP spid="123" grpId="0" animBg="1"/>
      <p:bldP spid="142" grpId="0" animBg="1"/>
      <p:bldP spid="143" grpId="0" animBg="1"/>
      <p:bldP spid="144" grpId="0" animBg="1"/>
      <p:bldP spid="145" grpId="0" animBg="1"/>
      <p:bldP spid="146" grpId="0" animBg="1"/>
      <p:bldP spid="147" grpId="0" animBg="1"/>
      <p:bldP spid="163" grpId="0" animBg="1"/>
      <p:bldP spid="164" grpId="0" animBg="1"/>
      <p:bldP spid="165" grpId="0" animBg="1"/>
      <p:bldP spid="166" grpId="0" animBg="1"/>
      <p:bldP spid="167" grpId="0" animBg="1"/>
      <p:bldP spid="168" grpId="0" animBg="1"/>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altLang="en-US" smtClean="0"/>
              <a:t>HW: N-bit Flash ADC model</a:t>
            </a:r>
          </a:p>
        </p:txBody>
      </p:sp>
      <p:sp>
        <p:nvSpPr>
          <p:cNvPr id="17411" name="Content Placeholder 3"/>
          <p:cNvSpPr>
            <a:spLocks noGrp="1"/>
          </p:cNvSpPr>
          <p:nvPr>
            <p:ph idx="1"/>
          </p:nvPr>
        </p:nvSpPr>
        <p:spPr/>
        <p:txBody>
          <a:bodyPr/>
          <a:lstStyle/>
          <a:p>
            <a:r>
              <a:rPr lang="en-US" altLang="en-US" sz="1800" smtClean="0"/>
              <a:t>Denote ref-string power by P</a:t>
            </a:r>
            <a:r>
              <a:rPr lang="en-US" altLang="en-US" sz="1800" baseline="-25000" smtClean="0"/>
              <a:t>r</a:t>
            </a:r>
            <a:r>
              <a:rPr lang="en-US" altLang="en-US" sz="1800" smtClean="0"/>
              <a:t>, each comparator’s power by P</a:t>
            </a:r>
            <a:r>
              <a:rPr lang="en-US" altLang="en-US" sz="1800" baseline="-25000" smtClean="0"/>
              <a:t>c</a:t>
            </a:r>
            <a:r>
              <a:rPr lang="en-US" altLang="en-US" sz="1800" smtClean="0"/>
              <a:t>, let V</a:t>
            </a:r>
            <a:r>
              <a:rPr lang="en-US" altLang="en-US" sz="1800" baseline="-25000" smtClean="0"/>
              <a:t>ref</a:t>
            </a:r>
            <a:r>
              <a:rPr lang="en-US" altLang="en-US" sz="1800" smtClean="0"/>
              <a:t>=V</a:t>
            </a:r>
            <a:r>
              <a:rPr lang="en-US" altLang="en-US" sz="1800" baseline="-25000" smtClean="0"/>
              <a:t>DD</a:t>
            </a:r>
            <a:r>
              <a:rPr lang="en-US" altLang="en-US" sz="1800" smtClean="0"/>
              <a:t>=1, and assume same V</a:t>
            </a:r>
            <a:r>
              <a:rPr lang="en-US" altLang="en-US" sz="1800" baseline="-25000" smtClean="0"/>
              <a:t>od</a:t>
            </a:r>
            <a:r>
              <a:rPr lang="en-US" altLang="en-US" sz="1800" smtClean="0"/>
              <a:t> for all transistors.</a:t>
            </a:r>
          </a:p>
          <a:p>
            <a:r>
              <a:rPr lang="en-US" altLang="en-US" sz="1800" smtClean="0"/>
              <a:t>Compute I</a:t>
            </a:r>
            <a:r>
              <a:rPr lang="en-US" altLang="en-US" sz="1800" baseline="-25000" smtClean="0"/>
              <a:t>R</a:t>
            </a:r>
            <a:r>
              <a:rPr lang="en-US" altLang="en-US" sz="1800" smtClean="0"/>
              <a:t>, R, I</a:t>
            </a:r>
            <a:r>
              <a:rPr lang="en-US" altLang="en-US" sz="1800" baseline="-25000" smtClean="0"/>
              <a:t>tail</a:t>
            </a:r>
            <a:r>
              <a:rPr lang="en-US" altLang="en-US" sz="1800" smtClean="0"/>
              <a:t>, and g</a:t>
            </a:r>
            <a:r>
              <a:rPr lang="en-US" altLang="en-US" sz="1800" baseline="-25000" smtClean="0"/>
              <a:t>m</a:t>
            </a:r>
            <a:r>
              <a:rPr lang="en-US" altLang="en-US" sz="1800" smtClean="0"/>
              <a:t>.</a:t>
            </a:r>
          </a:p>
          <a:p>
            <a:r>
              <a:rPr lang="en-US" altLang="en-US" sz="1800" smtClean="0"/>
              <a:t>Compute noise at k-th tap, due to kR||(2</a:t>
            </a:r>
            <a:r>
              <a:rPr lang="en-US" altLang="en-US" sz="1800" baseline="30000" smtClean="0"/>
              <a:t>N</a:t>
            </a:r>
            <a:r>
              <a:rPr lang="en-US" altLang="en-US" sz="1800" smtClean="0"/>
              <a:t>-k)R and due to channel noise</a:t>
            </a:r>
          </a:p>
          <a:p>
            <a:r>
              <a:rPr lang="en-US" altLang="en-US" sz="1800" smtClean="0"/>
              <a:t>Select P</a:t>
            </a:r>
            <a:r>
              <a:rPr lang="en-US" altLang="en-US" sz="1800" baseline="-25000" smtClean="0"/>
              <a:t>r</a:t>
            </a:r>
            <a:r>
              <a:rPr lang="en-US" altLang="en-US" sz="1800" smtClean="0"/>
              <a:t> and P</a:t>
            </a:r>
            <a:r>
              <a:rPr lang="en-US" altLang="en-US" sz="1800" baseline="-25000" smtClean="0"/>
              <a:t>c</a:t>
            </a:r>
            <a:r>
              <a:rPr lang="en-US" altLang="en-US" sz="1800" smtClean="0"/>
              <a:t> so that at worst code, each noise sigma is 0.25 LSB. Find total power vs N relationship</a:t>
            </a:r>
          </a:p>
          <a:p>
            <a:r>
              <a:rPr lang="en-US" altLang="en-US" sz="1800" smtClean="0"/>
              <a:t>Comparator diff pair V</a:t>
            </a:r>
            <a:r>
              <a:rPr lang="en-US" altLang="en-US" sz="1800" baseline="-25000" smtClean="0"/>
              <a:t>th</a:t>
            </a:r>
            <a:r>
              <a:rPr lang="en-US" altLang="en-US" sz="1800" smtClean="0"/>
              <a:t> mismatch creates offset voltage. For a given A</a:t>
            </a:r>
            <a:r>
              <a:rPr lang="en-US" altLang="en-US" sz="1800" baseline="-25000" smtClean="0"/>
              <a:t>vth</a:t>
            </a:r>
            <a:r>
              <a:rPr lang="en-US" altLang="en-US" sz="1800" smtClean="0"/>
              <a:t>, find total gate area (W*L) if </a:t>
            </a:r>
            <a:r>
              <a:rPr lang="en-US" altLang="en-US" sz="1800" smtClean="0">
                <a:latin typeface="Symbol" panose="05050102010706020507" pitchFamily="18" charset="2"/>
              </a:rPr>
              <a:t>s</a:t>
            </a:r>
            <a:r>
              <a:rPr lang="en-US" altLang="en-US" sz="1800" smtClean="0"/>
              <a:t>(V</a:t>
            </a:r>
            <a:r>
              <a:rPr lang="en-US" altLang="en-US" sz="1800" baseline="-25000" smtClean="0"/>
              <a:t>os</a:t>
            </a:r>
            <a:r>
              <a:rPr lang="en-US" altLang="en-US" sz="1800" smtClean="0"/>
              <a:t>)=0.25 LSB is desired. (Note: for a given ADC, all individual Vos are different but fixed after fab. Vos can be reduced by auto-zeroing. But noise is different at each conversion.)</a:t>
            </a:r>
          </a:p>
          <a:p>
            <a:r>
              <a:rPr lang="en-US" altLang="en-US" sz="1800" smtClean="0"/>
              <a:t>Generate thermometer code for each Vin, assuming comparators are ideal beyond noise and offset.</a:t>
            </a:r>
          </a:p>
          <a:p>
            <a:r>
              <a:rPr lang="en-US" altLang="en-US" sz="1800" smtClean="0"/>
              <a:t>Generate 1 of 2^N code using ideal 2-input NAND.</a:t>
            </a:r>
          </a:p>
          <a:p>
            <a:r>
              <a:rPr lang="en-US" altLang="en-US" sz="1800" smtClean="0"/>
              <a:t>Convert the 2^N bit signals into an N-bit binary ADC output code. (what if you have more than one “1” bits in the priority code?)</a:t>
            </a:r>
          </a:p>
          <a:p>
            <a:r>
              <a:rPr lang="en-US" altLang="en-US" sz="1800" smtClean="0"/>
              <a:t>With 0-noise but fab-ed offsets, find the expected transition voltages by sequentially increasing Vin with 0.1 LSB steps.</a:t>
            </a:r>
          </a:p>
        </p:txBody>
      </p:sp>
      <p:sp>
        <p:nvSpPr>
          <p:cNvPr id="1741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9BB5FF-048E-4E41-A7EC-D304F93C7DB1}" type="slidenum">
              <a:rPr lang="en-US" altLang="en-US" sz="1400" smtClean="0"/>
              <a:pPr>
                <a:spcBef>
                  <a:spcPct val="0"/>
                </a:spcBef>
                <a:buFontTx/>
                <a:buNone/>
              </a:pPr>
              <a:t>9</a:t>
            </a:fld>
            <a:endParaRPr lang="en-US" altLang="en-US" sz="1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l" defTabSz="914400" rtl="0" eaLnBrk="1" fontAlgn="base" latinLnBrk="0" hangingPunct="1">
          <a:lnSpc>
            <a:spcPct val="100000"/>
          </a:lnSpc>
          <a:spcBef>
            <a:spcPts val="2400"/>
          </a:spcBef>
          <a:spcAft>
            <a:spcPts val="2400"/>
          </a:spcAft>
          <a:buClrTx/>
          <a:buSzTx/>
          <a:buFontTx/>
          <a:buNone/>
          <a:tabLst/>
          <a:defRPr kumimoji="0" sz="2400" b="0" i="0" u="none" strike="noStrike" cap="none" normalizeH="0" baseline="0" dirty="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126791</TotalTime>
  <Words>6375</Words>
  <Application>Microsoft Office PowerPoint</Application>
  <PresentationFormat>On-screen Show (4:3)</PresentationFormat>
  <Paragraphs>701</Paragraphs>
  <Slides>52</Slides>
  <Notes>39</Notes>
  <HiddenSlides>6</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5</vt:i4>
      </vt:variant>
      <vt:variant>
        <vt:lpstr>Slide Titles</vt:lpstr>
      </vt:variant>
      <vt:variant>
        <vt:i4>52</vt:i4>
      </vt:variant>
    </vt:vector>
  </HeadingPairs>
  <TitlesOfParts>
    <vt:vector size="63" baseType="lpstr">
      <vt:lpstr>Arial</vt:lpstr>
      <vt:lpstr>Arial Narrow</vt:lpstr>
      <vt:lpstr>Symbol</vt:lpstr>
      <vt:lpstr>Times New Roman</vt:lpstr>
      <vt:lpstr>Wingdings</vt:lpstr>
      <vt:lpstr>Default Design</vt:lpstr>
      <vt:lpstr>Visio</vt:lpstr>
      <vt:lpstr>Documento</vt:lpstr>
      <vt:lpstr>Immagine bitmap</vt:lpstr>
      <vt:lpstr>Equazione</vt:lpstr>
      <vt:lpstr>Equation</vt:lpstr>
      <vt:lpstr>PowerPoint Presentation</vt:lpstr>
      <vt:lpstr>PowerPoint Presentation</vt:lpstr>
      <vt:lpstr>Simplest ADC</vt:lpstr>
      <vt:lpstr>General ADC Architecture</vt:lpstr>
      <vt:lpstr>ADC ARCHITECTURES</vt:lpstr>
      <vt:lpstr>PowerPoint Presentation</vt:lpstr>
      <vt:lpstr>PowerPoint Presentation</vt:lpstr>
      <vt:lpstr>PowerPoint Presentation</vt:lpstr>
      <vt:lpstr>HW: N-bit Flash ADC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HW: N-bit pipeline ADC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HW: N-bit segmented Cap SAR ADC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Notes, EE435, 2007</dc:title>
  <dc:subject>Analog IC Design</dc:subject>
  <dc:creator>DJ Chen</dc:creator>
  <cp:lastModifiedBy>Chen, Degang J </cp:lastModifiedBy>
  <cp:revision>1256</cp:revision>
  <dcterms:created xsi:type="dcterms:W3CDTF">2002-12-08T03:41:11Z</dcterms:created>
  <dcterms:modified xsi:type="dcterms:W3CDTF">2020-02-07T20:08:03Z</dcterms:modified>
</cp:coreProperties>
</file>