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1398" r:id="rId2"/>
    <p:sldId id="1294" r:id="rId3"/>
    <p:sldId id="1295" r:id="rId4"/>
    <p:sldId id="1349" r:id="rId5"/>
    <p:sldId id="1362" r:id="rId6"/>
    <p:sldId id="1299" r:id="rId7"/>
    <p:sldId id="1300" r:id="rId8"/>
    <p:sldId id="1360" r:id="rId9"/>
    <p:sldId id="1301" r:id="rId10"/>
    <p:sldId id="1407" r:id="rId11"/>
    <p:sldId id="1406" r:id="rId12"/>
    <p:sldId id="1405" r:id="rId13"/>
    <p:sldId id="1408" r:id="rId14"/>
    <p:sldId id="1415" r:id="rId15"/>
    <p:sldId id="1361" r:id="rId16"/>
    <p:sldId id="1416" r:id="rId17"/>
    <p:sldId id="1306" r:id="rId18"/>
    <p:sldId id="1307" r:id="rId19"/>
    <p:sldId id="1308" r:id="rId20"/>
    <p:sldId id="1309" r:id="rId21"/>
    <p:sldId id="1310" r:id="rId22"/>
    <p:sldId id="1351" r:id="rId23"/>
    <p:sldId id="1400" r:id="rId24"/>
    <p:sldId id="1421" r:id="rId25"/>
    <p:sldId id="1422" r:id="rId26"/>
    <p:sldId id="1423" r:id="rId27"/>
    <p:sldId id="1424" r:id="rId28"/>
    <p:sldId id="1425" r:id="rId29"/>
    <p:sldId id="1402" r:id="rId30"/>
    <p:sldId id="1409" r:id="rId31"/>
    <p:sldId id="1413" r:id="rId32"/>
    <p:sldId id="1414" r:id="rId33"/>
    <p:sldId id="1410" r:id="rId34"/>
    <p:sldId id="1401" r:id="rId35"/>
    <p:sldId id="1412" r:id="rId36"/>
    <p:sldId id="1411" r:id="rId37"/>
    <p:sldId id="1427" r:id="rId38"/>
    <p:sldId id="1417" r:id="rId39"/>
    <p:sldId id="1418" r:id="rId40"/>
    <p:sldId id="1426" r:id="rId41"/>
    <p:sldId id="1399" r:id="rId42"/>
    <p:sldId id="1357" r:id="rId43"/>
    <p:sldId id="1363" r:id="rId44"/>
    <p:sldId id="1314" r:id="rId45"/>
    <p:sldId id="1437" r:id="rId46"/>
    <p:sldId id="1315" r:id="rId47"/>
    <p:sldId id="1358" r:id="rId48"/>
    <p:sldId id="1428" r:id="rId49"/>
    <p:sldId id="1317" r:id="rId50"/>
    <p:sldId id="1318" r:id="rId51"/>
    <p:sldId id="1429" r:id="rId52"/>
    <p:sldId id="1430" r:id="rId53"/>
    <p:sldId id="1319" r:id="rId54"/>
    <p:sldId id="1320" r:id="rId55"/>
    <p:sldId id="1321" r:id="rId56"/>
    <p:sldId id="1322" r:id="rId57"/>
    <p:sldId id="1323" r:id="rId58"/>
    <p:sldId id="1431" r:id="rId59"/>
    <p:sldId id="1324" r:id="rId60"/>
    <p:sldId id="1325" r:id="rId61"/>
    <p:sldId id="1326" r:id="rId62"/>
    <p:sldId id="1327" r:id="rId63"/>
    <p:sldId id="1328" r:id="rId64"/>
    <p:sldId id="1329" r:id="rId65"/>
    <p:sldId id="1330" r:id="rId66"/>
    <p:sldId id="1331" r:id="rId67"/>
    <p:sldId id="1332" r:id="rId68"/>
    <p:sldId id="1333" r:id="rId69"/>
    <p:sldId id="1432" r:id="rId70"/>
    <p:sldId id="1334" r:id="rId71"/>
    <p:sldId id="1369" r:id="rId72"/>
    <p:sldId id="1368" r:id="rId73"/>
    <p:sldId id="1335" r:id="rId74"/>
    <p:sldId id="1336" r:id="rId75"/>
    <p:sldId id="1367" r:id="rId76"/>
    <p:sldId id="1433" r:id="rId77"/>
    <p:sldId id="1337" r:id="rId78"/>
    <p:sldId id="1366" r:id="rId79"/>
    <p:sldId id="1339" r:id="rId80"/>
    <p:sldId id="1340" r:id="rId81"/>
    <p:sldId id="1364" r:id="rId82"/>
    <p:sldId id="1342" r:id="rId83"/>
    <p:sldId id="1341" r:id="rId84"/>
    <p:sldId id="1343" r:id="rId85"/>
    <p:sldId id="1365" r:id="rId86"/>
    <p:sldId id="1434" r:id="rId87"/>
    <p:sldId id="1435" r:id="rId88"/>
    <p:sldId id="1436" r:id="rId89"/>
    <p:sldId id="1370" r:id="rId90"/>
    <p:sldId id="1371" r:id="rId91"/>
    <p:sldId id="1344" r:id="rId92"/>
    <p:sldId id="1345" r:id="rId93"/>
    <p:sldId id="1379" r:id="rId94"/>
    <p:sldId id="1380" r:id="rId95"/>
    <p:sldId id="1381" r:id="rId96"/>
    <p:sldId id="1382" r:id="rId97"/>
    <p:sldId id="1383" r:id="rId98"/>
    <p:sldId id="1384" r:id="rId99"/>
    <p:sldId id="1385" r:id="rId100"/>
    <p:sldId id="1386" r:id="rId101"/>
    <p:sldId id="1387" r:id="rId102"/>
    <p:sldId id="1389" r:id="rId10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66CC"/>
    <a:srgbClr val="FF66FF"/>
    <a:srgbClr val="D9EDEF"/>
    <a:srgbClr val="E6103E"/>
    <a:srgbClr val="FF53FF"/>
    <a:srgbClr val="FF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576" autoAdjust="0"/>
  </p:normalViewPr>
  <p:slideViewPr>
    <p:cSldViewPr>
      <p:cViewPr varScale="1">
        <p:scale>
          <a:sx n="87" d="100"/>
          <a:sy n="87" d="100"/>
        </p:scale>
        <p:origin x="2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5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75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5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5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75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B3D59E-A7CE-4C2A-A5A7-CDBE543C5F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341A5-0B7F-4F77-93CD-D71184F46999}" type="slidenum">
              <a:rPr lang="en-US" altLang="en-US" smtClean="0"/>
              <a:pPr>
                <a:spcBef>
                  <a:spcPct val="0"/>
                </a:spcBef>
              </a:pPr>
              <a:t>2</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76A27B-1800-47BA-A68E-ADDB6A4CAD5B}" type="slidenum">
              <a:rPr lang="en-US" altLang="en-US" smtClean="0"/>
              <a:pPr>
                <a:spcBef>
                  <a:spcPct val="0"/>
                </a:spcBef>
              </a:pPr>
              <a:t>21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49E672-4240-48D8-AE69-C46BAADF189C}" type="slidenum">
              <a:rPr lang="en-US" altLang="en-US" smtClean="0"/>
              <a:pPr>
                <a:spcBef>
                  <a:spcPct val="0"/>
                </a:spcBef>
              </a:pPr>
              <a:t>22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07881-1E0F-4381-A20C-4B34C9BC6E5F}" type="slidenum">
              <a:rPr lang="en-US" altLang="en-US" smtClean="0"/>
              <a:pPr>
                <a:spcBef>
                  <a:spcPct val="0"/>
                </a:spcBef>
              </a:pPr>
              <a:t>44</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2FCADA-D1A8-4454-AA48-B42D5E6508DB}" type="slidenum">
              <a:rPr lang="en-US" altLang="en-US" smtClean="0"/>
              <a:pPr>
                <a:spcBef>
                  <a:spcPct val="0"/>
                </a:spcBef>
              </a:pPr>
              <a:t>46</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D3C4CD-27EA-42C9-8EED-935073AD6F8A}" type="slidenum">
              <a:rPr lang="en-US" altLang="en-US" smtClean="0"/>
              <a:pPr>
                <a:spcBef>
                  <a:spcPct val="0"/>
                </a:spcBef>
              </a:pPr>
              <a:t>48</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642E9F-82CF-4171-B1DF-500ADB3892FE}" type="slidenum">
              <a:rPr lang="en-US" altLang="en-US" smtClean="0"/>
              <a:pPr>
                <a:spcBef>
                  <a:spcPct val="0"/>
                </a:spcBef>
              </a:pPr>
              <a:t>49</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EBF0F1-2897-442E-B179-0E093917BC1A}" type="slidenum">
              <a:rPr lang="en-US" altLang="en-US" smtClean="0"/>
              <a:pPr>
                <a:spcBef>
                  <a:spcPct val="0"/>
                </a:spcBef>
              </a:pPr>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06486B-813C-493F-9B12-25B93A05AAAF}" type="slidenum">
              <a:rPr lang="en-US" altLang="en-US" smtClean="0"/>
              <a:pPr>
                <a:spcBef>
                  <a:spcPct val="0"/>
                </a:spcBef>
              </a:pPr>
              <a:t>53</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B5E5FE-4474-4181-9CE8-A2D3DE640B4E}" type="slidenum">
              <a:rPr lang="en-US" altLang="en-US" smtClean="0"/>
              <a:pPr>
                <a:spcBef>
                  <a:spcPct val="0"/>
                </a:spcBef>
              </a:pPr>
              <a:t>54</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FC54D4-39DA-4E04-821D-6CB3E9846F45}" type="slidenum">
              <a:rPr lang="en-US" altLang="en-US" smtClean="0"/>
              <a:pPr>
                <a:spcBef>
                  <a:spcPct val="0"/>
                </a:spcBef>
              </a:pPr>
              <a:t>55</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382C64-21B0-4C66-A889-98C73D832E6B}" type="slidenum">
              <a:rPr lang="en-US" altLang="en-US" smtClean="0"/>
              <a:pPr>
                <a:spcBef>
                  <a:spcPct val="0"/>
                </a:spcBef>
              </a:pPr>
              <a:t>3</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969D04-7948-4668-BD28-82F03A0E09A6}" type="slidenum">
              <a:rPr lang="en-US" altLang="en-US" smtClean="0"/>
              <a:pPr>
                <a:spcBef>
                  <a:spcPct val="0"/>
                </a:spcBef>
              </a:pPr>
              <a:t>56</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A9E76-ABC3-42D0-B7FE-8053789FCF00}" type="slidenum">
              <a:rPr lang="en-US" altLang="en-US" smtClean="0"/>
              <a:pPr>
                <a:spcBef>
                  <a:spcPct val="0"/>
                </a:spcBef>
              </a:pPr>
              <a:t>57</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0ACDCD-D79E-41A5-B4F6-33F459F06AB3}" type="slidenum">
              <a:rPr lang="en-US" altLang="en-US" smtClean="0"/>
              <a:pPr>
                <a:spcBef>
                  <a:spcPct val="0"/>
                </a:spcBef>
              </a:pPr>
              <a:t>59</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A1C954-CE16-4B67-92B0-16C991AFBC00}" type="slidenum">
              <a:rPr lang="en-US" altLang="en-US" smtClean="0"/>
              <a:pPr>
                <a:spcBef>
                  <a:spcPct val="0"/>
                </a:spcBef>
              </a:pPr>
              <a:t>60</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DC074-C8ED-4A41-BF58-B612B1A74DEF}" type="slidenum">
              <a:rPr lang="en-US" altLang="en-US" smtClean="0"/>
              <a:pPr>
                <a:spcBef>
                  <a:spcPct val="0"/>
                </a:spcBef>
              </a:pPr>
              <a:t>61</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60ED94-DC44-4C91-8D87-6A5A278A460F}" type="slidenum">
              <a:rPr lang="en-US" altLang="en-US" smtClean="0"/>
              <a:pPr>
                <a:spcBef>
                  <a:spcPct val="0"/>
                </a:spcBef>
              </a:pPr>
              <a:t>62</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069B33-6DFD-4D9D-82EE-3AC909CE79B3}" type="slidenum">
              <a:rPr lang="en-US" altLang="en-US" smtClean="0"/>
              <a:pPr>
                <a:spcBef>
                  <a:spcPct val="0"/>
                </a:spcBef>
              </a:pPr>
              <a:t>63</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7865C-E576-440B-8E10-22D631F25F02}" type="slidenum">
              <a:rPr lang="en-US" altLang="en-US" smtClean="0"/>
              <a:pPr>
                <a:spcBef>
                  <a:spcPct val="0"/>
                </a:spcBef>
              </a:pPr>
              <a:t>64</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9EBE37-BEFC-4FB2-8BFD-D5F0E324A7D5}" type="slidenum">
              <a:rPr lang="en-US" altLang="en-US" smtClean="0"/>
              <a:pPr>
                <a:spcBef>
                  <a:spcPct val="0"/>
                </a:spcBef>
              </a:pPr>
              <a:t>65</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5682C3-1520-4B3E-AF7A-6B1A01A814B5}" type="slidenum">
              <a:rPr lang="en-US" altLang="en-US" smtClean="0"/>
              <a:pPr>
                <a:spcBef>
                  <a:spcPct val="0"/>
                </a:spcBef>
              </a:pPr>
              <a:t>66</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A0D1B2-5932-46A0-84D7-54FD0D530CBA}" type="slidenum">
              <a:rPr lang="en-US" altLang="en-US" smtClean="0"/>
              <a:pPr>
                <a:spcBef>
                  <a:spcPct val="0"/>
                </a:spcBef>
              </a:pPr>
              <a:t>6</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085D-85BA-4EDE-AC88-50DC5B8C8BE4}" type="slidenum">
              <a:rPr lang="en-US" altLang="en-US" smtClean="0"/>
              <a:pPr>
                <a:spcBef>
                  <a:spcPct val="0"/>
                </a:spcBef>
              </a:pPr>
              <a:t>67</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B8403-CE28-4CA7-B8BA-6A2D652F8BE6}" type="slidenum">
              <a:rPr lang="en-US" altLang="en-US" smtClean="0"/>
              <a:pPr>
                <a:spcBef>
                  <a:spcPct val="0"/>
                </a:spcBef>
              </a:pPr>
              <a:t>68</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A5B86C-9672-489A-BF25-DEB0511AF8CA}" type="slidenum">
              <a:rPr lang="en-US" altLang="en-US" smtClean="0"/>
              <a:pPr>
                <a:spcBef>
                  <a:spcPct val="0"/>
                </a:spcBef>
              </a:pPr>
              <a:t>70</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3A5FF3-62ED-4656-BFC0-F9BA65B3BA38}" type="slidenum">
              <a:rPr lang="en-US" altLang="en-US" smtClean="0"/>
              <a:pPr>
                <a:spcBef>
                  <a:spcPct val="0"/>
                </a:spcBef>
              </a:pPr>
              <a:t>73</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F5038C-C6CD-4350-85DC-C78ED284CA2E}" type="slidenum">
              <a:rPr lang="en-US" altLang="en-US" smtClean="0"/>
              <a:pPr>
                <a:spcBef>
                  <a:spcPct val="0"/>
                </a:spcBef>
              </a:pPr>
              <a:t>74</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51517-0FAF-4314-BAAA-053C9335B425}" type="slidenum">
              <a:rPr lang="en-US" altLang="en-US" smtClean="0"/>
              <a:pPr>
                <a:spcBef>
                  <a:spcPct val="0"/>
                </a:spcBef>
              </a:pPr>
              <a:t>77</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397F94-1212-41C3-8210-C45755FC9F56}" type="slidenum">
              <a:rPr lang="en-US" altLang="en-US" smtClean="0"/>
              <a:pPr>
                <a:spcBef>
                  <a:spcPct val="0"/>
                </a:spcBef>
              </a:pPr>
              <a:t>78</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CBDFEA-74E1-42EB-AD91-D4239D231258}" type="slidenum">
              <a:rPr lang="en-US" altLang="en-US" smtClean="0"/>
              <a:pPr>
                <a:spcBef>
                  <a:spcPct val="0"/>
                </a:spcBef>
              </a:pPr>
              <a:t>79</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A54E85-BE67-4CDB-9F08-7412457DB39E}" type="slidenum">
              <a:rPr lang="en-US" altLang="en-US" smtClean="0"/>
              <a:pPr>
                <a:spcBef>
                  <a:spcPct val="0"/>
                </a:spcBef>
              </a:pPr>
              <a:t>80</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005A0-EBA5-4D9E-BB03-227AE2804F1D}" type="slidenum">
              <a:rPr lang="en-US" altLang="en-US" smtClean="0"/>
              <a:pPr>
                <a:spcBef>
                  <a:spcPct val="0"/>
                </a:spcBef>
              </a:pPr>
              <a:t>82</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5085E8-98E0-4C1B-A4AE-D2384CC2BF11}" type="slidenum">
              <a:rPr lang="en-US" altLang="en-US" smtClean="0"/>
              <a:pPr>
                <a:spcBef>
                  <a:spcPct val="0"/>
                </a:spcBef>
              </a:pPr>
              <a:t>7</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FAC9F-4C34-4058-A3B4-95997EDA6AAA}" type="slidenum">
              <a:rPr lang="en-US" altLang="en-US" smtClean="0"/>
              <a:pPr>
                <a:spcBef>
                  <a:spcPct val="0"/>
                </a:spcBef>
              </a:pPr>
              <a:t>83</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0DAD4E-50B5-4066-ABA9-5ADE653FA67D}" type="slidenum">
              <a:rPr lang="en-US" altLang="en-US" smtClean="0"/>
              <a:pPr>
                <a:spcBef>
                  <a:spcPct val="0"/>
                </a:spcBef>
              </a:pPr>
              <a:t>84</a:t>
            </a:fld>
            <a:endParaRPr lang="en-US" alt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BCF9A-BEA6-47B9-93A4-5C46FF255163}" type="slidenum">
              <a:rPr lang="en-US" altLang="en-US" smtClean="0"/>
              <a:pPr>
                <a:spcBef>
                  <a:spcPct val="0"/>
                </a:spcBef>
              </a:pPr>
              <a:t>91</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27039-5556-4461-96A2-C7B5D1CCC06C}" type="slidenum">
              <a:rPr lang="en-US" altLang="en-US" smtClean="0"/>
              <a:pPr>
                <a:spcBef>
                  <a:spcPct val="0"/>
                </a:spcBef>
              </a:pPr>
              <a:t>92</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33E779-338F-4ED8-85E7-96446AE5D1D6}" type="slidenum">
              <a:rPr lang="en-US" altLang="en-US" smtClean="0"/>
              <a:pPr>
                <a:spcBef>
                  <a:spcPct val="0"/>
                </a:spcBef>
              </a:pPr>
              <a:t>9</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A8E57-E66E-4E9B-BD94-334BC130BDF7}" type="slidenum">
              <a:rPr lang="en-US" altLang="en-US" smtClean="0"/>
              <a:pPr>
                <a:spcBef>
                  <a:spcPct val="0"/>
                </a:spcBef>
              </a:pPr>
              <a:t>17</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961EF3-8A83-4F85-B9E3-40AC36DF49CC}" type="slidenum">
              <a:rPr lang="en-US" altLang="en-US" smtClean="0"/>
              <a:pPr>
                <a:spcBef>
                  <a:spcPct val="0"/>
                </a:spcBef>
              </a:pPr>
              <a:t>18</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12CFD8-6614-4455-985A-EB93EAA18B71}" type="slidenum">
              <a:rPr lang="en-US" altLang="en-US" smtClean="0"/>
              <a:pPr>
                <a:spcBef>
                  <a:spcPct val="0"/>
                </a:spcBef>
              </a:pPr>
              <a:t>19</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885D43-C961-4021-BB13-76A56AB1556A}" type="slidenum">
              <a:rPr lang="en-US" altLang="en-US" smtClean="0"/>
              <a:pPr>
                <a:spcBef>
                  <a:spcPct val="0"/>
                </a:spcBef>
              </a:pPr>
              <a:t>20</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869E04-E785-4BD8-8C1F-5CBC379E52A8}" type="slidenum">
              <a:rPr lang="en-US"/>
              <a:pPr>
                <a:defRPr/>
              </a:pPr>
              <a:t>‹#›</a:t>
            </a:fld>
            <a:endParaRPr lang="en-US"/>
          </a:p>
        </p:txBody>
      </p:sp>
    </p:spTree>
    <p:extLst>
      <p:ext uri="{BB962C8B-B14F-4D97-AF65-F5344CB8AC3E}">
        <p14:creationId xmlns:p14="http://schemas.microsoft.com/office/powerpoint/2010/main" val="269444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A925F-8BA6-41FB-AB85-0A66D2AB7BB9}" type="slidenum">
              <a:rPr lang="en-US"/>
              <a:pPr>
                <a:defRPr/>
              </a:pPr>
              <a:t>‹#›</a:t>
            </a:fld>
            <a:endParaRPr lang="en-US"/>
          </a:p>
        </p:txBody>
      </p:sp>
    </p:spTree>
    <p:extLst>
      <p:ext uri="{BB962C8B-B14F-4D97-AF65-F5344CB8AC3E}">
        <p14:creationId xmlns:p14="http://schemas.microsoft.com/office/powerpoint/2010/main" val="16067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CC006-A779-4EA8-9C5E-F4C0E9AC616F}" type="slidenum">
              <a:rPr lang="en-US"/>
              <a:pPr>
                <a:defRPr/>
              </a:pPr>
              <a:t>‹#›</a:t>
            </a:fld>
            <a:endParaRPr lang="en-US"/>
          </a:p>
        </p:txBody>
      </p:sp>
    </p:spTree>
    <p:extLst>
      <p:ext uri="{BB962C8B-B14F-4D97-AF65-F5344CB8AC3E}">
        <p14:creationId xmlns:p14="http://schemas.microsoft.com/office/powerpoint/2010/main" val="13423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9D58C2-E372-4E99-BF25-5DBA4E2085DB}" type="slidenum">
              <a:rPr lang="en-US"/>
              <a:pPr>
                <a:defRPr/>
              </a:pPr>
              <a:t>‹#›</a:t>
            </a:fld>
            <a:endParaRPr lang="en-US"/>
          </a:p>
        </p:txBody>
      </p:sp>
    </p:spTree>
    <p:extLst>
      <p:ext uri="{BB962C8B-B14F-4D97-AF65-F5344CB8AC3E}">
        <p14:creationId xmlns:p14="http://schemas.microsoft.com/office/powerpoint/2010/main" val="129053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2CDA5-3C6F-4062-A2DA-F712E6127128}" type="slidenum">
              <a:rPr lang="en-US"/>
              <a:pPr>
                <a:defRPr/>
              </a:pPr>
              <a:t>‹#›</a:t>
            </a:fld>
            <a:endParaRPr lang="en-US"/>
          </a:p>
        </p:txBody>
      </p:sp>
    </p:spTree>
    <p:extLst>
      <p:ext uri="{BB962C8B-B14F-4D97-AF65-F5344CB8AC3E}">
        <p14:creationId xmlns:p14="http://schemas.microsoft.com/office/powerpoint/2010/main" val="227599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3B5BEE-4770-4D7E-B84F-CACA4C4F8CD4}" type="slidenum">
              <a:rPr lang="en-US"/>
              <a:pPr>
                <a:defRPr/>
              </a:pPr>
              <a:t>‹#›</a:t>
            </a:fld>
            <a:endParaRPr lang="en-US"/>
          </a:p>
        </p:txBody>
      </p:sp>
    </p:spTree>
    <p:extLst>
      <p:ext uri="{BB962C8B-B14F-4D97-AF65-F5344CB8AC3E}">
        <p14:creationId xmlns:p14="http://schemas.microsoft.com/office/powerpoint/2010/main" val="206611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C37ACE-2937-4F7B-86FE-7D37433FF37D}" type="slidenum">
              <a:rPr lang="en-US"/>
              <a:pPr>
                <a:defRPr/>
              </a:pPr>
              <a:t>‹#›</a:t>
            </a:fld>
            <a:endParaRPr lang="en-US"/>
          </a:p>
        </p:txBody>
      </p:sp>
    </p:spTree>
    <p:extLst>
      <p:ext uri="{BB962C8B-B14F-4D97-AF65-F5344CB8AC3E}">
        <p14:creationId xmlns:p14="http://schemas.microsoft.com/office/powerpoint/2010/main" val="83858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2751D0-3DB4-4CEE-A3C3-A90D6D6D6664}" type="slidenum">
              <a:rPr lang="en-US"/>
              <a:pPr>
                <a:defRPr/>
              </a:pPr>
              <a:t>‹#›</a:t>
            </a:fld>
            <a:endParaRPr lang="en-US"/>
          </a:p>
        </p:txBody>
      </p:sp>
    </p:spTree>
    <p:extLst>
      <p:ext uri="{BB962C8B-B14F-4D97-AF65-F5344CB8AC3E}">
        <p14:creationId xmlns:p14="http://schemas.microsoft.com/office/powerpoint/2010/main" val="230902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7AD73-B19C-4813-8CA4-BD340738C11F}" type="slidenum">
              <a:rPr lang="en-US"/>
              <a:pPr>
                <a:defRPr/>
              </a:pPr>
              <a:t>‹#›</a:t>
            </a:fld>
            <a:endParaRPr lang="en-US"/>
          </a:p>
        </p:txBody>
      </p:sp>
    </p:spTree>
    <p:extLst>
      <p:ext uri="{BB962C8B-B14F-4D97-AF65-F5344CB8AC3E}">
        <p14:creationId xmlns:p14="http://schemas.microsoft.com/office/powerpoint/2010/main" val="26069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0DD62-236C-424C-A9F3-5C849C2D7C28}" type="slidenum">
              <a:rPr lang="en-US"/>
              <a:pPr>
                <a:defRPr/>
              </a:pPr>
              <a:t>‹#›</a:t>
            </a:fld>
            <a:endParaRPr lang="en-US"/>
          </a:p>
        </p:txBody>
      </p:sp>
    </p:spTree>
    <p:extLst>
      <p:ext uri="{BB962C8B-B14F-4D97-AF65-F5344CB8AC3E}">
        <p14:creationId xmlns:p14="http://schemas.microsoft.com/office/powerpoint/2010/main" val="130709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56D90D-B40B-4D73-8268-07B3B244FB77}" type="slidenum">
              <a:rPr lang="en-US"/>
              <a:pPr>
                <a:defRPr/>
              </a:pPr>
              <a:t>‹#›</a:t>
            </a:fld>
            <a:endParaRPr lang="en-US"/>
          </a:p>
        </p:txBody>
      </p:sp>
    </p:spTree>
    <p:extLst>
      <p:ext uri="{BB962C8B-B14F-4D97-AF65-F5344CB8AC3E}">
        <p14:creationId xmlns:p14="http://schemas.microsoft.com/office/powerpoint/2010/main" val="101476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913B4-D363-47AC-98A1-EF4C3F8D65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8.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47.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9.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49.wmf"/><Relationship Id="rId4" Type="http://schemas.openxmlformats.org/officeDocument/2006/relationships/oleObject" Target="../embeddings/oleObject21.bin"/><Relationship Id="rId9" Type="http://schemas.openxmlformats.org/officeDocument/2006/relationships/image" Target="../media/image51.wmf"/></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0.wmf"/><Relationship Id="rId4" Type="http://schemas.openxmlformats.org/officeDocument/2006/relationships/oleObject" Target="../embeddings/oleObject24.bin"/></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p:nvPr>
        </p:nvSpPr>
        <p:spPr/>
        <p:txBody>
          <a:bodyPr/>
          <a:lstStyle/>
          <a:p>
            <a:r>
              <a:rPr lang="en-US" altLang="en-US" dirty="0" smtClean="0"/>
              <a:t>ADC specs and standard test</a:t>
            </a:r>
          </a:p>
        </p:txBody>
      </p:sp>
      <p:sp>
        <p:nvSpPr>
          <p:cNvPr id="3075" name="Subtitle 7"/>
          <p:cNvSpPr>
            <a:spLocks noGrp="1"/>
          </p:cNvSpPr>
          <p:nvPr>
            <p:ph type="subTitle" idx="1"/>
          </p:nvPr>
        </p:nvSpPr>
        <p:spPr/>
        <p:txBody>
          <a:bodyPr/>
          <a:lstStyle/>
          <a:p>
            <a:endParaRPr lang="en-US" altLang="en-US" smtClean="0"/>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673A24-5A43-4AD7-9E60-9293421FAB42}" type="slidenum">
              <a:rPr lang="en-US" altLang="en-US" sz="1400" smtClean="0"/>
              <a:pPr>
                <a:spcBef>
                  <a:spcPct val="0"/>
                </a:spcBef>
                <a:buFontTx/>
                <a:buNone/>
              </a:pPr>
              <a:t>1</a:t>
            </a:fld>
            <a:endParaRPr lang="en-US" altLang="en-US" sz="14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609600" y="762000"/>
            <a:ext cx="7924800" cy="5334000"/>
            <a:chOff x="1875" y="929"/>
            <a:chExt cx="8391" cy="4725"/>
          </a:xfrm>
        </p:grpSpPr>
        <p:sp>
          <p:nvSpPr>
            <p:cNvPr id="17411" name="Text Box 3"/>
            <p:cNvSpPr txBox="1">
              <a:spLocks noChangeArrowheads="1"/>
            </p:cNvSpPr>
            <p:nvPr/>
          </p:nvSpPr>
          <p:spPr bwMode="auto">
            <a:xfrm>
              <a:off x="6930" y="4625"/>
              <a:ext cx="2091"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(DC Plus Noise)</a:t>
              </a:r>
            </a:p>
          </p:txBody>
        </p:sp>
        <p:sp>
          <p:nvSpPr>
            <p:cNvPr id="17412" name="AutoShape 4"/>
            <p:cNvSpPr>
              <a:spLocks noChangeArrowheads="1"/>
            </p:cNvSpPr>
            <p:nvPr/>
          </p:nvSpPr>
          <p:spPr bwMode="auto">
            <a:xfrm>
              <a:off x="9030" y="4830"/>
              <a:ext cx="675" cy="315"/>
            </a:xfrm>
            <a:prstGeom prst="rightArrow">
              <a:avLst>
                <a:gd name="adj1" fmla="val 50000"/>
                <a:gd name="adj2" fmla="val 5357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13" name="Line 5"/>
            <p:cNvSpPr>
              <a:spLocks noChangeShapeType="1"/>
            </p:cNvSpPr>
            <p:nvPr/>
          </p:nvSpPr>
          <p:spPr bwMode="auto">
            <a:xfrm flipV="1">
              <a:off x="3315" y="4289"/>
              <a:ext cx="693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7414" name="Group 6"/>
            <p:cNvGrpSpPr>
              <a:grpSpLocks/>
            </p:cNvGrpSpPr>
            <p:nvPr/>
          </p:nvGrpSpPr>
          <p:grpSpPr bwMode="auto">
            <a:xfrm>
              <a:off x="4640" y="3252"/>
              <a:ext cx="1710" cy="1035"/>
              <a:chOff x="6605" y="9764"/>
              <a:chExt cx="345" cy="600"/>
            </a:xfrm>
          </p:grpSpPr>
          <p:sp>
            <p:nvSpPr>
              <p:cNvPr id="17432" name="Freeform 7"/>
              <p:cNvSpPr>
                <a:spLocks/>
              </p:cNvSpPr>
              <p:nvPr/>
            </p:nvSpPr>
            <p:spPr bwMode="auto">
              <a:xfrm>
                <a:off x="6605" y="9767"/>
                <a:ext cx="173" cy="597"/>
              </a:xfrm>
              <a:custGeom>
                <a:avLst/>
                <a:gdLst>
                  <a:gd name="T0" fmla="*/ 0 w 1283"/>
                  <a:gd name="T1" fmla="*/ 0 h 2879"/>
                  <a:gd name="T2" fmla="*/ 0 w 1283"/>
                  <a:gd name="T3" fmla="*/ 0 h 2879"/>
                  <a:gd name="T4" fmla="*/ 0 w 1283"/>
                  <a:gd name="T5" fmla="*/ 0 h 2879"/>
                  <a:gd name="T6" fmla="*/ 0 w 1283"/>
                  <a:gd name="T7" fmla="*/ 0 h 2879"/>
                  <a:gd name="T8" fmla="*/ 0 w 1283"/>
                  <a:gd name="T9" fmla="*/ 1 h 2879"/>
                  <a:gd name="T10" fmla="*/ 0 w 1283"/>
                  <a:gd name="T11" fmla="*/ 1 h 2879"/>
                  <a:gd name="T12" fmla="*/ 0 w 1283"/>
                  <a:gd name="T13" fmla="*/ 1 h 2879"/>
                  <a:gd name="T14" fmla="*/ 0 w 1283"/>
                  <a:gd name="T15" fmla="*/ 2 h 2879"/>
                  <a:gd name="T16" fmla="*/ 0 w 1283"/>
                  <a:gd name="T17" fmla="*/ 3 h 2879"/>
                  <a:gd name="T18" fmla="*/ 0 w 1283"/>
                  <a:gd name="T19" fmla="*/ 4 h 2879"/>
                  <a:gd name="T20" fmla="*/ 0 w 1283"/>
                  <a:gd name="T21" fmla="*/ 5 h 2879"/>
                  <a:gd name="T22" fmla="*/ 0 w 1283"/>
                  <a:gd name="T23" fmla="*/ 5 h 2879"/>
                  <a:gd name="T24" fmla="*/ 0 w 1283"/>
                  <a:gd name="T25" fmla="*/ 5 h 2879"/>
                  <a:gd name="T26" fmla="*/ 0 w 1283"/>
                  <a:gd name="T27" fmla="*/ 5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3" name="Freeform 8"/>
              <p:cNvSpPr>
                <a:spLocks/>
              </p:cNvSpPr>
              <p:nvPr/>
            </p:nvSpPr>
            <p:spPr bwMode="auto">
              <a:xfrm flipH="1">
                <a:off x="6778" y="9764"/>
                <a:ext cx="172" cy="600"/>
              </a:xfrm>
              <a:custGeom>
                <a:avLst/>
                <a:gdLst>
                  <a:gd name="T0" fmla="*/ 0 w 1283"/>
                  <a:gd name="T1" fmla="*/ 0 h 2879"/>
                  <a:gd name="T2" fmla="*/ 0 w 1283"/>
                  <a:gd name="T3" fmla="*/ 0 h 2879"/>
                  <a:gd name="T4" fmla="*/ 0 w 1283"/>
                  <a:gd name="T5" fmla="*/ 0 h 2879"/>
                  <a:gd name="T6" fmla="*/ 0 w 1283"/>
                  <a:gd name="T7" fmla="*/ 0 h 2879"/>
                  <a:gd name="T8" fmla="*/ 0 w 1283"/>
                  <a:gd name="T9" fmla="*/ 1 h 2879"/>
                  <a:gd name="T10" fmla="*/ 0 w 1283"/>
                  <a:gd name="T11" fmla="*/ 1 h 2879"/>
                  <a:gd name="T12" fmla="*/ 0 w 1283"/>
                  <a:gd name="T13" fmla="*/ 1 h 2879"/>
                  <a:gd name="T14" fmla="*/ 0 w 1283"/>
                  <a:gd name="T15" fmla="*/ 2 h 2879"/>
                  <a:gd name="T16" fmla="*/ 0 w 1283"/>
                  <a:gd name="T17" fmla="*/ 3 h 2879"/>
                  <a:gd name="T18" fmla="*/ 0 w 1283"/>
                  <a:gd name="T19" fmla="*/ 4 h 2879"/>
                  <a:gd name="T20" fmla="*/ 0 w 1283"/>
                  <a:gd name="T21" fmla="*/ 5 h 2879"/>
                  <a:gd name="T22" fmla="*/ 0 w 1283"/>
                  <a:gd name="T23" fmla="*/ 5 h 2879"/>
                  <a:gd name="T24" fmla="*/ 0 w 1283"/>
                  <a:gd name="T25" fmla="*/ 5 h 2879"/>
                  <a:gd name="T26" fmla="*/ 0 w 1283"/>
                  <a:gd name="T27" fmla="*/ 5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415" name="Line 9"/>
            <p:cNvSpPr>
              <a:spLocks noChangeShapeType="1"/>
            </p:cNvSpPr>
            <p:nvPr/>
          </p:nvSpPr>
          <p:spPr bwMode="auto">
            <a:xfrm>
              <a:off x="6840" y="2953"/>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16" name="Line 10"/>
            <p:cNvSpPr>
              <a:spLocks noChangeShapeType="1"/>
            </p:cNvSpPr>
            <p:nvPr/>
          </p:nvSpPr>
          <p:spPr bwMode="auto">
            <a:xfrm>
              <a:off x="4200" y="2953"/>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17" name="Line 11"/>
            <p:cNvSpPr>
              <a:spLocks noChangeShapeType="1"/>
            </p:cNvSpPr>
            <p:nvPr/>
          </p:nvSpPr>
          <p:spPr bwMode="auto">
            <a:xfrm>
              <a:off x="9495" y="2938"/>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18" name="Text Box 12"/>
            <p:cNvSpPr txBox="1">
              <a:spLocks noChangeArrowheads="1"/>
            </p:cNvSpPr>
            <p:nvPr/>
          </p:nvSpPr>
          <p:spPr bwMode="auto">
            <a:xfrm>
              <a:off x="8685" y="929"/>
              <a:ext cx="1581" cy="1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ADC Decision Levels</a:t>
              </a:r>
            </a:p>
          </p:txBody>
        </p:sp>
        <p:sp>
          <p:nvSpPr>
            <p:cNvPr id="17419" name="Text Box 13"/>
            <p:cNvSpPr txBox="1">
              <a:spLocks noChangeArrowheads="1"/>
            </p:cNvSpPr>
            <p:nvPr/>
          </p:nvSpPr>
          <p:spPr bwMode="auto">
            <a:xfrm>
              <a:off x="4740" y="1849"/>
              <a:ext cx="1626"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1</a:t>
              </a:r>
            </a:p>
          </p:txBody>
        </p:sp>
        <p:sp>
          <p:nvSpPr>
            <p:cNvPr id="17420" name="Text Box 14"/>
            <p:cNvSpPr txBox="1">
              <a:spLocks noChangeArrowheads="1"/>
            </p:cNvSpPr>
            <p:nvPr/>
          </p:nvSpPr>
          <p:spPr bwMode="auto">
            <a:xfrm>
              <a:off x="7320" y="1834"/>
              <a:ext cx="1626"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2</a:t>
              </a:r>
            </a:p>
          </p:txBody>
        </p:sp>
        <p:sp>
          <p:nvSpPr>
            <p:cNvPr id="17421" name="Line 15"/>
            <p:cNvSpPr>
              <a:spLocks noChangeShapeType="1"/>
            </p:cNvSpPr>
            <p:nvPr/>
          </p:nvSpPr>
          <p:spPr bwMode="auto">
            <a:xfrm>
              <a:off x="9480" y="1920"/>
              <a:ext cx="0" cy="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2" name="AutoShape 16"/>
            <p:cNvSpPr>
              <a:spLocks/>
            </p:cNvSpPr>
            <p:nvPr/>
          </p:nvSpPr>
          <p:spPr bwMode="auto">
            <a:xfrm rot="5400000">
              <a:off x="5310" y="1275"/>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23" name="AutoShape 17"/>
            <p:cNvSpPr>
              <a:spLocks/>
            </p:cNvSpPr>
            <p:nvPr/>
          </p:nvSpPr>
          <p:spPr bwMode="auto">
            <a:xfrm rot="5400000">
              <a:off x="7995" y="1275"/>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24" name="Text Box 18"/>
            <p:cNvSpPr txBox="1">
              <a:spLocks noChangeArrowheads="1"/>
            </p:cNvSpPr>
            <p:nvPr/>
          </p:nvSpPr>
          <p:spPr bwMode="auto">
            <a:xfrm>
              <a:off x="1875" y="2960"/>
              <a:ext cx="2091" cy="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Probability</a:t>
              </a:r>
            </a:p>
          </p:txBody>
        </p:sp>
        <p:sp>
          <p:nvSpPr>
            <p:cNvPr id="17425" name="AutoShape 19"/>
            <p:cNvSpPr>
              <a:spLocks noChangeArrowheads="1"/>
            </p:cNvSpPr>
            <p:nvPr/>
          </p:nvSpPr>
          <p:spPr bwMode="auto">
            <a:xfrm>
              <a:off x="2715" y="2175"/>
              <a:ext cx="360" cy="630"/>
            </a:xfrm>
            <a:prstGeom prst="upArrow">
              <a:avLst>
                <a:gd name="adj1" fmla="val 50000"/>
                <a:gd name="adj2" fmla="val 4375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26" name="Text Box 20"/>
            <p:cNvSpPr txBox="1">
              <a:spLocks noChangeArrowheads="1"/>
            </p:cNvSpPr>
            <p:nvPr/>
          </p:nvSpPr>
          <p:spPr bwMode="auto">
            <a:xfrm>
              <a:off x="4365" y="4760"/>
              <a:ext cx="2271" cy="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Average Voltage </a:t>
              </a:r>
            </a:p>
            <a:p>
              <a:pPr algn="ctr" eaLnBrk="1" hangingPunct="1">
                <a:spcBef>
                  <a:spcPct val="0"/>
                </a:spcBef>
                <a:buFontTx/>
                <a:buNone/>
              </a:pPr>
              <a:r>
                <a:rPr lang="en-US" altLang="en-US" sz="2400"/>
                <a:t>(DC Input)</a:t>
              </a:r>
            </a:p>
            <a:p>
              <a:pPr algn="just" eaLnBrk="1" hangingPunct="1">
                <a:spcBef>
                  <a:spcPct val="0"/>
                </a:spcBef>
                <a:buFontTx/>
                <a:buNone/>
              </a:pPr>
              <a:endParaRPr lang="en-US" altLang="en-US" sz="2400"/>
            </a:p>
          </p:txBody>
        </p:sp>
        <p:sp>
          <p:nvSpPr>
            <p:cNvPr id="17427" name="Line 21"/>
            <p:cNvSpPr>
              <a:spLocks noChangeShapeType="1"/>
            </p:cNvSpPr>
            <p:nvPr/>
          </p:nvSpPr>
          <p:spPr bwMode="auto">
            <a:xfrm flipV="1">
              <a:off x="5520" y="4350"/>
              <a:ext cx="0" cy="40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8" name="Text Box 22"/>
            <p:cNvSpPr txBox="1">
              <a:spLocks noChangeArrowheads="1"/>
            </p:cNvSpPr>
            <p:nvPr/>
          </p:nvSpPr>
          <p:spPr bwMode="auto">
            <a:xfrm>
              <a:off x="4245" y="2840"/>
              <a:ext cx="988" cy="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p>
          </p:txBody>
        </p:sp>
        <p:sp>
          <p:nvSpPr>
            <p:cNvPr id="17429" name="Line 23"/>
            <p:cNvSpPr>
              <a:spLocks noChangeShapeType="1"/>
            </p:cNvSpPr>
            <p:nvPr/>
          </p:nvSpPr>
          <p:spPr bwMode="auto">
            <a:xfrm>
              <a:off x="5175" y="3253"/>
              <a:ext cx="21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30" name="Text Box 24"/>
            <p:cNvSpPr txBox="1">
              <a:spLocks noChangeArrowheads="1"/>
            </p:cNvSpPr>
            <p:nvPr/>
          </p:nvSpPr>
          <p:spPr bwMode="auto">
            <a:xfrm>
              <a:off x="5685" y="2584"/>
              <a:ext cx="1221"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Gaussian </a:t>
              </a:r>
            </a:p>
            <a:p>
              <a:pPr algn="ctr" eaLnBrk="1" hangingPunct="1">
                <a:spcBef>
                  <a:spcPct val="0"/>
                </a:spcBef>
                <a:buFontTx/>
                <a:buNone/>
              </a:pPr>
              <a:r>
                <a:rPr lang="en-US" altLang="en-US" sz="1400"/>
                <a:t>Noise pdf</a:t>
              </a:r>
              <a:endParaRPr lang="en-US" altLang="en-US" sz="4000"/>
            </a:p>
          </p:txBody>
        </p:sp>
        <p:sp>
          <p:nvSpPr>
            <p:cNvPr id="17431" name="Line 25"/>
            <p:cNvSpPr>
              <a:spLocks noChangeShapeType="1"/>
            </p:cNvSpPr>
            <p:nvPr/>
          </p:nvSpPr>
          <p:spPr bwMode="auto">
            <a:xfrm flipH="1">
              <a:off x="5790" y="3076"/>
              <a:ext cx="345" cy="3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1E85BB-494E-4584-9CD5-9A4A7D5DB1E5}" type="slidenum">
              <a:rPr lang="en-US" altLang="en-US" sz="1400" smtClean="0"/>
              <a:pPr>
                <a:spcBef>
                  <a:spcPct val="0"/>
                </a:spcBef>
                <a:buFontTx/>
                <a:buNone/>
              </a:pPr>
              <a:t>100</a:t>
            </a:fld>
            <a:endParaRPr lang="en-US" altLang="en-US" sz="1400" smtClean="0"/>
          </a:p>
        </p:txBody>
      </p:sp>
      <p:pic>
        <p:nvPicPr>
          <p:cNvPr id="148483" name="Picture 2" descr="PPT1A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1825"/>
            <a:ext cx="91440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47406B-9E2B-4C98-A99A-5D7D286FD87B}" type="slidenum">
              <a:rPr lang="en-US" altLang="en-US" sz="1400" smtClean="0"/>
              <a:pPr>
                <a:spcBef>
                  <a:spcPct val="0"/>
                </a:spcBef>
                <a:buFontTx/>
                <a:buNone/>
              </a:pPr>
              <a:t>101</a:t>
            </a:fld>
            <a:endParaRPr lang="en-US" altLang="en-US" sz="1400" smtClean="0"/>
          </a:p>
        </p:txBody>
      </p:sp>
      <p:pic>
        <p:nvPicPr>
          <p:cNvPr id="149507" name="Picture 2" descr="PPT1A5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0675"/>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A32CBE-FB35-4860-AE14-1CDA894DD8A6}" type="slidenum">
              <a:rPr lang="en-US" altLang="en-US" sz="1400" smtClean="0"/>
              <a:pPr>
                <a:spcBef>
                  <a:spcPct val="0"/>
                </a:spcBef>
                <a:buFontTx/>
                <a:buNone/>
              </a:pPr>
              <a:t>102</a:t>
            </a:fld>
            <a:endParaRPr lang="en-US" altLang="en-US" sz="1400" smtClean="0"/>
          </a:p>
        </p:txBody>
      </p:sp>
      <p:pic>
        <p:nvPicPr>
          <p:cNvPr id="150531" name="Picture 2" descr="PPT1A5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813"/>
            <a:ext cx="91440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990600" y="1662113"/>
            <a:ext cx="7467600" cy="4357687"/>
            <a:chOff x="2070" y="4097"/>
            <a:chExt cx="8370" cy="3565"/>
          </a:xfrm>
        </p:grpSpPr>
        <p:sp>
          <p:nvSpPr>
            <p:cNvPr id="18435" name="Text Box 3"/>
            <p:cNvSpPr txBox="1">
              <a:spLocks noChangeArrowheads="1"/>
            </p:cNvSpPr>
            <p:nvPr/>
          </p:nvSpPr>
          <p:spPr bwMode="auto">
            <a:xfrm>
              <a:off x="7125" y="6888"/>
              <a:ext cx="2091"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(DC Plus Noise)</a:t>
              </a:r>
            </a:p>
          </p:txBody>
        </p:sp>
        <p:sp>
          <p:nvSpPr>
            <p:cNvPr id="18436" name="AutoShape 4"/>
            <p:cNvSpPr>
              <a:spLocks noChangeArrowheads="1"/>
            </p:cNvSpPr>
            <p:nvPr/>
          </p:nvSpPr>
          <p:spPr bwMode="auto">
            <a:xfrm>
              <a:off x="9225" y="7093"/>
              <a:ext cx="675" cy="315"/>
            </a:xfrm>
            <a:prstGeom prst="rightArrow">
              <a:avLst>
                <a:gd name="adj1" fmla="val 50000"/>
                <a:gd name="adj2" fmla="val 5357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37" name="Line 5"/>
            <p:cNvSpPr>
              <a:spLocks noChangeShapeType="1"/>
            </p:cNvSpPr>
            <p:nvPr/>
          </p:nvSpPr>
          <p:spPr bwMode="auto">
            <a:xfrm flipV="1">
              <a:off x="3510" y="6552"/>
              <a:ext cx="693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38" name="Freeform 6"/>
            <p:cNvSpPr>
              <a:spLocks/>
            </p:cNvSpPr>
            <p:nvPr/>
          </p:nvSpPr>
          <p:spPr bwMode="auto">
            <a:xfrm>
              <a:off x="5945" y="5528"/>
              <a:ext cx="857" cy="1030"/>
            </a:xfrm>
            <a:custGeom>
              <a:avLst/>
              <a:gdLst>
                <a:gd name="T0" fmla="*/ 255 w 1283"/>
                <a:gd name="T1" fmla="*/ 0 h 2879"/>
                <a:gd name="T2" fmla="*/ 245 w 1283"/>
                <a:gd name="T3" fmla="*/ 1 h 2879"/>
                <a:gd name="T4" fmla="*/ 236 w 1283"/>
                <a:gd name="T5" fmla="*/ 2 h 2879"/>
                <a:gd name="T6" fmla="*/ 230 w 1283"/>
                <a:gd name="T7" fmla="*/ 4 h 2879"/>
                <a:gd name="T8" fmla="*/ 222 w 1283"/>
                <a:gd name="T9" fmla="*/ 6 h 2879"/>
                <a:gd name="T10" fmla="*/ 217 w 1283"/>
                <a:gd name="T11" fmla="*/ 8 h 2879"/>
                <a:gd name="T12" fmla="*/ 210 w 1283"/>
                <a:gd name="T13" fmla="*/ 10 h 2879"/>
                <a:gd name="T14" fmla="*/ 193 w 1283"/>
                <a:gd name="T15" fmla="*/ 19 h 2879"/>
                <a:gd name="T16" fmla="*/ 168 w 1283"/>
                <a:gd name="T17" fmla="*/ 29 h 2879"/>
                <a:gd name="T18" fmla="*/ 142 w 1283"/>
                <a:gd name="T19" fmla="*/ 38 h 2879"/>
                <a:gd name="T20" fmla="*/ 118 w 1283"/>
                <a:gd name="T21" fmla="*/ 43 h 2879"/>
                <a:gd name="T22" fmla="*/ 88 w 1283"/>
                <a:gd name="T23" fmla="*/ 46 h 2879"/>
                <a:gd name="T24" fmla="*/ 51 w 1283"/>
                <a:gd name="T25" fmla="*/ 47 h 2879"/>
                <a:gd name="T26" fmla="*/ 0 w 1283"/>
                <a:gd name="T27" fmla="*/ 47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Freeform 7"/>
            <p:cNvSpPr>
              <a:spLocks/>
            </p:cNvSpPr>
            <p:nvPr/>
          </p:nvSpPr>
          <p:spPr bwMode="auto">
            <a:xfrm flipH="1">
              <a:off x="6802" y="5523"/>
              <a:ext cx="853" cy="1035"/>
            </a:xfrm>
            <a:custGeom>
              <a:avLst/>
              <a:gdLst>
                <a:gd name="T0" fmla="*/ 251 w 1283"/>
                <a:gd name="T1" fmla="*/ 0 h 2879"/>
                <a:gd name="T2" fmla="*/ 241 w 1283"/>
                <a:gd name="T3" fmla="*/ 1 h 2879"/>
                <a:gd name="T4" fmla="*/ 231 w 1283"/>
                <a:gd name="T5" fmla="*/ 2 h 2879"/>
                <a:gd name="T6" fmla="*/ 226 w 1283"/>
                <a:gd name="T7" fmla="*/ 4 h 2879"/>
                <a:gd name="T8" fmla="*/ 218 w 1283"/>
                <a:gd name="T9" fmla="*/ 6 h 2879"/>
                <a:gd name="T10" fmla="*/ 213 w 1283"/>
                <a:gd name="T11" fmla="*/ 8 h 2879"/>
                <a:gd name="T12" fmla="*/ 206 w 1283"/>
                <a:gd name="T13" fmla="*/ 10 h 2879"/>
                <a:gd name="T14" fmla="*/ 189 w 1283"/>
                <a:gd name="T15" fmla="*/ 19 h 2879"/>
                <a:gd name="T16" fmla="*/ 166 w 1283"/>
                <a:gd name="T17" fmla="*/ 30 h 2879"/>
                <a:gd name="T18" fmla="*/ 139 w 1283"/>
                <a:gd name="T19" fmla="*/ 38 h 2879"/>
                <a:gd name="T20" fmla="*/ 116 w 1283"/>
                <a:gd name="T21" fmla="*/ 44 h 2879"/>
                <a:gd name="T22" fmla="*/ 86 w 1283"/>
                <a:gd name="T23" fmla="*/ 47 h 2879"/>
                <a:gd name="T24" fmla="*/ 50 w 1283"/>
                <a:gd name="T25" fmla="*/ 48 h 2879"/>
                <a:gd name="T26" fmla="*/ 0 w 1283"/>
                <a:gd name="T27" fmla="*/ 48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Line 8"/>
            <p:cNvSpPr>
              <a:spLocks noChangeShapeType="1"/>
            </p:cNvSpPr>
            <p:nvPr/>
          </p:nvSpPr>
          <p:spPr bwMode="auto">
            <a:xfrm>
              <a:off x="7035" y="5216"/>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1" name="Line 9"/>
            <p:cNvSpPr>
              <a:spLocks noChangeShapeType="1"/>
            </p:cNvSpPr>
            <p:nvPr/>
          </p:nvSpPr>
          <p:spPr bwMode="auto">
            <a:xfrm>
              <a:off x="4395" y="5216"/>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2" name="Line 10"/>
            <p:cNvSpPr>
              <a:spLocks noChangeShapeType="1"/>
            </p:cNvSpPr>
            <p:nvPr/>
          </p:nvSpPr>
          <p:spPr bwMode="auto">
            <a:xfrm>
              <a:off x="9690" y="5201"/>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3" name="Text Box 11"/>
            <p:cNvSpPr txBox="1">
              <a:spLocks noChangeArrowheads="1"/>
            </p:cNvSpPr>
            <p:nvPr/>
          </p:nvSpPr>
          <p:spPr bwMode="auto">
            <a:xfrm>
              <a:off x="4935" y="4112"/>
              <a:ext cx="1626"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1</a:t>
              </a:r>
            </a:p>
          </p:txBody>
        </p:sp>
        <p:sp>
          <p:nvSpPr>
            <p:cNvPr id="18444" name="Text Box 12"/>
            <p:cNvSpPr txBox="1">
              <a:spLocks noChangeArrowheads="1"/>
            </p:cNvSpPr>
            <p:nvPr/>
          </p:nvSpPr>
          <p:spPr bwMode="auto">
            <a:xfrm>
              <a:off x="7515" y="4097"/>
              <a:ext cx="1626"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2</a:t>
              </a:r>
            </a:p>
          </p:txBody>
        </p:sp>
        <p:sp>
          <p:nvSpPr>
            <p:cNvPr id="18445" name="AutoShape 13"/>
            <p:cNvSpPr>
              <a:spLocks/>
            </p:cNvSpPr>
            <p:nvPr/>
          </p:nvSpPr>
          <p:spPr bwMode="auto">
            <a:xfrm rot="5400000">
              <a:off x="5505" y="3538"/>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46" name="AutoShape 14"/>
            <p:cNvSpPr>
              <a:spLocks/>
            </p:cNvSpPr>
            <p:nvPr/>
          </p:nvSpPr>
          <p:spPr bwMode="auto">
            <a:xfrm rot="5400000">
              <a:off x="8190" y="3538"/>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47" name="Text Box 15"/>
            <p:cNvSpPr txBox="1">
              <a:spLocks noChangeArrowheads="1"/>
            </p:cNvSpPr>
            <p:nvPr/>
          </p:nvSpPr>
          <p:spPr bwMode="auto">
            <a:xfrm>
              <a:off x="2070" y="5223"/>
              <a:ext cx="2091" cy="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Probability</a:t>
              </a:r>
            </a:p>
          </p:txBody>
        </p:sp>
        <p:sp>
          <p:nvSpPr>
            <p:cNvPr id="18448" name="AutoShape 16"/>
            <p:cNvSpPr>
              <a:spLocks noChangeArrowheads="1"/>
            </p:cNvSpPr>
            <p:nvPr/>
          </p:nvSpPr>
          <p:spPr bwMode="auto">
            <a:xfrm>
              <a:off x="2910" y="4438"/>
              <a:ext cx="360" cy="630"/>
            </a:xfrm>
            <a:prstGeom prst="upArrow">
              <a:avLst>
                <a:gd name="adj1" fmla="val 50000"/>
                <a:gd name="adj2" fmla="val 4375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49" name="Text Box 17"/>
            <p:cNvSpPr txBox="1">
              <a:spLocks noChangeArrowheads="1"/>
            </p:cNvSpPr>
            <p:nvPr/>
          </p:nvSpPr>
          <p:spPr bwMode="auto">
            <a:xfrm>
              <a:off x="4298" y="5073"/>
              <a:ext cx="2802"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Area 1 = Probability </a:t>
              </a:r>
            </a:p>
            <a:p>
              <a:pPr algn="ctr" eaLnBrk="1" hangingPunct="1">
                <a:spcBef>
                  <a:spcPct val="0"/>
                </a:spcBef>
                <a:buFontTx/>
                <a:buNone/>
              </a:pPr>
              <a:r>
                <a:rPr lang="en-US" altLang="en-US" sz="2400"/>
                <a:t>for Code 1</a:t>
              </a:r>
            </a:p>
          </p:txBody>
        </p:sp>
        <p:sp>
          <p:nvSpPr>
            <p:cNvPr id="18450" name="Line 18"/>
            <p:cNvSpPr>
              <a:spLocks noChangeShapeType="1"/>
            </p:cNvSpPr>
            <p:nvPr/>
          </p:nvSpPr>
          <p:spPr bwMode="auto">
            <a:xfrm>
              <a:off x="6817" y="6553"/>
              <a:ext cx="0" cy="1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1" name="Line 19"/>
            <p:cNvSpPr>
              <a:spLocks noChangeShapeType="1"/>
            </p:cNvSpPr>
            <p:nvPr/>
          </p:nvSpPr>
          <p:spPr bwMode="auto">
            <a:xfrm>
              <a:off x="5760" y="5758"/>
              <a:ext cx="990" cy="49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2" name="Text Box 20"/>
            <p:cNvSpPr txBox="1">
              <a:spLocks noChangeArrowheads="1"/>
            </p:cNvSpPr>
            <p:nvPr/>
          </p:nvSpPr>
          <p:spPr bwMode="auto">
            <a:xfrm>
              <a:off x="6968" y="5081"/>
              <a:ext cx="2833"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Area 2 = Probability </a:t>
              </a:r>
            </a:p>
            <a:p>
              <a:pPr algn="ctr" eaLnBrk="1" hangingPunct="1">
                <a:spcBef>
                  <a:spcPct val="0"/>
                </a:spcBef>
                <a:buFontTx/>
                <a:buNone/>
              </a:pPr>
              <a:r>
                <a:rPr lang="en-US" altLang="en-US" sz="2400"/>
                <a:t>for Code 2</a:t>
              </a:r>
            </a:p>
          </p:txBody>
        </p:sp>
        <p:sp>
          <p:nvSpPr>
            <p:cNvPr id="18453" name="Line 21"/>
            <p:cNvSpPr>
              <a:spLocks noChangeShapeType="1"/>
            </p:cNvSpPr>
            <p:nvPr/>
          </p:nvSpPr>
          <p:spPr bwMode="auto">
            <a:xfrm flipH="1">
              <a:off x="7140" y="5796"/>
              <a:ext cx="1028" cy="65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4" name="Line 22"/>
            <p:cNvSpPr>
              <a:spLocks noChangeShapeType="1"/>
            </p:cNvSpPr>
            <p:nvPr/>
          </p:nvSpPr>
          <p:spPr bwMode="auto">
            <a:xfrm>
              <a:off x="6353" y="6795"/>
              <a:ext cx="45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5" name="Line 23"/>
            <p:cNvSpPr>
              <a:spLocks noChangeShapeType="1"/>
            </p:cNvSpPr>
            <p:nvPr/>
          </p:nvSpPr>
          <p:spPr bwMode="auto">
            <a:xfrm flipH="1">
              <a:off x="7043" y="6803"/>
              <a:ext cx="3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6" name="Line 24"/>
            <p:cNvSpPr>
              <a:spLocks noChangeShapeType="1"/>
            </p:cNvSpPr>
            <p:nvPr/>
          </p:nvSpPr>
          <p:spPr bwMode="auto">
            <a:xfrm>
              <a:off x="7034" y="6553"/>
              <a:ext cx="0" cy="1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7" name="Text Box 25"/>
            <p:cNvSpPr txBox="1">
              <a:spLocks noChangeArrowheads="1"/>
            </p:cNvSpPr>
            <p:nvPr/>
          </p:nvSpPr>
          <p:spPr bwMode="auto">
            <a:xfrm>
              <a:off x="5760" y="6572"/>
              <a:ext cx="598" cy="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Symbol" panose="05050102010706020507" pitchFamily="18" charset="2"/>
                </a:rPr>
                <a:t>D</a:t>
              </a:r>
              <a:r>
                <a:rPr lang="en-US" altLang="en-US" sz="2000"/>
                <a:t>V</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609600" y="1752600"/>
            <a:ext cx="7620000" cy="4267200"/>
            <a:chOff x="1800" y="9077"/>
            <a:chExt cx="8370" cy="3585"/>
          </a:xfrm>
        </p:grpSpPr>
        <p:sp>
          <p:nvSpPr>
            <p:cNvPr id="19459" name="Text Box 3"/>
            <p:cNvSpPr txBox="1">
              <a:spLocks noChangeArrowheads="1"/>
            </p:cNvSpPr>
            <p:nvPr/>
          </p:nvSpPr>
          <p:spPr bwMode="auto">
            <a:xfrm>
              <a:off x="6810" y="11888"/>
              <a:ext cx="2091"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(DC Plus Noise)</a:t>
              </a:r>
            </a:p>
          </p:txBody>
        </p:sp>
        <p:sp>
          <p:nvSpPr>
            <p:cNvPr id="19460" name="AutoShape 4"/>
            <p:cNvSpPr>
              <a:spLocks noChangeArrowheads="1"/>
            </p:cNvSpPr>
            <p:nvPr/>
          </p:nvSpPr>
          <p:spPr bwMode="auto">
            <a:xfrm>
              <a:off x="8955" y="12073"/>
              <a:ext cx="675" cy="315"/>
            </a:xfrm>
            <a:prstGeom prst="rightArrow">
              <a:avLst>
                <a:gd name="adj1" fmla="val 50000"/>
                <a:gd name="adj2" fmla="val 5357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9461" name="Line 5"/>
            <p:cNvSpPr>
              <a:spLocks noChangeShapeType="1"/>
            </p:cNvSpPr>
            <p:nvPr/>
          </p:nvSpPr>
          <p:spPr bwMode="auto">
            <a:xfrm flipV="1">
              <a:off x="3240" y="11532"/>
              <a:ext cx="693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2" name="Freeform 6"/>
            <p:cNvSpPr>
              <a:spLocks/>
            </p:cNvSpPr>
            <p:nvPr/>
          </p:nvSpPr>
          <p:spPr bwMode="auto">
            <a:xfrm>
              <a:off x="5900" y="10508"/>
              <a:ext cx="857" cy="1030"/>
            </a:xfrm>
            <a:custGeom>
              <a:avLst/>
              <a:gdLst>
                <a:gd name="T0" fmla="*/ 255 w 1283"/>
                <a:gd name="T1" fmla="*/ 0 h 2879"/>
                <a:gd name="T2" fmla="*/ 245 w 1283"/>
                <a:gd name="T3" fmla="*/ 1 h 2879"/>
                <a:gd name="T4" fmla="*/ 236 w 1283"/>
                <a:gd name="T5" fmla="*/ 2 h 2879"/>
                <a:gd name="T6" fmla="*/ 230 w 1283"/>
                <a:gd name="T7" fmla="*/ 4 h 2879"/>
                <a:gd name="T8" fmla="*/ 222 w 1283"/>
                <a:gd name="T9" fmla="*/ 6 h 2879"/>
                <a:gd name="T10" fmla="*/ 217 w 1283"/>
                <a:gd name="T11" fmla="*/ 8 h 2879"/>
                <a:gd name="T12" fmla="*/ 210 w 1283"/>
                <a:gd name="T13" fmla="*/ 10 h 2879"/>
                <a:gd name="T14" fmla="*/ 193 w 1283"/>
                <a:gd name="T15" fmla="*/ 19 h 2879"/>
                <a:gd name="T16" fmla="*/ 168 w 1283"/>
                <a:gd name="T17" fmla="*/ 29 h 2879"/>
                <a:gd name="T18" fmla="*/ 142 w 1283"/>
                <a:gd name="T19" fmla="*/ 38 h 2879"/>
                <a:gd name="T20" fmla="*/ 118 w 1283"/>
                <a:gd name="T21" fmla="*/ 43 h 2879"/>
                <a:gd name="T22" fmla="*/ 88 w 1283"/>
                <a:gd name="T23" fmla="*/ 46 h 2879"/>
                <a:gd name="T24" fmla="*/ 51 w 1283"/>
                <a:gd name="T25" fmla="*/ 47 h 2879"/>
                <a:gd name="T26" fmla="*/ 0 w 1283"/>
                <a:gd name="T27" fmla="*/ 47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3" name="Freeform 7"/>
            <p:cNvSpPr>
              <a:spLocks/>
            </p:cNvSpPr>
            <p:nvPr/>
          </p:nvSpPr>
          <p:spPr bwMode="auto">
            <a:xfrm flipH="1">
              <a:off x="6757" y="10503"/>
              <a:ext cx="853" cy="1035"/>
            </a:xfrm>
            <a:custGeom>
              <a:avLst/>
              <a:gdLst>
                <a:gd name="T0" fmla="*/ 251 w 1283"/>
                <a:gd name="T1" fmla="*/ 0 h 2879"/>
                <a:gd name="T2" fmla="*/ 241 w 1283"/>
                <a:gd name="T3" fmla="*/ 1 h 2879"/>
                <a:gd name="T4" fmla="*/ 231 w 1283"/>
                <a:gd name="T5" fmla="*/ 2 h 2879"/>
                <a:gd name="T6" fmla="*/ 226 w 1283"/>
                <a:gd name="T7" fmla="*/ 4 h 2879"/>
                <a:gd name="T8" fmla="*/ 218 w 1283"/>
                <a:gd name="T9" fmla="*/ 6 h 2879"/>
                <a:gd name="T10" fmla="*/ 213 w 1283"/>
                <a:gd name="T11" fmla="*/ 8 h 2879"/>
                <a:gd name="T12" fmla="*/ 206 w 1283"/>
                <a:gd name="T13" fmla="*/ 10 h 2879"/>
                <a:gd name="T14" fmla="*/ 189 w 1283"/>
                <a:gd name="T15" fmla="*/ 19 h 2879"/>
                <a:gd name="T16" fmla="*/ 166 w 1283"/>
                <a:gd name="T17" fmla="*/ 30 h 2879"/>
                <a:gd name="T18" fmla="*/ 139 w 1283"/>
                <a:gd name="T19" fmla="*/ 38 h 2879"/>
                <a:gd name="T20" fmla="*/ 116 w 1283"/>
                <a:gd name="T21" fmla="*/ 44 h 2879"/>
                <a:gd name="T22" fmla="*/ 86 w 1283"/>
                <a:gd name="T23" fmla="*/ 47 h 2879"/>
                <a:gd name="T24" fmla="*/ 50 w 1283"/>
                <a:gd name="T25" fmla="*/ 48 h 2879"/>
                <a:gd name="T26" fmla="*/ 0 w 1283"/>
                <a:gd name="T27" fmla="*/ 48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4" name="Line 8"/>
            <p:cNvSpPr>
              <a:spLocks noChangeShapeType="1"/>
            </p:cNvSpPr>
            <p:nvPr/>
          </p:nvSpPr>
          <p:spPr bwMode="auto">
            <a:xfrm>
              <a:off x="6765" y="10196"/>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Line 9"/>
            <p:cNvSpPr>
              <a:spLocks noChangeShapeType="1"/>
            </p:cNvSpPr>
            <p:nvPr/>
          </p:nvSpPr>
          <p:spPr bwMode="auto">
            <a:xfrm>
              <a:off x="4125" y="10196"/>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6" name="Line 10"/>
            <p:cNvSpPr>
              <a:spLocks noChangeShapeType="1"/>
            </p:cNvSpPr>
            <p:nvPr/>
          </p:nvSpPr>
          <p:spPr bwMode="auto">
            <a:xfrm>
              <a:off x="9420" y="10181"/>
              <a:ext cx="0" cy="13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7" name="Text Box 11"/>
            <p:cNvSpPr txBox="1">
              <a:spLocks noChangeArrowheads="1"/>
            </p:cNvSpPr>
            <p:nvPr/>
          </p:nvSpPr>
          <p:spPr bwMode="auto">
            <a:xfrm>
              <a:off x="4665" y="9092"/>
              <a:ext cx="1626"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1</a:t>
              </a:r>
            </a:p>
          </p:txBody>
        </p:sp>
        <p:sp>
          <p:nvSpPr>
            <p:cNvPr id="19468" name="Text Box 12"/>
            <p:cNvSpPr txBox="1">
              <a:spLocks noChangeArrowheads="1"/>
            </p:cNvSpPr>
            <p:nvPr/>
          </p:nvSpPr>
          <p:spPr bwMode="auto">
            <a:xfrm>
              <a:off x="7245" y="9077"/>
              <a:ext cx="1626"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Code 2</a:t>
              </a:r>
            </a:p>
          </p:txBody>
        </p:sp>
        <p:sp>
          <p:nvSpPr>
            <p:cNvPr id="19469" name="AutoShape 13"/>
            <p:cNvSpPr>
              <a:spLocks/>
            </p:cNvSpPr>
            <p:nvPr/>
          </p:nvSpPr>
          <p:spPr bwMode="auto">
            <a:xfrm rot="5400000">
              <a:off x="5235" y="8518"/>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9470" name="AutoShape 14"/>
            <p:cNvSpPr>
              <a:spLocks/>
            </p:cNvSpPr>
            <p:nvPr/>
          </p:nvSpPr>
          <p:spPr bwMode="auto">
            <a:xfrm rot="5400000">
              <a:off x="7920" y="8518"/>
              <a:ext cx="375" cy="2633"/>
            </a:xfrm>
            <a:prstGeom prst="leftBrace">
              <a:avLst>
                <a:gd name="adj1" fmla="val 58511"/>
                <a:gd name="adj2" fmla="val 50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9471" name="Text Box 15"/>
            <p:cNvSpPr txBox="1">
              <a:spLocks noChangeArrowheads="1"/>
            </p:cNvSpPr>
            <p:nvPr/>
          </p:nvSpPr>
          <p:spPr bwMode="auto">
            <a:xfrm>
              <a:off x="1800" y="10203"/>
              <a:ext cx="2091" cy="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Input Voltage Probability</a:t>
              </a:r>
            </a:p>
          </p:txBody>
        </p:sp>
        <p:sp>
          <p:nvSpPr>
            <p:cNvPr id="19472" name="AutoShape 16"/>
            <p:cNvSpPr>
              <a:spLocks noChangeArrowheads="1"/>
            </p:cNvSpPr>
            <p:nvPr/>
          </p:nvSpPr>
          <p:spPr bwMode="auto">
            <a:xfrm>
              <a:off x="2640" y="9418"/>
              <a:ext cx="360" cy="630"/>
            </a:xfrm>
            <a:prstGeom prst="upArrow">
              <a:avLst>
                <a:gd name="adj1" fmla="val 50000"/>
                <a:gd name="adj2" fmla="val 4375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9473" name="Text Box 17"/>
            <p:cNvSpPr txBox="1">
              <a:spLocks noChangeArrowheads="1"/>
            </p:cNvSpPr>
            <p:nvPr/>
          </p:nvSpPr>
          <p:spPr bwMode="auto">
            <a:xfrm>
              <a:off x="4170" y="10053"/>
              <a:ext cx="2496"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50% Probability for</a:t>
              </a:r>
            </a:p>
            <a:p>
              <a:pPr algn="ctr" eaLnBrk="1" hangingPunct="1">
                <a:spcBef>
                  <a:spcPct val="0"/>
                </a:spcBef>
                <a:buFontTx/>
                <a:buNone/>
              </a:pPr>
              <a:r>
                <a:rPr lang="en-US" altLang="en-US" sz="2400"/>
                <a:t>Code 1 </a:t>
              </a:r>
            </a:p>
            <a:p>
              <a:pPr algn="ctr" eaLnBrk="1" hangingPunct="1">
                <a:spcBef>
                  <a:spcPct val="0"/>
                </a:spcBef>
                <a:buFontTx/>
                <a:buNone/>
              </a:pPr>
              <a:r>
                <a:rPr lang="en-US" altLang="en-US" sz="2400"/>
                <a:t>or lower</a:t>
              </a:r>
            </a:p>
          </p:txBody>
        </p:sp>
        <p:sp>
          <p:nvSpPr>
            <p:cNvPr id="19474" name="Line 18"/>
            <p:cNvSpPr>
              <a:spLocks noChangeShapeType="1"/>
            </p:cNvSpPr>
            <p:nvPr/>
          </p:nvSpPr>
          <p:spPr bwMode="auto">
            <a:xfrm>
              <a:off x="5490" y="10738"/>
              <a:ext cx="1140" cy="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5" name="Text Box 19"/>
            <p:cNvSpPr txBox="1">
              <a:spLocks noChangeArrowheads="1"/>
            </p:cNvSpPr>
            <p:nvPr/>
          </p:nvSpPr>
          <p:spPr bwMode="auto">
            <a:xfrm>
              <a:off x="6840" y="10061"/>
              <a:ext cx="2496"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50% Probability for</a:t>
              </a:r>
            </a:p>
            <a:p>
              <a:pPr algn="ctr" eaLnBrk="1" hangingPunct="1">
                <a:spcBef>
                  <a:spcPct val="0"/>
                </a:spcBef>
                <a:buFontTx/>
                <a:buNone/>
              </a:pPr>
              <a:r>
                <a:rPr lang="en-US" altLang="en-US" sz="2400"/>
                <a:t>Code 2 </a:t>
              </a:r>
            </a:p>
            <a:p>
              <a:pPr algn="ctr" eaLnBrk="1" hangingPunct="1">
                <a:spcBef>
                  <a:spcPct val="0"/>
                </a:spcBef>
                <a:buFontTx/>
                <a:buNone/>
              </a:pPr>
              <a:r>
                <a:rPr lang="en-US" altLang="en-US" sz="2400"/>
                <a:t>or higher</a:t>
              </a:r>
            </a:p>
          </p:txBody>
        </p:sp>
        <p:sp>
          <p:nvSpPr>
            <p:cNvPr id="19476" name="Line 20"/>
            <p:cNvSpPr>
              <a:spLocks noChangeShapeType="1"/>
            </p:cNvSpPr>
            <p:nvPr/>
          </p:nvSpPr>
          <p:spPr bwMode="auto">
            <a:xfrm flipH="1">
              <a:off x="6930" y="10663"/>
              <a:ext cx="1050" cy="7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239838" y="1771650"/>
            <a:ext cx="5922962" cy="4324350"/>
            <a:chOff x="1827" y="2945"/>
            <a:chExt cx="7770" cy="5678"/>
          </a:xfrm>
        </p:grpSpPr>
        <p:sp>
          <p:nvSpPr>
            <p:cNvPr id="20484" name="Text Box 3"/>
            <p:cNvSpPr txBox="1">
              <a:spLocks noChangeArrowheads="1"/>
            </p:cNvSpPr>
            <p:nvPr/>
          </p:nvSpPr>
          <p:spPr bwMode="auto">
            <a:xfrm>
              <a:off x="1827" y="5490"/>
              <a:ext cx="1610"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Average</a:t>
              </a:r>
            </a:p>
            <a:p>
              <a:pPr algn="ctr" eaLnBrk="1" hangingPunct="1">
                <a:spcBef>
                  <a:spcPct val="0"/>
                </a:spcBef>
                <a:buFontTx/>
                <a:buNone/>
              </a:pPr>
              <a:r>
                <a:rPr lang="en-US" altLang="en-US" sz="1400"/>
                <a:t>Output Code</a:t>
              </a:r>
            </a:p>
          </p:txBody>
        </p:sp>
        <p:sp>
          <p:nvSpPr>
            <p:cNvPr id="20485" name="Freeform 4"/>
            <p:cNvSpPr>
              <a:spLocks/>
            </p:cNvSpPr>
            <p:nvPr/>
          </p:nvSpPr>
          <p:spPr bwMode="auto">
            <a:xfrm>
              <a:off x="3633" y="2945"/>
              <a:ext cx="5667" cy="4500"/>
            </a:xfrm>
            <a:custGeom>
              <a:avLst/>
              <a:gdLst>
                <a:gd name="T0" fmla="*/ 0 w 4080"/>
                <a:gd name="T1" fmla="*/ 11410 h 3300"/>
                <a:gd name="T2" fmla="*/ 0 w 4080"/>
                <a:gd name="T3" fmla="*/ 0 h 3300"/>
                <a:gd name="T4" fmla="*/ 15186 w 4080"/>
                <a:gd name="T5" fmla="*/ 0 h 3300"/>
                <a:gd name="T6" fmla="*/ 15186 w 4080"/>
                <a:gd name="T7" fmla="*/ 11410 h 3300"/>
                <a:gd name="T8" fmla="*/ 0 w 4080"/>
                <a:gd name="T9" fmla="*/ 11410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6" name="AutoShape 5"/>
            <p:cNvSpPr>
              <a:spLocks noChangeArrowheads="1"/>
            </p:cNvSpPr>
            <p:nvPr/>
          </p:nvSpPr>
          <p:spPr bwMode="auto">
            <a:xfrm>
              <a:off x="7246" y="8128"/>
              <a:ext cx="883" cy="336"/>
            </a:xfrm>
            <a:prstGeom prst="rightArrow">
              <a:avLst>
                <a:gd name="adj1" fmla="val 50000"/>
                <a:gd name="adj2" fmla="val 6569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87" name="AutoShape 6"/>
            <p:cNvSpPr>
              <a:spLocks noChangeArrowheads="1"/>
            </p:cNvSpPr>
            <p:nvPr/>
          </p:nvSpPr>
          <p:spPr bwMode="auto">
            <a:xfrm>
              <a:off x="2424" y="4521"/>
              <a:ext cx="399" cy="796"/>
            </a:xfrm>
            <a:prstGeom prst="upArrow">
              <a:avLst>
                <a:gd name="adj1" fmla="val 50000"/>
                <a:gd name="adj2" fmla="val 4987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88" name="Freeform 7"/>
            <p:cNvSpPr>
              <a:spLocks/>
            </p:cNvSpPr>
            <p:nvPr/>
          </p:nvSpPr>
          <p:spPr bwMode="auto">
            <a:xfrm>
              <a:off x="3633" y="6880"/>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Oval 8"/>
            <p:cNvSpPr>
              <a:spLocks noChangeArrowheads="1"/>
            </p:cNvSpPr>
            <p:nvPr/>
          </p:nvSpPr>
          <p:spPr bwMode="auto">
            <a:xfrm>
              <a:off x="3963" y="713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0" name="Freeform 9"/>
            <p:cNvSpPr>
              <a:spLocks/>
            </p:cNvSpPr>
            <p:nvPr/>
          </p:nvSpPr>
          <p:spPr bwMode="auto">
            <a:xfrm>
              <a:off x="4235" y="6315"/>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Oval 10"/>
            <p:cNvSpPr>
              <a:spLocks noChangeArrowheads="1"/>
            </p:cNvSpPr>
            <p:nvPr/>
          </p:nvSpPr>
          <p:spPr bwMode="auto">
            <a:xfrm>
              <a:off x="4564" y="657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2" name="Freeform 11"/>
            <p:cNvSpPr>
              <a:spLocks/>
            </p:cNvSpPr>
            <p:nvPr/>
          </p:nvSpPr>
          <p:spPr bwMode="auto">
            <a:xfrm>
              <a:off x="5438" y="5750"/>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Oval 12"/>
            <p:cNvSpPr>
              <a:spLocks noChangeArrowheads="1"/>
            </p:cNvSpPr>
            <p:nvPr/>
          </p:nvSpPr>
          <p:spPr bwMode="auto">
            <a:xfrm>
              <a:off x="5767" y="6007"/>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4" name="Freeform 13"/>
            <p:cNvSpPr>
              <a:spLocks/>
            </p:cNvSpPr>
            <p:nvPr/>
          </p:nvSpPr>
          <p:spPr bwMode="auto">
            <a:xfrm>
              <a:off x="6160" y="5185"/>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5" name="Oval 14"/>
            <p:cNvSpPr>
              <a:spLocks noChangeArrowheads="1"/>
            </p:cNvSpPr>
            <p:nvPr/>
          </p:nvSpPr>
          <p:spPr bwMode="auto">
            <a:xfrm>
              <a:off x="6489" y="544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6" name="Freeform 15"/>
            <p:cNvSpPr>
              <a:spLocks/>
            </p:cNvSpPr>
            <p:nvPr/>
          </p:nvSpPr>
          <p:spPr bwMode="auto">
            <a:xfrm>
              <a:off x="7243" y="4619"/>
              <a:ext cx="734" cy="566"/>
            </a:xfrm>
            <a:custGeom>
              <a:avLst/>
              <a:gdLst>
                <a:gd name="T0" fmla="*/ 0 w 878"/>
                <a:gd name="T1" fmla="*/ 275 h 720"/>
                <a:gd name="T2" fmla="*/ 112 w 878"/>
                <a:gd name="T3" fmla="*/ 274 h 720"/>
                <a:gd name="T4" fmla="*/ 137 w 878"/>
                <a:gd name="T5" fmla="*/ 270 h 720"/>
                <a:gd name="T6" fmla="*/ 155 w 878"/>
                <a:gd name="T7" fmla="*/ 257 h 720"/>
                <a:gd name="T8" fmla="*/ 175 w 878"/>
                <a:gd name="T9" fmla="*/ 231 h 720"/>
                <a:gd name="T10" fmla="*/ 196 w 878"/>
                <a:gd name="T11" fmla="*/ 189 h 720"/>
                <a:gd name="T12" fmla="*/ 220 w 878"/>
                <a:gd name="T13" fmla="*/ 134 h 720"/>
                <a:gd name="T14" fmla="*/ 238 w 878"/>
                <a:gd name="T15" fmla="*/ 85 h 720"/>
                <a:gd name="T16" fmla="*/ 259 w 878"/>
                <a:gd name="T17" fmla="*/ 44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7" name="Oval 16"/>
            <p:cNvSpPr>
              <a:spLocks noChangeArrowheads="1"/>
            </p:cNvSpPr>
            <p:nvPr/>
          </p:nvSpPr>
          <p:spPr bwMode="auto">
            <a:xfrm>
              <a:off x="7572" y="4877"/>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8" name="Freeform 17"/>
            <p:cNvSpPr>
              <a:spLocks/>
            </p:cNvSpPr>
            <p:nvPr/>
          </p:nvSpPr>
          <p:spPr bwMode="auto">
            <a:xfrm>
              <a:off x="7965" y="4054"/>
              <a:ext cx="733" cy="565"/>
            </a:xfrm>
            <a:custGeom>
              <a:avLst/>
              <a:gdLst>
                <a:gd name="T0" fmla="*/ 0 w 878"/>
                <a:gd name="T1" fmla="*/ 273 h 720"/>
                <a:gd name="T2" fmla="*/ 111 w 878"/>
                <a:gd name="T3" fmla="*/ 272 h 720"/>
                <a:gd name="T4" fmla="*/ 137 w 878"/>
                <a:gd name="T5" fmla="*/ 268 h 720"/>
                <a:gd name="T6" fmla="*/ 154 w 878"/>
                <a:gd name="T7" fmla="*/ 255 h 720"/>
                <a:gd name="T8" fmla="*/ 174 w 878"/>
                <a:gd name="T9" fmla="*/ 230 h 720"/>
                <a:gd name="T10" fmla="*/ 196 w 878"/>
                <a:gd name="T11" fmla="*/ 188 h 720"/>
                <a:gd name="T12" fmla="*/ 219 w 878"/>
                <a:gd name="T13" fmla="*/ 133 h 720"/>
                <a:gd name="T14" fmla="*/ 237 w 878"/>
                <a:gd name="T15" fmla="*/ 85 h 720"/>
                <a:gd name="T16" fmla="*/ 258 w 878"/>
                <a:gd name="T17" fmla="*/ 43 h 720"/>
                <a:gd name="T18" fmla="*/ 279 w 878"/>
                <a:gd name="T19" fmla="*/ 20 h 720"/>
                <a:gd name="T20" fmla="*/ 301 w 878"/>
                <a:gd name="T21" fmla="*/ 6 h 720"/>
                <a:gd name="T22" fmla="*/ 316 w 878"/>
                <a:gd name="T23" fmla="*/ 2 h 720"/>
                <a:gd name="T24" fmla="*/ 331 w 878"/>
                <a:gd name="T25" fmla="*/ 0 h 720"/>
                <a:gd name="T26" fmla="*/ 356 w 878"/>
                <a:gd name="T27" fmla="*/ 2 h 720"/>
                <a:gd name="T28" fmla="*/ 427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9" name="Oval 18"/>
            <p:cNvSpPr>
              <a:spLocks noChangeArrowheads="1"/>
            </p:cNvSpPr>
            <p:nvPr/>
          </p:nvSpPr>
          <p:spPr bwMode="auto">
            <a:xfrm>
              <a:off x="8294" y="43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500" name="Freeform 19"/>
            <p:cNvSpPr>
              <a:spLocks/>
            </p:cNvSpPr>
            <p:nvPr/>
          </p:nvSpPr>
          <p:spPr bwMode="auto">
            <a:xfrm>
              <a:off x="8566" y="3489"/>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Oval 20"/>
            <p:cNvSpPr>
              <a:spLocks noChangeArrowheads="1"/>
            </p:cNvSpPr>
            <p:nvPr/>
          </p:nvSpPr>
          <p:spPr bwMode="auto">
            <a:xfrm>
              <a:off x="8896" y="3747"/>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502" name="Line 21"/>
            <p:cNvSpPr>
              <a:spLocks noChangeShapeType="1"/>
            </p:cNvSpPr>
            <p:nvPr/>
          </p:nvSpPr>
          <p:spPr bwMode="auto">
            <a:xfrm>
              <a:off x="6882" y="5185"/>
              <a:ext cx="36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2"/>
            <p:cNvSpPr>
              <a:spLocks noChangeShapeType="1"/>
            </p:cNvSpPr>
            <p:nvPr/>
          </p:nvSpPr>
          <p:spPr bwMode="auto">
            <a:xfrm>
              <a:off x="4957" y="6315"/>
              <a:ext cx="48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Freeform 23"/>
            <p:cNvSpPr>
              <a:spLocks/>
            </p:cNvSpPr>
            <p:nvPr/>
          </p:nvSpPr>
          <p:spPr bwMode="auto">
            <a:xfrm>
              <a:off x="6365" y="5975"/>
              <a:ext cx="173" cy="597"/>
            </a:xfrm>
            <a:custGeom>
              <a:avLst/>
              <a:gdLst>
                <a:gd name="T0" fmla="*/ 0 w 1283"/>
                <a:gd name="T1" fmla="*/ 0 h 2879"/>
                <a:gd name="T2" fmla="*/ 0 w 1283"/>
                <a:gd name="T3" fmla="*/ 0 h 2879"/>
                <a:gd name="T4" fmla="*/ 0 w 1283"/>
                <a:gd name="T5" fmla="*/ 0 h 2879"/>
                <a:gd name="T6" fmla="*/ 0 w 1283"/>
                <a:gd name="T7" fmla="*/ 0 h 2879"/>
                <a:gd name="T8" fmla="*/ 0 w 1283"/>
                <a:gd name="T9" fmla="*/ 1 h 2879"/>
                <a:gd name="T10" fmla="*/ 0 w 1283"/>
                <a:gd name="T11" fmla="*/ 1 h 2879"/>
                <a:gd name="T12" fmla="*/ 0 w 1283"/>
                <a:gd name="T13" fmla="*/ 1 h 2879"/>
                <a:gd name="T14" fmla="*/ 0 w 1283"/>
                <a:gd name="T15" fmla="*/ 2 h 2879"/>
                <a:gd name="T16" fmla="*/ 0 w 1283"/>
                <a:gd name="T17" fmla="*/ 3 h 2879"/>
                <a:gd name="T18" fmla="*/ 0 w 1283"/>
                <a:gd name="T19" fmla="*/ 4 h 2879"/>
                <a:gd name="T20" fmla="*/ 0 w 1283"/>
                <a:gd name="T21" fmla="*/ 5 h 2879"/>
                <a:gd name="T22" fmla="*/ 0 w 1283"/>
                <a:gd name="T23" fmla="*/ 5 h 2879"/>
                <a:gd name="T24" fmla="*/ 0 w 1283"/>
                <a:gd name="T25" fmla="*/ 5 h 2879"/>
                <a:gd name="T26" fmla="*/ 0 w 1283"/>
                <a:gd name="T27" fmla="*/ 5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5" name="Freeform 24"/>
            <p:cNvSpPr>
              <a:spLocks/>
            </p:cNvSpPr>
            <p:nvPr/>
          </p:nvSpPr>
          <p:spPr bwMode="auto">
            <a:xfrm flipH="1">
              <a:off x="6538" y="5972"/>
              <a:ext cx="172" cy="600"/>
            </a:xfrm>
            <a:custGeom>
              <a:avLst/>
              <a:gdLst>
                <a:gd name="T0" fmla="*/ 0 w 1283"/>
                <a:gd name="T1" fmla="*/ 0 h 2879"/>
                <a:gd name="T2" fmla="*/ 0 w 1283"/>
                <a:gd name="T3" fmla="*/ 0 h 2879"/>
                <a:gd name="T4" fmla="*/ 0 w 1283"/>
                <a:gd name="T5" fmla="*/ 0 h 2879"/>
                <a:gd name="T6" fmla="*/ 0 w 1283"/>
                <a:gd name="T7" fmla="*/ 0 h 2879"/>
                <a:gd name="T8" fmla="*/ 0 w 1283"/>
                <a:gd name="T9" fmla="*/ 1 h 2879"/>
                <a:gd name="T10" fmla="*/ 0 w 1283"/>
                <a:gd name="T11" fmla="*/ 1 h 2879"/>
                <a:gd name="T12" fmla="*/ 0 w 1283"/>
                <a:gd name="T13" fmla="*/ 1 h 2879"/>
                <a:gd name="T14" fmla="*/ 0 w 1283"/>
                <a:gd name="T15" fmla="*/ 2 h 2879"/>
                <a:gd name="T16" fmla="*/ 0 w 1283"/>
                <a:gd name="T17" fmla="*/ 3 h 2879"/>
                <a:gd name="T18" fmla="*/ 0 w 1283"/>
                <a:gd name="T19" fmla="*/ 4 h 2879"/>
                <a:gd name="T20" fmla="*/ 0 w 1283"/>
                <a:gd name="T21" fmla="*/ 5 h 2879"/>
                <a:gd name="T22" fmla="*/ 0 w 1283"/>
                <a:gd name="T23" fmla="*/ 5 h 2879"/>
                <a:gd name="T24" fmla="*/ 0 w 1283"/>
                <a:gd name="T25" fmla="*/ 5 h 2879"/>
                <a:gd name="T26" fmla="*/ 0 w 1283"/>
                <a:gd name="T27" fmla="*/ 5 h 2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3" h="2879">
                  <a:moveTo>
                    <a:pt x="1283" y="0"/>
                  </a:moveTo>
                  <a:cubicBezTo>
                    <a:pt x="1264" y="14"/>
                    <a:pt x="1246" y="29"/>
                    <a:pt x="1230" y="53"/>
                  </a:cubicBezTo>
                  <a:cubicBezTo>
                    <a:pt x="1214" y="77"/>
                    <a:pt x="1197" y="114"/>
                    <a:pt x="1185" y="143"/>
                  </a:cubicBezTo>
                  <a:cubicBezTo>
                    <a:pt x="1173" y="172"/>
                    <a:pt x="1166" y="191"/>
                    <a:pt x="1155" y="225"/>
                  </a:cubicBezTo>
                  <a:cubicBezTo>
                    <a:pt x="1144" y="259"/>
                    <a:pt x="1129" y="303"/>
                    <a:pt x="1118" y="345"/>
                  </a:cubicBezTo>
                  <a:cubicBezTo>
                    <a:pt x="1107" y="387"/>
                    <a:pt x="1098" y="433"/>
                    <a:pt x="1088" y="480"/>
                  </a:cubicBezTo>
                  <a:cubicBezTo>
                    <a:pt x="1078" y="527"/>
                    <a:pt x="1078" y="520"/>
                    <a:pt x="1058" y="630"/>
                  </a:cubicBezTo>
                  <a:cubicBezTo>
                    <a:pt x="1038" y="740"/>
                    <a:pt x="1003" y="945"/>
                    <a:pt x="968" y="1140"/>
                  </a:cubicBezTo>
                  <a:cubicBezTo>
                    <a:pt x="933" y="1335"/>
                    <a:pt x="891" y="1605"/>
                    <a:pt x="848" y="1800"/>
                  </a:cubicBezTo>
                  <a:cubicBezTo>
                    <a:pt x="805" y="1995"/>
                    <a:pt x="755" y="2174"/>
                    <a:pt x="713" y="2310"/>
                  </a:cubicBezTo>
                  <a:cubicBezTo>
                    <a:pt x="671" y="2446"/>
                    <a:pt x="638" y="2538"/>
                    <a:pt x="593" y="2618"/>
                  </a:cubicBezTo>
                  <a:cubicBezTo>
                    <a:pt x="548" y="2698"/>
                    <a:pt x="499" y="2749"/>
                    <a:pt x="443" y="2790"/>
                  </a:cubicBezTo>
                  <a:cubicBezTo>
                    <a:pt x="387" y="2831"/>
                    <a:pt x="329" y="2851"/>
                    <a:pt x="255" y="2865"/>
                  </a:cubicBezTo>
                  <a:cubicBezTo>
                    <a:pt x="181" y="2879"/>
                    <a:pt x="42" y="2872"/>
                    <a:pt x="0" y="287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6" name="Freeform 25"/>
            <p:cNvSpPr>
              <a:spLocks/>
            </p:cNvSpPr>
            <p:nvPr/>
          </p:nvSpPr>
          <p:spPr bwMode="auto">
            <a:xfrm>
              <a:off x="3633" y="3489"/>
              <a:ext cx="5667" cy="3956"/>
            </a:xfrm>
            <a:custGeom>
              <a:avLst/>
              <a:gdLst>
                <a:gd name="T0" fmla="*/ 5667 w 5667"/>
                <a:gd name="T1" fmla="*/ 0 h 3956"/>
                <a:gd name="T2" fmla="*/ 5304 w 5667"/>
                <a:gd name="T3" fmla="*/ 2 h 3956"/>
                <a:gd name="T4" fmla="*/ 5326 w 5667"/>
                <a:gd name="T5" fmla="*/ 568 h 3956"/>
                <a:gd name="T6" fmla="*/ 4704 w 5667"/>
                <a:gd name="T7" fmla="*/ 560 h 3956"/>
                <a:gd name="T8" fmla="*/ 4704 w 5667"/>
                <a:gd name="T9" fmla="*/ 1135 h 3956"/>
                <a:gd name="T10" fmla="*/ 3984 w 5667"/>
                <a:gd name="T11" fmla="*/ 1130 h 3956"/>
                <a:gd name="T12" fmla="*/ 3984 w 5667"/>
                <a:gd name="T13" fmla="*/ 1696 h 3956"/>
                <a:gd name="T14" fmla="*/ 2896 w 5667"/>
                <a:gd name="T15" fmla="*/ 1696 h 3956"/>
                <a:gd name="T16" fmla="*/ 2904 w 5667"/>
                <a:gd name="T17" fmla="*/ 2261 h 3956"/>
                <a:gd name="T18" fmla="*/ 2184 w 5667"/>
                <a:gd name="T19" fmla="*/ 2261 h 3956"/>
                <a:gd name="T20" fmla="*/ 2184 w 5667"/>
                <a:gd name="T21" fmla="*/ 2833 h 3956"/>
                <a:gd name="T22" fmla="*/ 961 w 5667"/>
                <a:gd name="T23" fmla="*/ 2822 h 3956"/>
                <a:gd name="T24" fmla="*/ 984 w 5667"/>
                <a:gd name="T25" fmla="*/ 3400 h 3956"/>
                <a:gd name="T26" fmla="*/ 376 w 5667"/>
                <a:gd name="T27" fmla="*/ 3385 h 3956"/>
                <a:gd name="T28" fmla="*/ 376 w 5667"/>
                <a:gd name="T29" fmla="*/ 3947 h 3956"/>
                <a:gd name="T30" fmla="*/ 0 w 5667"/>
                <a:gd name="T31" fmla="*/ 3956 h 39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67" h="3956">
                  <a:moveTo>
                    <a:pt x="5667" y="0"/>
                  </a:moveTo>
                  <a:lnTo>
                    <a:pt x="5304" y="2"/>
                  </a:lnTo>
                  <a:lnTo>
                    <a:pt x="5326" y="568"/>
                  </a:lnTo>
                  <a:lnTo>
                    <a:pt x="4704" y="560"/>
                  </a:lnTo>
                  <a:lnTo>
                    <a:pt x="4704" y="1135"/>
                  </a:lnTo>
                  <a:lnTo>
                    <a:pt x="3984" y="1130"/>
                  </a:lnTo>
                  <a:lnTo>
                    <a:pt x="3984" y="1696"/>
                  </a:lnTo>
                  <a:lnTo>
                    <a:pt x="2896" y="1696"/>
                  </a:lnTo>
                  <a:lnTo>
                    <a:pt x="2904" y="2261"/>
                  </a:lnTo>
                  <a:lnTo>
                    <a:pt x="2184" y="2261"/>
                  </a:lnTo>
                  <a:lnTo>
                    <a:pt x="2184" y="2833"/>
                  </a:lnTo>
                  <a:lnTo>
                    <a:pt x="961" y="2822"/>
                  </a:lnTo>
                  <a:lnTo>
                    <a:pt x="984" y="3400"/>
                  </a:lnTo>
                  <a:lnTo>
                    <a:pt x="376" y="3385"/>
                  </a:lnTo>
                  <a:lnTo>
                    <a:pt x="376" y="3947"/>
                  </a:lnTo>
                  <a:lnTo>
                    <a:pt x="0" y="3956"/>
                  </a:lnTo>
                </a:path>
              </a:pathLst>
            </a:custGeom>
            <a:noFill/>
            <a:ln w="952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7" name="Line 26"/>
            <p:cNvSpPr>
              <a:spLocks noChangeShapeType="1"/>
            </p:cNvSpPr>
            <p:nvPr/>
          </p:nvSpPr>
          <p:spPr bwMode="auto">
            <a:xfrm flipH="1">
              <a:off x="3574" y="688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27"/>
            <p:cNvSpPr>
              <a:spLocks noChangeShapeType="1"/>
            </p:cNvSpPr>
            <p:nvPr/>
          </p:nvSpPr>
          <p:spPr bwMode="auto">
            <a:xfrm flipH="1">
              <a:off x="3574" y="6315"/>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28"/>
            <p:cNvSpPr>
              <a:spLocks noChangeShapeType="1"/>
            </p:cNvSpPr>
            <p:nvPr/>
          </p:nvSpPr>
          <p:spPr bwMode="auto">
            <a:xfrm flipH="1">
              <a:off x="3574" y="575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29"/>
            <p:cNvSpPr>
              <a:spLocks noChangeShapeType="1"/>
            </p:cNvSpPr>
            <p:nvPr/>
          </p:nvSpPr>
          <p:spPr bwMode="auto">
            <a:xfrm flipH="1">
              <a:off x="3574" y="5185"/>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30"/>
            <p:cNvSpPr>
              <a:spLocks noChangeShapeType="1"/>
            </p:cNvSpPr>
            <p:nvPr/>
          </p:nvSpPr>
          <p:spPr bwMode="auto">
            <a:xfrm flipH="1">
              <a:off x="3574" y="462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1"/>
            <p:cNvSpPr>
              <a:spLocks noChangeShapeType="1"/>
            </p:cNvSpPr>
            <p:nvPr/>
          </p:nvSpPr>
          <p:spPr bwMode="auto">
            <a:xfrm flipH="1">
              <a:off x="3574" y="4054"/>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Line 32"/>
            <p:cNvSpPr>
              <a:spLocks noChangeShapeType="1"/>
            </p:cNvSpPr>
            <p:nvPr/>
          </p:nvSpPr>
          <p:spPr bwMode="auto">
            <a:xfrm flipH="1">
              <a:off x="3574" y="3489"/>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4" name="Text Box 33"/>
            <p:cNvSpPr txBox="1">
              <a:spLocks noChangeArrowheads="1"/>
            </p:cNvSpPr>
            <p:nvPr/>
          </p:nvSpPr>
          <p:spPr bwMode="auto">
            <a:xfrm>
              <a:off x="3174" y="722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0</a:t>
              </a:r>
            </a:p>
          </p:txBody>
        </p:sp>
        <p:sp>
          <p:nvSpPr>
            <p:cNvPr id="20515" name="Text Box 34"/>
            <p:cNvSpPr txBox="1">
              <a:spLocks noChangeArrowheads="1"/>
            </p:cNvSpPr>
            <p:nvPr/>
          </p:nvSpPr>
          <p:spPr bwMode="auto">
            <a:xfrm>
              <a:off x="3174" y="670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1</a:t>
              </a:r>
            </a:p>
          </p:txBody>
        </p:sp>
        <p:sp>
          <p:nvSpPr>
            <p:cNvPr id="20516" name="Text Box 35"/>
            <p:cNvSpPr txBox="1">
              <a:spLocks noChangeArrowheads="1"/>
            </p:cNvSpPr>
            <p:nvPr/>
          </p:nvSpPr>
          <p:spPr bwMode="auto">
            <a:xfrm>
              <a:off x="3174" y="612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2</a:t>
              </a:r>
            </a:p>
          </p:txBody>
        </p:sp>
        <p:sp>
          <p:nvSpPr>
            <p:cNvPr id="20517" name="Text Box 36"/>
            <p:cNvSpPr txBox="1">
              <a:spLocks noChangeArrowheads="1"/>
            </p:cNvSpPr>
            <p:nvPr/>
          </p:nvSpPr>
          <p:spPr bwMode="auto">
            <a:xfrm>
              <a:off x="3174" y="5528"/>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3</a:t>
              </a:r>
            </a:p>
          </p:txBody>
        </p:sp>
        <p:sp>
          <p:nvSpPr>
            <p:cNvPr id="20518" name="Text Box 37"/>
            <p:cNvSpPr txBox="1">
              <a:spLocks noChangeArrowheads="1"/>
            </p:cNvSpPr>
            <p:nvPr/>
          </p:nvSpPr>
          <p:spPr bwMode="auto">
            <a:xfrm>
              <a:off x="3174" y="496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4</a:t>
              </a:r>
            </a:p>
          </p:txBody>
        </p:sp>
        <p:sp>
          <p:nvSpPr>
            <p:cNvPr id="20519" name="Text Box 38"/>
            <p:cNvSpPr txBox="1">
              <a:spLocks noChangeArrowheads="1"/>
            </p:cNvSpPr>
            <p:nvPr/>
          </p:nvSpPr>
          <p:spPr bwMode="auto">
            <a:xfrm>
              <a:off x="3174" y="4398"/>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5</a:t>
              </a:r>
            </a:p>
          </p:txBody>
        </p:sp>
        <p:sp>
          <p:nvSpPr>
            <p:cNvPr id="20520" name="Text Box 39"/>
            <p:cNvSpPr txBox="1">
              <a:spLocks noChangeArrowheads="1"/>
            </p:cNvSpPr>
            <p:nvPr/>
          </p:nvSpPr>
          <p:spPr bwMode="auto">
            <a:xfrm>
              <a:off x="3174" y="383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6</a:t>
              </a:r>
            </a:p>
          </p:txBody>
        </p:sp>
        <p:sp>
          <p:nvSpPr>
            <p:cNvPr id="20521" name="Text Box 40"/>
            <p:cNvSpPr txBox="1">
              <a:spLocks noChangeArrowheads="1"/>
            </p:cNvSpPr>
            <p:nvPr/>
          </p:nvSpPr>
          <p:spPr bwMode="auto">
            <a:xfrm>
              <a:off x="3174" y="326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7</a:t>
              </a:r>
            </a:p>
          </p:txBody>
        </p:sp>
        <p:sp>
          <p:nvSpPr>
            <p:cNvPr id="20522" name="Text Box 41"/>
            <p:cNvSpPr txBox="1">
              <a:spLocks noChangeArrowheads="1"/>
            </p:cNvSpPr>
            <p:nvPr/>
          </p:nvSpPr>
          <p:spPr bwMode="auto">
            <a:xfrm>
              <a:off x="4268" y="8081"/>
              <a:ext cx="287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DC Input Voltage (mV)</a:t>
              </a:r>
            </a:p>
          </p:txBody>
        </p:sp>
        <p:sp>
          <p:nvSpPr>
            <p:cNvPr id="20523" name="Line 42"/>
            <p:cNvSpPr>
              <a:spLocks noChangeShapeType="1"/>
            </p:cNvSpPr>
            <p:nvPr/>
          </p:nvSpPr>
          <p:spPr bwMode="auto">
            <a:xfrm>
              <a:off x="4235"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4" name="Line 43"/>
            <p:cNvSpPr>
              <a:spLocks noChangeShapeType="1"/>
            </p:cNvSpPr>
            <p:nvPr/>
          </p:nvSpPr>
          <p:spPr bwMode="auto">
            <a:xfrm>
              <a:off x="4835"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5" name="Line 44"/>
            <p:cNvSpPr>
              <a:spLocks noChangeShapeType="1"/>
            </p:cNvSpPr>
            <p:nvPr/>
          </p:nvSpPr>
          <p:spPr bwMode="auto">
            <a:xfrm>
              <a:off x="5438"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6" name="Line 45"/>
            <p:cNvSpPr>
              <a:spLocks noChangeShapeType="1"/>
            </p:cNvSpPr>
            <p:nvPr/>
          </p:nvSpPr>
          <p:spPr bwMode="auto">
            <a:xfrm>
              <a:off x="6020"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7" name="Line 46"/>
            <p:cNvSpPr>
              <a:spLocks noChangeShapeType="1"/>
            </p:cNvSpPr>
            <p:nvPr/>
          </p:nvSpPr>
          <p:spPr bwMode="auto">
            <a:xfrm>
              <a:off x="6620"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8" name="Line 47"/>
            <p:cNvSpPr>
              <a:spLocks noChangeShapeType="1"/>
            </p:cNvSpPr>
            <p:nvPr/>
          </p:nvSpPr>
          <p:spPr bwMode="auto">
            <a:xfrm>
              <a:off x="7205"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9" name="Line 48"/>
            <p:cNvSpPr>
              <a:spLocks noChangeShapeType="1"/>
            </p:cNvSpPr>
            <p:nvPr/>
          </p:nvSpPr>
          <p:spPr bwMode="auto">
            <a:xfrm>
              <a:off x="7805"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0" name="Line 49"/>
            <p:cNvSpPr>
              <a:spLocks noChangeShapeType="1"/>
            </p:cNvSpPr>
            <p:nvPr/>
          </p:nvSpPr>
          <p:spPr bwMode="auto">
            <a:xfrm>
              <a:off x="8380"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1" name="Line 50"/>
            <p:cNvSpPr>
              <a:spLocks noChangeShapeType="1"/>
            </p:cNvSpPr>
            <p:nvPr/>
          </p:nvSpPr>
          <p:spPr bwMode="auto">
            <a:xfrm>
              <a:off x="8982" y="737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32" name="Text Box 51"/>
            <p:cNvSpPr txBox="1">
              <a:spLocks noChangeArrowheads="1"/>
            </p:cNvSpPr>
            <p:nvPr/>
          </p:nvSpPr>
          <p:spPr bwMode="auto">
            <a:xfrm>
              <a:off x="3392" y="7622"/>
              <a:ext cx="4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0</a:t>
              </a:r>
            </a:p>
          </p:txBody>
        </p:sp>
        <p:sp>
          <p:nvSpPr>
            <p:cNvPr id="20533" name="Text Box 52"/>
            <p:cNvSpPr txBox="1">
              <a:spLocks noChangeArrowheads="1"/>
            </p:cNvSpPr>
            <p:nvPr/>
          </p:nvSpPr>
          <p:spPr bwMode="auto">
            <a:xfrm>
              <a:off x="3633" y="7622"/>
              <a:ext cx="120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10</a:t>
              </a:r>
            </a:p>
          </p:txBody>
        </p:sp>
        <p:sp>
          <p:nvSpPr>
            <p:cNvPr id="20534" name="Text Box 53"/>
            <p:cNvSpPr txBox="1">
              <a:spLocks noChangeArrowheads="1"/>
            </p:cNvSpPr>
            <p:nvPr/>
          </p:nvSpPr>
          <p:spPr bwMode="auto">
            <a:xfrm>
              <a:off x="4235" y="7622"/>
              <a:ext cx="120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20</a:t>
              </a:r>
            </a:p>
          </p:txBody>
        </p:sp>
        <p:sp>
          <p:nvSpPr>
            <p:cNvPr id="20535" name="Text Box 54"/>
            <p:cNvSpPr txBox="1">
              <a:spLocks noChangeArrowheads="1"/>
            </p:cNvSpPr>
            <p:nvPr/>
          </p:nvSpPr>
          <p:spPr bwMode="auto">
            <a:xfrm>
              <a:off x="5438" y="7622"/>
              <a:ext cx="118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40</a:t>
              </a:r>
            </a:p>
          </p:txBody>
        </p:sp>
        <p:sp>
          <p:nvSpPr>
            <p:cNvPr id="20536" name="Text Box 55"/>
            <p:cNvSpPr txBox="1">
              <a:spLocks noChangeArrowheads="1"/>
            </p:cNvSpPr>
            <p:nvPr/>
          </p:nvSpPr>
          <p:spPr bwMode="auto">
            <a:xfrm>
              <a:off x="4835" y="7622"/>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30</a:t>
              </a:r>
            </a:p>
          </p:txBody>
        </p:sp>
        <p:sp>
          <p:nvSpPr>
            <p:cNvPr id="20537" name="Text Box 56"/>
            <p:cNvSpPr txBox="1">
              <a:spLocks noChangeArrowheads="1"/>
            </p:cNvSpPr>
            <p:nvPr/>
          </p:nvSpPr>
          <p:spPr bwMode="auto">
            <a:xfrm>
              <a:off x="6020" y="7622"/>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50</a:t>
              </a:r>
            </a:p>
          </p:txBody>
        </p:sp>
        <p:sp>
          <p:nvSpPr>
            <p:cNvPr id="20538" name="Text Box 57"/>
            <p:cNvSpPr txBox="1">
              <a:spLocks noChangeArrowheads="1"/>
            </p:cNvSpPr>
            <p:nvPr/>
          </p:nvSpPr>
          <p:spPr bwMode="auto">
            <a:xfrm>
              <a:off x="6620" y="7622"/>
              <a:ext cx="114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60</a:t>
              </a:r>
            </a:p>
          </p:txBody>
        </p:sp>
        <p:sp>
          <p:nvSpPr>
            <p:cNvPr id="20539" name="Text Box 58"/>
            <p:cNvSpPr txBox="1">
              <a:spLocks noChangeArrowheads="1"/>
            </p:cNvSpPr>
            <p:nvPr/>
          </p:nvSpPr>
          <p:spPr bwMode="auto">
            <a:xfrm>
              <a:off x="7205" y="7622"/>
              <a:ext cx="117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70</a:t>
              </a:r>
            </a:p>
          </p:txBody>
        </p:sp>
        <p:sp>
          <p:nvSpPr>
            <p:cNvPr id="20540" name="Text Box 59"/>
            <p:cNvSpPr txBox="1">
              <a:spLocks noChangeArrowheads="1"/>
            </p:cNvSpPr>
            <p:nvPr/>
          </p:nvSpPr>
          <p:spPr bwMode="auto">
            <a:xfrm>
              <a:off x="7805" y="7622"/>
              <a:ext cx="117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80</a:t>
              </a:r>
            </a:p>
          </p:txBody>
        </p:sp>
        <p:sp>
          <p:nvSpPr>
            <p:cNvPr id="20541" name="Text Box 60"/>
            <p:cNvSpPr txBox="1">
              <a:spLocks noChangeArrowheads="1"/>
            </p:cNvSpPr>
            <p:nvPr/>
          </p:nvSpPr>
          <p:spPr bwMode="auto">
            <a:xfrm>
              <a:off x="8380" y="7622"/>
              <a:ext cx="121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90</a:t>
              </a:r>
            </a:p>
          </p:txBody>
        </p:sp>
        <p:sp>
          <p:nvSpPr>
            <p:cNvPr id="20542" name="Text Box 61"/>
            <p:cNvSpPr txBox="1">
              <a:spLocks noChangeArrowheads="1"/>
            </p:cNvSpPr>
            <p:nvPr/>
          </p:nvSpPr>
          <p:spPr bwMode="auto">
            <a:xfrm>
              <a:off x="6489" y="6275"/>
              <a:ext cx="2979"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 Input Noise</a:t>
              </a:r>
            </a:p>
            <a:p>
              <a:pPr algn="ctr" eaLnBrk="1" hangingPunct="1">
                <a:spcBef>
                  <a:spcPct val="0"/>
                </a:spcBef>
                <a:buFontTx/>
                <a:buNone/>
              </a:pPr>
              <a:r>
                <a:rPr lang="en-US" altLang="en-US" sz="1400"/>
                <a:t> Probability Density</a:t>
              </a:r>
            </a:p>
            <a:p>
              <a:pPr algn="ctr" eaLnBrk="1" hangingPunct="1">
                <a:spcBef>
                  <a:spcPct val="0"/>
                </a:spcBef>
                <a:buFontTx/>
                <a:buNone/>
              </a:pPr>
              <a:r>
                <a:rPr lang="en-US" altLang="en-US" sz="1400"/>
                <a:t>(Typically Gaussian)</a:t>
              </a:r>
            </a:p>
          </p:txBody>
        </p:sp>
        <p:sp>
          <p:nvSpPr>
            <p:cNvPr id="20543" name="Line 62"/>
            <p:cNvSpPr>
              <a:spLocks noChangeShapeType="1"/>
            </p:cNvSpPr>
            <p:nvPr/>
          </p:nvSpPr>
          <p:spPr bwMode="auto">
            <a:xfrm flipH="1" flipV="1">
              <a:off x="6708" y="6205"/>
              <a:ext cx="490" cy="30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4" name="Text Box 63"/>
            <p:cNvSpPr txBox="1">
              <a:spLocks noChangeArrowheads="1"/>
            </p:cNvSpPr>
            <p:nvPr/>
          </p:nvSpPr>
          <p:spPr bwMode="auto">
            <a:xfrm>
              <a:off x="4367" y="3093"/>
              <a:ext cx="201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Noise-Free Transfer Curve</a:t>
              </a:r>
            </a:p>
          </p:txBody>
        </p:sp>
        <p:sp>
          <p:nvSpPr>
            <p:cNvPr id="20545" name="Text Box 64"/>
            <p:cNvSpPr txBox="1">
              <a:spLocks noChangeArrowheads="1"/>
            </p:cNvSpPr>
            <p:nvPr/>
          </p:nvSpPr>
          <p:spPr bwMode="auto">
            <a:xfrm>
              <a:off x="4411" y="3833"/>
              <a:ext cx="213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Probable Output</a:t>
              </a:r>
            </a:p>
            <a:p>
              <a:pPr algn="ctr" eaLnBrk="1" hangingPunct="1">
                <a:spcBef>
                  <a:spcPct val="0"/>
                </a:spcBef>
                <a:buFontTx/>
                <a:buNone/>
              </a:pPr>
              <a:r>
                <a:rPr lang="en-US" altLang="en-US" sz="1400"/>
                <a:t>Transfer Curve</a:t>
              </a:r>
            </a:p>
          </p:txBody>
        </p:sp>
        <p:sp>
          <p:nvSpPr>
            <p:cNvPr id="20546" name="Text Box 65"/>
            <p:cNvSpPr txBox="1">
              <a:spLocks noChangeArrowheads="1"/>
            </p:cNvSpPr>
            <p:nvPr/>
          </p:nvSpPr>
          <p:spPr bwMode="auto">
            <a:xfrm>
              <a:off x="4398" y="4521"/>
              <a:ext cx="1708"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Code Edge Locations</a:t>
              </a:r>
            </a:p>
          </p:txBody>
        </p:sp>
        <p:sp>
          <p:nvSpPr>
            <p:cNvPr id="20547" name="Line 66"/>
            <p:cNvSpPr>
              <a:spLocks noChangeShapeType="1"/>
            </p:cNvSpPr>
            <p:nvPr/>
          </p:nvSpPr>
          <p:spPr bwMode="auto">
            <a:xfrm>
              <a:off x="4081" y="3365"/>
              <a:ext cx="38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8" name="Line 67"/>
            <p:cNvSpPr>
              <a:spLocks noChangeShapeType="1"/>
            </p:cNvSpPr>
            <p:nvPr/>
          </p:nvSpPr>
          <p:spPr bwMode="auto">
            <a:xfrm>
              <a:off x="4058" y="4185"/>
              <a:ext cx="403" cy="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9" name="Oval 68"/>
            <p:cNvSpPr>
              <a:spLocks noChangeArrowheads="1"/>
            </p:cNvSpPr>
            <p:nvPr/>
          </p:nvSpPr>
          <p:spPr bwMode="auto">
            <a:xfrm>
              <a:off x="4344" y="48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20483" name="Text Box 69"/>
          <p:cNvSpPr txBox="1">
            <a:spLocks noChangeArrowheads="1"/>
          </p:cNvSpPr>
          <p:nvPr/>
        </p:nvSpPr>
        <p:spPr bwMode="auto">
          <a:xfrm>
            <a:off x="2641600" y="5867400"/>
            <a:ext cx="421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ADC Probable Output Code Transfer Curve</a:t>
            </a: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ltLang="en-US" smtClean="0"/>
              <a:t>HW</a:t>
            </a:r>
          </a:p>
        </p:txBody>
      </p:sp>
      <p:sp>
        <p:nvSpPr>
          <p:cNvPr id="21507" name="Content Placeholder 3"/>
          <p:cNvSpPr>
            <a:spLocks noGrp="1"/>
          </p:cNvSpPr>
          <p:nvPr>
            <p:ph idx="1"/>
          </p:nvPr>
        </p:nvSpPr>
        <p:spPr>
          <a:xfrm>
            <a:off x="457200" y="1219200"/>
            <a:ext cx="8229600" cy="5181600"/>
          </a:xfrm>
        </p:spPr>
        <p:txBody>
          <a:bodyPr/>
          <a:lstStyle/>
          <a:p>
            <a:r>
              <a:rPr lang="en-US" altLang="en-US" sz="1800" dirty="0" smtClean="0"/>
              <a:t>Generate a 6 bit ADC with 2^6 – 1 transition voltages dividing </a:t>
            </a:r>
            <a:r>
              <a:rPr lang="en-US" altLang="en-US" sz="1800" dirty="0" err="1" smtClean="0"/>
              <a:t>Vref</a:t>
            </a:r>
            <a:r>
              <a:rPr lang="en-US" altLang="en-US" sz="1800" dirty="0" smtClean="0"/>
              <a:t> into 64 sequential bins with each bin having ideal bin width </a:t>
            </a:r>
            <a:r>
              <a:rPr lang="en-US" altLang="en-US" sz="1800" dirty="0"/>
              <a:t>=</a:t>
            </a:r>
            <a:r>
              <a:rPr lang="en-US" altLang="en-US" sz="1800" dirty="0" smtClean="0"/>
              <a:t> </a:t>
            </a:r>
            <a:r>
              <a:rPr lang="en-US" altLang="en-US" sz="1800" dirty="0" err="1" smtClean="0"/>
              <a:t>Vref</a:t>
            </a:r>
            <a:r>
              <a:rPr lang="en-US" altLang="en-US" sz="1800" dirty="0" smtClean="0"/>
              <a:t>/2^6 but having local random variations.</a:t>
            </a:r>
          </a:p>
          <a:p>
            <a:r>
              <a:rPr lang="en-US" altLang="en-US" sz="1800" dirty="0" smtClean="0"/>
              <a:t>With an ideal linear ramp, generate an input voltage vector, starting at -0.05 </a:t>
            </a:r>
            <a:r>
              <a:rPr lang="en-US" altLang="en-US" sz="1800" dirty="0" err="1" smtClean="0"/>
              <a:t>Vref</a:t>
            </a:r>
            <a:r>
              <a:rPr lang="en-US" altLang="en-US" sz="1800" dirty="0" smtClean="0"/>
              <a:t>, with 1/K LSB step size, and ending at 1.05 </a:t>
            </a:r>
            <a:r>
              <a:rPr lang="en-US" altLang="en-US" sz="1800" dirty="0" err="1" smtClean="0"/>
              <a:t>Vref</a:t>
            </a:r>
            <a:r>
              <a:rPr lang="en-US" altLang="en-US" sz="1800" dirty="0" smtClean="0"/>
              <a:t>.</a:t>
            </a:r>
          </a:p>
          <a:p>
            <a:r>
              <a:rPr lang="en-US" altLang="en-US" sz="1800" dirty="0" smtClean="0"/>
              <a:t>For each ramp input voltage, use the ADC to convert it </a:t>
            </a:r>
            <a:r>
              <a:rPr lang="en-US" altLang="en-US" sz="1800" dirty="0"/>
              <a:t>L</a:t>
            </a:r>
            <a:r>
              <a:rPr lang="en-US" altLang="en-US" sz="1800" dirty="0" smtClean="0"/>
              <a:t> times, each time with a random noise added to the input with noise </a:t>
            </a:r>
            <a:r>
              <a:rPr lang="en-US" altLang="en-US" sz="1800" dirty="0" err="1" smtClean="0"/>
              <a:t>std</a:t>
            </a:r>
            <a:r>
              <a:rPr lang="en-US" altLang="en-US" sz="1800" dirty="0" smtClean="0"/>
              <a:t> of 0.5 LSB. Compute a weighted average of the </a:t>
            </a:r>
            <a:r>
              <a:rPr lang="en-US" altLang="en-US" sz="1800" dirty="0"/>
              <a:t>L</a:t>
            </a:r>
            <a:r>
              <a:rPr lang="en-US" altLang="en-US" sz="1800" dirty="0" smtClean="0"/>
              <a:t> output codes.</a:t>
            </a:r>
          </a:p>
          <a:p>
            <a:r>
              <a:rPr lang="en-US" altLang="en-US" sz="1800" dirty="0" smtClean="0"/>
              <a:t>Plot the weighted average code as a function of input voltage.</a:t>
            </a:r>
          </a:p>
          <a:p>
            <a:r>
              <a:rPr lang="en-US" altLang="en-US" sz="1800" dirty="0" smtClean="0"/>
              <a:t>Compute the mid-rise voltages. At each transition, use two weighted averages closest to mid-rise and linear interpolation to find the mid-rise input voltage.</a:t>
            </a:r>
          </a:p>
          <a:p>
            <a:r>
              <a:rPr lang="en-US" altLang="en-US" sz="1800" dirty="0" smtClean="0"/>
              <a:t>Treat these mid-rise input voltages as the measure transition voltages, compute the </a:t>
            </a:r>
            <a:r>
              <a:rPr lang="en-US" altLang="en-US" sz="1800" dirty="0" err="1" smtClean="0"/>
              <a:t>INLk</a:t>
            </a:r>
            <a:r>
              <a:rPr lang="en-US" altLang="en-US" sz="1800" dirty="0" smtClean="0"/>
              <a:t>, </a:t>
            </a:r>
            <a:r>
              <a:rPr lang="en-US" altLang="en-US" sz="1800" dirty="0" err="1" smtClean="0"/>
              <a:t>DNLk</a:t>
            </a:r>
            <a:r>
              <a:rPr lang="en-US" altLang="en-US" sz="1800" dirty="0" smtClean="0"/>
              <a:t>, INL, and DNL.</a:t>
            </a:r>
          </a:p>
          <a:p>
            <a:r>
              <a:rPr lang="en-US" altLang="en-US" sz="1800" dirty="0" smtClean="0"/>
              <a:t>Sort all the ~2^6 *K*L output codes into 64 histogram counts and use RHT method to compute </a:t>
            </a:r>
            <a:r>
              <a:rPr lang="en-US" altLang="en-US" sz="1800" dirty="0" err="1" smtClean="0"/>
              <a:t>INLk</a:t>
            </a:r>
            <a:r>
              <a:rPr lang="en-US" altLang="en-US" sz="1800" dirty="0" smtClean="0"/>
              <a:t>, </a:t>
            </a:r>
            <a:r>
              <a:rPr lang="en-US" altLang="en-US" sz="1800" dirty="0" err="1" smtClean="0"/>
              <a:t>DNLk</a:t>
            </a:r>
            <a:r>
              <a:rPr lang="en-US" altLang="en-US" sz="1800" dirty="0" smtClean="0"/>
              <a:t>, INL and DNL.</a:t>
            </a:r>
          </a:p>
          <a:p>
            <a:r>
              <a:rPr lang="en-US" altLang="en-US" sz="1800" dirty="0" smtClean="0"/>
              <a:t>Compare the advantages and disadvantages of each method.</a:t>
            </a:r>
          </a:p>
        </p:txBody>
      </p:sp>
      <p:sp>
        <p:nvSpPr>
          <p:cNvPr id="215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B2B187-08CF-4C6D-B5F2-1E05A23C04D8}" type="slidenum">
              <a:rPr lang="en-US" altLang="en-US" sz="1400" smtClean="0"/>
              <a:pPr>
                <a:spcBef>
                  <a:spcPct val="0"/>
                </a:spcBef>
                <a:buFontTx/>
                <a:buNone/>
              </a:pPr>
              <a:t>14</a:t>
            </a:fld>
            <a:endParaRPr lang="en-US" altLang="en-US" sz="1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745318-10ED-4721-A6DA-C2A632B6F847}" type="slidenum">
              <a:rPr lang="en-US" altLang="en-US" sz="1400" smtClean="0"/>
              <a:pPr>
                <a:spcBef>
                  <a:spcPct val="0"/>
                </a:spcBef>
                <a:buFontTx/>
                <a:buNone/>
              </a:pPr>
              <a:t>15</a:t>
            </a:fld>
            <a:endParaRPr lang="en-US" altLang="en-US" sz="1400" smtClean="0"/>
          </a:p>
        </p:txBody>
      </p:sp>
      <p:pic>
        <p:nvPicPr>
          <p:cNvPr id="22531" name="Picture 3" descr="PPTEC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4"/>
          <p:cNvSpPr txBox="1">
            <a:spLocks noChangeArrowheads="1"/>
          </p:cNvSpPr>
          <p:nvPr/>
        </p:nvSpPr>
        <p:spPr bwMode="auto">
          <a:xfrm>
            <a:off x="914400" y="57150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Missing codes near MSB transition</a:t>
            </a:r>
          </a:p>
        </p:txBody>
      </p:sp>
      <p:sp>
        <p:nvSpPr>
          <p:cNvPr id="22533" name="TextBox 5"/>
          <p:cNvSpPr txBox="1">
            <a:spLocks noChangeArrowheads="1"/>
          </p:cNvSpPr>
          <p:nvPr/>
        </p:nvSpPr>
        <p:spPr bwMode="auto">
          <a:xfrm>
            <a:off x="5334000" y="5638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Missing codes near 2</a:t>
            </a:r>
            <a:r>
              <a:rPr lang="en-US" altLang="en-US" sz="2400" baseline="30000">
                <a:solidFill>
                  <a:srgbClr val="0000FF"/>
                </a:solidFill>
              </a:rPr>
              <a:t>nd</a:t>
            </a:r>
            <a:r>
              <a:rPr lang="en-US" altLang="en-US" sz="2400">
                <a:solidFill>
                  <a:srgbClr val="0000FF"/>
                </a:solidFill>
              </a:rPr>
              <a:t> MSB transitions</a:t>
            </a:r>
          </a:p>
        </p:txBody>
      </p:sp>
      <p:cxnSp>
        <p:nvCxnSpPr>
          <p:cNvPr id="22534" name="Straight Connector 2"/>
          <p:cNvCxnSpPr>
            <a:cxnSpLocks noChangeShapeType="1"/>
          </p:cNvCxnSpPr>
          <p:nvPr/>
        </p:nvCxnSpPr>
        <p:spPr bwMode="auto">
          <a:xfrm flipV="1">
            <a:off x="2667000" y="1600200"/>
            <a:ext cx="1524000" cy="1524000"/>
          </a:xfrm>
          <a:prstGeom prst="line">
            <a:avLst/>
          </a:prstGeom>
          <a:noFill/>
          <a:ln w="19050" algn="ctr">
            <a:solidFill>
              <a:srgbClr val="009900"/>
            </a:solidFill>
            <a:round/>
            <a:headEnd/>
            <a:tailEnd/>
          </a:ln>
          <a:extLst>
            <a:ext uri="{909E8E84-426E-40DD-AFC4-6F175D3DCCD1}">
              <a14:hiddenFill xmlns:a14="http://schemas.microsoft.com/office/drawing/2010/main">
                <a:noFill/>
              </a14:hiddenFill>
            </a:ext>
          </a:extLst>
        </p:spPr>
      </p:cxnSp>
      <p:cxnSp>
        <p:nvCxnSpPr>
          <p:cNvPr id="22535" name="Straight Connector 7"/>
          <p:cNvCxnSpPr>
            <a:cxnSpLocks noChangeShapeType="1"/>
          </p:cNvCxnSpPr>
          <p:nvPr/>
        </p:nvCxnSpPr>
        <p:spPr bwMode="auto">
          <a:xfrm flipV="1">
            <a:off x="990600" y="3124200"/>
            <a:ext cx="1524000" cy="1524000"/>
          </a:xfrm>
          <a:prstGeom prst="line">
            <a:avLst/>
          </a:prstGeom>
          <a:noFill/>
          <a:ln w="19050" algn="ctr">
            <a:solidFill>
              <a:srgbClr val="009900"/>
            </a:solidFill>
            <a:round/>
            <a:headEnd/>
            <a:tailEnd/>
          </a:ln>
          <a:extLst>
            <a:ext uri="{909E8E84-426E-40DD-AFC4-6F175D3DCCD1}">
              <a14:hiddenFill xmlns:a14="http://schemas.microsoft.com/office/drawing/2010/main">
                <a:noFill/>
              </a14:hiddenFill>
            </a:ext>
          </a:extLst>
        </p:spPr>
      </p:cxnSp>
      <p:cxnSp>
        <p:nvCxnSpPr>
          <p:cNvPr id="22536" name="Straight Connector 8"/>
          <p:cNvCxnSpPr>
            <a:cxnSpLocks noChangeShapeType="1"/>
          </p:cNvCxnSpPr>
          <p:nvPr/>
        </p:nvCxnSpPr>
        <p:spPr bwMode="auto">
          <a:xfrm>
            <a:off x="2514600" y="3114675"/>
            <a:ext cx="152400" cy="0"/>
          </a:xfrm>
          <a:prstGeom prst="line">
            <a:avLst/>
          </a:prstGeom>
          <a:noFill/>
          <a:ln w="19050" algn="ctr">
            <a:solidFill>
              <a:srgbClr val="0099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smtClean="0"/>
              <a:t>HW</a:t>
            </a:r>
          </a:p>
        </p:txBody>
      </p:sp>
      <p:sp>
        <p:nvSpPr>
          <p:cNvPr id="23555" name="Content Placeholder 4"/>
          <p:cNvSpPr>
            <a:spLocks noGrp="1"/>
          </p:cNvSpPr>
          <p:nvPr>
            <p:ph idx="1"/>
          </p:nvPr>
        </p:nvSpPr>
        <p:spPr/>
        <p:txBody>
          <a:bodyPr/>
          <a:lstStyle/>
          <a:p>
            <a:r>
              <a:rPr lang="en-US" altLang="en-US" sz="2000" dirty="0" smtClean="0"/>
              <a:t>Use paper and pen arguments and use capacitive SAR ADC as an example like what we did in class, explain which of the two cases in the left graph has too large or too small an MSB cap. The locations of the flat and the vertical parts of the transfer curve are drawn as symmetric about the vertical axis. When is this true and why? What can cause them to be not symmetric? What are the input voltages and the output codes at the corners (the two codes right before and right after the flat or vertical piece)? How is the flat or vertical piece’s length related to the cap error and to the two corner codes’ difference?</a:t>
            </a:r>
          </a:p>
          <a:p>
            <a:r>
              <a:rPr lang="en-US" altLang="en-US" sz="2000" dirty="0" smtClean="0"/>
              <a:t>For the graph on the right, draw the corresponding “green” case. Explain whether the MSB cap and second MSB cap are too large or too small? What is the relative errors? Also answer the question about symmetry. What are the input voltages and output codes at the 4 corners?</a:t>
            </a:r>
          </a:p>
        </p:txBody>
      </p:sp>
      <p:sp>
        <p:nvSpPr>
          <p:cNvPr id="2355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FBDABB-7736-4233-A3F9-187C25B36282}" type="slidenum">
              <a:rPr lang="en-US" altLang="en-US" sz="1400" smtClean="0"/>
              <a:pPr>
                <a:spcBef>
                  <a:spcPct val="0"/>
                </a:spcBef>
                <a:buFontTx/>
                <a:buNone/>
              </a:pPr>
              <a:t>16</a:t>
            </a:fld>
            <a:endParaRPr lang="en-US" altLang="en-US" sz="1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178190-1B76-4F67-A053-8E60CE2D34AD}" type="slidenum">
              <a:rPr lang="en-US" altLang="en-US" sz="1400" smtClean="0"/>
              <a:pPr>
                <a:spcBef>
                  <a:spcPct val="0"/>
                </a:spcBef>
                <a:buFontTx/>
                <a:buNone/>
              </a:pPr>
              <a:t>17</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smtClean="0"/>
              <a:t>ADC Input output DC transfer</a:t>
            </a:r>
          </a:p>
        </p:txBody>
      </p:sp>
      <p:sp>
        <p:nvSpPr>
          <p:cNvPr id="24580" name="Rectangle 3"/>
          <p:cNvSpPr>
            <a:spLocks noGrp="1" noChangeArrowheads="1"/>
          </p:cNvSpPr>
          <p:nvPr>
            <p:ph type="body" idx="1"/>
          </p:nvPr>
        </p:nvSpPr>
        <p:spPr>
          <a:xfrm>
            <a:off x="457200" y="1219200"/>
            <a:ext cx="8229600" cy="5334000"/>
          </a:xfrm>
        </p:spPr>
        <p:txBody>
          <a:bodyPr/>
          <a:lstStyle/>
          <a:p>
            <a:pPr eaLnBrk="1" hangingPunct="1">
              <a:lnSpc>
                <a:spcPct val="80000"/>
              </a:lnSpc>
            </a:pPr>
            <a:r>
              <a:rPr lang="en-US" altLang="en-US" sz="2800" dirty="0" smtClean="0"/>
              <a:t>Ideal ADC: ideal LSB = </a:t>
            </a:r>
            <a:r>
              <a:rPr lang="en-US" altLang="en-US" sz="2800" dirty="0" err="1" smtClean="0"/>
              <a:t>LSB</a:t>
            </a:r>
            <a:r>
              <a:rPr lang="en-US" altLang="en-US" sz="2800" baseline="-25000" dirty="0" err="1" smtClean="0"/>
              <a:t>i</a:t>
            </a:r>
            <a:r>
              <a:rPr lang="en-US" altLang="en-US" sz="2800" dirty="0" smtClean="0"/>
              <a:t> = </a:t>
            </a:r>
            <a:r>
              <a:rPr lang="en-US" altLang="en-US" sz="2800" dirty="0" err="1" smtClean="0"/>
              <a:t>V</a:t>
            </a:r>
            <a:r>
              <a:rPr lang="en-US" altLang="en-US" sz="2800" baseline="-25000" dirty="0" err="1" smtClean="0"/>
              <a:t>ref</a:t>
            </a:r>
            <a:r>
              <a:rPr lang="en-US" altLang="en-US" sz="2800" dirty="0" smtClean="0"/>
              <a:t>/2</a:t>
            </a:r>
            <a:r>
              <a:rPr lang="en-US" altLang="en-US" sz="2800" baseline="30000" dirty="0" smtClean="0"/>
              <a:t>N</a:t>
            </a:r>
            <a:endParaRPr lang="en-US" altLang="en-US" sz="2800" dirty="0" smtClean="0"/>
          </a:p>
          <a:p>
            <a:pPr lvl="1" eaLnBrk="1" hangingPunct="1">
              <a:lnSpc>
                <a:spcPct val="80000"/>
              </a:lnSpc>
            </a:pPr>
            <a:r>
              <a:rPr lang="en-US" altLang="en-US" sz="2400" dirty="0" smtClean="0"/>
              <a:t>Output code </a:t>
            </a:r>
            <a:r>
              <a:rPr lang="en-US" altLang="en-US" sz="2400" dirty="0" err="1" smtClean="0"/>
              <a:t>C</a:t>
            </a:r>
            <a:r>
              <a:rPr lang="en-US" altLang="en-US" sz="2400" baseline="-25000" dirty="0" err="1" smtClean="0"/>
              <a:t>out</a:t>
            </a:r>
            <a:r>
              <a:rPr lang="en-US" altLang="en-US" sz="2400" dirty="0" smtClean="0"/>
              <a:t> = 0, for all V</a:t>
            </a:r>
            <a:r>
              <a:rPr lang="en-US" altLang="en-US" sz="2400" baseline="-25000" dirty="0" smtClean="0"/>
              <a:t>in</a:t>
            </a:r>
            <a:r>
              <a:rPr lang="en-US" altLang="en-US" sz="2400" dirty="0" smtClean="0"/>
              <a:t> &lt; </a:t>
            </a:r>
            <a:r>
              <a:rPr lang="en-US" altLang="en-US" sz="2400" dirty="0" err="1" smtClean="0"/>
              <a:t>V</a:t>
            </a:r>
            <a:r>
              <a:rPr lang="en-US" altLang="en-US" sz="2400" baseline="-25000" dirty="0" err="1" smtClean="0"/>
              <a:t>ref</a:t>
            </a:r>
            <a:r>
              <a:rPr lang="en-US" altLang="en-US" sz="2400" dirty="0" smtClean="0"/>
              <a:t>/2</a:t>
            </a:r>
            <a:r>
              <a:rPr lang="en-US" altLang="en-US" sz="2400" baseline="30000" dirty="0" smtClean="0"/>
              <a:t>N </a:t>
            </a:r>
            <a:r>
              <a:rPr lang="en-US" altLang="en-US" sz="2400" dirty="0" smtClean="0"/>
              <a:t>= 1LSB; </a:t>
            </a:r>
          </a:p>
          <a:p>
            <a:pPr lvl="2" eaLnBrk="1" hangingPunct="1">
              <a:lnSpc>
                <a:spcPct val="80000"/>
              </a:lnSpc>
            </a:pPr>
            <a:r>
              <a:rPr lang="en-US" altLang="en-US" sz="2000" dirty="0" smtClean="0"/>
              <a:t>No offset</a:t>
            </a:r>
          </a:p>
          <a:p>
            <a:pPr lvl="1" eaLnBrk="1" hangingPunct="1">
              <a:lnSpc>
                <a:spcPct val="80000"/>
              </a:lnSpc>
            </a:pPr>
            <a:r>
              <a:rPr lang="en-US" altLang="en-US" sz="2400" dirty="0" smtClean="0"/>
              <a:t>Output code </a:t>
            </a:r>
            <a:r>
              <a:rPr lang="en-US" altLang="en-US" sz="2400" dirty="0" err="1" smtClean="0"/>
              <a:t>C</a:t>
            </a:r>
            <a:r>
              <a:rPr lang="en-US" altLang="en-US" sz="2400" baseline="-25000" dirty="0" err="1" smtClean="0"/>
              <a:t>out</a:t>
            </a:r>
            <a:r>
              <a:rPr lang="en-US" altLang="en-US" sz="2400" dirty="0" smtClean="0"/>
              <a:t> = 11…1, for all V</a:t>
            </a:r>
            <a:r>
              <a:rPr lang="en-US" altLang="en-US" sz="2400" baseline="-25000" dirty="0" smtClean="0"/>
              <a:t>in</a:t>
            </a:r>
            <a:r>
              <a:rPr lang="en-US" altLang="en-US" sz="2400" dirty="0" smtClean="0"/>
              <a:t> &gt;= </a:t>
            </a:r>
            <a:r>
              <a:rPr lang="en-US" altLang="en-US" sz="2400" dirty="0" err="1" smtClean="0"/>
              <a:t>V</a:t>
            </a:r>
            <a:r>
              <a:rPr lang="en-US" altLang="en-US" sz="2400" baseline="-25000" dirty="0" err="1" smtClean="0"/>
              <a:t>ref</a:t>
            </a:r>
            <a:r>
              <a:rPr lang="en-US" altLang="en-US" sz="2400" dirty="0" smtClean="0"/>
              <a:t> – 1LSB</a:t>
            </a:r>
            <a:endParaRPr lang="en-US" altLang="en-US" sz="2400" baseline="30000" dirty="0" smtClean="0"/>
          </a:p>
          <a:p>
            <a:pPr lvl="1" eaLnBrk="1" hangingPunct="1">
              <a:lnSpc>
                <a:spcPct val="80000"/>
              </a:lnSpc>
            </a:pPr>
            <a:r>
              <a:rPr lang="en-US" altLang="en-US" sz="2400" dirty="0" smtClean="0"/>
              <a:t>Output code transitions from k–1 to k, when input voltage increases from V</a:t>
            </a:r>
            <a:r>
              <a:rPr lang="en-US" altLang="en-US" sz="2400" baseline="-25000" dirty="0" smtClean="0"/>
              <a:t>in</a:t>
            </a:r>
            <a:r>
              <a:rPr lang="en-US" altLang="en-US" sz="2400" dirty="0" smtClean="0"/>
              <a:t> &lt; to &gt;= k* </a:t>
            </a:r>
            <a:r>
              <a:rPr lang="en-US" altLang="en-US" sz="2400" dirty="0" err="1" smtClean="0"/>
              <a:t>V</a:t>
            </a:r>
            <a:r>
              <a:rPr lang="en-US" altLang="en-US" sz="2400" baseline="-25000" dirty="0" err="1" smtClean="0"/>
              <a:t>ref</a:t>
            </a:r>
            <a:r>
              <a:rPr lang="en-US" altLang="en-US" sz="2400" dirty="0" smtClean="0"/>
              <a:t>/2</a:t>
            </a:r>
            <a:r>
              <a:rPr lang="en-US" altLang="en-US" sz="2400" baseline="30000" dirty="0" smtClean="0"/>
              <a:t>N </a:t>
            </a:r>
            <a:endParaRPr lang="en-US" altLang="en-US" sz="2400" dirty="0" smtClean="0"/>
          </a:p>
          <a:p>
            <a:pPr lvl="1" eaLnBrk="1" hangingPunct="1">
              <a:lnSpc>
                <a:spcPct val="80000"/>
              </a:lnSpc>
            </a:pPr>
            <a:r>
              <a:rPr lang="en-US" altLang="en-US" sz="2400" dirty="0" smtClean="0"/>
              <a:t>Transition point or trip point: </a:t>
            </a:r>
            <a:r>
              <a:rPr lang="en-US" altLang="en-US" sz="2400" dirty="0" err="1" smtClean="0">
                <a:sym typeface="Symbol" panose="05050102010706020507" pitchFamily="18" charset="2"/>
              </a:rPr>
              <a:t>T</a:t>
            </a:r>
            <a:r>
              <a:rPr lang="en-US" altLang="en-US" sz="2400" baseline="-25000" dirty="0" err="1" smtClean="0">
                <a:sym typeface="Symbol" panose="05050102010706020507" pitchFamily="18" charset="2"/>
              </a:rPr>
              <a:t>k</a:t>
            </a:r>
            <a:r>
              <a:rPr lang="en-US" altLang="en-US" sz="2400" dirty="0" smtClean="0"/>
              <a:t> = k* </a:t>
            </a:r>
            <a:r>
              <a:rPr lang="en-US" altLang="en-US" sz="2400" dirty="0" err="1" smtClean="0"/>
              <a:t>V</a:t>
            </a:r>
            <a:r>
              <a:rPr lang="en-US" altLang="en-US" sz="2400" baseline="-25000" dirty="0" err="1" smtClean="0"/>
              <a:t>ref</a:t>
            </a:r>
            <a:r>
              <a:rPr lang="en-US" altLang="en-US" sz="2400" dirty="0" smtClean="0"/>
              <a:t>/2</a:t>
            </a:r>
            <a:r>
              <a:rPr lang="en-US" altLang="en-US" sz="2400" baseline="30000" dirty="0" smtClean="0"/>
              <a:t>N </a:t>
            </a:r>
            <a:endParaRPr lang="en-US" altLang="en-US" sz="2400" dirty="0" smtClean="0"/>
          </a:p>
          <a:p>
            <a:pPr lvl="2" eaLnBrk="1" hangingPunct="1">
              <a:lnSpc>
                <a:spcPct val="80000"/>
              </a:lnSpc>
            </a:pPr>
            <a:r>
              <a:rPr lang="en-US" altLang="en-US" sz="2000" dirty="0" smtClean="0"/>
              <a:t>Ideal line: </a:t>
            </a:r>
            <a:r>
              <a:rPr lang="en-US" altLang="en-US" sz="2000" dirty="0" err="1" smtClean="0"/>
              <a:t>V</a:t>
            </a:r>
            <a:r>
              <a:rPr lang="en-US" altLang="en-US" sz="2000" baseline="-25000" dirty="0" err="1" smtClean="0"/>
              <a:t>ideal</a:t>
            </a:r>
            <a:r>
              <a:rPr lang="en-US" altLang="en-US" sz="2000" dirty="0" smtClean="0"/>
              <a:t>(k) = ideal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r>
              <a:rPr lang="en-US" altLang="en-US" sz="2000" dirty="0" smtClean="0"/>
              <a:t> = k*</a:t>
            </a:r>
            <a:r>
              <a:rPr lang="en-US" altLang="en-US" sz="2000" dirty="0" err="1" smtClean="0"/>
              <a:t>LSB</a:t>
            </a:r>
            <a:r>
              <a:rPr lang="en-US" altLang="en-US" sz="2000" baseline="-25000" dirty="0" err="1" smtClean="0"/>
              <a:t>i</a:t>
            </a:r>
            <a:r>
              <a:rPr lang="en-US" altLang="en-US" sz="2000" baseline="30000" dirty="0" smtClean="0"/>
              <a:t>  </a:t>
            </a:r>
            <a:r>
              <a:rPr lang="en-US" altLang="en-US" sz="2000" dirty="0" smtClean="0"/>
              <a:t>= Gain * k/2</a:t>
            </a:r>
            <a:r>
              <a:rPr lang="en-US" altLang="en-US" sz="2000" baseline="30000" dirty="0" smtClean="0"/>
              <a:t>N  </a:t>
            </a:r>
            <a:endParaRPr lang="en-US" altLang="en-US" sz="2000" dirty="0" smtClean="0"/>
          </a:p>
          <a:p>
            <a:pPr lvl="1" eaLnBrk="1" hangingPunct="1">
              <a:lnSpc>
                <a:spcPct val="80000"/>
              </a:lnSpc>
            </a:pPr>
            <a:r>
              <a:rPr lang="en-US" altLang="en-US" sz="2400" dirty="0" smtClean="0"/>
              <a:t>For all V</a:t>
            </a:r>
            <a:r>
              <a:rPr lang="en-US" altLang="en-US" sz="2400" baseline="-25000" dirty="0" smtClean="0"/>
              <a:t>in</a:t>
            </a:r>
            <a:r>
              <a:rPr lang="en-US" altLang="en-US" sz="2400" dirty="0" smtClean="0"/>
              <a:t> </a:t>
            </a:r>
            <a:r>
              <a:rPr lang="en-US" altLang="en-US" sz="2400" dirty="0" smtClean="0">
                <a:sym typeface="Symbol" panose="05050102010706020507" pitchFamily="18" charset="2"/>
              </a:rPr>
              <a:t> [</a:t>
            </a:r>
            <a:r>
              <a:rPr lang="en-US" altLang="en-US" sz="2400" dirty="0" err="1" smtClean="0">
                <a:sym typeface="Symbol" panose="05050102010706020507" pitchFamily="18" charset="2"/>
              </a:rPr>
              <a:t>T</a:t>
            </a:r>
            <a:r>
              <a:rPr lang="en-US" altLang="en-US" sz="2400" baseline="-25000" dirty="0" err="1" smtClean="0">
                <a:sym typeface="Symbol" panose="05050102010706020507" pitchFamily="18" charset="2"/>
              </a:rPr>
              <a:t>k</a:t>
            </a:r>
            <a:r>
              <a:rPr lang="en-US" altLang="en-US" sz="2400" dirty="0" smtClean="0">
                <a:sym typeface="Symbol" panose="05050102010706020507" pitchFamily="18" charset="2"/>
              </a:rPr>
              <a:t>, T</a:t>
            </a:r>
            <a:r>
              <a:rPr lang="en-US" altLang="en-US" sz="2400" baseline="-25000" dirty="0" smtClean="0">
                <a:sym typeface="Symbol" panose="05050102010706020507" pitchFamily="18" charset="2"/>
              </a:rPr>
              <a:t>k+1</a:t>
            </a:r>
            <a:r>
              <a:rPr lang="en-US" altLang="en-US" sz="2400" dirty="0" smtClean="0">
                <a:sym typeface="Symbol" panose="05050102010706020507" pitchFamily="18" charset="2"/>
              </a:rPr>
              <a:t>), output code </a:t>
            </a:r>
            <a:r>
              <a:rPr lang="en-US" altLang="en-US" sz="2400" dirty="0" err="1" smtClean="0">
                <a:sym typeface="Symbol" panose="05050102010706020507" pitchFamily="18" charset="2"/>
              </a:rPr>
              <a:t>C</a:t>
            </a:r>
            <a:r>
              <a:rPr lang="en-US" altLang="en-US" sz="2400" baseline="-25000" dirty="0" err="1" smtClean="0"/>
              <a:t>out</a:t>
            </a:r>
            <a:r>
              <a:rPr lang="en-US" altLang="en-US" sz="2400" dirty="0" smtClean="0">
                <a:sym typeface="Symbol" panose="05050102010706020507" pitchFamily="18" charset="2"/>
              </a:rPr>
              <a:t> = k</a:t>
            </a:r>
          </a:p>
          <a:p>
            <a:pPr lvl="2" eaLnBrk="1" hangingPunct="1">
              <a:lnSpc>
                <a:spcPct val="80000"/>
              </a:lnSpc>
            </a:pPr>
            <a:r>
              <a:rPr lang="en-US" altLang="en-US" sz="2000" dirty="0" smtClean="0">
                <a:sym typeface="Symbol" panose="05050102010706020507" pitchFamily="18" charset="2"/>
              </a:rPr>
              <a:t>For V</a:t>
            </a:r>
            <a:r>
              <a:rPr lang="en-US" altLang="en-US" sz="2000" baseline="-25000" dirty="0" smtClean="0">
                <a:sym typeface="Symbol" panose="05050102010706020507" pitchFamily="18" charset="2"/>
              </a:rPr>
              <a:t>in</a:t>
            </a:r>
            <a:r>
              <a:rPr lang="en-US" altLang="en-US" sz="2000" dirty="0" smtClean="0">
                <a:sym typeface="Symbol" panose="05050102010706020507" pitchFamily="18" charset="2"/>
              </a:rPr>
              <a:t> &lt; T</a:t>
            </a:r>
            <a:r>
              <a:rPr lang="en-US" altLang="en-US" sz="2000" baseline="-25000" dirty="0">
                <a:sym typeface="Symbol" panose="05050102010706020507" pitchFamily="18" charset="2"/>
              </a:rPr>
              <a:t>1</a:t>
            </a:r>
            <a:r>
              <a:rPr lang="en-US" altLang="en-US" sz="2000" dirty="0" smtClean="0">
                <a:sym typeface="Symbol" panose="05050102010706020507" pitchFamily="18" charset="2"/>
              </a:rPr>
              <a:t>, output code </a:t>
            </a:r>
            <a:r>
              <a:rPr lang="en-US" altLang="en-US" sz="2000" dirty="0" err="1" smtClean="0">
                <a:sym typeface="Symbol" panose="05050102010706020507" pitchFamily="18" charset="2"/>
              </a:rPr>
              <a:t>C</a:t>
            </a:r>
            <a:r>
              <a:rPr lang="en-US" altLang="en-US" sz="2000" baseline="-25000" dirty="0" err="1" smtClean="0"/>
              <a:t>out</a:t>
            </a:r>
            <a:r>
              <a:rPr lang="en-US" altLang="en-US" sz="2000" dirty="0" smtClean="0">
                <a:sym typeface="Symbol" panose="05050102010706020507" pitchFamily="18" charset="2"/>
              </a:rPr>
              <a:t> = 0</a:t>
            </a:r>
          </a:p>
          <a:p>
            <a:pPr lvl="2" eaLnBrk="1" hangingPunct="1">
              <a:lnSpc>
                <a:spcPct val="80000"/>
              </a:lnSpc>
            </a:pPr>
            <a:r>
              <a:rPr lang="en-US" altLang="en-US" sz="2000" dirty="0" smtClean="0">
                <a:sym typeface="Symbol" panose="05050102010706020507" pitchFamily="18" charset="2"/>
              </a:rPr>
              <a:t>For V</a:t>
            </a:r>
            <a:r>
              <a:rPr lang="en-US" altLang="en-US" sz="2000" baseline="-25000" dirty="0" smtClean="0">
                <a:sym typeface="Symbol" panose="05050102010706020507" pitchFamily="18" charset="2"/>
              </a:rPr>
              <a:t>in</a:t>
            </a:r>
            <a:r>
              <a:rPr lang="en-US" altLang="en-US" sz="2000" dirty="0" smtClean="0">
                <a:sym typeface="Symbol" panose="05050102010706020507" pitchFamily="18" charset="2"/>
              </a:rPr>
              <a:t> &gt;= T</a:t>
            </a:r>
            <a:r>
              <a:rPr lang="en-US" altLang="en-US" sz="2000" baseline="-25000" dirty="0" smtClean="0">
                <a:sym typeface="Symbol" panose="05050102010706020507" pitchFamily="18" charset="2"/>
              </a:rPr>
              <a:t>2N–1</a:t>
            </a:r>
            <a:r>
              <a:rPr lang="en-US" altLang="en-US" sz="2000" dirty="0" smtClean="0">
                <a:sym typeface="Symbol" panose="05050102010706020507" pitchFamily="18" charset="2"/>
              </a:rPr>
              <a:t>; output code </a:t>
            </a:r>
            <a:r>
              <a:rPr lang="en-US" altLang="en-US" sz="2000" dirty="0" err="1" smtClean="0">
                <a:sym typeface="Symbol" panose="05050102010706020507" pitchFamily="18" charset="2"/>
              </a:rPr>
              <a:t>C</a:t>
            </a:r>
            <a:r>
              <a:rPr lang="en-US" altLang="en-US" sz="2000" baseline="-25000" dirty="0" err="1" smtClean="0"/>
              <a:t>out</a:t>
            </a:r>
            <a:r>
              <a:rPr lang="en-US" altLang="en-US" sz="2000" dirty="0" smtClean="0">
                <a:sym typeface="Symbol" panose="05050102010706020507" pitchFamily="18" charset="2"/>
              </a:rPr>
              <a:t> = 11…1 = 2</a:t>
            </a:r>
            <a:r>
              <a:rPr lang="en-US" altLang="en-US" sz="2000" baseline="30000" dirty="0" smtClean="0">
                <a:sym typeface="Symbol" panose="05050102010706020507" pitchFamily="18" charset="2"/>
              </a:rPr>
              <a:t>N</a:t>
            </a:r>
            <a:r>
              <a:rPr lang="en-US" altLang="en-US" sz="2000" dirty="0" smtClean="0">
                <a:sym typeface="Symbol" panose="05050102010706020507" pitchFamily="18" charset="2"/>
              </a:rPr>
              <a:t>–1</a:t>
            </a:r>
          </a:p>
          <a:p>
            <a:pPr lvl="2" eaLnBrk="1" hangingPunct="1">
              <a:lnSpc>
                <a:spcPct val="80000"/>
              </a:lnSpc>
            </a:pPr>
            <a:r>
              <a:rPr lang="en-US" altLang="en-US" sz="2000" dirty="0" smtClean="0">
                <a:sym typeface="Symbol" panose="05050102010706020507" pitchFamily="18" charset="2"/>
              </a:rPr>
              <a:t>This defines </a:t>
            </a:r>
            <a:r>
              <a:rPr lang="en-US" altLang="en-US" sz="2000" dirty="0" err="1" smtClean="0">
                <a:sym typeface="Symbol" panose="05050102010706020507" pitchFamily="18" charset="2"/>
              </a:rPr>
              <a:t>C</a:t>
            </a:r>
            <a:r>
              <a:rPr lang="en-US" altLang="en-US" sz="2000" baseline="-25000" dirty="0" err="1" smtClean="0"/>
              <a:t>out</a:t>
            </a:r>
            <a:r>
              <a:rPr lang="en-US" altLang="en-US" sz="2000" dirty="0" smtClean="0">
                <a:sym typeface="Symbol" panose="05050102010706020507" pitchFamily="18" charset="2"/>
              </a:rPr>
              <a:t> as a piecewise constant function of V</a:t>
            </a:r>
            <a:r>
              <a:rPr lang="en-US" altLang="en-US" sz="2000" baseline="-25000" dirty="0" smtClean="0">
                <a:sym typeface="Symbol" panose="05050102010706020507" pitchFamily="18" charset="2"/>
              </a:rPr>
              <a:t>in</a:t>
            </a:r>
            <a:r>
              <a:rPr lang="en-US" altLang="en-US" sz="2000" dirty="0" smtClean="0">
                <a:sym typeface="Symbol" panose="05050102010706020507" pitchFamily="18" charset="2"/>
              </a:rPr>
              <a:t>: 	</a:t>
            </a:r>
            <a:r>
              <a:rPr lang="en-US" altLang="en-US" sz="2000" dirty="0" err="1" smtClean="0">
                <a:sym typeface="Symbol" panose="05050102010706020507" pitchFamily="18" charset="2"/>
              </a:rPr>
              <a:t>C</a:t>
            </a:r>
            <a:r>
              <a:rPr lang="en-US" altLang="en-US" sz="2000" baseline="-25000" dirty="0" err="1" smtClean="0"/>
              <a:t>out</a:t>
            </a:r>
            <a:r>
              <a:rPr lang="en-US" altLang="en-US" sz="2000" dirty="0" smtClean="0">
                <a:sym typeface="Symbol" panose="05050102010706020507" pitchFamily="18" charset="2"/>
              </a:rPr>
              <a:t>(V</a:t>
            </a:r>
            <a:r>
              <a:rPr lang="en-US" altLang="en-US" sz="2000" baseline="-25000" dirty="0" smtClean="0">
                <a:sym typeface="Symbol" panose="05050102010706020507" pitchFamily="18" charset="2"/>
              </a:rPr>
              <a:t>in</a:t>
            </a:r>
            <a:r>
              <a:rPr lang="en-US" altLang="en-US" sz="2000" dirty="0" smtClean="0">
                <a:sym typeface="Symbol" panose="05050102010706020507" pitchFamily="18" charset="2"/>
              </a:rPr>
              <a:t>) = k        when </a:t>
            </a:r>
            <a:r>
              <a:rPr lang="en-US" altLang="en-US" sz="2000" dirty="0" smtClean="0"/>
              <a:t>V</a:t>
            </a:r>
            <a:r>
              <a:rPr lang="en-US" altLang="en-US" sz="2000" baseline="-25000" dirty="0" smtClean="0"/>
              <a:t>in</a:t>
            </a:r>
            <a:r>
              <a:rPr lang="en-US" altLang="en-US" sz="2000" dirty="0" smtClean="0"/>
              <a:t> </a:t>
            </a:r>
            <a:r>
              <a:rPr lang="en-US" altLang="en-US" sz="2000" dirty="0" smtClean="0">
                <a:sym typeface="Symbol" panose="05050102010706020507" pitchFamily="18" charset="2"/>
              </a:rPr>
              <a:t>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T</a:t>
            </a:r>
            <a:r>
              <a:rPr lang="en-US" altLang="en-US" sz="2000" baseline="-25000" dirty="0" smtClean="0">
                <a:sym typeface="Symbol" panose="05050102010706020507" pitchFamily="18" charset="2"/>
              </a:rPr>
              <a:t>k+1</a:t>
            </a:r>
            <a:r>
              <a:rPr lang="en-US" altLang="en-US" sz="2000" dirty="0" smtClean="0">
                <a:sym typeface="Symbol" panose="05050102010706020507" pitchFamily="18" charset="2"/>
              </a:rPr>
              <a:t>)</a:t>
            </a:r>
          </a:p>
          <a:p>
            <a:pPr lvl="2" eaLnBrk="1" hangingPunct="1">
              <a:lnSpc>
                <a:spcPct val="80000"/>
              </a:lnSpc>
            </a:pPr>
            <a:r>
              <a:rPr lang="en-US" altLang="en-US" sz="2000" dirty="0" smtClean="0">
                <a:sym typeface="Symbol" panose="05050102010706020507" pitchFamily="18" charset="2"/>
              </a:rPr>
              <a:t>By definition </a:t>
            </a:r>
            <a:r>
              <a:rPr lang="en-US" altLang="en-US" sz="2000" dirty="0" err="1" smtClean="0">
                <a:sym typeface="Symbol" panose="05050102010706020507" pitchFamily="18" charset="2"/>
              </a:rPr>
              <a:t>C</a:t>
            </a:r>
            <a:r>
              <a:rPr lang="en-US" altLang="en-US" sz="2000" baseline="-25000" dirty="0" err="1" smtClean="0"/>
              <a:t>out</a:t>
            </a:r>
            <a:r>
              <a:rPr lang="en-US" altLang="en-US" sz="2000" dirty="0" smtClean="0">
                <a:sym typeface="Symbol" panose="05050102010706020507" pitchFamily="18" charset="2"/>
              </a:rPr>
              <a:t>(</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 k </a:t>
            </a:r>
          </a:p>
          <a:p>
            <a:pPr lvl="2" eaLnBrk="1" hangingPunct="1">
              <a:lnSpc>
                <a:spcPct val="80000"/>
              </a:lnSpc>
            </a:pPr>
            <a:r>
              <a:rPr lang="en-US" altLang="en-US" sz="2000" dirty="0" smtClean="0">
                <a:sym typeface="Symbol" panose="05050102010706020507" pitchFamily="18" charset="2"/>
              </a:rPr>
              <a:t>The interval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T</a:t>
            </a:r>
            <a:r>
              <a:rPr lang="en-US" altLang="en-US" sz="2000" baseline="-25000" dirty="0" smtClean="0">
                <a:sym typeface="Symbol" panose="05050102010706020507" pitchFamily="18" charset="2"/>
              </a:rPr>
              <a:t>k+1</a:t>
            </a:r>
            <a:r>
              <a:rPr lang="en-US" altLang="en-US" sz="2000" dirty="0" smtClean="0">
                <a:sym typeface="Symbol" panose="05050102010706020507" pitchFamily="18" charset="2"/>
              </a:rPr>
              <a:t>) is called the code bin k</a:t>
            </a:r>
          </a:p>
          <a:p>
            <a:pPr lvl="2" eaLnBrk="1" hangingPunct="1">
              <a:lnSpc>
                <a:spcPct val="80000"/>
              </a:lnSpc>
            </a:pPr>
            <a:r>
              <a:rPr lang="en-US" altLang="en-US" sz="2000" dirty="0" smtClean="0">
                <a:sym typeface="Symbol" panose="05050102010706020507" pitchFamily="18" charset="2"/>
              </a:rPr>
              <a:t>Bin width </a:t>
            </a:r>
            <a:r>
              <a:rPr lang="en-US" altLang="en-US" sz="2000" dirty="0" err="1" smtClean="0">
                <a:sym typeface="Symbol" panose="05050102010706020507" pitchFamily="18" charset="2"/>
              </a:rPr>
              <a:t>w</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 T</a:t>
            </a:r>
            <a:r>
              <a:rPr lang="en-US" altLang="en-US" sz="2000" baseline="-25000" dirty="0" smtClean="0">
                <a:sym typeface="Symbol" panose="05050102010706020507" pitchFamily="18" charset="2"/>
              </a:rPr>
              <a:t>k+1</a:t>
            </a:r>
            <a:r>
              <a:rPr lang="en-US" altLang="en-US" sz="2000" dirty="0" smtClean="0">
                <a:sym typeface="Symbol" panose="05050102010706020507" pitchFamily="18" charset="2"/>
              </a:rPr>
              <a:t> –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819F41-B3FD-4711-9F6C-57876B7BAE11}" type="slidenum">
              <a:rPr lang="en-US" altLang="en-US" sz="1400" smtClean="0"/>
              <a:pPr>
                <a:spcBef>
                  <a:spcPct val="0"/>
                </a:spcBef>
                <a:buFontTx/>
                <a:buNone/>
              </a:pPr>
              <a:t>18</a:t>
            </a:fld>
            <a:endParaRPr lang="en-US" altLang="en-US" sz="1400" smtClean="0"/>
          </a:p>
        </p:txBody>
      </p:sp>
      <p:sp>
        <p:nvSpPr>
          <p:cNvPr id="26627" name="Rectangle 2"/>
          <p:cNvSpPr>
            <a:spLocks noGrp="1" noChangeArrowheads="1"/>
          </p:cNvSpPr>
          <p:nvPr>
            <p:ph type="title"/>
          </p:nvPr>
        </p:nvSpPr>
        <p:spPr/>
        <p:txBody>
          <a:bodyPr/>
          <a:lstStyle/>
          <a:p>
            <a:pPr eaLnBrk="1" hangingPunct="1"/>
            <a:r>
              <a:rPr lang="en-US" altLang="en-US" smtClean="0"/>
              <a:t>ADC Input output DC transfer</a:t>
            </a:r>
          </a:p>
        </p:txBody>
      </p:sp>
      <p:sp>
        <p:nvSpPr>
          <p:cNvPr id="26628" name="Rectangle 3"/>
          <p:cNvSpPr>
            <a:spLocks noGrp="1" noChangeArrowheads="1"/>
          </p:cNvSpPr>
          <p:nvPr>
            <p:ph type="body" idx="1"/>
          </p:nvPr>
        </p:nvSpPr>
        <p:spPr>
          <a:xfrm>
            <a:off x="457200" y="1066800"/>
            <a:ext cx="8229600" cy="5638800"/>
          </a:xfrm>
        </p:spPr>
        <p:txBody>
          <a:bodyPr/>
          <a:lstStyle/>
          <a:p>
            <a:pPr eaLnBrk="1" hangingPunct="1"/>
            <a:r>
              <a:rPr lang="en-US" altLang="en-US" sz="2800" dirty="0" smtClean="0"/>
              <a:t>Ideal ADC: </a:t>
            </a:r>
          </a:p>
          <a:p>
            <a:pPr lvl="1" eaLnBrk="1" hangingPunct="1"/>
            <a:r>
              <a:rPr lang="en-US" altLang="en-US" sz="2400" dirty="0" smtClean="0"/>
              <a:t>Ideal Resolution: ideal 1LSB</a:t>
            </a:r>
            <a:r>
              <a:rPr lang="en-US" altLang="en-US" sz="2400" baseline="-25000" dirty="0" smtClean="0"/>
              <a:t>i</a:t>
            </a:r>
            <a:r>
              <a:rPr lang="en-US" altLang="en-US" sz="2400" dirty="0" smtClean="0"/>
              <a:t> = </a:t>
            </a:r>
            <a:r>
              <a:rPr lang="en-US" altLang="en-US" sz="2400" dirty="0" err="1" smtClean="0"/>
              <a:t>V</a:t>
            </a:r>
            <a:r>
              <a:rPr lang="en-US" altLang="en-US" sz="2400" baseline="-25000" dirty="0" err="1" smtClean="0"/>
              <a:t>ref</a:t>
            </a:r>
            <a:r>
              <a:rPr lang="en-US" altLang="en-US" sz="2400" dirty="0" smtClean="0"/>
              <a:t>/2</a:t>
            </a:r>
            <a:r>
              <a:rPr lang="en-US" altLang="en-US" sz="2400" baseline="30000" dirty="0" smtClean="0"/>
              <a:t>N</a:t>
            </a:r>
            <a:r>
              <a:rPr lang="en-US" altLang="en-US" sz="2400" dirty="0" smtClean="0"/>
              <a:t>, </a:t>
            </a:r>
          </a:p>
          <a:p>
            <a:pPr lvl="1" eaLnBrk="1" hangingPunct="1"/>
            <a:r>
              <a:rPr lang="en-US" altLang="en-US" sz="2400" dirty="0" smtClean="0"/>
              <a:t>Code bin k is interval </a:t>
            </a:r>
            <a:r>
              <a:rPr lang="en-US" altLang="en-US" sz="2400" dirty="0" smtClean="0">
                <a:sym typeface="Symbol" panose="05050102010706020507" pitchFamily="18" charset="2"/>
              </a:rPr>
              <a:t>[</a:t>
            </a:r>
            <a:r>
              <a:rPr lang="en-US" altLang="en-US" sz="2400" dirty="0" err="1" smtClean="0">
                <a:sym typeface="Symbol" panose="05050102010706020507" pitchFamily="18" charset="2"/>
              </a:rPr>
              <a:t>T</a:t>
            </a:r>
            <a:r>
              <a:rPr lang="en-US" altLang="en-US" sz="2400" baseline="-25000" dirty="0" err="1" smtClean="0">
                <a:sym typeface="Symbol" panose="05050102010706020507" pitchFamily="18" charset="2"/>
              </a:rPr>
              <a:t>k</a:t>
            </a:r>
            <a:r>
              <a:rPr lang="en-US" altLang="en-US" sz="2400" dirty="0" smtClean="0">
                <a:sym typeface="Symbol" panose="05050102010706020507" pitchFamily="18" charset="2"/>
              </a:rPr>
              <a:t>, T</a:t>
            </a:r>
            <a:r>
              <a:rPr lang="en-US" altLang="en-US" sz="2400" baseline="-25000" dirty="0" smtClean="0">
                <a:sym typeface="Symbol" panose="05050102010706020507" pitchFamily="18" charset="2"/>
              </a:rPr>
              <a:t>k+1</a:t>
            </a:r>
            <a:r>
              <a:rPr lang="en-US" altLang="en-US" sz="2400" dirty="0" smtClean="0">
                <a:sym typeface="Symbol" panose="05050102010706020507" pitchFamily="18" charset="2"/>
              </a:rPr>
              <a:t>) </a:t>
            </a:r>
            <a:endParaRPr lang="en-US" altLang="en-US" sz="2400" dirty="0" smtClean="0"/>
          </a:p>
          <a:p>
            <a:pPr lvl="2" eaLnBrk="1" hangingPunct="1"/>
            <a:r>
              <a:rPr lang="en-US" altLang="en-US" sz="2000" dirty="0" smtClean="0"/>
              <a:t>Code bin width: </a:t>
            </a:r>
            <a:r>
              <a:rPr lang="en-US" altLang="en-US" sz="2000" dirty="0" err="1" smtClean="0"/>
              <a:t>w</a:t>
            </a:r>
            <a:r>
              <a:rPr lang="en-US" altLang="en-US" sz="2000" baseline="-25000" dirty="0" err="1" smtClean="0"/>
              <a:t>k</a:t>
            </a:r>
            <a:r>
              <a:rPr lang="en-US" altLang="en-US" sz="2000" dirty="0" smtClean="0"/>
              <a:t> = length of bin k = </a:t>
            </a:r>
            <a:r>
              <a:rPr lang="en-US" altLang="en-US" sz="2000" dirty="0" smtClean="0">
                <a:sym typeface="Symbol" panose="05050102010706020507" pitchFamily="18" charset="2"/>
              </a:rPr>
              <a:t>T</a:t>
            </a:r>
            <a:r>
              <a:rPr lang="en-US" altLang="en-US" sz="2000" baseline="-25000" dirty="0" smtClean="0">
                <a:sym typeface="Symbol" panose="05050102010706020507" pitchFamily="18" charset="2"/>
              </a:rPr>
              <a:t>k+1 </a:t>
            </a:r>
            <a:r>
              <a:rPr lang="en-US" altLang="en-US" sz="2000" dirty="0" smtClean="0">
                <a:sym typeface="Symbol" panose="05050102010706020507" pitchFamily="18" charset="2"/>
              </a:rPr>
              <a:t>–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k</a:t>
            </a:r>
            <a:endParaRPr lang="en-US" altLang="en-US" sz="2000" baseline="-25000" dirty="0" smtClean="0">
              <a:sym typeface="Symbol" panose="05050102010706020507" pitchFamily="18" charset="2"/>
            </a:endParaRPr>
          </a:p>
          <a:p>
            <a:pPr lvl="2" eaLnBrk="1" hangingPunct="1"/>
            <a:r>
              <a:rPr lang="en-US" altLang="en-US" sz="2000" dirty="0" smtClean="0"/>
              <a:t>For ideal ADC: </a:t>
            </a:r>
            <a:r>
              <a:rPr lang="en-US" altLang="en-US" sz="2000" dirty="0" err="1" smtClean="0"/>
              <a:t>w</a:t>
            </a:r>
            <a:r>
              <a:rPr lang="en-US" altLang="en-US" sz="2000" baseline="-25000" dirty="0" err="1" smtClean="0"/>
              <a:t>k</a:t>
            </a:r>
            <a:r>
              <a:rPr lang="en-US" altLang="en-US" sz="2000" dirty="0" smtClean="0"/>
              <a:t> = ideal 1LSB</a:t>
            </a:r>
            <a:r>
              <a:rPr lang="en-US" altLang="en-US" sz="2000" baseline="-25000" dirty="0" smtClean="0"/>
              <a:t>i</a:t>
            </a:r>
            <a:r>
              <a:rPr lang="en-US" altLang="en-US" sz="2000" dirty="0" smtClean="0"/>
              <a:t> for all k = 1, 2, … 2</a:t>
            </a:r>
            <a:r>
              <a:rPr lang="en-US" altLang="en-US" sz="2000" baseline="30000" dirty="0" smtClean="0"/>
              <a:t>N</a:t>
            </a:r>
            <a:r>
              <a:rPr lang="en-US" altLang="en-US" sz="2000" dirty="0" smtClean="0"/>
              <a:t>–2</a:t>
            </a:r>
          </a:p>
          <a:p>
            <a:pPr lvl="2" eaLnBrk="1" hangingPunct="1"/>
            <a:r>
              <a:rPr lang="en-US" altLang="en-US" sz="2000" dirty="0" err="1" smtClean="0"/>
              <a:t>w</a:t>
            </a:r>
            <a:r>
              <a:rPr lang="en-US" altLang="en-US" sz="2000" baseline="-25000" dirty="0" err="1" smtClean="0"/>
              <a:t>k</a:t>
            </a:r>
            <a:r>
              <a:rPr lang="en-US" altLang="en-US" sz="2000" dirty="0" smtClean="0"/>
              <a:t> not defined for k = 0 or 2</a:t>
            </a:r>
            <a:r>
              <a:rPr lang="en-US" altLang="en-US" sz="2000" baseline="30000" dirty="0" smtClean="0"/>
              <a:t>N</a:t>
            </a:r>
            <a:r>
              <a:rPr lang="en-US" altLang="en-US" sz="2000" dirty="0" smtClean="0"/>
              <a:t>–1</a:t>
            </a:r>
          </a:p>
          <a:p>
            <a:pPr lvl="2" eaLnBrk="1" hangingPunct="1"/>
            <a:r>
              <a:rPr lang="en-US" altLang="en-US" sz="2000" dirty="0" smtClean="0"/>
              <a:t>No DNL error</a:t>
            </a:r>
          </a:p>
          <a:p>
            <a:pPr lvl="1" eaLnBrk="1" hangingPunct="1"/>
            <a:r>
              <a:rPr lang="en-US" altLang="en-US" sz="2400" dirty="0" smtClean="0"/>
              <a:t>C</a:t>
            </a:r>
            <a:r>
              <a:rPr lang="en-US" altLang="en-US" sz="2400" baseline="-25000" dirty="0" smtClean="0"/>
              <a:t>o</a:t>
            </a:r>
            <a:r>
              <a:rPr lang="en-US" altLang="en-US" sz="2400" dirty="0" smtClean="0"/>
              <a:t>(V</a:t>
            </a:r>
            <a:r>
              <a:rPr lang="en-US" altLang="en-US" sz="2400" baseline="-25000" dirty="0" smtClean="0"/>
              <a:t>in</a:t>
            </a:r>
            <a:r>
              <a:rPr lang="en-US" altLang="en-US" sz="2400" dirty="0" smtClean="0"/>
              <a:t>) satisfies: </a:t>
            </a:r>
            <a:r>
              <a:rPr lang="en-US" altLang="en-US" sz="2400" dirty="0" smtClean="0">
                <a:solidFill>
                  <a:srgbClr val="0000FF"/>
                </a:solidFill>
              </a:rPr>
              <a:t>C</a:t>
            </a:r>
            <a:r>
              <a:rPr lang="en-US" altLang="en-US" sz="2400" baseline="-25000" dirty="0" smtClean="0">
                <a:solidFill>
                  <a:srgbClr val="0000FF"/>
                </a:solidFill>
              </a:rPr>
              <a:t>o</a:t>
            </a:r>
            <a:r>
              <a:rPr lang="en-US" altLang="en-US" sz="2400" dirty="0" smtClean="0">
                <a:solidFill>
                  <a:srgbClr val="0000FF"/>
                </a:solidFill>
              </a:rPr>
              <a:t>(k*</a:t>
            </a:r>
            <a:r>
              <a:rPr lang="en-US" altLang="en-US" sz="2400" dirty="0" err="1" smtClean="0">
                <a:solidFill>
                  <a:srgbClr val="0000FF"/>
                </a:solidFill>
              </a:rPr>
              <a:t>V</a:t>
            </a:r>
            <a:r>
              <a:rPr lang="en-US" altLang="en-US" sz="2400" baseline="-25000" dirty="0" err="1" smtClean="0">
                <a:solidFill>
                  <a:srgbClr val="0000FF"/>
                </a:solidFill>
              </a:rPr>
              <a:t>ref</a:t>
            </a:r>
            <a:r>
              <a:rPr lang="en-US" altLang="en-US" sz="2400" dirty="0" smtClean="0">
                <a:solidFill>
                  <a:srgbClr val="0000FF"/>
                </a:solidFill>
              </a:rPr>
              <a:t>/2</a:t>
            </a:r>
            <a:r>
              <a:rPr lang="en-US" altLang="en-US" sz="2400" baseline="30000" dirty="0" smtClean="0">
                <a:solidFill>
                  <a:srgbClr val="0000FF"/>
                </a:solidFill>
              </a:rPr>
              <a:t>N</a:t>
            </a:r>
            <a:r>
              <a:rPr lang="en-US" altLang="en-US" sz="2400" dirty="0" smtClean="0">
                <a:solidFill>
                  <a:srgbClr val="0000FF"/>
                </a:solidFill>
              </a:rPr>
              <a:t>) = C</a:t>
            </a:r>
            <a:r>
              <a:rPr lang="en-US" altLang="en-US" sz="2400" baseline="-25000" dirty="0" smtClean="0">
                <a:solidFill>
                  <a:srgbClr val="0000FF"/>
                </a:solidFill>
              </a:rPr>
              <a:t>o</a:t>
            </a:r>
            <a:r>
              <a:rPr lang="en-US" altLang="en-US" sz="2400" dirty="0" smtClean="0">
                <a:solidFill>
                  <a:srgbClr val="0000FF"/>
                </a:solidFill>
              </a:rPr>
              <a:t>(</a:t>
            </a:r>
            <a:r>
              <a:rPr lang="en-US" altLang="en-US" sz="2400" dirty="0" err="1" smtClean="0">
                <a:sym typeface="Symbol" panose="05050102010706020507" pitchFamily="18" charset="2"/>
              </a:rPr>
              <a:t>T</a:t>
            </a:r>
            <a:r>
              <a:rPr lang="en-US" altLang="en-US" sz="2400" baseline="-25000" dirty="0" err="1" smtClean="0">
                <a:sym typeface="Symbol" panose="05050102010706020507" pitchFamily="18" charset="2"/>
              </a:rPr>
              <a:t>k</a:t>
            </a:r>
            <a:r>
              <a:rPr lang="en-US" altLang="en-US" sz="2400" dirty="0" smtClean="0">
                <a:solidFill>
                  <a:srgbClr val="0000FF"/>
                </a:solidFill>
              </a:rPr>
              <a:t>) = k </a:t>
            </a:r>
          </a:p>
          <a:p>
            <a:pPr lvl="2" eaLnBrk="1" hangingPunct="1"/>
            <a:r>
              <a:rPr lang="en-US" altLang="en-US" sz="2000" dirty="0" smtClean="0"/>
              <a:t>All transition points line up on a perfectly straight line y=x</a:t>
            </a:r>
          </a:p>
          <a:p>
            <a:pPr lvl="2" eaLnBrk="1" hangingPunct="1"/>
            <a:r>
              <a:rPr lang="en-US" altLang="en-US" sz="2000" dirty="0" smtClean="0"/>
              <a:t>No INL error</a:t>
            </a:r>
          </a:p>
          <a:p>
            <a:pPr lvl="1" eaLnBrk="1" hangingPunct="1"/>
            <a:r>
              <a:rPr lang="en-US" altLang="en-US" sz="2400" dirty="0" smtClean="0"/>
              <a:t>Total Gain: </a:t>
            </a:r>
            <a:r>
              <a:rPr lang="en-US" altLang="en-US" sz="2400" dirty="0" err="1" smtClean="0">
                <a:sym typeface="Symbol" panose="05050102010706020507" pitchFamily="18" charset="2"/>
              </a:rPr>
              <a:t>T</a:t>
            </a:r>
            <a:r>
              <a:rPr lang="en-US" altLang="en-US" sz="2400" baseline="-25000" dirty="0" err="1" smtClean="0">
                <a:sym typeface="Symbol" panose="05050102010706020507" pitchFamily="18" charset="2"/>
              </a:rPr>
              <a:t>last</a:t>
            </a:r>
            <a:r>
              <a:rPr lang="en-US" altLang="en-US" sz="2400" dirty="0" smtClean="0">
                <a:sym typeface="Symbol" panose="05050102010706020507" pitchFamily="18" charset="2"/>
              </a:rPr>
              <a:t> – </a:t>
            </a:r>
            <a:r>
              <a:rPr lang="en-US" altLang="en-US" sz="2400" dirty="0" err="1" smtClean="0"/>
              <a:t>T</a:t>
            </a:r>
            <a:r>
              <a:rPr lang="en-US" altLang="en-US" sz="2400" baseline="-25000" dirty="0" err="1" smtClean="0"/>
              <a:t>first</a:t>
            </a:r>
            <a:r>
              <a:rPr lang="en-US" altLang="en-US" sz="2400" dirty="0" smtClean="0"/>
              <a:t> + 2LSB</a:t>
            </a:r>
            <a:r>
              <a:rPr lang="en-US" altLang="en-US" sz="2400" baseline="-25000" dirty="0" smtClean="0"/>
              <a:t>i</a:t>
            </a:r>
            <a:endParaRPr lang="en-US" altLang="en-US" sz="2400" dirty="0" smtClean="0"/>
          </a:p>
          <a:p>
            <a:pPr lvl="2" eaLnBrk="1" hangingPunct="1"/>
            <a:r>
              <a:rPr lang="en-US" altLang="en-US" sz="2000" dirty="0" smtClean="0"/>
              <a:t>in ideal LSB: (</a:t>
            </a:r>
            <a:r>
              <a:rPr lang="en-US" altLang="en-US" sz="2000" dirty="0" err="1" smtClean="0">
                <a:sym typeface="Symbol" panose="05050102010706020507" pitchFamily="18" charset="2"/>
              </a:rPr>
              <a:t>T</a:t>
            </a:r>
            <a:r>
              <a:rPr lang="en-US" altLang="en-US" sz="2000" baseline="-25000" dirty="0" err="1" smtClean="0">
                <a:sym typeface="Symbol" panose="05050102010706020507" pitchFamily="18" charset="2"/>
              </a:rPr>
              <a:t>last</a:t>
            </a:r>
            <a:r>
              <a:rPr lang="en-US" altLang="en-US" sz="2000" dirty="0" smtClean="0">
                <a:sym typeface="Symbol" panose="05050102010706020507" pitchFamily="18" charset="2"/>
              </a:rPr>
              <a:t> – </a:t>
            </a:r>
            <a:r>
              <a:rPr lang="en-US" altLang="en-US" sz="2000" dirty="0" err="1" smtClean="0"/>
              <a:t>T</a:t>
            </a:r>
            <a:r>
              <a:rPr lang="en-US" altLang="en-US" sz="2000" baseline="-25000" dirty="0" err="1" smtClean="0"/>
              <a:t>first</a:t>
            </a:r>
            <a:r>
              <a:rPr lang="en-US" altLang="en-US" sz="2000" dirty="0" smtClean="0"/>
              <a:t> + 2LSB</a:t>
            </a:r>
            <a:r>
              <a:rPr lang="en-US" altLang="en-US" sz="2000" baseline="-25000" dirty="0" smtClean="0"/>
              <a:t>i</a:t>
            </a:r>
            <a:r>
              <a:rPr lang="en-US" altLang="en-US" sz="2000" dirty="0" smtClean="0"/>
              <a:t>)/(</a:t>
            </a:r>
            <a:r>
              <a:rPr lang="en-US" altLang="en-US" sz="2000" dirty="0" err="1" smtClean="0"/>
              <a:t>V</a:t>
            </a:r>
            <a:r>
              <a:rPr lang="en-US" altLang="en-US" sz="2000" baseline="-25000" dirty="0" err="1" smtClean="0"/>
              <a:t>ref</a:t>
            </a:r>
            <a:r>
              <a:rPr lang="en-US" altLang="en-US" sz="2000" dirty="0" smtClean="0"/>
              <a:t>/2</a:t>
            </a:r>
            <a:r>
              <a:rPr lang="en-US" altLang="en-US" sz="2000" baseline="30000" dirty="0" smtClean="0"/>
              <a:t>N</a:t>
            </a:r>
            <a:r>
              <a:rPr lang="en-US" altLang="en-US" sz="2000" dirty="0" smtClean="0"/>
              <a:t>)=2</a:t>
            </a:r>
            <a:r>
              <a:rPr lang="en-US" altLang="en-US" sz="2000" baseline="30000" dirty="0" smtClean="0"/>
              <a:t>N</a:t>
            </a:r>
            <a:endParaRPr lang="en-US" altLang="en-US" sz="2000" dirty="0" smtClean="0"/>
          </a:p>
          <a:p>
            <a:pPr lvl="2" eaLnBrk="1" hangingPunct="1"/>
            <a:r>
              <a:rPr lang="en-US" altLang="en-US" sz="2000" dirty="0" smtClean="0"/>
              <a:t>Gain error: gain in ideal </a:t>
            </a:r>
            <a:r>
              <a:rPr lang="en-US" altLang="en-US" sz="2000" dirty="0" err="1" smtClean="0"/>
              <a:t>LSB</a:t>
            </a:r>
            <a:r>
              <a:rPr lang="en-US" altLang="en-US" sz="2000" baseline="-25000" dirty="0" err="1" smtClean="0"/>
              <a:t>i</a:t>
            </a:r>
            <a:r>
              <a:rPr lang="en-US" altLang="en-US" sz="2000" dirty="0" smtClean="0"/>
              <a:t> </a:t>
            </a:r>
            <a:r>
              <a:rPr lang="en-US" altLang="en-US" sz="2000" dirty="0" smtClean="0">
                <a:sym typeface="Symbol" panose="05050102010706020507" pitchFamily="18" charset="2"/>
              </a:rPr>
              <a:t>– </a:t>
            </a:r>
            <a:r>
              <a:rPr lang="en-US" altLang="en-US" sz="2000" dirty="0" smtClean="0"/>
              <a:t>2</a:t>
            </a:r>
            <a:r>
              <a:rPr lang="en-US" altLang="en-US" sz="2000" baseline="30000" dirty="0" smtClean="0"/>
              <a:t>N </a:t>
            </a:r>
            <a:r>
              <a:rPr lang="en-US" altLang="en-US" sz="2000" dirty="0" smtClean="0"/>
              <a:t>= 0</a:t>
            </a:r>
          </a:p>
          <a:p>
            <a:pPr lvl="2" eaLnBrk="1" hangingPunct="1"/>
            <a:r>
              <a:rPr lang="en-US" altLang="en-US" sz="2000" dirty="0" smtClean="0"/>
              <a:t>No gain error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BE9319-D254-400A-A527-0E9E2BCB5FE5}" type="slidenum">
              <a:rPr lang="en-US" altLang="en-US" sz="1400" smtClean="0"/>
              <a:pPr>
                <a:spcBef>
                  <a:spcPct val="0"/>
                </a:spcBef>
                <a:buFontTx/>
                <a:buNone/>
              </a:pPr>
              <a:t>19</a:t>
            </a:fld>
            <a:endParaRPr lang="en-US" altLang="en-US" sz="1400" smtClean="0"/>
          </a:p>
        </p:txBody>
      </p:sp>
      <p:sp>
        <p:nvSpPr>
          <p:cNvPr id="28675" name="Rectangle 2"/>
          <p:cNvSpPr>
            <a:spLocks noGrp="1" noChangeArrowheads="1"/>
          </p:cNvSpPr>
          <p:nvPr>
            <p:ph type="title"/>
          </p:nvPr>
        </p:nvSpPr>
        <p:spPr/>
        <p:txBody>
          <a:bodyPr/>
          <a:lstStyle/>
          <a:p>
            <a:pPr eaLnBrk="1" hangingPunct="1"/>
            <a:r>
              <a:rPr lang="en-US" altLang="en-US" smtClean="0"/>
              <a:t>ADC Input output DC transfer</a:t>
            </a:r>
          </a:p>
        </p:txBody>
      </p:sp>
      <p:sp>
        <p:nvSpPr>
          <p:cNvPr id="28676" name="Rectangle 3"/>
          <p:cNvSpPr>
            <a:spLocks noGrp="1" noChangeArrowheads="1"/>
          </p:cNvSpPr>
          <p:nvPr>
            <p:ph type="body" idx="1"/>
          </p:nvPr>
        </p:nvSpPr>
        <p:spPr>
          <a:xfrm>
            <a:off x="457200" y="1066800"/>
            <a:ext cx="8229600" cy="5791200"/>
          </a:xfrm>
        </p:spPr>
        <p:txBody>
          <a:bodyPr/>
          <a:lstStyle/>
          <a:p>
            <a:pPr eaLnBrk="1" hangingPunct="1"/>
            <a:r>
              <a:rPr lang="en-US" altLang="en-US" sz="2800" dirty="0" smtClean="0"/>
              <a:t>Actual ADC: </a:t>
            </a:r>
          </a:p>
          <a:p>
            <a:pPr lvl="1" eaLnBrk="1" hangingPunct="1"/>
            <a:r>
              <a:rPr lang="en-US" altLang="en-US" sz="2400" dirty="0" smtClean="0"/>
              <a:t>ADC output code </a:t>
            </a:r>
            <a:r>
              <a:rPr lang="en-US" altLang="en-US" sz="2400" dirty="0" err="1" smtClean="0"/>
              <a:t>C</a:t>
            </a:r>
            <a:r>
              <a:rPr lang="en-US" altLang="en-US" sz="2400" baseline="-25000" dirty="0" err="1" smtClean="0"/>
              <a:t>out</a:t>
            </a:r>
            <a:r>
              <a:rPr lang="en-US" altLang="en-US" sz="2400" dirty="0" smtClean="0"/>
              <a:t> is a function of V</a:t>
            </a:r>
            <a:r>
              <a:rPr lang="en-US" altLang="en-US" sz="2400" baseline="-25000" dirty="0" smtClean="0"/>
              <a:t>in</a:t>
            </a:r>
          </a:p>
          <a:p>
            <a:pPr lvl="1" eaLnBrk="1" hangingPunct="1"/>
            <a:r>
              <a:rPr lang="en-US" altLang="en-US" sz="2400" dirty="0" smtClean="0"/>
              <a:t>All those input values that gives output </a:t>
            </a:r>
            <a:r>
              <a:rPr lang="en-US" altLang="en-US" sz="2400" dirty="0" err="1" smtClean="0"/>
              <a:t>C</a:t>
            </a:r>
            <a:r>
              <a:rPr lang="en-US" altLang="en-US" sz="2400" baseline="-25000" dirty="0" err="1" smtClean="0"/>
              <a:t>out</a:t>
            </a:r>
            <a:r>
              <a:rPr lang="en-US" altLang="en-US" sz="2400" dirty="0" smtClean="0"/>
              <a:t>=k is the code bin k, </a:t>
            </a:r>
            <a:r>
              <a:rPr lang="en-US" altLang="en-US" sz="2400" dirty="0" err="1" smtClean="0"/>
              <a:t>bin</a:t>
            </a:r>
            <a:r>
              <a:rPr lang="en-US" altLang="en-US" sz="2400" baseline="-25000" dirty="0" err="1" smtClean="0"/>
              <a:t>k</a:t>
            </a:r>
            <a:endParaRPr lang="en-US" altLang="en-US" sz="2400" baseline="-25000" dirty="0" smtClean="0"/>
          </a:p>
          <a:p>
            <a:pPr lvl="1" eaLnBrk="1" hangingPunct="1"/>
            <a:r>
              <a:rPr lang="en-US" altLang="en-US" sz="2400" dirty="0" smtClean="0"/>
              <a:t>Assume </a:t>
            </a:r>
            <a:r>
              <a:rPr lang="en-US" altLang="en-US" sz="2400" dirty="0" err="1" smtClean="0"/>
              <a:t>bin</a:t>
            </a:r>
            <a:r>
              <a:rPr lang="en-US" altLang="en-US" sz="2400" baseline="-25000" dirty="0" err="1" smtClean="0"/>
              <a:t>k</a:t>
            </a:r>
            <a:r>
              <a:rPr lang="en-US" altLang="en-US" sz="2400" dirty="0" smtClean="0"/>
              <a:t> is a contiguous interval</a:t>
            </a:r>
          </a:p>
          <a:p>
            <a:pPr lvl="1" eaLnBrk="1" hangingPunct="1"/>
            <a:r>
              <a:rPr lang="en-US" altLang="en-US" sz="2400" dirty="0" smtClean="0"/>
              <a:t>The length of </a:t>
            </a:r>
            <a:r>
              <a:rPr lang="en-US" altLang="en-US" sz="2400" dirty="0" err="1" smtClean="0"/>
              <a:t>bin</a:t>
            </a:r>
            <a:r>
              <a:rPr lang="en-US" altLang="en-US" sz="2400" baseline="-25000" dirty="0" err="1" smtClean="0"/>
              <a:t>k</a:t>
            </a:r>
            <a:r>
              <a:rPr lang="en-US" altLang="en-US" sz="2400" dirty="0" smtClean="0"/>
              <a:t> is the code bin width </a:t>
            </a:r>
            <a:r>
              <a:rPr lang="en-US" altLang="en-US" sz="2400" dirty="0" err="1" smtClean="0"/>
              <a:t>w</a:t>
            </a:r>
            <a:r>
              <a:rPr lang="en-US" altLang="en-US" sz="2400" baseline="-25000" dirty="0" err="1" smtClean="0"/>
              <a:t>k</a:t>
            </a:r>
            <a:endParaRPr lang="en-US" altLang="en-US" sz="2400" baseline="-25000" dirty="0" smtClean="0"/>
          </a:p>
          <a:p>
            <a:pPr lvl="1" eaLnBrk="1" hangingPunct="1"/>
            <a:r>
              <a:rPr lang="en-US" altLang="en-US" sz="2400" dirty="0" smtClean="0"/>
              <a:t>The starting point of </a:t>
            </a:r>
            <a:r>
              <a:rPr lang="en-US" altLang="en-US" sz="2400" dirty="0" err="1" smtClean="0"/>
              <a:t>bin</a:t>
            </a:r>
            <a:r>
              <a:rPr lang="en-US" altLang="en-US" sz="2400" baseline="-25000" dirty="0" err="1" smtClean="0"/>
              <a:t>k</a:t>
            </a:r>
            <a:r>
              <a:rPr lang="en-US" altLang="en-US" sz="2400" dirty="0" smtClean="0"/>
              <a:t> is the transition point </a:t>
            </a:r>
            <a:r>
              <a:rPr lang="en-US" altLang="en-US" sz="2400" dirty="0" err="1" smtClean="0"/>
              <a:t>T</a:t>
            </a:r>
            <a:r>
              <a:rPr lang="en-US" altLang="en-US" sz="2400" baseline="-25000" dirty="0" err="1" smtClean="0"/>
              <a:t>k</a:t>
            </a:r>
            <a:endParaRPr lang="en-US" altLang="en-US" sz="2400" baseline="-25000" dirty="0" smtClean="0"/>
          </a:p>
          <a:p>
            <a:pPr lvl="2" eaLnBrk="1" hangingPunct="1"/>
            <a:r>
              <a:rPr lang="en-US" altLang="en-US" sz="2000" dirty="0" err="1" smtClean="0"/>
              <a:t>bin_k</a:t>
            </a:r>
            <a:r>
              <a:rPr lang="en-US" altLang="en-US" sz="2000" dirty="0" smtClean="0"/>
              <a:t> = [</a:t>
            </a:r>
            <a:r>
              <a:rPr lang="en-US" altLang="en-US" sz="2000" dirty="0" err="1" smtClean="0"/>
              <a:t>T</a:t>
            </a:r>
            <a:r>
              <a:rPr lang="en-US" altLang="en-US" sz="2000" baseline="-25000" dirty="0" err="1" smtClean="0"/>
              <a:t>k</a:t>
            </a:r>
            <a:r>
              <a:rPr lang="en-US" altLang="en-US" sz="2000" dirty="0" smtClean="0"/>
              <a:t>, </a:t>
            </a:r>
            <a:r>
              <a:rPr lang="en-US" altLang="en-US" sz="2000" dirty="0" err="1" smtClean="0"/>
              <a:t>T</a:t>
            </a:r>
            <a:r>
              <a:rPr lang="en-US" altLang="en-US" sz="2000" baseline="-25000" dirty="0" err="1" smtClean="0"/>
              <a:t>k</a:t>
            </a:r>
            <a:r>
              <a:rPr lang="en-US" altLang="en-US" sz="2000" dirty="0" smtClean="0"/>
              <a:t> + </a:t>
            </a:r>
            <a:r>
              <a:rPr lang="en-US" altLang="en-US" sz="2000" dirty="0" err="1" smtClean="0"/>
              <a:t>w</a:t>
            </a:r>
            <a:r>
              <a:rPr lang="en-US" altLang="en-US" sz="2000" baseline="-25000" dirty="0" err="1" smtClean="0"/>
              <a:t>k</a:t>
            </a:r>
            <a:r>
              <a:rPr lang="en-US" altLang="en-US" sz="2000" dirty="0" smtClean="0"/>
              <a:t>) = [</a:t>
            </a:r>
            <a:r>
              <a:rPr lang="en-US" altLang="en-US" sz="2000" dirty="0" err="1" smtClean="0"/>
              <a:t>T</a:t>
            </a:r>
            <a:r>
              <a:rPr lang="en-US" altLang="en-US" sz="2000" baseline="-25000" dirty="0" err="1" smtClean="0"/>
              <a:t>k</a:t>
            </a:r>
            <a:r>
              <a:rPr lang="en-US" altLang="en-US" sz="2000" dirty="0" smtClean="0"/>
              <a:t>, T</a:t>
            </a:r>
            <a:r>
              <a:rPr lang="en-US" altLang="en-US" sz="2000" baseline="-25000" dirty="0" smtClean="0"/>
              <a:t>k+1</a:t>
            </a:r>
            <a:r>
              <a:rPr lang="en-US" altLang="en-US" sz="2000" dirty="0" smtClean="0"/>
              <a:t>) </a:t>
            </a:r>
          </a:p>
          <a:p>
            <a:pPr lvl="2" eaLnBrk="1" hangingPunct="1"/>
            <a:r>
              <a:rPr lang="en-US" altLang="en-US" sz="2000" dirty="0" err="1" smtClean="0"/>
              <a:t>C</a:t>
            </a:r>
            <a:r>
              <a:rPr lang="en-US" altLang="en-US" sz="2000" baseline="-25000" dirty="0" err="1" smtClean="0"/>
              <a:t>out</a:t>
            </a:r>
            <a:r>
              <a:rPr lang="en-US" altLang="en-US" sz="2000" dirty="0" smtClean="0"/>
              <a:t>(Vin) = k, when Vin </a:t>
            </a:r>
            <a:r>
              <a:rPr lang="en-US" altLang="en-US" sz="2000" dirty="0" smtClean="0">
                <a:sym typeface="Symbol" panose="05050102010706020507" pitchFamily="18" charset="2"/>
              </a:rPr>
              <a:t> </a:t>
            </a:r>
            <a:r>
              <a:rPr lang="en-US" altLang="en-US" sz="2000" dirty="0" err="1" smtClean="0">
                <a:sym typeface="Symbol" panose="05050102010706020507" pitchFamily="18" charset="2"/>
              </a:rPr>
              <a:t>bin</a:t>
            </a:r>
            <a:r>
              <a:rPr lang="en-US" altLang="en-US" sz="2000" baseline="-25000" dirty="0" err="1" smtClean="0">
                <a:sym typeface="Symbol" panose="05050102010706020507" pitchFamily="18" charset="2"/>
              </a:rPr>
              <a:t>k</a:t>
            </a:r>
            <a:r>
              <a:rPr lang="en-US" altLang="en-US" sz="2000" dirty="0" smtClean="0">
                <a:sym typeface="Symbol" panose="05050102010706020507" pitchFamily="18" charset="2"/>
              </a:rPr>
              <a:t>, </a:t>
            </a:r>
            <a:r>
              <a:rPr lang="en-US" altLang="en-US" sz="2000" dirty="0" err="1" smtClean="0">
                <a:sym typeface="Symbol" panose="05050102010706020507" pitchFamily="18" charset="2"/>
              </a:rPr>
              <a:t>ie</a:t>
            </a:r>
            <a:r>
              <a:rPr lang="en-US" altLang="en-US" sz="2000" dirty="0" smtClean="0">
                <a:sym typeface="Symbol" panose="05050102010706020507" pitchFamily="18" charset="2"/>
              </a:rPr>
              <a:t>, Vin  </a:t>
            </a:r>
            <a:r>
              <a:rPr lang="en-US" altLang="en-US" sz="2000" dirty="0" smtClean="0"/>
              <a:t>[</a:t>
            </a:r>
            <a:r>
              <a:rPr lang="en-US" altLang="en-US" sz="2000" dirty="0" err="1" smtClean="0"/>
              <a:t>T</a:t>
            </a:r>
            <a:r>
              <a:rPr lang="en-US" altLang="en-US" sz="2000" baseline="-25000" dirty="0" err="1" smtClean="0"/>
              <a:t>k</a:t>
            </a:r>
            <a:r>
              <a:rPr lang="en-US" altLang="en-US" sz="2000" dirty="0" smtClean="0"/>
              <a:t>, T</a:t>
            </a:r>
            <a:r>
              <a:rPr lang="en-US" altLang="en-US" sz="2000" baseline="-25000" dirty="0" smtClean="0"/>
              <a:t>k+1</a:t>
            </a:r>
            <a:r>
              <a:rPr lang="en-US" altLang="en-US" sz="2000" dirty="0" smtClean="0"/>
              <a:t>) </a:t>
            </a:r>
          </a:p>
          <a:p>
            <a:pPr lvl="1" eaLnBrk="1" hangingPunct="1"/>
            <a:r>
              <a:rPr lang="en-US" altLang="en-US" sz="2400" dirty="0" smtClean="0"/>
              <a:t>If a code m never appears at the ADC output, </a:t>
            </a:r>
          </a:p>
          <a:p>
            <a:pPr lvl="2" eaLnBrk="1" hangingPunct="1"/>
            <a:r>
              <a:rPr lang="en-US" altLang="en-US" sz="2000" dirty="0" smtClean="0"/>
              <a:t>this code’s code bin </a:t>
            </a:r>
            <a:r>
              <a:rPr lang="en-US" altLang="en-US" sz="2000" dirty="0" err="1" smtClean="0"/>
              <a:t>bin</a:t>
            </a:r>
            <a:r>
              <a:rPr lang="en-US" altLang="en-US" sz="2000" baseline="-25000" dirty="0" err="1" smtClean="0"/>
              <a:t>m</a:t>
            </a:r>
            <a:r>
              <a:rPr lang="en-US" altLang="en-US" sz="2000" dirty="0" smtClean="0"/>
              <a:t> is the empty set</a:t>
            </a:r>
          </a:p>
          <a:p>
            <a:pPr lvl="2" eaLnBrk="1" hangingPunct="1"/>
            <a:r>
              <a:rPr lang="en-US" altLang="en-US" sz="2000" dirty="0" smtClean="0"/>
              <a:t>This code’s bin width </a:t>
            </a:r>
            <a:r>
              <a:rPr lang="en-US" altLang="en-US" sz="2000" dirty="0" err="1" smtClean="0"/>
              <a:t>w</a:t>
            </a:r>
            <a:r>
              <a:rPr lang="en-US" altLang="en-US" sz="2000" baseline="-25000" dirty="0" err="1" smtClean="0"/>
              <a:t>m</a:t>
            </a:r>
            <a:r>
              <a:rPr lang="en-US" altLang="en-US" sz="2000" dirty="0" smtClean="0"/>
              <a:t> = 0</a:t>
            </a:r>
          </a:p>
          <a:p>
            <a:pPr lvl="2" eaLnBrk="1" hangingPunct="1"/>
            <a:r>
              <a:rPr lang="en-US" altLang="en-US" sz="2000" dirty="0" smtClean="0"/>
              <a:t>We define its transition point to be the next code’s transition point: T</a:t>
            </a:r>
            <a:r>
              <a:rPr lang="en-US" altLang="en-US" sz="2000" baseline="-25000" dirty="0" smtClean="0"/>
              <a:t>m</a:t>
            </a:r>
            <a:r>
              <a:rPr lang="en-US" altLang="en-US" sz="2000" dirty="0" smtClean="0"/>
              <a:t> = T</a:t>
            </a:r>
            <a:r>
              <a:rPr lang="en-US" altLang="en-US" sz="2000" baseline="-25000" dirty="0" smtClean="0"/>
              <a:t>m+1</a:t>
            </a:r>
            <a:r>
              <a:rPr lang="en-US" altLang="en-US" sz="2000" dirty="0" smtClean="0"/>
              <a:t>, if there exists next transition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PTEB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2075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3B21D7-A16E-49FF-BCCC-F77D22643F04}" type="slidenum">
              <a:rPr lang="en-US" altLang="en-US" sz="1400" smtClean="0"/>
              <a:pPr>
                <a:spcBef>
                  <a:spcPct val="0"/>
                </a:spcBef>
                <a:buFontTx/>
                <a:buNone/>
              </a:pPr>
              <a:t>2</a:t>
            </a:fld>
            <a:endParaRPr lang="en-US" altLang="en-US" sz="1400" smtClean="0"/>
          </a:p>
        </p:txBody>
      </p:sp>
      <p:sp>
        <p:nvSpPr>
          <p:cNvPr id="4099" name="Rectangle 2"/>
          <p:cNvSpPr>
            <a:spLocks noGrp="1" noChangeArrowheads="1"/>
          </p:cNvSpPr>
          <p:nvPr>
            <p:ph type="title"/>
          </p:nvPr>
        </p:nvSpPr>
        <p:spPr>
          <a:xfrm>
            <a:off x="457200" y="76200"/>
            <a:ext cx="8229600" cy="792163"/>
          </a:xfrm>
        </p:spPr>
        <p:txBody>
          <a:bodyPr/>
          <a:lstStyle/>
          <a:p>
            <a:pPr eaLnBrk="1" hangingPunct="1"/>
            <a:r>
              <a:rPr lang="en-US" altLang="zh-CN" smtClean="0">
                <a:ea typeface="SimSun" panose="02010600030101010101" pitchFamily="2" charset="-122"/>
              </a:rPr>
              <a:t>GAIN AND OFFSET ERRORS </a:t>
            </a:r>
            <a:endParaRPr lang="en-US" altLang="en-US" smtClean="0"/>
          </a:p>
        </p:txBody>
      </p:sp>
      <p:sp>
        <p:nvSpPr>
          <p:cNvPr id="4101" name="TextBox 5"/>
          <p:cNvSpPr txBox="1">
            <a:spLocks noChangeArrowheads="1"/>
          </p:cNvSpPr>
          <p:nvPr/>
        </p:nvSpPr>
        <p:spPr bwMode="auto">
          <a:xfrm>
            <a:off x="685800" y="5867400"/>
            <a:ext cx="794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Offset is corrected by measuring a reference at one point</a:t>
            </a:r>
          </a:p>
          <a:p>
            <a:pPr eaLnBrk="1" hangingPunct="1">
              <a:spcBef>
                <a:spcPct val="0"/>
              </a:spcBef>
              <a:buFontTx/>
              <a:buNone/>
            </a:pPr>
            <a:r>
              <a:rPr lang="en-US" altLang="en-US" sz="2400">
                <a:solidFill>
                  <a:srgbClr val="0000FF"/>
                </a:solidFill>
              </a:rPr>
              <a:t>Gain error is corrected by measuring at two points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7418EA-8FC5-47DC-A102-4B55F5B69B74}" type="slidenum">
              <a:rPr lang="en-US" altLang="en-US" sz="1400" smtClean="0"/>
              <a:pPr>
                <a:spcBef>
                  <a:spcPct val="0"/>
                </a:spcBef>
                <a:buFontTx/>
                <a:buNone/>
              </a:pPr>
              <a:t>20</a:t>
            </a:fld>
            <a:endParaRPr lang="en-US" altLang="en-US" sz="1400" smtClean="0"/>
          </a:p>
        </p:txBody>
      </p:sp>
      <p:sp>
        <p:nvSpPr>
          <p:cNvPr id="30723" name="Rectangle 2"/>
          <p:cNvSpPr>
            <a:spLocks noGrp="1" noChangeArrowheads="1"/>
          </p:cNvSpPr>
          <p:nvPr>
            <p:ph type="title"/>
          </p:nvPr>
        </p:nvSpPr>
        <p:spPr/>
        <p:txBody>
          <a:bodyPr/>
          <a:lstStyle/>
          <a:p>
            <a:pPr eaLnBrk="1" hangingPunct="1"/>
            <a:r>
              <a:rPr lang="en-US" altLang="en-US" smtClean="0"/>
              <a:t>ADC Input output DC transfer</a:t>
            </a:r>
          </a:p>
        </p:txBody>
      </p:sp>
      <p:sp>
        <p:nvSpPr>
          <p:cNvPr id="30724" name="Rectangle 3"/>
          <p:cNvSpPr>
            <a:spLocks noGrp="1" noChangeArrowheads="1"/>
          </p:cNvSpPr>
          <p:nvPr>
            <p:ph type="body" idx="1"/>
          </p:nvPr>
        </p:nvSpPr>
        <p:spPr>
          <a:xfrm>
            <a:off x="457200" y="1066799"/>
            <a:ext cx="8229600" cy="5654675"/>
          </a:xfrm>
        </p:spPr>
        <p:txBody>
          <a:bodyPr/>
          <a:lstStyle/>
          <a:p>
            <a:pPr eaLnBrk="1" hangingPunct="1"/>
            <a:r>
              <a:rPr lang="en-US" altLang="en-US" sz="2800" dirty="0" smtClean="0"/>
              <a:t>Actual ADC: </a:t>
            </a:r>
          </a:p>
          <a:p>
            <a:pPr lvl="1" eaLnBrk="1" hangingPunct="1"/>
            <a:r>
              <a:rPr lang="en-US" altLang="en-US" sz="2400" dirty="0" smtClean="0"/>
              <a:t>Note that ADC output will be 00…0 for all Vin &lt; first transition point</a:t>
            </a:r>
          </a:p>
          <a:p>
            <a:pPr lvl="2" eaLnBrk="1" hangingPunct="1"/>
            <a:r>
              <a:rPr lang="en-US" altLang="en-US" sz="2000" dirty="0" err="1" smtClean="0"/>
              <a:t>C</a:t>
            </a:r>
            <a:r>
              <a:rPr lang="en-US" altLang="en-US" sz="2000" baseline="-25000" dirty="0" err="1" smtClean="0"/>
              <a:t>out</a:t>
            </a:r>
            <a:r>
              <a:rPr lang="en-US" altLang="en-US" sz="2000" dirty="0" smtClean="0"/>
              <a:t>(Vin) = 0 for all Vin &lt; T</a:t>
            </a:r>
            <a:r>
              <a:rPr lang="en-US" altLang="en-US" sz="2000" baseline="-25000" dirty="0" smtClean="0"/>
              <a:t>1</a:t>
            </a:r>
            <a:r>
              <a:rPr lang="en-US" altLang="en-US" sz="2000" dirty="0" smtClean="0"/>
              <a:t> </a:t>
            </a:r>
          </a:p>
          <a:p>
            <a:pPr lvl="1" eaLnBrk="1" hangingPunct="1"/>
            <a:r>
              <a:rPr lang="en-US" altLang="en-US" sz="2400" dirty="0" smtClean="0"/>
              <a:t>Similarly ADC output will be 11…1 for all Vin larger than the last transition point</a:t>
            </a:r>
          </a:p>
          <a:p>
            <a:pPr lvl="2" eaLnBrk="1" hangingPunct="1"/>
            <a:r>
              <a:rPr lang="en-US" altLang="en-US" sz="2000" dirty="0" err="1" smtClean="0"/>
              <a:t>C</a:t>
            </a:r>
            <a:r>
              <a:rPr lang="en-US" altLang="en-US" sz="2000" baseline="-25000" dirty="0" err="1" smtClean="0"/>
              <a:t>out</a:t>
            </a:r>
            <a:r>
              <a:rPr lang="en-US" altLang="en-US" sz="2000" dirty="0" smtClean="0"/>
              <a:t>(Vin) = 2</a:t>
            </a:r>
            <a:r>
              <a:rPr lang="en-US" altLang="en-US" sz="2000" baseline="30000" dirty="0" smtClean="0"/>
              <a:t>N</a:t>
            </a:r>
            <a:r>
              <a:rPr lang="en-US" altLang="en-US" sz="2000" dirty="0" smtClean="0"/>
              <a:t>–1 for Vin &gt;= T</a:t>
            </a:r>
            <a:r>
              <a:rPr lang="en-US" altLang="en-US" sz="2000" baseline="-25000" dirty="0" smtClean="0"/>
              <a:t>2^N–1</a:t>
            </a:r>
            <a:r>
              <a:rPr lang="en-US" altLang="en-US" sz="2000" dirty="0" smtClean="0"/>
              <a:t> </a:t>
            </a:r>
          </a:p>
          <a:p>
            <a:pPr lvl="1" eaLnBrk="1" hangingPunct="1"/>
            <a:r>
              <a:rPr lang="en-US" altLang="en-US" sz="2400" dirty="0" smtClean="0"/>
              <a:t>Resolution: 1LSB = (T</a:t>
            </a:r>
            <a:r>
              <a:rPr lang="en-US" altLang="en-US" sz="2400" baseline="-25000" dirty="0" smtClean="0"/>
              <a:t>2^N–1</a:t>
            </a:r>
            <a:r>
              <a:rPr lang="en-US" altLang="en-US" sz="2400" dirty="0" smtClean="0"/>
              <a:t>–T</a:t>
            </a:r>
            <a:r>
              <a:rPr lang="en-US" altLang="en-US" sz="2400" baseline="-25000" dirty="0" smtClean="0"/>
              <a:t>1</a:t>
            </a:r>
            <a:r>
              <a:rPr lang="en-US" altLang="en-US" sz="2400" dirty="0" smtClean="0"/>
              <a:t>)/(2</a:t>
            </a:r>
            <a:r>
              <a:rPr lang="en-US" altLang="en-US" sz="2400" baseline="30000" dirty="0" smtClean="0"/>
              <a:t>N</a:t>
            </a:r>
            <a:r>
              <a:rPr lang="en-US" altLang="en-US" sz="2400" dirty="0" smtClean="0"/>
              <a:t>–2),</a:t>
            </a:r>
          </a:p>
          <a:p>
            <a:pPr lvl="1" eaLnBrk="1" hangingPunct="1"/>
            <a:r>
              <a:rPr lang="en-US" altLang="en-US" sz="2400" dirty="0" smtClean="0"/>
              <a:t>Offset = T</a:t>
            </a:r>
            <a:r>
              <a:rPr lang="en-US" altLang="en-US" sz="2400" baseline="-25000" dirty="0" smtClean="0"/>
              <a:t>1</a:t>
            </a:r>
            <a:r>
              <a:rPr lang="en-US" altLang="en-US" sz="2400" dirty="0" smtClean="0"/>
              <a:t> – 1LSB</a:t>
            </a:r>
            <a:r>
              <a:rPr lang="en-US" altLang="en-US" sz="2400" baseline="-25000" dirty="0" smtClean="0"/>
              <a:t>i</a:t>
            </a:r>
            <a:endParaRPr lang="en-US" altLang="en-US" sz="2400" dirty="0" smtClean="0"/>
          </a:p>
          <a:p>
            <a:pPr lvl="2" eaLnBrk="1" hangingPunct="1"/>
            <a:r>
              <a:rPr lang="en-US" altLang="en-US" sz="2000" dirty="0" smtClean="0"/>
              <a:t>Offset in LSB: {T1 – 1LSB</a:t>
            </a:r>
            <a:r>
              <a:rPr lang="en-US" altLang="en-US" sz="2000" baseline="-25000" dirty="0" smtClean="0"/>
              <a:t>i</a:t>
            </a:r>
            <a:r>
              <a:rPr lang="en-US" altLang="en-US" sz="2000" dirty="0" smtClean="0"/>
              <a:t>}/1LSB</a:t>
            </a:r>
            <a:r>
              <a:rPr lang="en-US" altLang="en-US" sz="2000" baseline="-25000" dirty="0" smtClean="0"/>
              <a:t>i</a:t>
            </a:r>
            <a:endParaRPr lang="en-US" altLang="en-US" sz="2000" dirty="0" smtClean="0"/>
          </a:p>
          <a:p>
            <a:pPr lvl="1" eaLnBrk="1" hangingPunct="1"/>
            <a:r>
              <a:rPr lang="en-US" altLang="en-US" sz="2400" dirty="0" smtClean="0"/>
              <a:t>Gain: = (</a:t>
            </a:r>
            <a:r>
              <a:rPr lang="en-US" altLang="en-US" sz="2400" dirty="0" err="1" smtClean="0"/>
              <a:t>T</a:t>
            </a:r>
            <a:r>
              <a:rPr lang="en-US" altLang="en-US" sz="2400" baseline="-25000" dirty="0" err="1" smtClean="0"/>
              <a:t>last</a:t>
            </a:r>
            <a:r>
              <a:rPr lang="en-US" altLang="en-US" sz="2400" dirty="0" smtClean="0"/>
              <a:t> –</a:t>
            </a:r>
            <a:r>
              <a:rPr lang="en-US" altLang="en-US" sz="2400" dirty="0" err="1" smtClean="0"/>
              <a:t>T</a:t>
            </a:r>
            <a:r>
              <a:rPr lang="en-US" altLang="en-US" sz="2400" baseline="-25000" dirty="0" err="1" smtClean="0"/>
              <a:t>first</a:t>
            </a:r>
            <a:r>
              <a:rPr lang="en-US" altLang="en-US" sz="2400" dirty="0" smtClean="0"/>
              <a:t> + 2LSB</a:t>
            </a:r>
            <a:r>
              <a:rPr lang="en-US" altLang="en-US" sz="2400" baseline="-25000" dirty="0" smtClean="0"/>
              <a:t>i</a:t>
            </a:r>
            <a:r>
              <a:rPr lang="en-US" altLang="en-US" sz="2400" dirty="0" smtClean="0"/>
              <a:t>)</a:t>
            </a:r>
          </a:p>
          <a:p>
            <a:pPr lvl="2" eaLnBrk="1" hangingPunct="1"/>
            <a:r>
              <a:rPr lang="en-US" altLang="en-US" sz="2000" dirty="0" smtClean="0"/>
              <a:t>Gain in ideal LSB = (</a:t>
            </a:r>
            <a:r>
              <a:rPr lang="en-US" altLang="en-US" sz="2000" dirty="0" err="1" smtClean="0"/>
              <a:t>T</a:t>
            </a:r>
            <a:r>
              <a:rPr lang="en-US" altLang="en-US" sz="2000" baseline="-25000" dirty="0" err="1" smtClean="0"/>
              <a:t>last</a:t>
            </a:r>
            <a:r>
              <a:rPr lang="en-US" altLang="en-US" sz="2000" dirty="0" smtClean="0"/>
              <a:t> –</a:t>
            </a:r>
            <a:r>
              <a:rPr lang="en-US" altLang="en-US" sz="2000" dirty="0" err="1" smtClean="0"/>
              <a:t>T</a:t>
            </a:r>
            <a:r>
              <a:rPr lang="en-US" altLang="en-US" sz="2000" baseline="-25000" dirty="0" err="1" smtClean="0"/>
              <a:t>first</a:t>
            </a:r>
            <a:r>
              <a:rPr lang="en-US" altLang="en-US" sz="2000" dirty="0" smtClean="0"/>
              <a:t> + 2LSB</a:t>
            </a:r>
            <a:r>
              <a:rPr lang="en-US" altLang="en-US" sz="2000" baseline="-25000" dirty="0" smtClean="0"/>
              <a:t>i</a:t>
            </a:r>
            <a:r>
              <a:rPr lang="en-US" altLang="en-US" sz="2000" dirty="0" smtClean="0"/>
              <a:t>) / (</a:t>
            </a:r>
            <a:r>
              <a:rPr lang="en-US" altLang="en-US" sz="2000" dirty="0" err="1" smtClean="0"/>
              <a:t>V</a:t>
            </a:r>
            <a:r>
              <a:rPr lang="en-US" altLang="en-US" sz="2000" baseline="-25000" dirty="0" err="1" smtClean="0"/>
              <a:t>ref</a:t>
            </a:r>
            <a:r>
              <a:rPr lang="en-US" altLang="en-US" sz="2000" dirty="0" smtClean="0"/>
              <a:t>/2</a:t>
            </a:r>
            <a:r>
              <a:rPr lang="en-US" altLang="en-US" sz="2000" baseline="30000" dirty="0" smtClean="0"/>
              <a:t>N</a:t>
            </a:r>
            <a:r>
              <a:rPr lang="en-US" altLang="en-US" sz="2000" dirty="0" smtClean="0"/>
              <a:t>)</a:t>
            </a:r>
          </a:p>
          <a:p>
            <a:pPr lvl="2" eaLnBrk="1" hangingPunct="1"/>
            <a:r>
              <a:rPr lang="en-US" altLang="en-US" sz="2000" dirty="0" smtClean="0"/>
              <a:t>Gain error = Gain in ideal </a:t>
            </a:r>
            <a:r>
              <a:rPr lang="en-US" altLang="en-US" sz="2000" dirty="0" err="1" smtClean="0"/>
              <a:t>LSB</a:t>
            </a:r>
            <a:r>
              <a:rPr lang="en-US" altLang="en-US" sz="2000" baseline="-25000" dirty="0" err="1" smtClean="0"/>
              <a:t>i</a:t>
            </a:r>
            <a:r>
              <a:rPr lang="en-US" altLang="en-US" sz="2000" dirty="0" smtClean="0"/>
              <a:t> – 2</a:t>
            </a:r>
            <a:r>
              <a:rPr lang="en-US" altLang="en-US" sz="2000" baseline="30000" dirty="0" smtClean="0"/>
              <a:t>N </a:t>
            </a:r>
            <a:endParaRPr lang="en-US" altLang="en-US" sz="2000" dirty="0" smtClean="0"/>
          </a:p>
          <a:p>
            <a:pPr lvl="2" eaLnBrk="1" hangingPunct="1"/>
            <a:r>
              <a:rPr lang="en-US" altLang="en-US" sz="2000" dirty="0" smtClean="0"/>
              <a:t>	</a:t>
            </a:r>
            <a:r>
              <a:rPr lang="en-US" altLang="en-US" sz="2000" dirty="0"/>
              <a:t> </a:t>
            </a:r>
            <a:r>
              <a:rPr lang="en-US" altLang="en-US" sz="2000" dirty="0" smtClean="0"/>
              <a:t>      = (</a:t>
            </a:r>
            <a:r>
              <a:rPr lang="en-US" altLang="en-US" sz="2000" dirty="0" err="1" smtClean="0"/>
              <a:t>T</a:t>
            </a:r>
            <a:r>
              <a:rPr lang="en-US" altLang="en-US" sz="2000" baseline="-25000" dirty="0" err="1" smtClean="0"/>
              <a:t>last</a:t>
            </a:r>
            <a:r>
              <a:rPr lang="en-US" altLang="en-US" sz="2000" dirty="0" smtClean="0"/>
              <a:t> – </a:t>
            </a:r>
            <a:r>
              <a:rPr lang="en-US" altLang="en-US" sz="2000" dirty="0" err="1" smtClean="0"/>
              <a:t>T</a:t>
            </a:r>
            <a:r>
              <a:rPr lang="en-US" altLang="en-US" sz="2000" baseline="-25000" dirty="0" err="1" smtClean="0"/>
              <a:t>first</a:t>
            </a:r>
            <a:r>
              <a:rPr lang="en-US" altLang="en-US" sz="2000" dirty="0" smtClean="0"/>
              <a:t>)/1LSB</a:t>
            </a:r>
            <a:r>
              <a:rPr lang="en-US" altLang="en-US" sz="2000" baseline="-25000" dirty="0" smtClean="0"/>
              <a:t>i</a:t>
            </a:r>
            <a:r>
              <a:rPr lang="en-US" altLang="en-US" sz="2000" baseline="30000" dirty="0" smtClean="0"/>
              <a:t> </a:t>
            </a:r>
            <a:r>
              <a:rPr lang="en-US" altLang="en-US" sz="2000" dirty="0" smtClean="0"/>
              <a:t>– 2</a:t>
            </a:r>
            <a:r>
              <a:rPr lang="en-US" altLang="en-US" sz="2000" baseline="30000" dirty="0" smtClean="0"/>
              <a:t>N </a:t>
            </a:r>
            <a:r>
              <a:rPr lang="en-US" altLang="en-US" sz="2000" dirty="0" smtClean="0"/>
              <a:t>+ 2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35BD97-E572-492F-ADB1-EEA9889CE2AF}" type="slidenum">
              <a:rPr lang="en-US" altLang="en-US" sz="1400" smtClean="0"/>
              <a:pPr>
                <a:spcBef>
                  <a:spcPct val="0"/>
                </a:spcBef>
                <a:buFontTx/>
                <a:buNone/>
              </a:pPr>
              <a:t>21</a:t>
            </a:fld>
            <a:endParaRPr lang="en-US" altLang="en-US" sz="1400" smtClean="0"/>
          </a:p>
        </p:txBody>
      </p:sp>
      <p:sp>
        <p:nvSpPr>
          <p:cNvPr id="32771" name="Rectangle 2"/>
          <p:cNvSpPr>
            <a:spLocks noGrp="1" noChangeArrowheads="1"/>
          </p:cNvSpPr>
          <p:nvPr>
            <p:ph type="title"/>
          </p:nvPr>
        </p:nvSpPr>
        <p:spPr/>
        <p:txBody>
          <a:bodyPr/>
          <a:lstStyle/>
          <a:p>
            <a:pPr eaLnBrk="1" hangingPunct="1"/>
            <a:r>
              <a:rPr lang="en-US" altLang="en-US" smtClean="0"/>
              <a:t>ADC Input output DC transfer</a:t>
            </a:r>
          </a:p>
        </p:txBody>
      </p:sp>
      <p:sp>
        <p:nvSpPr>
          <p:cNvPr id="32772" name="Rectangle 3"/>
          <p:cNvSpPr>
            <a:spLocks noGrp="1" noChangeArrowheads="1"/>
          </p:cNvSpPr>
          <p:nvPr>
            <p:ph type="body" idx="1"/>
          </p:nvPr>
        </p:nvSpPr>
        <p:spPr>
          <a:xfrm>
            <a:off x="457200" y="990600"/>
            <a:ext cx="8229600" cy="5638800"/>
          </a:xfrm>
        </p:spPr>
        <p:txBody>
          <a:bodyPr/>
          <a:lstStyle/>
          <a:p>
            <a:pPr eaLnBrk="1" hangingPunct="1">
              <a:lnSpc>
                <a:spcPct val="90000"/>
              </a:lnSpc>
            </a:pPr>
            <a:r>
              <a:rPr lang="en-US" altLang="en-US" dirty="0" smtClean="0"/>
              <a:t>Actual ADC</a:t>
            </a:r>
          </a:p>
          <a:p>
            <a:pPr lvl="1" eaLnBrk="1" hangingPunct="1">
              <a:lnSpc>
                <a:spcPct val="90000"/>
              </a:lnSpc>
            </a:pPr>
            <a:r>
              <a:rPr lang="en-US" altLang="en-US" dirty="0" smtClean="0"/>
              <a:t>End-point to end-point </a:t>
            </a:r>
            <a:r>
              <a:rPr lang="en-US" altLang="en-US" dirty="0" err="1" smtClean="0"/>
              <a:t>fitline</a:t>
            </a:r>
            <a:r>
              <a:rPr lang="en-US" altLang="en-US" dirty="0" smtClean="0"/>
              <a:t>: </a:t>
            </a:r>
          </a:p>
          <a:p>
            <a:pPr lvl="2" eaLnBrk="1" hangingPunct="1">
              <a:lnSpc>
                <a:spcPct val="90000"/>
              </a:lnSpc>
            </a:pPr>
            <a:r>
              <a:rPr lang="en-US" altLang="en-US" dirty="0" err="1" smtClean="0"/>
              <a:t>V</a:t>
            </a:r>
            <a:r>
              <a:rPr lang="en-US" altLang="en-US" baseline="-25000" dirty="0" err="1" smtClean="0"/>
              <a:t>fit</a:t>
            </a:r>
            <a:r>
              <a:rPr lang="en-US" altLang="en-US" dirty="0" smtClean="0"/>
              <a:t>(k) = T</a:t>
            </a:r>
            <a:r>
              <a:rPr lang="en-US" altLang="en-US" baseline="-25000" dirty="0" smtClean="0"/>
              <a:t>1</a:t>
            </a:r>
            <a:r>
              <a:rPr lang="en-US" altLang="en-US" dirty="0" smtClean="0"/>
              <a:t> + (k-1) * </a:t>
            </a:r>
            <a:r>
              <a:rPr lang="en-US" altLang="en-US" dirty="0" smtClean="0">
                <a:solidFill>
                  <a:srgbClr val="FF0000"/>
                </a:solidFill>
              </a:rPr>
              <a:t>1LSB</a:t>
            </a:r>
          </a:p>
          <a:p>
            <a:pPr lvl="2" eaLnBrk="1" hangingPunct="1">
              <a:lnSpc>
                <a:spcPct val="90000"/>
              </a:lnSpc>
              <a:buFontTx/>
              <a:buNone/>
            </a:pPr>
            <a:r>
              <a:rPr lang="en-US" altLang="en-US" dirty="0" smtClean="0"/>
              <a:t>	 	  = T</a:t>
            </a:r>
            <a:r>
              <a:rPr lang="en-US" altLang="en-US" baseline="-25000" dirty="0" smtClean="0"/>
              <a:t>1</a:t>
            </a:r>
            <a:r>
              <a:rPr lang="en-US" altLang="en-US" dirty="0" smtClean="0"/>
              <a:t> + (k-1)* </a:t>
            </a:r>
            <a:r>
              <a:rPr lang="en-US" altLang="en-US" dirty="0" smtClean="0">
                <a:solidFill>
                  <a:srgbClr val="FF0000"/>
                </a:solidFill>
              </a:rPr>
              <a:t>(T</a:t>
            </a:r>
            <a:r>
              <a:rPr lang="en-US" altLang="en-US" baseline="-25000" dirty="0" smtClean="0">
                <a:solidFill>
                  <a:srgbClr val="FF0000"/>
                </a:solidFill>
              </a:rPr>
              <a:t>2^N–1</a:t>
            </a:r>
            <a:r>
              <a:rPr lang="en-US" altLang="en-US" dirty="0" smtClean="0">
                <a:solidFill>
                  <a:srgbClr val="FF0000"/>
                </a:solidFill>
              </a:rPr>
              <a:t> –T</a:t>
            </a:r>
            <a:r>
              <a:rPr lang="en-US" altLang="en-US" baseline="-25000" dirty="0" smtClean="0">
                <a:solidFill>
                  <a:srgbClr val="FF0000"/>
                </a:solidFill>
              </a:rPr>
              <a:t>1</a:t>
            </a:r>
            <a:r>
              <a:rPr lang="en-US" altLang="en-US" dirty="0" smtClean="0">
                <a:solidFill>
                  <a:srgbClr val="FF0000"/>
                </a:solidFill>
              </a:rPr>
              <a:t>)/(2</a:t>
            </a:r>
            <a:r>
              <a:rPr lang="en-US" altLang="en-US" baseline="30000" dirty="0" smtClean="0">
                <a:solidFill>
                  <a:srgbClr val="FF0000"/>
                </a:solidFill>
              </a:rPr>
              <a:t>N</a:t>
            </a:r>
            <a:r>
              <a:rPr lang="en-US" altLang="en-US" dirty="0" smtClean="0">
                <a:solidFill>
                  <a:srgbClr val="FF0000"/>
                </a:solidFill>
              </a:rPr>
              <a:t>–2)</a:t>
            </a:r>
          </a:p>
          <a:p>
            <a:pPr lvl="2" eaLnBrk="1" hangingPunct="1">
              <a:lnSpc>
                <a:spcPct val="90000"/>
              </a:lnSpc>
            </a:pPr>
            <a:r>
              <a:rPr lang="en-US" altLang="en-US" dirty="0" err="1" smtClean="0"/>
              <a:t>V</a:t>
            </a:r>
            <a:r>
              <a:rPr lang="en-US" altLang="en-US" baseline="-25000" dirty="0" err="1" smtClean="0"/>
              <a:t>fit</a:t>
            </a:r>
            <a:r>
              <a:rPr lang="en-US" altLang="en-US" dirty="0" smtClean="0"/>
              <a:t>(1) = T</a:t>
            </a:r>
            <a:r>
              <a:rPr lang="en-US" altLang="en-US" baseline="-25000" dirty="0" smtClean="0"/>
              <a:t>1</a:t>
            </a:r>
            <a:r>
              <a:rPr lang="en-US" altLang="en-US" dirty="0" smtClean="0"/>
              <a:t>; </a:t>
            </a:r>
            <a:r>
              <a:rPr lang="en-US" altLang="en-US" dirty="0" err="1" smtClean="0"/>
              <a:t>V</a:t>
            </a:r>
            <a:r>
              <a:rPr lang="en-US" altLang="en-US" baseline="-25000" dirty="0" err="1" smtClean="0"/>
              <a:t>fit</a:t>
            </a:r>
            <a:r>
              <a:rPr lang="en-US" altLang="en-US" dirty="0" smtClean="0"/>
              <a:t>(2</a:t>
            </a:r>
            <a:r>
              <a:rPr lang="en-US" altLang="en-US" baseline="30000" dirty="0" smtClean="0"/>
              <a:t>N</a:t>
            </a:r>
            <a:r>
              <a:rPr lang="en-US" altLang="en-US" dirty="0" smtClean="0"/>
              <a:t>–1) = T</a:t>
            </a:r>
            <a:r>
              <a:rPr lang="en-US" altLang="en-US" baseline="-25000" dirty="0" smtClean="0"/>
              <a:t>2^N–1</a:t>
            </a:r>
            <a:r>
              <a:rPr lang="en-US" altLang="en-US" dirty="0" smtClean="0"/>
              <a:t> </a:t>
            </a:r>
          </a:p>
          <a:p>
            <a:pPr lvl="1" eaLnBrk="1" hangingPunct="1">
              <a:lnSpc>
                <a:spcPct val="90000"/>
              </a:lnSpc>
            </a:pPr>
            <a:r>
              <a:rPr lang="en-US" altLang="en-US" dirty="0" err="1" smtClean="0"/>
              <a:t>INL</a:t>
            </a:r>
            <a:r>
              <a:rPr lang="en-US" altLang="en-US" baseline="-25000" dirty="0" err="1" smtClean="0"/>
              <a:t>k</a:t>
            </a:r>
            <a:r>
              <a:rPr lang="en-US" altLang="en-US" dirty="0" smtClean="0"/>
              <a:t> = </a:t>
            </a:r>
            <a:r>
              <a:rPr lang="en-US" altLang="en-US" dirty="0" err="1" smtClean="0"/>
              <a:t>T</a:t>
            </a:r>
            <a:r>
              <a:rPr lang="en-US" altLang="en-US" baseline="-25000" dirty="0" err="1" smtClean="0"/>
              <a:t>k</a:t>
            </a:r>
            <a:r>
              <a:rPr lang="en-US" altLang="en-US" dirty="0" smtClean="0"/>
              <a:t> – </a:t>
            </a:r>
            <a:r>
              <a:rPr lang="en-US" altLang="en-US" dirty="0" err="1" smtClean="0"/>
              <a:t>V</a:t>
            </a:r>
            <a:r>
              <a:rPr lang="en-US" altLang="en-US" baseline="-25000" dirty="0" err="1" smtClean="0"/>
              <a:t>fit</a:t>
            </a:r>
            <a:r>
              <a:rPr lang="en-US" altLang="en-US" dirty="0" smtClean="0"/>
              <a:t>(k) in V = (</a:t>
            </a:r>
            <a:r>
              <a:rPr lang="en-US" altLang="en-US" dirty="0" err="1" smtClean="0"/>
              <a:t>T</a:t>
            </a:r>
            <a:r>
              <a:rPr lang="en-US" altLang="en-US" baseline="-25000" dirty="0" err="1" smtClean="0"/>
              <a:t>k</a:t>
            </a:r>
            <a:r>
              <a:rPr lang="en-US" altLang="en-US" dirty="0" smtClean="0"/>
              <a:t> – </a:t>
            </a:r>
            <a:r>
              <a:rPr lang="en-US" altLang="en-US" dirty="0" err="1" smtClean="0"/>
              <a:t>V</a:t>
            </a:r>
            <a:r>
              <a:rPr lang="en-US" altLang="en-US" baseline="-25000" dirty="0" err="1" smtClean="0"/>
              <a:t>fit</a:t>
            </a:r>
            <a:r>
              <a:rPr lang="en-US" altLang="en-US" dirty="0" smtClean="0"/>
              <a:t>(k))/1LSB; </a:t>
            </a:r>
          </a:p>
          <a:p>
            <a:pPr lvl="1" eaLnBrk="1" hangingPunct="1">
              <a:lnSpc>
                <a:spcPct val="90000"/>
              </a:lnSpc>
            </a:pPr>
            <a:r>
              <a:rPr lang="en-US" altLang="en-US" dirty="0" smtClean="0"/>
              <a:t>INL = max{abs(</a:t>
            </a:r>
            <a:r>
              <a:rPr lang="en-US" altLang="en-US" dirty="0" err="1" smtClean="0"/>
              <a:t>INL</a:t>
            </a:r>
            <a:r>
              <a:rPr lang="en-US" altLang="en-US" baseline="-25000" dirty="0" err="1" smtClean="0"/>
              <a:t>k</a:t>
            </a:r>
            <a:r>
              <a:rPr lang="en-US" altLang="en-US" dirty="0" smtClean="0"/>
              <a:t>)}</a:t>
            </a:r>
          </a:p>
          <a:p>
            <a:pPr lvl="1" eaLnBrk="1" hangingPunct="1">
              <a:lnSpc>
                <a:spcPct val="90000"/>
              </a:lnSpc>
            </a:pPr>
            <a:r>
              <a:rPr lang="en-US" altLang="en-US" dirty="0" smtClean="0">
                <a:solidFill>
                  <a:srgbClr val="E6103E"/>
                </a:solidFill>
              </a:rPr>
              <a:t>Note: INL</a:t>
            </a:r>
            <a:r>
              <a:rPr lang="en-US" altLang="en-US" baseline="-25000" dirty="0" smtClean="0">
                <a:solidFill>
                  <a:srgbClr val="E6103E"/>
                </a:solidFill>
              </a:rPr>
              <a:t>1</a:t>
            </a:r>
            <a:r>
              <a:rPr lang="en-US" altLang="en-US" dirty="0" smtClean="0">
                <a:solidFill>
                  <a:srgbClr val="E6103E"/>
                </a:solidFill>
              </a:rPr>
              <a:t> = INL</a:t>
            </a:r>
            <a:r>
              <a:rPr lang="en-US" altLang="en-US" baseline="-25000" dirty="0" smtClean="0">
                <a:solidFill>
                  <a:srgbClr val="E6103E"/>
                </a:solidFill>
              </a:rPr>
              <a:t>2N–1</a:t>
            </a:r>
            <a:r>
              <a:rPr lang="en-US" altLang="en-US" dirty="0" smtClean="0">
                <a:solidFill>
                  <a:srgbClr val="E6103E"/>
                </a:solidFill>
              </a:rPr>
              <a:t> = 0 by definition</a:t>
            </a:r>
          </a:p>
          <a:p>
            <a:pPr lvl="1" eaLnBrk="1" hangingPunct="1">
              <a:lnSpc>
                <a:spcPct val="90000"/>
              </a:lnSpc>
            </a:pPr>
            <a:r>
              <a:rPr lang="en-US" altLang="en-US" dirty="0" err="1" smtClean="0"/>
              <a:t>DNL</a:t>
            </a:r>
            <a:r>
              <a:rPr lang="en-US" altLang="en-US" baseline="-25000" dirty="0" err="1" smtClean="0"/>
              <a:t>k</a:t>
            </a:r>
            <a:r>
              <a:rPr lang="en-US" altLang="en-US" dirty="0" smtClean="0"/>
              <a:t> = </a:t>
            </a:r>
            <a:r>
              <a:rPr lang="en-US" altLang="en-US" dirty="0" err="1" smtClean="0"/>
              <a:t>w</a:t>
            </a:r>
            <a:r>
              <a:rPr lang="en-US" altLang="en-US" baseline="-25000" dirty="0" err="1" smtClean="0"/>
              <a:t>k</a:t>
            </a:r>
            <a:r>
              <a:rPr lang="en-US" altLang="en-US" dirty="0" smtClean="0"/>
              <a:t>/1LSB – 1; k=1, 2, …, 2</a:t>
            </a:r>
            <a:r>
              <a:rPr lang="en-US" altLang="en-US" baseline="30000" dirty="0" smtClean="0"/>
              <a:t>N</a:t>
            </a:r>
            <a:r>
              <a:rPr lang="en-US" altLang="en-US" dirty="0" smtClean="0"/>
              <a:t>–2</a:t>
            </a:r>
          </a:p>
          <a:p>
            <a:pPr lvl="2" eaLnBrk="1" hangingPunct="1">
              <a:lnSpc>
                <a:spcPct val="90000"/>
              </a:lnSpc>
            </a:pPr>
            <a:r>
              <a:rPr lang="en-US" altLang="en-US" dirty="0" smtClean="0"/>
              <a:t>If </a:t>
            </a:r>
            <a:r>
              <a:rPr lang="en-US" altLang="en-US" dirty="0" err="1" smtClean="0"/>
              <a:t>DNL_k</a:t>
            </a:r>
            <a:r>
              <a:rPr lang="en-US" altLang="en-US" dirty="0" smtClean="0"/>
              <a:t> &gt; 0, code bin k is wide</a:t>
            </a:r>
          </a:p>
          <a:p>
            <a:pPr lvl="2" eaLnBrk="1" hangingPunct="1">
              <a:lnSpc>
                <a:spcPct val="90000"/>
              </a:lnSpc>
            </a:pPr>
            <a:r>
              <a:rPr lang="en-US" altLang="en-US" dirty="0" smtClean="0"/>
              <a:t>If </a:t>
            </a:r>
            <a:r>
              <a:rPr lang="en-US" altLang="en-US" dirty="0" err="1" smtClean="0"/>
              <a:t>DNL_k</a:t>
            </a:r>
            <a:r>
              <a:rPr lang="en-US" altLang="en-US" dirty="0" smtClean="0"/>
              <a:t> &lt; 0 but &gt;–1, code bin k is narrow</a:t>
            </a:r>
          </a:p>
          <a:p>
            <a:pPr lvl="2" eaLnBrk="1" hangingPunct="1">
              <a:lnSpc>
                <a:spcPct val="90000"/>
              </a:lnSpc>
            </a:pPr>
            <a:r>
              <a:rPr lang="en-US" altLang="en-US" dirty="0" smtClean="0"/>
              <a:t>If </a:t>
            </a:r>
            <a:r>
              <a:rPr lang="en-US" altLang="en-US" dirty="0" err="1" smtClean="0"/>
              <a:t>DNL_k</a:t>
            </a:r>
            <a:r>
              <a:rPr lang="en-US" altLang="en-US" dirty="0" smtClean="0"/>
              <a:t> = –1, code k is a missing code</a:t>
            </a:r>
          </a:p>
          <a:p>
            <a:pPr lvl="1" eaLnBrk="1" hangingPunct="1">
              <a:lnSpc>
                <a:spcPct val="90000"/>
              </a:lnSpc>
            </a:pPr>
            <a:r>
              <a:rPr lang="en-US" altLang="en-US" dirty="0" smtClean="0"/>
              <a:t>DNL = max{abs(</a:t>
            </a:r>
            <a:r>
              <a:rPr lang="en-US" altLang="en-US" dirty="0" err="1" smtClean="0"/>
              <a:t>DNL_k</a:t>
            </a:r>
            <a:r>
              <a:rPr lang="en-US" altLang="en-US" dirty="0" smtClean="0"/>
              <a:t>)}</a:t>
            </a:r>
          </a:p>
        </p:txBody>
      </p:sp>
      <p:sp>
        <p:nvSpPr>
          <p:cNvPr id="2" name="Left Brace 1"/>
          <p:cNvSpPr/>
          <p:nvPr/>
        </p:nvSpPr>
        <p:spPr bwMode="auto">
          <a:xfrm rot="5400000">
            <a:off x="5410200" y="1219200"/>
            <a:ext cx="228600" cy="2362200"/>
          </a:xfrm>
          <a:prstGeom prst="leftBrace">
            <a:avLst>
              <a:gd name="adj1" fmla="val 16754"/>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09FD1D-5957-4012-982A-26EE7668342E}" type="slidenum">
              <a:rPr lang="en-US" altLang="en-US" sz="1400" smtClean="0"/>
              <a:pPr>
                <a:spcBef>
                  <a:spcPct val="0"/>
                </a:spcBef>
                <a:buFontTx/>
                <a:buNone/>
              </a:pPr>
              <a:t>22</a:t>
            </a:fld>
            <a:endParaRPr lang="en-US" altLang="en-US" sz="1400" smtClean="0"/>
          </a:p>
        </p:txBody>
      </p:sp>
      <p:sp>
        <p:nvSpPr>
          <p:cNvPr id="34819" name="Rectangle 2"/>
          <p:cNvSpPr>
            <a:spLocks noGrp="1" noChangeArrowheads="1"/>
          </p:cNvSpPr>
          <p:nvPr>
            <p:ph type="title"/>
          </p:nvPr>
        </p:nvSpPr>
        <p:spPr/>
        <p:txBody>
          <a:bodyPr/>
          <a:lstStyle/>
          <a:p>
            <a:pPr eaLnBrk="1" hangingPunct="1"/>
            <a:r>
              <a:rPr lang="en-US" altLang="en-US" smtClean="0"/>
              <a:t>ADC DC transfer HW</a:t>
            </a:r>
          </a:p>
        </p:txBody>
      </p:sp>
      <p:sp>
        <p:nvSpPr>
          <p:cNvPr id="23556" name="Rectangle 3"/>
          <p:cNvSpPr>
            <a:spLocks noGrp="1" noChangeArrowheads="1"/>
          </p:cNvSpPr>
          <p:nvPr>
            <p:ph type="body" idx="1"/>
          </p:nvPr>
        </p:nvSpPr>
        <p:spPr>
          <a:xfrm>
            <a:off x="457200" y="1066800"/>
            <a:ext cx="8686800" cy="5105400"/>
          </a:xfrm>
        </p:spPr>
        <p:txBody>
          <a:bodyPr/>
          <a:lstStyle/>
          <a:p>
            <a:pPr eaLnBrk="1" hangingPunct="1">
              <a:defRPr/>
            </a:pPr>
            <a:r>
              <a:rPr lang="en-US" altLang="en-US" sz="2400" dirty="0" smtClean="0"/>
              <a:t>For actual ADCs, prove that:</a:t>
            </a:r>
          </a:p>
          <a:p>
            <a:pPr lvl="1" eaLnBrk="1" hangingPunct="1">
              <a:defRPr/>
            </a:pPr>
            <a:r>
              <a:rPr lang="en-US" altLang="en-US" sz="2000" dirty="0" smtClean="0"/>
              <a:t>Offset = {T1 – 1LSB</a:t>
            </a:r>
            <a:r>
              <a:rPr lang="en-US" altLang="en-US" sz="2000" baseline="-25000" dirty="0" smtClean="0"/>
              <a:t>i</a:t>
            </a:r>
            <a:r>
              <a:rPr lang="en-US" altLang="en-US" sz="2000" dirty="0" smtClean="0"/>
              <a:t>}/1LSB</a:t>
            </a:r>
            <a:r>
              <a:rPr lang="en-US" altLang="en-US" sz="2000" baseline="-25000" dirty="0" smtClean="0"/>
              <a:t>i </a:t>
            </a:r>
          </a:p>
          <a:p>
            <a:pPr marL="457200" lvl="1" indent="0" eaLnBrk="1" hangingPunct="1">
              <a:buFontTx/>
              <a:buNone/>
              <a:defRPr/>
            </a:pPr>
            <a:r>
              <a:rPr lang="en-US" altLang="en-US" sz="2000" baseline="-25000" dirty="0"/>
              <a:t>	</a:t>
            </a:r>
            <a:r>
              <a:rPr lang="en-US" altLang="en-US" sz="2000" baseline="-25000" dirty="0" smtClean="0"/>
              <a:t>         </a:t>
            </a:r>
            <a:r>
              <a:rPr lang="en-US" altLang="en-US" sz="2000" dirty="0" smtClean="0"/>
              <a:t>~= {T1 – 1LSB}/1LSB = T1/1LSB – 1</a:t>
            </a:r>
          </a:p>
          <a:p>
            <a:pPr lvl="1" eaLnBrk="1" hangingPunct="1">
              <a:defRPr/>
            </a:pPr>
            <a:r>
              <a:rPr lang="en-US" altLang="en-US" sz="2000" dirty="0" smtClean="0"/>
              <a:t>Gain error = {(1LSB)/(ideal 1LSB</a:t>
            </a:r>
            <a:r>
              <a:rPr lang="en-US" altLang="en-US" sz="2000" baseline="-25000" dirty="0" smtClean="0"/>
              <a:t>i</a:t>
            </a:r>
            <a:r>
              <a:rPr lang="en-US" altLang="en-US" sz="2000" dirty="0" smtClean="0"/>
              <a:t>) – 1}*2</a:t>
            </a:r>
            <a:r>
              <a:rPr lang="en-US" altLang="en-US" sz="2000" baseline="30000" dirty="0" smtClean="0"/>
              <a:t>N</a:t>
            </a:r>
            <a:endParaRPr lang="en-US" altLang="en-US" sz="2000" dirty="0"/>
          </a:p>
          <a:p>
            <a:pPr lvl="1" eaLnBrk="1" hangingPunct="1">
              <a:defRPr/>
            </a:pPr>
            <a:r>
              <a:rPr lang="en-US" altLang="en-US" sz="2000" dirty="0" smtClean="0"/>
              <a:t>Gain error = 2 + (</a:t>
            </a:r>
            <a:r>
              <a:rPr lang="en-US" altLang="en-US" sz="2000" dirty="0" err="1" smtClean="0"/>
              <a:t>T</a:t>
            </a:r>
            <a:r>
              <a:rPr lang="en-US" altLang="en-US" sz="2000" baseline="-25000" dirty="0" err="1" smtClean="0"/>
              <a:t>last</a:t>
            </a:r>
            <a:r>
              <a:rPr lang="en-US" altLang="en-US" sz="2000" dirty="0" smtClean="0"/>
              <a:t> –</a:t>
            </a:r>
            <a:r>
              <a:rPr lang="en-US" altLang="en-US" sz="2000" dirty="0" err="1" smtClean="0"/>
              <a:t>T</a:t>
            </a:r>
            <a:r>
              <a:rPr lang="en-US" altLang="en-US" sz="2000" baseline="-25000" dirty="0" err="1" smtClean="0"/>
              <a:t>first</a:t>
            </a:r>
            <a:r>
              <a:rPr lang="en-US" altLang="en-US" sz="2000" dirty="0" smtClean="0"/>
              <a:t>)/1LSB</a:t>
            </a:r>
            <a:r>
              <a:rPr lang="en-US" altLang="en-US" sz="2000" baseline="-25000" dirty="0" smtClean="0"/>
              <a:t>i</a:t>
            </a:r>
            <a:r>
              <a:rPr lang="en-US" altLang="en-US" sz="2000" dirty="0" smtClean="0"/>
              <a:t> – (C</a:t>
            </a:r>
            <a:r>
              <a:rPr lang="en-US" altLang="en-US" sz="2000" baseline="-25000" dirty="0" smtClean="0"/>
              <a:t>last</a:t>
            </a:r>
            <a:r>
              <a:rPr lang="en-US" altLang="en-US" sz="2000" dirty="0" smtClean="0"/>
              <a:t> – </a:t>
            </a:r>
            <a:r>
              <a:rPr lang="en-US" altLang="en-US" sz="2000" dirty="0" err="1" smtClean="0"/>
              <a:t>C</a:t>
            </a:r>
            <a:r>
              <a:rPr lang="en-US" altLang="en-US" sz="2000" baseline="-25000" dirty="0" err="1" smtClean="0"/>
              <a:t>first</a:t>
            </a:r>
            <a:r>
              <a:rPr lang="en-US" altLang="en-US" sz="2000" dirty="0" smtClean="0"/>
              <a:t>)</a:t>
            </a:r>
            <a:endParaRPr lang="en-US" altLang="en-US" sz="2000" baseline="-25000" dirty="0" smtClean="0"/>
          </a:p>
          <a:p>
            <a:pPr marL="457200" lvl="1" indent="0" eaLnBrk="1" hangingPunct="1">
              <a:buNone/>
              <a:defRPr/>
            </a:pPr>
            <a:r>
              <a:rPr lang="en-US" altLang="en-US" sz="2000" baseline="-25000" dirty="0"/>
              <a:t>	</a:t>
            </a:r>
            <a:r>
              <a:rPr lang="en-US" altLang="en-US" sz="2000" baseline="-25000" dirty="0" smtClean="0"/>
              <a:t>	</a:t>
            </a:r>
            <a:r>
              <a:rPr lang="en-US" altLang="en-US" sz="2000" dirty="0" smtClean="0"/>
              <a:t>not= 2 + </a:t>
            </a:r>
            <a:r>
              <a:rPr lang="en-US" altLang="en-US" sz="2000" dirty="0"/>
              <a:t>(</a:t>
            </a:r>
            <a:r>
              <a:rPr lang="en-US" altLang="en-US" sz="2000" dirty="0" err="1"/>
              <a:t>T</a:t>
            </a:r>
            <a:r>
              <a:rPr lang="en-US" altLang="en-US" sz="2000" baseline="-25000" dirty="0" err="1"/>
              <a:t>last</a:t>
            </a:r>
            <a:r>
              <a:rPr lang="en-US" altLang="en-US" sz="2000" dirty="0"/>
              <a:t> –</a:t>
            </a:r>
            <a:r>
              <a:rPr lang="en-US" altLang="en-US" sz="2000" dirty="0" err="1"/>
              <a:t>T</a:t>
            </a:r>
            <a:r>
              <a:rPr lang="en-US" altLang="en-US" sz="2000" baseline="-25000" dirty="0" err="1"/>
              <a:t>first</a:t>
            </a:r>
            <a:r>
              <a:rPr lang="en-US" altLang="en-US" sz="2000" dirty="0"/>
              <a:t>)/</a:t>
            </a:r>
            <a:r>
              <a:rPr lang="en-US" altLang="en-US" sz="2000" dirty="0" smtClean="0"/>
              <a:t>1LSB </a:t>
            </a:r>
            <a:r>
              <a:rPr lang="en-US" altLang="en-US" sz="2000" dirty="0"/>
              <a:t>– (C</a:t>
            </a:r>
            <a:r>
              <a:rPr lang="en-US" altLang="en-US" sz="2000" baseline="-25000" dirty="0"/>
              <a:t>last</a:t>
            </a:r>
            <a:r>
              <a:rPr lang="en-US" altLang="en-US" sz="2000" dirty="0"/>
              <a:t> – </a:t>
            </a:r>
            <a:r>
              <a:rPr lang="en-US" altLang="en-US" sz="2000" dirty="0" err="1"/>
              <a:t>C</a:t>
            </a:r>
            <a:r>
              <a:rPr lang="en-US" altLang="en-US" sz="2000" baseline="-25000" dirty="0" err="1"/>
              <a:t>first</a:t>
            </a:r>
            <a:r>
              <a:rPr lang="en-US" altLang="en-US" sz="2000" dirty="0" smtClean="0"/>
              <a:t>)</a:t>
            </a:r>
          </a:p>
          <a:p>
            <a:pPr lvl="1" eaLnBrk="1" hangingPunct="1">
              <a:defRPr/>
            </a:pPr>
            <a:r>
              <a:rPr lang="en-US" altLang="en-US" sz="2000" dirty="0" err="1" smtClean="0"/>
              <a:t>V</a:t>
            </a:r>
            <a:r>
              <a:rPr lang="en-US" altLang="en-US" sz="2000" baseline="-25000" dirty="0" err="1" smtClean="0"/>
              <a:t>fit</a:t>
            </a:r>
            <a:r>
              <a:rPr lang="en-US" altLang="en-US" sz="2000" dirty="0" smtClean="0"/>
              <a:t>(k) = </a:t>
            </a:r>
            <a:r>
              <a:rPr lang="en-US" altLang="en-US" sz="2000" dirty="0" err="1" smtClean="0"/>
              <a:t>V</a:t>
            </a:r>
            <a:r>
              <a:rPr lang="en-US" altLang="en-US" sz="2000" baseline="-25000" dirty="0" err="1" smtClean="0"/>
              <a:t>os</a:t>
            </a:r>
            <a:r>
              <a:rPr lang="en-US" altLang="en-US" sz="2000" dirty="0" smtClean="0"/>
              <a:t> + k * 1LSB </a:t>
            </a:r>
          </a:p>
          <a:p>
            <a:pPr lvl="1" eaLnBrk="1" hangingPunct="1">
              <a:defRPr/>
            </a:pPr>
            <a:r>
              <a:rPr lang="en-US" altLang="en-US" sz="2000" dirty="0" err="1" smtClean="0"/>
              <a:t>DNL</a:t>
            </a:r>
            <a:r>
              <a:rPr lang="en-US" altLang="en-US" sz="2000" baseline="-25000" dirty="0" err="1" smtClean="0"/>
              <a:t>k</a:t>
            </a:r>
            <a:r>
              <a:rPr lang="en-US" altLang="en-US" sz="2000" dirty="0" smtClean="0"/>
              <a:t> = differential of </a:t>
            </a:r>
            <a:r>
              <a:rPr lang="en-US" altLang="en-US" sz="2000" dirty="0" err="1"/>
              <a:t>D</a:t>
            </a:r>
            <a:r>
              <a:rPr lang="en-US" altLang="en-US" sz="2000" dirty="0" err="1" smtClean="0"/>
              <a:t>NL</a:t>
            </a:r>
            <a:r>
              <a:rPr lang="en-US" altLang="en-US" sz="2000" baseline="-25000" dirty="0" err="1" smtClean="0"/>
              <a:t>k</a:t>
            </a:r>
            <a:r>
              <a:rPr lang="en-US" altLang="en-US" sz="2000" dirty="0" smtClean="0"/>
              <a:t> = INL</a:t>
            </a:r>
            <a:r>
              <a:rPr lang="en-US" altLang="en-US" sz="2000" baseline="-25000" dirty="0" smtClean="0"/>
              <a:t>k+1</a:t>
            </a:r>
            <a:r>
              <a:rPr lang="en-US" altLang="en-US" sz="2000" dirty="0" smtClean="0"/>
              <a:t> – </a:t>
            </a:r>
            <a:r>
              <a:rPr lang="en-US" altLang="en-US" sz="2000" dirty="0" err="1" smtClean="0"/>
              <a:t>INL</a:t>
            </a:r>
            <a:r>
              <a:rPr lang="en-US" altLang="en-US" sz="2000" baseline="-25000" dirty="0" err="1" smtClean="0"/>
              <a:t>k</a:t>
            </a:r>
            <a:r>
              <a:rPr lang="en-US" altLang="en-US" sz="2000" dirty="0" smtClean="0"/>
              <a:t>; k=1, 2, …, 2</a:t>
            </a:r>
            <a:r>
              <a:rPr lang="en-US" altLang="en-US" sz="2000" baseline="30000" dirty="0" smtClean="0"/>
              <a:t>N</a:t>
            </a:r>
            <a:r>
              <a:rPr lang="en-US" altLang="en-US" sz="2000" dirty="0" smtClean="0"/>
              <a:t>–2</a:t>
            </a:r>
          </a:p>
          <a:p>
            <a:pPr lvl="1" eaLnBrk="1" hangingPunct="1">
              <a:defRPr/>
            </a:pPr>
            <a:r>
              <a:rPr lang="en-US" altLang="en-US" sz="2000" dirty="0" err="1" smtClean="0"/>
              <a:t>INL</a:t>
            </a:r>
            <a:r>
              <a:rPr lang="en-US" altLang="en-US" sz="2000" baseline="-25000" dirty="0" err="1" smtClean="0"/>
              <a:t>k</a:t>
            </a:r>
            <a:r>
              <a:rPr lang="en-US" altLang="en-US" sz="2000" dirty="0" smtClean="0"/>
              <a:t> = integral of </a:t>
            </a:r>
            <a:r>
              <a:rPr lang="en-US" altLang="en-US" sz="2000" dirty="0" err="1" smtClean="0"/>
              <a:t>DNL</a:t>
            </a:r>
            <a:r>
              <a:rPr lang="en-US" altLang="en-US" sz="2000" baseline="-25000" dirty="0" err="1" smtClean="0"/>
              <a:t>k</a:t>
            </a:r>
            <a:r>
              <a:rPr lang="en-US" altLang="en-US" sz="2000" dirty="0" smtClean="0"/>
              <a:t> or =</a:t>
            </a:r>
            <a:r>
              <a:rPr lang="en-US" altLang="en-US" sz="2000" dirty="0"/>
              <a:t> </a:t>
            </a:r>
            <a:r>
              <a:rPr lang="en-US" altLang="en-US" sz="2000" dirty="0" err="1" smtClean="0"/>
              <a:t>cumsum</a:t>
            </a:r>
            <a:r>
              <a:rPr lang="en-US" altLang="en-US" sz="2000" dirty="0" smtClean="0"/>
              <a:t> of </a:t>
            </a:r>
            <a:r>
              <a:rPr lang="en-US" altLang="en-US" sz="2000" dirty="0" err="1" smtClean="0"/>
              <a:t>DNL</a:t>
            </a:r>
            <a:r>
              <a:rPr lang="en-US" altLang="en-US" sz="2000" baseline="-25000" dirty="0" err="1" smtClean="0"/>
              <a:t>k</a:t>
            </a:r>
            <a:r>
              <a:rPr lang="en-US" altLang="en-US" sz="2000" dirty="0" smtClean="0"/>
              <a:t> = 		DNL</a:t>
            </a:r>
            <a:r>
              <a:rPr lang="en-US" altLang="en-US" sz="2000" baseline="-25000" dirty="0" smtClean="0"/>
              <a:t>1</a:t>
            </a:r>
            <a:r>
              <a:rPr lang="en-US" altLang="en-US" sz="2000" dirty="0" smtClean="0"/>
              <a:t>+DNL</a:t>
            </a:r>
            <a:r>
              <a:rPr lang="en-US" altLang="en-US" sz="2000" baseline="-25000" dirty="0" smtClean="0"/>
              <a:t>2 </a:t>
            </a:r>
            <a:r>
              <a:rPr lang="en-US" altLang="en-US" sz="2000" dirty="0" smtClean="0"/>
              <a:t>+ … + </a:t>
            </a:r>
            <a:r>
              <a:rPr lang="en-US" altLang="en-US" sz="2000" dirty="0" err="1" smtClean="0"/>
              <a:t>DNL</a:t>
            </a:r>
            <a:r>
              <a:rPr lang="en-US" altLang="en-US" sz="2000" baseline="-25000" dirty="0" err="1" smtClean="0"/>
              <a:t>k</a:t>
            </a:r>
            <a:r>
              <a:rPr lang="en-US" altLang="en-US" sz="2000" baseline="-25000" dirty="0" smtClean="0"/>
              <a:t>–1</a:t>
            </a:r>
            <a:r>
              <a:rPr lang="en-US" altLang="en-US" sz="2000" dirty="0" smtClean="0"/>
              <a:t>;         k=1, 2, …, 2</a:t>
            </a:r>
            <a:r>
              <a:rPr lang="en-US" altLang="en-US" sz="2000" baseline="30000" dirty="0" smtClean="0"/>
              <a:t>N</a:t>
            </a:r>
            <a:r>
              <a:rPr lang="en-US" altLang="en-US" sz="2000" dirty="0" smtClean="0"/>
              <a:t>–1</a:t>
            </a:r>
          </a:p>
          <a:p>
            <a:pPr lvl="1" eaLnBrk="1" hangingPunct="1">
              <a:defRPr/>
            </a:pPr>
            <a:r>
              <a:rPr lang="en-US" altLang="en-US" sz="2000" dirty="0" smtClean="0"/>
              <a:t>Total </a:t>
            </a:r>
            <a:r>
              <a:rPr lang="en-US" altLang="en-US" sz="2000" dirty="0" err="1" smtClean="0"/>
              <a:t>DNL</a:t>
            </a:r>
            <a:r>
              <a:rPr lang="en-US" altLang="en-US" sz="2000" baseline="-25000" dirty="0" err="1" smtClean="0"/>
              <a:t>k</a:t>
            </a:r>
            <a:r>
              <a:rPr lang="en-US" altLang="en-US" sz="2000" dirty="0" smtClean="0"/>
              <a:t> is zero: </a:t>
            </a:r>
            <a:r>
              <a:rPr lang="en-US" altLang="en-US" sz="2000" dirty="0"/>
              <a:t>DNL</a:t>
            </a:r>
            <a:r>
              <a:rPr lang="en-US" altLang="en-US" sz="2000" baseline="-25000" dirty="0"/>
              <a:t>1</a:t>
            </a:r>
            <a:r>
              <a:rPr lang="en-US" altLang="en-US" sz="2000" dirty="0"/>
              <a:t>+DNL</a:t>
            </a:r>
            <a:r>
              <a:rPr lang="en-US" altLang="en-US" sz="2000" baseline="-25000" dirty="0"/>
              <a:t>2 </a:t>
            </a:r>
            <a:r>
              <a:rPr lang="en-US" altLang="en-US" sz="2000" dirty="0"/>
              <a:t>+ … + </a:t>
            </a:r>
            <a:r>
              <a:rPr lang="en-US" altLang="en-US" sz="2000" dirty="0" smtClean="0"/>
              <a:t>DNL</a:t>
            </a:r>
            <a:r>
              <a:rPr lang="en-US" altLang="en-US" sz="2000" baseline="-25000" dirty="0" smtClean="0"/>
              <a:t>2</a:t>
            </a:r>
            <a:r>
              <a:rPr lang="en-US" altLang="en-US" sz="1400" baseline="30000" dirty="0" smtClean="0"/>
              <a:t>N</a:t>
            </a:r>
            <a:r>
              <a:rPr lang="en-US" altLang="en-US" sz="2000" baseline="-25000" dirty="0" smtClean="0"/>
              <a:t>–2</a:t>
            </a:r>
            <a:r>
              <a:rPr lang="en-US" altLang="en-US" sz="2000" dirty="0" smtClean="0"/>
              <a:t> = 0</a:t>
            </a:r>
          </a:p>
          <a:p>
            <a:pPr lvl="1" eaLnBrk="1" hangingPunct="1">
              <a:buFontTx/>
              <a:buNone/>
              <a:defRPr/>
            </a:pPr>
            <a:endParaRPr lang="en-US" altLang="en-US" sz="1600" dirty="0" smtClean="0"/>
          </a:p>
          <a:p>
            <a:pPr lvl="1" eaLnBrk="1" hangingPunct="1">
              <a:buFontTx/>
              <a:buNone/>
              <a:defRPr/>
            </a:pPr>
            <a:r>
              <a:rPr lang="en-US" altLang="en-US" sz="2000" dirty="0" smtClean="0"/>
              <a:t>Note that DNL_0 and DNL_(2</a:t>
            </a:r>
            <a:r>
              <a:rPr lang="en-US" altLang="en-US" sz="2000" baseline="30000" dirty="0" smtClean="0"/>
              <a:t>N</a:t>
            </a:r>
            <a:r>
              <a:rPr lang="en-US" altLang="en-US" sz="2000" dirty="0" smtClean="0"/>
              <a:t>-1) are undefined, but can be set to 0 for convenience.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Servo-loop test (SLT)</a:t>
            </a:r>
          </a:p>
        </p:txBody>
      </p:sp>
      <p:sp>
        <p:nvSpPr>
          <p:cNvPr id="36867" name="Content Placeholder 2"/>
          <p:cNvSpPr>
            <a:spLocks noGrp="1"/>
          </p:cNvSpPr>
          <p:nvPr>
            <p:ph idx="1"/>
          </p:nvPr>
        </p:nvSpPr>
        <p:spPr/>
        <p:txBody>
          <a:bodyPr/>
          <a:lstStyle/>
          <a:p>
            <a:r>
              <a:rPr lang="en-US" altLang="en-US" dirty="0" smtClean="0"/>
              <a:t>Use feedback to find and measure </a:t>
            </a:r>
            <a:r>
              <a:rPr lang="en-US" altLang="en-US" dirty="0" err="1" smtClean="0"/>
              <a:t>T</a:t>
            </a:r>
            <a:r>
              <a:rPr lang="en-US" altLang="en-US" baseline="-25000" dirty="0" err="1" smtClean="0"/>
              <a:t>k</a:t>
            </a:r>
            <a:endParaRPr lang="en-US" altLang="en-US" baseline="-25000" dirty="0" smtClean="0"/>
          </a:p>
          <a:p>
            <a:r>
              <a:rPr lang="en-US" altLang="en-US" dirty="0" smtClean="0"/>
              <a:t>Use </a:t>
            </a:r>
            <a:r>
              <a:rPr lang="en-US" altLang="en-US" dirty="0" err="1" smtClean="0"/>
              <a:t>T</a:t>
            </a:r>
            <a:r>
              <a:rPr lang="en-US" altLang="en-US" baseline="-25000" dirty="0" err="1" smtClean="0"/>
              <a:t>k</a:t>
            </a:r>
            <a:r>
              <a:rPr lang="en-US" altLang="en-US" dirty="0" smtClean="0"/>
              <a:t> to find </a:t>
            </a:r>
            <a:r>
              <a:rPr lang="en-US" altLang="en-US" dirty="0" err="1" smtClean="0"/>
              <a:t>W</a:t>
            </a:r>
            <a:r>
              <a:rPr lang="en-US" altLang="en-US" baseline="-25000" dirty="0" err="1" smtClean="0"/>
              <a:t>k</a:t>
            </a:r>
            <a:r>
              <a:rPr lang="en-US" altLang="en-US" dirty="0" smtClean="0"/>
              <a:t>, </a:t>
            </a:r>
            <a:r>
              <a:rPr lang="en-US" altLang="en-US" dirty="0" err="1" smtClean="0"/>
              <a:t>INL</a:t>
            </a:r>
            <a:r>
              <a:rPr lang="en-US" altLang="en-US" baseline="-25000" dirty="0" err="1" smtClean="0"/>
              <a:t>k</a:t>
            </a:r>
            <a:r>
              <a:rPr lang="en-US" altLang="en-US" dirty="0" smtClean="0"/>
              <a:t>, </a:t>
            </a:r>
            <a:r>
              <a:rPr lang="en-US" altLang="en-US" dirty="0" err="1" smtClean="0"/>
              <a:t>DNL</a:t>
            </a:r>
            <a:r>
              <a:rPr lang="en-US" altLang="en-US" baseline="-25000" dirty="0" err="1" smtClean="0"/>
              <a:t>k</a:t>
            </a:r>
            <a:endParaRPr lang="en-US" altLang="en-US" baseline="-25000" dirty="0" smtClean="0"/>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F0728D-ED76-4948-8915-6E7F16B2BC27}" type="slidenum">
              <a:rPr lang="en-US" altLang="en-US" sz="1400" smtClean="0"/>
              <a:pPr>
                <a:spcBef>
                  <a:spcPct val="0"/>
                </a:spcBef>
                <a:buFontTx/>
                <a:buNone/>
              </a:pPr>
              <a:t>23</a:t>
            </a:fld>
            <a:endParaRPr lang="en-US" altLang="en-US" sz="1400" smtClean="0"/>
          </a:p>
        </p:txBody>
      </p:sp>
      <p:grpSp>
        <p:nvGrpSpPr>
          <p:cNvPr id="36869" name="Group 2"/>
          <p:cNvGrpSpPr>
            <a:grpSpLocks/>
          </p:cNvGrpSpPr>
          <p:nvPr/>
        </p:nvGrpSpPr>
        <p:grpSpPr bwMode="auto">
          <a:xfrm>
            <a:off x="892175" y="2362200"/>
            <a:ext cx="6988175" cy="4419600"/>
            <a:chOff x="1872" y="2952"/>
            <a:chExt cx="8352" cy="4464"/>
          </a:xfrm>
        </p:grpSpPr>
        <p:sp>
          <p:nvSpPr>
            <p:cNvPr id="36870" name="Freeform 3"/>
            <p:cNvSpPr>
              <a:spLocks/>
            </p:cNvSpPr>
            <p:nvPr/>
          </p:nvSpPr>
          <p:spPr bwMode="auto">
            <a:xfrm>
              <a:off x="5328" y="4101"/>
              <a:ext cx="1728" cy="864"/>
            </a:xfrm>
            <a:custGeom>
              <a:avLst/>
              <a:gdLst>
                <a:gd name="T0" fmla="*/ 576 w 1728"/>
                <a:gd name="T1" fmla="*/ 0 h 864"/>
                <a:gd name="T2" fmla="*/ 1728 w 1728"/>
                <a:gd name="T3" fmla="*/ 0 h 864"/>
                <a:gd name="T4" fmla="*/ 1728 w 1728"/>
                <a:gd name="T5" fmla="*/ 864 h 864"/>
                <a:gd name="T6" fmla="*/ 576 w 1728"/>
                <a:gd name="T7" fmla="*/ 864 h 864"/>
                <a:gd name="T8" fmla="*/ 0 w 1728"/>
                <a:gd name="T9" fmla="*/ 432 h 864"/>
                <a:gd name="T10" fmla="*/ 576 w 1728"/>
                <a:gd name="T11" fmla="*/ 0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 h="864">
                  <a:moveTo>
                    <a:pt x="576" y="0"/>
                  </a:moveTo>
                  <a:lnTo>
                    <a:pt x="1728" y="0"/>
                  </a:lnTo>
                  <a:lnTo>
                    <a:pt x="1728" y="864"/>
                  </a:lnTo>
                  <a:lnTo>
                    <a:pt x="576" y="864"/>
                  </a:lnTo>
                  <a:lnTo>
                    <a:pt x="0" y="432"/>
                  </a:lnTo>
                  <a:lnTo>
                    <a:pt x="576" y="0"/>
                  </a:lnTo>
                  <a:close/>
                </a:path>
              </a:pathLst>
            </a:custGeom>
            <a:solidFill>
              <a:srgbClr val="FFFFFF"/>
            </a:solidFill>
            <a:ln w="158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1" name="Text Box 4"/>
            <p:cNvSpPr txBox="1">
              <a:spLocks noChangeArrowheads="1"/>
            </p:cNvSpPr>
            <p:nvPr/>
          </p:nvSpPr>
          <p:spPr bwMode="auto">
            <a:xfrm>
              <a:off x="7632" y="4104"/>
              <a:ext cx="2016" cy="864"/>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Digital Comparator</a:t>
              </a:r>
            </a:p>
          </p:txBody>
        </p:sp>
        <p:sp>
          <p:nvSpPr>
            <p:cNvPr id="36872" name="Line 5"/>
            <p:cNvSpPr>
              <a:spLocks noChangeShapeType="1"/>
            </p:cNvSpPr>
            <p:nvPr/>
          </p:nvSpPr>
          <p:spPr bwMode="auto">
            <a:xfrm>
              <a:off x="9648" y="4536"/>
              <a:ext cx="43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3" name="Text Box 6"/>
            <p:cNvSpPr txBox="1">
              <a:spLocks noChangeArrowheads="1"/>
            </p:cNvSpPr>
            <p:nvPr/>
          </p:nvSpPr>
          <p:spPr bwMode="auto">
            <a:xfrm>
              <a:off x="1872" y="3455"/>
              <a:ext cx="216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Analog Integrator</a:t>
              </a:r>
            </a:p>
          </p:txBody>
        </p:sp>
        <p:sp>
          <p:nvSpPr>
            <p:cNvPr id="36874" name="Text Box 7"/>
            <p:cNvSpPr txBox="1">
              <a:spLocks noChangeArrowheads="1"/>
            </p:cNvSpPr>
            <p:nvPr/>
          </p:nvSpPr>
          <p:spPr bwMode="auto">
            <a:xfrm>
              <a:off x="5586" y="4014"/>
              <a:ext cx="1584" cy="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ADC</a:t>
              </a:r>
            </a:p>
            <a:p>
              <a:pPr algn="ctr" eaLnBrk="1" hangingPunct="1">
                <a:spcBef>
                  <a:spcPct val="0"/>
                </a:spcBef>
                <a:buFontTx/>
                <a:buNone/>
              </a:pPr>
              <a:r>
                <a:rPr lang="en-US" altLang="en-US" sz="2000"/>
                <a:t>Under</a:t>
              </a:r>
            </a:p>
            <a:p>
              <a:pPr algn="ctr" eaLnBrk="1" hangingPunct="1">
                <a:spcBef>
                  <a:spcPct val="0"/>
                </a:spcBef>
                <a:buFontTx/>
                <a:buNone/>
              </a:pPr>
              <a:r>
                <a:rPr lang="en-US" altLang="en-US" sz="2000"/>
                <a:t>Test</a:t>
              </a:r>
            </a:p>
          </p:txBody>
        </p:sp>
        <p:sp>
          <p:nvSpPr>
            <p:cNvPr id="36875" name="Text Box 8"/>
            <p:cNvSpPr txBox="1">
              <a:spLocks noChangeArrowheads="1"/>
            </p:cNvSpPr>
            <p:nvPr/>
          </p:nvSpPr>
          <p:spPr bwMode="auto">
            <a:xfrm>
              <a:off x="7632" y="2952"/>
              <a:ext cx="2016" cy="864"/>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Search Value</a:t>
              </a:r>
            </a:p>
            <a:p>
              <a:pPr algn="ctr" eaLnBrk="1" hangingPunct="1">
                <a:spcBef>
                  <a:spcPct val="0"/>
                </a:spcBef>
                <a:buFontTx/>
                <a:buNone/>
              </a:pPr>
              <a:r>
                <a:rPr lang="en-US" altLang="en-US" sz="1800"/>
                <a:t>Register</a:t>
              </a:r>
            </a:p>
          </p:txBody>
        </p:sp>
        <p:sp>
          <p:nvSpPr>
            <p:cNvPr id="36876" name="Line 9"/>
            <p:cNvSpPr>
              <a:spLocks noChangeShapeType="1"/>
            </p:cNvSpPr>
            <p:nvPr/>
          </p:nvSpPr>
          <p:spPr bwMode="auto">
            <a:xfrm>
              <a:off x="8640" y="3816"/>
              <a:ext cx="0"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7" name="Line 10"/>
            <p:cNvSpPr>
              <a:spLocks noChangeShapeType="1"/>
            </p:cNvSpPr>
            <p:nvPr/>
          </p:nvSpPr>
          <p:spPr bwMode="auto">
            <a:xfrm flipV="1">
              <a:off x="3312" y="4536"/>
              <a:ext cx="201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8" name="Line 11"/>
            <p:cNvSpPr>
              <a:spLocks noChangeShapeType="1"/>
            </p:cNvSpPr>
            <p:nvPr/>
          </p:nvSpPr>
          <p:spPr bwMode="auto">
            <a:xfrm>
              <a:off x="7056" y="4536"/>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79" name="Text Box 12"/>
            <p:cNvSpPr txBox="1">
              <a:spLocks noChangeArrowheads="1"/>
            </p:cNvSpPr>
            <p:nvPr/>
          </p:nvSpPr>
          <p:spPr bwMode="auto">
            <a:xfrm>
              <a:off x="2448" y="4104"/>
              <a:ext cx="864" cy="864"/>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Symbol" panose="05050102010706020507" pitchFamily="18" charset="2"/>
                  <a:sym typeface="Symbol" panose="05050102010706020507" pitchFamily="18" charset="2"/>
                </a:rPr>
                <a:t></a:t>
              </a:r>
              <a:endParaRPr lang="en-US" altLang="en-US" sz="2400">
                <a:latin typeface="Symbol" panose="05050102010706020507" pitchFamily="18" charset="2"/>
              </a:endParaRPr>
            </a:p>
          </p:txBody>
        </p:sp>
        <p:sp>
          <p:nvSpPr>
            <p:cNvPr id="36880" name="Freeform 13"/>
            <p:cNvSpPr>
              <a:spLocks/>
            </p:cNvSpPr>
            <p:nvPr/>
          </p:nvSpPr>
          <p:spPr bwMode="auto">
            <a:xfrm>
              <a:off x="4044" y="3945"/>
              <a:ext cx="1110" cy="423"/>
            </a:xfrm>
            <a:custGeom>
              <a:avLst/>
              <a:gdLst>
                <a:gd name="T0" fmla="*/ 0 w 2880"/>
                <a:gd name="T1" fmla="*/ 31 h 1008"/>
                <a:gd name="T2" fmla="*/ 22 w 2880"/>
                <a:gd name="T3" fmla="*/ 0 h 1008"/>
                <a:gd name="T4" fmla="*/ 25 w 2880"/>
                <a:gd name="T5" fmla="*/ 4 h 1008"/>
                <a:gd name="T6" fmla="*/ 29 w 2880"/>
                <a:gd name="T7" fmla="*/ 0 h 1008"/>
                <a:gd name="T8" fmla="*/ 32 w 2880"/>
                <a:gd name="T9" fmla="*/ 4 h 1008"/>
                <a:gd name="T10" fmla="*/ 35 w 2880"/>
                <a:gd name="T11" fmla="*/ 0 h 1008"/>
                <a:gd name="T12" fmla="*/ 38 w 2880"/>
                <a:gd name="T13" fmla="*/ 4 h 1008"/>
                <a:gd name="T14" fmla="*/ 41 w 2880"/>
                <a:gd name="T15" fmla="*/ 0 h 1008"/>
                <a:gd name="T16" fmla="*/ 44 w 2880"/>
                <a:gd name="T17" fmla="*/ 4 h 1008"/>
                <a:gd name="T18" fmla="*/ 48 w 2880"/>
                <a:gd name="T19" fmla="*/ 0 h 1008"/>
                <a:gd name="T20" fmla="*/ 51 w 2880"/>
                <a:gd name="T21" fmla="*/ 4 h 1008"/>
                <a:gd name="T22" fmla="*/ 54 w 2880"/>
                <a:gd name="T23" fmla="*/ 0 h 1008"/>
                <a:gd name="T24" fmla="*/ 57 w 2880"/>
                <a:gd name="T25" fmla="*/ 4 h 1008"/>
                <a:gd name="T26" fmla="*/ 61 w 2880"/>
                <a:gd name="T27" fmla="*/ 0 h 1008"/>
                <a:gd name="T28" fmla="*/ 64 w 2880"/>
                <a:gd name="T29" fmla="*/ 4 h 10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0" h="1008">
                  <a:moveTo>
                    <a:pt x="0" y="1008"/>
                  </a:moveTo>
                  <a:lnTo>
                    <a:pt x="1008" y="0"/>
                  </a:lnTo>
                  <a:lnTo>
                    <a:pt x="1152" y="144"/>
                  </a:lnTo>
                  <a:lnTo>
                    <a:pt x="1296" y="0"/>
                  </a:lnTo>
                  <a:lnTo>
                    <a:pt x="1440" y="144"/>
                  </a:lnTo>
                  <a:lnTo>
                    <a:pt x="1584" y="0"/>
                  </a:lnTo>
                  <a:lnTo>
                    <a:pt x="1728" y="144"/>
                  </a:lnTo>
                  <a:lnTo>
                    <a:pt x="1872" y="0"/>
                  </a:lnTo>
                  <a:lnTo>
                    <a:pt x="2016" y="144"/>
                  </a:lnTo>
                  <a:lnTo>
                    <a:pt x="2160" y="0"/>
                  </a:lnTo>
                  <a:lnTo>
                    <a:pt x="2304" y="144"/>
                  </a:lnTo>
                  <a:lnTo>
                    <a:pt x="2448" y="0"/>
                  </a:lnTo>
                  <a:lnTo>
                    <a:pt x="2592" y="144"/>
                  </a:lnTo>
                  <a:lnTo>
                    <a:pt x="2736" y="0"/>
                  </a:lnTo>
                  <a:lnTo>
                    <a:pt x="2880" y="144"/>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1" name="Line 14"/>
            <p:cNvSpPr>
              <a:spLocks noChangeShapeType="1"/>
            </p:cNvSpPr>
            <p:nvPr/>
          </p:nvSpPr>
          <p:spPr bwMode="auto">
            <a:xfrm flipV="1">
              <a:off x="3966" y="3970"/>
              <a:ext cx="1594"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2" name="Oval 15"/>
            <p:cNvSpPr>
              <a:spLocks noChangeArrowheads="1"/>
            </p:cNvSpPr>
            <p:nvPr/>
          </p:nvSpPr>
          <p:spPr bwMode="auto">
            <a:xfrm>
              <a:off x="3744" y="4968"/>
              <a:ext cx="576" cy="576"/>
            </a:xfrm>
            <a:prstGeom prst="ellipse">
              <a:avLst/>
            </a:prstGeom>
            <a:solidFill>
              <a:srgbClr val="FFFFFF"/>
            </a:solidFill>
            <a:ln w="158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83" name="Line 16"/>
            <p:cNvSpPr>
              <a:spLocks noChangeShapeType="1"/>
            </p:cNvSpPr>
            <p:nvPr/>
          </p:nvSpPr>
          <p:spPr bwMode="auto">
            <a:xfrm flipV="1">
              <a:off x="3888" y="5112"/>
              <a:ext cx="288"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4" name="Line 17"/>
            <p:cNvSpPr>
              <a:spLocks noChangeShapeType="1"/>
            </p:cNvSpPr>
            <p:nvPr/>
          </p:nvSpPr>
          <p:spPr bwMode="auto">
            <a:xfrm flipV="1">
              <a:off x="4032" y="4536"/>
              <a:ext cx="0" cy="43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5" name="Line 18"/>
            <p:cNvSpPr>
              <a:spLocks noChangeShapeType="1"/>
            </p:cNvSpPr>
            <p:nvPr/>
          </p:nvSpPr>
          <p:spPr bwMode="auto">
            <a:xfrm>
              <a:off x="4032" y="5544"/>
              <a:ext cx="0" cy="43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6" name="Freeform 19"/>
            <p:cNvSpPr>
              <a:spLocks/>
            </p:cNvSpPr>
            <p:nvPr/>
          </p:nvSpPr>
          <p:spPr bwMode="auto">
            <a:xfrm>
              <a:off x="3888" y="5976"/>
              <a:ext cx="288" cy="144"/>
            </a:xfrm>
            <a:custGeom>
              <a:avLst/>
              <a:gdLst>
                <a:gd name="T0" fmla="*/ 0 w 288"/>
                <a:gd name="T1" fmla="*/ 0 h 144"/>
                <a:gd name="T2" fmla="*/ 288 w 288"/>
                <a:gd name="T3" fmla="*/ 0 h 144"/>
                <a:gd name="T4" fmla="*/ 144 w 288"/>
                <a:gd name="T5" fmla="*/ 144 h 144"/>
                <a:gd name="T6" fmla="*/ 0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7" name="Text Box 20"/>
            <p:cNvSpPr txBox="1">
              <a:spLocks noChangeArrowheads="1"/>
            </p:cNvSpPr>
            <p:nvPr/>
          </p:nvSpPr>
          <p:spPr bwMode="auto">
            <a:xfrm>
              <a:off x="4140" y="4971"/>
              <a:ext cx="2124" cy="1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DC</a:t>
              </a:r>
            </a:p>
            <a:p>
              <a:pPr algn="ctr" eaLnBrk="1" hangingPunct="1">
                <a:spcBef>
                  <a:spcPct val="0"/>
                </a:spcBef>
                <a:buFontTx/>
                <a:buNone/>
              </a:pPr>
              <a:r>
                <a:rPr lang="en-US" altLang="en-US" sz="1800"/>
                <a:t>Voltmeter</a:t>
              </a:r>
            </a:p>
            <a:p>
              <a:pPr algn="ctr" eaLnBrk="1" hangingPunct="1">
                <a:spcBef>
                  <a:spcPct val="0"/>
                </a:spcBef>
                <a:buFontTx/>
                <a:buNone/>
              </a:pPr>
              <a:r>
                <a:rPr lang="en-US" altLang="en-US" sz="1800"/>
                <a:t>with </a:t>
              </a:r>
            </a:p>
            <a:p>
              <a:pPr algn="ctr" eaLnBrk="1" hangingPunct="1">
                <a:spcBef>
                  <a:spcPct val="0"/>
                </a:spcBef>
                <a:buFontTx/>
                <a:buNone/>
              </a:pPr>
              <a:r>
                <a:rPr lang="en-US" altLang="en-US" sz="1800"/>
                <a:t>Low-Pass Filter</a:t>
              </a:r>
            </a:p>
          </p:txBody>
        </p:sp>
        <p:sp>
          <p:nvSpPr>
            <p:cNvPr id="36888" name="Text Box 21"/>
            <p:cNvSpPr txBox="1">
              <a:spLocks noChangeArrowheads="1"/>
            </p:cNvSpPr>
            <p:nvPr/>
          </p:nvSpPr>
          <p:spPr bwMode="auto">
            <a:xfrm>
              <a:off x="6192" y="6120"/>
              <a:ext cx="4032"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1 = ADC Output &lt;= Search Value</a:t>
              </a:r>
            </a:p>
            <a:p>
              <a:pPr algn="ctr" eaLnBrk="1" hangingPunct="1">
                <a:spcBef>
                  <a:spcPct val="0"/>
                </a:spcBef>
                <a:buFontTx/>
                <a:buNone/>
              </a:pPr>
              <a:r>
                <a:rPr lang="en-US" altLang="en-US" sz="1600"/>
                <a:t>0 = ADC Output &gt; Search Value</a:t>
              </a:r>
              <a:endParaRPr lang="en-US" altLang="en-US" sz="1800"/>
            </a:p>
          </p:txBody>
        </p:sp>
        <p:sp>
          <p:nvSpPr>
            <p:cNvPr id="36889" name="Freeform 22"/>
            <p:cNvSpPr>
              <a:spLocks/>
            </p:cNvSpPr>
            <p:nvPr/>
          </p:nvSpPr>
          <p:spPr bwMode="auto">
            <a:xfrm>
              <a:off x="4608" y="6552"/>
              <a:ext cx="1728" cy="864"/>
            </a:xfrm>
            <a:custGeom>
              <a:avLst/>
              <a:gdLst>
                <a:gd name="T0" fmla="*/ 576 w 1728"/>
                <a:gd name="T1" fmla="*/ 0 h 864"/>
                <a:gd name="T2" fmla="*/ 1728 w 1728"/>
                <a:gd name="T3" fmla="*/ 0 h 864"/>
                <a:gd name="T4" fmla="*/ 1728 w 1728"/>
                <a:gd name="T5" fmla="*/ 864 h 864"/>
                <a:gd name="T6" fmla="*/ 576 w 1728"/>
                <a:gd name="T7" fmla="*/ 864 h 864"/>
                <a:gd name="T8" fmla="*/ 0 w 1728"/>
                <a:gd name="T9" fmla="*/ 432 h 864"/>
                <a:gd name="T10" fmla="*/ 576 w 1728"/>
                <a:gd name="T11" fmla="*/ 0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 h="864">
                  <a:moveTo>
                    <a:pt x="576" y="0"/>
                  </a:moveTo>
                  <a:lnTo>
                    <a:pt x="1728" y="0"/>
                  </a:lnTo>
                  <a:lnTo>
                    <a:pt x="1728" y="864"/>
                  </a:lnTo>
                  <a:lnTo>
                    <a:pt x="576" y="864"/>
                  </a:lnTo>
                  <a:lnTo>
                    <a:pt x="0" y="432"/>
                  </a:lnTo>
                  <a:lnTo>
                    <a:pt x="576" y="0"/>
                  </a:lnTo>
                  <a:close/>
                </a:path>
              </a:pathLst>
            </a:custGeom>
            <a:solidFill>
              <a:srgbClr val="FFFFFF"/>
            </a:solidFill>
            <a:ln w="158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0" name="Text Box 23"/>
            <p:cNvSpPr txBox="1">
              <a:spLocks noChangeArrowheads="1"/>
            </p:cNvSpPr>
            <p:nvPr/>
          </p:nvSpPr>
          <p:spPr bwMode="auto">
            <a:xfrm>
              <a:off x="4911" y="6636"/>
              <a:ext cx="1494" cy="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One-Bit</a:t>
              </a:r>
            </a:p>
            <a:p>
              <a:pPr algn="ctr" eaLnBrk="1" hangingPunct="1">
                <a:spcBef>
                  <a:spcPct val="0"/>
                </a:spcBef>
                <a:buFontTx/>
                <a:buNone/>
              </a:pPr>
              <a:r>
                <a:rPr lang="en-US" altLang="en-US" sz="2400"/>
                <a:t>DAC</a:t>
              </a:r>
            </a:p>
          </p:txBody>
        </p:sp>
        <p:sp>
          <p:nvSpPr>
            <p:cNvPr id="36891" name="Line 24"/>
            <p:cNvSpPr>
              <a:spLocks noChangeShapeType="1"/>
            </p:cNvSpPr>
            <p:nvPr/>
          </p:nvSpPr>
          <p:spPr bwMode="auto">
            <a:xfrm flipH="1">
              <a:off x="1872" y="6984"/>
              <a:ext cx="27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2" name="Line 25"/>
            <p:cNvSpPr>
              <a:spLocks noChangeShapeType="1"/>
            </p:cNvSpPr>
            <p:nvPr/>
          </p:nvSpPr>
          <p:spPr bwMode="auto">
            <a:xfrm>
              <a:off x="1872" y="4536"/>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3" name="Text Box 26"/>
            <p:cNvSpPr txBox="1">
              <a:spLocks noChangeArrowheads="1"/>
            </p:cNvSpPr>
            <p:nvPr/>
          </p:nvSpPr>
          <p:spPr bwMode="auto">
            <a:xfrm>
              <a:off x="1989" y="6213"/>
              <a:ext cx="2892"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VOH = Ramp Up</a:t>
              </a:r>
            </a:p>
            <a:p>
              <a:pPr algn="ctr" eaLnBrk="1" hangingPunct="1">
                <a:spcBef>
                  <a:spcPct val="0"/>
                </a:spcBef>
                <a:buFontTx/>
                <a:buNone/>
              </a:pPr>
              <a:r>
                <a:rPr lang="en-US" altLang="en-US" sz="2000"/>
                <a:t>VOL = Ramp Down</a:t>
              </a:r>
            </a:p>
          </p:txBody>
        </p:sp>
        <p:sp>
          <p:nvSpPr>
            <p:cNvPr id="36894" name="Line 27"/>
            <p:cNvSpPr>
              <a:spLocks noChangeShapeType="1"/>
            </p:cNvSpPr>
            <p:nvPr/>
          </p:nvSpPr>
          <p:spPr bwMode="auto">
            <a:xfrm>
              <a:off x="1872" y="4536"/>
              <a:ext cx="0" cy="24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5" name="Line 28"/>
            <p:cNvSpPr>
              <a:spLocks noChangeShapeType="1"/>
            </p:cNvSpPr>
            <p:nvPr/>
          </p:nvSpPr>
          <p:spPr bwMode="auto">
            <a:xfrm>
              <a:off x="10080" y="4536"/>
              <a:ext cx="0" cy="24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6" name="Oval 29"/>
            <p:cNvSpPr>
              <a:spLocks noChangeArrowheads="1"/>
            </p:cNvSpPr>
            <p:nvPr/>
          </p:nvSpPr>
          <p:spPr bwMode="auto">
            <a:xfrm>
              <a:off x="3987" y="450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97" name="Line 30"/>
            <p:cNvSpPr>
              <a:spLocks noChangeShapeType="1"/>
            </p:cNvSpPr>
            <p:nvPr/>
          </p:nvSpPr>
          <p:spPr bwMode="auto">
            <a:xfrm flipH="1">
              <a:off x="6336" y="6993"/>
              <a:ext cx="374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8" name="Text Box 31"/>
            <p:cNvSpPr txBox="1">
              <a:spLocks noChangeArrowheads="1"/>
            </p:cNvSpPr>
            <p:nvPr/>
          </p:nvSpPr>
          <p:spPr bwMode="auto">
            <a:xfrm>
              <a:off x="4140" y="2952"/>
              <a:ext cx="2325" cy="49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Input level converges to</a:t>
              </a:r>
            </a:p>
            <a:p>
              <a:pPr algn="ctr" eaLnBrk="1" hangingPunct="1">
                <a:spcBef>
                  <a:spcPct val="0"/>
                </a:spcBef>
                <a:buFontTx/>
                <a:buNone/>
              </a:pPr>
              <a:r>
                <a:rPr lang="en-US" altLang="en-US" sz="1400"/>
                <a:t>ADC decision level</a:t>
              </a:r>
              <a:endParaRPr lang="en-US" altLang="en-US" sz="900"/>
            </a:p>
          </p:txBody>
        </p:sp>
        <p:sp>
          <p:nvSpPr>
            <p:cNvPr id="36899" name="Line 32"/>
            <p:cNvSpPr>
              <a:spLocks noChangeShapeType="1"/>
            </p:cNvSpPr>
            <p:nvPr/>
          </p:nvSpPr>
          <p:spPr bwMode="auto">
            <a:xfrm flipH="1">
              <a:off x="4620" y="3387"/>
              <a:ext cx="75" cy="4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SLT</a:t>
            </a:r>
          </a:p>
        </p:txBody>
      </p:sp>
      <p:sp>
        <p:nvSpPr>
          <p:cNvPr id="37891" name="Content Placeholder 2"/>
          <p:cNvSpPr>
            <a:spLocks noGrp="1"/>
          </p:cNvSpPr>
          <p:nvPr>
            <p:ph idx="1"/>
          </p:nvPr>
        </p:nvSpPr>
        <p:spPr/>
        <p:txBody>
          <a:bodyPr/>
          <a:lstStyle/>
          <a:p>
            <a:r>
              <a:rPr lang="en-US" altLang="en-US" sz="2800" dirty="0" smtClean="0"/>
              <a:t>SLT takes a long time to finish</a:t>
            </a:r>
          </a:p>
          <a:p>
            <a:r>
              <a:rPr lang="en-US" altLang="en-US" sz="2800" dirty="0" smtClean="0"/>
              <a:t>Stationarity of the test environment becomes a significant issue</a:t>
            </a:r>
          </a:p>
          <a:p>
            <a:r>
              <a:rPr lang="en-US" altLang="en-US" sz="2800" dirty="0" smtClean="0"/>
              <a:t>Even partial code test may require a time long enough to cause stationarity concerns</a:t>
            </a:r>
          </a:p>
          <a:p>
            <a:r>
              <a:rPr lang="en-US" altLang="en-US" sz="2800" dirty="0" smtClean="0"/>
              <a:t>Solution is to repeatedly re-measure offset and gain error throughout SLT, and adjust </a:t>
            </a:r>
            <a:r>
              <a:rPr lang="en-US" altLang="en-US" sz="2800" dirty="0" err="1" smtClean="0"/>
              <a:t>Tk</a:t>
            </a:r>
            <a:r>
              <a:rPr lang="en-US" altLang="en-US" sz="2800" dirty="0" smtClean="0"/>
              <a:t> according to the latest measurement of offset and gain error</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EEFEF2-E89D-42FD-BDB9-D4C78F259568}" type="slidenum">
              <a:rPr lang="en-US" altLang="en-US" sz="1400" smtClean="0"/>
              <a:pPr>
                <a:spcBef>
                  <a:spcPct val="0"/>
                </a:spcBef>
                <a:buFontTx/>
                <a:buNone/>
              </a:pPr>
              <a:t>24</a:t>
            </a:fld>
            <a:endParaRPr lang="en-US" altLang="en-US" sz="1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Alternative SLT for full code test</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E25234-7E52-40AB-A6BD-662A451F14A4}" type="slidenum">
              <a:rPr lang="en-US" altLang="en-US" sz="1400" smtClean="0"/>
              <a:pPr>
                <a:spcBef>
                  <a:spcPct val="0"/>
                </a:spcBef>
                <a:buFontTx/>
                <a:buNone/>
              </a:pPr>
              <a:t>25</a:t>
            </a:fld>
            <a:endParaRPr lang="en-US" altLang="en-US" sz="1400" smtClean="0"/>
          </a:p>
        </p:txBody>
      </p:sp>
      <p:sp>
        <p:nvSpPr>
          <p:cNvPr id="38916" name="Freeform 3"/>
          <p:cNvSpPr>
            <a:spLocks/>
          </p:cNvSpPr>
          <p:nvPr/>
        </p:nvSpPr>
        <p:spPr bwMode="auto">
          <a:xfrm>
            <a:off x="3949700" y="3270250"/>
            <a:ext cx="1444625" cy="855663"/>
          </a:xfrm>
          <a:custGeom>
            <a:avLst/>
            <a:gdLst>
              <a:gd name="T0" fmla="*/ 2147483646 w 1728"/>
              <a:gd name="T1" fmla="*/ 0 h 864"/>
              <a:gd name="T2" fmla="*/ 2147483646 w 1728"/>
              <a:gd name="T3" fmla="*/ 0 h 864"/>
              <a:gd name="T4" fmla="*/ 2147483646 w 1728"/>
              <a:gd name="T5" fmla="*/ 2147483646 h 864"/>
              <a:gd name="T6" fmla="*/ 2147483646 w 1728"/>
              <a:gd name="T7" fmla="*/ 2147483646 h 864"/>
              <a:gd name="T8" fmla="*/ 0 w 1728"/>
              <a:gd name="T9" fmla="*/ 2147483646 h 864"/>
              <a:gd name="T10" fmla="*/ 2147483646 w 1728"/>
              <a:gd name="T11" fmla="*/ 0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 h="864">
                <a:moveTo>
                  <a:pt x="576" y="0"/>
                </a:moveTo>
                <a:lnTo>
                  <a:pt x="1728" y="0"/>
                </a:lnTo>
                <a:lnTo>
                  <a:pt x="1728" y="864"/>
                </a:lnTo>
                <a:lnTo>
                  <a:pt x="576" y="864"/>
                </a:lnTo>
                <a:lnTo>
                  <a:pt x="0" y="432"/>
                </a:lnTo>
                <a:lnTo>
                  <a:pt x="576" y="0"/>
                </a:lnTo>
                <a:close/>
              </a:path>
            </a:pathLst>
          </a:custGeom>
          <a:solidFill>
            <a:srgbClr val="FFFFFF"/>
          </a:solidFill>
          <a:ln w="158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4"/>
          <p:cNvSpPr txBox="1">
            <a:spLocks noChangeArrowheads="1"/>
          </p:cNvSpPr>
          <p:nvPr/>
        </p:nvSpPr>
        <p:spPr bwMode="auto">
          <a:xfrm>
            <a:off x="5876925" y="3273425"/>
            <a:ext cx="1685925" cy="855663"/>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Dedicated computer</a:t>
            </a:r>
          </a:p>
        </p:txBody>
      </p:sp>
      <p:sp>
        <p:nvSpPr>
          <p:cNvPr id="38918" name="Line 5"/>
          <p:cNvSpPr>
            <a:spLocks noChangeShapeType="1"/>
          </p:cNvSpPr>
          <p:nvPr/>
        </p:nvSpPr>
        <p:spPr bwMode="auto">
          <a:xfrm>
            <a:off x="7562850" y="3702050"/>
            <a:ext cx="3619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9" name="Text Box 7"/>
          <p:cNvSpPr txBox="1">
            <a:spLocks noChangeArrowheads="1"/>
          </p:cNvSpPr>
          <p:nvPr/>
        </p:nvSpPr>
        <p:spPr bwMode="auto">
          <a:xfrm>
            <a:off x="4165600" y="3184525"/>
            <a:ext cx="1323975"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ADC</a:t>
            </a:r>
          </a:p>
          <a:p>
            <a:pPr algn="ctr" eaLnBrk="1" hangingPunct="1">
              <a:spcBef>
                <a:spcPct val="0"/>
              </a:spcBef>
              <a:buFontTx/>
              <a:buNone/>
            </a:pPr>
            <a:r>
              <a:rPr lang="en-US" altLang="en-US" sz="2000"/>
              <a:t>Under</a:t>
            </a:r>
          </a:p>
          <a:p>
            <a:pPr algn="ctr" eaLnBrk="1" hangingPunct="1">
              <a:spcBef>
                <a:spcPct val="0"/>
              </a:spcBef>
              <a:buFontTx/>
              <a:buNone/>
            </a:pPr>
            <a:r>
              <a:rPr lang="en-US" altLang="en-US" sz="2000"/>
              <a:t>Test</a:t>
            </a:r>
          </a:p>
        </p:txBody>
      </p:sp>
      <p:sp>
        <p:nvSpPr>
          <p:cNvPr id="38920" name="Line 10"/>
          <p:cNvSpPr>
            <a:spLocks noChangeShapeType="1"/>
          </p:cNvSpPr>
          <p:nvPr/>
        </p:nvSpPr>
        <p:spPr bwMode="auto">
          <a:xfrm flipV="1">
            <a:off x="3289300" y="3702050"/>
            <a:ext cx="660400" cy="127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11"/>
          <p:cNvSpPr>
            <a:spLocks noChangeShapeType="1"/>
          </p:cNvSpPr>
          <p:nvPr/>
        </p:nvSpPr>
        <p:spPr bwMode="auto">
          <a:xfrm>
            <a:off x="5394325" y="3702050"/>
            <a:ext cx="4826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 name="Text Box 12"/>
          <p:cNvSpPr txBox="1">
            <a:spLocks noChangeArrowheads="1"/>
          </p:cNvSpPr>
          <p:nvPr/>
        </p:nvSpPr>
        <p:spPr bwMode="auto">
          <a:xfrm>
            <a:off x="1384300" y="3273425"/>
            <a:ext cx="877888" cy="855663"/>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eaLnBrk="1" hangingPunct="1">
              <a:defRPr/>
            </a:pPr>
            <a:r>
              <a:rPr lang="en-US" dirty="0" err="1">
                <a:latin typeface="+mn-lt"/>
              </a:rPr>
              <a:t>mainDAC</a:t>
            </a:r>
            <a:endParaRPr lang="en-US" dirty="0">
              <a:latin typeface="+mn-lt"/>
            </a:endParaRPr>
          </a:p>
        </p:txBody>
      </p:sp>
      <p:sp>
        <p:nvSpPr>
          <p:cNvPr id="38923" name="Freeform 13"/>
          <p:cNvSpPr>
            <a:spLocks/>
          </p:cNvSpPr>
          <p:nvPr/>
        </p:nvSpPr>
        <p:spPr bwMode="auto">
          <a:xfrm>
            <a:off x="2063750" y="2803525"/>
            <a:ext cx="928688" cy="381000"/>
          </a:xfrm>
          <a:custGeom>
            <a:avLst/>
            <a:gdLst>
              <a:gd name="T0" fmla="*/ 0 w 10000"/>
              <a:gd name="T1" fmla="*/ 2147483646 h 10000"/>
              <a:gd name="T2" fmla="*/ 2147483646 w 10000"/>
              <a:gd name="T3" fmla="*/ 0 h 10000"/>
              <a:gd name="T4" fmla="*/ 2147483646 w 10000"/>
              <a:gd name="T5" fmla="*/ 2147483646 h 10000"/>
              <a:gd name="T6" fmla="*/ 2147483646 w 10000"/>
              <a:gd name="T7" fmla="*/ 0 h 10000"/>
              <a:gd name="T8" fmla="*/ 2147483646 w 10000"/>
              <a:gd name="T9" fmla="*/ 2147483646 h 10000"/>
              <a:gd name="T10" fmla="*/ 2147483646 w 10000"/>
              <a:gd name="T11" fmla="*/ 0 h 10000"/>
              <a:gd name="T12" fmla="*/ 2147483646 w 10000"/>
              <a:gd name="T13" fmla="*/ 2147483646 h 10000"/>
              <a:gd name="T14" fmla="*/ 2147483646 w 10000"/>
              <a:gd name="T15" fmla="*/ 0 h 10000"/>
              <a:gd name="T16" fmla="*/ 2147483646 w 10000"/>
              <a:gd name="T17" fmla="*/ 2147483646 h 10000"/>
              <a:gd name="T18" fmla="*/ 2147483646 w 10000"/>
              <a:gd name="T19" fmla="*/ 0 h 10000"/>
              <a:gd name="T20" fmla="*/ 2147483646 w 10000"/>
              <a:gd name="T21" fmla="*/ 2147483646 h 10000"/>
              <a:gd name="T22" fmla="*/ 2147483646 w 10000"/>
              <a:gd name="T23" fmla="*/ 0 h 10000"/>
              <a:gd name="T24" fmla="*/ 2147483646 w 10000"/>
              <a:gd name="T25" fmla="*/ 2147483646 h 10000"/>
              <a:gd name="T26" fmla="*/ 2147483646 w 10000"/>
              <a:gd name="T27" fmla="*/ 0 h 10000"/>
              <a:gd name="T28" fmla="*/ 2147483646 w 10000"/>
              <a:gd name="T29" fmla="*/ 2147483646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0" h="10000">
                <a:moveTo>
                  <a:pt x="0" y="10000"/>
                </a:moveTo>
                <a:cubicBezTo>
                  <a:pt x="495" y="-70"/>
                  <a:pt x="443" y="3504"/>
                  <a:pt x="550" y="0"/>
                </a:cubicBezTo>
                <a:cubicBezTo>
                  <a:pt x="792" y="3327"/>
                  <a:pt x="1033" y="6656"/>
                  <a:pt x="1276" y="9985"/>
                </a:cubicBezTo>
                <a:cubicBezTo>
                  <a:pt x="1518" y="6656"/>
                  <a:pt x="1761" y="3328"/>
                  <a:pt x="2003" y="0"/>
                </a:cubicBezTo>
                <a:cubicBezTo>
                  <a:pt x="2246" y="3327"/>
                  <a:pt x="2488" y="6656"/>
                  <a:pt x="2730" y="9985"/>
                </a:cubicBezTo>
                <a:cubicBezTo>
                  <a:pt x="2972" y="6656"/>
                  <a:pt x="3215" y="3328"/>
                  <a:pt x="3457" y="0"/>
                </a:cubicBezTo>
                <a:cubicBezTo>
                  <a:pt x="3699" y="3328"/>
                  <a:pt x="3942" y="6657"/>
                  <a:pt x="4184" y="9985"/>
                </a:cubicBezTo>
                <a:cubicBezTo>
                  <a:pt x="4426" y="6656"/>
                  <a:pt x="4669" y="3328"/>
                  <a:pt x="4912" y="0"/>
                </a:cubicBezTo>
                <a:cubicBezTo>
                  <a:pt x="5154" y="3327"/>
                  <a:pt x="5395" y="6656"/>
                  <a:pt x="5638" y="9985"/>
                </a:cubicBezTo>
                <a:cubicBezTo>
                  <a:pt x="5880" y="6656"/>
                  <a:pt x="6124" y="3328"/>
                  <a:pt x="6366" y="0"/>
                </a:cubicBezTo>
                <a:cubicBezTo>
                  <a:pt x="6608" y="3327"/>
                  <a:pt x="6849" y="6656"/>
                  <a:pt x="7092" y="9985"/>
                </a:cubicBezTo>
                <a:cubicBezTo>
                  <a:pt x="7334" y="6656"/>
                  <a:pt x="7577" y="3328"/>
                  <a:pt x="7819" y="0"/>
                </a:cubicBezTo>
                <a:cubicBezTo>
                  <a:pt x="8062" y="3327"/>
                  <a:pt x="8304" y="6656"/>
                  <a:pt x="8546" y="9985"/>
                </a:cubicBezTo>
                <a:cubicBezTo>
                  <a:pt x="8788" y="6656"/>
                  <a:pt x="9031" y="3328"/>
                  <a:pt x="9273" y="0"/>
                </a:cubicBezTo>
                <a:cubicBezTo>
                  <a:pt x="9515" y="3328"/>
                  <a:pt x="9758" y="6657"/>
                  <a:pt x="10000" y="9985"/>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Oval 15"/>
          <p:cNvSpPr>
            <a:spLocks noChangeArrowheads="1"/>
          </p:cNvSpPr>
          <p:nvPr/>
        </p:nvSpPr>
        <p:spPr bwMode="auto">
          <a:xfrm>
            <a:off x="3289300" y="4129088"/>
            <a:ext cx="482600" cy="569912"/>
          </a:xfrm>
          <a:prstGeom prst="ellipse">
            <a:avLst/>
          </a:prstGeom>
          <a:solidFill>
            <a:srgbClr val="FFFFFF"/>
          </a:solidFill>
          <a:ln w="158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25" name="Line 16"/>
          <p:cNvSpPr>
            <a:spLocks noChangeShapeType="1"/>
          </p:cNvSpPr>
          <p:nvPr/>
        </p:nvSpPr>
        <p:spPr bwMode="auto">
          <a:xfrm flipV="1">
            <a:off x="3409950" y="4271963"/>
            <a:ext cx="241300" cy="2841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6" name="Line 17"/>
          <p:cNvSpPr>
            <a:spLocks noChangeShapeType="1"/>
          </p:cNvSpPr>
          <p:nvPr/>
        </p:nvSpPr>
        <p:spPr bwMode="auto">
          <a:xfrm flipV="1">
            <a:off x="3530600" y="3702050"/>
            <a:ext cx="0" cy="427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7" name="Line 18"/>
          <p:cNvSpPr>
            <a:spLocks noChangeShapeType="1"/>
          </p:cNvSpPr>
          <p:nvPr/>
        </p:nvSpPr>
        <p:spPr bwMode="auto">
          <a:xfrm>
            <a:off x="3530600" y="4699000"/>
            <a:ext cx="0" cy="4286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8" name="Freeform 19"/>
          <p:cNvSpPr>
            <a:spLocks/>
          </p:cNvSpPr>
          <p:nvPr/>
        </p:nvSpPr>
        <p:spPr bwMode="auto">
          <a:xfrm>
            <a:off x="3409950" y="5127625"/>
            <a:ext cx="241300" cy="141288"/>
          </a:xfrm>
          <a:custGeom>
            <a:avLst/>
            <a:gdLst>
              <a:gd name="T0" fmla="*/ 0 w 288"/>
              <a:gd name="T1" fmla="*/ 0 h 144"/>
              <a:gd name="T2" fmla="*/ 2147483646 w 288"/>
              <a:gd name="T3" fmla="*/ 0 h 144"/>
              <a:gd name="T4" fmla="*/ 2147483646 w 288"/>
              <a:gd name="T5" fmla="*/ 2147483646 h 144"/>
              <a:gd name="T6" fmla="*/ 0 w 288"/>
              <a:gd name="T7" fmla="*/ 0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44">
                <a:moveTo>
                  <a:pt x="0" y="0"/>
                </a:moveTo>
                <a:lnTo>
                  <a:pt x="288" y="0"/>
                </a:lnTo>
                <a:lnTo>
                  <a:pt x="144" y="144"/>
                </a:lnTo>
                <a:lnTo>
                  <a:pt x="0" y="0"/>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9" name="Line 24"/>
          <p:cNvSpPr>
            <a:spLocks noChangeShapeType="1"/>
          </p:cNvSpPr>
          <p:nvPr/>
        </p:nvSpPr>
        <p:spPr bwMode="auto">
          <a:xfrm flipH="1">
            <a:off x="1057275" y="6124575"/>
            <a:ext cx="2289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30" name="Line 25"/>
          <p:cNvSpPr>
            <a:spLocks noChangeShapeType="1"/>
          </p:cNvSpPr>
          <p:nvPr/>
        </p:nvSpPr>
        <p:spPr bwMode="auto">
          <a:xfrm>
            <a:off x="1057275" y="3702050"/>
            <a:ext cx="327025" cy="127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31" name="Line 27"/>
          <p:cNvSpPr>
            <a:spLocks noChangeShapeType="1"/>
          </p:cNvSpPr>
          <p:nvPr/>
        </p:nvSpPr>
        <p:spPr bwMode="auto">
          <a:xfrm>
            <a:off x="1057275" y="3702050"/>
            <a:ext cx="0" cy="24225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32" name="Line 28"/>
          <p:cNvSpPr>
            <a:spLocks noChangeShapeType="1"/>
          </p:cNvSpPr>
          <p:nvPr/>
        </p:nvSpPr>
        <p:spPr bwMode="auto">
          <a:xfrm>
            <a:off x="7924800" y="3702050"/>
            <a:ext cx="0" cy="24225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33" name="Oval 29"/>
          <p:cNvSpPr>
            <a:spLocks noChangeArrowheads="1"/>
          </p:cNvSpPr>
          <p:nvPr/>
        </p:nvSpPr>
        <p:spPr bwMode="auto">
          <a:xfrm>
            <a:off x="3494088" y="3671888"/>
            <a:ext cx="71437" cy="84137"/>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34" name="Line 30"/>
          <p:cNvSpPr>
            <a:spLocks noChangeShapeType="1"/>
          </p:cNvSpPr>
          <p:nvPr/>
        </p:nvSpPr>
        <p:spPr bwMode="auto">
          <a:xfrm flipH="1" flipV="1">
            <a:off x="3289300" y="6124575"/>
            <a:ext cx="4635500" cy="9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35" name="Oval 15"/>
          <p:cNvSpPr>
            <a:spLocks noChangeArrowheads="1"/>
          </p:cNvSpPr>
          <p:nvPr/>
        </p:nvSpPr>
        <p:spPr bwMode="auto">
          <a:xfrm>
            <a:off x="2808288" y="3429000"/>
            <a:ext cx="481012" cy="569913"/>
          </a:xfrm>
          <a:prstGeom prst="ellipse">
            <a:avLst/>
          </a:prstGeom>
          <a:solidFill>
            <a:srgbClr val="FFFFFF"/>
          </a:solidFill>
          <a:ln w="158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36" name="Line 10"/>
          <p:cNvSpPr>
            <a:spLocks noChangeShapeType="1"/>
          </p:cNvSpPr>
          <p:nvPr/>
        </p:nvSpPr>
        <p:spPr bwMode="auto">
          <a:xfrm flipV="1">
            <a:off x="2249488" y="3724275"/>
            <a:ext cx="558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Text Box 12"/>
          <p:cNvSpPr txBox="1">
            <a:spLocks noChangeArrowheads="1"/>
          </p:cNvSpPr>
          <p:nvPr/>
        </p:nvSpPr>
        <p:spPr bwMode="auto">
          <a:xfrm>
            <a:off x="2603500" y="1828800"/>
            <a:ext cx="877888" cy="855663"/>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eaLnBrk="1" hangingPunct="1">
              <a:defRPr/>
            </a:pPr>
            <a:r>
              <a:rPr lang="en-US" dirty="0" err="1">
                <a:latin typeface="+mn-lt"/>
              </a:rPr>
              <a:t>fineDAC</a:t>
            </a:r>
            <a:endParaRPr lang="en-US" dirty="0">
              <a:latin typeface="+mn-lt"/>
            </a:endParaRPr>
          </a:p>
        </p:txBody>
      </p:sp>
      <p:cxnSp>
        <p:nvCxnSpPr>
          <p:cNvPr id="38938" name="Straight Arrow Connector 5"/>
          <p:cNvCxnSpPr>
            <a:cxnSpLocks noChangeShapeType="1"/>
            <a:stCxn id="69" idx="2"/>
            <a:endCxn id="38935" idx="0"/>
          </p:cNvCxnSpPr>
          <p:nvPr/>
        </p:nvCxnSpPr>
        <p:spPr bwMode="auto">
          <a:xfrm>
            <a:off x="3043238" y="2684463"/>
            <a:ext cx="4762" cy="7445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 name="Text Box 12"/>
          <p:cNvSpPr txBox="1">
            <a:spLocks noChangeArrowheads="1"/>
          </p:cNvSpPr>
          <p:nvPr/>
        </p:nvSpPr>
        <p:spPr bwMode="auto">
          <a:xfrm>
            <a:off x="1536700" y="4556125"/>
            <a:ext cx="992188" cy="855663"/>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algn="ctr" eaLnBrk="1" hangingPunct="1">
              <a:defRPr/>
            </a:pPr>
            <a:r>
              <a:rPr lang="en-US" dirty="0">
                <a:latin typeface="+mn-lt"/>
              </a:rPr>
              <a:t>±</a:t>
            </a:r>
            <a:r>
              <a:rPr lang="en-US" dirty="0" err="1">
                <a:latin typeface="+mn-lt"/>
              </a:rPr>
              <a:t>VrefGND</a:t>
            </a:r>
            <a:endParaRPr lang="en-US" dirty="0">
              <a:latin typeface="+mn-lt"/>
            </a:endParaRPr>
          </a:p>
        </p:txBody>
      </p:sp>
      <p:cxnSp>
        <p:nvCxnSpPr>
          <p:cNvPr id="38940" name="Straight Arrow Connector 7"/>
          <p:cNvCxnSpPr>
            <a:cxnSpLocks noChangeShapeType="1"/>
          </p:cNvCxnSpPr>
          <p:nvPr/>
        </p:nvCxnSpPr>
        <p:spPr bwMode="auto">
          <a:xfrm>
            <a:off x="1057275" y="4984750"/>
            <a:ext cx="4794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41" name="Elbow Connector 9"/>
          <p:cNvCxnSpPr>
            <a:cxnSpLocks noChangeShapeType="1"/>
            <a:stCxn id="38931" idx="0"/>
          </p:cNvCxnSpPr>
          <p:nvPr/>
        </p:nvCxnSpPr>
        <p:spPr bwMode="auto">
          <a:xfrm rot="5400000" flipH="1" flipV="1">
            <a:off x="1107282" y="2205831"/>
            <a:ext cx="1446212" cy="1546225"/>
          </a:xfrm>
          <a:prstGeom prst="bentConnector4">
            <a:avLst>
              <a:gd name="adj1" fmla="val -15824"/>
              <a:gd name="adj2" fmla="val 83"/>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42" name="Straight Arrow Connector 12"/>
          <p:cNvCxnSpPr>
            <a:cxnSpLocks noChangeShapeType="1"/>
          </p:cNvCxnSpPr>
          <p:nvPr/>
        </p:nvCxnSpPr>
        <p:spPr bwMode="auto">
          <a:xfrm flipV="1">
            <a:off x="3136900" y="3581400"/>
            <a:ext cx="514350" cy="6016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43" name="Elbow Connector 18"/>
          <p:cNvCxnSpPr>
            <a:cxnSpLocks noChangeShapeType="1"/>
            <a:stCxn id="70" idx="3"/>
          </p:cNvCxnSpPr>
          <p:nvPr/>
        </p:nvCxnSpPr>
        <p:spPr bwMode="auto">
          <a:xfrm flipV="1">
            <a:off x="2528888" y="4183063"/>
            <a:ext cx="608012" cy="801687"/>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44" name="Elbow Connector 21"/>
          <p:cNvCxnSpPr>
            <a:cxnSpLocks noChangeShapeType="1"/>
            <a:stCxn id="38924" idx="6"/>
            <a:endCxn id="38917" idx="2"/>
          </p:cNvCxnSpPr>
          <p:nvPr/>
        </p:nvCxnSpPr>
        <p:spPr bwMode="auto">
          <a:xfrm flipV="1">
            <a:off x="3771900" y="4129088"/>
            <a:ext cx="2947988" cy="28575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Alternative SLT for full code test</a:t>
            </a:r>
          </a:p>
        </p:txBody>
      </p:sp>
      <p:sp>
        <p:nvSpPr>
          <p:cNvPr id="39939" name="Content Placeholder 2"/>
          <p:cNvSpPr>
            <a:spLocks noGrp="1"/>
          </p:cNvSpPr>
          <p:nvPr>
            <p:ph idx="1"/>
          </p:nvPr>
        </p:nvSpPr>
        <p:spPr>
          <a:xfrm>
            <a:off x="457200" y="1066800"/>
            <a:ext cx="8229600" cy="4906963"/>
          </a:xfrm>
        </p:spPr>
        <p:txBody>
          <a:bodyPr/>
          <a:lstStyle/>
          <a:p>
            <a:r>
              <a:rPr lang="en-US" altLang="en-US" sz="2400" smtClean="0"/>
              <a:t>Divide ADC code range into many segments</a:t>
            </a:r>
          </a:p>
          <a:p>
            <a:r>
              <a:rPr lang="en-US" altLang="en-US" sz="2400" smtClean="0"/>
              <a:t>Choose main DAC, fine DAC and sum op amp so that</a:t>
            </a:r>
          </a:p>
          <a:p>
            <a:pPr lvl="1"/>
            <a:r>
              <a:rPr lang="en-US" altLang="en-US" sz="2000" smtClean="0"/>
              <a:t>Op amp output over ranges ADC input</a:t>
            </a:r>
          </a:p>
          <a:p>
            <a:pPr lvl="1"/>
            <a:r>
              <a:rPr lang="en-US" altLang="en-US" sz="2000" smtClean="0"/>
              <a:t>Fine DAC, op amp, to ADC path is small signal linear</a:t>
            </a:r>
          </a:p>
          <a:p>
            <a:pPr lvl="1"/>
            <a:r>
              <a:rPr lang="en-US" altLang="en-US" sz="2000" smtClean="0"/>
              <a:t>Fine DAC range can always covers one segment of ADC code range</a:t>
            </a:r>
          </a:p>
          <a:p>
            <a:r>
              <a:rPr lang="en-US" altLang="en-US" sz="2400" smtClean="0"/>
              <a:t>For each code range segment k</a:t>
            </a:r>
          </a:p>
          <a:p>
            <a:pPr lvl="1"/>
            <a:r>
              <a:rPr lang="en-US" altLang="en-US" sz="2000" smtClean="0"/>
              <a:t>Calibrate offset and gain error by measuring ±Vref and GND</a:t>
            </a:r>
          </a:p>
          <a:p>
            <a:pPr lvl="1"/>
            <a:r>
              <a:rPr lang="en-US" altLang="en-US" sz="2000" smtClean="0"/>
              <a:t>Search for D</a:t>
            </a:r>
            <a:r>
              <a:rPr lang="en-US" altLang="en-US" sz="2000" baseline="-25000" smtClean="0"/>
              <a:t>k</a:t>
            </a:r>
            <a:r>
              <a:rPr lang="en-US" altLang="en-US" sz="2000" smtClean="0"/>
              <a:t> and d</a:t>
            </a:r>
            <a:r>
              <a:rPr lang="en-US" altLang="en-US" sz="2000" baseline="-25000" smtClean="0"/>
              <a:t>kL</a:t>
            </a:r>
            <a:r>
              <a:rPr lang="en-US" altLang="en-US" sz="2000" smtClean="0"/>
              <a:t> (near lower end of fine DAC range) that produce transition voltage before segment</a:t>
            </a:r>
          </a:p>
          <a:p>
            <a:pPr lvl="1"/>
            <a:r>
              <a:rPr lang="en-US" altLang="en-US" sz="2000" smtClean="0"/>
              <a:t>Search for d</a:t>
            </a:r>
            <a:r>
              <a:rPr lang="en-US" altLang="en-US" sz="2000" baseline="-25000" smtClean="0"/>
              <a:t>kU</a:t>
            </a:r>
            <a:r>
              <a:rPr lang="en-US" altLang="en-US" sz="2000" smtClean="0"/>
              <a:t> that produce t.v. after segment</a:t>
            </a:r>
          </a:p>
          <a:p>
            <a:pPr lvl="1"/>
            <a:r>
              <a:rPr lang="en-US" altLang="en-US" sz="2000" smtClean="0"/>
              <a:t>Ramp up and down between d</a:t>
            </a:r>
            <a:r>
              <a:rPr lang="en-US" altLang="en-US" sz="2000" baseline="-25000" smtClean="0"/>
              <a:t>kL </a:t>
            </a:r>
            <a:r>
              <a:rPr lang="en-US" altLang="en-US" sz="2000" smtClean="0"/>
              <a:t>and d</a:t>
            </a:r>
            <a:r>
              <a:rPr lang="en-US" altLang="en-US" sz="2000" baseline="-25000" smtClean="0"/>
              <a:t>kU </a:t>
            </a:r>
            <a:r>
              <a:rPr lang="en-US" altLang="en-US" sz="2000" smtClean="0"/>
              <a:t>for desired number of samples to achieve sufficient accuracy</a:t>
            </a:r>
          </a:p>
          <a:p>
            <a:pPr lvl="1"/>
            <a:r>
              <a:rPr lang="en-US" altLang="en-US" sz="2000" smtClean="0"/>
              <a:t>Record I/O curve for this segment, both V</a:t>
            </a:r>
            <a:r>
              <a:rPr lang="en-US" altLang="en-US" sz="2000" baseline="-25000" smtClean="0"/>
              <a:t>in</a:t>
            </a:r>
            <a:r>
              <a:rPr lang="en-US" altLang="en-US" sz="2000" smtClean="0"/>
              <a:t> and C</a:t>
            </a:r>
            <a:r>
              <a:rPr lang="en-US" altLang="en-US" sz="2000" baseline="-25000" smtClean="0"/>
              <a:t>out</a:t>
            </a:r>
          </a:p>
          <a:p>
            <a:r>
              <a:rPr lang="en-US" altLang="en-US" sz="2400" smtClean="0"/>
              <a:t>Combine to get overall ADC I/O transfer curve</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AC435D-7DD2-439E-A8FC-52DD6F07BC6D}" type="slidenum">
              <a:rPr lang="en-US" altLang="en-US" sz="1400" smtClean="0"/>
              <a:pPr>
                <a:spcBef>
                  <a:spcPct val="0"/>
                </a:spcBef>
                <a:buFontTx/>
                <a:buNone/>
              </a:pPr>
              <a:t>26</a:t>
            </a:fld>
            <a:endParaRPr lang="en-US" altLang="en-US" sz="1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Optional HW</a:t>
            </a:r>
          </a:p>
        </p:txBody>
      </p:sp>
      <p:sp>
        <p:nvSpPr>
          <p:cNvPr id="40963" name="Content Placeholder 2"/>
          <p:cNvSpPr>
            <a:spLocks noGrp="1"/>
          </p:cNvSpPr>
          <p:nvPr>
            <p:ph idx="1"/>
          </p:nvPr>
        </p:nvSpPr>
        <p:spPr/>
        <p:txBody>
          <a:bodyPr/>
          <a:lstStyle/>
          <a:p>
            <a:r>
              <a:rPr lang="en-US" altLang="en-US" sz="1800" smtClean="0"/>
              <a:t>Write a Matlab program to implement alternative SLT</a:t>
            </a:r>
          </a:p>
          <a:p>
            <a:pPr lvl="1"/>
            <a:r>
              <a:rPr lang="en-US" altLang="en-US" sz="1600" smtClean="0"/>
              <a:t>For simplicity, assume single-ended circuit, with ideal GND</a:t>
            </a:r>
          </a:p>
          <a:p>
            <a:pPr lvl="1"/>
            <a:r>
              <a:rPr lang="en-US" altLang="en-US" sz="1600" smtClean="0"/>
              <a:t>Model Vref as a constant (1) plus a slowly varying component (your choice of model, can have both deterministic and random walk component, 50-100 ppm per minute not uncommon)</a:t>
            </a:r>
          </a:p>
          <a:p>
            <a:pPr lvl="1"/>
            <a:r>
              <a:rPr lang="en-US" altLang="en-US" sz="1600" smtClean="0"/>
              <a:t>Can have around 1K segments (2^9, 2^10, 2^11, or 2^12)</a:t>
            </a:r>
          </a:p>
          <a:p>
            <a:pPr lvl="1"/>
            <a:r>
              <a:rPr lang="en-US" altLang="en-US" sz="1600" smtClean="0"/>
              <a:t>Select op amp gain for main DAC so that DAC output over ranges ADC input a little bit</a:t>
            </a:r>
          </a:p>
          <a:p>
            <a:pPr lvl="1"/>
            <a:r>
              <a:rPr lang="en-US" altLang="en-US" sz="1600" smtClean="0"/>
              <a:t>Main DAC has high resolution (18 bit, 20 bit) with linearity (INL) at the 15-16 bit level</a:t>
            </a:r>
          </a:p>
          <a:p>
            <a:pPr lvl="1"/>
            <a:r>
              <a:rPr lang="en-US" altLang="en-US" sz="1600" smtClean="0"/>
              <a:t>Op amp gain for main DAC has linearity at 14-15 bit level</a:t>
            </a:r>
          </a:p>
          <a:p>
            <a:pPr lvl="1"/>
            <a:r>
              <a:rPr lang="en-US" altLang="en-US" sz="1600" smtClean="0"/>
              <a:t>Select op amp attenuation for fine DAC so that DAC output covers about &gt;1.2 segments of ADC</a:t>
            </a:r>
          </a:p>
          <a:p>
            <a:pPr lvl="1"/>
            <a:r>
              <a:rPr lang="en-US" altLang="en-US" sz="1600" smtClean="0"/>
              <a:t>Fine DAC resolution is sufficient to provide &gt;1K samples per ADC LSB over the &gt;1.2 segment range</a:t>
            </a:r>
          </a:p>
          <a:p>
            <a:pPr lvl="1"/>
            <a:r>
              <a:rPr lang="en-US" altLang="en-US" sz="1600" smtClean="0"/>
              <a:t>Op amp gain has ideal linearity over the small range of the fine DAC</a:t>
            </a:r>
          </a:p>
          <a:p>
            <a:pPr lvl="1"/>
            <a:r>
              <a:rPr lang="en-US" altLang="en-US" sz="1600" smtClean="0"/>
              <a:t>But this gain will change as a function of the main DAC output (14-15 bit level)</a:t>
            </a:r>
          </a:p>
          <a:p>
            <a:pPr lvl="1"/>
            <a:r>
              <a:rPr lang="en-US" altLang="en-US" sz="1600" smtClean="0"/>
              <a:t>After including the last point, the op amp summing action can be assumed linear</a:t>
            </a:r>
          </a:p>
          <a:p>
            <a:pPr lvl="1"/>
            <a:r>
              <a:rPr lang="en-US" altLang="en-US" sz="1600" smtClean="0"/>
              <a:t>Volt meter can be assumed perfect</a:t>
            </a: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2D78CC-11C7-4341-B6EA-470C374F58A6}" type="slidenum">
              <a:rPr lang="en-US" altLang="en-US" sz="1400" smtClean="0"/>
              <a:pPr>
                <a:spcBef>
                  <a:spcPct val="0"/>
                </a:spcBef>
                <a:buFontTx/>
                <a:buNone/>
              </a:pPr>
              <a:t>27</a:t>
            </a:fld>
            <a:endParaRPr lang="en-US" altLang="en-US" sz="1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Optional HW</a:t>
            </a:r>
          </a:p>
        </p:txBody>
      </p:sp>
      <p:sp>
        <p:nvSpPr>
          <p:cNvPr id="41987" name="Content Placeholder 2"/>
          <p:cNvSpPr>
            <a:spLocks noGrp="1"/>
          </p:cNvSpPr>
          <p:nvPr>
            <p:ph idx="1"/>
          </p:nvPr>
        </p:nvSpPr>
        <p:spPr/>
        <p:txBody>
          <a:bodyPr/>
          <a:lstStyle/>
          <a:p>
            <a:r>
              <a:rPr lang="en-US" altLang="en-US" sz="2400" smtClean="0"/>
              <a:t>Analyze the time savings of the alternative SLT vs SLT</a:t>
            </a:r>
          </a:p>
          <a:p>
            <a:pPr lvl="1"/>
            <a:r>
              <a:rPr lang="en-US" altLang="en-US" sz="2000" smtClean="0"/>
              <a:t>In terms of ADC clock period (Ts), volt meter settling time (thousands times slower), DAC settling time (same order of magnitude as Ts), and op amp settling time (~Ts).</a:t>
            </a:r>
          </a:p>
          <a:p>
            <a:pPr lvl="1"/>
            <a:r>
              <a:rPr lang="en-US" altLang="en-US" sz="2000" smtClean="0"/>
              <a:t>Assume similar number of calibrations for Vos and GE</a:t>
            </a:r>
          </a:p>
          <a:p>
            <a:r>
              <a:rPr lang="en-US" altLang="en-US" sz="2400" smtClean="0"/>
              <a:t>What is the minimum requirement on the resolution and linearity for the main DAC, what is that for the fine DAC, and what is that for the op amp, all in terms of ADC resolution, segments, and target test accuracy?</a:t>
            </a:r>
          </a:p>
          <a:p>
            <a:r>
              <a:rPr lang="en-US" altLang="en-US" sz="2400" smtClean="0"/>
              <a:t>For a given ADC resolution and target test accuracy, how does segment choice affect answers to the two questions above?</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2674DE-CD59-4578-94B4-57FE3A958927}" type="slidenum">
              <a:rPr lang="en-US" altLang="en-US" sz="1400" smtClean="0"/>
              <a:pPr>
                <a:spcBef>
                  <a:spcPct val="0"/>
                </a:spcBef>
                <a:buFontTx/>
                <a:buNone/>
              </a:pPr>
              <a:t>28</a:t>
            </a:fld>
            <a:endParaRPr lang="en-US" altLang="en-US" sz="1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Ramp histogram test (RHT)</a:t>
            </a:r>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AF4469-C431-439A-9F90-2B80B072DEEB}" type="slidenum">
              <a:rPr lang="en-US" altLang="en-US" sz="1400" smtClean="0"/>
              <a:pPr>
                <a:spcBef>
                  <a:spcPct val="0"/>
                </a:spcBef>
                <a:buFontTx/>
                <a:buNone/>
              </a:pPr>
              <a:t>29</a:t>
            </a:fld>
            <a:endParaRPr lang="en-US" altLang="en-US" sz="1400" smtClean="0"/>
          </a:p>
        </p:txBody>
      </p:sp>
      <p:grpSp>
        <p:nvGrpSpPr>
          <p:cNvPr id="43012" name="Group 4"/>
          <p:cNvGrpSpPr>
            <a:grpSpLocks/>
          </p:cNvGrpSpPr>
          <p:nvPr/>
        </p:nvGrpSpPr>
        <p:grpSpPr bwMode="auto">
          <a:xfrm>
            <a:off x="1539875" y="1490663"/>
            <a:ext cx="6403975" cy="4389041"/>
            <a:chOff x="1584" y="4301"/>
            <a:chExt cx="7770" cy="5447"/>
          </a:xfrm>
        </p:grpSpPr>
        <p:sp>
          <p:nvSpPr>
            <p:cNvPr id="43014" name="Text Box 5"/>
            <p:cNvSpPr txBox="1">
              <a:spLocks noChangeArrowheads="1"/>
            </p:cNvSpPr>
            <p:nvPr/>
          </p:nvSpPr>
          <p:spPr bwMode="auto">
            <a:xfrm>
              <a:off x="1584" y="6846"/>
              <a:ext cx="1610"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Output Code</a:t>
              </a:r>
            </a:p>
          </p:txBody>
        </p:sp>
        <p:sp>
          <p:nvSpPr>
            <p:cNvPr id="43015" name="Freeform 6"/>
            <p:cNvSpPr>
              <a:spLocks/>
            </p:cNvSpPr>
            <p:nvPr/>
          </p:nvSpPr>
          <p:spPr bwMode="auto">
            <a:xfrm>
              <a:off x="3390" y="4301"/>
              <a:ext cx="5667" cy="4500"/>
            </a:xfrm>
            <a:custGeom>
              <a:avLst/>
              <a:gdLst>
                <a:gd name="T0" fmla="*/ 0 w 4080"/>
                <a:gd name="T1" fmla="*/ 11410 h 3300"/>
                <a:gd name="T2" fmla="*/ 0 w 4080"/>
                <a:gd name="T3" fmla="*/ 0 h 3300"/>
                <a:gd name="T4" fmla="*/ 15186 w 4080"/>
                <a:gd name="T5" fmla="*/ 0 h 3300"/>
                <a:gd name="T6" fmla="*/ 15186 w 4080"/>
                <a:gd name="T7" fmla="*/ 11410 h 3300"/>
                <a:gd name="T8" fmla="*/ 0 w 4080"/>
                <a:gd name="T9" fmla="*/ 11410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6" name="AutoShape 7"/>
            <p:cNvSpPr>
              <a:spLocks noChangeArrowheads="1"/>
            </p:cNvSpPr>
            <p:nvPr/>
          </p:nvSpPr>
          <p:spPr bwMode="auto">
            <a:xfrm>
              <a:off x="8281" y="9235"/>
              <a:ext cx="883" cy="336"/>
            </a:xfrm>
            <a:prstGeom prst="rightArrow">
              <a:avLst>
                <a:gd name="adj1" fmla="val 50000"/>
                <a:gd name="adj2" fmla="val 6569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17" name="AutoShape 8"/>
            <p:cNvSpPr>
              <a:spLocks noChangeArrowheads="1"/>
            </p:cNvSpPr>
            <p:nvPr/>
          </p:nvSpPr>
          <p:spPr bwMode="auto">
            <a:xfrm>
              <a:off x="2181" y="5877"/>
              <a:ext cx="399" cy="796"/>
            </a:xfrm>
            <a:prstGeom prst="upArrow">
              <a:avLst>
                <a:gd name="adj1" fmla="val 50000"/>
                <a:gd name="adj2" fmla="val 4987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18" name="Freeform 9"/>
            <p:cNvSpPr>
              <a:spLocks/>
            </p:cNvSpPr>
            <p:nvPr/>
          </p:nvSpPr>
          <p:spPr bwMode="auto">
            <a:xfrm>
              <a:off x="3390" y="8236"/>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9" name="Oval 10"/>
            <p:cNvSpPr>
              <a:spLocks noChangeArrowheads="1"/>
            </p:cNvSpPr>
            <p:nvPr/>
          </p:nvSpPr>
          <p:spPr bwMode="auto">
            <a:xfrm>
              <a:off x="3384" y="876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20" name="Freeform 11"/>
            <p:cNvSpPr>
              <a:spLocks/>
            </p:cNvSpPr>
            <p:nvPr/>
          </p:nvSpPr>
          <p:spPr bwMode="auto">
            <a:xfrm>
              <a:off x="3992" y="7671"/>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1" name="Oval 12"/>
            <p:cNvSpPr>
              <a:spLocks noChangeArrowheads="1"/>
            </p:cNvSpPr>
            <p:nvPr/>
          </p:nvSpPr>
          <p:spPr bwMode="auto">
            <a:xfrm>
              <a:off x="3528" y="876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22" name="Freeform 13"/>
            <p:cNvSpPr>
              <a:spLocks/>
            </p:cNvSpPr>
            <p:nvPr/>
          </p:nvSpPr>
          <p:spPr bwMode="auto">
            <a:xfrm>
              <a:off x="5195" y="7106"/>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3" name="Oval 14"/>
            <p:cNvSpPr>
              <a:spLocks noChangeArrowheads="1"/>
            </p:cNvSpPr>
            <p:nvPr/>
          </p:nvSpPr>
          <p:spPr bwMode="auto">
            <a:xfrm>
              <a:off x="3672" y="876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24" name="Freeform 15"/>
            <p:cNvSpPr>
              <a:spLocks/>
            </p:cNvSpPr>
            <p:nvPr/>
          </p:nvSpPr>
          <p:spPr bwMode="auto">
            <a:xfrm>
              <a:off x="5917" y="6541"/>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5" name="Oval 16"/>
            <p:cNvSpPr>
              <a:spLocks noChangeArrowheads="1"/>
            </p:cNvSpPr>
            <p:nvPr/>
          </p:nvSpPr>
          <p:spPr bwMode="auto">
            <a:xfrm>
              <a:off x="4248" y="818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26" name="Freeform 17"/>
            <p:cNvSpPr>
              <a:spLocks/>
            </p:cNvSpPr>
            <p:nvPr/>
          </p:nvSpPr>
          <p:spPr bwMode="auto">
            <a:xfrm>
              <a:off x="7000" y="5975"/>
              <a:ext cx="734" cy="566"/>
            </a:xfrm>
            <a:custGeom>
              <a:avLst/>
              <a:gdLst>
                <a:gd name="T0" fmla="*/ 0 w 878"/>
                <a:gd name="T1" fmla="*/ 275 h 720"/>
                <a:gd name="T2" fmla="*/ 112 w 878"/>
                <a:gd name="T3" fmla="*/ 274 h 720"/>
                <a:gd name="T4" fmla="*/ 137 w 878"/>
                <a:gd name="T5" fmla="*/ 270 h 720"/>
                <a:gd name="T6" fmla="*/ 155 w 878"/>
                <a:gd name="T7" fmla="*/ 257 h 720"/>
                <a:gd name="T8" fmla="*/ 175 w 878"/>
                <a:gd name="T9" fmla="*/ 231 h 720"/>
                <a:gd name="T10" fmla="*/ 196 w 878"/>
                <a:gd name="T11" fmla="*/ 189 h 720"/>
                <a:gd name="T12" fmla="*/ 220 w 878"/>
                <a:gd name="T13" fmla="*/ 134 h 720"/>
                <a:gd name="T14" fmla="*/ 238 w 878"/>
                <a:gd name="T15" fmla="*/ 85 h 720"/>
                <a:gd name="T16" fmla="*/ 259 w 878"/>
                <a:gd name="T17" fmla="*/ 44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7" name="Oval 18"/>
            <p:cNvSpPr>
              <a:spLocks noChangeArrowheads="1"/>
            </p:cNvSpPr>
            <p:nvPr/>
          </p:nvSpPr>
          <p:spPr bwMode="auto">
            <a:xfrm>
              <a:off x="6120" y="705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28" name="Freeform 19"/>
            <p:cNvSpPr>
              <a:spLocks/>
            </p:cNvSpPr>
            <p:nvPr/>
          </p:nvSpPr>
          <p:spPr bwMode="auto">
            <a:xfrm>
              <a:off x="7722" y="5410"/>
              <a:ext cx="733" cy="565"/>
            </a:xfrm>
            <a:custGeom>
              <a:avLst/>
              <a:gdLst>
                <a:gd name="T0" fmla="*/ 0 w 878"/>
                <a:gd name="T1" fmla="*/ 273 h 720"/>
                <a:gd name="T2" fmla="*/ 111 w 878"/>
                <a:gd name="T3" fmla="*/ 272 h 720"/>
                <a:gd name="T4" fmla="*/ 137 w 878"/>
                <a:gd name="T5" fmla="*/ 268 h 720"/>
                <a:gd name="T6" fmla="*/ 154 w 878"/>
                <a:gd name="T7" fmla="*/ 255 h 720"/>
                <a:gd name="T8" fmla="*/ 174 w 878"/>
                <a:gd name="T9" fmla="*/ 230 h 720"/>
                <a:gd name="T10" fmla="*/ 196 w 878"/>
                <a:gd name="T11" fmla="*/ 188 h 720"/>
                <a:gd name="T12" fmla="*/ 219 w 878"/>
                <a:gd name="T13" fmla="*/ 133 h 720"/>
                <a:gd name="T14" fmla="*/ 237 w 878"/>
                <a:gd name="T15" fmla="*/ 85 h 720"/>
                <a:gd name="T16" fmla="*/ 258 w 878"/>
                <a:gd name="T17" fmla="*/ 43 h 720"/>
                <a:gd name="T18" fmla="*/ 279 w 878"/>
                <a:gd name="T19" fmla="*/ 20 h 720"/>
                <a:gd name="T20" fmla="*/ 301 w 878"/>
                <a:gd name="T21" fmla="*/ 6 h 720"/>
                <a:gd name="T22" fmla="*/ 316 w 878"/>
                <a:gd name="T23" fmla="*/ 2 h 720"/>
                <a:gd name="T24" fmla="*/ 331 w 878"/>
                <a:gd name="T25" fmla="*/ 0 h 720"/>
                <a:gd name="T26" fmla="*/ 356 w 878"/>
                <a:gd name="T27" fmla="*/ 2 h 720"/>
                <a:gd name="T28" fmla="*/ 427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9" name="Freeform 20"/>
            <p:cNvSpPr>
              <a:spLocks/>
            </p:cNvSpPr>
            <p:nvPr/>
          </p:nvSpPr>
          <p:spPr bwMode="auto">
            <a:xfrm>
              <a:off x="8323" y="4845"/>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0" name="Line 21"/>
            <p:cNvSpPr>
              <a:spLocks noChangeShapeType="1"/>
            </p:cNvSpPr>
            <p:nvPr/>
          </p:nvSpPr>
          <p:spPr bwMode="auto">
            <a:xfrm>
              <a:off x="6639" y="6541"/>
              <a:ext cx="361"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22"/>
            <p:cNvSpPr>
              <a:spLocks noChangeShapeType="1"/>
            </p:cNvSpPr>
            <p:nvPr/>
          </p:nvSpPr>
          <p:spPr bwMode="auto">
            <a:xfrm>
              <a:off x="4714" y="7671"/>
              <a:ext cx="481"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23"/>
            <p:cNvSpPr>
              <a:spLocks noChangeShapeType="1"/>
            </p:cNvSpPr>
            <p:nvPr/>
          </p:nvSpPr>
          <p:spPr bwMode="auto">
            <a:xfrm flipH="1">
              <a:off x="3331" y="8236"/>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24"/>
            <p:cNvSpPr>
              <a:spLocks noChangeShapeType="1"/>
            </p:cNvSpPr>
            <p:nvPr/>
          </p:nvSpPr>
          <p:spPr bwMode="auto">
            <a:xfrm flipH="1">
              <a:off x="3331" y="7671"/>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25"/>
            <p:cNvSpPr>
              <a:spLocks noChangeShapeType="1"/>
            </p:cNvSpPr>
            <p:nvPr/>
          </p:nvSpPr>
          <p:spPr bwMode="auto">
            <a:xfrm flipH="1">
              <a:off x="3331" y="7106"/>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6"/>
            <p:cNvSpPr>
              <a:spLocks noChangeShapeType="1"/>
            </p:cNvSpPr>
            <p:nvPr/>
          </p:nvSpPr>
          <p:spPr bwMode="auto">
            <a:xfrm flipH="1">
              <a:off x="3331" y="6541"/>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7"/>
            <p:cNvSpPr>
              <a:spLocks noChangeShapeType="1"/>
            </p:cNvSpPr>
            <p:nvPr/>
          </p:nvSpPr>
          <p:spPr bwMode="auto">
            <a:xfrm flipH="1">
              <a:off x="3331" y="5976"/>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28"/>
            <p:cNvSpPr>
              <a:spLocks noChangeShapeType="1"/>
            </p:cNvSpPr>
            <p:nvPr/>
          </p:nvSpPr>
          <p:spPr bwMode="auto">
            <a:xfrm flipH="1">
              <a:off x="3331" y="541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29"/>
            <p:cNvSpPr>
              <a:spLocks noChangeShapeType="1"/>
            </p:cNvSpPr>
            <p:nvPr/>
          </p:nvSpPr>
          <p:spPr bwMode="auto">
            <a:xfrm flipH="1">
              <a:off x="3331" y="4845"/>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Text Box 30"/>
            <p:cNvSpPr txBox="1">
              <a:spLocks noChangeArrowheads="1"/>
            </p:cNvSpPr>
            <p:nvPr/>
          </p:nvSpPr>
          <p:spPr bwMode="auto">
            <a:xfrm>
              <a:off x="2931" y="8580"/>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0</a:t>
              </a:r>
            </a:p>
          </p:txBody>
        </p:sp>
        <p:sp>
          <p:nvSpPr>
            <p:cNvPr id="43040" name="Text Box 31"/>
            <p:cNvSpPr txBox="1">
              <a:spLocks noChangeArrowheads="1"/>
            </p:cNvSpPr>
            <p:nvPr/>
          </p:nvSpPr>
          <p:spPr bwMode="auto">
            <a:xfrm>
              <a:off x="2931" y="8060"/>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1</a:t>
              </a:r>
            </a:p>
          </p:txBody>
        </p:sp>
        <p:sp>
          <p:nvSpPr>
            <p:cNvPr id="43041" name="Text Box 32"/>
            <p:cNvSpPr txBox="1">
              <a:spLocks noChangeArrowheads="1"/>
            </p:cNvSpPr>
            <p:nvPr/>
          </p:nvSpPr>
          <p:spPr bwMode="auto">
            <a:xfrm>
              <a:off x="2931" y="7480"/>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2</a:t>
              </a:r>
            </a:p>
          </p:txBody>
        </p:sp>
        <p:sp>
          <p:nvSpPr>
            <p:cNvPr id="43042" name="Text Box 33"/>
            <p:cNvSpPr txBox="1">
              <a:spLocks noChangeArrowheads="1"/>
            </p:cNvSpPr>
            <p:nvPr/>
          </p:nvSpPr>
          <p:spPr bwMode="auto">
            <a:xfrm>
              <a:off x="2931" y="688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3</a:t>
              </a:r>
            </a:p>
          </p:txBody>
        </p:sp>
        <p:sp>
          <p:nvSpPr>
            <p:cNvPr id="43043" name="Text Box 34"/>
            <p:cNvSpPr txBox="1">
              <a:spLocks noChangeArrowheads="1"/>
            </p:cNvSpPr>
            <p:nvPr/>
          </p:nvSpPr>
          <p:spPr bwMode="auto">
            <a:xfrm>
              <a:off x="2931" y="6319"/>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4</a:t>
              </a:r>
            </a:p>
          </p:txBody>
        </p:sp>
        <p:sp>
          <p:nvSpPr>
            <p:cNvPr id="43044" name="Text Box 35"/>
            <p:cNvSpPr txBox="1">
              <a:spLocks noChangeArrowheads="1"/>
            </p:cNvSpPr>
            <p:nvPr/>
          </p:nvSpPr>
          <p:spPr bwMode="auto">
            <a:xfrm>
              <a:off x="2931" y="575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5</a:t>
              </a:r>
            </a:p>
          </p:txBody>
        </p:sp>
        <p:sp>
          <p:nvSpPr>
            <p:cNvPr id="43045" name="Text Box 36"/>
            <p:cNvSpPr txBox="1">
              <a:spLocks noChangeArrowheads="1"/>
            </p:cNvSpPr>
            <p:nvPr/>
          </p:nvSpPr>
          <p:spPr bwMode="auto">
            <a:xfrm>
              <a:off x="2931" y="5189"/>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6</a:t>
              </a:r>
            </a:p>
          </p:txBody>
        </p:sp>
        <p:sp>
          <p:nvSpPr>
            <p:cNvPr id="43046" name="Text Box 37"/>
            <p:cNvSpPr txBox="1">
              <a:spLocks noChangeArrowheads="1"/>
            </p:cNvSpPr>
            <p:nvPr/>
          </p:nvSpPr>
          <p:spPr bwMode="auto">
            <a:xfrm>
              <a:off x="2931" y="4619"/>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7</a:t>
              </a:r>
            </a:p>
          </p:txBody>
        </p:sp>
        <p:sp>
          <p:nvSpPr>
            <p:cNvPr id="43047" name="Text Box 38"/>
            <p:cNvSpPr txBox="1">
              <a:spLocks noChangeArrowheads="1"/>
            </p:cNvSpPr>
            <p:nvPr/>
          </p:nvSpPr>
          <p:spPr bwMode="auto">
            <a:xfrm>
              <a:off x="5899" y="9206"/>
              <a:ext cx="287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a:t>Input Voltage (mV)</a:t>
              </a:r>
            </a:p>
          </p:txBody>
        </p:sp>
        <p:sp>
          <p:nvSpPr>
            <p:cNvPr id="43048" name="Line 39"/>
            <p:cNvSpPr>
              <a:spLocks noChangeShapeType="1"/>
            </p:cNvSpPr>
            <p:nvPr/>
          </p:nvSpPr>
          <p:spPr bwMode="auto">
            <a:xfrm>
              <a:off x="3992"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49" name="Line 40"/>
            <p:cNvSpPr>
              <a:spLocks noChangeShapeType="1"/>
            </p:cNvSpPr>
            <p:nvPr/>
          </p:nvSpPr>
          <p:spPr bwMode="auto">
            <a:xfrm>
              <a:off x="4592"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0" name="Line 41"/>
            <p:cNvSpPr>
              <a:spLocks noChangeShapeType="1"/>
            </p:cNvSpPr>
            <p:nvPr/>
          </p:nvSpPr>
          <p:spPr bwMode="auto">
            <a:xfrm>
              <a:off x="5195"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1" name="Line 42"/>
            <p:cNvSpPr>
              <a:spLocks noChangeShapeType="1"/>
            </p:cNvSpPr>
            <p:nvPr/>
          </p:nvSpPr>
          <p:spPr bwMode="auto">
            <a:xfrm>
              <a:off x="5777"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2" name="Line 43"/>
            <p:cNvSpPr>
              <a:spLocks noChangeShapeType="1"/>
            </p:cNvSpPr>
            <p:nvPr/>
          </p:nvSpPr>
          <p:spPr bwMode="auto">
            <a:xfrm>
              <a:off x="6377"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3" name="Line 44"/>
            <p:cNvSpPr>
              <a:spLocks noChangeShapeType="1"/>
            </p:cNvSpPr>
            <p:nvPr/>
          </p:nvSpPr>
          <p:spPr bwMode="auto">
            <a:xfrm>
              <a:off x="6962"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4" name="Line 45"/>
            <p:cNvSpPr>
              <a:spLocks noChangeShapeType="1"/>
            </p:cNvSpPr>
            <p:nvPr/>
          </p:nvSpPr>
          <p:spPr bwMode="auto">
            <a:xfrm>
              <a:off x="7562"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5" name="Line 46"/>
            <p:cNvSpPr>
              <a:spLocks noChangeShapeType="1"/>
            </p:cNvSpPr>
            <p:nvPr/>
          </p:nvSpPr>
          <p:spPr bwMode="auto">
            <a:xfrm>
              <a:off x="8137"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6" name="Line 47"/>
            <p:cNvSpPr>
              <a:spLocks noChangeShapeType="1"/>
            </p:cNvSpPr>
            <p:nvPr/>
          </p:nvSpPr>
          <p:spPr bwMode="auto">
            <a:xfrm>
              <a:off x="8739" y="8734"/>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57" name="Text Box 48"/>
            <p:cNvSpPr txBox="1">
              <a:spLocks noChangeArrowheads="1"/>
            </p:cNvSpPr>
            <p:nvPr/>
          </p:nvSpPr>
          <p:spPr bwMode="auto">
            <a:xfrm>
              <a:off x="3149" y="8978"/>
              <a:ext cx="4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0</a:t>
              </a:r>
            </a:p>
          </p:txBody>
        </p:sp>
        <p:sp>
          <p:nvSpPr>
            <p:cNvPr id="43058" name="Text Box 49"/>
            <p:cNvSpPr txBox="1">
              <a:spLocks noChangeArrowheads="1"/>
            </p:cNvSpPr>
            <p:nvPr/>
          </p:nvSpPr>
          <p:spPr bwMode="auto">
            <a:xfrm>
              <a:off x="3390" y="8978"/>
              <a:ext cx="120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10</a:t>
              </a:r>
            </a:p>
          </p:txBody>
        </p:sp>
        <p:sp>
          <p:nvSpPr>
            <p:cNvPr id="43059" name="Text Box 50"/>
            <p:cNvSpPr txBox="1">
              <a:spLocks noChangeArrowheads="1"/>
            </p:cNvSpPr>
            <p:nvPr/>
          </p:nvSpPr>
          <p:spPr bwMode="auto">
            <a:xfrm>
              <a:off x="3992" y="8978"/>
              <a:ext cx="120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20</a:t>
              </a:r>
            </a:p>
          </p:txBody>
        </p:sp>
        <p:sp>
          <p:nvSpPr>
            <p:cNvPr id="43060" name="Text Box 51"/>
            <p:cNvSpPr txBox="1">
              <a:spLocks noChangeArrowheads="1"/>
            </p:cNvSpPr>
            <p:nvPr/>
          </p:nvSpPr>
          <p:spPr bwMode="auto">
            <a:xfrm>
              <a:off x="5195" y="8978"/>
              <a:ext cx="118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40</a:t>
              </a:r>
            </a:p>
          </p:txBody>
        </p:sp>
        <p:sp>
          <p:nvSpPr>
            <p:cNvPr id="43061" name="Text Box 52"/>
            <p:cNvSpPr txBox="1">
              <a:spLocks noChangeArrowheads="1"/>
            </p:cNvSpPr>
            <p:nvPr/>
          </p:nvSpPr>
          <p:spPr bwMode="auto">
            <a:xfrm>
              <a:off x="4592" y="8978"/>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30</a:t>
              </a:r>
            </a:p>
          </p:txBody>
        </p:sp>
        <p:sp>
          <p:nvSpPr>
            <p:cNvPr id="43062" name="Text Box 53"/>
            <p:cNvSpPr txBox="1">
              <a:spLocks noChangeArrowheads="1"/>
            </p:cNvSpPr>
            <p:nvPr/>
          </p:nvSpPr>
          <p:spPr bwMode="auto">
            <a:xfrm>
              <a:off x="5777" y="8978"/>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50</a:t>
              </a:r>
            </a:p>
          </p:txBody>
        </p:sp>
        <p:sp>
          <p:nvSpPr>
            <p:cNvPr id="43063" name="Text Box 54"/>
            <p:cNvSpPr txBox="1">
              <a:spLocks noChangeArrowheads="1"/>
            </p:cNvSpPr>
            <p:nvPr/>
          </p:nvSpPr>
          <p:spPr bwMode="auto">
            <a:xfrm>
              <a:off x="6377" y="8978"/>
              <a:ext cx="114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60</a:t>
              </a:r>
            </a:p>
          </p:txBody>
        </p:sp>
        <p:sp>
          <p:nvSpPr>
            <p:cNvPr id="43064" name="Text Box 55"/>
            <p:cNvSpPr txBox="1">
              <a:spLocks noChangeArrowheads="1"/>
            </p:cNvSpPr>
            <p:nvPr/>
          </p:nvSpPr>
          <p:spPr bwMode="auto">
            <a:xfrm>
              <a:off x="6962" y="8978"/>
              <a:ext cx="117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70</a:t>
              </a:r>
            </a:p>
          </p:txBody>
        </p:sp>
        <p:sp>
          <p:nvSpPr>
            <p:cNvPr id="43065" name="Text Box 56"/>
            <p:cNvSpPr txBox="1">
              <a:spLocks noChangeArrowheads="1"/>
            </p:cNvSpPr>
            <p:nvPr/>
          </p:nvSpPr>
          <p:spPr bwMode="auto">
            <a:xfrm>
              <a:off x="7562" y="8978"/>
              <a:ext cx="117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80</a:t>
              </a:r>
            </a:p>
          </p:txBody>
        </p:sp>
        <p:sp>
          <p:nvSpPr>
            <p:cNvPr id="43066" name="Text Box 57"/>
            <p:cNvSpPr txBox="1">
              <a:spLocks noChangeArrowheads="1"/>
            </p:cNvSpPr>
            <p:nvPr/>
          </p:nvSpPr>
          <p:spPr bwMode="auto">
            <a:xfrm>
              <a:off x="8137" y="8978"/>
              <a:ext cx="121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90</a:t>
              </a:r>
            </a:p>
          </p:txBody>
        </p:sp>
        <p:sp>
          <p:nvSpPr>
            <p:cNvPr id="43067" name="Text Box 58"/>
            <p:cNvSpPr txBox="1">
              <a:spLocks noChangeArrowheads="1"/>
            </p:cNvSpPr>
            <p:nvPr/>
          </p:nvSpPr>
          <p:spPr bwMode="auto">
            <a:xfrm>
              <a:off x="4291" y="5715"/>
              <a:ext cx="1708"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ADC Samples</a:t>
              </a:r>
            </a:p>
          </p:txBody>
        </p:sp>
        <p:sp>
          <p:nvSpPr>
            <p:cNvPr id="43068" name="Oval 59"/>
            <p:cNvSpPr>
              <a:spLocks noChangeArrowheads="1"/>
            </p:cNvSpPr>
            <p:nvPr/>
          </p:nvSpPr>
          <p:spPr bwMode="auto">
            <a:xfrm>
              <a:off x="4296" y="588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69" name="Oval 60"/>
            <p:cNvSpPr>
              <a:spLocks noChangeArrowheads="1"/>
            </p:cNvSpPr>
            <p:nvPr/>
          </p:nvSpPr>
          <p:spPr bwMode="auto">
            <a:xfrm>
              <a:off x="3816" y="818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0" name="Oval 61"/>
            <p:cNvSpPr>
              <a:spLocks noChangeArrowheads="1"/>
            </p:cNvSpPr>
            <p:nvPr/>
          </p:nvSpPr>
          <p:spPr bwMode="auto">
            <a:xfrm>
              <a:off x="3960" y="818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1" name="Oval 62"/>
            <p:cNvSpPr>
              <a:spLocks noChangeArrowheads="1"/>
            </p:cNvSpPr>
            <p:nvPr/>
          </p:nvSpPr>
          <p:spPr bwMode="auto">
            <a:xfrm>
              <a:off x="4104" y="818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2" name="Oval 63"/>
            <p:cNvSpPr>
              <a:spLocks noChangeArrowheads="1"/>
            </p:cNvSpPr>
            <p:nvPr/>
          </p:nvSpPr>
          <p:spPr bwMode="auto">
            <a:xfrm>
              <a:off x="4824"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3" name="Oval 64"/>
            <p:cNvSpPr>
              <a:spLocks noChangeArrowheads="1"/>
            </p:cNvSpPr>
            <p:nvPr/>
          </p:nvSpPr>
          <p:spPr bwMode="auto">
            <a:xfrm>
              <a:off x="4392"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4" name="Oval 65"/>
            <p:cNvSpPr>
              <a:spLocks noChangeArrowheads="1"/>
            </p:cNvSpPr>
            <p:nvPr/>
          </p:nvSpPr>
          <p:spPr bwMode="auto">
            <a:xfrm>
              <a:off x="4536"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5" name="Oval 66"/>
            <p:cNvSpPr>
              <a:spLocks noChangeArrowheads="1"/>
            </p:cNvSpPr>
            <p:nvPr/>
          </p:nvSpPr>
          <p:spPr bwMode="auto">
            <a:xfrm>
              <a:off x="4680"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6" name="Oval 67"/>
            <p:cNvSpPr>
              <a:spLocks noChangeArrowheads="1"/>
            </p:cNvSpPr>
            <p:nvPr/>
          </p:nvSpPr>
          <p:spPr bwMode="auto">
            <a:xfrm>
              <a:off x="5400"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7" name="Oval 68"/>
            <p:cNvSpPr>
              <a:spLocks noChangeArrowheads="1"/>
            </p:cNvSpPr>
            <p:nvPr/>
          </p:nvSpPr>
          <p:spPr bwMode="auto">
            <a:xfrm>
              <a:off x="4968"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8" name="Oval 69"/>
            <p:cNvSpPr>
              <a:spLocks noChangeArrowheads="1"/>
            </p:cNvSpPr>
            <p:nvPr/>
          </p:nvSpPr>
          <p:spPr bwMode="auto">
            <a:xfrm>
              <a:off x="5112"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79" name="Oval 70"/>
            <p:cNvSpPr>
              <a:spLocks noChangeArrowheads="1"/>
            </p:cNvSpPr>
            <p:nvPr/>
          </p:nvSpPr>
          <p:spPr bwMode="auto">
            <a:xfrm>
              <a:off x="5256" y="7628"/>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0" name="Oval 71"/>
            <p:cNvSpPr>
              <a:spLocks noChangeArrowheads="1"/>
            </p:cNvSpPr>
            <p:nvPr/>
          </p:nvSpPr>
          <p:spPr bwMode="auto">
            <a:xfrm>
              <a:off x="5976" y="705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1" name="Oval 72"/>
            <p:cNvSpPr>
              <a:spLocks noChangeArrowheads="1"/>
            </p:cNvSpPr>
            <p:nvPr/>
          </p:nvSpPr>
          <p:spPr bwMode="auto">
            <a:xfrm>
              <a:off x="5544" y="705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2" name="Oval 73"/>
            <p:cNvSpPr>
              <a:spLocks noChangeArrowheads="1"/>
            </p:cNvSpPr>
            <p:nvPr/>
          </p:nvSpPr>
          <p:spPr bwMode="auto">
            <a:xfrm>
              <a:off x="5688" y="705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3" name="Oval 74"/>
            <p:cNvSpPr>
              <a:spLocks noChangeArrowheads="1"/>
            </p:cNvSpPr>
            <p:nvPr/>
          </p:nvSpPr>
          <p:spPr bwMode="auto">
            <a:xfrm>
              <a:off x="5832" y="705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4" name="Oval 75"/>
            <p:cNvSpPr>
              <a:spLocks noChangeArrowheads="1"/>
            </p:cNvSpPr>
            <p:nvPr/>
          </p:nvSpPr>
          <p:spPr bwMode="auto">
            <a:xfrm>
              <a:off x="6833"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5" name="Oval 76"/>
            <p:cNvSpPr>
              <a:spLocks noChangeArrowheads="1"/>
            </p:cNvSpPr>
            <p:nvPr/>
          </p:nvSpPr>
          <p:spPr bwMode="auto">
            <a:xfrm>
              <a:off x="6689"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6" name="Oval 77"/>
            <p:cNvSpPr>
              <a:spLocks noChangeArrowheads="1"/>
            </p:cNvSpPr>
            <p:nvPr/>
          </p:nvSpPr>
          <p:spPr bwMode="auto">
            <a:xfrm>
              <a:off x="6257"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7" name="Oval 78"/>
            <p:cNvSpPr>
              <a:spLocks noChangeArrowheads="1"/>
            </p:cNvSpPr>
            <p:nvPr/>
          </p:nvSpPr>
          <p:spPr bwMode="auto">
            <a:xfrm>
              <a:off x="6401"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8" name="Oval 79"/>
            <p:cNvSpPr>
              <a:spLocks noChangeArrowheads="1"/>
            </p:cNvSpPr>
            <p:nvPr/>
          </p:nvSpPr>
          <p:spPr bwMode="auto">
            <a:xfrm>
              <a:off x="6545"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89" name="Oval 80"/>
            <p:cNvSpPr>
              <a:spLocks noChangeArrowheads="1"/>
            </p:cNvSpPr>
            <p:nvPr/>
          </p:nvSpPr>
          <p:spPr bwMode="auto">
            <a:xfrm>
              <a:off x="6977"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0" name="Oval 81"/>
            <p:cNvSpPr>
              <a:spLocks noChangeArrowheads="1"/>
            </p:cNvSpPr>
            <p:nvPr/>
          </p:nvSpPr>
          <p:spPr bwMode="auto">
            <a:xfrm>
              <a:off x="7121"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1" name="Oval 82"/>
            <p:cNvSpPr>
              <a:spLocks noChangeArrowheads="1"/>
            </p:cNvSpPr>
            <p:nvPr/>
          </p:nvSpPr>
          <p:spPr bwMode="auto">
            <a:xfrm>
              <a:off x="7265" y="649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2" name="Oval 83"/>
            <p:cNvSpPr>
              <a:spLocks noChangeArrowheads="1"/>
            </p:cNvSpPr>
            <p:nvPr/>
          </p:nvSpPr>
          <p:spPr bwMode="auto">
            <a:xfrm>
              <a:off x="7992" y="593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3" name="Oval 84"/>
            <p:cNvSpPr>
              <a:spLocks noChangeArrowheads="1"/>
            </p:cNvSpPr>
            <p:nvPr/>
          </p:nvSpPr>
          <p:spPr bwMode="auto">
            <a:xfrm>
              <a:off x="7848" y="593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4" name="Oval 85"/>
            <p:cNvSpPr>
              <a:spLocks noChangeArrowheads="1"/>
            </p:cNvSpPr>
            <p:nvPr/>
          </p:nvSpPr>
          <p:spPr bwMode="auto">
            <a:xfrm>
              <a:off x="7416" y="593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5" name="Oval 86"/>
            <p:cNvSpPr>
              <a:spLocks noChangeArrowheads="1"/>
            </p:cNvSpPr>
            <p:nvPr/>
          </p:nvSpPr>
          <p:spPr bwMode="auto">
            <a:xfrm>
              <a:off x="7560" y="593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6" name="Oval 87"/>
            <p:cNvSpPr>
              <a:spLocks noChangeArrowheads="1"/>
            </p:cNvSpPr>
            <p:nvPr/>
          </p:nvSpPr>
          <p:spPr bwMode="auto">
            <a:xfrm>
              <a:off x="7704" y="593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7" name="Oval 88"/>
            <p:cNvSpPr>
              <a:spLocks noChangeArrowheads="1"/>
            </p:cNvSpPr>
            <p:nvPr/>
          </p:nvSpPr>
          <p:spPr bwMode="auto">
            <a:xfrm>
              <a:off x="8568" y="538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8" name="Oval 89"/>
            <p:cNvSpPr>
              <a:spLocks noChangeArrowheads="1"/>
            </p:cNvSpPr>
            <p:nvPr/>
          </p:nvSpPr>
          <p:spPr bwMode="auto">
            <a:xfrm>
              <a:off x="8424" y="538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099" name="Oval 90"/>
            <p:cNvSpPr>
              <a:spLocks noChangeArrowheads="1"/>
            </p:cNvSpPr>
            <p:nvPr/>
          </p:nvSpPr>
          <p:spPr bwMode="auto">
            <a:xfrm>
              <a:off x="8136" y="538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100" name="Oval 91"/>
            <p:cNvSpPr>
              <a:spLocks noChangeArrowheads="1"/>
            </p:cNvSpPr>
            <p:nvPr/>
          </p:nvSpPr>
          <p:spPr bwMode="auto">
            <a:xfrm>
              <a:off x="8280" y="538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101" name="Oval 92"/>
            <p:cNvSpPr>
              <a:spLocks noChangeArrowheads="1"/>
            </p:cNvSpPr>
            <p:nvPr/>
          </p:nvSpPr>
          <p:spPr bwMode="auto">
            <a:xfrm>
              <a:off x="8856" y="480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sp>
          <p:nvSpPr>
            <p:cNvPr id="43102" name="Oval 93"/>
            <p:cNvSpPr>
              <a:spLocks noChangeArrowheads="1"/>
            </p:cNvSpPr>
            <p:nvPr/>
          </p:nvSpPr>
          <p:spPr bwMode="auto">
            <a:xfrm>
              <a:off x="8712" y="480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000">
                <a:latin typeface="Times New Roman" panose="02020603050405020304" pitchFamily="18" charset="0"/>
              </a:endParaRPr>
            </a:p>
          </p:txBody>
        </p:sp>
      </p:grpSp>
      <p:sp>
        <p:nvSpPr>
          <p:cNvPr id="43013" name="TextBox 1"/>
          <p:cNvSpPr txBox="1">
            <a:spLocks noChangeArrowheads="1"/>
          </p:cNvSpPr>
          <p:nvPr/>
        </p:nvSpPr>
        <p:spPr bwMode="auto">
          <a:xfrm>
            <a:off x="1209602" y="6348436"/>
            <a:ext cx="593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FF0000"/>
                </a:solidFill>
              </a:rPr>
              <a:t>Assumption: #hits </a:t>
            </a:r>
            <a:r>
              <a:rPr lang="en-US" altLang="en-US" sz="2400" dirty="0" err="1">
                <a:solidFill>
                  <a:srgbClr val="FF0000"/>
                </a:solidFill>
              </a:rPr>
              <a:t>h</a:t>
            </a:r>
            <a:r>
              <a:rPr lang="en-US" altLang="en-US" sz="2400" baseline="-25000" dirty="0" err="1">
                <a:solidFill>
                  <a:srgbClr val="FF0000"/>
                </a:solidFill>
              </a:rPr>
              <a:t>k</a:t>
            </a:r>
            <a:r>
              <a:rPr lang="en-US" altLang="en-US" sz="2400" dirty="0">
                <a:solidFill>
                  <a:srgbClr val="FF0000"/>
                </a:solidFill>
              </a:rPr>
              <a:t> </a:t>
            </a:r>
            <a:r>
              <a:rPr lang="en-US" altLang="en-US" sz="2400" dirty="0">
                <a:solidFill>
                  <a:srgbClr val="FF0000"/>
                </a:solidFill>
                <a:sym typeface="Symbol" panose="05050102010706020507" pitchFamily="18" charset="2"/>
              </a:rPr>
              <a:t> </a:t>
            </a:r>
            <a:r>
              <a:rPr lang="en-US" altLang="en-US" sz="2400" dirty="0">
                <a:solidFill>
                  <a:srgbClr val="FF0000"/>
                </a:solidFill>
              </a:rPr>
              <a:t>code bin width </a:t>
            </a:r>
            <a:r>
              <a:rPr lang="en-US" altLang="en-US" sz="2400" dirty="0" err="1">
                <a:solidFill>
                  <a:srgbClr val="FF0000"/>
                </a:solidFill>
              </a:rPr>
              <a:t>w</a:t>
            </a:r>
            <a:r>
              <a:rPr lang="en-US" altLang="en-US" sz="2400" baseline="-25000" dirty="0" err="1">
                <a:solidFill>
                  <a:srgbClr val="FF0000"/>
                </a:solidFill>
              </a:rPr>
              <a:t>k</a:t>
            </a:r>
            <a:r>
              <a:rPr lang="en-US" altLang="en-US" sz="2400" dirty="0">
                <a:solidFill>
                  <a:srgbClr val="FF0000"/>
                </a:solidFill>
              </a:rPr>
              <a:t> </a:t>
            </a:r>
          </a:p>
        </p:txBody>
      </p:sp>
      <p:cxnSp>
        <p:nvCxnSpPr>
          <p:cNvPr id="3" name="Straight Arrow Connector 2"/>
          <p:cNvCxnSpPr/>
          <p:nvPr/>
        </p:nvCxnSpPr>
        <p:spPr bwMode="auto">
          <a:xfrm>
            <a:off x="3026306" y="5943600"/>
            <a:ext cx="4746094" cy="0"/>
          </a:xfrm>
          <a:prstGeom prst="straightConnector1">
            <a:avLst/>
          </a:prstGeom>
          <a:noFill/>
          <a:ln w="28575" cap="flat" cmpd="sng" algn="ctr">
            <a:solidFill>
              <a:schemeClr val="tx1"/>
            </a:solidFill>
            <a:prstDash val="solid"/>
            <a:round/>
            <a:headEnd type="none" w="med" len="med"/>
            <a:tailEnd type="triangle"/>
          </a:ln>
          <a:effectLst/>
        </p:spPr>
      </p:cxnSp>
      <p:cxnSp>
        <p:nvCxnSpPr>
          <p:cNvPr id="5" name="Straight Connector 4"/>
          <p:cNvCxnSpPr/>
          <p:nvPr/>
        </p:nvCxnSpPr>
        <p:spPr bwMode="auto">
          <a:xfrm>
            <a:off x="3766177" y="3574943"/>
            <a:ext cx="20603" cy="2462946"/>
          </a:xfrm>
          <a:prstGeom prst="line">
            <a:avLst/>
          </a:prstGeom>
          <a:noFill/>
          <a:ln w="9525" cap="flat" cmpd="sng" algn="ctr">
            <a:solidFill>
              <a:schemeClr val="tx1"/>
            </a:solidFill>
            <a:prstDash val="solid"/>
            <a:round/>
            <a:headEnd type="none" w="med" len="med"/>
            <a:tailEnd type="none" w="med" len="med"/>
          </a:ln>
          <a:effectLst/>
        </p:spPr>
      </p:cxnSp>
      <p:sp>
        <p:nvSpPr>
          <p:cNvPr id="6" name="TextBox 5"/>
          <p:cNvSpPr txBox="1"/>
          <p:nvPr/>
        </p:nvSpPr>
        <p:spPr>
          <a:xfrm>
            <a:off x="3644754" y="5983729"/>
            <a:ext cx="284052" cy="307777"/>
          </a:xfrm>
          <a:prstGeom prst="rect">
            <a:avLst/>
          </a:prstGeom>
          <a:noFill/>
        </p:spPr>
        <p:txBody>
          <a:bodyPr wrap="none" rtlCol="0">
            <a:spAutoFit/>
          </a:bodyPr>
          <a:lstStyle/>
          <a:p>
            <a:r>
              <a:rPr lang="en-US" sz="1400" dirty="0" smtClean="0"/>
              <a:t>7</a:t>
            </a:r>
            <a:endParaRPr lang="en-US" sz="1400" dirty="0"/>
          </a:p>
        </p:txBody>
      </p:sp>
      <p:cxnSp>
        <p:nvCxnSpPr>
          <p:cNvPr id="100" name="Straight Connector 99"/>
          <p:cNvCxnSpPr/>
          <p:nvPr/>
        </p:nvCxnSpPr>
        <p:spPr bwMode="auto">
          <a:xfrm>
            <a:off x="4721080" y="3574943"/>
            <a:ext cx="20603" cy="2462946"/>
          </a:xfrm>
          <a:prstGeom prst="line">
            <a:avLst/>
          </a:prstGeom>
          <a:noFill/>
          <a:ln w="9525" cap="flat" cmpd="sng" algn="ctr">
            <a:solidFill>
              <a:schemeClr val="tx1"/>
            </a:solidFill>
            <a:prstDash val="solid"/>
            <a:round/>
            <a:headEnd type="none" w="med" len="med"/>
            <a:tailEnd type="none" w="med" len="med"/>
          </a:ln>
          <a:effectLst/>
        </p:spPr>
      </p:cxnSp>
      <p:sp>
        <p:nvSpPr>
          <p:cNvPr id="101" name="TextBox 100"/>
          <p:cNvSpPr txBox="1"/>
          <p:nvPr/>
        </p:nvSpPr>
        <p:spPr>
          <a:xfrm>
            <a:off x="4549964" y="5969254"/>
            <a:ext cx="383438" cy="307777"/>
          </a:xfrm>
          <a:prstGeom prst="rect">
            <a:avLst/>
          </a:prstGeom>
          <a:noFill/>
        </p:spPr>
        <p:txBody>
          <a:bodyPr wrap="none" rtlCol="0">
            <a:spAutoFit/>
          </a:bodyPr>
          <a:lstStyle/>
          <a:p>
            <a:r>
              <a:rPr lang="en-US" sz="1400" dirty="0" smtClean="0"/>
              <a:t>15</a:t>
            </a:r>
            <a:endParaRPr lang="en-US" sz="1400" dirty="0"/>
          </a:p>
        </p:txBody>
      </p:sp>
      <p:cxnSp>
        <p:nvCxnSpPr>
          <p:cNvPr id="102" name="Straight Connector 101"/>
          <p:cNvCxnSpPr/>
          <p:nvPr/>
        </p:nvCxnSpPr>
        <p:spPr bwMode="auto">
          <a:xfrm>
            <a:off x="5306000" y="3574943"/>
            <a:ext cx="20603" cy="2462946"/>
          </a:xfrm>
          <a:prstGeom prst="line">
            <a:avLst/>
          </a:prstGeom>
          <a:noFill/>
          <a:ln w="9525" cap="flat" cmpd="sng" algn="ctr">
            <a:solidFill>
              <a:schemeClr val="tx1"/>
            </a:solidFill>
            <a:prstDash val="solid"/>
            <a:round/>
            <a:headEnd type="none" w="med" len="med"/>
            <a:tailEnd type="none" w="med" len="med"/>
          </a:ln>
          <a:effectLst/>
        </p:spPr>
      </p:cxnSp>
      <p:sp>
        <p:nvSpPr>
          <p:cNvPr id="103" name="TextBox 102"/>
          <p:cNvSpPr txBox="1"/>
          <p:nvPr/>
        </p:nvSpPr>
        <p:spPr>
          <a:xfrm>
            <a:off x="5134884" y="5969254"/>
            <a:ext cx="383438" cy="307777"/>
          </a:xfrm>
          <a:prstGeom prst="rect">
            <a:avLst/>
          </a:prstGeom>
          <a:noFill/>
        </p:spPr>
        <p:txBody>
          <a:bodyPr wrap="none" rtlCol="0">
            <a:spAutoFit/>
          </a:bodyPr>
          <a:lstStyle/>
          <a:p>
            <a:r>
              <a:rPr lang="en-US" sz="1400" dirty="0" smtClean="0"/>
              <a:t>20</a:t>
            </a:r>
            <a:endParaRPr lang="en-US" sz="1400" dirty="0"/>
          </a:p>
        </p:txBody>
      </p:sp>
      <p:sp>
        <p:nvSpPr>
          <p:cNvPr id="104" name="TextBox 103"/>
          <p:cNvSpPr txBox="1"/>
          <p:nvPr/>
        </p:nvSpPr>
        <p:spPr>
          <a:xfrm>
            <a:off x="7699064" y="5786636"/>
            <a:ext cx="1170513" cy="307777"/>
          </a:xfrm>
          <a:prstGeom prst="rect">
            <a:avLst/>
          </a:prstGeom>
          <a:noFill/>
        </p:spPr>
        <p:txBody>
          <a:bodyPr wrap="none" rtlCol="0">
            <a:spAutoFit/>
          </a:bodyPr>
          <a:lstStyle/>
          <a:p>
            <a:r>
              <a:rPr lang="en-US" sz="1400" dirty="0" err="1" smtClean="0"/>
              <a:t>Sampl</a:t>
            </a:r>
            <a:r>
              <a:rPr lang="en-US" sz="1400" dirty="0" smtClean="0"/>
              <a:t> index</a:t>
            </a:r>
            <a:endParaRPr lang="en-US" sz="1400" dirty="0"/>
          </a:p>
        </p:txBody>
      </p:sp>
      <p:cxnSp>
        <p:nvCxnSpPr>
          <p:cNvPr id="8" name="Straight Connector 7"/>
          <p:cNvCxnSpPr/>
          <p:nvPr/>
        </p:nvCxnSpPr>
        <p:spPr bwMode="auto">
          <a:xfrm>
            <a:off x="3827008" y="3858828"/>
            <a:ext cx="0" cy="1030178"/>
          </a:xfrm>
          <a:prstGeom prst="line">
            <a:avLst/>
          </a:prstGeom>
          <a:noFill/>
          <a:ln w="9525"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4791961" y="3885490"/>
            <a:ext cx="9500" cy="1053072"/>
          </a:xfrm>
          <a:prstGeom prst="line">
            <a:avLst/>
          </a:prstGeom>
          <a:no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flipV="1">
            <a:off x="3827007" y="4814033"/>
            <a:ext cx="974453" cy="4889"/>
          </a:xfrm>
          <a:prstGeom prst="line">
            <a:avLst/>
          </a:prstGeom>
          <a:noFill/>
          <a:ln w="9525" cap="flat" cmpd="sng" algn="ctr">
            <a:solidFill>
              <a:schemeClr val="tx1"/>
            </a:solidFill>
            <a:prstDash val="solid"/>
            <a:round/>
            <a:headEnd type="none" w="med" len="med"/>
            <a:tailEnd type="none" w="med" len="med"/>
          </a:ln>
          <a:effectLst/>
        </p:spPr>
      </p:cxnSp>
      <p:sp>
        <p:nvSpPr>
          <p:cNvPr id="113" name="TextBox 112"/>
          <p:cNvSpPr txBox="1"/>
          <p:nvPr/>
        </p:nvSpPr>
        <p:spPr>
          <a:xfrm>
            <a:off x="3780123" y="4524423"/>
            <a:ext cx="1026243" cy="307777"/>
          </a:xfrm>
          <a:prstGeom prst="rect">
            <a:avLst/>
          </a:prstGeom>
          <a:noFill/>
        </p:spPr>
        <p:txBody>
          <a:bodyPr wrap="none" rtlCol="0">
            <a:spAutoFit/>
          </a:bodyPr>
          <a:lstStyle/>
          <a:p>
            <a:r>
              <a:rPr lang="en-US" sz="1400" dirty="0" smtClean="0"/>
              <a:t>W</a:t>
            </a:r>
            <a:r>
              <a:rPr lang="en-US" sz="1400" baseline="-25000" dirty="0" smtClean="0"/>
              <a:t>2</a:t>
            </a:r>
            <a:r>
              <a:rPr lang="en-US" sz="1400" dirty="0" smtClean="0"/>
              <a:t>=19mV</a:t>
            </a:r>
            <a:endParaRPr lang="en-US" sz="1400" dirty="0"/>
          </a:p>
        </p:txBody>
      </p:sp>
      <p:cxnSp>
        <p:nvCxnSpPr>
          <p:cNvPr id="114" name="Straight Connector 113"/>
          <p:cNvCxnSpPr/>
          <p:nvPr/>
        </p:nvCxnSpPr>
        <p:spPr bwMode="auto">
          <a:xfrm flipV="1">
            <a:off x="3786406" y="5865833"/>
            <a:ext cx="974453" cy="4889"/>
          </a:xfrm>
          <a:prstGeom prst="line">
            <a:avLst/>
          </a:prstGeom>
          <a:noFill/>
          <a:ln w="9525" cap="flat" cmpd="sng" algn="ctr">
            <a:solidFill>
              <a:schemeClr val="tx1"/>
            </a:solidFill>
            <a:prstDash val="solid"/>
            <a:round/>
            <a:headEnd type="none" w="med" len="med"/>
            <a:tailEnd type="none" w="med" len="med"/>
          </a:ln>
          <a:effectLst/>
        </p:spPr>
      </p:cxnSp>
      <p:sp>
        <p:nvSpPr>
          <p:cNvPr id="115" name="TextBox 114"/>
          <p:cNvSpPr txBox="1"/>
          <p:nvPr/>
        </p:nvSpPr>
        <p:spPr>
          <a:xfrm>
            <a:off x="3979776" y="5592330"/>
            <a:ext cx="554960" cy="307777"/>
          </a:xfrm>
          <a:prstGeom prst="rect">
            <a:avLst/>
          </a:prstGeom>
          <a:noFill/>
        </p:spPr>
        <p:txBody>
          <a:bodyPr wrap="none" rtlCol="0">
            <a:spAutoFit/>
          </a:bodyPr>
          <a:lstStyle/>
          <a:p>
            <a:r>
              <a:rPr lang="en-US" sz="1400" dirty="0" smtClean="0"/>
              <a:t>h</a:t>
            </a:r>
            <a:r>
              <a:rPr lang="en-US" sz="1400" baseline="-25000" dirty="0" smtClean="0"/>
              <a:t>2</a:t>
            </a:r>
            <a:r>
              <a:rPr lang="en-US" sz="1400" dirty="0" smtClean="0"/>
              <a:t>=8</a:t>
            </a:r>
            <a:endParaRPr lang="en-US" sz="1400" dirty="0"/>
          </a:p>
        </p:txBody>
      </p:sp>
      <p:sp>
        <p:nvSpPr>
          <p:cNvPr id="116" name="TextBox 115"/>
          <p:cNvSpPr txBox="1"/>
          <p:nvPr/>
        </p:nvSpPr>
        <p:spPr>
          <a:xfrm>
            <a:off x="4732166" y="4147149"/>
            <a:ext cx="994183" cy="307777"/>
          </a:xfrm>
          <a:prstGeom prst="rect">
            <a:avLst/>
          </a:prstGeom>
          <a:noFill/>
        </p:spPr>
        <p:txBody>
          <a:bodyPr wrap="none" rtlCol="0">
            <a:spAutoFit/>
          </a:bodyPr>
          <a:lstStyle/>
          <a:p>
            <a:r>
              <a:rPr lang="en-US" sz="1400" dirty="0" smtClean="0"/>
              <a:t>W</a:t>
            </a:r>
            <a:r>
              <a:rPr lang="en-US" sz="1400" baseline="-25000" dirty="0" smtClean="0"/>
              <a:t>3</a:t>
            </a:r>
            <a:r>
              <a:rPr lang="en-US" sz="1400" dirty="0" smtClean="0"/>
              <a:t>=12mV</a:t>
            </a:r>
            <a:endParaRPr lang="en-US" sz="1400" dirty="0"/>
          </a:p>
        </p:txBody>
      </p:sp>
      <p:sp>
        <p:nvSpPr>
          <p:cNvPr id="117" name="TextBox 116"/>
          <p:cNvSpPr txBox="1"/>
          <p:nvPr/>
        </p:nvSpPr>
        <p:spPr>
          <a:xfrm>
            <a:off x="4748335" y="5622996"/>
            <a:ext cx="554960" cy="307777"/>
          </a:xfrm>
          <a:prstGeom prst="rect">
            <a:avLst/>
          </a:prstGeom>
          <a:noFill/>
        </p:spPr>
        <p:txBody>
          <a:bodyPr wrap="none" rtlCol="0">
            <a:spAutoFit/>
          </a:bodyPr>
          <a:lstStyle/>
          <a:p>
            <a:r>
              <a:rPr lang="en-US" sz="1400" dirty="0" smtClean="0"/>
              <a:t>h</a:t>
            </a:r>
            <a:r>
              <a:rPr lang="en-US" sz="1400" baseline="-25000" dirty="0" smtClean="0"/>
              <a:t>2</a:t>
            </a:r>
            <a:r>
              <a:rPr lang="en-US" sz="1400" dirty="0" smtClean="0"/>
              <a:t>=5</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8229600" y="6245225"/>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F32433-8F58-4887-AA5D-39655BCAB25F}" type="slidenum">
              <a:rPr lang="en-US" altLang="en-US" sz="1400" smtClean="0"/>
              <a:pPr>
                <a:spcBef>
                  <a:spcPct val="0"/>
                </a:spcBef>
                <a:buFontTx/>
                <a:buNone/>
              </a:pPr>
              <a:t>3</a:t>
            </a:fld>
            <a:endParaRPr lang="en-US" altLang="en-US" sz="1400" smtClean="0"/>
          </a:p>
        </p:txBody>
      </p:sp>
      <p:sp>
        <p:nvSpPr>
          <p:cNvPr id="6147" name="Rectangle 2"/>
          <p:cNvSpPr>
            <a:spLocks noGrp="1" noChangeArrowheads="1"/>
          </p:cNvSpPr>
          <p:nvPr>
            <p:ph type="title"/>
          </p:nvPr>
        </p:nvSpPr>
        <p:spPr/>
        <p:txBody>
          <a:bodyPr/>
          <a:lstStyle/>
          <a:p>
            <a:pPr eaLnBrk="1" hangingPunct="1"/>
            <a:r>
              <a:rPr lang="en-US" altLang="zh-CN" sz="3600" smtClean="0">
                <a:ea typeface="SimSun" panose="02010600030101010101" pitchFamily="2" charset="-122"/>
              </a:rPr>
              <a:t>INTEGRAL NONLINEARITY ERRORS </a:t>
            </a:r>
            <a:endParaRPr lang="en-US" altLang="en-US" sz="3600" smtClean="0"/>
          </a:p>
        </p:txBody>
      </p:sp>
      <p:sp>
        <p:nvSpPr>
          <p:cNvPr id="6148" name="TextBox 6"/>
          <p:cNvSpPr txBox="1">
            <a:spLocks noChangeArrowheads="1"/>
          </p:cNvSpPr>
          <p:nvPr/>
        </p:nvSpPr>
        <p:spPr bwMode="auto">
          <a:xfrm>
            <a:off x="609600" y="56388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This is the right illustration for DACs: INL_k error is indexed with respect to the input axis, which is code k.</a:t>
            </a:r>
          </a:p>
        </p:txBody>
      </p:sp>
      <p:pic>
        <p:nvPicPr>
          <p:cNvPr id="6149" name="Picture 5" descr="PPTEC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8575"/>
            <a:ext cx="9144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939F89-7717-40A0-A533-E7F470536463}" type="slidenum">
              <a:rPr lang="en-US" altLang="en-US" sz="1400" smtClean="0"/>
              <a:pPr>
                <a:spcBef>
                  <a:spcPct val="0"/>
                </a:spcBef>
                <a:buFontTx/>
                <a:buNone/>
              </a:pPr>
              <a:t>30</a:t>
            </a:fld>
            <a:endParaRPr lang="en-US" altLang="en-US" sz="1400" smtClean="0"/>
          </a:p>
        </p:txBody>
      </p:sp>
      <p:grpSp>
        <p:nvGrpSpPr>
          <p:cNvPr id="44035" name="Group 5"/>
          <p:cNvGrpSpPr>
            <a:grpSpLocks/>
          </p:cNvGrpSpPr>
          <p:nvPr/>
        </p:nvGrpSpPr>
        <p:grpSpPr bwMode="auto">
          <a:xfrm>
            <a:off x="1325563" y="419100"/>
            <a:ext cx="6492875" cy="6019800"/>
            <a:chOff x="1093" y="3619"/>
            <a:chExt cx="10221" cy="9479"/>
          </a:xfrm>
        </p:grpSpPr>
        <p:sp>
          <p:nvSpPr>
            <p:cNvPr id="44036" name="Text Box 3"/>
            <p:cNvSpPr txBox="1">
              <a:spLocks noChangeAspect="1" noChangeArrowheads="1"/>
            </p:cNvSpPr>
            <p:nvPr/>
          </p:nvSpPr>
          <p:spPr bwMode="auto">
            <a:xfrm>
              <a:off x="1225" y="5866"/>
              <a:ext cx="1224"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Number</a:t>
              </a:r>
            </a:p>
            <a:p>
              <a:pPr algn="ctr">
                <a:spcBef>
                  <a:spcPct val="0"/>
                </a:spcBef>
                <a:buFontTx/>
                <a:buNone/>
              </a:pPr>
              <a:r>
                <a:rPr lang="en-US" altLang="en-US" sz="1000"/>
                <a:t>of Code Hits</a:t>
              </a:r>
            </a:p>
          </p:txBody>
        </p:sp>
        <p:sp>
          <p:nvSpPr>
            <p:cNvPr id="44037" name="Freeform 7"/>
            <p:cNvSpPr>
              <a:spLocks noChangeAspect="1"/>
            </p:cNvSpPr>
            <p:nvPr/>
          </p:nvSpPr>
          <p:spPr bwMode="auto">
            <a:xfrm>
              <a:off x="2795" y="3817"/>
              <a:ext cx="3686" cy="3629"/>
            </a:xfrm>
            <a:custGeom>
              <a:avLst/>
              <a:gdLst>
                <a:gd name="T0" fmla="*/ 0 w 4080"/>
                <a:gd name="T1" fmla="*/ 4827 h 3300"/>
                <a:gd name="T2" fmla="*/ 0 w 4080"/>
                <a:gd name="T3" fmla="*/ 0 h 3300"/>
                <a:gd name="T4" fmla="*/ 2718 w 4080"/>
                <a:gd name="T5" fmla="*/ 0 h 3300"/>
                <a:gd name="T6" fmla="*/ 2718 w 4080"/>
                <a:gd name="T7" fmla="*/ 4827 h 3300"/>
                <a:gd name="T8" fmla="*/ 0 w 4080"/>
                <a:gd name="T9" fmla="*/ 4827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8" name="AutoShape 5"/>
            <p:cNvSpPr>
              <a:spLocks noChangeAspect="1" noChangeArrowheads="1"/>
            </p:cNvSpPr>
            <p:nvPr/>
          </p:nvSpPr>
          <p:spPr bwMode="auto">
            <a:xfrm>
              <a:off x="5257" y="8011"/>
              <a:ext cx="707" cy="269"/>
            </a:xfrm>
            <a:prstGeom prst="rightArrow">
              <a:avLst>
                <a:gd name="adj1" fmla="val 50000"/>
                <a:gd name="adj2" fmla="val 657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39" name="AutoShape 6"/>
            <p:cNvSpPr>
              <a:spLocks noChangeAspect="1" noChangeArrowheads="1"/>
            </p:cNvSpPr>
            <p:nvPr/>
          </p:nvSpPr>
          <p:spPr bwMode="auto">
            <a:xfrm>
              <a:off x="1657" y="5131"/>
              <a:ext cx="320" cy="637"/>
            </a:xfrm>
            <a:prstGeom prst="upArrow">
              <a:avLst>
                <a:gd name="adj1" fmla="val 50000"/>
                <a:gd name="adj2" fmla="val 4976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40" name="Line 7"/>
            <p:cNvSpPr>
              <a:spLocks noChangeAspect="1" noChangeShapeType="1"/>
            </p:cNvSpPr>
            <p:nvPr/>
          </p:nvSpPr>
          <p:spPr bwMode="auto">
            <a:xfrm flipH="1">
              <a:off x="2752" y="6965"/>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8"/>
            <p:cNvSpPr>
              <a:spLocks noChangeAspect="1" noChangeShapeType="1"/>
            </p:cNvSpPr>
            <p:nvPr/>
          </p:nvSpPr>
          <p:spPr bwMode="auto">
            <a:xfrm flipH="1">
              <a:off x="2752" y="6513"/>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9"/>
            <p:cNvSpPr>
              <a:spLocks noChangeAspect="1" noChangeShapeType="1"/>
            </p:cNvSpPr>
            <p:nvPr/>
          </p:nvSpPr>
          <p:spPr bwMode="auto">
            <a:xfrm flipH="1">
              <a:off x="2752" y="6061"/>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10"/>
            <p:cNvSpPr>
              <a:spLocks noChangeAspect="1" noChangeShapeType="1"/>
            </p:cNvSpPr>
            <p:nvPr/>
          </p:nvSpPr>
          <p:spPr bwMode="auto">
            <a:xfrm flipH="1">
              <a:off x="2752" y="5609"/>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1"/>
            <p:cNvSpPr>
              <a:spLocks noChangeAspect="1" noChangeShapeType="1"/>
            </p:cNvSpPr>
            <p:nvPr/>
          </p:nvSpPr>
          <p:spPr bwMode="auto">
            <a:xfrm flipH="1">
              <a:off x="2752" y="5157"/>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Line 12"/>
            <p:cNvSpPr>
              <a:spLocks noChangeAspect="1" noChangeShapeType="1"/>
            </p:cNvSpPr>
            <p:nvPr/>
          </p:nvSpPr>
          <p:spPr bwMode="auto">
            <a:xfrm flipH="1">
              <a:off x="2752" y="4704"/>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Line 13"/>
            <p:cNvSpPr>
              <a:spLocks noChangeAspect="1" noChangeShapeType="1"/>
            </p:cNvSpPr>
            <p:nvPr/>
          </p:nvSpPr>
          <p:spPr bwMode="auto">
            <a:xfrm flipH="1">
              <a:off x="2752" y="4252"/>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Text Box 14"/>
            <p:cNvSpPr txBox="1">
              <a:spLocks noChangeAspect="1" noChangeArrowheads="1"/>
            </p:cNvSpPr>
            <p:nvPr/>
          </p:nvSpPr>
          <p:spPr bwMode="auto">
            <a:xfrm>
              <a:off x="2072" y="7215"/>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048" name="Text Box 15"/>
            <p:cNvSpPr txBox="1">
              <a:spLocks noChangeAspect="1" noChangeArrowheads="1"/>
            </p:cNvSpPr>
            <p:nvPr/>
          </p:nvSpPr>
          <p:spPr bwMode="auto">
            <a:xfrm>
              <a:off x="2072" y="6799"/>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a:t>
              </a:r>
            </a:p>
          </p:txBody>
        </p:sp>
        <p:sp>
          <p:nvSpPr>
            <p:cNvPr id="44049" name="Text Box 16"/>
            <p:cNvSpPr txBox="1">
              <a:spLocks noChangeAspect="1" noChangeArrowheads="1"/>
            </p:cNvSpPr>
            <p:nvPr/>
          </p:nvSpPr>
          <p:spPr bwMode="auto">
            <a:xfrm>
              <a:off x="2072" y="6335"/>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44050" name="Text Box 17"/>
            <p:cNvSpPr txBox="1">
              <a:spLocks noChangeAspect="1" noChangeArrowheads="1"/>
            </p:cNvSpPr>
            <p:nvPr/>
          </p:nvSpPr>
          <p:spPr bwMode="auto">
            <a:xfrm>
              <a:off x="2072" y="5858"/>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a:t>
              </a:r>
            </a:p>
          </p:txBody>
        </p:sp>
        <p:sp>
          <p:nvSpPr>
            <p:cNvPr id="44051" name="Text Box 18"/>
            <p:cNvSpPr txBox="1">
              <a:spLocks noChangeAspect="1" noChangeArrowheads="1"/>
            </p:cNvSpPr>
            <p:nvPr/>
          </p:nvSpPr>
          <p:spPr bwMode="auto">
            <a:xfrm>
              <a:off x="2072" y="5406"/>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44052" name="Text Box 19"/>
            <p:cNvSpPr txBox="1">
              <a:spLocks noChangeAspect="1" noChangeArrowheads="1"/>
            </p:cNvSpPr>
            <p:nvPr/>
          </p:nvSpPr>
          <p:spPr bwMode="auto">
            <a:xfrm>
              <a:off x="2072" y="4954"/>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a:t>
              </a:r>
            </a:p>
          </p:txBody>
        </p:sp>
        <p:sp>
          <p:nvSpPr>
            <p:cNvPr id="44053" name="Text Box 20"/>
            <p:cNvSpPr txBox="1">
              <a:spLocks noChangeAspect="1" noChangeArrowheads="1"/>
            </p:cNvSpPr>
            <p:nvPr/>
          </p:nvSpPr>
          <p:spPr bwMode="auto">
            <a:xfrm>
              <a:off x="2072" y="4502"/>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44054" name="Text Box 21"/>
            <p:cNvSpPr txBox="1">
              <a:spLocks noChangeAspect="1" noChangeArrowheads="1"/>
            </p:cNvSpPr>
            <p:nvPr/>
          </p:nvSpPr>
          <p:spPr bwMode="auto">
            <a:xfrm>
              <a:off x="2072" y="4046"/>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a:t>
              </a:r>
            </a:p>
          </p:txBody>
        </p:sp>
        <p:sp>
          <p:nvSpPr>
            <p:cNvPr id="44055" name="Text Box 22"/>
            <p:cNvSpPr txBox="1">
              <a:spLocks noChangeAspect="1" noChangeArrowheads="1"/>
            </p:cNvSpPr>
            <p:nvPr/>
          </p:nvSpPr>
          <p:spPr bwMode="auto">
            <a:xfrm>
              <a:off x="3241" y="7953"/>
              <a:ext cx="230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44056" name="Text Box 23"/>
            <p:cNvSpPr txBox="1">
              <a:spLocks noChangeAspect="1" noChangeArrowheads="1"/>
            </p:cNvSpPr>
            <p:nvPr/>
          </p:nvSpPr>
          <p:spPr bwMode="auto">
            <a:xfrm>
              <a:off x="2665" y="7504"/>
              <a:ext cx="775"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057" name="Text Box 24"/>
            <p:cNvSpPr txBox="1">
              <a:spLocks noChangeAspect="1" noChangeArrowheads="1"/>
            </p:cNvSpPr>
            <p:nvPr/>
          </p:nvSpPr>
          <p:spPr bwMode="auto">
            <a:xfrm>
              <a:off x="3141" y="7504"/>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a:t>
              </a:r>
            </a:p>
          </p:txBody>
        </p:sp>
        <p:sp>
          <p:nvSpPr>
            <p:cNvPr id="44058" name="Text Box 25"/>
            <p:cNvSpPr txBox="1">
              <a:spLocks noChangeAspect="1" noChangeArrowheads="1"/>
            </p:cNvSpPr>
            <p:nvPr/>
          </p:nvSpPr>
          <p:spPr bwMode="auto">
            <a:xfrm>
              <a:off x="3544" y="7504"/>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44059" name="Text Box 26"/>
            <p:cNvSpPr txBox="1">
              <a:spLocks noChangeAspect="1" noChangeArrowheads="1"/>
            </p:cNvSpPr>
            <p:nvPr/>
          </p:nvSpPr>
          <p:spPr bwMode="auto">
            <a:xfrm>
              <a:off x="4465" y="7504"/>
              <a:ext cx="729"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44060" name="Text Box 27"/>
            <p:cNvSpPr txBox="1">
              <a:spLocks noChangeAspect="1" noChangeArrowheads="1"/>
            </p:cNvSpPr>
            <p:nvPr/>
          </p:nvSpPr>
          <p:spPr bwMode="auto">
            <a:xfrm>
              <a:off x="4008" y="7504"/>
              <a:ext cx="71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a:t>
              </a:r>
            </a:p>
          </p:txBody>
        </p:sp>
        <p:sp>
          <p:nvSpPr>
            <p:cNvPr id="44061" name="Text Box 28"/>
            <p:cNvSpPr txBox="1">
              <a:spLocks noChangeAspect="1" noChangeArrowheads="1"/>
            </p:cNvSpPr>
            <p:nvPr/>
          </p:nvSpPr>
          <p:spPr bwMode="auto">
            <a:xfrm>
              <a:off x="4919" y="7504"/>
              <a:ext cx="74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a:t>
              </a:r>
            </a:p>
          </p:txBody>
        </p:sp>
        <p:sp>
          <p:nvSpPr>
            <p:cNvPr id="44062" name="Text Box 29"/>
            <p:cNvSpPr txBox="1">
              <a:spLocks noChangeAspect="1" noChangeArrowheads="1"/>
            </p:cNvSpPr>
            <p:nvPr/>
          </p:nvSpPr>
          <p:spPr bwMode="auto">
            <a:xfrm>
              <a:off x="5355" y="7504"/>
              <a:ext cx="830"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44063" name="Text Box 30"/>
            <p:cNvSpPr txBox="1">
              <a:spLocks noChangeAspect="1" noChangeArrowheads="1"/>
            </p:cNvSpPr>
            <p:nvPr/>
          </p:nvSpPr>
          <p:spPr bwMode="auto">
            <a:xfrm>
              <a:off x="5858" y="7504"/>
              <a:ext cx="69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a:t>
              </a:r>
            </a:p>
          </p:txBody>
        </p:sp>
        <p:sp>
          <p:nvSpPr>
            <p:cNvPr id="44064" name="Rectangle 34" descr="Light upward diagonal"/>
            <p:cNvSpPr>
              <a:spLocks noChangeAspect="1" noChangeArrowheads="1"/>
            </p:cNvSpPr>
            <p:nvPr/>
          </p:nvSpPr>
          <p:spPr bwMode="auto">
            <a:xfrm>
              <a:off x="2795" y="6063"/>
              <a:ext cx="460" cy="1383"/>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65" name="Rectangle 35" descr="Light upward diagonal"/>
            <p:cNvSpPr>
              <a:spLocks noChangeAspect="1" noChangeArrowheads="1"/>
            </p:cNvSpPr>
            <p:nvPr/>
          </p:nvSpPr>
          <p:spPr bwMode="auto">
            <a:xfrm>
              <a:off x="3255" y="5602"/>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66" name="Rectangle 36" descr="Light upward diagonal"/>
            <p:cNvSpPr>
              <a:spLocks noChangeAspect="1" noChangeArrowheads="1"/>
            </p:cNvSpPr>
            <p:nvPr/>
          </p:nvSpPr>
          <p:spPr bwMode="auto">
            <a:xfrm>
              <a:off x="3716" y="3817"/>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67" name="Rectangle 37" descr="Light upward diagonal"/>
            <p:cNvSpPr>
              <a:spLocks noChangeAspect="1" noChangeArrowheads="1"/>
            </p:cNvSpPr>
            <p:nvPr/>
          </p:nvSpPr>
          <p:spPr bwMode="auto">
            <a:xfrm>
              <a:off x="4177" y="5199"/>
              <a:ext cx="461"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68" name="Rectangle 38" descr="Light upward diagonal"/>
            <p:cNvSpPr>
              <a:spLocks noChangeAspect="1" noChangeArrowheads="1"/>
            </p:cNvSpPr>
            <p:nvPr/>
          </p:nvSpPr>
          <p:spPr bwMode="auto">
            <a:xfrm>
              <a:off x="4638" y="3817"/>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69" name="Rectangle 39" descr="Light upward diagonal"/>
            <p:cNvSpPr>
              <a:spLocks noChangeAspect="1" noChangeArrowheads="1"/>
            </p:cNvSpPr>
            <p:nvPr/>
          </p:nvSpPr>
          <p:spPr bwMode="auto">
            <a:xfrm>
              <a:off x="5099" y="5199"/>
              <a:ext cx="460"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70" name="Rectangle 40" descr="Light upward diagonal"/>
            <p:cNvSpPr>
              <a:spLocks noChangeAspect="1" noChangeArrowheads="1"/>
            </p:cNvSpPr>
            <p:nvPr/>
          </p:nvSpPr>
          <p:spPr bwMode="auto">
            <a:xfrm>
              <a:off x="5559" y="5602"/>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71" name="Rectangle 41" descr="Light upward diagonal"/>
            <p:cNvSpPr>
              <a:spLocks noChangeAspect="1" noChangeArrowheads="1"/>
            </p:cNvSpPr>
            <p:nvPr/>
          </p:nvSpPr>
          <p:spPr bwMode="auto">
            <a:xfrm>
              <a:off x="6020" y="6524"/>
              <a:ext cx="461" cy="92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72" name="Text Box 39"/>
            <p:cNvSpPr txBox="1">
              <a:spLocks noChangeAspect="1" noChangeArrowheads="1"/>
            </p:cNvSpPr>
            <p:nvPr/>
          </p:nvSpPr>
          <p:spPr bwMode="auto">
            <a:xfrm>
              <a:off x="2089" y="3619"/>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a:t>
              </a:r>
            </a:p>
          </p:txBody>
        </p:sp>
        <p:sp>
          <p:nvSpPr>
            <p:cNvPr id="44073" name="Text Box 40"/>
            <p:cNvSpPr txBox="1">
              <a:spLocks noChangeAspect="1" noChangeArrowheads="1"/>
            </p:cNvSpPr>
            <p:nvPr/>
          </p:nvSpPr>
          <p:spPr bwMode="auto">
            <a:xfrm>
              <a:off x="5401" y="10618"/>
              <a:ext cx="1224"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Code</a:t>
              </a:r>
            </a:p>
            <a:p>
              <a:pPr algn="ctr">
                <a:spcBef>
                  <a:spcPct val="0"/>
                </a:spcBef>
                <a:buFontTx/>
                <a:buNone/>
              </a:pPr>
              <a:r>
                <a:rPr lang="en-US" altLang="en-US" sz="1000"/>
                <a:t>Width</a:t>
              </a:r>
            </a:p>
            <a:p>
              <a:pPr algn="ctr">
                <a:spcBef>
                  <a:spcPct val="0"/>
                </a:spcBef>
                <a:buFontTx/>
                <a:buNone/>
              </a:pPr>
              <a:r>
                <a:rPr lang="en-US" altLang="en-US" sz="1000"/>
                <a:t>(LSBs)</a:t>
              </a:r>
            </a:p>
          </p:txBody>
        </p:sp>
        <p:sp>
          <p:nvSpPr>
            <p:cNvPr id="44074" name="Freeform 44"/>
            <p:cNvSpPr>
              <a:spLocks noChangeAspect="1"/>
            </p:cNvSpPr>
            <p:nvPr/>
          </p:nvSpPr>
          <p:spPr bwMode="auto">
            <a:xfrm>
              <a:off x="7259" y="8569"/>
              <a:ext cx="3686" cy="3629"/>
            </a:xfrm>
            <a:custGeom>
              <a:avLst/>
              <a:gdLst>
                <a:gd name="T0" fmla="*/ 0 w 4080"/>
                <a:gd name="T1" fmla="*/ 4827 h 3300"/>
                <a:gd name="T2" fmla="*/ 0 w 4080"/>
                <a:gd name="T3" fmla="*/ 0 h 3300"/>
                <a:gd name="T4" fmla="*/ 2718 w 4080"/>
                <a:gd name="T5" fmla="*/ 0 h 3300"/>
                <a:gd name="T6" fmla="*/ 2718 w 4080"/>
                <a:gd name="T7" fmla="*/ 4827 h 3300"/>
                <a:gd name="T8" fmla="*/ 0 w 4080"/>
                <a:gd name="T9" fmla="*/ 4827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5" name="AutoShape 42"/>
            <p:cNvSpPr>
              <a:spLocks noChangeAspect="1" noChangeArrowheads="1"/>
            </p:cNvSpPr>
            <p:nvPr/>
          </p:nvSpPr>
          <p:spPr bwMode="auto">
            <a:xfrm>
              <a:off x="9721" y="12763"/>
              <a:ext cx="707" cy="269"/>
            </a:xfrm>
            <a:prstGeom prst="rightArrow">
              <a:avLst>
                <a:gd name="adj1" fmla="val 50000"/>
                <a:gd name="adj2" fmla="val 657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76" name="AutoShape 43"/>
            <p:cNvSpPr>
              <a:spLocks noChangeAspect="1" noChangeArrowheads="1"/>
            </p:cNvSpPr>
            <p:nvPr/>
          </p:nvSpPr>
          <p:spPr bwMode="auto">
            <a:xfrm>
              <a:off x="5833" y="9883"/>
              <a:ext cx="320" cy="637"/>
            </a:xfrm>
            <a:prstGeom prst="upArrow">
              <a:avLst>
                <a:gd name="adj1" fmla="val 50000"/>
                <a:gd name="adj2" fmla="val 4976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077" name="Line 44"/>
            <p:cNvSpPr>
              <a:spLocks noChangeAspect="1" noChangeShapeType="1"/>
            </p:cNvSpPr>
            <p:nvPr/>
          </p:nvSpPr>
          <p:spPr bwMode="auto">
            <a:xfrm flipH="1">
              <a:off x="7216" y="11717"/>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8" name="Line 45"/>
            <p:cNvSpPr>
              <a:spLocks noChangeAspect="1" noChangeShapeType="1"/>
            </p:cNvSpPr>
            <p:nvPr/>
          </p:nvSpPr>
          <p:spPr bwMode="auto">
            <a:xfrm flipH="1">
              <a:off x="7216" y="11265"/>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9" name="Line 46"/>
            <p:cNvSpPr>
              <a:spLocks noChangeAspect="1" noChangeShapeType="1"/>
            </p:cNvSpPr>
            <p:nvPr/>
          </p:nvSpPr>
          <p:spPr bwMode="auto">
            <a:xfrm flipH="1">
              <a:off x="7216" y="10813"/>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0" name="Line 47"/>
            <p:cNvSpPr>
              <a:spLocks noChangeAspect="1" noChangeShapeType="1"/>
            </p:cNvSpPr>
            <p:nvPr/>
          </p:nvSpPr>
          <p:spPr bwMode="auto">
            <a:xfrm flipH="1">
              <a:off x="7216" y="10361"/>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1" name="Line 48"/>
            <p:cNvSpPr>
              <a:spLocks noChangeAspect="1" noChangeShapeType="1"/>
            </p:cNvSpPr>
            <p:nvPr/>
          </p:nvSpPr>
          <p:spPr bwMode="auto">
            <a:xfrm flipH="1">
              <a:off x="7216" y="9909"/>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2" name="Line 49"/>
            <p:cNvSpPr>
              <a:spLocks noChangeAspect="1" noChangeShapeType="1"/>
            </p:cNvSpPr>
            <p:nvPr/>
          </p:nvSpPr>
          <p:spPr bwMode="auto">
            <a:xfrm flipH="1">
              <a:off x="7216" y="9456"/>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3" name="Line 50"/>
            <p:cNvSpPr>
              <a:spLocks noChangeAspect="1" noChangeShapeType="1"/>
            </p:cNvSpPr>
            <p:nvPr/>
          </p:nvSpPr>
          <p:spPr bwMode="auto">
            <a:xfrm flipH="1">
              <a:off x="7216" y="9004"/>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Text Box 51"/>
            <p:cNvSpPr txBox="1">
              <a:spLocks noChangeAspect="1" noChangeArrowheads="1"/>
            </p:cNvSpPr>
            <p:nvPr/>
          </p:nvSpPr>
          <p:spPr bwMode="auto">
            <a:xfrm>
              <a:off x="6536" y="11967"/>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085" name="Text Box 52"/>
            <p:cNvSpPr txBox="1">
              <a:spLocks noChangeAspect="1" noChangeArrowheads="1"/>
            </p:cNvSpPr>
            <p:nvPr/>
          </p:nvSpPr>
          <p:spPr bwMode="auto">
            <a:xfrm>
              <a:off x="6536" y="11551"/>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0.176</a:t>
              </a:r>
            </a:p>
          </p:txBody>
        </p:sp>
        <p:sp>
          <p:nvSpPr>
            <p:cNvPr id="44086" name="Text Box 53"/>
            <p:cNvSpPr txBox="1">
              <a:spLocks noChangeAspect="1" noChangeArrowheads="1"/>
            </p:cNvSpPr>
            <p:nvPr/>
          </p:nvSpPr>
          <p:spPr bwMode="auto">
            <a:xfrm>
              <a:off x="6536" y="11087"/>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0.353</a:t>
              </a:r>
            </a:p>
          </p:txBody>
        </p:sp>
        <p:sp>
          <p:nvSpPr>
            <p:cNvPr id="44087" name="Text Box 54"/>
            <p:cNvSpPr txBox="1">
              <a:spLocks noChangeAspect="1" noChangeArrowheads="1"/>
            </p:cNvSpPr>
            <p:nvPr/>
          </p:nvSpPr>
          <p:spPr bwMode="auto">
            <a:xfrm>
              <a:off x="6536" y="10610"/>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0.529</a:t>
              </a:r>
            </a:p>
          </p:txBody>
        </p:sp>
        <p:sp>
          <p:nvSpPr>
            <p:cNvPr id="44088" name="Text Box 55"/>
            <p:cNvSpPr txBox="1">
              <a:spLocks noChangeAspect="1" noChangeArrowheads="1"/>
            </p:cNvSpPr>
            <p:nvPr/>
          </p:nvSpPr>
          <p:spPr bwMode="auto">
            <a:xfrm>
              <a:off x="6536" y="10158"/>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0.706</a:t>
              </a:r>
            </a:p>
          </p:txBody>
        </p:sp>
        <p:sp>
          <p:nvSpPr>
            <p:cNvPr id="44089" name="Text Box 56"/>
            <p:cNvSpPr txBox="1">
              <a:spLocks noChangeAspect="1" noChangeArrowheads="1"/>
            </p:cNvSpPr>
            <p:nvPr/>
          </p:nvSpPr>
          <p:spPr bwMode="auto">
            <a:xfrm>
              <a:off x="6536" y="9706"/>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0.882</a:t>
              </a:r>
            </a:p>
          </p:txBody>
        </p:sp>
        <p:sp>
          <p:nvSpPr>
            <p:cNvPr id="44090" name="Text Box 57"/>
            <p:cNvSpPr txBox="1">
              <a:spLocks noChangeAspect="1" noChangeArrowheads="1"/>
            </p:cNvSpPr>
            <p:nvPr/>
          </p:nvSpPr>
          <p:spPr bwMode="auto">
            <a:xfrm>
              <a:off x="6536" y="9254"/>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1.059</a:t>
              </a:r>
            </a:p>
          </p:txBody>
        </p:sp>
        <p:sp>
          <p:nvSpPr>
            <p:cNvPr id="44091" name="Text Box 58"/>
            <p:cNvSpPr txBox="1">
              <a:spLocks noChangeAspect="1" noChangeArrowheads="1"/>
            </p:cNvSpPr>
            <p:nvPr/>
          </p:nvSpPr>
          <p:spPr bwMode="auto">
            <a:xfrm>
              <a:off x="6536" y="8798"/>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1.235</a:t>
              </a:r>
            </a:p>
          </p:txBody>
        </p:sp>
        <p:sp>
          <p:nvSpPr>
            <p:cNvPr id="44092" name="Text Box 59"/>
            <p:cNvSpPr txBox="1">
              <a:spLocks noChangeAspect="1" noChangeArrowheads="1"/>
            </p:cNvSpPr>
            <p:nvPr/>
          </p:nvSpPr>
          <p:spPr bwMode="auto">
            <a:xfrm>
              <a:off x="7129" y="12256"/>
              <a:ext cx="775"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093" name="Text Box 60"/>
            <p:cNvSpPr txBox="1">
              <a:spLocks noChangeAspect="1" noChangeArrowheads="1"/>
            </p:cNvSpPr>
            <p:nvPr/>
          </p:nvSpPr>
          <p:spPr bwMode="auto">
            <a:xfrm>
              <a:off x="7605" y="12256"/>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a:t>
              </a:r>
            </a:p>
          </p:txBody>
        </p:sp>
        <p:sp>
          <p:nvSpPr>
            <p:cNvPr id="44094" name="Text Box 61"/>
            <p:cNvSpPr txBox="1">
              <a:spLocks noChangeAspect="1" noChangeArrowheads="1"/>
            </p:cNvSpPr>
            <p:nvPr/>
          </p:nvSpPr>
          <p:spPr bwMode="auto">
            <a:xfrm>
              <a:off x="8008" y="12256"/>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44095" name="Text Box 62"/>
            <p:cNvSpPr txBox="1">
              <a:spLocks noChangeAspect="1" noChangeArrowheads="1"/>
            </p:cNvSpPr>
            <p:nvPr/>
          </p:nvSpPr>
          <p:spPr bwMode="auto">
            <a:xfrm>
              <a:off x="8929" y="12256"/>
              <a:ext cx="729"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44096" name="Text Box 63"/>
            <p:cNvSpPr txBox="1">
              <a:spLocks noChangeAspect="1" noChangeArrowheads="1"/>
            </p:cNvSpPr>
            <p:nvPr/>
          </p:nvSpPr>
          <p:spPr bwMode="auto">
            <a:xfrm>
              <a:off x="8472" y="12256"/>
              <a:ext cx="71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a:t>
              </a:r>
            </a:p>
          </p:txBody>
        </p:sp>
        <p:sp>
          <p:nvSpPr>
            <p:cNvPr id="44097" name="Text Box 64"/>
            <p:cNvSpPr txBox="1">
              <a:spLocks noChangeAspect="1" noChangeArrowheads="1"/>
            </p:cNvSpPr>
            <p:nvPr/>
          </p:nvSpPr>
          <p:spPr bwMode="auto">
            <a:xfrm>
              <a:off x="9383" y="12256"/>
              <a:ext cx="74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a:t>
              </a:r>
            </a:p>
          </p:txBody>
        </p:sp>
        <p:sp>
          <p:nvSpPr>
            <p:cNvPr id="44098" name="Text Box 65"/>
            <p:cNvSpPr txBox="1">
              <a:spLocks noChangeAspect="1" noChangeArrowheads="1"/>
            </p:cNvSpPr>
            <p:nvPr/>
          </p:nvSpPr>
          <p:spPr bwMode="auto">
            <a:xfrm>
              <a:off x="9819" y="12256"/>
              <a:ext cx="830"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44099" name="Text Box 66"/>
            <p:cNvSpPr txBox="1">
              <a:spLocks noChangeAspect="1" noChangeArrowheads="1"/>
            </p:cNvSpPr>
            <p:nvPr/>
          </p:nvSpPr>
          <p:spPr bwMode="auto">
            <a:xfrm>
              <a:off x="10322" y="12256"/>
              <a:ext cx="69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a:t>
              </a:r>
            </a:p>
          </p:txBody>
        </p:sp>
        <p:sp>
          <p:nvSpPr>
            <p:cNvPr id="44100" name="Rectangle 70" descr="Light upward diagonal"/>
            <p:cNvSpPr>
              <a:spLocks noChangeAspect="1" noChangeArrowheads="1"/>
            </p:cNvSpPr>
            <p:nvPr/>
          </p:nvSpPr>
          <p:spPr bwMode="auto">
            <a:xfrm>
              <a:off x="7719" y="10354"/>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1" name="Rectangle 71" descr="Light upward diagonal"/>
            <p:cNvSpPr>
              <a:spLocks noChangeAspect="1" noChangeArrowheads="1"/>
            </p:cNvSpPr>
            <p:nvPr/>
          </p:nvSpPr>
          <p:spPr bwMode="auto">
            <a:xfrm>
              <a:off x="8180" y="8569"/>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2" name="Rectangle 72" descr="Light upward diagonal"/>
            <p:cNvSpPr>
              <a:spLocks noChangeAspect="1" noChangeArrowheads="1"/>
            </p:cNvSpPr>
            <p:nvPr/>
          </p:nvSpPr>
          <p:spPr bwMode="auto">
            <a:xfrm>
              <a:off x="8641" y="9951"/>
              <a:ext cx="461"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3" name="Rectangle 73" descr="Light upward diagonal"/>
            <p:cNvSpPr>
              <a:spLocks noChangeAspect="1" noChangeArrowheads="1"/>
            </p:cNvSpPr>
            <p:nvPr/>
          </p:nvSpPr>
          <p:spPr bwMode="auto">
            <a:xfrm>
              <a:off x="9102" y="8569"/>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4" name="Rectangle 74" descr="Light upward diagonal"/>
            <p:cNvSpPr>
              <a:spLocks noChangeAspect="1" noChangeArrowheads="1"/>
            </p:cNvSpPr>
            <p:nvPr/>
          </p:nvSpPr>
          <p:spPr bwMode="auto">
            <a:xfrm>
              <a:off x="9563" y="9951"/>
              <a:ext cx="460"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5" name="Rectangle 75" descr="Light upward diagonal"/>
            <p:cNvSpPr>
              <a:spLocks noChangeAspect="1" noChangeArrowheads="1"/>
            </p:cNvSpPr>
            <p:nvPr/>
          </p:nvSpPr>
          <p:spPr bwMode="auto">
            <a:xfrm>
              <a:off x="10023" y="10354"/>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06" name="Text Box 73"/>
            <p:cNvSpPr txBox="1">
              <a:spLocks noChangeAspect="1" noChangeArrowheads="1"/>
            </p:cNvSpPr>
            <p:nvPr/>
          </p:nvSpPr>
          <p:spPr bwMode="auto">
            <a:xfrm>
              <a:off x="6553" y="8371"/>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1.412</a:t>
              </a:r>
            </a:p>
          </p:txBody>
        </p:sp>
        <p:sp>
          <p:nvSpPr>
            <p:cNvPr id="44107" name="AutoShape 74"/>
            <p:cNvSpPr>
              <a:spLocks noChangeArrowheads="1"/>
            </p:cNvSpPr>
            <p:nvPr/>
          </p:nvSpPr>
          <p:spPr bwMode="auto">
            <a:xfrm rot="5400000">
              <a:off x="6697" y="5995"/>
              <a:ext cx="2376" cy="2520"/>
            </a:xfrm>
            <a:custGeom>
              <a:avLst/>
              <a:gdLst>
                <a:gd name="T0" fmla="*/ 2 w 21600"/>
                <a:gd name="T1" fmla="*/ 0 h 21600"/>
                <a:gd name="T2" fmla="*/ 2 w 21600"/>
                <a:gd name="T3" fmla="*/ 2 h 21600"/>
                <a:gd name="T4" fmla="*/ 0 w 21600"/>
                <a:gd name="T5" fmla="*/ 4 h 21600"/>
                <a:gd name="T6" fmla="*/ 3 w 21600"/>
                <a:gd name="T7" fmla="*/ 1 h 21600"/>
                <a:gd name="T8" fmla="*/ 17694720 60000 65536"/>
                <a:gd name="T9" fmla="*/ 5898240 60000 65536"/>
                <a:gd name="T10" fmla="*/ 5898240 60000 65536"/>
                <a:gd name="T11" fmla="*/ 0 60000 65536"/>
                <a:gd name="T12" fmla="*/ 12427 w 21600"/>
                <a:gd name="T13" fmla="*/ 2914 h 21600"/>
                <a:gd name="T14" fmla="*/ 18227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08" name="Freeform 78"/>
            <p:cNvSpPr>
              <a:spLocks noChangeAspect="1"/>
            </p:cNvSpPr>
            <p:nvPr/>
          </p:nvSpPr>
          <p:spPr bwMode="auto">
            <a:xfrm>
              <a:off x="2795" y="3817"/>
              <a:ext cx="3686" cy="3629"/>
            </a:xfrm>
            <a:custGeom>
              <a:avLst/>
              <a:gdLst>
                <a:gd name="T0" fmla="*/ 0 w 4080"/>
                <a:gd name="T1" fmla="*/ 4827 h 3300"/>
                <a:gd name="T2" fmla="*/ 0 w 4080"/>
                <a:gd name="T3" fmla="*/ 0 h 3300"/>
                <a:gd name="T4" fmla="*/ 2718 w 4080"/>
                <a:gd name="T5" fmla="*/ 0 h 3300"/>
                <a:gd name="T6" fmla="*/ 2718 w 4080"/>
                <a:gd name="T7" fmla="*/ 4827 h 3300"/>
                <a:gd name="T8" fmla="*/ 0 w 4080"/>
                <a:gd name="T9" fmla="*/ 4827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9" name="AutoShape 76"/>
            <p:cNvSpPr>
              <a:spLocks noChangeAspect="1" noChangeArrowheads="1"/>
            </p:cNvSpPr>
            <p:nvPr/>
          </p:nvSpPr>
          <p:spPr bwMode="auto">
            <a:xfrm>
              <a:off x="5257" y="8011"/>
              <a:ext cx="707" cy="269"/>
            </a:xfrm>
            <a:prstGeom prst="rightArrow">
              <a:avLst>
                <a:gd name="adj1" fmla="val 50000"/>
                <a:gd name="adj2" fmla="val 657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10" name="AutoShape 77"/>
            <p:cNvSpPr>
              <a:spLocks noChangeAspect="1" noChangeArrowheads="1"/>
            </p:cNvSpPr>
            <p:nvPr/>
          </p:nvSpPr>
          <p:spPr bwMode="auto">
            <a:xfrm>
              <a:off x="1657" y="5131"/>
              <a:ext cx="320" cy="637"/>
            </a:xfrm>
            <a:prstGeom prst="upArrow">
              <a:avLst>
                <a:gd name="adj1" fmla="val 50000"/>
                <a:gd name="adj2" fmla="val 4976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11" name="Line 78"/>
            <p:cNvSpPr>
              <a:spLocks noChangeAspect="1" noChangeShapeType="1"/>
            </p:cNvSpPr>
            <p:nvPr/>
          </p:nvSpPr>
          <p:spPr bwMode="auto">
            <a:xfrm flipH="1">
              <a:off x="2752" y="6965"/>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2" name="Line 79"/>
            <p:cNvSpPr>
              <a:spLocks noChangeAspect="1" noChangeShapeType="1"/>
            </p:cNvSpPr>
            <p:nvPr/>
          </p:nvSpPr>
          <p:spPr bwMode="auto">
            <a:xfrm flipH="1">
              <a:off x="2752" y="6513"/>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3" name="Line 80"/>
            <p:cNvSpPr>
              <a:spLocks noChangeAspect="1" noChangeShapeType="1"/>
            </p:cNvSpPr>
            <p:nvPr/>
          </p:nvSpPr>
          <p:spPr bwMode="auto">
            <a:xfrm flipH="1">
              <a:off x="2752" y="6061"/>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4" name="Line 81"/>
            <p:cNvSpPr>
              <a:spLocks noChangeAspect="1" noChangeShapeType="1"/>
            </p:cNvSpPr>
            <p:nvPr/>
          </p:nvSpPr>
          <p:spPr bwMode="auto">
            <a:xfrm flipH="1">
              <a:off x="2752" y="5609"/>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5" name="Line 82"/>
            <p:cNvSpPr>
              <a:spLocks noChangeAspect="1" noChangeShapeType="1"/>
            </p:cNvSpPr>
            <p:nvPr/>
          </p:nvSpPr>
          <p:spPr bwMode="auto">
            <a:xfrm flipH="1">
              <a:off x="2752" y="5157"/>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6" name="Line 83"/>
            <p:cNvSpPr>
              <a:spLocks noChangeAspect="1" noChangeShapeType="1"/>
            </p:cNvSpPr>
            <p:nvPr/>
          </p:nvSpPr>
          <p:spPr bwMode="auto">
            <a:xfrm flipH="1">
              <a:off x="2752" y="4704"/>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7" name="Line 84"/>
            <p:cNvSpPr>
              <a:spLocks noChangeAspect="1" noChangeShapeType="1"/>
            </p:cNvSpPr>
            <p:nvPr/>
          </p:nvSpPr>
          <p:spPr bwMode="auto">
            <a:xfrm flipH="1">
              <a:off x="2752" y="4252"/>
              <a:ext cx="9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8" name="Text Box 85"/>
            <p:cNvSpPr txBox="1">
              <a:spLocks noChangeAspect="1" noChangeArrowheads="1"/>
            </p:cNvSpPr>
            <p:nvPr/>
          </p:nvSpPr>
          <p:spPr bwMode="auto">
            <a:xfrm>
              <a:off x="2072" y="7215"/>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119" name="Text Box 86"/>
            <p:cNvSpPr txBox="1">
              <a:spLocks noChangeAspect="1" noChangeArrowheads="1"/>
            </p:cNvSpPr>
            <p:nvPr/>
          </p:nvSpPr>
          <p:spPr bwMode="auto">
            <a:xfrm>
              <a:off x="2072" y="6799"/>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a:t>
              </a:r>
            </a:p>
          </p:txBody>
        </p:sp>
        <p:sp>
          <p:nvSpPr>
            <p:cNvPr id="44120" name="Text Box 87"/>
            <p:cNvSpPr txBox="1">
              <a:spLocks noChangeAspect="1" noChangeArrowheads="1"/>
            </p:cNvSpPr>
            <p:nvPr/>
          </p:nvSpPr>
          <p:spPr bwMode="auto">
            <a:xfrm>
              <a:off x="2072" y="6335"/>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44121" name="Text Box 88"/>
            <p:cNvSpPr txBox="1">
              <a:spLocks noChangeAspect="1" noChangeArrowheads="1"/>
            </p:cNvSpPr>
            <p:nvPr/>
          </p:nvSpPr>
          <p:spPr bwMode="auto">
            <a:xfrm>
              <a:off x="2072" y="5858"/>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a:t>
              </a:r>
            </a:p>
          </p:txBody>
        </p:sp>
        <p:sp>
          <p:nvSpPr>
            <p:cNvPr id="44122" name="Text Box 89"/>
            <p:cNvSpPr txBox="1">
              <a:spLocks noChangeAspect="1" noChangeArrowheads="1"/>
            </p:cNvSpPr>
            <p:nvPr/>
          </p:nvSpPr>
          <p:spPr bwMode="auto">
            <a:xfrm>
              <a:off x="2072" y="5406"/>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44123" name="Text Box 90"/>
            <p:cNvSpPr txBox="1">
              <a:spLocks noChangeAspect="1" noChangeArrowheads="1"/>
            </p:cNvSpPr>
            <p:nvPr/>
          </p:nvSpPr>
          <p:spPr bwMode="auto">
            <a:xfrm>
              <a:off x="2072" y="4954"/>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a:t>
              </a:r>
            </a:p>
          </p:txBody>
        </p:sp>
        <p:sp>
          <p:nvSpPr>
            <p:cNvPr id="44124" name="Text Box 91"/>
            <p:cNvSpPr txBox="1">
              <a:spLocks noChangeAspect="1" noChangeArrowheads="1"/>
            </p:cNvSpPr>
            <p:nvPr/>
          </p:nvSpPr>
          <p:spPr bwMode="auto">
            <a:xfrm>
              <a:off x="2072" y="4502"/>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44125" name="Text Box 92"/>
            <p:cNvSpPr txBox="1">
              <a:spLocks noChangeAspect="1" noChangeArrowheads="1"/>
            </p:cNvSpPr>
            <p:nvPr/>
          </p:nvSpPr>
          <p:spPr bwMode="auto">
            <a:xfrm>
              <a:off x="2072" y="4046"/>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a:t>
              </a:r>
            </a:p>
          </p:txBody>
        </p:sp>
        <p:sp>
          <p:nvSpPr>
            <p:cNvPr id="44126" name="Text Box 93"/>
            <p:cNvSpPr txBox="1">
              <a:spLocks noChangeAspect="1" noChangeArrowheads="1"/>
            </p:cNvSpPr>
            <p:nvPr/>
          </p:nvSpPr>
          <p:spPr bwMode="auto">
            <a:xfrm>
              <a:off x="3241" y="7953"/>
              <a:ext cx="230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44127" name="Text Box 94"/>
            <p:cNvSpPr txBox="1">
              <a:spLocks noChangeAspect="1" noChangeArrowheads="1"/>
            </p:cNvSpPr>
            <p:nvPr/>
          </p:nvSpPr>
          <p:spPr bwMode="auto">
            <a:xfrm>
              <a:off x="2665" y="7504"/>
              <a:ext cx="775"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44128" name="Text Box 95"/>
            <p:cNvSpPr txBox="1">
              <a:spLocks noChangeAspect="1" noChangeArrowheads="1"/>
            </p:cNvSpPr>
            <p:nvPr/>
          </p:nvSpPr>
          <p:spPr bwMode="auto">
            <a:xfrm>
              <a:off x="3141" y="7504"/>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a:t>
              </a:r>
            </a:p>
          </p:txBody>
        </p:sp>
        <p:sp>
          <p:nvSpPr>
            <p:cNvPr id="44129" name="Text Box 96"/>
            <p:cNvSpPr txBox="1">
              <a:spLocks noChangeAspect="1" noChangeArrowheads="1"/>
            </p:cNvSpPr>
            <p:nvPr/>
          </p:nvSpPr>
          <p:spPr bwMode="auto">
            <a:xfrm>
              <a:off x="3544" y="7504"/>
              <a:ext cx="72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44130" name="Text Box 97"/>
            <p:cNvSpPr txBox="1">
              <a:spLocks noChangeAspect="1" noChangeArrowheads="1"/>
            </p:cNvSpPr>
            <p:nvPr/>
          </p:nvSpPr>
          <p:spPr bwMode="auto">
            <a:xfrm>
              <a:off x="4465" y="7504"/>
              <a:ext cx="729"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44131" name="Text Box 98"/>
            <p:cNvSpPr txBox="1">
              <a:spLocks noChangeAspect="1" noChangeArrowheads="1"/>
            </p:cNvSpPr>
            <p:nvPr/>
          </p:nvSpPr>
          <p:spPr bwMode="auto">
            <a:xfrm>
              <a:off x="4008" y="7504"/>
              <a:ext cx="71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a:t>
              </a:r>
            </a:p>
          </p:txBody>
        </p:sp>
        <p:sp>
          <p:nvSpPr>
            <p:cNvPr id="44132" name="Text Box 99"/>
            <p:cNvSpPr txBox="1">
              <a:spLocks noChangeAspect="1" noChangeArrowheads="1"/>
            </p:cNvSpPr>
            <p:nvPr/>
          </p:nvSpPr>
          <p:spPr bwMode="auto">
            <a:xfrm>
              <a:off x="4919" y="7504"/>
              <a:ext cx="74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a:t>
              </a:r>
            </a:p>
          </p:txBody>
        </p:sp>
        <p:sp>
          <p:nvSpPr>
            <p:cNvPr id="44133" name="Text Box 100"/>
            <p:cNvSpPr txBox="1">
              <a:spLocks noChangeAspect="1" noChangeArrowheads="1"/>
            </p:cNvSpPr>
            <p:nvPr/>
          </p:nvSpPr>
          <p:spPr bwMode="auto">
            <a:xfrm>
              <a:off x="5355" y="7504"/>
              <a:ext cx="830"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44134" name="Text Box 101"/>
            <p:cNvSpPr txBox="1">
              <a:spLocks noChangeAspect="1" noChangeArrowheads="1"/>
            </p:cNvSpPr>
            <p:nvPr/>
          </p:nvSpPr>
          <p:spPr bwMode="auto">
            <a:xfrm>
              <a:off x="5858" y="7504"/>
              <a:ext cx="695"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a:t>
              </a:r>
            </a:p>
          </p:txBody>
        </p:sp>
        <p:sp>
          <p:nvSpPr>
            <p:cNvPr id="44135" name="Rectangle 105" descr="Light upward diagonal"/>
            <p:cNvSpPr>
              <a:spLocks noChangeAspect="1" noChangeArrowheads="1"/>
            </p:cNvSpPr>
            <p:nvPr/>
          </p:nvSpPr>
          <p:spPr bwMode="auto">
            <a:xfrm>
              <a:off x="2795" y="6063"/>
              <a:ext cx="460" cy="1383"/>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36" name="Rectangle 106" descr="Light upward diagonal"/>
            <p:cNvSpPr>
              <a:spLocks noChangeAspect="1" noChangeArrowheads="1"/>
            </p:cNvSpPr>
            <p:nvPr/>
          </p:nvSpPr>
          <p:spPr bwMode="auto">
            <a:xfrm>
              <a:off x="3255" y="5602"/>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37" name="Rectangle 107" descr="Light upward diagonal"/>
            <p:cNvSpPr>
              <a:spLocks noChangeAspect="1" noChangeArrowheads="1"/>
            </p:cNvSpPr>
            <p:nvPr/>
          </p:nvSpPr>
          <p:spPr bwMode="auto">
            <a:xfrm>
              <a:off x="3716" y="3817"/>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38" name="Rectangle 108" descr="Light upward diagonal"/>
            <p:cNvSpPr>
              <a:spLocks noChangeAspect="1" noChangeArrowheads="1"/>
            </p:cNvSpPr>
            <p:nvPr/>
          </p:nvSpPr>
          <p:spPr bwMode="auto">
            <a:xfrm>
              <a:off x="4177" y="5199"/>
              <a:ext cx="461"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39" name="Rectangle 109" descr="Light upward diagonal"/>
            <p:cNvSpPr>
              <a:spLocks noChangeAspect="1" noChangeArrowheads="1"/>
            </p:cNvSpPr>
            <p:nvPr/>
          </p:nvSpPr>
          <p:spPr bwMode="auto">
            <a:xfrm>
              <a:off x="4638" y="3817"/>
              <a:ext cx="461" cy="3629"/>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40" name="Rectangle 110" descr="Light upward diagonal"/>
            <p:cNvSpPr>
              <a:spLocks noChangeAspect="1" noChangeArrowheads="1"/>
            </p:cNvSpPr>
            <p:nvPr/>
          </p:nvSpPr>
          <p:spPr bwMode="auto">
            <a:xfrm>
              <a:off x="5099" y="5199"/>
              <a:ext cx="460" cy="224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41" name="Rectangle 111" descr="Light upward diagonal"/>
            <p:cNvSpPr>
              <a:spLocks noChangeAspect="1" noChangeArrowheads="1"/>
            </p:cNvSpPr>
            <p:nvPr/>
          </p:nvSpPr>
          <p:spPr bwMode="auto">
            <a:xfrm>
              <a:off x="5559" y="5602"/>
              <a:ext cx="461" cy="1844"/>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42" name="Rectangle 112" descr="Light upward diagonal"/>
            <p:cNvSpPr>
              <a:spLocks noChangeAspect="1" noChangeArrowheads="1"/>
            </p:cNvSpPr>
            <p:nvPr/>
          </p:nvSpPr>
          <p:spPr bwMode="auto">
            <a:xfrm>
              <a:off x="6020" y="6524"/>
              <a:ext cx="461" cy="92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4143" name="Text Box 110"/>
            <p:cNvSpPr txBox="1">
              <a:spLocks noChangeAspect="1" noChangeArrowheads="1"/>
            </p:cNvSpPr>
            <p:nvPr/>
          </p:nvSpPr>
          <p:spPr bwMode="auto">
            <a:xfrm>
              <a:off x="2089" y="3619"/>
              <a:ext cx="8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a:t>
              </a:r>
            </a:p>
          </p:txBody>
        </p:sp>
        <p:sp>
          <p:nvSpPr>
            <p:cNvPr id="44144" name="Text Box 111"/>
            <p:cNvSpPr txBox="1">
              <a:spLocks noChangeAspect="1" noChangeArrowheads="1"/>
            </p:cNvSpPr>
            <p:nvPr/>
          </p:nvSpPr>
          <p:spPr bwMode="auto">
            <a:xfrm>
              <a:off x="10441" y="10891"/>
              <a:ext cx="57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Undefined</a:t>
              </a:r>
            </a:p>
          </p:txBody>
        </p:sp>
        <p:sp>
          <p:nvSpPr>
            <p:cNvPr id="44145" name="Text Box 112"/>
            <p:cNvSpPr txBox="1">
              <a:spLocks noChangeAspect="1" noChangeArrowheads="1"/>
            </p:cNvSpPr>
            <p:nvPr/>
          </p:nvSpPr>
          <p:spPr bwMode="auto">
            <a:xfrm>
              <a:off x="7201" y="10891"/>
              <a:ext cx="57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Undefined</a:t>
              </a:r>
            </a:p>
          </p:txBody>
        </p:sp>
        <p:sp>
          <p:nvSpPr>
            <p:cNvPr id="44146" name="Text Box 113"/>
            <p:cNvSpPr txBox="1">
              <a:spLocks noChangeAspect="1" noChangeArrowheads="1"/>
            </p:cNvSpPr>
            <p:nvPr/>
          </p:nvSpPr>
          <p:spPr bwMode="auto">
            <a:xfrm>
              <a:off x="1093" y="8670"/>
              <a:ext cx="4392" cy="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Average Hits per Code </a:t>
              </a:r>
            </a:p>
            <a:p>
              <a:pPr algn="ctr">
                <a:spcBef>
                  <a:spcPct val="0"/>
                </a:spcBef>
                <a:buFontTx/>
                <a:buNone/>
              </a:pPr>
              <a:r>
                <a:rPr lang="en-US" altLang="en-US" sz="1400" b="1"/>
                <a:t>= (4+8+5+8+5+4)/6 </a:t>
              </a:r>
            </a:p>
            <a:p>
              <a:pPr algn="ctr">
                <a:spcBef>
                  <a:spcPct val="0"/>
                </a:spcBef>
                <a:buFontTx/>
                <a:buNone/>
              </a:pPr>
              <a:r>
                <a:rPr lang="en-US" altLang="en-US" sz="1400" b="1"/>
                <a:t>= 5.667</a:t>
              </a:r>
            </a:p>
            <a:p>
              <a:pPr algn="ctr">
                <a:spcBef>
                  <a:spcPct val="0"/>
                </a:spcBef>
                <a:buFontTx/>
                <a:buNone/>
              </a:pPr>
              <a:endParaRPr lang="en-US" altLang="en-US" sz="1400" b="1"/>
            </a:p>
            <a:p>
              <a:pPr algn="ctr">
                <a:spcBef>
                  <a:spcPct val="0"/>
                </a:spcBef>
                <a:buFontTx/>
                <a:buNone/>
              </a:pPr>
              <a:r>
                <a:rPr lang="en-US" altLang="en-US" sz="1400" b="1"/>
                <a:t>Divide Number of Hits by Average LSB Size to Convert Histogram to Code Widths</a:t>
              </a:r>
            </a:p>
            <a:p>
              <a:pPr algn="ctr">
                <a:spcBef>
                  <a:spcPct val="0"/>
                </a:spcBef>
                <a:buFontTx/>
                <a:buNone/>
              </a:pPr>
              <a:endParaRPr lang="en-US" altLang="en-US" sz="1400" b="1"/>
            </a:p>
            <a:p>
              <a:pPr algn="ctr">
                <a:spcBef>
                  <a:spcPct val="0"/>
                </a:spcBef>
                <a:buFontTx/>
                <a:buNone/>
              </a:pPr>
              <a:r>
                <a:rPr lang="en-US" altLang="en-US" sz="1400" b="1"/>
                <a:t>(Width of Lowest and Highest Codes are Undefined)</a:t>
              </a:r>
            </a:p>
            <a:p>
              <a:pPr algn="just">
                <a:spcBef>
                  <a:spcPct val="0"/>
                </a:spcBef>
                <a:buFontTx/>
                <a:buNone/>
              </a:pPr>
              <a:r>
                <a:rPr lang="en-US" altLang="en-US" sz="800">
                  <a:solidFill>
                    <a:srgbClr val="FFFFFF"/>
                  </a:solidFill>
                  <a:latin typeface="Times New Roman" panose="02020603050405020304" pitchFamily="18" charset="0"/>
                  <a:cs typeface="Times New Roman" panose="02020603050405020304" pitchFamily="18" charset="0"/>
                </a:rPr>
                <a:t>12</a:t>
              </a:r>
              <a:endParaRPr lang="en-US" altLang="en-US" sz="800">
                <a:solidFill>
                  <a:srgbClr val="FFFFFF"/>
                </a:solidFill>
                <a:latin typeface="Times New Roman" panose="02020603050405020304" pitchFamily="18" charset="0"/>
              </a:endParaRPr>
            </a:p>
            <a:p>
              <a:pPr algn="just">
                <a:spcBef>
                  <a:spcPct val="0"/>
                </a:spcBef>
                <a:buFontTx/>
                <a:buNone/>
              </a:pPr>
              <a:endParaRPr lang="en-US" altLang="en-US" sz="800">
                <a:solidFill>
                  <a:srgbClr val="FFFFFF"/>
                </a:solidFill>
                <a:latin typeface="Times New Roman" panose="02020603050405020304" pitchFamily="18" charset="0"/>
              </a:endParaRPr>
            </a:p>
          </p:txBody>
        </p:sp>
        <p:sp>
          <p:nvSpPr>
            <p:cNvPr id="44147" name="Text Box 114"/>
            <p:cNvSpPr txBox="1">
              <a:spLocks noChangeAspect="1" noChangeArrowheads="1"/>
            </p:cNvSpPr>
            <p:nvPr/>
          </p:nvSpPr>
          <p:spPr bwMode="auto">
            <a:xfrm>
              <a:off x="7677" y="12664"/>
              <a:ext cx="230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44148" name="Text Box 115"/>
            <p:cNvSpPr txBox="1">
              <a:spLocks noChangeAspect="1" noChangeArrowheads="1"/>
            </p:cNvSpPr>
            <p:nvPr/>
          </p:nvSpPr>
          <p:spPr bwMode="auto">
            <a:xfrm>
              <a:off x="7282" y="3855"/>
              <a:ext cx="4032"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t>LSB </a:t>
              </a:r>
            </a:p>
            <a:p>
              <a:pPr algn="ctr">
                <a:spcBef>
                  <a:spcPct val="0"/>
                </a:spcBef>
                <a:buFontTx/>
                <a:buNone/>
              </a:pPr>
              <a:r>
                <a:rPr lang="en-US" altLang="en-US" sz="2400" b="1"/>
                <a:t>Normalization</a:t>
              </a:r>
              <a:endParaRPr lang="en-US" altLang="en-US" sz="1000">
                <a:latin typeface="Times New Roman" panose="02020603050405020304" pitchFamily="18"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57200" y="274638"/>
            <a:ext cx="8229600" cy="639762"/>
          </a:xfrm>
        </p:spPr>
        <p:txBody>
          <a:bodyPr/>
          <a:lstStyle/>
          <a:p>
            <a:r>
              <a:rPr lang="en-US" altLang="en-US" smtClean="0"/>
              <a:t>HW</a:t>
            </a:r>
          </a:p>
        </p:txBody>
      </p:sp>
      <p:sp>
        <p:nvSpPr>
          <p:cNvPr id="45059" name="Content Placeholder 3"/>
          <p:cNvSpPr>
            <a:spLocks noGrp="1"/>
          </p:cNvSpPr>
          <p:nvPr>
            <p:ph idx="1"/>
          </p:nvPr>
        </p:nvSpPr>
        <p:spPr>
          <a:xfrm>
            <a:off x="457200" y="990600"/>
            <a:ext cx="8229600" cy="5135563"/>
          </a:xfrm>
        </p:spPr>
        <p:txBody>
          <a:bodyPr/>
          <a:lstStyle/>
          <a:p>
            <a:r>
              <a:rPr lang="en-US" altLang="en-US" sz="2400" smtClean="0"/>
              <a:t>Write a Matlab function that take as input a set of ADC output codes and </a:t>
            </a:r>
          </a:p>
          <a:p>
            <a:pPr lvl="1"/>
            <a:r>
              <a:rPr lang="en-US" altLang="en-US" sz="2000" smtClean="0"/>
              <a:t>Sort them into a vector of histogram counts, index with the ADC codes 0 to 2^N – 1 (N can be taken as an input or can be found from the code range)</a:t>
            </a:r>
          </a:p>
          <a:p>
            <a:pPr lvl="1"/>
            <a:r>
              <a:rPr lang="en-US" altLang="en-US" sz="2000" smtClean="0"/>
              <a:t>Discard suitable number of bins at each ends and use the remaining bins to computer the average bin count, the individual bin width in LSBs, the DNLk in LSBs, the INLk in LSB, and the overal INL/DNL. (This give you the end-point fit-line based INLk/DNLk.)</a:t>
            </a:r>
          </a:p>
          <a:p>
            <a:pPr lvl="1"/>
            <a:r>
              <a:rPr lang="en-US" altLang="en-US" sz="2000" smtClean="0"/>
              <a:t>Remove a LS best fit line from the INLk data to generate the LS best fit-line based INLk, compute the corresponding DNLk, and the overal INL/DNL.</a:t>
            </a:r>
          </a:p>
          <a:p>
            <a:pPr lvl="1"/>
            <a:r>
              <a:rPr lang="en-US" altLang="en-US" sz="2000" smtClean="0"/>
              <a:t>Plot the INLk ~ k and DNLk~k plot using subplots so that the INLk plot and the DNLk plot are in the same graphics window. You may have both end-point and best-fit results on the same graph with different colors and self-explanatory legends.</a:t>
            </a:r>
          </a:p>
        </p:txBody>
      </p:sp>
      <p:sp>
        <p:nvSpPr>
          <p:cNvPr id="4506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0FA6CF-92FC-4625-B1FC-FA500016CDF8}" type="slidenum">
              <a:rPr lang="en-US" altLang="en-US" sz="1400" smtClean="0"/>
              <a:pPr>
                <a:spcBef>
                  <a:spcPct val="0"/>
                </a:spcBef>
                <a:buFontTx/>
                <a:buNone/>
              </a:pPr>
              <a:t>31</a:t>
            </a:fld>
            <a:endParaRPr lang="en-US" altLang="en-US" sz="1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HW</a:t>
            </a:r>
          </a:p>
        </p:txBody>
      </p:sp>
      <p:sp>
        <p:nvSpPr>
          <p:cNvPr id="46083" name="Content Placeholder 2"/>
          <p:cNvSpPr>
            <a:spLocks noGrp="1"/>
          </p:cNvSpPr>
          <p:nvPr>
            <p:ph idx="1"/>
          </p:nvPr>
        </p:nvSpPr>
        <p:spPr/>
        <p:txBody>
          <a:bodyPr/>
          <a:lstStyle/>
          <a:p>
            <a:r>
              <a:rPr lang="en-US" altLang="en-US" smtClean="0"/>
              <a:t>The histogram method is vulnerable to certain issues. Discuss these in terms of</a:t>
            </a:r>
          </a:p>
          <a:p>
            <a:pPr lvl="1"/>
            <a:r>
              <a:rPr lang="en-US" altLang="en-US" smtClean="0"/>
              <a:t>Nonmonotonic ADC</a:t>
            </a:r>
          </a:p>
          <a:p>
            <a:pPr lvl="1"/>
            <a:r>
              <a:rPr lang="en-US" altLang="en-US" smtClean="0"/>
              <a:t>ADC with sparkle errors</a:t>
            </a:r>
          </a:p>
          <a:p>
            <a:pPr lvl="1"/>
            <a:r>
              <a:rPr lang="en-US" altLang="en-US" smtClean="0"/>
              <a:t>ADC with significant input referred noise</a:t>
            </a:r>
          </a:p>
          <a:p>
            <a:pPr lvl="1"/>
            <a:r>
              <a:rPr lang="en-US" altLang="en-US" smtClean="0"/>
              <a:t>Since the data acquisition time may be long, the test set-up (source, ADC, and Vref) may have some non-stationarity (time dependent drift due to thermal and other variations).</a:t>
            </a:r>
          </a:p>
          <a:p>
            <a:pPr lvl="2"/>
            <a:r>
              <a:rPr lang="en-US" altLang="en-US" smtClean="0"/>
              <a:t>(there is a simple solution to this, what is it?)</a:t>
            </a:r>
          </a:p>
          <a:p>
            <a:pPr lvl="1"/>
            <a:r>
              <a:rPr lang="en-US" altLang="en-US" smtClean="0"/>
              <a:t>The ramp may not be a perfect linear ramp</a:t>
            </a:r>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F55B1E-C0FA-448B-AF98-BBADCA21FBEB}" type="slidenum">
              <a:rPr lang="en-US" altLang="en-US" sz="1400" smtClean="0"/>
              <a:pPr>
                <a:spcBef>
                  <a:spcPct val="0"/>
                </a:spcBef>
                <a:buFontTx/>
                <a:buNone/>
              </a:pPr>
              <a:t>32</a:t>
            </a:fld>
            <a:endParaRPr lang="en-US" altLang="en-US" sz="1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4EA0AC-AA65-4047-BD94-BD8E10EBC852}" type="slidenum">
              <a:rPr lang="en-US" altLang="en-US" sz="1400" smtClean="0"/>
              <a:pPr>
                <a:spcBef>
                  <a:spcPct val="0"/>
                </a:spcBef>
                <a:buFontTx/>
                <a:buNone/>
              </a:pPr>
              <a:t>33</a:t>
            </a:fld>
            <a:endParaRPr lang="en-US" altLang="en-US" sz="1400" smtClean="0"/>
          </a:p>
        </p:txBody>
      </p:sp>
      <p:grpSp>
        <p:nvGrpSpPr>
          <p:cNvPr id="47107" name="Group 2"/>
          <p:cNvGrpSpPr>
            <a:grpSpLocks/>
          </p:cNvGrpSpPr>
          <p:nvPr/>
        </p:nvGrpSpPr>
        <p:grpSpPr bwMode="auto">
          <a:xfrm>
            <a:off x="1371600" y="990600"/>
            <a:ext cx="6248400" cy="4800600"/>
            <a:chOff x="1824" y="5885"/>
            <a:chExt cx="7770" cy="5678"/>
          </a:xfrm>
        </p:grpSpPr>
        <p:sp>
          <p:nvSpPr>
            <p:cNvPr id="47108" name="Text Box 5"/>
            <p:cNvSpPr txBox="1">
              <a:spLocks noChangeArrowheads="1"/>
            </p:cNvSpPr>
            <p:nvPr/>
          </p:nvSpPr>
          <p:spPr bwMode="auto">
            <a:xfrm>
              <a:off x="1824" y="8430"/>
              <a:ext cx="1610"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Output Code</a:t>
              </a:r>
            </a:p>
          </p:txBody>
        </p:sp>
        <p:sp>
          <p:nvSpPr>
            <p:cNvPr id="47109" name="Freeform 4"/>
            <p:cNvSpPr>
              <a:spLocks/>
            </p:cNvSpPr>
            <p:nvPr/>
          </p:nvSpPr>
          <p:spPr bwMode="auto">
            <a:xfrm>
              <a:off x="3630" y="5885"/>
              <a:ext cx="5667" cy="4500"/>
            </a:xfrm>
            <a:custGeom>
              <a:avLst/>
              <a:gdLst>
                <a:gd name="T0" fmla="*/ 0 w 4080"/>
                <a:gd name="T1" fmla="*/ 11410 h 3300"/>
                <a:gd name="T2" fmla="*/ 0 w 4080"/>
                <a:gd name="T3" fmla="*/ 0 h 3300"/>
                <a:gd name="T4" fmla="*/ 15186 w 4080"/>
                <a:gd name="T5" fmla="*/ 0 h 3300"/>
                <a:gd name="T6" fmla="*/ 15186 w 4080"/>
                <a:gd name="T7" fmla="*/ 11410 h 3300"/>
                <a:gd name="T8" fmla="*/ 0 w 4080"/>
                <a:gd name="T9" fmla="*/ 11410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0" name="AutoShape 7"/>
            <p:cNvSpPr>
              <a:spLocks noChangeArrowheads="1"/>
            </p:cNvSpPr>
            <p:nvPr/>
          </p:nvSpPr>
          <p:spPr bwMode="auto">
            <a:xfrm>
              <a:off x="7243" y="11068"/>
              <a:ext cx="883" cy="336"/>
            </a:xfrm>
            <a:prstGeom prst="rightArrow">
              <a:avLst>
                <a:gd name="adj1" fmla="val 50000"/>
                <a:gd name="adj2" fmla="val 6569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11" name="AutoShape 8"/>
            <p:cNvSpPr>
              <a:spLocks noChangeArrowheads="1"/>
            </p:cNvSpPr>
            <p:nvPr/>
          </p:nvSpPr>
          <p:spPr bwMode="auto">
            <a:xfrm>
              <a:off x="2421" y="7461"/>
              <a:ext cx="399" cy="796"/>
            </a:xfrm>
            <a:prstGeom prst="upArrow">
              <a:avLst>
                <a:gd name="adj1" fmla="val 50000"/>
                <a:gd name="adj2" fmla="val 4987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12" name="Freeform 7"/>
            <p:cNvSpPr>
              <a:spLocks/>
            </p:cNvSpPr>
            <p:nvPr/>
          </p:nvSpPr>
          <p:spPr bwMode="auto">
            <a:xfrm>
              <a:off x="3630" y="9820"/>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3" name="Oval 8"/>
            <p:cNvSpPr>
              <a:spLocks noChangeArrowheads="1"/>
            </p:cNvSpPr>
            <p:nvPr/>
          </p:nvSpPr>
          <p:spPr bwMode="auto">
            <a:xfrm>
              <a:off x="3624" y="1034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14" name="Freeform 9"/>
            <p:cNvSpPr>
              <a:spLocks/>
            </p:cNvSpPr>
            <p:nvPr/>
          </p:nvSpPr>
          <p:spPr bwMode="auto">
            <a:xfrm>
              <a:off x="4232" y="9255"/>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Oval 10"/>
            <p:cNvSpPr>
              <a:spLocks noChangeArrowheads="1"/>
            </p:cNvSpPr>
            <p:nvPr/>
          </p:nvSpPr>
          <p:spPr bwMode="auto">
            <a:xfrm>
              <a:off x="3768" y="1034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16" name="Freeform 11"/>
            <p:cNvSpPr>
              <a:spLocks/>
            </p:cNvSpPr>
            <p:nvPr/>
          </p:nvSpPr>
          <p:spPr bwMode="auto">
            <a:xfrm>
              <a:off x="5435" y="8690"/>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7" name="Oval 12"/>
            <p:cNvSpPr>
              <a:spLocks noChangeArrowheads="1"/>
            </p:cNvSpPr>
            <p:nvPr/>
          </p:nvSpPr>
          <p:spPr bwMode="auto">
            <a:xfrm>
              <a:off x="3912" y="1034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18" name="Freeform 13"/>
            <p:cNvSpPr>
              <a:spLocks/>
            </p:cNvSpPr>
            <p:nvPr/>
          </p:nvSpPr>
          <p:spPr bwMode="auto">
            <a:xfrm>
              <a:off x="6157" y="8125"/>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Oval 14"/>
            <p:cNvSpPr>
              <a:spLocks noChangeArrowheads="1"/>
            </p:cNvSpPr>
            <p:nvPr/>
          </p:nvSpPr>
          <p:spPr bwMode="auto">
            <a:xfrm>
              <a:off x="4488" y="9773"/>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20" name="Freeform 15"/>
            <p:cNvSpPr>
              <a:spLocks/>
            </p:cNvSpPr>
            <p:nvPr/>
          </p:nvSpPr>
          <p:spPr bwMode="auto">
            <a:xfrm>
              <a:off x="7240" y="7559"/>
              <a:ext cx="734" cy="566"/>
            </a:xfrm>
            <a:custGeom>
              <a:avLst/>
              <a:gdLst>
                <a:gd name="T0" fmla="*/ 0 w 878"/>
                <a:gd name="T1" fmla="*/ 275 h 720"/>
                <a:gd name="T2" fmla="*/ 112 w 878"/>
                <a:gd name="T3" fmla="*/ 274 h 720"/>
                <a:gd name="T4" fmla="*/ 137 w 878"/>
                <a:gd name="T5" fmla="*/ 270 h 720"/>
                <a:gd name="T6" fmla="*/ 155 w 878"/>
                <a:gd name="T7" fmla="*/ 257 h 720"/>
                <a:gd name="T8" fmla="*/ 175 w 878"/>
                <a:gd name="T9" fmla="*/ 231 h 720"/>
                <a:gd name="T10" fmla="*/ 196 w 878"/>
                <a:gd name="T11" fmla="*/ 189 h 720"/>
                <a:gd name="T12" fmla="*/ 220 w 878"/>
                <a:gd name="T13" fmla="*/ 134 h 720"/>
                <a:gd name="T14" fmla="*/ 238 w 878"/>
                <a:gd name="T15" fmla="*/ 85 h 720"/>
                <a:gd name="T16" fmla="*/ 259 w 878"/>
                <a:gd name="T17" fmla="*/ 44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Oval 16"/>
            <p:cNvSpPr>
              <a:spLocks noChangeArrowheads="1"/>
            </p:cNvSpPr>
            <p:nvPr/>
          </p:nvSpPr>
          <p:spPr bwMode="auto">
            <a:xfrm>
              <a:off x="6360" y="864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22" name="Freeform 17"/>
            <p:cNvSpPr>
              <a:spLocks/>
            </p:cNvSpPr>
            <p:nvPr/>
          </p:nvSpPr>
          <p:spPr bwMode="auto">
            <a:xfrm>
              <a:off x="7962" y="6994"/>
              <a:ext cx="733" cy="565"/>
            </a:xfrm>
            <a:custGeom>
              <a:avLst/>
              <a:gdLst>
                <a:gd name="T0" fmla="*/ 0 w 878"/>
                <a:gd name="T1" fmla="*/ 273 h 720"/>
                <a:gd name="T2" fmla="*/ 111 w 878"/>
                <a:gd name="T3" fmla="*/ 272 h 720"/>
                <a:gd name="T4" fmla="*/ 137 w 878"/>
                <a:gd name="T5" fmla="*/ 268 h 720"/>
                <a:gd name="T6" fmla="*/ 154 w 878"/>
                <a:gd name="T7" fmla="*/ 255 h 720"/>
                <a:gd name="T8" fmla="*/ 174 w 878"/>
                <a:gd name="T9" fmla="*/ 230 h 720"/>
                <a:gd name="T10" fmla="*/ 196 w 878"/>
                <a:gd name="T11" fmla="*/ 188 h 720"/>
                <a:gd name="T12" fmla="*/ 219 w 878"/>
                <a:gd name="T13" fmla="*/ 133 h 720"/>
                <a:gd name="T14" fmla="*/ 237 w 878"/>
                <a:gd name="T15" fmla="*/ 85 h 720"/>
                <a:gd name="T16" fmla="*/ 258 w 878"/>
                <a:gd name="T17" fmla="*/ 43 h 720"/>
                <a:gd name="T18" fmla="*/ 279 w 878"/>
                <a:gd name="T19" fmla="*/ 20 h 720"/>
                <a:gd name="T20" fmla="*/ 301 w 878"/>
                <a:gd name="T21" fmla="*/ 6 h 720"/>
                <a:gd name="T22" fmla="*/ 316 w 878"/>
                <a:gd name="T23" fmla="*/ 2 h 720"/>
                <a:gd name="T24" fmla="*/ 331 w 878"/>
                <a:gd name="T25" fmla="*/ 0 h 720"/>
                <a:gd name="T26" fmla="*/ 356 w 878"/>
                <a:gd name="T27" fmla="*/ 2 h 720"/>
                <a:gd name="T28" fmla="*/ 427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Freeform 18"/>
            <p:cNvSpPr>
              <a:spLocks/>
            </p:cNvSpPr>
            <p:nvPr/>
          </p:nvSpPr>
          <p:spPr bwMode="auto">
            <a:xfrm>
              <a:off x="8563" y="6429"/>
              <a:ext cx="734" cy="565"/>
            </a:xfrm>
            <a:custGeom>
              <a:avLst/>
              <a:gdLst>
                <a:gd name="T0" fmla="*/ 0 w 878"/>
                <a:gd name="T1" fmla="*/ 273 h 720"/>
                <a:gd name="T2" fmla="*/ 112 w 878"/>
                <a:gd name="T3" fmla="*/ 272 h 720"/>
                <a:gd name="T4" fmla="*/ 137 w 878"/>
                <a:gd name="T5" fmla="*/ 268 h 720"/>
                <a:gd name="T6" fmla="*/ 155 w 878"/>
                <a:gd name="T7" fmla="*/ 255 h 720"/>
                <a:gd name="T8" fmla="*/ 175 w 878"/>
                <a:gd name="T9" fmla="*/ 230 h 720"/>
                <a:gd name="T10" fmla="*/ 196 w 878"/>
                <a:gd name="T11" fmla="*/ 188 h 720"/>
                <a:gd name="T12" fmla="*/ 220 w 878"/>
                <a:gd name="T13" fmla="*/ 133 h 720"/>
                <a:gd name="T14" fmla="*/ 238 w 878"/>
                <a:gd name="T15" fmla="*/ 85 h 720"/>
                <a:gd name="T16" fmla="*/ 259 w 878"/>
                <a:gd name="T17" fmla="*/ 43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Line 21"/>
            <p:cNvSpPr>
              <a:spLocks noChangeShapeType="1"/>
            </p:cNvSpPr>
            <p:nvPr/>
          </p:nvSpPr>
          <p:spPr bwMode="auto">
            <a:xfrm>
              <a:off x="6879" y="8125"/>
              <a:ext cx="361"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2"/>
            <p:cNvSpPr>
              <a:spLocks noChangeShapeType="1"/>
            </p:cNvSpPr>
            <p:nvPr/>
          </p:nvSpPr>
          <p:spPr bwMode="auto">
            <a:xfrm>
              <a:off x="4954" y="9255"/>
              <a:ext cx="481"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23"/>
            <p:cNvSpPr>
              <a:spLocks noChangeShapeType="1"/>
            </p:cNvSpPr>
            <p:nvPr/>
          </p:nvSpPr>
          <p:spPr bwMode="auto">
            <a:xfrm flipH="1">
              <a:off x="3571" y="982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24"/>
            <p:cNvSpPr>
              <a:spLocks noChangeShapeType="1"/>
            </p:cNvSpPr>
            <p:nvPr/>
          </p:nvSpPr>
          <p:spPr bwMode="auto">
            <a:xfrm flipH="1">
              <a:off x="3571" y="9255"/>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25"/>
            <p:cNvSpPr>
              <a:spLocks noChangeShapeType="1"/>
            </p:cNvSpPr>
            <p:nvPr/>
          </p:nvSpPr>
          <p:spPr bwMode="auto">
            <a:xfrm flipH="1">
              <a:off x="3571" y="869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6"/>
            <p:cNvSpPr>
              <a:spLocks noChangeShapeType="1"/>
            </p:cNvSpPr>
            <p:nvPr/>
          </p:nvSpPr>
          <p:spPr bwMode="auto">
            <a:xfrm flipH="1">
              <a:off x="3571" y="8125"/>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7"/>
            <p:cNvSpPr>
              <a:spLocks noChangeShapeType="1"/>
            </p:cNvSpPr>
            <p:nvPr/>
          </p:nvSpPr>
          <p:spPr bwMode="auto">
            <a:xfrm flipH="1">
              <a:off x="3571" y="7560"/>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8"/>
            <p:cNvSpPr>
              <a:spLocks noChangeShapeType="1"/>
            </p:cNvSpPr>
            <p:nvPr/>
          </p:nvSpPr>
          <p:spPr bwMode="auto">
            <a:xfrm flipH="1">
              <a:off x="3571" y="6994"/>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9"/>
            <p:cNvSpPr>
              <a:spLocks noChangeShapeType="1"/>
            </p:cNvSpPr>
            <p:nvPr/>
          </p:nvSpPr>
          <p:spPr bwMode="auto">
            <a:xfrm flipH="1">
              <a:off x="3571" y="6429"/>
              <a:ext cx="1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Text Box 30"/>
            <p:cNvSpPr txBox="1">
              <a:spLocks noChangeArrowheads="1"/>
            </p:cNvSpPr>
            <p:nvPr/>
          </p:nvSpPr>
          <p:spPr bwMode="auto">
            <a:xfrm>
              <a:off x="3171" y="1016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0</a:t>
              </a:r>
            </a:p>
          </p:txBody>
        </p:sp>
        <p:sp>
          <p:nvSpPr>
            <p:cNvPr id="47134" name="Text Box 31"/>
            <p:cNvSpPr txBox="1">
              <a:spLocks noChangeArrowheads="1"/>
            </p:cNvSpPr>
            <p:nvPr/>
          </p:nvSpPr>
          <p:spPr bwMode="auto">
            <a:xfrm>
              <a:off x="3171" y="964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1</a:t>
              </a:r>
            </a:p>
          </p:txBody>
        </p:sp>
        <p:sp>
          <p:nvSpPr>
            <p:cNvPr id="47135" name="Text Box 32"/>
            <p:cNvSpPr txBox="1">
              <a:spLocks noChangeArrowheads="1"/>
            </p:cNvSpPr>
            <p:nvPr/>
          </p:nvSpPr>
          <p:spPr bwMode="auto">
            <a:xfrm>
              <a:off x="3171" y="9064"/>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2</a:t>
              </a:r>
            </a:p>
          </p:txBody>
        </p:sp>
        <p:sp>
          <p:nvSpPr>
            <p:cNvPr id="47136" name="Text Box 33"/>
            <p:cNvSpPr txBox="1">
              <a:spLocks noChangeArrowheads="1"/>
            </p:cNvSpPr>
            <p:nvPr/>
          </p:nvSpPr>
          <p:spPr bwMode="auto">
            <a:xfrm>
              <a:off x="3171" y="8468"/>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3</a:t>
              </a:r>
            </a:p>
          </p:txBody>
        </p:sp>
        <p:sp>
          <p:nvSpPr>
            <p:cNvPr id="47137" name="Text Box 34"/>
            <p:cNvSpPr txBox="1">
              <a:spLocks noChangeArrowheads="1"/>
            </p:cNvSpPr>
            <p:nvPr/>
          </p:nvSpPr>
          <p:spPr bwMode="auto">
            <a:xfrm>
              <a:off x="3171" y="790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4</a:t>
              </a:r>
            </a:p>
          </p:txBody>
        </p:sp>
        <p:sp>
          <p:nvSpPr>
            <p:cNvPr id="47138" name="Text Box 35"/>
            <p:cNvSpPr txBox="1">
              <a:spLocks noChangeArrowheads="1"/>
            </p:cNvSpPr>
            <p:nvPr/>
          </p:nvSpPr>
          <p:spPr bwMode="auto">
            <a:xfrm>
              <a:off x="3171" y="7338"/>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5</a:t>
              </a:r>
            </a:p>
          </p:txBody>
        </p:sp>
        <p:sp>
          <p:nvSpPr>
            <p:cNvPr id="47139" name="Text Box 36"/>
            <p:cNvSpPr txBox="1">
              <a:spLocks noChangeArrowheads="1"/>
            </p:cNvSpPr>
            <p:nvPr/>
          </p:nvSpPr>
          <p:spPr bwMode="auto">
            <a:xfrm>
              <a:off x="3171" y="677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6</a:t>
              </a:r>
            </a:p>
          </p:txBody>
        </p:sp>
        <p:sp>
          <p:nvSpPr>
            <p:cNvPr id="47140" name="Text Box 37"/>
            <p:cNvSpPr txBox="1">
              <a:spLocks noChangeArrowheads="1"/>
            </p:cNvSpPr>
            <p:nvPr/>
          </p:nvSpPr>
          <p:spPr bwMode="auto">
            <a:xfrm>
              <a:off x="3171" y="6203"/>
              <a:ext cx="459"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7</a:t>
              </a:r>
            </a:p>
          </p:txBody>
        </p:sp>
        <p:sp>
          <p:nvSpPr>
            <p:cNvPr id="47141" name="Text Box 38"/>
            <p:cNvSpPr txBox="1">
              <a:spLocks noChangeArrowheads="1"/>
            </p:cNvSpPr>
            <p:nvPr/>
          </p:nvSpPr>
          <p:spPr bwMode="auto">
            <a:xfrm>
              <a:off x="4265" y="11021"/>
              <a:ext cx="287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Input Voltage (mV)</a:t>
              </a:r>
            </a:p>
          </p:txBody>
        </p:sp>
        <p:sp>
          <p:nvSpPr>
            <p:cNvPr id="47142" name="Line 39"/>
            <p:cNvSpPr>
              <a:spLocks noChangeShapeType="1"/>
            </p:cNvSpPr>
            <p:nvPr/>
          </p:nvSpPr>
          <p:spPr bwMode="auto">
            <a:xfrm>
              <a:off x="4232"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3" name="Line 40"/>
            <p:cNvSpPr>
              <a:spLocks noChangeShapeType="1"/>
            </p:cNvSpPr>
            <p:nvPr/>
          </p:nvSpPr>
          <p:spPr bwMode="auto">
            <a:xfrm>
              <a:off x="4832"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4" name="Line 41"/>
            <p:cNvSpPr>
              <a:spLocks noChangeShapeType="1"/>
            </p:cNvSpPr>
            <p:nvPr/>
          </p:nvSpPr>
          <p:spPr bwMode="auto">
            <a:xfrm>
              <a:off x="5435"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5" name="Line 42"/>
            <p:cNvSpPr>
              <a:spLocks noChangeShapeType="1"/>
            </p:cNvSpPr>
            <p:nvPr/>
          </p:nvSpPr>
          <p:spPr bwMode="auto">
            <a:xfrm>
              <a:off x="6017"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6" name="Line 43"/>
            <p:cNvSpPr>
              <a:spLocks noChangeShapeType="1"/>
            </p:cNvSpPr>
            <p:nvPr/>
          </p:nvSpPr>
          <p:spPr bwMode="auto">
            <a:xfrm>
              <a:off x="6617"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7" name="Line 44"/>
            <p:cNvSpPr>
              <a:spLocks noChangeShapeType="1"/>
            </p:cNvSpPr>
            <p:nvPr/>
          </p:nvSpPr>
          <p:spPr bwMode="auto">
            <a:xfrm>
              <a:off x="7202"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8" name="Line 45"/>
            <p:cNvSpPr>
              <a:spLocks noChangeShapeType="1"/>
            </p:cNvSpPr>
            <p:nvPr/>
          </p:nvSpPr>
          <p:spPr bwMode="auto">
            <a:xfrm>
              <a:off x="7802"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49" name="Line 46"/>
            <p:cNvSpPr>
              <a:spLocks noChangeShapeType="1"/>
            </p:cNvSpPr>
            <p:nvPr/>
          </p:nvSpPr>
          <p:spPr bwMode="auto">
            <a:xfrm>
              <a:off x="8377"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0" name="Line 47"/>
            <p:cNvSpPr>
              <a:spLocks noChangeShapeType="1"/>
            </p:cNvSpPr>
            <p:nvPr/>
          </p:nvSpPr>
          <p:spPr bwMode="auto">
            <a:xfrm>
              <a:off x="8979" y="10318"/>
              <a:ext cx="0" cy="15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51" name="Text Box 48"/>
            <p:cNvSpPr txBox="1">
              <a:spLocks noChangeArrowheads="1"/>
            </p:cNvSpPr>
            <p:nvPr/>
          </p:nvSpPr>
          <p:spPr bwMode="auto">
            <a:xfrm>
              <a:off x="3389" y="10562"/>
              <a:ext cx="4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0</a:t>
              </a:r>
            </a:p>
          </p:txBody>
        </p:sp>
        <p:sp>
          <p:nvSpPr>
            <p:cNvPr id="47152" name="Text Box 49"/>
            <p:cNvSpPr txBox="1">
              <a:spLocks noChangeArrowheads="1"/>
            </p:cNvSpPr>
            <p:nvPr/>
          </p:nvSpPr>
          <p:spPr bwMode="auto">
            <a:xfrm>
              <a:off x="3630" y="10562"/>
              <a:ext cx="120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10</a:t>
              </a:r>
            </a:p>
          </p:txBody>
        </p:sp>
        <p:sp>
          <p:nvSpPr>
            <p:cNvPr id="47153" name="Text Box 50"/>
            <p:cNvSpPr txBox="1">
              <a:spLocks noChangeArrowheads="1"/>
            </p:cNvSpPr>
            <p:nvPr/>
          </p:nvSpPr>
          <p:spPr bwMode="auto">
            <a:xfrm>
              <a:off x="4232" y="10562"/>
              <a:ext cx="120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20</a:t>
              </a:r>
            </a:p>
          </p:txBody>
        </p:sp>
        <p:sp>
          <p:nvSpPr>
            <p:cNvPr id="47154" name="Text Box 51"/>
            <p:cNvSpPr txBox="1">
              <a:spLocks noChangeArrowheads="1"/>
            </p:cNvSpPr>
            <p:nvPr/>
          </p:nvSpPr>
          <p:spPr bwMode="auto">
            <a:xfrm>
              <a:off x="5435" y="10562"/>
              <a:ext cx="118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40</a:t>
              </a:r>
            </a:p>
          </p:txBody>
        </p:sp>
        <p:sp>
          <p:nvSpPr>
            <p:cNvPr id="47155" name="Text Box 52"/>
            <p:cNvSpPr txBox="1">
              <a:spLocks noChangeArrowheads="1"/>
            </p:cNvSpPr>
            <p:nvPr/>
          </p:nvSpPr>
          <p:spPr bwMode="auto">
            <a:xfrm>
              <a:off x="4832" y="10562"/>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30</a:t>
              </a:r>
            </a:p>
          </p:txBody>
        </p:sp>
        <p:sp>
          <p:nvSpPr>
            <p:cNvPr id="47156" name="Text Box 53"/>
            <p:cNvSpPr txBox="1">
              <a:spLocks noChangeArrowheads="1"/>
            </p:cNvSpPr>
            <p:nvPr/>
          </p:nvSpPr>
          <p:spPr bwMode="auto">
            <a:xfrm>
              <a:off x="6017" y="10562"/>
              <a:ext cx="118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50</a:t>
              </a:r>
            </a:p>
          </p:txBody>
        </p:sp>
        <p:sp>
          <p:nvSpPr>
            <p:cNvPr id="47157" name="Text Box 54"/>
            <p:cNvSpPr txBox="1">
              <a:spLocks noChangeArrowheads="1"/>
            </p:cNvSpPr>
            <p:nvPr/>
          </p:nvSpPr>
          <p:spPr bwMode="auto">
            <a:xfrm>
              <a:off x="6617" y="10562"/>
              <a:ext cx="114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60</a:t>
              </a:r>
            </a:p>
          </p:txBody>
        </p:sp>
        <p:sp>
          <p:nvSpPr>
            <p:cNvPr id="47158" name="Text Box 55"/>
            <p:cNvSpPr txBox="1">
              <a:spLocks noChangeArrowheads="1"/>
            </p:cNvSpPr>
            <p:nvPr/>
          </p:nvSpPr>
          <p:spPr bwMode="auto">
            <a:xfrm>
              <a:off x="7202" y="10562"/>
              <a:ext cx="117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70</a:t>
              </a:r>
            </a:p>
          </p:txBody>
        </p:sp>
        <p:sp>
          <p:nvSpPr>
            <p:cNvPr id="47159" name="Text Box 56"/>
            <p:cNvSpPr txBox="1">
              <a:spLocks noChangeArrowheads="1"/>
            </p:cNvSpPr>
            <p:nvPr/>
          </p:nvSpPr>
          <p:spPr bwMode="auto">
            <a:xfrm>
              <a:off x="7802" y="10562"/>
              <a:ext cx="1177"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80</a:t>
              </a:r>
            </a:p>
          </p:txBody>
        </p:sp>
        <p:sp>
          <p:nvSpPr>
            <p:cNvPr id="47160" name="Text Box 57"/>
            <p:cNvSpPr txBox="1">
              <a:spLocks noChangeArrowheads="1"/>
            </p:cNvSpPr>
            <p:nvPr/>
          </p:nvSpPr>
          <p:spPr bwMode="auto">
            <a:xfrm>
              <a:off x="8377" y="10562"/>
              <a:ext cx="121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90</a:t>
              </a:r>
            </a:p>
          </p:txBody>
        </p:sp>
        <p:sp>
          <p:nvSpPr>
            <p:cNvPr id="47161" name="Text Box 58"/>
            <p:cNvSpPr txBox="1">
              <a:spLocks noChangeArrowheads="1"/>
            </p:cNvSpPr>
            <p:nvPr/>
          </p:nvSpPr>
          <p:spPr bwMode="auto">
            <a:xfrm>
              <a:off x="4188" y="6138"/>
              <a:ext cx="2204"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Consistent ADC Samples</a:t>
              </a:r>
            </a:p>
          </p:txBody>
        </p:sp>
        <p:sp>
          <p:nvSpPr>
            <p:cNvPr id="47162" name="Oval 57"/>
            <p:cNvSpPr>
              <a:spLocks noChangeArrowheads="1"/>
            </p:cNvSpPr>
            <p:nvPr/>
          </p:nvSpPr>
          <p:spPr bwMode="auto">
            <a:xfrm>
              <a:off x="4101" y="6493"/>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3" name="Oval 58"/>
            <p:cNvSpPr>
              <a:spLocks noChangeArrowheads="1"/>
            </p:cNvSpPr>
            <p:nvPr/>
          </p:nvSpPr>
          <p:spPr bwMode="auto">
            <a:xfrm>
              <a:off x="4056" y="977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4" name="Oval 59"/>
            <p:cNvSpPr>
              <a:spLocks noChangeArrowheads="1"/>
            </p:cNvSpPr>
            <p:nvPr/>
          </p:nvSpPr>
          <p:spPr bwMode="auto">
            <a:xfrm>
              <a:off x="4200" y="977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5" name="Oval 60"/>
            <p:cNvSpPr>
              <a:spLocks noChangeArrowheads="1"/>
            </p:cNvSpPr>
            <p:nvPr/>
          </p:nvSpPr>
          <p:spPr bwMode="auto">
            <a:xfrm>
              <a:off x="4344" y="977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6" name="Oval 61"/>
            <p:cNvSpPr>
              <a:spLocks noChangeArrowheads="1"/>
            </p:cNvSpPr>
            <p:nvPr/>
          </p:nvSpPr>
          <p:spPr bwMode="auto">
            <a:xfrm>
              <a:off x="5064"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7" name="Oval 62"/>
            <p:cNvSpPr>
              <a:spLocks noChangeArrowheads="1"/>
            </p:cNvSpPr>
            <p:nvPr/>
          </p:nvSpPr>
          <p:spPr bwMode="auto">
            <a:xfrm>
              <a:off x="4632" y="9212"/>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8" name="Oval 63"/>
            <p:cNvSpPr>
              <a:spLocks noChangeArrowheads="1"/>
            </p:cNvSpPr>
            <p:nvPr/>
          </p:nvSpPr>
          <p:spPr bwMode="auto">
            <a:xfrm>
              <a:off x="4776"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69" name="Oval 64"/>
            <p:cNvSpPr>
              <a:spLocks noChangeArrowheads="1"/>
            </p:cNvSpPr>
            <p:nvPr/>
          </p:nvSpPr>
          <p:spPr bwMode="auto">
            <a:xfrm>
              <a:off x="4920"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0" name="Oval 65"/>
            <p:cNvSpPr>
              <a:spLocks noChangeArrowheads="1"/>
            </p:cNvSpPr>
            <p:nvPr/>
          </p:nvSpPr>
          <p:spPr bwMode="auto">
            <a:xfrm>
              <a:off x="5640"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1" name="Oval 66"/>
            <p:cNvSpPr>
              <a:spLocks noChangeArrowheads="1"/>
            </p:cNvSpPr>
            <p:nvPr/>
          </p:nvSpPr>
          <p:spPr bwMode="auto">
            <a:xfrm>
              <a:off x="5208"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2" name="Oval 67"/>
            <p:cNvSpPr>
              <a:spLocks noChangeArrowheads="1"/>
            </p:cNvSpPr>
            <p:nvPr/>
          </p:nvSpPr>
          <p:spPr bwMode="auto">
            <a:xfrm>
              <a:off x="5352"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3" name="Oval 68"/>
            <p:cNvSpPr>
              <a:spLocks noChangeArrowheads="1"/>
            </p:cNvSpPr>
            <p:nvPr/>
          </p:nvSpPr>
          <p:spPr bwMode="auto">
            <a:xfrm>
              <a:off x="5496" y="921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4" name="Oval 69"/>
            <p:cNvSpPr>
              <a:spLocks noChangeArrowheads="1"/>
            </p:cNvSpPr>
            <p:nvPr/>
          </p:nvSpPr>
          <p:spPr bwMode="auto">
            <a:xfrm>
              <a:off x="6216" y="864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5" name="Oval 70"/>
            <p:cNvSpPr>
              <a:spLocks noChangeArrowheads="1"/>
            </p:cNvSpPr>
            <p:nvPr/>
          </p:nvSpPr>
          <p:spPr bwMode="auto">
            <a:xfrm>
              <a:off x="5928" y="864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6" name="Oval 71"/>
            <p:cNvSpPr>
              <a:spLocks noChangeArrowheads="1"/>
            </p:cNvSpPr>
            <p:nvPr/>
          </p:nvSpPr>
          <p:spPr bwMode="auto">
            <a:xfrm>
              <a:off x="6072" y="864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7" name="Oval 72"/>
            <p:cNvSpPr>
              <a:spLocks noChangeArrowheads="1"/>
            </p:cNvSpPr>
            <p:nvPr/>
          </p:nvSpPr>
          <p:spPr bwMode="auto">
            <a:xfrm>
              <a:off x="7073"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8" name="Oval 73"/>
            <p:cNvSpPr>
              <a:spLocks noChangeArrowheads="1"/>
            </p:cNvSpPr>
            <p:nvPr/>
          </p:nvSpPr>
          <p:spPr bwMode="auto">
            <a:xfrm>
              <a:off x="6929"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79" name="Oval 74"/>
            <p:cNvSpPr>
              <a:spLocks noChangeArrowheads="1"/>
            </p:cNvSpPr>
            <p:nvPr/>
          </p:nvSpPr>
          <p:spPr bwMode="auto">
            <a:xfrm>
              <a:off x="6641"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0" name="Oval 75"/>
            <p:cNvSpPr>
              <a:spLocks noChangeArrowheads="1"/>
            </p:cNvSpPr>
            <p:nvPr/>
          </p:nvSpPr>
          <p:spPr bwMode="auto">
            <a:xfrm>
              <a:off x="6785"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1" name="Oval 76"/>
            <p:cNvSpPr>
              <a:spLocks noChangeArrowheads="1"/>
            </p:cNvSpPr>
            <p:nvPr/>
          </p:nvSpPr>
          <p:spPr bwMode="auto">
            <a:xfrm>
              <a:off x="7217"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2" name="Oval 77"/>
            <p:cNvSpPr>
              <a:spLocks noChangeArrowheads="1"/>
            </p:cNvSpPr>
            <p:nvPr/>
          </p:nvSpPr>
          <p:spPr bwMode="auto">
            <a:xfrm>
              <a:off x="7361" y="8083"/>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3" name="Oval 78"/>
            <p:cNvSpPr>
              <a:spLocks noChangeArrowheads="1"/>
            </p:cNvSpPr>
            <p:nvPr/>
          </p:nvSpPr>
          <p:spPr bwMode="auto">
            <a:xfrm>
              <a:off x="8088" y="7514"/>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4" name="Oval 79"/>
            <p:cNvSpPr>
              <a:spLocks noChangeArrowheads="1"/>
            </p:cNvSpPr>
            <p:nvPr/>
          </p:nvSpPr>
          <p:spPr bwMode="auto">
            <a:xfrm>
              <a:off x="7800" y="7514"/>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5" name="Oval 80"/>
            <p:cNvSpPr>
              <a:spLocks noChangeArrowheads="1"/>
            </p:cNvSpPr>
            <p:nvPr/>
          </p:nvSpPr>
          <p:spPr bwMode="auto">
            <a:xfrm>
              <a:off x="7944" y="7514"/>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6" name="Oval 81"/>
            <p:cNvSpPr>
              <a:spLocks noChangeArrowheads="1"/>
            </p:cNvSpPr>
            <p:nvPr/>
          </p:nvSpPr>
          <p:spPr bwMode="auto">
            <a:xfrm>
              <a:off x="8664" y="696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7" name="Oval 82"/>
            <p:cNvSpPr>
              <a:spLocks noChangeArrowheads="1"/>
            </p:cNvSpPr>
            <p:nvPr/>
          </p:nvSpPr>
          <p:spPr bwMode="auto">
            <a:xfrm>
              <a:off x="8520" y="6965"/>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8" name="Oval 83"/>
            <p:cNvSpPr>
              <a:spLocks noChangeArrowheads="1"/>
            </p:cNvSpPr>
            <p:nvPr/>
          </p:nvSpPr>
          <p:spPr bwMode="auto">
            <a:xfrm>
              <a:off x="9096" y="6389"/>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89" name="Oval 84"/>
            <p:cNvSpPr>
              <a:spLocks noChangeArrowheads="1"/>
            </p:cNvSpPr>
            <p:nvPr/>
          </p:nvSpPr>
          <p:spPr bwMode="auto">
            <a:xfrm>
              <a:off x="4609" y="9774"/>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0" name="Oval 85"/>
            <p:cNvSpPr>
              <a:spLocks noChangeArrowheads="1"/>
            </p:cNvSpPr>
            <p:nvPr/>
          </p:nvSpPr>
          <p:spPr bwMode="auto">
            <a:xfrm>
              <a:off x="4502" y="9211"/>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1" name="Oval 86"/>
            <p:cNvSpPr>
              <a:spLocks noChangeArrowheads="1"/>
            </p:cNvSpPr>
            <p:nvPr/>
          </p:nvSpPr>
          <p:spPr bwMode="auto">
            <a:xfrm>
              <a:off x="8807" y="6968"/>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2" name="Oval 87"/>
            <p:cNvSpPr>
              <a:spLocks noChangeArrowheads="1"/>
            </p:cNvSpPr>
            <p:nvPr/>
          </p:nvSpPr>
          <p:spPr bwMode="auto">
            <a:xfrm>
              <a:off x="8951" y="6407"/>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3" name="Oval 88"/>
            <p:cNvSpPr>
              <a:spLocks noChangeArrowheads="1"/>
            </p:cNvSpPr>
            <p:nvPr/>
          </p:nvSpPr>
          <p:spPr bwMode="auto">
            <a:xfrm>
              <a:off x="8928" y="6969"/>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4" name="Oval 89"/>
            <p:cNvSpPr>
              <a:spLocks noChangeArrowheads="1"/>
            </p:cNvSpPr>
            <p:nvPr/>
          </p:nvSpPr>
          <p:spPr bwMode="auto">
            <a:xfrm>
              <a:off x="8821" y="6406"/>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5" name="Oval 90"/>
            <p:cNvSpPr>
              <a:spLocks noChangeArrowheads="1"/>
            </p:cNvSpPr>
            <p:nvPr/>
          </p:nvSpPr>
          <p:spPr bwMode="auto">
            <a:xfrm>
              <a:off x="5786" y="8642"/>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6" name="Oval 91"/>
            <p:cNvSpPr>
              <a:spLocks noChangeArrowheads="1"/>
            </p:cNvSpPr>
            <p:nvPr/>
          </p:nvSpPr>
          <p:spPr bwMode="auto">
            <a:xfrm>
              <a:off x="5763" y="9204"/>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7" name="Oval 92"/>
            <p:cNvSpPr>
              <a:spLocks noChangeArrowheads="1"/>
            </p:cNvSpPr>
            <p:nvPr/>
          </p:nvSpPr>
          <p:spPr bwMode="auto">
            <a:xfrm>
              <a:off x="6514" y="8087"/>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8" name="Oval 93"/>
            <p:cNvSpPr>
              <a:spLocks noChangeArrowheads="1"/>
            </p:cNvSpPr>
            <p:nvPr/>
          </p:nvSpPr>
          <p:spPr bwMode="auto">
            <a:xfrm>
              <a:off x="6491" y="8649"/>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199" name="Oval 94"/>
            <p:cNvSpPr>
              <a:spLocks noChangeArrowheads="1"/>
            </p:cNvSpPr>
            <p:nvPr/>
          </p:nvSpPr>
          <p:spPr bwMode="auto">
            <a:xfrm>
              <a:off x="7502" y="8071"/>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0" name="Oval 95"/>
            <p:cNvSpPr>
              <a:spLocks noChangeArrowheads="1"/>
            </p:cNvSpPr>
            <p:nvPr/>
          </p:nvSpPr>
          <p:spPr bwMode="auto">
            <a:xfrm>
              <a:off x="7646" y="7510"/>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1" name="Oval 96"/>
            <p:cNvSpPr>
              <a:spLocks noChangeArrowheads="1"/>
            </p:cNvSpPr>
            <p:nvPr/>
          </p:nvSpPr>
          <p:spPr bwMode="auto">
            <a:xfrm>
              <a:off x="7623" y="8072"/>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2" name="Oval 97"/>
            <p:cNvSpPr>
              <a:spLocks noChangeArrowheads="1"/>
            </p:cNvSpPr>
            <p:nvPr/>
          </p:nvSpPr>
          <p:spPr bwMode="auto">
            <a:xfrm>
              <a:off x="7516" y="7509"/>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3" name="Oval 98"/>
            <p:cNvSpPr>
              <a:spLocks noChangeArrowheads="1"/>
            </p:cNvSpPr>
            <p:nvPr/>
          </p:nvSpPr>
          <p:spPr bwMode="auto">
            <a:xfrm>
              <a:off x="8237" y="7516"/>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4" name="Oval 99"/>
            <p:cNvSpPr>
              <a:spLocks noChangeArrowheads="1"/>
            </p:cNvSpPr>
            <p:nvPr/>
          </p:nvSpPr>
          <p:spPr bwMode="auto">
            <a:xfrm>
              <a:off x="8381" y="6955"/>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5" name="Oval 100"/>
            <p:cNvSpPr>
              <a:spLocks noChangeArrowheads="1"/>
            </p:cNvSpPr>
            <p:nvPr/>
          </p:nvSpPr>
          <p:spPr bwMode="auto">
            <a:xfrm>
              <a:off x="8358" y="7517"/>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6" name="Oval 101"/>
            <p:cNvSpPr>
              <a:spLocks noChangeArrowheads="1"/>
            </p:cNvSpPr>
            <p:nvPr/>
          </p:nvSpPr>
          <p:spPr bwMode="auto">
            <a:xfrm>
              <a:off x="8251" y="6954"/>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7" name="Oval 102"/>
            <p:cNvSpPr>
              <a:spLocks noChangeArrowheads="1"/>
            </p:cNvSpPr>
            <p:nvPr/>
          </p:nvSpPr>
          <p:spPr bwMode="auto">
            <a:xfrm>
              <a:off x="4099" y="7389"/>
              <a:ext cx="86" cy="86"/>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08" name="Text Box 105"/>
            <p:cNvSpPr txBox="1">
              <a:spLocks noChangeArrowheads="1"/>
            </p:cNvSpPr>
            <p:nvPr/>
          </p:nvSpPr>
          <p:spPr bwMode="auto">
            <a:xfrm>
              <a:off x="4325" y="6911"/>
              <a:ext cx="2301"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ADC Samples with Uncertainty Caused by Noise</a:t>
              </a:r>
            </a:p>
          </p:txBody>
        </p:sp>
        <p:sp>
          <p:nvSpPr>
            <p:cNvPr id="47209" name="Freeform 104"/>
            <p:cNvSpPr>
              <a:spLocks/>
            </p:cNvSpPr>
            <p:nvPr/>
          </p:nvSpPr>
          <p:spPr bwMode="auto">
            <a:xfrm>
              <a:off x="7900" y="8707"/>
              <a:ext cx="734" cy="566"/>
            </a:xfrm>
            <a:custGeom>
              <a:avLst/>
              <a:gdLst>
                <a:gd name="T0" fmla="*/ 0 w 878"/>
                <a:gd name="T1" fmla="*/ 275 h 720"/>
                <a:gd name="T2" fmla="*/ 112 w 878"/>
                <a:gd name="T3" fmla="*/ 274 h 720"/>
                <a:gd name="T4" fmla="*/ 137 w 878"/>
                <a:gd name="T5" fmla="*/ 270 h 720"/>
                <a:gd name="T6" fmla="*/ 155 w 878"/>
                <a:gd name="T7" fmla="*/ 257 h 720"/>
                <a:gd name="T8" fmla="*/ 175 w 878"/>
                <a:gd name="T9" fmla="*/ 231 h 720"/>
                <a:gd name="T10" fmla="*/ 196 w 878"/>
                <a:gd name="T11" fmla="*/ 189 h 720"/>
                <a:gd name="T12" fmla="*/ 220 w 878"/>
                <a:gd name="T13" fmla="*/ 134 h 720"/>
                <a:gd name="T14" fmla="*/ 238 w 878"/>
                <a:gd name="T15" fmla="*/ 85 h 720"/>
                <a:gd name="T16" fmla="*/ 259 w 878"/>
                <a:gd name="T17" fmla="*/ 44 h 720"/>
                <a:gd name="T18" fmla="*/ 280 w 878"/>
                <a:gd name="T19" fmla="*/ 20 h 720"/>
                <a:gd name="T20" fmla="*/ 304 w 878"/>
                <a:gd name="T21" fmla="*/ 6 h 720"/>
                <a:gd name="T22" fmla="*/ 319 w 878"/>
                <a:gd name="T23" fmla="*/ 2 h 720"/>
                <a:gd name="T24" fmla="*/ 333 w 878"/>
                <a:gd name="T25" fmla="*/ 0 h 720"/>
                <a:gd name="T26" fmla="*/ 358 w 878"/>
                <a:gd name="T27" fmla="*/ 2 h 720"/>
                <a:gd name="T28" fmla="*/ 429 w 878"/>
                <a:gd name="T29" fmla="*/ 2 h 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8" h="720">
                  <a:moveTo>
                    <a:pt x="0" y="720"/>
                  </a:moveTo>
                  <a:cubicBezTo>
                    <a:pt x="37" y="720"/>
                    <a:pt x="182" y="720"/>
                    <a:pt x="229" y="718"/>
                  </a:cubicBezTo>
                  <a:cubicBezTo>
                    <a:pt x="276" y="716"/>
                    <a:pt x="266" y="715"/>
                    <a:pt x="281" y="707"/>
                  </a:cubicBezTo>
                  <a:cubicBezTo>
                    <a:pt x="295" y="700"/>
                    <a:pt x="305" y="690"/>
                    <a:pt x="318" y="673"/>
                  </a:cubicBezTo>
                  <a:cubicBezTo>
                    <a:pt x="331" y="655"/>
                    <a:pt x="344" y="634"/>
                    <a:pt x="358" y="605"/>
                  </a:cubicBezTo>
                  <a:cubicBezTo>
                    <a:pt x="372" y="576"/>
                    <a:pt x="386" y="539"/>
                    <a:pt x="402" y="497"/>
                  </a:cubicBezTo>
                  <a:cubicBezTo>
                    <a:pt x="417" y="455"/>
                    <a:pt x="436" y="397"/>
                    <a:pt x="450" y="351"/>
                  </a:cubicBezTo>
                  <a:cubicBezTo>
                    <a:pt x="464" y="305"/>
                    <a:pt x="474" y="261"/>
                    <a:pt x="488" y="222"/>
                  </a:cubicBezTo>
                  <a:cubicBezTo>
                    <a:pt x="501" y="182"/>
                    <a:pt x="516" y="141"/>
                    <a:pt x="531" y="114"/>
                  </a:cubicBezTo>
                  <a:cubicBezTo>
                    <a:pt x="545" y="86"/>
                    <a:pt x="559" y="71"/>
                    <a:pt x="574" y="54"/>
                  </a:cubicBezTo>
                  <a:cubicBezTo>
                    <a:pt x="589" y="38"/>
                    <a:pt x="609" y="25"/>
                    <a:pt x="622" y="17"/>
                  </a:cubicBezTo>
                  <a:cubicBezTo>
                    <a:pt x="635" y="8"/>
                    <a:pt x="642" y="8"/>
                    <a:pt x="652" y="6"/>
                  </a:cubicBezTo>
                  <a:cubicBezTo>
                    <a:pt x="662" y="3"/>
                    <a:pt x="668" y="1"/>
                    <a:pt x="681" y="0"/>
                  </a:cubicBezTo>
                  <a:cubicBezTo>
                    <a:pt x="695" y="0"/>
                    <a:pt x="700" y="3"/>
                    <a:pt x="733" y="3"/>
                  </a:cubicBezTo>
                  <a:cubicBezTo>
                    <a:pt x="765" y="4"/>
                    <a:pt x="848" y="3"/>
                    <a:pt x="878" y="3"/>
                  </a:cubicBezTo>
                </a:path>
              </a:pathLst>
            </a:custGeom>
            <a:noFill/>
            <a:ln w="1587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10" name="Line 107"/>
            <p:cNvSpPr>
              <a:spLocks noChangeShapeType="1"/>
            </p:cNvSpPr>
            <p:nvPr/>
          </p:nvSpPr>
          <p:spPr bwMode="auto">
            <a:xfrm>
              <a:off x="7539" y="9273"/>
              <a:ext cx="361"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211" name="Oval 106"/>
            <p:cNvSpPr>
              <a:spLocks noChangeArrowheads="1"/>
            </p:cNvSpPr>
            <p:nvPr/>
          </p:nvSpPr>
          <p:spPr bwMode="auto">
            <a:xfrm>
              <a:off x="7733" y="923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2" name="Oval 107"/>
            <p:cNvSpPr>
              <a:spLocks noChangeArrowheads="1"/>
            </p:cNvSpPr>
            <p:nvPr/>
          </p:nvSpPr>
          <p:spPr bwMode="auto">
            <a:xfrm>
              <a:off x="7589" y="923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3" name="Oval 108"/>
            <p:cNvSpPr>
              <a:spLocks noChangeArrowheads="1"/>
            </p:cNvSpPr>
            <p:nvPr/>
          </p:nvSpPr>
          <p:spPr bwMode="auto">
            <a:xfrm>
              <a:off x="7445" y="923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4" name="Oval 109"/>
            <p:cNvSpPr>
              <a:spLocks noChangeArrowheads="1"/>
            </p:cNvSpPr>
            <p:nvPr/>
          </p:nvSpPr>
          <p:spPr bwMode="auto">
            <a:xfrm>
              <a:off x="7877" y="923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5" name="Oval 110"/>
            <p:cNvSpPr>
              <a:spLocks noChangeArrowheads="1"/>
            </p:cNvSpPr>
            <p:nvPr/>
          </p:nvSpPr>
          <p:spPr bwMode="auto">
            <a:xfrm>
              <a:off x="8021" y="9231"/>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6" name="Oval 111"/>
            <p:cNvSpPr>
              <a:spLocks noChangeArrowheads="1"/>
            </p:cNvSpPr>
            <p:nvPr/>
          </p:nvSpPr>
          <p:spPr bwMode="auto">
            <a:xfrm>
              <a:off x="8748" y="866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7" name="Oval 112"/>
            <p:cNvSpPr>
              <a:spLocks noChangeArrowheads="1"/>
            </p:cNvSpPr>
            <p:nvPr/>
          </p:nvSpPr>
          <p:spPr bwMode="auto">
            <a:xfrm>
              <a:off x="8460" y="866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8" name="Oval 113"/>
            <p:cNvSpPr>
              <a:spLocks noChangeArrowheads="1"/>
            </p:cNvSpPr>
            <p:nvPr/>
          </p:nvSpPr>
          <p:spPr bwMode="auto">
            <a:xfrm>
              <a:off x="8604" y="8662"/>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19" name="Oval 114"/>
            <p:cNvSpPr>
              <a:spLocks noChangeArrowheads="1"/>
            </p:cNvSpPr>
            <p:nvPr/>
          </p:nvSpPr>
          <p:spPr bwMode="auto">
            <a:xfrm>
              <a:off x="8283" y="9220"/>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20" name="Oval 115"/>
            <p:cNvSpPr>
              <a:spLocks noChangeArrowheads="1"/>
            </p:cNvSpPr>
            <p:nvPr/>
          </p:nvSpPr>
          <p:spPr bwMode="auto">
            <a:xfrm>
              <a:off x="8176" y="8657"/>
              <a:ext cx="86" cy="86"/>
            </a:xfrm>
            <a:prstGeom prst="ellipse">
              <a:avLst/>
            </a:prstGeom>
            <a:solidFill>
              <a:srgbClr val="000000"/>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a:latin typeface="Times New Roman" panose="02020603050405020304" pitchFamily="18" charset="0"/>
              </a:endParaRPr>
            </a:p>
          </p:txBody>
        </p:sp>
        <p:sp>
          <p:nvSpPr>
            <p:cNvPr id="47221" name="Text Box 118"/>
            <p:cNvSpPr txBox="1">
              <a:spLocks noChangeArrowheads="1"/>
            </p:cNvSpPr>
            <p:nvPr/>
          </p:nvSpPr>
          <p:spPr bwMode="auto">
            <a:xfrm>
              <a:off x="6385" y="9453"/>
              <a:ext cx="2557"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t>Possible </a:t>
              </a:r>
            </a:p>
            <a:p>
              <a:pPr algn="ctr">
                <a:spcBef>
                  <a:spcPct val="0"/>
                </a:spcBef>
                <a:buFontTx/>
                <a:buNone/>
              </a:pPr>
              <a:r>
                <a:rPr lang="en-US" altLang="en-US" sz="1600"/>
                <a:t>Transition Sequence</a:t>
              </a:r>
            </a:p>
          </p:txBody>
        </p:sp>
        <p:sp>
          <p:nvSpPr>
            <p:cNvPr id="47222" name="Line 119"/>
            <p:cNvSpPr>
              <a:spLocks noChangeShapeType="1"/>
            </p:cNvSpPr>
            <p:nvPr/>
          </p:nvSpPr>
          <p:spPr bwMode="auto">
            <a:xfrm flipH="1" flipV="1">
              <a:off x="7695" y="8288"/>
              <a:ext cx="255" cy="5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Sinewave histogram test (SHT)</a:t>
            </a:r>
          </a:p>
        </p:txBody>
      </p:sp>
      <p:sp>
        <p:nvSpPr>
          <p:cNvPr id="481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7BB4E8-5343-4C0A-BC4A-8EC5AE19D9EA}" type="slidenum">
              <a:rPr lang="en-US" altLang="en-US" sz="1400" smtClean="0"/>
              <a:pPr>
                <a:spcBef>
                  <a:spcPct val="0"/>
                </a:spcBef>
                <a:buFontTx/>
                <a:buNone/>
              </a:pPr>
              <a:t>34</a:t>
            </a:fld>
            <a:endParaRPr lang="en-US" altLang="en-US" sz="1400" smtClean="0"/>
          </a:p>
        </p:txBody>
      </p:sp>
      <p:grpSp>
        <p:nvGrpSpPr>
          <p:cNvPr id="48132" name="Group 4"/>
          <p:cNvGrpSpPr>
            <a:grpSpLocks/>
          </p:cNvGrpSpPr>
          <p:nvPr/>
        </p:nvGrpSpPr>
        <p:grpSpPr bwMode="auto">
          <a:xfrm>
            <a:off x="1676400" y="1384300"/>
            <a:ext cx="5257800" cy="2195513"/>
            <a:chOff x="1152" y="8712"/>
            <a:chExt cx="8280" cy="3456"/>
          </a:xfrm>
        </p:grpSpPr>
        <p:grpSp>
          <p:nvGrpSpPr>
            <p:cNvPr id="48142" name="Group 5"/>
            <p:cNvGrpSpPr>
              <a:grpSpLocks/>
            </p:cNvGrpSpPr>
            <p:nvPr/>
          </p:nvGrpSpPr>
          <p:grpSpPr bwMode="auto">
            <a:xfrm>
              <a:off x="2592" y="8784"/>
              <a:ext cx="6839" cy="2520"/>
              <a:chOff x="2592" y="4176"/>
              <a:chExt cx="8951" cy="5555"/>
            </a:xfrm>
          </p:grpSpPr>
          <p:sp>
            <p:nvSpPr>
              <p:cNvPr id="48162" name="Freeform 25"/>
              <p:cNvSpPr>
                <a:spLocks/>
              </p:cNvSpPr>
              <p:nvPr/>
            </p:nvSpPr>
            <p:spPr bwMode="auto">
              <a:xfrm>
                <a:off x="2592" y="4176"/>
                <a:ext cx="2238" cy="2788"/>
              </a:xfrm>
              <a:custGeom>
                <a:avLst/>
                <a:gdLst>
                  <a:gd name="T0" fmla="*/ 0 w 1800"/>
                  <a:gd name="T1" fmla="*/ 2694 h 2820"/>
                  <a:gd name="T2" fmla="*/ 521 w 1800"/>
                  <a:gd name="T3" fmla="*/ 2164 h 2820"/>
                  <a:gd name="T4" fmla="*/ 1075 w 1800"/>
                  <a:gd name="T5" fmla="*/ 1655 h 2820"/>
                  <a:gd name="T6" fmla="*/ 1613 w 1800"/>
                  <a:gd name="T7" fmla="*/ 1196 h 2820"/>
                  <a:gd name="T8" fmla="*/ 2150 w 1800"/>
                  <a:gd name="T9" fmla="*/ 789 h 2820"/>
                  <a:gd name="T10" fmla="*/ 2724 w 1800"/>
                  <a:gd name="T11" fmla="*/ 452 h 2820"/>
                  <a:gd name="T12" fmla="*/ 3228 w 1800"/>
                  <a:gd name="T13" fmla="*/ 220 h 2820"/>
                  <a:gd name="T14" fmla="*/ 3762 w 1800"/>
                  <a:gd name="T15" fmla="*/ 48 h 2820"/>
                  <a:gd name="T16" fmla="*/ 4302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63" name="Freeform 26"/>
              <p:cNvSpPr>
                <a:spLocks/>
              </p:cNvSpPr>
              <p:nvPr/>
            </p:nvSpPr>
            <p:spPr bwMode="auto">
              <a:xfrm flipH="1">
                <a:off x="4830" y="4176"/>
                <a:ext cx="2238" cy="2768"/>
              </a:xfrm>
              <a:custGeom>
                <a:avLst/>
                <a:gdLst>
                  <a:gd name="T0" fmla="*/ 0 w 1800"/>
                  <a:gd name="T1" fmla="*/ 2618 h 2820"/>
                  <a:gd name="T2" fmla="*/ 521 w 1800"/>
                  <a:gd name="T3" fmla="*/ 2103 h 2820"/>
                  <a:gd name="T4" fmla="*/ 1075 w 1800"/>
                  <a:gd name="T5" fmla="*/ 1608 h 2820"/>
                  <a:gd name="T6" fmla="*/ 1613 w 1800"/>
                  <a:gd name="T7" fmla="*/ 1162 h 2820"/>
                  <a:gd name="T8" fmla="*/ 2150 w 1800"/>
                  <a:gd name="T9" fmla="*/ 766 h 2820"/>
                  <a:gd name="T10" fmla="*/ 2724 w 1800"/>
                  <a:gd name="T11" fmla="*/ 438 h 2820"/>
                  <a:gd name="T12" fmla="*/ 3228 w 1800"/>
                  <a:gd name="T13" fmla="*/ 216 h 2820"/>
                  <a:gd name="T14" fmla="*/ 3762 w 1800"/>
                  <a:gd name="T15" fmla="*/ 48 h 2820"/>
                  <a:gd name="T16" fmla="*/ 4302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64" name="Freeform 27"/>
              <p:cNvSpPr>
                <a:spLocks/>
              </p:cNvSpPr>
              <p:nvPr/>
            </p:nvSpPr>
            <p:spPr bwMode="auto">
              <a:xfrm rot="10800000">
                <a:off x="9305" y="6943"/>
                <a:ext cx="2238" cy="2788"/>
              </a:xfrm>
              <a:custGeom>
                <a:avLst/>
                <a:gdLst>
                  <a:gd name="T0" fmla="*/ 0 w 1800"/>
                  <a:gd name="T1" fmla="*/ 2694 h 2820"/>
                  <a:gd name="T2" fmla="*/ 521 w 1800"/>
                  <a:gd name="T3" fmla="*/ 2164 h 2820"/>
                  <a:gd name="T4" fmla="*/ 1075 w 1800"/>
                  <a:gd name="T5" fmla="*/ 1655 h 2820"/>
                  <a:gd name="T6" fmla="*/ 1613 w 1800"/>
                  <a:gd name="T7" fmla="*/ 1196 h 2820"/>
                  <a:gd name="T8" fmla="*/ 2150 w 1800"/>
                  <a:gd name="T9" fmla="*/ 789 h 2820"/>
                  <a:gd name="T10" fmla="*/ 2724 w 1800"/>
                  <a:gd name="T11" fmla="*/ 452 h 2820"/>
                  <a:gd name="T12" fmla="*/ 3228 w 1800"/>
                  <a:gd name="T13" fmla="*/ 220 h 2820"/>
                  <a:gd name="T14" fmla="*/ 3762 w 1800"/>
                  <a:gd name="T15" fmla="*/ 48 h 2820"/>
                  <a:gd name="T16" fmla="*/ 4302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65" name="Freeform 28"/>
              <p:cNvSpPr>
                <a:spLocks/>
              </p:cNvSpPr>
              <p:nvPr/>
            </p:nvSpPr>
            <p:spPr bwMode="auto">
              <a:xfrm rot="10800000" flipH="1">
                <a:off x="7067" y="6963"/>
                <a:ext cx="2238" cy="2768"/>
              </a:xfrm>
              <a:custGeom>
                <a:avLst/>
                <a:gdLst>
                  <a:gd name="T0" fmla="*/ 0 w 1800"/>
                  <a:gd name="T1" fmla="*/ 2618 h 2820"/>
                  <a:gd name="T2" fmla="*/ 521 w 1800"/>
                  <a:gd name="T3" fmla="*/ 2103 h 2820"/>
                  <a:gd name="T4" fmla="*/ 1075 w 1800"/>
                  <a:gd name="T5" fmla="*/ 1608 h 2820"/>
                  <a:gd name="T6" fmla="*/ 1613 w 1800"/>
                  <a:gd name="T7" fmla="*/ 1162 h 2820"/>
                  <a:gd name="T8" fmla="*/ 2150 w 1800"/>
                  <a:gd name="T9" fmla="*/ 766 h 2820"/>
                  <a:gd name="T10" fmla="*/ 2724 w 1800"/>
                  <a:gd name="T11" fmla="*/ 438 h 2820"/>
                  <a:gd name="T12" fmla="*/ 3228 w 1800"/>
                  <a:gd name="T13" fmla="*/ 216 h 2820"/>
                  <a:gd name="T14" fmla="*/ 3762 w 1800"/>
                  <a:gd name="T15" fmla="*/ 48 h 2820"/>
                  <a:gd name="T16" fmla="*/ 4302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8143" name="Line 10"/>
            <p:cNvSpPr>
              <a:spLocks noChangeShapeType="1"/>
            </p:cNvSpPr>
            <p:nvPr/>
          </p:nvSpPr>
          <p:spPr bwMode="auto">
            <a:xfrm>
              <a:off x="2592" y="8928"/>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4" name="Line 11"/>
            <p:cNvSpPr>
              <a:spLocks noChangeShapeType="1"/>
            </p:cNvSpPr>
            <p:nvPr/>
          </p:nvSpPr>
          <p:spPr bwMode="auto">
            <a:xfrm>
              <a:off x="2592" y="9072"/>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5" name="Line 12"/>
            <p:cNvSpPr>
              <a:spLocks noChangeShapeType="1"/>
            </p:cNvSpPr>
            <p:nvPr/>
          </p:nvSpPr>
          <p:spPr bwMode="auto">
            <a:xfrm>
              <a:off x="2592" y="9216"/>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6" name="Line 13"/>
            <p:cNvSpPr>
              <a:spLocks noChangeShapeType="1"/>
            </p:cNvSpPr>
            <p:nvPr/>
          </p:nvSpPr>
          <p:spPr bwMode="auto">
            <a:xfrm>
              <a:off x="2592" y="9360"/>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7" name="Line 14"/>
            <p:cNvSpPr>
              <a:spLocks noChangeShapeType="1"/>
            </p:cNvSpPr>
            <p:nvPr/>
          </p:nvSpPr>
          <p:spPr bwMode="auto">
            <a:xfrm>
              <a:off x="2592" y="9504"/>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8" name="Line 15"/>
            <p:cNvSpPr>
              <a:spLocks noChangeShapeType="1"/>
            </p:cNvSpPr>
            <p:nvPr/>
          </p:nvSpPr>
          <p:spPr bwMode="auto">
            <a:xfrm>
              <a:off x="2592" y="9648"/>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49" name="Line 16"/>
            <p:cNvSpPr>
              <a:spLocks noChangeShapeType="1"/>
            </p:cNvSpPr>
            <p:nvPr/>
          </p:nvSpPr>
          <p:spPr bwMode="auto">
            <a:xfrm>
              <a:off x="2592" y="9792"/>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0" name="Line 17"/>
            <p:cNvSpPr>
              <a:spLocks noChangeShapeType="1"/>
            </p:cNvSpPr>
            <p:nvPr/>
          </p:nvSpPr>
          <p:spPr bwMode="auto">
            <a:xfrm>
              <a:off x="2592" y="9936"/>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1" name="Line 18"/>
            <p:cNvSpPr>
              <a:spLocks noChangeShapeType="1"/>
            </p:cNvSpPr>
            <p:nvPr/>
          </p:nvSpPr>
          <p:spPr bwMode="auto">
            <a:xfrm>
              <a:off x="2592" y="10080"/>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2" name="Line 19"/>
            <p:cNvSpPr>
              <a:spLocks noChangeShapeType="1"/>
            </p:cNvSpPr>
            <p:nvPr/>
          </p:nvSpPr>
          <p:spPr bwMode="auto">
            <a:xfrm>
              <a:off x="2592" y="10224"/>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3" name="Line 20"/>
            <p:cNvSpPr>
              <a:spLocks noChangeShapeType="1"/>
            </p:cNvSpPr>
            <p:nvPr/>
          </p:nvSpPr>
          <p:spPr bwMode="auto">
            <a:xfrm>
              <a:off x="2592" y="10368"/>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4" name="Line 21"/>
            <p:cNvSpPr>
              <a:spLocks noChangeShapeType="1"/>
            </p:cNvSpPr>
            <p:nvPr/>
          </p:nvSpPr>
          <p:spPr bwMode="auto">
            <a:xfrm>
              <a:off x="2592" y="10512"/>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5" name="Line 22"/>
            <p:cNvSpPr>
              <a:spLocks noChangeShapeType="1"/>
            </p:cNvSpPr>
            <p:nvPr/>
          </p:nvSpPr>
          <p:spPr bwMode="auto">
            <a:xfrm>
              <a:off x="2592" y="10656"/>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6" name="Line 23"/>
            <p:cNvSpPr>
              <a:spLocks noChangeShapeType="1"/>
            </p:cNvSpPr>
            <p:nvPr/>
          </p:nvSpPr>
          <p:spPr bwMode="auto">
            <a:xfrm>
              <a:off x="2592" y="10800"/>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7" name="Line 24"/>
            <p:cNvSpPr>
              <a:spLocks noChangeShapeType="1"/>
            </p:cNvSpPr>
            <p:nvPr/>
          </p:nvSpPr>
          <p:spPr bwMode="auto">
            <a:xfrm>
              <a:off x="2592" y="10944"/>
              <a:ext cx="684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58" name="Text Box 25"/>
            <p:cNvSpPr txBox="1">
              <a:spLocks noChangeArrowheads="1"/>
            </p:cNvSpPr>
            <p:nvPr/>
          </p:nvSpPr>
          <p:spPr bwMode="auto">
            <a:xfrm>
              <a:off x="5256" y="11664"/>
              <a:ext cx="936" cy="50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Time</a:t>
              </a:r>
            </a:p>
          </p:txBody>
        </p:sp>
        <p:sp>
          <p:nvSpPr>
            <p:cNvPr id="48159" name="AutoShape 26"/>
            <p:cNvSpPr>
              <a:spLocks noChangeArrowheads="1"/>
            </p:cNvSpPr>
            <p:nvPr/>
          </p:nvSpPr>
          <p:spPr bwMode="auto">
            <a:xfrm>
              <a:off x="6336" y="11664"/>
              <a:ext cx="792" cy="360"/>
            </a:xfrm>
            <a:prstGeom prst="rightArrow">
              <a:avLst>
                <a:gd name="adj1" fmla="val 50000"/>
                <a:gd name="adj2" fmla="val 5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60" name="Text Box 27"/>
            <p:cNvSpPr txBox="1">
              <a:spLocks noChangeArrowheads="1"/>
            </p:cNvSpPr>
            <p:nvPr/>
          </p:nvSpPr>
          <p:spPr bwMode="auto">
            <a:xfrm>
              <a:off x="1152" y="9792"/>
              <a:ext cx="1296" cy="115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ADC</a:t>
              </a:r>
            </a:p>
            <a:p>
              <a:pPr algn="ctr">
                <a:spcBef>
                  <a:spcPct val="0"/>
                </a:spcBef>
                <a:buFontTx/>
                <a:buNone/>
              </a:pPr>
              <a:r>
                <a:rPr lang="en-US" altLang="en-US" sz="1000"/>
                <a:t>Decision Levels</a:t>
              </a:r>
            </a:p>
          </p:txBody>
        </p:sp>
        <p:sp>
          <p:nvSpPr>
            <p:cNvPr id="48161" name="AutoShape 28"/>
            <p:cNvSpPr>
              <a:spLocks noChangeArrowheads="1"/>
            </p:cNvSpPr>
            <p:nvPr/>
          </p:nvSpPr>
          <p:spPr bwMode="auto">
            <a:xfrm>
              <a:off x="1656" y="8712"/>
              <a:ext cx="360" cy="792"/>
            </a:xfrm>
            <a:prstGeom prst="upArrow">
              <a:avLst>
                <a:gd name="adj1" fmla="val 50000"/>
                <a:gd name="adj2" fmla="val 5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grpSp>
        <p:nvGrpSpPr>
          <p:cNvPr id="48133" name="Group 29"/>
          <p:cNvGrpSpPr>
            <a:grpSpLocks/>
          </p:cNvGrpSpPr>
          <p:nvPr/>
        </p:nvGrpSpPr>
        <p:grpSpPr bwMode="auto">
          <a:xfrm>
            <a:off x="2332038" y="4110038"/>
            <a:ext cx="4479925" cy="2747962"/>
            <a:chOff x="2304" y="8496"/>
            <a:chExt cx="7056" cy="4327"/>
          </a:xfrm>
        </p:grpSpPr>
        <p:sp>
          <p:nvSpPr>
            <p:cNvPr id="48134" name="Rectangle 30"/>
            <p:cNvSpPr>
              <a:spLocks noChangeArrowheads="1"/>
            </p:cNvSpPr>
            <p:nvPr/>
          </p:nvSpPr>
          <p:spPr bwMode="auto">
            <a:xfrm>
              <a:off x="3472" y="8496"/>
              <a:ext cx="5024" cy="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35" name="Freeform 31"/>
            <p:cNvSpPr>
              <a:spLocks/>
            </p:cNvSpPr>
            <p:nvPr/>
          </p:nvSpPr>
          <p:spPr bwMode="auto">
            <a:xfrm>
              <a:off x="3495" y="8985"/>
              <a:ext cx="4988" cy="1817"/>
            </a:xfrm>
            <a:custGeom>
              <a:avLst/>
              <a:gdLst>
                <a:gd name="T0" fmla="*/ 0 w 4988"/>
                <a:gd name="T1" fmla="*/ 0 h 1817"/>
                <a:gd name="T2" fmla="*/ 128 w 4988"/>
                <a:gd name="T3" fmla="*/ 503 h 1817"/>
                <a:gd name="T4" fmla="*/ 308 w 4988"/>
                <a:gd name="T5" fmla="*/ 923 h 1817"/>
                <a:gd name="T6" fmla="*/ 585 w 4988"/>
                <a:gd name="T7" fmla="*/ 1298 h 1817"/>
                <a:gd name="T8" fmla="*/ 1103 w 4988"/>
                <a:gd name="T9" fmla="*/ 1605 h 1817"/>
                <a:gd name="T10" fmla="*/ 1823 w 4988"/>
                <a:gd name="T11" fmla="*/ 1763 h 1817"/>
                <a:gd name="T12" fmla="*/ 2730 w 4988"/>
                <a:gd name="T13" fmla="*/ 1808 h 1817"/>
                <a:gd name="T14" fmla="*/ 3518 w 4988"/>
                <a:gd name="T15" fmla="*/ 1710 h 1817"/>
                <a:gd name="T16" fmla="*/ 4028 w 4988"/>
                <a:gd name="T17" fmla="*/ 1560 h 1817"/>
                <a:gd name="T18" fmla="*/ 4478 w 4988"/>
                <a:gd name="T19" fmla="*/ 1253 h 1817"/>
                <a:gd name="T20" fmla="*/ 4748 w 4988"/>
                <a:gd name="T21" fmla="*/ 878 h 1817"/>
                <a:gd name="T22" fmla="*/ 4920 w 4988"/>
                <a:gd name="T23" fmla="*/ 428 h 1817"/>
                <a:gd name="T24" fmla="*/ 4988 w 4988"/>
                <a:gd name="T25" fmla="*/ 98 h 1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8" h="1817">
                  <a:moveTo>
                    <a:pt x="0" y="0"/>
                  </a:moveTo>
                  <a:cubicBezTo>
                    <a:pt x="38" y="174"/>
                    <a:pt x="77" y="349"/>
                    <a:pt x="128" y="503"/>
                  </a:cubicBezTo>
                  <a:cubicBezTo>
                    <a:pt x="179" y="657"/>
                    <a:pt x="232" y="791"/>
                    <a:pt x="308" y="923"/>
                  </a:cubicBezTo>
                  <a:cubicBezTo>
                    <a:pt x="384" y="1055"/>
                    <a:pt x="452" y="1184"/>
                    <a:pt x="585" y="1298"/>
                  </a:cubicBezTo>
                  <a:cubicBezTo>
                    <a:pt x="718" y="1412"/>
                    <a:pt x="897" y="1528"/>
                    <a:pt x="1103" y="1605"/>
                  </a:cubicBezTo>
                  <a:cubicBezTo>
                    <a:pt x="1309" y="1682"/>
                    <a:pt x="1552" y="1729"/>
                    <a:pt x="1823" y="1763"/>
                  </a:cubicBezTo>
                  <a:cubicBezTo>
                    <a:pt x="2094" y="1797"/>
                    <a:pt x="2447" y="1817"/>
                    <a:pt x="2730" y="1808"/>
                  </a:cubicBezTo>
                  <a:cubicBezTo>
                    <a:pt x="3013" y="1799"/>
                    <a:pt x="3302" y="1751"/>
                    <a:pt x="3518" y="1710"/>
                  </a:cubicBezTo>
                  <a:cubicBezTo>
                    <a:pt x="3734" y="1669"/>
                    <a:pt x="3868" y="1636"/>
                    <a:pt x="4028" y="1560"/>
                  </a:cubicBezTo>
                  <a:cubicBezTo>
                    <a:pt x="4188" y="1484"/>
                    <a:pt x="4358" y="1367"/>
                    <a:pt x="4478" y="1253"/>
                  </a:cubicBezTo>
                  <a:cubicBezTo>
                    <a:pt x="4598" y="1139"/>
                    <a:pt x="4674" y="1015"/>
                    <a:pt x="4748" y="878"/>
                  </a:cubicBezTo>
                  <a:cubicBezTo>
                    <a:pt x="4822" y="741"/>
                    <a:pt x="4880" y="558"/>
                    <a:pt x="4920" y="428"/>
                  </a:cubicBezTo>
                  <a:cubicBezTo>
                    <a:pt x="4960" y="298"/>
                    <a:pt x="4974" y="198"/>
                    <a:pt x="4988" y="98"/>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36" name="Text Box 7"/>
            <p:cNvSpPr txBox="1">
              <a:spLocks noChangeAspect="1" noChangeArrowheads="1"/>
            </p:cNvSpPr>
            <p:nvPr/>
          </p:nvSpPr>
          <p:spPr bwMode="auto">
            <a:xfrm>
              <a:off x="2304" y="10152"/>
              <a:ext cx="1224"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Number</a:t>
              </a:r>
            </a:p>
            <a:p>
              <a:pPr algn="ctr">
                <a:spcBef>
                  <a:spcPct val="0"/>
                </a:spcBef>
                <a:buFontTx/>
                <a:buNone/>
              </a:pPr>
              <a:r>
                <a:rPr lang="en-US" altLang="en-US" sz="1000"/>
                <a:t>of Code Hits</a:t>
              </a:r>
            </a:p>
          </p:txBody>
        </p:sp>
        <p:sp>
          <p:nvSpPr>
            <p:cNvPr id="48137" name="AutoShape 8"/>
            <p:cNvSpPr>
              <a:spLocks noChangeAspect="1" noChangeArrowheads="1"/>
            </p:cNvSpPr>
            <p:nvPr/>
          </p:nvSpPr>
          <p:spPr bwMode="auto">
            <a:xfrm>
              <a:off x="6624" y="12447"/>
              <a:ext cx="707" cy="269"/>
            </a:xfrm>
            <a:prstGeom prst="rightArrow">
              <a:avLst>
                <a:gd name="adj1" fmla="val 50000"/>
                <a:gd name="adj2" fmla="val 657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38" name="AutoShape 9"/>
            <p:cNvSpPr>
              <a:spLocks noChangeAspect="1" noChangeArrowheads="1"/>
            </p:cNvSpPr>
            <p:nvPr/>
          </p:nvSpPr>
          <p:spPr bwMode="auto">
            <a:xfrm>
              <a:off x="2736" y="9432"/>
              <a:ext cx="320" cy="637"/>
            </a:xfrm>
            <a:prstGeom prst="upArrow">
              <a:avLst>
                <a:gd name="adj1" fmla="val 50000"/>
                <a:gd name="adj2" fmla="val 4976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39" name="Text Box 10"/>
            <p:cNvSpPr txBox="1">
              <a:spLocks noChangeAspect="1" noChangeArrowheads="1"/>
            </p:cNvSpPr>
            <p:nvPr/>
          </p:nvSpPr>
          <p:spPr bwMode="auto">
            <a:xfrm>
              <a:off x="4608" y="12389"/>
              <a:ext cx="230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48140" name="Text Box 11"/>
            <p:cNvSpPr txBox="1">
              <a:spLocks noChangeAspect="1" noChangeArrowheads="1"/>
            </p:cNvSpPr>
            <p:nvPr/>
          </p:nvSpPr>
          <p:spPr bwMode="auto">
            <a:xfrm>
              <a:off x="2520" y="12024"/>
              <a:ext cx="194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Lower Code</a:t>
              </a:r>
            </a:p>
          </p:txBody>
        </p:sp>
        <p:sp>
          <p:nvSpPr>
            <p:cNvPr id="48141" name="Text Box 12"/>
            <p:cNvSpPr txBox="1">
              <a:spLocks noChangeAspect="1" noChangeArrowheads="1"/>
            </p:cNvSpPr>
            <p:nvPr/>
          </p:nvSpPr>
          <p:spPr bwMode="auto">
            <a:xfrm>
              <a:off x="7416" y="12024"/>
              <a:ext cx="194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Upper Code</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838200" y="3505200"/>
            <a:ext cx="7772400" cy="1295400"/>
          </a:xfrm>
        </p:spPr>
        <p:txBody>
          <a:bodyPr/>
          <a:lstStyle/>
          <a:p>
            <a:pPr lvl="3">
              <a:spcBef>
                <a:spcPts val="600"/>
              </a:spcBef>
            </a:pPr>
            <a:r>
              <a:rPr lang="en-US" altLang="en-US" smtClean="0"/>
              <a:t>where N1 is the number of times the upper code is hit, N2 is the number of times the lower code is hit, Ns is the number of samples, and N is the converter resolution, in bits.</a:t>
            </a:r>
          </a:p>
          <a:p>
            <a:pPr lvl="3"/>
            <a:endParaRPr lang="en-US" altLang="en-US" smtClean="0"/>
          </a:p>
        </p:txBody>
      </p:sp>
      <p:graphicFrame>
        <p:nvGraphicFramePr>
          <p:cNvPr id="49155" name="Object 4"/>
          <p:cNvGraphicFramePr>
            <a:graphicFrameLocks noChangeAspect="1"/>
          </p:cNvGraphicFramePr>
          <p:nvPr/>
        </p:nvGraphicFramePr>
        <p:xfrm>
          <a:off x="2438400" y="304800"/>
          <a:ext cx="1955800" cy="784225"/>
        </p:xfrm>
        <a:graphic>
          <a:graphicData uri="http://schemas.openxmlformats.org/presentationml/2006/ole">
            <mc:AlternateContent xmlns:mc="http://schemas.openxmlformats.org/markup-compatibility/2006">
              <mc:Choice xmlns:v="urn:schemas-microsoft-com:vml" Requires="v">
                <p:oleObj spid="_x0000_s49251" name="Equation" r:id="rId3" imgW="977476" imgH="393529" progId="Equation.3">
                  <p:embed/>
                </p:oleObj>
              </mc:Choice>
              <mc:Fallback>
                <p:oleObj name="Equation" r:id="rId3" imgW="977476"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
                        <a:ext cx="1955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5"/>
          <p:cNvGraphicFramePr>
            <a:graphicFrameLocks noChangeAspect="1"/>
          </p:cNvGraphicFramePr>
          <p:nvPr/>
        </p:nvGraphicFramePr>
        <p:xfrm>
          <a:off x="4926013" y="304800"/>
          <a:ext cx="2084387" cy="784225"/>
        </p:xfrm>
        <a:graphic>
          <a:graphicData uri="http://schemas.openxmlformats.org/presentationml/2006/ole">
            <mc:AlternateContent xmlns:mc="http://schemas.openxmlformats.org/markup-compatibility/2006">
              <mc:Choice xmlns:v="urn:schemas-microsoft-com:vml" Requires="v">
                <p:oleObj spid="_x0000_s49252" name="Equation" r:id="rId5" imgW="1040948" imgH="393529" progId="Equation.3">
                  <p:embed/>
                </p:oleObj>
              </mc:Choice>
              <mc:Fallback>
                <p:oleObj name="Equation" r:id="rId5" imgW="1040948"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013" y="304800"/>
                        <a:ext cx="20843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6"/>
          <p:cNvGraphicFramePr>
            <a:graphicFrameLocks noChangeAspect="1"/>
          </p:cNvGraphicFramePr>
          <p:nvPr/>
        </p:nvGraphicFramePr>
        <p:xfrm>
          <a:off x="2514600" y="1219200"/>
          <a:ext cx="4351338" cy="862013"/>
        </p:xfrm>
        <a:graphic>
          <a:graphicData uri="http://schemas.openxmlformats.org/presentationml/2006/ole">
            <mc:AlternateContent xmlns:mc="http://schemas.openxmlformats.org/markup-compatibility/2006">
              <mc:Choice xmlns:v="urn:schemas-microsoft-com:vml" Requires="v">
                <p:oleObj spid="_x0000_s49253" name="Equation" r:id="rId7" imgW="2171700" imgH="431800" progId="Equation.3">
                  <p:embed/>
                </p:oleObj>
              </mc:Choice>
              <mc:Fallback>
                <p:oleObj name="Equation" r:id="rId7" imgW="2171700" imgH="431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219200"/>
                        <a:ext cx="435133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7"/>
          <p:cNvGraphicFramePr>
            <a:graphicFrameLocks noChangeAspect="1"/>
          </p:cNvGraphicFramePr>
          <p:nvPr/>
        </p:nvGraphicFramePr>
        <p:xfrm>
          <a:off x="2146300" y="2271713"/>
          <a:ext cx="3838575" cy="838200"/>
        </p:xfrm>
        <a:graphic>
          <a:graphicData uri="http://schemas.openxmlformats.org/presentationml/2006/ole">
            <mc:AlternateContent xmlns:mc="http://schemas.openxmlformats.org/markup-compatibility/2006">
              <mc:Choice xmlns:v="urn:schemas-microsoft-com:vml" Requires="v">
                <p:oleObj spid="_x0000_s49254" name="Equation" r:id="rId9" imgW="1917700" imgH="419100" progId="Equation.3">
                  <p:embed/>
                </p:oleObj>
              </mc:Choice>
              <mc:Fallback>
                <p:oleObj name="Equation" r:id="rId9" imgW="1917700" imgH="4191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2271713"/>
                        <a:ext cx="38385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1"/>
          <p:cNvGraphicFramePr>
            <a:graphicFrameLocks noChangeAspect="1"/>
          </p:cNvGraphicFramePr>
          <p:nvPr/>
        </p:nvGraphicFramePr>
        <p:xfrm>
          <a:off x="457200" y="5334000"/>
          <a:ext cx="8340725" cy="796925"/>
        </p:xfrm>
        <a:graphic>
          <a:graphicData uri="http://schemas.openxmlformats.org/presentationml/2006/ole">
            <mc:AlternateContent xmlns:mc="http://schemas.openxmlformats.org/markup-compatibility/2006">
              <mc:Choice xmlns:v="urn:schemas-microsoft-com:vml" Requires="v">
                <p:oleObj spid="_x0000_s49255" name="Equation" r:id="rId11" imgW="5321300" imgH="508000" progId="Equation.3">
                  <p:embed/>
                </p:oleObj>
              </mc:Choice>
              <mc:Fallback>
                <p:oleObj name="Equation" r:id="rId11" imgW="5321300" imgH="508000" progId="Equation.3">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334000"/>
                        <a:ext cx="83407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013450" y="2271713"/>
          <a:ext cx="1855788" cy="911225"/>
        </p:xfrm>
        <a:graphic>
          <a:graphicData uri="http://schemas.openxmlformats.org/presentationml/2006/ole">
            <mc:AlternateContent xmlns:mc="http://schemas.openxmlformats.org/markup-compatibility/2006">
              <mc:Choice xmlns:v="urn:schemas-microsoft-com:vml" Requires="v">
                <p:oleObj spid="_x0000_s49256" name="Equation" r:id="rId13" imgW="927000" imgH="457200" progId="Equation.DSMT4">
                  <p:embed/>
                </p:oleObj>
              </mc:Choice>
              <mc:Fallback>
                <p:oleObj name="Equation" r:id="rId13" imgW="927000" imgH="4572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3450" y="2271713"/>
                        <a:ext cx="1855788"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576F64-DA22-43D7-9C27-5379D5690192}" type="slidenum">
              <a:rPr lang="en-US" altLang="en-US" sz="1400" smtClean="0"/>
              <a:pPr>
                <a:spcBef>
                  <a:spcPct val="0"/>
                </a:spcBef>
                <a:buFontTx/>
                <a:buNone/>
              </a:pPr>
              <a:t>36</a:t>
            </a:fld>
            <a:endParaRPr lang="en-US" altLang="en-US" sz="1400" smtClean="0"/>
          </a:p>
        </p:txBody>
      </p:sp>
      <p:sp>
        <p:nvSpPr>
          <p:cNvPr id="50179" name="Text Box 3"/>
          <p:cNvSpPr txBox="1">
            <a:spLocks noChangeAspect="1" noChangeArrowheads="1"/>
          </p:cNvSpPr>
          <p:nvPr/>
        </p:nvSpPr>
        <p:spPr bwMode="auto">
          <a:xfrm>
            <a:off x="228600" y="1752600"/>
            <a:ext cx="777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Number</a:t>
            </a:r>
          </a:p>
          <a:p>
            <a:pPr algn="ctr">
              <a:spcBef>
                <a:spcPct val="0"/>
              </a:spcBef>
              <a:buFontTx/>
              <a:buNone/>
            </a:pPr>
            <a:r>
              <a:rPr lang="en-US" altLang="en-US" sz="1000"/>
              <a:t>of Code Hits</a:t>
            </a:r>
          </a:p>
        </p:txBody>
      </p:sp>
      <p:sp>
        <p:nvSpPr>
          <p:cNvPr id="50180" name="Freeform 5"/>
          <p:cNvSpPr>
            <a:spLocks noChangeAspect="1"/>
          </p:cNvSpPr>
          <p:nvPr/>
        </p:nvSpPr>
        <p:spPr bwMode="auto">
          <a:xfrm>
            <a:off x="1219200" y="417513"/>
            <a:ext cx="2193925" cy="2338387"/>
          </a:xfrm>
          <a:custGeom>
            <a:avLst/>
            <a:gdLst>
              <a:gd name="T0" fmla="*/ 0 w 4080"/>
              <a:gd name="T1" fmla="*/ 2147483646 h 3300"/>
              <a:gd name="T2" fmla="*/ 0 w 4080"/>
              <a:gd name="T3" fmla="*/ 0 h 3300"/>
              <a:gd name="T4" fmla="*/ 2147483646 w 4080"/>
              <a:gd name="T5" fmla="*/ 0 h 3300"/>
              <a:gd name="T6" fmla="*/ 2147483646 w 4080"/>
              <a:gd name="T7" fmla="*/ 2147483646 h 3300"/>
              <a:gd name="T8" fmla="*/ 0 w 4080"/>
              <a:gd name="T9" fmla="*/ 2147483646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1" name="AutoShape 5"/>
          <p:cNvSpPr>
            <a:spLocks noChangeAspect="1" noChangeArrowheads="1"/>
          </p:cNvSpPr>
          <p:nvPr/>
        </p:nvSpPr>
        <p:spPr bwMode="auto">
          <a:xfrm>
            <a:off x="2789238" y="3114675"/>
            <a:ext cx="449262" cy="169863"/>
          </a:xfrm>
          <a:prstGeom prst="rightArrow">
            <a:avLst>
              <a:gd name="adj1" fmla="val 50000"/>
              <a:gd name="adj2" fmla="val 6610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182" name="AutoShape 6"/>
          <p:cNvSpPr>
            <a:spLocks noChangeAspect="1" noChangeArrowheads="1"/>
          </p:cNvSpPr>
          <p:nvPr/>
        </p:nvSpPr>
        <p:spPr bwMode="auto">
          <a:xfrm>
            <a:off x="503238" y="1285875"/>
            <a:ext cx="203200" cy="404813"/>
          </a:xfrm>
          <a:prstGeom prst="upArrow">
            <a:avLst>
              <a:gd name="adj1" fmla="val 50000"/>
              <a:gd name="adj2" fmla="val 4981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183" name="Line 7"/>
          <p:cNvSpPr>
            <a:spLocks noChangeAspect="1" noChangeShapeType="1"/>
          </p:cNvSpPr>
          <p:nvPr/>
        </p:nvSpPr>
        <p:spPr bwMode="auto">
          <a:xfrm flipH="1">
            <a:off x="1198563" y="24495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Aspect="1" noChangeShapeType="1"/>
          </p:cNvSpPr>
          <p:nvPr/>
        </p:nvSpPr>
        <p:spPr bwMode="auto">
          <a:xfrm flipH="1">
            <a:off x="1198563" y="21637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9"/>
          <p:cNvSpPr>
            <a:spLocks noChangeAspect="1" noChangeShapeType="1"/>
          </p:cNvSpPr>
          <p:nvPr/>
        </p:nvSpPr>
        <p:spPr bwMode="auto">
          <a:xfrm flipH="1">
            <a:off x="1198563" y="18764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10"/>
          <p:cNvSpPr>
            <a:spLocks noChangeAspect="1" noChangeShapeType="1"/>
          </p:cNvSpPr>
          <p:nvPr/>
        </p:nvSpPr>
        <p:spPr bwMode="auto">
          <a:xfrm flipH="1">
            <a:off x="1198563" y="15890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11"/>
          <p:cNvSpPr>
            <a:spLocks noChangeAspect="1" noChangeShapeType="1"/>
          </p:cNvSpPr>
          <p:nvPr/>
        </p:nvSpPr>
        <p:spPr bwMode="auto">
          <a:xfrm flipH="1">
            <a:off x="1198563" y="13017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2"/>
          <p:cNvSpPr>
            <a:spLocks noChangeAspect="1" noChangeShapeType="1"/>
          </p:cNvSpPr>
          <p:nvPr/>
        </p:nvSpPr>
        <p:spPr bwMode="auto">
          <a:xfrm flipH="1">
            <a:off x="1198563" y="10144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3"/>
          <p:cNvSpPr>
            <a:spLocks noChangeAspect="1" noChangeShapeType="1"/>
          </p:cNvSpPr>
          <p:nvPr/>
        </p:nvSpPr>
        <p:spPr bwMode="auto">
          <a:xfrm flipH="1">
            <a:off x="1198563" y="72707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4"/>
          <p:cNvSpPr txBox="1">
            <a:spLocks noChangeAspect="1" noChangeArrowheads="1"/>
          </p:cNvSpPr>
          <p:nvPr/>
        </p:nvSpPr>
        <p:spPr bwMode="auto">
          <a:xfrm>
            <a:off x="766763" y="2608263"/>
            <a:ext cx="5254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191" name="Text Box 15"/>
          <p:cNvSpPr txBox="1">
            <a:spLocks noChangeAspect="1" noChangeArrowheads="1"/>
          </p:cNvSpPr>
          <p:nvPr/>
        </p:nvSpPr>
        <p:spPr bwMode="auto">
          <a:xfrm>
            <a:off x="766763" y="2344738"/>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192" name="Text Box 16"/>
          <p:cNvSpPr txBox="1">
            <a:spLocks noChangeAspect="1" noChangeArrowheads="1"/>
          </p:cNvSpPr>
          <p:nvPr/>
        </p:nvSpPr>
        <p:spPr bwMode="auto">
          <a:xfrm>
            <a:off x="766763" y="2049463"/>
            <a:ext cx="5254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20</a:t>
            </a:r>
          </a:p>
        </p:txBody>
      </p:sp>
      <p:sp>
        <p:nvSpPr>
          <p:cNvPr id="50193" name="Text Box 17"/>
          <p:cNvSpPr txBox="1">
            <a:spLocks noChangeAspect="1" noChangeArrowheads="1"/>
          </p:cNvSpPr>
          <p:nvPr/>
        </p:nvSpPr>
        <p:spPr bwMode="auto">
          <a:xfrm>
            <a:off x="766763" y="1747838"/>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30</a:t>
            </a:r>
          </a:p>
        </p:txBody>
      </p:sp>
      <p:sp>
        <p:nvSpPr>
          <p:cNvPr id="50194" name="Text Box 18"/>
          <p:cNvSpPr txBox="1">
            <a:spLocks noChangeAspect="1" noChangeArrowheads="1"/>
          </p:cNvSpPr>
          <p:nvPr/>
        </p:nvSpPr>
        <p:spPr bwMode="auto">
          <a:xfrm>
            <a:off x="766763" y="1460500"/>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40</a:t>
            </a:r>
          </a:p>
        </p:txBody>
      </p:sp>
      <p:sp>
        <p:nvSpPr>
          <p:cNvPr id="50195" name="Text Box 19"/>
          <p:cNvSpPr txBox="1">
            <a:spLocks noChangeAspect="1" noChangeArrowheads="1"/>
          </p:cNvSpPr>
          <p:nvPr/>
        </p:nvSpPr>
        <p:spPr bwMode="auto">
          <a:xfrm>
            <a:off x="766763" y="1173163"/>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50</a:t>
            </a:r>
          </a:p>
        </p:txBody>
      </p:sp>
      <p:sp>
        <p:nvSpPr>
          <p:cNvPr id="50196" name="Text Box 20"/>
          <p:cNvSpPr txBox="1">
            <a:spLocks noChangeAspect="1" noChangeArrowheads="1"/>
          </p:cNvSpPr>
          <p:nvPr/>
        </p:nvSpPr>
        <p:spPr bwMode="auto">
          <a:xfrm>
            <a:off x="766763" y="885825"/>
            <a:ext cx="5254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60</a:t>
            </a:r>
          </a:p>
        </p:txBody>
      </p:sp>
      <p:sp>
        <p:nvSpPr>
          <p:cNvPr id="50197" name="Text Box 21"/>
          <p:cNvSpPr txBox="1">
            <a:spLocks noChangeAspect="1" noChangeArrowheads="1"/>
          </p:cNvSpPr>
          <p:nvPr/>
        </p:nvSpPr>
        <p:spPr bwMode="auto">
          <a:xfrm>
            <a:off x="766763" y="596900"/>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70</a:t>
            </a:r>
          </a:p>
        </p:txBody>
      </p:sp>
      <p:sp>
        <p:nvSpPr>
          <p:cNvPr id="50198" name="Text Box 22"/>
          <p:cNvSpPr txBox="1">
            <a:spLocks noChangeAspect="1" noChangeArrowheads="1"/>
          </p:cNvSpPr>
          <p:nvPr/>
        </p:nvSpPr>
        <p:spPr bwMode="auto">
          <a:xfrm>
            <a:off x="1508125" y="3076575"/>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50199" name="Text Box 23"/>
          <p:cNvSpPr txBox="1">
            <a:spLocks noChangeAspect="1" noChangeArrowheads="1"/>
          </p:cNvSpPr>
          <p:nvPr/>
        </p:nvSpPr>
        <p:spPr bwMode="auto">
          <a:xfrm>
            <a:off x="1038225" y="2795588"/>
            <a:ext cx="492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200" name="Text Box 24"/>
          <p:cNvSpPr txBox="1">
            <a:spLocks noChangeAspect="1" noChangeArrowheads="1"/>
          </p:cNvSpPr>
          <p:nvPr/>
        </p:nvSpPr>
        <p:spPr bwMode="auto">
          <a:xfrm>
            <a:off x="1350963" y="2794000"/>
            <a:ext cx="461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50201" name="Text Box 25"/>
          <p:cNvSpPr txBox="1">
            <a:spLocks noChangeAspect="1" noChangeArrowheads="1"/>
          </p:cNvSpPr>
          <p:nvPr/>
        </p:nvSpPr>
        <p:spPr bwMode="auto">
          <a:xfrm>
            <a:off x="1611313" y="2794000"/>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50202" name="Text Box 26"/>
          <p:cNvSpPr txBox="1">
            <a:spLocks noChangeAspect="1" noChangeArrowheads="1"/>
          </p:cNvSpPr>
          <p:nvPr/>
        </p:nvSpPr>
        <p:spPr bwMode="auto">
          <a:xfrm>
            <a:off x="2133600" y="2794000"/>
            <a:ext cx="461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a:t>
            </a:r>
          </a:p>
        </p:txBody>
      </p:sp>
      <p:sp>
        <p:nvSpPr>
          <p:cNvPr id="50203" name="Text Box 27"/>
          <p:cNvSpPr txBox="1">
            <a:spLocks noChangeAspect="1" noChangeArrowheads="1"/>
          </p:cNvSpPr>
          <p:nvPr/>
        </p:nvSpPr>
        <p:spPr bwMode="auto">
          <a:xfrm>
            <a:off x="1905000" y="2794000"/>
            <a:ext cx="455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50204" name="Text Box 28"/>
          <p:cNvSpPr txBox="1">
            <a:spLocks noChangeAspect="1" noChangeArrowheads="1"/>
          </p:cNvSpPr>
          <p:nvPr/>
        </p:nvSpPr>
        <p:spPr bwMode="auto">
          <a:xfrm>
            <a:off x="2408238" y="2794000"/>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205" name="Text Box 29"/>
          <p:cNvSpPr txBox="1">
            <a:spLocks noChangeAspect="1" noChangeArrowheads="1"/>
          </p:cNvSpPr>
          <p:nvPr/>
        </p:nvSpPr>
        <p:spPr bwMode="auto">
          <a:xfrm>
            <a:off x="2955925" y="2794000"/>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14</a:t>
            </a:r>
          </a:p>
        </p:txBody>
      </p:sp>
      <p:sp>
        <p:nvSpPr>
          <p:cNvPr id="50206" name="Rectangle 31" descr="Light upward diagonal"/>
          <p:cNvSpPr>
            <a:spLocks noChangeAspect="1" noChangeArrowheads="1"/>
          </p:cNvSpPr>
          <p:nvPr/>
        </p:nvSpPr>
        <p:spPr bwMode="auto">
          <a:xfrm>
            <a:off x="1905000" y="2246313"/>
            <a:ext cx="136525" cy="5095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07" name="Text Box 31"/>
          <p:cNvSpPr txBox="1">
            <a:spLocks noChangeAspect="1" noChangeArrowheads="1"/>
          </p:cNvSpPr>
          <p:nvPr/>
        </p:nvSpPr>
        <p:spPr bwMode="auto">
          <a:xfrm>
            <a:off x="777875" y="325438"/>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80</a:t>
            </a:r>
          </a:p>
        </p:txBody>
      </p:sp>
      <p:sp>
        <p:nvSpPr>
          <p:cNvPr id="50208" name="Text Box 32"/>
          <p:cNvSpPr txBox="1">
            <a:spLocks noChangeAspect="1" noChangeArrowheads="1"/>
          </p:cNvSpPr>
          <p:nvPr/>
        </p:nvSpPr>
        <p:spPr bwMode="auto">
          <a:xfrm>
            <a:off x="4410075" y="4860925"/>
            <a:ext cx="7778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Code</a:t>
            </a:r>
          </a:p>
          <a:p>
            <a:pPr algn="ctr">
              <a:spcBef>
                <a:spcPct val="0"/>
              </a:spcBef>
              <a:buFontTx/>
              <a:buNone/>
            </a:pPr>
            <a:r>
              <a:rPr lang="en-US" altLang="en-US" sz="1000"/>
              <a:t>Width</a:t>
            </a:r>
          </a:p>
          <a:p>
            <a:pPr algn="ctr">
              <a:spcBef>
                <a:spcPct val="0"/>
              </a:spcBef>
              <a:buFontTx/>
              <a:buNone/>
            </a:pPr>
            <a:r>
              <a:rPr lang="en-US" altLang="en-US" sz="1000"/>
              <a:t>(LSBs)</a:t>
            </a:r>
          </a:p>
        </p:txBody>
      </p:sp>
      <p:sp>
        <p:nvSpPr>
          <p:cNvPr id="50209" name="AutoShape 33"/>
          <p:cNvSpPr>
            <a:spLocks noChangeAspect="1" noChangeArrowheads="1"/>
          </p:cNvSpPr>
          <p:nvPr/>
        </p:nvSpPr>
        <p:spPr bwMode="auto">
          <a:xfrm>
            <a:off x="4684713" y="4394200"/>
            <a:ext cx="203200" cy="404813"/>
          </a:xfrm>
          <a:prstGeom prst="upArrow">
            <a:avLst>
              <a:gd name="adj1" fmla="val 50000"/>
              <a:gd name="adj2" fmla="val 49814"/>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10" name="Line 34"/>
          <p:cNvSpPr>
            <a:spLocks noChangeAspect="1" noChangeShapeType="1"/>
          </p:cNvSpPr>
          <p:nvPr/>
        </p:nvSpPr>
        <p:spPr bwMode="auto">
          <a:xfrm flipH="1">
            <a:off x="1198563" y="24495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35"/>
          <p:cNvSpPr>
            <a:spLocks noChangeAspect="1" noChangeShapeType="1"/>
          </p:cNvSpPr>
          <p:nvPr/>
        </p:nvSpPr>
        <p:spPr bwMode="auto">
          <a:xfrm flipH="1">
            <a:off x="1198563" y="21637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36"/>
          <p:cNvSpPr>
            <a:spLocks noChangeAspect="1" noChangeShapeType="1"/>
          </p:cNvSpPr>
          <p:nvPr/>
        </p:nvSpPr>
        <p:spPr bwMode="auto">
          <a:xfrm flipH="1">
            <a:off x="1198563" y="18764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Line 37"/>
          <p:cNvSpPr>
            <a:spLocks noChangeAspect="1" noChangeShapeType="1"/>
          </p:cNvSpPr>
          <p:nvPr/>
        </p:nvSpPr>
        <p:spPr bwMode="auto">
          <a:xfrm flipH="1">
            <a:off x="1198563" y="15890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Line 38"/>
          <p:cNvSpPr>
            <a:spLocks noChangeAspect="1" noChangeShapeType="1"/>
          </p:cNvSpPr>
          <p:nvPr/>
        </p:nvSpPr>
        <p:spPr bwMode="auto">
          <a:xfrm flipH="1">
            <a:off x="1198563" y="13017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5" name="Line 39"/>
          <p:cNvSpPr>
            <a:spLocks noChangeAspect="1" noChangeShapeType="1"/>
          </p:cNvSpPr>
          <p:nvPr/>
        </p:nvSpPr>
        <p:spPr bwMode="auto">
          <a:xfrm flipH="1">
            <a:off x="1198563" y="10144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6" name="Line 40"/>
          <p:cNvSpPr>
            <a:spLocks noChangeAspect="1" noChangeShapeType="1"/>
          </p:cNvSpPr>
          <p:nvPr/>
        </p:nvSpPr>
        <p:spPr bwMode="auto">
          <a:xfrm flipH="1">
            <a:off x="1198563" y="72707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7" name="Text Box 41"/>
          <p:cNvSpPr txBox="1">
            <a:spLocks noChangeAspect="1" noChangeArrowheads="1"/>
          </p:cNvSpPr>
          <p:nvPr/>
        </p:nvSpPr>
        <p:spPr bwMode="auto">
          <a:xfrm>
            <a:off x="2681288" y="2794000"/>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12</a:t>
            </a:r>
          </a:p>
        </p:txBody>
      </p:sp>
      <p:sp>
        <p:nvSpPr>
          <p:cNvPr id="50218" name="Text Box 42"/>
          <p:cNvSpPr txBox="1">
            <a:spLocks noChangeAspect="1" noChangeArrowheads="1"/>
          </p:cNvSpPr>
          <p:nvPr/>
        </p:nvSpPr>
        <p:spPr bwMode="auto">
          <a:xfrm>
            <a:off x="2992438" y="4068763"/>
            <a:ext cx="151606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Ratios are Code Widths</a:t>
            </a:r>
          </a:p>
          <a:p>
            <a:pPr algn="ctr">
              <a:spcBef>
                <a:spcPct val="0"/>
              </a:spcBef>
              <a:buFontTx/>
              <a:buNone/>
            </a:pPr>
            <a:endParaRPr lang="en-US" altLang="en-US" sz="1400" b="1"/>
          </a:p>
          <a:p>
            <a:pPr algn="just">
              <a:spcBef>
                <a:spcPct val="0"/>
              </a:spcBef>
              <a:buFontTx/>
              <a:buNone/>
            </a:pPr>
            <a:r>
              <a:rPr lang="en-US" altLang="en-US" sz="800">
                <a:solidFill>
                  <a:srgbClr val="FFFFFF"/>
                </a:solidFill>
                <a:latin typeface="Times New Roman" panose="02020603050405020304" pitchFamily="18" charset="0"/>
                <a:cs typeface="Times New Roman" panose="02020603050405020304" pitchFamily="18" charset="0"/>
              </a:rPr>
              <a:t>12</a:t>
            </a:r>
            <a:endParaRPr lang="en-US" altLang="en-US" sz="800">
              <a:solidFill>
                <a:srgbClr val="FFFFFF"/>
              </a:solidFill>
              <a:latin typeface="Times New Roman" panose="02020603050405020304" pitchFamily="18" charset="0"/>
            </a:endParaRPr>
          </a:p>
          <a:p>
            <a:pPr algn="just">
              <a:spcBef>
                <a:spcPct val="0"/>
              </a:spcBef>
              <a:buFontTx/>
              <a:buNone/>
            </a:pPr>
            <a:endParaRPr lang="en-US" altLang="en-US" sz="800">
              <a:solidFill>
                <a:srgbClr val="FFFFFF"/>
              </a:solidFill>
              <a:latin typeface="Times New Roman" panose="02020603050405020304" pitchFamily="18" charset="0"/>
            </a:endParaRPr>
          </a:p>
        </p:txBody>
      </p:sp>
      <p:sp>
        <p:nvSpPr>
          <p:cNvPr id="50219" name="Rectangle 44" descr="Light upward diagonal"/>
          <p:cNvSpPr>
            <a:spLocks noChangeAspect="1" noChangeArrowheads="1"/>
          </p:cNvSpPr>
          <p:nvPr/>
        </p:nvSpPr>
        <p:spPr bwMode="auto">
          <a:xfrm>
            <a:off x="1219200" y="508000"/>
            <a:ext cx="136525" cy="2247900"/>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0" name="Rectangle 45" descr="Light upward diagonal"/>
          <p:cNvSpPr>
            <a:spLocks noChangeAspect="1" noChangeArrowheads="1"/>
          </p:cNvSpPr>
          <p:nvPr/>
        </p:nvSpPr>
        <p:spPr bwMode="auto">
          <a:xfrm>
            <a:off x="2041525" y="2200275"/>
            <a:ext cx="138113"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1" name="Rectangle 46" descr="Light upward diagonal"/>
          <p:cNvSpPr>
            <a:spLocks noChangeAspect="1" noChangeArrowheads="1"/>
          </p:cNvSpPr>
          <p:nvPr/>
        </p:nvSpPr>
        <p:spPr bwMode="auto">
          <a:xfrm>
            <a:off x="1355725" y="2154238"/>
            <a:ext cx="136525" cy="6016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2" name="Rectangle 47" descr="Light upward diagonal"/>
          <p:cNvSpPr>
            <a:spLocks noChangeAspect="1" noChangeArrowheads="1"/>
          </p:cNvSpPr>
          <p:nvPr/>
        </p:nvSpPr>
        <p:spPr bwMode="auto">
          <a:xfrm>
            <a:off x="1492250" y="2200275"/>
            <a:ext cx="138113"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3" name="Rectangle 48" descr="Light upward diagonal"/>
          <p:cNvSpPr>
            <a:spLocks noChangeAspect="1" noChangeArrowheads="1"/>
          </p:cNvSpPr>
          <p:nvPr/>
        </p:nvSpPr>
        <p:spPr bwMode="auto">
          <a:xfrm>
            <a:off x="1630363" y="2200275"/>
            <a:ext cx="136525"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4" name="Rectangle 49" descr="Light upward diagonal"/>
          <p:cNvSpPr>
            <a:spLocks noChangeAspect="1" noChangeArrowheads="1"/>
          </p:cNvSpPr>
          <p:nvPr/>
        </p:nvSpPr>
        <p:spPr bwMode="auto">
          <a:xfrm>
            <a:off x="1766888" y="2200275"/>
            <a:ext cx="138112"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5" name="Rectangle 50" descr="Light upward diagonal"/>
          <p:cNvSpPr>
            <a:spLocks noChangeAspect="1" noChangeArrowheads="1"/>
          </p:cNvSpPr>
          <p:nvPr/>
        </p:nvSpPr>
        <p:spPr bwMode="auto">
          <a:xfrm>
            <a:off x="2727325" y="2200275"/>
            <a:ext cx="138113"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6" name="Rectangle 51" descr="Light upward diagonal"/>
          <p:cNvSpPr>
            <a:spLocks noChangeAspect="1" noChangeArrowheads="1"/>
          </p:cNvSpPr>
          <p:nvPr/>
        </p:nvSpPr>
        <p:spPr bwMode="auto">
          <a:xfrm>
            <a:off x="2865438" y="2062163"/>
            <a:ext cx="136525" cy="6937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7" name="Rectangle 52" descr="Light upward diagonal"/>
          <p:cNvSpPr>
            <a:spLocks noChangeAspect="1" noChangeArrowheads="1"/>
          </p:cNvSpPr>
          <p:nvPr/>
        </p:nvSpPr>
        <p:spPr bwMode="auto">
          <a:xfrm>
            <a:off x="2179638" y="2246313"/>
            <a:ext cx="136525" cy="5095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8" name="Rectangle 53" descr="Light upward diagonal"/>
          <p:cNvSpPr>
            <a:spLocks noChangeAspect="1" noChangeArrowheads="1"/>
          </p:cNvSpPr>
          <p:nvPr/>
        </p:nvSpPr>
        <p:spPr bwMode="auto">
          <a:xfrm>
            <a:off x="2316163" y="2246313"/>
            <a:ext cx="136525" cy="5095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29" name="Rectangle 54" descr="Light upward diagonal"/>
          <p:cNvSpPr>
            <a:spLocks noChangeAspect="1" noChangeArrowheads="1"/>
          </p:cNvSpPr>
          <p:nvPr/>
        </p:nvSpPr>
        <p:spPr bwMode="auto">
          <a:xfrm>
            <a:off x="2452688" y="2200275"/>
            <a:ext cx="138112"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0" name="Rectangle 55" descr="Light upward diagonal"/>
          <p:cNvSpPr>
            <a:spLocks noChangeAspect="1" noChangeArrowheads="1"/>
          </p:cNvSpPr>
          <p:nvPr/>
        </p:nvSpPr>
        <p:spPr bwMode="auto">
          <a:xfrm>
            <a:off x="2590800" y="2200275"/>
            <a:ext cx="136525" cy="5556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1" name="Rectangle 56" descr="Light upward diagonal"/>
          <p:cNvSpPr>
            <a:spLocks noChangeAspect="1" noChangeArrowheads="1"/>
          </p:cNvSpPr>
          <p:nvPr/>
        </p:nvSpPr>
        <p:spPr bwMode="auto">
          <a:xfrm>
            <a:off x="3138488" y="1743075"/>
            <a:ext cx="138112" cy="10128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2" name="Rectangle 57" descr="Light upward diagonal"/>
          <p:cNvSpPr>
            <a:spLocks noChangeAspect="1" noChangeArrowheads="1"/>
          </p:cNvSpPr>
          <p:nvPr/>
        </p:nvSpPr>
        <p:spPr bwMode="auto">
          <a:xfrm>
            <a:off x="3276600" y="1011238"/>
            <a:ext cx="136525" cy="17446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3" name="Rectangle 58" descr="Light upward diagonal"/>
          <p:cNvSpPr>
            <a:spLocks noChangeAspect="1" noChangeArrowheads="1"/>
          </p:cNvSpPr>
          <p:nvPr/>
        </p:nvSpPr>
        <p:spPr bwMode="auto">
          <a:xfrm>
            <a:off x="3001963" y="2017713"/>
            <a:ext cx="136525" cy="7381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4" name="Text Box 58"/>
          <p:cNvSpPr txBox="1">
            <a:spLocks noChangeAspect="1" noChangeArrowheads="1"/>
          </p:cNvSpPr>
          <p:nvPr/>
        </p:nvSpPr>
        <p:spPr bwMode="auto">
          <a:xfrm>
            <a:off x="1317625" y="371475"/>
            <a:ext cx="41116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N2 </a:t>
            </a:r>
          </a:p>
        </p:txBody>
      </p:sp>
      <p:sp>
        <p:nvSpPr>
          <p:cNvPr id="50235" name="Text Box 59"/>
          <p:cNvSpPr txBox="1">
            <a:spLocks noChangeAspect="1" noChangeArrowheads="1"/>
          </p:cNvSpPr>
          <p:nvPr/>
        </p:nvSpPr>
        <p:spPr bwMode="auto">
          <a:xfrm>
            <a:off x="2955925" y="874713"/>
            <a:ext cx="41116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N1</a:t>
            </a:r>
          </a:p>
        </p:txBody>
      </p:sp>
      <p:sp>
        <p:nvSpPr>
          <p:cNvPr id="50236" name="Freeform 61"/>
          <p:cNvSpPr>
            <a:spLocks noChangeAspect="1"/>
          </p:cNvSpPr>
          <p:nvPr/>
        </p:nvSpPr>
        <p:spPr bwMode="auto">
          <a:xfrm>
            <a:off x="5407025" y="338138"/>
            <a:ext cx="2193925" cy="2338387"/>
          </a:xfrm>
          <a:custGeom>
            <a:avLst/>
            <a:gdLst>
              <a:gd name="T0" fmla="*/ 0 w 4080"/>
              <a:gd name="T1" fmla="*/ 2147483646 h 3300"/>
              <a:gd name="T2" fmla="*/ 0 w 4080"/>
              <a:gd name="T3" fmla="*/ 0 h 3300"/>
              <a:gd name="T4" fmla="*/ 2147483646 w 4080"/>
              <a:gd name="T5" fmla="*/ 0 h 3300"/>
              <a:gd name="T6" fmla="*/ 2147483646 w 4080"/>
              <a:gd name="T7" fmla="*/ 2147483646 h 3300"/>
              <a:gd name="T8" fmla="*/ 0 w 4080"/>
              <a:gd name="T9" fmla="*/ 2147483646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37" name="AutoShape 61"/>
          <p:cNvSpPr>
            <a:spLocks noChangeAspect="1" noChangeArrowheads="1"/>
          </p:cNvSpPr>
          <p:nvPr/>
        </p:nvSpPr>
        <p:spPr bwMode="auto">
          <a:xfrm>
            <a:off x="6977063" y="3035300"/>
            <a:ext cx="449262" cy="171450"/>
          </a:xfrm>
          <a:prstGeom prst="rightArrow">
            <a:avLst>
              <a:gd name="adj1" fmla="val 50000"/>
              <a:gd name="adj2" fmla="val 6549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38" name="Line 62"/>
          <p:cNvSpPr>
            <a:spLocks noChangeAspect="1" noChangeShapeType="1"/>
          </p:cNvSpPr>
          <p:nvPr/>
        </p:nvSpPr>
        <p:spPr bwMode="auto">
          <a:xfrm flipH="1">
            <a:off x="5386388" y="23717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9" name="Line 63"/>
          <p:cNvSpPr>
            <a:spLocks noChangeAspect="1" noChangeShapeType="1"/>
          </p:cNvSpPr>
          <p:nvPr/>
        </p:nvSpPr>
        <p:spPr bwMode="auto">
          <a:xfrm flipH="1">
            <a:off x="5386388" y="20843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0" name="Line 64"/>
          <p:cNvSpPr>
            <a:spLocks noChangeAspect="1" noChangeShapeType="1"/>
          </p:cNvSpPr>
          <p:nvPr/>
        </p:nvSpPr>
        <p:spPr bwMode="auto">
          <a:xfrm flipH="1">
            <a:off x="5386388" y="17970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1" name="Line 65"/>
          <p:cNvSpPr>
            <a:spLocks noChangeAspect="1" noChangeShapeType="1"/>
          </p:cNvSpPr>
          <p:nvPr/>
        </p:nvSpPr>
        <p:spPr bwMode="auto">
          <a:xfrm flipH="1">
            <a:off x="5386388" y="15097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2" name="Line 66"/>
          <p:cNvSpPr>
            <a:spLocks noChangeAspect="1" noChangeShapeType="1"/>
          </p:cNvSpPr>
          <p:nvPr/>
        </p:nvSpPr>
        <p:spPr bwMode="auto">
          <a:xfrm flipH="1">
            <a:off x="5386388" y="12239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3" name="Line 67"/>
          <p:cNvSpPr>
            <a:spLocks noChangeAspect="1" noChangeShapeType="1"/>
          </p:cNvSpPr>
          <p:nvPr/>
        </p:nvSpPr>
        <p:spPr bwMode="auto">
          <a:xfrm flipH="1">
            <a:off x="5386388" y="93503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Line 68"/>
          <p:cNvSpPr>
            <a:spLocks noChangeAspect="1" noChangeShapeType="1"/>
          </p:cNvSpPr>
          <p:nvPr/>
        </p:nvSpPr>
        <p:spPr bwMode="auto">
          <a:xfrm flipH="1">
            <a:off x="5386388" y="6492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5" name="Text Box 69"/>
          <p:cNvSpPr txBox="1">
            <a:spLocks noChangeAspect="1" noChangeArrowheads="1"/>
          </p:cNvSpPr>
          <p:nvPr/>
        </p:nvSpPr>
        <p:spPr bwMode="auto">
          <a:xfrm>
            <a:off x="4954588" y="2530475"/>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246" name="Text Box 70"/>
          <p:cNvSpPr txBox="1">
            <a:spLocks noChangeAspect="1" noChangeArrowheads="1"/>
          </p:cNvSpPr>
          <p:nvPr/>
        </p:nvSpPr>
        <p:spPr bwMode="auto">
          <a:xfrm>
            <a:off x="4954588" y="2265363"/>
            <a:ext cx="5254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247" name="Text Box 71"/>
          <p:cNvSpPr txBox="1">
            <a:spLocks noChangeAspect="1" noChangeArrowheads="1"/>
          </p:cNvSpPr>
          <p:nvPr/>
        </p:nvSpPr>
        <p:spPr bwMode="auto">
          <a:xfrm>
            <a:off x="4954588" y="1971675"/>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20</a:t>
            </a:r>
          </a:p>
        </p:txBody>
      </p:sp>
      <p:sp>
        <p:nvSpPr>
          <p:cNvPr id="50248" name="Text Box 72"/>
          <p:cNvSpPr txBox="1">
            <a:spLocks noChangeAspect="1" noChangeArrowheads="1"/>
          </p:cNvSpPr>
          <p:nvPr/>
        </p:nvSpPr>
        <p:spPr bwMode="auto">
          <a:xfrm>
            <a:off x="4954588" y="1668463"/>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30</a:t>
            </a:r>
          </a:p>
        </p:txBody>
      </p:sp>
      <p:sp>
        <p:nvSpPr>
          <p:cNvPr id="50249" name="Text Box 73"/>
          <p:cNvSpPr txBox="1">
            <a:spLocks noChangeAspect="1" noChangeArrowheads="1"/>
          </p:cNvSpPr>
          <p:nvPr/>
        </p:nvSpPr>
        <p:spPr bwMode="auto">
          <a:xfrm>
            <a:off x="4954588" y="1381125"/>
            <a:ext cx="5254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40</a:t>
            </a:r>
          </a:p>
        </p:txBody>
      </p:sp>
      <p:sp>
        <p:nvSpPr>
          <p:cNvPr id="50250" name="Text Box 74"/>
          <p:cNvSpPr txBox="1">
            <a:spLocks noChangeAspect="1" noChangeArrowheads="1"/>
          </p:cNvSpPr>
          <p:nvPr/>
        </p:nvSpPr>
        <p:spPr bwMode="auto">
          <a:xfrm>
            <a:off x="4954588" y="1093788"/>
            <a:ext cx="5254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50</a:t>
            </a:r>
          </a:p>
        </p:txBody>
      </p:sp>
      <p:sp>
        <p:nvSpPr>
          <p:cNvPr id="50251" name="Text Box 75"/>
          <p:cNvSpPr txBox="1">
            <a:spLocks noChangeAspect="1" noChangeArrowheads="1"/>
          </p:cNvSpPr>
          <p:nvPr/>
        </p:nvSpPr>
        <p:spPr bwMode="auto">
          <a:xfrm>
            <a:off x="4954588" y="808038"/>
            <a:ext cx="5254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60</a:t>
            </a:r>
          </a:p>
        </p:txBody>
      </p:sp>
      <p:sp>
        <p:nvSpPr>
          <p:cNvPr id="50252" name="Text Box 76"/>
          <p:cNvSpPr txBox="1">
            <a:spLocks noChangeAspect="1" noChangeArrowheads="1"/>
          </p:cNvSpPr>
          <p:nvPr/>
        </p:nvSpPr>
        <p:spPr bwMode="auto">
          <a:xfrm>
            <a:off x="4954588" y="517525"/>
            <a:ext cx="5254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70</a:t>
            </a:r>
          </a:p>
        </p:txBody>
      </p:sp>
      <p:sp>
        <p:nvSpPr>
          <p:cNvPr id="50253" name="Text Box 77"/>
          <p:cNvSpPr txBox="1">
            <a:spLocks noChangeAspect="1" noChangeArrowheads="1"/>
          </p:cNvSpPr>
          <p:nvPr/>
        </p:nvSpPr>
        <p:spPr bwMode="auto">
          <a:xfrm>
            <a:off x="5695950" y="2998788"/>
            <a:ext cx="1463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50254" name="Rectangle 79" descr="Light upward diagonal"/>
          <p:cNvSpPr>
            <a:spLocks noChangeAspect="1" noChangeArrowheads="1"/>
          </p:cNvSpPr>
          <p:nvPr/>
        </p:nvSpPr>
        <p:spPr bwMode="auto">
          <a:xfrm>
            <a:off x="6092825" y="2166938"/>
            <a:ext cx="136525" cy="5095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55" name="Text Box 79"/>
          <p:cNvSpPr txBox="1">
            <a:spLocks noChangeAspect="1" noChangeArrowheads="1"/>
          </p:cNvSpPr>
          <p:nvPr/>
        </p:nvSpPr>
        <p:spPr bwMode="auto">
          <a:xfrm>
            <a:off x="4965700" y="247650"/>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80</a:t>
            </a:r>
          </a:p>
        </p:txBody>
      </p:sp>
      <p:sp>
        <p:nvSpPr>
          <p:cNvPr id="50256" name="Line 80"/>
          <p:cNvSpPr>
            <a:spLocks noChangeAspect="1" noChangeShapeType="1"/>
          </p:cNvSpPr>
          <p:nvPr/>
        </p:nvSpPr>
        <p:spPr bwMode="auto">
          <a:xfrm flipH="1">
            <a:off x="5386388" y="23717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7" name="Line 81"/>
          <p:cNvSpPr>
            <a:spLocks noChangeAspect="1" noChangeShapeType="1"/>
          </p:cNvSpPr>
          <p:nvPr/>
        </p:nvSpPr>
        <p:spPr bwMode="auto">
          <a:xfrm flipH="1">
            <a:off x="5386388" y="20843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8" name="Line 82"/>
          <p:cNvSpPr>
            <a:spLocks noChangeAspect="1" noChangeShapeType="1"/>
          </p:cNvSpPr>
          <p:nvPr/>
        </p:nvSpPr>
        <p:spPr bwMode="auto">
          <a:xfrm flipH="1">
            <a:off x="5386388" y="17970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9" name="Line 83"/>
          <p:cNvSpPr>
            <a:spLocks noChangeAspect="1" noChangeShapeType="1"/>
          </p:cNvSpPr>
          <p:nvPr/>
        </p:nvSpPr>
        <p:spPr bwMode="auto">
          <a:xfrm flipH="1">
            <a:off x="5386388" y="15097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0" name="Line 84"/>
          <p:cNvSpPr>
            <a:spLocks noChangeAspect="1" noChangeShapeType="1"/>
          </p:cNvSpPr>
          <p:nvPr/>
        </p:nvSpPr>
        <p:spPr bwMode="auto">
          <a:xfrm flipH="1">
            <a:off x="5386388" y="12239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1" name="Line 85"/>
          <p:cNvSpPr>
            <a:spLocks noChangeAspect="1" noChangeShapeType="1"/>
          </p:cNvSpPr>
          <p:nvPr/>
        </p:nvSpPr>
        <p:spPr bwMode="auto">
          <a:xfrm flipH="1">
            <a:off x="5386388" y="93503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2" name="Line 86"/>
          <p:cNvSpPr>
            <a:spLocks noChangeAspect="1" noChangeShapeType="1"/>
          </p:cNvSpPr>
          <p:nvPr/>
        </p:nvSpPr>
        <p:spPr bwMode="auto">
          <a:xfrm flipH="1">
            <a:off x="5386388" y="6492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3" name="Rectangle 88" descr="Light upward diagonal"/>
          <p:cNvSpPr>
            <a:spLocks noChangeAspect="1" noChangeArrowheads="1"/>
          </p:cNvSpPr>
          <p:nvPr/>
        </p:nvSpPr>
        <p:spPr bwMode="auto">
          <a:xfrm>
            <a:off x="6229350" y="2174875"/>
            <a:ext cx="138113" cy="501650"/>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4" name="Rectangle 89" descr="Light upward diagonal"/>
          <p:cNvSpPr>
            <a:spLocks noChangeAspect="1" noChangeArrowheads="1"/>
          </p:cNvSpPr>
          <p:nvPr/>
        </p:nvSpPr>
        <p:spPr bwMode="auto">
          <a:xfrm>
            <a:off x="5543550" y="2043113"/>
            <a:ext cx="136525" cy="63341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5" name="Rectangle 90" descr="Light upward diagonal"/>
          <p:cNvSpPr>
            <a:spLocks noChangeAspect="1" noChangeArrowheads="1"/>
          </p:cNvSpPr>
          <p:nvPr/>
        </p:nvSpPr>
        <p:spPr bwMode="auto">
          <a:xfrm>
            <a:off x="5680075" y="2093913"/>
            <a:ext cx="138113" cy="58261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6" name="Rectangle 91" descr="Light upward diagonal"/>
          <p:cNvSpPr>
            <a:spLocks noChangeAspect="1" noChangeArrowheads="1"/>
          </p:cNvSpPr>
          <p:nvPr/>
        </p:nvSpPr>
        <p:spPr bwMode="auto">
          <a:xfrm>
            <a:off x="5818188" y="2128838"/>
            <a:ext cx="136525" cy="5476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7" name="Rectangle 92" descr="Light upward diagonal"/>
          <p:cNvSpPr>
            <a:spLocks noChangeAspect="1" noChangeArrowheads="1"/>
          </p:cNvSpPr>
          <p:nvPr/>
        </p:nvSpPr>
        <p:spPr bwMode="auto">
          <a:xfrm>
            <a:off x="5954713" y="2152650"/>
            <a:ext cx="138112" cy="52387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8" name="Rectangle 93" descr="Light upward diagonal"/>
          <p:cNvSpPr>
            <a:spLocks noChangeAspect="1" noChangeArrowheads="1"/>
          </p:cNvSpPr>
          <p:nvPr/>
        </p:nvSpPr>
        <p:spPr bwMode="auto">
          <a:xfrm>
            <a:off x="6915150" y="2078038"/>
            <a:ext cx="138113" cy="5984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69" name="Rectangle 94" descr="Light upward diagonal"/>
          <p:cNvSpPr>
            <a:spLocks noChangeAspect="1" noChangeArrowheads="1"/>
          </p:cNvSpPr>
          <p:nvPr/>
        </p:nvSpPr>
        <p:spPr bwMode="auto">
          <a:xfrm>
            <a:off x="7053263" y="2017713"/>
            <a:ext cx="136525" cy="65881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0" name="Rectangle 95" descr="Light upward diagonal"/>
          <p:cNvSpPr>
            <a:spLocks noChangeAspect="1" noChangeArrowheads="1"/>
          </p:cNvSpPr>
          <p:nvPr/>
        </p:nvSpPr>
        <p:spPr bwMode="auto">
          <a:xfrm>
            <a:off x="6367463" y="2176463"/>
            <a:ext cx="136525" cy="5000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1" name="Rectangle 96" descr="Light upward diagonal"/>
          <p:cNvSpPr>
            <a:spLocks noChangeAspect="1" noChangeArrowheads="1"/>
          </p:cNvSpPr>
          <p:nvPr/>
        </p:nvSpPr>
        <p:spPr bwMode="auto">
          <a:xfrm>
            <a:off x="6503988" y="2166938"/>
            <a:ext cx="136525" cy="5095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2" name="Rectangle 97" descr="Light upward diagonal"/>
          <p:cNvSpPr>
            <a:spLocks noChangeAspect="1" noChangeArrowheads="1"/>
          </p:cNvSpPr>
          <p:nvPr/>
        </p:nvSpPr>
        <p:spPr bwMode="auto">
          <a:xfrm>
            <a:off x="6640513" y="2147888"/>
            <a:ext cx="138112" cy="5286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3" name="Rectangle 98" descr="Light upward diagonal"/>
          <p:cNvSpPr>
            <a:spLocks noChangeAspect="1" noChangeArrowheads="1"/>
          </p:cNvSpPr>
          <p:nvPr/>
        </p:nvSpPr>
        <p:spPr bwMode="auto">
          <a:xfrm>
            <a:off x="6778625" y="2124075"/>
            <a:ext cx="136525" cy="552450"/>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4" name="Rectangle 99" descr="Light upward diagonal"/>
          <p:cNvSpPr>
            <a:spLocks noChangeAspect="1" noChangeArrowheads="1"/>
          </p:cNvSpPr>
          <p:nvPr/>
        </p:nvSpPr>
        <p:spPr bwMode="auto">
          <a:xfrm>
            <a:off x="7326313" y="1695450"/>
            <a:ext cx="144462" cy="98107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5" name="Rectangle 100" descr="Light upward diagonal"/>
          <p:cNvSpPr>
            <a:spLocks noChangeAspect="1" noChangeArrowheads="1"/>
          </p:cNvSpPr>
          <p:nvPr/>
        </p:nvSpPr>
        <p:spPr bwMode="auto">
          <a:xfrm>
            <a:off x="7189788" y="1919288"/>
            <a:ext cx="136525" cy="7572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76" name="Text Box 100"/>
          <p:cNvSpPr txBox="1">
            <a:spLocks noChangeAspect="1" noChangeArrowheads="1"/>
          </p:cNvSpPr>
          <p:nvPr/>
        </p:nvSpPr>
        <p:spPr bwMode="auto">
          <a:xfrm>
            <a:off x="5783263" y="528638"/>
            <a:ext cx="15827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Expected Histogram</a:t>
            </a:r>
          </a:p>
        </p:txBody>
      </p:sp>
      <p:sp>
        <p:nvSpPr>
          <p:cNvPr id="50277" name="Text Box 101"/>
          <p:cNvSpPr txBox="1">
            <a:spLocks noChangeAspect="1" noChangeArrowheads="1"/>
          </p:cNvSpPr>
          <p:nvPr/>
        </p:nvSpPr>
        <p:spPr bwMode="auto">
          <a:xfrm>
            <a:off x="5459413" y="1516063"/>
            <a:ext cx="73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t>Undefined </a:t>
            </a:r>
          </a:p>
        </p:txBody>
      </p:sp>
      <p:sp>
        <p:nvSpPr>
          <p:cNvPr id="50278" name="Line 102"/>
          <p:cNvSpPr>
            <a:spLocks noChangeShapeType="1"/>
          </p:cNvSpPr>
          <p:nvPr/>
        </p:nvSpPr>
        <p:spPr bwMode="auto">
          <a:xfrm flipH="1">
            <a:off x="5481638" y="1693863"/>
            <a:ext cx="100012" cy="3143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79" name="Text Box 103"/>
          <p:cNvSpPr txBox="1">
            <a:spLocks noChangeAspect="1" noChangeArrowheads="1"/>
          </p:cNvSpPr>
          <p:nvPr/>
        </p:nvSpPr>
        <p:spPr bwMode="auto">
          <a:xfrm>
            <a:off x="6732588" y="1160463"/>
            <a:ext cx="73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t>Undefined </a:t>
            </a:r>
          </a:p>
        </p:txBody>
      </p:sp>
      <p:sp>
        <p:nvSpPr>
          <p:cNvPr id="50280" name="Line 104"/>
          <p:cNvSpPr>
            <a:spLocks noChangeShapeType="1"/>
          </p:cNvSpPr>
          <p:nvPr/>
        </p:nvSpPr>
        <p:spPr bwMode="auto">
          <a:xfrm>
            <a:off x="7235825" y="1344613"/>
            <a:ext cx="319088" cy="3190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281" name="Text Box 105"/>
          <p:cNvSpPr txBox="1">
            <a:spLocks noChangeAspect="1" noChangeArrowheads="1"/>
          </p:cNvSpPr>
          <p:nvPr/>
        </p:nvSpPr>
        <p:spPr bwMode="auto">
          <a:xfrm>
            <a:off x="1562100" y="592138"/>
            <a:ext cx="1782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Measured Histogram</a:t>
            </a:r>
          </a:p>
        </p:txBody>
      </p:sp>
      <p:sp>
        <p:nvSpPr>
          <p:cNvPr id="50282" name="Text Box 106"/>
          <p:cNvSpPr txBox="1">
            <a:spLocks noChangeAspect="1" noChangeArrowheads="1"/>
          </p:cNvSpPr>
          <p:nvPr/>
        </p:nvSpPr>
        <p:spPr bwMode="auto">
          <a:xfrm>
            <a:off x="5226050" y="2717800"/>
            <a:ext cx="492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283" name="Text Box 107"/>
          <p:cNvSpPr txBox="1">
            <a:spLocks noChangeAspect="1" noChangeArrowheads="1"/>
          </p:cNvSpPr>
          <p:nvPr/>
        </p:nvSpPr>
        <p:spPr bwMode="auto">
          <a:xfrm>
            <a:off x="5538788" y="2714625"/>
            <a:ext cx="461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50284" name="Text Box 108"/>
          <p:cNvSpPr txBox="1">
            <a:spLocks noChangeAspect="1" noChangeArrowheads="1"/>
          </p:cNvSpPr>
          <p:nvPr/>
        </p:nvSpPr>
        <p:spPr bwMode="auto">
          <a:xfrm>
            <a:off x="5799138" y="2714625"/>
            <a:ext cx="463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50285" name="Text Box 109"/>
          <p:cNvSpPr txBox="1">
            <a:spLocks noChangeAspect="1" noChangeArrowheads="1"/>
          </p:cNvSpPr>
          <p:nvPr/>
        </p:nvSpPr>
        <p:spPr bwMode="auto">
          <a:xfrm>
            <a:off x="6321425" y="2714625"/>
            <a:ext cx="461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a:t>
            </a:r>
          </a:p>
        </p:txBody>
      </p:sp>
      <p:sp>
        <p:nvSpPr>
          <p:cNvPr id="50286" name="Text Box 110"/>
          <p:cNvSpPr txBox="1">
            <a:spLocks noChangeAspect="1" noChangeArrowheads="1"/>
          </p:cNvSpPr>
          <p:nvPr/>
        </p:nvSpPr>
        <p:spPr bwMode="auto">
          <a:xfrm>
            <a:off x="6092825" y="2714625"/>
            <a:ext cx="455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50287" name="Text Box 111"/>
          <p:cNvSpPr txBox="1">
            <a:spLocks noChangeAspect="1" noChangeArrowheads="1"/>
          </p:cNvSpPr>
          <p:nvPr/>
        </p:nvSpPr>
        <p:spPr bwMode="auto">
          <a:xfrm>
            <a:off x="6596063" y="2714625"/>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288" name="Text Box 112"/>
          <p:cNvSpPr txBox="1">
            <a:spLocks noChangeAspect="1" noChangeArrowheads="1"/>
          </p:cNvSpPr>
          <p:nvPr/>
        </p:nvSpPr>
        <p:spPr bwMode="auto">
          <a:xfrm>
            <a:off x="7143750" y="2714625"/>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14</a:t>
            </a:r>
          </a:p>
        </p:txBody>
      </p:sp>
      <p:sp>
        <p:nvSpPr>
          <p:cNvPr id="50289" name="Text Box 113"/>
          <p:cNvSpPr txBox="1">
            <a:spLocks noChangeAspect="1" noChangeArrowheads="1"/>
          </p:cNvSpPr>
          <p:nvPr/>
        </p:nvSpPr>
        <p:spPr bwMode="auto">
          <a:xfrm>
            <a:off x="6869113" y="2714625"/>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12</a:t>
            </a:r>
          </a:p>
        </p:txBody>
      </p:sp>
      <p:sp>
        <p:nvSpPr>
          <p:cNvPr id="50290" name="Freeform 115"/>
          <p:cNvSpPr>
            <a:spLocks noChangeAspect="1"/>
          </p:cNvSpPr>
          <p:nvPr/>
        </p:nvSpPr>
        <p:spPr bwMode="auto">
          <a:xfrm>
            <a:off x="5451475" y="3846513"/>
            <a:ext cx="2195513" cy="2338387"/>
          </a:xfrm>
          <a:custGeom>
            <a:avLst/>
            <a:gdLst>
              <a:gd name="T0" fmla="*/ 0 w 4080"/>
              <a:gd name="T1" fmla="*/ 2147483646 h 3300"/>
              <a:gd name="T2" fmla="*/ 0 w 4080"/>
              <a:gd name="T3" fmla="*/ 0 h 3300"/>
              <a:gd name="T4" fmla="*/ 2147483646 w 4080"/>
              <a:gd name="T5" fmla="*/ 0 h 3300"/>
              <a:gd name="T6" fmla="*/ 2147483646 w 4080"/>
              <a:gd name="T7" fmla="*/ 2147483646 h 3300"/>
              <a:gd name="T8" fmla="*/ 0 w 4080"/>
              <a:gd name="T9" fmla="*/ 2147483646 h 3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0" h="3300">
                <a:moveTo>
                  <a:pt x="0" y="3300"/>
                </a:moveTo>
                <a:lnTo>
                  <a:pt x="0" y="0"/>
                </a:lnTo>
                <a:lnTo>
                  <a:pt x="4080" y="0"/>
                </a:lnTo>
                <a:lnTo>
                  <a:pt x="4080" y="3300"/>
                </a:lnTo>
                <a:lnTo>
                  <a:pt x="0" y="33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1" name="AutoShape 115"/>
          <p:cNvSpPr>
            <a:spLocks noChangeAspect="1" noChangeArrowheads="1"/>
          </p:cNvSpPr>
          <p:nvPr/>
        </p:nvSpPr>
        <p:spPr bwMode="auto">
          <a:xfrm>
            <a:off x="7023100" y="6543675"/>
            <a:ext cx="449263" cy="169863"/>
          </a:xfrm>
          <a:prstGeom prst="rightArrow">
            <a:avLst>
              <a:gd name="adj1" fmla="val 50000"/>
              <a:gd name="adj2" fmla="val 6610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292" name="Line 116"/>
          <p:cNvSpPr>
            <a:spLocks noChangeAspect="1" noChangeShapeType="1"/>
          </p:cNvSpPr>
          <p:nvPr/>
        </p:nvSpPr>
        <p:spPr bwMode="auto">
          <a:xfrm flipH="1">
            <a:off x="5432425" y="58785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3" name="Line 117"/>
          <p:cNvSpPr>
            <a:spLocks noChangeAspect="1" noChangeShapeType="1"/>
          </p:cNvSpPr>
          <p:nvPr/>
        </p:nvSpPr>
        <p:spPr bwMode="auto">
          <a:xfrm flipH="1">
            <a:off x="5432425" y="55927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4" name="Line 118"/>
          <p:cNvSpPr>
            <a:spLocks noChangeAspect="1" noChangeShapeType="1"/>
          </p:cNvSpPr>
          <p:nvPr/>
        </p:nvSpPr>
        <p:spPr bwMode="auto">
          <a:xfrm flipH="1">
            <a:off x="5432425" y="53054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5" name="Line 119"/>
          <p:cNvSpPr>
            <a:spLocks noChangeAspect="1" noChangeShapeType="1"/>
          </p:cNvSpPr>
          <p:nvPr/>
        </p:nvSpPr>
        <p:spPr bwMode="auto">
          <a:xfrm flipH="1">
            <a:off x="5432425" y="50180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6" name="Line 120"/>
          <p:cNvSpPr>
            <a:spLocks noChangeAspect="1" noChangeShapeType="1"/>
          </p:cNvSpPr>
          <p:nvPr/>
        </p:nvSpPr>
        <p:spPr bwMode="auto">
          <a:xfrm flipH="1">
            <a:off x="5432425" y="47307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7" name="Line 121"/>
          <p:cNvSpPr>
            <a:spLocks noChangeAspect="1" noChangeShapeType="1"/>
          </p:cNvSpPr>
          <p:nvPr/>
        </p:nvSpPr>
        <p:spPr bwMode="auto">
          <a:xfrm flipH="1">
            <a:off x="5432425" y="44434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8" name="Line 122"/>
          <p:cNvSpPr>
            <a:spLocks noChangeAspect="1" noChangeShapeType="1"/>
          </p:cNvSpPr>
          <p:nvPr/>
        </p:nvSpPr>
        <p:spPr bwMode="auto">
          <a:xfrm flipH="1">
            <a:off x="5432425" y="415607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9" name="Text Box 123"/>
          <p:cNvSpPr txBox="1">
            <a:spLocks noChangeAspect="1" noChangeArrowheads="1"/>
          </p:cNvSpPr>
          <p:nvPr/>
        </p:nvSpPr>
        <p:spPr bwMode="auto">
          <a:xfrm>
            <a:off x="5000625" y="6037263"/>
            <a:ext cx="5254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300" name="Text Box 124"/>
          <p:cNvSpPr txBox="1">
            <a:spLocks noChangeAspect="1" noChangeArrowheads="1"/>
          </p:cNvSpPr>
          <p:nvPr/>
        </p:nvSpPr>
        <p:spPr bwMode="auto">
          <a:xfrm>
            <a:off x="5000625" y="5773738"/>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0.2</a:t>
            </a:r>
          </a:p>
        </p:txBody>
      </p:sp>
      <p:sp>
        <p:nvSpPr>
          <p:cNvPr id="50301" name="Text Box 125"/>
          <p:cNvSpPr txBox="1">
            <a:spLocks noChangeAspect="1" noChangeArrowheads="1"/>
          </p:cNvSpPr>
          <p:nvPr/>
        </p:nvSpPr>
        <p:spPr bwMode="auto">
          <a:xfrm>
            <a:off x="5000625" y="5478463"/>
            <a:ext cx="5254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0.4</a:t>
            </a:r>
          </a:p>
        </p:txBody>
      </p:sp>
      <p:sp>
        <p:nvSpPr>
          <p:cNvPr id="50302" name="Text Box 126"/>
          <p:cNvSpPr txBox="1">
            <a:spLocks noChangeAspect="1" noChangeArrowheads="1"/>
          </p:cNvSpPr>
          <p:nvPr/>
        </p:nvSpPr>
        <p:spPr bwMode="auto">
          <a:xfrm>
            <a:off x="5000625" y="5176838"/>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0.6</a:t>
            </a:r>
          </a:p>
        </p:txBody>
      </p:sp>
      <p:sp>
        <p:nvSpPr>
          <p:cNvPr id="50303" name="Text Box 127"/>
          <p:cNvSpPr txBox="1">
            <a:spLocks noChangeAspect="1" noChangeArrowheads="1"/>
          </p:cNvSpPr>
          <p:nvPr/>
        </p:nvSpPr>
        <p:spPr bwMode="auto">
          <a:xfrm>
            <a:off x="5000625" y="4889500"/>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0.8</a:t>
            </a:r>
          </a:p>
        </p:txBody>
      </p:sp>
      <p:sp>
        <p:nvSpPr>
          <p:cNvPr id="50304" name="Text Box 128"/>
          <p:cNvSpPr txBox="1">
            <a:spLocks noChangeAspect="1" noChangeArrowheads="1"/>
          </p:cNvSpPr>
          <p:nvPr/>
        </p:nvSpPr>
        <p:spPr bwMode="auto">
          <a:xfrm>
            <a:off x="5000625" y="4602163"/>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305" name="Text Box 129"/>
          <p:cNvSpPr txBox="1">
            <a:spLocks noChangeAspect="1" noChangeArrowheads="1"/>
          </p:cNvSpPr>
          <p:nvPr/>
        </p:nvSpPr>
        <p:spPr bwMode="auto">
          <a:xfrm>
            <a:off x="5000625" y="4314825"/>
            <a:ext cx="52546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1.2</a:t>
            </a:r>
          </a:p>
        </p:txBody>
      </p:sp>
      <p:sp>
        <p:nvSpPr>
          <p:cNvPr id="50306" name="Text Box 130"/>
          <p:cNvSpPr txBox="1">
            <a:spLocks noChangeAspect="1" noChangeArrowheads="1"/>
          </p:cNvSpPr>
          <p:nvPr/>
        </p:nvSpPr>
        <p:spPr bwMode="auto">
          <a:xfrm>
            <a:off x="5000625" y="4025900"/>
            <a:ext cx="5254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1.4</a:t>
            </a:r>
          </a:p>
        </p:txBody>
      </p:sp>
      <p:sp>
        <p:nvSpPr>
          <p:cNvPr id="50307" name="Text Box 131"/>
          <p:cNvSpPr txBox="1">
            <a:spLocks noChangeAspect="1" noChangeArrowheads="1"/>
          </p:cNvSpPr>
          <p:nvPr/>
        </p:nvSpPr>
        <p:spPr bwMode="auto">
          <a:xfrm>
            <a:off x="5741988" y="6505575"/>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000"/>
              <a:t>Output Code</a:t>
            </a:r>
          </a:p>
        </p:txBody>
      </p:sp>
      <p:sp>
        <p:nvSpPr>
          <p:cNvPr id="50308" name="Rectangle 133" descr="Light upward diagonal"/>
          <p:cNvSpPr>
            <a:spLocks noChangeAspect="1" noChangeArrowheads="1"/>
          </p:cNvSpPr>
          <p:nvPr/>
        </p:nvSpPr>
        <p:spPr bwMode="auto">
          <a:xfrm>
            <a:off x="6137275" y="4803775"/>
            <a:ext cx="138113" cy="13811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09" name="Text Box 133"/>
          <p:cNvSpPr txBox="1">
            <a:spLocks noChangeAspect="1" noChangeArrowheads="1"/>
          </p:cNvSpPr>
          <p:nvPr/>
        </p:nvSpPr>
        <p:spPr bwMode="auto">
          <a:xfrm>
            <a:off x="5010150" y="3754438"/>
            <a:ext cx="5270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1.6</a:t>
            </a:r>
          </a:p>
        </p:txBody>
      </p:sp>
      <p:sp>
        <p:nvSpPr>
          <p:cNvPr id="50310" name="Line 134"/>
          <p:cNvSpPr>
            <a:spLocks noChangeAspect="1" noChangeShapeType="1"/>
          </p:cNvSpPr>
          <p:nvPr/>
        </p:nvSpPr>
        <p:spPr bwMode="auto">
          <a:xfrm flipH="1">
            <a:off x="5432425" y="58785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1" name="Line 135"/>
          <p:cNvSpPr>
            <a:spLocks noChangeAspect="1" noChangeShapeType="1"/>
          </p:cNvSpPr>
          <p:nvPr/>
        </p:nvSpPr>
        <p:spPr bwMode="auto">
          <a:xfrm flipH="1">
            <a:off x="5432425" y="559276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2" name="Line 136"/>
          <p:cNvSpPr>
            <a:spLocks noChangeAspect="1" noChangeShapeType="1"/>
          </p:cNvSpPr>
          <p:nvPr/>
        </p:nvSpPr>
        <p:spPr bwMode="auto">
          <a:xfrm flipH="1">
            <a:off x="5432425" y="530542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3" name="Line 137"/>
          <p:cNvSpPr>
            <a:spLocks noChangeAspect="1" noChangeShapeType="1"/>
          </p:cNvSpPr>
          <p:nvPr/>
        </p:nvSpPr>
        <p:spPr bwMode="auto">
          <a:xfrm flipH="1">
            <a:off x="5432425" y="5018088"/>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4" name="Line 138"/>
          <p:cNvSpPr>
            <a:spLocks noChangeAspect="1" noChangeShapeType="1"/>
          </p:cNvSpPr>
          <p:nvPr/>
        </p:nvSpPr>
        <p:spPr bwMode="auto">
          <a:xfrm flipH="1">
            <a:off x="5432425" y="4730750"/>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5" name="Line 139"/>
          <p:cNvSpPr>
            <a:spLocks noChangeAspect="1" noChangeShapeType="1"/>
          </p:cNvSpPr>
          <p:nvPr/>
        </p:nvSpPr>
        <p:spPr bwMode="auto">
          <a:xfrm flipH="1">
            <a:off x="5432425" y="4443413"/>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6" name="Line 140"/>
          <p:cNvSpPr>
            <a:spLocks noChangeAspect="1" noChangeShapeType="1"/>
          </p:cNvSpPr>
          <p:nvPr/>
        </p:nvSpPr>
        <p:spPr bwMode="auto">
          <a:xfrm flipH="1">
            <a:off x="5432425" y="4156075"/>
            <a:ext cx="5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7" name="Rectangle 142" descr="Light upward diagonal"/>
          <p:cNvSpPr>
            <a:spLocks noChangeAspect="1" noChangeArrowheads="1"/>
          </p:cNvSpPr>
          <p:nvPr/>
        </p:nvSpPr>
        <p:spPr bwMode="auto">
          <a:xfrm>
            <a:off x="6275388" y="4686300"/>
            <a:ext cx="136525" cy="1498600"/>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18" name="Rectangle 143" descr="Light upward diagonal"/>
          <p:cNvSpPr>
            <a:spLocks noChangeAspect="1" noChangeArrowheads="1"/>
          </p:cNvSpPr>
          <p:nvPr/>
        </p:nvSpPr>
        <p:spPr bwMode="auto">
          <a:xfrm>
            <a:off x="5589588" y="4803775"/>
            <a:ext cx="136525" cy="138112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19" name="Rectangle 144" descr="Light upward diagonal"/>
          <p:cNvSpPr>
            <a:spLocks noChangeAspect="1" noChangeArrowheads="1"/>
          </p:cNvSpPr>
          <p:nvPr/>
        </p:nvSpPr>
        <p:spPr bwMode="auto">
          <a:xfrm>
            <a:off x="5726113" y="4830763"/>
            <a:ext cx="138112" cy="13541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0" name="Rectangle 145" descr="Light upward diagonal"/>
          <p:cNvSpPr>
            <a:spLocks noChangeAspect="1" noChangeArrowheads="1"/>
          </p:cNvSpPr>
          <p:nvPr/>
        </p:nvSpPr>
        <p:spPr bwMode="auto">
          <a:xfrm>
            <a:off x="5864225" y="4732338"/>
            <a:ext cx="136525" cy="14525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1" name="Rectangle 146" descr="Light upward diagonal"/>
          <p:cNvSpPr>
            <a:spLocks noChangeAspect="1" noChangeArrowheads="1"/>
          </p:cNvSpPr>
          <p:nvPr/>
        </p:nvSpPr>
        <p:spPr bwMode="auto">
          <a:xfrm>
            <a:off x="6000750" y="4670425"/>
            <a:ext cx="136525" cy="151447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2" name="Rectangle 147" descr="Light upward diagonal"/>
          <p:cNvSpPr>
            <a:spLocks noChangeAspect="1" noChangeArrowheads="1"/>
          </p:cNvSpPr>
          <p:nvPr/>
        </p:nvSpPr>
        <p:spPr bwMode="auto">
          <a:xfrm>
            <a:off x="6961188" y="4848225"/>
            <a:ext cx="136525" cy="1336675"/>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3" name="Rectangle 148" descr="Light upward diagonal"/>
          <p:cNvSpPr>
            <a:spLocks noChangeAspect="1" noChangeArrowheads="1"/>
          </p:cNvSpPr>
          <p:nvPr/>
        </p:nvSpPr>
        <p:spPr bwMode="auto">
          <a:xfrm>
            <a:off x="7097713" y="4706938"/>
            <a:ext cx="138112" cy="14779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4" name="Rectangle 149" descr="Light upward diagonal"/>
          <p:cNvSpPr>
            <a:spLocks noChangeAspect="1" noChangeArrowheads="1"/>
          </p:cNvSpPr>
          <p:nvPr/>
        </p:nvSpPr>
        <p:spPr bwMode="auto">
          <a:xfrm>
            <a:off x="6411913" y="4779963"/>
            <a:ext cx="138112" cy="14049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5" name="Rectangle 150" descr="Light upward diagonal"/>
          <p:cNvSpPr>
            <a:spLocks noChangeAspect="1" noChangeArrowheads="1"/>
          </p:cNvSpPr>
          <p:nvPr/>
        </p:nvSpPr>
        <p:spPr bwMode="auto">
          <a:xfrm>
            <a:off x="6550025" y="4808538"/>
            <a:ext cx="136525" cy="137636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6" name="Rectangle 151" descr="Light upward diagonal"/>
          <p:cNvSpPr>
            <a:spLocks noChangeAspect="1" noChangeArrowheads="1"/>
          </p:cNvSpPr>
          <p:nvPr/>
        </p:nvSpPr>
        <p:spPr bwMode="auto">
          <a:xfrm>
            <a:off x="6686550" y="4684713"/>
            <a:ext cx="138113" cy="150018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7" name="Rectangle 152" descr="Light upward diagonal"/>
          <p:cNvSpPr>
            <a:spLocks noChangeAspect="1" noChangeArrowheads="1"/>
          </p:cNvSpPr>
          <p:nvPr/>
        </p:nvSpPr>
        <p:spPr bwMode="auto">
          <a:xfrm>
            <a:off x="6824663" y="4751388"/>
            <a:ext cx="136525" cy="1433512"/>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8" name="Rectangle 153" descr="Light upward diagonal"/>
          <p:cNvSpPr>
            <a:spLocks noChangeAspect="1" noChangeArrowheads="1"/>
          </p:cNvSpPr>
          <p:nvPr/>
        </p:nvSpPr>
        <p:spPr bwMode="auto">
          <a:xfrm>
            <a:off x="7372350" y="4718050"/>
            <a:ext cx="144463" cy="1466850"/>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29" name="Rectangle 154" descr="Light upward diagonal"/>
          <p:cNvSpPr>
            <a:spLocks noChangeAspect="1" noChangeArrowheads="1"/>
          </p:cNvSpPr>
          <p:nvPr/>
        </p:nvSpPr>
        <p:spPr bwMode="auto">
          <a:xfrm>
            <a:off x="7235825" y="4818063"/>
            <a:ext cx="136525" cy="1366837"/>
          </a:xfrm>
          <a:prstGeom prst="rect">
            <a:avLst/>
          </a:prstGeom>
          <a:blipFill dpi="0" rotWithShape="0">
            <a:blip r:embed="rId2"/>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30" name="Text Box 154"/>
          <p:cNvSpPr txBox="1">
            <a:spLocks noChangeAspect="1" noChangeArrowheads="1"/>
          </p:cNvSpPr>
          <p:nvPr/>
        </p:nvSpPr>
        <p:spPr bwMode="auto">
          <a:xfrm>
            <a:off x="5680075" y="3937000"/>
            <a:ext cx="18970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Normalized Histogram</a:t>
            </a:r>
          </a:p>
        </p:txBody>
      </p:sp>
      <p:sp>
        <p:nvSpPr>
          <p:cNvPr id="50331" name="Text Box 155"/>
          <p:cNvSpPr txBox="1">
            <a:spLocks noChangeAspect="1" noChangeArrowheads="1"/>
          </p:cNvSpPr>
          <p:nvPr/>
        </p:nvSpPr>
        <p:spPr bwMode="auto">
          <a:xfrm>
            <a:off x="5270500" y="6224588"/>
            <a:ext cx="492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0</a:t>
            </a:r>
          </a:p>
        </p:txBody>
      </p:sp>
      <p:sp>
        <p:nvSpPr>
          <p:cNvPr id="50332" name="Text Box 156"/>
          <p:cNvSpPr txBox="1">
            <a:spLocks noChangeAspect="1" noChangeArrowheads="1"/>
          </p:cNvSpPr>
          <p:nvPr/>
        </p:nvSpPr>
        <p:spPr bwMode="auto">
          <a:xfrm>
            <a:off x="5584825" y="6223000"/>
            <a:ext cx="461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2</a:t>
            </a:r>
          </a:p>
        </p:txBody>
      </p:sp>
      <p:sp>
        <p:nvSpPr>
          <p:cNvPr id="50333" name="Text Box 157"/>
          <p:cNvSpPr txBox="1">
            <a:spLocks noChangeAspect="1" noChangeArrowheads="1"/>
          </p:cNvSpPr>
          <p:nvPr/>
        </p:nvSpPr>
        <p:spPr bwMode="auto">
          <a:xfrm>
            <a:off x="5845175" y="6223000"/>
            <a:ext cx="461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4</a:t>
            </a:r>
          </a:p>
        </p:txBody>
      </p:sp>
      <p:sp>
        <p:nvSpPr>
          <p:cNvPr id="50334" name="Text Box 158"/>
          <p:cNvSpPr txBox="1">
            <a:spLocks noChangeAspect="1" noChangeArrowheads="1"/>
          </p:cNvSpPr>
          <p:nvPr/>
        </p:nvSpPr>
        <p:spPr bwMode="auto">
          <a:xfrm>
            <a:off x="6367463" y="6223000"/>
            <a:ext cx="461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8</a:t>
            </a:r>
          </a:p>
        </p:txBody>
      </p:sp>
      <p:sp>
        <p:nvSpPr>
          <p:cNvPr id="50335" name="Text Box 159"/>
          <p:cNvSpPr txBox="1">
            <a:spLocks noChangeAspect="1" noChangeArrowheads="1"/>
          </p:cNvSpPr>
          <p:nvPr/>
        </p:nvSpPr>
        <p:spPr bwMode="auto">
          <a:xfrm>
            <a:off x="6137275" y="6223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6</a:t>
            </a:r>
          </a:p>
        </p:txBody>
      </p:sp>
      <p:sp>
        <p:nvSpPr>
          <p:cNvPr id="50336" name="Text Box 160"/>
          <p:cNvSpPr txBox="1">
            <a:spLocks noChangeAspect="1" noChangeArrowheads="1"/>
          </p:cNvSpPr>
          <p:nvPr/>
        </p:nvSpPr>
        <p:spPr bwMode="auto">
          <a:xfrm>
            <a:off x="6640513" y="6223000"/>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10</a:t>
            </a:r>
          </a:p>
        </p:txBody>
      </p:sp>
      <p:sp>
        <p:nvSpPr>
          <p:cNvPr id="50337" name="Text Box 161"/>
          <p:cNvSpPr txBox="1">
            <a:spLocks noChangeAspect="1" noChangeArrowheads="1"/>
          </p:cNvSpPr>
          <p:nvPr/>
        </p:nvSpPr>
        <p:spPr bwMode="auto">
          <a:xfrm>
            <a:off x="7189788" y="6223000"/>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14</a:t>
            </a:r>
          </a:p>
        </p:txBody>
      </p:sp>
      <p:sp>
        <p:nvSpPr>
          <p:cNvPr id="50338" name="Text Box 162"/>
          <p:cNvSpPr txBox="1">
            <a:spLocks noChangeAspect="1" noChangeArrowheads="1"/>
          </p:cNvSpPr>
          <p:nvPr/>
        </p:nvSpPr>
        <p:spPr bwMode="auto">
          <a:xfrm>
            <a:off x="6915150" y="6223000"/>
            <a:ext cx="527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12</a:t>
            </a:r>
          </a:p>
        </p:txBody>
      </p:sp>
      <p:sp>
        <p:nvSpPr>
          <p:cNvPr id="50339" name="Rectangle 164"/>
          <p:cNvSpPr>
            <a:spLocks noChangeArrowheads="1"/>
          </p:cNvSpPr>
          <p:nvPr/>
        </p:nvSpPr>
        <p:spPr bwMode="auto">
          <a:xfrm>
            <a:off x="5178425" y="3235325"/>
            <a:ext cx="2987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Divide Measured Number of Hits by Expected Number of Hits</a:t>
            </a:r>
            <a:endParaRPr lang="en-US" altLang="en-US" sz="1400"/>
          </a:p>
        </p:txBody>
      </p:sp>
      <p:sp>
        <p:nvSpPr>
          <p:cNvPr id="50340" name="Rectangle 165"/>
          <p:cNvSpPr>
            <a:spLocks noChangeArrowheads="1"/>
          </p:cNvSpPr>
          <p:nvPr/>
        </p:nvSpPr>
        <p:spPr bwMode="auto">
          <a:xfrm>
            <a:off x="3609975" y="596900"/>
            <a:ext cx="1390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Use N1, N2, C1, and C2 to find offset and mag, and find expected histogram for ideal ADC</a:t>
            </a:r>
            <a:endParaRPr lang="en-US" altLang="en-US" sz="1400"/>
          </a:p>
        </p:txBody>
      </p:sp>
      <p:sp>
        <p:nvSpPr>
          <p:cNvPr id="50341" name="AutoShape 5"/>
          <p:cNvSpPr>
            <a:spLocks noChangeAspect="1" noChangeArrowheads="1"/>
          </p:cNvSpPr>
          <p:nvPr/>
        </p:nvSpPr>
        <p:spPr bwMode="auto">
          <a:xfrm>
            <a:off x="3827463" y="2152650"/>
            <a:ext cx="981075" cy="373063"/>
          </a:xfrm>
          <a:prstGeom prst="rightArrow">
            <a:avLst>
              <a:gd name="adj1" fmla="val 50000"/>
              <a:gd name="adj2" fmla="val 65732"/>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342" name="Text Box 42"/>
          <p:cNvSpPr txBox="1">
            <a:spLocks noChangeAspect="1" noChangeArrowheads="1"/>
          </p:cNvSpPr>
          <p:nvPr/>
        </p:nvSpPr>
        <p:spPr bwMode="auto">
          <a:xfrm>
            <a:off x="1198563" y="5386388"/>
            <a:ext cx="15160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From these, compute DNLk and INLk</a:t>
            </a:r>
          </a:p>
          <a:p>
            <a:pPr algn="ctr">
              <a:spcBef>
                <a:spcPct val="0"/>
              </a:spcBef>
              <a:buFontTx/>
              <a:buNone/>
            </a:pPr>
            <a:endParaRPr lang="en-US" altLang="en-US" sz="1400" b="1"/>
          </a:p>
          <a:p>
            <a:pPr algn="just">
              <a:spcBef>
                <a:spcPct val="0"/>
              </a:spcBef>
              <a:buFontTx/>
              <a:buNone/>
            </a:pPr>
            <a:r>
              <a:rPr lang="en-US" altLang="en-US" sz="800">
                <a:solidFill>
                  <a:srgbClr val="FFFFFF"/>
                </a:solidFill>
                <a:latin typeface="Times New Roman" panose="02020603050405020304" pitchFamily="18" charset="0"/>
                <a:cs typeface="Times New Roman" panose="02020603050405020304" pitchFamily="18" charset="0"/>
              </a:rPr>
              <a:t>12</a:t>
            </a:r>
            <a:endParaRPr lang="en-US" altLang="en-US" sz="800">
              <a:solidFill>
                <a:srgbClr val="FFFFFF"/>
              </a:solidFill>
              <a:latin typeface="Times New Roman" panose="02020603050405020304" pitchFamily="18" charset="0"/>
            </a:endParaRPr>
          </a:p>
          <a:p>
            <a:pPr algn="just">
              <a:spcBef>
                <a:spcPct val="0"/>
              </a:spcBef>
              <a:buFontTx/>
              <a:buNone/>
            </a:pPr>
            <a:endParaRPr lang="en-US" altLang="en-US" sz="800">
              <a:solidFill>
                <a:srgbClr val="FFFFFF"/>
              </a:solidFill>
              <a:latin typeface="Times New Roman" panose="02020603050405020304" pitchFamily="18" charset="0"/>
            </a:endParaRPr>
          </a:p>
        </p:txBody>
      </p:sp>
      <p:sp>
        <p:nvSpPr>
          <p:cNvPr id="50343" name="AutoShape 5"/>
          <p:cNvSpPr>
            <a:spLocks noChangeAspect="1" noChangeArrowheads="1"/>
          </p:cNvSpPr>
          <p:nvPr/>
        </p:nvSpPr>
        <p:spPr bwMode="auto">
          <a:xfrm rot="8057829">
            <a:off x="2438400" y="4914900"/>
            <a:ext cx="982663" cy="373063"/>
          </a:xfrm>
          <a:prstGeom prst="rightArrow">
            <a:avLst>
              <a:gd name="adj1" fmla="val 50000"/>
              <a:gd name="adj2" fmla="val 6583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304800" y="274638"/>
            <a:ext cx="8610600" cy="792162"/>
          </a:xfrm>
        </p:spPr>
        <p:txBody>
          <a:bodyPr/>
          <a:lstStyle/>
          <a:p>
            <a:r>
              <a:rPr lang="en-US" altLang="en-US" smtClean="0"/>
              <a:t>Alternative SHT processing algorithm</a:t>
            </a:r>
          </a:p>
        </p:txBody>
      </p:sp>
      <p:sp>
        <p:nvSpPr>
          <p:cNvPr id="512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47E49A-AC2A-427A-82B2-851206364DA3}" type="slidenum">
              <a:rPr lang="en-US" altLang="en-US" sz="1400" smtClean="0"/>
              <a:pPr>
                <a:spcBef>
                  <a:spcPct val="0"/>
                </a:spcBef>
                <a:buFontTx/>
                <a:buNone/>
              </a:pPr>
              <a:t>37</a:t>
            </a:fld>
            <a:endParaRPr lang="en-US" altLang="en-US" sz="1400" smtClean="0"/>
          </a:p>
        </p:txBody>
      </p:sp>
      <p:grpSp>
        <p:nvGrpSpPr>
          <p:cNvPr id="51204" name="Group 30"/>
          <p:cNvGrpSpPr>
            <a:grpSpLocks/>
          </p:cNvGrpSpPr>
          <p:nvPr/>
        </p:nvGrpSpPr>
        <p:grpSpPr bwMode="auto">
          <a:xfrm>
            <a:off x="1804988" y="1457325"/>
            <a:ext cx="6043612" cy="2603500"/>
            <a:chOff x="1857376" y="1457876"/>
            <a:chExt cx="3019424" cy="2602752"/>
          </a:xfrm>
        </p:grpSpPr>
        <p:sp>
          <p:nvSpPr>
            <p:cNvPr id="51391" name="Freeform 26"/>
            <p:cNvSpPr>
              <a:spLocks/>
            </p:cNvSpPr>
            <p:nvPr/>
          </p:nvSpPr>
          <p:spPr bwMode="auto">
            <a:xfrm>
              <a:off x="3366104" y="1457876"/>
              <a:ext cx="1510696" cy="1306296"/>
            </a:xfrm>
            <a:custGeom>
              <a:avLst/>
              <a:gdLst>
                <a:gd name="T0" fmla="*/ 0 w 1800"/>
                <a:gd name="T1" fmla="*/ 2147483646 h 2820"/>
                <a:gd name="T2" fmla="*/ 2147483646 w 1800"/>
                <a:gd name="T3" fmla="*/ 2147483646 h 2820"/>
                <a:gd name="T4" fmla="*/ 2147483646 w 1800"/>
                <a:gd name="T5" fmla="*/ 2147483646 h 2820"/>
                <a:gd name="T6" fmla="*/ 2147483646 w 1800"/>
                <a:gd name="T7" fmla="*/ 2147483646 h 2820"/>
                <a:gd name="T8" fmla="*/ 2147483646 w 1800"/>
                <a:gd name="T9" fmla="*/ 2147483646 h 2820"/>
                <a:gd name="T10" fmla="*/ 2147483646 w 1800"/>
                <a:gd name="T11" fmla="*/ 2147483646 h 2820"/>
                <a:gd name="T12" fmla="*/ 2147483646 w 1800"/>
                <a:gd name="T13" fmla="*/ 2147483646 h 2820"/>
                <a:gd name="T14" fmla="*/ 2147483646 w 1800"/>
                <a:gd name="T15" fmla="*/ 2147483646 h 2820"/>
                <a:gd name="T16" fmla="*/ 2147483646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92" name="Freeform 28"/>
            <p:cNvSpPr>
              <a:spLocks/>
            </p:cNvSpPr>
            <p:nvPr/>
          </p:nvSpPr>
          <p:spPr bwMode="auto">
            <a:xfrm rot="10800000">
              <a:off x="1857376" y="2754332"/>
              <a:ext cx="1510696" cy="1306296"/>
            </a:xfrm>
            <a:custGeom>
              <a:avLst/>
              <a:gdLst>
                <a:gd name="T0" fmla="*/ 0 w 1800"/>
                <a:gd name="T1" fmla="*/ 2147483646 h 2820"/>
                <a:gd name="T2" fmla="*/ 2147483646 w 1800"/>
                <a:gd name="T3" fmla="*/ 2147483646 h 2820"/>
                <a:gd name="T4" fmla="*/ 2147483646 w 1800"/>
                <a:gd name="T5" fmla="*/ 2147483646 h 2820"/>
                <a:gd name="T6" fmla="*/ 2147483646 w 1800"/>
                <a:gd name="T7" fmla="*/ 2147483646 h 2820"/>
                <a:gd name="T8" fmla="*/ 2147483646 w 1800"/>
                <a:gd name="T9" fmla="*/ 2147483646 h 2820"/>
                <a:gd name="T10" fmla="*/ 2147483646 w 1800"/>
                <a:gd name="T11" fmla="*/ 2147483646 h 2820"/>
                <a:gd name="T12" fmla="*/ 2147483646 w 1800"/>
                <a:gd name="T13" fmla="*/ 2147483646 h 2820"/>
                <a:gd name="T14" fmla="*/ 2147483646 w 1800"/>
                <a:gd name="T15" fmla="*/ 2147483646 h 2820"/>
                <a:gd name="T16" fmla="*/ 2147483646 w 1800"/>
                <a:gd name="T17" fmla="*/ 0 h 2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 h="2820">
                  <a:moveTo>
                    <a:pt x="0" y="2820"/>
                  </a:moveTo>
                  <a:cubicBezTo>
                    <a:pt x="71" y="2633"/>
                    <a:pt x="143" y="2446"/>
                    <a:pt x="218" y="2265"/>
                  </a:cubicBezTo>
                  <a:cubicBezTo>
                    <a:pt x="293" y="2084"/>
                    <a:pt x="374" y="1901"/>
                    <a:pt x="450" y="1732"/>
                  </a:cubicBezTo>
                  <a:cubicBezTo>
                    <a:pt x="526" y="1563"/>
                    <a:pt x="600" y="1403"/>
                    <a:pt x="675" y="1252"/>
                  </a:cubicBezTo>
                  <a:cubicBezTo>
                    <a:pt x="750" y="1101"/>
                    <a:pt x="822" y="955"/>
                    <a:pt x="900" y="825"/>
                  </a:cubicBezTo>
                  <a:cubicBezTo>
                    <a:pt x="978" y="695"/>
                    <a:pt x="1065" y="571"/>
                    <a:pt x="1140" y="472"/>
                  </a:cubicBezTo>
                  <a:cubicBezTo>
                    <a:pt x="1215" y="373"/>
                    <a:pt x="1278" y="302"/>
                    <a:pt x="1350" y="232"/>
                  </a:cubicBezTo>
                  <a:cubicBezTo>
                    <a:pt x="1422" y="162"/>
                    <a:pt x="1500" y="91"/>
                    <a:pt x="1575" y="52"/>
                  </a:cubicBezTo>
                  <a:cubicBezTo>
                    <a:pt x="1650" y="13"/>
                    <a:pt x="1763" y="7"/>
                    <a:pt x="18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205" name="Line 10"/>
          <p:cNvSpPr>
            <a:spLocks noChangeShapeType="1"/>
          </p:cNvSpPr>
          <p:nvPr/>
        </p:nvSpPr>
        <p:spPr bwMode="auto">
          <a:xfrm>
            <a:off x="1804988" y="16065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6" name="Line 11"/>
          <p:cNvSpPr>
            <a:spLocks noChangeShapeType="1"/>
          </p:cNvSpPr>
          <p:nvPr/>
        </p:nvSpPr>
        <p:spPr bwMode="auto">
          <a:xfrm>
            <a:off x="1804988" y="175577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7" name="Line 12"/>
          <p:cNvSpPr>
            <a:spLocks noChangeShapeType="1"/>
          </p:cNvSpPr>
          <p:nvPr/>
        </p:nvSpPr>
        <p:spPr bwMode="auto">
          <a:xfrm>
            <a:off x="1804988" y="190341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8" name="Line 13"/>
          <p:cNvSpPr>
            <a:spLocks noChangeShapeType="1"/>
          </p:cNvSpPr>
          <p:nvPr/>
        </p:nvSpPr>
        <p:spPr bwMode="auto">
          <a:xfrm>
            <a:off x="1804988" y="2052638"/>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9" name="Line 14"/>
          <p:cNvSpPr>
            <a:spLocks noChangeShapeType="1"/>
          </p:cNvSpPr>
          <p:nvPr/>
        </p:nvSpPr>
        <p:spPr bwMode="auto">
          <a:xfrm>
            <a:off x="1804988" y="220186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0" name="Line 15"/>
          <p:cNvSpPr>
            <a:spLocks noChangeShapeType="1"/>
          </p:cNvSpPr>
          <p:nvPr/>
        </p:nvSpPr>
        <p:spPr bwMode="auto">
          <a:xfrm>
            <a:off x="1804988" y="234950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1" name="Line 16"/>
          <p:cNvSpPr>
            <a:spLocks noChangeShapeType="1"/>
          </p:cNvSpPr>
          <p:nvPr/>
        </p:nvSpPr>
        <p:spPr bwMode="auto">
          <a:xfrm>
            <a:off x="1804988" y="249872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2" name="Line 17"/>
          <p:cNvSpPr>
            <a:spLocks noChangeShapeType="1"/>
          </p:cNvSpPr>
          <p:nvPr/>
        </p:nvSpPr>
        <p:spPr bwMode="auto">
          <a:xfrm>
            <a:off x="1804988" y="26479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3" name="Line 18"/>
          <p:cNvSpPr>
            <a:spLocks noChangeShapeType="1"/>
          </p:cNvSpPr>
          <p:nvPr/>
        </p:nvSpPr>
        <p:spPr bwMode="auto">
          <a:xfrm>
            <a:off x="1804988" y="279717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4" name="Line 19"/>
          <p:cNvSpPr>
            <a:spLocks noChangeShapeType="1"/>
          </p:cNvSpPr>
          <p:nvPr/>
        </p:nvSpPr>
        <p:spPr bwMode="auto">
          <a:xfrm>
            <a:off x="1804988" y="294481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5" name="Line 20"/>
          <p:cNvSpPr>
            <a:spLocks noChangeShapeType="1"/>
          </p:cNvSpPr>
          <p:nvPr/>
        </p:nvSpPr>
        <p:spPr bwMode="auto">
          <a:xfrm>
            <a:off x="1804988" y="3094038"/>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6" name="Line 21"/>
          <p:cNvSpPr>
            <a:spLocks noChangeShapeType="1"/>
          </p:cNvSpPr>
          <p:nvPr/>
        </p:nvSpPr>
        <p:spPr bwMode="auto">
          <a:xfrm>
            <a:off x="1804988" y="324326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7" name="Line 22"/>
          <p:cNvSpPr>
            <a:spLocks noChangeShapeType="1"/>
          </p:cNvSpPr>
          <p:nvPr/>
        </p:nvSpPr>
        <p:spPr bwMode="auto">
          <a:xfrm>
            <a:off x="1804988" y="339090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8" name="Line 23"/>
          <p:cNvSpPr>
            <a:spLocks noChangeShapeType="1"/>
          </p:cNvSpPr>
          <p:nvPr/>
        </p:nvSpPr>
        <p:spPr bwMode="auto">
          <a:xfrm>
            <a:off x="1804988" y="354012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9" name="Line 24"/>
          <p:cNvSpPr>
            <a:spLocks noChangeShapeType="1"/>
          </p:cNvSpPr>
          <p:nvPr/>
        </p:nvSpPr>
        <p:spPr bwMode="auto">
          <a:xfrm>
            <a:off x="1804988" y="36893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0" name="Text Box 25"/>
          <p:cNvSpPr txBox="1">
            <a:spLocks noChangeArrowheads="1"/>
          </p:cNvSpPr>
          <p:nvPr/>
        </p:nvSpPr>
        <p:spPr bwMode="auto">
          <a:xfrm>
            <a:off x="5280025" y="4432300"/>
            <a:ext cx="827088" cy="5207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Time</a:t>
            </a:r>
          </a:p>
        </p:txBody>
      </p:sp>
      <p:sp>
        <p:nvSpPr>
          <p:cNvPr id="51221" name="AutoShape 26"/>
          <p:cNvSpPr>
            <a:spLocks noChangeArrowheads="1"/>
          </p:cNvSpPr>
          <p:nvPr/>
        </p:nvSpPr>
        <p:spPr bwMode="auto">
          <a:xfrm>
            <a:off x="6234113" y="4432300"/>
            <a:ext cx="700087" cy="371475"/>
          </a:xfrm>
          <a:prstGeom prst="rightArrow">
            <a:avLst>
              <a:gd name="adj1" fmla="val 50000"/>
              <a:gd name="adj2" fmla="val 5508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1222" name="Text Box 27"/>
          <p:cNvSpPr txBox="1">
            <a:spLocks noChangeArrowheads="1"/>
          </p:cNvSpPr>
          <p:nvPr/>
        </p:nvSpPr>
        <p:spPr bwMode="auto">
          <a:xfrm>
            <a:off x="0" y="2209800"/>
            <a:ext cx="1144588" cy="118903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ADC</a:t>
            </a:r>
          </a:p>
          <a:p>
            <a:pPr algn="ctr">
              <a:spcBef>
                <a:spcPct val="0"/>
              </a:spcBef>
              <a:buFontTx/>
              <a:buNone/>
            </a:pPr>
            <a:r>
              <a:rPr lang="en-US" altLang="en-US" sz="1800"/>
              <a:t>Decision Levels</a:t>
            </a:r>
          </a:p>
        </p:txBody>
      </p:sp>
      <p:sp>
        <p:nvSpPr>
          <p:cNvPr id="51223" name="AutoShape 28"/>
          <p:cNvSpPr>
            <a:spLocks noChangeArrowheads="1"/>
          </p:cNvSpPr>
          <p:nvPr/>
        </p:nvSpPr>
        <p:spPr bwMode="auto">
          <a:xfrm>
            <a:off x="1157288" y="2127250"/>
            <a:ext cx="319087" cy="817563"/>
          </a:xfrm>
          <a:prstGeom prst="upArrow">
            <a:avLst>
              <a:gd name="adj1" fmla="val 50000"/>
              <a:gd name="adj2" fmla="val 5479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51224" name="Group 185"/>
          <p:cNvGrpSpPr>
            <a:grpSpLocks/>
          </p:cNvGrpSpPr>
          <p:nvPr/>
        </p:nvGrpSpPr>
        <p:grpSpPr bwMode="auto">
          <a:xfrm>
            <a:off x="1816100" y="4191000"/>
            <a:ext cx="6030913" cy="152400"/>
            <a:chOff x="762000" y="4953000"/>
            <a:chExt cx="9144000" cy="457200"/>
          </a:xfrm>
        </p:grpSpPr>
        <p:grpSp>
          <p:nvGrpSpPr>
            <p:cNvPr id="51247" name="Group 58"/>
            <p:cNvGrpSpPr>
              <a:grpSpLocks/>
            </p:cNvGrpSpPr>
            <p:nvPr/>
          </p:nvGrpSpPr>
          <p:grpSpPr bwMode="auto">
            <a:xfrm>
              <a:off x="762000" y="4953000"/>
              <a:ext cx="1143000" cy="457200"/>
              <a:chOff x="762000" y="4953000"/>
              <a:chExt cx="1143000" cy="457200"/>
            </a:xfrm>
          </p:grpSpPr>
          <p:cxnSp>
            <p:nvCxnSpPr>
              <p:cNvPr id="51374" name="Straight Connector 32"/>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5" name="Straight Connector 34"/>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6" name="Straight Connector 35"/>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7" name="Straight Connector 38"/>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8" name="Straight Connector 39"/>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9" name="Straight Connector 46"/>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0" name="Straight Connector 47"/>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1" name="Straight Connector 44"/>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2" name="Straight Connector 45"/>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3" name="Straight Connector 4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4" name="Straight Connector 5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5" name="Straight Connector 5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6" name="Straight Connector 5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7" name="Straight Connector 5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8" name="Straight Connector 5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89" name="Straight Connector 5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90" name="Straight Connector 5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48" name="Group 59"/>
            <p:cNvGrpSpPr>
              <a:grpSpLocks/>
            </p:cNvGrpSpPr>
            <p:nvPr/>
          </p:nvGrpSpPr>
          <p:grpSpPr bwMode="auto">
            <a:xfrm>
              <a:off x="1905000" y="4953000"/>
              <a:ext cx="1143000" cy="457200"/>
              <a:chOff x="762000" y="4953000"/>
              <a:chExt cx="1143000" cy="457200"/>
            </a:xfrm>
          </p:grpSpPr>
          <p:cxnSp>
            <p:nvCxnSpPr>
              <p:cNvPr id="51357" name="Straight Connector 60"/>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8" name="Straight Connector 61"/>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9" name="Straight Connector 62"/>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0" name="Straight Connector 63"/>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1" name="Straight Connector 64"/>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2" name="Straight Connector 65"/>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3" name="Straight Connector 66"/>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4" name="Straight Connector 67"/>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5" name="Straight Connector 68"/>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6" name="Straight Connector 6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7" name="Straight Connector 7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8" name="Straight Connector 7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69" name="Straight Connector 7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0" name="Straight Connector 7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1" name="Straight Connector 7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2" name="Straight Connector 7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73" name="Straight Connector 7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49" name="Group 77"/>
            <p:cNvGrpSpPr>
              <a:grpSpLocks/>
            </p:cNvGrpSpPr>
            <p:nvPr/>
          </p:nvGrpSpPr>
          <p:grpSpPr bwMode="auto">
            <a:xfrm>
              <a:off x="3048000" y="4953000"/>
              <a:ext cx="1143000" cy="457200"/>
              <a:chOff x="762000" y="4953000"/>
              <a:chExt cx="1143000" cy="457200"/>
            </a:xfrm>
          </p:grpSpPr>
          <p:cxnSp>
            <p:nvCxnSpPr>
              <p:cNvPr id="51340" name="Straight Connector 78"/>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1" name="Straight Connector 79"/>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2" name="Straight Connector 80"/>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3" name="Straight Connector 81"/>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4" name="Straight Connector 82"/>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5" name="Straight Connector 83"/>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6" name="Straight Connector 84"/>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7" name="Straight Connector 85"/>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8" name="Straight Connector 86"/>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49" name="Straight Connector 87"/>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0" name="Straight Connector 88"/>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1" name="Straight Connector 89"/>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2" name="Straight Connector 90"/>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3" name="Straight Connector 91"/>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4" name="Straight Connector 92"/>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5" name="Straight Connector 93"/>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56" name="Straight Connector 94"/>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50" name="Group 95"/>
            <p:cNvGrpSpPr>
              <a:grpSpLocks/>
            </p:cNvGrpSpPr>
            <p:nvPr/>
          </p:nvGrpSpPr>
          <p:grpSpPr bwMode="auto">
            <a:xfrm>
              <a:off x="4191000" y="4953000"/>
              <a:ext cx="1143000" cy="457200"/>
              <a:chOff x="762000" y="4953000"/>
              <a:chExt cx="1143000" cy="457200"/>
            </a:xfrm>
          </p:grpSpPr>
          <p:cxnSp>
            <p:nvCxnSpPr>
              <p:cNvPr id="51323" name="Straight Connector 96"/>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4" name="Straight Connector 97"/>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5" name="Straight Connector 98"/>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6" name="Straight Connector 99"/>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7" name="Straight Connector 100"/>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8" name="Straight Connector 101"/>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9" name="Straight Connector 102"/>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0" name="Straight Connector 103"/>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1" name="Straight Connector 104"/>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2" name="Straight Connector 105"/>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3" name="Straight Connector 106"/>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4" name="Straight Connector 107"/>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5" name="Straight Connector 108"/>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6" name="Straight Connector 109"/>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7" name="Straight Connector 110"/>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8" name="Straight Connector 111"/>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39" name="Straight Connector 112"/>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51" name="Group 113"/>
            <p:cNvGrpSpPr>
              <a:grpSpLocks/>
            </p:cNvGrpSpPr>
            <p:nvPr/>
          </p:nvGrpSpPr>
          <p:grpSpPr bwMode="auto">
            <a:xfrm>
              <a:off x="5334000" y="4953000"/>
              <a:ext cx="1143000" cy="457200"/>
              <a:chOff x="762000" y="4953000"/>
              <a:chExt cx="1143000" cy="457200"/>
            </a:xfrm>
          </p:grpSpPr>
          <p:cxnSp>
            <p:nvCxnSpPr>
              <p:cNvPr id="51306" name="Straight Connector 114"/>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7" name="Straight Connector 115"/>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8" name="Straight Connector 116"/>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9" name="Straight Connector 117"/>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0" name="Straight Connector 118"/>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1" name="Straight Connector 119"/>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2" name="Straight Connector 120"/>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3" name="Straight Connector 121"/>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4" name="Straight Connector 122"/>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5" name="Straight Connector 123"/>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6" name="Straight Connector 124"/>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7" name="Straight Connector 125"/>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8" name="Straight Connector 126"/>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19" name="Straight Connector 127"/>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0" name="Straight Connector 128"/>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1" name="Straight Connector 129"/>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22" name="Straight Connector 130"/>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52" name="Group 131"/>
            <p:cNvGrpSpPr>
              <a:grpSpLocks/>
            </p:cNvGrpSpPr>
            <p:nvPr/>
          </p:nvGrpSpPr>
          <p:grpSpPr bwMode="auto">
            <a:xfrm>
              <a:off x="6477000" y="4953000"/>
              <a:ext cx="1143000" cy="457200"/>
              <a:chOff x="762000" y="4953000"/>
              <a:chExt cx="1143000" cy="457200"/>
            </a:xfrm>
          </p:grpSpPr>
          <p:cxnSp>
            <p:nvCxnSpPr>
              <p:cNvPr id="51289" name="Straight Connector 132"/>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0" name="Straight Connector 133"/>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1" name="Straight Connector 134"/>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2" name="Straight Connector 135"/>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3" name="Straight Connector 136"/>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4" name="Straight Connector 137"/>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5" name="Straight Connector 138"/>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6" name="Straight Connector 139"/>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7" name="Straight Connector 140"/>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8" name="Straight Connector 141"/>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99" name="Straight Connector 142"/>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0" name="Straight Connector 143"/>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1" name="Straight Connector 144"/>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2" name="Straight Connector 145"/>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3" name="Straight Connector 146"/>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4" name="Straight Connector 147"/>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305" name="Straight Connector 148"/>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53" name="Group 149"/>
            <p:cNvGrpSpPr>
              <a:grpSpLocks/>
            </p:cNvGrpSpPr>
            <p:nvPr/>
          </p:nvGrpSpPr>
          <p:grpSpPr bwMode="auto">
            <a:xfrm>
              <a:off x="7620000" y="4953000"/>
              <a:ext cx="1143000" cy="457200"/>
              <a:chOff x="762000" y="4953000"/>
              <a:chExt cx="1143000" cy="457200"/>
            </a:xfrm>
          </p:grpSpPr>
          <p:cxnSp>
            <p:nvCxnSpPr>
              <p:cNvPr id="51272" name="Straight Connector 150"/>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3" name="Straight Connector 151"/>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4" name="Straight Connector 152"/>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5" name="Straight Connector 153"/>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6" name="Straight Connector 154"/>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7" name="Straight Connector 155"/>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8" name="Straight Connector 156"/>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9" name="Straight Connector 157"/>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0" name="Straight Connector 158"/>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1" name="Straight Connector 15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2" name="Straight Connector 16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3" name="Straight Connector 16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4" name="Straight Connector 16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5" name="Straight Connector 16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6" name="Straight Connector 16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7" name="Straight Connector 16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88" name="Straight Connector 16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1254" name="Group 167"/>
            <p:cNvGrpSpPr>
              <a:grpSpLocks/>
            </p:cNvGrpSpPr>
            <p:nvPr/>
          </p:nvGrpSpPr>
          <p:grpSpPr bwMode="auto">
            <a:xfrm>
              <a:off x="8763000" y="4953000"/>
              <a:ext cx="1143000" cy="457200"/>
              <a:chOff x="762000" y="4953000"/>
              <a:chExt cx="1143000" cy="457200"/>
            </a:xfrm>
          </p:grpSpPr>
          <p:cxnSp>
            <p:nvCxnSpPr>
              <p:cNvPr id="51255" name="Straight Connector 168"/>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56" name="Straight Connector 169"/>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57" name="Straight Connector 170"/>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58" name="Straight Connector 171"/>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59" name="Straight Connector 172"/>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0" name="Straight Connector 173"/>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1" name="Straight Connector 174"/>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2" name="Straight Connector 175"/>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3" name="Straight Connector 176"/>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4" name="Straight Connector 177"/>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5" name="Straight Connector 178"/>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6" name="Straight Connector 179"/>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7" name="Straight Connector 180"/>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8" name="Straight Connector 181"/>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69" name="Straight Connector 182"/>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0" name="Straight Connector 183"/>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1271" name="Straight Connector 184"/>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cxnSp>
        <p:nvCxnSpPr>
          <p:cNvPr id="188" name="Straight Connector 187"/>
          <p:cNvCxnSpPr>
            <a:cxnSpLocks noChangeShapeType="1"/>
          </p:cNvCxnSpPr>
          <p:nvPr/>
        </p:nvCxnSpPr>
        <p:spPr bwMode="auto">
          <a:xfrm>
            <a:off x="1804988" y="3243263"/>
            <a:ext cx="22733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0" name="Straight Connector 189"/>
          <p:cNvCxnSpPr>
            <a:cxnSpLocks noChangeShapeType="1"/>
          </p:cNvCxnSpPr>
          <p:nvPr/>
        </p:nvCxnSpPr>
        <p:spPr bwMode="auto">
          <a:xfrm flipH="1" flipV="1">
            <a:off x="4095750" y="3236913"/>
            <a:ext cx="0" cy="14112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93" name="TextBox 192"/>
          <p:cNvSpPr txBox="1">
            <a:spLocks noChangeArrowheads="1"/>
          </p:cNvSpPr>
          <p:nvPr/>
        </p:nvSpPr>
        <p:spPr bwMode="auto">
          <a:xfrm>
            <a:off x="1009650" y="3503613"/>
            <a:ext cx="538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k-1</a:t>
            </a:r>
          </a:p>
        </p:txBody>
      </p:sp>
      <p:cxnSp>
        <p:nvCxnSpPr>
          <p:cNvPr id="194" name="Straight Connector 193"/>
          <p:cNvCxnSpPr>
            <a:cxnSpLocks noChangeShapeType="1"/>
          </p:cNvCxnSpPr>
          <p:nvPr/>
        </p:nvCxnSpPr>
        <p:spPr bwMode="auto">
          <a:xfrm flipV="1">
            <a:off x="4324350" y="3094038"/>
            <a:ext cx="0" cy="15541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6" name="Straight Connector 195"/>
          <p:cNvCxnSpPr>
            <a:cxnSpLocks noChangeShapeType="1"/>
          </p:cNvCxnSpPr>
          <p:nvPr/>
        </p:nvCxnSpPr>
        <p:spPr bwMode="auto">
          <a:xfrm>
            <a:off x="1828800" y="3105150"/>
            <a:ext cx="24955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98" name="TextBox 197"/>
          <p:cNvSpPr txBox="1">
            <a:spLocks noChangeArrowheads="1"/>
          </p:cNvSpPr>
          <p:nvPr/>
        </p:nvSpPr>
        <p:spPr bwMode="auto">
          <a:xfrm>
            <a:off x="4038600" y="4948238"/>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h</a:t>
            </a:r>
            <a:r>
              <a:rPr lang="en-US" altLang="en-US" sz="2400" baseline="-25000"/>
              <a:t>k-1</a:t>
            </a:r>
          </a:p>
        </p:txBody>
      </p:sp>
      <p:sp>
        <p:nvSpPr>
          <p:cNvPr id="199" name="Left Brace 198"/>
          <p:cNvSpPr>
            <a:spLocks/>
          </p:cNvSpPr>
          <p:nvPr/>
        </p:nvSpPr>
        <p:spPr bwMode="auto">
          <a:xfrm rot="-5400000">
            <a:off x="4127500" y="4756151"/>
            <a:ext cx="173037" cy="220662"/>
          </a:xfrm>
          <a:prstGeom prst="leftBrace">
            <a:avLst>
              <a:gd name="adj1" fmla="val 8366"/>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0" name="Left Brace 199"/>
          <p:cNvSpPr>
            <a:spLocks/>
          </p:cNvSpPr>
          <p:nvPr/>
        </p:nvSpPr>
        <p:spPr bwMode="auto">
          <a:xfrm rot="-5400000">
            <a:off x="2978150" y="4465638"/>
            <a:ext cx="173038" cy="2519362"/>
          </a:xfrm>
          <a:prstGeom prst="leftBrace">
            <a:avLst>
              <a:gd name="adj1" fmla="val 835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1" name="TextBox 200"/>
          <p:cNvSpPr txBox="1">
            <a:spLocks noChangeArrowheads="1"/>
          </p:cNvSpPr>
          <p:nvPr/>
        </p:nvSpPr>
        <p:spPr bwMode="auto">
          <a:xfrm>
            <a:off x="2911475" y="5715000"/>
            <a:ext cx="623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a:t>
            </a:r>
            <a:r>
              <a:rPr lang="en-US" altLang="en-US" sz="2400" baseline="-25000"/>
              <a:t>k-1</a:t>
            </a:r>
          </a:p>
        </p:txBody>
      </p:sp>
      <p:sp>
        <p:nvSpPr>
          <p:cNvPr id="202" name="TextBox 201"/>
          <p:cNvSpPr txBox="1">
            <a:spLocks noChangeArrowheads="1"/>
          </p:cNvSpPr>
          <p:nvPr/>
        </p:nvSpPr>
        <p:spPr bwMode="auto">
          <a:xfrm>
            <a:off x="4140200" y="6248400"/>
            <a:ext cx="433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a:t>
            </a:r>
            <a:r>
              <a:rPr lang="en-US" altLang="en-US" sz="2400" baseline="-25000"/>
              <a:t>k</a:t>
            </a:r>
            <a:r>
              <a:rPr lang="en-US" altLang="en-US" sz="2400"/>
              <a:t>=T</a:t>
            </a:r>
            <a:r>
              <a:rPr lang="en-US" altLang="en-US" sz="2400" baseline="-25000"/>
              <a:t>s</a:t>
            </a:r>
            <a:r>
              <a:rPr lang="en-US" altLang="en-US" sz="2400"/>
              <a:t>*s</a:t>
            </a:r>
            <a:r>
              <a:rPr lang="en-US" altLang="en-US" sz="2400" baseline="-25000"/>
              <a:t>k-1 </a:t>
            </a:r>
            <a:r>
              <a:rPr lang="en-US" altLang="en-US" sz="2400"/>
              <a:t>(sec) =</a:t>
            </a:r>
            <a:r>
              <a:rPr lang="en-US" altLang="en-US" sz="2400">
                <a:latin typeface="Symbol" panose="05050102010706020507" pitchFamily="18" charset="2"/>
              </a:rPr>
              <a:t>p</a:t>
            </a:r>
            <a:r>
              <a:rPr lang="en-US" altLang="en-US" sz="2400"/>
              <a:t>*s</a:t>
            </a:r>
            <a:r>
              <a:rPr lang="en-US" altLang="en-US" sz="2400" baseline="-25000"/>
              <a:t>k-1</a:t>
            </a:r>
            <a:r>
              <a:rPr lang="en-US" altLang="en-US" sz="2400"/>
              <a:t>/N</a:t>
            </a:r>
            <a:r>
              <a:rPr lang="en-US" altLang="en-US" sz="2400" baseline="-25000"/>
              <a:t>s</a:t>
            </a:r>
            <a:r>
              <a:rPr lang="en-US" altLang="en-US" sz="2400"/>
              <a:t> (rad) </a:t>
            </a:r>
            <a:endParaRPr lang="en-US" altLang="en-US" sz="2400" baseline="-25000"/>
          </a:p>
        </p:txBody>
      </p:sp>
      <p:cxnSp>
        <p:nvCxnSpPr>
          <p:cNvPr id="204" name="Straight Arrow Connector 203"/>
          <p:cNvCxnSpPr>
            <a:cxnSpLocks noChangeShapeType="1"/>
          </p:cNvCxnSpPr>
          <p:nvPr/>
        </p:nvCxnSpPr>
        <p:spPr bwMode="auto">
          <a:xfrm flipV="1">
            <a:off x="4322763" y="5873750"/>
            <a:ext cx="0" cy="30321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 name="TextBox 204"/>
          <p:cNvSpPr txBox="1">
            <a:spLocks noChangeArrowheads="1"/>
          </p:cNvSpPr>
          <p:nvPr/>
        </p:nvSpPr>
        <p:spPr bwMode="auto">
          <a:xfrm>
            <a:off x="914400" y="2982913"/>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k</a:t>
            </a:r>
          </a:p>
        </p:txBody>
      </p:sp>
      <p:cxnSp>
        <p:nvCxnSpPr>
          <p:cNvPr id="207" name="Straight Arrow Connector 206"/>
          <p:cNvCxnSpPr>
            <a:cxnSpLocks noChangeShapeType="1"/>
            <a:stCxn id="205" idx="3"/>
          </p:cNvCxnSpPr>
          <p:nvPr/>
        </p:nvCxnSpPr>
        <p:spPr bwMode="auto">
          <a:xfrm flipV="1">
            <a:off x="1317625" y="3105150"/>
            <a:ext cx="434975" cy="619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 name="Straight Arrow Connector 208"/>
          <p:cNvCxnSpPr>
            <a:cxnSpLocks noChangeShapeType="1"/>
            <a:stCxn id="193" idx="3"/>
          </p:cNvCxnSpPr>
          <p:nvPr/>
        </p:nvCxnSpPr>
        <p:spPr bwMode="auto">
          <a:xfrm flipV="1">
            <a:off x="1547813" y="3243263"/>
            <a:ext cx="257175" cy="4460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51239" name="Object 209"/>
          <p:cNvGraphicFramePr>
            <a:graphicFrameLocks noChangeAspect="1"/>
          </p:cNvGraphicFramePr>
          <p:nvPr/>
        </p:nvGraphicFramePr>
        <p:xfrm>
          <a:off x="5278438" y="2052638"/>
          <a:ext cx="3863975" cy="960437"/>
        </p:xfrm>
        <a:graphic>
          <a:graphicData uri="http://schemas.openxmlformats.org/presentationml/2006/ole">
            <mc:AlternateContent xmlns:mc="http://schemas.openxmlformats.org/markup-compatibility/2006">
              <mc:Choice xmlns:v="urn:schemas-microsoft-com:vml" Requires="v">
                <p:oleObj spid="_x0000_s51453" name="Equation" r:id="rId3" imgW="1930400" imgH="482600" progId="Equation.3">
                  <p:embed/>
                </p:oleObj>
              </mc:Choice>
              <mc:Fallback>
                <p:oleObj name="Equation" r:id="rId3" imgW="1930400" imgH="482600" progId="Equation.3">
                  <p:embed/>
                  <p:pic>
                    <p:nvPicPr>
                      <p:cNvPr id="0" name="Object 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2052638"/>
                        <a:ext cx="386397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 name="Object 210"/>
          <p:cNvGraphicFramePr>
            <a:graphicFrameLocks noChangeAspect="1"/>
          </p:cNvGraphicFramePr>
          <p:nvPr/>
        </p:nvGraphicFramePr>
        <p:xfrm>
          <a:off x="4632325" y="3059113"/>
          <a:ext cx="3457575" cy="960437"/>
        </p:xfrm>
        <a:graphic>
          <a:graphicData uri="http://schemas.openxmlformats.org/presentationml/2006/ole">
            <mc:AlternateContent xmlns:mc="http://schemas.openxmlformats.org/markup-compatibility/2006">
              <mc:Choice xmlns:v="urn:schemas-microsoft-com:vml" Requires="v">
                <p:oleObj spid="_x0000_s51454" name="Equation" r:id="rId5" imgW="1726451" imgH="482391" progId="Equation.DSMT4">
                  <p:embed/>
                </p:oleObj>
              </mc:Choice>
              <mc:Fallback>
                <p:oleObj name="Equation" r:id="rId5" imgW="1726451" imgH="482391" progId="Equation.DSMT4">
                  <p:embed/>
                  <p:pic>
                    <p:nvPicPr>
                      <p:cNvPr id="0" name="Object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325" y="3059113"/>
                        <a:ext cx="345757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 name="Object 211"/>
          <p:cNvGraphicFramePr>
            <a:graphicFrameLocks noChangeAspect="1"/>
          </p:cNvGraphicFramePr>
          <p:nvPr/>
        </p:nvGraphicFramePr>
        <p:xfrm>
          <a:off x="4999038" y="4941888"/>
          <a:ext cx="3686175" cy="960437"/>
        </p:xfrm>
        <a:graphic>
          <a:graphicData uri="http://schemas.openxmlformats.org/presentationml/2006/ole">
            <mc:AlternateContent xmlns:mc="http://schemas.openxmlformats.org/markup-compatibility/2006">
              <mc:Choice xmlns:v="urn:schemas-microsoft-com:vml" Requires="v">
                <p:oleObj spid="_x0000_s51455" name="Equation" r:id="rId7" imgW="1841500" imgH="482600" progId="Equation.DSMT4">
                  <p:embed/>
                </p:oleObj>
              </mc:Choice>
              <mc:Fallback>
                <p:oleObj name="Equation" r:id="rId7" imgW="1841500" imgH="482600" progId="Equation.DSMT4">
                  <p:embed/>
                  <p:pic>
                    <p:nvPicPr>
                      <p:cNvPr id="0" name="Object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4941888"/>
                        <a:ext cx="368617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4" name="Straight Arrow Connector 213"/>
          <p:cNvCxnSpPr>
            <a:cxnSpLocks noChangeShapeType="1"/>
          </p:cNvCxnSpPr>
          <p:nvPr/>
        </p:nvCxnSpPr>
        <p:spPr bwMode="auto">
          <a:xfrm flipH="1" flipV="1">
            <a:off x="3273425" y="3733800"/>
            <a:ext cx="186055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43" name="Straight Arrow Connector 215"/>
          <p:cNvCxnSpPr>
            <a:cxnSpLocks noChangeShapeType="1"/>
          </p:cNvCxnSpPr>
          <p:nvPr/>
        </p:nvCxnSpPr>
        <p:spPr bwMode="auto">
          <a:xfrm flipH="1">
            <a:off x="4824413" y="2536825"/>
            <a:ext cx="560387" cy="2174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9" name="Straight Arrow Connector 218"/>
          <p:cNvCxnSpPr>
            <a:cxnSpLocks noChangeShapeType="1"/>
          </p:cNvCxnSpPr>
          <p:nvPr/>
        </p:nvCxnSpPr>
        <p:spPr bwMode="auto">
          <a:xfrm flipH="1" flipV="1">
            <a:off x="4379913" y="3135313"/>
            <a:ext cx="352425" cy="330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20" name="Object 219"/>
          <p:cNvGraphicFramePr>
            <a:graphicFrameLocks noChangeAspect="1"/>
          </p:cNvGraphicFramePr>
          <p:nvPr/>
        </p:nvGraphicFramePr>
        <p:xfrm>
          <a:off x="1770063" y="923925"/>
          <a:ext cx="3813175" cy="960438"/>
        </p:xfrm>
        <a:graphic>
          <a:graphicData uri="http://schemas.openxmlformats.org/presentationml/2006/ole">
            <mc:AlternateContent xmlns:mc="http://schemas.openxmlformats.org/markup-compatibility/2006">
              <mc:Choice xmlns:v="urn:schemas-microsoft-com:vml" Requires="v">
                <p:oleObj spid="_x0000_s51456" name="Equation" r:id="rId9" imgW="1905000" imgH="482600" progId="Equation.DSMT4">
                  <p:embed/>
                </p:oleObj>
              </mc:Choice>
              <mc:Fallback>
                <p:oleObj name="Equation" r:id="rId9" imgW="1905000" imgH="482600" progId="Equation.DSMT4">
                  <p:embed/>
                  <p:pic>
                    <p:nvPicPr>
                      <p:cNvPr id="0" name="Object 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923925"/>
                        <a:ext cx="381317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3" name="Straight Arrow Connector 222"/>
          <p:cNvCxnSpPr>
            <a:cxnSpLocks noChangeShapeType="1"/>
          </p:cNvCxnSpPr>
          <p:nvPr/>
        </p:nvCxnSpPr>
        <p:spPr bwMode="auto">
          <a:xfrm>
            <a:off x="5635625" y="1457325"/>
            <a:ext cx="1106488" cy="149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8" grpId="0"/>
      <p:bldP spid="199" grpId="0" animBg="1"/>
      <p:bldP spid="200" grpId="0" animBg="1"/>
      <p:bldP spid="201" grpId="0"/>
      <p:bldP spid="202" grpId="0"/>
      <p:bldP spid="2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altLang="en-US" smtClean="0"/>
              <a:t>HW</a:t>
            </a:r>
          </a:p>
        </p:txBody>
      </p:sp>
      <p:sp>
        <p:nvSpPr>
          <p:cNvPr id="52227" name="Content Placeholder 3"/>
          <p:cNvSpPr>
            <a:spLocks noGrp="1"/>
          </p:cNvSpPr>
          <p:nvPr>
            <p:ph idx="1"/>
          </p:nvPr>
        </p:nvSpPr>
        <p:spPr>
          <a:xfrm>
            <a:off x="457200" y="1219200"/>
            <a:ext cx="8229600" cy="5181600"/>
          </a:xfrm>
        </p:spPr>
        <p:txBody>
          <a:bodyPr/>
          <a:lstStyle/>
          <a:p>
            <a:r>
              <a:rPr lang="en-US" altLang="en-US" sz="2000" dirty="0" smtClean="0"/>
              <a:t>Expand on what we briefly discussed in class, derive an alternative method for sine histogram test.</a:t>
            </a:r>
          </a:p>
          <a:p>
            <a:pPr lvl="1"/>
            <a:r>
              <a:rPr lang="en-US" altLang="en-US" sz="1600" dirty="0" smtClean="0"/>
              <a:t>Assume input sine wave is pure, its DC value is not necessarily equal to ADC input mid point, and sine peak to peak range may be larger or smaller than ADC input range.</a:t>
            </a:r>
          </a:p>
          <a:p>
            <a:pPr lvl="1"/>
            <a:r>
              <a:rPr lang="en-US" altLang="en-US" sz="1600" dirty="0" smtClean="0"/>
              <a:t>Assume ADC output histogram counts are available, given in a vector of length 2^N with </a:t>
            </a:r>
            <a:r>
              <a:rPr lang="en-US" altLang="en-US" sz="1600" dirty="0" err="1" smtClean="0"/>
              <a:t>i-th</a:t>
            </a:r>
            <a:r>
              <a:rPr lang="en-US" altLang="en-US" sz="1600" dirty="0" smtClean="0"/>
              <a:t> value corresponding to the histogram count for code i-1.</a:t>
            </a:r>
          </a:p>
          <a:p>
            <a:pPr lvl="1"/>
            <a:r>
              <a:rPr lang="en-US" altLang="en-US" sz="1600" dirty="0" smtClean="0"/>
              <a:t>Assume sampling times are uniform, so that # of cumulative counts is proportional to time.</a:t>
            </a:r>
          </a:p>
          <a:p>
            <a:pPr lvl="1"/>
            <a:r>
              <a:rPr lang="en-US" altLang="en-US" sz="1600" dirty="0" smtClean="0"/>
              <a:t>Perform all of your derivations and algorithm procedures symbolically.</a:t>
            </a:r>
          </a:p>
          <a:p>
            <a:r>
              <a:rPr lang="en-US" altLang="en-US" sz="2000" dirty="0" smtClean="0"/>
              <a:t>Implement both the book’s SHT and your SHT in </a:t>
            </a:r>
            <a:r>
              <a:rPr lang="en-US" altLang="en-US" sz="2000" dirty="0" err="1" smtClean="0"/>
              <a:t>Matlab</a:t>
            </a:r>
            <a:r>
              <a:rPr lang="en-US" altLang="en-US" sz="2000" dirty="0" smtClean="0"/>
              <a:t>.</a:t>
            </a:r>
          </a:p>
          <a:p>
            <a:r>
              <a:rPr lang="en-US" altLang="en-US" sz="2000" dirty="0" smtClean="0"/>
              <a:t>Use your ADC to test your algorithms.</a:t>
            </a:r>
          </a:p>
          <a:p>
            <a:pPr lvl="1"/>
            <a:r>
              <a:rPr lang="en-US" altLang="en-US" sz="1600" dirty="0" smtClean="0"/>
              <a:t>Add some input noise to the signal.</a:t>
            </a:r>
          </a:p>
          <a:p>
            <a:pPr lvl="1"/>
            <a:r>
              <a:rPr lang="en-US" altLang="en-US" sz="1600" dirty="0" smtClean="0"/>
              <a:t>Compare both SHT results against noise free true INL/DNL.</a:t>
            </a:r>
          </a:p>
          <a:p>
            <a:pPr lvl="1"/>
            <a:r>
              <a:rPr lang="en-US" altLang="en-US" sz="1600" dirty="0" smtClean="0"/>
              <a:t>Try various # hits per code (8, 16, 32, 64, 128, 256) and various noise sigma (0.25, 0.5, 0.75, 1, 1.5).</a:t>
            </a:r>
          </a:p>
          <a:p>
            <a:pPr lvl="1"/>
            <a:r>
              <a:rPr lang="en-US" altLang="en-US" sz="1600" dirty="0" smtClean="0"/>
              <a:t>Try a few different sine amplitudes and offsets.</a:t>
            </a:r>
          </a:p>
        </p:txBody>
      </p:sp>
      <p:sp>
        <p:nvSpPr>
          <p:cNvPr id="522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C27D4D-0291-49D1-A0C0-5DE233794E8A}" type="slidenum">
              <a:rPr lang="en-US" altLang="en-US" sz="1400" smtClean="0"/>
              <a:pPr>
                <a:spcBef>
                  <a:spcPct val="0"/>
                </a:spcBef>
                <a:buFontTx/>
                <a:buNone/>
              </a:pPr>
              <a:t>38</a:t>
            </a:fld>
            <a:endParaRPr lang="en-US" altLang="en-US" sz="14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HW (optional)</a:t>
            </a:r>
          </a:p>
        </p:txBody>
      </p:sp>
      <p:sp>
        <p:nvSpPr>
          <p:cNvPr id="53251" name="Content Placeholder 2"/>
          <p:cNvSpPr>
            <a:spLocks noGrp="1"/>
          </p:cNvSpPr>
          <p:nvPr>
            <p:ph idx="1"/>
          </p:nvPr>
        </p:nvSpPr>
        <p:spPr/>
        <p:txBody>
          <a:bodyPr/>
          <a:lstStyle/>
          <a:p>
            <a:r>
              <a:rPr lang="en-US" altLang="en-US" sz="2000" smtClean="0"/>
              <a:t>Extend your new SHT INL/DNL test algorithm to a general histogram test (GHT): the input signal is an arbitrary nonlinear strictly monotonic (when unfolded) function of known form but unknown amplitude and offset, that is Vin(t) = A*f(t) + Vos, where f(t) is known for t=0 to 1.</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8D1A32-A54A-4B03-A17A-F901480D035E}" type="slidenum">
              <a:rPr lang="en-US" altLang="en-US" sz="1400" smtClean="0"/>
              <a:pPr>
                <a:spcBef>
                  <a:spcPct val="0"/>
                </a:spcBef>
                <a:buFontTx/>
                <a:buNone/>
              </a:pPr>
              <a:t>39</a:t>
            </a:fld>
            <a:endParaRPr lang="en-US" altLang="en-US"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460F16-AE8C-4E5C-AC92-A19A9B23D29E}" type="slidenum">
              <a:rPr lang="en-US" altLang="en-US" sz="1400" smtClean="0"/>
              <a:pPr>
                <a:spcBef>
                  <a:spcPct val="0"/>
                </a:spcBef>
                <a:buFontTx/>
                <a:buNone/>
              </a:pPr>
              <a:t>4</a:t>
            </a:fld>
            <a:endParaRPr lang="en-US" altLang="en-US" sz="1400" smtClean="0"/>
          </a:p>
        </p:txBody>
      </p:sp>
      <p:sp>
        <p:nvSpPr>
          <p:cNvPr id="8195" name="Rectangle 2"/>
          <p:cNvSpPr txBox="1">
            <a:spLocks noChangeArrowheads="1"/>
          </p:cNvSpPr>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3600">
                <a:solidFill>
                  <a:schemeClr val="tx2"/>
                </a:solidFill>
                <a:ea typeface="SimSun" panose="02010600030101010101" pitchFamily="2" charset="-122"/>
              </a:rPr>
              <a:t>INTEGRAL NONLINEARITY ERRORS </a:t>
            </a:r>
            <a:endParaRPr lang="en-US" altLang="en-US" sz="3600">
              <a:solidFill>
                <a:schemeClr val="tx2"/>
              </a:solidFill>
            </a:endParaRPr>
          </a:p>
        </p:txBody>
      </p:sp>
      <p:sp>
        <p:nvSpPr>
          <p:cNvPr id="8196" name="Freeform 4"/>
          <p:cNvSpPr>
            <a:spLocks/>
          </p:cNvSpPr>
          <p:nvPr/>
        </p:nvSpPr>
        <p:spPr bwMode="auto">
          <a:xfrm>
            <a:off x="2257425" y="2000250"/>
            <a:ext cx="4229100" cy="3495675"/>
          </a:xfrm>
          <a:custGeom>
            <a:avLst/>
            <a:gdLst>
              <a:gd name="T0" fmla="*/ 0 w 4229100"/>
              <a:gd name="T1" fmla="*/ 3495675 h 3495675"/>
              <a:gd name="T2" fmla="*/ 409575 w 4229100"/>
              <a:gd name="T3" fmla="*/ 3000375 h 3495675"/>
              <a:gd name="T4" fmla="*/ 971550 w 4229100"/>
              <a:gd name="T5" fmla="*/ 2381251 h 3495675"/>
              <a:gd name="T6" fmla="*/ 1685925 w 4229100"/>
              <a:gd name="T7" fmla="*/ 1724029 h 3495675"/>
              <a:gd name="T8" fmla="*/ 2667000 w 4229100"/>
              <a:gd name="T9" fmla="*/ 923925 h 3495675"/>
              <a:gd name="T10" fmla="*/ 3629017 w 4229100"/>
              <a:gd name="T11" fmla="*/ 304800 h 3495675"/>
              <a:gd name="T12" fmla="*/ 4229100 w 4229100"/>
              <a:gd name="T13" fmla="*/ 0 h 3495675"/>
              <a:gd name="T14" fmla="*/ 0 60000 65536"/>
              <a:gd name="T15" fmla="*/ 0 60000 65536"/>
              <a:gd name="T16" fmla="*/ 0 60000 65536"/>
              <a:gd name="T17" fmla="*/ 0 60000 65536"/>
              <a:gd name="T18" fmla="*/ 0 60000 65536"/>
              <a:gd name="T19" fmla="*/ 0 60000 65536"/>
              <a:gd name="T20" fmla="*/ 0 60000 65536"/>
              <a:gd name="T21" fmla="*/ 0 w 4229100"/>
              <a:gd name="T22" fmla="*/ 0 h 3495675"/>
              <a:gd name="T23" fmla="*/ 4229100 w 4229100"/>
              <a:gd name="T24" fmla="*/ 3495675 h 3495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9100" h="3495675">
                <a:moveTo>
                  <a:pt x="0" y="3495675"/>
                </a:moveTo>
                <a:cubicBezTo>
                  <a:pt x="123825" y="3340893"/>
                  <a:pt x="247650" y="3186112"/>
                  <a:pt x="409575" y="3000375"/>
                </a:cubicBezTo>
                <a:cubicBezTo>
                  <a:pt x="571500" y="2814638"/>
                  <a:pt x="758825" y="2593975"/>
                  <a:pt x="971550" y="2381250"/>
                </a:cubicBezTo>
                <a:cubicBezTo>
                  <a:pt x="1184275" y="2168525"/>
                  <a:pt x="1403350" y="1966912"/>
                  <a:pt x="1685925" y="1724025"/>
                </a:cubicBezTo>
                <a:cubicBezTo>
                  <a:pt x="1968500" y="1481138"/>
                  <a:pt x="2343150" y="1160462"/>
                  <a:pt x="2667000" y="923925"/>
                </a:cubicBezTo>
                <a:cubicBezTo>
                  <a:pt x="2990850" y="687388"/>
                  <a:pt x="3368675" y="458788"/>
                  <a:pt x="3629025" y="304800"/>
                </a:cubicBezTo>
                <a:cubicBezTo>
                  <a:pt x="3889375" y="150813"/>
                  <a:pt x="4059237" y="75406"/>
                  <a:pt x="4229100" y="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cxnSp>
        <p:nvCxnSpPr>
          <p:cNvPr id="8197" name="Straight Connector 6"/>
          <p:cNvCxnSpPr>
            <a:cxnSpLocks noChangeShapeType="1"/>
            <a:endCxn id="8196" idx="6"/>
          </p:cNvCxnSpPr>
          <p:nvPr/>
        </p:nvCxnSpPr>
        <p:spPr bwMode="auto">
          <a:xfrm flipV="1">
            <a:off x="2286000" y="2000250"/>
            <a:ext cx="4200525" cy="348615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198" name="Straight Arrow Connector 10"/>
          <p:cNvCxnSpPr>
            <a:cxnSpLocks noChangeShapeType="1"/>
          </p:cNvCxnSpPr>
          <p:nvPr/>
        </p:nvCxnSpPr>
        <p:spPr bwMode="auto">
          <a:xfrm>
            <a:off x="1905000" y="5486400"/>
            <a:ext cx="579120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199" name="Straight Arrow Connector 11"/>
          <p:cNvCxnSpPr>
            <a:cxnSpLocks noChangeShapeType="1"/>
          </p:cNvCxnSpPr>
          <p:nvPr/>
        </p:nvCxnSpPr>
        <p:spPr bwMode="auto">
          <a:xfrm rot="5400000" flipH="1" flipV="1">
            <a:off x="-151606" y="3505994"/>
            <a:ext cx="457200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00" name="Straight Connector 20"/>
          <p:cNvCxnSpPr>
            <a:cxnSpLocks noChangeShapeType="1"/>
          </p:cNvCxnSpPr>
          <p:nvPr/>
        </p:nvCxnSpPr>
        <p:spPr bwMode="auto">
          <a:xfrm rot="10800000">
            <a:off x="2133600" y="2000250"/>
            <a:ext cx="4343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8201" name="TextBox 21"/>
          <p:cNvSpPr txBox="1">
            <a:spLocks noChangeArrowheads="1"/>
          </p:cNvSpPr>
          <p:nvPr/>
        </p:nvSpPr>
        <p:spPr bwMode="auto">
          <a:xfrm>
            <a:off x="1562100" y="19018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2</a:t>
            </a:r>
            <a:r>
              <a:rPr lang="en-US" altLang="en-US" sz="1400" baseline="30000"/>
              <a:t>N</a:t>
            </a:r>
            <a:r>
              <a:rPr lang="en-US" altLang="en-US" sz="1400">
                <a:latin typeface="Times New Roman" panose="02020603050405020304" pitchFamily="18" charset="0"/>
                <a:cs typeface="Times New Roman" panose="02020603050405020304" pitchFamily="18" charset="0"/>
              </a:rPr>
              <a:t>−</a:t>
            </a:r>
            <a:r>
              <a:rPr lang="en-US" altLang="en-US" sz="1400"/>
              <a:t>1</a:t>
            </a:r>
          </a:p>
        </p:txBody>
      </p:sp>
      <p:sp>
        <p:nvSpPr>
          <p:cNvPr id="8202" name="TextBox 23"/>
          <p:cNvSpPr txBox="1">
            <a:spLocks noChangeArrowheads="1"/>
          </p:cNvSpPr>
          <p:nvPr/>
        </p:nvSpPr>
        <p:spPr bwMode="auto">
          <a:xfrm>
            <a:off x="1600200" y="533400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0</a:t>
            </a:r>
          </a:p>
        </p:txBody>
      </p:sp>
      <p:sp>
        <p:nvSpPr>
          <p:cNvPr id="8203" name="TextBox 24"/>
          <p:cNvSpPr txBox="1">
            <a:spLocks noChangeArrowheads="1"/>
          </p:cNvSpPr>
          <p:nvPr/>
        </p:nvSpPr>
        <p:spPr bwMode="auto">
          <a:xfrm>
            <a:off x="2124075" y="5445125"/>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V</a:t>
            </a:r>
            <a:r>
              <a:rPr lang="en-US" altLang="en-US" sz="1400" baseline="-25000"/>
              <a:t>os</a:t>
            </a:r>
          </a:p>
        </p:txBody>
      </p:sp>
      <p:sp>
        <p:nvSpPr>
          <p:cNvPr id="8204" name="TextBox 25"/>
          <p:cNvSpPr txBox="1">
            <a:spLocks noChangeArrowheads="1"/>
          </p:cNvSpPr>
          <p:nvPr/>
        </p:nvSpPr>
        <p:spPr bwMode="auto">
          <a:xfrm>
            <a:off x="1600200" y="3276600"/>
            <a:ext cx="27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k</a:t>
            </a:r>
          </a:p>
        </p:txBody>
      </p:sp>
      <p:cxnSp>
        <p:nvCxnSpPr>
          <p:cNvPr id="8205" name="Straight Connector 26"/>
          <p:cNvCxnSpPr>
            <a:cxnSpLocks noChangeShapeType="1"/>
          </p:cNvCxnSpPr>
          <p:nvPr/>
        </p:nvCxnSpPr>
        <p:spPr bwMode="auto">
          <a:xfrm rot="10800000">
            <a:off x="2133600" y="3409950"/>
            <a:ext cx="26670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8206" name="Right Brace 30"/>
          <p:cNvSpPr>
            <a:spLocks/>
          </p:cNvSpPr>
          <p:nvPr/>
        </p:nvSpPr>
        <p:spPr bwMode="auto">
          <a:xfrm rot="5400000">
            <a:off x="4425950" y="3460750"/>
            <a:ext cx="228600" cy="469900"/>
          </a:xfrm>
          <a:prstGeom prst="rightBrace">
            <a:avLst>
              <a:gd name="adj1" fmla="val 831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207" name="TextBox 31"/>
          <p:cNvSpPr txBox="1">
            <a:spLocks noChangeArrowheads="1"/>
          </p:cNvSpPr>
          <p:nvPr/>
        </p:nvSpPr>
        <p:spPr bwMode="auto">
          <a:xfrm>
            <a:off x="4278313" y="3810000"/>
            <a:ext cx="522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INL</a:t>
            </a:r>
            <a:r>
              <a:rPr lang="en-US" altLang="en-US" sz="1400" baseline="-25000"/>
              <a:t>k</a:t>
            </a:r>
          </a:p>
        </p:txBody>
      </p:sp>
      <p:sp>
        <p:nvSpPr>
          <p:cNvPr id="8208" name="TextBox 34"/>
          <p:cNvSpPr txBox="1">
            <a:spLocks noChangeArrowheads="1"/>
          </p:cNvSpPr>
          <p:nvPr/>
        </p:nvSpPr>
        <p:spPr bwMode="auto">
          <a:xfrm>
            <a:off x="7315200" y="5486400"/>
            <a:ext cx="39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V</a:t>
            </a:r>
            <a:r>
              <a:rPr lang="en-US" altLang="en-US" sz="1400" baseline="-25000"/>
              <a:t>in</a:t>
            </a:r>
          </a:p>
        </p:txBody>
      </p:sp>
      <p:sp>
        <p:nvSpPr>
          <p:cNvPr id="8209" name="TextBox 35"/>
          <p:cNvSpPr txBox="1">
            <a:spLocks noChangeArrowheads="1"/>
          </p:cNvSpPr>
          <p:nvPr/>
        </p:nvSpPr>
        <p:spPr bwMode="auto">
          <a:xfrm>
            <a:off x="2209800" y="1219200"/>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a:t>
            </a:r>
            <a:r>
              <a:rPr lang="en-US" altLang="en-US" sz="1400" baseline="-25000"/>
              <a:t>o</a:t>
            </a:r>
          </a:p>
        </p:txBody>
      </p:sp>
      <p:sp>
        <p:nvSpPr>
          <p:cNvPr id="8210" name="TextBox 36"/>
          <p:cNvSpPr txBox="1">
            <a:spLocks noChangeArrowheads="1"/>
          </p:cNvSpPr>
          <p:nvPr/>
        </p:nvSpPr>
        <p:spPr bwMode="auto">
          <a:xfrm>
            <a:off x="4038600" y="41910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For ADCs: INL_k error is indexed with respect to the output axis, which is code k.</a:t>
            </a:r>
          </a:p>
        </p:txBody>
      </p:sp>
      <p:sp>
        <p:nvSpPr>
          <p:cNvPr id="8211" name="TextBox 37"/>
          <p:cNvSpPr txBox="1">
            <a:spLocks noChangeArrowheads="1"/>
          </p:cNvSpPr>
          <p:nvPr/>
        </p:nvSpPr>
        <p:spPr bwMode="auto">
          <a:xfrm>
            <a:off x="838200" y="59436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For ADC INL and DNL plot, it is customary to place output code on the x-axis, INL/DNL on y-axis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304800" y="274638"/>
            <a:ext cx="8610600" cy="792162"/>
          </a:xfrm>
        </p:spPr>
        <p:txBody>
          <a:bodyPr/>
          <a:lstStyle/>
          <a:p>
            <a:r>
              <a:rPr lang="en-US" altLang="en-US" smtClean="0"/>
              <a:t>GHT</a:t>
            </a:r>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3F83FC-8B7E-4689-8986-A1F4FD6B886A}" type="slidenum">
              <a:rPr lang="en-US" altLang="en-US" sz="1400" smtClean="0"/>
              <a:pPr>
                <a:spcBef>
                  <a:spcPct val="0"/>
                </a:spcBef>
                <a:buFontTx/>
                <a:buNone/>
              </a:pPr>
              <a:t>40</a:t>
            </a:fld>
            <a:endParaRPr lang="en-US" altLang="en-US" sz="1400" smtClean="0"/>
          </a:p>
        </p:txBody>
      </p:sp>
      <p:grpSp>
        <p:nvGrpSpPr>
          <p:cNvPr id="54276" name="Group 30"/>
          <p:cNvGrpSpPr>
            <a:grpSpLocks/>
          </p:cNvGrpSpPr>
          <p:nvPr/>
        </p:nvGrpSpPr>
        <p:grpSpPr bwMode="auto">
          <a:xfrm>
            <a:off x="1804988" y="1362075"/>
            <a:ext cx="6043612" cy="2698750"/>
            <a:chOff x="1857376" y="1362646"/>
            <a:chExt cx="3019499" cy="2697982"/>
          </a:xfrm>
        </p:grpSpPr>
        <p:sp>
          <p:nvSpPr>
            <p:cNvPr id="54463" name="Freeform 26"/>
            <p:cNvSpPr>
              <a:spLocks/>
            </p:cNvSpPr>
            <p:nvPr/>
          </p:nvSpPr>
          <p:spPr bwMode="auto">
            <a:xfrm>
              <a:off x="3361345" y="1362646"/>
              <a:ext cx="1515530" cy="1401525"/>
            </a:xfrm>
            <a:custGeom>
              <a:avLst/>
              <a:gdLst>
                <a:gd name="T0" fmla="*/ 0 w 10032"/>
                <a:gd name="T1" fmla="*/ 2147483646 h 10729"/>
                <a:gd name="T2" fmla="*/ 2147483646 w 10032"/>
                <a:gd name="T3" fmla="*/ 2147483646 h 10729"/>
                <a:gd name="T4" fmla="*/ 2147483646 w 10032"/>
                <a:gd name="T5" fmla="*/ 2147483646 h 10729"/>
                <a:gd name="T6" fmla="*/ 2147483646 w 10032"/>
                <a:gd name="T7" fmla="*/ 2147483646 h 10729"/>
                <a:gd name="T8" fmla="*/ 2147483646 w 10032"/>
                <a:gd name="T9" fmla="*/ 0 h 107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32" h="10729">
                  <a:moveTo>
                    <a:pt x="0" y="10729"/>
                  </a:moveTo>
                  <a:cubicBezTo>
                    <a:pt x="521" y="9925"/>
                    <a:pt x="955" y="9203"/>
                    <a:pt x="2500" y="6871"/>
                  </a:cubicBezTo>
                  <a:cubicBezTo>
                    <a:pt x="4045" y="4539"/>
                    <a:pt x="5765" y="3019"/>
                    <a:pt x="6807" y="1989"/>
                  </a:cubicBezTo>
                  <a:cubicBezTo>
                    <a:pt x="7849" y="960"/>
                    <a:pt x="7892" y="1125"/>
                    <a:pt x="8750" y="694"/>
                  </a:cubicBezTo>
                  <a:cubicBezTo>
                    <a:pt x="9514" y="191"/>
                    <a:pt x="9826" y="25"/>
                    <a:pt x="10032"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464" name="Freeform 28"/>
            <p:cNvSpPr>
              <a:spLocks/>
            </p:cNvSpPr>
            <p:nvPr/>
          </p:nvSpPr>
          <p:spPr bwMode="auto">
            <a:xfrm rot="10800000">
              <a:off x="1857376" y="2754332"/>
              <a:ext cx="1510696" cy="1306296"/>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0" y="10000"/>
                  </a:moveTo>
                  <a:cubicBezTo>
                    <a:pt x="521" y="9196"/>
                    <a:pt x="1623" y="7385"/>
                    <a:pt x="2374" y="6361"/>
                  </a:cubicBezTo>
                  <a:cubicBezTo>
                    <a:pt x="3125" y="5337"/>
                    <a:pt x="3636" y="4683"/>
                    <a:pt x="4506" y="3857"/>
                  </a:cubicBezTo>
                  <a:cubicBezTo>
                    <a:pt x="5376" y="3031"/>
                    <a:pt x="6679" y="2049"/>
                    <a:pt x="7595" y="1406"/>
                  </a:cubicBezTo>
                  <a:cubicBezTo>
                    <a:pt x="8511" y="763"/>
                    <a:pt x="9479" y="172"/>
                    <a:pt x="10000" y="0"/>
                  </a:cubicBezTo>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277" name="Line 10"/>
          <p:cNvSpPr>
            <a:spLocks noChangeShapeType="1"/>
          </p:cNvSpPr>
          <p:nvPr/>
        </p:nvSpPr>
        <p:spPr bwMode="auto">
          <a:xfrm>
            <a:off x="1804988" y="16065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8" name="Line 11"/>
          <p:cNvSpPr>
            <a:spLocks noChangeShapeType="1"/>
          </p:cNvSpPr>
          <p:nvPr/>
        </p:nvSpPr>
        <p:spPr bwMode="auto">
          <a:xfrm>
            <a:off x="1804988" y="175577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79" name="Line 12"/>
          <p:cNvSpPr>
            <a:spLocks noChangeShapeType="1"/>
          </p:cNvSpPr>
          <p:nvPr/>
        </p:nvSpPr>
        <p:spPr bwMode="auto">
          <a:xfrm>
            <a:off x="1804988" y="190341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0" name="Line 13"/>
          <p:cNvSpPr>
            <a:spLocks noChangeShapeType="1"/>
          </p:cNvSpPr>
          <p:nvPr/>
        </p:nvSpPr>
        <p:spPr bwMode="auto">
          <a:xfrm>
            <a:off x="1804988" y="2052638"/>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1" name="Line 14"/>
          <p:cNvSpPr>
            <a:spLocks noChangeShapeType="1"/>
          </p:cNvSpPr>
          <p:nvPr/>
        </p:nvSpPr>
        <p:spPr bwMode="auto">
          <a:xfrm>
            <a:off x="1804988" y="220186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2" name="Line 15"/>
          <p:cNvSpPr>
            <a:spLocks noChangeShapeType="1"/>
          </p:cNvSpPr>
          <p:nvPr/>
        </p:nvSpPr>
        <p:spPr bwMode="auto">
          <a:xfrm>
            <a:off x="1804988" y="234950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3" name="Line 16"/>
          <p:cNvSpPr>
            <a:spLocks noChangeShapeType="1"/>
          </p:cNvSpPr>
          <p:nvPr/>
        </p:nvSpPr>
        <p:spPr bwMode="auto">
          <a:xfrm>
            <a:off x="1804988" y="249872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4" name="Line 17"/>
          <p:cNvSpPr>
            <a:spLocks noChangeShapeType="1"/>
          </p:cNvSpPr>
          <p:nvPr/>
        </p:nvSpPr>
        <p:spPr bwMode="auto">
          <a:xfrm>
            <a:off x="1804988" y="26479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5" name="Line 18"/>
          <p:cNvSpPr>
            <a:spLocks noChangeShapeType="1"/>
          </p:cNvSpPr>
          <p:nvPr/>
        </p:nvSpPr>
        <p:spPr bwMode="auto">
          <a:xfrm>
            <a:off x="1804988" y="279717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6" name="Line 19"/>
          <p:cNvSpPr>
            <a:spLocks noChangeShapeType="1"/>
          </p:cNvSpPr>
          <p:nvPr/>
        </p:nvSpPr>
        <p:spPr bwMode="auto">
          <a:xfrm>
            <a:off x="1804988" y="294481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7" name="Line 20"/>
          <p:cNvSpPr>
            <a:spLocks noChangeShapeType="1"/>
          </p:cNvSpPr>
          <p:nvPr/>
        </p:nvSpPr>
        <p:spPr bwMode="auto">
          <a:xfrm>
            <a:off x="1804988" y="3094038"/>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8" name="Line 21"/>
          <p:cNvSpPr>
            <a:spLocks noChangeShapeType="1"/>
          </p:cNvSpPr>
          <p:nvPr/>
        </p:nvSpPr>
        <p:spPr bwMode="auto">
          <a:xfrm>
            <a:off x="1804988" y="3243263"/>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9" name="Line 22"/>
          <p:cNvSpPr>
            <a:spLocks noChangeShapeType="1"/>
          </p:cNvSpPr>
          <p:nvPr/>
        </p:nvSpPr>
        <p:spPr bwMode="auto">
          <a:xfrm>
            <a:off x="1804988" y="339090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0" name="Line 23"/>
          <p:cNvSpPr>
            <a:spLocks noChangeShapeType="1"/>
          </p:cNvSpPr>
          <p:nvPr/>
        </p:nvSpPr>
        <p:spPr bwMode="auto">
          <a:xfrm>
            <a:off x="1804988" y="3540125"/>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1" name="Line 24"/>
          <p:cNvSpPr>
            <a:spLocks noChangeShapeType="1"/>
          </p:cNvSpPr>
          <p:nvPr/>
        </p:nvSpPr>
        <p:spPr bwMode="auto">
          <a:xfrm>
            <a:off x="1804988" y="3689350"/>
            <a:ext cx="60436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2" name="Text Box 25"/>
          <p:cNvSpPr txBox="1">
            <a:spLocks noChangeArrowheads="1"/>
          </p:cNvSpPr>
          <p:nvPr/>
        </p:nvSpPr>
        <p:spPr bwMode="auto">
          <a:xfrm>
            <a:off x="5280025" y="4432300"/>
            <a:ext cx="827088" cy="5207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Time</a:t>
            </a:r>
          </a:p>
        </p:txBody>
      </p:sp>
      <p:sp>
        <p:nvSpPr>
          <p:cNvPr id="54293" name="AutoShape 26"/>
          <p:cNvSpPr>
            <a:spLocks noChangeArrowheads="1"/>
          </p:cNvSpPr>
          <p:nvPr/>
        </p:nvSpPr>
        <p:spPr bwMode="auto">
          <a:xfrm>
            <a:off x="6234113" y="4432300"/>
            <a:ext cx="700087" cy="371475"/>
          </a:xfrm>
          <a:prstGeom prst="rightArrow">
            <a:avLst>
              <a:gd name="adj1" fmla="val 50000"/>
              <a:gd name="adj2" fmla="val 5508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4294" name="Text Box 27"/>
          <p:cNvSpPr txBox="1">
            <a:spLocks noChangeArrowheads="1"/>
          </p:cNvSpPr>
          <p:nvPr/>
        </p:nvSpPr>
        <p:spPr bwMode="auto">
          <a:xfrm>
            <a:off x="0" y="2209800"/>
            <a:ext cx="1144588" cy="118903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ADC</a:t>
            </a:r>
          </a:p>
          <a:p>
            <a:pPr algn="ctr">
              <a:spcBef>
                <a:spcPct val="0"/>
              </a:spcBef>
              <a:buFontTx/>
              <a:buNone/>
            </a:pPr>
            <a:r>
              <a:rPr lang="en-US" altLang="en-US" sz="1800"/>
              <a:t>Decision Levels</a:t>
            </a:r>
          </a:p>
        </p:txBody>
      </p:sp>
      <p:sp>
        <p:nvSpPr>
          <p:cNvPr id="54295" name="AutoShape 28"/>
          <p:cNvSpPr>
            <a:spLocks noChangeArrowheads="1"/>
          </p:cNvSpPr>
          <p:nvPr/>
        </p:nvSpPr>
        <p:spPr bwMode="auto">
          <a:xfrm>
            <a:off x="1157288" y="2127250"/>
            <a:ext cx="319087" cy="817563"/>
          </a:xfrm>
          <a:prstGeom prst="upArrow">
            <a:avLst>
              <a:gd name="adj1" fmla="val 50000"/>
              <a:gd name="adj2" fmla="val 54791"/>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grpSp>
        <p:nvGrpSpPr>
          <p:cNvPr id="54296" name="Group 185"/>
          <p:cNvGrpSpPr>
            <a:grpSpLocks/>
          </p:cNvGrpSpPr>
          <p:nvPr/>
        </p:nvGrpSpPr>
        <p:grpSpPr bwMode="auto">
          <a:xfrm>
            <a:off x="1816100" y="4191000"/>
            <a:ext cx="6030913" cy="152400"/>
            <a:chOff x="762000" y="4953000"/>
            <a:chExt cx="9144000" cy="457200"/>
          </a:xfrm>
        </p:grpSpPr>
        <p:grpSp>
          <p:nvGrpSpPr>
            <p:cNvPr id="54319" name="Group 58"/>
            <p:cNvGrpSpPr>
              <a:grpSpLocks/>
            </p:cNvGrpSpPr>
            <p:nvPr/>
          </p:nvGrpSpPr>
          <p:grpSpPr bwMode="auto">
            <a:xfrm>
              <a:off x="762000" y="4953000"/>
              <a:ext cx="1143000" cy="457200"/>
              <a:chOff x="762000" y="4953000"/>
              <a:chExt cx="1143000" cy="457200"/>
            </a:xfrm>
          </p:grpSpPr>
          <p:cxnSp>
            <p:nvCxnSpPr>
              <p:cNvPr id="54446" name="Straight Connector 32"/>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7" name="Straight Connector 34"/>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8" name="Straight Connector 35"/>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9" name="Straight Connector 38"/>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0" name="Straight Connector 39"/>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1" name="Straight Connector 46"/>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2" name="Straight Connector 47"/>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3" name="Straight Connector 44"/>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4" name="Straight Connector 45"/>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5" name="Straight Connector 4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6" name="Straight Connector 5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7" name="Straight Connector 5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8" name="Straight Connector 5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59" name="Straight Connector 5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60" name="Straight Connector 5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61" name="Straight Connector 5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62" name="Straight Connector 5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0" name="Group 59"/>
            <p:cNvGrpSpPr>
              <a:grpSpLocks/>
            </p:cNvGrpSpPr>
            <p:nvPr/>
          </p:nvGrpSpPr>
          <p:grpSpPr bwMode="auto">
            <a:xfrm>
              <a:off x="1905000" y="4953000"/>
              <a:ext cx="1143000" cy="457200"/>
              <a:chOff x="762000" y="4953000"/>
              <a:chExt cx="1143000" cy="457200"/>
            </a:xfrm>
          </p:grpSpPr>
          <p:cxnSp>
            <p:nvCxnSpPr>
              <p:cNvPr id="54429" name="Straight Connector 60"/>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0" name="Straight Connector 61"/>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1" name="Straight Connector 62"/>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2" name="Straight Connector 63"/>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3" name="Straight Connector 64"/>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4" name="Straight Connector 65"/>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5" name="Straight Connector 66"/>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6" name="Straight Connector 67"/>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7" name="Straight Connector 68"/>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8" name="Straight Connector 6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39" name="Straight Connector 7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0" name="Straight Connector 7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1" name="Straight Connector 7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2" name="Straight Connector 7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3" name="Straight Connector 7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4" name="Straight Connector 7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45" name="Straight Connector 7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1" name="Group 77"/>
            <p:cNvGrpSpPr>
              <a:grpSpLocks/>
            </p:cNvGrpSpPr>
            <p:nvPr/>
          </p:nvGrpSpPr>
          <p:grpSpPr bwMode="auto">
            <a:xfrm>
              <a:off x="3048000" y="4953000"/>
              <a:ext cx="1143000" cy="457200"/>
              <a:chOff x="762000" y="4953000"/>
              <a:chExt cx="1143000" cy="457200"/>
            </a:xfrm>
          </p:grpSpPr>
          <p:cxnSp>
            <p:nvCxnSpPr>
              <p:cNvPr id="54412" name="Straight Connector 78"/>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3" name="Straight Connector 79"/>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4" name="Straight Connector 80"/>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5" name="Straight Connector 81"/>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6" name="Straight Connector 82"/>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7" name="Straight Connector 83"/>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8" name="Straight Connector 84"/>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9" name="Straight Connector 85"/>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0" name="Straight Connector 86"/>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1" name="Straight Connector 87"/>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2" name="Straight Connector 88"/>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3" name="Straight Connector 89"/>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4" name="Straight Connector 90"/>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5" name="Straight Connector 91"/>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6" name="Straight Connector 92"/>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7" name="Straight Connector 93"/>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28" name="Straight Connector 94"/>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2" name="Group 95"/>
            <p:cNvGrpSpPr>
              <a:grpSpLocks/>
            </p:cNvGrpSpPr>
            <p:nvPr/>
          </p:nvGrpSpPr>
          <p:grpSpPr bwMode="auto">
            <a:xfrm>
              <a:off x="4191000" y="4953000"/>
              <a:ext cx="1143000" cy="457200"/>
              <a:chOff x="762000" y="4953000"/>
              <a:chExt cx="1143000" cy="457200"/>
            </a:xfrm>
          </p:grpSpPr>
          <p:cxnSp>
            <p:nvCxnSpPr>
              <p:cNvPr id="54395" name="Straight Connector 96"/>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6" name="Straight Connector 97"/>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7" name="Straight Connector 98"/>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8" name="Straight Connector 99"/>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9" name="Straight Connector 100"/>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0" name="Straight Connector 101"/>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1" name="Straight Connector 102"/>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2" name="Straight Connector 103"/>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3" name="Straight Connector 104"/>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4" name="Straight Connector 105"/>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5" name="Straight Connector 106"/>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6" name="Straight Connector 107"/>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7" name="Straight Connector 108"/>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8" name="Straight Connector 109"/>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09" name="Straight Connector 110"/>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0" name="Straight Connector 111"/>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411" name="Straight Connector 112"/>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3" name="Group 113"/>
            <p:cNvGrpSpPr>
              <a:grpSpLocks/>
            </p:cNvGrpSpPr>
            <p:nvPr/>
          </p:nvGrpSpPr>
          <p:grpSpPr bwMode="auto">
            <a:xfrm>
              <a:off x="5334000" y="4953000"/>
              <a:ext cx="1143000" cy="457200"/>
              <a:chOff x="762000" y="4953000"/>
              <a:chExt cx="1143000" cy="457200"/>
            </a:xfrm>
          </p:grpSpPr>
          <p:cxnSp>
            <p:nvCxnSpPr>
              <p:cNvPr id="54378" name="Straight Connector 114"/>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9" name="Straight Connector 115"/>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0" name="Straight Connector 116"/>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1" name="Straight Connector 117"/>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2" name="Straight Connector 118"/>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3" name="Straight Connector 119"/>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4" name="Straight Connector 120"/>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5" name="Straight Connector 121"/>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6" name="Straight Connector 122"/>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7" name="Straight Connector 123"/>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8" name="Straight Connector 124"/>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89" name="Straight Connector 125"/>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0" name="Straight Connector 126"/>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1" name="Straight Connector 127"/>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2" name="Straight Connector 128"/>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3" name="Straight Connector 129"/>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94" name="Straight Connector 130"/>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4" name="Group 131"/>
            <p:cNvGrpSpPr>
              <a:grpSpLocks/>
            </p:cNvGrpSpPr>
            <p:nvPr/>
          </p:nvGrpSpPr>
          <p:grpSpPr bwMode="auto">
            <a:xfrm>
              <a:off x="6477000" y="4953000"/>
              <a:ext cx="1143000" cy="457200"/>
              <a:chOff x="762000" y="4953000"/>
              <a:chExt cx="1143000" cy="457200"/>
            </a:xfrm>
          </p:grpSpPr>
          <p:cxnSp>
            <p:nvCxnSpPr>
              <p:cNvPr id="54361" name="Straight Connector 132"/>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2" name="Straight Connector 133"/>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3" name="Straight Connector 134"/>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4" name="Straight Connector 135"/>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5" name="Straight Connector 136"/>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6" name="Straight Connector 137"/>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7" name="Straight Connector 138"/>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8" name="Straight Connector 139"/>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9" name="Straight Connector 140"/>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0" name="Straight Connector 141"/>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1" name="Straight Connector 142"/>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2" name="Straight Connector 143"/>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3" name="Straight Connector 144"/>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4" name="Straight Connector 145"/>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5" name="Straight Connector 146"/>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6" name="Straight Connector 147"/>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77" name="Straight Connector 148"/>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5" name="Group 149"/>
            <p:cNvGrpSpPr>
              <a:grpSpLocks/>
            </p:cNvGrpSpPr>
            <p:nvPr/>
          </p:nvGrpSpPr>
          <p:grpSpPr bwMode="auto">
            <a:xfrm>
              <a:off x="7620000" y="4953000"/>
              <a:ext cx="1143000" cy="457200"/>
              <a:chOff x="762000" y="4953000"/>
              <a:chExt cx="1143000" cy="457200"/>
            </a:xfrm>
          </p:grpSpPr>
          <p:cxnSp>
            <p:nvCxnSpPr>
              <p:cNvPr id="54344" name="Straight Connector 150"/>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5" name="Straight Connector 151"/>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6" name="Straight Connector 152"/>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7" name="Straight Connector 153"/>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8" name="Straight Connector 154"/>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9" name="Straight Connector 155"/>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0" name="Straight Connector 156"/>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1" name="Straight Connector 157"/>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2" name="Straight Connector 158"/>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3" name="Straight Connector 159"/>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4" name="Straight Connector 160"/>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5" name="Straight Connector 161"/>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6" name="Straight Connector 162"/>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7" name="Straight Connector 163"/>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8" name="Straight Connector 164"/>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59" name="Straight Connector 165"/>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60" name="Straight Connector 166"/>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54326" name="Group 167"/>
            <p:cNvGrpSpPr>
              <a:grpSpLocks/>
            </p:cNvGrpSpPr>
            <p:nvPr/>
          </p:nvGrpSpPr>
          <p:grpSpPr bwMode="auto">
            <a:xfrm>
              <a:off x="8763000" y="4953000"/>
              <a:ext cx="1143000" cy="457200"/>
              <a:chOff x="762000" y="4953000"/>
              <a:chExt cx="1143000" cy="457200"/>
            </a:xfrm>
          </p:grpSpPr>
          <p:cxnSp>
            <p:nvCxnSpPr>
              <p:cNvPr id="54327" name="Straight Connector 168"/>
              <p:cNvCxnSpPr>
                <a:cxnSpLocks noChangeShapeType="1"/>
              </p:cNvCxnSpPr>
              <p:nvPr/>
            </p:nvCxnSpPr>
            <p:spPr bwMode="auto">
              <a:xfrm>
                <a:off x="762000" y="5105400"/>
                <a:ext cx="11430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28" name="Straight Connector 169"/>
              <p:cNvCxnSpPr>
                <a:cxnSpLocks noChangeShapeType="1"/>
              </p:cNvCxnSpPr>
              <p:nvPr/>
            </p:nvCxnSpPr>
            <p:spPr bwMode="auto">
              <a:xfrm>
                <a:off x="762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29" name="Straight Connector 170"/>
              <p:cNvCxnSpPr>
                <a:cxnSpLocks noChangeShapeType="1"/>
              </p:cNvCxnSpPr>
              <p:nvPr/>
            </p:nvCxnSpPr>
            <p:spPr bwMode="auto">
              <a:xfrm>
                <a:off x="838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0" name="Straight Connector 171"/>
              <p:cNvCxnSpPr>
                <a:cxnSpLocks noChangeShapeType="1"/>
              </p:cNvCxnSpPr>
              <p:nvPr/>
            </p:nvCxnSpPr>
            <p:spPr bwMode="auto">
              <a:xfrm>
                <a:off x="914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1" name="Straight Connector 172"/>
              <p:cNvCxnSpPr>
                <a:cxnSpLocks noChangeShapeType="1"/>
              </p:cNvCxnSpPr>
              <p:nvPr/>
            </p:nvCxnSpPr>
            <p:spPr bwMode="auto">
              <a:xfrm>
                <a:off x="990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2" name="Straight Connector 173"/>
              <p:cNvCxnSpPr>
                <a:cxnSpLocks noChangeShapeType="1"/>
              </p:cNvCxnSpPr>
              <p:nvPr/>
            </p:nvCxnSpPr>
            <p:spPr bwMode="auto">
              <a:xfrm>
                <a:off x="1066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3" name="Straight Connector 174"/>
              <p:cNvCxnSpPr>
                <a:cxnSpLocks noChangeShapeType="1"/>
              </p:cNvCxnSpPr>
              <p:nvPr/>
            </p:nvCxnSpPr>
            <p:spPr bwMode="auto">
              <a:xfrm>
                <a:off x="1143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4" name="Straight Connector 175"/>
              <p:cNvCxnSpPr>
                <a:cxnSpLocks noChangeShapeType="1"/>
              </p:cNvCxnSpPr>
              <p:nvPr/>
            </p:nvCxnSpPr>
            <p:spPr bwMode="auto">
              <a:xfrm>
                <a:off x="1219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5" name="Straight Connector 176"/>
              <p:cNvCxnSpPr>
                <a:cxnSpLocks noChangeShapeType="1"/>
              </p:cNvCxnSpPr>
              <p:nvPr/>
            </p:nvCxnSpPr>
            <p:spPr bwMode="auto">
              <a:xfrm>
                <a:off x="1295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6" name="Straight Connector 177"/>
              <p:cNvCxnSpPr>
                <a:cxnSpLocks noChangeShapeType="1"/>
              </p:cNvCxnSpPr>
              <p:nvPr/>
            </p:nvCxnSpPr>
            <p:spPr bwMode="auto">
              <a:xfrm>
                <a:off x="1371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7" name="Straight Connector 178"/>
              <p:cNvCxnSpPr>
                <a:cxnSpLocks noChangeShapeType="1"/>
              </p:cNvCxnSpPr>
              <p:nvPr/>
            </p:nvCxnSpPr>
            <p:spPr bwMode="auto">
              <a:xfrm>
                <a:off x="1447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8" name="Straight Connector 179"/>
              <p:cNvCxnSpPr>
                <a:cxnSpLocks noChangeShapeType="1"/>
              </p:cNvCxnSpPr>
              <p:nvPr/>
            </p:nvCxnSpPr>
            <p:spPr bwMode="auto">
              <a:xfrm>
                <a:off x="1524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39" name="Straight Connector 180"/>
              <p:cNvCxnSpPr>
                <a:cxnSpLocks noChangeShapeType="1"/>
              </p:cNvCxnSpPr>
              <p:nvPr/>
            </p:nvCxnSpPr>
            <p:spPr bwMode="auto">
              <a:xfrm>
                <a:off x="16002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0" name="Straight Connector 181"/>
              <p:cNvCxnSpPr>
                <a:cxnSpLocks noChangeShapeType="1"/>
              </p:cNvCxnSpPr>
              <p:nvPr/>
            </p:nvCxnSpPr>
            <p:spPr bwMode="auto">
              <a:xfrm>
                <a:off x="16764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1" name="Straight Connector 182"/>
              <p:cNvCxnSpPr>
                <a:cxnSpLocks noChangeShapeType="1"/>
              </p:cNvCxnSpPr>
              <p:nvPr/>
            </p:nvCxnSpPr>
            <p:spPr bwMode="auto">
              <a:xfrm>
                <a:off x="17526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2" name="Straight Connector 183"/>
              <p:cNvCxnSpPr>
                <a:cxnSpLocks noChangeShapeType="1"/>
              </p:cNvCxnSpPr>
              <p:nvPr/>
            </p:nvCxnSpPr>
            <p:spPr bwMode="auto">
              <a:xfrm>
                <a:off x="18288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4343" name="Straight Connector 184"/>
              <p:cNvCxnSpPr>
                <a:cxnSpLocks noChangeShapeType="1"/>
              </p:cNvCxnSpPr>
              <p:nvPr/>
            </p:nvCxnSpPr>
            <p:spPr bwMode="auto">
              <a:xfrm>
                <a:off x="1905000" y="4953000"/>
                <a:ext cx="0" cy="4572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cxnSp>
        <p:nvCxnSpPr>
          <p:cNvPr id="188" name="Straight Connector 187"/>
          <p:cNvCxnSpPr>
            <a:cxnSpLocks noChangeShapeType="1"/>
          </p:cNvCxnSpPr>
          <p:nvPr/>
        </p:nvCxnSpPr>
        <p:spPr bwMode="auto">
          <a:xfrm>
            <a:off x="1804988" y="3243263"/>
            <a:ext cx="22733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0" name="Straight Connector 189"/>
          <p:cNvCxnSpPr>
            <a:cxnSpLocks noChangeShapeType="1"/>
          </p:cNvCxnSpPr>
          <p:nvPr/>
        </p:nvCxnSpPr>
        <p:spPr bwMode="auto">
          <a:xfrm flipH="1" flipV="1">
            <a:off x="4095750" y="3236913"/>
            <a:ext cx="0" cy="14112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93" name="TextBox 192"/>
          <p:cNvSpPr txBox="1">
            <a:spLocks noChangeArrowheads="1"/>
          </p:cNvSpPr>
          <p:nvPr/>
        </p:nvSpPr>
        <p:spPr bwMode="auto">
          <a:xfrm>
            <a:off x="1009650" y="3503613"/>
            <a:ext cx="538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k-1</a:t>
            </a:r>
          </a:p>
        </p:txBody>
      </p:sp>
      <p:cxnSp>
        <p:nvCxnSpPr>
          <p:cNvPr id="194" name="Straight Connector 193"/>
          <p:cNvCxnSpPr>
            <a:cxnSpLocks noChangeShapeType="1"/>
          </p:cNvCxnSpPr>
          <p:nvPr/>
        </p:nvCxnSpPr>
        <p:spPr bwMode="auto">
          <a:xfrm flipV="1">
            <a:off x="4324350" y="3094038"/>
            <a:ext cx="0" cy="15541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6" name="Straight Connector 195"/>
          <p:cNvCxnSpPr>
            <a:cxnSpLocks noChangeShapeType="1"/>
          </p:cNvCxnSpPr>
          <p:nvPr/>
        </p:nvCxnSpPr>
        <p:spPr bwMode="auto">
          <a:xfrm>
            <a:off x="1828800" y="3105150"/>
            <a:ext cx="24955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98" name="TextBox 197"/>
          <p:cNvSpPr txBox="1">
            <a:spLocks noChangeArrowheads="1"/>
          </p:cNvSpPr>
          <p:nvPr/>
        </p:nvSpPr>
        <p:spPr bwMode="auto">
          <a:xfrm>
            <a:off x="4038600" y="4948238"/>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h</a:t>
            </a:r>
            <a:r>
              <a:rPr lang="en-US" altLang="en-US" sz="2400" baseline="-25000"/>
              <a:t>k-1</a:t>
            </a:r>
          </a:p>
        </p:txBody>
      </p:sp>
      <p:sp>
        <p:nvSpPr>
          <p:cNvPr id="199" name="Left Brace 198"/>
          <p:cNvSpPr>
            <a:spLocks/>
          </p:cNvSpPr>
          <p:nvPr/>
        </p:nvSpPr>
        <p:spPr bwMode="auto">
          <a:xfrm rot="-5400000">
            <a:off x="4127500" y="4756151"/>
            <a:ext cx="173037" cy="220662"/>
          </a:xfrm>
          <a:prstGeom prst="leftBrace">
            <a:avLst>
              <a:gd name="adj1" fmla="val 8366"/>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0" name="Left Brace 199"/>
          <p:cNvSpPr>
            <a:spLocks/>
          </p:cNvSpPr>
          <p:nvPr/>
        </p:nvSpPr>
        <p:spPr bwMode="auto">
          <a:xfrm rot="-5400000">
            <a:off x="2978150" y="4465638"/>
            <a:ext cx="173038" cy="2519362"/>
          </a:xfrm>
          <a:prstGeom prst="leftBrace">
            <a:avLst>
              <a:gd name="adj1" fmla="val 835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1" name="TextBox 200"/>
          <p:cNvSpPr txBox="1">
            <a:spLocks noChangeArrowheads="1"/>
          </p:cNvSpPr>
          <p:nvPr/>
        </p:nvSpPr>
        <p:spPr bwMode="auto">
          <a:xfrm>
            <a:off x="2911475" y="5715000"/>
            <a:ext cx="623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a:t>
            </a:r>
            <a:r>
              <a:rPr lang="en-US" altLang="en-US" sz="2400" baseline="-25000"/>
              <a:t>k-1</a:t>
            </a:r>
          </a:p>
        </p:txBody>
      </p:sp>
      <p:sp>
        <p:nvSpPr>
          <p:cNvPr id="202" name="TextBox 201"/>
          <p:cNvSpPr txBox="1">
            <a:spLocks noChangeArrowheads="1"/>
          </p:cNvSpPr>
          <p:nvPr/>
        </p:nvSpPr>
        <p:spPr bwMode="auto">
          <a:xfrm>
            <a:off x="4140200" y="6248400"/>
            <a:ext cx="433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a:t>
            </a:r>
            <a:r>
              <a:rPr lang="en-US" altLang="en-US" sz="2400" baseline="-25000"/>
              <a:t>k</a:t>
            </a:r>
            <a:r>
              <a:rPr lang="en-US" altLang="en-US" sz="2400"/>
              <a:t>=T</a:t>
            </a:r>
            <a:r>
              <a:rPr lang="en-US" altLang="en-US" sz="2400" baseline="-25000"/>
              <a:t>s</a:t>
            </a:r>
            <a:r>
              <a:rPr lang="en-US" altLang="en-US" sz="2400"/>
              <a:t>*s</a:t>
            </a:r>
            <a:r>
              <a:rPr lang="en-US" altLang="en-US" sz="2400" baseline="-25000"/>
              <a:t>k-1 </a:t>
            </a:r>
            <a:r>
              <a:rPr lang="en-US" altLang="en-US" sz="2400"/>
              <a:t>(sec) =</a:t>
            </a:r>
            <a:r>
              <a:rPr lang="en-US" altLang="en-US" sz="2400">
                <a:latin typeface="Symbol" panose="05050102010706020507" pitchFamily="18" charset="2"/>
              </a:rPr>
              <a:t>p</a:t>
            </a:r>
            <a:r>
              <a:rPr lang="en-US" altLang="en-US" sz="2400"/>
              <a:t>*s</a:t>
            </a:r>
            <a:r>
              <a:rPr lang="en-US" altLang="en-US" sz="2400" baseline="-25000"/>
              <a:t>k-1</a:t>
            </a:r>
            <a:r>
              <a:rPr lang="en-US" altLang="en-US" sz="2400"/>
              <a:t>/N</a:t>
            </a:r>
            <a:r>
              <a:rPr lang="en-US" altLang="en-US" sz="2400" baseline="-25000"/>
              <a:t>s</a:t>
            </a:r>
            <a:r>
              <a:rPr lang="en-US" altLang="en-US" sz="2400"/>
              <a:t> (rad) </a:t>
            </a:r>
            <a:endParaRPr lang="en-US" altLang="en-US" sz="2400" baseline="-25000"/>
          </a:p>
        </p:txBody>
      </p:sp>
      <p:cxnSp>
        <p:nvCxnSpPr>
          <p:cNvPr id="204" name="Straight Arrow Connector 203"/>
          <p:cNvCxnSpPr>
            <a:cxnSpLocks noChangeShapeType="1"/>
          </p:cNvCxnSpPr>
          <p:nvPr/>
        </p:nvCxnSpPr>
        <p:spPr bwMode="auto">
          <a:xfrm flipV="1">
            <a:off x="4322763" y="5873750"/>
            <a:ext cx="0" cy="30321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 name="TextBox 204"/>
          <p:cNvSpPr txBox="1">
            <a:spLocks noChangeArrowheads="1"/>
          </p:cNvSpPr>
          <p:nvPr/>
        </p:nvSpPr>
        <p:spPr bwMode="auto">
          <a:xfrm>
            <a:off x="914400" y="2982913"/>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a:t>
            </a:r>
            <a:r>
              <a:rPr lang="en-US" altLang="en-US" sz="1800" baseline="-25000"/>
              <a:t>k</a:t>
            </a:r>
          </a:p>
        </p:txBody>
      </p:sp>
      <p:cxnSp>
        <p:nvCxnSpPr>
          <p:cNvPr id="207" name="Straight Arrow Connector 206"/>
          <p:cNvCxnSpPr>
            <a:cxnSpLocks noChangeShapeType="1"/>
            <a:stCxn id="205" idx="3"/>
          </p:cNvCxnSpPr>
          <p:nvPr/>
        </p:nvCxnSpPr>
        <p:spPr bwMode="auto">
          <a:xfrm flipV="1">
            <a:off x="1317625" y="3105150"/>
            <a:ext cx="434975" cy="619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 name="Straight Arrow Connector 208"/>
          <p:cNvCxnSpPr>
            <a:cxnSpLocks noChangeShapeType="1"/>
            <a:stCxn id="193" idx="3"/>
          </p:cNvCxnSpPr>
          <p:nvPr/>
        </p:nvCxnSpPr>
        <p:spPr bwMode="auto">
          <a:xfrm flipV="1">
            <a:off x="1547813" y="3243263"/>
            <a:ext cx="257175" cy="4460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54311" name="Object 209"/>
          <p:cNvGraphicFramePr>
            <a:graphicFrameLocks noChangeAspect="1"/>
          </p:cNvGraphicFramePr>
          <p:nvPr/>
        </p:nvGraphicFramePr>
        <p:xfrm>
          <a:off x="6457950" y="2333625"/>
          <a:ext cx="609600" cy="404813"/>
        </p:xfrm>
        <a:graphic>
          <a:graphicData uri="http://schemas.openxmlformats.org/presentationml/2006/ole">
            <mc:AlternateContent xmlns:mc="http://schemas.openxmlformats.org/markup-compatibility/2006">
              <mc:Choice xmlns:v="urn:schemas-microsoft-com:vml" Requires="v">
                <p:oleObj spid="_x0000_s54525" name="Equation" r:id="rId3" imgW="304536" imgH="203024" progId="Equation.3">
                  <p:embed/>
                </p:oleObj>
              </mc:Choice>
              <mc:Fallback>
                <p:oleObj name="Equation" r:id="rId3" imgW="304536" imgH="203024" progId="Equation.3">
                  <p:embed/>
                  <p:pic>
                    <p:nvPicPr>
                      <p:cNvPr id="0" name="Object 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2333625"/>
                        <a:ext cx="6096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 name="Object 210"/>
          <p:cNvGraphicFramePr>
            <a:graphicFrameLocks noChangeAspect="1"/>
          </p:cNvGraphicFramePr>
          <p:nvPr/>
        </p:nvGraphicFramePr>
        <p:xfrm>
          <a:off x="5233988" y="3279775"/>
          <a:ext cx="1322387" cy="454025"/>
        </p:xfrm>
        <a:graphic>
          <a:graphicData uri="http://schemas.openxmlformats.org/presentationml/2006/ole">
            <mc:AlternateContent xmlns:mc="http://schemas.openxmlformats.org/markup-compatibility/2006">
              <mc:Choice xmlns:v="urn:schemas-microsoft-com:vml" Requires="v">
                <p:oleObj spid="_x0000_s54526" name="Equation" r:id="rId5" imgW="660400" imgH="228600" progId="Equation.3">
                  <p:embed/>
                </p:oleObj>
              </mc:Choice>
              <mc:Fallback>
                <p:oleObj name="Equation" r:id="rId5" imgW="660400" imgH="228600" progId="Equation.3">
                  <p:embed/>
                  <p:pic>
                    <p:nvPicPr>
                      <p:cNvPr id="0" name="Object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988" y="3279775"/>
                        <a:ext cx="13223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 name="Object 211"/>
          <p:cNvGraphicFramePr>
            <a:graphicFrameLocks noChangeAspect="1"/>
          </p:cNvGraphicFramePr>
          <p:nvPr/>
        </p:nvGraphicFramePr>
        <p:xfrm>
          <a:off x="5083175" y="5170488"/>
          <a:ext cx="1525588" cy="468312"/>
        </p:xfrm>
        <a:graphic>
          <a:graphicData uri="http://schemas.openxmlformats.org/presentationml/2006/ole">
            <mc:AlternateContent xmlns:mc="http://schemas.openxmlformats.org/markup-compatibility/2006">
              <mc:Choice xmlns:v="urn:schemas-microsoft-com:vml" Requires="v">
                <p:oleObj spid="_x0000_s54527" name="Equation" r:id="rId7" imgW="761669" imgH="228501" progId="Equation.3">
                  <p:embed/>
                </p:oleObj>
              </mc:Choice>
              <mc:Fallback>
                <p:oleObj name="Equation" r:id="rId7" imgW="761669" imgH="228501" progId="Equation.3">
                  <p:embed/>
                  <p:pic>
                    <p:nvPicPr>
                      <p:cNvPr id="0" name="Object 2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175" y="5170488"/>
                        <a:ext cx="15255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14" name="Straight Arrow Connector 213"/>
          <p:cNvCxnSpPr>
            <a:cxnSpLocks noChangeShapeType="1"/>
          </p:cNvCxnSpPr>
          <p:nvPr/>
        </p:nvCxnSpPr>
        <p:spPr bwMode="auto">
          <a:xfrm flipH="1" flipV="1">
            <a:off x="3122613" y="3689350"/>
            <a:ext cx="2011362" cy="15684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15" name="Straight Arrow Connector 215"/>
          <p:cNvCxnSpPr>
            <a:cxnSpLocks noChangeShapeType="1"/>
          </p:cNvCxnSpPr>
          <p:nvPr/>
        </p:nvCxnSpPr>
        <p:spPr bwMode="auto">
          <a:xfrm flipH="1">
            <a:off x="4824413" y="2536825"/>
            <a:ext cx="1616075" cy="2174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9" name="Straight Arrow Connector 218"/>
          <p:cNvCxnSpPr>
            <a:cxnSpLocks noChangeShapeType="1"/>
          </p:cNvCxnSpPr>
          <p:nvPr/>
        </p:nvCxnSpPr>
        <p:spPr bwMode="auto">
          <a:xfrm flipH="1" flipV="1">
            <a:off x="4379913" y="3135313"/>
            <a:ext cx="854075" cy="330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20" name="Object 219"/>
          <p:cNvGraphicFramePr>
            <a:graphicFrameLocks noChangeAspect="1"/>
          </p:cNvGraphicFramePr>
          <p:nvPr/>
        </p:nvGraphicFramePr>
        <p:xfrm>
          <a:off x="3676650" y="1230313"/>
          <a:ext cx="1982788" cy="454025"/>
        </p:xfrm>
        <a:graphic>
          <a:graphicData uri="http://schemas.openxmlformats.org/presentationml/2006/ole">
            <mc:AlternateContent xmlns:mc="http://schemas.openxmlformats.org/markup-compatibility/2006">
              <mc:Choice xmlns:v="urn:schemas-microsoft-com:vml" Requires="v">
                <p:oleObj spid="_x0000_s54528" name="Equation" r:id="rId9" imgW="990600" imgH="228600" progId="Equation.3">
                  <p:embed/>
                </p:oleObj>
              </mc:Choice>
              <mc:Fallback>
                <p:oleObj name="Equation" r:id="rId9" imgW="990600" imgH="228600" progId="Equation.3">
                  <p:embed/>
                  <p:pic>
                    <p:nvPicPr>
                      <p:cNvPr id="0" name="Object 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6650" y="1230313"/>
                        <a:ext cx="19827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3" name="Straight Arrow Connector 222"/>
          <p:cNvCxnSpPr>
            <a:cxnSpLocks noChangeShapeType="1"/>
          </p:cNvCxnSpPr>
          <p:nvPr/>
        </p:nvCxnSpPr>
        <p:spPr bwMode="auto">
          <a:xfrm>
            <a:off x="5635625" y="1457325"/>
            <a:ext cx="1106488" cy="149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8" grpId="0"/>
      <p:bldP spid="199" grpId="0" animBg="1"/>
      <p:bldP spid="200" grpId="0" animBg="1"/>
      <p:bldP spid="201" grpId="0"/>
      <p:bldP spid="202" grpId="0"/>
      <p:bldP spid="2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PTEB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8718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A2E47B-AD9C-44BC-A3BB-E4A5CE86A409}" type="slidenum">
              <a:rPr lang="en-US" altLang="en-US" sz="1400" smtClean="0"/>
              <a:pPr>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PTEB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6672EB-30D3-4D88-A227-02275B8EBEDB}" type="slidenum">
              <a:rPr lang="en-US" altLang="en-US" sz="1400" smtClean="0"/>
              <a:pPr>
                <a:spcBef>
                  <a:spcPct val="0"/>
                </a:spcBef>
                <a:buFontTx/>
                <a:buNone/>
              </a:pPr>
              <a:t>42</a:t>
            </a:fld>
            <a:endParaRPr lang="en-US" altLang="en-US" sz="1400" smtClean="0"/>
          </a:p>
        </p:txBody>
      </p:sp>
      <p:sp>
        <p:nvSpPr>
          <p:cNvPr id="4" name="Rectangle 2"/>
          <p:cNvSpPr txBox="1">
            <a:spLocks noChangeArrowheads="1"/>
          </p:cNvSpPr>
          <p:nvPr/>
        </p:nvSpPr>
        <p:spPr>
          <a:xfrm>
            <a:off x="152400" y="838200"/>
            <a:ext cx="3048000" cy="792163"/>
          </a:xfrm>
          <a:prstGeom prst="rect">
            <a:avLst/>
          </a:prstGeom>
        </p:spPr>
        <p:txBody>
          <a:bodyPr/>
          <a:lstStyle/>
          <a:p>
            <a:pPr eaLnBrk="1" hangingPunct="1">
              <a:defRPr/>
            </a:pPr>
            <a:r>
              <a:rPr lang="en-US" sz="2800" kern="0">
                <a:solidFill>
                  <a:schemeClr val="tx2"/>
                </a:solidFill>
                <a:latin typeface="+mj-lt"/>
                <a:ea typeface="+mj-ea"/>
                <a:cs typeface="+mj-cs"/>
              </a:rPr>
              <a:t>If input is a slow ramp with slop s,</a:t>
            </a:r>
            <a:endParaRPr lang="en-US" sz="28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229AAA-1B4E-4F11-A999-E54144A1F083}" type="slidenum">
              <a:rPr lang="en-US" altLang="en-US" sz="1400" smtClean="0"/>
              <a:pPr>
                <a:spcBef>
                  <a:spcPct val="0"/>
                </a:spcBef>
                <a:buFontTx/>
                <a:buNone/>
              </a:pPr>
              <a:t>43</a:t>
            </a:fld>
            <a:endParaRPr lang="en-US" altLang="en-US" sz="1400" smtClean="0"/>
          </a:p>
        </p:txBody>
      </p:sp>
      <p:pic>
        <p:nvPicPr>
          <p:cNvPr id="57347" name="Picture 2" descr="PPTE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PPTED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DF9C2A-F3BD-4F02-A905-EDC21E677B25}" type="slidenum">
              <a:rPr lang="en-US" altLang="en-US" sz="1400" smtClean="0"/>
              <a:pPr>
                <a:spcBef>
                  <a:spcPct val="0"/>
                </a:spcBef>
                <a:buFontTx/>
                <a:buNone/>
              </a:pPr>
              <a:t>44</a:t>
            </a:fld>
            <a:endParaRPr lang="en-US" altLang="en-US" sz="1400" smtClean="0"/>
          </a:p>
        </p:txBody>
      </p:sp>
      <p:pic>
        <p:nvPicPr>
          <p:cNvPr id="58372" name="Picture 3" descr="Image"/>
          <p:cNvPicPr>
            <a:picLocks noChangeAspect="1" noChangeArrowheads="1"/>
          </p:cNvPicPr>
          <p:nvPr/>
        </p:nvPicPr>
        <p:blipFill>
          <a:blip r:embed="rId4">
            <a:extLst>
              <a:ext uri="{28A0092B-C50C-407E-A947-70E740481C1C}">
                <a14:useLocalDpi xmlns:a14="http://schemas.microsoft.com/office/drawing/2010/main" val="0"/>
              </a:ext>
            </a:extLst>
          </a:blip>
          <a:srcRect r="16843"/>
          <a:stretch>
            <a:fillRect/>
          </a:stretch>
        </p:blipFill>
        <p:spPr bwMode="auto">
          <a:xfrm>
            <a:off x="838200" y="6172200"/>
            <a:ext cx="67167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lstStyle/>
          <a:p>
            <a:r>
              <a:rPr lang="en-US" altLang="en-US" smtClean="0"/>
              <a:t>HW</a:t>
            </a:r>
          </a:p>
        </p:txBody>
      </p:sp>
      <p:sp>
        <p:nvSpPr>
          <p:cNvPr id="4" name="Content Placeholder 3"/>
          <p:cNvSpPr>
            <a:spLocks noGrp="1"/>
          </p:cNvSpPr>
          <p:nvPr>
            <p:ph idx="1"/>
          </p:nvPr>
        </p:nvSpPr>
        <p:spPr/>
        <p:txBody>
          <a:bodyPr/>
          <a:lstStyle/>
          <a:p>
            <a:pPr marL="0" indent="0">
              <a:buFontTx/>
              <a:buNone/>
              <a:defRPr/>
            </a:pPr>
            <a:r>
              <a:rPr lang="en-US" dirty="0" smtClean="0"/>
              <a:t>Assume that the ADC is non-ideal. In particular, </a:t>
            </a:r>
            <a:r>
              <a:rPr lang="en-US" dirty="0" err="1" smtClean="0"/>
              <a:t>DNL_k</a:t>
            </a:r>
            <a:r>
              <a:rPr lang="en-US" dirty="0" smtClean="0"/>
              <a:t> != 0.</a:t>
            </a:r>
          </a:p>
          <a:p>
            <a:pPr>
              <a:defRPr/>
            </a:pPr>
            <a:r>
              <a:rPr lang="en-US" dirty="0" smtClean="0"/>
              <a:t>Redefined the quantization error as a function of Vin, and define the correct expression of the mean square error.</a:t>
            </a:r>
          </a:p>
          <a:p>
            <a:pPr>
              <a:defRPr/>
            </a:pPr>
            <a:r>
              <a:rPr lang="en-US" dirty="0" smtClean="0"/>
              <a:t>Approximately estimate the </a:t>
            </a:r>
            <a:r>
              <a:rPr lang="en-US" dirty="0" err="1" smtClean="0"/>
              <a:t>ms</a:t>
            </a:r>
            <a:r>
              <a:rPr lang="en-US" dirty="0" smtClean="0"/>
              <a:t> error.</a:t>
            </a:r>
          </a:p>
          <a:p>
            <a:pPr>
              <a:defRPr/>
            </a:pPr>
            <a:r>
              <a:rPr lang="en-US" dirty="0" smtClean="0"/>
              <a:t>Re-compute the noise-free signal to quantization ratio.</a:t>
            </a:r>
          </a:p>
          <a:p>
            <a:pPr>
              <a:defRPr/>
            </a:pPr>
            <a:endParaRPr lang="en-US" dirty="0"/>
          </a:p>
        </p:txBody>
      </p:sp>
      <p:sp>
        <p:nvSpPr>
          <p:cNvPr id="604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D5B3C9-5A35-4C21-BA30-DA0AEF0A242B}" type="slidenum">
              <a:rPr lang="en-US" altLang="en-US" sz="1400" smtClean="0"/>
              <a:pPr/>
              <a:t>45</a:t>
            </a:fld>
            <a:endParaRPr lang="en-US" altLang="en-US" sz="1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E5811B-5FA1-4620-B625-A78BC195D315}" type="slidenum">
              <a:rPr lang="en-US" altLang="en-US" sz="1400" smtClean="0"/>
              <a:pPr>
                <a:spcBef>
                  <a:spcPct val="0"/>
                </a:spcBef>
                <a:buFontTx/>
                <a:buNone/>
              </a:pPr>
              <a:t>46</a:t>
            </a:fld>
            <a:endParaRPr lang="en-US" altLang="en-US" sz="1400" smtClean="0"/>
          </a:p>
        </p:txBody>
      </p:sp>
      <p:sp>
        <p:nvSpPr>
          <p:cNvPr id="61443" name="Rectangle 2"/>
          <p:cNvSpPr>
            <a:spLocks noGrp="1" noChangeArrowheads="1"/>
          </p:cNvSpPr>
          <p:nvPr>
            <p:ph type="title"/>
          </p:nvPr>
        </p:nvSpPr>
        <p:spPr/>
        <p:txBody>
          <a:bodyPr/>
          <a:lstStyle/>
          <a:p>
            <a:pPr eaLnBrk="1" hangingPunct="1"/>
            <a:r>
              <a:rPr lang="en-US" altLang="en-US" smtClean="0"/>
              <a:t>Quantization Noise Spectrum</a:t>
            </a:r>
          </a:p>
        </p:txBody>
      </p:sp>
      <p:pic>
        <p:nvPicPr>
          <p:cNvPr id="61444"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6324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7"/>
          <p:cNvSpPr txBox="1">
            <a:spLocks noChangeArrowheads="1"/>
          </p:cNvSpPr>
          <p:nvPr/>
        </p:nvSpPr>
        <p:spPr bwMode="auto">
          <a:xfrm>
            <a:off x="6858000" y="2971800"/>
            <a:ext cx="164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6103E"/>
                </a:solidFill>
              </a:rPr>
              <a:t>Noise floor</a:t>
            </a:r>
          </a:p>
        </p:txBody>
      </p:sp>
      <p:sp>
        <p:nvSpPr>
          <p:cNvPr id="61446" name="Line 8"/>
          <p:cNvSpPr>
            <a:spLocks noChangeShapeType="1"/>
          </p:cNvSpPr>
          <p:nvPr/>
        </p:nvSpPr>
        <p:spPr bwMode="auto">
          <a:xfrm flipH="1">
            <a:off x="4648200" y="3124200"/>
            <a:ext cx="2133600" cy="0"/>
          </a:xfrm>
          <a:prstGeom prst="line">
            <a:avLst/>
          </a:prstGeom>
          <a:noFill/>
          <a:ln w="9525">
            <a:solidFill>
              <a:srgbClr val="E6103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1447" name="Text Box 9"/>
          <p:cNvSpPr txBox="1">
            <a:spLocks noChangeArrowheads="1"/>
          </p:cNvSpPr>
          <p:nvPr/>
        </p:nvSpPr>
        <p:spPr bwMode="auto">
          <a:xfrm>
            <a:off x="304800" y="6096000"/>
            <a:ext cx="8759825"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6103E"/>
                </a:solidFill>
              </a:rPr>
              <a:t>Total noise power within bandwidth BW is reduced by BW/(fs/2)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PTEB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BC6E09-7EE3-472F-AFC7-46429E5FE2F6}" type="slidenum">
              <a:rPr lang="en-US" altLang="en-US" sz="1400" smtClean="0"/>
              <a:pPr>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1A7240-0BE6-4B5E-ACA4-FC13A3C703C0}" type="slidenum">
              <a:rPr lang="en-US" altLang="en-US" sz="1400" smtClean="0"/>
              <a:pPr>
                <a:spcBef>
                  <a:spcPct val="0"/>
                </a:spcBef>
                <a:buFontTx/>
                <a:buNone/>
              </a:pPr>
              <a:t>48</a:t>
            </a:fld>
            <a:endParaRPr lang="en-US" altLang="en-US" sz="1400" smtClean="0"/>
          </a:p>
        </p:txBody>
      </p:sp>
      <p:sp>
        <p:nvSpPr>
          <p:cNvPr id="64515" name="Text Box 4"/>
          <p:cNvSpPr txBox="1">
            <a:spLocks noChangeArrowheads="1"/>
          </p:cNvSpPr>
          <p:nvPr/>
        </p:nvSpPr>
        <p:spPr bwMode="auto">
          <a:xfrm>
            <a:off x="365125" y="115888"/>
            <a:ext cx="8474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Noise floor on previous slide assumes continuous frequency axis. The shaded area contains the total noise power.</a:t>
            </a:r>
          </a:p>
        </p:txBody>
      </p:sp>
      <p:sp>
        <p:nvSpPr>
          <p:cNvPr id="64516" name="Rectangle 5"/>
          <p:cNvSpPr>
            <a:spLocks noChangeArrowheads="1"/>
          </p:cNvSpPr>
          <p:nvPr/>
        </p:nvSpPr>
        <p:spPr bwMode="auto">
          <a:xfrm>
            <a:off x="304800" y="3886200"/>
            <a:ext cx="82327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In DFT/FFT, frequency axis is discrete, with M/2 discrete frequency bins, with total noise power spread among them.</a:t>
            </a:r>
          </a:p>
          <a:p>
            <a:pPr eaLnBrk="1" hangingPunct="1">
              <a:spcBef>
                <a:spcPct val="0"/>
              </a:spcBef>
              <a:buFontTx/>
              <a:buNone/>
            </a:pPr>
            <a:endParaRPr lang="en-US" altLang="en-US" sz="2400"/>
          </a:p>
          <a:p>
            <a:pPr eaLnBrk="1" hangingPunct="1">
              <a:spcBef>
                <a:spcPct val="0"/>
              </a:spcBef>
              <a:buFontTx/>
              <a:buNone/>
            </a:pPr>
            <a:r>
              <a:rPr lang="en-US" altLang="en-US" sz="2400"/>
              <a:t>On the average each frequency bin’s noise power is </a:t>
            </a:r>
          </a:p>
          <a:p>
            <a:pPr eaLnBrk="1" hangingPunct="1">
              <a:spcBef>
                <a:spcPct val="0"/>
              </a:spcBef>
              <a:buFontTx/>
              <a:buNone/>
            </a:pPr>
            <a:r>
              <a:rPr lang="en-US" altLang="en-US" sz="2400"/>
              <a:t>                                    q</a:t>
            </a:r>
            <a:r>
              <a:rPr lang="en-US" altLang="en-US" sz="2400" baseline="30000"/>
              <a:t>2</a:t>
            </a:r>
            <a:r>
              <a:rPr lang="en-US" altLang="en-US" sz="2400"/>
              <a:t>/12 / (M/2)</a:t>
            </a:r>
          </a:p>
          <a:p>
            <a:pPr eaLnBrk="1" hangingPunct="1">
              <a:spcBef>
                <a:spcPct val="0"/>
              </a:spcBef>
              <a:buFontTx/>
              <a:buNone/>
            </a:pPr>
            <a:endParaRPr lang="en-US" altLang="en-US" sz="2400"/>
          </a:p>
          <a:p>
            <a:pPr eaLnBrk="1" hangingPunct="1">
              <a:spcBef>
                <a:spcPct val="0"/>
              </a:spcBef>
              <a:buFontTx/>
              <a:buNone/>
            </a:pPr>
            <a:r>
              <a:rPr lang="en-US" altLang="en-US" sz="2400">
                <a:solidFill>
                  <a:srgbClr val="0000FF"/>
                </a:solidFill>
              </a:rPr>
              <a:t>Matlab default is 1 to M bins, power per bin is then halved.</a:t>
            </a:r>
          </a:p>
        </p:txBody>
      </p:sp>
      <p:pic>
        <p:nvPicPr>
          <p:cNvPr id="64517" name="Picture 6"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6294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7"/>
          <p:cNvSpPr txBox="1">
            <a:spLocks noChangeArrowheads="1"/>
          </p:cNvSpPr>
          <p:nvPr/>
        </p:nvSpPr>
        <p:spPr bwMode="auto">
          <a:xfrm>
            <a:off x="609600" y="1295400"/>
            <a:ext cx="327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In real implementation: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EFC422-4E59-490E-8D95-1CDC26FF673A}" type="slidenum">
              <a:rPr lang="en-US" altLang="en-US" sz="1400" smtClean="0"/>
              <a:pPr>
                <a:spcBef>
                  <a:spcPct val="0"/>
                </a:spcBef>
                <a:buFontTx/>
                <a:buNone/>
              </a:pPr>
              <a:t>49</a:t>
            </a:fld>
            <a:endParaRPr lang="en-US" altLang="en-US" sz="1400" smtClean="0"/>
          </a:p>
        </p:txBody>
      </p:sp>
      <p:sp>
        <p:nvSpPr>
          <p:cNvPr id="66563" name="Rectangle 2"/>
          <p:cNvSpPr>
            <a:spLocks noChangeArrowheads="1"/>
          </p:cNvSpPr>
          <p:nvPr/>
        </p:nvSpPr>
        <p:spPr bwMode="auto">
          <a:xfrm>
            <a:off x="1219200" y="838200"/>
            <a:ext cx="644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cs typeface="Arial" panose="020B0604020202020204" pitchFamily="34" charset="0"/>
              </a:rPr>
              <a:t>Noise Floor for an Ideal 12-Bit ADC Using 4096-Point FFT</a:t>
            </a:r>
            <a:r>
              <a:rPr lang="en-US" altLang="en-US" sz="1800">
                <a:cs typeface="Arial" panose="020B0604020202020204" pitchFamily="34" charset="0"/>
              </a:rPr>
              <a:t> </a:t>
            </a:r>
          </a:p>
        </p:txBody>
      </p:sp>
      <p:pic>
        <p:nvPicPr>
          <p:cNvPr id="66564"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6294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smtClean="0"/>
              <a:t>Example ADC INL</a:t>
            </a:r>
            <a:r>
              <a:rPr lang="en-US" altLang="en-US" baseline="-25000" smtClean="0"/>
              <a:t>k</a:t>
            </a:r>
            <a:r>
              <a:rPr lang="en-US" altLang="en-US" smtClean="0"/>
              <a:t> Curves</a:t>
            </a:r>
          </a:p>
        </p:txBody>
      </p:sp>
      <p:sp>
        <p:nvSpPr>
          <p:cNvPr id="92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4B15BE-CF12-40A8-A80F-F6F82D042793}" type="slidenum">
              <a:rPr lang="en-US" altLang="en-US" sz="1400" smtClean="0"/>
              <a:pPr>
                <a:spcBef>
                  <a:spcPct val="0"/>
                </a:spcBef>
                <a:buFontTx/>
                <a:buNone/>
              </a:pPr>
              <a:t>5</a:t>
            </a:fld>
            <a:endParaRPr lang="en-US" altLang="en-US" sz="1400" smtClean="0"/>
          </a:p>
        </p:txBody>
      </p:sp>
      <p:pic>
        <p:nvPicPr>
          <p:cNvPr id="9220" name="Picture 2" descr="PPTEC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5600"/>
            <a:ext cx="9144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838200" y="5562600"/>
            <a:ext cx="167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16 bit ADC</a:t>
            </a:r>
          </a:p>
          <a:p>
            <a:pPr eaLnBrk="1" hangingPunct="1">
              <a:spcBef>
                <a:spcPct val="0"/>
              </a:spcBef>
              <a:buFontTx/>
              <a:buNone/>
            </a:pPr>
            <a:r>
              <a:rPr lang="en-US" altLang="en-US" sz="2400">
                <a:solidFill>
                  <a:srgbClr val="0000FF"/>
                </a:solidFill>
              </a:rPr>
              <a:t>Low speed</a:t>
            </a:r>
          </a:p>
        </p:txBody>
      </p:sp>
      <p:sp>
        <p:nvSpPr>
          <p:cNvPr id="9222" name="TextBox 5"/>
          <p:cNvSpPr txBox="1">
            <a:spLocks noChangeArrowheads="1"/>
          </p:cNvSpPr>
          <p:nvPr/>
        </p:nvSpPr>
        <p:spPr bwMode="auto">
          <a:xfrm>
            <a:off x="6096000" y="5486400"/>
            <a:ext cx="1744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12 bit ADC</a:t>
            </a:r>
          </a:p>
          <a:p>
            <a:pPr eaLnBrk="1" hangingPunct="1">
              <a:spcBef>
                <a:spcPct val="0"/>
              </a:spcBef>
              <a:buFontTx/>
              <a:buNone/>
            </a:pPr>
            <a:r>
              <a:rPr lang="en-US" altLang="en-US" sz="2400">
                <a:solidFill>
                  <a:srgbClr val="0000FF"/>
                </a:solidFill>
              </a:rPr>
              <a:t>High speed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AF0250-386C-467D-A7D4-F9493FD7F493}" type="slidenum">
              <a:rPr lang="en-US" altLang="en-US" sz="1400" smtClean="0"/>
              <a:pPr>
                <a:spcBef>
                  <a:spcPct val="0"/>
                </a:spcBef>
                <a:buFontTx/>
                <a:buNone/>
              </a:pPr>
              <a:t>50</a:t>
            </a:fld>
            <a:endParaRPr lang="en-US" altLang="en-US" sz="1400" smtClean="0"/>
          </a:p>
        </p:txBody>
      </p:sp>
      <p:pic>
        <p:nvPicPr>
          <p:cNvPr id="68611"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533400" y="4191000"/>
            <a:ext cx="8169275"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When fs/fa = 4096/127, quantization noise is spread among 2048 frequency bins, resulting in a quantization noise floor at log10(q2/12/2048) = – 6*N – 1.76 – 33 = – 72 – 1.76 – 33 = -106.76</a:t>
            </a:r>
          </a:p>
          <a:p>
            <a:pPr eaLnBrk="1" hangingPunct="1">
              <a:spcBef>
                <a:spcPct val="0"/>
              </a:spcBef>
              <a:buFontTx/>
              <a:buNone/>
            </a:pPr>
            <a:r>
              <a:rPr lang="en-US" altLang="en-US" sz="1800">
                <a:cs typeface="Arial" panose="020B0604020202020204" pitchFamily="34" charset="0"/>
              </a:rPr>
              <a:t>When fs/fa = 32, quantization noise is spread mostly among 16 frequency bins, resulting in a quantization noise floor at log10(q2/12/16) = – 6*N – 1.76 – 12 = – 72 – 1.76 – 12 = -86</a:t>
            </a:r>
          </a:p>
        </p:txBody>
      </p:sp>
      <p:sp>
        <p:nvSpPr>
          <p:cNvPr id="68613" name="Text Box 5"/>
          <p:cNvSpPr txBox="1">
            <a:spLocks noChangeArrowheads="1"/>
          </p:cNvSpPr>
          <p:nvPr/>
        </p:nvSpPr>
        <p:spPr bwMode="auto">
          <a:xfrm>
            <a:off x="517525" y="192088"/>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But the M/2 frequency bins may not contain the same amount of noise power!</a:t>
            </a:r>
          </a:p>
        </p:txBody>
      </p:sp>
      <p:sp>
        <p:nvSpPr>
          <p:cNvPr id="68614" name="Text Box 6"/>
          <p:cNvSpPr txBox="1">
            <a:spLocks noChangeArrowheads="1"/>
          </p:cNvSpPr>
          <p:nvPr/>
        </p:nvSpPr>
        <p:spPr bwMode="auto">
          <a:xfrm>
            <a:off x="838200" y="6019800"/>
            <a:ext cx="7361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6103E"/>
                </a:solidFill>
              </a:rPr>
              <a:t>Always choose fs and fa so that fs/fa = M/K, (M,K)=1!</a:t>
            </a:r>
          </a:p>
        </p:txBody>
      </p:sp>
      <p:sp>
        <p:nvSpPr>
          <p:cNvPr id="68615" name="Text Box 7"/>
          <p:cNvSpPr txBox="1">
            <a:spLocks noChangeArrowheads="1"/>
          </p:cNvSpPr>
          <p:nvPr/>
        </p:nvSpPr>
        <p:spPr bwMode="auto">
          <a:xfrm>
            <a:off x="838200" y="6477000"/>
            <a:ext cx="6686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K is the number of signal periods contained in the M data points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lstStyle/>
          <a:p>
            <a:r>
              <a:rPr lang="en-US" altLang="en-US" smtClean="0"/>
              <a:t>HW: theory</a:t>
            </a:r>
          </a:p>
        </p:txBody>
      </p:sp>
      <p:sp>
        <p:nvSpPr>
          <p:cNvPr id="70659" name="Content Placeholder 3"/>
          <p:cNvSpPr>
            <a:spLocks noGrp="1"/>
          </p:cNvSpPr>
          <p:nvPr>
            <p:ph idx="1"/>
          </p:nvPr>
        </p:nvSpPr>
        <p:spPr/>
        <p:txBody>
          <a:bodyPr/>
          <a:lstStyle/>
          <a:p>
            <a:r>
              <a:rPr lang="en-US" altLang="en-US" sz="2400" dirty="0" smtClean="0"/>
              <a:t>Suppose </a:t>
            </a:r>
            <a:r>
              <a:rPr lang="en-US" altLang="en-US" sz="2400" dirty="0" err="1" smtClean="0"/>
              <a:t>f_in</a:t>
            </a:r>
            <a:r>
              <a:rPr lang="en-US" altLang="en-US" sz="2400" dirty="0" smtClean="0"/>
              <a:t> = </a:t>
            </a:r>
            <a:r>
              <a:rPr lang="en-US" altLang="en-US" sz="2400" dirty="0" err="1" smtClean="0"/>
              <a:t>f_s</a:t>
            </a:r>
            <a:r>
              <a:rPr lang="en-US" altLang="en-US" sz="2400" dirty="0" smtClean="0"/>
              <a:t> *K/M, (K,M)=p&gt;1. Show that only M/p distinct phases of the sine wave are sampled, and each of these phases is repeated p times. This is the case regardless the initial phase of the sine wave. If the initial phase = 0, only half plus 1 of these M/p phases give different voltage samples. If the initial phase is not 0, you still have M/2p -1 constraints. For quantization error, its power is then spread among M/2p+1 points. If there is true noise (from the ADC or from the signal source), the noise at each of the M samples are uncorrelated, so the noise power is spread among M/2 frequency bins.</a:t>
            </a:r>
          </a:p>
        </p:txBody>
      </p:sp>
      <p:sp>
        <p:nvSpPr>
          <p:cNvPr id="7066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ED6128-682C-409A-92FB-130348EB6790}" type="slidenum">
              <a:rPr lang="en-US" altLang="en-US" sz="1400" smtClean="0"/>
              <a:pPr>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792163"/>
          </a:xfrm>
        </p:spPr>
        <p:txBody>
          <a:bodyPr/>
          <a:lstStyle/>
          <a:p>
            <a:r>
              <a:rPr lang="en-US" altLang="en-US" smtClean="0"/>
              <a:t>Optional HW</a:t>
            </a:r>
          </a:p>
        </p:txBody>
      </p:sp>
      <p:sp>
        <p:nvSpPr>
          <p:cNvPr id="71683" name="Content Placeholder 2"/>
          <p:cNvSpPr>
            <a:spLocks noGrp="1"/>
          </p:cNvSpPr>
          <p:nvPr>
            <p:ph idx="1"/>
          </p:nvPr>
        </p:nvSpPr>
        <p:spPr>
          <a:xfrm>
            <a:off x="457200" y="3079750"/>
            <a:ext cx="8229600" cy="3505200"/>
          </a:xfrm>
        </p:spPr>
        <p:txBody>
          <a:bodyPr/>
          <a:lstStyle/>
          <a:p>
            <a:r>
              <a:rPr lang="en-US" altLang="en-US" sz="1800" smtClean="0"/>
              <a:t>Use the above to study the spectrum of quantization errors. Let ADC #bits = 16, 14, 12, 10, 8, 6, 4, or 2. (This has the same effect as reducing sine amplitude.) Let noise sigma = 0, 0.01, 0.035, 0.1, 0.25, 0.5, 0.75, or 1 LSB. Let data record length M be sufficiently large, eg, 2^16. Select f_in = f_s *J/M and f_s = 1 MHz. Make J to be an integer in the 5 to 10% of M range, but J=2^k * J1 with J1 being odd. M/2^k is then equal to the distinctive phases in the M samples. In each case, take the FFT of the output (which has the actual quantization error), examine the total power, average power per bin, average power per those M/2^k bins, power variance among all bins, power variance among those M/2^k bins, largest power in any bins, and any other things of interest to you. Tabulate the results, analyze them, and try to draw some conclusions. You may use Excel for analysis. Also notice how results compare to 6.02N+1.76 + 3.01k.</a:t>
            </a:r>
          </a:p>
        </p:txBody>
      </p:sp>
      <p:sp>
        <p:nvSpPr>
          <p:cNvPr id="71684" name="Slide Number Placeholder 3"/>
          <p:cNvSpPr>
            <a:spLocks noGrp="1"/>
          </p:cNvSpPr>
          <p:nvPr>
            <p:ph type="sldNum" sz="quarter" idx="12"/>
          </p:nvPr>
        </p:nvSpPr>
        <p:spPr>
          <a:xfrm>
            <a:off x="6553200" y="6477000"/>
            <a:ext cx="2133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67C5BE-A4D7-4165-AA35-E4FC91274F36}" type="slidenum">
              <a:rPr lang="en-US" altLang="en-US" sz="1400" smtClean="0"/>
              <a:pPr>
                <a:spcBef>
                  <a:spcPct val="0"/>
                </a:spcBef>
                <a:buFontTx/>
                <a:buNone/>
              </a:pPr>
              <a:t>52</a:t>
            </a:fld>
            <a:endParaRPr lang="en-US" altLang="en-US" sz="1400" smtClean="0"/>
          </a:p>
        </p:txBody>
      </p:sp>
      <p:sp>
        <p:nvSpPr>
          <p:cNvPr id="71685" name="Pentagon 4"/>
          <p:cNvSpPr>
            <a:spLocks noChangeArrowheads="1"/>
          </p:cNvSpPr>
          <p:nvPr/>
        </p:nvSpPr>
        <p:spPr bwMode="auto">
          <a:xfrm flipH="1">
            <a:off x="3886200" y="1327150"/>
            <a:ext cx="1447800" cy="830263"/>
          </a:xfrm>
          <a:prstGeom prst="homePlate">
            <a:avLst>
              <a:gd name="adj" fmla="val 77574"/>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Ideal </a:t>
            </a:r>
          </a:p>
          <a:p>
            <a:pPr eaLnBrk="1" hangingPunct="1">
              <a:spcBef>
                <a:spcPct val="0"/>
              </a:spcBef>
              <a:buFontTx/>
              <a:buNone/>
            </a:pPr>
            <a:r>
              <a:rPr lang="en-US" altLang="en-US" sz="2400"/>
              <a:t>   ADC</a:t>
            </a:r>
          </a:p>
        </p:txBody>
      </p:sp>
      <p:sp>
        <p:nvSpPr>
          <p:cNvPr id="71686" name="Flowchart: Summing Junction 6"/>
          <p:cNvSpPr>
            <a:spLocks noChangeArrowheads="1"/>
          </p:cNvSpPr>
          <p:nvPr/>
        </p:nvSpPr>
        <p:spPr bwMode="auto">
          <a:xfrm>
            <a:off x="3124200" y="1555750"/>
            <a:ext cx="381000" cy="381000"/>
          </a:xfrm>
          <a:prstGeom prst="flowChartSummingJunction">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cxnSp>
        <p:nvCxnSpPr>
          <p:cNvPr id="71687" name="Straight Arrow Connector 8"/>
          <p:cNvCxnSpPr>
            <a:cxnSpLocks noChangeShapeType="1"/>
            <a:stCxn id="71686" idx="6"/>
            <a:endCxn id="71685" idx="3"/>
          </p:cNvCxnSpPr>
          <p:nvPr/>
        </p:nvCxnSpPr>
        <p:spPr bwMode="auto">
          <a:xfrm flipV="1">
            <a:off x="3505200" y="1743075"/>
            <a:ext cx="3810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688" name="Oval 9"/>
          <p:cNvSpPr>
            <a:spLocks noChangeArrowheads="1"/>
          </p:cNvSpPr>
          <p:nvPr/>
        </p:nvSpPr>
        <p:spPr bwMode="auto">
          <a:xfrm>
            <a:off x="1457325" y="1479550"/>
            <a:ext cx="609600" cy="5619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 ~</a:t>
            </a:r>
          </a:p>
        </p:txBody>
      </p:sp>
      <p:cxnSp>
        <p:nvCxnSpPr>
          <p:cNvPr id="71689" name="Straight Arrow Connector 11"/>
          <p:cNvCxnSpPr>
            <a:cxnSpLocks noChangeShapeType="1"/>
            <a:stCxn id="71688" idx="6"/>
            <a:endCxn id="71686" idx="2"/>
          </p:cNvCxnSpPr>
          <p:nvPr/>
        </p:nvCxnSpPr>
        <p:spPr bwMode="auto">
          <a:xfrm flipV="1">
            <a:off x="2066925" y="1746250"/>
            <a:ext cx="1057275" cy="142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690" name="TextBox 16"/>
          <p:cNvSpPr txBox="1">
            <a:spLocks noChangeArrowheads="1"/>
          </p:cNvSpPr>
          <p:nvPr/>
        </p:nvSpPr>
        <p:spPr bwMode="auto">
          <a:xfrm>
            <a:off x="1457325" y="11430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pure sine</a:t>
            </a:r>
          </a:p>
        </p:txBody>
      </p:sp>
      <p:cxnSp>
        <p:nvCxnSpPr>
          <p:cNvPr id="71691" name="Straight Arrow Connector 19"/>
          <p:cNvCxnSpPr>
            <a:cxnSpLocks noChangeShapeType="1"/>
            <a:stCxn id="71702" idx="0"/>
            <a:endCxn id="71686" idx="4"/>
          </p:cNvCxnSpPr>
          <p:nvPr/>
        </p:nvCxnSpPr>
        <p:spPr bwMode="auto">
          <a:xfrm flipV="1">
            <a:off x="3314700" y="1936750"/>
            <a:ext cx="0" cy="417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692" name="TextBox 20"/>
          <p:cNvSpPr txBox="1">
            <a:spLocks noChangeArrowheads="1"/>
          </p:cNvSpPr>
          <p:nvPr/>
        </p:nvSpPr>
        <p:spPr bwMode="auto">
          <a:xfrm>
            <a:off x="2286000" y="2317750"/>
            <a:ext cx="78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white </a:t>
            </a:r>
          </a:p>
          <a:p>
            <a:pPr eaLnBrk="1" hangingPunct="1">
              <a:spcBef>
                <a:spcPct val="0"/>
              </a:spcBef>
              <a:buFontTx/>
              <a:buNone/>
            </a:pPr>
            <a:r>
              <a:rPr lang="en-US" altLang="en-US" sz="1800"/>
              <a:t>noise</a:t>
            </a:r>
          </a:p>
        </p:txBody>
      </p:sp>
      <p:grpSp>
        <p:nvGrpSpPr>
          <p:cNvPr id="71693" name="Group 30"/>
          <p:cNvGrpSpPr>
            <a:grpSpLocks/>
          </p:cNvGrpSpPr>
          <p:nvPr/>
        </p:nvGrpSpPr>
        <p:grpSpPr bwMode="auto">
          <a:xfrm>
            <a:off x="3009900" y="2354263"/>
            <a:ext cx="609600" cy="563562"/>
            <a:chOff x="3009899" y="2779931"/>
            <a:chExt cx="609601" cy="562630"/>
          </a:xfrm>
        </p:grpSpPr>
        <p:sp>
          <p:nvSpPr>
            <p:cNvPr id="71702" name="Oval 17"/>
            <p:cNvSpPr>
              <a:spLocks noChangeArrowheads="1"/>
            </p:cNvSpPr>
            <p:nvPr/>
          </p:nvSpPr>
          <p:spPr bwMode="auto">
            <a:xfrm>
              <a:off x="3009899" y="2779931"/>
              <a:ext cx="609601" cy="56263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 </a:t>
              </a:r>
            </a:p>
          </p:txBody>
        </p:sp>
        <p:pic>
          <p:nvPicPr>
            <p:cNvPr id="717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85" y="2842527"/>
              <a:ext cx="37611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694" name="Flowchart: Summing Junction 22"/>
          <p:cNvSpPr>
            <a:spLocks noChangeArrowheads="1"/>
          </p:cNvSpPr>
          <p:nvPr/>
        </p:nvSpPr>
        <p:spPr bwMode="auto">
          <a:xfrm>
            <a:off x="5943600" y="1570038"/>
            <a:ext cx="381000" cy="381000"/>
          </a:xfrm>
          <a:prstGeom prst="flowChartSummingJunction">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cxnSp>
        <p:nvCxnSpPr>
          <p:cNvPr id="71695" name="Straight Arrow Connector 23"/>
          <p:cNvCxnSpPr>
            <a:cxnSpLocks noChangeShapeType="1"/>
            <a:stCxn id="71685" idx="1"/>
            <a:endCxn id="71694" idx="2"/>
          </p:cNvCxnSpPr>
          <p:nvPr/>
        </p:nvCxnSpPr>
        <p:spPr bwMode="auto">
          <a:xfrm>
            <a:off x="5334000" y="1743075"/>
            <a:ext cx="609600" cy="174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696" name="Straight Arrow Connector 25"/>
          <p:cNvCxnSpPr>
            <a:cxnSpLocks noChangeShapeType="1"/>
            <a:stCxn id="71694" idx="6"/>
          </p:cNvCxnSpPr>
          <p:nvPr/>
        </p:nvCxnSpPr>
        <p:spPr bwMode="auto">
          <a:xfrm>
            <a:off x="6324600" y="1760538"/>
            <a:ext cx="5334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697" name="TextBox 31"/>
          <p:cNvSpPr txBox="1">
            <a:spLocks noChangeArrowheads="1"/>
          </p:cNvSpPr>
          <p:nvPr/>
        </p:nvSpPr>
        <p:spPr bwMode="auto">
          <a:xfrm>
            <a:off x="2805113" y="1403350"/>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sp>
        <p:nvSpPr>
          <p:cNvPr id="71698" name="TextBox 32"/>
          <p:cNvSpPr txBox="1">
            <a:spLocks noChangeArrowheads="1"/>
          </p:cNvSpPr>
          <p:nvPr/>
        </p:nvSpPr>
        <p:spPr bwMode="auto">
          <a:xfrm>
            <a:off x="3338513" y="1947863"/>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sp>
        <p:nvSpPr>
          <p:cNvPr id="71699" name="TextBox 33"/>
          <p:cNvSpPr txBox="1">
            <a:spLocks noChangeArrowheads="1"/>
          </p:cNvSpPr>
          <p:nvPr/>
        </p:nvSpPr>
        <p:spPr bwMode="auto">
          <a:xfrm>
            <a:off x="5624513" y="1719263"/>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sp>
        <p:nvSpPr>
          <p:cNvPr id="71700" name="TextBox 34"/>
          <p:cNvSpPr txBox="1">
            <a:spLocks noChangeArrowheads="1"/>
          </p:cNvSpPr>
          <p:nvPr/>
        </p:nvSpPr>
        <p:spPr bwMode="auto">
          <a:xfrm>
            <a:off x="5867400" y="11747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cxnSp>
        <p:nvCxnSpPr>
          <p:cNvPr id="71701" name="Elbow Connector 37"/>
          <p:cNvCxnSpPr>
            <a:cxnSpLocks noChangeShapeType="1"/>
            <a:stCxn id="71686" idx="6"/>
            <a:endCxn id="71694" idx="0"/>
          </p:cNvCxnSpPr>
          <p:nvPr/>
        </p:nvCxnSpPr>
        <p:spPr bwMode="auto">
          <a:xfrm flipV="1">
            <a:off x="3505200" y="1570038"/>
            <a:ext cx="2628900" cy="176212"/>
          </a:xfrm>
          <a:prstGeom prst="bentConnector4">
            <a:avLst>
              <a:gd name="adj1" fmla="val 6884"/>
              <a:gd name="adj2" fmla="val 47114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725BF3-674B-4239-87B4-38763655147C}" type="slidenum">
              <a:rPr lang="en-US" altLang="en-US" sz="1400" smtClean="0"/>
              <a:pPr>
                <a:spcBef>
                  <a:spcPct val="0"/>
                </a:spcBef>
                <a:buFontTx/>
                <a:buNone/>
              </a:pPr>
              <a:t>53</a:t>
            </a:fld>
            <a:endParaRPr lang="en-US" altLang="en-US" sz="1400" smtClean="0"/>
          </a:p>
        </p:txBody>
      </p:sp>
      <p:sp>
        <p:nvSpPr>
          <p:cNvPr id="72707" name="Rectangle 2"/>
          <p:cNvSpPr>
            <a:spLocks noGrp="1" noChangeArrowheads="1"/>
          </p:cNvSpPr>
          <p:nvPr>
            <p:ph type="title"/>
          </p:nvPr>
        </p:nvSpPr>
        <p:spPr/>
        <p:txBody>
          <a:bodyPr/>
          <a:lstStyle/>
          <a:p>
            <a:pPr eaLnBrk="1" hangingPunct="1"/>
            <a:r>
              <a:rPr lang="en-US" altLang="en-US" smtClean="0"/>
              <a:t>Coherent sampling</a:t>
            </a:r>
          </a:p>
        </p:txBody>
      </p:sp>
      <p:sp>
        <p:nvSpPr>
          <p:cNvPr id="72708" name="Rectangle 3"/>
          <p:cNvSpPr>
            <a:spLocks noGrp="1" noChangeArrowheads="1"/>
          </p:cNvSpPr>
          <p:nvPr>
            <p:ph type="body" idx="1"/>
          </p:nvPr>
        </p:nvSpPr>
        <p:spPr/>
        <p:txBody>
          <a:bodyPr/>
          <a:lstStyle/>
          <a:p>
            <a:pPr eaLnBrk="1" hangingPunct="1">
              <a:lnSpc>
                <a:spcPct val="80000"/>
              </a:lnSpc>
            </a:pPr>
            <a:r>
              <a:rPr lang="en-US" altLang="en-US" sz="2800" smtClean="0"/>
              <a:t>To ensure correct data collection and FFT, the signal frequency, clock frequency, the number of data points M used in FFT, and the number of signal periods K contained in the M points have to satisfy some stringent conditions:</a:t>
            </a:r>
          </a:p>
          <a:p>
            <a:pPr lvl="1" eaLnBrk="1" hangingPunct="1">
              <a:lnSpc>
                <a:spcPct val="80000"/>
              </a:lnSpc>
            </a:pPr>
            <a:r>
              <a:rPr lang="en-US" altLang="en-US" sz="2400" smtClean="0"/>
              <a:t>f_sampling : f_signal has to be rational</a:t>
            </a:r>
          </a:p>
          <a:p>
            <a:pPr lvl="1" eaLnBrk="1" hangingPunct="1">
              <a:lnSpc>
                <a:spcPct val="80000"/>
              </a:lnSpc>
            </a:pPr>
            <a:r>
              <a:rPr lang="en-US" altLang="en-US" sz="2400" smtClean="0"/>
              <a:t>f_s / f_sig = M / K = integer / integer</a:t>
            </a:r>
          </a:p>
          <a:p>
            <a:pPr lvl="1" eaLnBrk="1" hangingPunct="1">
              <a:lnSpc>
                <a:spcPct val="80000"/>
              </a:lnSpc>
            </a:pPr>
            <a:r>
              <a:rPr lang="en-US" altLang="en-US" sz="2400" smtClean="0"/>
              <a:t>M and K should be co-prime</a:t>
            </a:r>
          </a:p>
          <a:p>
            <a:pPr lvl="1" eaLnBrk="1" hangingPunct="1">
              <a:lnSpc>
                <a:spcPct val="80000"/>
              </a:lnSpc>
            </a:pPr>
            <a:r>
              <a:rPr lang="en-US" altLang="en-US" sz="2400" smtClean="0"/>
              <a:t>For efficient FFT, M is typically selected as an integer power of 2</a:t>
            </a:r>
          </a:p>
          <a:p>
            <a:pPr lvl="1" eaLnBrk="1" hangingPunct="1">
              <a:lnSpc>
                <a:spcPct val="80000"/>
              </a:lnSpc>
            </a:pPr>
            <a:r>
              <a:rPr lang="en-US" altLang="en-US" sz="2400" smtClean="0"/>
              <a:t>K is typically selected as an odd integer</a:t>
            </a:r>
          </a:p>
          <a:p>
            <a:pPr lvl="1" eaLnBrk="1" hangingPunct="1">
              <a:lnSpc>
                <a:spcPct val="80000"/>
              </a:lnSpc>
            </a:pPr>
            <a:r>
              <a:rPr lang="en-US" altLang="en-US" sz="2400" smtClean="0"/>
              <a:t>IEEE says K should be at least 5</a:t>
            </a:r>
          </a:p>
          <a:p>
            <a:pPr lvl="1" eaLnBrk="1" hangingPunct="1">
              <a:lnSpc>
                <a:spcPct val="80000"/>
              </a:lnSpc>
            </a:pPr>
            <a:r>
              <a:rPr lang="en-US" altLang="en-US" sz="2400" smtClean="0"/>
              <a:t>This gives a signal frequency choice of f_sig = f_s *K/M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6AB35B-AE24-4846-9F4D-9E64F262F56D}" type="slidenum">
              <a:rPr lang="en-US" altLang="en-US" sz="1400" smtClean="0"/>
              <a:pPr>
                <a:spcBef>
                  <a:spcPct val="0"/>
                </a:spcBef>
                <a:buFontTx/>
                <a:buNone/>
              </a:pPr>
              <a:t>54</a:t>
            </a:fld>
            <a:endParaRPr lang="en-US" altLang="en-US" sz="1400" smtClean="0"/>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775575"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6" name="Text Box 5"/>
          <p:cNvSpPr txBox="1">
            <a:spLocks noChangeArrowheads="1"/>
          </p:cNvSpPr>
          <p:nvPr/>
        </p:nvSpPr>
        <p:spPr bwMode="auto">
          <a:xfrm>
            <a:off x="441325" y="115888"/>
            <a:ext cx="686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Example: f_samp / f_sig = 4096 / 255; 14 bit ADC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EF620D-B17F-473B-A972-1E050B8BE20C}" type="slidenum">
              <a:rPr lang="en-US" altLang="en-US" sz="1400" smtClean="0"/>
              <a:pPr>
                <a:spcBef>
                  <a:spcPct val="0"/>
                </a:spcBef>
                <a:buFontTx/>
                <a:buNone/>
              </a:pPr>
              <a:t>55</a:t>
            </a:fld>
            <a:endParaRPr lang="en-US" altLang="en-US" sz="1400" smtClean="0"/>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775575"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6804" name="Text Box 5"/>
          <p:cNvSpPr txBox="1">
            <a:spLocks noChangeArrowheads="1"/>
          </p:cNvSpPr>
          <p:nvPr/>
        </p:nvSpPr>
        <p:spPr bwMode="auto">
          <a:xfrm>
            <a:off x="441325" y="115888"/>
            <a:ext cx="712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Example: f_samp / f_sig = 4096 / 255.1; 14 bit ADC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00A1D-4734-44A4-BCE4-961B7F1A717D}" type="slidenum">
              <a:rPr lang="en-US" altLang="en-US" sz="1400" smtClean="0"/>
              <a:pPr>
                <a:spcBef>
                  <a:spcPct val="0"/>
                </a:spcBef>
                <a:buFontTx/>
                <a:buNone/>
              </a:pPr>
              <a:t>56</a:t>
            </a:fld>
            <a:endParaRPr lang="en-US" altLang="en-US" sz="1400" smtClean="0"/>
          </a:p>
        </p:txBody>
      </p:sp>
      <p:sp>
        <p:nvSpPr>
          <p:cNvPr id="78851" name="Text Box 4"/>
          <p:cNvSpPr txBox="1">
            <a:spLocks noChangeArrowheads="1"/>
          </p:cNvSpPr>
          <p:nvPr/>
        </p:nvSpPr>
        <p:spPr bwMode="auto">
          <a:xfrm>
            <a:off x="441325" y="115888"/>
            <a:ext cx="7291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Example: f_samp / f_sig = 4096 / 255.01; 14 bit ADC</a:t>
            </a:r>
          </a:p>
        </p:txBody>
      </p:sp>
      <p:pic>
        <p:nvPicPr>
          <p:cNvPr id="788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775575"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929BA1-E9D2-4335-9D09-F4830B8150DC}" type="slidenum">
              <a:rPr lang="en-US" altLang="en-US" sz="1400" smtClean="0"/>
              <a:pPr>
                <a:spcBef>
                  <a:spcPct val="0"/>
                </a:spcBef>
                <a:buFontTx/>
                <a:buNone/>
              </a:pPr>
              <a:t>57</a:t>
            </a:fld>
            <a:endParaRPr lang="en-US" altLang="en-US" sz="1400" smtClean="0"/>
          </a:p>
        </p:txBody>
      </p:sp>
      <p:sp>
        <p:nvSpPr>
          <p:cNvPr id="80899" name="Text Box 5"/>
          <p:cNvSpPr txBox="1">
            <a:spLocks noChangeArrowheads="1"/>
          </p:cNvSpPr>
          <p:nvPr/>
        </p:nvSpPr>
        <p:spPr bwMode="auto">
          <a:xfrm>
            <a:off x="441325" y="115888"/>
            <a:ext cx="746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Example: f_samp / f_sig = 4096 / 255.001; 14 bit ADC</a:t>
            </a:r>
          </a:p>
        </p:txBody>
      </p:sp>
      <p:pic>
        <p:nvPicPr>
          <p:cNvPr id="809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57238"/>
            <a:ext cx="7775575"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p:txBody>
          <a:bodyPr/>
          <a:lstStyle/>
          <a:p>
            <a:r>
              <a:rPr lang="en-US" altLang="en-US" smtClean="0"/>
              <a:t>HW</a:t>
            </a:r>
          </a:p>
        </p:txBody>
      </p:sp>
      <p:sp>
        <p:nvSpPr>
          <p:cNvPr id="82947" name="Content Placeholder 3"/>
          <p:cNvSpPr>
            <a:spLocks noGrp="1"/>
          </p:cNvSpPr>
          <p:nvPr>
            <p:ph idx="1"/>
          </p:nvPr>
        </p:nvSpPr>
        <p:spPr/>
        <p:txBody>
          <a:bodyPr/>
          <a:lstStyle/>
          <a:p>
            <a:r>
              <a:rPr lang="en-US" altLang="en-US" sz="2000" smtClean="0"/>
              <a:t>Use a 16 bit ideal ADC, V</a:t>
            </a:r>
            <a:r>
              <a:rPr lang="en-US" altLang="en-US" sz="2000" baseline="-25000" smtClean="0"/>
              <a:t>ref</a:t>
            </a:r>
            <a:r>
              <a:rPr lang="en-US" altLang="en-US" sz="2000" smtClean="0"/>
              <a:t> = +-1, M=2^16, J=J</a:t>
            </a:r>
            <a:r>
              <a:rPr lang="en-US" altLang="en-US" sz="2000" baseline="-25000" smtClean="0"/>
              <a:t>int</a:t>
            </a:r>
            <a:r>
              <a:rPr lang="en-US" altLang="en-US" sz="2000" smtClean="0"/>
              <a:t>+</a:t>
            </a:r>
            <a:r>
              <a:rPr lang="en-US" altLang="en-US" sz="2000" smtClean="0">
                <a:latin typeface="Symbol" panose="05050102010706020507" pitchFamily="18" charset="2"/>
              </a:rPr>
              <a:t>d</a:t>
            </a:r>
            <a:r>
              <a:rPr lang="en-US" altLang="en-US" sz="2000" smtClean="0"/>
              <a:t>, f</a:t>
            </a:r>
            <a:r>
              <a:rPr lang="en-US" altLang="en-US" sz="2000" baseline="-25000" smtClean="0"/>
              <a:t>s</a:t>
            </a:r>
            <a:r>
              <a:rPr lang="en-US" altLang="en-US" sz="2000" smtClean="0"/>
              <a:t>=1, f</a:t>
            </a:r>
            <a:r>
              <a:rPr lang="en-US" altLang="en-US" sz="2000" baseline="-25000" smtClean="0"/>
              <a:t>in</a:t>
            </a:r>
            <a:r>
              <a:rPr lang="en-US" altLang="en-US" sz="2000" smtClean="0"/>
              <a:t> =J/M*f</a:t>
            </a:r>
            <a:r>
              <a:rPr lang="en-US" altLang="en-US" sz="2000" baseline="-25000" smtClean="0"/>
              <a:t>s</a:t>
            </a:r>
            <a:r>
              <a:rPr lang="en-US" altLang="en-US" sz="2000" smtClean="0"/>
              <a:t>, </a:t>
            </a:r>
            <a:r>
              <a:rPr lang="en-US" altLang="en-US" sz="2000" smtClean="0">
                <a:latin typeface="Symbol" panose="05050102010706020507" pitchFamily="18" charset="2"/>
              </a:rPr>
              <a:t>f</a:t>
            </a:r>
            <a:r>
              <a:rPr lang="en-US" altLang="en-US" sz="2000" smtClean="0"/>
              <a:t>=rand*2</a:t>
            </a:r>
            <a:r>
              <a:rPr lang="en-US" altLang="en-US" sz="2000" smtClean="0">
                <a:latin typeface="Symbol" panose="05050102010706020507" pitchFamily="18" charset="2"/>
              </a:rPr>
              <a:t>p</a:t>
            </a:r>
            <a:r>
              <a:rPr lang="en-US" altLang="en-US" sz="2000" smtClean="0"/>
              <a:t>, V</a:t>
            </a:r>
            <a:r>
              <a:rPr lang="en-US" altLang="en-US" sz="2000" baseline="-25000" smtClean="0"/>
              <a:t>os</a:t>
            </a:r>
            <a:r>
              <a:rPr lang="en-US" altLang="en-US" sz="2000" smtClean="0"/>
              <a:t>=0, and A = V</a:t>
            </a:r>
            <a:r>
              <a:rPr lang="en-US" altLang="en-US" sz="2000" baseline="-25000" smtClean="0"/>
              <a:t>ref</a:t>
            </a:r>
            <a:r>
              <a:rPr lang="en-US" altLang="en-US" sz="2000" smtClean="0"/>
              <a:t>.</a:t>
            </a:r>
          </a:p>
          <a:p>
            <a:r>
              <a:rPr lang="en-US" altLang="en-US" sz="2000" smtClean="0"/>
              <a:t>For each J</a:t>
            </a:r>
            <a:r>
              <a:rPr lang="en-US" altLang="en-US" sz="2000" baseline="-25000" smtClean="0"/>
              <a:t>int</a:t>
            </a:r>
            <a:r>
              <a:rPr lang="en-US" altLang="en-US" sz="2000" smtClean="0"/>
              <a:t>, find d such that P</a:t>
            </a:r>
            <a:r>
              <a:rPr lang="en-US" altLang="en-US" sz="2000" baseline="-25000" smtClean="0"/>
              <a:t>leak</a:t>
            </a:r>
            <a:r>
              <a:rPr lang="en-US" altLang="en-US" sz="2000" smtClean="0"/>
              <a:t> </a:t>
            </a:r>
            <a:r>
              <a:rPr lang="en-US" altLang="en-US" sz="2000" smtClean="0">
                <a:sym typeface="Symbol" panose="05050102010706020507" pitchFamily="18" charset="2"/>
              </a:rPr>
              <a:t> P</a:t>
            </a:r>
            <a:r>
              <a:rPr lang="en-US" altLang="en-US" sz="2000" baseline="-25000" smtClean="0">
                <a:sym typeface="Symbol" panose="05050102010706020507" pitchFamily="18" charset="2"/>
              </a:rPr>
              <a:t>noise</a:t>
            </a:r>
            <a:r>
              <a:rPr lang="en-US" altLang="en-US" sz="2000" smtClean="0">
                <a:sym typeface="Symbol" panose="05050102010706020507" pitchFamily="18" charset="2"/>
              </a:rPr>
              <a:t>. You can simply take </a:t>
            </a:r>
            <a:r>
              <a:rPr lang="en-US" altLang="en-US" sz="2000" smtClean="0"/>
              <a:t>P</a:t>
            </a:r>
            <a:r>
              <a:rPr lang="en-US" altLang="en-US" sz="2000" baseline="-25000" smtClean="0"/>
              <a:t>leak</a:t>
            </a:r>
            <a:r>
              <a:rPr lang="en-US" altLang="en-US" sz="2000" smtClean="0"/>
              <a:t> = P</a:t>
            </a:r>
            <a:r>
              <a:rPr lang="en-US" altLang="en-US" sz="2000" baseline="-25000" smtClean="0"/>
              <a:t>tot </a:t>
            </a:r>
            <a:r>
              <a:rPr lang="en-US" altLang="en-US" sz="2000" smtClean="0"/>
              <a:t>– P</a:t>
            </a:r>
            <a:r>
              <a:rPr lang="en-US" altLang="en-US" sz="2000" baseline="-25000" smtClean="0"/>
              <a:t>sig</a:t>
            </a:r>
            <a:r>
              <a:rPr lang="en-US" altLang="en-US" sz="2000" smtClean="0"/>
              <a:t> – </a:t>
            </a:r>
            <a:r>
              <a:rPr lang="en-US" altLang="en-US" sz="2000" smtClean="0">
                <a:sym typeface="Symbol" panose="05050102010706020507" pitchFamily="18" charset="2"/>
              </a:rPr>
              <a:t>P</a:t>
            </a:r>
            <a:r>
              <a:rPr lang="en-US" altLang="en-US" sz="2000" baseline="-25000" smtClean="0">
                <a:sym typeface="Symbol" panose="05050102010706020507" pitchFamily="18" charset="2"/>
              </a:rPr>
              <a:t>noise</a:t>
            </a:r>
            <a:r>
              <a:rPr lang="en-US" altLang="en-US" sz="2000" smtClean="0">
                <a:sym typeface="Symbol" panose="05050102010706020507" pitchFamily="18" charset="2"/>
              </a:rPr>
              <a:t>.</a:t>
            </a:r>
          </a:p>
          <a:p>
            <a:r>
              <a:rPr lang="en-US" altLang="en-US" sz="2000" smtClean="0">
                <a:sym typeface="Symbol" panose="05050102010706020507" pitchFamily="18" charset="2"/>
              </a:rPr>
              <a:t>For a given J</a:t>
            </a:r>
            <a:r>
              <a:rPr lang="en-US" altLang="en-US" sz="2000" baseline="-25000" smtClean="0">
                <a:sym typeface="Symbol" panose="05050102010706020507" pitchFamily="18" charset="2"/>
              </a:rPr>
              <a:t>int</a:t>
            </a:r>
            <a:r>
              <a:rPr lang="en-US" altLang="en-US" sz="2000" smtClean="0">
                <a:sym typeface="Symbol" panose="05050102010706020507" pitchFamily="18" charset="2"/>
              </a:rPr>
              <a:t> and </a:t>
            </a:r>
            <a:r>
              <a:rPr lang="en-US" altLang="en-US" sz="2000" smtClean="0">
                <a:latin typeface="Symbol" panose="05050102010706020507" pitchFamily="18" charset="2"/>
                <a:sym typeface="Symbol" panose="05050102010706020507" pitchFamily="18" charset="2"/>
              </a:rPr>
              <a:t>d</a:t>
            </a:r>
            <a:r>
              <a:rPr lang="en-US" altLang="en-US" sz="2000" smtClean="0">
                <a:sym typeface="Symbol" panose="05050102010706020507" pitchFamily="18" charset="2"/>
              </a:rPr>
              <a:t>, how does </a:t>
            </a:r>
            <a:r>
              <a:rPr lang="en-US" altLang="en-US" sz="2000" smtClean="0">
                <a:latin typeface="Symbol" panose="05050102010706020507" pitchFamily="18" charset="2"/>
                <a:sym typeface="Symbol" panose="05050102010706020507" pitchFamily="18" charset="2"/>
              </a:rPr>
              <a:t>f</a:t>
            </a:r>
            <a:r>
              <a:rPr lang="en-US" altLang="en-US" sz="2000" smtClean="0">
                <a:sym typeface="Symbol" panose="05050102010706020507" pitchFamily="18" charset="2"/>
              </a:rPr>
              <a:t> affect </a:t>
            </a:r>
            <a:r>
              <a:rPr lang="en-US" altLang="en-US" sz="2000" smtClean="0"/>
              <a:t>P</a:t>
            </a:r>
            <a:r>
              <a:rPr lang="en-US" altLang="en-US" sz="2000" baseline="-25000" smtClean="0"/>
              <a:t>leak</a:t>
            </a:r>
            <a:r>
              <a:rPr lang="en-US" altLang="en-US" sz="2000" smtClean="0">
                <a:sym typeface="Symbol" panose="05050102010706020507" pitchFamily="18" charset="2"/>
              </a:rPr>
              <a:t>?</a:t>
            </a:r>
          </a:p>
          <a:p>
            <a:r>
              <a:rPr lang="en-US" altLang="en-US" sz="2000" smtClean="0">
                <a:sym typeface="Symbol" panose="05050102010706020507" pitchFamily="18" charset="2"/>
              </a:rPr>
              <a:t>Repeat the above for J</a:t>
            </a:r>
            <a:r>
              <a:rPr lang="en-US" altLang="en-US" sz="2000" baseline="-25000" smtClean="0">
                <a:sym typeface="Symbol" panose="05050102010706020507" pitchFamily="18" charset="2"/>
              </a:rPr>
              <a:t>int</a:t>
            </a:r>
            <a:r>
              <a:rPr lang="en-US" altLang="en-US" sz="2000" smtClean="0">
                <a:sym typeface="Symbol" panose="05050102010706020507" pitchFamily="18" charset="2"/>
              </a:rPr>
              <a:t> near M/4, M/8, M/16, M/32, M/64, and M/128, but make sure round(J) is odd. (Use </a:t>
            </a:r>
            <a:r>
              <a:rPr lang="en-US" altLang="en-US" sz="2000" smtClean="0">
                <a:latin typeface="Symbol" panose="05050102010706020507" pitchFamily="18" charset="2"/>
              </a:rPr>
              <a:t>f</a:t>
            </a:r>
            <a:r>
              <a:rPr lang="en-US" altLang="en-US" sz="2000" smtClean="0"/>
              <a:t>=(rand-0.5)*2</a:t>
            </a:r>
            <a:r>
              <a:rPr lang="en-US" altLang="en-US" sz="2000" smtClean="0">
                <a:latin typeface="Symbol" panose="05050102010706020507" pitchFamily="18" charset="2"/>
              </a:rPr>
              <a:t>p</a:t>
            </a:r>
            <a:r>
              <a:rPr lang="en-US" altLang="en-US" sz="2000" smtClean="0"/>
              <a:t>)</a:t>
            </a:r>
            <a:endParaRPr lang="en-US" altLang="en-US" sz="2000" smtClean="0">
              <a:sym typeface="Symbol" panose="05050102010706020507" pitchFamily="18" charset="2"/>
            </a:endParaRPr>
          </a:p>
          <a:p>
            <a:r>
              <a:rPr lang="en-US" altLang="en-US" sz="2000" smtClean="0">
                <a:sym typeface="Symbol" panose="05050102010706020507" pitchFamily="18" charset="2"/>
              </a:rPr>
              <a:t>Based on the above, can you draw a conclusion on the accuracy of frequency control to ensure negligible leakage?</a:t>
            </a:r>
            <a:endParaRPr lang="en-US" altLang="en-US" sz="2000" smtClean="0"/>
          </a:p>
        </p:txBody>
      </p:sp>
      <p:sp>
        <p:nvSpPr>
          <p:cNvPr id="829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319EB0-3EA9-4809-A351-152E52ABBEE5}" type="slidenum">
              <a:rPr lang="en-US" altLang="en-US" sz="1400" smtClean="0"/>
              <a:pPr>
                <a:spcBef>
                  <a:spcPct val="0"/>
                </a:spcBef>
                <a:buFontTx/>
                <a:buNone/>
              </a:pPr>
              <a:t>58</a:t>
            </a:fld>
            <a:endParaRPr lang="en-US" altLang="en-US" sz="14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CB4FD5-9DEA-4ACB-BBCB-0D0BBAF6DE19}" type="slidenum">
              <a:rPr lang="en-US" altLang="en-US" sz="1400" smtClean="0"/>
              <a:pPr>
                <a:spcBef>
                  <a:spcPct val="0"/>
                </a:spcBef>
                <a:buFontTx/>
                <a:buNone/>
              </a:pPr>
              <a:t>59</a:t>
            </a:fld>
            <a:endParaRPr lang="en-US" altLang="en-US" sz="1400" smtClean="0"/>
          </a:p>
        </p:txBody>
      </p:sp>
      <p:sp>
        <p:nvSpPr>
          <p:cNvPr id="83971" name="Rectangle 2"/>
          <p:cNvSpPr>
            <a:spLocks noGrp="1" noChangeArrowheads="1"/>
          </p:cNvSpPr>
          <p:nvPr>
            <p:ph type="title"/>
          </p:nvPr>
        </p:nvSpPr>
        <p:spPr/>
        <p:txBody>
          <a:bodyPr/>
          <a:lstStyle/>
          <a:p>
            <a:pPr eaLnBrk="1" hangingPunct="1"/>
            <a:r>
              <a:rPr lang="en-US" altLang="en-US" smtClean="0"/>
              <a:t>Noise in Practical ADCs</a:t>
            </a:r>
          </a:p>
        </p:txBody>
      </p:sp>
      <p:pic>
        <p:nvPicPr>
          <p:cNvPr id="83972"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0104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4A5405-86F3-456C-9C48-ED72F520F1FE}" type="slidenum">
              <a:rPr lang="en-US" altLang="en-US" sz="1400" smtClean="0"/>
              <a:pPr>
                <a:spcBef>
                  <a:spcPct val="0"/>
                </a:spcBef>
                <a:buFontTx/>
                <a:buNone/>
              </a:pPr>
              <a:t>6</a:t>
            </a:fld>
            <a:endParaRPr lang="en-US" altLang="en-US" sz="1400" smtClean="0"/>
          </a:p>
        </p:txBody>
      </p:sp>
      <p:sp>
        <p:nvSpPr>
          <p:cNvPr id="10243" name="Rectangle 4"/>
          <p:cNvSpPr>
            <a:spLocks noGrp="1" noChangeArrowheads="1"/>
          </p:cNvSpPr>
          <p:nvPr>
            <p:ph type="title"/>
          </p:nvPr>
        </p:nvSpPr>
        <p:spPr/>
        <p:txBody>
          <a:bodyPr/>
          <a:lstStyle/>
          <a:p>
            <a:pPr eaLnBrk="1" hangingPunct="1"/>
            <a:r>
              <a:rPr lang="en-US" altLang="zh-CN" smtClean="0">
                <a:ea typeface="SimSun" panose="02010600030101010101" pitchFamily="2" charset="-122"/>
              </a:rPr>
              <a:t>ADC Differential Nonlinearity </a:t>
            </a:r>
            <a:endParaRPr lang="en-US" altLang="en-US" smtClean="0"/>
          </a:p>
        </p:txBody>
      </p:sp>
      <p:grpSp>
        <p:nvGrpSpPr>
          <p:cNvPr id="10244" name="Group 7"/>
          <p:cNvGrpSpPr>
            <a:grpSpLocks/>
          </p:cNvGrpSpPr>
          <p:nvPr/>
        </p:nvGrpSpPr>
        <p:grpSpPr bwMode="auto">
          <a:xfrm>
            <a:off x="0" y="1219200"/>
            <a:ext cx="8839200" cy="5438775"/>
            <a:chOff x="0" y="1219200"/>
            <a:chExt cx="8839200" cy="5438775"/>
          </a:xfrm>
        </p:grpSpPr>
        <p:pic>
          <p:nvPicPr>
            <p:cNvPr id="10245" name="Picture 5" descr="mt010_Fig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8839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p:cNvSpPr txBox="1">
              <a:spLocks noChangeArrowheads="1"/>
            </p:cNvSpPr>
            <p:nvPr/>
          </p:nvSpPr>
          <p:spPr bwMode="auto">
            <a:xfrm>
              <a:off x="4267200" y="2390775"/>
              <a:ext cx="152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4EB1CA-535D-435D-A6EE-7497C255F1EA}" type="slidenum">
              <a:rPr lang="en-US" altLang="en-US" sz="1400" smtClean="0"/>
              <a:pPr>
                <a:spcBef>
                  <a:spcPct val="0"/>
                </a:spcBef>
                <a:buFontTx/>
                <a:buNone/>
              </a:pPr>
              <a:t>60</a:t>
            </a:fld>
            <a:endParaRPr lang="en-US" altLang="en-US" sz="1400" smtClean="0"/>
          </a:p>
        </p:txBody>
      </p:sp>
      <p:sp>
        <p:nvSpPr>
          <p:cNvPr id="86019" name="Rectangle 2"/>
          <p:cNvSpPr>
            <a:spLocks noGrp="1" noChangeArrowheads="1"/>
          </p:cNvSpPr>
          <p:nvPr>
            <p:ph type="title"/>
          </p:nvPr>
        </p:nvSpPr>
        <p:spPr/>
        <p:txBody>
          <a:bodyPr/>
          <a:lstStyle/>
          <a:p>
            <a:pPr eaLnBrk="1" hangingPunct="1"/>
            <a:r>
              <a:rPr lang="en-US" altLang="en-US" smtClean="0"/>
              <a:t>Input referred noise</a:t>
            </a:r>
          </a:p>
        </p:txBody>
      </p:sp>
      <p:sp>
        <p:nvSpPr>
          <p:cNvPr id="86020" name="Rectangle 3"/>
          <p:cNvSpPr>
            <a:spLocks noGrp="1" noChangeArrowheads="1"/>
          </p:cNvSpPr>
          <p:nvPr>
            <p:ph type="body" idx="1"/>
          </p:nvPr>
        </p:nvSpPr>
        <p:spPr>
          <a:xfrm>
            <a:off x="457200" y="4343400"/>
            <a:ext cx="8229600" cy="2514600"/>
          </a:xfrm>
        </p:spPr>
        <p:txBody>
          <a:bodyPr/>
          <a:lstStyle/>
          <a:p>
            <a:pPr eaLnBrk="1" hangingPunct="1">
              <a:lnSpc>
                <a:spcPct val="80000"/>
              </a:lnSpc>
            </a:pPr>
            <a:r>
              <a:rPr lang="en-US" altLang="en-US" sz="1600" smtClean="0"/>
              <a:t>Wideband ADC internal circuits produce a certain amount of rms noise due to resistor noise and "kT/C" noise. This noise is present even for dc input signals, and accounts for the fact that the output of most wideband (or high resolution) ADCs is a distribution of codes, centered around the nominal value of a dc input. To measure its value, the input of the ADC is either grounded or connected to a heavily decoupled voltage source, and a large number of output samples are collected and plotted as a histogram (sometimes referred to as a </a:t>
            </a:r>
            <a:r>
              <a:rPr lang="en-US" altLang="en-US" sz="1600" i="1" smtClean="0"/>
              <a:t>grounded-input</a:t>
            </a:r>
            <a:r>
              <a:rPr lang="en-US" altLang="en-US" sz="1600" smtClean="0"/>
              <a:t> histogram). Since the noise is approximately Gaussian, the standard deviation of the histogram is easily calculated, corresponding to the effective input rms noise. It is common practice to express this rms noise in terms of LSBs rms, although it can be expressed as an rms voltage referenced to the ADC full-scale input range. </a:t>
            </a:r>
          </a:p>
        </p:txBody>
      </p:sp>
      <p:pic>
        <p:nvPicPr>
          <p:cNvPr id="86021"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4286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E1EB18-A773-45FA-8E5E-10999F8CFA35}" type="slidenum">
              <a:rPr lang="en-US" altLang="en-US" sz="1400" smtClean="0"/>
              <a:pPr>
                <a:spcBef>
                  <a:spcPct val="0"/>
                </a:spcBef>
                <a:buFontTx/>
                <a:buNone/>
              </a:pPr>
              <a:t>61</a:t>
            </a:fld>
            <a:endParaRPr lang="en-US" altLang="en-US" sz="1400" smtClean="0"/>
          </a:p>
        </p:txBody>
      </p:sp>
      <p:sp>
        <p:nvSpPr>
          <p:cNvPr id="88067" name="Rectangle 2"/>
          <p:cNvSpPr>
            <a:spLocks noGrp="1" noChangeArrowheads="1"/>
          </p:cNvSpPr>
          <p:nvPr>
            <p:ph type="title"/>
          </p:nvPr>
        </p:nvSpPr>
        <p:spPr/>
        <p:txBody>
          <a:bodyPr/>
          <a:lstStyle/>
          <a:p>
            <a:pPr eaLnBrk="1" hangingPunct="1"/>
            <a:r>
              <a:rPr lang="en-US" altLang="en-US" sz="3600" smtClean="0"/>
              <a:t>Noise-free code resolution and effective resolution</a:t>
            </a:r>
          </a:p>
        </p:txBody>
      </p:sp>
      <p:pic>
        <p:nvPicPr>
          <p:cNvPr id="88068"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71628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4"/>
          <p:cNvSpPr txBox="1">
            <a:spLocks noChangeArrowheads="1"/>
          </p:cNvSpPr>
          <p:nvPr/>
        </p:nvSpPr>
        <p:spPr bwMode="auto">
          <a:xfrm>
            <a:off x="4175125" y="6284913"/>
            <a:ext cx="314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 ENOB of a linear converter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43077A-8E53-4345-BABF-2ED6230E4486}" type="slidenum">
              <a:rPr lang="en-US" altLang="en-US" sz="1400" smtClean="0"/>
              <a:pPr>
                <a:spcBef>
                  <a:spcPct val="0"/>
                </a:spcBef>
                <a:buFontTx/>
                <a:buNone/>
              </a:pPr>
              <a:t>62</a:t>
            </a:fld>
            <a:endParaRPr lang="en-US" altLang="en-US" sz="1400" smtClean="0"/>
          </a:p>
        </p:txBody>
      </p:sp>
      <p:sp>
        <p:nvSpPr>
          <p:cNvPr id="90115" name="Rectangle 2"/>
          <p:cNvSpPr>
            <a:spLocks noGrp="1" noChangeArrowheads="1"/>
          </p:cNvSpPr>
          <p:nvPr>
            <p:ph type="title"/>
          </p:nvPr>
        </p:nvSpPr>
        <p:spPr/>
        <p:txBody>
          <a:bodyPr/>
          <a:lstStyle/>
          <a:p>
            <a:pPr eaLnBrk="1" hangingPunct="1"/>
            <a:r>
              <a:rPr lang="en-US" altLang="en-US" sz="3200" smtClean="0"/>
              <a:t>Dynamic Performance of Data Converters</a:t>
            </a:r>
          </a:p>
        </p:txBody>
      </p:sp>
      <p:sp>
        <p:nvSpPr>
          <p:cNvPr id="90116" name="Rectangle 3"/>
          <p:cNvSpPr>
            <a:spLocks noGrp="1" noChangeArrowheads="1"/>
          </p:cNvSpPr>
          <p:nvPr>
            <p:ph type="body" idx="1"/>
          </p:nvPr>
        </p:nvSpPr>
        <p:spPr>
          <a:xfrm>
            <a:off x="457200" y="1143000"/>
            <a:ext cx="8229600" cy="5562600"/>
          </a:xfrm>
        </p:spPr>
        <p:txBody>
          <a:bodyPr/>
          <a:lstStyle/>
          <a:p>
            <a:pPr eaLnBrk="1" hangingPunct="1">
              <a:lnSpc>
                <a:spcPct val="80000"/>
              </a:lnSpc>
            </a:pPr>
            <a:r>
              <a:rPr lang="en-US" altLang="en-US" sz="2400" dirty="0" smtClean="0"/>
              <a:t>Harmonic Distortion</a:t>
            </a:r>
          </a:p>
          <a:p>
            <a:pPr eaLnBrk="1" hangingPunct="1">
              <a:lnSpc>
                <a:spcPct val="80000"/>
              </a:lnSpc>
            </a:pPr>
            <a:r>
              <a:rPr lang="en-US" altLang="en-US" sz="2400" dirty="0" smtClean="0"/>
              <a:t>Worst Harmonic</a:t>
            </a:r>
          </a:p>
          <a:p>
            <a:pPr eaLnBrk="1" hangingPunct="1">
              <a:lnSpc>
                <a:spcPct val="80000"/>
              </a:lnSpc>
            </a:pPr>
            <a:r>
              <a:rPr lang="en-US" altLang="en-US" sz="2400" dirty="0" smtClean="0">
                <a:solidFill>
                  <a:srgbClr val="E6103E"/>
                </a:solidFill>
              </a:rPr>
              <a:t>Total Harmonic Distortion (THD)</a:t>
            </a:r>
          </a:p>
          <a:p>
            <a:pPr eaLnBrk="1" hangingPunct="1">
              <a:lnSpc>
                <a:spcPct val="80000"/>
              </a:lnSpc>
            </a:pPr>
            <a:r>
              <a:rPr lang="en-US" altLang="en-US" sz="2400" dirty="0" smtClean="0"/>
              <a:t>Total Harmonic Distortion Plus Noise (THD + N)</a:t>
            </a:r>
          </a:p>
          <a:p>
            <a:pPr eaLnBrk="1" hangingPunct="1">
              <a:lnSpc>
                <a:spcPct val="80000"/>
              </a:lnSpc>
            </a:pPr>
            <a:r>
              <a:rPr lang="en-US" altLang="en-US" sz="2400" dirty="0" smtClean="0">
                <a:solidFill>
                  <a:srgbClr val="E6103E"/>
                </a:solidFill>
              </a:rPr>
              <a:t>Signal-to-Noise-and-Distortion Ratio (SINAD, or </a:t>
            </a:r>
            <a:r>
              <a:rPr lang="en-US" altLang="en-US" sz="2400" dirty="0" smtClean="0">
                <a:solidFill>
                  <a:srgbClr val="E6103E"/>
                </a:solidFill>
              </a:rPr>
              <a:t>SNDR)</a:t>
            </a:r>
            <a:endParaRPr lang="en-US" altLang="en-US" sz="2400" dirty="0" smtClean="0">
              <a:solidFill>
                <a:srgbClr val="E6103E"/>
              </a:solidFill>
            </a:endParaRPr>
          </a:p>
          <a:p>
            <a:pPr eaLnBrk="1" hangingPunct="1">
              <a:lnSpc>
                <a:spcPct val="80000"/>
              </a:lnSpc>
            </a:pPr>
            <a:r>
              <a:rPr lang="en-US" altLang="en-US" sz="2400" dirty="0" smtClean="0">
                <a:solidFill>
                  <a:srgbClr val="E6103E"/>
                </a:solidFill>
              </a:rPr>
              <a:t>Effective Number of Bits (ENOB)</a:t>
            </a:r>
          </a:p>
          <a:p>
            <a:pPr eaLnBrk="1" hangingPunct="1">
              <a:lnSpc>
                <a:spcPct val="80000"/>
              </a:lnSpc>
            </a:pPr>
            <a:r>
              <a:rPr lang="en-US" altLang="en-US" sz="2400" dirty="0" smtClean="0">
                <a:solidFill>
                  <a:srgbClr val="E6103E"/>
                </a:solidFill>
              </a:rPr>
              <a:t>Signal-to-Noise Ratio (SNR)</a:t>
            </a:r>
          </a:p>
          <a:p>
            <a:pPr eaLnBrk="1" hangingPunct="1">
              <a:lnSpc>
                <a:spcPct val="80000"/>
              </a:lnSpc>
            </a:pPr>
            <a:r>
              <a:rPr lang="en-US" altLang="en-US" sz="2400" dirty="0" smtClean="0"/>
              <a:t>Analog Bandwidth (Full-Power, Small-Signal)</a:t>
            </a:r>
          </a:p>
          <a:p>
            <a:pPr eaLnBrk="1" hangingPunct="1">
              <a:lnSpc>
                <a:spcPct val="80000"/>
              </a:lnSpc>
            </a:pPr>
            <a:r>
              <a:rPr lang="en-US" altLang="en-US" sz="2400" dirty="0" smtClean="0">
                <a:solidFill>
                  <a:srgbClr val="E6103E"/>
                </a:solidFill>
              </a:rPr>
              <a:t>Spurious Free Dynamic Range (SFDR)</a:t>
            </a:r>
          </a:p>
          <a:p>
            <a:pPr eaLnBrk="1" hangingPunct="1">
              <a:lnSpc>
                <a:spcPct val="80000"/>
              </a:lnSpc>
            </a:pPr>
            <a:r>
              <a:rPr lang="en-US" altLang="en-US" sz="2400" dirty="0" smtClean="0"/>
              <a:t>Two-Tone Intermodulation Distortion</a:t>
            </a:r>
          </a:p>
          <a:p>
            <a:pPr eaLnBrk="1" hangingPunct="1">
              <a:lnSpc>
                <a:spcPct val="80000"/>
              </a:lnSpc>
            </a:pPr>
            <a:r>
              <a:rPr lang="en-US" altLang="en-US" sz="2400" dirty="0" err="1" smtClean="0"/>
              <a:t>Multitone</a:t>
            </a:r>
            <a:r>
              <a:rPr lang="en-US" altLang="en-US" sz="2400" dirty="0" smtClean="0"/>
              <a:t> Intermodulation Distortion</a:t>
            </a:r>
          </a:p>
          <a:p>
            <a:pPr eaLnBrk="1" hangingPunct="1">
              <a:lnSpc>
                <a:spcPct val="80000"/>
              </a:lnSpc>
            </a:pPr>
            <a:r>
              <a:rPr lang="en-US" altLang="en-US" sz="2400" dirty="0" smtClean="0"/>
              <a:t>Noise Power Ratio (NPR)</a:t>
            </a:r>
          </a:p>
          <a:p>
            <a:pPr eaLnBrk="1" hangingPunct="1">
              <a:lnSpc>
                <a:spcPct val="80000"/>
              </a:lnSpc>
            </a:pPr>
            <a:r>
              <a:rPr lang="en-US" altLang="en-US" sz="2400" dirty="0" smtClean="0"/>
              <a:t>Adjacent Channel Leakage Ratio (ACLR)</a:t>
            </a:r>
          </a:p>
          <a:p>
            <a:pPr eaLnBrk="1" hangingPunct="1">
              <a:lnSpc>
                <a:spcPct val="80000"/>
              </a:lnSpc>
            </a:pPr>
            <a:r>
              <a:rPr lang="en-US" altLang="en-US" sz="2400" dirty="0" smtClean="0"/>
              <a:t>Noise Figure</a:t>
            </a:r>
          </a:p>
          <a:p>
            <a:pPr eaLnBrk="1" hangingPunct="1">
              <a:lnSpc>
                <a:spcPct val="80000"/>
              </a:lnSpc>
            </a:pPr>
            <a:r>
              <a:rPr lang="en-US" altLang="en-US" sz="2400" dirty="0" smtClean="0"/>
              <a:t>Settling Time, Overvoltage Recovery Time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FA3589-CB3C-4699-8365-5A0437929C15}" type="slidenum">
              <a:rPr lang="en-US" altLang="en-US" sz="1400" smtClean="0"/>
              <a:pPr>
                <a:spcBef>
                  <a:spcPct val="0"/>
                </a:spcBef>
                <a:buFontTx/>
                <a:buNone/>
              </a:pPr>
              <a:t>63</a:t>
            </a:fld>
            <a:endParaRPr lang="en-US" altLang="en-US" sz="1400" smtClean="0"/>
          </a:p>
        </p:txBody>
      </p:sp>
      <p:sp>
        <p:nvSpPr>
          <p:cNvPr id="92163"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Distortion Analysis</a:t>
            </a:r>
          </a:p>
        </p:txBody>
      </p:sp>
      <p:sp>
        <p:nvSpPr>
          <p:cNvPr id="92164" name="Rectangle 3"/>
          <p:cNvSpPr>
            <a:spLocks noChangeArrowheads="1"/>
          </p:cNvSpPr>
          <p:nvPr/>
        </p:nvSpPr>
        <p:spPr bwMode="auto">
          <a:xfrm>
            <a:off x="3276600" y="1600200"/>
            <a:ext cx="19812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92165" name="Text Box 4"/>
          <p:cNvSpPr txBox="1">
            <a:spLocks noChangeArrowheads="1"/>
          </p:cNvSpPr>
          <p:nvPr/>
        </p:nvSpPr>
        <p:spPr bwMode="auto">
          <a:xfrm>
            <a:off x="3489325" y="1716088"/>
            <a:ext cx="1492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Nonlinear</a:t>
            </a:r>
          </a:p>
          <a:p>
            <a:pPr eaLnBrk="1" hangingPunct="1">
              <a:spcBef>
                <a:spcPct val="0"/>
              </a:spcBef>
              <a:buFontTx/>
              <a:buNone/>
            </a:pPr>
            <a:r>
              <a:rPr lang="en-US" altLang="en-US" sz="2400"/>
              <a:t>  System</a:t>
            </a:r>
          </a:p>
        </p:txBody>
      </p:sp>
      <p:sp>
        <p:nvSpPr>
          <p:cNvPr id="92166" name="Line 5"/>
          <p:cNvSpPr>
            <a:spLocks noChangeShapeType="1"/>
          </p:cNvSpPr>
          <p:nvPr/>
        </p:nvSpPr>
        <p:spPr bwMode="auto">
          <a:xfrm>
            <a:off x="2362200" y="2133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7" name="Line 6"/>
          <p:cNvSpPr>
            <a:spLocks noChangeShapeType="1"/>
          </p:cNvSpPr>
          <p:nvPr/>
        </p:nvSpPr>
        <p:spPr bwMode="auto">
          <a:xfrm>
            <a:off x="5257800" y="2133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8" name="Text Box 7"/>
          <p:cNvSpPr txBox="1">
            <a:spLocks noChangeArrowheads="1"/>
          </p:cNvSpPr>
          <p:nvPr/>
        </p:nvSpPr>
        <p:spPr bwMode="auto">
          <a:xfrm>
            <a:off x="1524000" y="1447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X</a:t>
            </a:r>
            <a:r>
              <a:rPr lang="en-US" altLang="en-US" baseline="-25000"/>
              <a:t>IN</a:t>
            </a:r>
            <a:r>
              <a:rPr lang="en-US" altLang="en-US"/>
              <a:t>(t)</a:t>
            </a:r>
          </a:p>
        </p:txBody>
      </p:sp>
      <p:sp>
        <p:nvSpPr>
          <p:cNvPr id="92169" name="Text Box 8"/>
          <p:cNvSpPr txBox="1">
            <a:spLocks noChangeArrowheads="1"/>
          </p:cNvSpPr>
          <p:nvPr/>
        </p:nvSpPr>
        <p:spPr bwMode="auto">
          <a:xfrm>
            <a:off x="5791200" y="14779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X</a:t>
            </a:r>
            <a:r>
              <a:rPr lang="en-US" altLang="en-US" baseline="-25000"/>
              <a:t>OUT</a:t>
            </a:r>
            <a:r>
              <a:rPr lang="en-US" altLang="en-US"/>
              <a:t>(t)</a:t>
            </a:r>
          </a:p>
        </p:txBody>
      </p:sp>
      <p:sp>
        <p:nvSpPr>
          <p:cNvPr id="92170" name="Text Box 9"/>
          <p:cNvSpPr txBox="1">
            <a:spLocks noChangeArrowheads="1"/>
          </p:cNvSpPr>
          <p:nvPr/>
        </p:nvSpPr>
        <p:spPr bwMode="auto">
          <a:xfrm>
            <a:off x="9144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If </a:t>
            </a:r>
          </a:p>
        </p:txBody>
      </p:sp>
      <p:graphicFrame>
        <p:nvGraphicFramePr>
          <p:cNvPr id="92171" name="Object 2"/>
          <p:cNvGraphicFramePr>
            <a:graphicFrameLocks noChangeAspect="1"/>
          </p:cNvGraphicFramePr>
          <p:nvPr/>
        </p:nvGraphicFramePr>
        <p:xfrm>
          <a:off x="1470025" y="2979738"/>
          <a:ext cx="4160838" cy="563562"/>
        </p:xfrm>
        <a:graphic>
          <a:graphicData uri="http://schemas.openxmlformats.org/presentationml/2006/ole">
            <mc:AlternateContent xmlns:mc="http://schemas.openxmlformats.org/markup-compatibility/2006">
              <mc:Choice xmlns:v="urn:schemas-microsoft-com:vml" Requires="v">
                <p:oleObj spid="_x0000_s92203" name="Equation" r:id="rId4" imgW="1689100" imgH="228600" progId="Equation.3">
                  <p:embed/>
                </p:oleObj>
              </mc:Choice>
              <mc:Fallback>
                <p:oleObj name="Equation" r:id="rId4" imgW="16891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025" y="2979738"/>
                        <a:ext cx="4160838"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72" name="Object 3"/>
          <p:cNvGraphicFramePr>
            <a:graphicFrameLocks noChangeAspect="1"/>
          </p:cNvGraphicFramePr>
          <p:nvPr/>
        </p:nvGraphicFramePr>
        <p:xfrm>
          <a:off x="1287463" y="3810000"/>
          <a:ext cx="5851525" cy="1074738"/>
        </p:xfrm>
        <a:graphic>
          <a:graphicData uri="http://schemas.openxmlformats.org/presentationml/2006/ole">
            <mc:AlternateContent xmlns:mc="http://schemas.openxmlformats.org/markup-compatibility/2006">
              <mc:Choice xmlns:v="urn:schemas-microsoft-com:vml" Requires="v">
                <p:oleObj spid="_x0000_s92204" name="Equation" r:id="rId6" imgW="2316377" imgH="396158" progId="Equation.3">
                  <p:embed/>
                </p:oleObj>
              </mc:Choice>
              <mc:Fallback>
                <p:oleObj name="Equation" r:id="rId6" imgW="2316377" imgH="396158" progId="Equation.3">
                  <p:embed/>
                  <p:pic>
                    <p:nvPicPr>
                      <p:cNvPr id="0" name="Object 3"/>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1287463" y="3810000"/>
                        <a:ext cx="5851525"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AC15AF-7CF2-4628-AE31-81861C2F569B}" type="slidenum">
              <a:rPr lang="en-US" altLang="en-US" sz="1400" smtClean="0"/>
              <a:pPr>
                <a:spcBef>
                  <a:spcPct val="0"/>
                </a:spcBef>
                <a:buFontTx/>
                <a:buNone/>
              </a:pPr>
              <a:t>64</a:t>
            </a:fld>
            <a:endParaRPr lang="en-US" altLang="en-US" sz="1400" smtClean="0"/>
          </a:p>
        </p:txBody>
      </p:sp>
      <p:sp>
        <p:nvSpPr>
          <p:cNvPr id="94211" name="Rectangle 2"/>
          <p:cNvSpPr>
            <a:spLocks noGrp="1" noChangeArrowheads="1"/>
          </p:cNvSpPr>
          <p:nvPr>
            <p:ph type="title"/>
          </p:nvPr>
        </p:nvSpPr>
        <p:spPr/>
        <p:txBody>
          <a:bodyPr/>
          <a:lstStyle/>
          <a:p>
            <a:pPr eaLnBrk="1" hangingPunct="1"/>
            <a:r>
              <a:rPr lang="en-US" altLang="en-US" dirty="0" smtClean="0"/>
              <a:t>Harmonic distortion </a:t>
            </a:r>
          </a:p>
        </p:txBody>
      </p:sp>
      <p:sp>
        <p:nvSpPr>
          <p:cNvPr id="94212" name="Rectangle 3"/>
          <p:cNvSpPr>
            <a:spLocks noGrp="1" noChangeArrowheads="1"/>
          </p:cNvSpPr>
          <p:nvPr>
            <p:ph type="body" idx="1"/>
          </p:nvPr>
        </p:nvSpPr>
        <p:spPr>
          <a:xfrm>
            <a:off x="457200" y="4495800"/>
            <a:ext cx="8229600" cy="2209800"/>
          </a:xfrm>
        </p:spPr>
        <p:txBody>
          <a:bodyPr/>
          <a:lstStyle/>
          <a:p>
            <a:pPr eaLnBrk="1" hangingPunct="1">
              <a:lnSpc>
                <a:spcPct val="90000"/>
              </a:lnSpc>
            </a:pPr>
            <a:r>
              <a:rPr lang="en-US" altLang="en-US" sz="2400" i="1" dirty="0" smtClean="0"/>
              <a:t>Harmonic distortion</a:t>
            </a:r>
            <a:r>
              <a:rPr lang="en-US" altLang="en-US" sz="2400" dirty="0" smtClean="0"/>
              <a:t> is normally specified in </a:t>
            </a:r>
            <a:r>
              <a:rPr lang="en-US" altLang="en-US" sz="2400" dirty="0" err="1" smtClean="0"/>
              <a:t>dBc</a:t>
            </a:r>
            <a:r>
              <a:rPr lang="en-US" altLang="en-US" sz="2400" dirty="0" smtClean="0"/>
              <a:t> (decibels below </a:t>
            </a:r>
            <a:r>
              <a:rPr lang="en-US" altLang="en-US" sz="2400" i="1" dirty="0" smtClean="0"/>
              <a:t>carrier</a:t>
            </a:r>
            <a:r>
              <a:rPr lang="en-US" altLang="en-US" sz="2400" dirty="0" smtClean="0"/>
              <a:t>). </a:t>
            </a:r>
          </a:p>
          <a:p>
            <a:pPr eaLnBrk="1" hangingPunct="1">
              <a:lnSpc>
                <a:spcPct val="90000"/>
              </a:lnSpc>
            </a:pPr>
            <a:r>
              <a:rPr lang="en-US" altLang="en-US" sz="2400" dirty="0" smtClean="0"/>
              <a:t>Generally specified with an input signal near full-scale (generally 0.5 to 1 dB below full-scale to prevent clipping). </a:t>
            </a:r>
          </a:p>
        </p:txBody>
      </p:sp>
      <p:pic>
        <p:nvPicPr>
          <p:cNvPr id="94213"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5486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5"/>
          <p:cNvSpPr txBox="1">
            <a:spLocks noChangeArrowheads="1"/>
          </p:cNvSpPr>
          <p:nvPr/>
        </p:nvSpPr>
        <p:spPr bwMode="auto">
          <a:xfrm>
            <a:off x="6096000" y="1077913"/>
            <a:ext cx="3048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0000FF"/>
                </a:solidFill>
              </a:rPr>
              <a:t>1</a:t>
            </a:r>
            <a:r>
              <a:rPr lang="en-US" altLang="en-US" sz="1800" baseline="30000" dirty="0">
                <a:solidFill>
                  <a:srgbClr val="0000FF"/>
                </a:solidFill>
              </a:rPr>
              <a:t>st</a:t>
            </a:r>
            <a:r>
              <a:rPr lang="en-US" altLang="en-US" sz="1800" dirty="0">
                <a:solidFill>
                  <a:srgbClr val="0000FF"/>
                </a:solidFill>
              </a:rPr>
              <a:t> = 7MHz</a:t>
            </a:r>
          </a:p>
          <a:p>
            <a:pPr eaLnBrk="1" hangingPunct="1">
              <a:spcBef>
                <a:spcPct val="0"/>
              </a:spcBef>
              <a:buFontTx/>
              <a:buNone/>
            </a:pPr>
            <a:r>
              <a:rPr lang="en-US" altLang="en-US" sz="1800" dirty="0">
                <a:solidFill>
                  <a:srgbClr val="0000FF"/>
                </a:solidFill>
              </a:rPr>
              <a:t>2</a:t>
            </a:r>
            <a:r>
              <a:rPr lang="en-US" altLang="en-US" sz="1800" baseline="30000" dirty="0">
                <a:solidFill>
                  <a:srgbClr val="0000FF"/>
                </a:solidFill>
              </a:rPr>
              <a:t>nd</a:t>
            </a:r>
            <a:r>
              <a:rPr lang="en-US" altLang="en-US" sz="1800" dirty="0">
                <a:solidFill>
                  <a:srgbClr val="0000FF"/>
                </a:solidFill>
              </a:rPr>
              <a:t> = 2*7 = 14 = </a:t>
            </a:r>
            <a:r>
              <a:rPr lang="en-US" altLang="en-US" sz="1800" dirty="0" smtClean="0">
                <a:solidFill>
                  <a:srgbClr val="0000FF"/>
                </a:solidFill>
              </a:rPr>
              <a:t>14 – 20 </a:t>
            </a:r>
            <a:endParaRPr lang="en-US" altLang="en-US" sz="1800" dirty="0">
              <a:solidFill>
                <a:srgbClr val="0000FF"/>
              </a:solidFill>
            </a:endParaRPr>
          </a:p>
          <a:p>
            <a:pPr eaLnBrk="1" hangingPunct="1">
              <a:spcBef>
                <a:spcPct val="0"/>
              </a:spcBef>
              <a:buFontTx/>
              <a:buNone/>
            </a:pPr>
            <a:r>
              <a:rPr lang="en-US" altLang="en-US" sz="1800" dirty="0">
                <a:solidFill>
                  <a:srgbClr val="0000FF"/>
                </a:solidFill>
              </a:rPr>
              <a:t>     = </a:t>
            </a:r>
            <a:r>
              <a:rPr lang="en-US" altLang="en-US" sz="1800" dirty="0">
                <a:solidFill>
                  <a:srgbClr val="0000FF"/>
                </a:solidFill>
              </a:rPr>
              <a:t>– 6 </a:t>
            </a:r>
            <a:r>
              <a:rPr lang="en-US" altLang="en-US" sz="1800" dirty="0" smtClean="0">
                <a:solidFill>
                  <a:srgbClr val="0000FF"/>
                </a:solidFill>
              </a:rPr>
              <a:t>= 6 </a:t>
            </a:r>
            <a:r>
              <a:rPr lang="en-US" altLang="en-US" sz="1800" dirty="0">
                <a:solidFill>
                  <a:srgbClr val="0000FF"/>
                </a:solidFill>
              </a:rPr>
              <a:t>MHz</a:t>
            </a:r>
          </a:p>
          <a:p>
            <a:pPr eaLnBrk="1" hangingPunct="1">
              <a:spcBef>
                <a:spcPct val="0"/>
              </a:spcBef>
              <a:buFontTx/>
              <a:buNone/>
            </a:pPr>
            <a:r>
              <a:rPr lang="en-US" altLang="en-US" sz="1800" dirty="0">
                <a:solidFill>
                  <a:srgbClr val="0000FF"/>
                </a:solidFill>
              </a:rPr>
              <a:t>3</a:t>
            </a:r>
            <a:r>
              <a:rPr lang="en-US" altLang="en-US" sz="1800" baseline="30000" dirty="0">
                <a:solidFill>
                  <a:srgbClr val="0000FF"/>
                </a:solidFill>
              </a:rPr>
              <a:t>rd</a:t>
            </a:r>
            <a:r>
              <a:rPr lang="en-US" altLang="en-US" sz="1800" dirty="0">
                <a:solidFill>
                  <a:srgbClr val="0000FF"/>
                </a:solidFill>
              </a:rPr>
              <a:t> = 3*7 = 21 = 21 – 20      </a:t>
            </a:r>
          </a:p>
          <a:p>
            <a:pPr eaLnBrk="1" hangingPunct="1">
              <a:spcBef>
                <a:spcPct val="0"/>
              </a:spcBef>
              <a:buFontTx/>
              <a:buNone/>
            </a:pPr>
            <a:r>
              <a:rPr lang="en-US" altLang="en-US" sz="1800" dirty="0">
                <a:solidFill>
                  <a:srgbClr val="0000FF"/>
                </a:solidFill>
              </a:rPr>
              <a:t>     = 1 MHz</a:t>
            </a:r>
          </a:p>
          <a:p>
            <a:pPr eaLnBrk="1" hangingPunct="1">
              <a:spcBef>
                <a:spcPct val="0"/>
              </a:spcBef>
              <a:buFontTx/>
              <a:buNone/>
            </a:pPr>
            <a:r>
              <a:rPr lang="en-US" altLang="en-US" sz="1800" dirty="0">
                <a:solidFill>
                  <a:srgbClr val="0000FF"/>
                </a:solidFill>
              </a:rPr>
              <a:t>4</a:t>
            </a:r>
            <a:r>
              <a:rPr lang="en-US" altLang="en-US" sz="1800" baseline="30000" dirty="0">
                <a:solidFill>
                  <a:srgbClr val="0000FF"/>
                </a:solidFill>
              </a:rPr>
              <a:t>th</a:t>
            </a:r>
            <a:r>
              <a:rPr lang="en-US" altLang="en-US" sz="1800" dirty="0">
                <a:solidFill>
                  <a:srgbClr val="0000FF"/>
                </a:solidFill>
              </a:rPr>
              <a:t> = 4*7 = 28 = 28 – 20</a:t>
            </a:r>
          </a:p>
          <a:p>
            <a:pPr eaLnBrk="1" hangingPunct="1">
              <a:spcBef>
                <a:spcPct val="0"/>
              </a:spcBef>
              <a:buFontTx/>
              <a:buNone/>
            </a:pPr>
            <a:r>
              <a:rPr lang="en-US" altLang="en-US" sz="1800" dirty="0">
                <a:solidFill>
                  <a:srgbClr val="0000FF"/>
                </a:solidFill>
              </a:rPr>
              <a:t>     = 8 MHz</a:t>
            </a:r>
          </a:p>
          <a:p>
            <a:pPr eaLnBrk="1" hangingPunct="1">
              <a:spcBef>
                <a:spcPct val="0"/>
              </a:spcBef>
              <a:buFontTx/>
              <a:buNone/>
            </a:pPr>
            <a:r>
              <a:rPr lang="en-US" altLang="en-US" sz="1800" dirty="0">
                <a:solidFill>
                  <a:srgbClr val="0000FF"/>
                </a:solidFill>
              </a:rPr>
              <a:t>5</a:t>
            </a:r>
            <a:r>
              <a:rPr lang="en-US" altLang="en-US" sz="1800" baseline="30000" dirty="0">
                <a:solidFill>
                  <a:srgbClr val="0000FF"/>
                </a:solidFill>
              </a:rPr>
              <a:t>th</a:t>
            </a:r>
            <a:r>
              <a:rPr lang="en-US" altLang="en-US" sz="1800" dirty="0">
                <a:solidFill>
                  <a:srgbClr val="0000FF"/>
                </a:solidFill>
              </a:rPr>
              <a:t> = 5*7 = 35 = </a:t>
            </a:r>
            <a:r>
              <a:rPr lang="en-US" altLang="en-US" sz="1800" dirty="0" smtClean="0">
                <a:solidFill>
                  <a:srgbClr val="0000FF"/>
                </a:solidFill>
              </a:rPr>
              <a:t>– 5</a:t>
            </a:r>
            <a:endParaRPr lang="en-US" altLang="en-US" sz="1800" dirty="0">
              <a:solidFill>
                <a:srgbClr val="0000FF"/>
              </a:solidFill>
            </a:endParaRPr>
          </a:p>
          <a:p>
            <a:pPr eaLnBrk="1" hangingPunct="1">
              <a:spcBef>
                <a:spcPct val="0"/>
              </a:spcBef>
              <a:buFontTx/>
              <a:buNone/>
            </a:pPr>
            <a:r>
              <a:rPr lang="en-US" altLang="en-US" sz="1800" dirty="0">
                <a:solidFill>
                  <a:srgbClr val="0000FF"/>
                </a:solidFill>
              </a:rPr>
              <a:t>     = 5 MHz</a:t>
            </a:r>
          </a:p>
          <a:p>
            <a:pPr eaLnBrk="1" hangingPunct="1">
              <a:spcBef>
                <a:spcPct val="0"/>
              </a:spcBef>
              <a:buFontTx/>
              <a:buNone/>
            </a:pPr>
            <a:r>
              <a:rPr lang="en-US" altLang="en-US" sz="1800" dirty="0">
                <a:solidFill>
                  <a:srgbClr val="0000FF"/>
                </a:solidFill>
              </a:rPr>
              <a:t>6</a:t>
            </a:r>
            <a:r>
              <a:rPr lang="en-US" altLang="en-US" sz="1800" baseline="30000" dirty="0">
                <a:solidFill>
                  <a:srgbClr val="0000FF"/>
                </a:solidFill>
              </a:rPr>
              <a:t>th</a:t>
            </a:r>
            <a:r>
              <a:rPr lang="en-US" altLang="en-US" sz="1800" dirty="0">
                <a:solidFill>
                  <a:srgbClr val="0000FF"/>
                </a:solidFill>
              </a:rPr>
              <a:t> = 6*7 = 42 = 42 – 40</a:t>
            </a:r>
          </a:p>
          <a:p>
            <a:pPr eaLnBrk="1" hangingPunct="1">
              <a:spcBef>
                <a:spcPct val="0"/>
              </a:spcBef>
              <a:buFontTx/>
              <a:buNone/>
            </a:pPr>
            <a:r>
              <a:rPr lang="en-US" altLang="en-US" sz="1800" dirty="0">
                <a:solidFill>
                  <a:srgbClr val="0000FF"/>
                </a:solidFill>
              </a:rPr>
              <a:t>     = 2 MHz</a:t>
            </a:r>
          </a:p>
          <a:p>
            <a:pPr eaLnBrk="1" hangingPunct="1">
              <a:spcBef>
                <a:spcPct val="0"/>
              </a:spcBef>
              <a:buFontTx/>
              <a:buNone/>
            </a:pPr>
            <a:r>
              <a:rPr lang="en-US" altLang="en-US" sz="1800" dirty="0">
                <a:solidFill>
                  <a:srgbClr val="0000FF"/>
                </a:solidFill>
              </a:rPr>
              <a:t>7</a:t>
            </a:r>
            <a:r>
              <a:rPr lang="en-US" altLang="en-US" sz="1800" baseline="30000" dirty="0">
                <a:solidFill>
                  <a:srgbClr val="0000FF"/>
                </a:solidFill>
              </a:rPr>
              <a:t>th</a:t>
            </a:r>
            <a:r>
              <a:rPr lang="en-US" altLang="en-US" sz="1800" dirty="0">
                <a:solidFill>
                  <a:srgbClr val="0000FF"/>
                </a:solidFill>
              </a:rPr>
              <a:t> = 7*7 = 9 MHz</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C72095-CCF1-4D92-A790-548A477E01D6}" type="slidenum">
              <a:rPr lang="en-US" altLang="en-US" sz="1400" smtClean="0"/>
              <a:pPr>
                <a:spcBef>
                  <a:spcPct val="0"/>
                </a:spcBef>
                <a:buFontTx/>
                <a:buNone/>
              </a:pPr>
              <a:t>65</a:t>
            </a:fld>
            <a:endParaRPr lang="en-US" altLang="en-US" sz="1400" smtClean="0"/>
          </a:p>
        </p:txBody>
      </p:sp>
      <p:sp>
        <p:nvSpPr>
          <p:cNvPr id="96259" name="Rectangle 2"/>
          <p:cNvSpPr>
            <a:spLocks noChangeArrowheads="1"/>
          </p:cNvSpPr>
          <p:nvPr/>
        </p:nvSpPr>
        <p:spPr bwMode="auto">
          <a:xfrm>
            <a:off x="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rPr>
              <a:t>Distortion Analysis</a:t>
            </a:r>
          </a:p>
        </p:txBody>
      </p:sp>
      <p:sp>
        <p:nvSpPr>
          <p:cNvPr id="96260" name="Text Box 3"/>
          <p:cNvSpPr txBox="1">
            <a:spLocks noChangeArrowheads="1"/>
          </p:cNvSpPr>
          <p:nvPr/>
        </p:nvSpPr>
        <p:spPr bwMode="auto">
          <a:xfrm>
            <a:off x="762000" y="1295400"/>
            <a:ext cx="335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Total Harmonic Distortion, THD</a:t>
            </a:r>
          </a:p>
        </p:txBody>
      </p:sp>
      <p:graphicFrame>
        <p:nvGraphicFramePr>
          <p:cNvPr id="96261" name="Object 2"/>
          <p:cNvGraphicFramePr>
            <a:graphicFrameLocks noChangeAspect="1"/>
          </p:cNvGraphicFramePr>
          <p:nvPr/>
        </p:nvGraphicFramePr>
        <p:xfrm>
          <a:off x="795338" y="1752600"/>
          <a:ext cx="7140575" cy="866775"/>
        </p:xfrm>
        <a:graphic>
          <a:graphicData uri="http://schemas.openxmlformats.org/presentationml/2006/ole">
            <mc:AlternateContent xmlns:mc="http://schemas.openxmlformats.org/markup-compatibility/2006">
              <mc:Choice xmlns:v="urn:schemas-microsoft-com:vml" Requires="v">
                <p:oleObj spid="_x0000_s96328" name="Equation" r:id="rId4" imgW="3556000" imgH="431800" progId="Equation.3">
                  <p:embed/>
                </p:oleObj>
              </mc:Choice>
              <mc:Fallback>
                <p:oleObj name="Equation" r:id="rId4" imgW="3556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1752600"/>
                        <a:ext cx="714057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2" name="Object 3"/>
          <p:cNvGraphicFramePr>
            <a:graphicFrameLocks noChangeAspect="1"/>
          </p:cNvGraphicFramePr>
          <p:nvPr/>
        </p:nvGraphicFramePr>
        <p:xfrm>
          <a:off x="2209800" y="2667000"/>
          <a:ext cx="3962400" cy="957263"/>
        </p:xfrm>
        <a:graphic>
          <a:graphicData uri="http://schemas.openxmlformats.org/presentationml/2006/ole">
            <mc:AlternateContent xmlns:mc="http://schemas.openxmlformats.org/markup-compatibility/2006">
              <mc:Choice xmlns:v="urn:schemas-microsoft-com:vml" Requires="v">
                <p:oleObj spid="_x0000_s96329" name="Equation" r:id="rId6" imgW="1892300" imgH="457200" progId="Equation.3">
                  <p:embed/>
                </p:oleObj>
              </mc:Choice>
              <mc:Fallback>
                <p:oleObj name="Equation" r:id="rId6" imgW="189230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667000"/>
                        <a:ext cx="39624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3" name="Text Box 7"/>
          <p:cNvSpPr txBox="1">
            <a:spLocks noChangeArrowheads="1"/>
          </p:cNvSpPr>
          <p:nvPr/>
        </p:nvSpPr>
        <p:spPr bwMode="auto">
          <a:xfrm>
            <a:off x="685800" y="3505200"/>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Signal to noise ratio:</a:t>
            </a:r>
          </a:p>
        </p:txBody>
      </p:sp>
      <p:graphicFrame>
        <p:nvGraphicFramePr>
          <p:cNvPr id="96264" name="Object 4"/>
          <p:cNvGraphicFramePr>
            <a:graphicFrameLocks noChangeAspect="1"/>
          </p:cNvGraphicFramePr>
          <p:nvPr/>
        </p:nvGraphicFramePr>
        <p:xfrm>
          <a:off x="1049338" y="3886200"/>
          <a:ext cx="6935787" cy="866775"/>
        </p:xfrm>
        <a:graphic>
          <a:graphicData uri="http://schemas.openxmlformats.org/presentationml/2006/ole">
            <mc:AlternateContent xmlns:mc="http://schemas.openxmlformats.org/markup-compatibility/2006">
              <mc:Choice xmlns:v="urn:schemas-microsoft-com:vml" Requires="v">
                <p:oleObj spid="_x0000_s96330" name="Equation" r:id="rId8" imgW="3454400" imgH="431800" progId="Equation.3">
                  <p:embed/>
                </p:oleObj>
              </mc:Choice>
              <mc:Fallback>
                <p:oleObj name="Equation" r:id="rId8" imgW="34544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38" y="3886200"/>
                        <a:ext cx="6935787"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5" name="Text Box 9"/>
          <p:cNvSpPr txBox="1">
            <a:spLocks noChangeArrowheads="1"/>
          </p:cNvSpPr>
          <p:nvPr/>
        </p:nvSpPr>
        <p:spPr bwMode="auto">
          <a:xfrm>
            <a:off x="669925" y="4876800"/>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Signal to noise and distortion ratio: </a:t>
            </a:r>
          </a:p>
        </p:txBody>
      </p:sp>
      <p:graphicFrame>
        <p:nvGraphicFramePr>
          <p:cNvPr id="96266" name="Object 5"/>
          <p:cNvGraphicFramePr>
            <a:graphicFrameLocks noChangeAspect="1"/>
          </p:cNvGraphicFramePr>
          <p:nvPr/>
        </p:nvGraphicFramePr>
        <p:xfrm>
          <a:off x="896938" y="5334000"/>
          <a:ext cx="7548562" cy="866775"/>
        </p:xfrm>
        <a:graphic>
          <a:graphicData uri="http://schemas.openxmlformats.org/presentationml/2006/ole">
            <mc:AlternateContent xmlns:mc="http://schemas.openxmlformats.org/markup-compatibility/2006">
              <mc:Choice xmlns:v="urn:schemas-microsoft-com:vml" Requires="v">
                <p:oleObj spid="_x0000_s96331" name="Equation" r:id="rId10" imgW="3759200" imgH="431800" progId="Equation.DSMT4">
                  <p:embed/>
                </p:oleObj>
              </mc:Choice>
              <mc:Fallback>
                <p:oleObj name="Equation" r:id="rId10" imgW="3759200" imgH="4318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938" y="5334000"/>
                        <a:ext cx="7548562"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7" name="Text Box 11"/>
          <p:cNvSpPr txBox="1">
            <a:spLocks noChangeArrowheads="1"/>
          </p:cNvSpPr>
          <p:nvPr/>
        </p:nvSpPr>
        <p:spPr bwMode="auto">
          <a:xfrm>
            <a:off x="2498725" y="6288088"/>
            <a:ext cx="390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ENOB = (SINAD-1.76)/6.02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FA7B2E-DD69-4E99-A040-5EEFD1FC7B59}" type="slidenum">
              <a:rPr lang="en-US" altLang="en-US" sz="1400" smtClean="0"/>
              <a:pPr>
                <a:spcBef>
                  <a:spcPct val="0"/>
                </a:spcBef>
                <a:buFontTx/>
                <a:buNone/>
              </a:pPr>
              <a:t>66</a:t>
            </a:fld>
            <a:endParaRPr lang="en-US" altLang="en-US" sz="1400" smtClean="0"/>
          </a:p>
        </p:txBody>
      </p:sp>
      <p:sp>
        <p:nvSpPr>
          <p:cNvPr id="98307" name="Rectangle 2"/>
          <p:cNvSpPr>
            <a:spLocks noChangeArrowheads="1"/>
          </p:cNvSpPr>
          <p:nvPr/>
        </p:nvSpPr>
        <p:spPr bwMode="auto">
          <a:xfrm>
            <a:off x="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rPr>
              <a:t>Distortion Analysis</a:t>
            </a:r>
          </a:p>
        </p:txBody>
      </p:sp>
      <p:sp>
        <p:nvSpPr>
          <p:cNvPr id="98308" name="Text Box 8"/>
          <p:cNvSpPr txBox="1">
            <a:spLocks noChangeArrowheads="1"/>
          </p:cNvSpPr>
          <p:nvPr/>
        </p:nvSpPr>
        <p:spPr bwMode="auto">
          <a:xfrm>
            <a:off x="762000" y="1447800"/>
            <a:ext cx="425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Spurious free dynamic range: </a:t>
            </a:r>
          </a:p>
        </p:txBody>
      </p:sp>
      <p:graphicFrame>
        <p:nvGraphicFramePr>
          <p:cNvPr id="98309" name="Object 2"/>
          <p:cNvGraphicFramePr>
            <a:graphicFrameLocks noChangeAspect="1"/>
          </p:cNvGraphicFramePr>
          <p:nvPr/>
        </p:nvGraphicFramePr>
        <p:xfrm>
          <a:off x="455613" y="1993900"/>
          <a:ext cx="8034337" cy="841375"/>
        </p:xfrm>
        <a:graphic>
          <a:graphicData uri="http://schemas.openxmlformats.org/presentationml/2006/ole">
            <mc:AlternateContent xmlns:mc="http://schemas.openxmlformats.org/markup-compatibility/2006">
              <mc:Choice xmlns:v="urn:schemas-microsoft-com:vml" Requires="v">
                <p:oleObj spid="_x0000_s98359" name="Equation" r:id="rId4" imgW="4000500" imgH="419100" progId="Equation.3">
                  <p:embed/>
                </p:oleObj>
              </mc:Choice>
              <mc:Fallback>
                <p:oleObj name="Equation" r:id="rId4" imgW="40005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993900"/>
                        <a:ext cx="8034337"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10" name="Object 3"/>
          <p:cNvGraphicFramePr>
            <a:graphicFrameLocks noChangeAspect="1"/>
          </p:cNvGraphicFramePr>
          <p:nvPr/>
        </p:nvGraphicFramePr>
        <p:xfrm>
          <a:off x="1042988" y="4340225"/>
          <a:ext cx="6861175" cy="841375"/>
        </p:xfrm>
        <a:graphic>
          <a:graphicData uri="http://schemas.openxmlformats.org/presentationml/2006/ole">
            <mc:AlternateContent xmlns:mc="http://schemas.openxmlformats.org/markup-compatibility/2006">
              <mc:Choice xmlns:v="urn:schemas-microsoft-com:vml" Requires="v">
                <p:oleObj spid="_x0000_s98360" name="Equation" r:id="rId6" imgW="3416300" imgH="419100" progId="Equation.DSMT4">
                  <p:embed/>
                </p:oleObj>
              </mc:Choice>
              <mc:Fallback>
                <p:oleObj name="Equation" r:id="rId6" imgW="3416300" imgH="419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4340225"/>
                        <a:ext cx="6861175"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1" name="Text Box 11"/>
          <p:cNvSpPr txBox="1">
            <a:spLocks noChangeArrowheads="1"/>
          </p:cNvSpPr>
          <p:nvPr/>
        </p:nvSpPr>
        <p:spPr bwMode="auto">
          <a:xfrm>
            <a:off x="669925" y="3163888"/>
            <a:ext cx="7940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In most cases, input signal is near full scale, and the largest spurious component is one of the harmonic distortion components:</a:t>
            </a:r>
          </a:p>
        </p:txBody>
      </p:sp>
      <p:graphicFrame>
        <p:nvGraphicFramePr>
          <p:cNvPr id="98312" name="Object 4"/>
          <p:cNvGraphicFramePr>
            <a:graphicFrameLocks noChangeAspect="1"/>
          </p:cNvGraphicFramePr>
          <p:nvPr/>
        </p:nvGraphicFramePr>
        <p:xfrm>
          <a:off x="1066800" y="5254625"/>
          <a:ext cx="2933700" cy="993775"/>
        </p:xfrm>
        <a:graphic>
          <a:graphicData uri="http://schemas.openxmlformats.org/presentationml/2006/ole">
            <mc:AlternateContent xmlns:mc="http://schemas.openxmlformats.org/markup-compatibility/2006">
              <mc:Choice xmlns:v="urn:schemas-microsoft-com:vml" Requires="v">
                <p:oleObj spid="_x0000_s98361" name="Equation" r:id="rId8" imgW="1459866" imgH="495085" progId="Equation.3">
                  <p:embed/>
                </p:oleObj>
              </mc:Choice>
              <mc:Fallback>
                <p:oleObj name="Equation" r:id="rId8" imgW="1459866" imgH="495085"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254625"/>
                        <a:ext cx="29337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3" name="Text Box 13"/>
          <p:cNvSpPr txBox="1">
            <a:spLocks noChangeArrowheads="1"/>
          </p:cNvSpPr>
          <p:nvPr/>
        </p:nvSpPr>
        <p:spPr bwMode="auto">
          <a:xfrm>
            <a:off x="609600" y="6284913"/>
            <a:ext cx="786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E6103E"/>
                </a:solidFill>
              </a:rPr>
              <a:t>In dB, it is equal to the height difference between signal and the largest spur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6BEF70-0E4A-4B20-896A-6F0F7E118194}" type="slidenum">
              <a:rPr lang="en-US" altLang="en-US" sz="1400" smtClean="0"/>
              <a:pPr>
                <a:spcBef>
                  <a:spcPct val="0"/>
                </a:spcBef>
                <a:buFontTx/>
                <a:buNone/>
              </a:pPr>
              <a:t>67</a:t>
            </a:fld>
            <a:endParaRPr lang="en-US" altLang="en-US" sz="1400" smtClean="0"/>
          </a:p>
        </p:txBody>
      </p:sp>
      <p:sp>
        <p:nvSpPr>
          <p:cNvPr id="100355" name="Rectangle 2"/>
          <p:cNvSpPr>
            <a:spLocks noGrp="1" noChangeArrowheads="1"/>
          </p:cNvSpPr>
          <p:nvPr>
            <p:ph type="title"/>
          </p:nvPr>
        </p:nvSpPr>
        <p:spPr>
          <a:xfrm>
            <a:off x="457200" y="152400"/>
            <a:ext cx="8229600" cy="563563"/>
          </a:xfrm>
        </p:spPr>
        <p:txBody>
          <a:bodyPr/>
          <a:lstStyle/>
          <a:p>
            <a:pPr eaLnBrk="1" hangingPunct="1"/>
            <a:r>
              <a:rPr lang="en-US" altLang="en-US" sz="3600" smtClean="0"/>
              <a:t>Spurious Free Dynamic Range (SFDR)</a:t>
            </a:r>
          </a:p>
        </p:txBody>
      </p:sp>
      <p:sp>
        <p:nvSpPr>
          <p:cNvPr id="100356" name="Rectangle 3"/>
          <p:cNvSpPr>
            <a:spLocks noGrp="1" noChangeArrowheads="1"/>
          </p:cNvSpPr>
          <p:nvPr>
            <p:ph type="body" idx="1"/>
          </p:nvPr>
        </p:nvSpPr>
        <p:spPr>
          <a:xfrm>
            <a:off x="457200" y="4724400"/>
            <a:ext cx="8686800" cy="2133600"/>
          </a:xfrm>
        </p:spPr>
        <p:txBody>
          <a:bodyPr/>
          <a:lstStyle/>
          <a:p>
            <a:pPr eaLnBrk="1" hangingPunct="1">
              <a:lnSpc>
                <a:spcPct val="80000"/>
              </a:lnSpc>
            </a:pPr>
            <a:r>
              <a:rPr lang="en-US" altLang="en-US" sz="1600" smtClean="0"/>
              <a:t>Probably the most significant specification for an ADC used in a communications application is its </a:t>
            </a:r>
            <a:r>
              <a:rPr lang="en-US" altLang="en-US" sz="1600" i="1" smtClean="0"/>
              <a:t>spurious free dynamic range</a:t>
            </a:r>
            <a:r>
              <a:rPr lang="en-US" altLang="en-US" sz="1600" smtClean="0"/>
              <a:t> (SFDR). </a:t>
            </a:r>
          </a:p>
          <a:p>
            <a:pPr eaLnBrk="1" hangingPunct="1">
              <a:lnSpc>
                <a:spcPct val="80000"/>
              </a:lnSpc>
            </a:pPr>
            <a:r>
              <a:rPr lang="en-US" altLang="en-US" sz="1600" smtClean="0"/>
              <a:t>SFDR of an ADC is defined as the ratio of the signal power to the largest </a:t>
            </a:r>
            <a:r>
              <a:rPr lang="en-US" altLang="en-US" sz="1600" i="1" smtClean="0"/>
              <a:t>spurious component power</a:t>
            </a:r>
            <a:r>
              <a:rPr lang="en-US" altLang="en-US" sz="1600" smtClean="0"/>
              <a:t>.. </a:t>
            </a:r>
          </a:p>
          <a:p>
            <a:pPr eaLnBrk="1" hangingPunct="1">
              <a:lnSpc>
                <a:spcPct val="80000"/>
              </a:lnSpc>
            </a:pPr>
            <a:r>
              <a:rPr lang="en-US" altLang="en-US" sz="1600" smtClean="0"/>
              <a:t>For input signal near full-scale, SFDR is generally determined by the largest harmonics</a:t>
            </a:r>
          </a:p>
          <a:p>
            <a:pPr eaLnBrk="1" hangingPunct="1">
              <a:lnSpc>
                <a:spcPct val="80000"/>
              </a:lnSpc>
            </a:pPr>
            <a:r>
              <a:rPr lang="en-US" altLang="en-US" sz="1600" smtClean="0"/>
              <a:t>For small input signals, other spurs, which are not direct harmonics of the input signal, may become larger that the harmonic distortion components. </a:t>
            </a:r>
          </a:p>
          <a:p>
            <a:pPr eaLnBrk="1" hangingPunct="1">
              <a:lnSpc>
                <a:spcPct val="80000"/>
              </a:lnSpc>
            </a:pPr>
            <a:r>
              <a:rPr lang="en-US" altLang="en-US" sz="1600" smtClean="0"/>
              <a:t>Therefore, SFDR considers </a:t>
            </a:r>
            <a:r>
              <a:rPr lang="en-US" altLang="en-US" sz="1600" i="1" smtClean="0"/>
              <a:t>all spurs</a:t>
            </a:r>
            <a:r>
              <a:rPr lang="en-US" altLang="en-US" sz="1600" smtClean="0"/>
              <a:t>, regardless harmonic or not. </a:t>
            </a:r>
          </a:p>
        </p:txBody>
      </p:sp>
      <p:pic>
        <p:nvPicPr>
          <p:cNvPr id="100357" name="Picture 5" descr="PPTF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640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E26E02-9513-4ACE-8F50-D4D25BCF56D7}" type="slidenum">
              <a:rPr lang="en-US" altLang="en-US" sz="1400" smtClean="0"/>
              <a:pPr>
                <a:spcBef>
                  <a:spcPct val="0"/>
                </a:spcBef>
                <a:buFontTx/>
                <a:buNone/>
              </a:pPr>
              <a:t>68</a:t>
            </a:fld>
            <a:endParaRPr lang="en-US" altLang="en-US" sz="1400" smtClean="0"/>
          </a:p>
        </p:txBody>
      </p:sp>
      <p:sp>
        <p:nvSpPr>
          <p:cNvPr id="102403" name="Rectangle 2"/>
          <p:cNvSpPr>
            <a:spLocks noGrp="1" noChangeArrowheads="1"/>
          </p:cNvSpPr>
          <p:nvPr>
            <p:ph type="title"/>
          </p:nvPr>
        </p:nvSpPr>
        <p:spPr>
          <a:xfrm>
            <a:off x="457200" y="274638"/>
            <a:ext cx="8458200" cy="715962"/>
          </a:xfrm>
        </p:spPr>
        <p:txBody>
          <a:bodyPr/>
          <a:lstStyle/>
          <a:p>
            <a:pPr eaLnBrk="1" hangingPunct="1"/>
            <a:r>
              <a:rPr lang="en-US" altLang="en-US" sz="2800" smtClean="0"/>
              <a:t>14 bit ADC SFDR with fs=80 MHz and fa=69.1 MHz</a:t>
            </a:r>
          </a:p>
        </p:txBody>
      </p:sp>
      <p:sp>
        <p:nvSpPr>
          <p:cNvPr id="102404" name="Rectangle 3"/>
          <p:cNvSpPr>
            <a:spLocks noGrp="1" noChangeArrowheads="1"/>
          </p:cNvSpPr>
          <p:nvPr>
            <p:ph type="body" idx="1"/>
          </p:nvPr>
        </p:nvSpPr>
        <p:spPr>
          <a:xfrm>
            <a:off x="457200" y="5334000"/>
            <a:ext cx="8229600" cy="1371600"/>
          </a:xfrm>
        </p:spPr>
        <p:txBody>
          <a:bodyPr/>
          <a:lstStyle/>
          <a:p>
            <a:pPr eaLnBrk="1" hangingPunct="1">
              <a:lnSpc>
                <a:spcPct val="90000"/>
              </a:lnSpc>
            </a:pPr>
            <a:r>
              <a:rPr lang="en-US" altLang="en-US" sz="2400" smtClean="0"/>
              <a:t>14-bit, 80 MSPS wideband ADC designed for communications applications </a:t>
            </a:r>
          </a:p>
          <a:p>
            <a:pPr eaLnBrk="1" hangingPunct="1">
              <a:lnSpc>
                <a:spcPct val="90000"/>
              </a:lnSpc>
            </a:pPr>
            <a:r>
              <a:rPr lang="en-US" altLang="en-US" sz="2400" smtClean="0"/>
              <a:t>single-tone SFDR for a 69.1 MHz input 89 dBc SFDR </a:t>
            </a:r>
          </a:p>
        </p:txBody>
      </p:sp>
      <p:pic>
        <p:nvPicPr>
          <p:cNvPr id="102405"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0292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122238"/>
            <a:ext cx="8229600" cy="792162"/>
          </a:xfrm>
        </p:spPr>
        <p:txBody>
          <a:bodyPr/>
          <a:lstStyle/>
          <a:p>
            <a:r>
              <a:rPr lang="en-US" altLang="en-US" smtClean="0"/>
              <a:t>HW</a:t>
            </a:r>
          </a:p>
        </p:txBody>
      </p:sp>
      <p:sp>
        <p:nvSpPr>
          <p:cNvPr id="104451" name="Content Placeholder 2"/>
          <p:cNvSpPr>
            <a:spLocks noGrp="1"/>
          </p:cNvSpPr>
          <p:nvPr>
            <p:ph idx="1"/>
          </p:nvPr>
        </p:nvSpPr>
        <p:spPr>
          <a:xfrm>
            <a:off x="457200" y="944563"/>
            <a:ext cx="8229600" cy="4906962"/>
          </a:xfrm>
        </p:spPr>
        <p:txBody>
          <a:bodyPr/>
          <a:lstStyle/>
          <a:p>
            <a:r>
              <a:rPr lang="en-US" altLang="en-US" sz="1800" smtClean="0"/>
              <a:t>Write a Matlab function for single tone coherent spectral testing. The input is a vector of ADC output, containing M=2^m samples. </a:t>
            </a:r>
          </a:p>
          <a:p>
            <a:r>
              <a:rPr lang="en-US" altLang="en-US" sz="1800" smtClean="0"/>
              <a:t>It should compute and plot the whole spectrum, normalized with respect to (±Vref)^2. This is so as to easily show if the input sine wave is at attenuated power levels by displaying the signal power. When computing the signal power, you should include a few bins on each side of the fundamental.</a:t>
            </a:r>
          </a:p>
          <a:p>
            <a:r>
              <a:rPr lang="en-US" altLang="en-US" sz="1800" smtClean="0"/>
              <a:t>It should also compute and list the 2</a:t>
            </a:r>
            <a:r>
              <a:rPr lang="en-US" altLang="en-US" sz="1800" baseline="30000" smtClean="0"/>
              <a:t>nd</a:t>
            </a:r>
            <a:r>
              <a:rPr lang="en-US" altLang="en-US" sz="1800" smtClean="0"/>
              <a:t> to 10</a:t>
            </a:r>
            <a:r>
              <a:rPr lang="en-US" altLang="en-US" sz="1800" baseline="30000" smtClean="0"/>
              <a:t>th</a:t>
            </a:r>
            <a:r>
              <a:rPr lang="en-US" altLang="en-US" sz="1800" smtClean="0"/>
              <a:t> harmonic frequencies and harmonic distortion powers. In computing the harmonic distortion powers, you can include one or two extra bins on each side of the harmonic bin so as to capture the possible small amount of power leakage due to imperfect coherency. </a:t>
            </a:r>
          </a:p>
          <a:p>
            <a:r>
              <a:rPr lang="en-US" altLang="en-US" sz="1800" smtClean="0"/>
              <a:t>It should compute and display the SFDR and indicating if it is spurious, or if it is harmonic (and which one). </a:t>
            </a:r>
          </a:p>
          <a:p>
            <a:r>
              <a:rPr lang="en-US" altLang="en-US" sz="1800" smtClean="0"/>
              <a:t>In computing the THD, it should include up to the 20</a:t>
            </a:r>
            <a:r>
              <a:rPr lang="en-US" altLang="en-US" sz="1800" baseline="30000" smtClean="0"/>
              <a:t>th</a:t>
            </a:r>
            <a:r>
              <a:rPr lang="en-US" altLang="en-US" sz="1800" smtClean="0"/>
              <a:t> harmonic distortion powers. </a:t>
            </a:r>
          </a:p>
          <a:p>
            <a:r>
              <a:rPr lang="en-US" altLang="en-US" sz="1800" smtClean="0"/>
              <a:t>In computing the total noise power, the bins used for distortion powers should be excluded, and the remaining total noise power should be scaled up to correspond to M noise bins. </a:t>
            </a:r>
          </a:p>
          <a:p>
            <a:r>
              <a:rPr lang="en-US" altLang="en-US" sz="1800" smtClean="0"/>
              <a:t>Also display SNR, SINAD, ENOB.</a:t>
            </a:r>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CAF813-A250-4EA2-B127-43547C42216D}" type="slidenum">
              <a:rPr lang="en-US" altLang="en-US" sz="1400" smtClean="0"/>
              <a:pPr>
                <a:spcBef>
                  <a:spcPct val="0"/>
                </a:spcBef>
                <a:buFontTx/>
                <a:buNone/>
              </a:pPr>
              <a:t>69</a:t>
            </a:fld>
            <a:endParaRPr lang="en-US" alt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PTEC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5901BD-517B-4EF9-9346-DA7AD2B30444}" type="slidenum">
              <a:rPr lang="en-US" altLang="en-US" sz="1400" smtClean="0"/>
              <a:pPr>
                <a:spcBef>
                  <a:spcPct val="0"/>
                </a:spcBef>
                <a:buFontTx/>
                <a:buNone/>
              </a:pPr>
              <a:t>7</a:t>
            </a:fld>
            <a:endParaRPr lang="en-US" altLang="en-US" sz="1400" smtClean="0"/>
          </a:p>
        </p:txBody>
      </p:sp>
      <p:sp>
        <p:nvSpPr>
          <p:cNvPr id="12292" name="Rectangle 4"/>
          <p:cNvSpPr>
            <a:spLocks noGrp="1" noChangeArrowheads="1"/>
          </p:cNvSpPr>
          <p:nvPr>
            <p:ph type="title"/>
          </p:nvPr>
        </p:nvSpPr>
        <p:spPr/>
        <p:txBody>
          <a:bodyPr/>
          <a:lstStyle/>
          <a:p>
            <a:pPr eaLnBrk="1" hangingPunct="1"/>
            <a:r>
              <a:rPr lang="en-US" altLang="en-US" smtClean="0"/>
              <a:t>Missing code and nonmonotonicity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PPTF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
            <a:ext cx="51625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7ED411-D722-4194-B609-3F60DF36DEE5}" type="slidenum">
              <a:rPr lang="en-US" altLang="en-US" sz="1400" smtClean="0"/>
              <a:pPr>
                <a:spcBef>
                  <a:spcPct val="0"/>
                </a:spcBef>
                <a:buFontTx/>
                <a:buNone/>
              </a:pPr>
              <a:t>70</a:t>
            </a:fld>
            <a:endParaRPr lang="en-US" altLang="en-US" sz="1400" smtClean="0"/>
          </a:p>
        </p:txBody>
      </p:sp>
      <p:sp>
        <p:nvSpPr>
          <p:cNvPr id="105476" name="Rectangle 2"/>
          <p:cNvSpPr>
            <a:spLocks noGrp="1" noChangeArrowheads="1"/>
          </p:cNvSpPr>
          <p:nvPr>
            <p:ph type="title"/>
          </p:nvPr>
        </p:nvSpPr>
        <p:spPr>
          <a:xfrm>
            <a:off x="0" y="0"/>
            <a:ext cx="9144000" cy="792163"/>
          </a:xfrm>
        </p:spPr>
        <p:txBody>
          <a:bodyPr/>
          <a:lstStyle/>
          <a:p>
            <a:pPr eaLnBrk="1" hangingPunct="1"/>
            <a:r>
              <a:rPr lang="en-US" altLang="en-US" sz="3600" smtClean="0"/>
              <a:t>SNR SFDR vs input signal amplitude </a:t>
            </a:r>
          </a:p>
        </p:txBody>
      </p:sp>
      <p:sp>
        <p:nvSpPr>
          <p:cNvPr id="105477" name="Rectangle 3"/>
          <p:cNvSpPr>
            <a:spLocks noGrp="1" noChangeArrowheads="1"/>
          </p:cNvSpPr>
          <p:nvPr>
            <p:ph type="body" idx="1"/>
          </p:nvPr>
        </p:nvSpPr>
        <p:spPr>
          <a:xfrm>
            <a:off x="457200" y="5029200"/>
            <a:ext cx="8229600" cy="1600200"/>
          </a:xfrm>
        </p:spPr>
        <p:txBody>
          <a:bodyPr/>
          <a:lstStyle/>
          <a:p>
            <a:pPr eaLnBrk="1" hangingPunct="1">
              <a:lnSpc>
                <a:spcPct val="90000"/>
              </a:lnSpc>
            </a:pPr>
            <a:r>
              <a:rPr lang="en-US" altLang="en-US" sz="2400" smtClean="0"/>
              <a:t>SFDR in dBc drops as signal amplitude decreases</a:t>
            </a:r>
          </a:p>
          <a:p>
            <a:pPr eaLnBrk="1" hangingPunct="1">
              <a:lnSpc>
                <a:spcPct val="90000"/>
              </a:lnSpc>
            </a:pPr>
            <a:r>
              <a:rPr lang="en-US" altLang="en-US" sz="2400" smtClean="0"/>
              <a:t>But SFDR in dBFS does not</a:t>
            </a:r>
          </a:p>
          <a:p>
            <a:pPr eaLnBrk="1" hangingPunct="1">
              <a:lnSpc>
                <a:spcPct val="90000"/>
              </a:lnSpc>
            </a:pPr>
            <a:r>
              <a:rPr lang="en-US" altLang="en-US" sz="2400" smtClean="0"/>
              <a:t>In fact, SFDR dBFS generally improves, since ADC linearity is better for small signals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r>
              <a:rPr lang="en-US" altLang="en-US" smtClean="0"/>
              <a:t>Effects of input common mode</a:t>
            </a:r>
          </a:p>
        </p:txBody>
      </p:sp>
      <p:sp>
        <p:nvSpPr>
          <p:cNvPr id="1075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4A614C-3F8E-40D6-B30F-26A084F78C8E}" type="slidenum">
              <a:rPr lang="en-US" altLang="en-US" sz="1400" smtClean="0"/>
              <a:pPr>
                <a:spcBef>
                  <a:spcPct val="0"/>
                </a:spcBef>
                <a:buFontTx/>
                <a:buNone/>
              </a:pPr>
              <a:t>71</a:t>
            </a:fld>
            <a:endParaRPr lang="en-US" altLang="en-US" sz="1400" smtClean="0"/>
          </a:p>
        </p:txBody>
      </p:sp>
      <p:pic>
        <p:nvPicPr>
          <p:cNvPr id="107524" name="Picture 5" descr="PPTF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1530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a:xfrm>
            <a:off x="457200" y="0"/>
            <a:ext cx="8229600" cy="792163"/>
          </a:xfrm>
        </p:spPr>
        <p:txBody>
          <a:bodyPr/>
          <a:lstStyle/>
          <a:p>
            <a:r>
              <a:rPr lang="en-US" altLang="en-US" sz="3200" smtClean="0"/>
              <a:t>Effects of input freq and sampling </a:t>
            </a:r>
            <a:r>
              <a:rPr lang="en-US" altLang="en-US" sz="3600" smtClean="0"/>
              <a:t>freq</a:t>
            </a:r>
            <a:endParaRPr lang="en-US" altLang="en-US" sz="3200" smtClean="0"/>
          </a:p>
        </p:txBody>
      </p:sp>
      <p:sp>
        <p:nvSpPr>
          <p:cNvPr id="1085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A304D-A7D5-423C-886A-963F852A40E5}" type="slidenum">
              <a:rPr lang="en-US" altLang="en-US" sz="1400" smtClean="0"/>
              <a:pPr>
                <a:spcBef>
                  <a:spcPct val="0"/>
                </a:spcBef>
                <a:buFontTx/>
                <a:buNone/>
              </a:pPr>
              <a:t>72</a:t>
            </a:fld>
            <a:endParaRPr lang="en-US" altLang="en-US" sz="1400" smtClean="0"/>
          </a:p>
        </p:txBody>
      </p:sp>
      <p:pic>
        <p:nvPicPr>
          <p:cNvPr id="108548" name="Picture 5" descr="PPTF33.png"/>
          <p:cNvPicPr>
            <a:picLocks noChangeAspect="1"/>
          </p:cNvPicPr>
          <p:nvPr/>
        </p:nvPicPr>
        <p:blipFill>
          <a:blip r:embed="rId2">
            <a:extLst>
              <a:ext uri="{28A0092B-C50C-407E-A947-70E740481C1C}">
                <a14:useLocalDpi xmlns:a14="http://schemas.microsoft.com/office/drawing/2010/main" val="0"/>
              </a:ext>
            </a:extLst>
          </a:blip>
          <a:srcRect t="414"/>
          <a:stretch>
            <a:fillRect/>
          </a:stretch>
        </p:blipFill>
        <p:spPr bwMode="auto">
          <a:xfrm>
            <a:off x="0" y="819150"/>
            <a:ext cx="91440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PPTF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609600"/>
            <a:ext cx="639127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8BAC20-33BE-41FB-869A-8B7F9A760D75}" type="slidenum">
              <a:rPr lang="en-US" altLang="en-US" sz="1400" smtClean="0"/>
              <a:pPr>
                <a:spcBef>
                  <a:spcPct val="0"/>
                </a:spcBef>
                <a:buFontTx/>
                <a:buNone/>
              </a:pPr>
              <a:t>73</a:t>
            </a:fld>
            <a:endParaRPr lang="en-US" altLang="en-US" sz="1400" smtClean="0"/>
          </a:p>
        </p:txBody>
      </p:sp>
      <p:sp>
        <p:nvSpPr>
          <p:cNvPr id="109572" name="Rectangle 2"/>
          <p:cNvSpPr>
            <a:spLocks noGrp="1" noChangeArrowheads="1"/>
          </p:cNvSpPr>
          <p:nvPr>
            <p:ph type="title"/>
          </p:nvPr>
        </p:nvSpPr>
        <p:spPr>
          <a:xfrm>
            <a:off x="381000" y="0"/>
            <a:ext cx="8229600" cy="792163"/>
          </a:xfrm>
        </p:spPr>
        <p:txBody>
          <a:bodyPr/>
          <a:lstStyle/>
          <a:p>
            <a:pPr eaLnBrk="1" hangingPunct="1"/>
            <a:r>
              <a:rPr lang="en-US" altLang="en-US" smtClean="0"/>
              <a:t>Analog Bandwidth</a:t>
            </a:r>
          </a:p>
        </p:txBody>
      </p:sp>
      <p:sp>
        <p:nvSpPr>
          <p:cNvPr id="109573" name="Rectangle 3"/>
          <p:cNvSpPr>
            <a:spLocks noGrp="1" noChangeArrowheads="1"/>
          </p:cNvSpPr>
          <p:nvPr>
            <p:ph type="body" idx="1"/>
          </p:nvPr>
        </p:nvSpPr>
        <p:spPr>
          <a:xfrm>
            <a:off x="457200" y="5334000"/>
            <a:ext cx="8229600" cy="1371600"/>
          </a:xfrm>
        </p:spPr>
        <p:txBody>
          <a:bodyPr/>
          <a:lstStyle/>
          <a:p>
            <a:pPr eaLnBrk="1" hangingPunct="1">
              <a:lnSpc>
                <a:spcPct val="80000"/>
              </a:lnSpc>
            </a:pPr>
            <a:r>
              <a:rPr lang="en-US" altLang="en-US" sz="1600" smtClean="0"/>
              <a:t>The analog bandwidth of an ADC is that frequency at which the spectral output of the </a:t>
            </a:r>
            <a:r>
              <a:rPr lang="en-US" altLang="en-US" sz="1600" i="1" smtClean="0"/>
              <a:t>fundamental</a:t>
            </a:r>
            <a:r>
              <a:rPr lang="en-US" altLang="en-US" sz="1600" smtClean="0"/>
              <a:t> swept frequency (as determined by the FFT analysis) is reduced by 3 dB. It may be specified for either a small signal (SSBW—</a:t>
            </a:r>
            <a:r>
              <a:rPr lang="en-US" altLang="en-US" sz="1600" i="1" smtClean="0"/>
              <a:t>small signal bandwidth</a:t>
            </a:r>
            <a:r>
              <a:rPr lang="en-US" altLang="en-US" sz="1600" smtClean="0"/>
              <a:t>), or a full-scale signal (FPBW—</a:t>
            </a:r>
            <a:r>
              <a:rPr lang="en-US" altLang="en-US" sz="1600" i="1" smtClean="0"/>
              <a:t>full power bandwidth</a:t>
            </a:r>
            <a:r>
              <a:rPr lang="en-US" altLang="en-US" sz="1600" smtClean="0"/>
              <a:t>).</a:t>
            </a:r>
          </a:p>
          <a:p>
            <a:pPr eaLnBrk="1" hangingPunct="1">
              <a:lnSpc>
                <a:spcPct val="80000"/>
              </a:lnSpc>
            </a:pPr>
            <a:r>
              <a:rPr lang="en-US" altLang="en-US" sz="1600" smtClean="0"/>
              <a:t>the SINAD (or ENOB) of most ADCs will begin to degrade considerably before the input frequency approaches the actual 3 dB bandwidth frequency.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46100E-D888-48AE-A519-CBB6C7FD353B}" type="slidenum">
              <a:rPr lang="en-US" altLang="en-US" sz="1400" smtClean="0"/>
              <a:pPr>
                <a:spcBef>
                  <a:spcPct val="0"/>
                </a:spcBef>
                <a:buFontTx/>
                <a:buNone/>
              </a:pPr>
              <a:t>74</a:t>
            </a:fld>
            <a:endParaRPr lang="en-US" altLang="en-US" sz="1400" smtClean="0"/>
          </a:p>
        </p:txBody>
      </p:sp>
      <p:sp>
        <p:nvSpPr>
          <p:cNvPr id="111619" name="Rectangle 2"/>
          <p:cNvSpPr>
            <a:spLocks noGrp="1" noChangeArrowheads="1"/>
          </p:cNvSpPr>
          <p:nvPr>
            <p:ph type="title"/>
          </p:nvPr>
        </p:nvSpPr>
        <p:spPr>
          <a:xfrm>
            <a:off x="0" y="274638"/>
            <a:ext cx="8991600" cy="487362"/>
          </a:xfrm>
        </p:spPr>
        <p:txBody>
          <a:bodyPr/>
          <a:lstStyle/>
          <a:p>
            <a:pPr eaLnBrk="1" hangingPunct="1"/>
            <a:r>
              <a:rPr lang="en-US" altLang="en-US" sz="3600" smtClean="0"/>
              <a:t>Two-Tone Intermodulation Distortion (IMD)</a:t>
            </a:r>
          </a:p>
        </p:txBody>
      </p:sp>
      <p:sp>
        <p:nvSpPr>
          <p:cNvPr id="111620" name="Rectangle 3"/>
          <p:cNvSpPr>
            <a:spLocks noGrp="1" noChangeArrowheads="1"/>
          </p:cNvSpPr>
          <p:nvPr>
            <p:ph type="body" idx="1"/>
          </p:nvPr>
        </p:nvSpPr>
        <p:spPr>
          <a:xfrm>
            <a:off x="457200" y="4953000"/>
            <a:ext cx="8229600" cy="1905000"/>
          </a:xfrm>
        </p:spPr>
        <p:txBody>
          <a:bodyPr/>
          <a:lstStyle/>
          <a:p>
            <a:pPr eaLnBrk="1" hangingPunct="1">
              <a:lnSpc>
                <a:spcPct val="80000"/>
              </a:lnSpc>
            </a:pPr>
            <a:r>
              <a:rPr lang="en-US" altLang="en-US" sz="1800" smtClean="0"/>
              <a:t>Two-tone IMD is measured by applying two spectrally pure sinewaves to the ADC at frequencies f1 and f2, usually relatively close together. The amplitude of each tone is set slightly more than 6 dB below full scale so that the ADC does not clip when the two tones add in-phase. </a:t>
            </a:r>
          </a:p>
          <a:p>
            <a:pPr eaLnBrk="1" hangingPunct="1">
              <a:lnSpc>
                <a:spcPct val="80000"/>
              </a:lnSpc>
            </a:pPr>
            <a:r>
              <a:rPr lang="en-US" altLang="en-US" sz="1800" smtClean="0"/>
              <a:t>the second-order products fall at frequencies that can be removed by digital filters. However, the third-order products, 2f2 – f1 and 2f1 – f2, are close to the original signals and more difficult to filter. Unless otherwise specified, two-tone IMD refers to these third-order </a:t>
            </a:r>
          </a:p>
        </p:txBody>
      </p:sp>
      <p:pic>
        <p:nvPicPr>
          <p:cNvPr id="111621" name="Picture 5" descr="PPTF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76288"/>
            <a:ext cx="7239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a:xfrm>
            <a:off x="457200" y="152400"/>
            <a:ext cx="8229600" cy="487363"/>
          </a:xfrm>
        </p:spPr>
        <p:txBody>
          <a:bodyPr/>
          <a:lstStyle/>
          <a:p>
            <a:r>
              <a:rPr lang="en-US" altLang="en-US" smtClean="0"/>
              <a:t>Two tone 3</a:t>
            </a:r>
            <a:r>
              <a:rPr lang="en-US" altLang="en-US" baseline="30000" smtClean="0"/>
              <a:t>rd</a:t>
            </a:r>
            <a:r>
              <a:rPr lang="en-US" altLang="en-US" smtClean="0"/>
              <a:t> IMD example</a:t>
            </a:r>
          </a:p>
        </p:txBody>
      </p:sp>
      <p:sp>
        <p:nvSpPr>
          <p:cNvPr id="1136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2BD470-21BB-4AEA-BF5E-E5CB959D2B40}" type="slidenum">
              <a:rPr lang="en-US" altLang="en-US" sz="1400" smtClean="0"/>
              <a:pPr>
                <a:spcBef>
                  <a:spcPct val="0"/>
                </a:spcBef>
                <a:buFontTx/>
                <a:buNone/>
              </a:pPr>
              <a:t>75</a:t>
            </a:fld>
            <a:endParaRPr lang="en-US" altLang="en-US" sz="1400" smtClean="0"/>
          </a:p>
        </p:txBody>
      </p:sp>
      <p:pic>
        <p:nvPicPr>
          <p:cNvPr id="113668" name="Picture 4" descr="PPTF1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19150"/>
            <a:ext cx="8285163"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t>HW</a:t>
            </a:r>
          </a:p>
        </p:txBody>
      </p:sp>
      <p:sp>
        <p:nvSpPr>
          <p:cNvPr id="114691" name="Content Placeholder 3"/>
          <p:cNvSpPr>
            <a:spLocks noGrp="1"/>
          </p:cNvSpPr>
          <p:nvPr>
            <p:ph idx="1"/>
          </p:nvPr>
        </p:nvSpPr>
        <p:spPr/>
        <p:txBody>
          <a:bodyPr/>
          <a:lstStyle/>
          <a:p>
            <a:r>
              <a:rPr lang="en-US" altLang="en-US" sz="2400" smtClean="0"/>
              <a:t>Write a Matlab function that takes as input a vector of ADC outputs sampled coherently in a two tone test,  compute and plot its spectrum, and compute and display the k-th harmonic and intermodulation spectral components for k=0 to 10. (k=0 is DC) For the spectrum plot, normalize with respect to the total signal power. Set the lower limit of the vertical axis to 10dB below the total noise floor (rounded to the nearest dB). Your program should also check if any of the two rails of the ADC was hit and give an warning if it was. Finally, the peak positive amplitude and peak negative amplitude should be computed and compared to the rms value.</a:t>
            </a:r>
          </a:p>
        </p:txBody>
      </p:sp>
      <p:sp>
        <p:nvSpPr>
          <p:cNvPr id="11469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C3EEAA-B440-4064-8133-EDE0242406A0}" type="slidenum">
              <a:rPr lang="en-US" altLang="en-US" sz="1400" smtClean="0"/>
              <a:pPr>
                <a:spcBef>
                  <a:spcPct val="0"/>
                </a:spcBef>
                <a:buFontTx/>
                <a:buNone/>
              </a:pPr>
              <a:t>76</a:t>
            </a:fld>
            <a:endParaRPr lang="en-US" altLang="en-US" sz="1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0" descr="PPTEF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25488"/>
            <a:ext cx="89154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17442-AA8B-4F7D-AB7D-81BA7AC2DEA5}" type="slidenum">
              <a:rPr lang="en-US" altLang="en-US" sz="1400" smtClean="0"/>
              <a:pPr>
                <a:spcBef>
                  <a:spcPct val="0"/>
                </a:spcBef>
                <a:buFontTx/>
                <a:buNone/>
              </a:pPr>
              <a:t>77</a:t>
            </a:fld>
            <a:endParaRPr lang="en-US" altLang="en-US" sz="1400" smtClean="0"/>
          </a:p>
        </p:txBody>
      </p:sp>
      <p:sp>
        <p:nvSpPr>
          <p:cNvPr id="115716" name="Rectangle 2"/>
          <p:cNvSpPr>
            <a:spLocks noGrp="1" noChangeArrowheads="1"/>
          </p:cNvSpPr>
          <p:nvPr>
            <p:ph type="title"/>
          </p:nvPr>
        </p:nvSpPr>
        <p:spPr>
          <a:xfrm>
            <a:off x="228600" y="152400"/>
            <a:ext cx="8229600" cy="487363"/>
          </a:xfrm>
        </p:spPr>
        <p:txBody>
          <a:bodyPr/>
          <a:lstStyle/>
          <a:p>
            <a:pPr eaLnBrk="1" hangingPunct="1"/>
            <a:r>
              <a:rPr lang="en-US" altLang="en-US" sz="2000" smtClean="0"/>
              <a:t>Second- and Third-Order Intercept Points, 1 dB Compression Point</a:t>
            </a:r>
          </a:p>
        </p:txBody>
      </p:sp>
      <p:sp>
        <p:nvSpPr>
          <p:cNvPr id="115717" name="Line 4"/>
          <p:cNvSpPr>
            <a:spLocks noChangeShapeType="1"/>
          </p:cNvSpPr>
          <p:nvPr/>
        </p:nvSpPr>
        <p:spPr bwMode="auto">
          <a:xfrm>
            <a:off x="4876800" y="2514600"/>
            <a:ext cx="0" cy="3657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5718" name="Line 5"/>
          <p:cNvSpPr>
            <a:spLocks noChangeShapeType="1"/>
          </p:cNvSpPr>
          <p:nvPr/>
        </p:nvSpPr>
        <p:spPr bwMode="auto">
          <a:xfrm>
            <a:off x="5540375" y="1828800"/>
            <a:ext cx="0" cy="4343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5719" name="Text Box 6"/>
          <p:cNvSpPr txBox="1">
            <a:spLocks noChangeArrowheads="1"/>
          </p:cNvSpPr>
          <p:nvPr/>
        </p:nvSpPr>
        <p:spPr bwMode="auto">
          <a:xfrm>
            <a:off x="4572000" y="61722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IIP3</a:t>
            </a:r>
          </a:p>
        </p:txBody>
      </p:sp>
      <p:sp>
        <p:nvSpPr>
          <p:cNvPr id="115720" name="Text Box 7"/>
          <p:cNvSpPr txBox="1">
            <a:spLocks noChangeArrowheads="1"/>
          </p:cNvSpPr>
          <p:nvPr/>
        </p:nvSpPr>
        <p:spPr bwMode="auto">
          <a:xfrm>
            <a:off x="5394325" y="6132513"/>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IIP2</a:t>
            </a:r>
          </a:p>
        </p:txBody>
      </p:sp>
      <p:sp>
        <p:nvSpPr>
          <p:cNvPr id="115721" name="Text Box 8"/>
          <p:cNvSpPr txBox="1">
            <a:spLocks noChangeArrowheads="1"/>
          </p:cNvSpPr>
          <p:nvPr/>
        </p:nvSpPr>
        <p:spPr bwMode="auto">
          <a:xfrm>
            <a:off x="228600" y="6491288"/>
            <a:ext cx="3976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Input referred 3</a:t>
            </a:r>
            <a:r>
              <a:rPr lang="en-US" altLang="en-US" sz="1800" baseline="30000"/>
              <a:t>rd</a:t>
            </a:r>
            <a:r>
              <a:rPr lang="en-US" altLang="en-US" sz="1800"/>
              <a:t> order intercept point</a:t>
            </a:r>
          </a:p>
        </p:txBody>
      </p:sp>
      <p:sp>
        <p:nvSpPr>
          <p:cNvPr id="115722" name="Line 9"/>
          <p:cNvSpPr>
            <a:spLocks noChangeShapeType="1"/>
          </p:cNvSpPr>
          <p:nvPr/>
        </p:nvSpPr>
        <p:spPr bwMode="auto">
          <a:xfrm flipV="1">
            <a:off x="4191000" y="6400800"/>
            <a:ext cx="457200" cy="228600"/>
          </a:xfrm>
          <a:prstGeom prst="line">
            <a:avLst/>
          </a:prstGeom>
          <a:noFill/>
          <a:ln w="28575">
            <a:solidFill>
              <a:srgbClr val="E6103E"/>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4D8CA7-A9C3-4DAC-BFB0-63D470DF69EB}" type="slidenum">
              <a:rPr lang="en-US" altLang="en-US" sz="1400" smtClean="0"/>
              <a:pPr>
                <a:spcBef>
                  <a:spcPct val="0"/>
                </a:spcBef>
                <a:buFontTx/>
                <a:buNone/>
              </a:pPr>
              <a:t>78</a:t>
            </a:fld>
            <a:endParaRPr lang="en-US" altLang="en-US" sz="1400" smtClean="0"/>
          </a:p>
        </p:txBody>
      </p:sp>
      <p:sp>
        <p:nvSpPr>
          <p:cNvPr id="117763" name="Rectangle 2"/>
          <p:cNvSpPr>
            <a:spLocks noGrp="1" noChangeArrowheads="1"/>
          </p:cNvSpPr>
          <p:nvPr>
            <p:ph type="title"/>
          </p:nvPr>
        </p:nvSpPr>
        <p:spPr>
          <a:xfrm>
            <a:off x="457200" y="152400"/>
            <a:ext cx="8229600" cy="609600"/>
          </a:xfrm>
        </p:spPr>
        <p:txBody>
          <a:bodyPr/>
          <a:lstStyle/>
          <a:p>
            <a:pPr eaLnBrk="1" hangingPunct="1"/>
            <a:r>
              <a:rPr lang="en-US" altLang="en-US" sz="3600" smtClean="0"/>
              <a:t>Intercept Points for Data Converters </a:t>
            </a:r>
          </a:p>
        </p:txBody>
      </p:sp>
      <p:sp>
        <p:nvSpPr>
          <p:cNvPr id="117764" name="Rectangle 3"/>
          <p:cNvSpPr>
            <a:spLocks noGrp="1" noChangeArrowheads="1"/>
          </p:cNvSpPr>
          <p:nvPr>
            <p:ph type="body" idx="1"/>
          </p:nvPr>
        </p:nvSpPr>
        <p:spPr>
          <a:xfrm>
            <a:off x="457200" y="4953000"/>
            <a:ext cx="8229600" cy="1600200"/>
          </a:xfrm>
        </p:spPr>
        <p:txBody>
          <a:bodyPr/>
          <a:lstStyle/>
          <a:p>
            <a:pPr eaLnBrk="1" hangingPunct="1">
              <a:lnSpc>
                <a:spcPct val="90000"/>
              </a:lnSpc>
            </a:pPr>
            <a:r>
              <a:rPr lang="en-US" altLang="en-US" sz="2400" smtClean="0"/>
              <a:t>These are too complex</a:t>
            </a:r>
          </a:p>
          <a:p>
            <a:pPr eaLnBrk="1" hangingPunct="1">
              <a:lnSpc>
                <a:spcPct val="90000"/>
              </a:lnSpc>
            </a:pPr>
            <a:r>
              <a:rPr lang="en-US" altLang="en-US" sz="2400" smtClean="0"/>
              <a:t>Don’t normally talk about intercept points for data converters</a:t>
            </a:r>
          </a:p>
          <a:p>
            <a:pPr eaLnBrk="1" hangingPunct="1">
              <a:lnSpc>
                <a:spcPct val="90000"/>
              </a:lnSpc>
            </a:pPr>
            <a:r>
              <a:rPr lang="en-US" altLang="en-US" sz="2400" smtClean="0"/>
              <a:t>Intercept points are widely use for LNA and PA</a:t>
            </a:r>
          </a:p>
        </p:txBody>
      </p:sp>
      <p:pic>
        <p:nvPicPr>
          <p:cNvPr id="117765" name="Picture 5" descr="PPTEF9.png"/>
          <p:cNvPicPr>
            <a:picLocks noChangeAspect="1"/>
          </p:cNvPicPr>
          <p:nvPr/>
        </p:nvPicPr>
        <p:blipFill>
          <a:blip r:embed="rId3">
            <a:extLst>
              <a:ext uri="{28A0092B-C50C-407E-A947-70E740481C1C}">
                <a14:useLocalDpi xmlns:a14="http://schemas.microsoft.com/office/drawing/2010/main" val="0"/>
              </a:ext>
            </a:extLst>
          </a:blip>
          <a:srcRect t="12502"/>
          <a:stretch>
            <a:fillRect/>
          </a:stretch>
        </p:blipFill>
        <p:spPr bwMode="auto">
          <a:xfrm>
            <a:off x="914400" y="762000"/>
            <a:ext cx="69342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7C0F6C-BF94-48B8-8F0B-B3E4042A9605}" type="slidenum">
              <a:rPr lang="en-US" altLang="en-US" sz="1400" smtClean="0"/>
              <a:pPr>
                <a:spcBef>
                  <a:spcPct val="0"/>
                </a:spcBef>
                <a:buFontTx/>
                <a:buNone/>
              </a:pPr>
              <a:t>79</a:t>
            </a:fld>
            <a:endParaRPr lang="en-US" altLang="en-US" sz="1400" smtClean="0"/>
          </a:p>
        </p:txBody>
      </p:sp>
      <p:sp>
        <p:nvSpPr>
          <p:cNvPr id="119811" name="Rectangle 2"/>
          <p:cNvSpPr>
            <a:spLocks noGrp="1" noChangeArrowheads="1"/>
          </p:cNvSpPr>
          <p:nvPr>
            <p:ph type="title"/>
          </p:nvPr>
        </p:nvSpPr>
        <p:spPr/>
        <p:txBody>
          <a:bodyPr/>
          <a:lstStyle/>
          <a:p>
            <a:pPr eaLnBrk="1" hangingPunct="1"/>
            <a:r>
              <a:rPr lang="en-US" altLang="en-US" sz="3200" smtClean="0"/>
              <a:t>Multitone Spurious Free Dynamic Range</a:t>
            </a:r>
          </a:p>
        </p:txBody>
      </p:sp>
      <p:sp>
        <p:nvSpPr>
          <p:cNvPr id="119812" name="Rectangle 3"/>
          <p:cNvSpPr>
            <a:spLocks noGrp="1" noChangeArrowheads="1"/>
          </p:cNvSpPr>
          <p:nvPr>
            <p:ph type="body" idx="1"/>
          </p:nvPr>
        </p:nvSpPr>
        <p:spPr>
          <a:xfrm>
            <a:off x="457200" y="5257800"/>
            <a:ext cx="8229600" cy="1295400"/>
          </a:xfrm>
        </p:spPr>
        <p:txBody>
          <a:bodyPr/>
          <a:lstStyle/>
          <a:p>
            <a:pPr eaLnBrk="1" hangingPunct="1">
              <a:lnSpc>
                <a:spcPct val="80000"/>
              </a:lnSpc>
            </a:pPr>
            <a:r>
              <a:rPr lang="en-US" altLang="en-US" sz="2400" smtClean="0"/>
              <a:t>Two-tone and multitone SFDR is often measured in communications applications. The larger number of tones more closely simulates the wideband frequency spectrum of cellular telephone systems </a:t>
            </a:r>
          </a:p>
          <a:p>
            <a:pPr eaLnBrk="1" hangingPunct="1">
              <a:lnSpc>
                <a:spcPct val="80000"/>
              </a:lnSpc>
            </a:pPr>
            <a:endParaRPr lang="en-US" altLang="en-US" sz="2400" smtClean="0"/>
          </a:p>
        </p:txBody>
      </p:sp>
      <p:pic>
        <p:nvPicPr>
          <p:cNvPr id="119813"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2225"/>
            <a:ext cx="46482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5"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38263"/>
            <a:ext cx="44196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Noise Histogram</a:t>
            </a:r>
          </a:p>
        </p:txBody>
      </p:sp>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B27C40-6203-4693-B492-9B44A354CA52}" type="slidenum">
              <a:rPr lang="en-US" altLang="en-US" sz="1400" smtClean="0"/>
              <a:pPr>
                <a:spcBef>
                  <a:spcPct val="0"/>
                </a:spcBef>
                <a:buFontTx/>
                <a:buNone/>
              </a:pPr>
              <a:t>8</a:t>
            </a:fld>
            <a:endParaRPr lang="en-US" altLang="en-US" sz="1400" smtClean="0"/>
          </a:p>
        </p:txBody>
      </p:sp>
      <p:pic>
        <p:nvPicPr>
          <p:cNvPr id="14340" name="Picture 3" descr="PPTEB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2960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1829F3-FABC-4159-B4D1-E6442B62D45B}" type="slidenum">
              <a:rPr lang="en-US" altLang="en-US" sz="1400" smtClean="0"/>
              <a:pPr>
                <a:spcBef>
                  <a:spcPct val="0"/>
                </a:spcBef>
                <a:buFontTx/>
                <a:buNone/>
              </a:pPr>
              <a:t>80</a:t>
            </a:fld>
            <a:endParaRPr lang="en-US" altLang="en-US" sz="1400" smtClean="0"/>
          </a:p>
        </p:txBody>
      </p:sp>
      <p:sp>
        <p:nvSpPr>
          <p:cNvPr id="121859" name="Rectangle 2"/>
          <p:cNvSpPr>
            <a:spLocks noGrp="1" noChangeArrowheads="1"/>
          </p:cNvSpPr>
          <p:nvPr>
            <p:ph type="title"/>
          </p:nvPr>
        </p:nvSpPr>
        <p:spPr>
          <a:xfrm>
            <a:off x="0" y="274638"/>
            <a:ext cx="9144000" cy="715962"/>
          </a:xfrm>
        </p:spPr>
        <p:txBody>
          <a:bodyPr/>
          <a:lstStyle/>
          <a:p>
            <a:pPr eaLnBrk="1" hangingPunct="1"/>
            <a:r>
              <a:rPr lang="en-US" altLang="en-US" sz="3600" smtClean="0"/>
              <a:t>Adjacent Channel Power Ratio (ACPR) and Adjacent Channel Leakage Ratio (ACLR)</a:t>
            </a:r>
          </a:p>
        </p:txBody>
      </p:sp>
      <p:sp>
        <p:nvSpPr>
          <p:cNvPr id="121860" name="Rectangle 3"/>
          <p:cNvSpPr>
            <a:spLocks noGrp="1" noChangeArrowheads="1"/>
          </p:cNvSpPr>
          <p:nvPr>
            <p:ph type="body" idx="1"/>
          </p:nvPr>
        </p:nvSpPr>
        <p:spPr>
          <a:xfrm>
            <a:off x="457200" y="5257800"/>
            <a:ext cx="8229600" cy="1600200"/>
          </a:xfrm>
        </p:spPr>
        <p:txBody>
          <a:bodyPr/>
          <a:lstStyle/>
          <a:p>
            <a:pPr eaLnBrk="1" hangingPunct="1">
              <a:lnSpc>
                <a:spcPct val="80000"/>
              </a:lnSpc>
            </a:pPr>
            <a:r>
              <a:rPr lang="en-US" altLang="en-US" sz="1800" smtClean="0"/>
              <a:t>The ratio in dBc between the measured power within a channel relative to its adjacent channel is defined as the </a:t>
            </a:r>
            <a:r>
              <a:rPr lang="en-US" altLang="en-US" sz="1800" i="1" smtClean="0"/>
              <a:t>adjacent channel power ratio</a:t>
            </a:r>
            <a:r>
              <a:rPr lang="en-US" altLang="en-US" sz="1800" smtClean="0"/>
              <a:t> (ACPR) </a:t>
            </a:r>
          </a:p>
          <a:p>
            <a:pPr eaLnBrk="1" hangingPunct="1">
              <a:lnSpc>
                <a:spcPct val="80000"/>
              </a:lnSpc>
            </a:pPr>
            <a:r>
              <a:rPr lang="en-US" altLang="en-US" sz="1800" smtClean="0"/>
              <a:t>The ratio in dBc between the measured power within the channel bandwidth relative to the noise level in an adjacent empty carrier channel is defined as </a:t>
            </a:r>
            <a:r>
              <a:rPr lang="en-US" altLang="en-US" sz="1800" i="1" smtClean="0"/>
              <a:t>adjacent channel leakage ratio</a:t>
            </a:r>
            <a:r>
              <a:rPr lang="en-US" altLang="en-US" sz="1800" smtClean="0"/>
              <a:t> (ACLR) </a:t>
            </a:r>
          </a:p>
        </p:txBody>
      </p:sp>
      <p:pic>
        <p:nvPicPr>
          <p:cNvPr id="121861"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3340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title"/>
          </p:nvPr>
        </p:nvSpPr>
        <p:spPr>
          <a:xfrm>
            <a:off x="457200" y="152400"/>
            <a:ext cx="8229600" cy="334963"/>
          </a:xfrm>
        </p:spPr>
        <p:txBody>
          <a:bodyPr/>
          <a:lstStyle/>
          <a:p>
            <a:r>
              <a:rPr lang="en-US" altLang="en-US" smtClean="0">
                <a:solidFill>
                  <a:srgbClr val="0000FF"/>
                </a:solidFill>
              </a:rPr>
              <a:t>Sample-and-hold</a:t>
            </a:r>
            <a:endParaRPr lang="en-US" altLang="en-US" smtClean="0"/>
          </a:p>
        </p:txBody>
      </p:sp>
      <p:sp>
        <p:nvSpPr>
          <p:cNvPr id="1239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47A448-A876-4700-83F0-25E2D0D3BDCE}" type="slidenum">
              <a:rPr lang="en-US" altLang="en-US" sz="1400" smtClean="0"/>
              <a:pPr>
                <a:spcBef>
                  <a:spcPct val="0"/>
                </a:spcBef>
                <a:buFontTx/>
                <a:buNone/>
              </a:pPr>
              <a:t>81</a:t>
            </a:fld>
            <a:endParaRPr lang="en-US" altLang="en-US" sz="1400" smtClean="0"/>
          </a:p>
        </p:txBody>
      </p:sp>
      <p:pic>
        <p:nvPicPr>
          <p:cNvPr id="123908" name="Picture 5" descr="PPTEE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1724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6" descr="PPTE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20872-8362-4D7E-A21C-99B2A9E35EF9}" type="slidenum">
              <a:rPr lang="en-US" altLang="en-US" sz="1400" smtClean="0"/>
              <a:pPr>
                <a:spcBef>
                  <a:spcPct val="0"/>
                </a:spcBef>
                <a:buFontTx/>
                <a:buNone/>
              </a:pPr>
              <a:t>82</a:t>
            </a:fld>
            <a:endParaRPr lang="en-US" altLang="en-US" sz="1400" smtClean="0"/>
          </a:p>
        </p:txBody>
      </p:sp>
      <p:sp>
        <p:nvSpPr>
          <p:cNvPr id="124932" name="Rectangle 3"/>
          <p:cNvSpPr>
            <a:spLocks noGrp="1" noChangeArrowheads="1"/>
          </p:cNvSpPr>
          <p:nvPr>
            <p:ph type="body" idx="1"/>
          </p:nvPr>
        </p:nvSpPr>
        <p:spPr>
          <a:xfrm>
            <a:off x="152400" y="5562600"/>
            <a:ext cx="8686800" cy="1295400"/>
          </a:xfrm>
        </p:spPr>
        <p:txBody>
          <a:bodyPr/>
          <a:lstStyle/>
          <a:p>
            <a:pPr eaLnBrk="1" hangingPunct="1">
              <a:lnSpc>
                <a:spcPct val="80000"/>
              </a:lnSpc>
            </a:pPr>
            <a:r>
              <a:rPr lang="en-US" altLang="en-US" sz="2000" smtClean="0"/>
              <a:t>sample-to-sample variation in aperture delay</a:t>
            </a:r>
          </a:p>
          <a:p>
            <a:pPr eaLnBrk="1" hangingPunct="1">
              <a:lnSpc>
                <a:spcPct val="80000"/>
              </a:lnSpc>
              <a:buFontTx/>
              <a:buNone/>
            </a:pPr>
            <a:r>
              <a:rPr lang="en-US" altLang="en-US" sz="2000" smtClean="0"/>
              <a:t>      produces a corresponding voltage error</a:t>
            </a:r>
          </a:p>
          <a:p>
            <a:pPr eaLnBrk="1" hangingPunct="1">
              <a:lnSpc>
                <a:spcPct val="80000"/>
              </a:lnSpc>
            </a:pPr>
            <a:r>
              <a:rPr lang="en-US" altLang="en-US" sz="2000" smtClean="0"/>
              <a:t>The amplitude of error depends on input rate-of-change</a:t>
            </a:r>
          </a:p>
          <a:p>
            <a:pPr eaLnBrk="1" hangingPunct="1">
              <a:lnSpc>
                <a:spcPct val="80000"/>
              </a:lnSpc>
            </a:pPr>
            <a:r>
              <a:rPr lang="en-US" altLang="en-US" sz="2000" smtClean="0"/>
              <a:t>phase jitter on external sampling clock produce the same type of error </a:t>
            </a:r>
          </a:p>
        </p:txBody>
      </p:sp>
      <p:pic>
        <p:nvPicPr>
          <p:cNvPr id="124933" name="Picture 5" descr="PPTEE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4495800"/>
            <a:ext cx="6172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992912-5D3A-4711-8374-C491C6E0FE92}" type="slidenum">
              <a:rPr lang="en-US" altLang="en-US" sz="1400" smtClean="0"/>
              <a:pPr>
                <a:spcBef>
                  <a:spcPct val="0"/>
                </a:spcBef>
                <a:buFontTx/>
                <a:buNone/>
              </a:pPr>
              <a:t>83</a:t>
            </a:fld>
            <a:endParaRPr lang="en-US" altLang="en-US" sz="1400" smtClean="0"/>
          </a:p>
        </p:txBody>
      </p:sp>
      <p:sp>
        <p:nvSpPr>
          <p:cNvPr id="126979" name="Rectangle 2"/>
          <p:cNvSpPr>
            <a:spLocks noGrp="1" noChangeArrowheads="1"/>
          </p:cNvSpPr>
          <p:nvPr>
            <p:ph type="title"/>
          </p:nvPr>
        </p:nvSpPr>
        <p:spPr>
          <a:xfrm>
            <a:off x="0" y="152400"/>
            <a:ext cx="9144000" cy="715963"/>
          </a:xfrm>
        </p:spPr>
        <p:txBody>
          <a:bodyPr/>
          <a:lstStyle/>
          <a:p>
            <a:pPr eaLnBrk="1" hangingPunct="1"/>
            <a:r>
              <a:rPr lang="en-US" altLang="en-US" sz="2800" smtClean="0"/>
              <a:t>Aperture Time, Aperture Delay Time</a:t>
            </a:r>
          </a:p>
        </p:txBody>
      </p:sp>
      <p:pic>
        <p:nvPicPr>
          <p:cNvPr id="126980"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636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324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9F695F-30AD-4F27-BB15-E21789967CB7}" type="slidenum">
              <a:rPr lang="en-US" altLang="en-US" sz="1400" smtClean="0"/>
              <a:pPr>
                <a:spcBef>
                  <a:spcPct val="0"/>
                </a:spcBef>
                <a:buFontTx/>
                <a:buNone/>
              </a:pPr>
              <a:t>84</a:t>
            </a:fld>
            <a:endParaRPr lang="en-US" altLang="en-US" sz="1400" smtClean="0"/>
          </a:p>
        </p:txBody>
      </p:sp>
      <p:sp>
        <p:nvSpPr>
          <p:cNvPr id="129028" name="Rectangle 2"/>
          <p:cNvSpPr>
            <a:spLocks noGrp="1" noChangeArrowheads="1"/>
          </p:cNvSpPr>
          <p:nvPr>
            <p:ph type="title"/>
          </p:nvPr>
        </p:nvSpPr>
        <p:spPr>
          <a:xfrm>
            <a:off x="685800" y="609600"/>
            <a:ext cx="8077200" cy="715963"/>
          </a:xfrm>
        </p:spPr>
        <p:txBody>
          <a:bodyPr/>
          <a:lstStyle/>
          <a:p>
            <a:pPr eaLnBrk="1" hangingPunct="1"/>
            <a:r>
              <a:rPr lang="en-US" altLang="en-US" sz="3600" smtClean="0"/>
              <a:t>Relationship Between SNR, Sampling Clock Jitter, Quantization Noise, DNL, and Input Noise</a:t>
            </a:r>
          </a:p>
        </p:txBody>
      </p:sp>
      <p:sp>
        <p:nvSpPr>
          <p:cNvPr id="129029" name="Rectangle 1"/>
          <p:cNvSpPr>
            <a:spLocks noChangeArrowheads="1"/>
          </p:cNvSpPr>
          <p:nvPr/>
        </p:nvSpPr>
        <p:spPr bwMode="auto">
          <a:xfrm>
            <a:off x="4419600" y="4572000"/>
            <a:ext cx="3200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9030" name="Rectangle 5"/>
          <p:cNvSpPr>
            <a:spLocks noChangeArrowheads="1"/>
          </p:cNvSpPr>
          <p:nvPr/>
        </p:nvSpPr>
        <p:spPr bwMode="auto">
          <a:xfrm>
            <a:off x="4648200" y="5257800"/>
            <a:ext cx="35814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descr="PPTEF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EDFE78-68F3-4869-8C69-AA4E807DF6A6}" type="slidenum">
              <a:rPr lang="en-US" altLang="en-US" sz="1400" smtClean="0"/>
              <a:pPr>
                <a:spcBef>
                  <a:spcPct val="0"/>
                </a:spcBef>
                <a:buFontTx/>
                <a:buNone/>
              </a:pPr>
              <a:t>85</a:t>
            </a:fld>
            <a:endParaRPr lang="en-US" altLang="en-US" sz="1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2"/>
          <p:cNvSpPr>
            <a:spLocks noGrp="1"/>
          </p:cNvSpPr>
          <p:nvPr>
            <p:ph type="title"/>
          </p:nvPr>
        </p:nvSpPr>
        <p:spPr>
          <a:xfrm>
            <a:off x="457200" y="274638"/>
            <a:ext cx="8229600" cy="563562"/>
          </a:xfrm>
        </p:spPr>
        <p:txBody>
          <a:bodyPr/>
          <a:lstStyle/>
          <a:p>
            <a:r>
              <a:rPr lang="en-US" altLang="en-US" smtClean="0"/>
              <a:t>HW</a:t>
            </a:r>
          </a:p>
        </p:txBody>
      </p:sp>
      <p:sp>
        <p:nvSpPr>
          <p:cNvPr id="132099" name="Content Placeholder 3"/>
          <p:cNvSpPr>
            <a:spLocks noGrp="1"/>
          </p:cNvSpPr>
          <p:nvPr>
            <p:ph idx="1"/>
          </p:nvPr>
        </p:nvSpPr>
        <p:spPr>
          <a:xfrm>
            <a:off x="457200" y="914400"/>
            <a:ext cx="8229600" cy="5211763"/>
          </a:xfrm>
        </p:spPr>
        <p:txBody>
          <a:bodyPr/>
          <a:lstStyle/>
          <a:p>
            <a:r>
              <a:rPr lang="en-US" altLang="en-US" sz="2000" smtClean="0"/>
              <a:t>Use an ideal high resolution ADC (rounding at 10^-9 is about 30 bits), with sampling frequency of 2GHz (No body has such an ADC, and no body will). Use an ideal sine wave input with full scale, no offset, and no noise. The sampling clock has independent clock jitter at each sampling instant.</a:t>
            </a:r>
          </a:p>
          <a:p>
            <a:r>
              <a:rPr lang="en-US" altLang="en-US" sz="2000" smtClean="0"/>
              <a:t>Generate a graph that is similar to the previous slide. Make the horizontal axis from 100KHz to 1 GHz, and the vertical axis 50 to 120 dB and 8 bits to 20 bits. Use the same 5 jitter amounts.</a:t>
            </a:r>
          </a:p>
        </p:txBody>
      </p:sp>
      <p:sp>
        <p:nvSpPr>
          <p:cNvPr id="1321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E93280-0494-4C40-89C7-945F5794E363}" type="slidenum">
              <a:rPr lang="en-US" altLang="en-US" sz="1400" smtClean="0"/>
              <a:pPr>
                <a:spcBef>
                  <a:spcPct val="0"/>
                </a:spcBef>
                <a:buFontTx/>
                <a:buNone/>
              </a:pPr>
              <a:t>86</a:t>
            </a:fld>
            <a:endParaRPr lang="en-US" altLang="en-US" sz="140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t>HW</a:t>
            </a:r>
          </a:p>
        </p:txBody>
      </p:sp>
      <p:sp>
        <p:nvSpPr>
          <p:cNvPr id="133123" name="Content Placeholder 2"/>
          <p:cNvSpPr>
            <a:spLocks noGrp="1"/>
          </p:cNvSpPr>
          <p:nvPr>
            <p:ph idx="1"/>
          </p:nvPr>
        </p:nvSpPr>
        <p:spPr/>
        <p:txBody>
          <a:bodyPr/>
          <a:lstStyle/>
          <a:p>
            <a:r>
              <a:rPr lang="en-US" altLang="en-US" sz="2000" dirty="0" smtClean="0"/>
              <a:t>Spend some time with </a:t>
            </a:r>
            <a:r>
              <a:rPr lang="en-US" altLang="en-US" sz="2000" dirty="0" err="1" smtClean="0"/>
              <a:t>Matlab’s</a:t>
            </a:r>
            <a:r>
              <a:rPr lang="en-US" altLang="en-US" sz="2000" dirty="0" smtClean="0"/>
              <a:t> Help facility.</a:t>
            </a:r>
          </a:p>
          <a:p>
            <a:r>
              <a:rPr lang="en-US" altLang="en-US" sz="2000" dirty="0" smtClean="0"/>
              <a:t>Find out a list </a:t>
            </a:r>
            <a:r>
              <a:rPr lang="en-US" altLang="en-US" sz="2000" dirty="0" smtClean="0"/>
              <a:t>of all </a:t>
            </a:r>
            <a:r>
              <a:rPr lang="en-US" altLang="en-US" sz="2000" dirty="0" smtClean="0"/>
              <a:t>the available built-in window functions, make a plot of the time domain and spectral domain shape of each window in its default form, find the dB difference between the peak of the main lobe and the peak of the secondary lobes, find the critical things one needs to pay attention to in order to use each window correctly, and find the limitations on the SNR and THD measurement accuracies of each window.</a:t>
            </a:r>
          </a:p>
        </p:txBody>
      </p:sp>
      <p:sp>
        <p:nvSpPr>
          <p:cNvPr id="133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E035F4-E65E-4896-8A9B-2C2FDEDF0B0F}" type="slidenum">
              <a:rPr lang="en-US" altLang="en-US" sz="1400" smtClean="0"/>
              <a:pPr>
                <a:spcBef>
                  <a:spcPct val="0"/>
                </a:spcBef>
                <a:buFontTx/>
                <a:buNone/>
              </a:pPr>
              <a:t>87</a:t>
            </a:fld>
            <a:endParaRPr lang="en-US" altLang="en-US" sz="140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ltLang="en-US" smtClean="0"/>
              <a:t>HW</a:t>
            </a:r>
          </a:p>
        </p:txBody>
      </p:sp>
      <p:sp>
        <p:nvSpPr>
          <p:cNvPr id="134147" name="Content Placeholder 2"/>
          <p:cNvSpPr>
            <a:spLocks noGrp="1"/>
          </p:cNvSpPr>
          <p:nvPr>
            <p:ph idx="1"/>
          </p:nvPr>
        </p:nvSpPr>
        <p:spPr/>
        <p:txBody>
          <a:bodyPr/>
          <a:lstStyle/>
          <a:p>
            <a:r>
              <a:rPr lang="en-US" altLang="en-US" sz="2000" smtClean="0"/>
              <a:t>Write a Matlab program to demonstrate the use of the Blackman-Harris window in high resolution ADC spectral testing.</a:t>
            </a:r>
          </a:p>
          <a:p>
            <a:r>
              <a:rPr lang="en-US" altLang="en-US" sz="2000" smtClean="0"/>
              <a:t>Use your SAR ADC with 16, 18, or 20 bit resolution.</a:t>
            </a:r>
          </a:p>
          <a:p>
            <a:r>
              <a:rPr lang="en-US" altLang="en-US" sz="2000" smtClean="0"/>
              <a:t>Use a data record length of 2^14, 2^15, or 2^16.</a:t>
            </a:r>
          </a:p>
          <a:p>
            <a:r>
              <a:rPr lang="en-US" altLang="en-US" sz="2000" smtClean="0"/>
              <a:t>Use a pure input sine wave, with correct DC and -0.5 dBFS.</a:t>
            </a:r>
          </a:p>
          <a:p>
            <a:r>
              <a:rPr lang="en-US" altLang="en-US" sz="2000" smtClean="0"/>
              <a:t>Use a randomly generated frequency so that the number of signal period in the data record is in the range of 1/20 to 1/3 of the number of samples.</a:t>
            </a:r>
          </a:p>
          <a:p>
            <a:r>
              <a:rPr lang="en-US" altLang="en-US" sz="2000" smtClean="0"/>
              <a:t>For each test case, test the ADC with perfectly coherent sampling, test again with non-coherent sampling plus windowing, and compare the test results in SNR, THD, and SFDR.</a:t>
            </a:r>
          </a:p>
        </p:txBody>
      </p:sp>
      <p:sp>
        <p:nvSpPr>
          <p:cNvPr id="134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ADB9B4-5534-4A50-BAFF-B5657998925D}" type="slidenum">
              <a:rPr lang="en-US" altLang="en-US" sz="1400" smtClean="0"/>
              <a:pPr>
                <a:spcBef>
                  <a:spcPct val="0"/>
                </a:spcBef>
                <a:buFontTx/>
                <a:buNone/>
              </a:pPr>
              <a:t>88</a:t>
            </a:fld>
            <a:endParaRPr lang="en-US" altLang="en-US" sz="14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2"/>
          <p:cNvSpPr>
            <a:spLocks noGrp="1"/>
          </p:cNvSpPr>
          <p:nvPr>
            <p:ph type="title"/>
          </p:nvPr>
        </p:nvSpPr>
        <p:spPr/>
        <p:txBody>
          <a:bodyPr/>
          <a:lstStyle/>
          <a:p>
            <a:r>
              <a:rPr lang="en-US" altLang="en-US" smtClean="0"/>
              <a:t>ADC Noise Power Ratio</a:t>
            </a:r>
          </a:p>
        </p:txBody>
      </p:sp>
      <p:sp>
        <p:nvSpPr>
          <p:cNvPr id="1351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047D9C-4395-4629-9148-844E28447055}" type="slidenum">
              <a:rPr lang="en-US" altLang="en-US" sz="1400" smtClean="0"/>
              <a:pPr>
                <a:spcBef>
                  <a:spcPct val="0"/>
                </a:spcBef>
                <a:buFontTx/>
                <a:buNone/>
              </a:pPr>
              <a:t>89</a:t>
            </a:fld>
            <a:endParaRPr lang="en-US" altLang="en-US" sz="1400" smtClean="0"/>
          </a:p>
        </p:txBody>
      </p:sp>
      <p:pic>
        <p:nvPicPr>
          <p:cNvPr id="135172" name="Picture 3" descr="PPTF3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TextBox 4"/>
          <p:cNvSpPr txBox="1">
            <a:spLocks noChangeArrowheads="1"/>
          </p:cNvSpPr>
          <p:nvPr/>
        </p:nvSpPr>
        <p:spPr bwMode="auto">
          <a:xfrm>
            <a:off x="1143000" y="4876800"/>
            <a:ext cx="6486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t>Generate Gaussian noise</a:t>
            </a:r>
          </a:p>
          <a:p>
            <a:pPr eaLnBrk="1" hangingPunct="1">
              <a:spcBef>
                <a:spcPct val="0"/>
              </a:spcBef>
            </a:pPr>
            <a:r>
              <a:rPr lang="en-US" altLang="en-US" sz="2400"/>
              <a:t>Notch filter it</a:t>
            </a:r>
          </a:p>
          <a:p>
            <a:pPr eaLnBrk="1" hangingPunct="1">
              <a:spcBef>
                <a:spcPct val="0"/>
              </a:spcBef>
            </a:pPr>
            <a:r>
              <a:rPr lang="en-US" altLang="en-US" sz="2400"/>
              <a:t>Amplify it, but avoid clipping</a:t>
            </a:r>
          </a:p>
          <a:p>
            <a:pPr eaLnBrk="1" hangingPunct="1">
              <a:spcBef>
                <a:spcPct val="0"/>
              </a:spcBef>
            </a:pPr>
            <a:r>
              <a:rPr lang="en-US" altLang="en-US" sz="2400"/>
              <a:t>Analyze spectral contents of ADC output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357007-4A17-4FDB-AD46-679EB7547B04}" type="slidenum">
              <a:rPr lang="en-US" altLang="en-US" sz="1400" smtClean="0"/>
              <a:pPr>
                <a:spcBef>
                  <a:spcPct val="0"/>
                </a:spcBef>
                <a:buFontTx/>
                <a:buNone/>
              </a:pPr>
              <a:t>9</a:t>
            </a:fld>
            <a:endParaRPr lang="en-US" altLang="en-US" sz="1400" smtClean="0"/>
          </a:p>
        </p:txBody>
      </p:sp>
      <p:sp>
        <p:nvSpPr>
          <p:cNvPr id="15363" name="Rectangle 4"/>
          <p:cNvSpPr>
            <a:spLocks noGrp="1" noChangeArrowheads="1"/>
          </p:cNvSpPr>
          <p:nvPr>
            <p:ph type="title"/>
          </p:nvPr>
        </p:nvSpPr>
        <p:spPr/>
        <p:txBody>
          <a:bodyPr/>
          <a:lstStyle/>
          <a:p>
            <a:pPr eaLnBrk="1" hangingPunct="1"/>
            <a:r>
              <a:rPr lang="en-US" altLang="en-US" smtClean="0"/>
              <a:t>Transition uncertainty</a:t>
            </a:r>
          </a:p>
        </p:txBody>
      </p:sp>
      <p:sp>
        <p:nvSpPr>
          <p:cNvPr id="15364" name="Text Box 6"/>
          <p:cNvSpPr txBox="1">
            <a:spLocks noChangeArrowheads="1"/>
          </p:cNvSpPr>
          <p:nvPr/>
        </p:nvSpPr>
        <p:spPr bwMode="auto">
          <a:xfrm>
            <a:off x="517525" y="1182688"/>
            <a:ext cx="832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Due to noise, jitter, aperture uncertain, the ADC’s transition points may seem to be uncertain.</a:t>
            </a:r>
          </a:p>
          <a:p>
            <a:pPr eaLnBrk="1" hangingPunct="1">
              <a:spcBef>
                <a:spcPct val="0"/>
              </a:spcBef>
              <a:buFontTx/>
              <a:buNone/>
            </a:pPr>
            <a:r>
              <a:rPr lang="en-US" altLang="en-US" sz="2400"/>
              <a:t>It affects measurements of DNL</a:t>
            </a:r>
          </a:p>
        </p:txBody>
      </p:sp>
      <p:pic>
        <p:nvPicPr>
          <p:cNvPr id="15365" name="Picture 5" descr="PPTE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Typical NPR</a:t>
            </a:r>
          </a:p>
        </p:txBody>
      </p:sp>
      <p:sp>
        <p:nvSpPr>
          <p:cNvPr id="136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AC3A2A-6255-4E03-8052-E1A7818729DB}" type="slidenum">
              <a:rPr lang="en-US" altLang="en-US" sz="1400" smtClean="0"/>
              <a:pPr>
                <a:spcBef>
                  <a:spcPct val="0"/>
                </a:spcBef>
                <a:buFontTx/>
                <a:buNone/>
              </a:pPr>
              <a:t>90</a:t>
            </a:fld>
            <a:endParaRPr lang="en-US" altLang="en-US" sz="1400" smtClean="0"/>
          </a:p>
        </p:txBody>
      </p:sp>
      <p:pic>
        <p:nvPicPr>
          <p:cNvPr id="136196" name="Picture 3" descr="PPTF3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7163"/>
            <a:ext cx="9144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12DCB7-92EB-431A-9B45-2F0192CD8036}" type="slidenum">
              <a:rPr lang="en-US" altLang="en-US" sz="1400" smtClean="0"/>
              <a:pPr>
                <a:spcBef>
                  <a:spcPct val="0"/>
                </a:spcBef>
                <a:buFontTx/>
                <a:buNone/>
              </a:pPr>
              <a:t>91</a:t>
            </a:fld>
            <a:endParaRPr lang="en-US" altLang="en-US" sz="1400" smtClean="0"/>
          </a:p>
        </p:txBody>
      </p:sp>
      <p:sp>
        <p:nvSpPr>
          <p:cNvPr id="137219" name="Rectangle 2"/>
          <p:cNvSpPr>
            <a:spLocks noGrp="1" noChangeArrowheads="1"/>
          </p:cNvSpPr>
          <p:nvPr>
            <p:ph type="title"/>
          </p:nvPr>
        </p:nvSpPr>
        <p:spPr>
          <a:xfrm>
            <a:off x="457200" y="307975"/>
            <a:ext cx="8229600" cy="758825"/>
          </a:xfrm>
        </p:spPr>
        <p:txBody>
          <a:bodyPr/>
          <a:lstStyle/>
          <a:p>
            <a:pPr eaLnBrk="1" hangingPunct="1"/>
            <a:r>
              <a:rPr lang="en-US" altLang="en-US" sz="3200" smtClean="0"/>
              <a:t>ADC Transient Response (Settling Time)</a:t>
            </a:r>
          </a:p>
        </p:txBody>
      </p:sp>
      <p:sp>
        <p:nvSpPr>
          <p:cNvPr id="137220" name="Rectangle 3"/>
          <p:cNvSpPr>
            <a:spLocks noGrp="1" noChangeArrowheads="1"/>
          </p:cNvSpPr>
          <p:nvPr>
            <p:ph type="body" idx="1"/>
          </p:nvPr>
        </p:nvSpPr>
        <p:spPr>
          <a:xfrm>
            <a:off x="609600" y="5257800"/>
            <a:ext cx="8229600" cy="1600200"/>
          </a:xfrm>
        </p:spPr>
        <p:txBody>
          <a:bodyPr/>
          <a:lstStyle/>
          <a:p>
            <a:pPr eaLnBrk="1" hangingPunct="1">
              <a:lnSpc>
                <a:spcPct val="90000"/>
              </a:lnSpc>
            </a:pPr>
            <a:r>
              <a:rPr lang="en-US" altLang="en-US" sz="2800" smtClean="0"/>
              <a:t>Most ADCs have settling times which are less than 1/fs max, even if not specified. </a:t>
            </a:r>
          </a:p>
          <a:p>
            <a:pPr eaLnBrk="1" hangingPunct="1">
              <a:lnSpc>
                <a:spcPct val="90000"/>
              </a:lnSpc>
            </a:pPr>
            <a:r>
              <a:rPr lang="en-US" altLang="en-US" sz="2800" smtClean="0"/>
              <a:t>Sigma-Delta’s ST may be important</a:t>
            </a:r>
          </a:p>
        </p:txBody>
      </p:sp>
      <p:pic>
        <p:nvPicPr>
          <p:cNvPr id="137221"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4953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C4D56A-2317-49B0-AA75-ACB96D47EF65}" type="slidenum">
              <a:rPr lang="en-US" altLang="en-US" sz="1400" smtClean="0"/>
              <a:pPr>
                <a:spcBef>
                  <a:spcPct val="0"/>
                </a:spcBef>
                <a:buFontTx/>
                <a:buNone/>
              </a:pPr>
              <a:t>92</a:t>
            </a:fld>
            <a:endParaRPr lang="en-US" altLang="en-US" sz="1400" smtClean="0"/>
          </a:p>
        </p:txBody>
      </p:sp>
      <p:sp>
        <p:nvSpPr>
          <p:cNvPr id="139267" name="Rectangle 2"/>
          <p:cNvSpPr>
            <a:spLocks noGrp="1" noChangeArrowheads="1"/>
          </p:cNvSpPr>
          <p:nvPr>
            <p:ph type="title"/>
          </p:nvPr>
        </p:nvSpPr>
        <p:spPr/>
        <p:txBody>
          <a:bodyPr/>
          <a:lstStyle/>
          <a:p>
            <a:pPr eaLnBrk="1" hangingPunct="1"/>
            <a:r>
              <a:rPr lang="en-US" altLang="en-US" smtClean="0"/>
              <a:t>Sparkle Codes, Metastability</a:t>
            </a:r>
          </a:p>
        </p:txBody>
      </p:sp>
      <p:sp>
        <p:nvSpPr>
          <p:cNvPr id="139268" name="Rectangle 3"/>
          <p:cNvSpPr>
            <a:spLocks noGrp="1" noChangeArrowheads="1"/>
          </p:cNvSpPr>
          <p:nvPr>
            <p:ph type="body" idx="1"/>
          </p:nvPr>
        </p:nvSpPr>
        <p:spPr>
          <a:xfrm>
            <a:off x="457200" y="4800600"/>
            <a:ext cx="8229600" cy="1828800"/>
          </a:xfrm>
        </p:spPr>
        <p:txBody>
          <a:bodyPr/>
          <a:lstStyle/>
          <a:p>
            <a:pPr eaLnBrk="1" hangingPunct="1">
              <a:lnSpc>
                <a:spcPct val="90000"/>
              </a:lnSpc>
            </a:pPr>
            <a:r>
              <a:rPr lang="en-US" altLang="en-US" sz="2400" smtClean="0"/>
              <a:t>Random unexpected codes with large errors are called sparkle codes, or rabbits, or flyers </a:t>
            </a:r>
          </a:p>
          <a:p>
            <a:pPr eaLnBrk="1" hangingPunct="1">
              <a:lnSpc>
                <a:spcPct val="90000"/>
              </a:lnSpc>
            </a:pPr>
            <a:r>
              <a:rPr lang="en-US" altLang="en-US" sz="2400" smtClean="0"/>
              <a:t>If the input to a comparator is too close to the threshold, the comparator may not reach a valid logic level in given time: this phenomenon is known as </a:t>
            </a:r>
            <a:r>
              <a:rPr lang="en-US" altLang="en-US" sz="2400" i="1" smtClean="0"/>
              <a:t>metastability</a:t>
            </a:r>
            <a:r>
              <a:rPr lang="en-US" altLang="en-US" sz="2400" smtClean="0"/>
              <a:t>. </a:t>
            </a:r>
          </a:p>
        </p:txBody>
      </p:sp>
      <p:pic>
        <p:nvPicPr>
          <p:cNvPr id="139269"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0104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3"/>
          <p:cNvSpPr>
            <a:spLocks noGrp="1"/>
          </p:cNvSpPr>
          <p:nvPr>
            <p:ph type="title"/>
          </p:nvPr>
        </p:nvSpPr>
        <p:spPr>
          <a:xfrm>
            <a:off x="457200" y="76200"/>
            <a:ext cx="8229600" cy="487363"/>
          </a:xfrm>
        </p:spPr>
        <p:txBody>
          <a:bodyPr/>
          <a:lstStyle/>
          <a:p>
            <a:r>
              <a:rPr lang="en-US" altLang="en-US" smtClean="0"/>
              <a:t>Sample and hold</a:t>
            </a:r>
          </a:p>
        </p:txBody>
      </p:sp>
      <p:sp>
        <p:nvSpPr>
          <p:cNvPr id="141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17D7D5-EC95-41AA-9C02-0CD000095993}" type="slidenum">
              <a:rPr lang="en-US" altLang="en-US" sz="1400" smtClean="0"/>
              <a:pPr>
                <a:spcBef>
                  <a:spcPct val="0"/>
                </a:spcBef>
                <a:buFontTx/>
                <a:buNone/>
              </a:pPr>
              <a:t>93</a:t>
            </a:fld>
            <a:endParaRPr lang="en-US" altLang="en-US" sz="1400" smtClean="0"/>
          </a:p>
        </p:txBody>
      </p:sp>
      <p:pic>
        <p:nvPicPr>
          <p:cNvPr id="141316" name="Picture 2" descr="PPT19A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410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Box 4"/>
          <p:cNvSpPr txBox="1">
            <a:spLocks noChangeArrowheads="1"/>
          </p:cNvSpPr>
          <p:nvPr/>
        </p:nvSpPr>
        <p:spPr bwMode="auto">
          <a:xfrm>
            <a:off x="1219200" y="609600"/>
            <a:ext cx="650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Also called track and hold, or acquire and hold</a:t>
            </a:r>
          </a:p>
        </p:txBody>
      </p:sp>
      <p:sp>
        <p:nvSpPr>
          <p:cNvPr id="141318" name="TextBox 5"/>
          <p:cNvSpPr txBox="1">
            <a:spLocks noChangeArrowheads="1"/>
          </p:cNvSpPr>
          <p:nvPr/>
        </p:nvSpPr>
        <p:spPr bwMode="auto">
          <a:xfrm>
            <a:off x="152400" y="5638800"/>
            <a:ext cx="9070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Switch positions in track mode are shown</a:t>
            </a:r>
          </a:p>
          <a:p>
            <a:pPr eaLnBrk="1" hangingPunct="1">
              <a:spcBef>
                <a:spcPct val="0"/>
              </a:spcBef>
              <a:buFontTx/>
              <a:buNone/>
            </a:pPr>
            <a:r>
              <a:rPr lang="en-US" altLang="en-US" sz="2400"/>
              <a:t>Sampling happens at the instant when switches change positions</a:t>
            </a:r>
          </a:p>
          <a:p>
            <a:pPr eaLnBrk="1" hangingPunct="1">
              <a:spcBef>
                <a:spcPct val="0"/>
              </a:spcBef>
              <a:buFontTx/>
              <a:buNone/>
            </a:pPr>
            <a:r>
              <a:rPr lang="en-US" altLang="en-US" sz="2400"/>
              <a:t>Opposite positions are for hold mode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3"/>
          <p:cNvSpPr>
            <a:spLocks noGrp="1"/>
          </p:cNvSpPr>
          <p:nvPr>
            <p:ph type="title"/>
          </p:nvPr>
        </p:nvSpPr>
        <p:spPr/>
        <p:txBody>
          <a:bodyPr/>
          <a:lstStyle/>
          <a:p>
            <a:r>
              <a:rPr lang="en-US" altLang="en-US" smtClean="0"/>
              <a:t>Errors</a:t>
            </a:r>
          </a:p>
        </p:txBody>
      </p:sp>
      <p:sp>
        <p:nvSpPr>
          <p:cNvPr id="142339" name="Content Placeholder 4"/>
          <p:cNvSpPr>
            <a:spLocks noGrp="1"/>
          </p:cNvSpPr>
          <p:nvPr>
            <p:ph idx="1"/>
          </p:nvPr>
        </p:nvSpPr>
        <p:spPr/>
        <p:txBody>
          <a:bodyPr/>
          <a:lstStyle/>
          <a:p>
            <a:r>
              <a:rPr lang="en-US" altLang="en-US" smtClean="0"/>
              <a:t>During tracking</a:t>
            </a:r>
          </a:p>
          <a:p>
            <a:pPr lvl="1"/>
            <a:r>
              <a:rPr lang="en-US" altLang="en-US" smtClean="0"/>
              <a:t>There is a voltage drop across op amp + and </a:t>
            </a:r>
            <a:r>
              <a:rPr lang="en-US" altLang="en-US" smtClean="0">
                <a:latin typeface="Times New Roman" panose="02020603050405020304" pitchFamily="18" charset="0"/>
                <a:cs typeface="Times New Roman" panose="02020603050405020304" pitchFamily="18" charset="0"/>
              </a:rPr>
              <a:t>─ </a:t>
            </a:r>
            <a:r>
              <a:rPr lang="en-US" altLang="en-US" smtClean="0">
                <a:cs typeface="Times New Roman" panose="02020603050405020304" pitchFamily="18" charset="0"/>
              </a:rPr>
              <a:t>terminal</a:t>
            </a:r>
          </a:p>
          <a:p>
            <a:pPr lvl="1"/>
            <a:r>
              <a:rPr lang="en-US" altLang="en-US" smtClean="0">
                <a:cs typeface="Times New Roman" panose="02020603050405020304" pitchFamily="18" charset="0"/>
              </a:rPr>
              <a:t>There is voltage drop across S1 and S2 as long as Vin is not constant, i.e., there is current</a:t>
            </a:r>
          </a:p>
          <a:p>
            <a:pPr lvl="1"/>
            <a:r>
              <a:rPr lang="en-US" altLang="en-US" smtClean="0">
                <a:cs typeface="Times New Roman" panose="02020603050405020304" pitchFamily="18" charset="0"/>
              </a:rPr>
              <a:t>Both of the above cause Vcap ≠ Vin</a:t>
            </a:r>
          </a:p>
          <a:p>
            <a:pPr lvl="1"/>
            <a:r>
              <a:rPr lang="en-US" altLang="en-US" smtClean="0">
                <a:cs typeface="Times New Roman" panose="02020603050405020304" pitchFamily="18" charset="0"/>
              </a:rPr>
              <a:t>Ron of S1 and S2 is also signal level dependent, making the above error non linear</a:t>
            </a:r>
          </a:p>
          <a:p>
            <a:pPr lvl="1"/>
            <a:r>
              <a:rPr lang="en-US" altLang="en-US" smtClean="0">
                <a:cs typeface="Times New Roman" panose="02020603050405020304" pitchFamily="18" charset="0"/>
              </a:rPr>
              <a:t>This nonlinear error is also slope dependent, making it a dynamic error</a:t>
            </a:r>
            <a:endParaRPr lang="en-US" altLang="en-US" smtClean="0"/>
          </a:p>
        </p:txBody>
      </p:sp>
      <p:sp>
        <p:nvSpPr>
          <p:cNvPr id="14234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17263C-A9F0-45FB-BF5E-E5EEB391AF7E}" type="slidenum">
              <a:rPr lang="en-US" altLang="en-US" sz="1400" smtClean="0"/>
              <a:pPr>
                <a:spcBef>
                  <a:spcPct val="0"/>
                </a:spcBef>
                <a:buFontTx/>
                <a:buNone/>
              </a:pPr>
              <a:t>94</a:t>
            </a:fld>
            <a:endParaRPr lang="en-US" altLang="en-US" sz="14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3"/>
          <p:cNvSpPr>
            <a:spLocks noGrp="1"/>
          </p:cNvSpPr>
          <p:nvPr>
            <p:ph type="title"/>
          </p:nvPr>
        </p:nvSpPr>
        <p:spPr/>
        <p:txBody>
          <a:bodyPr/>
          <a:lstStyle/>
          <a:p>
            <a:r>
              <a:rPr lang="en-US" altLang="en-US" smtClean="0"/>
              <a:t>Errors</a:t>
            </a:r>
          </a:p>
        </p:txBody>
      </p:sp>
      <p:sp>
        <p:nvSpPr>
          <p:cNvPr id="5" name="Content Placeholder 4"/>
          <p:cNvSpPr>
            <a:spLocks noGrp="1"/>
          </p:cNvSpPr>
          <p:nvPr>
            <p:ph idx="1"/>
          </p:nvPr>
        </p:nvSpPr>
        <p:spPr/>
        <p:txBody>
          <a:bodyPr/>
          <a:lstStyle/>
          <a:p>
            <a:pPr>
              <a:defRPr/>
            </a:pPr>
            <a:r>
              <a:rPr lang="en-US" dirty="0" smtClean="0"/>
              <a:t>During tracking</a:t>
            </a:r>
          </a:p>
          <a:p>
            <a:pPr lvl="1">
              <a:defRPr/>
            </a:pPr>
            <a:r>
              <a:rPr lang="en-US" dirty="0" smtClean="0">
                <a:latin typeface="+mj-lt"/>
              </a:rPr>
              <a:t>The two voltage drops also change when there are power supply variations, ground bounces, temperature variations, and 1/f noise.</a:t>
            </a:r>
          </a:p>
          <a:p>
            <a:pPr lvl="1">
              <a:defRPr/>
            </a:pPr>
            <a:r>
              <a:rPr lang="en-US" dirty="0" smtClean="0">
                <a:latin typeface="+mj-lt"/>
              </a:rPr>
              <a:t>These effects are common mode</a:t>
            </a:r>
          </a:p>
          <a:p>
            <a:pPr lvl="1">
              <a:defRPr/>
            </a:pPr>
            <a:r>
              <a:rPr lang="en-US" dirty="0" smtClean="0">
                <a:latin typeface="+mj-lt"/>
              </a:rPr>
              <a:t>Differential structures, such as the one shown, are much more robust with respect to such errors than single ended structures</a:t>
            </a:r>
            <a:endParaRPr lang="en-US" dirty="0">
              <a:latin typeface="+mj-lt"/>
            </a:endParaRPr>
          </a:p>
        </p:txBody>
      </p:sp>
      <p:sp>
        <p:nvSpPr>
          <p:cNvPr id="14336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FF628F-D2F2-4DBA-AD54-FE25F0D96D62}" type="slidenum">
              <a:rPr lang="en-US" altLang="en-US" sz="1400" smtClean="0"/>
              <a:pPr>
                <a:spcBef>
                  <a:spcPct val="0"/>
                </a:spcBef>
                <a:buFontTx/>
                <a:buNone/>
              </a:pPr>
              <a:t>95</a:t>
            </a:fld>
            <a:endParaRPr lang="en-US" altLang="en-US" sz="1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8B59A4-429B-4BCE-A700-20E6D76DE00A}" type="slidenum">
              <a:rPr lang="en-US" altLang="en-US" sz="1400" smtClean="0"/>
              <a:pPr>
                <a:spcBef>
                  <a:spcPct val="0"/>
                </a:spcBef>
                <a:buFontTx/>
                <a:buNone/>
              </a:pPr>
              <a:t>96</a:t>
            </a:fld>
            <a:endParaRPr lang="en-US" altLang="en-US" sz="1400" smtClean="0"/>
          </a:p>
        </p:txBody>
      </p:sp>
      <p:pic>
        <p:nvPicPr>
          <p:cNvPr id="144387" name="Picture 4" descr="PPT19A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661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Box 5"/>
          <p:cNvSpPr txBox="1">
            <a:spLocks noChangeArrowheads="1"/>
          </p:cNvSpPr>
          <p:nvPr/>
        </p:nvSpPr>
        <p:spPr bwMode="auto">
          <a:xfrm>
            <a:off x="533400" y="3810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Cap voltage in the presence of supply variations and ground bounces</a:t>
            </a:r>
          </a:p>
        </p:txBody>
      </p:sp>
      <p:sp>
        <p:nvSpPr>
          <p:cNvPr id="144389" name="TextBox 6"/>
          <p:cNvSpPr txBox="1">
            <a:spLocks noChangeArrowheads="1"/>
          </p:cNvSpPr>
          <p:nvPr/>
        </p:nvSpPr>
        <p:spPr bwMode="auto">
          <a:xfrm>
            <a:off x="533400" y="4724400"/>
            <a:ext cx="326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Single ended structure</a:t>
            </a:r>
          </a:p>
        </p:txBody>
      </p:sp>
      <p:sp>
        <p:nvSpPr>
          <p:cNvPr id="144390" name="TextBox 7"/>
          <p:cNvSpPr txBox="1">
            <a:spLocks noChangeArrowheads="1"/>
          </p:cNvSpPr>
          <p:nvPr/>
        </p:nvSpPr>
        <p:spPr bwMode="auto">
          <a:xfrm>
            <a:off x="5638800" y="4724400"/>
            <a:ext cx="293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Differential structure</a:t>
            </a:r>
          </a:p>
        </p:txBody>
      </p:sp>
      <p:sp>
        <p:nvSpPr>
          <p:cNvPr id="144391" name="TextBox 8"/>
          <p:cNvSpPr txBox="1">
            <a:spLocks noChangeArrowheads="1"/>
          </p:cNvSpPr>
          <p:nvPr/>
        </p:nvSpPr>
        <p:spPr bwMode="auto">
          <a:xfrm>
            <a:off x="533400" y="5486400"/>
            <a:ext cx="6964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rPr>
              <a:t>Use differential signaling whenever possible</a:t>
            </a:r>
          </a:p>
          <a:p>
            <a:pPr eaLnBrk="1" hangingPunct="1">
              <a:spcBef>
                <a:spcPct val="0"/>
              </a:spcBef>
              <a:buFontTx/>
              <a:buNone/>
            </a:pPr>
            <a:r>
              <a:rPr lang="en-US" altLang="en-US" sz="2400">
                <a:solidFill>
                  <a:srgbClr val="0000FF"/>
                </a:solidFill>
              </a:rPr>
              <a:t>Single ended input may need to be converted first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996E9E-2213-43CE-BDD9-3AE1DBF8C958}" type="slidenum">
              <a:rPr lang="en-US" altLang="en-US" sz="1400" smtClean="0"/>
              <a:pPr>
                <a:spcBef>
                  <a:spcPct val="0"/>
                </a:spcBef>
                <a:buFontTx/>
                <a:buNone/>
              </a:pPr>
              <a:t>97</a:t>
            </a:fld>
            <a:endParaRPr lang="en-US" altLang="en-US" sz="1400" smtClean="0"/>
          </a:p>
        </p:txBody>
      </p:sp>
      <p:pic>
        <p:nvPicPr>
          <p:cNvPr id="145411" name="Picture 2" descr="PPT1A4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6850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3" descr="PPT1A4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59912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4" descr="PPT1A4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05400"/>
            <a:ext cx="80279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DA5ADF-6B0E-4FA0-A7C2-1A8FB67A32C5}" type="slidenum">
              <a:rPr lang="en-US" altLang="en-US" sz="1400" smtClean="0"/>
              <a:pPr>
                <a:spcBef>
                  <a:spcPct val="0"/>
                </a:spcBef>
                <a:buFontTx/>
                <a:buNone/>
              </a:pPr>
              <a:t>98</a:t>
            </a:fld>
            <a:endParaRPr lang="en-US" altLang="en-US" sz="1400" smtClean="0"/>
          </a:p>
        </p:txBody>
      </p:sp>
      <p:pic>
        <p:nvPicPr>
          <p:cNvPr id="146435" name="Picture 2" descr="PPT1A4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6944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6436" name="Object 2"/>
          <p:cNvGraphicFramePr>
            <a:graphicFrameLocks noChangeAspect="1"/>
          </p:cNvGraphicFramePr>
          <p:nvPr/>
        </p:nvGraphicFramePr>
        <p:xfrm>
          <a:off x="1968500" y="4879975"/>
          <a:ext cx="4595813" cy="1949450"/>
        </p:xfrm>
        <a:graphic>
          <a:graphicData uri="http://schemas.openxmlformats.org/presentationml/2006/ole">
            <mc:AlternateContent xmlns:mc="http://schemas.openxmlformats.org/markup-compatibility/2006">
              <mc:Choice xmlns:v="urn:schemas-microsoft-com:vml" Requires="v">
                <p:oleObj spid="_x0000_s146452" name="Equation" r:id="rId4" imgW="2095200" imgH="888840" progId="Equation.DSMT4">
                  <p:embed/>
                </p:oleObj>
              </mc:Choice>
              <mc:Fallback>
                <p:oleObj name="Equation" r:id="rId4" imgW="2095200" imgH="8888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0" y="4879975"/>
                        <a:ext cx="4595813"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FA536D-CA44-45F3-8036-8264A2E86C0D}" type="slidenum">
              <a:rPr lang="en-US" altLang="en-US" sz="1400" smtClean="0"/>
              <a:pPr>
                <a:spcBef>
                  <a:spcPct val="0"/>
                </a:spcBef>
                <a:buFontTx/>
                <a:buNone/>
              </a:pPr>
              <a:t>99</a:t>
            </a:fld>
            <a:endParaRPr lang="en-US" altLang="en-US" sz="1400" smtClean="0"/>
          </a:p>
        </p:txBody>
      </p:sp>
      <p:pic>
        <p:nvPicPr>
          <p:cNvPr id="147459" name="Picture 2" descr="PPT1A5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3" descr="PPT1A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57800"/>
            <a:ext cx="5734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157353</TotalTime>
  <Words>6217</Words>
  <Application>Microsoft Office PowerPoint</Application>
  <PresentationFormat>On-screen Show (4:3)</PresentationFormat>
  <Paragraphs>854</Paragraphs>
  <Slides>102</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8" baseType="lpstr">
      <vt:lpstr>SimSun</vt:lpstr>
      <vt:lpstr>Arial</vt:lpstr>
      <vt:lpstr>Symbol</vt:lpstr>
      <vt:lpstr>Times New Roman</vt:lpstr>
      <vt:lpstr>Default Design</vt:lpstr>
      <vt:lpstr>Equation</vt:lpstr>
      <vt:lpstr>ADC specs and standard test</vt:lpstr>
      <vt:lpstr>GAIN AND OFFSET ERRORS </vt:lpstr>
      <vt:lpstr>INTEGRAL NONLINEARITY ERRORS </vt:lpstr>
      <vt:lpstr>PowerPoint Presentation</vt:lpstr>
      <vt:lpstr>Example ADC INLk Curves</vt:lpstr>
      <vt:lpstr>ADC Differential Nonlinearity </vt:lpstr>
      <vt:lpstr>Missing code and nonmonotonicity</vt:lpstr>
      <vt:lpstr>Noise Histogram</vt:lpstr>
      <vt:lpstr>Transition uncertainty</vt:lpstr>
      <vt:lpstr>PowerPoint Presentation</vt:lpstr>
      <vt:lpstr>PowerPoint Presentation</vt:lpstr>
      <vt:lpstr>PowerPoint Presentation</vt:lpstr>
      <vt:lpstr>PowerPoint Presentation</vt:lpstr>
      <vt:lpstr>HW</vt:lpstr>
      <vt:lpstr>PowerPoint Presentation</vt:lpstr>
      <vt:lpstr>HW</vt:lpstr>
      <vt:lpstr>ADC Input output DC transfer</vt:lpstr>
      <vt:lpstr>ADC Input output DC transfer</vt:lpstr>
      <vt:lpstr>ADC Input output DC transfer</vt:lpstr>
      <vt:lpstr>ADC Input output DC transfer</vt:lpstr>
      <vt:lpstr>ADC Input output DC transfer</vt:lpstr>
      <vt:lpstr>ADC DC transfer HW</vt:lpstr>
      <vt:lpstr>Servo-loop test (SLT)</vt:lpstr>
      <vt:lpstr>SLT</vt:lpstr>
      <vt:lpstr>Alternative SLT for full code test</vt:lpstr>
      <vt:lpstr>Alternative SLT for full code test</vt:lpstr>
      <vt:lpstr>Optional HW</vt:lpstr>
      <vt:lpstr>Optional HW</vt:lpstr>
      <vt:lpstr>Ramp histogram test (RHT)</vt:lpstr>
      <vt:lpstr>PowerPoint Presentation</vt:lpstr>
      <vt:lpstr>HW</vt:lpstr>
      <vt:lpstr>HW</vt:lpstr>
      <vt:lpstr>PowerPoint Presentation</vt:lpstr>
      <vt:lpstr>Sinewave histogram test (SHT)</vt:lpstr>
      <vt:lpstr>PowerPoint Presentation</vt:lpstr>
      <vt:lpstr>PowerPoint Presentation</vt:lpstr>
      <vt:lpstr>Alternative SHT processing algorithm</vt:lpstr>
      <vt:lpstr>HW</vt:lpstr>
      <vt:lpstr>HW (optional)</vt:lpstr>
      <vt:lpstr>GHT</vt:lpstr>
      <vt:lpstr>PowerPoint Presentation</vt:lpstr>
      <vt:lpstr>PowerPoint Presentation</vt:lpstr>
      <vt:lpstr>PowerPoint Presentation</vt:lpstr>
      <vt:lpstr>PowerPoint Presentation</vt:lpstr>
      <vt:lpstr>HW</vt:lpstr>
      <vt:lpstr>Quantization Noise Spectrum</vt:lpstr>
      <vt:lpstr>PowerPoint Presentation</vt:lpstr>
      <vt:lpstr>PowerPoint Presentation</vt:lpstr>
      <vt:lpstr>PowerPoint Presentation</vt:lpstr>
      <vt:lpstr>PowerPoint Presentation</vt:lpstr>
      <vt:lpstr>HW: theory</vt:lpstr>
      <vt:lpstr>Optional HW</vt:lpstr>
      <vt:lpstr>Coherent sampling</vt:lpstr>
      <vt:lpstr>PowerPoint Presentation</vt:lpstr>
      <vt:lpstr>PowerPoint Presentation</vt:lpstr>
      <vt:lpstr>PowerPoint Presentation</vt:lpstr>
      <vt:lpstr>PowerPoint Presentation</vt:lpstr>
      <vt:lpstr>HW</vt:lpstr>
      <vt:lpstr>Noise in Practical ADCs</vt:lpstr>
      <vt:lpstr>Input referred noise</vt:lpstr>
      <vt:lpstr>Noise-free code resolution and effective resolution</vt:lpstr>
      <vt:lpstr>Dynamic Performance of Data Converters</vt:lpstr>
      <vt:lpstr>Distortion Analysis</vt:lpstr>
      <vt:lpstr>Harmonic distortion </vt:lpstr>
      <vt:lpstr>PowerPoint Presentation</vt:lpstr>
      <vt:lpstr>PowerPoint Presentation</vt:lpstr>
      <vt:lpstr>Spurious Free Dynamic Range (SFDR)</vt:lpstr>
      <vt:lpstr>14 bit ADC SFDR with fs=80 MHz and fa=69.1 MHz</vt:lpstr>
      <vt:lpstr>HW</vt:lpstr>
      <vt:lpstr>SNR SFDR vs input signal amplitude </vt:lpstr>
      <vt:lpstr>Effects of input common mode</vt:lpstr>
      <vt:lpstr>Effects of input freq and sampling freq</vt:lpstr>
      <vt:lpstr>Analog Bandwidth</vt:lpstr>
      <vt:lpstr>Two-Tone Intermodulation Distortion (IMD)</vt:lpstr>
      <vt:lpstr>Two tone 3rd IMD example</vt:lpstr>
      <vt:lpstr>HW</vt:lpstr>
      <vt:lpstr>Second- and Third-Order Intercept Points, 1 dB Compression Point</vt:lpstr>
      <vt:lpstr>Intercept Points for Data Converters </vt:lpstr>
      <vt:lpstr>Multitone Spurious Free Dynamic Range</vt:lpstr>
      <vt:lpstr>Adjacent Channel Power Ratio (ACPR) and Adjacent Channel Leakage Ratio (ACLR)</vt:lpstr>
      <vt:lpstr>Sample-and-hold</vt:lpstr>
      <vt:lpstr>PowerPoint Presentation</vt:lpstr>
      <vt:lpstr>Aperture Time, Aperture Delay Time</vt:lpstr>
      <vt:lpstr>Relationship Between SNR, Sampling Clock Jitter, Quantization Noise, DNL, and Input Noise</vt:lpstr>
      <vt:lpstr>PowerPoint Presentation</vt:lpstr>
      <vt:lpstr>HW</vt:lpstr>
      <vt:lpstr>HW</vt:lpstr>
      <vt:lpstr>HW</vt:lpstr>
      <vt:lpstr>ADC Noise Power Ratio</vt:lpstr>
      <vt:lpstr>Typical NPR</vt:lpstr>
      <vt:lpstr>ADC Transient Response (Settling Time)</vt:lpstr>
      <vt:lpstr>Sparkle Codes, Metastability</vt:lpstr>
      <vt:lpstr>Sample and hold</vt:lpstr>
      <vt:lpstr>Errors</vt:lpstr>
      <vt:lpstr>Errors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Notes, EE435, 2007</dc:title>
  <dc:subject>Analog IC Design</dc:subject>
  <dc:creator>DJ Chen</dc:creator>
  <cp:lastModifiedBy>Chen, Degang J </cp:lastModifiedBy>
  <cp:revision>1289</cp:revision>
  <dcterms:created xsi:type="dcterms:W3CDTF">2002-12-08T03:41:11Z</dcterms:created>
  <dcterms:modified xsi:type="dcterms:W3CDTF">2020-02-24T19:21:28Z</dcterms:modified>
</cp:coreProperties>
</file>