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handoutMasterIdLst>
    <p:handoutMasterId r:id="rId62"/>
  </p:handoutMasterIdLst>
  <p:sldIdLst>
    <p:sldId id="300" r:id="rId2"/>
    <p:sldId id="258" r:id="rId3"/>
    <p:sldId id="302" r:id="rId4"/>
    <p:sldId id="259" r:id="rId5"/>
    <p:sldId id="261" r:id="rId6"/>
    <p:sldId id="313" r:id="rId7"/>
    <p:sldId id="285" r:id="rId8"/>
    <p:sldId id="286" r:id="rId9"/>
    <p:sldId id="304" r:id="rId10"/>
    <p:sldId id="311" r:id="rId11"/>
    <p:sldId id="314" r:id="rId12"/>
    <p:sldId id="262" r:id="rId13"/>
    <p:sldId id="315" r:id="rId14"/>
    <p:sldId id="263" r:id="rId15"/>
    <p:sldId id="264" r:id="rId16"/>
    <p:sldId id="305" r:id="rId17"/>
    <p:sldId id="288" r:id="rId18"/>
    <p:sldId id="289" r:id="rId19"/>
    <p:sldId id="265" r:id="rId20"/>
    <p:sldId id="316" r:id="rId21"/>
    <p:sldId id="317" r:id="rId22"/>
    <p:sldId id="290" r:id="rId23"/>
    <p:sldId id="318" r:id="rId24"/>
    <p:sldId id="319" r:id="rId25"/>
    <p:sldId id="320" r:id="rId26"/>
    <p:sldId id="291" r:id="rId27"/>
    <p:sldId id="292" r:id="rId28"/>
    <p:sldId id="326" r:id="rId29"/>
    <p:sldId id="266" r:id="rId30"/>
    <p:sldId id="327" r:id="rId31"/>
    <p:sldId id="293" r:id="rId32"/>
    <p:sldId id="321" r:id="rId33"/>
    <p:sldId id="267" r:id="rId34"/>
    <p:sldId id="294" r:id="rId35"/>
    <p:sldId id="295" r:id="rId36"/>
    <p:sldId id="322" r:id="rId37"/>
    <p:sldId id="268" r:id="rId38"/>
    <p:sldId id="296" r:id="rId39"/>
    <p:sldId id="269" r:id="rId40"/>
    <p:sldId id="306" r:id="rId41"/>
    <p:sldId id="309" r:id="rId42"/>
    <p:sldId id="310" r:id="rId43"/>
    <p:sldId id="324" r:id="rId44"/>
    <p:sldId id="325" r:id="rId45"/>
    <p:sldId id="270" r:id="rId46"/>
    <p:sldId id="271" r:id="rId47"/>
    <p:sldId id="272" r:id="rId48"/>
    <p:sldId id="323" r:id="rId49"/>
    <p:sldId id="308" r:id="rId50"/>
    <p:sldId id="283" r:id="rId51"/>
    <p:sldId id="273" r:id="rId52"/>
    <p:sldId id="297" r:id="rId53"/>
    <p:sldId id="274" r:id="rId54"/>
    <p:sldId id="298" r:id="rId55"/>
    <p:sldId id="275" r:id="rId56"/>
    <p:sldId id="276" r:id="rId57"/>
    <p:sldId id="299" r:id="rId58"/>
    <p:sldId id="328" r:id="rId59"/>
    <p:sldId id="329" r:id="rId60"/>
    <p:sldId id="277" r:id="rId6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p:cViewPr varScale="1">
        <p:scale>
          <a:sx n="89" d="100"/>
          <a:sy n="89" d="100"/>
        </p:scale>
        <p:origin x="918"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12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512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12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12E94B2-9BAE-4DDA-8719-AA2986ABBFC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381000" y="1676400"/>
            <a:ext cx="8386763" cy="4421188"/>
            <a:chOff x="240" y="1056"/>
            <a:chExt cx="5283" cy="2785"/>
          </a:xfrm>
        </p:grpSpPr>
        <p:sp>
          <p:nvSpPr>
            <p:cNvPr id="5" name="Freeform 1030"/>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 name="T6" fmla="*/ 0 60000 65536"/>
                <a:gd name="T7" fmla="*/ 0 60000 65536"/>
                <a:gd name="T8" fmla="*/ 0 60000 65536"/>
              </a:gdLst>
              <a:ahLst/>
              <a:cxnLst>
                <a:cxn ang="T6">
                  <a:pos x="T0" y="T1"/>
                </a:cxn>
                <a:cxn ang="T7">
                  <a:pos x="T2" y="T3"/>
                </a:cxn>
                <a:cxn ang="T8">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 name="Group 1031"/>
            <p:cNvGrpSpPr>
              <a:grpSpLocks/>
            </p:cNvGrpSpPr>
            <p:nvPr/>
          </p:nvGrpSpPr>
          <p:grpSpPr bwMode="auto">
            <a:xfrm>
              <a:off x="240" y="3744"/>
              <a:ext cx="5281" cy="97"/>
              <a:chOff x="240" y="3744"/>
              <a:chExt cx="5281" cy="97"/>
            </a:xfrm>
          </p:grpSpPr>
          <p:sp>
            <p:nvSpPr>
              <p:cNvPr id="8" name="Rectangle 1032"/>
              <p:cNvSpPr>
                <a:spLocks noChangeArrowheads="1"/>
              </p:cNvSpPr>
              <p:nvPr/>
            </p:nvSpPr>
            <p:spPr bwMode="auto">
              <a:xfrm>
                <a:off x="240" y="3744"/>
                <a:ext cx="5280" cy="96"/>
              </a:xfrm>
              <a:prstGeom prst="rect">
                <a:avLst/>
              </a:prstGeom>
              <a:solidFill>
                <a:srgbClr val="EAEAEA">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mtClean="0"/>
              </a:p>
            </p:txBody>
          </p:sp>
          <p:sp>
            <p:nvSpPr>
              <p:cNvPr id="9" name="Freeform 1034"/>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 name="T6" fmla="*/ 0 60000 65536"/>
                  <a:gd name="T7" fmla="*/ 0 60000 65536"/>
                  <a:gd name="T8" fmla="*/ 0 60000 65536"/>
                </a:gdLst>
                <a:ahLst/>
                <a:cxnLst>
                  <a:cxn ang="T6">
                    <a:pos x="T0" y="T1"/>
                  </a:cxn>
                  <a:cxn ang="T7">
                    <a:pos x="T2" y="T3"/>
                  </a:cxn>
                  <a:cxn ang="T8">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 name="Freeform 1038"/>
            <p:cNvSpPr>
              <a:spLocks/>
            </p:cNvSpPr>
            <p:nvPr/>
          </p:nvSpPr>
          <p:spPr bwMode="auto">
            <a:xfrm>
              <a:off x="338" y="1200"/>
              <a:ext cx="97" cy="1104"/>
            </a:xfrm>
            <a:custGeom>
              <a:avLst/>
              <a:gdLst>
                <a:gd name="T0" fmla="*/ 0 w 97"/>
                <a:gd name="T1" fmla="*/ 1103 h 1104"/>
                <a:gd name="T2" fmla="*/ 0 w 97"/>
                <a:gd name="T3" fmla="*/ 0 h 1104"/>
                <a:gd name="T4" fmla="*/ 96 w 97"/>
                <a:gd name="T5" fmla="*/ 0 h 1104"/>
                <a:gd name="T6" fmla="*/ 0 60000 65536"/>
                <a:gd name="T7" fmla="*/ 0 60000 65536"/>
                <a:gd name="T8" fmla="*/ 0 60000 65536"/>
              </a:gdLst>
              <a:ahLst/>
              <a:cxnLst>
                <a:cxn ang="T6">
                  <a:pos x="T0" y="T1"/>
                </a:cxn>
                <a:cxn ang="T7">
                  <a:pos x="T2" y="T3"/>
                </a:cxn>
                <a:cxn ang="T8">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383" name="Rectangle 1039"/>
          <p:cNvSpPr>
            <a:spLocks noGrp="1" noChangeArrowheads="1"/>
          </p:cNvSpPr>
          <p:nvPr>
            <p:ph type="ctrTitle" sz="quarter"/>
          </p:nvPr>
        </p:nvSpPr>
        <p:spPr>
          <a:xfrm>
            <a:off x="836613" y="2133600"/>
            <a:ext cx="7772400" cy="1143000"/>
          </a:xfrm>
        </p:spPr>
        <p:txBody>
          <a:bodyPr/>
          <a:lstStyle>
            <a:lvl1pPr>
              <a:defRPr/>
            </a:lvl1pPr>
          </a:lstStyle>
          <a:p>
            <a:pPr lvl="0"/>
            <a:r>
              <a:rPr lang="en-US" altLang="en-US" noProof="0" smtClean="0"/>
              <a:t>Click to edit Master title style</a:t>
            </a:r>
          </a:p>
        </p:txBody>
      </p:sp>
      <p:sp>
        <p:nvSpPr>
          <p:cNvPr id="58384" name="Rectangle 1040"/>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pPr lvl="0"/>
            <a:r>
              <a:rPr lang="en-US" altLang="en-US" noProof="0" smtClean="0"/>
              <a:t>Click to edit Master subtitle style</a:t>
            </a:r>
          </a:p>
        </p:txBody>
      </p:sp>
      <p:sp>
        <p:nvSpPr>
          <p:cNvPr id="10" name="Rectangle 1041"/>
          <p:cNvSpPr>
            <a:spLocks noGrp="1" noChangeArrowheads="1"/>
          </p:cNvSpPr>
          <p:nvPr>
            <p:ph type="dt" sz="quarter" idx="10"/>
          </p:nvPr>
        </p:nvSpPr>
        <p:spPr>
          <a:xfrm>
            <a:off x="381000" y="6324600"/>
            <a:ext cx="1905000" cy="457200"/>
          </a:xfrm>
        </p:spPr>
        <p:txBody>
          <a:bodyPr/>
          <a:lstStyle>
            <a:lvl1pPr>
              <a:defRPr smtClean="0"/>
            </a:lvl1pPr>
          </a:lstStyle>
          <a:p>
            <a:pPr>
              <a:defRPr/>
            </a:pPr>
            <a:endParaRPr lang="en-US" altLang="en-US"/>
          </a:p>
        </p:txBody>
      </p:sp>
      <p:sp>
        <p:nvSpPr>
          <p:cNvPr id="11" name="Rectangle 1042"/>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ltLang="en-US"/>
          </a:p>
        </p:txBody>
      </p:sp>
      <p:sp>
        <p:nvSpPr>
          <p:cNvPr id="12" name="Rectangle 1043"/>
          <p:cNvSpPr>
            <a:spLocks noGrp="1" noChangeArrowheads="1"/>
          </p:cNvSpPr>
          <p:nvPr>
            <p:ph type="sldNum" sz="quarter" idx="12"/>
          </p:nvPr>
        </p:nvSpPr>
        <p:spPr>
          <a:xfrm>
            <a:off x="6858000" y="6324600"/>
            <a:ext cx="1905000" cy="457200"/>
          </a:xfrm>
        </p:spPr>
        <p:txBody>
          <a:bodyPr/>
          <a:lstStyle>
            <a:lvl1pPr>
              <a:defRPr smtClean="0"/>
            </a:lvl1pPr>
          </a:lstStyle>
          <a:p>
            <a:pPr>
              <a:defRPr/>
            </a:pPr>
            <a:fld id="{A40173BF-19FD-41E5-BD1B-B92C30D42477}" type="slidenum">
              <a:rPr lang="en-US" altLang="en-US"/>
              <a:pPr>
                <a:defRPr/>
              </a:pPr>
              <a:t>‹#›</a:t>
            </a:fld>
            <a:endParaRPr lang="en-US" altLang="en-US"/>
          </a:p>
        </p:txBody>
      </p:sp>
    </p:spTree>
    <p:extLst>
      <p:ext uri="{BB962C8B-B14F-4D97-AF65-F5344CB8AC3E}">
        <p14:creationId xmlns:p14="http://schemas.microsoft.com/office/powerpoint/2010/main" val="315683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ltLang="en-US"/>
          </a:p>
        </p:txBody>
      </p:sp>
      <p:sp>
        <p:nvSpPr>
          <p:cNvPr id="5" name="Footer Placeholder 4"/>
          <p:cNvSpPr>
            <a:spLocks noGrp="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C7F55FB0-2A91-457E-87E3-1BFEBC30CDD7}" type="slidenum">
              <a:rPr lang="en-US" altLang="en-US"/>
              <a:pPr>
                <a:defRPr/>
              </a:pPr>
              <a:t>‹#›</a:t>
            </a:fld>
            <a:endParaRPr lang="en-US" altLang="en-US"/>
          </a:p>
        </p:txBody>
      </p:sp>
    </p:spTree>
    <p:extLst>
      <p:ext uri="{BB962C8B-B14F-4D97-AF65-F5344CB8AC3E}">
        <p14:creationId xmlns:p14="http://schemas.microsoft.com/office/powerpoint/2010/main" val="1439578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ltLang="en-US"/>
          </a:p>
        </p:txBody>
      </p:sp>
      <p:sp>
        <p:nvSpPr>
          <p:cNvPr id="5" name="Footer Placeholder 4"/>
          <p:cNvSpPr>
            <a:spLocks noGrp="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649B718A-3D1D-4CA9-9CB0-B5899E761E8F}" type="slidenum">
              <a:rPr lang="en-US" altLang="en-US"/>
              <a:pPr>
                <a:defRPr/>
              </a:pPr>
              <a:t>‹#›</a:t>
            </a:fld>
            <a:endParaRPr lang="en-US" altLang="en-US"/>
          </a:p>
        </p:txBody>
      </p:sp>
    </p:spTree>
    <p:extLst>
      <p:ext uri="{BB962C8B-B14F-4D97-AF65-F5344CB8AC3E}">
        <p14:creationId xmlns:p14="http://schemas.microsoft.com/office/powerpoint/2010/main" val="92836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ltLang="en-US"/>
          </a:p>
        </p:txBody>
      </p:sp>
      <p:sp>
        <p:nvSpPr>
          <p:cNvPr id="5" name="Footer Placeholder 4"/>
          <p:cNvSpPr>
            <a:spLocks noGrp="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CB815A93-CEFA-4A54-A4D2-B8C1FF710638}" type="slidenum">
              <a:rPr lang="en-US" altLang="en-US"/>
              <a:pPr>
                <a:defRPr/>
              </a:pPr>
              <a:t>‹#›</a:t>
            </a:fld>
            <a:endParaRPr lang="en-US" altLang="en-US"/>
          </a:p>
        </p:txBody>
      </p:sp>
    </p:spTree>
    <p:extLst>
      <p:ext uri="{BB962C8B-B14F-4D97-AF65-F5344CB8AC3E}">
        <p14:creationId xmlns:p14="http://schemas.microsoft.com/office/powerpoint/2010/main" val="357780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altLang="en-US"/>
          </a:p>
        </p:txBody>
      </p:sp>
      <p:sp>
        <p:nvSpPr>
          <p:cNvPr id="5" name="Footer Placeholder 4"/>
          <p:cNvSpPr>
            <a:spLocks noGrp="1"/>
          </p:cNvSpPr>
          <p:nvPr>
            <p:ph type="ftr" sz="quarter" idx="11"/>
          </p:nvPr>
        </p:nvSpPr>
        <p:spPr/>
        <p:txBody>
          <a:bodyPr/>
          <a:lstStyle>
            <a:lvl1pPr>
              <a:defRPr smtClean="0"/>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DBC5A412-40B8-4DDC-B2C0-26962E6FAE13}" type="slidenum">
              <a:rPr lang="en-US" altLang="en-US"/>
              <a:pPr>
                <a:defRPr/>
              </a:pPr>
              <a:t>‹#›</a:t>
            </a:fld>
            <a:endParaRPr lang="en-US" altLang="en-US"/>
          </a:p>
        </p:txBody>
      </p:sp>
    </p:spTree>
    <p:extLst>
      <p:ext uri="{BB962C8B-B14F-4D97-AF65-F5344CB8AC3E}">
        <p14:creationId xmlns:p14="http://schemas.microsoft.com/office/powerpoint/2010/main" val="350839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ltLang="en-US"/>
          </a:p>
        </p:txBody>
      </p:sp>
      <p:sp>
        <p:nvSpPr>
          <p:cNvPr id="6" name="Footer Placeholder 5"/>
          <p:cNvSpPr>
            <a:spLocks noGrp="1"/>
          </p:cNvSpPr>
          <p:nvPr>
            <p:ph type="ftr" sz="quarter" idx="11"/>
          </p:nvPr>
        </p:nvSpPr>
        <p:spPr/>
        <p:txBody>
          <a:bodyPr/>
          <a:lstStyle>
            <a:lvl1pPr>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5DB12E97-8C71-4AC0-A02F-FF6D6250743A}" type="slidenum">
              <a:rPr lang="en-US" altLang="en-US"/>
              <a:pPr>
                <a:defRPr/>
              </a:pPr>
              <a:t>‹#›</a:t>
            </a:fld>
            <a:endParaRPr lang="en-US" altLang="en-US"/>
          </a:p>
        </p:txBody>
      </p:sp>
    </p:spTree>
    <p:extLst>
      <p:ext uri="{BB962C8B-B14F-4D97-AF65-F5344CB8AC3E}">
        <p14:creationId xmlns:p14="http://schemas.microsoft.com/office/powerpoint/2010/main" val="176955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US" altLang="en-US"/>
          </a:p>
        </p:txBody>
      </p:sp>
      <p:sp>
        <p:nvSpPr>
          <p:cNvPr id="8" name="Footer Placeholder 7"/>
          <p:cNvSpPr>
            <a:spLocks noGrp="1"/>
          </p:cNvSpPr>
          <p:nvPr>
            <p:ph type="ftr" sz="quarter" idx="11"/>
          </p:nvPr>
        </p:nvSpPr>
        <p:spPr/>
        <p:txBody>
          <a:bodyPr/>
          <a:lstStyle>
            <a:lvl1pPr>
              <a:defRPr smtClean="0"/>
            </a:lvl1pPr>
          </a:lstStyle>
          <a:p>
            <a:pPr>
              <a:defRPr/>
            </a:pPr>
            <a:endParaRPr lang="en-US" altLang="en-US"/>
          </a:p>
        </p:txBody>
      </p:sp>
      <p:sp>
        <p:nvSpPr>
          <p:cNvPr id="9" name="Slide Number Placeholder 8"/>
          <p:cNvSpPr>
            <a:spLocks noGrp="1"/>
          </p:cNvSpPr>
          <p:nvPr>
            <p:ph type="sldNum" sz="quarter" idx="12"/>
          </p:nvPr>
        </p:nvSpPr>
        <p:spPr/>
        <p:txBody>
          <a:bodyPr/>
          <a:lstStyle>
            <a:lvl1pPr>
              <a:defRPr smtClean="0"/>
            </a:lvl1pPr>
          </a:lstStyle>
          <a:p>
            <a:pPr>
              <a:defRPr/>
            </a:pPr>
            <a:fld id="{C8454BF4-D50D-413A-ACBB-6880DFFBACDA}" type="slidenum">
              <a:rPr lang="en-US" altLang="en-US"/>
              <a:pPr>
                <a:defRPr/>
              </a:pPr>
              <a:t>‹#›</a:t>
            </a:fld>
            <a:endParaRPr lang="en-US" altLang="en-US"/>
          </a:p>
        </p:txBody>
      </p:sp>
    </p:spTree>
    <p:extLst>
      <p:ext uri="{BB962C8B-B14F-4D97-AF65-F5344CB8AC3E}">
        <p14:creationId xmlns:p14="http://schemas.microsoft.com/office/powerpoint/2010/main" val="225072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US" altLang="en-US"/>
          </a:p>
        </p:txBody>
      </p:sp>
      <p:sp>
        <p:nvSpPr>
          <p:cNvPr id="4" name="Footer Placeholder 3"/>
          <p:cNvSpPr>
            <a:spLocks noGrp="1"/>
          </p:cNvSpPr>
          <p:nvPr>
            <p:ph type="ftr" sz="quarter" idx="11"/>
          </p:nvPr>
        </p:nvSpPr>
        <p:spPr/>
        <p:txBody>
          <a:bodyPr/>
          <a:lstStyle>
            <a:lvl1pPr>
              <a:defRPr smtClean="0"/>
            </a:lvl1pPr>
          </a:lstStyle>
          <a:p>
            <a:pPr>
              <a:defRPr/>
            </a:pPr>
            <a:endParaRPr lang="en-US" altLang="en-US"/>
          </a:p>
        </p:txBody>
      </p:sp>
      <p:sp>
        <p:nvSpPr>
          <p:cNvPr id="5" name="Slide Number Placeholder 4"/>
          <p:cNvSpPr>
            <a:spLocks noGrp="1"/>
          </p:cNvSpPr>
          <p:nvPr>
            <p:ph type="sldNum" sz="quarter" idx="12"/>
          </p:nvPr>
        </p:nvSpPr>
        <p:spPr/>
        <p:txBody>
          <a:bodyPr/>
          <a:lstStyle>
            <a:lvl1pPr>
              <a:defRPr smtClean="0"/>
            </a:lvl1pPr>
          </a:lstStyle>
          <a:p>
            <a:pPr>
              <a:defRPr/>
            </a:pPr>
            <a:fld id="{81266DD4-B5A0-4D59-8FB8-D45C4EB1B814}" type="slidenum">
              <a:rPr lang="en-US" altLang="en-US"/>
              <a:pPr>
                <a:defRPr/>
              </a:pPr>
              <a:t>‹#›</a:t>
            </a:fld>
            <a:endParaRPr lang="en-US" altLang="en-US"/>
          </a:p>
        </p:txBody>
      </p:sp>
    </p:spTree>
    <p:extLst>
      <p:ext uri="{BB962C8B-B14F-4D97-AF65-F5344CB8AC3E}">
        <p14:creationId xmlns:p14="http://schemas.microsoft.com/office/powerpoint/2010/main" val="93542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ltLang="en-US"/>
          </a:p>
        </p:txBody>
      </p:sp>
      <p:sp>
        <p:nvSpPr>
          <p:cNvPr id="3" name="Footer Placeholder 2"/>
          <p:cNvSpPr>
            <a:spLocks noGrp="1"/>
          </p:cNvSpPr>
          <p:nvPr>
            <p:ph type="ftr" sz="quarter" idx="11"/>
          </p:nvPr>
        </p:nvSpPr>
        <p:spPr/>
        <p:txBody>
          <a:bodyPr/>
          <a:lstStyle>
            <a:lvl1pPr>
              <a:defRPr smtClean="0"/>
            </a:lvl1pPr>
          </a:lstStyle>
          <a:p>
            <a:pPr>
              <a:defRPr/>
            </a:pPr>
            <a:endParaRPr lang="en-US" altLang="en-US"/>
          </a:p>
        </p:txBody>
      </p:sp>
      <p:sp>
        <p:nvSpPr>
          <p:cNvPr id="4" name="Slide Number Placeholder 3"/>
          <p:cNvSpPr>
            <a:spLocks noGrp="1"/>
          </p:cNvSpPr>
          <p:nvPr>
            <p:ph type="sldNum" sz="quarter" idx="12"/>
          </p:nvPr>
        </p:nvSpPr>
        <p:spPr/>
        <p:txBody>
          <a:bodyPr/>
          <a:lstStyle>
            <a:lvl1pPr>
              <a:defRPr smtClean="0"/>
            </a:lvl1pPr>
          </a:lstStyle>
          <a:p>
            <a:pPr>
              <a:defRPr/>
            </a:pPr>
            <a:fld id="{C556119B-960D-49FB-9CAC-B185BDCD5F6A}" type="slidenum">
              <a:rPr lang="en-US" altLang="en-US"/>
              <a:pPr>
                <a:defRPr/>
              </a:pPr>
              <a:t>‹#›</a:t>
            </a:fld>
            <a:endParaRPr lang="en-US" altLang="en-US"/>
          </a:p>
        </p:txBody>
      </p:sp>
    </p:spTree>
    <p:extLst>
      <p:ext uri="{BB962C8B-B14F-4D97-AF65-F5344CB8AC3E}">
        <p14:creationId xmlns:p14="http://schemas.microsoft.com/office/powerpoint/2010/main" val="182013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ltLang="en-US"/>
          </a:p>
        </p:txBody>
      </p:sp>
      <p:sp>
        <p:nvSpPr>
          <p:cNvPr id="6" name="Footer Placeholder 5"/>
          <p:cNvSpPr>
            <a:spLocks noGrp="1"/>
          </p:cNvSpPr>
          <p:nvPr>
            <p:ph type="ftr" sz="quarter" idx="11"/>
          </p:nvPr>
        </p:nvSpPr>
        <p:spPr/>
        <p:txBody>
          <a:bodyPr/>
          <a:lstStyle>
            <a:lvl1pPr>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BF4BF7E2-0ACB-4496-9566-F64393286C43}" type="slidenum">
              <a:rPr lang="en-US" altLang="en-US"/>
              <a:pPr>
                <a:defRPr/>
              </a:pPr>
              <a:t>‹#›</a:t>
            </a:fld>
            <a:endParaRPr lang="en-US" altLang="en-US"/>
          </a:p>
        </p:txBody>
      </p:sp>
    </p:spTree>
    <p:extLst>
      <p:ext uri="{BB962C8B-B14F-4D97-AF65-F5344CB8AC3E}">
        <p14:creationId xmlns:p14="http://schemas.microsoft.com/office/powerpoint/2010/main" val="254702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ltLang="en-US"/>
          </a:p>
        </p:txBody>
      </p:sp>
      <p:sp>
        <p:nvSpPr>
          <p:cNvPr id="6" name="Footer Placeholder 5"/>
          <p:cNvSpPr>
            <a:spLocks noGrp="1"/>
          </p:cNvSpPr>
          <p:nvPr>
            <p:ph type="ftr" sz="quarter" idx="11"/>
          </p:nvPr>
        </p:nvSpPr>
        <p:spPr/>
        <p:txBody>
          <a:bodyPr/>
          <a:lstStyle>
            <a:lvl1pPr>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D235B0A9-51C4-4941-81CF-49F7C1550B80}" type="slidenum">
              <a:rPr lang="en-US" altLang="en-US"/>
              <a:pPr>
                <a:defRPr/>
              </a:pPr>
              <a:t>‹#›</a:t>
            </a:fld>
            <a:endParaRPr lang="en-US" altLang="en-US"/>
          </a:p>
        </p:txBody>
      </p:sp>
    </p:spTree>
    <p:extLst>
      <p:ext uri="{BB962C8B-B14F-4D97-AF65-F5344CB8AC3E}">
        <p14:creationId xmlns:p14="http://schemas.microsoft.com/office/powerpoint/2010/main" val="419831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1000" y="304800"/>
            <a:ext cx="8383588" cy="6021388"/>
            <a:chOff x="240" y="192"/>
            <a:chExt cx="5281" cy="3793"/>
          </a:xfrm>
        </p:grpSpPr>
        <p:sp>
          <p:nvSpPr>
            <p:cNvPr id="1032" name="Freeform 6"/>
            <p:cNvSpPr>
              <a:spLocks/>
            </p:cNvSpPr>
            <p:nvPr/>
          </p:nvSpPr>
          <p:spPr bwMode="auto">
            <a:xfrm>
              <a:off x="252" y="1008"/>
              <a:ext cx="5269" cy="2977"/>
            </a:xfrm>
            <a:custGeom>
              <a:avLst/>
              <a:gdLst>
                <a:gd name="T0" fmla="*/ 5268 w 5269"/>
                <a:gd name="T1" fmla="*/ 0 h 2977"/>
                <a:gd name="T2" fmla="*/ 5268 w 5269"/>
                <a:gd name="T3" fmla="*/ 2976 h 2977"/>
                <a:gd name="T4" fmla="*/ 0 w 5269"/>
                <a:gd name="T5" fmla="*/ 297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Freeform 10"/>
            <p:cNvSpPr>
              <a:spLocks/>
            </p:cNvSpPr>
            <p:nvPr/>
          </p:nvSpPr>
          <p:spPr bwMode="auto">
            <a:xfrm>
              <a:off x="336" y="1103"/>
              <a:ext cx="97" cy="2785"/>
            </a:xfrm>
            <a:custGeom>
              <a:avLst/>
              <a:gdLst>
                <a:gd name="T0" fmla="*/ 0 w 97"/>
                <a:gd name="T1" fmla="*/ 2784 h 2785"/>
                <a:gd name="T2" fmla="*/ 0 w 97"/>
                <a:gd name="T3" fmla="*/ 0 h 2785"/>
                <a:gd name="T4" fmla="*/ 96 w 97"/>
                <a:gd name="T5" fmla="*/ 0 h 2785"/>
                <a:gd name="T6" fmla="*/ 0 60000 65536"/>
                <a:gd name="T7" fmla="*/ 0 60000 65536"/>
                <a:gd name="T8" fmla="*/ 0 60000 65536"/>
              </a:gdLst>
              <a:ahLst/>
              <a:cxnLst>
                <a:cxn ang="T6">
                  <a:pos x="T0" y="T1"/>
                </a:cxn>
                <a:cxn ang="T7">
                  <a:pos x="T2" y="T3"/>
                </a:cxn>
                <a:cxn ang="T8">
                  <a:pos x="T4" y="T5"/>
                </a:cxn>
              </a:cxnLst>
              <a:rect l="0" t="0" r="r" b="b"/>
              <a:pathLst>
                <a:path w="97" h="2785">
                  <a:moveTo>
                    <a:pt x="0" y="2784"/>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Freeform 14"/>
            <p:cNvSpPr>
              <a:spLocks/>
            </p:cNvSpPr>
            <p:nvPr/>
          </p:nvSpPr>
          <p:spPr bwMode="auto">
            <a:xfrm>
              <a:off x="240" y="192"/>
              <a:ext cx="193" cy="721"/>
            </a:xfrm>
            <a:custGeom>
              <a:avLst/>
              <a:gdLst>
                <a:gd name="T0" fmla="*/ 192 w 193"/>
                <a:gd name="T1" fmla="*/ 0 h 721"/>
                <a:gd name="T2" fmla="*/ 192 w 193"/>
                <a:gd name="T3" fmla="*/ 720 h 721"/>
                <a:gd name="T4" fmla="*/ 0 w 193"/>
                <a:gd name="T5" fmla="*/ 72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15"/>
          <p:cNvSpPr>
            <a:spLocks noGrp="1" noChangeArrowheads="1"/>
          </p:cNvSpPr>
          <p:nvPr>
            <p:ph type="title"/>
          </p:nvPr>
        </p:nvSpPr>
        <p:spPr bwMode="auto">
          <a:xfrm>
            <a:off x="838200" y="342900"/>
            <a:ext cx="77724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8382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7361" name="Rectangle 17"/>
          <p:cNvSpPr>
            <a:spLocks noGrp="1" noChangeArrowheads="1"/>
          </p:cNvSpPr>
          <p:nvPr>
            <p:ph type="dt" sz="half" idx="2"/>
          </p:nvPr>
        </p:nvSpPr>
        <p:spPr bwMode="auto">
          <a:xfrm>
            <a:off x="381000" y="63230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endParaRPr lang="en-US" altLang="en-US"/>
          </a:p>
        </p:txBody>
      </p:sp>
      <p:sp>
        <p:nvSpPr>
          <p:cNvPr id="57362" name="Rectangle 18"/>
          <p:cNvSpPr>
            <a:spLocks noGrp="1" noChangeArrowheads="1"/>
          </p:cNvSpPr>
          <p:nvPr>
            <p:ph type="ftr" sz="quarter" idx="3"/>
          </p:nvPr>
        </p:nvSpPr>
        <p:spPr bwMode="auto">
          <a:xfrm>
            <a:off x="3124200" y="63230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lvl1pPr>
          </a:lstStyle>
          <a:p>
            <a:pPr>
              <a:defRPr/>
            </a:pPr>
            <a:endParaRPr lang="en-US" altLang="en-US"/>
          </a:p>
        </p:txBody>
      </p:sp>
      <p:sp>
        <p:nvSpPr>
          <p:cNvPr id="57363" name="Rectangle 19"/>
          <p:cNvSpPr>
            <a:spLocks noGrp="1" noChangeArrowheads="1"/>
          </p:cNvSpPr>
          <p:nvPr>
            <p:ph type="sldNum" sz="quarter" idx="4"/>
          </p:nvPr>
        </p:nvSpPr>
        <p:spPr bwMode="auto">
          <a:xfrm>
            <a:off x="6858000" y="63230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F5462C10-DF7E-4E6E-B2F0-024347444F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oleObject" Target="../embeddings/oleObject4.bin"/><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png"/></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algn="ctr"/>
            <a:r>
              <a:rPr lang="en-US" altLang="en-US" smtClean="0"/>
              <a:t>Analog Channel Testing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838200" y="990600"/>
            <a:ext cx="7772400" cy="4114800"/>
          </a:xfrm>
        </p:spPr>
        <p:txBody>
          <a:bodyPr/>
          <a:lstStyle/>
          <a:p>
            <a:r>
              <a:rPr lang="en-US" altLang="en-US" smtClean="0"/>
              <a:t>Example:</a:t>
            </a:r>
          </a:p>
          <a:p>
            <a:pPr lvl="2"/>
            <a:r>
              <a:rPr lang="en-US" altLang="en-US" smtClean="0"/>
              <a:t>Given the peak value of one side</a:t>
            </a:r>
          </a:p>
          <a:p>
            <a:pPr lvl="2"/>
            <a:r>
              <a:rPr lang="en-US" altLang="en-US" smtClean="0"/>
              <a:t>Compute dBV of differential signal</a:t>
            </a:r>
          </a:p>
          <a:p>
            <a:pPr lvl="2"/>
            <a:endParaRPr lang="en-US" altLang="en-US" smtClean="0"/>
          </a:p>
          <a:p>
            <a:pPr lvl="2"/>
            <a:endParaRPr lang="en-US" altLang="en-US" smtClean="0"/>
          </a:p>
          <a:p>
            <a:pPr lvl="2"/>
            <a:endParaRPr lang="en-US" altLang="en-US" smtClean="0"/>
          </a:p>
          <a:p>
            <a:pPr lvl="2"/>
            <a:endParaRPr lang="en-US" altLang="en-US" smtClean="0"/>
          </a:p>
          <a:p>
            <a:pPr lvl="2"/>
            <a:endParaRPr lang="en-US" altLang="en-US" smtClean="0"/>
          </a:p>
          <a:p>
            <a:pPr lvl="2"/>
            <a:r>
              <a:rPr lang="en-US" altLang="en-US" smtClean="0"/>
              <a:t>500 mV one side, </a:t>
            </a:r>
            <a:r>
              <a:rPr lang="en-US" altLang="en-US" smtClean="0">
                <a:sym typeface="Wingdings" panose="05000000000000000000" pitchFamily="2" charset="2"/>
              </a:rPr>
              <a:t> 1V differential</a:t>
            </a:r>
          </a:p>
          <a:p>
            <a:pPr lvl="2"/>
            <a:r>
              <a:rPr lang="en-US" altLang="en-US" smtClean="0">
                <a:sym typeface="Wingdings" panose="05000000000000000000" pitchFamily="2" charset="2"/>
              </a:rPr>
              <a:t> 0.707 V rms diff</a:t>
            </a:r>
          </a:p>
          <a:p>
            <a:pPr lvl="2"/>
            <a:r>
              <a:rPr lang="en-US" altLang="en-US" smtClean="0">
                <a:sym typeface="Wingdings" panose="05000000000000000000" pitchFamily="2" charset="2"/>
              </a:rPr>
              <a:t>dBV: 20*log10(0.707 Vrms / 1 Vrms) = -3.01 dBV</a:t>
            </a:r>
            <a:endParaRPr lang="en-US" altLang="en-US" smtClean="0"/>
          </a:p>
          <a:p>
            <a:pPr lvl="2"/>
            <a:endParaRPr lang="en-US" altLang="en-US" smtClean="0"/>
          </a:p>
        </p:txBody>
      </p:sp>
      <p:grpSp>
        <p:nvGrpSpPr>
          <p:cNvPr id="23555" name="Group 2"/>
          <p:cNvGrpSpPr>
            <a:grpSpLocks/>
          </p:cNvGrpSpPr>
          <p:nvPr/>
        </p:nvGrpSpPr>
        <p:grpSpPr bwMode="auto">
          <a:xfrm>
            <a:off x="2849563" y="2697163"/>
            <a:ext cx="3535362" cy="1646237"/>
            <a:chOff x="4560" y="3624"/>
            <a:chExt cx="5568" cy="2592"/>
          </a:xfrm>
        </p:grpSpPr>
        <p:grpSp>
          <p:nvGrpSpPr>
            <p:cNvPr id="23556" name="Group 3"/>
            <p:cNvGrpSpPr>
              <a:grpSpLocks/>
            </p:cNvGrpSpPr>
            <p:nvPr/>
          </p:nvGrpSpPr>
          <p:grpSpPr bwMode="auto">
            <a:xfrm>
              <a:off x="6720" y="3624"/>
              <a:ext cx="1512" cy="1152"/>
              <a:chOff x="1296" y="2376"/>
              <a:chExt cx="3024" cy="1512"/>
            </a:xfrm>
          </p:grpSpPr>
          <p:grpSp>
            <p:nvGrpSpPr>
              <p:cNvPr id="23594" name="Group 4"/>
              <p:cNvGrpSpPr>
                <a:grpSpLocks/>
              </p:cNvGrpSpPr>
              <p:nvPr/>
            </p:nvGrpSpPr>
            <p:grpSpPr bwMode="auto">
              <a:xfrm>
                <a:off x="3312" y="2376"/>
                <a:ext cx="1008" cy="1512"/>
                <a:chOff x="4329" y="6567"/>
                <a:chExt cx="1296" cy="971"/>
              </a:xfrm>
            </p:grpSpPr>
            <p:sp>
              <p:nvSpPr>
                <p:cNvPr id="23605" name="Freeform 5"/>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6" name="Freeform 6"/>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7" name="Freeform 7"/>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8" name="Freeform 8"/>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3595" name="Group 9"/>
              <p:cNvGrpSpPr>
                <a:grpSpLocks/>
              </p:cNvGrpSpPr>
              <p:nvPr/>
            </p:nvGrpSpPr>
            <p:grpSpPr bwMode="auto">
              <a:xfrm>
                <a:off x="2304" y="2376"/>
                <a:ext cx="1008" cy="1512"/>
                <a:chOff x="4329" y="6567"/>
                <a:chExt cx="1296" cy="971"/>
              </a:xfrm>
            </p:grpSpPr>
            <p:sp>
              <p:nvSpPr>
                <p:cNvPr id="23601" name="Freeform 10"/>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2" name="Freeform 11"/>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3" name="Freeform 12"/>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4" name="Freeform 13"/>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3596" name="Group 14"/>
              <p:cNvGrpSpPr>
                <a:grpSpLocks/>
              </p:cNvGrpSpPr>
              <p:nvPr/>
            </p:nvGrpSpPr>
            <p:grpSpPr bwMode="auto">
              <a:xfrm>
                <a:off x="1296" y="2376"/>
                <a:ext cx="1008" cy="1512"/>
                <a:chOff x="4329" y="6567"/>
                <a:chExt cx="1296" cy="971"/>
              </a:xfrm>
            </p:grpSpPr>
            <p:sp>
              <p:nvSpPr>
                <p:cNvPr id="23597" name="Freeform 15"/>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8" name="Freeform 16"/>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9" name="Freeform 17"/>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600" name="Freeform 18"/>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23557" name="Text Box 19"/>
            <p:cNvSpPr txBox="1">
              <a:spLocks noChangeArrowheads="1"/>
            </p:cNvSpPr>
            <p:nvPr/>
          </p:nvSpPr>
          <p:spPr bwMode="auto">
            <a:xfrm>
              <a:off x="8640" y="3672"/>
              <a:ext cx="14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500 mV</a:t>
              </a:r>
            </a:p>
          </p:txBody>
        </p:sp>
        <p:sp>
          <p:nvSpPr>
            <p:cNvPr id="23558" name="Line 20"/>
            <p:cNvSpPr>
              <a:spLocks noChangeShapeType="1"/>
            </p:cNvSpPr>
            <p:nvPr/>
          </p:nvSpPr>
          <p:spPr bwMode="auto">
            <a:xfrm>
              <a:off x="8448" y="3624"/>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59" name="Line 21"/>
            <p:cNvSpPr>
              <a:spLocks noChangeShapeType="1"/>
            </p:cNvSpPr>
            <p:nvPr/>
          </p:nvSpPr>
          <p:spPr bwMode="auto">
            <a:xfrm>
              <a:off x="8448" y="4200"/>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60" name="Line 22"/>
            <p:cNvSpPr>
              <a:spLocks noChangeShapeType="1"/>
            </p:cNvSpPr>
            <p:nvPr/>
          </p:nvSpPr>
          <p:spPr bwMode="auto">
            <a:xfrm>
              <a:off x="8448" y="4776"/>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61" name="Line 23"/>
            <p:cNvSpPr>
              <a:spLocks noChangeShapeType="1"/>
            </p:cNvSpPr>
            <p:nvPr/>
          </p:nvSpPr>
          <p:spPr bwMode="auto">
            <a:xfrm>
              <a:off x="8664" y="3624"/>
              <a:ext cx="0" cy="576"/>
            </a:xfrm>
            <a:prstGeom prst="line">
              <a:avLst/>
            </a:prstGeom>
            <a:noFill/>
            <a:ln w="9525">
              <a:solidFill>
                <a:srgbClr val="000000"/>
              </a:solidFill>
              <a:round/>
              <a:headEnd type="triangle" w="sm" len="me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3562" name="Group 24"/>
            <p:cNvGrpSpPr>
              <a:grpSpLocks/>
            </p:cNvGrpSpPr>
            <p:nvPr/>
          </p:nvGrpSpPr>
          <p:grpSpPr bwMode="auto">
            <a:xfrm flipV="1">
              <a:off x="6720" y="5064"/>
              <a:ext cx="1512" cy="1080"/>
              <a:chOff x="1296" y="2376"/>
              <a:chExt cx="3024" cy="1512"/>
            </a:xfrm>
          </p:grpSpPr>
          <p:grpSp>
            <p:nvGrpSpPr>
              <p:cNvPr id="23579" name="Group 25"/>
              <p:cNvGrpSpPr>
                <a:grpSpLocks/>
              </p:cNvGrpSpPr>
              <p:nvPr/>
            </p:nvGrpSpPr>
            <p:grpSpPr bwMode="auto">
              <a:xfrm>
                <a:off x="3312" y="2376"/>
                <a:ext cx="1008" cy="1512"/>
                <a:chOff x="4329" y="6567"/>
                <a:chExt cx="1296" cy="971"/>
              </a:xfrm>
            </p:grpSpPr>
            <p:sp>
              <p:nvSpPr>
                <p:cNvPr id="23590" name="Freeform 26"/>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1" name="Freeform 27"/>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2" name="Freeform 28"/>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93" name="Freeform 29"/>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3580" name="Group 30"/>
              <p:cNvGrpSpPr>
                <a:grpSpLocks/>
              </p:cNvGrpSpPr>
              <p:nvPr/>
            </p:nvGrpSpPr>
            <p:grpSpPr bwMode="auto">
              <a:xfrm>
                <a:off x="2304" y="2376"/>
                <a:ext cx="1008" cy="1512"/>
                <a:chOff x="4329" y="6567"/>
                <a:chExt cx="1296" cy="971"/>
              </a:xfrm>
            </p:grpSpPr>
            <p:sp>
              <p:nvSpPr>
                <p:cNvPr id="23586" name="Freeform 31"/>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7" name="Freeform 32"/>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8" name="Freeform 33"/>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9" name="Freeform 34"/>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3581" name="Group 35"/>
              <p:cNvGrpSpPr>
                <a:grpSpLocks/>
              </p:cNvGrpSpPr>
              <p:nvPr/>
            </p:nvGrpSpPr>
            <p:grpSpPr bwMode="auto">
              <a:xfrm>
                <a:off x="1296" y="2376"/>
                <a:ext cx="1008" cy="1512"/>
                <a:chOff x="4329" y="6567"/>
                <a:chExt cx="1296" cy="971"/>
              </a:xfrm>
            </p:grpSpPr>
            <p:sp>
              <p:nvSpPr>
                <p:cNvPr id="23582" name="Freeform 36"/>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3" name="Freeform 37"/>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4" name="Freeform 38"/>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85" name="Freeform 39"/>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23563" name="Line 40"/>
            <p:cNvSpPr>
              <a:spLocks noChangeShapeType="1"/>
            </p:cNvSpPr>
            <p:nvPr/>
          </p:nvSpPr>
          <p:spPr bwMode="auto">
            <a:xfrm>
              <a:off x="8448" y="5064"/>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64" name="Line 41"/>
            <p:cNvSpPr>
              <a:spLocks noChangeShapeType="1"/>
            </p:cNvSpPr>
            <p:nvPr/>
          </p:nvSpPr>
          <p:spPr bwMode="auto">
            <a:xfrm>
              <a:off x="8448" y="5640"/>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65" name="Line 42"/>
            <p:cNvSpPr>
              <a:spLocks noChangeShapeType="1"/>
            </p:cNvSpPr>
            <p:nvPr/>
          </p:nvSpPr>
          <p:spPr bwMode="auto">
            <a:xfrm>
              <a:off x="8448" y="6216"/>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66" name="Line 43"/>
            <p:cNvSpPr>
              <a:spLocks noChangeShapeType="1"/>
            </p:cNvSpPr>
            <p:nvPr/>
          </p:nvSpPr>
          <p:spPr bwMode="auto">
            <a:xfrm>
              <a:off x="8664" y="5064"/>
              <a:ext cx="0" cy="576"/>
            </a:xfrm>
            <a:prstGeom prst="line">
              <a:avLst/>
            </a:prstGeom>
            <a:noFill/>
            <a:ln w="9525">
              <a:solidFill>
                <a:srgbClr val="000000"/>
              </a:solidFill>
              <a:round/>
              <a:headEnd type="triangle" w="sm" len="me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3567" name="Line 44"/>
            <p:cNvSpPr>
              <a:spLocks noChangeShapeType="1"/>
            </p:cNvSpPr>
            <p:nvPr/>
          </p:nvSpPr>
          <p:spPr bwMode="auto">
            <a:xfrm flipH="1">
              <a:off x="5136" y="4992"/>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3568" name="Group 45"/>
            <p:cNvGrpSpPr>
              <a:grpSpLocks/>
            </p:cNvGrpSpPr>
            <p:nvPr/>
          </p:nvGrpSpPr>
          <p:grpSpPr bwMode="auto">
            <a:xfrm>
              <a:off x="4704" y="4560"/>
              <a:ext cx="720" cy="576"/>
              <a:chOff x="2448" y="5400"/>
              <a:chExt cx="720" cy="576"/>
            </a:xfrm>
          </p:grpSpPr>
          <p:sp>
            <p:nvSpPr>
              <p:cNvPr id="23575" name="Line 46"/>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47"/>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48"/>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49"/>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69" name="Line 50"/>
            <p:cNvSpPr>
              <a:spLocks noChangeShapeType="1"/>
            </p:cNvSpPr>
            <p:nvPr/>
          </p:nvSpPr>
          <p:spPr bwMode="auto">
            <a:xfrm flipH="1">
              <a:off x="5136" y="4704"/>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3570" name="Group 51"/>
            <p:cNvGrpSpPr>
              <a:grpSpLocks/>
            </p:cNvGrpSpPr>
            <p:nvPr/>
          </p:nvGrpSpPr>
          <p:grpSpPr bwMode="auto">
            <a:xfrm>
              <a:off x="5640" y="4488"/>
              <a:ext cx="1152" cy="792"/>
              <a:chOff x="2232" y="12312"/>
              <a:chExt cx="1152" cy="792"/>
            </a:xfrm>
          </p:grpSpPr>
          <p:sp>
            <p:nvSpPr>
              <p:cNvPr id="23573" name="Text Box 52"/>
              <p:cNvSpPr txBox="1">
                <a:spLocks noChangeArrowheads="1"/>
              </p:cNvSpPr>
              <p:nvPr/>
            </p:nvSpPr>
            <p:spPr bwMode="auto">
              <a:xfrm>
                <a:off x="2232" y="12312"/>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OUTP</a:t>
                </a:r>
              </a:p>
            </p:txBody>
          </p:sp>
          <p:sp>
            <p:nvSpPr>
              <p:cNvPr id="23574" name="Text Box 53"/>
              <p:cNvSpPr txBox="1">
                <a:spLocks noChangeArrowheads="1"/>
              </p:cNvSpPr>
              <p:nvPr/>
            </p:nvSpPr>
            <p:spPr bwMode="auto">
              <a:xfrm>
                <a:off x="2232" y="12600"/>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OUTN</a:t>
                </a:r>
              </a:p>
            </p:txBody>
          </p:sp>
        </p:grpSp>
        <p:sp>
          <p:nvSpPr>
            <p:cNvPr id="23571" name="Line 54"/>
            <p:cNvSpPr>
              <a:spLocks noChangeShapeType="1"/>
            </p:cNvSpPr>
            <p:nvPr/>
          </p:nvSpPr>
          <p:spPr bwMode="auto">
            <a:xfrm flipH="1">
              <a:off x="4560" y="4848"/>
              <a:ext cx="288"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3572" name="Text Box 55"/>
            <p:cNvSpPr txBox="1">
              <a:spLocks noChangeArrowheads="1"/>
            </p:cNvSpPr>
            <p:nvPr/>
          </p:nvSpPr>
          <p:spPr bwMode="auto">
            <a:xfrm>
              <a:off x="8640" y="5112"/>
              <a:ext cx="14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500 mV</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838200" y="990600"/>
            <a:ext cx="7772400" cy="4114800"/>
          </a:xfrm>
        </p:spPr>
        <p:txBody>
          <a:bodyPr/>
          <a:lstStyle/>
          <a:p>
            <a:r>
              <a:rPr lang="en-US" altLang="en-US" smtClean="0"/>
              <a:t>Example:</a:t>
            </a:r>
          </a:p>
          <a:p>
            <a:pPr lvl="2"/>
            <a:r>
              <a:rPr lang="en-US" altLang="en-US" smtClean="0"/>
              <a:t>Convert a 250 mV single ended RMS measurement into dBm units at 600 Ohms.</a:t>
            </a:r>
          </a:p>
          <a:p>
            <a:pPr lvl="3"/>
            <a:r>
              <a:rPr lang="en-US" altLang="en-US" smtClean="0"/>
              <a:t>Convert voltage level to a power level using:</a:t>
            </a:r>
          </a:p>
          <a:p>
            <a:pPr lvl="4"/>
            <a:r>
              <a:rPr lang="en-US" altLang="en-US" smtClean="0"/>
              <a:t>Power = V</a:t>
            </a:r>
            <a:r>
              <a:rPr lang="en-US" altLang="en-US" baseline="30000" smtClean="0"/>
              <a:t>2</a:t>
            </a:r>
            <a:r>
              <a:rPr lang="en-US" altLang="en-US" smtClean="0"/>
              <a:t>/R</a:t>
            </a:r>
          </a:p>
          <a:p>
            <a:pPr lvl="3"/>
            <a:r>
              <a:rPr lang="en-US" altLang="en-US" smtClean="0"/>
              <a:t>Then the power is compared to the 1mW reference using:</a:t>
            </a:r>
          </a:p>
          <a:p>
            <a:pPr lvl="4"/>
            <a:r>
              <a:rPr lang="en-US" altLang="en-US" smtClean="0"/>
              <a:t>10*log (Power / 1mW))</a:t>
            </a:r>
          </a:p>
          <a:p>
            <a:pPr lvl="3"/>
            <a:r>
              <a:rPr lang="en-US" altLang="en-US" smtClean="0"/>
              <a:t>The total equation is therefore:</a:t>
            </a:r>
          </a:p>
          <a:p>
            <a:pPr lvl="4"/>
            <a:r>
              <a:rPr lang="en-US" altLang="en-US" smtClean="0"/>
              <a:t>Signal Level (dBm) = 10*log (V</a:t>
            </a:r>
            <a:r>
              <a:rPr lang="en-US" altLang="en-US" baseline="30000" smtClean="0"/>
              <a:t>2</a:t>
            </a:r>
            <a:r>
              <a:rPr lang="en-US" altLang="en-US" smtClean="0"/>
              <a:t>/(R*1mW))</a:t>
            </a:r>
          </a:p>
          <a:p>
            <a:pPr lvl="3"/>
            <a:r>
              <a:rPr lang="en-US" altLang="en-US" smtClean="0"/>
              <a:t>Converting the 250 mV signal into dBm at 600 Ohms:</a:t>
            </a:r>
          </a:p>
          <a:p>
            <a:pPr lvl="4"/>
            <a:r>
              <a:rPr lang="en-US" altLang="en-US" smtClean="0"/>
              <a:t>10*log((250mV)2/(600*1mW))=-9.823 dBm at 600 Ohms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85800" y="533400"/>
            <a:ext cx="7772400" cy="5638800"/>
          </a:xfrm>
        </p:spPr>
        <p:txBody>
          <a:bodyPr/>
          <a:lstStyle/>
          <a:p>
            <a:pPr>
              <a:defRPr/>
            </a:pPr>
            <a:r>
              <a:rPr lang="en-US" altLang="en-US" dirty="0" smtClean="0"/>
              <a:t>Gain and Level Tests</a:t>
            </a:r>
          </a:p>
          <a:p>
            <a:pPr lvl="1">
              <a:defRPr/>
            </a:pPr>
            <a:r>
              <a:rPr lang="en-US" altLang="en-US" dirty="0" smtClean="0"/>
              <a:t>Absolute Gain and Gain Error</a:t>
            </a:r>
          </a:p>
          <a:p>
            <a:pPr lvl="2">
              <a:defRPr/>
            </a:pPr>
            <a:r>
              <a:rPr lang="en-US" altLang="en-US" dirty="0" smtClean="0"/>
              <a:t>Simply the ratio of output signal level divided by the input signal level at a particular frequency.</a:t>
            </a:r>
          </a:p>
          <a:p>
            <a:pPr marL="1371600" lvl="3" indent="0">
              <a:buFontTx/>
              <a:buNone/>
              <a:defRPr/>
            </a:pPr>
            <a:r>
              <a:rPr lang="en-US" altLang="en-US" dirty="0" smtClean="0"/>
              <a:t>G = Vo/Vin in value, or 20log10(Vo/Vin) in dB</a:t>
            </a:r>
          </a:p>
          <a:p>
            <a:pPr lvl="2">
              <a:defRPr/>
            </a:pPr>
            <a:r>
              <a:rPr lang="en-US" altLang="en-US" dirty="0" smtClean="0"/>
              <a:t>Sometimes a channel’s gain is specified in terms of error relative to the ideal absolute gain - Gain error.</a:t>
            </a:r>
          </a:p>
          <a:p>
            <a:pPr lvl="3">
              <a:defRPr/>
            </a:pPr>
            <a:r>
              <a:rPr lang="en-US" altLang="en-US" dirty="0" smtClean="0"/>
              <a:t>Gain error is defined as the actual (measured) gain of a channel, divided by its ideal (expected) gain.  </a:t>
            </a:r>
          </a:p>
          <a:p>
            <a:pPr lvl="3">
              <a:defRPr/>
            </a:pPr>
            <a:r>
              <a:rPr lang="en-US" altLang="en-US" dirty="0" smtClean="0"/>
              <a:t>Gain errors are frequently the result of component mismatch in the DUT.</a:t>
            </a:r>
          </a:p>
          <a:p>
            <a:pPr lvl="2">
              <a:defRPr/>
            </a:pPr>
            <a:r>
              <a:rPr lang="en-US" altLang="en-US" dirty="0" smtClean="0"/>
              <a:t>Gain tests are commonly performed at levels below the maximum allowed signal - to distinguish between distortion and gain errors.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1427163" y="533400"/>
            <a:ext cx="5989637" cy="1371600"/>
            <a:chOff x="1440" y="3672"/>
            <a:chExt cx="9432" cy="2160"/>
          </a:xfrm>
        </p:grpSpPr>
        <p:sp>
          <p:nvSpPr>
            <p:cNvPr id="26670" name="Line 3"/>
            <p:cNvSpPr>
              <a:spLocks noChangeShapeType="1"/>
            </p:cNvSpPr>
            <p:nvPr/>
          </p:nvSpPr>
          <p:spPr bwMode="auto">
            <a:xfrm>
              <a:off x="3024" y="5040"/>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6671" name="Group 4"/>
            <p:cNvGrpSpPr>
              <a:grpSpLocks/>
            </p:cNvGrpSpPr>
            <p:nvPr/>
          </p:nvGrpSpPr>
          <p:grpSpPr bwMode="auto">
            <a:xfrm>
              <a:off x="1440" y="4752"/>
              <a:ext cx="1555" cy="576"/>
              <a:chOff x="3240" y="11304"/>
              <a:chExt cx="1555" cy="576"/>
            </a:xfrm>
          </p:grpSpPr>
          <p:sp>
            <p:nvSpPr>
              <p:cNvPr id="26712" name="Freeform 5"/>
              <p:cNvSpPr>
                <a:spLocks/>
              </p:cNvSpPr>
              <p:nvPr/>
            </p:nvSpPr>
            <p:spPr bwMode="auto">
              <a:xfrm flipH="1">
                <a:off x="3384" y="11304"/>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713" name="Text Box 6"/>
              <p:cNvSpPr txBox="1">
                <a:spLocks noChangeArrowheads="1"/>
              </p:cNvSpPr>
              <p:nvPr/>
            </p:nvSpPr>
            <p:spPr bwMode="auto">
              <a:xfrm>
                <a:off x="3240" y="11376"/>
                <a:ext cx="14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AWG</a:t>
                </a:r>
              </a:p>
            </p:txBody>
          </p:sp>
        </p:grpSp>
        <p:grpSp>
          <p:nvGrpSpPr>
            <p:cNvPr id="26672" name="Group 7"/>
            <p:cNvGrpSpPr>
              <a:grpSpLocks/>
            </p:cNvGrpSpPr>
            <p:nvPr/>
          </p:nvGrpSpPr>
          <p:grpSpPr bwMode="auto">
            <a:xfrm>
              <a:off x="6336" y="4752"/>
              <a:ext cx="1440" cy="576"/>
              <a:chOff x="7704" y="5688"/>
              <a:chExt cx="1176" cy="576"/>
            </a:xfrm>
          </p:grpSpPr>
          <p:sp>
            <p:nvSpPr>
              <p:cNvPr id="26710" name="Freeform 8"/>
              <p:cNvSpPr>
                <a:spLocks/>
              </p:cNvSpPr>
              <p:nvPr/>
            </p:nvSpPr>
            <p:spPr bwMode="auto">
              <a:xfrm>
                <a:off x="7704" y="5688"/>
                <a:ext cx="1152" cy="576"/>
              </a:xfrm>
              <a:custGeom>
                <a:avLst/>
                <a:gdLst>
                  <a:gd name="T0" fmla="*/ 171 w 1728"/>
                  <a:gd name="T1" fmla="*/ 0 h 864"/>
                  <a:gd name="T2" fmla="*/ 512 w 1728"/>
                  <a:gd name="T3" fmla="*/ 0 h 864"/>
                  <a:gd name="T4" fmla="*/ 512 w 1728"/>
                  <a:gd name="T5" fmla="*/ 256 h 864"/>
                  <a:gd name="T6" fmla="*/ 171 w 1728"/>
                  <a:gd name="T7" fmla="*/ 256 h 864"/>
                  <a:gd name="T8" fmla="*/ 0 w 1728"/>
                  <a:gd name="T9" fmla="*/ 128 h 864"/>
                  <a:gd name="T10" fmla="*/ 171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711" name="Text Box 9"/>
              <p:cNvSpPr txBox="1">
                <a:spLocks noChangeArrowheads="1"/>
              </p:cNvSpPr>
              <p:nvPr/>
            </p:nvSpPr>
            <p:spPr bwMode="auto">
              <a:xfrm>
                <a:off x="7920" y="5760"/>
                <a:ext cx="9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Digitizer</a:t>
                </a:r>
              </a:p>
            </p:txBody>
          </p:sp>
        </p:grpSp>
        <p:grpSp>
          <p:nvGrpSpPr>
            <p:cNvPr id="26673" name="Group 10"/>
            <p:cNvGrpSpPr>
              <a:grpSpLocks/>
            </p:cNvGrpSpPr>
            <p:nvPr/>
          </p:nvGrpSpPr>
          <p:grpSpPr bwMode="auto">
            <a:xfrm>
              <a:off x="8208" y="4536"/>
              <a:ext cx="1152" cy="1080"/>
              <a:chOff x="8136" y="12096"/>
              <a:chExt cx="1512" cy="1080"/>
            </a:xfrm>
          </p:grpSpPr>
          <p:sp>
            <p:nvSpPr>
              <p:cNvPr id="26708" name="Rectangle 11"/>
              <p:cNvSpPr>
                <a:spLocks noChangeArrowheads="1"/>
              </p:cNvSpPr>
              <p:nvPr/>
            </p:nvSpPr>
            <p:spPr bwMode="auto">
              <a:xfrm>
                <a:off x="8136" y="12096"/>
                <a:ext cx="1440"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6709" name="Text Box 12"/>
              <p:cNvSpPr txBox="1">
                <a:spLocks noChangeArrowheads="1"/>
              </p:cNvSpPr>
              <p:nvPr/>
            </p:nvSpPr>
            <p:spPr bwMode="auto">
              <a:xfrm>
                <a:off x="8136" y="12096"/>
                <a:ext cx="1512"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endParaRPr lang="en-US" altLang="en-US" sz="1200">
                  <a:ea typeface="MS PGothic" panose="020B0600070205080204" pitchFamily="34" charset="-128"/>
                </a:endParaRPr>
              </a:p>
              <a:p>
                <a:pPr algn="ctr">
                  <a:spcBef>
                    <a:spcPct val="0"/>
                  </a:spcBef>
                  <a:buClrTx/>
                  <a:buSzTx/>
                  <a:buFontTx/>
                  <a:buNone/>
                </a:pPr>
                <a:r>
                  <a:rPr lang="en-US" altLang="en-US" sz="1200">
                    <a:ea typeface="MS PGothic" panose="020B0600070205080204" pitchFamily="34" charset="-128"/>
                  </a:rPr>
                  <a:t>FFT</a:t>
                </a:r>
              </a:p>
            </p:txBody>
          </p:sp>
        </p:grpSp>
        <p:grpSp>
          <p:nvGrpSpPr>
            <p:cNvPr id="26674" name="Group 13"/>
            <p:cNvGrpSpPr>
              <a:grpSpLocks/>
            </p:cNvGrpSpPr>
            <p:nvPr/>
          </p:nvGrpSpPr>
          <p:grpSpPr bwMode="auto">
            <a:xfrm>
              <a:off x="3600" y="4536"/>
              <a:ext cx="1656" cy="1008"/>
              <a:chOff x="4392" y="4824"/>
              <a:chExt cx="1656" cy="1008"/>
            </a:xfrm>
          </p:grpSpPr>
          <p:sp>
            <p:nvSpPr>
              <p:cNvPr id="26706" name="Rectangle 14"/>
              <p:cNvSpPr>
                <a:spLocks noChangeArrowheads="1"/>
              </p:cNvSpPr>
              <p:nvPr/>
            </p:nvSpPr>
            <p:spPr bwMode="auto">
              <a:xfrm>
                <a:off x="4464" y="4824"/>
                <a:ext cx="1509"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6707" name="Text Box 15"/>
              <p:cNvSpPr txBox="1">
                <a:spLocks noChangeArrowheads="1"/>
              </p:cNvSpPr>
              <p:nvPr/>
            </p:nvSpPr>
            <p:spPr bwMode="auto">
              <a:xfrm>
                <a:off x="4392" y="4824"/>
                <a:ext cx="1656"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DUT </a:t>
                </a:r>
              </a:p>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sp>
          <p:nvSpPr>
            <p:cNvPr id="26675" name="Line 16"/>
            <p:cNvSpPr>
              <a:spLocks noChangeShapeType="1"/>
            </p:cNvSpPr>
            <p:nvPr/>
          </p:nvSpPr>
          <p:spPr bwMode="auto">
            <a:xfrm>
              <a:off x="7776" y="5040"/>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76" name="Line 17"/>
            <p:cNvSpPr>
              <a:spLocks noChangeShapeType="1"/>
            </p:cNvSpPr>
            <p:nvPr/>
          </p:nvSpPr>
          <p:spPr bwMode="auto">
            <a:xfrm>
              <a:off x="9288" y="5040"/>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6677" name="Group 18"/>
            <p:cNvGrpSpPr>
              <a:grpSpLocks/>
            </p:cNvGrpSpPr>
            <p:nvPr/>
          </p:nvGrpSpPr>
          <p:grpSpPr bwMode="auto">
            <a:xfrm>
              <a:off x="2808" y="3960"/>
              <a:ext cx="288" cy="720"/>
              <a:chOff x="4329" y="6567"/>
              <a:chExt cx="1296" cy="971"/>
            </a:xfrm>
          </p:grpSpPr>
          <p:sp>
            <p:nvSpPr>
              <p:cNvPr id="26702" name="Freeform 19"/>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3" name="Freeform 20"/>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4" name="Freeform 21"/>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5" name="Freeform 22"/>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678" name="Line 23"/>
            <p:cNvSpPr>
              <a:spLocks noChangeShapeType="1"/>
            </p:cNvSpPr>
            <p:nvPr/>
          </p:nvSpPr>
          <p:spPr bwMode="auto">
            <a:xfrm>
              <a:off x="6192" y="4824"/>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79" name="Line 24"/>
            <p:cNvSpPr>
              <a:spLocks noChangeShapeType="1"/>
            </p:cNvSpPr>
            <p:nvPr/>
          </p:nvSpPr>
          <p:spPr bwMode="auto">
            <a:xfrm>
              <a:off x="6192" y="5256"/>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80" name="Line 25"/>
            <p:cNvSpPr>
              <a:spLocks noChangeShapeType="1"/>
            </p:cNvSpPr>
            <p:nvPr/>
          </p:nvSpPr>
          <p:spPr bwMode="auto">
            <a:xfrm>
              <a:off x="5184" y="4824"/>
              <a:ext cx="72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81" name="Line 26"/>
            <p:cNvSpPr>
              <a:spLocks noChangeShapeType="1"/>
            </p:cNvSpPr>
            <p:nvPr/>
          </p:nvSpPr>
          <p:spPr bwMode="auto">
            <a:xfrm>
              <a:off x="5184" y="5256"/>
              <a:ext cx="72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6682" name="Group 27"/>
            <p:cNvGrpSpPr>
              <a:grpSpLocks/>
            </p:cNvGrpSpPr>
            <p:nvPr/>
          </p:nvGrpSpPr>
          <p:grpSpPr bwMode="auto">
            <a:xfrm>
              <a:off x="5400" y="4248"/>
              <a:ext cx="288" cy="187"/>
              <a:chOff x="4329" y="6567"/>
              <a:chExt cx="1296" cy="971"/>
            </a:xfrm>
          </p:grpSpPr>
          <p:sp>
            <p:nvSpPr>
              <p:cNvPr id="26698" name="Freeform 2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99" name="Freeform 2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0" name="Freeform 3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701" name="Freeform 3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6683" name="Group 32"/>
            <p:cNvGrpSpPr>
              <a:grpSpLocks/>
            </p:cNvGrpSpPr>
            <p:nvPr/>
          </p:nvGrpSpPr>
          <p:grpSpPr bwMode="auto">
            <a:xfrm flipV="1">
              <a:off x="5400" y="5616"/>
              <a:ext cx="288" cy="187"/>
              <a:chOff x="4329" y="6567"/>
              <a:chExt cx="1296" cy="971"/>
            </a:xfrm>
          </p:grpSpPr>
          <p:sp>
            <p:nvSpPr>
              <p:cNvPr id="26694" name="Freeform 3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95" name="Freeform 3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96" name="Freeform 3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97" name="Freeform 3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684" name="Text Box 37"/>
            <p:cNvSpPr txBox="1">
              <a:spLocks noChangeArrowheads="1"/>
            </p:cNvSpPr>
            <p:nvPr/>
          </p:nvSpPr>
          <p:spPr bwMode="auto">
            <a:xfrm>
              <a:off x="5112" y="4464"/>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OUTP</a:t>
              </a:r>
            </a:p>
          </p:txBody>
        </p:sp>
        <p:sp>
          <p:nvSpPr>
            <p:cNvPr id="26685" name="Text Box 38"/>
            <p:cNvSpPr txBox="1">
              <a:spLocks noChangeArrowheads="1"/>
            </p:cNvSpPr>
            <p:nvPr/>
          </p:nvSpPr>
          <p:spPr bwMode="auto">
            <a:xfrm>
              <a:off x="5112" y="5256"/>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OUTN</a:t>
              </a:r>
            </a:p>
          </p:txBody>
        </p:sp>
        <p:sp>
          <p:nvSpPr>
            <p:cNvPr id="26686" name="Line 39"/>
            <p:cNvSpPr>
              <a:spLocks noChangeShapeType="1"/>
            </p:cNvSpPr>
            <p:nvPr/>
          </p:nvSpPr>
          <p:spPr bwMode="auto">
            <a:xfrm flipV="1">
              <a:off x="3312" y="3672"/>
              <a:ext cx="0" cy="136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7" name="Line 40"/>
            <p:cNvSpPr>
              <a:spLocks noChangeShapeType="1"/>
            </p:cNvSpPr>
            <p:nvPr/>
          </p:nvSpPr>
          <p:spPr bwMode="auto">
            <a:xfrm>
              <a:off x="3312" y="3672"/>
              <a:ext cx="28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8" name="Line 41"/>
            <p:cNvSpPr>
              <a:spLocks noChangeShapeType="1"/>
            </p:cNvSpPr>
            <p:nvPr/>
          </p:nvSpPr>
          <p:spPr bwMode="auto">
            <a:xfrm flipV="1">
              <a:off x="6192" y="3672"/>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89" name="Line 42"/>
            <p:cNvSpPr>
              <a:spLocks noChangeShapeType="1"/>
            </p:cNvSpPr>
            <p:nvPr/>
          </p:nvSpPr>
          <p:spPr bwMode="auto">
            <a:xfrm>
              <a:off x="6192" y="5256"/>
              <a:ext cx="0"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90" name="Freeform 43"/>
            <p:cNvSpPr>
              <a:spLocks/>
            </p:cNvSpPr>
            <p:nvPr/>
          </p:nvSpPr>
          <p:spPr bwMode="auto">
            <a:xfrm>
              <a:off x="6048" y="5688"/>
              <a:ext cx="288" cy="144"/>
            </a:xfrm>
            <a:custGeom>
              <a:avLst/>
              <a:gdLst>
                <a:gd name="T0" fmla="*/ 0 w 288"/>
                <a:gd name="T1" fmla="*/ 0 h 144"/>
                <a:gd name="T2" fmla="*/ 288 w 288"/>
                <a:gd name="T3" fmla="*/ 0 h 144"/>
                <a:gd name="T4" fmla="*/ 144 w 288"/>
                <a:gd name="T5" fmla="*/ 144 h 144"/>
                <a:gd name="T6" fmla="*/ 0 w 288"/>
                <a:gd name="T7" fmla="*/ 0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144" y="144"/>
                  </a:lnTo>
                  <a:lnTo>
                    <a:pt x="0" y="0"/>
                  </a:lnTo>
                  <a:close/>
                </a:path>
              </a:pathLst>
            </a:custGeom>
            <a:solidFill>
              <a:srgbClr val="FFFFFF"/>
            </a:solidFill>
            <a:ln w="9525" cap="flat" cmpd="sng">
              <a:solidFill>
                <a:srgbClr val="000000"/>
              </a:solidFill>
              <a:prstDash val="solid"/>
              <a:round/>
              <a:headEnd/>
              <a:tailEnd/>
            </a:ln>
          </p:spPr>
          <p:txBody>
            <a:bodyPr/>
            <a:lstStyle/>
            <a:p>
              <a:endParaRPr lang="en-US"/>
            </a:p>
          </p:txBody>
        </p:sp>
        <p:sp>
          <p:nvSpPr>
            <p:cNvPr id="26691" name="Text Box 44"/>
            <p:cNvSpPr txBox="1">
              <a:spLocks noChangeArrowheads="1"/>
            </p:cNvSpPr>
            <p:nvPr/>
          </p:nvSpPr>
          <p:spPr bwMode="auto">
            <a:xfrm>
              <a:off x="9216" y="4536"/>
              <a:ext cx="1656"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1.25 V RMS</a:t>
              </a:r>
            </a:p>
          </p:txBody>
        </p:sp>
        <p:sp>
          <p:nvSpPr>
            <p:cNvPr id="26692" name="Text Box 45"/>
            <p:cNvSpPr txBox="1">
              <a:spLocks noChangeArrowheads="1"/>
            </p:cNvSpPr>
            <p:nvPr/>
          </p:nvSpPr>
          <p:spPr bwMode="auto">
            <a:xfrm>
              <a:off x="6120" y="3672"/>
              <a:ext cx="288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8 kHz sampling rate,</a:t>
              </a:r>
            </a:p>
            <a:p>
              <a:pPr algn="ctr">
                <a:spcBef>
                  <a:spcPct val="0"/>
                </a:spcBef>
                <a:buClrTx/>
                <a:buSzTx/>
                <a:buFontTx/>
                <a:buNone/>
              </a:pPr>
              <a:r>
                <a:rPr lang="en-US" altLang="en-US" sz="1200">
                  <a:ea typeface="MS PGothic" panose="020B0600070205080204" pitchFamily="34" charset="-128"/>
                </a:rPr>
                <a:t>256 samples</a:t>
              </a:r>
            </a:p>
          </p:txBody>
        </p:sp>
        <p:sp>
          <p:nvSpPr>
            <p:cNvPr id="26693" name="Line 46"/>
            <p:cNvSpPr>
              <a:spLocks noChangeShapeType="1"/>
            </p:cNvSpPr>
            <p:nvPr/>
          </p:nvSpPr>
          <p:spPr bwMode="auto">
            <a:xfrm flipH="1">
              <a:off x="7488" y="4320"/>
              <a:ext cx="144"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6627" name="Group 2"/>
          <p:cNvGrpSpPr>
            <a:grpSpLocks/>
          </p:cNvGrpSpPr>
          <p:nvPr/>
        </p:nvGrpSpPr>
        <p:grpSpPr bwMode="auto">
          <a:xfrm>
            <a:off x="1371600" y="3524250"/>
            <a:ext cx="6080125" cy="1352550"/>
            <a:chOff x="1728" y="6984"/>
            <a:chExt cx="9576" cy="2131"/>
          </a:xfrm>
        </p:grpSpPr>
        <p:sp>
          <p:nvSpPr>
            <p:cNvPr id="26633" name="Text Box 3"/>
            <p:cNvSpPr txBox="1">
              <a:spLocks noChangeArrowheads="1"/>
            </p:cNvSpPr>
            <p:nvPr/>
          </p:nvSpPr>
          <p:spPr bwMode="auto">
            <a:xfrm>
              <a:off x="5400" y="7776"/>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OUTP</a:t>
              </a:r>
            </a:p>
          </p:txBody>
        </p:sp>
        <p:sp>
          <p:nvSpPr>
            <p:cNvPr id="26634" name="Text Box 4"/>
            <p:cNvSpPr txBox="1">
              <a:spLocks noChangeArrowheads="1"/>
            </p:cNvSpPr>
            <p:nvPr/>
          </p:nvSpPr>
          <p:spPr bwMode="auto">
            <a:xfrm>
              <a:off x="5400" y="8568"/>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OUTN</a:t>
              </a:r>
            </a:p>
          </p:txBody>
        </p:sp>
        <p:sp>
          <p:nvSpPr>
            <p:cNvPr id="26635" name="Line 5"/>
            <p:cNvSpPr>
              <a:spLocks noChangeShapeType="1"/>
            </p:cNvSpPr>
            <p:nvPr/>
          </p:nvSpPr>
          <p:spPr bwMode="auto">
            <a:xfrm>
              <a:off x="3312" y="8352"/>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6636" name="Group 6"/>
            <p:cNvGrpSpPr>
              <a:grpSpLocks/>
            </p:cNvGrpSpPr>
            <p:nvPr/>
          </p:nvGrpSpPr>
          <p:grpSpPr bwMode="auto">
            <a:xfrm>
              <a:off x="1728" y="8064"/>
              <a:ext cx="1555" cy="576"/>
              <a:chOff x="3240" y="11304"/>
              <a:chExt cx="1555" cy="576"/>
            </a:xfrm>
          </p:grpSpPr>
          <p:sp>
            <p:nvSpPr>
              <p:cNvPr id="26668" name="Freeform 7"/>
              <p:cNvSpPr>
                <a:spLocks/>
              </p:cNvSpPr>
              <p:nvPr/>
            </p:nvSpPr>
            <p:spPr bwMode="auto">
              <a:xfrm flipH="1">
                <a:off x="3384" y="11304"/>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669" name="Text Box 8"/>
              <p:cNvSpPr txBox="1">
                <a:spLocks noChangeArrowheads="1"/>
              </p:cNvSpPr>
              <p:nvPr/>
            </p:nvSpPr>
            <p:spPr bwMode="auto">
              <a:xfrm>
                <a:off x="3240" y="11376"/>
                <a:ext cx="14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AWG</a:t>
                </a:r>
              </a:p>
            </p:txBody>
          </p:sp>
        </p:grpSp>
        <p:grpSp>
          <p:nvGrpSpPr>
            <p:cNvPr id="26637" name="Group 9"/>
            <p:cNvGrpSpPr>
              <a:grpSpLocks/>
            </p:cNvGrpSpPr>
            <p:nvPr/>
          </p:nvGrpSpPr>
          <p:grpSpPr bwMode="auto">
            <a:xfrm>
              <a:off x="6624" y="8064"/>
              <a:ext cx="1440" cy="576"/>
              <a:chOff x="7704" y="5688"/>
              <a:chExt cx="1176" cy="576"/>
            </a:xfrm>
          </p:grpSpPr>
          <p:sp>
            <p:nvSpPr>
              <p:cNvPr id="26666" name="Freeform 10"/>
              <p:cNvSpPr>
                <a:spLocks/>
              </p:cNvSpPr>
              <p:nvPr/>
            </p:nvSpPr>
            <p:spPr bwMode="auto">
              <a:xfrm>
                <a:off x="7704" y="5688"/>
                <a:ext cx="1152" cy="576"/>
              </a:xfrm>
              <a:custGeom>
                <a:avLst/>
                <a:gdLst>
                  <a:gd name="T0" fmla="*/ 171 w 1728"/>
                  <a:gd name="T1" fmla="*/ 0 h 864"/>
                  <a:gd name="T2" fmla="*/ 512 w 1728"/>
                  <a:gd name="T3" fmla="*/ 0 h 864"/>
                  <a:gd name="T4" fmla="*/ 512 w 1728"/>
                  <a:gd name="T5" fmla="*/ 256 h 864"/>
                  <a:gd name="T6" fmla="*/ 171 w 1728"/>
                  <a:gd name="T7" fmla="*/ 256 h 864"/>
                  <a:gd name="T8" fmla="*/ 0 w 1728"/>
                  <a:gd name="T9" fmla="*/ 128 h 864"/>
                  <a:gd name="T10" fmla="*/ 171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26667" name="Text Box 11"/>
              <p:cNvSpPr txBox="1">
                <a:spLocks noChangeArrowheads="1"/>
              </p:cNvSpPr>
              <p:nvPr/>
            </p:nvSpPr>
            <p:spPr bwMode="auto">
              <a:xfrm>
                <a:off x="7920" y="5760"/>
                <a:ext cx="9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Digitizer</a:t>
                </a:r>
              </a:p>
            </p:txBody>
          </p:sp>
        </p:grpSp>
        <p:grpSp>
          <p:nvGrpSpPr>
            <p:cNvPr id="26638" name="Group 12"/>
            <p:cNvGrpSpPr>
              <a:grpSpLocks/>
            </p:cNvGrpSpPr>
            <p:nvPr/>
          </p:nvGrpSpPr>
          <p:grpSpPr bwMode="auto">
            <a:xfrm>
              <a:off x="8496" y="7848"/>
              <a:ext cx="1152" cy="1080"/>
              <a:chOff x="8136" y="12096"/>
              <a:chExt cx="1512" cy="1080"/>
            </a:xfrm>
          </p:grpSpPr>
          <p:sp>
            <p:nvSpPr>
              <p:cNvPr id="26664" name="Rectangle 13"/>
              <p:cNvSpPr>
                <a:spLocks noChangeArrowheads="1"/>
              </p:cNvSpPr>
              <p:nvPr/>
            </p:nvSpPr>
            <p:spPr bwMode="auto">
              <a:xfrm>
                <a:off x="8136" y="12096"/>
                <a:ext cx="1440"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6665" name="Text Box 14"/>
              <p:cNvSpPr txBox="1">
                <a:spLocks noChangeArrowheads="1"/>
              </p:cNvSpPr>
              <p:nvPr/>
            </p:nvSpPr>
            <p:spPr bwMode="auto">
              <a:xfrm>
                <a:off x="8136" y="12096"/>
                <a:ext cx="1512"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endParaRPr lang="en-US" altLang="en-US" sz="1200">
                  <a:ea typeface="MS PGothic" panose="020B0600070205080204" pitchFamily="34" charset="-128"/>
                </a:endParaRPr>
              </a:p>
              <a:p>
                <a:pPr algn="ctr">
                  <a:spcBef>
                    <a:spcPct val="0"/>
                  </a:spcBef>
                  <a:buClrTx/>
                  <a:buSzTx/>
                  <a:buFontTx/>
                  <a:buNone/>
                </a:pPr>
                <a:r>
                  <a:rPr lang="en-US" altLang="en-US" sz="1200">
                    <a:ea typeface="MS PGothic" panose="020B0600070205080204" pitchFamily="34" charset="-128"/>
                  </a:rPr>
                  <a:t>FFT</a:t>
                </a:r>
              </a:p>
            </p:txBody>
          </p:sp>
        </p:grpSp>
        <p:grpSp>
          <p:nvGrpSpPr>
            <p:cNvPr id="26639" name="Group 15"/>
            <p:cNvGrpSpPr>
              <a:grpSpLocks/>
            </p:cNvGrpSpPr>
            <p:nvPr/>
          </p:nvGrpSpPr>
          <p:grpSpPr bwMode="auto">
            <a:xfrm>
              <a:off x="3888" y="7848"/>
              <a:ext cx="1656" cy="1008"/>
              <a:chOff x="4392" y="4824"/>
              <a:chExt cx="1656" cy="1008"/>
            </a:xfrm>
          </p:grpSpPr>
          <p:sp>
            <p:nvSpPr>
              <p:cNvPr id="26662" name="Rectangle 16"/>
              <p:cNvSpPr>
                <a:spLocks noChangeArrowheads="1"/>
              </p:cNvSpPr>
              <p:nvPr/>
            </p:nvSpPr>
            <p:spPr bwMode="auto">
              <a:xfrm>
                <a:off x="4464" y="4824"/>
                <a:ext cx="1509"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6663" name="Text Box 17"/>
              <p:cNvSpPr txBox="1">
                <a:spLocks noChangeArrowheads="1"/>
              </p:cNvSpPr>
              <p:nvPr/>
            </p:nvSpPr>
            <p:spPr bwMode="auto">
              <a:xfrm>
                <a:off x="4392" y="4824"/>
                <a:ext cx="1656"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DUT </a:t>
                </a:r>
              </a:p>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sp>
          <p:nvSpPr>
            <p:cNvPr id="26640" name="Line 18"/>
            <p:cNvSpPr>
              <a:spLocks noChangeShapeType="1"/>
            </p:cNvSpPr>
            <p:nvPr/>
          </p:nvSpPr>
          <p:spPr bwMode="auto">
            <a:xfrm>
              <a:off x="8064" y="8352"/>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41" name="Line 19"/>
            <p:cNvSpPr>
              <a:spLocks noChangeShapeType="1"/>
            </p:cNvSpPr>
            <p:nvPr/>
          </p:nvSpPr>
          <p:spPr bwMode="auto">
            <a:xfrm>
              <a:off x="9576" y="8352"/>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6642" name="Group 20"/>
            <p:cNvGrpSpPr>
              <a:grpSpLocks/>
            </p:cNvGrpSpPr>
            <p:nvPr/>
          </p:nvGrpSpPr>
          <p:grpSpPr bwMode="auto">
            <a:xfrm>
              <a:off x="3096" y="7272"/>
              <a:ext cx="288" cy="720"/>
              <a:chOff x="4329" y="6567"/>
              <a:chExt cx="1296" cy="971"/>
            </a:xfrm>
          </p:grpSpPr>
          <p:sp>
            <p:nvSpPr>
              <p:cNvPr id="26658" name="Freeform 21"/>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9" name="Freeform 22"/>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60" name="Freeform 23"/>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61" name="Freeform 24"/>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643" name="Line 25"/>
            <p:cNvSpPr>
              <a:spLocks noChangeShapeType="1"/>
            </p:cNvSpPr>
            <p:nvPr/>
          </p:nvSpPr>
          <p:spPr bwMode="auto">
            <a:xfrm>
              <a:off x="5472" y="8136"/>
              <a:ext cx="144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6644" name="Line 26"/>
            <p:cNvSpPr>
              <a:spLocks noChangeShapeType="1"/>
            </p:cNvSpPr>
            <p:nvPr/>
          </p:nvSpPr>
          <p:spPr bwMode="auto">
            <a:xfrm>
              <a:off x="5472" y="8568"/>
              <a:ext cx="144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26645" name="Group 27"/>
            <p:cNvGrpSpPr>
              <a:grpSpLocks/>
            </p:cNvGrpSpPr>
            <p:nvPr/>
          </p:nvGrpSpPr>
          <p:grpSpPr bwMode="auto">
            <a:xfrm>
              <a:off x="5688" y="7560"/>
              <a:ext cx="288" cy="187"/>
              <a:chOff x="4329" y="6567"/>
              <a:chExt cx="1296" cy="971"/>
            </a:xfrm>
          </p:grpSpPr>
          <p:sp>
            <p:nvSpPr>
              <p:cNvPr id="26654" name="Freeform 2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5" name="Freeform 2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6" name="Freeform 3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7" name="Freeform 3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6646" name="Group 32"/>
            <p:cNvGrpSpPr>
              <a:grpSpLocks/>
            </p:cNvGrpSpPr>
            <p:nvPr/>
          </p:nvGrpSpPr>
          <p:grpSpPr bwMode="auto">
            <a:xfrm flipV="1">
              <a:off x="5688" y="8928"/>
              <a:ext cx="288" cy="187"/>
              <a:chOff x="4329" y="6567"/>
              <a:chExt cx="1296" cy="971"/>
            </a:xfrm>
          </p:grpSpPr>
          <p:sp>
            <p:nvSpPr>
              <p:cNvPr id="26650" name="Freeform 3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1" name="Freeform 3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2" name="Freeform 3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3" name="Freeform 3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6647" name="Text Box 37"/>
            <p:cNvSpPr txBox="1">
              <a:spLocks noChangeArrowheads="1"/>
            </p:cNvSpPr>
            <p:nvPr/>
          </p:nvSpPr>
          <p:spPr bwMode="auto">
            <a:xfrm>
              <a:off x="9504" y="7848"/>
              <a:ext cx="180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1.025 V RMS</a:t>
              </a:r>
            </a:p>
          </p:txBody>
        </p:sp>
        <p:sp>
          <p:nvSpPr>
            <p:cNvPr id="26648" name="Text Box 38"/>
            <p:cNvSpPr txBox="1">
              <a:spLocks noChangeArrowheads="1"/>
            </p:cNvSpPr>
            <p:nvPr/>
          </p:nvSpPr>
          <p:spPr bwMode="auto">
            <a:xfrm>
              <a:off x="6408" y="6984"/>
              <a:ext cx="288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16 kHz sampling rate,</a:t>
              </a:r>
            </a:p>
            <a:p>
              <a:pPr algn="ctr">
                <a:spcBef>
                  <a:spcPct val="0"/>
                </a:spcBef>
                <a:buClrTx/>
                <a:buSzTx/>
                <a:buFontTx/>
                <a:buNone/>
              </a:pPr>
              <a:r>
                <a:rPr lang="en-US" altLang="en-US" sz="1200">
                  <a:ea typeface="MS PGothic" panose="020B0600070205080204" pitchFamily="34" charset="-128"/>
                </a:rPr>
                <a:t>1024 samples</a:t>
              </a:r>
            </a:p>
          </p:txBody>
        </p:sp>
        <p:sp>
          <p:nvSpPr>
            <p:cNvPr id="26649" name="Line 39"/>
            <p:cNvSpPr>
              <a:spLocks noChangeShapeType="1"/>
            </p:cNvSpPr>
            <p:nvPr/>
          </p:nvSpPr>
          <p:spPr bwMode="auto">
            <a:xfrm flipH="1">
              <a:off x="7776" y="7632"/>
              <a:ext cx="144"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6628" name="TextBox 86"/>
          <p:cNvSpPr txBox="1">
            <a:spLocks noChangeArrowheads="1"/>
          </p:cNvSpPr>
          <p:nvPr/>
        </p:nvSpPr>
        <p:spPr bwMode="auto">
          <a:xfrm>
            <a:off x="7543800" y="1355725"/>
            <a:ext cx="831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In bin 37</a:t>
            </a:r>
          </a:p>
        </p:txBody>
      </p:sp>
      <p:sp>
        <p:nvSpPr>
          <p:cNvPr id="26629" name="TextBox 87"/>
          <p:cNvSpPr txBox="1">
            <a:spLocks noChangeArrowheads="1"/>
          </p:cNvSpPr>
          <p:nvPr/>
        </p:nvSpPr>
        <p:spPr bwMode="auto">
          <a:xfrm>
            <a:off x="2674938" y="1912938"/>
            <a:ext cx="1530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Ideal gain: -1.5 dB</a:t>
            </a:r>
          </a:p>
        </p:txBody>
      </p:sp>
      <p:sp>
        <p:nvSpPr>
          <p:cNvPr id="26630" name="TextBox 88"/>
          <p:cNvSpPr txBox="1">
            <a:spLocks noChangeArrowheads="1"/>
          </p:cNvSpPr>
          <p:nvPr/>
        </p:nvSpPr>
        <p:spPr bwMode="auto">
          <a:xfrm>
            <a:off x="1911350" y="2514600"/>
            <a:ext cx="1597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Input frequency =? </a:t>
            </a:r>
          </a:p>
        </p:txBody>
      </p:sp>
      <p:sp>
        <p:nvSpPr>
          <p:cNvPr id="26631" name="TextBox 89"/>
          <p:cNvSpPr txBox="1">
            <a:spLocks noChangeArrowheads="1"/>
          </p:cNvSpPr>
          <p:nvPr/>
        </p:nvSpPr>
        <p:spPr bwMode="auto">
          <a:xfrm>
            <a:off x="7451725" y="4392613"/>
            <a:ext cx="1171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In which bin?</a:t>
            </a:r>
          </a:p>
        </p:txBody>
      </p:sp>
      <p:sp>
        <p:nvSpPr>
          <p:cNvPr id="26632" name="TextBox 90"/>
          <p:cNvSpPr txBox="1">
            <a:spLocks noChangeArrowheads="1"/>
          </p:cNvSpPr>
          <p:nvPr/>
        </p:nvSpPr>
        <p:spPr bwMode="auto">
          <a:xfrm>
            <a:off x="2133600" y="5334000"/>
            <a:ext cx="12890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Actual gain = ?</a:t>
            </a:r>
          </a:p>
          <a:p>
            <a:pPr>
              <a:spcBef>
                <a:spcPct val="0"/>
              </a:spcBef>
              <a:buClrTx/>
              <a:buSzTx/>
              <a:buFontTx/>
              <a:buNone/>
            </a:pPr>
            <a:endParaRPr lang="en-US" altLang="en-US" sz="1400"/>
          </a:p>
          <a:p>
            <a:pPr>
              <a:spcBef>
                <a:spcPct val="0"/>
              </a:spcBef>
              <a:buClrTx/>
              <a:buSzTx/>
              <a:buFontTx/>
              <a:buNone/>
            </a:pPr>
            <a:r>
              <a:rPr lang="en-US" altLang="en-US" sz="1400"/>
              <a:t>Gain error: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685800" y="838200"/>
            <a:ext cx="7772400" cy="4114800"/>
          </a:xfrm>
        </p:spPr>
        <p:txBody>
          <a:bodyPr/>
          <a:lstStyle/>
          <a:p>
            <a:r>
              <a:rPr lang="en-US" altLang="en-US" smtClean="0"/>
              <a:t>Gain and Level Tests</a:t>
            </a:r>
          </a:p>
          <a:p>
            <a:pPr lvl="1"/>
            <a:r>
              <a:rPr lang="en-US" altLang="en-US" smtClean="0"/>
              <a:t>Gain Tracking Error</a:t>
            </a:r>
          </a:p>
          <a:p>
            <a:pPr lvl="2"/>
            <a:r>
              <a:rPr lang="en-US" altLang="en-US" smtClean="0"/>
              <a:t>The variation in the gain of a channel as the signal amplitude changes.</a:t>
            </a:r>
          </a:p>
          <a:p>
            <a:pPr lvl="3"/>
            <a:r>
              <a:rPr lang="en-US" altLang="en-US" smtClean="0"/>
              <a:t>Although a perfect analog circuit has no gain tracking error, small circuit defects can cause non-linearities in gain over changing input voltage.</a:t>
            </a:r>
          </a:p>
          <a:p>
            <a:pPr lvl="3"/>
            <a:r>
              <a:rPr lang="en-US" altLang="en-US" smtClean="0"/>
              <a:t>A major source of gain tracking error comes from quantization errors in  DAC or ADC - usually most severe in low amplitude signals.</a:t>
            </a:r>
          </a:p>
          <a:p>
            <a:pPr lvl="3"/>
            <a:r>
              <a:rPr lang="en-US" altLang="en-US" smtClean="0"/>
              <a:t>Gain tracking is calculated by measuring the gain at a reference level.  Gain tracking error is calculated at each signal level by subtracting the reference dB from the measured gain at that level.</a:t>
            </a:r>
          </a:p>
          <a:p>
            <a:pPr lvl="3"/>
            <a:r>
              <a:rPr lang="en-US" altLang="en-US" smtClean="0"/>
              <a:t>Gain tracking error is specified in decibels.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685800" y="838200"/>
            <a:ext cx="7772400" cy="1905000"/>
          </a:xfrm>
        </p:spPr>
        <p:txBody>
          <a:bodyPr/>
          <a:lstStyle/>
          <a:p>
            <a:r>
              <a:rPr lang="en-US" altLang="en-US" smtClean="0"/>
              <a:t>Gain and Level Tests</a:t>
            </a:r>
          </a:p>
          <a:p>
            <a:pPr lvl="1"/>
            <a:r>
              <a:rPr lang="en-US" altLang="en-US" smtClean="0"/>
              <a:t>PGA Gain Tests</a:t>
            </a:r>
          </a:p>
          <a:p>
            <a:pPr lvl="2"/>
            <a:r>
              <a:rPr lang="en-US" altLang="en-US" smtClean="0"/>
              <a:t>A PGA can be set to multiple gain settings using a digital control signal.</a:t>
            </a:r>
          </a:p>
        </p:txBody>
      </p:sp>
      <p:grpSp>
        <p:nvGrpSpPr>
          <p:cNvPr id="28675" name="Group 2"/>
          <p:cNvGrpSpPr>
            <a:grpSpLocks/>
          </p:cNvGrpSpPr>
          <p:nvPr/>
        </p:nvGrpSpPr>
        <p:grpSpPr bwMode="auto">
          <a:xfrm>
            <a:off x="2058988" y="3059113"/>
            <a:ext cx="5165725" cy="3611562"/>
            <a:chOff x="2160" y="4104"/>
            <a:chExt cx="8136" cy="5688"/>
          </a:xfrm>
        </p:grpSpPr>
        <p:grpSp>
          <p:nvGrpSpPr>
            <p:cNvPr id="28676" name="Group 3"/>
            <p:cNvGrpSpPr>
              <a:grpSpLocks/>
            </p:cNvGrpSpPr>
            <p:nvPr/>
          </p:nvGrpSpPr>
          <p:grpSpPr bwMode="auto">
            <a:xfrm>
              <a:off x="4032" y="4608"/>
              <a:ext cx="1872" cy="1872"/>
              <a:chOff x="4248" y="4320"/>
              <a:chExt cx="1872" cy="1872"/>
            </a:xfrm>
          </p:grpSpPr>
          <p:grpSp>
            <p:nvGrpSpPr>
              <p:cNvPr id="28788" name="Group 4"/>
              <p:cNvGrpSpPr>
                <a:grpSpLocks/>
              </p:cNvGrpSpPr>
              <p:nvPr/>
            </p:nvGrpSpPr>
            <p:grpSpPr bwMode="auto">
              <a:xfrm>
                <a:off x="4680" y="4752"/>
                <a:ext cx="720" cy="576"/>
                <a:chOff x="2448" y="5400"/>
                <a:chExt cx="720" cy="576"/>
              </a:xfrm>
            </p:grpSpPr>
            <p:sp>
              <p:nvSpPr>
                <p:cNvPr id="28795" name="Line 5"/>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6" name="Line 6"/>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7" name="Line 7"/>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8" name="Line 8"/>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789" name="Line 9"/>
              <p:cNvSpPr>
                <a:spLocks noChangeShapeType="1"/>
              </p:cNvSpPr>
              <p:nvPr/>
            </p:nvSpPr>
            <p:spPr bwMode="auto">
              <a:xfrm flipV="1">
                <a:off x="5112" y="5184"/>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8790" name="Text Box 10"/>
              <p:cNvSpPr txBox="1">
                <a:spLocks noChangeArrowheads="1"/>
              </p:cNvSpPr>
              <p:nvPr/>
            </p:nvSpPr>
            <p:spPr bwMode="auto">
              <a:xfrm>
                <a:off x="4536" y="4320"/>
                <a:ext cx="13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a:t>
                </a:r>
              </a:p>
            </p:txBody>
          </p:sp>
          <p:sp>
            <p:nvSpPr>
              <p:cNvPr id="28791" name="Line 11"/>
              <p:cNvSpPr>
                <a:spLocks noChangeShapeType="1"/>
              </p:cNvSpPr>
              <p:nvPr/>
            </p:nvSpPr>
            <p:spPr bwMode="auto">
              <a:xfrm flipH="1">
                <a:off x="5040" y="5400"/>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2" name="Line 12"/>
              <p:cNvSpPr>
                <a:spLocks noChangeShapeType="1"/>
              </p:cNvSpPr>
              <p:nvPr/>
            </p:nvSpPr>
            <p:spPr bwMode="auto">
              <a:xfrm>
                <a:off x="5400" y="5040"/>
                <a:ext cx="3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3" name="Line 13"/>
              <p:cNvSpPr>
                <a:spLocks noChangeShapeType="1"/>
              </p:cNvSpPr>
              <p:nvPr/>
            </p:nvSpPr>
            <p:spPr bwMode="auto">
              <a:xfrm flipH="1">
                <a:off x="4464" y="5040"/>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94" name="Text Box 14"/>
              <p:cNvSpPr txBox="1">
                <a:spLocks noChangeArrowheads="1"/>
              </p:cNvSpPr>
              <p:nvPr/>
            </p:nvSpPr>
            <p:spPr bwMode="auto">
              <a:xfrm>
                <a:off x="4248" y="5760"/>
                <a:ext cx="187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Gain setting</a:t>
                </a:r>
              </a:p>
            </p:txBody>
          </p:sp>
        </p:grpSp>
        <p:grpSp>
          <p:nvGrpSpPr>
            <p:cNvPr id="28677" name="Group 15"/>
            <p:cNvGrpSpPr>
              <a:grpSpLocks/>
            </p:cNvGrpSpPr>
            <p:nvPr/>
          </p:nvGrpSpPr>
          <p:grpSpPr bwMode="auto">
            <a:xfrm>
              <a:off x="6264" y="5544"/>
              <a:ext cx="1872" cy="1080"/>
              <a:chOff x="1140" y="3000"/>
              <a:chExt cx="1872" cy="1080"/>
            </a:xfrm>
          </p:grpSpPr>
          <p:sp>
            <p:nvSpPr>
              <p:cNvPr id="28786" name="Text Box 16"/>
              <p:cNvSpPr txBox="1">
                <a:spLocks noChangeArrowheads="1"/>
              </p:cNvSpPr>
              <p:nvPr/>
            </p:nvSpPr>
            <p:spPr bwMode="auto">
              <a:xfrm>
                <a:off x="1140" y="3000"/>
                <a:ext cx="1872"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1.5 dB</a:t>
                </a:r>
              </a:p>
              <a:p>
                <a:pPr algn="ctr">
                  <a:spcBef>
                    <a:spcPct val="0"/>
                  </a:spcBef>
                  <a:buClrTx/>
                  <a:buSzTx/>
                  <a:buFontTx/>
                  <a:buNone/>
                </a:pPr>
                <a:r>
                  <a:rPr lang="en-US" altLang="en-US" sz="1200">
                    <a:ea typeface="MS PGothic" panose="020B0600070205080204" pitchFamily="34" charset="-128"/>
                  </a:rPr>
                  <a:t>per step</a:t>
                </a:r>
              </a:p>
            </p:txBody>
          </p:sp>
          <p:sp>
            <p:nvSpPr>
              <p:cNvPr id="28787" name="Line 17"/>
              <p:cNvSpPr>
                <a:spLocks noChangeShapeType="1"/>
              </p:cNvSpPr>
              <p:nvPr/>
            </p:nvSpPr>
            <p:spPr bwMode="auto">
              <a:xfrm>
                <a:off x="2148" y="3720"/>
                <a:ext cx="432"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8678" name="Rectangle 18"/>
            <p:cNvSpPr>
              <a:spLocks noChangeArrowheads="1"/>
            </p:cNvSpPr>
            <p:nvPr/>
          </p:nvSpPr>
          <p:spPr bwMode="auto">
            <a:xfrm>
              <a:off x="3456" y="4320"/>
              <a:ext cx="6048" cy="43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28679" name="Group 19"/>
            <p:cNvGrpSpPr>
              <a:grpSpLocks/>
            </p:cNvGrpSpPr>
            <p:nvPr/>
          </p:nvGrpSpPr>
          <p:grpSpPr bwMode="auto">
            <a:xfrm>
              <a:off x="3600" y="4896"/>
              <a:ext cx="5373" cy="2980"/>
              <a:chOff x="3792" y="4586"/>
              <a:chExt cx="5451" cy="2980"/>
            </a:xfrm>
          </p:grpSpPr>
          <p:sp>
            <p:nvSpPr>
              <p:cNvPr id="28725" name="Line 20"/>
              <p:cNvSpPr>
                <a:spLocks noChangeShapeType="1"/>
              </p:cNvSpPr>
              <p:nvPr/>
            </p:nvSpPr>
            <p:spPr bwMode="auto">
              <a:xfrm flipH="1">
                <a:off x="9099" y="458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6" name="Line 21"/>
              <p:cNvSpPr>
                <a:spLocks noChangeShapeType="1"/>
              </p:cNvSpPr>
              <p:nvPr/>
            </p:nvSpPr>
            <p:spPr bwMode="auto">
              <a:xfrm flipH="1">
                <a:off x="8933" y="5040"/>
                <a:ext cx="16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7" name="Line 22"/>
              <p:cNvSpPr>
                <a:spLocks noChangeShapeType="1"/>
              </p:cNvSpPr>
              <p:nvPr/>
            </p:nvSpPr>
            <p:spPr bwMode="auto">
              <a:xfrm flipH="1">
                <a:off x="8759" y="5442"/>
                <a:ext cx="17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8" name="Line 23"/>
              <p:cNvSpPr>
                <a:spLocks noChangeShapeType="1"/>
              </p:cNvSpPr>
              <p:nvPr/>
            </p:nvSpPr>
            <p:spPr bwMode="auto">
              <a:xfrm flipH="1">
                <a:off x="8572" y="5783"/>
                <a:ext cx="18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Line 24"/>
              <p:cNvSpPr>
                <a:spLocks noChangeShapeType="1"/>
              </p:cNvSpPr>
              <p:nvPr/>
            </p:nvSpPr>
            <p:spPr bwMode="auto">
              <a:xfrm flipH="1">
                <a:off x="8400" y="6048"/>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0" name="Line 25"/>
              <p:cNvSpPr>
                <a:spLocks noChangeShapeType="1"/>
              </p:cNvSpPr>
              <p:nvPr/>
            </p:nvSpPr>
            <p:spPr bwMode="auto">
              <a:xfrm>
                <a:off x="9099" y="4587"/>
                <a:ext cx="0" cy="4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1" name="Line 26"/>
              <p:cNvSpPr>
                <a:spLocks noChangeShapeType="1"/>
              </p:cNvSpPr>
              <p:nvPr/>
            </p:nvSpPr>
            <p:spPr bwMode="auto">
              <a:xfrm>
                <a:off x="8933" y="5040"/>
                <a:ext cx="0" cy="4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2" name="Line 27"/>
              <p:cNvSpPr>
                <a:spLocks noChangeShapeType="1"/>
              </p:cNvSpPr>
              <p:nvPr/>
            </p:nvSpPr>
            <p:spPr bwMode="auto">
              <a:xfrm>
                <a:off x="8400" y="6048"/>
                <a:ext cx="0" cy="24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3" name="Line 28"/>
              <p:cNvSpPr>
                <a:spLocks noChangeShapeType="1"/>
              </p:cNvSpPr>
              <p:nvPr/>
            </p:nvSpPr>
            <p:spPr bwMode="auto">
              <a:xfrm>
                <a:off x="8232" y="6293"/>
                <a:ext cx="0" cy="1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4" name="Line 29"/>
              <p:cNvSpPr>
                <a:spLocks noChangeShapeType="1"/>
              </p:cNvSpPr>
              <p:nvPr/>
            </p:nvSpPr>
            <p:spPr bwMode="auto">
              <a:xfrm>
                <a:off x="8759" y="5442"/>
                <a:ext cx="0" cy="3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5" name="Line 30"/>
              <p:cNvSpPr>
                <a:spLocks noChangeShapeType="1"/>
              </p:cNvSpPr>
              <p:nvPr/>
            </p:nvSpPr>
            <p:spPr bwMode="auto">
              <a:xfrm>
                <a:off x="8568" y="5783"/>
                <a:ext cx="0" cy="2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6" name="Line 31"/>
              <p:cNvSpPr>
                <a:spLocks noChangeShapeType="1"/>
              </p:cNvSpPr>
              <p:nvPr/>
            </p:nvSpPr>
            <p:spPr bwMode="auto">
              <a:xfrm flipH="1">
                <a:off x="8232" y="6293"/>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7" name="Line 32"/>
              <p:cNvSpPr>
                <a:spLocks noChangeShapeType="1"/>
              </p:cNvSpPr>
              <p:nvPr/>
            </p:nvSpPr>
            <p:spPr bwMode="auto">
              <a:xfrm flipH="1">
                <a:off x="8064" y="6480"/>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8" name="Line 33"/>
              <p:cNvSpPr>
                <a:spLocks noChangeShapeType="1"/>
              </p:cNvSpPr>
              <p:nvPr/>
            </p:nvSpPr>
            <p:spPr bwMode="auto">
              <a:xfrm>
                <a:off x="8064" y="64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9" name="Line 34"/>
              <p:cNvSpPr>
                <a:spLocks noChangeShapeType="1"/>
              </p:cNvSpPr>
              <p:nvPr/>
            </p:nvSpPr>
            <p:spPr bwMode="auto">
              <a:xfrm flipH="1">
                <a:off x="7896" y="6660"/>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0" name="Line 35"/>
              <p:cNvSpPr>
                <a:spLocks noChangeShapeType="1"/>
              </p:cNvSpPr>
              <p:nvPr/>
            </p:nvSpPr>
            <p:spPr bwMode="auto">
              <a:xfrm>
                <a:off x="7896" y="6660"/>
                <a:ext cx="0" cy="1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1" name="Line 36"/>
              <p:cNvSpPr>
                <a:spLocks noChangeShapeType="1"/>
              </p:cNvSpPr>
              <p:nvPr/>
            </p:nvSpPr>
            <p:spPr bwMode="auto">
              <a:xfrm flipH="1">
                <a:off x="7728" y="6795"/>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2" name="Line 37"/>
              <p:cNvSpPr>
                <a:spLocks noChangeShapeType="1"/>
              </p:cNvSpPr>
              <p:nvPr/>
            </p:nvSpPr>
            <p:spPr bwMode="auto">
              <a:xfrm>
                <a:off x="7728" y="6795"/>
                <a:ext cx="0" cy="1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3" name="Line 38"/>
              <p:cNvSpPr>
                <a:spLocks noChangeShapeType="1"/>
              </p:cNvSpPr>
              <p:nvPr/>
            </p:nvSpPr>
            <p:spPr bwMode="auto">
              <a:xfrm flipH="1">
                <a:off x="7560" y="6930"/>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4" name="Line 39"/>
              <p:cNvSpPr>
                <a:spLocks noChangeShapeType="1"/>
              </p:cNvSpPr>
              <p:nvPr/>
            </p:nvSpPr>
            <p:spPr bwMode="auto">
              <a:xfrm>
                <a:off x="7560" y="6930"/>
                <a:ext cx="0" cy="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5" name="Line 40"/>
              <p:cNvSpPr>
                <a:spLocks noChangeShapeType="1"/>
              </p:cNvSpPr>
              <p:nvPr/>
            </p:nvSpPr>
            <p:spPr bwMode="auto">
              <a:xfrm flipH="1">
                <a:off x="7392" y="7020"/>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6" name="Line 41"/>
              <p:cNvSpPr>
                <a:spLocks noChangeShapeType="1"/>
              </p:cNvSpPr>
              <p:nvPr/>
            </p:nvSpPr>
            <p:spPr bwMode="auto">
              <a:xfrm>
                <a:off x="7392" y="7020"/>
                <a:ext cx="0" cy="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7" name="Line 42"/>
              <p:cNvSpPr>
                <a:spLocks noChangeShapeType="1"/>
              </p:cNvSpPr>
              <p:nvPr/>
            </p:nvSpPr>
            <p:spPr bwMode="auto">
              <a:xfrm flipH="1">
                <a:off x="7224" y="7110"/>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8" name="Line 43"/>
              <p:cNvSpPr>
                <a:spLocks noChangeShapeType="1"/>
              </p:cNvSpPr>
              <p:nvPr/>
            </p:nvSpPr>
            <p:spPr bwMode="auto">
              <a:xfrm>
                <a:off x="7224" y="7110"/>
                <a:ext cx="0" cy="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49" name="Line 44"/>
              <p:cNvSpPr>
                <a:spLocks noChangeShapeType="1"/>
              </p:cNvSpPr>
              <p:nvPr/>
            </p:nvSpPr>
            <p:spPr bwMode="auto">
              <a:xfrm>
                <a:off x="7392" y="7020"/>
                <a:ext cx="0" cy="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0" name="Line 45"/>
              <p:cNvSpPr>
                <a:spLocks noChangeShapeType="1"/>
              </p:cNvSpPr>
              <p:nvPr/>
            </p:nvSpPr>
            <p:spPr bwMode="auto">
              <a:xfrm flipH="1">
                <a:off x="7056" y="7163"/>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1" name="Line 46"/>
              <p:cNvSpPr>
                <a:spLocks noChangeShapeType="1"/>
              </p:cNvSpPr>
              <p:nvPr/>
            </p:nvSpPr>
            <p:spPr bwMode="auto">
              <a:xfrm flipH="1">
                <a:off x="6888" y="7216"/>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2" name="Line 47"/>
              <p:cNvSpPr>
                <a:spLocks noChangeShapeType="1"/>
              </p:cNvSpPr>
              <p:nvPr/>
            </p:nvSpPr>
            <p:spPr bwMode="auto">
              <a:xfrm>
                <a:off x="7224" y="7110"/>
                <a:ext cx="0" cy="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3" name="Line 48"/>
              <p:cNvSpPr>
                <a:spLocks noChangeShapeType="1"/>
              </p:cNvSpPr>
              <p:nvPr/>
            </p:nvSpPr>
            <p:spPr bwMode="auto">
              <a:xfrm>
                <a:off x="7056" y="7163"/>
                <a:ext cx="0" cy="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4" name="Line 49"/>
              <p:cNvSpPr>
                <a:spLocks noChangeShapeType="1"/>
              </p:cNvSpPr>
              <p:nvPr/>
            </p:nvSpPr>
            <p:spPr bwMode="auto">
              <a:xfrm>
                <a:off x="6888" y="7216"/>
                <a:ext cx="0" cy="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5" name="Line 50"/>
              <p:cNvSpPr>
                <a:spLocks noChangeShapeType="1"/>
              </p:cNvSpPr>
              <p:nvPr/>
            </p:nvSpPr>
            <p:spPr bwMode="auto">
              <a:xfrm flipH="1">
                <a:off x="6720" y="7269"/>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6" name="Line 51"/>
              <p:cNvSpPr>
                <a:spLocks noChangeShapeType="1"/>
              </p:cNvSpPr>
              <p:nvPr/>
            </p:nvSpPr>
            <p:spPr bwMode="auto">
              <a:xfrm>
                <a:off x="6720" y="7269"/>
                <a:ext cx="0" cy="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7" name="Line 52"/>
              <p:cNvSpPr>
                <a:spLocks noChangeShapeType="1"/>
              </p:cNvSpPr>
              <p:nvPr/>
            </p:nvSpPr>
            <p:spPr bwMode="auto">
              <a:xfrm flipH="1">
                <a:off x="6552" y="7322"/>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8" name="Line 53"/>
              <p:cNvSpPr>
                <a:spLocks noChangeShapeType="1"/>
              </p:cNvSpPr>
              <p:nvPr/>
            </p:nvSpPr>
            <p:spPr bwMode="auto">
              <a:xfrm>
                <a:off x="6552" y="7322"/>
                <a:ext cx="0" cy="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59" name="Line 54"/>
              <p:cNvSpPr>
                <a:spLocks noChangeShapeType="1"/>
              </p:cNvSpPr>
              <p:nvPr/>
            </p:nvSpPr>
            <p:spPr bwMode="auto">
              <a:xfrm flipH="1">
                <a:off x="6384" y="7365"/>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0" name="Line 55"/>
              <p:cNvSpPr>
                <a:spLocks noChangeShapeType="1"/>
              </p:cNvSpPr>
              <p:nvPr/>
            </p:nvSpPr>
            <p:spPr bwMode="auto">
              <a:xfrm>
                <a:off x="6384" y="7365"/>
                <a:ext cx="0" cy="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1" name="Line 56"/>
              <p:cNvSpPr>
                <a:spLocks noChangeShapeType="1"/>
              </p:cNvSpPr>
              <p:nvPr/>
            </p:nvSpPr>
            <p:spPr bwMode="auto">
              <a:xfrm flipH="1">
                <a:off x="6216" y="7394"/>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2" name="Line 57"/>
              <p:cNvSpPr>
                <a:spLocks noChangeShapeType="1"/>
              </p:cNvSpPr>
              <p:nvPr/>
            </p:nvSpPr>
            <p:spPr bwMode="auto">
              <a:xfrm flipH="1">
                <a:off x="6216" y="7394"/>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3" name="Line 58"/>
              <p:cNvSpPr>
                <a:spLocks noChangeShapeType="1"/>
              </p:cNvSpPr>
              <p:nvPr/>
            </p:nvSpPr>
            <p:spPr bwMode="auto">
              <a:xfrm>
                <a:off x="6216" y="7394"/>
                <a:ext cx="0" cy="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4" name="Line 59"/>
              <p:cNvSpPr>
                <a:spLocks noChangeShapeType="1"/>
              </p:cNvSpPr>
              <p:nvPr/>
            </p:nvSpPr>
            <p:spPr bwMode="auto">
              <a:xfrm flipH="1">
                <a:off x="6048" y="7423"/>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5" name="Line 60"/>
              <p:cNvSpPr>
                <a:spLocks noChangeShapeType="1"/>
              </p:cNvSpPr>
              <p:nvPr/>
            </p:nvSpPr>
            <p:spPr bwMode="auto">
              <a:xfrm>
                <a:off x="6048" y="7423"/>
                <a:ext cx="0" cy="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6" name="Line 61"/>
              <p:cNvSpPr>
                <a:spLocks noChangeShapeType="1"/>
              </p:cNvSpPr>
              <p:nvPr/>
            </p:nvSpPr>
            <p:spPr bwMode="auto">
              <a:xfrm flipH="1">
                <a:off x="5880" y="7452"/>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7" name="Line 62"/>
              <p:cNvSpPr>
                <a:spLocks noChangeShapeType="1"/>
              </p:cNvSpPr>
              <p:nvPr/>
            </p:nvSpPr>
            <p:spPr bwMode="auto">
              <a:xfrm flipH="1">
                <a:off x="5376" y="7524"/>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8" name="Line 63"/>
              <p:cNvSpPr>
                <a:spLocks noChangeShapeType="1"/>
              </p:cNvSpPr>
              <p:nvPr/>
            </p:nvSpPr>
            <p:spPr bwMode="auto">
              <a:xfrm>
                <a:off x="4464" y="7552"/>
                <a:ext cx="0"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69" name="Line 64"/>
              <p:cNvSpPr>
                <a:spLocks noChangeShapeType="1"/>
              </p:cNvSpPr>
              <p:nvPr/>
            </p:nvSpPr>
            <p:spPr bwMode="auto">
              <a:xfrm>
                <a:off x="5880" y="7452"/>
                <a:ext cx="0" cy="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0" name="Line 65"/>
              <p:cNvSpPr>
                <a:spLocks noChangeShapeType="1"/>
              </p:cNvSpPr>
              <p:nvPr/>
            </p:nvSpPr>
            <p:spPr bwMode="auto">
              <a:xfrm flipH="1">
                <a:off x="5712" y="7481"/>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1" name="Line 66"/>
              <p:cNvSpPr>
                <a:spLocks noChangeShapeType="1"/>
              </p:cNvSpPr>
              <p:nvPr/>
            </p:nvSpPr>
            <p:spPr bwMode="auto">
              <a:xfrm>
                <a:off x="5712" y="7481"/>
                <a:ext cx="0" cy="2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2" name="Line 67"/>
              <p:cNvSpPr>
                <a:spLocks noChangeShapeType="1"/>
              </p:cNvSpPr>
              <p:nvPr/>
            </p:nvSpPr>
            <p:spPr bwMode="auto">
              <a:xfrm flipH="1">
                <a:off x="5544" y="7510"/>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3" name="Line 68"/>
              <p:cNvSpPr>
                <a:spLocks noChangeShapeType="1"/>
              </p:cNvSpPr>
              <p:nvPr/>
            </p:nvSpPr>
            <p:spPr bwMode="auto">
              <a:xfrm>
                <a:off x="5544" y="7510"/>
                <a:ext cx="0"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4" name="Line 69"/>
              <p:cNvSpPr>
                <a:spLocks noChangeShapeType="1"/>
              </p:cNvSpPr>
              <p:nvPr/>
            </p:nvSpPr>
            <p:spPr bwMode="auto">
              <a:xfrm>
                <a:off x="5376" y="7524"/>
                <a:ext cx="0"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5" name="Line 70"/>
              <p:cNvSpPr>
                <a:spLocks noChangeShapeType="1"/>
              </p:cNvSpPr>
              <p:nvPr/>
            </p:nvSpPr>
            <p:spPr bwMode="auto">
              <a:xfrm flipH="1">
                <a:off x="5208" y="7538"/>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6" name="Line 71"/>
              <p:cNvSpPr>
                <a:spLocks noChangeShapeType="1"/>
              </p:cNvSpPr>
              <p:nvPr/>
            </p:nvSpPr>
            <p:spPr bwMode="auto">
              <a:xfrm flipH="1">
                <a:off x="5016" y="7538"/>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7" name="Line 72"/>
              <p:cNvSpPr>
                <a:spLocks noChangeShapeType="1"/>
              </p:cNvSpPr>
              <p:nvPr/>
            </p:nvSpPr>
            <p:spPr bwMode="auto">
              <a:xfrm>
                <a:off x="5016" y="7538"/>
                <a:ext cx="0" cy="1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8" name="Line 73"/>
              <p:cNvSpPr>
                <a:spLocks noChangeShapeType="1"/>
              </p:cNvSpPr>
              <p:nvPr/>
            </p:nvSpPr>
            <p:spPr bwMode="auto">
              <a:xfrm flipH="1">
                <a:off x="4824" y="7552"/>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79" name="Line 74"/>
              <p:cNvSpPr>
                <a:spLocks noChangeShapeType="1"/>
              </p:cNvSpPr>
              <p:nvPr/>
            </p:nvSpPr>
            <p:spPr bwMode="auto">
              <a:xfrm flipH="1">
                <a:off x="4656" y="7552"/>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0" name="Line 75"/>
              <p:cNvSpPr>
                <a:spLocks noChangeShapeType="1"/>
              </p:cNvSpPr>
              <p:nvPr/>
            </p:nvSpPr>
            <p:spPr bwMode="auto">
              <a:xfrm flipH="1">
                <a:off x="4464" y="7552"/>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1" name="Line 76"/>
              <p:cNvSpPr>
                <a:spLocks noChangeShapeType="1"/>
              </p:cNvSpPr>
              <p:nvPr/>
            </p:nvSpPr>
            <p:spPr bwMode="auto">
              <a:xfrm flipH="1">
                <a:off x="4296" y="7566"/>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2" name="Line 77"/>
              <p:cNvSpPr>
                <a:spLocks noChangeShapeType="1"/>
              </p:cNvSpPr>
              <p:nvPr/>
            </p:nvSpPr>
            <p:spPr bwMode="auto">
              <a:xfrm flipH="1">
                <a:off x="4128" y="7566"/>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3" name="Line 78"/>
              <p:cNvSpPr>
                <a:spLocks noChangeShapeType="1"/>
              </p:cNvSpPr>
              <p:nvPr/>
            </p:nvSpPr>
            <p:spPr bwMode="auto">
              <a:xfrm flipH="1">
                <a:off x="3960" y="7566"/>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4" name="Line 79"/>
              <p:cNvSpPr>
                <a:spLocks noChangeShapeType="1"/>
              </p:cNvSpPr>
              <p:nvPr/>
            </p:nvSpPr>
            <p:spPr bwMode="auto">
              <a:xfrm flipH="1">
                <a:off x="3792" y="7566"/>
                <a:ext cx="16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85" name="Line 80"/>
              <p:cNvSpPr>
                <a:spLocks noChangeShapeType="1"/>
              </p:cNvSpPr>
              <p:nvPr/>
            </p:nvSpPr>
            <p:spPr bwMode="auto">
              <a:xfrm>
                <a:off x="9243" y="4587"/>
                <a:ext cx="0" cy="297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0" name="Group 81"/>
            <p:cNvGrpSpPr>
              <a:grpSpLocks/>
            </p:cNvGrpSpPr>
            <p:nvPr/>
          </p:nvGrpSpPr>
          <p:grpSpPr bwMode="auto">
            <a:xfrm>
              <a:off x="4320" y="8496"/>
              <a:ext cx="4320" cy="144"/>
              <a:chOff x="4536" y="8064"/>
              <a:chExt cx="4320" cy="144"/>
            </a:xfrm>
          </p:grpSpPr>
          <p:sp>
            <p:nvSpPr>
              <p:cNvPr id="28719" name="Line 82"/>
              <p:cNvSpPr>
                <a:spLocks noChangeShapeType="1"/>
              </p:cNvSpPr>
              <p:nvPr/>
            </p:nvSpPr>
            <p:spPr bwMode="auto">
              <a:xfrm>
                <a:off x="4536" y="80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0" name="Line 83"/>
              <p:cNvSpPr>
                <a:spLocks noChangeShapeType="1"/>
              </p:cNvSpPr>
              <p:nvPr/>
            </p:nvSpPr>
            <p:spPr bwMode="auto">
              <a:xfrm>
                <a:off x="5400" y="80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1" name="Line 84"/>
              <p:cNvSpPr>
                <a:spLocks noChangeShapeType="1"/>
              </p:cNvSpPr>
              <p:nvPr/>
            </p:nvSpPr>
            <p:spPr bwMode="auto">
              <a:xfrm>
                <a:off x="6264" y="80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2" name="Line 85"/>
              <p:cNvSpPr>
                <a:spLocks noChangeShapeType="1"/>
              </p:cNvSpPr>
              <p:nvPr/>
            </p:nvSpPr>
            <p:spPr bwMode="auto">
              <a:xfrm>
                <a:off x="7128" y="80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3" name="Line 86"/>
              <p:cNvSpPr>
                <a:spLocks noChangeShapeType="1"/>
              </p:cNvSpPr>
              <p:nvPr/>
            </p:nvSpPr>
            <p:spPr bwMode="auto">
              <a:xfrm>
                <a:off x="7992" y="80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4" name="Line 87"/>
              <p:cNvSpPr>
                <a:spLocks noChangeShapeType="1"/>
              </p:cNvSpPr>
              <p:nvPr/>
            </p:nvSpPr>
            <p:spPr bwMode="auto">
              <a:xfrm>
                <a:off x="8856" y="80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1" name="Group 88"/>
            <p:cNvGrpSpPr>
              <a:grpSpLocks/>
            </p:cNvGrpSpPr>
            <p:nvPr/>
          </p:nvGrpSpPr>
          <p:grpSpPr bwMode="auto">
            <a:xfrm>
              <a:off x="4320" y="4320"/>
              <a:ext cx="4320" cy="144"/>
              <a:chOff x="4536" y="4032"/>
              <a:chExt cx="4320" cy="144"/>
            </a:xfrm>
          </p:grpSpPr>
          <p:sp>
            <p:nvSpPr>
              <p:cNvPr id="28713" name="Line 89"/>
              <p:cNvSpPr>
                <a:spLocks noChangeShapeType="1"/>
              </p:cNvSpPr>
              <p:nvPr/>
            </p:nvSpPr>
            <p:spPr bwMode="auto">
              <a:xfrm>
                <a:off x="4536" y="403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4" name="Line 90"/>
              <p:cNvSpPr>
                <a:spLocks noChangeShapeType="1"/>
              </p:cNvSpPr>
              <p:nvPr/>
            </p:nvSpPr>
            <p:spPr bwMode="auto">
              <a:xfrm>
                <a:off x="5400" y="403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5" name="Line 91"/>
              <p:cNvSpPr>
                <a:spLocks noChangeShapeType="1"/>
              </p:cNvSpPr>
              <p:nvPr/>
            </p:nvSpPr>
            <p:spPr bwMode="auto">
              <a:xfrm>
                <a:off x="6264" y="403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6" name="Line 92"/>
              <p:cNvSpPr>
                <a:spLocks noChangeShapeType="1"/>
              </p:cNvSpPr>
              <p:nvPr/>
            </p:nvSpPr>
            <p:spPr bwMode="auto">
              <a:xfrm>
                <a:off x="7128" y="403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7" name="Line 93"/>
              <p:cNvSpPr>
                <a:spLocks noChangeShapeType="1"/>
              </p:cNvSpPr>
              <p:nvPr/>
            </p:nvSpPr>
            <p:spPr bwMode="auto">
              <a:xfrm>
                <a:off x="7992" y="403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8" name="Line 94"/>
              <p:cNvSpPr>
                <a:spLocks noChangeShapeType="1"/>
              </p:cNvSpPr>
              <p:nvPr/>
            </p:nvSpPr>
            <p:spPr bwMode="auto">
              <a:xfrm>
                <a:off x="8856" y="403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2" name="Group 95"/>
            <p:cNvGrpSpPr>
              <a:grpSpLocks/>
            </p:cNvGrpSpPr>
            <p:nvPr/>
          </p:nvGrpSpPr>
          <p:grpSpPr bwMode="auto">
            <a:xfrm>
              <a:off x="9360" y="5040"/>
              <a:ext cx="144" cy="2880"/>
              <a:chOff x="9576" y="4752"/>
              <a:chExt cx="144" cy="2880"/>
            </a:xfrm>
          </p:grpSpPr>
          <p:sp>
            <p:nvSpPr>
              <p:cNvPr id="28708" name="Line 96"/>
              <p:cNvSpPr>
                <a:spLocks noChangeShapeType="1"/>
              </p:cNvSpPr>
              <p:nvPr/>
            </p:nvSpPr>
            <p:spPr bwMode="auto">
              <a:xfrm flipH="1">
                <a:off x="9576" y="475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9" name="Line 97"/>
              <p:cNvSpPr>
                <a:spLocks noChangeShapeType="1"/>
              </p:cNvSpPr>
              <p:nvPr/>
            </p:nvSpPr>
            <p:spPr bwMode="auto">
              <a:xfrm flipH="1">
                <a:off x="9576" y="547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0" name="Line 98"/>
              <p:cNvSpPr>
                <a:spLocks noChangeShapeType="1"/>
              </p:cNvSpPr>
              <p:nvPr/>
            </p:nvSpPr>
            <p:spPr bwMode="auto">
              <a:xfrm flipH="1">
                <a:off x="9576" y="619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1" name="Line 99"/>
              <p:cNvSpPr>
                <a:spLocks noChangeShapeType="1"/>
              </p:cNvSpPr>
              <p:nvPr/>
            </p:nvSpPr>
            <p:spPr bwMode="auto">
              <a:xfrm flipH="1">
                <a:off x="9576" y="69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2" name="Line 100"/>
              <p:cNvSpPr>
                <a:spLocks noChangeShapeType="1"/>
              </p:cNvSpPr>
              <p:nvPr/>
            </p:nvSpPr>
            <p:spPr bwMode="auto">
              <a:xfrm flipH="1">
                <a:off x="9576" y="763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8683" name="Group 101"/>
            <p:cNvGrpSpPr>
              <a:grpSpLocks/>
            </p:cNvGrpSpPr>
            <p:nvPr/>
          </p:nvGrpSpPr>
          <p:grpSpPr bwMode="auto">
            <a:xfrm>
              <a:off x="3456" y="5040"/>
              <a:ext cx="144" cy="2880"/>
              <a:chOff x="9576" y="4752"/>
              <a:chExt cx="144" cy="2880"/>
            </a:xfrm>
          </p:grpSpPr>
          <p:sp>
            <p:nvSpPr>
              <p:cNvPr id="28703" name="Line 102"/>
              <p:cNvSpPr>
                <a:spLocks noChangeShapeType="1"/>
              </p:cNvSpPr>
              <p:nvPr/>
            </p:nvSpPr>
            <p:spPr bwMode="auto">
              <a:xfrm flipH="1">
                <a:off x="9576" y="475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4" name="Line 103"/>
              <p:cNvSpPr>
                <a:spLocks noChangeShapeType="1"/>
              </p:cNvSpPr>
              <p:nvPr/>
            </p:nvSpPr>
            <p:spPr bwMode="auto">
              <a:xfrm flipH="1">
                <a:off x="9576" y="547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104"/>
              <p:cNvSpPr>
                <a:spLocks noChangeShapeType="1"/>
              </p:cNvSpPr>
              <p:nvPr/>
            </p:nvSpPr>
            <p:spPr bwMode="auto">
              <a:xfrm flipH="1">
                <a:off x="9576" y="619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Line 105"/>
              <p:cNvSpPr>
                <a:spLocks noChangeShapeType="1"/>
              </p:cNvSpPr>
              <p:nvPr/>
            </p:nvSpPr>
            <p:spPr bwMode="auto">
              <a:xfrm flipH="1">
                <a:off x="9576" y="69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7" name="Line 106"/>
              <p:cNvSpPr>
                <a:spLocks noChangeShapeType="1"/>
              </p:cNvSpPr>
              <p:nvPr/>
            </p:nvSpPr>
            <p:spPr bwMode="auto">
              <a:xfrm flipH="1">
                <a:off x="9576" y="763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684" name="Text Box 107"/>
            <p:cNvSpPr txBox="1">
              <a:spLocks noChangeArrowheads="1"/>
            </p:cNvSpPr>
            <p:nvPr/>
          </p:nvSpPr>
          <p:spPr bwMode="auto">
            <a:xfrm>
              <a:off x="4968" y="8928"/>
              <a:ext cx="3024"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Gain setting (0-31)</a:t>
              </a:r>
            </a:p>
          </p:txBody>
        </p:sp>
        <p:sp>
          <p:nvSpPr>
            <p:cNvPr id="28685" name="Text Box 108"/>
            <p:cNvSpPr txBox="1">
              <a:spLocks noChangeArrowheads="1"/>
            </p:cNvSpPr>
            <p:nvPr/>
          </p:nvSpPr>
          <p:spPr bwMode="auto">
            <a:xfrm>
              <a:off x="2160" y="6048"/>
              <a:ext cx="1080" cy="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Gain </a:t>
              </a:r>
            </a:p>
            <a:p>
              <a:pPr algn="ctr">
                <a:spcBef>
                  <a:spcPct val="0"/>
                </a:spcBef>
                <a:buClrTx/>
                <a:buSzTx/>
                <a:buFontTx/>
                <a:buNone/>
              </a:pPr>
              <a:r>
                <a:rPr lang="en-US" altLang="en-US" sz="1200">
                  <a:ea typeface="MS PGothic" panose="020B0600070205080204" pitchFamily="34" charset="-128"/>
                </a:rPr>
                <a:t>(V/V)</a:t>
              </a:r>
            </a:p>
          </p:txBody>
        </p:sp>
        <p:grpSp>
          <p:nvGrpSpPr>
            <p:cNvPr id="28686" name="Group 109"/>
            <p:cNvGrpSpPr>
              <a:grpSpLocks/>
            </p:cNvGrpSpPr>
            <p:nvPr/>
          </p:nvGrpSpPr>
          <p:grpSpPr bwMode="auto">
            <a:xfrm>
              <a:off x="2664" y="8640"/>
              <a:ext cx="7632" cy="432"/>
              <a:chOff x="3096" y="9504"/>
              <a:chExt cx="3816" cy="432"/>
            </a:xfrm>
          </p:grpSpPr>
          <p:sp>
            <p:nvSpPr>
              <p:cNvPr id="28695" name="Text Box 110"/>
              <p:cNvSpPr txBox="1">
                <a:spLocks noChangeArrowheads="1"/>
              </p:cNvSpPr>
              <p:nvPr/>
            </p:nvSpPr>
            <p:spPr bwMode="auto">
              <a:xfrm>
                <a:off x="3096"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0</a:t>
                </a:r>
              </a:p>
            </p:txBody>
          </p:sp>
          <p:sp>
            <p:nvSpPr>
              <p:cNvPr id="28696" name="Text Box 111"/>
              <p:cNvSpPr txBox="1">
                <a:spLocks noChangeArrowheads="1"/>
              </p:cNvSpPr>
              <p:nvPr/>
            </p:nvSpPr>
            <p:spPr bwMode="auto">
              <a:xfrm>
                <a:off x="3528"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5</a:t>
                </a:r>
              </a:p>
            </p:txBody>
          </p:sp>
          <p:sp>
            <p:nvSpPr>
              <p:cNvPr id="28697" name="Text Box 112"/>
              <p:cNvSpPr txBox="1">
                <a:spLocks noChangeArrowheads="1"/>
              </p:cNvSpPr>
              <p:nvPr/>
            </p:nvSpPr>
            <p:spPr bwMode="auto">
              <a:xfrm>
                <a:off x="3960"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10</a:t>
                </a:r>
              </a:p>
            </p:txBody>
          </p:sp>
          <p:sp>
            <p:nvSpPr>
              <p:cNvPr id="28698" name="Text Box 113"/>
              <p:cNvSpPr txBox="1">
                <a:spLocks noChangeArrowheads="1"/>
              </p:cNvSpPr>
              <p:nvPr/>
            </p:nvSpPr>
            <p:spPr bwMode="auto">
              <a:xfrm>
                <a:off x="4392"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15</a:t>
                </a:r>
              </a:p>
            </p:txBody>
          </p:sp>
          <p:sp>
            <p:nvSpPr>
              <p:cNvPr id="28699" name="Text Box 114"/>
              <p:cNvSpPr txBox="1">
                <a:spLocks noChangeArrowheads="1"/>
              </p:cNvSpPr>
              <p:nvPr/>
            </p:nvSpPr>
            <p:spPr bwMode="auto">
              <a:xfrm>
                <a:off x="4824"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20</a:t>
                </a:r>
              </a:p>
            </p:txBody>
          </p:sp>
          <p:sp>
            <p:nvSpPr>
              <p:cNvPr id="28700" name="Text Box 115"/>
              <p:cNvSpPr txBox="1">
                <a:spLocks noChangeArrowheads="1"/>
              </p:cNvSpPr>
              <p:nvPr/>
            </p:nvSpPr>
            <p:spPr bwMode="auto">
              <a:xfrm>
                <a:off x="5256"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25</a:t>
                </a:r>
              </a:p>
            </p:txBody>
          </p:sp>
          <p:sp>
            <p:nvSpPr>
              <p:cNvPr id="28701" name="Text Box 116"/>
              <p:cNvSpPr txBox="1">
                <a:spLocks noChangeArrowheads="1"/>
              </p:cNvSpPr>
              <p:nvPr/>
            </p:nvSpPr>
            <p:spPr bwMode="auto">
              <a:xfrm>
                <a:off x="5688"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30</a:t>
                </a:r>
              </a:p>
            </p:txBody>
          </p:sp>
          <p:sp>
            <p:nvSpPr>
              <p:cNvPr id="28702" name="Text Box 117"/>
              <p:cNvSpPr txBox="1">
                <a:spLocks noChangeArrowheads="1"/>
              </p:cNvSpPr>
              <p:nvPr/>
            </p:nvSpPr>
            <p:spPr bwMode="auto">
              <a:xfrm>
                <a:off x="6120" y="9504"/>
                <a:ext cx="79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35</a:t>
                </a:r>
              </a:p>
            </p:txBody>
          </p:sp>
        </p:grpSp>
        <p:grpSp>
          <p:nvGrpSpPr>
            <p:cNvPr id="28687" name="Group 118"/>
            <p:cNvGrpSpPr>
              <a:grpSpLocks/>
            </p:cNvGrpSpPr>
            <p:nvPr/>
          </p:nvGrpSpPr>
          <p:grpSpPr bwMode="auto">
            <a:xfrm>
              <a:off x="2880" y="4104"/>
              <a:ext cx="720" cy="5688"/>
              <a:chOff x="1512" y="3888"/>
              <a:chExt cx="504" cy="3456"/>
            </a:xfrm>
          </p:grpSpPr>
          <p:sp>
            <p:nvSpPr>
              <p:cNvPr id="28688" name="Text Box 119"/>
              <p:cNvSpPr txBox="1">
                <a:spLocks noChangeArrowheads="1"/>
              </p:cNvSpPr>
              <p:nvPr/>
            </p:nvSpPr>
            <p:spPr bwMode="auto">
              <a:xfrm>
                <a:off x="1512" y="3888"/>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250</a:t>
                </a:r>
              </a:p>
            </p:txBody>
          </p:sp>
          <p:sp>
            <p:nvSpPr>
              <p:cNvPr id="28689" name="Text Box 120"/>
              <p:cNvSpPr txBox="1">
                <a:spLocks noChangeArrowheads="1"/>
              </p:cNvSpPr>
              <p:nvPr/>
            </p:nvSpPr>
            <p:spPr bwMode="auto">
              <a:xfrm>
                <a:off x="1512" y="4320"/>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200</a:t>
                </a:r>
              </a:p>
            </p:txBody>
          </p:sp>
          <p:sp>
            <p:nvSpPr>
              <p:cNvPr id="28690" name="Text Box 121"/>
              <p:cNvSpPr txBox="1">
                <a:spLocks noChangeArrowheads="1"/>
              </p:cNvSpPr>
              <p:nvPr/>
            </p:nvSpPr>
            <p:spPr bwMode="auto">
              <a:xfrm>
                <a:off x="1512" y="4752"/>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150</a:t>
                </a:r>
              </a:p>
            </p:txBody>
          </p:sp>
          <p:sp>
            <p:nvSpPr>
              <p:cNvPr id="28691" name="Text Box 122"/>
              <p:cNvSpPr txBox="1">
                <a:spLocks noChangeArrowheads="1"/>
              </p:cNvSpPr>
              <p:nvPr/>
            </p:nvSpPr>
            <p:spPr bwMode="auto">
              <a:xfrm>
                <a:off x="1512" y="5184"/>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100</a:t>
                </a:r>
              </a:p>
            </p:txBody>
          </p:sp>
          <p:sp>
            <p:nvSpPr>
              <p:cNvPr id="28692" name="Text Box 123"/>
              <p:cNvSpPr txBox="1">
                <a:spLocks noChangeArrowheads="1"/>
              </p:cNvSpPr>
              <p:nvPr/>
            </p:nvSpPr>
            <p:spPr bwMode="auto">
              <a:xfrm>
                <a:off x="1512" y="5616"/>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50</a:t>
                </a:r>
              </a:p>
            </p:txBody>
          </p:sp>
          <p:sp>
            <p:nvSpPr>
              <p:cNvPr id="28693" name="Text Box 124"/>
              <p:cNvSpPr txBox="1">
                <a:spLocks noChangeArrowheads="1"/>
              </p:cNvSpPr>
              <p:nvPr/>
            </p:nvSpPr>
            <p:spPr bwMode="auto">
              <a:xfrm>
                <a:off x="1512" y="6048"/>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0</a:t>
                </a:r>
              </a:p>
            </p:txBody>
          </p:sp>
          <p:sp>
            <p:nvSpPr>
              <p:cNvPr id="28694" name="Text Box 125"/>
              <p:cNvSpPr txBox="1">
                <a:spLocks noChangeArrowheads="1"/>
              </p:cNvSpPr>
              <p:nvPr/>
            </p:nvSpPr>
            <p:spPr bwMode="auto">
              <a:xfrm>
                <a:off x="1512" y="6480"/>
                <a:ext cx="50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-50</a:t>
                </a: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027"/>
          <p:cNvSpPr>
            <a:spLocks noGrp="1" noChangeArrowheads="1"/>
          </p:cNvSpPr>
          <p:nvPr>
            <p:ph type="body" idx="1"/>
          </p:nvPr>
        </p:nvSpPr>
        <p:spPr>
          <a:xfrm>
            <a:off x="838200" y="533400"/>
            <a:ext cx="7772400" cy="4114800"/>
          </a:xfrm>
        </p:spPr>
        <p:txBody>
          <a:bodyPr/>
          <a:lstStyle/>
          <a:p>
            <a:r>
              <a:rPr lang="en-US" altLang="en-US" smtClean="0"/>
              <a:t>Gain and Level Tests</a:t>
            </a:r>
          </a:p>
          <a:p>
            <a:pPr lvl="1"/>
            <a:r>
              <a:rPr lang="en-US" altLang="en-US" smtClean="0"/>
              <a:t>PGA Gain Tests</a:t>
            </a:r>
          </a:p>
          <a:p>
            <a:pPr lvl="2"/>
            <a:r>
              <a:rPr lang="en-US" altLang="en-US" smtClean="0"/>
              <a:t>A PGA can be set to multiple gain settings using a digital control signal.</a:t>
            </a:r>
          </a:p>
          <a:p>
            <a:pPr lvl="3"/>
            <a:r>
              <a:rPr lang="en-US" altLang="en-US" smtClean="0"/>
              <a:t>Usually used as a volume control in cellular telephones, televisions etc. </a:t>
            </a:r>
          </a:p>
          <a:p>
            <a:pPr lvl="3"/>
            <a:r>
              <a:rPr lang="en-US" altLang="en-US" smtClean="0"/>
              <a:t>PGAs are specified with an absolute gain at the first setting, a total gain difference between the highest and lowest setting, and the gain step size from each gain setting to the next.</a:t>
            </a:r>
          </a:p>
          <a:p>
            <a:pPr lvl="3"/>
            <a:r>
              <a:rPr lang="en-US" altLang="en-US" smtClean="0"/>
              <a:t>PGA specifications are usually tested at a particular frequency.</a:t>
            </a:r>
          </a:p>
          <a:p>
            <a:pPr lvl="3"/>
            <a:r>
              <a:rPr lang="en-US" altLang="en-US" smtClean="0"/>
              <a:t>The absolute gain, gain step size, and gain range can all be measured by setting the PGA into each of its gain settings and measuring the output voltage level divided by its input voltage level.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685800" y="533400"/>
            <a:ext cx="7772400" cy="4114800"/>
          </a:xfrm>
        </p:spPr>
        <p:txBody>
          <a:bodyPr/>
          <a:lstStyle/>
          <a:p>
            <a:r>
              <a:rPr lang="en-US" altLang="en-US" smtClean="0"/>
              <a:t>Gain and Level Tests</a:t>
            </a:r>
          </a:p>
          <a:p>
            <a:pPr lvl="1"/>
            <a:r>
              <a:rPr lang="en-US" altLang="en-US" smtClean="0"/>
              <a:t>PGA Gain Tests - cont.</a:t>
            </a:r>
          </a:p>
          <a:p>
            <a:pPr lvl="2"/>
            <a:r>
              <a:rPr lang="en-US" altLang="en-US" smtClean="0"/>
              <a:t>Possible measurement techniques:</a:t>
            </a:r>
          </a:p>
          <a:p>
            <a:pPr lvl="3"/>
            <a:r>
              <a:rPr lang="en-US" altLang="en-US" smtClean="0"/>
              <a:t>The absolute gain of each step can be measured by leaving the input signal unchanged and observing the output voltage.  </a:t>
            </a:r>
          </a:p>
          <a:p>
            <a:pPr lvl="4"/>
            <a:r>
              <a:rPr lang="en-US" altLang="en-US" smtClean="0"/>
              <a:t>This eliminates the need for a focussed calibration on  the source</a:t>
            </a:r>
          </a:p>
          <a:p>
            <a:pPr lvl="3"/>
            <a:r>
              <a:rPr lang="en-US" altLang="en-US" smtClean="0"/>
              <a:t>Also, it is possible to adjust the input level at each step to produce a fairly constant output level at least 3 dB lower than the full scale output to avoid clipping.</a:t>
            </a:r>
          </a:p>
          <a:p>
            <a:pPr lvl="4"/>
            <a:r>
              <a:rPr lang="en-US" altLang="en-US" smtClean="0"/>
              <a:t>This produces a strong output signal level which is easier to measure.</a:t>
            </a:r>
          </a:p>
          <a:p>
            <a:pPr lvl="3"/>
            <a:r>
              <a:rPr lang="en-US" altLang="en-US" smtClean="0"/>
              <a:t>Finally, if the PGA is designed correctly, a binary weighted PGA allows six measurements to be made for a 32 step PGA, once superposition is verified in characterization.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1027"/>
          <p:cNvSpPr>
            <a:spLocks noGrp="1" noChangeArrowheads="1"/>
          </p:cNvSpPr>
          <p:nvPr>
            <p:ph type="body" idx="1"/>
          </p:nvPr>
        </p:nvSpPr>
        <p:spPr>
          <a:xfrm>
            <a:off x="685800" y="838200"/>
            <a:ext cx="7772400" cy="4114800"/>
          </a:xfrm>
        </p:spPr>
        <p:txBody>
          <a:bodyPr/>
          <a:lstStyle/>
          <a:p>
            <a:r>
              <a:rPr lang="en-US" altLang="en-US" smtClean="0"/>
              <a:t>Gain and Level Tests</a:t>
            </a:r>
          </a:p>
          <a:p>
            <a:pPr lvl="1"/>
            <a:r>
              <a:rPr lang="en-US" altLang="en-US" smtClean="0"/>
              <a:t>PGA Gain Tests - cont.</a:t>
            </a:r>
          </a:p>
          <a:p>
            <a:pPr lvl="2"/>
            <a:r>
              <a:rPr lang="en-US" altLang="en-US" smtClean="0"/>
              <a:t>The question of superposition:</a:t>
            </a:r>
          </a:p>
          <a:p>
            <a:pPr lvl="3"/>
            <a:r>
              <a:rPr lang="en-US" altLang="en-US" smtClean="0"/>
              <a:t>How tight or loose are the test limits?</a:t>
            </a:r>
          </a:p>
          <a:p>
            <a:pPr lvl="4"/>
            <a:r>
              <a:rPr lang="en-US" altLang="en-US" smtClean="0"/>
              <a:t>If the limits are loose, some error is tolerable and guardbanding can be used to insure the chip passes the gain test.</a:t>
            </a:r>
          </a:p>
          <a:p>
            <a:pPr lvl="3"/>
            <a:r>
              <a:rPr lang="en-US" altLang="en-US" smtClean="0"/>
              <a:t>Conclusions about superposition should be made from a fairly large set (statistically significant) of results not from a single chip.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685800" y="838200"/>
            <a:ext cx="7772400" cy="5181600"/>
          </a:xfrm>
        </p:spPr>
        <p:txBody>
          <a:bodyPr/>
          <a:lstStyle/>
          <a:p>
            <a:r>
              <a:rPr lang="en-US" altLang="en-US" smtClean="0"/>
              <a:t>Gain and Level Tests</a:t>
            </a:r>
          </a:p>
          <a:p>
            <a:pPr lvl="1"/>
            <a:r>
              <a:rPr lang="en-US" altLang="en-US" smtClean="0"/>
              <a:t>Frequency Response</a:t>
            </a:r>
          </a:p>
          <a:p>
            <a:pPr lvl="2"/>
            <a:r>
              <a:rPr lang="en-US" altLang="en-US" smtClean="0"/>
              <a:t>Similar to Gain tracking error, since it is a measurement of gain under varying signal conditions, relative to a reference gain.</a:t>
            </a:r>
          </a:p>
          <a:p>
            <a:pPr lvl="3"/>
            <a:r>
              <a:rPr lang="en-US" altLang="en-US" smtClean="0"/>
              <a:t>Usually used to measure the transfer curve of a filter</a:t>
            </a:r>
          </a:p>
          <a:p>
            <a:pPr lvl="3"/>
            <a:r>
              <a:rPr lang="en-US" altLang="en-US" smtClean="0"/>
              <a:t>Sometimes used to measure the bandwidth of a circuit </a:t>
            </a:r>
          </a:p>
          <a:p>
            <a:pPr lvl="4"/>
            <a:r>
              <a:rPr lang="en-US" altLang="en-US" smtClean="0"/>
              <a:t>op amp to verify the gain bandwidth product.</a:t>
            </a:r>
          </a:p>
          <a:p>
            <a:pPr lvl="2"/>
            <a:r>
              <a:rPr lang="en-US" altLang="en-US" smtClean="0"/>
              <a:t>Measures the variation in gain of the circuit as the signal frequency is varied.</a:t>
            </a:r>
          </a:p>
          <a:p>
            <a:pPr lvl="3"/>
            <a:r>
              <a:rPr lang="en-US" altLang="en-US" smtClean="0"/>
              <a:t>One frequency is chosen as the reference gain, all other gains are measured relative to the reference.  All non-reference gains are called relative gains.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685800" y="533400"/>
            <a:ext cx="7772400" cy="4876800"/>
          </a:xfrm>
        </p:spPr>
        <p:txBody>
          <a:bodyPr/>
          <a:lstStyle/>
          <a:p>
            <a:pPr algn="just"/>
            <a:r>
              <a:rPr lang="en-US" altLang="en-US" smtClean="0"/>
              <a:t>Overview</a:t>
            </a:r>
          </a:p>
          <a:p>
            <a:pPr lvl="1" algn="just"/>
            <a:r>
              <a:rPr lang="en-US" altLang="en-US" smtClean="0"/>
              <a:t>Types of Analog Channels</a:t>
            </a:r>
          </a:p>
          <a:p>
            <a:pPr lvl="2" algn="just"/>
            <a:r>
              <a:rPr lang="en-US" altLang="en-US" smtClean="0"/>
              <a:t>Any non-sampled circuit with analog input and analog outputs</a:t>
            </a:r>
          </a:p>
          <a:p>
            <a:pPr lvl="3" algn="just"/>
            <a:r>
              <a:rPr lang="en-US" altLang="en-US" smtClean="0"/>
              <a:t>continuous time filters</a:t>
            </a:r>
          </a:p>
          <a:p>
            <a:pPr lvl="3" algn="just"/>
            <a:r>
              <a:rPr lang="en-US" altLang="en-US" smtClean="0"/>
              <a:t>amplifiers</a:t>
            </a:r>
          </a:p>
          <a:p>
            <a:pPr lvl="3" algn="just"/>
            <a:r>
              <a:rPr lang="en-US" altLang="en-US" smtClean="0"/>
              <a:t>analog buffers</a:t>
            </a:r>
          </a:p>
          <a:p>
            <a:pPr lvl="3" algn="just"/>
            <a:r>
              <a:rPr lang="en-US" altLang="en-US" smtClean="0"/>
              <a:t>programmable gain amplifiers</a:t>
            </a:r>
          </a:p>
          <a:p>
            <a:pPr lvl="3" algn="just"/>
            <a:r>
              <a:rPr lang="en-US" altLang="en-US" smtClean="0"/>
              <a:t>single-ended to differential converters</a:t>
            </a:r>
          </a:p>
          <a:p>
            <a:pPr lvl="3" algn="just"/>
            <a:r>
              <a:rPr lang="en-US" altLang="en-US" smtClean="0"/>
              <a:t>differential to single-ended converters</a:t>
            </a:r>
          </a:p>
          <a:p>
            <a:pPr lvl="3" algn="just"/>
            <a:r>
              <a:rPr lang="en-US" altLang="en-US" smtClean="0"/>
              <a:t>cascaded combinations of any of the above.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1376363" y="736600"/>
            <a:ext cx="6538912" cy="4754563"/>
            <a:chOff x="1296" y="2520"/>
            <a:chExt cx="10296" cy="7488"/>
          </a:xfrm>
        </p:grpSpPr>
        <p:grpSp>
          <p:nvGrpSpPr>
            <p:cNvPr id="33796" name="Group 3"/>
            <p:cNvGrpSpPr>
              <a:grpSpLocks/>
            </p:cNvGrpSpPr>
            <p:nvPr/>
          </p:nvGrpSpPr>
          <p:grpSpPr bwMode="auto">
            <a:xfrm>
              <a:off x="2592" y="2664"/>
              <a:ext cx="7776" cy="6480"/>
              <a:chOff x="2592" y="5328"/>
              <a:chExt cx="7776" cy="6480"/>
            </a:xfrm>
          </p:grpSpPr>
          <p:grpSp>
            <p:nvGrpSpPr>
              <p:cNvPr id="33823" name="Group 4"/>
              <p:cNvGrpSpPr>
                <a:grpSpLocks/>
              </p:cNvGrpSpPr>
              <p:nvPr/>
            </p:nvGrpSpPr>
            <p:grpSpPr bwMode="auto">
              <a:xfrm>
                <a:off x="2592" y="5931"/>
                <a:ext cx="7098" cy="5874"/>
                <a:chOff x="2625" y="5656"/>
                <a:chExt cx="7065" cy="6194"/>
              </a:xfrm>
            </p:grpSpPr>
            <p:sp>
              <p:nvSpPr>
                <p:cNvPr id="33849" name="Freeform 5"/>
                <p:cNvSpPr>
                  <a:spLocks/>
                </p:cNvSpPr>
                <p:nvPr/>
              </p:nvSpPr>
              <p:spPr bwMode="auto">
                <a:xfrm>
                  <a:off x="4980" y="10876"/>
                  <a:ext cx="285" cy="974"/>
                </a:xfrm>
                <a:custGeom>
                  <a:avLst/>
                  <a:gdLst>
                    <a:gd name="T0" fmla="*/ 285 w 285"/>
                    <a:gd name="T1" fmla="*/ 974 h 974"/>
                    <a:gd name="T2" fmla="*/ 278 w 285"/>
                    <a:gd name="T3" fmla="*/ 584 h 974"/>
                    <a:gd name="T4" fmla="*/ 263 w 285"/>
                    <a:gd name="T5" fmla="*/ 292 h 974"/>
                    <a:gd name="T6" fmla="*/ 210 w 285"/>
                    <a:gd name="T7" fmla="*/ 14 h 974"/>
                    <a:gd name="T8" fmla="*/ 113 w 285"/>
                    <a:gd name="T9" fmla="*/ 209 h 974"/>
                    <a:gd name="T10" fmla="*/ 38 w 285"/>
                    <a:gd name="T11" fmla="*/ 577 h 974"/>
                    <a:gd name="T12" fmla="*/ 0 w 285"/>
                    <a:gd name="T13" fmla="*/ 959 h 974"/>
                    <a:gd name="T14" fmla="*/ 0 60000 65536"/>
                    <a:gd name="T15" fmla="*/ 0 60000 65536"/>
                    <a:gd name="T16" fmla="*/ 0 60000 65536"/>
                    <a:gd name="T17" fmla="*/ 0 60000 65536"/>
                    <a:gd name="T18" fmla="*/ 0 60000 65536"/>
                    <a:gd name="T19" fmla="*/ 0 60000 65536"/>
                    <a:gd name="T20" fmla="*/ 0 60000 65536"/>
                    <a:gd name="T21" fmla="*/ 0 w 285"/>
                    <a:gd name="T22" fmla="*/ 0 h 974"/>
                    <a:gd name="T23" fmla="*/ 285 w 285"/>
                    <a:gd name="T24" fmla="*/ 974 h 9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974">
                      <a:moveTo>
                        <a:pt x="285" y="974"/>
                      </a:moveTo>
                      <a:cubicBezTo>
                        <a:pt x="284" y="909"/>
                        <a:pt x="282" y="698"/>
                        <a:pt x="278" y="584"/>
                      </a:cubicBezTo>
                      <a:cubicBezTo>
                        <a:pt x="274" y="470"/>
                        <a:pt x="274" y="387"/>
                        <a:pt x="263" y="292"/>
                      </a:cubicBezTo>
                      <a:cubicBezTo>
                        <a:pt x="252" y="197"/>
                        <a:pt x="235" y="28"/>
                        <a:pt x="210" y="14"/>
                      </a:cubicBezTo>
                      <a:cubicBezTo>
                        <a:pt x="185" y="0"/>
                        <a:pt x="142" y="115"/>
                        <a:pt x="113" y="209"/>
                      </a:cubicBezTo>
                      <a:cubicBezTo>
                        <a:pt x="84" y="303"/>
                        <a:pt x="57" y="452"/>
                        <a:pt x="38" y="577"/>
                      </a:cubicBezTo>
                      <a:cubicBezTo>
                        <a:pt x="19" y="702"/>
                        <a:pt x="8" y="880"/>
                        <a:pt x="0" y="959"/>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50" name="Freeform 6"/>
                <p:cNvSpPr>
                  <a:spLocks/>
                </p:cNvSpPr>
                <p:nvPr/>
              </p:nvSpPr>
              <p:spPr bwMode="auto">
                <a:xfrm>
                  <a:off x="5280" y="5656"/>
                  <a:ext cx="4065" cy="6179"/>
                </a:xfrm>
                <a:custGeom>
                  <a:avLst/>
                  <a:gdLst>
                    <a:gd name="T0" fmla="*/ 0 w 4065"/>
                    <a:gd name="T1" fmla="*/ 6164 h 6179"/>
                    <a:gd name="T2" fmla="*/ 60 w 4065"/>
                    <a:gd name="T3" fmla="*/ 4334 h 6179"/>
                    <a:gd name="T4" fmla="*/ 210 w 4065"/>
                    <a:gd name="T5" fmla="*/ 2699 h 6179"/>
                    <a:gd name="T6" fmla="*/ 420 w 4065"/>
                    <a:gd name="T7" fmla="*/ 1154 h 6179"/>
                    <a:gd name="T8" fmla="*/ 600 w 4065"/>
                    <a:gd name="T9" fmla="*/ 382 h 6179"/>
                    <a:gd name="T10" fmla="*/ 765 w 4065"/>
                    <a:gd name="T11" fmla="*/ 157 h 6179"/>
                    <a:gd name="T12" fmla="*/ 1073 w 4065"/>
                    <a:gd name="T13" fmla="*/ 104 h 6179"/>
                    <a:gd name="T14" fmla="*/ 1725 w 4065"/>
                    <a:gd name="T15" fmla="*/ 89 h 6179"/>
                    <a:gd name="T16" fmla="*/ 2370 w 4065"/>
                    <a:gd name="T17" fmla="*/ 89 h 6179"/>
                    <a:gd name="T18" fmla="*/ 2985 w 4065"/>
                    <a:gd name="T19" fmla="*/ 104 h 6179"/>
                    <a:gd name="T20" fmla="*/ 3240 w 4065"/>
                    <a:gd name="T21" fmla="*/ 89 h 6179"/>
                    <a:gd name="T22" fmla="*/ 3465 w 4065"/>
                    <a:gd name="T23" fmla="*/ 74 h 6179"/>
                    <a:gd name="T24" fmla="*/ 3600 w 4065"/>
                    <a:gd name="T25" fmla="*/ 119 h 6179"/>
                    <a:gd name="T26" fmla="*/ 3803 w 4065"/>
                    <a:gd name="T27" fmla="*/ 149 h 6179"/>
                    <a:gd name="T28" fmla="*/ 3855 w 4065"/>
                    <a:gd name="T29" fmla="*/ 1012 h 6179"/>
                    <a:gd name="T30" fmla="*/ 3960 w 4065"/>
                    <a:gd name="T31" fmla="*/ 3097 h 6179"/>
                    <a:gd name="T32" fmla="*/ 4065 w 4065"/>
                    <a:gd name="T33" fmla="*/ 6179 h 61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65"/>
                    <a:gd name="T52" fmla="*/ 0 h 6179"/>
                    <a:gd name="T53" fmla="*/ 4065 w 4065"/>
                    <a:gd name="T54" fmla="*/ 6179 h 61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65" h="6179">
                      <a:moveTo>
                        <a:pt x="0" y="6164"/>
                      </a:moveTo>
                      <a:cubicBezTo>
                        <a:pt x="12" y="5537"/>
                        <a:pt x="25" y="4911"/>
                        <a:pt x="60" y="4334"/>
                      </a:cubicBezTo>
                      <a:cubicBezTo>
                        <a:pt x="95" y="3757"/>
                        <a:pt x="150" y="3229"/>
                        <a:pt x="210" y="2699"/>
                      </a:cubicBezTo>
                      <a:cubicBezTo>
                        <a:pt x="270" y="2169"/>
                        <a:pt x="355" y="1540"/>
                        <a:pt x="420" y="1154"/>
                      </a:cubicBezTo>
                      <a:cubicBezTo>
                        <a:pt x="485" y="768"/>
                        <a:pt x="543" y="548"/>
                        <a:pt x="600" y="382"/>
                      </a:cubicBezTo>
                      <a:cubicBezTo>
                        <a:pt x="657" y="216"/>
                        <a:pt x="686" y="203"/>
                        <a:pt x="765" y="157"/>
                      </a:cubicBezTo>
                      <a:cubicBezTo>
                        <a:pt x="844" y="111"/>
                        <a:pt x="913" y="115"/>
                        <a:pt x="1073" y="104"/>
                      </a:cubicBezTo>
                      <a:cubicBezTo>
                        <a:pt x="1233" y="93"/>
                        <a:pt x="1509" y="91"/>
                        <a:pt x="1725" y="89"/>
                      </a:cubicBezTo>
                      <a:cubicBezTo>
                        <a:pt x="1941" y="87"/>
                        <a:pt x="2160" y="86"/>
                        <a:pt x="2370" y="89"/>
                      </a:cubicBezTo>
                      <a:cubicBezTo>
                        <a:pt x="2580" y="92"/>
                        <a:pt x="2840" y="104"/>
                        <a:pt x="2985" y="104"/>
                      </a:cubicBezTo>
                      <a:cubicBezTo>
                        <a:pt x="3130" y="104"/>
                        <a:pt x="3160" y="94"/>
                        <a:pt x="3240" y="89"/>
                      </a:cubicBezTo>
                      <a:cubicBezTo>
                        <a:pt x="3320" y="84"/>
                        <a:pt x="3405" y="69"/>
                        <a:pt x="3465" y="74"/>
                      </a:cubicBezTo>
                      <a:cubicBezTo>
                        <a:pt x="3525" y="79"/>
                        <a:pt x="3544" y="106"/>
                        <a:pt x="3600" y="119"/>
                      </a:cubicBezTo>
                      <a:cubicBezTo>
                        <a:pt x="3656" y="132"/>
                        <a:pt x="3761" y="0"/>
                        <a:pt x="3803" y="149"/>
                      </a:cubicBezTo>
                      <a:cubicBezTo>
                        <a:pt x="3845" y="298"/>
                        <a:pt x="3829" y="521"/>
                        <a:pt x="3855" y="1012"/>
                      </a:cubicBezTo>
                      <a:cubicBezTo>
                        <a:pt x="3881" y="1503"/>
                        <a:pt x="3925" y="2236"/>
                        <a:pt x="3960" y="3097"/>
                      </a:cubicBezTo>
                      <a:cubicBezTo>
                        <a:pt x="3995" y="3958"/>
                        <a:pt x="4043" y="5537"/>
                        <a:pt x="4065" y="6179"/>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51" name="Freeform 7"/>
                <p:cNvSpPr>
                  <a:spLocks/>
                </p:cNvSpPr>
                <p:nvPr/>
              </p:nvSpPr>
              <p:spPr bwMode="auto">
                <a:xfrm>
                  <a:off x="9338" y="10622"/>
                  <a:ext cx="80" cy="1206"/>
                </a:xfrm>
                <a:custGeom>
                  <a:avLst/>
                  <a:gdLst>
                    <a:gd name="T0" fmla="*/ 0 w 80"/>
                    <a:gd name="T1" fmla="*/ 1206 h 1206"/>
                    <a:gd name="T2" fmla="*/ 30 w 80"/>
                    <a:gd name="T3" fmla="*/ 268 h 1206"/>
                    <a:gd name="T4" fmla="*/ 45 w 80"/>
                    <a:gd name="T5" fmla="*/ 6 h 1206"/>
                    <a:gd name="T6" fmla="*/ 75 w 80"/>
                    <a:gd name="T7" fmla="*/ 306 h 1206"/>
                    <a:gd name="T8" fmla="*/ 75 w 80"/>
                    <a:gd name="T9" fmla="*/ 1206 h 1206"/>
                    <a:gd name="T10" fmla="*/ 0 60000 65536"/>
                    <a:gd name="T11" fmla="*/ 0 60000 65536"/>
                    <a:gd name="T12" fmla="*/ 0 60000 65536"/>
                    <a:gd name="T13" fmla="*/ 0 60000 65536"/>
                    <a:gd name="T14" fmla="*/ 0 60000 65536"/>
                    <a:gd name="T15" fmla="*/ 0 w 80"/>
                    <a:gd name="T16" fmla="*/ 0 h 1206"/>
                    <a:gd name="T17" fmla="*/ 80 w 80"/>
                    <a:gd name="T18" fmla="*/ 1206 h 1206"/>
                  </a:gdLst>
                  <a:ahLst/>
                  <a:cxnLst>
                    <a:cxn ang="T10">
                      <a:pos x="T0" y="T1"/>
                    </a:cxn>
                    <a:cxn ang="T11">
                      <a:pos x="T2" y="T3"/>
                    </a:cxn>
                    <a:cxn ang="T12">
                      <a:pos x="T4" y="T5"/>
                    </a:cxn>
                    <a:cxn ang="T13">
                      <a:pos x="T6" y="T7"/>
                    </a:cxn>
                    <a:cxn ang="T14">
                      <a:pos x="T8" y="T9"/>
                    </a:cxn>
                  </a:cxnLst>
                  <a:rect l="T15" t="T16" r="T17" b="T18"/>
                  <a:pathLst>
                    <a:path w="80" h="1206">
                      <a:moveTo>
                        <a:pt x="0" y="1206"/>
                      </a:moveTo>
                      <a:cubicBezTo>
                        <a:pt x="11" y="837"/>
                        <a:pt x="22" y="468"/>
                        <a:pt x="30" y="268"/>
                      </a:cubicBezTo>
                      <a:cubicBezTo>
                        <a:pt x="38" y="68"/>
                        <a:pt x="37" y="0"/>
                        <a:pt x="45" y="6"/>
                      </a:cubicBezTo>
                      <a:cubicBezTo>
                        <a:pt x="53" y="12"/>
                        <a:pt x="70" y="106"/>
                        <a:pt x="75" y="306"/>
                      </a:cubicBezTo>
                      <a:cubicBezTo>
                        <a:pt x="80" y="506"/>
                        <a:pt x="77" y="856"/>
                        <a:pt x="75" y="1206"/>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52" name="Freeform 8"/>
                <p:cNvSpPr>
                  <a:spLocks/>
                </p:cNvSpPr>
                <p:nvPr/>
              </p:nvSpPr>
              <p:spPr bwMode="auto">
                <a:xfrm>
                  <a:off x="9405" y="10685"/>
                  <a:ext cx="225" cy="1158"/>
                </a:xfrm>
                <a:custGeom>
                  <a:avLst/>
                  <a:gdLst>
                    <a:gd name="T0" fmla="*/ 0 w 225"/>
                    <a:gd name="T1" fmla="*/ 1150 h 1158"/>
                    <a:gd name="T2" fmla="*/ 53 w 225"/>
                    <a:gd name="T3" fmla="*/ 295 h 1158"/>
                    <a:gd name="T4" fmla="*/ 75 w 225"/>
                    <a:gd name="T5" fmla="*/ 55 h 1158"/>
                    <a:gd name="T6" fmla="*/ 90 w 225"/>
                    <a:gd name="T7" fmla="*/ 10 h 1158"/>
                    <a:gd name="T8" fmla="*/ 120 w 225"/>
                    <a:gd name="T9" fmla="*/ 115 h 1158"/>
                    <a:gd name="T10" fmla="*/ 188 w 225"/>
                    <a:gd name="T11" fmla="*/ 663 h 1158"/>
                    <a:gd name="T12" fmla="*/ 225 w 225"/>
                    <a:gd name="T13" fmla="*/ 1158 h 1158"/>
                    <a:gd name="T14" fmla="*/ 0 60000 65536"/>
                    <a:gd name="T15" fmla="*/ 0 60000 65536"/>
                    <a:gd name="T16" fmla="*/ 0 60000 65536"/>
                    <a:gd name="T17" fmla="*/ 0 60000 65536"/>
                    <a:gd name="T18" fmla="*/ 0 60000 65536"/>
                    <a:gd name="T19" fmla="*/ 0 60000 65536"/>
                    <a:gd name="T20" fmla="*/ 0 60000 65536"/>
                    <a:gd name="T21" fmla="*/ 0 w 225"/>
                    <a:gd name="T22" fmla="*/ 0 h 1158"/>
                    <a:gd name="T23" fmla="*/ 225 w 225"/>
                    <a:gd name="T24" fmla="*/ 1158 h 11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5" h="1158">
                      <a:moveTo>
                        <a:pt x="0" y="1150"/>
                      </a:moveTo>
                      <a:cubicBezTo>
                        <a:pt x="20" y="813"/>
                        <a:pt x="41" y="477"/>
                        <a:pt x="53" y="295"/>
                      </a:cubicBezTo>
                      <a:cubicBezTo>
                        <a:pt x="65" y="113"/>
                        <a:pt x="69" y="102"/>
                        <a:pt x="75" y="55"/>
                      </a:cubicBezTo>
                      <a:cubicBezTo>
                        <a:pt x="81" y="8"/>
                        <a:pt x="83" y="0"/>
                        <a:pt x="90" y="10"/>
                      </a:cubicBezTo>
                      <a:cubicBezTo>
                        <a:pt x="97" y="20"/>
                        <a:pt x="104" y="6"/>
                        <a:pt x="120" y="115"/>
                      </a:cubicBezTo>
                      <a:cubicBezTo>
                        <a:pt x="136" y="224"/>
                        <a:pt x="171" y="489"/>
                        <a:pt x="188" y="663"/>
                      </a:cubicBezTo>
                      <a:cubicBezTo>
                        <a:pt x="205" y="837"/>
                        <a:pt x="215" y="997"/>
                        <a:pt x="225" y="1158"/>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3853" name="Group 9"/>
                <p:cNvGrpSpPr>
                  <a:grpSpLocks/>
                </p:cNvGrpSpPr>
                <p:nvPr/>
              </p:nvGrpSpPr>
              <p:grpSpPr bwMode="auto">
                <a:xfrm>
                  <a:off x="2625" y="5700"/>
                  <a:ext cx="7065" cy="4922"/>
                  <a:chOff x="2625" y="5700"/>
                  <a:chExt cx="7065" cy="4922"/>
                </a:xfrm>
              </p:grpSpPr>
              <p:sp>
                <p:nvSpPr>
                  <p:cNvPr id="33855" name="Line 10"/>
                  <p:cNvSpPr>
                    <a:spLocks noChangeShapeType="1"/>
                  </p:cNvSpPr>
                  <p:nvPr/>
                </p:nvSpPr>
                <p:spPr bwMode="auto">
                  <a:xfrm flipH="1">
                    <a:off x="9428" y="10613"/>
                    <a:ext cx="26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6" name="Line 11"/>
                  <p:cNvSpPr>
                    <a:spLocks noChangeShapeType="1"/>
                  </p:cNvSpPr>
                  <p:nvPr/>
                </p:nvSpPr>
                <p:spPr bwMode="auto">
                  <a:xfrm flipH="1" flipV="1">
                    <a:off x="9135" y="5700"/>
                    <a:ext cx="293" cy="492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7" name="Line 12"/>
                  <p:cNvSpPr>
                    <a:spLocks noChangeShapeType="1"/>
                  </p:cNvSpPr>
                  <p:nvPr/>
                </p:nvSpPr>
                <p:spPr bwMode="auto">
                  <a:xfrm flipH="1">
                    <a:off x="5985" y="5700"/>
                    <a:ext cx="315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8" name="Line 13"/>
                  <p:cNvSpPr>
                    <a:spLocks noChangeShapeType="1"/>
                  </p:cNvSpPr>
                  <p:nvPr/>
                </p:nvSpPr>
                <p:spPr bwMode="auto">
                  <a:xfrm flipH="1">
                    <a:off x="4425" y="5700"/>
                    <a:ext cx="1560" cy="384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9" name="Line 14"/>
                  <p:cNvSpPr>
                    <a:spLocks noChangeShapeType="1"/>
                  </p:cNvSpPr>
                  <p:nvPr/>
                </p:nvSpPr>
                <p:spPr bwMode="auto">
                  <a:xfrm flipH="1">
                    <a:off x="2625" y="9540"/>
                    <a:ext cx="1800" cy="76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54" name="Freeform 15"/>
                <p:cNvSpPr>
                  <a:spLocks/>
                </p:cNvSpPr>
                <p:nvPr/>
              </p:nvSpPr>
              <p:spPr bwMode="auto">
                <a:xfrm>
                  <a:off x="5910" y="5835"/>
                  <a:ext cx="3225" cy="6000"/>
                </a:xfrm>
                <a:custGeom>
                  <a:avLst/>
                  <a:gdLst>
                    <a:gd name="T0" fmla="*/ 3225 w 3225"/>
                    <a:gd name="T1" fmla="*/ 6000 h 6000"/>
                    <a:gd name="T2" fmla="*/ 3180 w 3225"/>
                    <a:gd name="T3" fmla="*/ 150 h 6000"/>
                    <a:gd name="T4" fmla="*/ 3060 w 3225"/>
                    <a:gd name="T5" fmla="*/ 0 h 6000"/>
                    <a:gd name="T6" fmla="*/ 405 w 3225"/>
                    <a:gd name="T7" fmla="*/ 0 h 6000"/>
                    <a:gd name="T8" fmla="*/ 75 w 3225"/>
                    <a:gd name="T9" fmla="*/ 105 h 6000"/>
                    <a:gd name="T10" fmla="*/ 0 w 3225"/>
                    <a:gd name="T11" fmla="*/ 6000 h 6000"/>
                    <a:gd name="T12" fmla="*/ 0 60000 65536"/>
                    <a:gd name="T13" fmla="*/ 0 60000 65536"/>
                    <a:gd name="T14" fmla="*/ 0 60000 65536"/>
                    <a:gd name="T15" fmla="*/ 0 60000 65536"/>
                    <a:gd name="T16" fmla="*/ 0 60000 65536"/>
                    <a:gd name="T17" fmla="*/ 0 60000 65536"/>
                    <a:gd name="T18" fmla="*/ 0 w 3225"/>
                    <a:gd name="T19" fmla="*/ 0 h 6000"/>
                    <a:gd name="T20" fmla="*/ 3225 w 3225"/>
                    <a:gd name="T21" fmla="*/ 6000 h 6000"/>
                  </a:gdLst>
                  <a:ahLst/>
                  <a:cxnLst>
                    <a:cxn ang="T12">
                      <a:pos x="T0" y="T1"/>
                    </a:cxn>
                    <a:cxn ang="T13">
                      <a:pos x="T2" y="T3"/>
                    </a:cxn>
                    <a:cxn ang="T14">
                      <a:pos x="T4" y="T5"/>
                    </a:cxn>
                    <a:cxn ang="T15">
                      <a:pos x="T6" y="T7"/>
                    </a:cxn>
                    <a:cxn ang="T16">
                      <a:pos x="T8" y="T9"/>
                    </a:cxn>
                    <a:cxn ang="T17">
                      <a:pos x="T10" y="T11"/>
                    </a:cxn>
                  </a:cxnLst>
                  <a:rect l="T18" t="T19" r="T20" b="T21"/>
                  <a:pathLst>
                    <a:path w="3225" h="6000">
                      <a:moveTo>
                        <a:pt x="3225" y="6000"/>
                      </a:moveTo>
                      <a:lnTo>
                        <a:pt x="3180" y="150"/>
                      </a:lnTo>
                      <a:lnTo>
                        <a:pt x="3060" y="0"/>
                      </a:lnTo>
                      <a:lnTo>
                        <a:pt x="405" y="0"/>
                      </a:lnTo>
                      <a:lnTo>
                        <a:pt x="75" y="105"/>
                      </a:lnTo>
                      <a:lnTo>
                        <a:pt x="0" y="6000"/>
                      </a:lnTo>
                    </a:path>
                  </a:pathLst>
                </a:custGeom>
                <a:noFill/>
                <a:ln w="9525" cap="flat" cmpd="sng">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3824" name="Rectangle 16"/>
              <p:cNvSpPr>
                <a:spLocks noChangeArrowheads="1"/>
              </p:cNvSpPr>
              <p:nvPr/>
            </p:nvSpPr>
            <p:spPr bwMode="auto">
              <a:xfrm>
                <a:off x="2592" y="5328"/>
                <a:ext cx="7776" cy="64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33825" name="Group 17"/>
              <p:cNvGrpSpPr>
                <a:grpSpLocks/>
              </p:cNvGrpSpPr>
              <p:nvPr/>
            </p:nvGrpSpPr>
            <p:grpSpPr bwMode="auto">
              <a:xfrm>
                <a:off x="2592" y="6048"/>
                <a:ext cx="144" cy="5040"/>
                <a:chOff x="2592" y="6048"/>
                <a:chExt cx="144" cy="5040"/>
              </a:xfrm>
            </p:grpSpPr>
            <p:sp>
              <p:nvSpPr>
                <p:cNvPr id="33841" name="Line 18"/>
                <p:cNvSpPr>
                  <a:spLocks noChangeShapeType="1"/>
                </p:cNvSpPr>
                <p:nvPr/>
              </p:nvSpPr>
              <p:spPr bwMode="auto">
                <a:xfrm flipV="1">
                  <a:off x="2592" y="110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2" name="Line 19"/>
                <p:cNvSpPr>
                  <a:spLocks noChangeShapeType="1"/>
                </p:cNvSpPr>
                <p:nvPr/>
              </p:nvSpPr>
              <p:spPr bwMode="auto">
                <a:xfrm flipV="1">
                  <a:off x="2592" y="103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3" name="Line 20"/>
                <p:cNvSpPr>
                  <a:spLocks noChangeShapeType="1"/>
                </p:cNvSpPr>
                <p:nvPr/>
              </p:nvSpPr>
              <p:spPr bwMode="auto">
                <a:xfrm flipV="1">
                  <a:off x="2592" y="96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4" name="Line 21"/>
                <p:cNvSpPr>
                  <a:spLocks noChangeShapeType="1"/>
                </p:cNvSpPr>
                <p:nvPr/>
              </p:nvSpPr>
              <p:spPr bwMode="auto">
                <a:xfrm flipV="1">
                  <a:off x="2592" y="892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5" name="Line 22"/>
                <p:cNvSpPr>
                  <a:spLocks noChangeShapeType="1"/>
                </p:cNvSpPr>
                <p:nvPr/>
              </p:nvSpPr>
              <p:spPr bwMode="auto">
                <a:xfrm flipV="1">
                  <a:off x="2592" y="82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6" name="Line 23"/>
                <p:cNvSpPr>
                  <a:spLocks noChangeShapeType="1"/>
                </p:cNvSpPr>
                <p:nvPr/>
              </p:nvSpPr>
              <p:spPr bwMode="auto">
                <a:xfrm flipV="1">
                  <a:off x="2592" y="74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7" name="Line 24"/>
                <p:cNvSpPr>
                  <a:spLocks noChangeShapeType="1"/>
                </p:cNvSpPr>
                <p:nvPr/>
              </p:nvSpPr>
              <p:spPr bwMode="auto">
                <a:xfrm flipV="1">
                  <a:off x="2592" y="67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8" name="Line 25"/>
                <p:cNvSpPr>
                  <a:spLocks noChangeShapeType="1"/>
                </p:cNvSpPr>
                <p:nvPr/>
              </p:nvSpPr>
              <p:spPr bwMode="auto">
                <a:xfrm flipV="1">
                  <a:off x="2592" y="60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3826" name="Group 26"/>
              <p:cNvGrpSpPr>
                <a:grpSpLocks/>
              </p:cNvGrpSpPr>
              <p:nvPr/>
            </p:nvGrpSpPr>
            <p:grpSpPr bwMode="auto">
              <a:xfrm>
                <a:off x="10224" y="6048"/>
                <a:ext cx="144" cy="5040"/>
                <a:chOff x="2592" y="6048"/>
                <a:chExt cx="144" cy="5040"/>
              </a:xfrm>
            </p:grpSpPr>
            <p:sp>
              <p:nvSpPr>
                <p:cNvPr id="33833" name="Line 27"/>
                <p:cNvSpPr>
                  <a:spLocks noChangeShapeType="1"/>
                </p:cNvSpPr>
                <p:nvPr/>
              </p:nvSpPr>
              <p:spPr bwMode="auto">
                <a:xfrm flipV="1">
                  <a:off x="2592" y="110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4" name="Line 28"/>
                <p:cNvSpPr>
                  <a:spLocks noChangeShapeType="1"/>
                </p:cNvSpPr>
                <p:nvPr/>
              </p:nvSpPr>
              <p:spPr bwMode="auto">
                <a:xfrm flipV="1">
                  <a:off x="2592" y="103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5" name="Line 29"/>
                <p:cNvSpPr>
                  <a:spLocks noChangeShapeType="1"/>
                </p:cNvSpPr>
                <p:nvPr/>
              </p:nvSpPr>
              <p:spPr bwMode="auto">
                <a:xfrm flipV="1">
                  <a:off x="2592" y="96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6" name="Line 30"/>
                <p:cNvSpPr>
                  <a:spLocks noChangeShapeType="1"/>
                </p:cNvSpPr>
                <p:nvPr/>
              </p:nvSpPr>
              <p:spPr bwMode="auto">
                <a:xfrm flipV="1">
                  <a:off x="2592" y="892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7" name="Line 31"/>
                <p:cNvSpPr>
                  <a:spLocks noChangeShapeType="1"/>
                </p:cNvSpPr>
                <p:nvPr/>
              </p:nvSpPr>
              <p:spPr bwMode="auto">
                <a:xfrm flipV="1">
                  <a:off x="2592" y="82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8" name="Line 32"/>
                <p:cNvSpPr>
                  <a:spLocks noChangeShapeType="1"/>
                </p:cNvSpPr>
                <p:nvPr/>
              </p:nvSpPr>
              <p:spPr bwMode="auto">
                <a:xfrm flipV="1">
                  <a:off x="2592" y="74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9" name="Line 33"/>
                <p:cNvSpPr>
                  <a:spLocks noChangeShapeType="1"/>
                </p:cNvSpPr>
                <p:nvPr/>
              </p:nvSpPr>
              <p:spPr bwMode="auto">
                <a:xfrm flipV="1">
                  <a:off x="2592" y="67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0" name="Line 34"/>
                <p:cNvSpPr>
                  <a:spLocks noChangeShapeType="1"/>
                </p:cNvSpPr>
                <p:nvPr/>
              </p:nvSpPr>
              <p:spPr bwMode="auto">
                <a:xfrm flipV="1">
                  <a:off x="2592" y="60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3827" name="Group 35"/>
              <p:cNvGrpSpPr>
                <a:grpSpLocks/>
              </p:cNvGrpSpPr>
              <p:nvPr/>
            </p:nvGrpSpPr>
            <p:grpSpPr bwMode="auto">
              <a:xfrm>
                <a:off x="5184" y="11664"/>
                <a:ext cx="2592" cy="144"/>
                <a:chOff x="5184" y="11664"/>
                <a:chExt cx="2592" cy="144"/>
              </a:xfrm>
            </p:grpSpPr>
            <p:sp>
              <p:nvSpPr>
                <p:cNvPr id="33831" name="Line 36"/>
                <p:cNvSpPr>
                  <a:spLocks noChangeShapeType="1"/>
                </p:cNvSpPr>
                <p:nvPr/>
              </p:nvSpPr>
              <p:spPr bwMode="auto">
                <a:xfrm>
                  <a:off x="5184"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2" name="Line 37"/>
                <p:cNvSpPr>
                  <a:spLocks noChangeShapeType="1"/>
                </p:cNvSpPr>
                <p:nvPr/>
              </p:nvSpPr>
              <p:spPr bwMode="auto">
                <a:xfrm>
                  <a:off x="7776"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3828" name="Group 38"/>
              <p:cNvGrpSpPr>
                <a:grpSpLocks/>
              </p:cNvGrpSpPr>
              <p:nvPr/>
            </p:nvGrpSpPr>
            <p:grpSpPr bwMode="auto">
              <a:xfrm>
                <a:off x="5184" y="5328"/>
                <a:ext cx="2592" cy="144"/>
                <a:chOff x="5184" y="11664"/>
                <a:chExt cx="2592" cy="144"/>
              </a:xfrm>
            </p:grpSpPr>
            <p:sp>
              <p:nvSpPr>
                <p:cNvPr id="33829" name="Line 39"/>
                <p:cNvSpPr>
                  <a:spLocks noChangeShapeType="1"/>
                </p:cNvSpPr>
                <p:nvPr/>
              </p:nvSpPr>
              <p:spPr bwMode="auto">
                <a:xfrm>
                  <a:off x="5184"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0" name="Line 40"/>
                <p:cNvSpPr>
                  <a:spLocks noChangeShapeType="1"/>
                </p:cNvSpPr>
                <p:nvPr/>
              </p:nvSpPr>
              <p:spPr bwMode="auto">
                <a:xfrm>
                  <a:off x="7776"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33797" name="Group 41"/>
            <p:cNvGrpSpPr>
              <a:grpSpLocks/>
            </p:cNvGrpSpPr>
            <p:nvPr/>
          </p:nvGrpSpPr>
          <p:grpSpPr bwMode="auto">
            <a:xfrm>
              <a:off x="2016" y="2520"/>
              <a:ext cx="720" cy="7272"/>
              <a:chOff x="1872" y="5256"/>
              <a:chExt cx="720" cy="7200"/>
            </a:xfrm>
          </p:grpSpPr>
          <p:sp>
            <p:nvSpPr>
              <p:cNvPr id="33813" name="Text Box 42"/>
              <p:cNvSpPr txBox="1">
                <a:spLocks noChangeArrowheads="1"/>
              </p:cNvSpPr>
              <p:nvPr/>
            </p:nvSpPr>
            <p:spPr bwMode="auto">
              <a:xfrm>
                <a:off x="1872" y="10899"/>
                <a:ext cx="720" cy="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-35</a:t>
                </a:r>
              </a:p>
            </p:txBody>
          </p:sp>
          <p:sp>
            <p:nvSpPr>
              <p:cNvPr id="33814" name="Text Box 43"/>
              <p:cNvSpPr txBox="1">
                <a:spLocks noChangeArrowheads="1"/>
              </p:cNvSpPr>
              <p:nvPr/>
            </p:nvSpPr>
            <p:spPr bwMode="auto">
              <a:xfrm>
                <a:off x="1872" y="11610"/>
                <a:ext cx="720" cy="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-40</a:t>
                </a:r>
              </a:p>
            </p:txBody>
          </p:sp>
          <p:sp>
            <p:nvSpPr>
              <p:cNvPr id="33815" name="Text Box 44"/>
              <p:cNvSpPr txBox="1">
                <a:spLocks noChangeArrowheads="1"/>
              </p:cNvSpPr>
              <p:nvPr/>
            </p:nvSpPr>
            <p:spPr bwMode="auto">
              <a:xfrm>
                <a:off x="1872" y="7344"/>
                <a:ext cx="72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-10</a:t>
                </a:r>
              </a:p>
            </p:txBody>
          </p:sp>
          <p:sp>
            <p:nvSpPr>
              <p:cNvPr id="33816" name="Text Box 45"/>
              <p:cNvSpPr txBox="1">
                <a:spLocks noChangeArrowheads="1"/>
              </p:cNvSpPr>
              <p:nvPr/>
            </p:nvSpPr>
            <p:spPr bwMode="auto">
              <a:xfrm>
                <a:off x="1872" y="8055"/>
                <a:ext cx="720"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-15</a:t>
                </a:r>
              </a:p>
            </p:txBody>
          </p:sp>
          <p:sp>
            <p:nvSpPr>
              <p:cNvPr id="33817" name="Text Box 46"/>
              <p:cNvSpPr txBox="1">
                <a:spLocks noChangeArrowheads="1"/>
              </p:cNvSpPr>
              <p:nvPr/>
            </p:nvSpPr>
            <p:spPr bwMode="auto">
              <a:xfrm>
                <a:off x="1872" y="8766"/>
                <a:ext cx="720"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-20</a:t>
                </a:r>
              </a:p>
            </p:txBody>
          </p:sp>
          <p:sp>
            <p:nvSpPr>
              <p:cNvPr id="33818" name="Text Box 47"/>
              <p:cNvSpPr txBox="1">
                <a:spLocks noChangeArrowheads="1"/>
              </p:cNvSpPr>
              <p:nvPr/>
            </p:nvSpPr>
            <p:spPr bwMode="auto">
              <a:xfrm>
                <a:off x="1872" y="9477"/>
                <a:ext cx="720" cy="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-25</a:t>
                </a:r>
              </a:p>
            </p:txBody>
          </p:sp>
          <p:sp>
            <p:nvSpPr>
              <p:cNvPr id="33819" name="Text Box 48"/>
              <p:cNvSpPr txBox="1">
                <a:spLocks noChangeArrowheads="1"/>
              </p:cNvSpPr>
              <p:nvPr/>
            </p:nvSpPr>
            <p:spPr bwMode="auto">
              <a:xfrm>
                <a:off x="1872" y="10188"/>
                <a:ext cx="720"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-30</a:t>
                </a:r>
              </a:p>
            </p:txBody>
          </p:sp>
          <p:sp>
            <p:nvSpPr>
              <p:cNvPr id="33820" name="Text Box 49"/>
              <p:cNvSpPr txBox="1">
                <a:spLocks noChangeArrowheads="1"/>
              </p:cNvSpPr>
              <p:nvPr/>
            </p:nvSpPr>
            <p:spPr bwMode="auto">
              <a:xfrm>
                <a:off x="1872" y="5904"/>
                <a:ext cx="72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0</a:t>
                </a:r>
              </a:p>
            </p:txBody>
          </p:sp>
          <p:sp>
            <p:nvSpPr>
              <p:cNvPr id="33821" name="Text Box 50"/>
              <p:cNvSpPr txBox="1">
                <a:spLocks noChangeArrowheads="1"/>
              </p:cNvSpPr>
              <p:nvPr/>
            </p:nvSpPr>
            <p:spPr bwMode="auto">
              <a:xfrm>
                <a:off x="1872" y="5256"/>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5</a:t>
                </a:r>
              </a:p>
            </p:txBody>
          </p:sp>
          <p:sp>
            <p:nvSpPr>
              <p:cNvPr id="33822" name="Text Box 51"/>
              <p:cNvSpPr txBox="1">
                <a:spLocks noChangeArrowheads="1"/>
              </p:cNvSpPr>
              <p:nvPr/>
            </p:nvSpPr>
            <p:spPr bwMode="auto">
              <a:xfrm>
                <a:off x="1872" y="6696"/>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5</a:t>
                </a:r>
              </a:p>
            </p:txBody>
          </p:sp>
        </p:grpSp>
        <p:sp>
          <p:nvSpPr>
            <p:cNvPr id="33798" name="Text Box 52"/>
            <p:cNvSpPr txBox="1">
              <a:spLocks noChangeArrowheads="1"/>
            </p:cNvSpPr>
            <p:nvPr/>
          </p:nvSpPr>
          <p:spPr bwMode="auto">
            <a:xfrm>
              <a:off x="1296" y="5472"/>
              <a:ext cx="1080" cy="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Gain </a:t>
              </a:r>
            </a:p>
            <a:p>
              <a:pPr algn="ctr">
                <a:spcBef>
                  <a:spcPct val="0"/>
                </a:spcBef>
                <a:buClrTx/>
                <a:buSzTx/>
                <a:buFontTx/>
                <a:buNone/>
              </a:pPr>
              <a:r>
                <a:rPr lang="en-US" altLang="en-US" sz="1200">
                  <a:ea typeface="MS PGothic" panose="020B0600070205080204" pitchFamily="34" charset="-128"/>
                </a:rPr>
                <a:t>(dB)</a:t>
              </a:r>
            </a:p>
          </p:txBody>
        </p:sp>
        <p:sp>
          <p:nvSpPr>
            <p:cNvPr id="33799" name="Text Box 53"/>
            <p:cNvSpPr txBox="1">
              <a:spLocks noChangeArrowheads="1"/>
            </p:cNvSpPr>
            <p:nvPr/>
          </p:nvSpPr>
          <p:spPr bwMode="auto">
            <a:xfrm>
              <a:off x="5400" y="9432"/>
              <a:ext cx="230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Frequency (Hz)</a:t>
              </a:r>
            </a:p>
          </p:txBody>
        </p:sp>
        <p:sp>
          <p:nvSpPr>
            <p:cNvPr id="33800" name="Text Box 54"/>
            <p:cNvSpPr txBox="1">
              <a:spLocks noChangeArrowheads="1"/>
            </p:cNvSpPr>
            <p:nvPr/>
          </p:nvSpPr>
          <p:spPr bwMode="auto">
            <a:xfrm>
              <a:off x="2952" y="3888"/>
              <a:ext cx="237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Upper limit</a:t>
              </a:r>
            </a:p>
            <a:p>
              <a:pPr algn="ctr">
                <a:spcBef>
                  <a:spcPct val="0"/>
                </a:spcBef>
                <a:buClrTx/>
                <a:buSzTx/>
                <a:buFontTx/>
                <a:buNone/>
              </a:pPr>
              <a:r>
                <a:rPr lang="en-US" altLang="en-US" sz="1200">
                  <a:ea typeface="MS PGothic" panose="020B0600070205080204" pitchFamily="34" charset="-128"/>
                </a:rPr>
                <a:t>mask</a:t>
              </a:r>
            </a:p>
          </p:txBody>
        </p:sp>
        <p:sp>
          <p:nvSpPr>
            <p:cNvPr id="33801" name="Text Box 55"/>
            <p:cNvSpPr txBox="1">
              <a:spLocks noChangeArrowheads="1"/>
            </p:cNvSpPr>
            <p:nvPr/>
          </p:nvSpPr>
          <p:spPr bwMode="auto">
            <a:xfrm>
              <a:off x="6336" y="4032"/>
              <a:ext cx="237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Lower limit</a:t>
              </a:r>
            </a:p>
            <a:p>
              <a:pPr algn="ctr">
                <a:spcBef>
                  <a:spcPct val="0"/>
                </a:spcBef>
                <a:buClrTx/>
                <a:buSzTx/>
                <a:buFontTx/>
                <a:buNone/>
              </a:pPr>
              <a:r>
                <a:rPr lang="en-US" altLang="en-US" sz="1200">
                  <a:ea typeface="MS PGothic" panose="020B0600070205080204" pitchFamily="34" charset="-128"/>
                </a:rPr>
                <a:t>mask</a:t>
              </a:r>
            </a:p>
          </p:txBody>
        </p:sp>
        <p:sp>
          <p:nvSpPr>
            <p:cNvPr id="33802" name="Line 56"/>
            <p:cNvSpPr>
              <a:spLocks noChangeShapeType="1"/>
            </p:cNvSpPr>
            <p:nvPr/>
          </p:nvSpPr>
          <p:spPr bwMode="auto">
            <a:xfrm flipV="1">
              <a:off x="7416" y="3528"/>
              <a:ext cx="72"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3" name="Line 57"/>
            <p:cNvSpPr>
              <a:spLocks noChangeShapeType="1"/>
            </p:cNvSpPr>
            <p:nvPr/>
          </p:nvSpPr>
          <p:spPr bwMode="auto">
            <a:xfrm>
              <a:off x="4536" y="4320"/>
              <a:ext cx="504" cy="6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4" name="Line 58"/>
            <p:cNvSpPr>
              <a:spLocks noChangeShapeType="1"/>
            </p:cNvSpPr>
            <p:nvPr/>
          </p:nvSpPr>
          <p:spPr bwMode="auto">
            <a:xfrm flipH="1">
              <a:off x="6120" y="4464"/>
              <a:ext cx="864"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5" name="Line 59"/>
            <p:cNvSpPr>
              <a:spLocks noChangeShapeType="1"/>
            </p:cNvSpPr>
            <p:nvPr/>
          </p:nvSpPr>
          <p:spPr bwMode="auto">
            <a:xfrm>
              <a:off x="7992" y="4536"/>
              <a:ext cx="936" cy="4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6" name="Text Box 60"/>
            <p:cNvSpPr txBox="1">
              <a:spLocks noChangeArrowheads="1"/>
            </p:cNvSpPr>
            <p:nvPr/>
          </p:nvSpPr>
          <p:spPr bwMode="auto">
            <a:xfrm>
              <a:off x="3024" y="7560"/>
              <a:ext cx="2088" cy="1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Typical</a:t>
              </a:r>
            </a:p>
            <a:p>
              <a:pPr algn="ctr">
                <a:spcBef>
                  <a:spcPct val="0"/>
                </a:spcBef>
                <a:buClrTx/>
                <a:buSzTx/>
                <a:buFontTx/>
                <a:buNone/>
              </a:pPr>
              <a:r>
                <a:rPr lang="en-US" altLang="en-US" sz="1200">
                  <a:ea typeface="MS PGothic" panose="020B0600070205080204" pitchFamily="34" charset="-128"/>
                </a:rPr>
                <a:t>frequency</a:t>
              </a:r>
            </a:p>
            <a:p>
              <a:pPr algn="ctr">
                <a:spcBef>
                  <a:spcPct val="0"/>
                </a:spcBef>
                <a:buClrTx/>
                <a:buSzTx/>
                <a:buFontTx/>
                <a:buNone/>
              </a:pPr>
              <a:r>
                <a:rPr lang="en-US" altLang="en-US" sz="1200">
                  <a:ea typeface="MS PGothic" panose="020B0600070205080204" pitchFamily="34" charset="-128"/>
                </a:rPr>
                <a:t>response</a:t>
              </a:r>
            </a:p>
          </p:txBody>
        </p:sp>
        <p:sp>
          <p:nvSpPr>
            <p:cNvPr id="33807" name="Line 61"/>
            <p:cNvSpPr>
              <a:spLocks noChangeShapeType="1"/>
            </p:cNvSpPr>
            <p:nvPr/>
          </p:nvSpPr>
          <p:spPr bwMode="auto">
            <a:xfrm flipV="1">
              <a:off x="4680" y="7272"/>
              <a:ext cx="576" cy="50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3808" name="Group 62"/>
            <p:cNvGrpSpPr>
              <a:grpSpLocks/>
            </p:cNvGrpSpPr>
            <p:nvPr/>
          </p:nvGrpSpPr>
          <p:grpSpPr bwMode="auto">
            <a:xfrm>
              <a:off x="1440" y="9144"/>
              <a:ext cx="10152" cy="576"/>
              <a:chOff x="936" y="13104"/>
              <a:chExt cx="3846" cy="576"/>
            </a:xfrm>
          </p:grpSpPr>
          <p:sp>
            <p:nvSpPr>
              <p:cNvPr id="33809" name="Text Box 63"/>
              <p:cNvSpPr txBox="1">
                <a:spLocks noChangeArrowheads="1"/>
              </p:cNvSpPr>
              <p:nvPr/>
            </p:nvSpPr>
            <p:spPr bwMode="auto">
              <a:xfrm>
                <a:off x="936" y="13104"/>
                <a:ext cx="89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10</a:t>
                </a:r>
              </a:p>
            </p:txBody>
          </p:sp>
          <p:sp>
            <p:nvSpPr>
              <p:cNvPr id="33810" name="Text Box 64"/>
              <p:cNvSpPr txBox="1">
                <a:spLocks noChangeArrowheads="1"/>
              </p:cNvSpPr>
              <p:nvPr/>
            </p:nvSpPr>
            <p:spPr bwMode="auto">
              <a:xfrm>
                <a:off x="1929" y="13104"/>
                <a:ext cx="89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100</a:t>
                </a:r>
              </a:p>
            </p:txBody>
          </p:sp>
          <p:sp>
            <p:nvSpPr>
              <p:cNvPr id="33811" name="Text Box 65"/>
              <p:cNvSpPr txBox="1">
                <a:spLocks noChangeArrowheads="1"/>
              </p:cNvSpPr>
              <p:nvPr/>
            </p:nvSpPr>
            <p:spPr bwMode="auto">
              <a:xfrm>
                <a:off x="2922" y="13104"/>
                <a:ext cx="89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1000</a:t>
                </a:r>
              </a:p>
            </p:txBody>
          </p:sp>
          <p:sp>
            <p:nvSpPr>
              <p:cNvPr id="33812" name="Text Box 66"/>
              <p:cNvSpPr txBox="1">
                <a:spLocks noChangeArrowheads="1"/>
              </p:cNvSpPr>
              <p:nvPr/>
            </p:nvSpPr>
            <p:spPr bwMode="auto">
              <a:xfrm>
                <a:off x="3888" y="13104"/>
                <a:ext cx="89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000">
                    <a:ea typeface="MS PGothic" panose="020B0600070205080204" pitchFamily="34" charset="-128"/>
                  </a:rPr>
                  <a:t>1</a:t>
                </a:r>
                <a:r>
                  <a:rPr lang="en-US" altLang="en-US" sz="1000">
                    <a:ea typeface="MS PGothic" panose="020B0600070205080204" pitchFamily="34" charset="-128"/>
                    <a:sym typeface="Symbol" panose="05050102010706020507" pitchFamily="18" charset="2"/>
                  </a:rPr>
                  <a:t></a:t>
                </a:r>
                <a:r>
                  <a:rPr lang="en-US" altLang="en-US" sz="1000">
                    <a:ea typeface="MS PGothic" panose="020B0600070205080204" pitchFamily="34" charset="-128"/>
                  </a:rPr>
                  <a:t>10</a:t>
                </a:r>
                <a:r>
                  <a:rPr lang="en-US" altLang="en-US" sz="1000" baseline="30000">
                    <a:ea typeface="MS PGothic" panose="020B0600070205080204" pitchFamily="34" charset="-128"/>
                  </a:rPr>
                  <a:t>4</a:t>
                </a:r>
                <a:endParaRPr lang="en-US" altLang="en-US" sz="1000">
                  <a:ea typeface="MS PGothic" panose="020B0600070205080204" pitchFamily="34" charset="-128"/>
                </a:endParaRPr>
              </a:p>
            </p:txBody>
          </p:sp>
        </p:grpSp>
      </p:grpSp>
      <p:sp>
        <p:nvSpPr>
          <p:cNvPr id="33795" name="TextBox 66"/>
          <p:cNvSpPr txBox="1">
            <a:spLocks noChangeArrowheads="1"/>
          </p:cNvSpPr>
          <p:nvPr/>
        </p:nvSpPr>
        <p:spPr bwMode="auto">
          <a:xfrm>
            <a:off x="3027363" y="5562600"/>
            <a:ext cx="3506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An ideal band pass filter’s frequency response</a:t>
            </a:r>
          </a:p>
          <a:p>
            <a:pPr>
              <a:spcBef>
                <a:spcPct val="0"/>
              </a:spcBef>
              <a:buClrTx/>
              <a:buSzTx/>
              <a:buFontTx/>
              <a:buNone/>
            </a:pPr>
            <a:r>
              <a:rPr lang="en-US" altLang="en-US" sz="1400"/>
              <a:t>And the gain mask for this filter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818" name="Group 2"/>
          <p:cNvGrpSpPr>
            <a:grpSpLocks/>
          </p:cNvGrpSpPr>
          <p:nvPr/>
        </p:nvGrpSpPr>
        <p:grpSpPr bwMode="auto">
          <a:xfrm>
            <a:off x="2222500" y="1073150"/>
            <a:ext cx="4756150" cy="4324350"/>
            <a:chOff x="2445" y="4178"/>
            <a:chExt cx="7491" cy="6811"/>
          </a:xfrm>
        </p:grpSpPr>
        <p:sp>
          <p:nvSpPr>
            <p:cNvPr id="34821" name="Freeform 3"/>
            <p:cNvSpPr>
              <a:spLocks/>
            </p:cNvSpPr>
            <p:nvPr/>
          </p:nvSpPr>
          <p:spPr bwMode="auto">
            <a:xfrm>
              <a:off x="2952" y="4320"/>
              <a:ext cx="3024" cy="2520"/>
            </a:xfrm>
            <a:custGeom>
              <a:avLst/>
              <a:gdLst>
                <a:gd name="T0" fmla="*/ 0 w 3024"/>
                <a:gd name="T1" fmla="*/ 2520 h 2520"/>
                <a:gd name="T2" fmla="*/ 288 w 3024"/>
                <a:gd name="T3" fmla="*/ 1512 h 2520"/>
                <a:gd name="T4" fmla="*/ 720 w 3024"/>
                <a:gd name="T5" fmla="*/ 576 h 2520"/>
                <a:gd name="T6" fmla="*/ 1224 w 3024"/>
                <a:gd name="T7" fmla="*/ 144 h 2520"/>
                <a:gd name="T8" fmla="*/ 1656 w 3024"/>
                <a:gd name="T9" fmla="*/ 72 h 2520"/>
                <a:gd name="T10" fmla="*/ 3024 w 3024"/>
                <a:gd name="T11" fmla="*/ 0 h 2520"/>
                <a:gd name="T12" fmla="*/ 0 60000 65536"/>
                <a:gd name="T13" fmla="*/ 0 60000 65536"/>
                <a:gd name="T14" fmla="*/ 0 60000 65536"/>
                <a:gd name="T15" fmla="*/ 0 60000 65536"/>
                <a:gd name="T16" fmla="*/ 0 60000 65536"/>
                <a:gd name="T17" fmla="*/ 0 60000 65536"/>
                <a:gd name="T18" fmla="*/ 0 w 3024"/>
                <a:gd name="T19" fmla="*/ 0 h 2520"/>
                <a:gd name="T20" fmla="*/ 3024 w 3024"/>
                <a:gd name="T21" fmla="*/ 2520 h 2520"/>
              </a:gdLst>
              <a:ahLst/>
              <a:cxnLst>
                <a:cxn ang="T12">
                  <a:pos x="T0" y="T1"/>
                </a:cxn>
                <a:cxn ang="T13">
                  <a:pos x="T2" y="T3"/>
                </a:cxn>
                <a:cxn ang="T14">
                  <a:pos x="T4" y="T5"/>
                </a:cxn>
                <a:cxn ang="T15">
                  <a:pos x="T6" y="T7"/>
                </a:cxn>
                <a:cxn ang="T16">
                  <a:pos x="T8" y="T9"/>
                </a:cxn>
                <a:cxn ang="T17">
                  <a:pos x="T10" y="T11"/>
                </a:cxn>
              </a:cxnLst>
              <a:rect l="T18" t="T19" r="T20" b="T21"/>
              <a:pathLst>
                <a:path w="3024" h="2520">
                  <a:moveTo>
                    <a:pt x="0" y="2520"/>
                  </a:moveTo>
                  <a:cubicBezTo>
                    <a:pt x="84" y="2178"/>
                    <a:pt x="168" y="1836"/>
                    <a:pt x="288" y="1512"/>
                  </a:cubicBezTo>
                  <a:cubicBezTo>
                    <a:pt x="408" y="1188"/>
                    <a:pt x="564" y="804"/>
                    <a:pt x="720" y="576"/>
                  </a:cubicBezTo>
                  <a:cubicBezTo>
                    <a:pt x="876" y="348"/>
                    <a:pt x="1068" y="228"/>
                    <a:pt x="1224" y="144"/>
                  </a:cubicBezTo>
                  <a:cubicBezTo>
                    <a:pt x="1380" y="60"/>
                    <a:pt x="1356" y="96"/>
                    <a:pt x="1656" y="72"/>
                  </a:cubicBezTo>
                  <a:cubicBezTo>
                    <a:pt x="1956" y="48"/>
                    <a:pt x="2490" y="24"/>
                    <a:pt x="3024"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2" name="Freeform 4"/>
            <p:cNvSpPr>
              <a:spLocks/>
            </p:cNvSpPr>
            <p:nvPr/>
          </p:nvSpPr>
          <p:spPr bwMode="auto">
            <a:xfrm>
              <a:off x="6855" y="4284"/>
              <a:ext cx="2865" cy="2519"/>
            </a:xfrm>
            <a:custGeom>
              <a:avLst/>
              <a:gdLst>
                <a:gd name="T0" fmla="*/ 0 w 2865"/>
                <a:gd name="T1" fmla="*/ 111 h 2519"/>
                <a:gd name="T2" fmla="*/ 600 w 2865"/>
                <a:gd name="T3" fmla="*/ 89 h 2519"/>
                <a:gd name="T4" fmla="*/ 1200 w 2865"/>
                <a:gd name="T5" fmla="*/ 21 h 2519"/>
                <a:gd name="T6" fmla="*/ 1988 w 2865"/>
                <a:gd name="T7" fmla="*/ 216 h 2519"/>
                <a:gd name="T8" fmla="*/ 2468 w 2865"/>
                <a:gd name="T9" fmla="*/ 104 h 2519"/>
                <a:gd name="T10" fmla="*/ 2625 w 2865"/>
                <a:gd name="T11" fmla="*/ 314 h 2519"/>
                <a:gd name="T12" fmla="*/ 2730 w 2865"/>
                <a:gd name="T13" fmla="*/ 981 h 2519"/>
                <a:gd name="T14" fmla="*/ 2865 w 2865"/>
                <a:gd name="T15" fmla="*/ 2519 h 2519"/>
                <a:gd name="T16" fmla="*/ 0 60000 65536"/>
                <a:gd name="T17" fmla="*/ 0 60000 65536"/>
                <a:gd name="T18" fmla="*/ 0 60000 65536"/>
                <a:gd name="T19" fmla="*/ 0 60000 65536"/>
                <a:gd name="T20" fmla="*/ 0 60000 65536"/>
                <a:gd name="T21" fmla="*/ 0 60000 65536"/>
                <a:gd name="T22" fmla="*/ 0 60000 65536"/>
                <a:gd name="T23" fmla="*/ 0 60000 65536"/>
                <a:gd name="T24" fmla="*/ 0 w 2865"/>
                <a:gd name="T25" fmla="*/ 0 h 2519"/>
                <a:gd name="T26" fmla="*/ 2865 w 2865"/>
                <a:gd name="T27" fmla="*/ 2519 h 25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65" h="2519">
                  <a:moveTo>
                    <a:pt x="0" y="111"/>
                  </a:moveTo>
                  <a:cubicBezTo>
                    <a:pt x="100" y="107"/>
                    <a:pt x="400" y="104"/>
                    <a:pt x="600" y="89"/>
                  </a:cubicBezTo>
                  <a:cubicBezTo>
                    <a:pt x="800" y="74"/>
                    <a:pt x="969" y="0"/>
                    <a:pt x="1200" y="21"/>
                  </a:cubicBezTo>
                  <a:cubicBezTo>
                    <a:pt x="1431" y="42"/>
                    <a:pt x="1777" y="202"/>
                    <a:pt x="1988" y="216"/>
                  </a:cubicBezTo>
                  <a:cubicBezTo>
                    <a:pt x="2199" y="230"/>
                    <a:pt x="2362" y="88"/>
                    <a:pt x="2468" y="104"/>
                  </a:cubicBezTo>
                  <a:cubicBezTo>
                    <a:pt x="2574" y="120"/>
                    <a:pt x="2581" y="168"/>
                    <a:pt x="2625" y="314"/>
                  </a:cubicBezTo>
                  <a:cubicBezTo>
                    <a:pt x="2669" y="460"/>
                    <a:pt x="2690" y="614"/>
                    <a:pt x="2730" y="981"/>
                  </a:cubicBezTo>
                  <a:cubicBezTo>
                    <a:pt x="2770" y="1348"/>
                    <a:pt x="2837" y="2199"/>
                    <a:pt x="2865" y="2519"/>
                  </a:cubicBezTo>
                </a:path>
              </a:pathLst>
            </a:custGeom>
            <a:noFill/>
            <a:ln w="9525"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3" name="Oval 5"/>
            <p:cNvSpPr>
              <a:spLocks noChangeArrowheads="1"/>
            </p:cNvSpPr>
            <p:nvPr/>
          </p:nvSpPr>
          <p:spPr bwMode="auto">
            <a:xfrm>
              <a:off x="5670" y="8415"/>
              <a:ext cx="390" cy="39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34824" name="Oval 6"/>
            <p:cNvSpPr>
              <a:spLocks noChangeArrowheads="1"/>
            </p:cNvSpPr>
            <p:nvPr/>
          </p:nvSpPr>
          <p:spPr bwMode="auto">
            <a:xfrm>
              <a:off x="4380" y="8415"/>
              <a:ext cx="390" cy="39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34825" name="Oval 7"/>
            <p:cNvSpPr>
              <a:spLocks noChangeArrowheads="1"/>
            </p:cNvSpPr>
            <p:nvPr/>
          </p:nvSpPr>
          <p:spPr bwMode="auto">
            <a:xfrm>
              <a:off x="5850" y="10305"/>
              <a:ext cx="390" cy="39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34826" name="Line 8"/>
            <p:cNvSpPr>
              <a:spLocks noChangeShapeType="1"/>
            </p:cNvSpPr>
            <p:nvPr/>
          </p:nvSpPr>
          <p:spPr bwMode="auto">
            <a:xfrm flipH="1" flipV="1">
              <a:off x="4245" y="7005"/>
              <a:ext cx="285" cy="14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7" name="Line 9"/>
            <p:cNvSpPr>
              <a:spLocks noChangeShapeType="1"/>
            </p:cNvSpPr>
            <p:nvPr/>
          </p:nvSpPr>
          <p:spPr bwMode="auto">
            <a:xfrm flipV="1">
              <a:off x="6015" y="6990"/>
              <a:ext cx="1005" cy="14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8" name="Line 10"/>
            <p:cNvSpPr>
              <a:spLocks noChangeShapeType="1"/>
            </p:cNvSpPr>
            <p:nvPr/>
          </p:nvSpPr>
          <p:spPr bwMode="auto">
            <a:xfrm flipV="1">
              <a:off x="6255" y="10395"/>
              <a:ext cx="990" cy="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9" name="Line 11"/>
            <p:cNvSpPr>
              <a:spLocks noChangeShapeType="1"/>
            </p:cNvSpPr>
            <p:nvPr/>
          </p:nvSpPr>
          <p:spPr bwMode="auto">
            <a:xfrm>
              <a:off x="7981" y="7740"/>
              <a:ext cx="90" cy="93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30" name="Line 12"/>
            <p:cNvSpPr>
              <a:spLocks noChangeShapeType="1"/>
            </p:cNvSpPr>
            <p:nvPr/>
          </p:nvSpPr>
          <p:spPr bwMode="auto">
            <a:xfrm>
              <a:off x="8078" y="8640"/>
              <a:ext cx="1020" cy="1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31" name="Freeform 13"/>
            <p:cNvSpPr>
              <a:spLocks/>
            </p:cNvSpPr>
            <p:nvPr/>
          </p:nvSpPr>
          <p:spPr bwMode="auto">
            <a:xfrm>
              <a:off x="7853" y="7770"/>
              <a:ext cx="23" cy="3143"/>
            </a:xfrm>
            <a:custGeom>
              <a:avLst/>
              <a:gdLst>
                <a:gd name="T0" fmla="*/ 0 w 23"/>
                <a:gd name="T1" fmla="*/ 0 h 3143"/>
                <a:gd name="T2" fmla="*/ 15 w 23"/>
                <a:gd name="T3" fmla="*/ 1935 h 3143"/>
                <a:gd name="T4" fmla="*/ 23 w 23"/>
                <a:gd name="T5" fmla="*/ 3143 h 3143"/>
                <a:gd name="T6" fmla="*/ 0 60000 65536"/>
                <a:gd name="T7" fmla="*/ 0 60000 65536"/>
                <a:gd name="T8" fmla="*/ 0 60000 65536"/>
                <a:gd name="T9" fmla="*/ 0 w 23"/>
                <a:gd name="T10" fmla="*/ 0 h 3143"/>
                <a:gd name="T11" fmla="*/ 23 w 23"/>
                <a:gd name="T12" fmla="*/ 3143 h 3143"/>
              </a:gdLst>
              <a:ahLst/>
              <a:cxnLst>
                <a:cxn ang="T6">
                  <a:pos x="T0" y="T1"/>
                </a:cxn>
                <a:cxn ang="T7">
                  <a:pos x="T2" y="T3"/>
                </a:cxn>
                <a:cxn ang="T8">
                  <a:pos x="T4" y="T5"/>
                </a:cxn>
              </a:cxnLst>
              <a:rect l="T9" t="T10" r="T11" b="T12"/>
              <a:pathLst>
                <a:path w="23" h="3143">
                  <a:moveTo>
                    <a:pt x="0" y="0"/>
                  </a:moveTo>
                  <a:cubicBezTo>
                    <a:pt x="5" y="701"/>
                    <a:pt x="11" y="1411"/>
                    <a:pt x="15" y="1935"/>
                  </a:cubicBezTo>
                  <a:cubicBezTo>
                    <a:pt x="19" y="2459"/>
                    <a:pt x="21" y="2891"/>
                    <a:pt x="23" y="3143"/>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2" name="Freeform 14"/>
            <p:cNvSpPr>
              <a:spLocks/>
            </p:cNvSpPr>
            <p:nvPr/>
          </p:nvSpPr>
          <p:spPr bwMode="auto">
            <a:xfrm>
              <a:off x="7936" y="8774"/>
              <a:ext cx="165" cy="2131"/>
            </a:xfrm>
            <a:custGeom>
              <a:avLst/>
              <a:gdLst>
                <a:gd name="T0" fmla="*/ 0 w 165"/>
                <a:gd name="T1" fmla="*/ 2131 h 2131"/>
                <a:gd name="T2" fmla="*/ 7 w 165"/>
                <a:gd name="T3" fmla="*/ 1096 h 2131"/>
                <a:gd name="T4" fmla="*/ 22 w 165"/>
                <a:gd name="T5" fmla="*/ 541 h 2131"/>
                <a:gd name="T6" fmla="*/ 30 w 165"/>
                <a:gd name="T7" fmla="*/ 144 h 2131"/>
                <a:gd name="T8" fmla="*/ 67 w 165"/>
                <a:gd name="T9" fmla="*/ 1 h 2131"/>
                <a:gd name="T10" fmla="*/ 112 w 165"/>
                <a:gd name="T11" fmla="*/ 151 h 2131"/>
                <a:gd name="T12" fmla="*/ 142 w 165"/>
                <a:gd name="T13" fmla="*/ 564 h 2131"/>
                <a:gd name="T14" fmla="*/ 157 w 165"/>
                <a:gd name="T15" fmla="*/ 1381 h 2131"/>
                <a:gd name="T16" fmla="*/ 165 w 165"/>
                <a:gd name="T17" fmla="*/ 2124 h 2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5"/>
                <a:gd name="T28" fmla="*/ 0 h 2131"/>
                <a:gd name="T29" fmla="*/ 165 w 165"/>
                <a:gd name="T30" fmla="*/ 2131 h 2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5" h="2131">
                  <a:moveTo>
                    <a:pt x="0" y="2131"/>
                  </a:moveTo>
                  <a:cubicBezTo>
                    <a:pt x="1" y="1957"/>
                    <a:pt x="3" y="1361"/>
                    <a:pt x="7" y="1096"/>
                  </a:cubicBezTo>
                  <a:cubicBezTo>
                    <a:pt x="11" y="831"/>
                    <a:pt x="18" y="700"/>
                    <a:pt x="22" y="541"/>
                  </a:cubicBezTo>
                  <a:cubicBezTo>
                    <a:pt x="26" y="382"/>
                    <a:pt x="22" y="234"/>
                    <a:pt x="30" y="144"/>
                  </a:cubicBezTo>
                  <a:cubicBezTo>
                    <a:pt x="38" y="54"/>
                    <a:pt x="53" y="0"/>
                    <a:pt x="67" y="1"/>
                  </a:cubicBezTo>
                  <a:cubicBezTo>
                    <a:pt x="81" y="2"/>
                    <a:pt x="100" y="57"/>
                    <a:pt x="112" y="151"/>
                  </a:cubicBezTo>
                  <a:cubicBezTo>
                    <a:pt x="124" y="245"/>
                    <a:pt x="135" y="359"/>
                    <a:pt x="142" y="564"/>
                  </a:cubicBezTo>
                  <a:cubicBezTo>
                    <a:pt x="149" y="769"/>
                    <a:pt x="153" y="1121"/>
                    <a:pt x="157" y="1381"/>
                  </a:cubicBezTo>
                  <a:cubicBezTo>
                    <a:pt x="161" y="1641"/>
                    <a:pt x="163" y="1969"/>
                    <a:pt x="165" y="2124"/>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3" name="Freeform 15"/>
            <p:cNvSpPr>
              <a:spLocks/>
            </p:cNvSpPr>
            <p:nvPr/>
          </p:nvSpPr>
          <p:spPr bwMode="auto">
            <a:xfrm>
              <a:off x="8191" y="8835"/>
              <a:ext cx="577" cy="2070"/>
            </a:xfrm>
            <a:custGeom>
              <a:avLst/>
              <a:gdLst>
                <a:gd name="T0" fmla="*/ 0 w 577"/>
                <a:gd name="T1" fmla="*/ 2070 h 2070"/>
                <a:gd name="T2" fmla="*/ 52 w 577"/>
                <a:gd name="T3" fmla="*/ 885 h 2070"/>
                <a:gd name="T4" fmla="*/ 112 w 577"/>
                <a:gd name="T5" fmla="*/ 255 h 2070"/>
                <a:gd name="T6" fmla="*/ 127 w 577"/>
                <a:gd name="T7" fmla="*/ 45 h 2070"/>
                <a:gd name="T8" fmla="*/ 217 w 577"/>
                <a:gd name="T9" fmla="*/ 120 h 2070"/>
                <a:gd name="T10" fmla="*/ 367 w 577"/>
                <a:gd name="T11" fmla="*/ 765 h 2070"/>
                <a:gd name="T12" fmla="*/ 577 w 577"/>
                <a:gd name="T13" fmla="*/ 2070 h 2070"/>
                <a:gd name="T14" fmla="*/ 0 60000 65536"/>
                <a:gd name="T15" fmla="*/ 0 60000 65536"/>
                <a:gd name="T16" fmla="*/ 0 60000 65536"/>
                <a:gd name="T17" fmla="*/ 0 60000 65536"/>
                <a:gd name="T18" fmla="*/ 0 60000 65536"/>
                <a:gd name="T19" fmla="*/ 0 60000 65536"/>
                <a:gd name="T20" fmla="*/ 0 60000 65536"/>
                <a:gd name="T21" fmla="*/ 0 w 577"/>
                <a:gd name="T22" fmla="*/ 0 h 2070"/>
                <a:gd name="T23" fmla="*/ 577 w 577"/>
                <a:gd name="T24" fmla="*/ 2070 h 20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7" h="2070">
                  <a:moveTo>
                    <a:pt x="0" y="2070"/>
                  </a:moveTo>
                  <a:cubicBezTo>
                    <a:pt x="8" y="1870"/>
                    <a:pt x="33" y="1187"/>
                    <a:pt x="52" y="885"/>
                  </a:cubicBezTo>
                  <a:cubicBezTo>
                    <a:pt x="71" y="583"/>
                    <a:pt x="100" y="395"/>
                    <a:pt x="112" y="255"/>
                  </a:cubicBezTo>
                  <a:cubicBezTo>
                    <a:pt x="124" y="115"/>
                    <a:pt x="110" y="67"/>
                    <a:pt x="127" y="45"/>
                  </a:cubicBezTo>
                  <a:cubicBezTo>
                    <a:pt x="144" y="23"/>
                    <a:pt x="177" y="0"/>
                    <a:pt x="217" y="120"/>
                  </a:cubicBezTo>
                  <a:cubicBezTo>
                    <a:pt x="257" y="240"/>
                    <a:pt x="307" y="440"/>
                    <a:pt x="367" y="765"/>
                  </a:cubicBezTo>
                  <a:cubicBezTo>
                    <a:pt x="427" y="1090"/>
                    <a:pt x="533" y="1798"/>
                    <a:pt x="577" y="207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4" name="Line 16"/>
            <p:cNvSpPr>
              <a:spLocks noChangeShapeType="1"/>
            </p:cNvSpPr>
            <p:nvPr/>
          </p:nvSpPr>
          <p:spPr bwMode="auto">
            <a:xfrm flipH="1">
              <a:off x="8131" y="7920"/>
              <a:ext cx="725" cy="6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17"/>
            <p:cNvSpPr>
              <a:spLocks noChangeShapeType="1"/>
            </p:cNvSpPr>
            <p:nvPr/>
          </p:nvSpPr>
          <p:spPr bwMode="auto">
            <a:xfrm flipH="1">
              <a:off x="8513" y="7920"/>
              <a:ext cx="343" cy="68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Line 18"/>
            <p:cNvSpPr>
              <a:spLocks noChangeShapeType="1"/>
            </p:cNvSpPr>
            <p:nvPr/>
          </p:nvSpPr>
          <p:spPr bwMode="auto">
            <a:xfrm>
              <a:off x="6840" y="4230"/>
              <a:ext cx="2288"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37" name="Line 19"/>
            <p:cNvSpPr>
              <a:spLocks noChangeShapeType="1"/>
            </p:cNvSpPr>
            <p:nvPr/>
          </p:nvSpPr>
          <p:spPr bwMode="auto">
            <a:xfrm>
              <a:off x="9128" y="4230"/>
              <a:ext cx="405" cy="17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38" name="Line 20"/>
            <p:cNvSpPr>
              <a:spLocks noChangeShapeType="1"/>
            </p:cNvSpPr>
            <p:nvPr/>
          </p:nvSpPr>
          <p:spPr bwMode="auto">
            <a:xfrm>
              <a:off x="9533" y="4403"/>
              <a:ext cx="300" cy="240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39" name="Line 21"/>
            <p:cNvSpPr>
              <a:spLocks noChangeShapeType="1"/>
            </p:cNvSpPr>
            <p:nvPr/>
          </p:nvSpPr>
          <p:spPr bwMode="auto">
            <a:xfrm flipV="1">
              <a:off x="9533" y="4965"/>
              <a:ext cx="0" cy="18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40" name="Line 22"/>
            <p:cNvSpPr>
              <a:spLocks noChangeShapeType="1"/>
            </p:cNvSpPr>
            <p:nvPr/>
          </p:nvSpPr>
          <p:spPr bwMode="auto">
            <a:xfrm flipH="1" flipV="1">
              <a:off x="9053" y="4598"/>
              <a:ext cx="480" cy="36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41" name="Line 23"/>
            <p:cNvSpPr>
              <a:spLocks noChangeShapeType="1"/>
            </p:cNvSpPr>
            <p:nvPr/>
          </p:nvSpPr>
          <p:spPr bwMode="auto">
            <a:xfrm flipH="1">
              <a:off x="6855" y="4598"/>
              <a:ext cx="2198"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42" name="Line 24"/>
            <p:cNvSpPr>
              <a:spLocks noChangeShapeType="1"/>
            </p:cNvSpPr>
            <p:nvPr/>
          </p:nvSpPr>
          <p:spPr bwMode="auto">
            <a:xfrm flipH="1" flipV="1">
              <a:off x="8085" y="4403"/>
              <a:ext cx="518" cy="10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3" name="Line 25"/>
            <p:cNvSpPr>
              <a:spLocks noChangeShapeType="1"/>
            </p:cNvSpPr>
            <p:nvPr/>
          </p:nvSpPr>
          <p:spPr bwMode="auto">
            <a:xfrm flipV="1">
              <a:off x="8603" y="4515"/>
              <a:ext cx="255" cy="9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4" name="Line 26"/>
            <p:cNvSpPr>
              <a:spLocks noChangeShapeType="1"/>
            </p:cNvSpPr>
            <p:nvPr/>
          </p:nvSpPr>
          <p:spPr bwMode="auto">
            <a:xfrm flipV="1">
              <a:off x="8603" y="4455"/>
              <a:ext cx="660" cy="10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5" name="Line 27"/>
            <p:cNvSpPr>
              <a:spLocks noChangeShapeType="1"/>
            </p:cNvSpPr>
            <p:nvPr/>
          </p:nvSpPr>
          <p:spPr bwMode="auto">
            <a:xfrm flipV="1">
              <a:off x="8603" y="5003"/>
              <a:ext cx="832" cy="4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6" name="Line 28"/>
            <p:cNvSpPr>
              <a:spLocks noChangeShapeType="1"/>
            </p:cNvSpPr>
            <p:nvPr/>
          </p:nvSpPr>
          <p:spPr bwMode="auto">
            <a:xfrm flipV="1">
              <a:off x="2445" y="4403"/>
              <a:ext cx="1283" cy="250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47" name="Line 29"/>
            <p:cNvSpPr>
              <a:spLocks noChangeShapeType="1"/>
            </p:cNvSpPr>
            <p:nvPr/>
          </p:nvSpPr>
          <p:spPr bwMode="auto">
            <a:xfrm flipV="1">
              <a:off x="3728" y="4178"/>
              <a:ext cx="1485" cy="22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48" name="Line 30"/>
            <p:cNvSpPr>
              <a:spLocks noChangeShapeType="1"/>
            </p:cNvSpPr>
            <p:nvPr/>
          </p:nvSpPr>
          <p:spPr bwMode="auto">
            <a:xfrm>
              <a:off x="5213" y="4178"/>
              <a:ext cx="80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49" name="Line 31"/>
            <p:cNvSpPr>
              <a:spLocks noChangeShapeType="1"/>
            </p:cNvSpPr>
            <p:nvPr/>
          </p:nvSpPr>
          <p:spPr bwMode="auto">
            <a:xfrm flipV="1">
              <a:off x="3728" y="4890"/>
              <a:ext cx="0" cy="195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50" name="Line 32"/>
            <p:cNvSpPr>
              <a:spLocks noChangeShapeType="1"/>
            </p:cNvSpPr>
            <p:nvPr/>
          </p:nvSpPr>
          <p:spPr bwMode="auto">
            <a:xfrm flipV="1">
              <a:off x="3728" y="4515"/>
              <a:ext cx="1485" cy="37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51" name="Line 33"/>
            <p:cNvSpPr>
              <a:spLocks noChangeShapeType="1"/>
            </p:cNvSpPr>
            <p:nvPr/>
          </p:nvSpPr>
          <p:spPr bwMode="auto">
            <a:xfrm>
              <a:off x="5213" y="4515"/>
              <a:ext cx="767"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52" name="Line 34"/>
            <p:cNvSpPr>
              <a:spLocks noChangeShapeType="1"/>
            </p:cNvSpPr>
            <p:nvPr/>
          </p:nvSpPr>
          <p:spPr bwMode="auto">
            <a:xfrm flipH="1" flipV="1">
              <a:off x="3788" y="4965"/>
              <a:ext cx="1387" cy="9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3" name="Line 35"/>
            <p:cNvSpPr>
              <a:spLocks noChangeShapeType="1"/>
            </p:cNvSpPr>
            <p:nvPr/>
          </p:nvSpPr>
          <p:spPr bwMode="auto">
            <a:xfrm flipV="1">
              <a:off x="5175" y="4598"/>
              <a:ext cx="38" cy="12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4854" name="Group 36"/>
            <p:cNvGrpSpPr>
              <a:grpSpLocks/>
            </p:cNvGrpSpPr>
            <p:nvPr/>
          </p:nvGrpSpPr>
          <p:grpSpPr bwMode="auto">
            <a:xfrm>
              <a:off x="3132" y="8289"/>
              <a:ext cx="3240" cy="2700"/>
              <a:chOff x="2592" y="5328"/>
              <a:chExt cx="7776" cy="6480"/>
            </a:xfrm>
          </p:grpSpPr>
          <p:grpSp>
            <p:nvGrpSpPr>
              <p:cNvPr id="34858" name="Group 37"/>
              <p:cNvGrpSpPr>
                <a:grpSpLocks/>
              </p:cNvGrpSpPr>
              <p:nvPr/>
            </p:nvGrpSpPr>
            <p:grpSpPr bwMode="auto">
              <a:xfrm>
                <a:off x="2592" y="5931"/>
                <a:ext cx="7098" cy="5874"/>
                <a:chOff x="2625" y="5656"/>
                <a:chExt cx="7065" cy="6194"/>
              </a:xfrm>
            </p:grpSpPr>
            <p:sp>
              <p:nvSpPr>
                <p:cNvPr id="34884" name="Freeform 38"/>
                <p:cNvSpPr>
                  <a:spLocks/>
                </p:cNvSpPr>
                <p:nvPr/>
              </p:nvSpPr>
              <p:spPr bwMode="auto">
                <a:xfrm>
                  <a:off x="4980" y="10876"/>
                  <a:ext cx="285" cy="974"/>
                </a:xfrm>
                <a:custGeom>
                  <a:avLst/>
                  <a:gdLst>
                    <a:gd name="T0" fmla="*/ 285 w 285"/>
                    <a:gd name="T1" fmla="*/ 974 h 974"/>
                    <a:gd name="T2" fmla="*/ 278 w 285"/>
                    <a:gd name="T3" fmla="*/ 584 h 974"/>
                    <a:gd name="T4" fmla="*/ 263 w 285"/>
                    <a:gd name="T5" fmla="*/ 292 h 974"/>
                    <a:gd name="T6" fmla="*/ 210 w 285"/>
                    <a:gd name="T7" fmla="*/ 14 h 974"/>
                    <a:gd name="T8" fmla="*/ 113 w 285"/>
                    <a:gd name="T9" fmla="*/ 209 h 974"/>
                    <a:gd name="T10" fmla="*/ 38 w 285"/>
                    <a:gd name="T11" fmla="*/ 577 h 974"/>
                    <a:gd name="T12" fmla="*/ 0 w 285"/>
                    <a:gd name="T13" fmla="*/ 959 h 974"/>
                    <a:gd name="T14" fmla="*/ 0 60000 65536"/>
                    <a:gd name="T15" fmla="*/ 0 60000 65536"/>
                    <a:gd name="T16" fmla="*/ 0 60000 65536"/>
                    <a:gd name="T17" fmla="*/ 0 60000 65536"/>
                    <a:gd name="T18" fmla="*/ 0 60000 65536"/>
                    <a:gd name="T19" fmla="*/ 0 60000 65536"/>
                    <a:gd name="T20" fmla="*/ 0 60000 65536"/>
                    <a:gd name="T21" fmla="*/ 0 w 285"/>
                    <a:gd name="T22" fmla="*/ 0 h 974"/>
                    <a:gd name="T23" fmla="*/ 285 w 285"/>
                    <a:gd name="T24" fmla="*/ 974 h 9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5" h="974">
                      <a:moveTo>
                        <a:pt x="285" y="974"/>
                      </a:moveTo>
                      <a:cubicBezTo>
                        <a:pt x="284" y="909"/>
                        <a:pt x="282" y="698"/>
                        <a:pt x="278" y="584"/>
                      </a:cubicBezTo>
                      <a:cubicBezTo>
                        <a:pt x="274" y="470"/>
                        <a:pt x="274" y="387"/>
                        <a:pt x="263" y="292"/>
                      </a:cubicBezTo>
                      <a:cubicBezTo>
                        <a:pt x="252" y="197"/>
                        <a:pt x="235" y="28"/>
                        <a:pt x="210" y="14"/>
                      </a:cubicBezTo>
                      <a:cubicBezTo>
                        <a:pt x="185" y="0"/>
                        <a:pt x="142" y="115"/>
                        <a:pt x="113" y="209"/>
                      </a:cubicBezTo>
                      <a:cubicBezTo>
                        <a:pt x="84" y="303"/>
                        <a:pt x="57" y="452"/>
                        <a:pt x="38" y="577"/>
                      </a:cubicBezTo>
                      <a:cubicBezTo>
                        <a:pt x="19" y="702"/>
                        <a:pt x="8" y="880"/>
                        <a:pt x="0" y="959"/>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85" name="Freeform 39"/>
                <p:cNvSpPr>
                  <a:spLocks/>
                </p:cNvSpPr>
                <p:nvPr/>
              </p:nvSpPr>
              <p:spPr bwMode="auto">
                <a:xfrm>
                  <a:off x="5280" y="5656"/>
                  <a:ext cx="4065" cy="6179"/>
                </a:xfrm>
                <a:custGeom>
                  <a:avLst/>
                  <a:gdLst>
                    <a:gd name="T0" fmla="*/ 0 w 4065"/>
                    <a:gd name="T1" fmla="*/ 6164 h 6179"/>
                    <a:gd name="T2" fmla="*/ 60 w 4065"/>
                    <a:gd name="T3" fmla="*/ 4334 h 6179"/>
                    <a:gd name="T4" fmla="*/ 210 w 4065"/>
                    <a:gd name="T5" fmla="*/ 2699 h 6179"/>
                    <a:gd name="T6" fmla="*/ 420 w 4065"/>
                    <a:gd name="T7" fmla="*/ 1154 h 6179"/>
                    <a:gd name="T8" fmla="*/ 600 w 4065"/>
                    <a:gd name="T9" fmla="*/ 382 h 6179"/>
                    <a:gd name="T10" fmla="*/ 765 w 4065"/>
                    <a:gd name="T11" fmla="*/ 157 h 6179"/>
                    <a:gd name="T12" fmla="*/ 1073 w 4065"/>
                    <a:gd name="T13" fmla="*/ 104 h 6179"/>
                    <a:gd name="T14" fmla="*/ 1725 w 4065"/>
                    <a:gd name="T15" fmla="*/ 89 h 6179"/>
                    <a:gd name="T16" fmla="*/ 2370 w 4065"/>
                    <a:gd name="T17" fmla="*/ 89 h 6179"/>
                    <a:gd name="T18" fmla="*/ 2985 w 4065"/>
                    <a:gd name="T19" fmla="*/ 104 h 6179"/>
                    <a:gd name="T20" fmla="*/ 3240 w 4065"/>
                    <a:gd name="T21" fmla="*/ 89 h 6179"/>
                    <a:gd name="T22" fmla="*/ 3465 w 4065"/>
                    <a:gd name="T23" fmla="*/ 74 h 6179"/>
                    <a:gd name="T24" fmla="*/ 3600 w 4065"/>
                    <a:gd name="T25" fmla="*/ 119 h 6179"/>
                    <a:gd name="T26" fmla="*/ 3803 w 4065"/>
                    <a:gd name="T27" fmla="*/ 149 h 6179"/>
                    <a:gd name="T28" fmla="*/ 3855 w 4065"/>
                    <a:gd name="T29" fmla="*/ 1012 h 6179"/>
                    <a:gd name="T30" fmla="*/ 3960 w 4065"/>
                    <a:gd name="T31" fmla="*/ 3097 h 6179"/>
                    <a:gd name="T32" fmla="*/ 4065 w 4065"/>
                    <a:gd name="T33" fmla="*/ 6179 h 61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65"/>
                    <a:gd name="T52" fmla="*/ 0 h 6179"/>
                    <a:gd name="T53" fmla="*/ 4065 w 4065"/>
                    <a:gd name="T54" fmla="*/ 6179 h 61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65" h="6179">
                      <a:moveTo>
                        <a:pt x="0" y="6164"/>
                      </a:moveTo>
                      <a:cubicBezTo>
                        <a:pt x="12" y="5537"/>
                        <a:pt x="25" y="4911"/>
                        <a:pt x="60" y="4334"/>
                      </a:cubicBezTo>
                      <a:cubicBezTo>
                        <a:pt x="95" y="3757"/>
                        <a:pt x="150" y="3229"/>
                        <a:pt x="210" y="2699"/>
                      </a:cubicBezTo>
                      <a:cubicBezTo>
                        <a:pt x="270" y="2169"/>
                        <a:pt x="355" y="1540"/>
                        <a:pt x="420" y="1154"/>
                      </a:cubicBezTo>
                      <a:cubicBezTo>
                        <a:pt x="485" y="768"/>
                        <a:pt x="543" y="548"/>
                        <a:pt x="600" y="382"/>
                      </a:cubicBezTo>
                      <a:cubicBezTo>
                        <a:pt x="657" y="216"/>
                        <a:pt x="686" y="203"/>
                        <a:pt x="765" y="157"/>
                      </a:cubicBezTo>
                      <a:cubicBezTo>
                        <a:pt x="844" y="111"/>
                        <a:pt x="913" y="115"/>
                        <a:pt x="1073" y="104"/>
                      </a:cubicBezTo>
                      <a:cubicBezTo>
                        <a:pt x="1233" y="93"/>
                        <a:pt x="1509" y="91"/>
                        <a:pt x="1725" y="89"/>
                      </a:cubicBezTo>
                      <a:cubicBezTo>
                        <a:pt x="1941" y="87"/>
                        <a:pt x="2160" y="86"/>
                        <a:pt x="2370" y="89"/>
                      </a:cubicBezTo>
                      <a:cubicBezTo>
                        <a:pt x="2580" y="92"/>
                        <a:pt x="2840" y="104"/>
                        <a:pt x="2985" y="104"/>
                      </a:cubicBezTo>
                      <a:cubicBezTo>
                        <a:pt x="3130" y="104"/>
                        <a:pt x="3160" y="94"/>
                        <a:pt x="3240" y="89"/>
                      </a:cubicBezTo>
                      <a:cubicBezTo>
                        <a:pt x="3320" y="84"/>
                        <a:pt x="3405" y="69"/>
                        <a:pt x="3465" y="74"/>
                      </a:cubicBezTo>
                      <a:cubicBezTo>
                        <a:pt x="3525" y="79"/>
                        <a:pt x="3544" y="106"/>
                        <a:pt x="3600" y="119"/>
                      </a:cubicBezTo>
                      <a:cubicBezTo>
                        <a:pt x="3656" y="132"/>
                        <a:pt x="3761" y="0"/>
                        <a:pt x="3803" y="149"/>
                      </a:cubicBezTo>
                      <a:cubicBezTo>
                        <a:pt x="3845" y="298"/>
                        <a:pt x="3829" y="521"/>
                        <a:pt x="3855" y="1012"/>
                      </a:cubicBezTo>
                      <a:cubicBezTo>
                        <a:pt x="3881" y="1503"/>
                        <a:pt x="3925" y="2236"/>
                        <a:pt x="3960" y="3097"/>
                      </a:cubicBezTo>
                      <a:cubicBezTo>
                        <a:pt x="3995" y="3958"/>
                        <a:pt x="4043" y="5537"/>
                        <a:pt x="4065" y="6179"/>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86" name="Freeform 40"/>
                <p:cNvSpPr>
                  <a:spLocks/>
                </p:cNvSpPr>
                <p:nvPr/>
              </p:nvSpPr>
              <p:spPr bwMode="auto">
                <a:xfrm>
                  <a:off x="9338" y="10622"/>
                  <a:ext cx="80" cy="1206"/>
                </a:xfrm>
                <a:custGeom>
                  <a:avLst/>
                  <a:gdLst>
                    <a:gd name="T0" fmla="*/ 0 w 80"/>
                    <a:gd name="T1" fmla="*/ 1206 h 1206"/>
                    <a:gd name="T2" fmla="*/ 30 w 80"/>
                    <a:gd name="T3" fmla="*/ 268 h 1206"/>
                    <a:gd name="T4" fmla="*/ 45 w 80"/>
                    <a:gd name="T5" fmla="*/ 6 h 1206"/>
                    <a:gd name="T6" fmla="*/ 75 w 80"/>
                    <a:gd name="T7" fmla="*/ 306 h 1206"/>
                    <a:gd name="T8" fmla="*/ 75 w 80"/>
                    <a:gd name="T9" fmla="*/ 1206 h 1206"/>
                    <a:gd name="T10" fmla="*/ 0 60000 65536"/>
                    <a:gd name="T11" fmla="*/ 0 60000 65536"/>
                    <a:gd name="T12" fmla="*/ 0 60000 65536"/>
                    <a:gd name="T13" fmla="*/ 0 60000 65536"/>
                    <a:gd name="T14" fmla="*/ 0 60000 65536"/>
                    <a:gd name="T15" fmla="*/ 0 w 80"/>
                    <a:gd name="T16" fmla="*/ 0 h 1206"/>
                    <a:gd name="T17" fmla="*/ 80 w 80"/>
                    <a:gd name="T18" fmla="*/ 1206 h 1206"/>
                  </a:gdLst>
                  <a:ahLst/>
                  <a:cxnLst>
                    <a:cxn ang="T10">
                      <a:pos x="T0" y="T1"/>
                    </a:cxn>
                    <a:cxn ang="T11">
                      <a:pos x="T2" y="T3"/>
                    </a:cxn>
                    <a:cxn ang="T12">
                      <a:pos x="T4" y="T5"/>
                    </a:cxn>
                    <a:cxn ang="T13">
                      <a:pos x="T6" y="T7"/>
                    </a:cxn>
                    <a:cxn ang="T14">
                      <a:pos x="T8" y="T9"/>
                    </a:cxn>
                  </a:cxnLst>
                  <a:rect l="T15" t="T16" r="T17" b="T18"/>
                  <a:pathLst>
                    <a:path w="80" h="1206">
                      <a:moveTo>
                        <a:pt x="0" y="1206"/>
                      </a:moveTo>
                      <a:cubicBezTo>
                        <a:pt x="11" y="837"/>
                        <a:pt x="22" y="468"/>
                        <a:pt x="30" y="268"/>
                      </a:cubicBezTo>
                      <a:cubicBezTo>
                        <a:pt x="38" y="68"/>
                        <a:pt x="37" y="0"/>
                        <a:pt x="45" y="6"/>
                      </a:cubicBezTo>
                      <a:cubicBezTo>
                        <a:pt x="53" y="12"/>
                        <a:pt x="70" y="106"/>
                        <a:pt x="75" y="306"/>
                      </a:cubicBezTo>
                      <a:cubicBezTo>
                        <a:pt x="80" y="506"/>
                        <a:pt x="77" y="856"/>
                        <a:pt x="75" y="1206"/>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87" name="Freeform 41"/>
                <p:cNvSpPr>
                  <a:spLocks/>
                </p:cNvSpPr>
                <p:nvPr/>
              </p:nvSpPr>
              <p:spPr bwMode="auto">
                <a:xfrm>
                  <a:off x="9405" y="10685"/>
                  <a:ext cx="225" cy="1158"/>
                </a:xfrm>
                <a:custGeom>
                  <a:avLst/>
                  <a:gdLst>
                    <a:gd name="T0" fmla="*/ 0 w 225"/>
                    <a:gd name="T1" fmla="*/ 1150 h 1158"/>
                    <a:gd name="T2" fmla="*/ 53 w 225"/>
                    <a:gd name="T3" fmla="*/ 295 h 1158"/>
                    <a:gd name="T4" fmla="*/ 75 w 225"/>
                    <a:gd name="T5" fmla="*/ 55 h 1158"/>
                    <a:gd name="T6" fmla="*/ 90 w 225"/>
                    <a:gd name="T7" fmla="*/ 10 h 1158"/>
                    <a:gd name="T8" fmla="*/ 120 w 225"/>
                    <a:gd name="T9" fmla="*/ 115 h 1158"/>
                    <a:gd name="T10" fmla="*/ 188 w 225"/>
                    <a:gd name="T11" fmla="*/ 663 h 1158"/>
                    <a:gd name="T12" fmla="*/ 225 w 225"/>
                    <a:gd name="T13" fmla="*/ 1158 h 1158"/>
                    <a:gd name="T14" fmla="*/ 0 60000 65536"/>
                    <a:gd name="T15" fmla="*/ 0 60000 65536"/>
                    <a:gd name="T16" fmla="*/ 0 60000 65536"/>
                    <a:gd name="T17" fmla="*/ 0 60000 65536"/>
                    <a:gd name="T18" fmla="*/ 0 60000 65536"/>
                    <a:gd name="T19" fmla="*/ 0 60000 65536"/>
                    <a:gd name="T20" fmla="*/ 0 60000 65536"/>
                    <a:gd name="T21" fmla="*/ 0 w 225"/>
                    <a:gd name="T22" fmla="*/ 0 h 1158"/>
                    <a:gd name="T23" fmla="*/ 225 w 225"/>
                    <a:gd name="T24" fmla="*/ 1158 h 11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5" h="1158">
                      <a:moveTo>
                        <a:pt x="0" y="1150"/>
                      </a:moveTo>
                      <a:cubicBezTo>
                        <a:pt x="20" y="813"/>
                        <a:pt x="41" y="477"/>
                        <a:pt x="53" y="295"/>
                      </a:cubicBezTo>
                      <a:cubicBezTo>
                        <a:pt x="65" y="113"/>
                        <a:pt x="69" y="102"/>
                        <a:pt x="75" y="55"/>
                      </a:cubicBezTo>
                      <a:cubicBezTo>
                        <a:pt x="81" y="8"/>
                        <a:pt x="83" y="0"/>
                        <a:pt x="90" y="10"/>
                      </a:cubicBezTo>
                      <a:cubicBezTo>
                        <a:pt x="97" y="20"/>
                        <a:pt x="104" y="6"/>
                        <a:pt x="120" y="115"/>
                      </a:cubicBezTo>
                      <a:cubicBezTo>
                        <a:pt x="136" y="224"/>
                        <a:pt x="171" y="489"/>
                        <a:pt x="188" y="663"/>
                      </a:cubicBezTo>
                      <a:cubicBezTo>
                        <a:pt x="205" y="837"/>
                        <a:pt x="215" y="997"/>
                        <a:pt x="225" y="1158"/>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4888" name="Group 42"/>
                <p:cNvGrpSpPr>
                  <a:grpSpLocks/>
                </p:cNvGrpSpPr>
                <p:nvPr/>
              </p:nvGrpSpPr>
              <p:grpSpPr bwMode="auto">
                <a:xfrm>
                  <a:off x="2625" y="5700"/>
                  <a:ext cx="7065" cy="4922"/>
                  <a:chOff x="2625" y="5700"/>
                  <a:chExt cx="7065" cy="4922"/>
                </a:xfrm>
              </p:grpSpPr>
              <p:sp>
                <p:nvSpPr>
                  <p:cNvPr id="34890" name="Line 43"/>
                  <p:cNvSpPr>
                    <a:spLocks noChangeShapeType="1"/>
                  </p:cNvSpPr>
                  <p:nvPr/>
                </p:nvSpPr>
                <p:spPr bwMode="auto">
                  <a:xfrm flipH="1">
                    <a:off x="9428" y="10613"/>
                    <a:ext cx="262"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91" name="Line 44"/>
                  <p:cNvSpPr>
                    <a:spLocks noChangeShapeType="1"/>
                  </p:cNvSpPr>
                  <p:nvPr/>
                </p:nvSpPr>
                <p:spPr bwMode="auto">
                  <a:xfrm flipH="1" flipV="1">
                    <a:off x="9135" y="5700"/>
                    <a:ext cx="293" cy="492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92" name="Line 45"/>
                  <p:cNvSpPr>
                    <a:spLocks noChangeShapeType="1"/>
                  </p:cNvSpPr>
                  <p:nvPr/>
                </p:nvSpPr>
                <p:spPr bwMode="auto">
                  <a:xfrm flipH="1">
                    <a:off x="5985" y="5700"/>
                    <a:ext cx="315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93" name="Line 46"/>
                  <p:cNvSpPr>
                    <a:spLocks noChangeShapeType="1"/>
                  </p:cNvSpPr>
                  <p:nvPr/>
                </p:nvSpPr>
                <p:spPr bwMode="auto">
                  <a:xfrm flipH="1">
                    <a:off x="4425" y="5700"/>
                    <a:ext cx="1560" cy="384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94" name="Line 47"/>
                  <p:cNvSpPr>
                    <a:spLocks noChangeShapeType="1"/>
                  </p:cNvSpPr>
                  <p:nvPr/>
                </p:nvSpPr>
                <p:spPr bwMode="auto">
                  <a:xfrm flipH="1">
                    <a:off x="2625" y="9540"/>
                    <a:ext cx="1800" cy="765"/>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889" name="Freeform 48"/>
                <p:cNvSpPr>
                  <a:spLocks/>
                </p:cNvSpPr>
                <p:nvPr/>
              </p:nvSpPr>
              <p:spPr bwMode="auto">
                <a:xfrm>
                  <a:off x="5910" y="5835"/>
                  <a:ext cx="3225" cy="6000"/>
                </a:xfrm>
                <a:custGeom>
                  <a:avLst/>
                  <a:gdLst>
                    <a:gd name="T0" fmla="*/ 3225 w 3225"/>
                    <a:gd name="T1" fmla="*/ 6000 h 6000"/>
                    <a:gd name="T2" fmla="*/ 3180 w 3225"/>
                    <a:gd name="T3" fmla="*/ 150 h 6000"/>
                    <a:gd name="T4" fmla="*/ 3060 w 3225"/>
                    <a:gd name="T5" fmla="*/ 0 h 6000"/>
                    <a:gd name="T6" fmla="*/ 405 w 3225"/>
                    <a:gd name="T7" fmla="*/ 0 h 6000"/>
                    <a:gd name="T8" fmla="*/ 75 w 3225"/>
                    <a:gd name="T9" fmla="*/ 105 h 6000"/>
                    <a:gd name="T10" fmla="*/ 0 w 3225"/>
                    <a:gd name="T11" fmla="*/ 6000 h 6000"/>
                    <a:gd name="T12" fmla="*/ 0 60000 65536"/>
                    <a:gd name="T13" fmla="*/ 0 60000 65536"/>
                    <a:gd name="T14" fmla="*/ 0 60000 65536"/>
                    <a:gd name="T15" fmla="*/ 0 60000 65536"/>
                    <a:gd name="T16" fmla="*/ 0 60000 65536"/>
                    <a:gd name="T17" fmla="*/ 0 60000 65536"/>
                    <a:gd name="T18" fmla="*/ 0 w 3225"/>
                    <a:gd name="T19" fmla="*/ 0 h 6000"/>
                    <a:gd name="T20" fmla="*/ 3225 w 3225"/>
                    <a:gd name="T21" fmla="*/ 6000 h 6000"/>
                  </a:gdLst>
                  <a:ahLst/>
                  <a:cxnLst>
                    <a:cxn ang="T12">
                      <a:pos x="T0" y="T1"/>
                    </a:cxn>
                    <a:cxn ang="T13">
                      <a:pos x="T2" y="T3"/>
                    </a:cxn>
                    <a:cxn ang="T14">
                      <a:pos x="T4" y="T5"/>
                    </a:cxn>
                    <a:cxn ang="T15">
                      <a:pos x="T6" y="T7"/>
                    </a:cxn>
                    <a:cxn ang="T16">
                      <a:pos x="T8" y="T9"/>
                    </a:cxn>
                    <a:cxn ang="T17">
                      <a:pos x="T10" y="T11"/>
                    </a:cxn>
                  </a:cxnLst>
                  <a:rect l="T18" t="T19" r="T20" b="T21"/>
                  <a:pathLst>
                    <a:path w="3225" h="6000">
                      <a:moveTo>
                        <a:pt x="3225" y="6000"/>
                      </a:moveTo>
                      <a:lnTo>
                        <a:pt x="3180" y="150"/>
                      </a:lnTo>
                      <a:lnTo>
                        <a:pt x="3060" y="0"/>
                      </a:lnTo>
                      <a:lnTo>
                        <a:pt x="405" y="0"/>
                      </a:lnTo>
                      <a:lnTo>
                        <a:pt x="75" y="105"/>
                      </a:lnTo>
                      <a:lnTo>
                        <a:pt x="0" y="6000"/>
                      </a:lnTo>
                    </a:path>
                  </a:pathLst>
                </a:custGeom>
                <a:noFill/>
                <a:ln w="9525" cap="flat" cmpd="sng">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4859" name="Rectangle 49"/>
              <p:cNvSpPr>
                <a:spLocks noChangeArrowheads="1"/>
              </p:cNvSpPr>
              <p:nvPr/>
            </p:nvSpPr>
            <p:spPr bwMode="auto">
              <a:xfrm>
                <a:off x="2592" y="5328"/>
                <a:ext cx="7776" cy="64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34860" name="Group 50"/>
              <p:cNvGrpSpPr>
                <a:grpSpLocks/>
              </p:cNvGrpSpPr>
              <p:nvPr/>
            </p:nvGrpSpPr>
            <p:grpSpPr bwMode="auto">
              <a:xfrm>
                <a:off x="2592" y="6048"/>
                <a:ext cx="144" cy="5040"/>
                <a:chOff x="2592" y="6048"/>
                <a:chExt cx="144" cy="5040"/>
              </a:xfrm>
            </p:grpSpPr>
            <p:sp>
              <p:nvSpPr>
                <p:cNvPr id="34876" name="Line 51"/>
                <p:cNvSpPr>
                  <a:spLocks noChangeShapeType="1"/>
                </p:cNvSpPr>
                <p:nvPr/>
              </p:nvSpPr>
              <p:spPr bwMode="auto">
                <a:xfrm flipV="1">
                  <a:off x="2592" y="110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7" name="Line 52"/>
                <p:cNvSpPr>
                  <a:spLocks noChangeShapeType="1"/>
                </p:cNvSpPr>
                <p:nvPr/>
              </p:nvSpPr>
              <p:spPr bwMode="auto">
                <a:xfrm flipV="1">
                  <a:off x="2592" y="103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8" name="Line 53"/>
                <p:cNvSpPr>
                  <a:spLocks noChangeShapeType="1"/>
                </p:cNvSpPr>
                <p:nvPr/>
              </p:nvSpPr>
              <p:spPr bwMode="auto">
                <a:xfrm flipV="1">
                  <a:off x="2592" y="96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9" name="Line 54"/>
                <p:cNvSpPr>
                  <a:spLocks noChangeShapeType="1"/>
                </p:cNvSpPr>
                <p:nvPr/>
              </p:nvSpPr>
              <p:spPr bwMode="auto">
                <a:xfrm flipV="1">
                  <a:off x="2592" y="892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80" name="Line 55"/>
                <p:cNvSpPr>
                  <a:spLocks noChangeShapeType="1"/>
                </p:cNvSpPr>
                <p:nvPr/>
              </p:nvSpPr>
              <p:spPr bwMode="auto">
                <a:xfrm flipV="1">
                  <a:off x="2592" y="82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81" name="Line 56"/>
                <p:cNvSpPr>
                  <a:spLocks noChangeShapeType="1"/>
                </p:cNvSpPr>
                <p:nvPr/>
              </p:nvSpPr>
              <p:spPr bwMode="auto">
                <a:xfrm flipV="1">
                  <a:off x="2592" y="74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82" name="Line 57"/>
                <p:cNvSpPr>
                  <a:spLocks noChangeShapeType="1"/>
                </p:cNvSpPr>
                <p:nvPr/>
              </p:nvSpPr>
              <p:spPr bwMode="auto">
                <a:xfrm flipV="1">
                  <a:off x="2592" y="67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83" name="Line 58"/>
                <p:cNvSpPr>
                  <a:spLocks noChangeShapeType="1"/>
                </p:cNvSpPr>
                <p:nvPr/>
              </p:nvSpPr>
              <p:spPr bwMode="auto">
                <a:xfrm flipV="1">
                  <a:off x="2592" y="60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4861" name="Group 59"/>
              <p:cNvGrpSpPr>
                <a:grpSpLocks/>
              </p:cNvGrpSpPr>
              <p:nvPr/>
            </p:nvGrpSpPr>
            <p:grpSpPr bwMode="auto">
              <a:xfrm>
                <a:off x="10224" y="6048"/>
                <a:ext cx="144" cy="5040"/>
                <a:chOff x="2592" y="6048"/>
                <a:chExt cx="144" cy="5040"/>
              </a:xfrm>
            </p:grpSpPr>
            <p:sp>
              <p:nvSpPr>
                <p:cNvPr id="34868" name="Line 60"/>
                <p:cNvSpPr>
                  <a:spLocks noChangeShapeType="1"/>
                </p:cNvSpPr>
                <p:nvPr/>
              </p:nvSpPr>
              <p:spPr bwMode="auto">
                <a:xfrm flipV="1">
                  <a:off x="2592" y="110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9" name="Line 61"/>
                <p:cNvSpPr>
                  <a:spLocks noChangeShapeType="1"/>
                </p:cNvSpPr>
                <p:nvPr/>
              </p:nvSpPr>
              <p:spPr bwMode="auto">
                <a:xfrm flipV="1">
                  <a:off x="2592" y="103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0" name="Line 62"/>
                <p:cNvSpPr>
                  <a:spLocks noChangeShapeType="1"/>
                </p:cNvSpPr>
                <p:nvPr/>
              </p:nvSpPr>
              <p:spPr bwMode="auto">
                <a:xfrm flipV="1">
                  <a:off x="2592" y="96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1" name="Line 63"/>
                <p:cNvSpPr>
                  <a:spLocks noChangeShapeType="1"/>
                </p:cNvSpPr>
                <p:nvPr/>
              </p:nvSpPr>
              <p:spPr bwMode="auto">
                <a:xfrm flipV="1">
                  <a:off x="2592" y="892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2" name="Line 64"/>
                <p:cNvSpPr>
                  <a:spLocks noChangeShapeType="1"/>
                </p:cNvSpPr>
                <p:nvPr/>
              </p:nvSpPr>
              <p:spPr bwMode="auto">
                <a:xfrm flipV="1">
                  <a:off x="2592" y="82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3" name="Line 65"/>
                <p:cNvSpPr>
                  <a:spLocks noChangeShapeType="1"/>
                </p:cNvSpPr>
                <p:nvPr/>
              </p:nvSpPr>
              <p:spPr bwMode="auto">
                <a:xfrm flipV="1">
                  <a:off x="2592" y="74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4" name="Line 66"/>
                <p:cNvSpPr>
                  <a:spLocks noChangeShapeType="1"/>
                </p:cNvSpPr>
                <p:nvPr/>
              </p:nvSpPr>
              <p:spPr bwMode="auto">
                <a:xfrm flipV="1">
                  <a:off x="2592" y="676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75" name="Line 67"/>
                <p:cNvSpPr>
                  <a:spLocks noChangeShapeType="1"/>
                </p:cNvSpPr>
                <p:nvPr/>
              </p:nvSpPr>
              <p:spPr bwMode="auto">
                <a:xfrm flipV="1">
                  <a:off x="2592" y="604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4862" name="Group 68"/>
              <p:cNvGrpSpPr>
                <a:grpSpLocks/>
              </p:cNvGrpSpPr>
              <p:nvPr/>
            </p:nvGrpSpPr>
            <p:grpSpPr bwMode="auto">
              <a:xfrm>
                <a:off x="5184" y="11664"/>
                <a:ext cx="2592" cy="144"/>
                <a:chOff x="5184" y="11664"/>
                <a:chExt cx="2592" cy="144"/>
              </a:xfrm>
            </p:grpSpPr>
            <p:sp>
              <p:nvSpPr>
                <p:cNvPr id="34866" name="Line 69"/>
                <p:cNvSpPr>
                  <a:spLocks noChangeShapeType="1"/>
                </p:cNvSpPr>
                <p:nvPr/>
              </p:nvSpPr>
              <p:spPr bwMode="auto">
                <a:xfrm>
                  <a:off x="5184"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7" name="Line 70"/>
                <p:cNvSpPr>
                  <a:spLocks noChangeShapeType="1"/>
                </p:cNvSpPr>
                <p:nvPr/>
              </p:nvSpPr>
              <p:spPr bwMode="auto">
                <a:xfrm>
                  <a:off x="7776"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4863" name="Group 71"/>
              <p:cNvGrpSpPr>
                <a:grpSpLocks/>
              </p:cNvGrpSpPr>
              <p:nvPr/>
            </p:nvGrpSpPr>
            <p:grpSpPr bwMode="auto">
              <a:xfrm>
                <a:off x="5184" y="5328"/>
                <a:ext cx="2592" cy="144"/>
                <a:chOff x="5184" y="11664"/>
                <a:chExt cx="2592" cy="144"/>
              </a:xfrm>
            </p:grpSpPr>
            <p:sp>
              <p:nvSpPr>
                <p:cNvPr id="34864" name="Line 72"/>
                <p:cNvSpPr>
                  <a:spLocks noChangeShapeType="1"/>
                </p:cNvSpPr>
                <p:nvPr/>
              </p:nvSpPr>
              <p:spPr bwMode="auto">
                <a:xfrm>
                  <a:off x="5184"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5" name="Line 73"/>
                <p:cNvSpPr>
                  <a:spLocks noChangeShapeType="1"/>
                </p:cNvSpPr>
                <p:nvPr/>
              </p:nvSpPr>
              <p:spPr bwMode="auto">
                <a:xfrm>
                  <a:off x="7776" y="1166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34855" name="Text Box 74"/>
            <p:cNvSpPr txBox="1">
              <a:spLocks noChangeArrowheads="1"/>
            </p:cNvSpPr>
            <p:nvPr/>
          </p:nvSpPr>
          <p:spPr bwMode="auto">
            <a:xfrm>
              <a:off x="8208" y="7200"/>
              <a:ext cx="1728"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Problem</a:t>
              </a:r>
            </a:p>
            <a:p>
              <a:pPr algn="ctr">
                <a:spcBef>
                  <a:spcPct val="0"/>
                </a:spcBef>
                <a:buClrTx/>
                <a:buSzTx/>
                <a:buFontTx/>
                <a:buNone/>
              </a:pPr>
              <a:r>
                <a:rPr lang="en-US" altLang="en-US" sz="1200">
                  <a:ea typeface="MS PGothic" panose="020B0600070205080204" pitchFamily="34" charset="-128"/>
                </a:rPr>
                <a:t>areas</a:t>
              </a:r>
            </a:p>
          </p:txBody>
        </p:sp>
        <p:sp>
          <p:nvSpPr>
            <p:cNvPr id="34856" name="Text Box 75"/>
            <p:cNvSpPr txBox="1">
              <a:spLocks noChangeArrowheads="1"/>
            </p:cNvSpPr>
            <p:nvPr/>
          </p:nvSpPr>
          <p:spPr bwMode="auto">
            <a:xfrm>
              <a:off x="7704" y="5544"/>
              <a:ext cx="1728"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Problem</a:t>
              </a:r>
            </a:p>
            <a:p>
              <a:pPr algn="ctr">
                <a:spcBef>
                  <a:spcPct val="0"/>
                </a:spcBef>
                <a:buClrTx/>
                <a:buSzTx/>
                <a:buFontTx/>
                <a:buNone/>
              </a:pPr>
              <a:r>
                <a:rPr lang="en-US" altLang="en-US" sz="1200">
                  <a:ea typeface="MS PGothic" panose="020B0600070205080204" pitchFamily="34" charset="-128"/>
                </a:rPr>
                <a:t>areas</a:t>
              </a:r>
            </a:p>
          </p:txBody>
        </p:sp>
        <p:sp>
          <p:nvSpPr>
            <p:cNvPr id="34857" name="Text Box 76"/>
            <p:cNvSpPr txBox="1">
              <a:spLocks noChangeArrowheads="1"/>
            </p:cNvSpPr>
            <p:nvPr/>
          </p:nvSpPr>
          <p:spPr bwMode="auto">
            <a:xfrm>
              <a:off x="4608" y="5832"/>
              <a:ext cx="1728"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Problem</a:t>
              </a:r>
            </a:p>
            <a:p>
              <a:pPr algn="ctr">
                <a:spcBef>
                  <a:spcPct val="0"/>
                </a:spcBef>
                <a:buClrTx/>
                <a:buSzTx/>
                <a:buFontTx/>
                <a:buNone/>
              </a:pPr>
              <a:r>
                <a:rPr lang="en-US" altLang="en-US" sz="1200">
                  <a:ea typeface="MS PGothic" panose="020B0600070205080204" pitchFamily="34" charset="-128"/>
                </a:rPr>
                <a:t>areas</a:t>
              </a:r>
            </a:p>
          </p:txBody>
        </p:sp>
      </p:grpSp>
      <p:sp>
        <p:nvSpPr>
          <p:cNvPr id="34819" name="TextBox 76"/>
          <p:cNvSpPr txBox="1">
            <a:spLocks noChangeArrowheads="1"/>
          </p:cNvSpPr>
          <p:nvPr/>
        </p:nvSpPr>
        <p:spPr bwMode="auto">
          <a:xfrm>
            <a:off x="3698875" y="5791200"/>
            <a:ext cx="1206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Problem areas</a:t>
            </a:r>
          </a:p>
        </p:txBody>
      </p:sp>
      <p:sp>
        <p:nvSpPr>
          <p:cNvPr id="34820" name="TextBox 77"/>
          <p:cNvSpPr txBox="1">
            <a:spLocks noChangeArrowheads="1"/>
          </p:cNvSpPr>
          <p:nvPr/>
        </p:nvSpPr>
        <p:spPr bwMode="auto">
          <a:xfrm>
            <a:off x="2409825" y="6324600"/>
            <a:ext cx="40084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In multi-tone test, place tones at these problem areas.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685800" y="838200"/>
            <a:ext cx="7772400" cy="5334000"/>
          </a:xfrm>
        </p:spPr>
        <p:txBody>
          <a:bodyPr/>
          <a:lstStyle/>
          <a:p>
            <a:r>
              <a:rPr lang="en-US" altLang="en-US" smtClean="0"/>
              <a:t>Gain and Level Tests</a:t>
            </a:r>
          </a:p>
          <a:p>
            <a:pPr lvl="1"/>
            <a:r>
              <a:rPr lang="en-US" altLang="en-US" smtClean="0"/>
              <a:t>Frequency Response - cont.</a:t>
            </a:r>
          </a:p>
          <a:p>
            <a:pPr lvl="2"/>
            <a:r>
              <a:rPr lang="en-US" altLang="en-US" smtClean="0"/>
              <a:t>Frequency response is usually measured using a coherent equal-level multi-tone signal so that all signal frequencies can be measured simultaneously.</a:t>
            </a:r>
          </a:p>
          <a:p>
            <a:pPr lvl="3"/>
            <a:r>
              <a:rPr lang="en-US" altLang="en-US" smtClean="0"/>
              <a:t>Sometimes the test must be broken down into an in-band and out-of-band test due to the large difference in signal amplitudes.</a:t>
            </a:r>
          </a:p>
          <a:p>
            <a:pPr lvl="4"/>
            <a:r>
              <a:rPr lang="en-US" altLang="en-US" smtClean="0"/>
              <a:t>Out-of-band test requires an amplifier stage on the DIB to insure signal strength.</a:t>
            </a:r>
          </a:p>
          <a:p>
            <a:pPr lvl="3"/>
            <a:r>
              <a:rPr lang="en-US" altLang="en-US" smtClean="0"/>
              <a:t>Settling time of an AC system is determined by the characteristics of the DUT, AWG, Digitizer and Filters.</a:t>
            </a:r>
          </a:p>
          <a:p>
            <a:pPr lvl="4"/>
            <a:r>
              <a:rPr lang="en-US" altLang="en-US" smtClean="0"/>
              <a:t>In general, the lower the frequency being tested, the longer the settling time.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6" name="Picture 6" descr="Fig11.1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275" y="1208088"/>
            <a:ext cx="8104188" cy="406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Box 2"/>
          <p:cNvSpPr txBox="1">
            <a:spLocks noChangeArrowheads="1"/>
          </p:cNvSpPr>
          <p:nvPr/>
        </p:nvSpPr>
        <p:spPr bwMode="auto">
          <a:xfrm>
            <a:off x="2667000" y="5562600"/>
            <a:ext cx="2957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Multi tone input signal in time domain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2667000" y="5562600"/>
            <a:ext cx="3357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Multi tone input signal in frequency domain</a:t>
            </a:r>
          </a:p>
        </p:txBody>
      </p:sp>
      <p:graphicFrame>
        <p:nvGraphicFramePr>
          <p:cNvPr id="37891" name="Object 2"/>
          <p:cNvGraphicFramePr>
            <a:graphicFrameLocks noChangeAspect="1"/>
          </p:cNvGraphicFramePr>
          <p:nvPr/>
        </p:nvGraphicFramePr>
        <p:xfrm>
          <a:off x="463550" y="914400"/>
          <a:ext cx="8221663" cy="4348163"/>
        </p:xfrm>
        <a:graphic>
          <a:graphicData uri="http://schemas.openxmlformats.org/presentationml/2006/ole">
            <mc:AlternateContent xmlns:mc="http://schemas.openxmlformats.org/markup-compatibility/2006">
              <mc:Choice xmlns:v="urn:schemas-microsoft-com:vml" Requires="v">
                <p:oleObj spid="_x0000_s37898" r:id="rId3" imgW="0" imgH="0" progId="Unknown">
                  <p:embed/>
                </p:oleObj>
              </mc:Choice>
              <mc:Fallback>
                <p:oleObj r:id="rId3" imgW="0" imgH="0" progId="Unknown">
                  <p:embed/>
                  <p:pic>
                    <p:nvPicPr>
                      <p:cNvPr id="0" name="Object 2"/>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463550" y="914400"/>
                        <a:ext cx="8221663"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2667000" y="5562600"/>
            <a:ext cx="3446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t>Multi tone output signal in frequency domain</a:t>
            </a:r>
          </a:p>
        </p:txBody>
      </p:sp>
      <p:graphicFrame>
        <p:nvGraphicFramePr>
          <p:cNvPr id="38915" name="Object 2"/>
          <p:cNvGraphicFramePr>
            <a:graphicFrameLocks noChangeAspect="1"/>
          </p:cNvGraphicFramePr>
          <p:nvPr/>
        </p:nvGraphicFramePr>
        <p:xfrm>
          <a:off x="661988" y="1066800"/>
          <a:ext cx="7751762" cy="4162425"/>
        </p:xfrm>
        <a:graphic>
          <a:graphicData uri="http://schemas.openxmlformats.org/presentationml/2006/ole">
            <mc:AlternateContent xmlns:mc="http://schemas.openxmlformats.org/markup-compatibility/2006">
              <mc:Choice xmlns:v="urn:schemas-microsoft-com:vml" Requires="v">
                <p:oleObj spid="_x0000_s38922" name="Bitmap Image" r:id="rId3" imgW="5923810" imgH="3180952" progId="PBrush">
                  <p:embed/>
                </p:oleObj>
              </mc:Choice>
              <mc:Fallback>
                <p:oleObj name="Bitmap Image" r:id="rId3" imgW="5923810" imgH="3180952" progId="PBrush">
                  <p:embed/>
                  <p:pic>
                    <p:nvPicPr>
                      <p:cNvPr id="0" name="Object 2"/>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661988" y="1066800"/>
                        <a:ext cx="7751762" cy="416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685800" y="838200"/>
            <a:ext cx="7772400" cy="4114800"/>
          </a:xfrm>
        </p:spPr>
        <p:txBody>
          <a:bodyPr/>
          <a:lstStyle/>
          <a:p>
            <a:r>
              <a:rPr lang="en-US" altLang="en-US" smtClean="0"/>
              <a:t>Gain and Level Tests</a:t>
            </a:r>
          </a:p>
          <a:p>
            <a:pPr lvl="1"/>
            <a:r>
              <a:rPr lang="en-US" altLang="en-US" smtClean="0"/>
              <a:t>Frequency Response - cont.</a:t>
            </a:r>
          </a:p>
          <a:p>
            <a:pPr lvl="2"/>
            <a:r>
              <a:rPr lang="en-US" altLang="en-US" smtClean="0"/>
              <a:t>Using DSP, frequency response is easy to calculate:</a:t>
            </a:r>
          </a:p>
          <a:p>
            <a:pPr lvl="3"/>
            <a:r>
              <a:rPr lang="en-US" altLang="en-US" smtClean="0"/>
              <a:t>Perform a DFT or FFT on the waveform collected at the DUT input and output.</a:t>
            </a:r>
          </a:p>
          <a:p>
            <a:pPr lvl="3"/>
            <a:r>
              <a:rPr lang="en-US" altLang="en-US" smtClean="0"/>
              <a:t>Gain at each frequency is calculated</a:t>
            </a:r>
          </a:p>
          <a:p>
            <a:pPr lvl="3"/>
            <a:r>
              <a:rPr lang="en-US" altLang="en-US" smtClean="0"/>
              <a:t>The reference gain is the subtracted from each of the other gains to normalize them to the reference frequency gain.</a:t>
            </a:r>
          </a:p>
          <a:p>
            <a:pPr lvl="3"/>
            <a:r>
              <a:rPr lang="en-US" altLang="en-US" smtClean="0"/>
              <a:t>The absolute gain of the filter at the reference frequency is usually tested as a separate specification to guarantee the overall filter specification.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685800" y="533400"/>
            <a:ext cx="8153400" cy="6019800"/>
          </a:xfrm>
        </p:spPr>
        <p:txBody>
          <a:bodyPr/>
          <a:lstStyle/>
          <a:p>
            <a:r>
              <a:rPr lang="en-US" altLang="en-US" smtClean="0"/>
              <a:t>Gain and Level Tests</a:t>
            </a:r>
          </a:p>
          <a:p>
            <a:pPr lvl="1"/>
            <a:r>
              <a:rPr lang="en-US" altLang="en-US" smtClean="0"/>
              <a:t>Frequency Response - cont.</a:t>
            </a:r>
          </a:p>
          <a:p>
            <a:pPr lvl="2"/>
            <a:r>
              <a:rPr lang="en-US" altLang="en-US" smtClean="0"/>
              <a:t>Frequency response can also be measured by applying a narrow impulse to the circuit under test and observing the filter’s impulse response.</a:t>
            </a:r>
          </a:p>
          <a:p>
            <a:pPr lvl="3"/>
            <a:r>
              <a:rPr lang="en-US" altLang="en-US" smtClean="0"/>
              <a:t>The Fourier transform of the impulse response is the filter frequency response.</a:t>
            </a:r>
          </a:p>
          <a:p>
            <a:pPr lvl="3"/>
            <a:r>
              <a:rPr lang="en-US" altLang="en-US" smtClean="0"/>
              <a:t>The advantage is that this gives the full frequency response at all frequencies in the FFT spectrum.</a:t>
            </a:r>
          </a:p>
          <a:p>
            <a:pPr lvl="3"/>
            <a:r>
              <a:rPr lang="en-US" altLang="en-US" smtClean="0"/>
              <a:t>The problem with impulse response is that you can not measure the response at a particular frequency with any great accuracy.</a:t>
            </a:r>
          </a:p>
          <a:p>
            <a:pPr lvl="4"/>
            <a:r>
              <a:rPr lang="en-US" altLang="en-US" smtClean="0"/>
              <a:t>Energy in a narrow impulse is very small - makes the measurement susceptible to noise</a:t>
            </a:r>
          </a:p>
          <a:p>
            <a:pPr lvl="4"/>
            <a:r>
              <a:rPr lang="en-US" altLang="en-US" smtClean="0"/>
              <a:t>Also, frequency overlap and distortion may corrupt the gain at any single frequency.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HW</a:t>
            </a:r>
          </a:p>
        </p:txBody>
      </p:sp>
      <p:sp>
        <p:nvSpPr>
          <p:cNvPr id="41987" name="Content Placeholder 2"/>
          <p:cNvSpPr>
            <a:spLocks noGrp="1"/>
          </p:cNvSpPr>
          <p:nvPr>
            <p:ph idx="1"/>
          </p:nvPr>
        </p:nvSpPr>
        <p:spPr/>
        <p:txBody>
          <a:bodyPr/>
          <a:lstStyle/>
          <a:p>
            <a:r>
              <a:rPr lang="en-US" altLang="en-US" smtClean="0"/>
              <a:t>Consider M-point multi-tone tests. Determine the minimum and maximum frequencies, and maximum number of frequencies that can be included.</a:t>
            </a:r>
          </a:p>
          <a:p>
            <a:r>
              <a:rPr lang="en-US" altLang="en-US" smtClean="0"/>
              <a:t>For a high-gain op amp, how can its frequency response be tested efficiently?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685800" y="533400"/>
            <a:ext cx="7772400" cy="4114800"/>
          </a:xfrm>
        </p:spPr>
        <p:txBody>
          <a:bodyPr/>
          <a:lstStyle/>
          <a:p>
            <a:r>
              <a:rPr lang="en-US" altLang="en-US" smtClean="0"/>
              <a:t>Phase Tests</a:t>
            </a:r>
          </a:p>
          <a:p>
            <a:pPr lvl="1"/>
            <a:r>
              <a:rPr lang="en-US" altLang="en-US" smtClean="0"/>
              <a:t>Phase Response</a:t>
            </a:r>
          </a:p>
          <a:p>
            <a:pPr lvl="2"/>
            <a:r>
              <a:rPr lang="en-US" altLang="en-US" smtClean="0"/>
              <a:t>The transfer function of a circuit is defined not only by the magnitude information - it also can give the frequency or phase shift information - just like a Bode Plot.</a:t>
            </a:r>
          </a:p>
          <a:p>
            <a:pPr lvl="3"/>
            <a:r>
              <a:rPr lang="en-US" altLang="en-US" smtClean="0"/>
              <a:t>Phase can be obtained from either the exponential version of the DFT/FFT or from  the sine/cosine pair coefficients.</a:t>
            </a:r>
          </a:p>
          <a:p>
            <a:pPr lvl="3"/>
            <a:r>
              <a:rPr lang="en-US" altLang="en-US" smtClean="0"/>
              <a:t>Please study the description of discrepancy in the phase calculation caused by notations given on page 365 </a:t>
            </a:r>
          </a:p>
          <a:p>
            <a:pPr lvl="3"/>
            <a:r>
              <a:rPr lang="en-US" altLang="en-US" smtClean="0"/>
              <a:t>Also, phase for a signal with negative sine and cosine components gives the same answer as phase with positive sine and cosine components (this is called wrap around)</a:t>
            </a:r>
          </a:p>
          <a:p>
            <a:pPr lvl="3"/>
            <a:r>
              <a:rPr lang="en-US" altLang="en-US" smtClean="0"/>
              <a:t>Finally, the phase calculation can not have zero in the denominator or it causes a singularity.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027"/>
          <p:cNvSpPr>
            <a:spLocks noGrp="1" noChangeArrowheads="1"/>
          </p:cNvSpPr>
          <p:nvPr>
            <p:ph type="body" idx="1"/>
          </p:nvPr>
        </p:nvSpPr>
        <p:spPr>
          <a:xfrm>
            <a:off x="838200" y="533400"/>
            <a:ext cx="7772400" cy="4114800"/>
          </a:xfrm>
        </p:spPr>
        <p:txBody>
          <a:bodyPr/>
          <a:lstStyle/>
          <a:p>
            <a:r>
              <a:rPr lang="en-US" altLang="en-US" smtClean="0"/>
              <a:t>Overview</a:t>
            </a:r>
          </a:p>
          <a:p>
            <a:pPr lvl="1"/>
            <a:r>
              <a:rPr lang="en-US" altLang="en-US" smtClean="0"/>
              <a:t>Types of Analog Channels</a:t>
            </a:r>
          </a:p>
          <a:p>
            <a:pPr lvl="2"/>
            <a:r>
              <a:rPr lang="en-US" altLang="en-US" smtClean="0"/>
              <a:t>Combination analog circuits can be broken down into subsections using DfT test modes.</a:t>
            </a:r>
          </a:p>
          <a:p>
            <a:endParaRPr lang="en-US" altLang="en-US" smtClean="0"/>
          </a:p>
        </p:txBody>
      </p:sp>
      <p:sp>
        <p:nvSpPr>
          <p:cNvPr id="16387" name="Text Box 1030"/>
          <p:cNvSpPr txBox="1">
            <a:spLocks noChangeArrowheads="1"/>
          </p:cNvSpPr>
          <p:nvPr/>
        </p:nvSpPr>
        <p:spPr bwMode="auto">
          <a:xfrm>
            <a:off x="2220913" y="6310313"/>
            <a:ext cx="48641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800"/>
              <a:t>Analog Bus DfT for a DAC Mixed-Signal Channel</a:t>
            </a:r>
            <a:endParaRPr lang="en-US" altLang="en-US" sz="2400"/>
          </a:p>
        </p:txBody>
      </p:sp>
      <p:grpSp>
        <p:nvGrpSpPr>
          <p:cNvPr id="16388" name="Group 2"/>
          <p:cNvGrpSpPr>
            <a:grpSpLocks/>
          </p:cNvGrpSpPr>
          <p:nvPr/>
        </p:nvGrpSpPr>
        <p:grpSpPr bwMode="auto">
          <a:xfrm>
            <a:off x="1447800" y="2479675"/>
            <a:ext cx="6553200" cy="3921125"/>
            <a:chOff x="1296" y="792"/>
            <a:chExt cx="9720" cy="5616"/>
          </a:xfrm>
        </p:grpSpPr>
        <p:sp>
          <p:nvSpPr>
            <p:cNvPr id="16389" name="Text Box 3"/>
            <p:cNvSpPr txBox="1">
              <a:spLocks noChangeArrowheads="1"/>
            </p:cNvSpPr>
            <p:nvPr/>
          </p:nvSpPr>
          <p:spPr bwMode="auto">
            <a:xfrm>
              <a:off x="9360" y="3744"/>
              <a:ext cx="1584"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TESTOUT</a:t>
              </a:r>
            </a:p>
          </p:txBody>
        </p:sp>
        <p:sp>
          <p:nvSpPr>
            <p:cNvPr id="16390" name="Line 4"/>
            <p:cNvSpPr>
              <a:spLocks noChangeShapeType="1"/>
            </p:cNvSpPr>
            <p:nvPr/>
          </p:nvSpPr>
          <p:spPr bwMode="auto">
            <a:xfrm>
              <a:off x="2664" y="2736"/>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391" name="Line 5"/>
            <p:cNvSpPr>
              <a:spLocks noChangeShapeType="1"/>
            </p:cNvSpPr>
            <p:nvPr/>
          </p:nvSpPr>
          <p:spPr bwMode="auto">
            <a:xfrm flipH="1">
              <a:off x="9216" y="2880"/>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392" name="Group 6"/>
            <p:cNvGrpSpPr>
              <a:grpSpLocks/>
            </p:cNvGrpSpPr>
            <p:nvPr/>
          </p:nvGrpSpPr>
          <p:grpSpPr bwMode="auto">
            <a:xfrm>
              <a:off x="9432" y="2232"/>
              <a:ext cx="288" cy="187"/>
              <a:chOff x="4329" y="6567"/>
              <a:chExt cx="1296" cy="971"/>
            </a:xfrm>
          </p:grpSpPr>
          <p:sp>
            <p:nvSpPr>
              <p:cNvPr id="16551" name="Freeform 7"/>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52" name="Freeform 8"/>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53" name="Freeform 9"/>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54" name="Freeform 10"/>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393" name="Group 11"/>
            <p:cNvGrpSpPr>
              <a:grpSpLocks/>
            </p:cNvGrpSpPr>
            <p:nvPr/>
          </p:nvGrpSpPr>
          <p:grpSpPr bwMode="auto">
            <a:xfrm flipV="1">
              <a:off x="9432" y="3024"/>
              <a:ext cx="288" cy="187"/>
              <a:chOff x="4329" y="6567"/>
              <a:chExt cx="1296" cy="971"/>
            </a:xfrm>
          </p:grpSpPr>
          <p:sp>
            <p:nvSpPr>
              <p:cNvPr id="16547" name="Freeform 12"/>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8" name="Freeform 13"/>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49" name="Freeform 14"/>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550" name="Freeform 15"/>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394" name="Text Box 16"/>
            <p:cNvSpPr txBox="1">
              <a:spLocks noChangeArrowheads="1"/>
            </p:cNvSpPr>
            <p:nvPr/>
          </p:nvSpPr>
          <p:spPr bwMode="auto">
            <a:xfrm>
              <a:off x="8496" y="1224"/>
              <a:ext cx="2304"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Single-ended</a:t>
              </a:r>
            </a:p>
            <a:p>
              <a:pPr algn="ctr">
                <a:spcBef>
                  <a:spcPct val="0"/>
                </a:spcBef>
                <a:buClrTx/>
                <a:buSzTx/>
                <a:buFontTx/>
                <a:buNone/>
              </a:pPr>
              <a:r>
                <a:rPr lang="en-US" altLang="en-US" sz="1200">
                  <a:ea typeface="MS PGothic" panose="020B0600070205080204" pitchFamily="34" charset="-128"/>
                </a:rPr>
                <a:t>to differential</a:t>
              </a:r>
            </a:p>
            <a:p>
              <a:pPr algn="ctr">
                <a:spcBef>
                  <a:spcPct val="0"/>
                </a:spcBef>
                <a:buClrTx/>
                <a:buSzTx/>
                <a:buFontTx/>
                <a:buNone/>
              </a:pPr>
              <a:r>
                <a:rPr lang="en-US" altLang="en-US" sz="1200">
                  <a:ea typeface="MS PGothic" panose="020B0600070205080204" pitchFamily="34" charset="-128"/>
                </a:rPr>
                <a:t>power amp</a:t>
              </a:r>
            </a:p>
          </p:txBody>
        </p:sp>
        <p:sp>
          <p:nvSpPr>
            <p:cNvPr id="16395" name="Text Box 17"/>
            <p:cNvSpPr txBox="1">
              <a:spLocks noChangeArrowheads="1"/>
            </p:cNvSpPr>
            <p:nvPr/>
          </p:nvSpPr>
          <p:spPr bwMode="auto">
            <a:xfrm>
              <a:off x="1440" y="2376"/>
              <a:ext cx="144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Digital </a:t>
              </a:r>
            </a:p>
            <a:p>
              <a:pPr algn="ctr">
                <a:spcBef>
                  <a:spcPct val="0"/>
                </a:spcBef>
                <a:buClrTx/>
                <a:buSzTx/>
                <a:buFontTx/>
                <a:buNone/>
              </a:pPr>
              <a:r>
                <a:rPr lang="en-US" altLang="en-US" sz="1200">
                  <a:ea typeface="MS PGothic" panose="020B0600070205080204" pitchFamily="34" charset="-128"/>
                </a:rPr>
                <a:t>samples</a:t>
              </a:r>
            </a:p>
          </p:txBody>
        </p:sp>
        <p:grpSp>
          <p:nvGrpSpPr>
            <p:cNvPr id="16396" name="Group 18"/>
            <p:cNvGrpSpPr>
              <a:grpSpLocks/>
            </p:cNvGrpSpPr>
            <p:nvPr/>
          </p:nvGrpSpPr>
          <p:grpSpPr bwMode="auto">
            <a:xfrm>
              <a:off x="8784" y="2448"/>
              <a:ext cx="720" cy="576"/>
              <a:chOff x="2448" y="5400"/>
              <a:chExt cx="720" cy="576"/>
            </a:xfrm>
          </p:grpSpPr>
          <p:sp>
            <p:nvSpPr>
              <p:cNvPr id="16543" name="Line 19"/>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44" name="Line 20"/>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45" name="Line 21"/>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46" name="Line 22"/>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7" name="Line 23"/>
            <p:cNvSpPr>
              <a:spLocks noChangeShapeType="1"/>
            </p:cNvSpPr>
            <p:nvPr/>
          </p:nvSpPr>
          <p:spPr bwMode="auto">
            <a:xfrm flipH="1">
              <a:off x="9216" y="2592"/>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398" name="Group 24"/>
            <p:cNvGrpSpPr>
              <a:grpSpLocks/>
            </p:cNvGrpSpPr>
            <p:nvPr/>
          </p:nvGrpSpPr>
          <p:grpSpPr bwMode="auto">
            <a:xfrm>
              <a:off x="9864" y="2376"/>
              <a:ext cx="1152" cy="792"/>
              <a:chOff x="2232" y="12312"/>
              <a:chExt cx="1152" cy="792"/>
            </a:xfrm>
          </p:grpSpPr>
          <p:sp>
            <p:nvSpPr>
              <p:cNvPr id="16541" name="Text Box 25"/>
              <p:cNvSpPr txBox="1">
                <a:spLocks noChangeArrowheads="1"/>
              </p:cNvSpPr>
              <p:nvPr/>
            </p:nvSpPr>
            <p:spPr bwMode="auto">
              <a:xfrm>
                <a:off x="2232" y="12312"/>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OUTP</a:t>
                </a:r>
              </a:p>
            </p:txBody>
          </p:sp>
          <p:sp>
            <p:nvSpPr>
              <p:cNvPr id="16542" name="Text Box 26"/>
              <p:cNvSpPr txBox="1">
                <a:spLocks noChangeArrowheads="1"/>
              </p:cNvSpPr>
              <p:nvPr/>
            </p:nvSpPr>
            <p:spPr bwMode="auto">
              <a:xfrm>
                <a:off x="2232" y="12600"/>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OUTN</a:t>
                </a:r>
              </a:p>
            </p:txBody>
          </p:sp>
        </p:grpSp>
        <p:sp>
          <p:nvSpPr>
            <p:cNvPr id="16399" name="Text Box 27"/>
            <p:cNvSpPr txBox="1">
              <a:spLocks noChangeArrowheads="1"/>
            </p:cNvSpPr>
            <p:nvPr/>
          </p:nvSpPr>
          <p:spPr bwMode="auto">
            <a:xfrm>
              <a:off x="1296" y="1584"/>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TESTIN</a:t>
              </a:r>
            </a:p>
          </p:txBody>
        </p:sp>
        <p:sp>
          <p:nvSpPr>
            <p:cNvPr id="16400" name="Text Box 28"/>
            <p:cNvSpPr txBox="1">
              <a:spLocks noChangeArrowheads="1"/>
            </p:cNvSpPr>
            <p:nvPr/>
          </p:nvSpPr>
          <p:spPr bwMode="auto">
            <a:xfrm>
              <a:off x="2952" y="792"/>
              <a:ext cx="2016"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Filter input</a:t>
              </a:r>
            </a:p>
            <a:p>
              <a:pPr algn="ctr">
                <a:spcBef>
                  <a:spcPct val="0"/>
                </a:spcBef>
                <a:buClrTx/>
                <a:buSzTx/>
                <a:buFontTx/>
                <a:buNone/>
              </a:pPr>
              <a:r>
                <a:rPr lang="en-US" altLang="en-US" sz="1200">
                  <a:ea typeface="MS PGothic" panose="020B0600070205080204" pitchFamily="34" charset="-128"/>
                </a:rPr>
                <a:t>(test mode)</a:t>
              </a:r>
            </a:p>
          </p:txBody>
        </p:sp>
        <p:sp>
          <p:nvSpPr>
            <p:cNvPr id="16401" name="Text Box 29"/>
            <p:cNvSpPr txBox="1">
              <a:spLocks noChangeArrowheads="1"/>
            </p:cNvSpPr>
            <p:nvPr/>
          </p:nvSpPr>
          <p:spPr bwMode="auto">
            <a:xfrm>
              <a:off x="7128" y="3312"/>
              <a:ext cx="122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Volume </a:t>
              </a:r>
            </a:p>
            <a:p>
              <a:pPr algn="ctr">
                <a:spcBef>
                  <a:spcPct val="0"/>
                </a:spcBef>
                <a:buClrTx/>
                <a:buSzTx/>
                <a:buFontTx/>
                <a:buNone/>
              </a:pPr>
              <a:r>
                <a:rPr lang="en-US" altLang="en-US" sz="1200">
                  <a:ea typeface="MS PGothic" panose="020B0600070205080204" pitchFamily="34" charset="-128"/>
                </a:rPr>
                <a:t>control</a:t>
              </a:r>
            </a:p>
          </p:txBody>
        </p:sp>
        <p:grpSp>
          <p:nvGrpSpPr>
            <p:cNvPr id="16402" name="Group 30"/>
            <p:cNvGrpSpPr>
              <a:grpSpLocks/>
            </p:cNvGrpSpPr>
            <p:nvPr/>
          </p:nvGrpSpPr>
          <p:grpSpPr bwMode="auto">
            <a:xfrm>
              <a:off x="5256" y="2304"/>
              <a:ext cx="1512" cy="864"/>
              <a:chOff x="5688" y="5544"/>
              <a:chExt cx="1584" cy="864"/>
            </a:xfrm>
          </p:grpSpPr>
          <p:sp>
            <p:nvSpPr>
              <p:cNvPr id="16539" name="Rectangle 31"/>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40" name="Text Box 32"/>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grpSp>
          <p:nvGrpSpPr>
            <p:cNvPr id="16403" name="Group 33"/>
            <p:cNvGrpSpPr>
              <a:grpSpLocks/>
            </p:cNvGrpSpPr>
            <p:nvPr/>
          </p:nvGrpSpPr>
          <p:grpSpPr bwMode="auto">
            <a:xfrm>
              <a:off x="7344" y="2448"/>
              <a:ext cx="720" cy="576"/>
              <a:chOff x="2448" y="5400"/>
              <a:chExt cx="720" cy="576"/>
            </a:xfrm>
          </p:grpSpPr>
          <p:sp>
            <p:nvSpPr>
              <p:cNvPr id="16535" name="Line 34"/>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36" name="Line 35"/>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37" name="Line 36"/>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38" name="Line 37"/>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04" name="Group 38"/>
            <p:cNvGrpSpPr>
              <a:grpSpLocks/>
            </p:cNvGrpSpPr>
            <p:nvPr/>
          </p:nvGrpSpPr>
          <p:grpSpPr bwMode="auto">
            <a:xfrm>
              <a:off x="3312" y="2448"/>
              <a:ext cx="1152" cy="576"/>
              <a:chOff x="3816" y="3240"/>
              <a:chExt cx="1152" cy="576"/>
            </a:xfrm>
          </p:grpSpPr>
          <p:sp>
            <p:nvSpPr>
              <p:cNvPr id="16533" name="Freeform 39"/>
              <p:cNvSpPr>
                <a:spLocks/>
              </p:cNvSpPr>
              <p:nvPr/>
            </p:nvSpPr>
            <p:spPr bwMode="auto">
              <a:xfrm flipH="1">
                <a:off x="3816" y="3240"/>
                <a:ext cx="1152" cy="576"/>
              </a:xfrm>
              <a:custGeom>
                <a:avLst/>
                <a:gdLst>
                  <a:gd name="T0" fmla="*/ 171 w 1728"/>
                  <a:gd name="T1" fmla="*/ 0 h 864"/>
                  <a:gd name="T2" fmla="*/ 512 w 1728"/>
                  <a:gd name="T3" fmla="*/ 0 h 864"/>
                  <a:gd name="T4" fmla="*/ 512 w 1728"/>
                  <a:gd name="T5" fmla="*/ 256 h 864"/>
                  <a:gd name="T6" fmla="*/ 171 w 1728"/>
                  <a:gd name="T7" fmla="*/ 256 h 864"/>
                  <a:gd name="T8" fmla="*/ 0 w 1728"/>
                  <a:gd name="T9" fmla="*/ 128 h 864"/>
                  <a:gd name="T10" fmla="*/ 171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16534" name="Text Box 40"/>
              <p:cNvSpPr txBox="1">
                <a:spLocks noChangeArrowheads="1"/>
              </p:cNvSpPr>
              <p:nvPr/>
            </p:nvSpPr>
            <p:spPr bwMode="auto">
              <a:xfrm>
                <a:off x="3816" y="3312"/>
                <a:ext cx="9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a:t>
                </a:r>
              </a:p>
            </p:txBody>
          </p:sp>
        </p:grpSp>
        <p:sp>
          <p:nvSpPr>
            <p:cNvPr id="16405" name="Line 41"/>
            <p:cNvSpPr>
              <a:spLocks noChangeShapeType="1"/>
            </p:cNvSpPr>
            <p:nvPr/>
          </p:nvSpPr>
          <p:spPr bwMode="auto">
            <a:xfrm>
              <a:off x="8064" y="2736"/>
              <a:ext cx="28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06" name="Line 42"/>
            <p:cNvSpPr>
              <a:spLocks noChangeShapeType="1"/>
            </p:cNvSpPr>
            <p:nvPr/>
          </p:nvSpPr>
          <p:spPr bwMode="auto">
            <a:xfrm flipV="1">
              <a:off x="7776" y="2880"/>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07" name="Text Box 43"/>
            <p:cNvSpPr txBox="1">
              <a:spLocks noChangeArrowheads="1"/>
            </p:cNvSpPr>
            <p:nvPr/>
          </p:nvSpPr>
          <p:spPr bwMode="auto">
            <a:xfrm>
              <a:off x="7200" y="2088"/>
              <a:ext cx="13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a:t>
              </a:r>
            </a:p>
          </p:txBody>
        </p:sp>
        <p:sp>
          <p:nvSpPr>
            <p:cNvPr id="16408" name="AutoShape 44"/>
            <p:cNvSpPr>
              <a:spLocks noChangeArrowheads="1"/>
            </p:cNvSpPr>
            <p:nvPr/>
          </p:nvSpPr>
          <p:spPr bwMode="auto">
            <a:xfrm>
              <a:off x="4824" y="2592"/>
              <a:ext cx="288" cy="288"/>
            </a:xfrm>
            <a:prstGeom prst="flowChartSummingJunction">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09" name="Line 45"/>
            <p:cNvSpPr>
              <a:spLocks noChangeShapeType="1"/>
            </p:cNvSpPr>
            <p:nvPr/>
          </p:nvSpPr>
          <p:spPr bwMode="auto">
            <a:xfrm>
              <a:off x="7200" y="2736"/>
              <a:ext cx="28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10" name="AutoShape 46"/>
            <p:cNvSpPr>
              <a:spLocks noChangeArrowheads="1"/>
            </p:cNvSpPr>
            <p:nvPr/>
          </p:nvSpPr>
          <p:spPr bwMode="auto">
            <a:xfrm>
              <a:off x="2808" y="3240"/>
              <a:ext cx="288" cy="288"/>
            </a:xfrm>
            <a:prstGeom prst="flowChartSummingJunction">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11" name="Line 47"/>
            <p:cNvSpPr>
              <a:spLocks noChangeShapeType="1"/>
            </p:cNvSpPr>
            <p:nvPr/>
          </p:nvSpPr>
          <p:spPr bwMode="auto">
            <a:xfrm flipH="1">
              <a:off x="7704" y="3096"/>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AutoShape 48"/>
            <p:cNvSpPr>
              <a:spLocks noChangeArrowheads="1"/>
            </p:cNvSpPr>
            <p:nvPr/>
          </p:nvSpPr>
          <p:spPr bwMode="auto">
            <a:xfrm>
              <a:off x="6912" y="2592"/>
              <a:ext cx="288" cy="288"/>
            </a:xfrm>
            <a:prstGeom prst="flowChartSummingJunction">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13" name="AutoShape 49"/>
            <p:cNvSpPr>
              <a:spLocks noChangeArrowheads="1"/>
            </p:cNvSpPr>
            <p:nvPr/>
          </p:nvSpPr>
          <p:spPr bwMode="auto">
            <a:xfrm>
              <a:off x="8352" y="2592"/>
              <a:ext cx="288" cy="288"/>
            </a:xfrm>
            <a:prstGeom prst="flowChartSummingJunction">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6414" name="Group 50"/>
            <p:cNvGrpSpPr>
              <a:grpSpLocks/>
            </p:cNvGrpSpPr>
            <p:nvPr/>
          </p:nvGrpSpPr>
          <p:grpSpPr bwMode="auto">
            <a:xfrm>
              <a:off x="1296" y="3672"/>
              <a:ext cx="1584" cy="1296"/>
              <a:chOff x="5688" y="5544"/>
              <a:chExt cx="1584" cy="864"/>
            </a:xfrm>
          </p:grpSpPr>
          <p:sp>
            <p:nvSpPr>
              <p:cNvPr id="16531" name="Rectangle 51"/>
              <p:cNvSpPr>
                <a:spLocks noChangeArrowheads="1"/>
              </p:cNvSpPr>
              <p:nvPr/>
            </p:nvSpPr>
            <p:spPr bwMode="auto">
              <a:xfrm>
                <a:off x="5832" y="5544"/>
                <a:ext cx="1296" cy="86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32" name="Text Box 52"/>
              <p:cNvSpPr txBox="1">
                <a:spLocks noChangeArrowheads="1"/>
              </p:cNvSpPr>
              <p:nvPr/>
            </p:nvSpPr>
            <p:spPr bwMode="auto">
              <a:xfrm>
                <a:off x="5688" y="5616"/>
                <a:ext cx="1584"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DAC </a:t>
                </a:r>
              </a:p>
              <a:p>
                <a:pPr algn="ctr">
                  <a:spcBef>
                    <a:spcPct val="0"/>
                  </a:spcBef>
                  <a:buClrTx/>
                  <a:buSzTx/>
                  <a:buFontTx/>
                  <a:buNone/>
                </a:pPr>
                <a:r>
                  <a:rPr lang="en-US" altLang="en-US" sz="1200">
                    <a:ea typeface="MS PGothic" panose="020B0600070205080204" pitchFamily="34" charset="-128"/>
                  </a:rPr>
                  <a:t>reference</a:t>
                </a:r>
              </a:p>
              <a:p>
                <a:pPr algn="ctr">
                  <a:spcBef>
                    <a:spcPct val="0"/>
                  </a:spcBef>
                  <a:buClrTx/>
                  <a:buSzTx/>
                  <a:buFontTx/>
                  <a:buNone/>
                </a:pPr>
                <a:r>
                  <a:rPr lang="en-US" altLang="en-US" sz="1200">
                    <a:ea typeface="MS PGothic" panose="020B0600070205080204" pitchFamily="34" charset="-128"/>
                  </a:rPr>
                  <a:t>voltage</a:t>
                </a:r>
              </a:p>
            </p:txBody>
          </p:sp>
        </p:grpSp>
        <p:sp>
          <p:nvSpPr>
            <p:cNvPr id="16415" name="Line 53"/>
            <p:cNvSpPr>
              <a:spLocks noChangeShapeType="1"/>
            </p:cNvSpPr>
            <p:nvPr/>
          </p:nvSpPr>
          <p:spPr bwMode="auto">
            <a:xfrm>
              <a:off x="2088" y="3384"/>
              <a:ext cx="72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16" name="Line 54"/>
            <p:cNvSpPr>
              <a:spLocks noChangeShapeType="1"/>
            </p:cNvSpPr>
            <p:nvPr/>
          </p:nvSpPr>
          <p:spPr bwMode="auto">
            <a:xfrm>
              <a:off x="4464" y="2736"/>
              <a:ext cx="36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17" name="Line 55"/>
            <p:cNvSpPr>
              <a:spLocks noChangeShapeType="1"/>
            </p:cNvSpPr>
            <p:nvPr/>
          </p:nvSpPr>
          <p:spPr bwMode="auto">
            <a:xfrm>
              <a:off x="2088" y="3384"/>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Line 56"/>
            <p:cNvSpPr>
              <a:spLocks noChangeShapeType="1"/>
            </p:cNvSpPr>
            <p:nvPr/>
          </p:nvSpPr>
          <p:spPr bwMode="auto">
            <a:xfrm>
              <a:off x="2952" y="1800"/>
              <a:ext cx="0" cy="144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19" name="Line 57"/>
            <p:cNvSpPr>
              <a:spLocks noChangeShapeType="1"/>
            </p:cNvSpPr>
            <p:nvPr/>
          </p:nvSpPr>
          <p:spPr bwMode="auto">
            <a:xfrm>
              <a:off x="4968" y="1800"/>
              <a:ext cx="0" cy="792"/>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0" name="Line 58"/>
            <p:cNvSpPr>
              <a:spLocks noChangeShapeType="1"/>
            </p:cNvSpPr>
            <p:nvPr/>
          </p:nvSpPr>
          <p:spPr bwMode="auto">
            <a:xfrm>
              <a:off x="7056" y="1800"/>
              <a:ext cx="0" cy="792"/>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1" name="Line 59"/>
            <p:cNvSpPr>
              <a:spLocks noChangeShapeType="1"/>
            </p:cNvSpPr>
            <p:nvPr/>
          </p:nvSpPr>
          <p:spPr bwMode="auto">
            <a:xfrm>
              <a:off x="8496" y="1800"/>
              <a:ext cx="0" cy="792"/>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2" name="Line 60"/>
            <p:cNvSpPr>
              <a:spLocks noChangeShapeType="1"/>
            </p:cNvSpPr>
            <p:nvPr/>
          </p:nvSpPr>
          <p:spPr bwMode="auto">
            <a:xfrm>
              <a:off x="2520" y="1800"/>
              <a:ext cx="5976"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16423" name="Line 61"/>
            <p:cNvSpPr>
              <a:spLocks noChangeShapeType="1"/>
            </p:cNvSpPr>
            <p:nvPr/>
          </p:nvSpPr>
          <p:spPr bwMode="auto">
            <a:xfrm>
              <a:off x="8640" y="2736"/>
              <a:ext cx="28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4" name="Line 62"/>
            <p:cNvSpPr>
              <a:spLocks noChangeShapeType="1"/>
            </p:cNvSpPr>
            <p:nvPr/>
          </p:nvSpPr>
          <p:spPr bwMode="auto">
            <a:xfrm>
              <a:off x="2952" y="3960"/>
              <a:ext cx="6408"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16425" name="Line 63"/>
            <p:cNvSpPr>
              <a:spLocks noChangeShapeType="1"/>
            </p:cNvSpPr>
            <p:nvPr/>
          </p:nvSpPr>
          <p:spPr bwMode="auto">
            <a:xfrm>
              <a:off x="2952" y="3528"/>
              <a:ext cx="0" cy="432"/>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16426" name="Line 64"/>
            <p:cNvSpPr>
              <a:spLocks noChangeShapeType="1"/>
            </p:cNvSpPr>
            <p:nvPr/>
          </p:nvSpPr>
          <p:spPr bwMode="auto">
            <a:xfrm>
              <a:off x="4968" y="2880"/>
              <a:ext cx="0" cy="108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7" name="Line 65"/>
            <p:cNvSpPr>
              <a:spLocks noChangeShapeType="1"/>
            </p:cNvSpPr>
            <p:nvPr/>
          </p:nvSpPr>
          <p:spPr bwMode="auto">
            <a:xfrm>
              <a:off x="7056" y="2880"/>
              <a:ext cx="0" cy="108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8" name="Line 66"/>
            <p:cNvSpPr>
              <a:spLocks noChangeShapeType="1"/>
            </p:cNvSpPr>
            <p:nvPr/>
          </p:nvSpPr>
          <p:spPr bwMode="auto">
            <a:xfrm>
              <a:off x="8496" y="2880"/>
              <a:ext cx="0" cy="108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29" name="Line 67"/>
            <p:cNvSpPr>
              <a:spLocks noChangeShapeType="1"/>
            </p:cNvSpPr>
            <p:nvPr/>
          </p:nvSpPr>
          <p:spPr bwMode="auto">
            <a:xfrm flipV="1">
              <a:off x="3816" y="3024"/>
              <a:ext cx="0" cy="36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30" name="Line 68"/>
            <p:cNvSpPr>
              <a:spLocks noChangeShapeType="1"/>
            </p:cNvSpPr>
            <p:nvPr/>
          </p:nvSpPr>
          <p:spPr bwMode="auto">
            <a:xfrm>
              <a:off x="3096" y="3384"/>
              <a:ext cx="720"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16431" name="Text Box 69"/>
            <p:cNvSpPr txBox="1">
              <a:spLocks noChangeArrowheads="1"/>
            </p:cNvSpPr>
            <p:nvPr/>
          </p:nvSpPr>
          <p:spPr bwMode="auto">
            <a:xfrm>
              <a:off x="8784" y="4392"/>
              <a:ext cx="2016"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PGA output</a:t>
              </a:r>
            </a:p>
            <a:p>
              <a:pPr algn="ctr">
                <a:spcBef>
                  <a:spcPct val="0"/>
                </a:spcBef>
                <a:buClrTx/>
                <a:buSzTx/>
                <a:buFontTx/>
                <a:buNone/>
              </a:pPr>
              <a:r>
                <a:rPr lang="en-US" altLang="en-US" sz="1200">
                  <a:ea typeface="MS PGothic" panose="020B0600070205080204" pitchFamily="34" charset="-128"/>
                </a:rPr>
                <a:t>(test mode)</a:t>
              </a:r>
            </a:p>
          </p:txBody>
        </p:sp>
        <p:sp>
          <p:nvSpPr>
            <p:cNvPr id="16432" name="AutoShape 70"/>
            <p:cNvSpPr>
              <a:spLocks noChangeArrowheads="1"/>
            </p:cNvSpPr>
            <p:nvPr/>
          </p:nvSpPr>
          <p:spPr bwMode="auto">
            <a:xfrm rot="5400000">
              <a:off x="4195" y="1493"/>
              <a:ext cx="609" cy="64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4 w 21600"/>
                <a:gd name="T13" fmla="*/ 2900 h 21600"/>
                <a:gd name="T14" fmla="*/ 18231 w 21600"/>
                <a:gd name="T15" fmla="*/ 923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9525">
              <a:solidFill>
                <a:srgbClr val="000000"/>
              </a:solidFill>
              <a:miter lim="800000"/>
              <a:headEnd/>
              <a:tailEnd type="none" w="sm" len="med"/>
            </a:ln>
          </p:spPr>
          <p:txBody>
            <a:bodyPr/>
            <a:lstStyle/>
            <a:p>
              <a:endParaRPr lang="en-US"/>
            </a:p>
          </p:txBody>
        </p:sp>
        <p:sp>
          <p:nvSpPr>
            <p:cNvPr id="16433" name="AutoShape 71"/>
            <p:cNvSpPr>
              <a:spLocks noChangeArrowheads="1"/>
            </p:cNvSpPr>
            <p:nvPr/>
          </p:nvSpPr>
          <p:spPr bwMode="auto">
            <a:xfrm rot="10800000" flipH="1">
              <a:off x="8640" y="3816"/>
              <a:ext cx="609" cy="64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14 w 21600"/>
                <a:gd name="T13" fmla="*/ 2900 h 21600"/>
                <a:gd name="T14" fmla="*/ 18231 w 21600"/>
                <a:gd name="T15" fmla="*/ 9233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9525">
              <a:solidFill>
                <a:srgbClr val="000000"/>
              </a:solidFill>
              <a:miter lim="800000"/>
              <a:headEnd/>
              <a:tailEnd type="none" w="sm" len="med"/>
            </a:ln>
          </p:spPr>
          <p:txBody>
            <a:bodyPr/>
            <a:lstStyle/>
            <a:p>
              <a:endParaRPr lang="en-US"/>
            </a:p>
          </p:txBody>
        </p:sp>
        <p:sp>
          <p:nvSpPr>
            <p:cNvPr id="16434" name="Rectangle 72"/>
            <p:cNvSpPr>
              <a:spLocks noChangeArrowheads="1"/>
            </p:cNvSpPr>
            <p:nvPr/>
          </p:nvSpPr>
          <p:spPr bwMode="auto">
            <a:xfrm>
              <a:off x="2376" y="1728"/>
              <a:ext cx="144" cy="144"/>
            </a:xfrm>
            <a:prstGeom prst="rect">
              <a:avLst/>
            </a:prstGeom>
            <a:solidFill>
              <a:srgbClr val="FFFFFF"/>
            </a:solidFill>
            <a:ln w="9525">
              <a:solidFill>
                <a:srgbClr val="000000"/>
              </a:solidFill>
              <a:miter lim="800000"/>
              <a:headEnd/>
              <a:tailEnd type="none" w="sm" len="me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35" name="Rectangle 73"/>
            <p:cNvSpPr>
              <a:spLocks noChangeArrowheads="1"/>
            </p:cNvSpPr>
            <p:nvPr/>
          </p:nvSpPr>
          <p:spPr bwMode="auto">
            <a:xfrm>
              <a:off x="9360" y="3888"/>
              <a:ext cx="144" cy="144"/>
            </a:xfrm>
            <a:prstGeom prst="rect">
              <a:avLst/>
            </a:prstGeom>
            <a:solidFill>
              <a:srgbClr val="FFFFFF"/>
            </a:solidFill>
            <a:ln w="9525">
              <a:solidFill>
                <a:srgbClr val="000000"/>
              </a:solidFill>
              <a:miter lim="800000"/>
              <a:headEnd/>
              <a:tailEnd type="none" w="sm" len="me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36" name="Line 74"/>
            <p:cNvSpPr>
              <a:spLocks noChangeShapeType="1"/>
            </p:cNvSpPr>
            <p:nvPr/>
          </p:nvSpPr>
          <p:spPr bwMode="auto">
            <a:xfrm>
              <a:off x="5112" y="2736"/>
              <a:ext cx="28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37" name="Line 75"/>
            <p:cNvSpPr>
              <a:spLocks noChangeShapeType="1"/>
            </p:cNvSpPr>
            <p:nvPr/>
          </p:nvSpPr>
          <p:spPr bwMode="auto">
            <a:xfrm>
              <a:off x="6624" y="2736"/>
              <a:ext cx="28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38" name="Rectangle 76"/>
            <p:cNvSpPr>
              <a:spLocks noChangeArrowheads="1"/>
            </p:cNvSpPr>
            <p:nvPr/>
          </p:nvSpPr>
          <p:spPr bwMode="auto">
            <a:xfrm>
              <a:off x="9720" y="2520"/>
              <a:ext cx="144" cy="144"/>
            </a:xfrm>
            <a:prstGeom prst="rect">
              <a:avLst/>
            </a:prstGeom>
            <a:solidFill>
              <a:srgbClr val="FFFFFF"/>
            </a:solidFill>
            <a:ln w="9525">
              <a:solidFill>
                <a:srgbClr val="000000"/>
              </a:solidFill>
              <a:miter lim="800000"/>
              <a:headEnd/>
              <a:tailEnd type="none" w="sm" len="me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39" name="Rectangle 77"/>
            <p:cNvSpPr>
              <a:spLocks noChangeArrowheads="1"/>
            </p:cNvSpPr>
            <p:nvPr/>
          </p:nvSpPr>
          <p:spPr bwMode="auto">
            <a:xfrm>
              <a:off x="9720" y="2808"/>
              <a:ext cx="144" cy="144"/>
            </a:xfrm>
            <a:prstGeom prst="rect">
              <a:avLst/>
            </a:prstGeom>
            <a:solidFill>
              <a:srgbClr val="FFFFFF"/>
            </a:solidFill>
            <a:ln w="9525">
              <a:solidFill>
                <a:srgbClr val="000000"/>
              </a:solidFill>
              <a:miter lim="800000"/>
              <a:headEnd/>
              <a:tailEnd type="none" w="sm" len="me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16440" name="Group 78"/>
            <p:cNvGrpSpPr>
              <a:grpSpLocks/>
            </p:cNvGrpSpPr>
            <p:nvPr/>
          </p:nvGrpSpPr>
          <p:grpSpPr bwMode="auto">
            <a:xfrm>
              <a:off x="3240" y="4392"/>
              <a:ext cx="5472" cy="2016"/>
              <a:chOff x="3384" y="4464"/>
              <a:chExt cx="5472" cy="2016"/>
            </a:xfrm>
          </p:grpSpPr>
          <p:sp>
            <p:nvSpPr>
              <p:cNvPr id="16441" name="AutoShape 79"/>
              <p:cNvSpPr>
                <a:spLocks noChangeArrowheads="1"/>
              </p:cNvSpPr>
              <p:nvPr/>
            </p:nvSpPr>
            <p:spPr bwMode="auto">
              <a:xfrm>
                <a:off x="3816" y="4896"/>
                <a:ext cx="288" cy="288"/>
              </a:xfrm>
              <a:prstGeom prst="flowChartSummingJunction">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42" name="Text Box 80"/>
              <p:cNvSpPr txBox="1">
                <a:spLocks noChangeArrowheads="1"/>
              </p:cNvSpPr>
              <p:nvPr/>
            </p:nvSpPr>
            <p:spPr bwMode="auto">
              <a:xfrm>
                <a:off x="4392" y="4824"/>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t>
                </a:r>
              </a:p>
            </p:txBody>
          </p:sp>
          <p:sp>
            <p:nvSpPr>
              <p:cNvPr id="16443" name="Line 81"/>
              <p:cNvSpPr>
                <a:spLocks noChangeShapeType="1"/>
              </p:cNvSpPr>
              <p:nvPr/>
            </p:nvSpPr>
            <p:spPr bwMode="auto">
              <a:xfrm>
                <a:off x="3384" y="5040"/>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44" name="Line 82"/>
              <p:cNvSpPr>
                <a:spLocks noChangeShapeType="1"/>
              </p:cNvSpPr>
              <p:nvPr/>
            </p:nvSpPr>
            <p:spPr bwMode="auto">
              <a:xfrm>
                <a:off x="3960" y="4464"/>
                <a:ext cx="0" cy="432"/>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6445" name="Line 83"/>
              <p:cNvSpPr>
                <a:spLocks noChangeShapeType="1"/>
              </p:cNvSpPr>
              <p:nvPr/>
            </p:nvSpPr>
            <p:spPr bwMode="auto">
              <a:xfrm>
                <a:off x="3960" y="5184"/>
                <a:ext cx="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6" name="Line 84"/>
              <p:cNvSpPr>
                <a:spLocks noChangeShapeType="1"/>
              </p:cNvSpPr>
              <p:nvPr/>
            </p:nvSpPr>
            <p:spPr bwMode="auto">
              <a:xfrm>
                <a:off x="4104" y="5040"/>
                <a:ext cx="360"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16447" name="Group 85"/>
              <p:cNvGrpSpPr>
                <a:grpSpLocks noChangeAspect="1"/>
              </p:cNvGrpSpPr>
              <p:nvPr/>
            </p:nvGrpSpPr>
            <p:grpSpPr bwMode="auto">
              <a:xfrm>
                <a:off x="4752" y="4536"/>
                <a:ext cx="1008" cy="1008"/>
                <a:chOff x="4104" y="8568"/>
                <a:chExt cx="2016" cy="2016"/>
              </a:xfrm>
            </p:grpSpPr>
            <p:grpSp>
              <p:nvGrpSpPr>
                <p:cNvPr id="16505" name="Group 86"/>
                <p:cNvGrpSpPr>
                  <a:grpSpLocks noChangeAspect="1"/>
                </p:cNvGrpSpPr>
                <p:nvPr/>
              </p:nvGrpSpPr>
              <p:grpSpPr bwMode="auto">
                <a:xfrm rot="5400000">
                  <a:off x="4752" y="8856"/>
                  <a:ext cx="864" cy="288"/>
                  <a:chOff x="4536" y="2592"/>
                  <a:chExt cx="864" cy="288"/>
                </a:xfrm>
              </p:grpSpPr>
              <p:sp>
                <p:nvSpPr>
                  <p:cNvPr id="16526" name="Oval 87"/>
                  <p:cNvSpPr>
                    <a:spLocks noChangeAspect="1" noChangeArrowheads="1"/>
                  </p:cNvSpPr>
                  <p:nvPr/>
                </p:nvSpPr>
                <p:spPr bwMode="auto">
                  <a:xfrm>
                    <a:off x="4680"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27" name="Oval 88"/>
                  <p:cNvSpPr>
                    <a:spLocks noChangeAspect="1" noChangeArrowheads="1"/>
                  </p:cNvSpPr>
                  <p:nvPr/>
                </p:nvSpPr>
                <p:spPr bwMode="auto">
                  <a:xfrm>
                    <a:off x="5112"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28" name="Line 89"/>
                  <p:cNvSpPr>
                    <a:spLocks noChangeAspect="1" noChangeShapeType="1"/>
                  </p:cNvSpPr>
                  <p:nvPr/>
                </p:nvSpPr>
                <p:spPr bwMode="auto">
                  <a:xfrm flipH="1">
                    <a:off x="453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29" name="Line 90"/>
                  <p:cNvSpPr>
                    <a:spLocks noChangeAspect="1" noChangeShapeType="1"/>
                  </p:cNvSpPr>
                  <p:nvPr/>
                </p:nvSpPr>
                <p:spPr bwMode="auto">
                  <a:xfrm>
                    <a:off x="525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30" name="Line 91"/>
                  <p:cNvSpPr>
                    <a:spLocks noChangeAspect="1" noChangeShapeType="1"/>
                  </p:cNvSpPr>
                  <p:nvPr/>
                </p:nvSpPr>
                <p:spPr bwMode="auto">
                  <a:xfrm flipV="1">
                    <a:off x="4824" y="2592"/>
                    <a:ext cx="36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506" name="Group 92"/>
                <p:cNvGrpSpPr>
                  <a:grpSpLocks noChangeAspect="1"/>
                </p:cNvGrpSpPr>
                <p:nvPr/>
              </p:nvGrpSpPr>
              <p:grpSpPr bwMode="auto">
                <a:xfrm>
                  <a:off x="4104" y="9504"/>
                  <a:ext cx="864" cy="144"/>
                  <a:chOff x="4536" y="3240"/>
                  <a:chExt cx="864" cy="144"/>
                </a:xfrm>
              </p:grpSpPr>
              <p:sp>
                <p:nvSpPr>
                  <p:cNvPr id="16521" name="Oval 93"/>
                  <p:cNvSpPr>
                    <a:spLocks noChangeAspect="1" noChangeArrowheads="1"/>
                  </p:cNvSpPr>
                  <p:nvPr/>
                </p:nvSpPr>
                <p:spPr bwMode="auto">
                  <a:xfrm>
                    <a:off x="4680"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22" name="Oval 94"/>
                  <p:cNvSpPr>
                    <a:spLocks noChangeAspect="1" noChangeArrowheads="1"/>
                  </p:cNvSpPr>
                  <p:nvPr/>
                </p:nvSpPr>
                <p:spPr bwMode="auto">
                  <a:xfrm>
                    <a:off x="5112"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23" name="Line 95"/>
                  <p:cNvSpPr>
                    <a:spLocks noChangeAspect="1" noChangeShapeType="1"/>
                  </p:cNvSpPr>
                  <p:nvPr/>
                </p:nvSpPr>
                <p:spPr bwMode="auto">
                  <a:xfrm flipH="1">
                    <a:off x="453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24" name="Line 96"/>
                  <p:cNvSpPr>
                    <a:spLocks noChangeAspect="1" noChangeShapeType="1"/>
                  </p:cNvSpPr>
                  <p:nvPr/>
                </p:nvSpPr>
                <p:spPr bwMode="auto">
                  <a:xfrm>
                    <a:off x="525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25" name="Line 97"/>
                  <p:cNvSpPr>
                    <a:spLocks noChangeAspect="1" noChangeShapeType="1"/>
                  </p:cNvSpPr>
                  <p:nvPr/>
                </p:nvSpPr>
                <p:spPr bwMode="auto">
                  <a:xfrm flipV="1">
                    <a:off x="4824" y="3240"/>
                    <a:ext cx="360"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507" name="Group 98"/>
                <p:cNvGrpSpPr>
                  <a:grpSpLocks noChangeAspect="1"/>
                </p:cNvGrpSpPr>
                <p:nvPr/>
              </p:nvGrpSpPr>
              <p:grpSpPr bwMode="auto">
                <a:xfrm rot="5400000">
                  <a:off x="4752" y="10008"/>
                  <a:ext cx="864" cy="288"/>
                  <a:chOff x="4536" y="2592"/>
                  <a:chExt cx="864" cy="288"/>
                </a:xfrm>
              </p:grpSpPr>
              <p:sp>
                <p:nvSpPr>
                  <p:cNvPr id="16516" name="Oval 99"/>
                  <p:cNvSpPr>
                    <a:spLocks noChangeAspect="1" noChangeArrowheads="1"/>
                  </p:cNvSpPr>
                  <p:nvPr/>
                </p:nvSpPr>
                <p:spPr bwMode="auto">
                  <a:xfrm>
                    <a:off x="4680"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17" name="Oval 100"/>
                  <p:cNvSpPr>
                    <a:spLocks noChangeAspect="1" noChangeArrowheads="1"/>
                  </p:cNvSpPr>
                  <p:nvPr/>
                </p:nvSpPr>
                <p:spPr bwMode="auto">
                  <a:xfrm>
                    <a:off x="5112"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18" name="Line 101"/>
                  <p:cNvSpPr>
                    <a:spLocks noChangeAspect="1" noChangeShapeType="1"/>
                  </p:cNvSpPr>
                  <p:nvPr/>
                </p:nvSpPr>
                <p:spPr bwMode="auto">
                  <a:xfrm flipH="1">
                    <a:off x="453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19" name="Line 102"/>
                  <p:cNvSpPr>
                    <a:spLocks noChangeAspect="1" noChangeShapeType="1"/>
                  </p:cNvSpPr>
                  <p:nvPr/>
                </p:nvSpPr>
                <p:spPr bwMode="auto">
                  <a:xfrm>
                    <a:off x="525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20" name="Line 103"/>
                  <p:cNvSpPr>
                    <a:spLocks noChangeAspect="1" noChangeShapeType="1"/>
                  </p:cNvSpPr>
                  <p:nvPr/>
                </p:nvSpPr>
                <p:spPr bwMode="auto">
                  <a:xfrm flipV="1">
                    <a:off x="4824" y="2592"/>
                    <a:ext cx="36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508" name="Group 104"/>
                <p:cNvGrpSpPr>
                  <a:grpSpLocks noChangeAspect="1"/>
                </p:cNvGrpSpPr>
                <p:nvPr/>
              </p:nvGrpSpPr>
              <p:grpSpPr bwMode="auto">
                <a:xfrm>
                  <a:off x="5256" y="9504"/>
                  <a:ext cx="864" cy="144"/>
                  <a:chOff x="4536" y="3240"/>
                  <a:chExt cx="864" cy="144"/>
                </a:xfrm>
              </p:grpSpPr>
              <p:sp>
                <p:nvSpPr>
                  <p:cNvPr id="16511" name="Oval 105"/>
                  <p:cNvSpPr>
                    <a:spLocks noChangeAspect="1" noChangeArrowheads="1"/>
                  </p:cNvSpPr>
                  <p:nvPr/>
                </p:nvSpPr>
                <p:spPr bwMode="auto">
                  <a:xfrm>
                    <a:off x="4680"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12" name="Oval 106"/>
                  <p:cNvSpPr>
                    <a:spLocks noChangeAspect="1" noChangeArrowheads="1"/>
                  </p:cNvSpPr>
                  <p:nvPr/>
                </p:nvSpPr>
                <p:spPr bwMode="auto">
                  <a:xfrm>
                    <a:off x="5112"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13" name="Line 107"/>
                  <p:cNvSpPr>
                    <a:spLocks noChangeAspect="1" noChangeShapeType="1"/>
                  </p:cNvSpPr>
                  <p:nvPr/>
                </p:nvSpPr>
                <p:spPr bwMode="auto">
                  <a:xfrm flipH="1">
                    <a:off x="453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14" name="Line 108"/>
                  <p:cNvSpPr>
                    <a:spLocks noChangeAspect="1" noChangeShapeType="1"/>
                  </p:cNvSpPr>
                  <p:nvPr/>
                </p:nvSpPr>
                <p:spPr bwMode="auto">
                  <a:xfrm>
                    <a:off x="525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15" name="Line 109"/>
                  <p:cNvSpPr>
                    <a:spLocks noChangeAspect="1" noChangeShapeType="1"/>
                  </p:cNvSpPr>
                  <p:nvPr/>
                </p:nvSpPr>
                <p:spPr bwMode="auto">
                  <a:xfrm flipV="1">
                    <a:off x="4824" y="3240"/>
                    <a:ext cx="360"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509" name="Line 110"/>
                <p:cNvSpPr>
                  <a:spLocks noChangeAspect="1" noChangeShapeType="1"/>
                </p:cNvSpPr>
                <p:nvPr/>
              </p:nvSpPr>
              <p:spPr bwMode="auto">
                <a:xfrm>
                  <a:off x="4968" y="9576"/>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10" name="Line 111"/>
                <p:cNvSpPr>
                  <a:spLocks noChangeAspect="1" noChangeShapeType="1"/>
                </p:cNvSpPr>
                <p:nvPr/>
              </p:nvSpPr>
              <p:spPr bwMode="auto">
                <a:xfrm>
                  <a:off x="5112" y="9432"/>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48" name="Group 112"/>
              <p:cNvGrpSpPr>
                <a:grpSpLocks/>
              </p:cNvGrpSpPr>
              <p:nvPr/>
            </p:nvGrpSpPr>
            <p:grpSpPr bwMode="auto">
              <a:xfrm>
                <a:off x="6192" y="4536"/>
                <a:ext cx="1008" cy="1007"/>
                <a:chOff x="5544" y="4968"/>
                <a:chExt cx="1008" cy="1007"/>
              </a:xfrm>
            </p:grpSpPr>
            <p:grpSp>
              <p:nvGrpSpPr>
                <p:cNvPr id="16479" name="Group 113"/>
                <p:cNvGrpSpPr>
                  <a:grpSpLocks noChangeAspect="1"/>
                </p:cNvGrpSpPr>
                <p:nvPr/>
              </p:nvGrpSpPr>
              <p:grpSpPr bwMode="auto">
                <a:xfrm>
                  <a:off x="5544" y="5364"/>
                  <a:ext cx="432" cy="144"/>
                  <a:chOff x="4536" y="2592"/>
                  <a:chExt cx="864" cy="288"/>
                </a:xfrm>
              </p:grpSpPr>
              <p:sp>
                <p:nvSpPr>
                  <p:cNvPr id="16500" name="Oval 114"/>
                  <p:cNvSpPr>
                    <a:spLocks noChangeAspect="1" noChangeArrowheads="1"/>
                  </p:cNvSpPr>
                  <p:nvPr/>
                </p:nvSpPr>
                <p:spPr bwMode="auto">
                  <a:xfrm>
                    <a:off x="4680"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01" name="Oval 115"/>
                  <p:cNvSpPr>
                    <a:spLocks noChangeAspect="1" noChangeArrowheads="1"/>
                  </p:cNvSpPr>
                  <p:nvPr/>
                </p:nvSpPr>
                <p:spPr bwMode="auto">
                  <a:xfrm>
                    <a:off x="5112"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502" name="Line 116"/>
                  <p:cNvSpPr>
                    <a:spLocks noChangeAspect="1" noChangeShapeType="1"/>
                  </p:cNvSpPr>
                  <p:nvPr/>
                </p:nvSpPr>
                <p:spPr bwMode="auto">
                  <a:xfrm flipH="1">
                    <a:off x="453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03" name="Line 117"/>
                  <p:cNvSpPr>
                    <a:spLocks noChangeAspect="1" noChangeShapeType="1"/>
                  </p:cNvSpPr>
                  <p:nvPr/>
                </p:nvSpPr>
                <p:spPr bwMode="auto">
                  <a:xfrm>
                    <a:off x="525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04" name="Line 118"/>
                  <p:cNvSpPr>
                    <a:spLocks noChangeAspect="1" noChangeShapeType="1"/>
                  </p:cNvSpPr>
                  <p:nvPr/>
                </p:nvSpPr>
                <p:spPr bwMode="auto">
                  <a:xfrm flipV="1">
                    <a:off x="4824" y="2592"/>
                    <a:ext cx="36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80" name="Group 119"/>
                <p:cNvGrpSpPr>
                  <a:grpSpLocks noChangeAspect="1"/>
                </p:cNvGrpSpPr>
                <p:nvPr/>
              </p:nvGrpSpPr>
              <p:grpSpPr bwMode="auto">
                <a:xfrm rot="5400000">
                  <a:off x="5838" y="5148"/>
                  <a:ext cx="432" cy="72"/>
                  <a:chOff x="4536" y="3240"/>
                  <a:chExt cx="864" cy="144"/>
                </a:xfrm>
              </p:grpSpPr>
              <p:sp>
                <p:nvSpPr>
                  <p:cNvPr id="16495" name="Oval 120"/>
                  <p:cNvSpPr>
                    <a:spLocks noChangeAspect="1" noChangeArrowheads="1"/>
                  </p:cNvSpPr>
                  <p:nvPr/>
                </p:nvSpPr>
                <p:spPr bwMode="auto">
                  <a:xfrm>
                    <a:off x="4680"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96" name="Oval 121"/>
                  <p:cNvSpPr>
                    <a:spLocks noChangeAspect="1" noChangeArrowheads="1"/>
                  </p:cNvSpPr>
                  <p:nvPr/>
                </p:nvSpPr>
                <p:spPr bwMode="auto">
                  <a:xfrm>
                    <a:off x="5112"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97" name="Line 122"/>
                  <p:cNvSpPr>
                    <a:spLocks noChangeAspect="1" noChangeShapeType="1"/>
                  </p:cNvSpPr>
                  <p:nvPr/>
                </p:nvSpPr>
                <p:spPr bwMode="auto">
                  <a:xfrm flipH="1">
                    <a:off x="453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8" name="Line 123"/>
                  <p:cNvSpPr>
                    <a:spLocks noChangeAspect="1" noChangeShapeType="1"/>
                  </p:cNvSpPr>
                  <p:nvPr/>
                </p:nvSpPr>
                <p:spPr bwMode="auto">
                  <a:xfrm>
                    <a:off x="525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9" name="Line 124"/>
                  <p:cNvSpPr>
                    <a:spLocks noChangeAspect="1" noChangeShapeType="1"/>
                  </p:cNvSpPr>
                  <p:nvPr/>
                </p:nvSpPr>
                <p:spPr bwMode="auto">
                  <a:xfrm flipV="1">
                    <a:off x="4824" y="3240"/>
                    <a:ext cx="360"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81" name="Group 125"/>
                <p:cNvGrpSpPr>
                  <a:grpSpLocks noChangeAspect="1"/>
                </p:cNvGrpSpPr>
                <p:nvPr/>
              </p:nvGrpSpPr>
              <p:grpSpPr bwMode="auto">
                <a:xfrm rot="5400000">
                  <a:off x="5872" y="5687"/>
                  <a:ext cx="432" cy="144"/>
                  <a:chOff x="4536" y="2592"/>
                  <a:chExt cx="864" cy="288"/>
                </a:xfrm>
              </p:grpSpPr>
              <p:sp>
                <p:nvSpPr>
                  <p:cNvPr id="16490" name="Oval 126"/>
                  <p:cNvSpPr>
                    <a:spLocks noChangeAspect="1" noChangeArrowheads="1"/>
                  </p:cNvSpPr>
                  <p:nvPr/>
                </p:nvSpPr>
                <p:spPr bwMode="auto">
                  <a:xfrm>
                    <a:off x="4680"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91" name="Oval 127"/>
                  <p:cNvSpPr>
                    <a:spLocks noChangeAspect="1" noChangeArrowheads="1"/>
                  </p:cNvSpPr>
                  <p:nvPr/>
                </p:nvSpPr>
                <p:spPr bwMode="auto">
                  <a:xfrm>
                    <a:off x="5112"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92" name="Line 128"/>
                  <p:cNvSpPr>
                    <a:spLocks noChangeAspect="1" noChangeShapeType="1"/>
                  </p:cNvSpPr>
                  <p:nvPr/>
                </p:nvSpPr>
                <p:spPr bwMode="auto">
                  <a:xfrm flipH="1">
                    <a:off x="453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3" name="Line 129"/>
                  <p:cNvSpPr>
                    <a:spLocks noChangeAspect="1" noChangeShapeType="1"/>
                  </p:cNvSpPr>
                  <p:nvPr/>
                </p:nvSpPr>
                <p:spPr bwMode="auto">
                  <a:xfrm>
                    <a:off x="525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Line 130"/>
                  <p:cNvSpPr>
                    <a:spLocks noChangeAspect="1" noChangeShapeType="1"/>
                  </p:cNvSpPr>
                  <p:nvPr/>
                </p:nvSpPr>
                <p:spPr bwMode="auto">
                  <a:xfrm flipV="1">
                    <a:off x="4824" y="2592"/>
                    <a:ext cx="36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82" name="Group 131"/>
                <p:cNvGrpSpPr>
                  <a:grpSpLocks noChangeAspect="1"/>
                </p:cNvGrpSpPr>
                <p:nvPr/>
              </p:nvGrpSpPr>
              <p:grpSpPr bwMode="auto">
                <a:xfrm>
                  <a:off x="6120" y="5436"/>
                  <a:ext cx="432" cy="72"/>
                  <a:chOff x="4536" y="3240"/>
                  <a:chExt cx="864" cy="144"/>
                </a:xfrm>
              </p:grpSpPr>
              <p:sp>
                <p:nvSpPr>
                  <p:cNvPr id="16485" name="Oval 132"/>
                  <p:cNvSpPr>
                    <a:spLocks noChangeAspect="1" noChangeArrowheads="1"/>
                  </p:cNvSpPr>
                  <p:nvPr/>
                </p:nvSpPr>
                <p:spPr bwMode="auto">
                  <a:xfrm>
                    <a:off x="4680"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86" name="Oval 133"/>
                  <p:cNvSpPr>
                    <a:spLocks noChangeAspect="1" noChangeArrowheads="1"/>
                  </p:cNvSpPr>
                  <p:nvPr/>
                </p:nvSpPr>
                <p:spPr bwMode="auto">
                  <a:xfrm>
                    <a:off x="5112"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87" name="Line 134"/>
                  <p:cNvSpPr>
                    <a:spLocks noChangeAspect="1" noChangeShapeType="1"/>
                  </p:cNvSpPr>
                  <p:nvPr/>
                </p:nvSpPr>
                <p:spPr bwMode="auto">
                  <a:xfrm flipH="1">
                    <a:off x="453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Line 135"/>
                  <p:cNvSpPr>
                    <a:spLocks noChangeAspect="1" noChangeShapeType="1"/>
                  </p:cNvSpPr>
                  <p:nvPr/>
                </p:nvSpPr>
                <p:spPr bwMode="auto">
                  <a:xfrm>
                    <a:off x="525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9" name="Line 136"/>
                  <p:cNvSpPr>
                    <a:spLocks noChangeAspect="1" noChangeShapeType="1"/>
                  </p:cNvSpPr>
                  <p:nvPr/>
                </p:nvSpPr>
                <p:spPr bwMode="auto">
                  <a:xfrm flipV="1">
                    <a:off x="4824" y="3240"/>
                    <a:ext cx="360"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83" name="Line 137"/>
                <p:cNvSpPr>
                  <a:spLocks noChangeAspect="1" noChangeShapeType="1"/>
                </p:cNvSpPr>
                <p:nvPr/>
              </p:nvSpPr>
              <p:spPr bwMode="auto">
                <a:xfrm>
                  <a:off x="5976" y="547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Line 138"/>
                <p:cNvSpPr>
                  <a:spLocks noChangeAspect="1" noChangeShapeType="1"/>
                </p:cNvSpPr>
                <p:nvPr/>
              </p:nvSpPr>
              <p:spPr bwMode="auto">
                <a:xfrm>
                  <a:off x="6053" y="5398"/>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49" name="Group 139"/>
              <p:cNvGrpSpPr>
                <a:grpSpLocks/>
              </p:cNvGrpSpPr>
              <p:nvPr/>
            </p:nvGrpSpPr>
            <p:grpSpPr bwMode="auto">
              <a:xfrm>
                <a:off x="7632" y="4536"/>
                <a:ext cx="1008" cy="1024"/>
                <a:chOff x="6984" y="4968"/>
                <a:chExt cx="1008" cy="1024"/>
              </a:xfrm>
            </p:grpSpPr>
            <p:grpSp>
              <p:nvGrpSpPr>
                <p:cNvPr id="16453" name="Group 140"/>
                <p:cNvGrpSpPr>
                  <a:grpSpLocks noChangeAspect="1"/>
                </p:cNvGrpSpPr>
                <p:nvPr/>
              </p:nvGrpSpPr>
              <p:grpSpPr bwMode="auto">
                <a:xfrm rot="5400000">
                  <a:off x="7308" y="5112"/>
                  <a:ext cx="432" cy="144"/>
                  <a:chOff x="4536" y="2592"/>
                  <a:chExt cx="864" cy="288"/>
                </a:xfrm>
              </p:grpSpPr>
              <p:sp>
                <p:nvSpPr>
                  <p:cNvPr id="16474" name="Oval 141"/>
                  <p:cNvSpPr>
                    <a:spLocks noChangeAspect="1" noChangeArrowheads="1"/>
                  </p:cNvSpPr>
                  <p:nvPr/>
                </p:nvSpPr>
                <p:spPr bwMode="auto">
                  <a:xfrm>
                    <a:off x="4680"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75" name="Oval 142"/>
                  <p:cNvSpPr>
                    <a:spLocks noChangeAspect="1" noChangeArrowheads="1"/>
                  </p:cNvSpPr>
                  <p:nvPr/>
                </p:nvSpPr>
                <p:spPr bwMode="auto">
                  <a:xfrm>
                    <a:off x="5112"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76" name="Line 143"/>
                  <p:cNvSpPr>
                    <a:spLocks noChangeAspect="1" noChangeShapeType="1"/>
                  </p:cNvSpPr>
                  <p:nvPr/>
                </p:nvSpPr>
                <p:spPr bwMode="auto">
                  <a:xfrm flipH="1">
                    <a:off x="453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Line 144"/>
                  <p:cNvSpPr>
                    <a:spLocks noChangeAspect="1" noChangeShapeType="1"/>
                  </p:cNvSpPr>
                  <p:nvPr/>
                </p:nvSpPr>
                <p:spPr bwMode="auto">
                  <a:xfrm>
                    <a:off x="525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8" name="Line 145"/>
                  <p:cNvSpPr>
                    <a:spLocks noChangeAspect="1" noChangeShapeType="1"/>
                  </p:cNvSpPr>
                  <p:nvPr/>
                </p:nvSpPr>
                <p:spPr bwMode="auto">
                  <a:xfrm flipV="1">
                    <a:off x="4824" y="2592"/>
                    <a:ext cx="36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54" name="Group 146"/>
                <p:cNvGrpSpPr>
                  <a:grpSpLocks noChangeAspect="1"/>
                </p:cNvGrpSpPr>
                <p:nvPr/>
              </p:nvGrpSpPr>
              <p:grpSpPr bwMode="auto">
                <a:xfrm>
                  <a:off x="6984" y="5436"/>
                  <a:ext cx="432" cy="72"/>
                  <a:chOff x="4536" y="3240"/>
                  <a:chExt cx="864" cy="144"/>
                </a:xfrm>
              </p:grpSpPr>
              <p:sp>
                <p:nvSpPr>
                  <p:cNvPr id="16469" name="Oval 147"/>
                  <p:cNvSpPr>
                    <a:spLocks noChangeAspect="1" noChangeArrowheads="1"/>
                  </p:cNvSpPr>
                  <p:nvPr/>
                </p:nvSpPr>
                <p:spPr bwMode="auto">
                  <a:xfrm>
                    <a:off x="4680"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70" name="Oval 148"/>
                  <p:cNvSpPr>
                    <a:spLocks noChangeAspect="1" noChangeArrowheads="1"/>
                  </p:cNvSpPr>
                  <p:nvPr/>
                </p:nvSpPr>
                <p:spPr bwMode="auto">
                  <a:xfrm>
                    <a:off x="5112"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71" name="Line 149"/>
                  <p:cNvSpPr>
                    <a:spLocks noChangeAspect="1" noChangeShapeType="1"/>
                  </p:cNvSpPr>
                  <p:nvPr/>
                </p:nvSpPr>
                <p:spPr bwMode="auto">
                  <a:xfrm flipH="1">
                    <a:off x="453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Line 150"/>
                  <p:cNvSpPr>
                    <a:spLocks noChangeAspect="1" noChangeShapeType="1"/>
                  </p:cNvSpPr>
                  <p:nvPr/>
                </p:nvSpPr>
                <p:spPr bwMode="auto">
                  <a:xfrm>
                    <a:off x="525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3" name="Line 151"/>
                  <p:cNvSpPr>
                    <a:spLocks noChangeAspect="1" noChangeShapeType="1"/>
                  </p:cNvSpPr>
                  <p:nvPr/>
                </p:nvSpPr>
                <p:spPr bwMode="auto">
                  <a:xfrm flipV="1">
                    <a:off x="4824" y="3240"/>
                    <a:ext cx="360"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55" name="Line 152"/>
                <p:cNvSpPr>
                  <a:spLocks noChangeAspect="1" noChangeShapeType="1"/>
                </p:cNvSpPr>
                <p:nvPr/>
              </p:nvSpPr>
              <p:spPr bwMode="auto">
                <a:xfrm>
                  <a:off x="7416" y="547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153"/>
                <p:cNvSpPr>
                  <a:spLocks noChangeAspect="1" noChangeShapeType="1"/>
                </p:cNvSpPr>
                <p:nvPr/>
              </p:nvSpPr>
              <p:spPr bwMode="auto">
                <a:xfrm>
                  <a:off x="7488" y="5400"/>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457" name="Group 154"/>
                <p:cNvGrpSpPr>
                  <a:grpSpLocks noChangeAspect="1"/>
                </p:cNvGrpSpPr>
                <p:nvPr/>
              </p:nvGrpSpPr>
              <p:grpSpPr bwMode="auto">
                <a:xfrm rot="5400000">
                  <a:off x="7271" y="5740"/>
                  <a:ext cx="432" cy="72"/>
                  <a:chOff x="4536" y="3240"/>
                  <a:chExt cx="864" cy="144"/>
                </a:xfrm>
              </p:grpSpPr>
              <p:sp>
                <p:nvSpPr>
                  <p:cNvPr id="16464" name="Oval 155"/>
                  <p:cNvSpPr>
                    <a:spLocks noChangeAspect="1" noChangeArrowheads="1"/>
                  </p:cNvSpPr>
                  <p:nvPr/>
                </p:nvSpPr>
                <p:spPr bwMode="auto">
                  <a:xfrm>
                    <a:off x="4680"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65" name="Oval 156"/>
                  <p:cNvSpPr>
                    <a:spLocks noChangeAspect="1" noChangeArrowheads="1"/>
                  </p:cNvSpPr>
                  <p:nvPr/>
                </p:nvSpPr>
                <p:spPr bwMode="auto">
                  <a:xfrm>
                    <a:off x="5112" y="3240"/>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66" name="Line 157"/>
                  <p:cNvSpPr>
                    <a:spLocks noChangeAspect="1" noChangeShapeType="1"/>
                  </p:cNvSpPr>
                  <p:nvPr/>
                </p:nvSpPr>
                <p:spPr bwMode="auto">
                  <a:xfrm flipH="1">
                    <a:off x="453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Line 158"/>
                  <p:cNvSpPr>
                    <a:spLocks noChangeAspect="1" noChangeShapeType="1"/>
                  </p:cNvSpPr>
                  <p:nvPr/>
                </p:nvSpPr>
                <p:spPr bwMode="auto">
                  <a:xfrm>
                    <a:off x="5256" y="331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8" name="Line 159"/>
                  <p:cNvSpPr>
                    <a:spLocks noChangeAspect="1" noChangeShapeType="1"/>
                  </p:cNvSpPr>
                  <p:nvPr/>
                </p:nvSpPr>
                <p:spPr bwMode="auto">
                  <a:xfrm flipV="1">
                    <a:off x="4824" y="3240"/>
                    <a:ext cx="360"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458" name="Group 160"/>
                <p:cNvGrpSpPr>
                  <a:grpSpLocks noChangeAspect="1"/>
                </p:cNvGrpSpPr>
                <p:nvPr/>
              </p:nvGrpSpPr>
              <p:grpSpPr bwMode="auto">
                <a:xfrm>
                  <a:off x="7560" y="5364"/>
                  <a:ext cx="432" cy="144"/>
                  <a:chOff x="4536" y="2592"/>
                  <a:chExt cx="864" cy="288"/>
                </a:xfrm>
              </p:grpSpPr>
              <p:sp>
                <p:nvSpPr>
                  <p:cNvPr id="16459" name="Oval 161"/>
                  <p:cNvSpPr>
                    <a:spLocks noChangeAspect="1" noChangeArrowheads="1"/>
                  </p:cNvSpPr>
                  <p:nvPr/>
                </p:nvSpPr>
                <p:spPr bwMode="auto">
                  <a:xfrm>
                    <a:off x="4680"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60" name="Oval 162"/>
                  <p:cNvSpPr>
                    <a:spLocks noChangeAspect="1" noChangeArrowheads="1"/>
                  </p:cNvSpPr>
                  <p:nvPr/>
                </p:nvSpPr>
                <p:spPr bwMode="auto">
                  <a:xfrm>
                    <a:off x="5112" y="2736"/>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6461" name="Line 163"/>
                  <p:cNvSpPr>
                    <a:spLocks noChangeAspect="1" noChangeShapeType="1"/>
                  </p:cNvSpPr>
                  <p:nvPr/>
                </p:nvSpPr>
                <p:spPr bwMode="auto">
                  <a:xfrm flipH="1">
                    <a:off x="453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Line 164"/>
                  <p:cNvSpPr>
                    <a:spLocks noChangeAspect="1" noChangeShapeType="1"/>
                  </p:cNvSpPr>
                  <p:nvPr/>
                </p:nvSpPr>
                <p:spPr bwMode="auto">
                  <a:xfrm>
                    <a:off x="5256" y="280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3" name="Line 165"/>
                  <p:cNvSpPr>
                    <a:spLocks noChangeAspect="1" noChangeShapeType="1"/>
                  </p:cNvSpPr>
                  <p:nvPr/>
                </p:nvSpPr>
                <p:spPr bwMode="auto">
                  <a:xfrm flipV="1">
                    <a:off x="4824" y="2592"/>
                    <a:ext cx="360" cy="2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6450" name="Text Box 166"/>
              <p:cNvSpPr txBox="1">
                <a:spLocks noChangeArrowheads="1"/>
              </p:cNvSpPr>
              <p:nvPr/>
            </p:nvSpPr>
            <p:spPr bwMode="auto">
              <a:xfrm>
                <a:off x="4536" y="5616"/>
                <a:ext cx="144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Normal</a:t>
                </a:r>
              </a:p>
              <a:p>
                <a:pPr algn="ctr">
                  <a:spcBef>
                    <a:spcPct val="0"/>
                  </a:spcBef>
                  <a:buClrTx/>
                  <a:buSzTx/>
                  <a:buFontTx/>
                  <a:buNone/>
                </a:pPr>
                <a:r>
                  <a:rPr lang="en-US" altLang="en-US" sz="1200">
                    <a:ea typeface="MS PGothic" panose="020B0600070205080204" pitchFamily="34" charset="-128"/>
                  </a:rPr>
                  <a:t>mode</a:t>
                </a:r>
              </a:p>
            </p:txBody>
          </p:sp>
          <p:sp>
            <p:nvSpPr>
              <p:cNvPr id="16451" name="Text Box 167"/>
              <p:cNvSpPr txBox="1">
                <a:spLocks noChangeArrowheads="1"/>
              </p:cNvSpPr>
              <p:nvPr/>
            </p:nvSpPr>
            <p:spPr bwMode="auto">
              <a:xfrm>
                <a:off x="5976" y="5616"/>
                <a:ext cx="144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Force</a:t>
                </a:r>
              </a:p>
              <a:p>
                <a:pPr algn="ctr">
                  <a:spcBef>
                    <a:spcPct val="0"/>
                  </a:spcBef>
                  <a:buClrTx/>
                  <a:buSzTx/>
                  <a:buFontTx/>
                  <a:buNone/>
                </a:pPr>
                <a:r>
                  <a:rPr lang="en-US" altLang="en-US" sz="1200">
                    <a:ea typeface="MS PGothic" panose="020B0600070205080204" pitchFamily="34" charset="-128"/>
                  </a:rPr>
                  <a:t>input</a:t>
                </a:r>
              </a:p>
            </p:txBody>
          </p:sp>
          <p:sp>
            <p:nvSpPr>
              <p:cNvPr id="16452" name="Text Box 168"/>
              <p:cNvSpPr txBox="1">
                <a:spLocks noChangeArrowheads="1"/>
              </p:cNvSpPr>
              <p:nvPr/>
            </p:nvSpPr>
            <p:spPr bwMode="auto">
              <a:xfrm>
                <a:off x="7416" y="5616"/>
                <a:ext cx="144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Monitor</a:t>
                </a:r>
              </a:p>
              <a:p>
                <a:pPr algn="ctr">
                  <a:spcBef>
                    <a:spcPct val="0"/>
                  </a:spcBef>
                  <a:buClrTx/>
                  <a:buSzTx/>
                  <a:buFontTx/>
                  <a:buNone/>
                </a:pPr>
                <a:r>
                  <a:rPr lang="en-US" altLang="en-US" sz="1200">
                    <a:ea typeface="MS PGothic" panose="020B0600070205080204" pitchFamily="34" charset="-128"/>
                  </a:rPr>
                  <a:t>output</a:t>
                </a:r>
              </a:p>
            </p:txBody>
          </p:sp>
        </p:gr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grpSp>
        <p:nvGrpSpPr>
          <p:cNvPr id="5" name="Group 20"/>
          <p:cNvGrpSpPr>
            <a:grpSpLocks/>
          </p:cNvGrpSpPr>
          <p:nvPr/>
        </p:nvGrpSpPr>
        <p:grpSpPr bwMode="auto">
          <a:xfrm>
            <a:off x="2514600" y="1524000"/>
            <a:ext cx="4029075" cy="1577975"/>
            <a:chOff x="2556679" y="2639876"/>
            <a:chExt cx="4030642" cy="1578249"/>
          </a:xfrm>
        </p:grpSpPr>
        <p:sp>
          <p:nvSpPr>
            <p:cNvPr id="6" name="Line 13"/>
            <p:cNvSpPr>
              <a:spLocks noChangeShapeType="1"/>
            </p:cNvSpPr>
            <p:nvPr/>
          </p:nvSpPr>
          <p:spPr bwMode="auto">
            <a:xfrm>
              <a:off x="2624432" y="3295799"/>
              <a:ext cx="3539713" cy="0"/>
            </a:xfrm>
            <a:prstGeom prst="line">
              <a:avLst/>
            </a:prstGeom>
            <a:noFill/>
            <a:ln w="19050" algn="ctr">
              <a:solidFill>
                <a:schemeClr val="tx1"/>
              </a:solidFill>
              <a:round/>
              <a:headEnd/>
              <a:tailEnd type="triangle" w="med" len="med"/>
            </a:ln>
          </p:spPr>
          <p:txBody>
            <a:bodyPr wrap="none" anchor="ctr"/>
            <a:lstStyle/>
            <a:p>
              <a:endParaRPr lang="en-US"/>
            </a:p>
          </p:txBody>
        </p:sp>
        <p:sp>
          <p:nvSpPr>
            <p:cNvPr id="7" name="Line 14"/>
            <p:cNvSpPr>
              <a:spLocks noChangeShapeType="1"/>
            </p:cNvSpPr>
            <p:nvPr/>
          </p:nvSpPr>
          <p:spPr bwMode="auto">
            <a:xfrm>
              <a:off x="4774821" y="3330182"/>
              <a:ext cx="0" cy="669147"/>
            </a:xfrm>
            <a:prstGeom prst="line">
              <a:avLst/>
            </a:prstGeom>
            <a:noFill/>
            <a:ln w="12700" algn="ctr">
              <a:solidFill>
                <a:schemeClr val="tx1"/>
              </a:solidFill>
              <a:round/>
              <a:headEnd/>
              <a:tailEnd/>
            </a:ln>
          </p:spPr>
          <p:txBody>
            <a:bodyPr wrap="none" anchor="ctr"/>
            <a:lstStyle/>
            <a:p>
              <a:endParaRPr lang="en-US"/>
            </a:p>
          </p:txBody>
        </p:sp>
        <p:sp>
          <p:nvSpPr>
            <p:cNvPr id="8" name="Line 15"/>
            <p:cNvSpPr>
              <a:spLocks noChangeShapeType="1"/>
            </p:cNvSpPr>
            <p:nvPr/>
          </p:nvSpPr>
          <p:spPr bwMode="auto">
            <a:xfrm>
              <a:off x="3978479" y="3886147"/>
              <a:ext cx="813253" cy="0"/>
            </a:xfrm>
            <a:prstGeom prst="line">
              <a:avLst/>
            </a:prstGeom>
            <a:noFill/>
            <a:ln w="19050" algn="ctr">
              <a:solidFill>
                <a:schemeClr val="tx1"/>
              </a:solidFill>
              <a:round/>
              <a:headEnd type="triangle" w="med" len="med"/>
              <a:tailEnd type="triangle" w="med" len="med"/>
            </a:ln>
          </p:spPr>
          <p:txBody>
            <a:bodyPr wrap="none" anchor="ctr"/>
            <a:lstStyle/>
            <a:p>
              <a:endParaRPr lang="en-US"/>
            </a:p>
          </p:txBody>
        </p:sp>
        <p:sp>
          <p:nvSpPr>
            <p:cNvPr id="9" name="Line 17"/>
            <p:cNvSpPr>
              <a:spLocks noChangeShapeType="1"/>
            </p:cNvSpPr>
            <p:nvPr/>
          </p:nvSpPr>
          <p:spPr bwMode="auto">
            <a:xfrm flipH="1">
              <a:off x="2799475" y="2639876"/>
              <a:ext cx="2692" cy="1371354"/>
            </a:xfrm>
            <a:prstGeom prst="line">
              <a:avLst/>
            </a:prstGeom>
            <a:noFill/>
            <a:ln w="19050" algn="ctr">
              <a:solidFill>
                <a:schemeClr val="tx1"/>
              </a:solidFill>
              <a:round/>
              <a:headEnd type="triangle" w="med" len="med"/>
              <a:tailEnd/>
            </a:ln>
          </p:spPr>
          <p:txBody>
            <a:bodyPr wrap="none" anchor="ctr"/>
            <a:lstStyle/>
            <a:p>
              <a:endParaRPr lang="en-US"/>
            </a:p>
          </p:txBody>
        </p:sp>
        <p:sp>
          <p:nvSpPr>
            <p:cNvPr id="10" name="Rectangle 6"/>
            <p:cNvSpPr>
              <a:spLocks noChangeArrowheads="1"/>
            </p:cNvSpPr>
            <p:nvPr/>
          </p:nvSpPr>
          <p:spPr bwMode="auto">
            <a:xfrm>
              <a:off x="6172609" y="3159270"/>
              <a:ext cx="414712" cy="366767"/>
            </a:xfrm>
            <a:prstGeom prst="rect">
              <a:avLst/>
            </a:prstGeom>
            <a:noFill/>
            <a:ln w="28575">
              <a:noFill/>
              <a:miter lim="800000"/>
              <a:headEnd/>
              <a:tailEnd/>
            </a:ln>
          </p:spPr>
          <p:txBody>
            <a:bodyPr lIns="90487" tIns="44450" rIns="90487" bIns="44450">
              <a:spAutoFit/>
            </a:bodyPr>
            <a:lstStyle/>
            <a:p>
              <a:r>
                <a:rPr lang="en-US" i="1">
                  <a:latin typeface="Calibri" pitchFamily="34" charset="0"/>
                </a:rPr>
                <a:t>t</a:t>
              </a:r>
              <a:endParaRPr lang="en-US">
                <a:latin typeface="Calibri" pitchFamily="34" charset="0"/>
              </a:endParaRPr>
            </a:p>
          </p:txBody>
        </p:sp>
        <p:sp>
          <p:nvSpPr>
            <p:cNvPr id="11" name="Line 29"/>
            <p:cNvSpPr>
              <a:spLocks noChangeShapeType="1"/>
            </p:cNvSpPr>
            <p:nvPr/>
          </p:nvSpPr>
          <p:spPr bwMode="auto">
            <a:xfrm>
              <a:off x="5660821" y="3099625"/>
              <a:ext cx="218774" cy="0"/>
            </a:xfrm>
            <a:prstGeom prst="line">
              <a:avLst/>
            </a:prstGeom>
            <a:noFill/>
            <a:ln w="19050" algn="ctr">
              <a:solidFill>
                <a:schemeClr val="tx1"/>
              </a:solidFill>
              <a:prstDash val="sysDot"/>
              <a:round/>
              <a:headEnd/>
              <a:tailEnd/>
            </a:ln>
          </p:spPr>
          <p:txBody>
            <a:bodyPr wrap="none" anchor="ctr"/>
            <a:lstStyle/>
            <a:p>
              <a:endParaRPr lang="en-US"/>
            </a:p>
          </p:txBody>
        </p:sp>
        <p:grpSp>
          <p:nvGrpSpPr>
            <p:cNvPr id="12" name="Group 8"/>
            <p:cNvGrpSpPr>
              <a:grpSpLocks/>
            </p:cNvGrpSpPr>
            <p:nvPr/>
          </p:nvGrpSpPr>
          <p:grpSpPr bwMode="auto">
            <a:xfrm>
              <a:off x="2814601" y="2795922"/>
              <a:ext cx="3041858" cy="979916"/>
              <a:chOff x="2894992" y="2081213"/>
              <a:chExt cx="1793191" cy="1176337"/>
            </a:xfrm>
          </p:grpSpPr>
          <p:sp>
            <p:nvSpPr>
              <p:cNvPr id="21" name="Freeform 17"/>
              <p:cNvSpPr>
                <a:spLocks/>
              </p:cNvSpPr>
              <p:nvPr/>
            </p:nvSpPr>
            <p:spPr bwMode="auto">
              <a:xfrm>
                <a:off x="2894992" y="2081213"/>
                <a:ext cx="480880" cy="1174878"/>
              </a:xfrm>
              <a:custGeom>
                <a:avLst/>
                <a:gdLst/>
                <a:ahLst/>
                <a:cxnLst/>
                <a:rect l="0" t="0" r="r" b="b"/>
                <a:pathLst>
                  <a:path w="463" h="805">
                    <a:moveTo>
                      <a:pt x="0" y="0"/>
                    </a:moveTo>
                    <a:lnTo>
                      <a:pt x="9" y="0"/>
                    </a:lnTo>
                    <a:cubicBezTo>
                      <a:pt x="11" y="1"/>
                      <a:pt x="14" y="2"/>
                      <a:pt x="16" y="3"/>
                    </a:cubicBezTo>
                    <a:lnTo>
                      <a:pt x="19" y="6"/>
                    </a:lnTo>
                    <a:lnTo>
                      <a:pt x="25" y="12"/>
                    </a:lnTo>
                    <a:lnTo>
                      <a:pt x="28" y="18"/>
                    </a:lnTo>
                    <a:lnTo>
                      <a:pt x="34" y="24"/>
                    </a:lnTo>
                    <a:lnTo>
                      <a:pt x="40" y="30"/>
                    </a:lnTo>
                    <a:lnTo>
                      <a:pt x="43" y="39"/>
                    </a:lnTo>
                    <a:lnTo>
                      <a:pt x="49" y="48"/>
                    </a:lnTo>
                    <a:cubicBezTo>
                      <a:pt x="51" y="51"/>
                      <a:pt x="53" y="53"/>
                      <a:pt x="55" y="56"/>
                    </a:cubicBezTo>
                    <a:lnTo>
                      <a:pt x="58" y="68"/>
                    </a:lnTo>
                    <a:lnTo>
                      <a:pt x="64" y="77"/>
                    </a:lnTo>
                    <a:lnTo>
                      <a:pt x="67" y="92"/>
                    </a:lnTo>
                    <a:cubicBezTo>
                      <a:pt x="69" y="96"/>
                      <a:pt x="72" y="100"/>
                      <a:pt x="74" y="104"/>
                    </a:cubicBezTo>
                    <a:lnTo>
                      <a:pt x="80" y="116"/>
                    </a:lnTo>
                    <a:lnTo>
                      <a:pt x="83" y="131"/>
                    </a:lnTo>
                    <a:lnTo>
                      <a:pt x="89" y="146"/>
                    </a:lnTo>
                    <a:lnTo>
                      <a:pt x="92" y="164"/>
                    </a:lnTo>
                    <a:cubicBezTo>
                      <a:pt x="94" y="169"/>
                      <a:pt x="96" y="173"/>
                      <a:pt x="98" y="178"/>
                    </a:cubicBezTo>
                    <a:lnTo>
                      <a:pt x="104" y="196"/>
                    </a:lnTo>
                    <a:lnTo>
                      <a:pt x="107" y="211"/>
                    </a:lnTo>
                    <a:lnTo>
                      <a:pt x="113" y="229"/>
                    </a:lnTo>
                    <a:lnTo>
                      <a:pt x="119" y="247"/>
                    </a:lnTo>
                    <a:lnTo>
                      <a:pt x="122" y="268"/>
                    </a:lnTo>
                    <a:cubicBezTo>
                      <a:pt x="124" y="274"/>
                      <a:pt x="126" y="279"/>
                      <a:pt x="128" y="285"/>
                    </a:cubicBezTo>
                    <a:lnTo>
                      <a:pt x="131" y="303"/>
                    </a:lnTo>
                    <a:cubicBezTo>
                      <a:pt x="133" y="310"/>
                      <a:pt x="136" y="317"/>
                      <a:pt x="138" y="324"/>
                    </a:cubicBezTo>
                    <a:lnTo>
                      <a:pt x="144" y="342"/>
                    </a:lnTo>
                    <a:lnTo>
                      <a:pt x="147" y="363"/>
                    </a:lnTo>
                    <a:lnTo>
                      <a:pt x="153" y="384"/>
                    </a:lnTo>
                    <a:cubicBezTo>
                      <a:pt x="154" y="390"/>
                      <a:pt x="155" y="395"/>
                      <a:pt x="156" y="401"/>
                    </a:cubicBezTo>
                    <a:cubicBezTo>
                      <a:pt x="158" y="408"/>
                      <a:pt x="160" y="414"/>
                      <a:pt x="162" y="421"/>
                    </a:cubicBezTo>
                    <a:cubicBezTo>
                      <a:pt x="164" y="427"/>
                      <a:pt x="165" y="433"/>
                      <a:pt x="167" y="439"/>
                    </a:cubicBezTo>
                    <a:lnTo>
                      <a:pt x="170" y="460"/>
                    </a:lnTo>
                    <a:lnTo>
                      <a:pt x="176" y="481"/>
                    </a:lnTo>
                    <a:lnTo>
                      <a:pt x="182" y="499"/>
                    </a:lnTo>
                    <a:cubicBezTo>
                      <a:pt x="183" y="506"/>
                      <a:pt x="185" y="513"/>
                      <a:pt x="186" y="520"/>
                    </a:cubicBezTo>
                    <a:cubicBezTo>
                      <a:pt x="188" y="526"/>
                      <a:pt x="190" y="531"/>
                      <a:pt x="192" y="537"/>
                    </a:cubicBezTo>
                    <a:lnTo>
                      <a:pt x="195" y="555"/>
                    </a:lnTo>
                    <a:lnTo>
                      <a:pt x="201" y="573"/>
                    </a:lnTo>
                    <a:lnTo>
                      <a:pt x="207" y="591"/>
                    </a:lnTo>
                    <a:lnTo>
                      <a:pt x="210" y="609"/>
                    </a:lnTo>
                    <a:lnTo>
                      <a:pt x="216" y="624"/>
                    </a:lnTo>
                    <a:cubicBezTo>
                      <a:pt x="217" y="630"/>
                      <a:pt x="218" y="635"/>
                      <a:pt x="219" y="641"/>
                    </a:cubicBezTo>
                    <a:lnTo>
                      <a:pt x="225" y="656"/>
                    </a:lnTo>
                    <a:lnTo>
                      <a:pt x="231" y="671"/>
                    </a:lnTo>
                    <a:lnTo>
                      <a:pt x="234" y="686"/>
                    </a:lnTo>
                    <a:lnTo>
                      <a:pt x="240" y="701"/>
                    </a:lnTo>
                    <a:cubicBezTo>
                      <a:pt x="242" y="705"/>
                      <a:pt x="245" y="709"/>
                      <a:pt x="247" y="713"/>
                    </a:cubicBezTo>
                    <a:lnTo>
                      <a:pt x="250" y="725"/>
                    </a:lnTo>
                    <a:lnTo>
                      <a:pt x="256" y="737"/>
                    </a:lnTo>
                    <a:lnTo>
                      <a:pt x="259" y="746"/>
                    </a:lnTo>
                    <a:cubicBezTo>
                      <a:pt x="261" y="750"/>
                      <a:pt x="263" y="753"/>
                      <a:pt x="265" y="757"/>
                    </a:cubicBezTo>
                    <a:lnTo>
                      <a:pt x="271" y="766"/>
                    </a:lnTo>
                    <a:lnTo>
                      <a:pt x="274" y="772"/>
                    </a:lnTo>
                    <a:lnTo>
                      <a:pt x="280" y="781"/>
                    </a:lnTo>
                    <a:lnTo>
                      <a:pt x="283" y="787"/>
                    </a:lnTo>
                    <a:lnTo>
                      <a:pt x="289" y="793"/>
                    </a:lnTo>
                    <a:lnTo>
                      <a:pt x="295" y="796"/>
                    </a:lnTo>
                    <a:lnTo>
                      <a:pt x="298" y="799"/>
                    </a:lnTo>
                    <a:lnTo>
                      <a:pt x="304" y="802"/>
                    </a:lnTo>
                    <a:lnTo>
                      <a:pt x="311" y="802"/>
                    </a:lnTo>
                    <a:lnTo>
                      <a:pt x="314" y="805"/>
                    </a:lnTo>
                    <a:lnTo>
                      <a:pt x="320" y="802"/>
                    </a:lnTo>
                    <a:lnTo>
                      <a:pt x="323" y="802"/>
                    </a:lnTo>
                    <a:lnTo>
                      <a:pt x="329" y="799"/>
                    </a:lnTo>
                    <a:lnTo>
                      <a:pt x="335" y="796"/>
                    </a:lnTo>
                    <a:lnTo>
                      <a:pt x="338" y="793"/>
                    </a:lnTo>
                    <a:lnTo>
                      <a:pt x="344" y="787"/>
                    </a:lnTo>
                    <a:lnTo>
                      <a:pt x="347" y="781"/>
                    </a:lnTo>
                    <a:lnTo>
                      <a:pt x="353" y="772"/>
                    </a:lnTo>
                    <a:lnTo>
                      <a:pt x="359" y="766"/>
                    </a:lnTo>
                    <a:lnTo>
                      <a:pt x="362" y="757"/>
                    </a:lnTo>
                    <a:cubicBezTo>
                      <a:pt x="364" y="753"/>
                      <a:pt x="366" y="750"/>
                      <a:pt x="368" y="746"/>
                    </a:cubicBezTo>
                    <a:cubicBezTo>
                      <a:pt x="370" y="743"/>
                      <a:pt x="373" y="740"/>
                      <a:pt x="375" y="737"/>
                    </a:cubicBezTo>
                    <a:lnTo>
                      <a:pt x="378" y="725"/>
                    </a:lnTo>
                    <a:lnTo>
                      <a:pt x="384" y="713"/>
                    </a:lnTo>
                    <a:lnTo>
                      <a:pt x="387" y="701"/>
                    </a:lnTo>
                    <a:lnTo>
                      <a:pt x="393" y="686"/>
                    </a:lnTo>
                    <a:lnTo>
                      <a:pt x="399" y="671"/>
                    </a:lnTo>
                    <a:lnTo>
                      <a:pt x="402" y="656"/>
                    </a:lnTo>
                    <a:lnTo>
                      <a:pt x="408" y="641"/>
                    </a:lnTo>
                    <a:cubicBezTo>
                      <a:pt x="409" y="635"/>
                      <a:pt x="410" y="630"/>
                      <a:pt x="411" y="624"/>
                    </a:cubicBezTo>
                    <a:lnTo>
                      <a:pt x="417" y="609"/>
                    </a:lnTo>
                    <a:lnTo>
                      <a:pt x="423" y="591"/>
                    </a:lnTo>
                    <a:lnTo>
                      <a:pt x="426" y="573"/>
                    </a:lnTo>
                    <a:cubicBezTo>
                      <a:pt x="428" y="567"/>
                      <a:pt x="431" y="561"/>
                      <a:pt x="433" y="555"/>
                    </a:cubicBezTo>
                    <a:lnTo>
                      <a:pt x="439" y="537"/>
                    </a:lnTo>
                    <a:cubicBezTo>
                      <a:pt x="440" y="531"/>
                      <a:pt x="441" y="526"/>
                      <a:pt x="442" y="520"/>
                    </a:cubicBezTo>
                    <a:lnTo>
                      <a:pt x="448" y="499"/>
                    </a:lnTo>
                    <a:lnTo>
                      <a:pt x="451" y="481"/>
                    </a:lnTo>
                    <a:lnTo>
                      <a:pt x="457" y="460"/>
                    </a:lnTo>
                    <a:lnTo>
                      <a:pt x="463" y="439"/>
                    </a:lnTo>
                  </a:path>
                </a:pathLst>
              </a:custGeom>
              <a:noFill/>
              <a:ln w="19050" cap="rnd" cmpd="sng" algn="ctr">
                <a:solidFill>
                  <a:srgbClr val="000000"/>
                </a:solidFill>
                <a:prstDash val="sysDash"/>
                <a:round/>
                <a:headEnd type="none" w="med" len="med"/>
                <a:tailEnd type="none" w="med" len="med"/>
              </a:ln>
            </p:spPr>
            <p:txBody>
              <a:bodyPr/>
              <a:lstStyle/>
              <a:p>
                <a:endParaRPr lang="en-US"/>
              </a:p>
            </p:txBody>
          </p:sp>
          <p:sp>
            <p:nvSpPr>
              <p:cNvPr id="22" name="Freeform 18"/>
              <p:cNvSpPr>
                <a:spLocks/>
              </p:cNvSpPr>
              <p:nvPr/>
            </p:nvSpPr>
            <p:spPr bwMode="auto">
              <a:xfrm>
                <a:off x="3334045" y="2081213"/>
                <a:ext cx="700088"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ysDash"/>
                <a:round/>
                <a:headEnd type="none" w="med" len="med"/>
                <a:tailEnd type="none" w="med" len="med"/>
              </a:ln>
            </p:spPr>
            <p:txBody>
              <a:bodyPr/>
              <a:lstStyle/>
              <a:p>
                <a:endParaRPr lang="en-US"/>
              </a:p>
            </p:txBody>
          </p:sp>
          <p:sp>
            <p:nvSpPr>
              <p:cNvPr id="23" name="Freeform 19"/>
              <p:cNvSpPr>
                <a:spLocks/>
              </p:cNvSpPr>
              <p:nvPr/>
            </p:nvSpPr>
            <p:spPr bwMode="auto">
              <a:xfrm>
                <a:off x="3989683" y="2081213"/>
                <a:ext cx="698500"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ysDash"/>
                <a:round/>
                <a:headEnd type="none" w="med" len="med"/>
                <a:tailEnd type="none" w="med" len="med"/>
              </a:ln>
            </p:spPr>
            <p:txBody>
              <a:bodyPr/>
              <a:lstStyle/>
              <a:p>
                <a:endParaRPr lang="en-US"/>
              </a:p>
            </p:txBody>
          </p:sp>
        </p:grpSp>
        <p:sp>
          <p:nvSpPr>
            <p:cNvPr id="13" name="TextBox 9"/>
            <p:cNvSpPr txBox="1">
              <a:spLocks noChangeArrowheads="1"/>
            </p:cNvSpPr>
            <p:nvPr/>
          </p:nvSpPr>
          <p:spPr bwMode="auto">
            <a:xfrm>
              <a:off x="3216516" y="2677031"/>
              <a:ext cx="539824" cy="369332"/>
            </a:xfrm>
            <a:prstGeom prst="rect">
              <a:avLst/>
            </a:prstGeom>
            <a:noFill/>
            <a:ln w="9525">
              <a:noFill/>
              <a:miter lim="800000"/>
              <a:headEnd/>
              <a:tailEnd/>
            </a:ln>
          </p:spPr>
          <p:txBody>
            <a:bodyPr>
              <a:spAutoFit/>
            </a:bodyPr>
            <a:lstStyle/>
            <a:p>
              <a:r>
                <a:rPr lang="en-US">
                  <a:solidFill>
                    <a:srgbClr val="000000"/>
                  </a:solidFill>
                  <a:latin typeface="Calibri" pitchFamily="34" charset="0"/>
                </a:rPr>
                <a:t>A</a:t>
              </a:r>
            </a:p>
          </p:txBody>
        </p:sp>
        <p:sp>
          <p:nvSpPr>
            <p:cNvPr id="14" name="TextBox 10"/>
            <p:cNvSpPr txBox="1">
              <a:spLocks noChangeArrowheads="1"/>
            </p:cNvSpPr>
            <p:nvPr/>
          </p:nvSpPr>
          <p:spPr bwMode="auto">
            <a:xfrm>
              <a:off x="3019290" y="3582747"/>
              <a:ext cx="539824" cy="369332"/>
            </a:xfrm>
            <a:prstGeom prst="rect">
              <a:avLst/>
            </a:prstGeom>
            <a:noFill/>
            <a:ln w="9525">
              <a:noFill/>
              <a:miter lim="800000"/>
              <a:headEnd/>
              <a:tailEnd/>
            </a:ln>
          </p:spPr>
          <p:txBody>
            <a:bodyPr>
              <a:spAutoFit/>
            </a:bodyPr>
            <a:lstStyle/>
            <a:p>
              <a:r>
                <a:rPr lang="en-US">
                  <a:solidFill>
                    <a:srgbClr val="000000"/>
                  </a:solidFill>
                  <a:latin typeface="Calibri" pitchFamily="34" charset="0"/>
                </a:rPr>
                <a:t>B</a:t>
              </a:r>
            </a:p>
          </p:txBody>
        </p:sp>
        <p:sp>
          <p:nvSpPr>
            <p:cNvPr id="15" name="Line 14"/>
            <p:cNvSpPr>
              <a:spLocks noChangeShapeType="1"/>
            </p:cNvSpPr>
            <p:nvPr/>
          </p:nvSpPr>
          <p:spPr bwMode="auto">
            <a:xfrm>
              <a:off x="3970714" y="3330182"/>
              <a:ext cx="0" cy="669147"/>
            </a:xfrm>
            <a:prstGeom prst="line">
              <a:avLst/>
            </a:prstGeom>
            <a:noFill/>
            <a:ln w="12700" algn="ctr">
              <a:solidFill>
                <a:schemeClr val="tx1"/>
              </a:solidFill>
              <a:round/>
              <a:headEnd/>
              <a:tailEnd/>
            </a:ln>
          </p:spPr>
          <p:txBody>
            <a:bodyPr wrap="none" anchor="ctr"/>
            <a:lstStyle/>
            <a:p>
              <a:endParaRPr lang="en-US"/>
            </a:p>
          </p:txBody>
        </p:sp>
        <p:grpSp>
          <p:nvGrpSpPr>
            <p:cNvPr id="16" name="Group 12"/>
            <p:cNvGrpSpPr>
              <a:grpSpLocks/>
            </p:cNvGrpSpPr>
            <p:nvPr/>
          </p:nvGrpSpPr>
          <p:grpSpPr bwMode="auto">
            <a:xfrm flipV="1">
              <a:off x="2556679" y="2795922"/>
              <a:ext cx="3041858" cy="979916"/>
              <a:chOff x="2894992" y="2081213"/>
              <a:chExt cx="1793191" cy="1176337"/>
            </a:xfrm>
          </p:grpSpPr>
          <p:sp>
            <p:nvSpPr>
              <p:cNvPr id="18" name="Freeform 14"/>
              <p:cNvSpPr>
                <a:spLocks/>
              </p:cNvSpPr>
              <p:nvPr/>
            </p:nvSpPr>
            <p:spPr bwMode="auto">
              <a:xfrm>
                <a:off x="2894992" y="2081213"/>
                <a:ext cx="480880" cy="1174878"/>
              </a:xfrm>
              <a:custGeom>
                <a:avLst/>
                <a:gdLst/>
                <a:ahLst/>
                <a:cxnLst/>
                <a:rect l="0" t="0" r="r" b="b"/>
                <a:pathLst>
                  <a:path w="463" h="805">
                    <a:moveTo>
                      <a:pt x="0" y="0"/>
                    </a:moveTo>
                    <a:lnTo>
                      <a:pt x="9" y="0"/>
                    </a:lnTo>
                    <a:cubicBezTo>
                      <a:pt x="11" y="1"/>
                      <a:pt x="14" y="2"/>
                      <a:pt x="16" y="3"/>
                    </a:cubicBezTo>
                    <a:lnTo>
                      <a:pt x="19" y="6"/>
                    </a:lnTo>
                    <a:lnTo>
                      <a:pt x="25" y="12"/>
                    </a:lnTo>
                    <a:lnTo>
                      <a:pt x="28" y="18"/>
                    </a:lnTo>
                    <a:lnTo>
                      <a:pt x="34" y="24"/>
                    </a:lnTo>
                    <a:lnTo>
                      <a:pt x="40" y="30"/>
                    </a:lnTo>
                    <a:lnTo>
                      <a:pt x="43" y="39"/>
                    </a:lnTo>
                    <a:lnTo>
                      <a:pt x="49" y="48"/>
                    </a:lnTo>
                    <a:cubicBezTo>
                      <a:pt x="51" y="51"/>
                      <a:pt x="53" y="53"/>
                      <a:pt x="55" y="56"/>
                    </a:cubicBezTo>
                    <a:lnTo>
                      <a:pt x="58" y="68"/>
                    </a:lnTo>
                    <a:lnTo>
                      <a:pt x="64" y="77"/>
                    </a:lnTo>
                    <a:lnTo>
                      <a:pt x="67" y="92"/>
                    </a:lnTo>
                    <a:cubicBezTo>
                      <a:pt x="69" y="96"/>
                      <a:pt x="72" y="100"/>
                      <a:pt x="74" y="104"/>
                    </a:cubicBezTo>
                    <a:lnTo>
                      <a:pt x="80" y="116"/>
                    </a:lnTo>
                    <a:lnTo>
                      <a:pt x="83" y="131"/>
                    </a:lnTo>
                    <a:lnTo>
                      <a:pt x="89" y="146"/>
                    </a:lnTo>
                    <a:lnTo>
                      <a:pt x="92" y="164"/>
                    </a:lnTo>
                    <a:cubicBezTo>
                      <a:pt x="94" y="169"/>
                      <a:pt x="96" y="173"/>
                      <a:pt x="98" y="178"/>
                    </a:cubicBezTo>
                    <a:lnTo>
                      <a:pt x="104" y="196"/>
                    </a:lnTo>
                    <a:lnTo>
                      <a:pt x="107" y="211"/>
                    </a:lnTo>
                    <a:lnTo>
                      <a:pt x="113" y="229"/>
                    </a:lnTo>
                    <a:lnTo>
                      <a:pt x="119" y="247"/>
                    </a:lnTo>
                    <a:lnTo>
                      <a:pt x="122" y="268"/>
                    </a:lnTo>
                    <a:cubicBezTo>
                      <a:pt x="124" y="274"/>
                      <a:pt x="126" y="279"/>
                      <a:pt x="128" y="285"/>
                    </a:cubicBezTo>
                    <a:lnTo>
                      <a:pt x="131" y="303"/>
                    </a:lnTo>
                    <a:cubicBezTo>
                      <a:pt x="133" y="310"/>
                      <a:pt x="136" y="317"/>
                      <a:pt x="138" y="324"/>
                    </a:cubicBezTo>
                    <a:lnTo>
                      <a:pt x="144" y="342"/>
                    </a:lnTo>
                    <a:lnTo>
                      <a:pt x="147" y="363"/>
                    </a:lnTo>
                    <a:lnTo>
                      <a:pt x="153" y="384"/>
                    </a:lnTo>
                    <a:cubicBezTo>
                      <a:pt x="154" y="390"/>
                      <a:pt x="155" y="395"/>
                      <a:pt x="156" y="401"/>
                    </a:cubicBezTo>
                    <a:cubicBezTo>
                      <a:pt x="158" y="408"/>
                      <a:pt x="160" y="414"/>
                      <a:pt x="162" y="421"/>
                    </a:cubicBezTo>
                    <a:cubicBezTo>
                      <a:pt x="164" y="427"/>
                      <a:pt x="165" y="433"/>
                      <a:pt x="167" y="439"/>
                    </a:cubicBezTo>
                    <a:lnTo>
                      <a:pt x="170" y="460"/>
                    </a:lnTo>
                    <a:lnTo>
                      <a:pt x="176" y="481"/>
                    </a:lnTo>
                    <a:lnTo>
                      <a:pt x="182" y="499"/>
                    </a:lnTo>
                    <a:cubicBezTo>
                      <a:pt x="183" y="506"/>
                      <a:pt x="185" y="513"/>
                      <a:pt x="186" y="520"/>
                    </a:cubicBezTo>
                    <a:cubicBezTo>
                      <a:pt x="188" y="526"/>
                      <a:pt x="190" y="531"/>
                      <a:pt x="192" y="537"/>
                    </a:cubicBezTo>
                    <a:lnTo>
                      <a:pt x="195" y="555"/>
                    </a:lnTo>
                    <a:lnTo>
                      <a:pt x="201" y="573"/>
                    </a:lnTo>
                    <a:lnTo>
                      <a:pt x="207" y="591"/>
                    </a:lnTo>
                    <a:lnTo>
                      <a:pt x="210" y="609"/>
                    </a:lnTo>
                    <a:lnTo>
                      <a:pt x="216" y="624"/>
                    </a:lnTo>
                    <a:cubicBezTo>
                      <a:pt x="217" y="630"/>
                      <a:pt x="218" y="635"/>
                      <a:pt x="219" y="641"/>
                    </a:cubicBezTo>
                    <a:lnTo>
                      <a:pt x="225" y="656"/>
                    </a:lnTo>
                    <a:lnTo>
                      <a:pt x="231" y="671"/>
                    </a:lnTo>
                    <a:lnTo>
                      <a:pt x="234" y="686"/>
                    </a:lnTo>
                    <a:lnTo>
                      <a:pt x="240" y="701"/>
                    </a:lnTo>
                    <a:cubicBezTo>
                      <a:pt x="242" y="705"/>
                      <a:pt x="245" y="709"/>
                      <a:pt x="247" y="713"/>
                    </a:cubicBezTo>
                    <a:lnTo>
                      <a:pt x="250" y="725"/>
                    </a:lnTo>
                    <a:lnTo>
                      <a:pt x="256" y="737"/>
                    </a:lnTo>
                    <a:lnTo>
                      <a:pt x="259" y="746"/>
                    </a:lnTo>
                    <a:cubicBezTo>
                      <a:pt x="261" y="750"/>
                      <a:pt x="263" y="753"/>
                      <a:pt x="265" y="757"/>
                    </a:cubicBezTo>
                    <a:lnTo>
                      <a:pt x="271" y="766"/>
                    </a:lnTo>
                    <a:lnTo>
                      <a:pt x="274" y="772"/>
                    </a:lnTo>
                    <a:lnTo>
                      <a:pt x="280" y="781"/>
                    </a:lnTo>
                    <a:lnTo>
                      <a:pt x="283" y="787"/>
                    </a:lnTo>
                    <a:lnTo>
                      <a:pt x="289" y="793"/>
                    </a:lnTo>
                    <a:lnTo>
                      <a:pt x="295" y="796"/>
                    </a:lnTo>
                    <a:lnTo>
                      <a:pt x="298" y="799"/>
                    </a:lnTo>
                    <a:lnTo>
                      <a:pt x="304" y="802"/>
                    </a:lnTo>
                    <a:lnTo>
                      <a:pt x="311" y="802"/>
                    </a:lnTo>
                    <a:lnTo>
                      <a:pt x="314" y="805"/>
                    </a:lnTo>
                    <a:lnTo>
                      <a:pt x="320" y="802"/>
                    </a:lnTo>
                    <a:lnTo>
                      <a:pt x="323" y="802"/>
                    </a:lnTo>
                    <a:lnTo>
                      <a:pt x="329" y="799"/>
                    </a:lnTo>
                    <a:lnTo>
                      <a:pt x="335" y="796"/>
                    </a:lnTo>
                    <a:lnTo>
                      <a:pt x="338" y="793"/>
                    </a:lnTo>
                    <a:lnTo>
                      <a:pt x="344" y="787"/>
                    </a:lnTo>
                    <a:lnTo>
                      <a:pt x="347" y="781"/>
                    </a:lnTo>
                    <a:lnTo>
                      <a:pt x="353" y="772"/>
                    </a:lnTo>
                    <a:lnTo>
                      <a:pt x="359" y="766"/>
                    </a:lnTo>
                    <a:lnTo>
                      <a:pt x="362" y="757"/>
                    </a:lnTo>
                    <a:cubicBezTo>
                      <a:pt x="364" y="753"/>
                      <a:pt x="366" y="750"/>
                      <a:pt x="368" y="746"/>
                    </a:cubicBezTo>
                    <a:cubicBezTo>
                      <a:pt x="370" y="743"/>
                      <a:pt x="373" y="740"/>
                      <a:pt x="375" y="737"/>
                    </a:cubicBezTo>
                    <a:lnTo>
                      <a:pt x="378" y="725"/>
                    </a:lnTo>
                    <a:lnTo>
                      <a:pt x="384" y="713"/>
                    </a:lnTo>
                    <a:lnTo>
                      <a:pt x="387" y="701"/>
                    </a:lnTo>
                    <a:lnTo>
                      <a:pt x="393" y="686"/>
                    </a:lnTo>
                    <a:lnTo>
                      <a:pt x="399" y="671"/>
                    </a:lnTo>
                    <a:lnTo>
                      <a:pt x="402" y="656"/>
                    </a:lnTo>
                    <a:lnTo>
                      <a:pt x="408" y="641"/>
                    </a:lnTo>
                    <a:cubicBezTo>
                      <a:pt x="409" y="635"/>
                      <a:pt x="410" y="630"/>
                      <a:pt x="411" y="624"/>
                    </a:cubicBezTo>
                    <a:lnTo>
                      <a:pt x="417" y="609"/>
                    </a:lnTo>
                    <a:lnTo>
                      <a:pt x="423" y="591"/>
                    </a:lnTo>
                    <a:lnTo>
                      <a:pt x="426" y="573"/>
                    </a:lnTo>
                    <a:cubicBezTo>
                      <a:pt x="428" y="567"/>
                      <a:pt x="431" y="561"/>
                      <a:pt x="433" y="555"/>
                    </a:cubicBezTo>
                    <a:lnTo>
                      <a:pt x="439" y="537"/>
                    </a:lnTo>
                    <a:cubicBezTo>
                      <a:pt x="440" y="531"/>
                      <a:pt x="441" y="526"/>
                      <a:pt x="442" y="520"/>
                    </a:cubicBezTo>
                    <a:lnTo>
                      <a:pt x="448" y="499"/>
                    </a:lnTo>
                    <a:lnTo>
                      <a:pt x="451" y="481"/>
                    </a:lnTo>
                    <a:lnTo>
                      <a:pt x="457" y="460"/>
                    </a:lnTo>
                    <a:lnTo>
                      <a:pt x="463"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sp>
            <p:nvSpPr>
              <p:cNvPr id="19" name="Freeform 15"/>
              <p:cNvSpPr>
                <a:spLocks/>
              </p:cNvSpPr>
              <p:nvPr/>
            </p:nvSpPr>
            <p:spPr bwMode="auto">
              <a:xfrm>
                <a:off x="3334045" y="2081213"/>
                <a:ext cx="700088"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sp>
            <p:nvSpPr>
              <p:cNvPr id="20" name="Freeform 16"/>
              <p:cNvSpPr>
                <a:spLocks/>
              </p:cNvSpPr>
              <p:nvPr/>
            </p:nvSpPr>
            <p:spPr bwMode="auto">
              <a:xfrm>
                <a:off x="3989683" y="2081213"/>
                <a:ext cx="698500"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grpSp>
        <p:pic>
          <p:nvPicPr>
            <p:cNvPr id="17" name="Object 2"/>
            <p:cNvPicPr>
              <a:picLocks noChangeAspect="1" noChangeArrowheads="1"/>
            </p:cNvPicPr>
            <p:nvPr/>
          </p:nvPicPr>
          <p:blipFill>
            <a:blip r:embed="rId2"/>
            <a:srcRect/>
            <a:stretch>
              <a:fillRect/>
            </a:stretch>
          </p:blipFill>
          <p:spPr bwMode="auto">
            <a:xfrm>
              <a:off x="4345292" y="3951425"/>
              <a:ext cx="177800" cy="266700"/>
            </a:xfrm>
            <a:prstGeom prst="rect">
              <a:avLst/>
            </a:prstGeom>
            <a:noFill/>
            <a:ln w="9525">
              <a:noFill/>
              <a:miter lim="800000"/>
              <a:headEnd/>
              <a:tailEnd/>
            </a:ln>
          </p:spPr>
        </p:pic>
      </p:grpSp>
      <p:sp>
        <p:nvSpPr>
          <p:cNvPr id="24" name="TextBox 23"/>
          <p:cNvSpPr txBox="1"/>
          <p:nvPr/>
        </p:nvSpPr>
        <p:spPr>
          <a:xfrm>
            <a:off x="2772422" y="3429000"/>
            <a:ext cx="1243995" cy="307777"/>
          </a:xfrm>
          <a:prstGeom prst="rect">
            <a:avLst/>
          </a:prstGeom>
          <a:noFill/>
        </p:spPr>
        <p:txBody>
          <a:bodyPr wrap="none" rtlCol="0">
            <a:spAutoFit/>
          </a:bodyPr>
          <a:lstStyle/>
          <a:p>
            <a:r>
              <a:rPr lang="en-US" sz="1400" dirty="0" smtClean="0"/>
              <a:t>A leads B by </a:t>
            </a:r>
            <a:r>
              <a:rPr lang="en-US" sz="1400" dirty="0" smtClean="0">
                <a:latin typeface="Symbol" panose="05050102010706020507" pitchFamily="18" charset="2"/>
              </a:rPr>
              <a:t>f</a:t>
            </a:r>
            <a:endParaRPr lang="en-US" sz="1400" dirty="0" smtClean="0">
              <a:latin typeface="Symbol" panose="05050102010706020507" pitchFamily="18" charset="2"/>
            </a:endParaRPr>
          </a:p>
        </p:txBody>
      </p:sp>
      <p:grpSp>
        <p:nvGrpSpPr>
          <p:cNvPr id="25" name="Group 24"/>
          <p:cNvGrpSpPr>
            <a:grpSpLocks/>
          </p:cNvGrpSpPr>
          <p:nvPr/>
        </p:nvGrpSpPr>
        <p:grpSpPr bwMode="auto">
          <a:xfrm>
            <a:off x="2329396" y="4648200"/>
            <a:ext cx="5267325" cy="1679575"/>
            <a:chOff x="1938780" y="2589270"/>
            <a:chExt cx="5266440" cy="1679460"/>
          </a:xfrm>
        </p:grpSpPr>
        <p:grpSp>
          <p:nvGrpSpPr>
            <p:cNvPr id="26" name="Group 2"/>
            <p:cNvGrpSpPr>
              <a:grpSpLocks/>
            </p:cNvGrpSpPr>
            <p:nvPr/>
          </p:nvGrpSpPr>
          <p:grpSpPr bwMode="auto">
            <a:xfrm flipH="1" flipV="1">
              <a:off x="1938780" y="3129539"/>
              <a:ext cx="1238132" cy="814876"/>
              <a:chOff x="2894992" y="2081213"/>
              <a:chExt cx="1793191" cy="1176337"/>
            </a:xfrm>
          </p:grpSpPr>
          <p:sp>
            <p:nvSpPr>
              <p:cNvPr id="45" name="Freeform 21"/>
              <p:cNvSpPr>
                <a:spLocks/>
              </p:cNvSpPr>
              <p:nvPr/>
            </p:nvSpPr>
            <p:spPr bwMode="auto">
              <a:xfrm>
                <a:off x="2894992" y="2081213"/>
                <a:ext cx="480880" cy="1174878"/>
              </a:xfrm>
              <a:custGeom>
                <a:avLst/>
                <a:gdLst/>
                <a:ahLst/>
                <a:cxnLst/>
                <a:rect l="0" t="0" r="r" b="b"/>
                <a:pathLst>
                  <a:path w="463" h="805">
                    <a:moveTo>
                      <a:pt x="0" y="0"/>
                    </a:moveTo>
                    <a:lnTo>
                      <a:pt x="9" y="0"/>
                    </a:lnTo>
                    <a:cubicBezTo>
                      <a:pt x="11" y="1"/>
                      <a:pt x="14" y="2"/>
                      <a:pt x="16" y="3"/>
                    </a:cubicBezTo>
                    <a:lnTo>
                      <a:pt x="19" y="6"/>
                    </a:lnTo>
                    <a:lnTo>
                      <a:pt x="25" y="12"/>
                    </a:lnTo>
                    <a:lnTo>
                      <a:pt x="28" y="18"/>
                    </a:lnTo>
                    <a:lnTo>
                      <a:pt x="34" y="24"/>
                    </a:lnTo>
                    <a:lnTo>
                      <a:pt x="40" y="30"/>
                    </a:lnTo>
                    <a:lnTo>
                      <a:pt x="43" y="39"/>
                    </a:lnTo>
                    <a:lnTo>
                      <a:pt x="49" y="48"/>
                    </a:lnTo>
                    <a:cubicBezTo>
                      <a:pt x="51" y="51"/>
                      <a:pt x="53" y="53"/>
                      <a:pt x="55" y="56"/>
                    </a:cubicBezTo>
                    <a:lnTo>
                      <a:pt x="58" y="68"/>
                    </a:lnTo>
                    <a:lnTo>
                      <a:pt x="64" y="77"/>
                    </a:lnTo>
                    <a:lnTo>
                      <a:pt x="67" y="92"/>
                    </a:lnTo>
                    <a:cubicBezTo>
                      <a:pt x="69" y="96"/>
                      <a:pt x="72" y="100"/>
                      <a:pt x="74" y="104"/>
                    </a:cubicBezTo>
                    <a:lnTo>
                      <a:pt x="80" y="116"/>
                    </a:lnTo>
                    <a:lnTo>
                      <a:pt x="83" y="131"/>
                    </a:lnTo>
                    <a:lnTo>
                      <a:pt x="89" y="146"/>
                    </a:lnTo>
                    <a:lnTo>
                      <a:pt x="92" y="164"/>
                    </a:lnTo>
                    <a:cubicBezTo>
                      <a:pt x="94" y="169"/>
                      <a:pt x="96" y="173"/>
                      <a:pt x="98" y="178"/>
                    </a:cubicBezTo>
                    <a:lnTo>
                      <a:pt x="104" y="196"/>
                    </a:lnTo>
                    <a:lnTo>
                      <a:pt x="107" y="211"/>
                    </a:lnTo>
                    <a:lnTo>
                      <a:pt x="113" y="229"/>
                    </a:lnTo>
                    <a:lnTo>
                      <a:pt x="119" y="247"/>
                    </a:lnTo>
                    <a:lnTo>
                      <a:pt x="122" y="268"/>
                    </a:lnTo>
                    <a:cubicBezTo>
                      <a:pt x="124" y="274"/>
                      <a:pt x="126" y="279"/>
                      <a:pt x="128" y="285"/>
                    </a:cubicBezTo>
                    <a:lnTo>
                      <a:pt x="131" y="303"/>
                    </a:lnTo>
                    <a:cubicBezTo>
                      <a:pt x="133" y="310"/>
                      <a:pt x="136" y="317"/>
                      <a:pt x="138" y="324"/>
                    </a:cubicBezTo>
                    <a:lnTo>
                      <a:pt x="144" y="342"/>
                    </a:lnTo>
                    <a:lnTo>
                      <a:pt x="147" y="363"/>
                    </a:lnTo>
                    <a:lnTo>
                      <a:pt x="153" y="384"/>
                    </a:lnTo>
                    <a:cubicBezTo>
                      <a:pt x="154" y="390"/>
                      <a:pt x="155" y="395"/>
                      <a:pt x="156" y="401"/>
                    </a:cubicBezTo>
                    <a:cubicBezTo>
                      <a:pt x="158" y="408"/>
                      <a:pt x="160" y="414"/>
                      <a:pt x="162" y="421"/>
                    </a:cubicBezTo>
                    <a:cubicBezTo>
                      <a:pt x="164" y="427"/>
                      <a:pt x="165" y="433"/>
                      <a:pt x="167" y="439"/>
                    </a:cubicBezTo>
                    <a:lnTo>
                      <a:pt x="170" y="460"/>
                    </a:lnTo>
                    <a:lnTo>
                      <a:pt x="176" y="481"/>
                    </a:lnTo>
                    <a:lnTo>
                      <a:pt x="182" y="499"/>
                    </a:lnTo>
                    <a:cubicBezTo>
                      <a:pt x="183" y="506"/>
                      <a:pt x="185" y="513"/>
                      <a:pt x="186" y="520"/>
                    </a:cubicBezTo>
                    <a:cubicBezTo>
                      <a:pt x="188" y="526"/>
                      <a:pt x="190" y="531"/>
                      <a:pt x="192" y="537"/>
                    </a:cubicBezTo>
                    <a:lnTo>
                      <a:pt x="195" y="555"/>
                    </a:lnTo>
                    <a:lnTo>
                      <a:pt x="201" y="573"/>
                    </a:lnTo>
                    <a:lnTo>
                      <a:pt x="207" y="591"/>
                    </a:lnTo>
                    <a:lnTo>
                      <a:pt x="210" y="609"/>
                    </a:lnTo>
                    <a:lnTo>
                      <a:pt x="216" y="624"/>
                    </a:lnTo>
                    <a:cubicBezTo>
                      <a:pt x="217" y="630"/>
                      <a:pt x="218" y="635"/>
                      <a:pt x="219" y="641"/>
                    </a:cubicBezTo>
                    <a:lnTo>
                      <a:pt x="225" y="656"/>
                    </a:lnTo>
                    <a:lnTo>
                      <a:pt x="231" y="671"/>
                    </a:lnTo>
                    <a:lnTo>
                      <a:pt x="234" y="686"/>
                    </a:lnTo>
                    <a:lnTo>
                      <a:pt x="240" y="701"/>
                    </a:lnTo>
                    <a:cubicBezTo>
                      <a:pt x="242" y="705"/>
                      <a:pt x="245" y="709"/>
                      <a:pt x="247" y="713"/>
                    </a:cubicBezTo>
                    <a:lnTo>
                      <a:pt x="250" y="725"/>
                    </a:lnTo>
                    <a:lnTo>
                      <a:pt x="256" y="737"/>
                    </a:lnTo>
                    <a:lnTo>
                      <a:pt x="259" y="746"/>
                    </a:lnTo>
                    <a:cubicBezTo>
                      <a:pt x="261" y="750"/>
                      <a:pt x="263" y="753"/>
                      <a:pt x="265" y="757"/>
                    </a:cubicBezTo>
                    <a:lnTo>
                      <a:pt x="271" y="766"/>
                    </a:lnTo>
                    <a:lnTo>
                      <a:pt x="274" y="772"/>
                    </a:lnTo>
                    <a:lnTo>
                      <a:pt x="280" y="781"/>
                    </a:lnTo>
                    <a:lnTo>
                      <a:pt x="283" y="787"/>
                    </a:lnTo>
                    <a:lnTo>
                      <a:pt x="289" y="793"/>
                    </a:lnTo>
                    <a:lnTo>
                      <a:pt x="295" y="796"/>
                    </a:lnTo>
                    <a:lnTo>
                      <a:pt x="298" y="799"/>
                    </a:lnTo>
                    <a:lnTo>
                      <a:pt x="304" y="802"/>
                    </a:lnTo>
                    <a:lnTo>
                      <a:pt x="311" y="802"/>
                    </a:lnTo>
                    <a:lnTo>
                      <a:pt x="314" y="805"/>
                    </a:lnTo>
                    <a:lnTo>
                      <a:pt x="320" y="802"/>
                    </a:lnTo>
                    <a:lnTo>
                      <a:pt x="323" y="802"/>
                    </a:lnTo>
                    <a:lnTo>
                      <a:pt x="329" y="799"/>
                    </a:lnTo>
                    <a:lnTo>
                      <a:pt x="335" y="796"/>
                    </a:lnTo>
                    <a:lnTo>
                      <a:pt x="338" y="793"/>
                    </a:lnTo>
                    <a:lnTo>
                      <a:pt x="344" y="787"/>
                    </a:lnTo>
                    <a:lnTo>
                      <a:pt x="347" y="781"/>
                    </a:lnTo>
                    <a:lnTo>
                      <a:pt x="353" y="772"/>
                    </a:lnTo>
                    <a:lnTo>
                      <a:pt x="359" y="766"/>
                    </a:lnTo>
                    <a:lnTo>
                      <a:pt x="362" y="757"/>
                    </a:lnTo>
                    <a:cubicBezTo>
                      <a:pt x="364" y="753"/>
                      <a:pt x="366" y="750"/>
                      <a:pt x="368" y="746"/>
                    </a:cubicBezTo>
                    <a:cubicBezTo>
                      <a:pt x="370" y="743"/>
                      <a:pt x="373" y="740"/>
                      <a:pt x="375" y="737"/>
                    </a:cubicBezTo>
                    <a:lnTo>
                      <a:pt x="378" y="725"/>
                    </a:lnTo>
                    <a:lnTo>
                      <a:pt x="384" y="713"/>
                    </a:lnTo>
                    <a:lnTo>
                      <a:pt x="387" y="701"/>
                    </a:lnTo>
                    <a:lnTo>
                      <a:pt x="393" y="686"/>
                    </a:lnTo>
                    <a:lnTo>
                      <a:pt x="399" y="671"/>
                    </a:lnTo>
                    <a:lnTo>
                      <a:pt x="402" y="656"/>
                    </a:lnTo>
                    <a:lnTo>
                      <a:pt x="408" y="641"/>
                    </a:lnTo>
                    <a:cubicBezTo>
                      <a:pt x="409" y="635"/>
                      <a:pt x="410" y="630"/>
                      <a:pt x="411" y="624"/>
                    </a:cubicBezTo>
                    <a:lnTo>
                      <a:pt x="417" y="609"/>
                    </a:lnTo>
                    <a:lnTo>
                      <a:pt x="423" y="591"/>
                    </a:lnTo>
                    <a:lnTo>
                      <a:pt x="426" y="573"/>
                    </a:lnTo>
                    <a:cubicBezTo>
                      <a:pt x="428" y="567"/>
                      <a:pt x="431" y="561"/>
                      <a:pt x="433" y="555"/>
                    </a:cubicBezTo>
                    <a:lnTo>
                      <a:pt x="439" y="537"/>
                    </a:lnTo>
                    <a:cubicBezTo>
                      <a:pt x="440" y="531"/>
                      <a:pt x="441" y="526"/>
                      <a:pt x="442" y="520"/>
                    </a:cubicBezTo>
                    <a:lnTo>
                      <a:pt x="448" y="499"/>
                    </a:lnTo>
                    <a:lnTo>
                      <a:pt x="451" y="481"/>
                    </a:lnTo>
                    <a:lnTo>
                      <a:pt x="457" y="460"/>
                    </a:lnTo>
                    <a:lnTo>
                      <a:pt x="463"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sp>
            <p:nvSpPr>
              <p:cNvPr id="46" name="Freeform 22"/>
              <p:cNvSpPr>
                <a:spLocks/>
              </p:cNvSpPr>
              <p:nvPr/>
            </p:nvSpPr>
            <p:spPr bwMode="auto">
              <a:xfrm>
                <a:off x="3334045" y="2081213"/>
                <a:ext cx="700088"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sp>
            <p:nvSpPr>
              <p:cNvPr id="47" name="Freeform 23"/>
              <p:cNvSpPr>
                <a:spLocks/>
              </p:cNvSpPr>
              <p:nvPr/>
            </p:nvSpPr>
            <p:spPr bwMode="auto">
              <a:xfrm>
                <a:off x="3989683" y="2081213"/>
                <a:ext cx="698500"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grpSp>
        <p:sp>
          <p:nvSpPr>
            <p:cNvPr id="27" name="Rectangle 26"/>
            <p:cNvSpPr/>
            <p:nvPr/>
          </p:nvSpPr>
          <p:spPr>
            <a:xfrm>
              <a:off x="3851396" y="3159143"/>
              <a:ext cx="919009" cy="666704"/>
            </a:xfrm>
            <a:prstGeom prst="rect">
              <a:avLst/>
            </a:prstGeom>
            <a:solidFill>
              <a:srgbClr val="FFFFFF"/>
            </a:solidFill>
            <a:ln w="1905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cxnSp>
          <p:nvCxnSpPr>
            <p:cNvPr id="28" name="Straight Arrow Connector 27"/>
            <p:cNvCxnSpPr/>
            <p:nvPr/>
          </p:nvCxnSpPr>
          <p:spPr>
            <a:xfrm>
              <a:off x="3422843" y="3519481"/>
              <a:ext cx="436490" cy="1587"/>
            </a:xfrm>
            <a:prstGeom prst="straightConnector1">
              <a:avLst/>
            </a:prstGeom>
            <a:ln w="19050" cap="flat" cmpd="sng" algn="ctr">
              <a:solidFill>
                <a:srgbClr val="000000"/>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4762467" y="3519481"/>
              <a:ext cx="438076" cy="1587"/>
            </a:xfrm>
            <a:prstGeom prst="straightConnector1">
              <a:avLst/>
            </a:prstGeom>
            <a:ln w="19050" cap="flat" cmpd="sng" algn="ctr">
              <a:solidFill>
                <a:srgbClr val="000000"/>
              </a:solidFill>
              <a:prstDash val="solid"/>
              <a:round/>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grpSp>
          <p:nvGrpSpPr>
            <p:cNvPr id="30" name="Group 6"/>
            <p:cNvGrpSpPr>
              <a:grpSpLocks/>
            </p:cNvGrpSpPr>
            <p:nvPr/>
          </p:nvGrpSpPr>
          <p:grpSpPr bwMode="auto">
            <a:xfrm flipH="1" flipV="1">
              <a:off x="5407194" y="3129539"/>
              <a:ext cx="1238132" cy="814876"/>
              <a:chOff x="2894992" y="2081213"/>
              <a:chExt cx="1793191" cy="1176337"/>
            </a:xfrm>
          </p:grpSpPr>
          <p:sp>
            <p:nvSpPr>
              <p:cNvPr id="42" name="Freeform 18"/>
              <p:cNvSpPr>
                <a:spLocks/>
              </p:cNvSpPr>
              <p:nvPr/>
            </p:nvSpPr>
            <p:spPr bwMode="auto">
              <a:xfrm>
                <a:off x="2894992" y="2081213"/>
                <a:ext cx="480880" cy="1174878"/>
              </a:xfrm>
              <a:custGeom>
                <a:avLst/>
                <a:gdLst/>
                <a:ahLst/>
                <a:cxnLst/>
                <a:rect l="0" t="0" r="r" b="b"/>
                <a:pathLst>
                  <a:path w="463" h="805">
                    <a:moveTo>
                      <a:pt x="0" y="0"/>
                    </a:moveTo>
                    <a:lnTo>
                      <a:pt x="9" y="0"/>
                    </a:lnTo>
                    <a:cubicBezTo>
                      <a:pt x="11" y="1"/>
                      <a:pt x="14" y="2"/>
                      <a:pt x="16" y="3"/>
                    </a:cubicBezTo>
                    <a:lnTo>
                      <a:pt x="19" y="6"/>
                    </a:lnTo>
                    <a:lnTo>
                      <a:pt x="25" y="12"/>
                    </a:lnTo>
                    <a:lnTo>
                      <a:pt x="28" y="18"/>
                    </a:lnTo>
                    <a:lnTo>
                      <a:pt x="34" y="24"/>
                    </a:lnTo>
                    <a:lnTo>
                      <a:pt x="40" y="30"/>
                    </a:lnTo>
                    <a:lnTo>
                      <a:pt x="43" y="39"/>
                    </a:lnTo>
                    <a:lnTo>
                      <a:pt x="49" y="48"/>
                    </a:lnTo>
                    <a:cubicBezTo>
                      <a:pt x="51" y="51"/>
                      <a:pt x="53" y="53"/>
                      <a:pt x="55" y="56"/>
                    </a:cubicBezTo>
                    <a:lnTo>
                      <a:pt x="58" y="68"/>
                    </a:lnTo>
                    <a:lnTo>
                      <a:pt x="64" y="77"/>
                    </a:lnTo>
                    <a:lnTo>
                      <a:pt x="67" y="92"/>
                    </a:lnTo>
                    <a:cubicBezTo>
                      <a:pt x="69" y="96"/>
                      <a:pt x="72" y="100"/>
                      <a:pt x="74" y="104"/>
                    </a:cubicBezTo>
                    <a:lnTo>
                      <a:pt x="80" y="116"/>
                    </a:lnTo>
                    <a:lnTo>
                      <a:pt x="83" y="131"/>
                    </a:lnTo>
                    <a:lnTo>
                      <a:pt x="89" y="146"/>
                    </a:lnTo>
                    <a:lnTo>
                      <a:pt x="92" y="164"/>
                    </a:lnTo>
                    <a:cubicBezTo>
                      <a:pt x="94" y="169"/>
                      <a:pt x="96" y="173"/>
                      <a:pt x="98" y="178"/>
                    </a:cubicBezTo>
                    <a:lnTo>
                      <a:pt x="104" y="196"/>
                    </a:lnTo>
                    <a:lnTo>
                      <a:pt x="107" y="211"/>
                    </a:lnTo>
                    <a:lnTo>
                      <a:pt x="113" y="229"/>
                    </a:lnTo>
                    <a:lnTo>
                      <a:pt x="119" y="247"/>
                    </a:lnTo>
                    <a:lnTo>
                      <a:pt x="122" y="268"/>
                    </a:lnTo>
                    <a:cubicBezTo>
                      <a:pt x="124" y="274"/>
                      <a:pt x="126" y="279"/>
                      <a:pt x="128" y="285"/>
                    </a:cubicBezTo>
                    <a:lnTo>
                      <a:pt x="131" y="303"/>
                    </a:lnTo>
                    <a:cubicBezTo>
                      <a:pt x="133" y="310"/>
                      <a:pt x="136" y="317"/>
                      <a:pt x="138" y="324"/>
                    </a:cubicBezTo>
                    <a:lnTo>
                      <a:pt x="144" y="342"/>
                    </a:lnTo>
                    <a:lnTo>
                      <a:pt x="147" y="363"/>
                    </a:lnTo>
                    <a:lnTo>
                      <a:pt x="153" y="384"/>
                    </a:lnTo>
                    <a:cubicBezTo>
                      <a:pt x="154" y="390"/>
                      <a:pt x="155" y="395"/>
                      <a:pt x="156" y="401"/>
                    </a:cubicBezTo>
                    <a:cubicBezTo>
                      <a:pt x="158" y="408"/>
                      <a:pt x="160" y="414"/>
                      <a:pt x="162" y="421"/>
                    </a:cubicBezTo>
                    <a:cubicBezTo>
                      <a:pt x="164" y="427"/>
                      <a:pt x="165" y="433"/>
                      <a:pt x="167" y="439"/>
                    </a:cubicBezTo>
                    <a:lnTo>
                      <a:pt x="170" y="460"/>
                    </a:lnTo>
                    <a:lnTo>
                      <a:pt x="176" y="481"/>
                    </a:lnTo>
                    <a:lnTo>
                      <a:pt x="182" y="499"/>
                    </a:lnTo>
                    <a:cubicBezTo>
                      <a:pt x="183" y="506"/>
                      <a:pt x="185" y="513"/>
                      <a:pt x="186" y="520"/>
                    </a:cubicBezTo>
                    <a:cubicBezTo>
                      <a:pt x="188" y="526"/>
                      <a:pt x="190" y="531"/>
                      <a:pt x="192" y="537"/>
                    </a:cubicBezTo>
                    <a:lnTo>
                      <a:pt x="195" y="555"/>
                    </a:lnTo>
                    <a:lnTo>
                      <a:pt x="201" y="573"/>
                    </a:lnTo>
                    <a:lnTo>
                      <a:pt x="207" y="591"/>
                    </a:lnTo>
                    <a:lnTo>
                      <a:pt x="210" y="609"/>
                    </a:lnTo>
                    <a:lnTo>
                      <a:pt x="216" y="624"/>
                    </a:lnTo>
                    <a:cubicBezTo>
                      <a:pt x="217" y="630"/>
                      <a:pt x="218" y="635"/>
                      <a:pt x="219" y="641"/>
                    </a:cubicBezTo>
                    <a:lnTo>
                      <a:pt x="225" y="656"/>
                    </a:lnTo>
                    <a:lnTo>
                      <a:pt x="231" y="671"/>
                    </a:lnTo>
                    <a:lnTo>
                      <a:pt x="234" y="686"/>
                    </a:lnTo>
                    <a:lnTo>
                      <a:pt x="240" y="701"/>
                    </a:lnTo>
                    <a:cubicBezTo>
                      <a:pt x="242" y="705"/>
                      <a:pt x="245" y="709"/>
                      <a:pt x="247" y="713"/>
                    </a:cubicBezTo>
                    <a:lnTo>
                      <a:pt x="250" y="725"/>
                    </a:lnTo>
                    <a:lnTo>
                      <a:pt x="256" y="737"/>
                    </a:lnTo>
                    <a:lnTo>
                      <a:pt x="259" y="746"/>
                    </a:lnTo>
                    <a:cubicBezTo>
                      <a:pt x="261" y="750"/>
                      <a:pt x="263" y="753"/>
                      <a:pt x="265" y="757"/>
                    </a:cubicBezTo>
                    <a:lnTo>
                      <a:pt x="271" y="766"/>
                    </a:lnTo>
                    <a:lnTo>
                      <a:pt x="274" y="772"/>
                    </a:lnTo>
                    <a:lnTo>
                      <a:pt x="280" y="781"/>
                    </a:lnTo>
                    <a:lnTo>
                      <a:pt x="283" y="787"/>
                    </a:lnTo>
                    <a:lnTo>
                      <a:pt x="289" y="793"/>
                    </a:lnTo>
                    <a:lnTo>
                      <a:pt x="295" y="796"/>
                    </a:lnTo>
                    <a:lnTo>
                      <a:pt x="298" y="799"/>
                    </a:lnTo>
                    <a:lnTo>
                      <a:pt x="304" y="802"/>
                    </a:lnTo>
                    <a:lnTo>
                      <a:pt x="311" y="802"/>
                    </a:lnTo>
                    <a:lnTo>
                      <a:pt x="314" y="805"/>
                    </a:lnTo>
                    <a:lnTo>
                      <a:pt x="320" y="802"/>
                    </a:lnTo>
                    <a:lnTo>
                      <a:pt x="323" y="802"/>
                    </a:lnTo>
                    <a:lnTo>
                      <a:pt x="329" y="799"/>
                    </a:lnTo>
                    <a:lnTo>
                      <a:pt x="335" y="796"/>
                    </a:lnTo>
                    <a:lnTo>
                      <a:pt x="338" y="793"/>
                    </a:lnTo>
                    <a:lnTo>
                      <a:pt x="344" y="787"/>
                    </a:lnTo>
                    <a:lnTo>
                      <a:pt x="347" y="781"/>
                    </a:lnTo>
                    <a:lnTo>
                      <a:pt x="353" y="772"/>
                    </a:lnTo>
                    <a:lnTo>
                      <a:pt x="359" y="766"/>
                    </a:lnTo>
                    <a:lnTo>
                      <a:pt x="362" y="757"/>
                    </a:lnTo>
                    <a:cubicBezTo>
                      <a:pt x="364" y="753"/>
                      <a:pt x="366" y="750"/>
                      <a:pt x="368" y="746"/>
                    </a:cubicBezTo>
                    <a:cubicBezTo>
                      <a:pt x="370" y="743"/>
                      <a:pt x="373" y="740"/>
                      <a:pt x="375" y="737"/>
                    </a:cubicBezTo>
                    <a:lnTo>
                      <a:pt x="378" y="725"/>
                    </a:lnTo>
                    <a:lnTo>
                      <a:pt x="384" y="713"/>
                    </a:lnTo>
                    <a:lnTo>
                      <a:pt x="387" y="701"/>
                    </a:lnTo>
                    <a:lnTo>
                      <a:pt x="393" y="686"/>
                    </a:lnTo>
                    <a:lnTo>
                      <a:pt x="399" y="671"/>
                    </a:lnTo>
                    <a:lnTo>
                      <a:pt x="402" y="656"/>
                    </a:lnTo>
                    <a:lnTo>
                      <a:pt x="408" y="641"/>
                    </a:lnTo>
                    <a:cubicBezTo>
                      <a:pt x="409" y="635"/>
                      <a:pt x="410" y="630"/>
                      <a:pt x="411" y="624"/>
                    </a:cubicBezTo>
                    <a:lnTo>
                      <a:pt x="417" y="609"/>
                    </a:lnTo>
                    <a:lnTo>
                      <a:pt x="423" y="591"/>
                    </a:lnTo>
                    <a:lnTo>
                      <a:pt x="426" y="573"/>
                    </a:lnTo>
                    <a:cubicBezTo>
                      <a:pt x="428" y="567"/>
                      <a:pt x="431" y="561"/>
                      <a:pt x="433" y="555"/>
                    </a:cubicBezTo>
                    <a:lnTo>
                      <a:pt x="439" y="537"/>
                    </a:lnTo>
                    <a:cubicBezTo>
                      <a:pt x="440" y="531"/>
                      <a:pt x="441" y="526"/>
                      <a:pt x="442" y="520"/>
                    </a:cubicBezTo>
                    <a:lnTo>
                      <a:pt x="448" y="499"/>
                    </a:lnTo>
                    <a:lnTo>
                      <a:pt x="451" y="481"/>
                    </a:lnTo>
                    <a:lnTo>
                      <a:pt x="457" y="460"/>
                    </a:lnTo>
                    <a:lnTo>
                      <a:pt x="463"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sp>
            <p:nvSpPr>
              <p:cNvPr id="43" name="Freeform 19"/>
              <p:cNvSpPr>
                <a:spLocks/>
              </p:cNvSpPr>
              <p:nvPr/>
            </p:nvSpPr>
            <p:spPr bwMode="auto">
              <a:xfrm>
                <a:off x="3334045" y="2081213"/>
                <a:ext cx="700088"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sp>
            <p:nvSpPr>
              <p:cNvPr id="44" name="Freeform 20"/>
              <p:cNvSpPr>
                <a:spLocks/>
              </p:cNvSpPr>
              <p:nvPr/>
            </p:nvSpPr>
            <p:spPr bwMode="auto">
              <a:xfrm>
                <a:off x="3989683" y="2081213"/>
                <a:ext cx="698500" cy="1176337"/>
              </a:xfrm>
              <a:custGeom>
                <a:avLst/>
                <a:gdLst>
                  <a:gd name="T0" fmla="*/ 9 w 671"/>
                  <a:gd name="T1" fmla="*/ 555 h 806"/>
                  <a:gd name="T2" fmla="*/ 24 w 671"/>
                  <a:gd name="T3" fmla="*/ 499 h 806"/>
                  <a:gd name="T4" fmla="*/ 40 w 671"/>
                  <a:gd name="T5" fmla="*/ 439 h 806"/>
                  <a:gd name="T6" fmla="*/ 55 w 671"/>
                  <a:gd name="T7" fmla="*/ 384 h 806"/>
                  <a:gd name="T8" fmla="*/ 67 w 671"/>
                  <a:gd name="T9" fmla="*/ 324 h 806"/>
                  <a:gd name="T10" fmla="*/ 82 w 671"/>
                  <a:gd name="T11" fmla="*/ 268 h 806"/>
                  <a:gd name="T12" fmla="*/ 98 w 671"/>
                  <a:gd name="T13" fmla="*/ 211 h 806"/>
                  <a:gd name="T14" fmla="*/ 113 w 671"/>
                  <a:gd name="T15" fmla="*/ 164 h 806"/>
                  <a:gd name="T16" fmla="*/ 128 w 671"/>
                  <a:gd name="T17" fmla="*/ 116 h 806"/>
                  <a:gd name="T18" fmla="*/ 143 w 671"/>
                  <a:gd name="T19" fmla="*/ 77 h 806"/>
                  <a:gd name="T20" fmla="*/ 159 w 671"/>
                  <a:gd name="T21" fmla="*/ 48 h 806"/>
                  <a:gd name="T22" fmla="*/ 171 w 671"/>
                  <a:gd name="T23" fmla="*/ 24 h 806"/>
                  <a:gd name="T24" fmla="*/ 186 w 671"/>
                  <a:gd name="T25" fmla="*/ 6 h 806"/>
                  <a:gd name="T26" fmla="*/ 201 w 671"/>
                  <a:gd name="T27" fmla="*/ 0 h 806"/>
                  <a:gd name="T28" fmla="*/ 216 w 671"/>
                  <a:gd name="T29" fmla="*/ 0 h 806"/>
                  <a:gd name="T30" fmla="*/ 232 w 671"/>
                  <a:gd name="T31" fmla="*/ 12 h 806"/>
                  <a:gd name="T32" fmla="*/ 247 w 671"/>
                  <a:gd name="T33" fmla="*/ 30 h 806"/>
                  <a:gd name="T34" fmla="*/ 262 w 671"/>
                  <a:gd name="T35" fmla="*/ 56 h 806"/>
                  <a:gd name="T36" fmla="*/ 274 w 671"/>
                  <a:gd name="T37" fmla="*/ 92 h 806"/>
                  <a:gd name="T38" fmla="*/ 290 w 671"/>
                  <a:gd name="T39" fmla="*/ 131 h 806"/>
                  <a:gd name="T40" fmla="*/ 305 w 671"/>
                  <a:gd name="T41" fmla="*/ 178 h 806"/>
                  <a:gd name="T42" fmla="*/ 320 w 671"/>
                  <a:gd name="T43" fmla="*/ 229 h 806"/>
                  <a:gd name="T44" fmla="*/ 335 w 671"/>
                  <a:gd name="T45" fmla="*/ 285 h 806"/>
                  <a:gd name="T46" fmla="*/ 351 w 671"/>
                  <a:gd name="T47" fmla="*/ 342 h 806"/>
                  <a:gd name="T48" fmla="*/ 363 w 671"/>
                  <a:gd name="T49" fmla="*/ 401 h 806"/>
                  <a:gd name="T50" fmla="*/ 377 w 671"/>
                  <a:gd name="T51" fmla="*/ 460 h 806"/>
                  <a:gd name="T52" fmla="*/ 393 w 671"/>
                  <a:gd name="T53" fmla="*/ 520 h 806"/>
                  <a:gd name="T54" fmla="*/ 408 w 671"/>
                  <a:gd name="T55" fmla="*/ 573 h 806"/>
                  <a:gd name="T56" fmla="*/ 423 w 671"/>
                  <a:gd name="T57" fmla="*/ 624 h 806"/>
                  <a:gd name="T58" fmla="*/ 438 w 671"/>
                  <a:gd name="T59" fmla="*/ 671 h 806"/>
                  <a:gd name="T60" fmla="*/ 454 w 671"/>
                  <a:gd name="T61" fmla="*/ 713 h 806"/>
                  <a:gd name="T62" fmla="*/ 466 w 671"/>
                  <a:gd name="T63" fmla="*/ 746 h 806"/>
                  <a:gd name="T64" fmla="*/ 481 w 671"/>
                  <a:gd name="T65" fmla="*/ 772 h 806"/>
                  <a:gd name="T66" fmla="*/ 496 w 671"/>
                  <a:gd name="T67" fmla="*/ 793 h 806"/>
                  <a:gd name="T68" fmla="*/ 511 w 671"/>
                  <a:gd name="T69" fmla="*/ 802 h 806"/>
                  <a:gd name="T70" fmla="*/ 527 w 671"/>
                  <a:gd name="T71" fmla="*/ 802 h 806"/>
                  <a:gd name="T72" fmla="*/ 542 w 671"/>
                  <a:gd name="T73" fmla="*/ 796 h 806"/>
                  <a:gd name="T74" fmla="*/ 554 w 671"/>
                  <a:gd name="T75" fmla="*/ 781 h 806"/>
                  <a:gd name="T76" fmla="*/ 569 w 671"/>
                  <a:gd name="T77" fmla="*/ 757 h 806"/>
                  <a:gd name="T78" fmla="*/ 585 w 671"/>
                  <a:gd name="T79" fmla="*/ 725 h 806"/>
                  <a:gd name="T80" fmla="*/ 600 w 671"/>
                  <a:gd name="T81" fmla="*/ 686 h 806"/>
                  <a:gd name="T82" fmla="*/ 615 w 671"/>
                  <a:gd name="T83" fmla="*/ 641 h 806"/>
                  <a:gd name="T84" fmla="*/ 630 w 671"/>
                  <a:gd name="T85" fmla="*/ 591 h 806"/>
                  <a:gd name="T86" fmla="*/ 646 w 671"/>
                  <a:gd name="T87" fmla="*/ 537 h 806"/>
                  <a:gd name="T88" fmla="*/ 658 w 671"/>
                  <a:gd name="T89" fmla="*/ 481 h 8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806"/>
                  <a:gd name="T137" fmla="*/ 671 w 671"/>
                  <a:gd name="T138" fmla="*/ 806 h 80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806">
                    <a:moveTo>
                      <a:pt x="0" y="591"/>
                    </a:moveTo>
                    <a:lnTo>
                      <a:pt x="3" y="573"/>
                    </a:lnTo>
                    <a:lnTo>
                      <a:pt x="9" y="555"/>
                    </a:lnTo>
                    <a:lnTo>
                      <a:pt x="15" y="537"/>
                    </a:lnTo>
                    <a:lnTo>
                      <a:pt x="18" y="520"/>
                    </a:lnTo>
                    <a:lnTo>
                      <a:pt x="24" y="499"/>
                    </a:lnTo>
                    <a:lnTo>
                      <a:pt x="30" y="481"/>
                    </a:lnTo>
                    <a:lnTo>
                      <a:pt x="34" y="460"/>
                    </a:lnTo>
                    <a:lnTo>
                      <a:pt x="40" y="439"/>
                    </a:lnTo>
                    <a:lnTo>
                      <a:pt x="43" y="421"/>
                    </a:lnTo>
                    <a:lnTo>
                      <a:pt x="49" y="401"/>
                    </a:lnTo>
                    <a:lnTo>
                      <a:pt x="55" y="384"/>
                    </a:lnTo>
                    <a:lnTo>
                      <a:pt x="58" y="363"/>
                    </a:lnTo>
                    <a:lnTo>
                      <a:pt x="64" y="342"/>
                    </a:lnTo>
                    <a:lnTo>
                      <a:pt x="67" y="324"/>
                    </a:lnTo>
                    <a:lnTo>
                      <a:pt x="73" y="303"/>
                    </a:lnTo>
                    <a:lnTo>
                      <a:pt x="79" y="285"/>
                    </a:lnTo>
                    <a:lnTo>
                      <a:pt x="82" y="268"/>
                    </a:lnTo>
                    <a:lnTo>
                      <a:pt x="88" y="247"/>
                    </a:lnTo>
                    <a:lnTo>
                      <a:pt x="95" y="229"/>
                    </a:lnTo>
                    <a:lnTo>
                      <a:pt x="98" y="211"/>
                    </a:lnTo>
                    <a:lnTo>
                      <a:pt x="104" y="196"/>
                    </a:lnTo>
                    <a:lnTo>
                      <a:pt x="107" y="178"/>
                    </a:lnTo>
                    <a:lnTo>
                      <a:pt x="113" y="164"/>
                    </a:lnTo>
                    <a:lnTo>
                      <a:pt x="119" y="146"/>
                    </a:lnTo>
                    <a:lnTo>
                      <a:pt x="122" y="131"/>
                    </a:lnTo>
                    <a:lnTo>
                      <a:pt x="128" y="116"/>
                    </a:lnTo>
                    <a:lnTo>
                      <a:pt x="131" y="104"/>
                    </a:lnTo>
                    <a:lnTo>
                      <a:pt x="137" y="92"/>
                    </a:lnTo>
                    <a:lnTo>
                      <a:pt x="143" y="77"/>
                    </a:lnTo>
                    <a:lnTo>
                      <a:pt x="146" y="68"/>
                    </a:lnTo>
                    <a:lnTo>
                      <a:pt x="152" y="56"/>
                    </a:lnTo>
                    <a:lnTo>
                      <a:pt x="159" y="48"/>
                    </a:lnTo>
                    <a:lnTo>
                      <a:pt x="162" y="39"/>
                    </a:lnTo>
                    <a:lnTo>
                      <a:pt x="168" y="30"/>
                    </a:lnTo>
                    <a:lnTo>
                      <a:pt x="171" y="24"/>
                    </a:lnTo>
                    <a:lnTo>
                      <a:pt x="177" y="18"/>
                    </a:lnTo>
                    <a:lnTo>
                      <a:pt x="183" y="12"/>
                    </a:lnTo>
                    <a:lnTo>
                      <a:pt x="186" y="6"/>
                    </a:lnTo>
                    <a:lnTo>
                      <a:pt x="192" y="3"/>
                    </a:lnTo>
                    <a:lnTo>
                      <a:pt x="195" y="0"/>
                    </a:lnTo>
                    <a:lnTo>
                      <a:pt x="201" y="0"/>
                    </a:lnTo>
                    <a:lnTo>
                      <a:pt x="207" y="0"/>
                    </a:lnTo>
                    <a:lnTo>
                      <a:pt x="210" y="0"/>
                    </a:lnTo>
                    <a:lnTo>
                      <a:pt x="216" y="0"/>
                    </a:lnTo>
                    <a:lnTo>
                      <a:pt x="223" y="3"/>
                    </a:lnTo>
                    <a:lnTo>
                      <a:pt x="226" y="6"/>
                    </a:lnTo>
                    <a:lnTo>
                      <a:pt x="232" y="12"/>
                    </a:lnTo>
                    <a:lnTo>
                      <a:pt x="235" y="18"/>
                    </a:lnTo>
                    <a:lnTo>
                      <a:pt x="241" y="24"/>
                    </a:lnTo>
                    <a:lnTo>
                      <a:pt x="247" y="30"/>
                    </a:lnTo>
                    <a:lnTo>
                      <a:pt x="250" y="39"/>
                    </a:lnTo>
                    <a:lnTo>
                      <a:pt x="256" y="48"/>
                    </a:lnTo>
                    <a:lnTo>
                      <a:pt x="262" y="56"/>
                    </a:lnTo>
                    <a:lnTo>
                      <a:pt x="265" y="68"/>
                    </a:lnTo>
                    <a:lnTo>
                      <a:pt x="271" y="77"/>
                    </a:lnTo>
                    <a:lnTo>
                      <a:pt x="274" y="92"/>
                    </a:lnTo>
                    <a:lnTo>
                      <a:pt x="281" y="104"/>
                    </a:lnTo>
                    <a:lnTo>
                      <a:pt x="287" y="116"/>
                    </a:lnTo>
                    <a:lnTo>
                      <a:pt x="290" y="131"/>
                    </a:lnTo>
                    <a:lnTo>
                      <a:pt x="296" y="146"/>
                    </a:lnTo>
                    <a:lnTo>
                      <a:pt x="299" y="164"/>
                    </a:lnTo>
                    <a:lnTo>
                      <a:pt x="305" y="178"/>
                    </a:lnTo>
                    <a:lnTo>
                      <a:pt x="311" y="196"/>
                    </a:lnTo>
                    <a:lnTo>
                      <a:pt x="314" y="211"/>
                    </a:lnTo>
                    <a:lnTo>
                      <a:pt x="320" y="229"/>
                    </a:lnTo>
                    <a:lnTo>
                      <a:pt x="326" y="247"/>
                    </a:lnTo>
                    <a:lnTo>
                      <a:pt x="329" y="268"/>
                    </a:lnTo>
                    <a:lnTo>
                      <a:pt x="335" y="285"/>
                    </a:lnTo>
                    <a:lnTo>
                      <a:pt x="338" y="303"/>
                    </a:lnTo>
                    <a:lnTo>
                      <a:pt x="345" y="324"/>
                    </a:lnTo>
                    <a:lnTo>
                      <a:pt x="351" y="342"/>
                    </a:lnTo>
                    <a:lnTo>
                      <a:pt x="354" y="363"/>
                    </a:lnTo>
                    <a:lnTo>
                      <a:pt x="360" y="384"/>
                    </a:lnTo>
                    <a:lnTo>
                      <a:pt x="363" y="401"/>
                    </a:lnTo>
                    <a:lnTo>
                      <a:pt x="369" y="421"/>
                    </a:lnTo>
                    <a:lnTo>
                      <a:pt x="374" y="439"/>
                    </a:lnTo>
                    <a:lnTo>
                      <a:pt x="377" y="460"/>
                    </a:lnTo>
                    <a:lnTo>
                      <a:pt x="383" y="481"/>
                    </a:lnTo>
                    <a:lnTo>
                      <a:pt x="389" y="499"/>
                    </a:lnTo>
                    <a:lnTo>
                      <a:pt x="393" y="520"/>
                    </a:lnTo>
                    <a:lnTo>
                      <a:pt x="399" y="537"/>
                    </a:lnTo>
                    <a:lnTo>
                      <a:pt x="402" y="555"/>
                    </a:lnTo>
                    <a:lnTo>
                      <a:pt x="408" y="573"/>
                    </a:lnTo>
                    <a:lnTo>
                      <a:pt x="414" y="591"/>
                    </a:lnTo>
                    <a:lnTo>
                      <a:pt x="417" y="609"/>
                    </a:lnTo>
                    <a:lnTo>
                      <a:pt x="423" y="624"/>
                    </a:lnTo>
                    <a:lnTo>
                      <a:pt x="426" y="641"/>
                    </a:lnTo>
                    <a:lnTo>
                      <a:pt x="432" y="656"/>
                    </a:lnTo>
                    <a:lnTo>
                      <a:pt x="438" y="671"/>
                    </a:lnTo>
                    <a:lnTo>
                      <a:pt x="441" y="686"/>
                    </a:lnTo>
                    <a:lnTo>
                      <a:pt x="447" y="701"/>
                    </a:lnTo>
                    <a:lnTo>
                      <a:pt x="454" y="713"/>
                    </a:lnTo>
                    <a:lnTo>
                      <a:pt x="457" y="725"/>
                    </a:lnTo>
                    <a:lnTo>
                      <a:pt x="463" y="737"/>
                    </a:lnTo>
                    <a:lnTo>
                      <a:pt x="466" y="746"/>
                    </a:lnTo>
                    <a:lnTo>
                      <a:pt x="472" y="757"/>
                    </a:lnTo>
                    <a:lnTo>
                      <a:pt x="478" y="766"/>
                    </a:lnTo>
                    <a:lnTo>
                      <a:pt x="481" y="772"/>
                    </a:lnTo>
                    <a:lnTo>
                      <a:pt x="487" y="781"/>
                    </a:lnTo>
                    <a:lnTo>
                      <a:pt x="490" y="787"/>
                    </a:lnTo>
                    <a:lnTo>
                      <a:pt x="496" y="793"/>
                    </a:lnTo>
                    <a:lnTo>
                      <a:pt x="502" y="796"/>
                    </a:lnTo>
                    <a:lnTo>
                      <a:pt x="505" y="799"/>
                    </a:lnTo>
                    <a:lnTo>
                      <a:pt x="511" y="802"/>
                    </a:lnTo>
                    <a:lnTo>
                      <a:pt x="518" y="802"/>
                    </a:lnTo>
                    <a:lnTo>
                      <a:pt x="521" y="805"/>
                    </a:lnTo>
                    <a:lnTo>
                      <a:pt x="527" y="802"/>
                    </a:lnTo>
                    <a:lnTo>
                      <a:pt x="530" y="802"/>
                    </a:lnTo>
                    <a:lnTo>
                      <a:pt x="536" y="799"/>
                    </a:lnTo>
                    <a:lnTo>
                      <a:pt x="542" y="796"/>
                    </a:lnTo>
                    <a:lnTo>
                      <a:pt x="545" y="793"/>
                    </a:lnTo>
                    <a:lnTo>
                      <a:pt x="551" y="787"/>
                    </a:lnTo>
                    <a:lnTo>
                      <a:pt x="554" y="781"/>
                    </a:lnTo>
                    <a:lnTo>
                      <a:pt x="560" y="772"/>
                    </a:lnTo>
                    <a:lnTo>
                      <a:pt x="566" y="766"/>
                    </a:lnTo>
                    <a:lnTo>
                      <a:pt x="569" y="757"/>
                    </a:lnTo>
                    <a:lnTo>
                      <a:pt x="575" y="746"/>
                    </a:lnTo>
                    <a:lnTo>
                      <a:pt x="582" y="737"/>
                    </a:lnTo>
                    <a:lnTo>
                      <a:pt x="585" y="725"/>
                    </a:lnTo>
                    <a:lnTo>
                      <a:pt x="591" y="713"/>
                    </a:lnTo>
                    <a:lnTo>
                      <a:pt x="594" y="701"/>
                    </a:lnTo>
                    <a:lnTo>
                      <a:pt x="600" y="686"/>
                    </a:lnTo>
                    <a:lnTo>
                      <a:pt x="606" y="671"/>
                    </a:lnTo>
                    <a:lnTo>
                      <a:pt x="609" y="656"/>
                    </a:lnTo>
                    <a:lnTo>
                      <a:pt x="615" y="641"/>
                    </a:lnTo>
                    <a:lnTo>
                      <a:pt x="618" y="624"/>
                    </a:lnTo>
                    <a:lnTo>
                      <a:pt x="624" y="609"/>
                    </a:lnTo>
                    <a:lnTo>
                      <a:pt x="630" y="591"/>
                    </a:lnTo>
                    <a:lnTo>
                      <a:pt x="633" y="573"/>
                    </a:lnTo>
                    <a:lnTo>
                      <a:pt x="640" y="555"/>
                    </a:lnTo>
                    <a:lnTo>
                      <a:pt x="646" y="537"/>
                    </a:lnTo>
                    <a:lnTo>
                      <a:pt x="649" y="520"/>
                    </a:lnTo>
                    <a:lnTo>
                      <a:pt x="655" y="499"/>
                    </a:lnTo>
                    <a:lnTo>
                      <a:pt x="658" y="481"/>
                    </a:lnTo>
                    <a:lnTo>
                      <a:pt x="664" y="460"/>
                    </a:lnTo>
                    <a:lnTo>
                      <a:pt x="670" y="439"/>
                    </a:lnTo>
                  </a:path>
                </a:pathLst>
              </a:custGeom>
              <a:noFill/>
              <a:ln w="19050" cap="rnd" cmpd="sng" algn="ctr">
                <a:solidFill>
                  <a:srgbClr val="000000"/>
                </a:solidFill>
                <a:prstDash val="solid"/>
                <a:round/>
                <a:headEnd type="none" w="med" len="med"/>
                <a:tailEnd type="none" w="med" len="med"/>
              </a:ln>
            </p:spPr>
            <p:txBody>
              <a:bodyPr/>
              <a:lstStyle/>
              <a:p>
                <a:endParaRPr lang="en-US"/>
              </a:p>
            </p:txBody>
          </p:sp>
        </p:grpSp>
        <p:sp>
          <p:nvSpPr>
            <p:cNvPr id="31" name="Freeform 7"/>
            <p:cNvSpPr>
              <a:spLocks/>
            </p:cNvSpPr>
            <p:nvPr/>
          </p:nvSpPr>
          <p:spPr bwMode="auto">
            <a:xfrm flipV="1">
              <a:off x="5407188" y="3130550"/>
              <a:ext cx="332030" cy="813865"/>
            </a:xfrm>
            <a:custGeom>
              <a:avLst/>
              <a:gdLst/>
              <a:ahLst/>
              <a:cxnLst/>
              <a:rect l="0" t="0" r="r" b="b"/>
              <a:pathLst>
                <a:path w="463" h="805">
                  <a:moveTo>
                    <a:pt x="0" y="0"/>
                  </a:moveTo>
                  <a:lnTo>
                    <a:pt x="9" y="0"/>
                  </a:lnTo>
                  <a:cubicBezTo>
                    <a:pt x="11" y="1"/>
                    <a:pt x="14" y="2"/>
                    <a:pt x="16" y="3"/>
                  </a:cubicBezTo>
                  <a:lnTo>
                    <a:pt x="19" y="6"/>
                  </a:lnTo>
                  <a:lnTo>
                    <a:pt x="25" y="12"/>
                  </a:lnTo>
                  <a:lnTo>
                    <a:pt x="28" y="18"/>
                  </a:lnTo>
                  <a:lnTo>
                    <a:pt x="34" y="24"/>
                  </a:lnTo>
                  <a:lnTo>
                    <a:pt x="40" y="30"/>
                  </a:lnTo>
                  <a:lnTo>
                    <a:pt x="43" y="39"/>
                  </a:lnTo>
                  <a:lnTo>
                    <a:pt x="49" y="48"/>
                  </a:lnTo>
                  <a:cubicBezTo>
                    <a:pt x="51" y="51"/>
                    <a:pt x="53" y="53"/>
                    <a:pt x="55" y="56"/>
                  </a:cubicBezTo>
                  <a:lnTo>
                    <a:pt x="58" y="68"/>
                  </a:lnTo>
                  <a:lnTo>
                    <a:pt x="64" y="77"/>
                  </a:lnTo>
                  <a:lnTo>
                    <a:pt x="67" y="92"/>
                  </a:lnTo>
                  <a:cubicBezTo>
                    <a:pt x="69" y="96"/>
                    <a:pt x="72" y="100"/>
                    <a:pt x="74" y="104"/>
                  </a:cubicBezTo>
                  <a:lnTo>
                    <a:pt x="80" y="116"/>
                  </a:lnTo>
                  <a:lnTo>
                    <a:pt x="83" y="131"/>
                  </a:lnTo>
                  <a:lnTo>
                    <a:pt x="89" y="146"/>
                  </a:lnTo>
                  <a:lnTo>
                    <a:pt x="92" y="164"/>
                  </a:lnTo>
                  <a:cubicBezTo>
                    <a:pt x="94" y="169"/>
                    <a:pt x="96" y="173"/>
                    <a:pt x="98" y="178"/>
                  </a:cubicBezTo>
                  <a:lnTo>
                    <a:pt x="104" y="196"/>
                  </a:lnTo>
                  <a:lnTo>
                    <a:pt x="107" y="211"/>
                  </a:lnTo>
                  <a:lnTo>
                    <a:pt x="113" y="229"/>
                  </a:lnTo>
                  <a:lnTo>
                    <a:pt x="119" y="247"/>
                  </a:lnTo>
                  <a:lnTo>
                    <a:pt x="122" y="268"/>
                  </a:lnTo>
                  <a:cubicBezTo>
                    <a:pt x="124" y="274"/>
                    <a:pt x="126" y="279"/>
                    <a:pt x="128" y="285"/>
                  </a:cubicBezTo>
                  <a:lnTo>
                    <a:pt x="131" y="303"/>
                  </a:lnTo>
                  <a:cubicBezTo>
                    <a:pt x="133" y="310"/>
                    <a:pt x="136" y="317"/>
                    <a:pt x="138" y="324"/>
                  </a:cubicBezTo>
                  <a:lnTo>
                    <a:pt x="144" y="342"/>
                  </a:lnTo>
                  <a:lnTo>
                    <a:pt x="147" y="363"/>
                  </a:lnTo>
                  <a:lnTo>
                    <a:pt x="153" y="384"/>
                  </a:lnTo>
                  <a:cubicBezTo>
                    <a:pt x="154" y="390"/>
                    <a:pt x="155" y="395"/>
                    <a:pt x="156" y="401"/>
                  </a:cubicBezTo>
                  <a:cubicBezTo>
                    <a:pt x="158" y="408"/>
                    <a:pt x="160" y="414"/>
                    <a:pt x="162" y="421"/>
                  </a:cubicBezTo>
                  <a:cubicBezTo>
                    <a:pt x="164" y="427"/>
                    <a:pt x="165" y="433"/>
                    <a:pt x="167" y="439"/>
                  </a:cubicBezTo>
                  <a:lnTo>
                    <a:pt x="170" y="460"/>
                  </a:lnTo>
                  <a:lnTo>
                    <a:pt x="176" y="481"/>
                  </a:lnTo>
                  <a:lnTo>
                    <a:pt x="182" y="499"/>
                  </a:lnTo>
                  <a:cubicBezTo>
                    <a:pt x="183" y="506"/>
                    <a:pt x="185" y="513"/>
                    <a:pt x="186" y="520"/>
                  </a:cubicBezTo>
                  <a:cubicBezTo>
                    <a:pt x="188" y="526"/>
                    <a:pt x="190" y="531"/>
                    <a:pt x="192" y="537"/>
                  </a:cubicBezTo>
                  <a:lnTo>
                    <a:pt x="195" y="555"/>
                  </a:lnTo>
                  <a:lnTo>
                    <a:pt x="201" y="573"/>
                  </a:lnTo>
                  <a:lnTo>
                    <a:pt x="207" y="591"/>
                  </a:lnTo>
                  <a:lnTo>
                    <a:pt x="210" y="609"/>
                  </a:lnTo>
                  <a:lnTo>
                    <a:pt x="216" y="624"/>
                  </a:lnTo>
                  <a:cubicBezTo>
                    <a:pt x="217" y="630"/>
                    <a:pt x="218" y="635"/>
                    <a:pt x="219" y="641"/>
                  </a:cubicBezTo>
                  <a:lnTo>
                    <a:pt x="225" y="656"/>
                  </a:lnTo>
                  <a:lnTo>
                    <a:pt x="231" y="671"/>
                  </a:lnTo>
                  <a:lnTo>
                    <a:pt x="234" y="686"/>
                  </a:lnTo>
                  <a:lnTo>
                    <a:pt x="240" y="701"/>
                  </a:lnTo>
                  <a:cubicBezTo>
                    <a:pt x="242" y="705"/>
                    <a:pt x="245" y="709"/>
                    <a:pt x="247" y="713"/>
                  </a:cubicBezTo>
                  <a:lnTo>
                    <a:pt x="250" y="725"/>
                  </a:lnTo>
                  <a:lnTo>
                    <a:pt x="256" y="737"/>
                  </a:lnTo>
                  <a:lnTo>
                    <a:pt x="259" y="746"/>
                  </a:lnTo>
                  <a:cubicBezTo>
                    <a:pt x="261" y="750"/>
                    <a:pt x="263" y="753"/>
                    <a:pt x="265" y="757"/>
                  </a:cubicBezTo>
                  <a:lnTo>
                    <a:pt x="271" y="766"/>
                  </a:lnTo>
                  <a:lnTo>
                    <a:pt x="274" y="772"/>
                  </a:lnTo>
                  <a:lnTo>
                    <a:pt x="280" y="781"/>
                  </a:lnTo>
                  <a:lnTo>
                    <a:pt x="283" y="787"/>
                  </a:lnTo>
                  <a:lnTo>
                    <a:pt x="289" y="793"/>
                  </a:lnTo>
                  <a:lnTo>
                    <a:pt x="295" y="796"/>
                  </a:lnTo>
                  <a:lnTo>
                    <a:pt x="298" y="799"/>
                  </a:lnTo>
                  <a:lnTo>
                    <a:pt x="304" y="802"/>
                  </a:lnTo>
                  <a:lnTo>
                    <a:pt x="311" y="802"/>
                  </a:lnTo>
                  <a:lnTo>
                    <a:pt x="314" y="805"/>
                  </a:lnTo>
                  <a:lnTo>
                    <a:pt x="320" y="802"/>
                  </a:lnTo>
                  <a:lnTo>
                    <a:pt x="323" y="802"/>
                  </a:lnTo>
                  <a:lnTo>
                    <a:pt x="329" y="799"/>
                  </a:lnTo>
                  <a:lnTo>
                    <a:pt x="335" y="796"/>
                  </a:lnTo>
                  <a:lnTo>
                    <a:pt x="338" y="793"/>
                  </a:lnTo>
                  <a:lnTo>
                    <a:pt x="344" y="787"/>
                  </a:lnTo>
                  <a:lnTo>
                    <a:pt x="347" y="781"/>
                  </a:lnTo>
                  <a:lnTo>
                    <a:pt x="353" y="772"/>
                  </a:lnTo>
                  <a:lnTo>
                    <a:pt x="359" y="766"/>
                  </a:lnTo>
                  <a:lnTo>
                    <a:pt x="362" y="757"/>
                  </a:lnTo>
                  <a:cubicBezTo>
                    <a:pt x="364" y="753"/>
                    <a:pt x="366" y="750"/>
                    <a:pt x="368" y="746"/>
                  </a:cubicBezTo>
                  <a:cubicBezTo>
                    <a:pt x="370" y="743"/>
                    <a:pt x="373" y="740"/>
                    <a:pt x="375" y="737"/>
                  </a:cubicBezTo>
                  <a:lnTo>
                    <a:pt x="378" y="725"/>
                  </a:lnTo>
                  <a:lnTo>
                    <a:pt x="384" y="713"/>
                  </a:lnTo>
                  <a:lnTo>
                    <a:pt x="387" y="701"/>
                  </a:lnTo>
                  <a:lnTo>
                    <a:pt x="393" y="686"/>
                  </a:lnTo>
                  <a:lnTo>
                    <a:pt x="399" y="671"/>
                  </a:lnTo>
                  <a:lnTo>
                    <a:pt x="402" y="656"/>
                  </a:lnTo>
                  <a:lnTo>
                    <a:pt x="408" y="641"/>
                  </a:lnTo>
                  <a:cubicBezTo>
                    <a:pt x="409" y="635"/>
                    <a:pt x="410" y="630"/>
                    <a:pt x="411" y="624"/>
                  </a:cubicBezTo>
                  <a:lnTo>
                    <a:pt x="417" y="609"/>
                  </a:lnTo>
                  <a:lnTo>
                    <a:pt x="423" y="591"/>
                  </a:lnTo>
                  <a:lnTo>
                    <a:pt x="426" y="573"/>
                  </a:lnTo>
                  <a:cubicBezTo>
                    <a:pt x="428" y="567"/>
                    <a:pt x="431" y="561"/>
                    <a:pt x="433" y="555"/>
                  </a:cubicBezTo>
                  <a:lnTo>
                    <a:pt x="439" y="537"/>
                  </a:lnTo>
                  <a:cubicBezTo>
                    <a:pt x="440" y="531"/>
                    <a:pt x="441" y="526"/>
                    <a:pt x="442" y="520"/>
                  </a:cubicBezTo>
                  <a:lnTo>
                    <a:pt x="448" y="499"/>
                  </a:lnTo>
                  <a:lnTo>
                    <a:pt x="451" y="481"/>
                  </a:lnTo>
                  <a:lnTo>
                    <a:pt x="457" y="460"/>
                  </a:lnTo>
                  <a:lnTo>
                    <a:pt x="463" y="439"/>
                  </a:lnTo>
                </a:path>
              </a:pathLst>
            </a:custGeom>
            <a:noFill/>
            <a:ln w="19050" cap="rnd" cmpd="sng" algn="ctr">
              <a:solidFill>
                <a:srgbClr val="000000"/>
              </a:solidFill>
              <a:prstDash val="sysDash"/>
              <a:round/>
              <a:headEnd type="none" w="med" len="med"/>
              <a:tailEnd type="none" w="med" len="med"/>
            </a:ln>
          </p:spPr>
          <p:txBody>
            <a:bodyPr/>
            <a:lstStyle/>
            <a:p>
              <a:endParaRPr lang="en-US"/>
            </a:p>
          </p:txBody>
        </p:sp>
        <p:sp>
          <p:nvSpPr>
            <p:cNvPr id="32" name="Freeform 8"/>
            <p:cNvSpPr>
              <a:spLocks/>
            </p:cNvSpPr>
            <p:nvPr/>
          </p:nvSpPr>
          <p:spPr bwMode="auto">
            <a:xfrm flipV="1">
              <a:off x="5734832" y="3147372"/>
              <a:ext cx="458171" cy="813865"/>
            </a:xfrm>
            <a:custGeom>
              <a:avLst/>
              <a:gdLst/>
              <a:ahLst/>
              <a:cxnLst/>
              <a:rect l="0" t="0" r="r" b="b"/>
              <a:pathLst>
                <a:path w="636" h="805">
                  <a:moveTo>
                    <a:pt x="0" y="460"/>
                  </a:moveTo>
                  <a:cubicBezTo>
                    <a:pt x="5" y="440"/>
                    <a:pt x="10" y="421"/>
                    <a:pt x="15" y="401"/>
                  </a:cubicBezTo>
                  <a:cubicBezTo>
                    <a:pt x="17" y="395"/>
                    <a:pt x="19" y="390"/>
                    <a:pt x="21" y="384"/>
                  </a:cubicBezTo>
                  <a:lnTo>
                    <a:pt x="24" y="363"/>
                  </a:lnTo>
                  <a:lnTo>
                    <a:pt x="30" y="342"/>
                  </a:lnTo>
                  <a:lnTo>
                    <a:pt x="33" y="324"/>
                  </a:lnTo>
                  <a:lnTo>
                    <a:pt x="39" y="303"/>
                  </a:lnTo>
                  <a:lnTo>
                    <a:pt x="45" y="285"/>
                  </a:lnTo>
                  <a:cubicBezTo>
                    <a:pt x="46" y="279"/>
                    <a:pt x="47" y="274"/>
                    <a:pt x="48" y="268"/>
                  </a:cubicBezTo>
                  <a:lnTo>
                    <a:pt x="54" y="247"/>
                  </a:lnTo>
                  <a:cubicBezTo>
                    <a:pt x="56" y="241"/>
                    <a:pt x="59" y="235"/>
                    <a:pt x="61" y="229"/>
                  </a:cubicBezTo>
                  <a:lnTo>
                    <a:pt x="64" y="211"/>
                  </a:lnTo>
                  <a:lnTo>
                    <a:pt x="70" y="196"/>
                  </a:lnTo>
                  <a:lnTo>
                    <a:pt x="73" y="178"/>
                  </a:lnTo>
                  <a:cubicBezTo>
                    <a:pt x="75" y="173"/>
                    <a:pt x="77" y="169"/>
                    <a:pt x="79" y="164"/>
                  </a:cubicBezTo>
                  <a:lnTo>
                    <a:pt x="85" y="146"/>
                  </a:lnTo>
                  <a:lnTo>
                    <a:pt x="88" y="131"/>
                  </a:lnTo>
                  <a:lnTo>
                    <a:pt x="94" y="116"/>
                  </a:lnTo>
                  <a:lnTo>
                    <a:pt x="97" y="104"/>
                  </a:lnTo>
                  <a:lnTo>
                    <a:pt x="103" y="92"/>
                  </a:lnTo>
                  <a:lnTo>
                    <a:pt x="109" y="77"/>
                  </a:lnTo>
                  <a:lnTo>
                    <a:pt x="112" y="68"/>
                  </a:lnTo>
                  <a:lnTo>
                    <a:pt x="118" y="56"/>
                  </a:lnTo>
                  <a:cubicBezTo>
                    <a:pt x="120" y="53"/>
                    <a:pt x="123" y="51"/>
                    <a:pt x="125" y="48"/>
                  </a:cubicBezTo>
                  <a:lnTo>
                    <a:pt x="128" y="39"/>
                  </a:lnTo>
                  <a:lnTo>
                    <a:pt x="134" y="30"/>
                  </a:lnTo>
                  <a:lnTo>
                    <a:pt x="137" y="24"/>
                  </a:lnTo>
                  <a:lnTo>
                    <a:pt x="143" y="18"/>
                  </a:lnTo>
                  <a:lnTo>
                    <a:pt x="149" y="12"/>
                  </a:lnTo>
                  <a:lnTo>
                    <a:pt x="152" y="6"/>
                  </a:lnTo>
                  <a:lnTo>
                    <a:pt x="158" y="3"/>
                  </a:lnTo>
                  <a:lnTo>
                    <a:pt x="161" y="0"/>
                  </a:lnTo>
                  <a:lnTo>
                    <a:pt x="167" y="0"/>
                  </a:lnTo>
                  <a:lnTo>
                    <a:pt x="173" y="0"/>
                  </a:lnTo>
                  <a:lnTo>
                    <a:pt x="176" y="0"/>
                  </a:lnTo>
                  <a:lnTo>
                    <a:pt x="182" y="0"/>
                  </a:lnTo>
                  <a:cubicBezTo>
                    <a:pt x="184" y="1"/>
                    <a:pt x="187" y="2"/>
                    <a:pt x="189" y="3"/>
                  </a:cubicBezTo>
                  <a:lnTo>
                    <a:pt x="192" y="6"/>
                  </a:lnTo>
                  <a:lnTo>
                    <a:pt x="198" y="12"/>
                  </a:lnTo>
                  <a:lnTo>
                    <a:pt x="201" y="18"/>
                  </a:lnTo>
                  <a:lnTo>
                    <a:pt x="207" y="24"/>
                  </a:lnTo>
                  <a:lnTo>
                    <a:pt x="213" y="30"/>
                  </a:lnTo>
                  <a:lnTo>
                    <a:pt x="216" y="39"/>
                  </a:lnTo>
                  <a:lnTo>
                    <a:pt x="222" y="48"/>
                  </a:lnTo>
                  <a:cubicBezTo>
                    <a:pt x="224" y="51"/>
                    <a:pt x="226" y="53"/>
                    <a:pt x="228" y="56"/>
                  </a:cubicBezTo>
                  <a:lnTo>
                    <a:pt x="231" y="68"/>
                  </a:lnTo>
                  <a:lnTo>
                    <a:pt x="237" y="77"/>
                  </a:lnTo>
                  <a:lnTo>
                    <a:pt x="240" y="92"/>
                  </a:lnTo>
                  <a:cubicBezTo>
                    <a:pt x="242" y="96"/>
                    <a:pt x="245" y="100"/>
                    <a:pt x="247" y="104"/>
                  </a:cubicBezTo>
                  <a:lnTo>
                    <a:pt x="253" y="116"/>
                  </a:lnTo>
                  <a:lnTo>
                    <a:pt x="256" y="131"/>
                  </a:lnTo>
                  <a:lnTo>
                    <a:pt x="262" y="146"/>
                  </a:lnTo>
                  <a:lnTo>
                    <a:pt x="265" y="164"/>
                  </a:lnTo>
                  <a:cubicBezTo>
                    <a:pt x="267" y="169"/>
                    <a:pt x="269" y="173"/>
                    <a:pt x="271" y="178"/>
                  </a:cubicBezTo>
                  <a:lnTo>
                    <a:pt x="277" y="196"/>
                  </a:lnTo>
                  <a:lnTo>
                    <a:pt x="280" y="211"/>
                  </a:lnTo>
                  <a:lnTo>
                    <a:pt x="286" y="229"/>
                  </a:lnTo>
                  <a:lnTo>
                    <a:pt x="292" y="247"/>
                  </a:lnTo>
                  <a:lnTo>
                    <a:pt x="295" y="268"/>
                  </a:lnTo>
                  <a:cubicBezTo>
                    <a:pt x="297" y="274"/>
                    <a:pt x="299" y="279"/>
                    <a:pt x="301" y="285"/>
                  </a:cubicBezTo>
                  <a:lnTo>
                    <a:pt x="304" y="303"/>
                  </a:lnTo>
                  <a:cubicBezTo>
                    <a:pt x="306" y="310"/>
                    <a:pt x="309" y="317"/>
                    <a:pt x="311" y="324"/>
                  </a:cubicBezTo>
                  <a:lnTo>
                    <a:pt x="317" y="342"/>
                  </a:lnTo>
                  <a:lnTo>
                    <a:pt x="320" y="363"/>
                  </a:lnTo>
                  <a:lnTo>
                    <a:pt x="326" y="384"/>
                  </a:lnTo>
                  <a:cubicBezTo>
                    <a:pt x="327" y="390"/>
                    <a:pt x="328" y="395"/>
                    <a:pt x="329" y="401"/>
                  </a:cubicBezTo>
                  <a:cubicBezTo>
                    <a:pt x="331" y="408"/>
                    <a:pt x="333" y="414"/>
                    <a:pt x="335" y="421"/>
                  </a:cubicBezTo>
                  <a:cubicBezTo>
                    <a:pt x="337" y="427"/>
                    <a:pt x="338" y="433"/>
                    <a:pt x="340" y="439"/>
                  </a:cubicBezTo>
                  <a:lnTo>
                    <a:pt x="343" y="460"/>
                  </a:lnTo>
                  <a:lnTo>
                    <a:pt x="349" y="481"/>
                  </a:lnTo>
                  <a:lnTo>
                    <a:pt x="355" y="499"/>
                  </a:lnTo>
                  <a:cubicBezTo>
                    <a:pt x="356" y="506"/>
                    <a:pt x="358" y="513"/>
                    <a:pt x="359" y="520"/>
                  </a:cubicBezTo>
                  <a:cubicBezTo>
                    <a:pt x="361" y="526"/>
                    <a:pt x="363" y="531"/>
                    <a:pt x="365" y="537"/>
                  </a:cubicBezTo>
                  <a:lnTo>
                    <a:pt x="368" y="555"/>
                  </a:lnTo>
                  <a:lnTo>
                    <a:pt x="374" y="573"/>
                  </a:lnTo>
                  <a:lnTo>
                    <a:pt x="380" y="591"/>
                  </a:lnTo>
                  <a:lnTo>
                    <a:pt x="383" y="609"/>
                  </a:lnTo>
                  <a:lnTo>
                    <a:pt x="389" y="624"/>
                  </a:lnTo>
                  <a:cubicBezTo>
                    <a:pt x="390" y="630"/>
                    <a:pt x="391" y="635"/>
                    <a:pt x="392" y="641"/>
                  </a:cubicBezTo>
                  <a:lnTo>
                    <a:pt x="398" y="656"/>
                  </a:lnTo>
                  <a:lnTo>
                    <a:pt x="404" y="671"/>
                  </a:lnTo>
                  <a:lnTo>
                    <a:pt x="407" y="686"/>
                  </a:lnTo>
                  <a:lnTo>
                    <a:pt x="413" y="701"/>
                  </a:lnTo>
                  <a:cubicBezTo>
                    <a:pt x="415" y="705"/>
                    <a:pt x="418" y="709"/>
                    <a:pt x="420" y="713"/>
                  </a:cubicBezTo>
                  <a:lnTo>
                    <a:pt x="423" y="725"/>
                  </a:lnTo>
                  <a:lnTo>
                    <a:pt x="429" y="737"/>
                  </a:lnTo>
                  <a:lnTo>
                    <a:pt x="432" y="746"/>
                  </a:lnTo>
                  <a:cubicBezTo>
                    <a:pt x="434" y="750"/>
                    <a:pt x="436" y="753"/>
                    <a:pt x="438" y="757"/>
                  </a:cubicBezTo>
                  <a:lnTo>
                    <a:pt x="444" y="766"/>
                  </a:lnTo>
                  <a:lnTo>
                    <a:pt x="447" y="772"/>
                  </a:lnTo>
                  <a:lnTo>
                    <a:pt x="453" y="781"/>
                  </a:lnTo>
                  <a:lnTo>
                    <a:pt x="456" y="787"/>
                  </a:lnTo>
                  <a:lnTo>
                    <a:pt x="462" y="793"/>
                  </a:lnTo>
                  <a:lnTo>
                    <a:pt x="468" y="796"/>
                  </a:lnTo>
                  <a:lnTo>
                    <a:pt x="471" y="799"/>
                  </a:lnTo>
                  <a:lnTo>
                    <a:pt x="477" y="802"/>
                  </a:lnTo>
                  <a:lnTo>
                    <a:pt x="484" y="802"/>
                  </a:lnTo>
                  <a:lnTo>
                    <a:pt x="487" y="805"/>
                  </a:lnTo>
                  <a:lnTo>
                    <a:pt x="493" y="802"/>
                  </a:lnTo>
                  <a:lnTo>
                    <a:pt x="496" y="802"/>
                  </a:lnTo>
                  <a:lnTo>
                    <a:pt x="502" y="799"/>
                  </a:lnTo>
                  <a:lnTo>
                    <a:pt x="508" y="796"/>
                  </a:lnTo>
                  <a:lnTo>
                    <a:pt x="511" y="793"/>
                  </a:lnTo>
                  <a:lnTo>
                    <a:pt x="517" y="787"/>
                  </a:lnTo>
                  <a:lnTo>
                    <a:pt x="520" y="781"/>
                  </a:lnTo>
                  <a:lnTo>
                    <a:pt x="526" y="772"/>
                  </a:lnTo>
                  <a:lnTo>
                    <a:pt x="532" y="766"/>
                  </a:lnTo>
                  <a:lnTo>
                    <a:pt x="535" y="757"/>
                  </a:lnTo>
                  <a:cubicBezTo>
                    <a:pt x="537" y="753"/>
                    <a:pt x="539" y="750"/>
                    <a:pt x="541" y="746"/>
                  </a:cubicBezTo>
                  <a:cubicBezTo>
                    <a:pt x="543" y="743"/>
                    <a:pt x="546" y="740"/>
                    <a:pt x="548" y="737"/>
                  </a:cubicBezTo>
                  <a:lnTo>
                    <a:pt x="551" y="725"/>
                  </a:lnTo>
                  <a:lnTo>
                    <a:pt x="557" y="713"/>
                  </a:lnTo>
                  <a:lnTo>
                    <a:pt x="560" y="701"/>
                  </a:lnTo>
                  <a:lnTo>
                    <a:pt x="566" y="686"/>
                  </a:lnTo>
                  <a:lnTo>
                    <a:pt x="572" y="671"/>
                  </a:lnTo>
                  <a:lnTo>
                    <a:pt x="575" y="656"/>
                  </a:lnTo>
                  <a:lnTo>
                    <a:pt x="581" y="641"/>
                  </a:lnTo>
                  <a:cubicBezTo>
                    <a:pt x="582" y="635"/>
                    <a:pt x="583" y="630"/>
                    <a:pt x="584" y="624"/>
                  </a:cubicBezTo>
                  <a:lnTo>
                    <a:pt x="590" y="609"/>
                  </a:lnTo>
                  <a:lnTo>
                    <a:pt x="596" y="591"/>
                  </a:lnTo>
                  <a:lnTo>
                    <a:pt x="599" y="573"/>
                  </a:lnTo>
                  <a:cubicBezTo>
                    <a:pt x="601" y="567"/>
                    <a:pt x="604" y="561"/>
                    <a:pt x="606" y="555"/>
                  </a:cubicBezTo>
                  <a:lnTo>
                    <a:pt x="612" y="537"/>
                  </a:lnTo>
                  <a:cubicBezTo>
                    <a:pt x="613" y="531"/>
                    <a:pt x="614" y="526"/>
                    <a:pt x="615" y="520"/>
                  </a:cubicBezTo>
                  <a:lnTo>
                    <a:pt x="621" y="499"/>
                  </a:lnTo>
                  <a:lnTo>
                    <a:pt x="624" y="481"/>
                  </a:lnTo>
                  <a:lnTo>
                    <a:pt x="630" y="460"/>
                  </a:lnTo>
                  <a:lnTo>
                    <a:pt x="636" y="439"/>
                  </a:lnTo>
                </a:path>
              </a:pathLst>
            </a:custGeom>
            <a:noFill/>
            <a:ln w="19050" cap="rnd" cmpd="sng" algn="ctr">
              <a:solidFill>
                <a:srgbClr val="000000"/>
              </a:solidFill>
              <a:prstDash val="sysDash"/>
              <a:round/>
              <a:headEnd type="none" w="med" len="med"/>
              <a:tailEnd type="none" w="med" len="med"/>
            </a:ln>
          </p:spPr>
          <p:txBody>
            <a:bodyPr/>
            <a:lstStyle/>
            <a:p>
              <a:endParaRPr lang="en-US"/>
            </a:p>
          </p:txBody>
        </p:sp>
        <p:cxnSp>
          <p:nvCxnSpPr>
            <p:cNvPr id="33" name="Straight Arrow Connector 32"/>
            <p:cNvCxnSpPr/>
            <p:nvPr/>
          </p:nvCxnSpPr>
          <p:spPr>
            <a:xfrm>
              <a:off x="2029252" y="2932147"/>
              <a:ext cx="482519" cy="1587"/>
            </a:xfrm>
            <a:prstGeom prst="straightConnector1">
              <a:avLst/>
            </a:prstGeom>
            <a:ln w="19050" cap="flat" cmpd="sng" algn="ctr">
              <a:solidFill>
                <a:srgbClr val="000000"/>
              </a:solidFill>
              <a:prstDash val="solid"/>
              <a:round/>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sp>
          <p:nvSpPr>
            <p:cNvPr id="34" name="TextBox 10"/>
            <p:cNvSpPr txBox="1">
              <a:spLocks noChangeArrowheads="1"/>
            </p:cNvSpPr>
            <p:nvPr/>
          </p:nvSpPr>
          <p:spPr bwMode="auto">
            <a:xfrm>
              <a:off x="2127925" y="2589270"/>
              <a:ext cx="290665" cy="338554"/>
            </a:xfrm>
            <a:prstGeom prst="rect">
              <a:avLst/>
            </a:prstGeom>
            <a:noFill/>
            <a:ln w="9525">
              <a:noFill/>
              <a:miter lim="800000"/>
              <a:headEnd/>
              <a:tailEnd/>
            </a:ln>
          </p:spPr>
          <p:txBody>
            <a:bodyPr wrap="none">
              <a:spAutoFit/>
            </a:bodyPr>
            <a:lstStyle/>
            <a:p>
              <a:r>
                <a:rPr lang="en-US" sz="1600">
                  <a:latin typeface="Calibri" pitchFamily="34" charset="0"/>
                </a:rPr>
                <a:t>P</a:t>
              </a:r>
            </a:p>
          </p:txBody>
        </p:sp>
        <p:cxnSp>
          <p:nvCxnSpPr>
            <p:cNvPr id="35" name="Straight Connector 34"/>
            <p:cNvCxnSpPr/>
            <p:nvPr/>
          </p:nvCxnSpPr>
          <p:spPr>
            <a:xfrm rot="5400000">
              <a:off x="1887973" y="2924209"/>
              <a:ext cx="315890" cy="1588"/>
            </a:xfrm>
            <a:prstGeom prst="line">
              <a:avLst/>
            </a:prstGeom>
            <a:ln w="1905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a:off x="2353033" y="2924209"/>
              <a:ext cx="315890" cy="1587"/>
            </a:xfrm>
            <a:prstGeom prst="line">
              <a:avLst/>
            </a:prstGeom>
            <a:ln w="1905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 name="TextBox 13"/>
            <p:cNvSpPr txBox="1">
              <a:spLocks noChangeArrowheads="1"/>
            </p:cNvSpPr>
            <p:nvPr/>
          </p:nvSpPr>
          <p:spPr bwMode="auto">
            <a:xfrm>
              <a:off x="3997941" y="3142146"/>
              <a:ext cx="666018" cy="646331"/>
            </a:xfrm>
            <a:prstGeom prst="rect">
              <a:avLst/>
            </a:prstGeom>
            <a:noFill/>
            <a:ln w="9525">
              <a:noFill/>
              <a:miter lim="800000"/>
              <a:headEnd/>
              <a:tailEnd/>
            </a:ln>
          </p:spPr>
          <p:txBody>
            <a:bodyPr wrap="none">
              <a:spAutoFit/>
            </a:bodyPr>
            <a:lstStyle/>
            <a:p>
              <a:pPr algn="ctr"/>
              <a:r>
                <a:rPr lang="en-US" sz="1200" dirty="0">
                  <a:latin typeface="Calibri" pitchFamily="34" charset="0"/>
                </a:rPr>
                <a:t>Delay</a:t>
              </a:r>
            </a:p>
            <a:p>
              <a:pPr algn="ctr"/>
              <a:r>
                <a:rPr lang="en-US" sz="1200" dirty="0">
                  <a:latin typeface="Calibri" pitchFamily="34" charset="0"/>
                </a:rPr>
                <a:t>Line</a:t>
              </a:r>
            </a:p>
            <a:p>
              <a:pPr algn="ctr"/>
              <a:r>
                <a:rPr lang="en-US" sz="1200" dirty="0">
                  <a:latin typeface="Calibri" pitchFamily="34" charset="0"/>
                </a:rPr>
                <a:t>T=1/4 P</a:t>
              </a:r>
            </a:p>
          </p:txBody>
        </p:sp>
        <p:sp>
          <p:nvSpPr>
            <p:cNvPr id="38" name="TextBox 14"/>
            <p:cNvSpPr txBox="1">
              <a:spLocks noChangeArrowheads="1"/>
            </p:cNvSpPr>
            <p:nvPr/>
          </p:nvSpPr>
          <p:spPr bwMode="auto">
            <a:xfrm>
              <a:off x="6571713" y="3072076"/>
              <a:ext cx="633507" cy="276999"/>
            </a:xfrm>
            <a:prstGeom prst="rect">
              <a:avLst/>
            </a:prstGeom>
            <a:noFill/>
            <a:ln w="9525">
              <a:noFill/>
              <a:miter lim="800000"/>
              <a:headEnd/>
              <a:tailEnd/>
            </a:ln>
          </p:spPr>
          <p:txBody>
            <a:bodyPr wrap="none">
              <a:spAutoFit/>
            </a:bodyPr>
            <a:lstStyle/>
            <a:p>
              <a:pPr algn="ctr"/>
              <a:r>
                <a:rPr lang="en-US" sz="1200">
                  <a:latin typeface="Calibri" pitchFamily="34" charset="0"/>
                </a:rPr>
                <a:t>Output</a:t>
              </a:r>
            </a:p>
          </p:txBody>
        </p:sp>
        <p:sp>
          <p:nvSpPr>
            <p:cNvPr id="39" name="TextBox 15"/>
            <p:cNvSpPr txBox="1">
              <a:spLocks noChangeArrowheads="1"/>
            </p:cNvSpPr>
            <p:nvPr/>
          </p:nvSpPr>
          <p:spPr bwMode="auto">
            <a:xfrm>
              <a:off x="6550589" y="3650145"/>
              <a:ext cx="518091" cy="276999"/>
            </a:xfrm>
            <a:prstGeom prst="rect">
              <a:avLst/>
            </a:prstGeom>
            <a:noFill/>
            <a:ln w="9525">
              <a:noFill/>
              <a:miter lim="800000"/>
              <a:headEnd/>
              <a:tailEnd/>
            </a:ln>
          </p:spPr>
          <p:txBody>
            <a:bodyPr wrap="none">
              <a:spAutoFit/>
            </a:bodyPr>
            <a:lstStyle/>
            <a:p>
              <a:pPr algn="ctr"/>
              <a:r>
                <a:rPr lang="en-US" sz="1200">
                  <a:latin typeface="Calibri" pitchFamily="34" charset="0"/>
                </a:rPr>
                <a:t>Input</a:t>
              </a:r>
            </a:p>
          </p:txBody>
        </p:sp>
        <p:sp>
          <p:nvSpPr>
            <p:cNvPr id="40" name="TextBox 16"/>
            <p:cNvSpPr txBox="1">
              <a:spLocks noChangeArrowheads="1"/>
            </p:cNvSpPr>
            <p:nvPr/>
          </p:nvSpPr>
          <p:spPr bwMode="auto">
            <a:xfrm>
              <a:off x="2180198" y="3991731"/>
              <a:ext cx="920670" cy="276999"/>
            </a:xfrm>
            <a:prstGeom prst="rect">
              <a:avLst/>
            </a:prstGeom>
            <a:noFill/>
            <a:ln w="9525">
              <a:noFill/>
              <a:miter lim="800000"/>
              <a:headEnd/>
              <a:tailEnd/>
            </a:ln>
          </p:spPr>
          <p:txBody>
            <a:bodyPr wrap="none">
              <a:spAutoFit/>
            </a:bodyPr>
            <a:lstStyle/>
            <a:p>
              <a:pPr algn="ctr"/>
              <a:r>
                <a:rPr lang="en-US" sz="1200">
                  <a:latin typeface="Calibri" pitchFamily="34" charset="0"/>
                </a:rPr>
                <a:t>Input Signal</a:t>
              </a:r>
            </a:p>
          </p:txBody>
        </p:sp>
        <p:sp>
          <p:nvSpPr>
            <p:cNvPr id="41" name="Freeform 17"/>
            <p:cNvSpPr>
              <a:spLocks/>
            </p:cNvSpPr>
            <p:nvPr/>
          </p:nvSpPr>
          <p:spPr bwMode="auto">
            <a:xfrm flipV="1">
              <a:off x="6188983" y="3147372"/>
              <a:ext cx="458171" cy="813865"/>
            </a:xfrm>
            <a:custGeom>
              <a:avLst/>
              <a:gdLst/>
              <a:ahLst/>
              <a:cxnLst/>
              <a:rect l="0" t="0" r="r" b="b"/>
              <a:pathLst>
                <a:path w="636" h="805">
                  <a:moveTo>
                    <a:pt x="0" y="460"/>
                  </a:moveTo>
                  <a:cubicBezTo>
                    <a:pt x="5" y="440"/>
                    <a:pt x="10" y="421"/>
                    <a:pt x="15" y="401"/>
                  </a:cubicBezTo>
                  <a:cubicBezTo>
                    <a:pt x="17" y="395"/>
                    <a:pt x="19" y="390"/>
                    <a:pt x="21" y="384"/>
                  </a:cubicBezTo>
                  <a:lnTo>
                    <a:pt x="24" y="363"/>
                  </a:lnTo>
                  <a:lnTo>
                    <a:pt x="30" y="342"/>
                  </a:lnTo>
                  <a:lnTo>
                    <a:pt x="33" y="324"/>
                  </a:lnTo>
                  <a:lnTo>
                    <a:pt x="39" y="303"/>
                  </a:lnTo>
                  <a:lnTo>
                    <a:pt x="45" y="285"/>
                  </a:lnTo>
                  <a:cubicBezTo>
                    <a:pt x="46" y="279"/>
                    <a:pt x="47" y="274"/>
                    <a:pt x="48" y="268"/>
                  </a:cubicBezTo>
                  <a:lnTo>
                    <a:pt x="54" y="247"/>
                  </a:lnTo>
                  <a:cubicBezTo>
                    <a:pt x="56" y="241"/>
                    <a:pt x="59" y="235"/>
                    <a:pt x="61" y="229"/>
                  </a:cubicBezTo>
                  <a:lnTo>
                    <a:pt x="64" y="211"/>
                  </a:lnTo>
                  <a:lnTo>
                    <a:pt x="70" y="196"/>
                  </a:lnTo>
                  <a:lnTo>
                    <a:pt x="73" y="178"/>
                  </a:lnTo>
                  <a:cubicBezTo>
                    <a:pt x="75" y="173"/>
                    <a:pt x="77" y="169"/>
                    <a:pt x="79" y="164"/>
                  </a:cubicBezTo>
                  <a:lnTo>
                    <a:pt x="85" y="146"/>
                  </a:lnTo>
                  <a:lnTo>
                    <a:pt x="88" y="131"/>
                  </a:lnTo>
                  <a:lnTo>
                    <a:pt x="94" y="116"/>
                  </a:lnTo>
                  <a:lnTo>
                    <a:pt x="97" y="104"/>
                  </a:lnTo>
                  <a:lnTo>
                    <a:pt x="103" y="92"/>
                  </a:lnTo>
                  <a:lnTo>
                    <a:pt x="109" y="77"/>
                  </a:lnTo>
                  <a:lnTo>
                    <a:pt x="112" y="68"/>
                  </a:lnTo>
                  <a:lnTo>
                    <a:pt x="118" y="56"/>
                  </a:lnTo>
                  <a:cubicBezTo>
                    <a:pt x="120" y="53"/>
                    <a:pt x="123" y="51"/>
                    <a:pt x="125" y="48"/>
                  </a:cubicBezTo>
                  <a:lnTo>
                    <a:pt x="128" y="39"/>
                  </a:lnTo>
                  <a:lnTo>
                    <a:pt x="134" y="30"/>
                  </a:lnTo>
                  <a:lnTo>
                    <a:pt x="137" y="24"/>
                  </a:lnTo>
                  <a:lnTo>
                    <a:pt x="143" y="18"/>
                  </a:lnTo>
                  <a:lnTo>
                    <a:pt x="149" y="12"/>
                  </a:lnTo>
                  <a:lnTo>
                    <a:pt x="152" y="6"/>
                  </a:lnTo>
                  <a:lnTo>
                    <a:pt x="158" y="3"/>
                  </a:lnTo>
                  <a:lnTo>
                    <a:pt x="161" y="0"/>
                  </a:lnTo>
                  <a:lnTo>
                    <a:pt x="167" y="0"/>
                  </a:lnTo>
                  <a:lnTo>
                    <a:pt x="173" y="0"/>
                  </a:lnTo>
                  <a:lnTo>
                    <a:pt x="176" y="0"/>
                  </a:lnTo>
                  <a:lnTo>
                    <a:pt x="182" y="0"/>
                  </a:lnTo>
                  <a:cubicBezTo>
                    <a:pt x="184" y="1"/>
                    <a:pt x="187" y="2"/>
                    <a:pt x="189" y="3"/>
                  </a:cubicBezTo>
                  <a:lnTo>
                    <a:pt x="192" y="6"/>
                  </a:lnTo>
                  <a:lnTo>
                    <a:pt x="198" y="12"/>
                  </a:lnTo>
                  <a:lnTo>
                    <a:pt x="201" y="18"/>
                  </a:lnTo>
                  <a:lnTo>
                    <a:pt x="207" y="24"/>
                  </a:lnTo>
                  <a:lnTo>
                    <a:pt x="213" y="30"/>
                  </a:lnTo>
                  <a:lnTo>
                    <a:pt x="216" y="39"/>
                  </a:lnTo>
                  <a:lnTo>
                    <a:pt x="222" y="48"/>
                  </a:lnTo>
                  <a:cubicBezTo>
                    <a:pt x="224" y="51"/>
                    <a:pt x="226" y="53"/>
                    <a:pt x="228" y="56"/>
                  </a:cubicBezTo>
                  <a:lnTo>
                    <a:pt x="231" y="68"/>
                  </a:lnTo>
                  <a:lnTo>
                    <a:pt x="237" y="77"/>
                  </a:lnTo>
                  <a:lnTo>
                    <a:pt x="240" y="92"/>
                  </a:lnTo>
                  <a:cubicBezTo>
                    <a:pt x="242" y="96"/>
                    <a:pt x="245" y="100"/>
                    <a:pt x="247" y="104"/>
                  </a:cubicBezTo>
                  <a:lnTo>
                    <a:pt x="253" y="116"/>
                  </a:lnTo>
                  <a:lnTo>
                    <a:pt x="256" y="131"/>
                  </a:lnTo>
                  <a:lnTo>
                    <a:pt x="262" y="146"/>
                  </a:lnTo>
                  <a:lnTo>
                    <a:pt x="265" y="164"/>
                  </a:lnTo>
                  <a:cubicBezTo>
                    <a:pt x="267" y="169"/>
                    <a:pt x="269" y="173"/>
                    <a:pt x="271" y="178"/>
                  </a:cubicBezTo>
                  <a:lnTo>
                    <a:pt x="277" y="196"/>
                  </a:lnTo>
                  <a:lnTo>
                    <a:pt x="280" y="211"/>
                  </a:lnTo>
                  <a:lnTo>
                    <a:pt x="286" y="229"/>
                  </a:lnTo>
                  <a:lnTo>
                    <a:pt x="292" y="247"/>
                  </a:lnTo>
                  <a:lnTo>
                    <a:pt x="295" y="268"/>
                  </a:lnTo>
                  <a:cubicBezTo>
                    <a:pt x="297" y="274"/>
                    <a:pt x="299" y="279"/>
                    <a:pt x="301" y="285"/>
                  </a:cubicBezTo>
                  <a:lnTo>
                    <a:pt x="304" y="303"/>
                  </a:lnTo>
                  <a:cubicBezTo>
                    <a:pt x="306" y="310"/>
                    <a:pt x="309" y="317"/>
                    <a:pt x="311" y="324"/>
                  </a:cubicBezTo>
                  <a:lnTo>
                    <a:pt x="317" y="342"/>
                  </a:lnTo>
                  <a:lnTo>
                    <a:pt x="320" y="363"/>
                  </a:lnTo>
                  <a:lnTo>
                    <a:pt x="326" y="384"/>
                  </a:lnTo>
                  <a:cubicBezTo>
                    <a:pt x="327" y="390"/>
                    <a:pt x="328" y="395"/>
                    <a:pt x="329" y="401"/>
                  </a:cubicBezTo>
                  <a:cubicBezTo>
                    <a:pt x="331" y="408"/>
                    <a:pt x="333" y="414"/>
                    <a:pt x="335" y="421"/>
                  </a:cubicBezTo>
                  <a:cubicBezTo>
                    <a:pt x="337" y="427"/>
                    <a:pt x="338" y="433"/>
                    <a:pt x="340" y="439"/>
                  </a:cubicBezTo>
                  <a:lnTo>
                    <a:pt x="343" y="460"/>
                  </a:lnTo>
                  <a:lnTo>
                    <a:pt x="349" y="481"/>
                  </a:lnTo>
                  <a:lnTo>
                    <a:pt x="355" y="499"/>
                  </a:lnTo>
                  <a:cubicBezTo>
                    <a:pt x="356" y="506"/>
                    <a:pt x="358" y="513"/>
                    <a:pt x="359" y="520"/>
                  </a:cubicBezTo>
                  <a:cubicBezTo>
                    <a:pt x="361" y="526"/>
                    <a:pt x="363" y="531"/>
                    <a:pt x="365" y="537"/>
                  </a:cubicBezTo>
                  <a:lnTo>
                    <a:pt x="368" y="555"/>
                  </a:lnTo>
                  <a:lnTo>
                    <a:pt x="374" y="573"/>
                  </a:lnTo>
                  <a:lnTo>
                    <a:pt x="380" y="591"/>
                  </a:lnTo>
                  <a:lnTo>
                    <a:pt x="383" y="609"/>
                  </a:lnTo>
                  <a:lnTo>
                    <a:pt x="389" y="624"/>
                  </a:lnTo>
                  <a:cubicBezTo>
                    <a:pt x="390" y="630"/>
                    <a:pt x="391" y="635"/>
                    <a:pt x="392" y="641"/>
                  </a:cubicBezTo>
                  <a:lnTo>
                    <a:pt x="398" y="656"/>
                  </a:lnTo>
                  <a:lnTo>
                    <a:pt x="404" y="671"/>
                  </a:lnTo>
                  <a:lnTo>
                    <a:pt x="407" y="686"/>
                  </a:lnTo>
                  <a:lnTo>
                    <a:pt x="413" y="701"/>
                  </a:lnTo>
                  <a:cubicBezTo>
                    <a:pt x="415" y="705"/>
                    <a:pt x="418" y="709"/>
                    <a:pt x="420" y="713"/>
                  </a:cubicBezTo>
                  <a:lnTo>
                    <a:pt x="423" y="725"/>
                  </a:lnTo>
                  <a:lnTo>
                    <a:pt x="429" y="737"/>
                  </a:lnTo>
                  <a:lnTo>
                    <a:pt x="432" y="746"/>
                  </a:lnTo>
                  <a:cubicBezTo>
                    <a:pt x="434" y="750"/>
                    <a:pt x="436" y="753"/>
                    <a:pt x="438" y="757"/>
                  </a:cubicBezTo>
                  <a:lnTo>
                    <a:pt x="444" y="766"/>
                  </a:lnTo>
                  <a:lnTo>
                    <a:pt x="447" y="772"/>
                  </a:lnTo>
                  <a:lnTo>
                    <a:pt x="453" y="781"/>
                  </a:lnTo>
                  <a:lnTo>
                    <a:pt x="456" y="787"/>
                  </a:lnTo>
                  <a:lnTo>
                    <a:pt x="462" y="793"/>
                  </a:lnTo>
                  <a:lnTo>
                    <a:pt x="468" y="796"/>
                  </a:lnTo>
                  <a:lnTo>
                    <a:pt x="471" y="799"/>
                  </a:lnTo>
                  <a:lnTo>
                    <a:pt x="477" y="802"/>
                  </a:lnTo>
                  <a:lnTo>
                    <a:pt x="484" y="802"/>
                  </a:lnTo>
                  <a:lnTo>
                    <a:pt x="487" y="805"/>
                  </a:lnTo>
                  <a:lnTo>
                    <a:pt x="493" y="802"/>
                  </a:lnTo>
                  <a:lnTo>
                    <a:pt x="496" y="802"/>
                  </a:lnTo>
                  <a:lnTo>
                    <a:pt x="502" y="799"/>
                  </a:lnTo>
                  <a:lnTo>
                    <a:pt x="508" y="796"/>
                  </a:lnTo>
                  <a:lnTo>
                    <a:pt x="511" y="793"/>
                  </a:lnTo>
                  <a:lnTo>
                    <a:pt x="517" y="787"/>
                  </a:lnTo>
                  <a:lnTo>
                    <a:pt x="520" y="781"/>
                  </a:lnTo>
                  <a:lnTo>
                    <a:pt x="526" y="772"/>
                  </a:lnTo>
                  <a:lnTo>
                    <a:pt x="532" y="766"/>
                  </a:lnTo>
                  <a:lnTo>
                    <a:pt x="535" y="757"/>
                  </a:lnTo>
                  <a:cubicBezTo>
                    <a:pt x="537" y="753"/>
                    <a:pt x="539" y="750"/>
                    <a:pt x="541" y="746"/>
                  </a:cubicBezTo>
                  <a:cubicBezTo>
                    <a:pt x="543" y="743"/>
                    <a:pt x="546" y="740"/>
                    <a:pt x="548" y="737"/>
                  </a:cubicBezTo>
                  <a:lnTo>
                    <a:pt x="551" y="725"/>
                  </a:lnTo>
                  <a:lnTo>
                    <a:pt x="557" y="713"/>
                  </a:lnTo>
                  <a:lnTo>
                    <a:pt x="560" y="701"/>
                  </a:lnTo>
                  <a:lnTo>
                    <a:pt x="566" y="686"/>
                  </a:lnTo>
                  <a:lnTo>
                    <a:pt x="572" y="671"/>
                  </a:lnTo>
                  <a:lnTo>
                    <a:pt x="575" y="656"/>
                  </a:lnTo>
                  <a:lnTo>
                    <a:pt x="581" y="641"/>
                  </a:lnTo>
                  <a:cubicBezTo>
                    <a:pt x="582" y="635"/>
                    <a:pt x="583" y="630"/>
                    <a:pt x="584" y="624"/>
                  </a:cubicBezTo>
                  <a:lnTo>
                    <a:pt x="590" y="609"/>
                  </a:lnTo>
                  <a:lnTo>
                    <a:pt x="596" y="591"/>
                  </a:lnTo>
                  <a:lnTo>
                    <a:pt x="599" y="573"/>
                  </a:lnTo>
                  <a:cubicBezTo>
                    <a:pt x="601" y="567"/>
                    <a:pt x="604" y="561"/>
                    <a:pt x="606" y="555"/>
                  </a:cubicBezTo>
                  <a:lnTo>
                    <a:pt x="612" y="537"/>
                  </a:lnTo>
                  <a:cubicBezTo>
                    <a:pt x="613" y="531"/>
                    <a:pt x="614" y="526"/>
                    <a:pt x="615" y="520"/>
                  </a:cubicBezTo>
                  <a:lnTo>
                    <a:pt x="621" y="499"/>
                  </a:lnTo>
                  <a:lnTo>
                    <a:pt x="624" y="481"/>
                  </a:lnTo>
                  <a:lnTo>
                    <a:pt x="630" y="460"/>
                  </a:lnTo>
                  <a:lnTo>
                    <a:pt x="636" y="439"/>
                  </a:lnTo>
                </a:path>
              </a:pathLst>
            </a:custGeom>
            <a:noFill/>
            <a:ln w="19050" cap="rnd" cmpd="sng" algn="ctr">
              <a:solidFill>
                <a:srgbClr val="000000"/>
              </a:solidFill>
              <a:prstDash val="sysDash"/>
              <a:round/>
              <a:headEnd type="none" w="med" len="med"/>
              <a:tailEnd type="none" w="med" len="med"/>
            </a:ln>
          </p:spPr>
          <p:txBody>
            <a:bodyPr/>
            <a:lstStyle/>
            <a:p>
              <a:endParaRPr lang="en-US"/>
            </a:p>
          </p:txBody>
        </p:sp>
      </p:grpSp>
      <p:sp>
        <p:nvSpPr>
          <p:cNvPr id="48" name="TextBox 47"/>
          <p:cNvSpPr txBox="1"/>
          <p:nvPr/>
        </p:nvSpPr>
        <p:spPr>
          <a:xfrm>
            <a:off x="4370844" y="6189266"/>
            <a:ext cx="1819472" cy="307777"/>
          </a:xfrm>
          <a:prstGeom prst="rect">
            <a:avLst/>
          </a:prstGeom>
          <a:noFill/>
        </p:spPr>
        <p:txBody>
          <a:bodyPr wrap="none" rtlCol="0">
            <a:spAutoFit/>
          </a:bodyPr>
          <a:lstStyle/>
          <a:p>
            <a:r>
              <a:rPr lang="en-US" sz="1400" dirty="0" smtClean="0"/>
              <a:t>¼ P = 90</a:t>
            </a:r>
            <a:r>
              <a:rPr lang="en-US" sz="1400" baseline="30000" dirty="0" smtClean="0"/>
              <a:t>o</a:t>
            </a:r>
            <a:r>
              <a:rPr lang="en-US" sz="1400" dirty="0" smtClean="0"/>
              <a:t> or </a:t>
            </a:r>
            <a:r>
              <a:rPr lang="en-US" sz="1400" dirty="0" smtClean="0">
                <a:latin typeface="Symbol" panose="05050102010706020507" pitchFamily="18" charset="2"/>
              </a:rPr>
              <a:t>p</a:t>
            </a:r>
            <a:r>
              <a:rPr lang="en-US" sz="1400" dirty="0" smtClean="0"/>
              <a:t>/2 delay</a:t>
            </a:r>
            <a:endParaRPr lang="en-US" sz="1400" dirty="0" smtClean="0"/>
          </a:p>
        </p:txBody>
      </p:sp>
    </p:spTree>
    <p:extLst>
      <p:ext uri="{BB962C8B-B14F-4D97-AF65-F5344CB8AC3E}">
        <p14:creationId xmlns:p14="http://schemas.microsoft.com/office/powerpoint/2010/main" val="493385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1027"/>
          <p:cNvSpPr>
            <a:spLocks noGrp="1" noChangeArrowheads="1"/>
          </p:cNvSpPr>
          <p:nvPr>
            <p:ph type="body" idx="1"/>
          </p:nvPr>
        </p:nvSpPr>
        <p:spPr>
          <a:xfrm>
            <a:off x="609600" y="838200"/>
            <a:ext cx="7772400" cy="5257800"/>
          </a:xfrm>
        </p:spPr>
        <p:txBody>
          <a:bodyPr/>
          <a:lstStyle/>
          <a:p>
            <a:r>
              <a:rPr lang="en-US" altLang="en-US" smtClean="0"/>
              <a:t>Phase Tests</a:t>
            </a:r>
          </a:p>
          <a:p>
            <a:pPr lvl="1"/>
            <a:r>
              <a:rPr lang="en-US" altLang="en-US" smtClean="0"/>
              <a:t>Phase Response - cont.</a:t>
            </a:r>
          </a:p>
          <a:p>
            <a:pPr lvl="2"/>
            <a:r>
              <a:rPr lang="en-US" altLang="en-US" smtClean="0"/>
              <a:t>The phase shift in a multitone test signal is calculated by subtracting the input signal phase shift from the output signal phase shift, and then correcting for any wrap-around.</a:t>
            </a:r>
          </a:p>
          <a:p>
            <a:pPr lvl="2"/>
            <a:r>
              <a:rPr lang="en-US" altLang="en-US" smtClean="0"/>
              <a:t>A negative phase shift indicates a positive time delay (i.e. the output lags the input), while a positive phase shift indicates the opposite.</a:t>
            </a:r>
          </a:p>
          <a:p>
            <a:pPr lvl="2"/>
            <a:r>
              <a:rPr lang="en-US" altLang="en-US" smtClean="0"/>
              <a:t>Using multitone DSP, all phase shifts can be calculated from the same set of sampled data, reducing test time.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5058" name="Object 3"/>
          <p:cNvGraphicFramePr>
            <a:graphicFrameLocks noChangeAspect="1"/>
          </p:cNvGraphicFramePr>
          <p:nvPr/>
        </p:nvGraphicFramePr>
        <p:xfrm>
          <a:off x="457200" y="76200"/>
          <a:ext cx="8128000" cy="2624138"/>
        </p:xfrm>
        <a:graphic>
          <a:graphicData uri="http://schemas.openxmlformats.org/presentationml/2006/ole">
            <mc:AlternateContent xmlns:mc="http://schemas.openxmlformats.org/markup-compatibility/2006">
              <mc:Choice xmlns:v="urn:schemas-microsoft-com:vml" Requires="v">
                <p:oleObj spid="_x0000_s45075" r:id="rId3" imgW="0" imgH="0" progId="Unknown">
                  <p:embed/>
                </p:oleObj>
              </mc:Choice>
              <mc:Fallback>
                <p:oleObj r:id="rId3" imgW="0" imgH="0" progId="Unknown">
                  <p:embed/>
                  <p:pic>
                    <p:nvPicPr>
                      <p:cNvPr id="0" name="Object 3"/>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457200" y="76200"/>
                        <a:ext cx="8128000"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59" name="Object 4"/>
          <p:cNvGraphicFramePr>
            <a:graphicFrameLocks noChangeAspect="1"/>
          </p:cNvGraphicFramePr>
          <p:nvPr/>
        </p:nvGraphicFramePr>
        <p:xfrm>
          <a:off x="457200" y="2743200"/>
          <a:ext cx="8153400" cy="2667000"/>
        </p:xfrm>
        <a:graphic>
          <a:graphicData uri="http://schemas.openxmlformats.org/presentationml/2006/ole">
            <mc:AlternateContent xmlns:mc="http://schemas.openxmlformats.org/markup-compatibility/2006">
              <mc:Choice xmlns:v="urn:schemas-microsoft-com:vml" Requires="v">
                <p:oleObj spid="_x0000_s45076" name="Bitmap Image" r:id="rId5" imgW="6114286" imgH="3134162" progId="PBrush">
                  <p:embed/>
                </p:oleObj>
              </mc:Choice>
              <mc:Fallback>
                <p:oleObj name="Bitmap Image" r:id="rId5" imgW="6114286" imgH="3134162" progId="PBrush">
                  <p:embed/>
                  <p:pic>
                    <p:nvPicPr>
                      <p:cNvPr id="0" name="Object 4"/>
                      <p:cNvPicPr>
                        <a:picLocks noChangeAspect="1" noChangeArrowheads="1"/>
                      </p:cNvPicPr>
                      <p:nvPr/>
                    </p:nvPicPr>
                    <p:blipFill>
                      <a:blip r:embed="rId6">
                        <a:grayscl/>
                        <a:biLevel thresh="50000"/>
                        <a:extLst>
                          <a:ext uri="{28A0092B-C50C-407E-A947-70E740481C1C}">
                            <a14:useLocalDpi xmlns:a14="http://schemas.microsoft.com/office/drawing/2010/main" val="0"/>
                          </a:ext>
                        </a:extLst>
                      </a:blip>
                      <a:srcRect/>
                      <a:stretch>
                        <a:fillRect/>
                      </a:stretch>
                    </p:blipFill>
                    <p:spPr bwMode="auto">
                      <a:xfrm>
                        <a:off x="457200" y="2743200"/>
                        <a:ext cx="8153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0" name="TextBox 7"/>
          <p:cNvSpPr txBox="1">
            <a:spLocks noChangeArrowheads="1"/>
          </p:cNvSpPr>
          <p:nvPr/>
        </p:nvSpPr>
        <p:spPr bwMode="auto">
          <a:xfrm>
            <a:off x="3995738" y="228600"/>
            <a:ext cx="1131887"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solidFill>
                  <a:srgbClr val="FF0000"/>
                </a:solidFill>
              </a:rPr>
              <a:t>10 tone input</a:t>
            </a:r>
          </a:p>
        </p:txBody>
      </p:sp>
      <p:sp>
        <p:nvSpPr>
          <p:cNvPr id="45061" name="TextBox 8"/>
          <p:cNvSpPr txBox="1">
            <a:spLocks noChangeArrowheads="1"/>
          </p:cNvSpPr>
          <p:nvPr/>
        </p:nvSpPr>
        <p:spPr bwMode="auto">
          <a:xfrm>
            <a:off x="4148138" y="2819400"/>
            <a:ext cx="1220787"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400">
                <a:solidFill>
                  <a:srgbClr val="FF0000"/>
                </a:solidFill>
              </a:rPr>
              <a:t>10 tone output</a:t>
            </a:r>
          </a:p>
        </p:txBody>
      </p:sp>
      <p:sp>
        <p:nvSpPr>
          <p:cNvPr id="45062" name="TextBox 9"/>
          <p:cNvSpPr txBox="1">
            <a:spLocks noChangeArrowheads="1"/>
          </p:cNvSpPr>
          <p:nvPr/>
        </p:nvSpPr>
        <p:spPr bwMode="auto">
          <a:xfrm>
            <a:off x="1371600" y="5562600"/>
            <a:ext cx="61245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800100" indent="-34290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000"/>
              <a:t>Take FFT of both input and output, keep complex values, </a:t>
            </a:r>
          </a:p>
          <a:p>
            <a:pPr lvl="1">
              <a:spcBef>
                <a:spcPct val="0"/>
              </a:spcBef>
              <a:buClrTx/>
              <a:buSzTx/>
              <a:buFontTx/>
              <a:buAutoNum type="arabicParenR"/>
            </a:pPr>
            <a:r>
              <a:rPr lang="en-US" altLang="en-US" sz="2000"/>
              <a:t>compute phase difference., or </a:t>
            </a:r>
          </a:p>
          <a:p>
            <a:pPr lvl="1">
              <a:spcBef>
                <a:spcPct val="0"/>
              </a:spcBef>
              <a:buClrTx/>
              <a:buSzTx/>
              <a:buFontTx/>
              <a:buAutoNum type="arabicParenR"/>
            </a:pPr>
            <a:r>
              <a:rPr lang="en-US" altLang="en-US" sz="2000"/>
              <a:t>compute phase of ratio</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685800" y="838200"/>
            <a:ext cx="7772400" cy="5029200"/>
          </a:xfrm>
        </p:spPr>
        <p:txBody>
          <a:bodyPr/>
          <a:lstStyle/>
          <a:p>
            <a:r>
              <a:rPr lang="en-US" altLang="en-US" smtClean="0"/>
              <a:t>Phase Tests</a:t>
            </a:r>
          </a:p>
          <a:p>
            <a:pPr lvl="1"/>
            <a:r>
              <a:rPr lang="en-US" altLang="en-US" smtClean="0"/>
              <a:t>Group Delay</a:t>
            </a:r>
          </a:p>
          <a:p>
            <a:pPr lvl="2"/>
            <a:r>
              <a:rPr lang="en-US" altLang="en-US" smtClean="0"/>
              <a:t>A measurement of time shift versus frequency.</a:t>
            </a:r>
          </a:p>
          <a:p>
            <a:pPr lvl="2"/>
            <a:r>
              <a:rPr lang="en-US" altLang="en-US" smtClean="0"/>
              <a:t>Defined as the change in phase shift divided by the change in frequency. </a:t>
            </a:r>
          </a:p>
          <a:p>
            <a:pPr lvl="3"/>
            <a:r>
              <a:rPr lang="en-US" altLang="en-US" smtClean="0"/>
              <a:t>In reality it is extremely difficult to resolve tiny changes in phase.</a:t>
            </a:r>
          </a:p>
          <a:p>
            <a:pPr lvl="2"/>
            <a:r>
              <a:rPr lang="en-US" altLang="en-US" smtClean="0"/>
              <a:t>Typically measured with tone pairs centered around the frequency of interest.  </a:t>
            </a:r>
          </a:p>
          <a:p>
            <a:pPr lvl="2"/>
            <a:r>
              <a:rPr lang="en-US" altLang="en-US" smtClean="0"/>
              <a:t>Multiple tone pairs can be measured simultaneously using DSP based Test techniques.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685800" y="838200"/>
            <a:ext cx="7772400" cy="4114800"/>
          </a:xfrm>
        </p:spPr>
        <p:txBody>
          <a:bodyPr/>
          <a:lstStyle/>
          <a:p>
            <a:r>
              <a:rPr lang="en-US" altLang="en-US" smtClean="0"/>
              <a:t>Phase Tests</a:t>
            </a:r>
          </a:p>
          <a:p>
            <a:pPr lvl="1"/>
            <a:r>
              <a:rPr lang="en-US" altLang="en-US" smtClean="0"/>
              <a:t>Group Delay Distortion</a:t>
            </a:r>
          </a:p>
          <a:p>
            <a:pPr lvl="2"/>
            <a:r>
              <a:rPr lang="en-US" altLang="en-US" smtClean="0"/>
              <a:t>In a simple delay line, the phase shift is directly proportional to the frequency.</a:t>
            </a:r>
          </a:p>
          <a:p>
            <a:pPr lvl="3"/>
            <a:r>
              <a:rPr lang="en-US" altLang="en-US" smtClean="0"/>
              <a:t>Indicated by a circuit that shifts each signal component by a constant amount of time.</a:t>
            </a:r>
          </a:p>
          <a:p>
            <a:pPr lvl="2"/>
            <a:r>
              <a:rPr lang="en-US" altLang="en-US" smtClean="0"/>
              <a:t>If on the other hand, group delay varies over frequency, and the circuit shifts various signal components relative to one another, this results in a change in shape as well as a shift in time.  This is called Group Delay Distortion.</a:t>
            </a:r>
          </a:p>
          <a:p>
            <a:pPr lvl="3"/>
            <a:r>
              <a:rPr lang="en-US" altLang="en-US" smtClean="0"/>
              <a:t>This is important mainly in data communications, since phase carries important information, leading to corrupted data.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1027"/>
          <p:cNvSpPr>
            <a:spLocks noGrp="1" noChangeArrowheads="1"/>
          </p:cNvSpPr>
          <p:nvPr>
            <p:ph type="body" idx="1"/>
          </p:nvPr>
        </p:nvSpPr>
        <p:spPr>
          <a:xfrm>
            <a:off x="685800" y="838200"/>
            <a:ext cx="7772400" cy="4114800"/>
          </a:xfrm>
        </p:spPr>
        <p:txBody>
          <a:bodyPr/>
          <a:lstStyle/>
          <a:p>
            <a:r>
              <a:rPr lang="en-US" altLang="en-US" smtClean="0"/>
              <a:t>Phase Tests</a:t>
            </a:r>
          </a:p>
          <a:p>
            <a:pPr lvl="1"/>
            <a:r>
              <a:rPr lang="en-US" altLang="en-US" smtClean="0"/>
              <a:t>Group Delay Distortion - cont.</a:t>
            </a:r>
          </a:p>
          <a:p>
            <a:pPr lvl="2"/>
            <a:r>
              <a:rPr lang="en-US" altLang="en-US" smtClean="0"/>
              <a:t>Group Delay is calculated by dividing the change in phase (degrees) between two test tones by the change in frequency (degrees per second).  Leaving the units of seconds.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915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3338"/>
            <a:ext cx="7680325"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4538" y="2903538"/>
            <a:ext cx="6951662"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685800" y="533400"/>
            <a:ext cx="7772400" cy="5562600"/>
          </a:xfrm>
        </p:spPr>
        <p:txBody>
          <a:bodyPr/>
          <a:lstStyle/>
          <a:p>
            <a:r>
              <a:rPr lang="en-US" altLang="en-US" smtClean="0"/>
              <a:t>Distortion Tests</a:t>
            </a:r>
          </a:p>
          <a:p>
            <a:pPr lvl="1"/>
            <a:r>
              <a:rPr lang="en-US" altLang="en-US" smtClean="0"/>
              <a:t>Signal to Harmonic Distortion</a:t>
            </a:r>
          </a:p>
          <a:p>
            <a:pPr lvl="2"/>
            <a:r>
              <a:rPr lang="en-US" altLang="en-US" smtClean="0"/>
              <a:t>Arises when a signal passes through a non-linear circuit</a:t>
            </a:r>
          </a:p>
          <a:p>
            <a:pPr lvl="3"/>
            <a:r>
              <a:rPr lang="en-US" altLang="en-US" smtClean="0"/>
              <a:t>to save test time, the distortion can be measured simultaneously with the gain using the FFT.</a:t>
            </a:r>
          </a:p>
          <a:p>
            <a:pPr lvl="3"/>
            <a:r>
              <a:rPr lang="en-US" altLang="en-US" smtClean="0"/>
              <a:t>when passing a single tone through a DUT, the harmonic distortion appears at integer multiples of the test tone, called harmonics.</a:t>
            </a:r>
          </a:p>
          <a:p>
            <a:pPr lvl="3"/>
            <a:r>
              <a:rPr lang="en-US" altLang="en-US" smtClean="0"/>
              <a:t>signal to total harmonic distortion is defined as the ratio of the RMS signal level of the test tone divided by the total RMS of the odd and even harmonic distortion components - expressed in dB.</a:t>
            </a:r>
          </a:p>
          <a:p>
            <a:pPr lvl="3"/>
            <a:r>
              <a:rPr lang="en-US" altLang="en-US" smtClean="0"/>
              <a:t>the spec sheet usually calls for signal to 2</a:t>
            </a:r>
            <a:r>
              <a:rPr lang="en-US" altLang="en-US" baseline="30000" smtClean="0"/>
              <a:t>nd</a:t>
            </a:r>
            <a:r>
              <a:rPr lang="en-US" altLang="en-US" smtClean="0"/>
              <a:t> or 3</a:t>
            </a:r>
            <a:r>
              <a:rPr lang="en-US" altLang="en-US" baseline="30000" smtClean="0"/>
              <a:t>rd</a:t>
            </a:r>
            <a:r>
              <a:rPr lang="en-US" altLang="en-US" smtClean="0"/>
              <a:t> harmonic distortions tests as well as the total harmonic distortion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027"/>
          <p:cNvSpPr>
            <a:spLocks noGrp="1" noChangeArrowheads="1"/>
          </p:cNvSpPr>
          <p:nvPr>
            <p:ph type="body" idx="1"/>
          </p:nvPr>
        </p:nvSpPr>
        <p:spPr>
          <a:xfrm>
            <a:off x="685800" y="990600"/>
            <a:ext cx="7772400" cy="4114800"/>
          </a:xfrm>
        </p:spPr>
        <p:txBody>
          <a:bodyPr/>
          <a:lstStyle/>
          <a:p>
            <a:r>
              <a:rPr lang="en-US" altLang="en-US" smtClean="0"/>
              <a:t>Distortion Tests</a:t>
            </a:r>
          </a:p>
          <a:p>
            <a:pPr lvl="1"/>
            <a:r>
              <a:rPr lang="en-US" altLang="en-US" smtClean="0"/>
              <a:t>Signal to Harmonic Distortion - cont.</a:t>
            </a:r>
          </a:p>
          <a:p>
            <a:pPr lvl="3"/>
            <a:r>
              <a:rPr lang="en-US" altLang="en-US" smtClean="0"/>
              <a:t>Low distortion levels can be very time consuming to measure, especially if the value is close to the noise floor of the DUT or ATE tester.</a:t>
            </a:r>
          </a:p>
          <a:p>
            <a:pPr lvl="3"/>
            <a:r>
              <a:rPr lang="en-US" altLang="en-US" smtClean="0"/>
              <a:t>Solved by averaging a large number of samples with the ATE digitizer, causing long test times.</a:t>
            </a:r>
          </a:p>
          <a:p>
            <a:pPr lvl="3"/>
            <a:r>
              <a:rPr lang="en-US" altLang="en-US" smtClean="0"/>
              <a:t>Low levels of distortion are inherently very costly to test, especially when they are close to failing test limits.</a:t>
            </a:r>
          </a:p>
          <a:p>
            <a:pPr lvl="3"/>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685800" y="838200"/>
            <a:ext cx="7772400" cy="4114800"/>
          </a:xfrm>
        </p:spPr>
        <p:txBody>
          <a:bodyPr/>
          <a:lstStyle/>
          <a:p>
            <a:r>
              <a:rPr lang="en-US" altLang="en-US" smtClean="0"/>
              <a:t>Distortion Tests</a:t>
            </a:r>
          </a:p>
          <a:p>
            <a:pPr lvl="1"/>
            <a:r>
              <a:rPr lang="en-US" altLang="en-US" smtClean="0"/>
              <a:t>Intermodulation Distortion</a:t>
            </a:r>
          </a:p>
          <a:p>
            <a:pPr lvl="2"/>
            <a:r>
              <a:rPr lang="en-US" altLang="en-US" smtClean="0"/>
              <a:t>Very similar to signal to harmonic distortion testing, except that two test tones are applied to the DUT at once.</a:t>
            </a:r>
          </a:p>
          <a:p>
            <a:pPr lvl="3"/>
            <a:r>
              <a:rPr lang="en-US" altLang="en-US" smtClean="0"/>
              <a:t>Distortion components may appear at any sum or difference of any multiple of the test tones.</a:t>
            </a:r>
          </a:p>
        </p:txBody>
      </p:sp>
      <p:grpSp>
        <p:nvGrpSpPr>
          <p:cNvPr id="52227" name="Group 2"/>
          <p:cNvGrpSpPr>
            <a:grpSpLocks/>
          </p:cNvGrpSpPr>
          <p:nvPr/>
        </p:nvGrpSpPr>
        <p:grpSpPr bwMode="auto">
          <a:xfrm>
            <a:off x="2235200" y="4160838"/>
            <a:ext cx="4068763" cy="1600200"/>
            <a:chOff x="3168" y="11232"/>
            <a:chExt cx="6408" cy="2520"/>
          </a:xfrm>
        </p:grpSpPr>
        <p:sp>
          <p:nvSpPr>
            <p:cNvPr id="52228" name="Line 3"/>
            <p:cNvSpPr>
              <a:spLocks noChangeShapeType="1"/>
            </p:cNvSpPr>
            <p:nvPr/>
          </p:nvSpPr>
          <p:spPr bwMode="auto">
            <a:xfrm>
              <a:off x="3168" y="13176"/>
              <a:ext cx="61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9" name="Line 4"/>
            <p:cNvSpPr>
              <a:spLocks noChangeShapeType="1"/>
            </p:cNvSpPr>
            <p:nvPr/>
          </p:nvSpPr>
          <p:spPr bwMode="auto">
            <a:xfrm flipV="1">
              <a:off x="3528" y="11448"/>
              <a:ext cx="0" cy="18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30" name="Line 5"/>
            <p:cNvSpPr>
              <a:spLocks noChangeShapeType="1"/>
            </p:cNvSpPr>
            <p:nvPr/>
          </p:nvSpPr>
          <p:spPr bwMode="auto">
            <a:xfrm flipV="1">
              <a:off x="4896" y="12168"/>
              <a:ext cx="0" cy="100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1" name="Line 6"/>
            <p:cNvSpPr>
              <a:spLocks noChangeShapeType="1"/>
            </p:cNvSpPr>
            <p:nvPr/>
          </p:nvSpPr>
          <p:spPr bwMode="auto">
            <a:xfrm flipV="1">
              <a:off x="5112" y="12168"/>
              <a:ext cx="0" cy="100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2" name="Line 7"/>
            <p:cNvSpPr>
              <a:spLocks noChangeShapeType="1"/>
            </p:cNvSpPr>
            <p:nvPr/>
          </p:nvSpPr>
          <p:spPr bwMode="auto">
            <a:xfrm flipV="1">
              <a:off x="4680" y="12888"/>
              <a:ext cx="0" cy="28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3" name="Line 8"/>
            <p:cNvSpPr>
              <a:spLocks noChangeShapeType="1"/>
            </p:cNvSpPr>
            <p:nvPr/>
          </p:nvSpPr>
          <p:spPr bwMode="auto">
            <a:xfrm flipV="1">
              <a:off x="5328" y="12888"/>
              <a:ext cx="0" cy="28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4" name="Line 9"/>
            <p:cNvSpPr>
              <a:spLocks noChangeShapeType="1"/>
            </p:cNvSpPr>
            <p:nvPr/>
          </p:nvSpPr>
          <p:spPr bwMode="auto">
            <a:xfrm flipV="1">
              <a:off x="7632" y="12888"/>
              <a:ext cx="0" cy="28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5" name="Line 10"/>
            <p:cNvSpPr>
              <a:spLocks noChangeShapeType="1"/>
            </p:cNvSpPr>
            <p:nvPr/>
          </p:nvSpPr>
          <p:spPr bwMode="auto">
            <a:xfrm flipV="1">
              <a:off x="8064" y="12888"/>
              <a:ext cx="0" cy="288"/>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6" name="Line 11"/>
            <p:cNvSpPr>
              <a:spLocks noChangeShapeType="1"/>
            </p:cNvSpPr>
            <p:nvPr/>
          </p:nvSpPr>
          <p:spPr bwMode="auto">
            <a:xfrm flipV="1">
              <a:off x="6480" y="12672"/>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7" name="Line 12"/>
            <p:cNvSpPr>
              <a:spLocks noChangeShapeType="1"/>
            </p:cNvSpPr>
            <p:nvPr/>
          </p:nvSpPr>
          <p:spPr bwMode="auto">
            <a:xfrm flipH="1" flipV="1">
              <a:off x="3744" y="12672"/>
              <a:ext cx="0" cy="504"/>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52238" name="Text Box 13"/>
            <p:cNvSpPr txBox="1">
              <a:spLocks noChangeArrowheads="1"/>
            </p:cNvSpPr>
            <p:nvPr/>
          </p:nvSpPr>
          <p:spPr bwMode="auto">
            <a:xfrm>
              <a:off x="4464" y="11808"/>
              <a:ext cx="79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a:t>
              </a:r>
              <a:r>
                <a:rPr lang="en-US" altLang="en-US" sz="1200" baseline="-25000">
                  <a:ea typeface="MS PGothic" panose="020B0600070205080204" pitchFamily="34" charset="-128"/>
                </a:rPr>
                <a:t>1</a:t>
              </a:r>
              <a:endParaRPr lang="en-US" altLang="en-US" sz="1200" i="1">
                <a:ea typeface="MS PGothic" panose="020B0600070205080204" pitchFamily="34" charset="-128"/>
              </a:endParaRPr>
            </a:p>
          </p:txBody>
        </p:sp>
        <p:sp>
          <p:nvSpPr>
            <p:cNvPr id="52239" name="Text Box 14"/>
            <p:cNvSpPr txBox="1">
              <a:spLocks noChangeArrowheads="1"/>
            </p:cNvSpPr>
            <p:nvPr/>
          </p:nvSpPr>
          <p:spPr bwMode="auto">
            <a:xfrm>
              <a:off x="5040" y="11808"/>
              <a:ext cx="79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0" name="Text Box 15"/>
            <p:cNvSpPr txBox="1">
              <a:spLocks noChangeArrowheads="1"/>
            </p:cNvSpPr>
            <p:nvPr/>
          </p:nvSpPr>
          <p:spPr bwMode="auto">
            <a:xfrm>
              <a:off x="5040" y="12456"/>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a:t>
              </a:r>
              <a:r>
                <a:rPr lang="en-US" altLang="en-US" sz="1200" baseline="-25000">
                  <a:ea typeface="MS PGothic" panose="020B0600070205080204" pitchFamily="34" charset="-128"/>
                </a:rPr>
                <a:t>1</a:t>
              </a:r>
              <a:r>
                <a:rPr lang="en-US" altLang="en-US" sz="1200" i="1">
                  <a:ea typeface="MS PGothic" panose="020B0600070205080204" pitchFamily="34" charset="-128"/>
                </a:rPr>
                <a:t> +2F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1" name="Text Box 16"/>
            <p:cNvSpPr txBox="1">
              <a:spLocks noChangeArrowheads="1"/>
            </p:cNvSpPr>
            <p:nvPr/>
          </p:nvSpPr>
          <p:spPr bwMode="auto">
            <a:xfrm>
              <a:off x="3888" y="12456"/>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2F</a:t>
              </a:r>
              <a:r>
                <a:rPr lang="en-US" altLang="en-US" sz="1200" baseline="-25000">
                  <a:ea typeface="MS PGothic" panose="020B0600070205080204" pitchFamily="34" charset="-128"/>
                </a:rPr>
                <a:t>1</a:t>
              </a:r>
              <a:r>
                <a:rPr lang="en-US" altLang="en-US" sz="1200" i="1">
                  <a:ea typeface="MS PGothic" panose="020B0600070205080204" pitchFamily="34" charset="-128"/>
                </a:rPr>
                <a:t> -F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2" name="Text Box 17"/>
            <p:cNvSpPr txBox="1">
              <a:spLocks noChangeArrowheads="1"/>
            </p:cNvSpPr>
            <p:nvPr/>
          </p:nvSpPr>
          <p:spPr bwMode="auto">
            <a:xfrm>
              <a:off x="3528" y="12168"/>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a:t>
              </a:r>
              <a:r>
                <a:rPr lang="en-US" altLang="en-US" sz="1200" baseline="-25000">
                  <a:ea typeface="MS PGothic" panose="020B0600070205080204" pitchFamily="34" charset="-128"/>
                </a:rPr>
                <a:t>1</a:t>
              </a:r>
              <a:r>
                <a:rPr lang="en-US" altLang="en-US" sz="1200" i="1">
                  <a:ea typeface="MS PGothic" panose="020B0600070205080204" pitchFamily="34" charset="-128"/>
                </a:rPr>
                <a:t> +F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3" name="Text Box 18"/>
            <p:cNvSpPr txBox="1">
              <a:spLocks noChangeArrowheads="1"/>
            </p:cNvSpPr>
            <p:nvPr/>
          </p:nvSpPr>
          <p:spPr bwMode="auto">
            <a:xfrm>
              <a:off x="5904" y="12168"/>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a:t>
              </a:r>
              <a:r>
                <a:rPr lang="en-US" altLang="en-US" sz="1200" baseline="-25000">
                  <a:ea typeface="MS PGothic" panose="020B0600070205080204" pitchFamily="34" charset="-128"/>
                </a:rPr>
                <a:t>1</a:t>
              </a:r>
              <a:r>
                <a:rPr lang="en-US" altLang="en-US" sz="1200" i="1">
                  <a:ea typeface="MS PGothic" panose="020B0600070205080204" pitchFamily="34" charset="-128"/>
                </a:rPr>
                <a:t> +F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4" name="Text Box 19"/>
            <p:cNvSpPr txBox="1">
              <a:spLocks noChangeArrowheads="1"/>
            </p:cNvSpPr>
            <p:nvPr/>
          </p:nvSpPr>
          <p:spPr bwMode="auto">
            <a:xfrm>
              <a:off x="6840" y="12456"/>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2F</a:t>
              </a:r>
              <a:r>
                <a:rPr lang="en-US" altLang="en-US" sz="1200" baseline="-25000">
                  <a:ea typeface="MS PGothic" panose="020B0600070205080204" pitchFamily="34" charset="-128"/>
                </a:rPr>
                <a:t>1</a:t>
              </a:r>
              <a:r>
                <a:rPr lang="en-US" altLang="en-US" sz="1200" i="1">
                  <a:ea typeface="MS PGothic" panose="020B0600070205080204" pitchFamily="34" charset="-128"/>
                </a:rPr>
                <a:t> +F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5" name="Text Box 20"/>
            <p:cNvSpPr txBox="1">
              <a:spLocks noChangeArrowheads="1"/>
            </p:cNvSpPr>
            <p:nvPr/>
          </p:nvSpPr>
          <p:spPr bwMode="auto">
            <a:xfrm>
              <a:off x="7920" y="12456"/>
              <a:ext cx="122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a:t>
              </a:r>
              <a:r>
                <a:rPr lang="en-US" altLang="en-US" sz="1200" baseline="-25000">
                  <a:ea typeface="MS PGothic" panose="020B0600070205080204" pitchFamily="34" charset="-128"/>
                </a:rPr>
                <a:t>1</a:t>
              </a:r>
              <a:r>
                <a:rPr lang="en-US" altLang="en-US" sz="1200" i="1">
                  <a:ea typeface="MS PGothic" panose="020B0600070205080204" pitchFamily="34" charset="-128"/>
                </a:rPr>
                <a:t> +2F</a:t>
              </a:r>
              <a:r>
                <a:rPr lang="en-US" altLang="en-US" sz="1200" baseline="-25000">
                  <a:ea typeface="MS PGothic" panose="020B0600070205080204" pitchFamily="34" charset="-128"/>
                </a:rPr>
                <a:t>2</a:t>
              </a:r>
              <a:endParaRPr lang="en-US" altLang="en-US" sz="1200" i="1">
                <a:ea typeface="MS PGothic" panose="020B0600070205080204" pitchFamily="34" charset="-128"/>
              </a:endParaRPr>
            </a:p>
          </p:txBody>
        </p:sp>
        <p:sp>
          <p:nvSpPr>
            <p:cNvPr id="52246" name="Text Box 21"/>
            <p:cNvSpPr txBox="1">
              <a:spLocks noChangeArrowheads="1"/>
            </p:cNvSpPr>
            <p:nvPr/>
          </p:nvSpPr>
          <p:spPr bwMode="auto">
            <a:xfrm>
              <a:off x="3600" y="11232"/>
              <a:ext cx="79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p>
          </p:txBody>
        </p:sp>
        <p:sp>
          <p:nvSpPr>
            <p:cNvPr id="52247" name="Text Box 22"/>
            <p:cNvSpPr txBox="1">
              <a:spLocks noChangeArrowheads="1"/>
            </p:cNvSpPr>
            <p:nvPr/>
          </p:nvSpPr>
          <p:spPr bwMode="auto">
            <a:xfrm>
              <a:off x="8784" y="13176"/>
              <a:ext cx="79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freq</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85800" y="990600"/>
            <a:ext cx="7772400" cy="5334000"/>
          </a:xfrm>
        </p:spPr>
        <p:txBody>
          <a:bodyPr/>
          <a:lstStyle/>
          <a:p>
            <a:r>
              <a:rPr lang="en-US" altLang="en-US" smtClean="0"/>
              <a:t>Overview</a:t>
            </a:r>
          </a:p>
          <a:p>
            <a:pPr lvl="1"/>
            <a:r>
              <a:rPr lang="en-US" altLang="en-US" smtClean="0"/>
              <a:t>Types of AC Parametric Tests</a:t>
            </a:r>
          </a:p>
          <a:p>
            <a:pPr lvl="2"/>
            <a:r>
              <a:rPr lang="en-US" altLang="en-US" smtClean="0"/>
              <a:t>Analog and sampled channels share many AC parametric tests - mainly in the following categories</a:t>
            </a:r>
          </a:p>
          <a:p>
            <a:pPr lvl="3"/>
            <a:r>
              <a:rPr lang="en-US" altLang="en-US" smtClean="0"/>
              <a:t>Gain, Phase, Distortion, Rejection, and Noise</a:t>
            </a:r>
          </a:p>
          <a:p>
            <a:pPr lvl="2"/>
            <a:r>
              <a:rPr lang="en-US" altLang="en-US" smtClean="0"/>
              <a:t>A major trick to making accurate AC measurements is proper use of software calibrations</a:t>
            </a:r>
          </a:p>
          <a:p>
            <a:pPr lvl="3"/>
            <a:r>
              <a:rPr lang="en-US" altLang="en-US" smtClean="0"/>
              <a:t>For now, we assume perfect digitizers and Arbitrary Waveform Generators - a naïve assumption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838200" y="533400"/>
            <a:ext cx="7772400" cy="4114800"/>
          </a:xfrm>
        </p:spPr>
        <p:txBody>
          <a:bodyPr/>
          <a:lstStyle/>
          <a:p>
            <a:r>
              <a:rPr lang="en-US" altLang="en-US" smtClean="0"/>
              <a:t>Distortion Tests</a:t>
            </a:r>
          </a:p>
          <a:p>
            <a:pPr lvl="1"/>
            <a:r>
              <a:rPr lang="en-US" altLang="en-US" smtClean="0"/>
              <a:t>Intermodulation Distortion</a:t>
            </a:r>
          </a:p>
          <a:p>
            <a:pPr lvl="2"/>
            <a:r>
              <a:rPr lang="en-US" altLang="en-US" smtClean="0"/>
              <a:t>Intermodulation distortion is expressed as a ratio of the signal RMS of any one test tone to the signal RMS of the intermodulation components.</a:t>
            </a:r>
          </a:p>
          <a:p>
            <a:pPr lvl="3"/>
            <a:r>
              <a:rPr lang="en-US" altLang="en-US" smtClean="0"/>
              <a:t>Usually with a limited number of intermodulation components given in the spec sheet.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838200" y="914400"/>
            <a:ext cx="7772400" cy="4114800"/>
          </a:xfrm>
        </p:spPr>
        <p:txBody>
          <a:bodyPr/>
          <a:lstStyle/>
          <a:p>
            <a:r>
              <a:rPr lang="en-US" altLang="en-US" smtClean="0"/>
              <a:t>Distortion Test Definitions</a:t>
            </a:r>
          </a:p>
          <a:p>
            <a:pPr lvl="1"/>
            <a:r>
              <a:rPr lang="en-US" altLang="en-US" smtClean="0"/>
              <a:t>Signal-to-Noise-Plus-Distortion (SNRD)</a:t>
            </a:r>
          </a:p>
          <a:p>
            <a:pPr lvl="2"/>
            <a:r>
              <a:rPr lang="en-US" altLang="en-US" smtClean="0"/>
              <a:t>The ratio of the signal power to the total noise and distortion power from DC to the Nyquist frequency.  DC is not counted as noise.  The result is in dBs, and it is usually a positive number.</a:t>
            </a:r>
          </a:p>
          <a:p>
            <a:pPr lvl="1"/>
            <a:r>
              <a:rPr lang="en-US" altLang="en-US" smtClean="0"/>
              <a:t>Total Harmonic Distortion (THD)</a:t>
            </a:r>
          </a:p>
          <a:p>
            <a:pPr lvl="2"/>
            <a:r>
              <a:rPr lang="en-US" altLang="en-US" smtClean="0"/>
              <a:t>The ratio of the sum of the powers of nine harmonically related frequencies to the power of the signal frequency.  The result is in dBs and it is usually a negative number.  This number is an indication of nonlinearity (for instance in a DAC).</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838200" y="990600"/>
            <a:ext cx="7772400" cy="4114800"/>
          </a:xfrm>
        </p:spPr>
        <p:txBody>
          <a:bodyPr/>
          <a:lstStyle/>
          <a:p>
            <a:r>
              <a:rPr lang="en-US" altLang="en-US" smtClean="0"/>
              <a:t>Distortion Test Definitions</a:t>
            </a:r>
          </a:p>
          <a:p>
            <a:pPr lvl="1"/>
            <a:r>
              <a:rPr lang="en-US" altLang="en-US" smtClean="0"/>
              <a:t>Signal-to-Noise Ratio (SNR)</a:t>
            </a:r>
          </a:p>
          <a:p>
            <a:pPr lvl="2"/>
            <a:r>
              <a:rPr lang="en-US" altLang="en-US" smtClean="0"/>
              <a:t>The ratio of the signal power to the total noise power.  It is similar to the SNRD, however, harmonically related frequencies and DC are not considered as noise in the SNR measurements.  The result is in dBs and is usually a positive number.</a:t>
            </a:r>
          </a:p>
          <a:p>
            <a:pPr lvl="1"/>
            <a:r>
              <a:rPr lang="en-US" altLang="en-US" smtClean="0"/>
              <a:t>Spurious Free Dynamic Range (Spur)</a:t>
            </a:r>
          </a:p>
          <a:p>
            <a:pPr lvl="2"/>
            <a:r>
              <a:rPr lang="en-US" altLang="en-US" smtClean="0"/>
              <a:t>The power ratio of the signal to the worst spur (largest 2</a:t>
            </a:r>
            <a:r>
              <a:rPr lang="en-US" altLang="en-US" baseline="30000" smtClean="0"/>
              <a:t>nd</a:t>
            </a:r>
            <a:r>
              <a:rPr lang="en-US" altLang="en-US" smtClean="0"/>
              <a:t> - 9</a:t>
            </a:r>
            <a:r>
              <a:rPr lang="en-US" altLang="en-US" baseline="30000" smtClean="0"/>
              <a:t>th</a:t>
            </a:r>
            <a:r>
              <a:rPr lang="en-US" altLang="en-US" smtClean="0"/>
              <a:t> harmonic).  The result is in dBs and is usually a positive number.</a:t>
            </a:r>
          </a:p>
          <a:p>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itle 1"/>
          <p:cNvSpPr>
            <a:spLocks noGrp="1"/>
          </p:cNvSpPr>
          <p:nvPr>
            <p:ph type="title"/>
          </p:nvPr>
        </p:nvSpPr>
        <p:spPr>
          <a:xfrm>
            <a:off x="838200" y="342900"/>
            <a:ext cx="7772400" cy="800100"/>
          </a:xfrm>
        </p:spPr>
        <p:txBody>
          <a:bodyPr/>
          <a:lstStyle/>
          <a:p>
            <a:r>
              <a:rPr lang="en-US" altLang="en-US" sz="3200" smtClean="0"/>
              <a:t>Adjacent channel and noise power ratio test</a:t>
            </a:r>
          </a:p>
        </p:txBody>
      </p:sp>
      <p:grpSp>
        <p:nvGrpSpPr>
          <p:cNvPr id="56323" name="Group 46"/>
          <p:cNvGrpSpPr>
            <a:grpSpLocks/>
          </p:cNvGrpSpPr>
          <p:nvPr/>
        </p:nvGrpSpPr>
        <p:grpSpPr bwMode="auto">
          <a:xfrm>
            <a:off x="795338" y="1336675"/>
            <a:ext cx="7559675" cy="1600200"/>
            <a:chOff x="792431" y="2629518"/>
            <a:chExt cx="7559138" cy="1598964"/>
          </a:xfrm>
        </p:grpSpPr>
        <p:sp>
          <p:nvSpPr>
            <p:cNvPr id="56365" name="Rectangle 2"/>
            <p:cNvSpPr>
              <a:spLocks noChangeArrowheads="1"/>
            </p:cNvSpPr>
            <p:nvPr/>
          </p:nvSpPr>
          <p:spPr bwMode="auto">
            <a:xfrm rot="-5400000">
              <a:off x="4178356" y="3169212"/>
              <a:ext cx="105695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t>c</a:t>
              </a:r>
              <a:r>
                <a:rPr lang="en-US" altLang="en-US" sz="1200" b="1" baseline="-25000"/>
                <a:t>k</a:t>
              </a:r>
              <a:r>
                <a:rPr lang="en-US" altLang="en-US" sz="1200" b="1"/>
                <a:t> (V-RMS)</a:t>
              </a:r>
            </a:p>
          </p:txBody>
        </p:sp>
        <p:sp>
          <p:nvSpPr>
            <p:cNvPr id="56366" name="Line 20"/>
            <p:cNvSpPr>
              <a:spLocks noChangeShapeType="1"/>
            </p:cNvSpPr>
            <p:nvPr/>
          </p:nvSpPr>
          <p:spPr bwMode="auto">
            <a:xfrm>
              <a:off x="4922944" y="2766805"/>
              <a:ext cx="1588" cy="121381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67" name="Line 23"/>
            <p:cNvSpPr>
              <a:spLocks noChangeShapeType="1"/>
            </p:cNvSpPr>
            <p:nvPr/>
          </p:nvSpPr>
          <p:spPr bwMode="auto">
            <a:xfrm flipV="1">
              <a:off x="5694655" y="3740008"/>
              <a:ext cx="0" cy="213870"/>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68" name="Line 24"/>
            <p:cNvSpPr>
              <a:spLocks noChangeShapeType="1"/>
            </p:cNvSpPr>
            <p:nvPr/>
          </p:nvSpPr>
          <p:spPr bwMode="auto">
            <a:xfrm flipV="1">
              <a:off x="6291555"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69" name="Line 25"/>
            <p:cNvSpPr>
              <a:spLocks noChangeShapeType="1"/>
            </p:cNvSpPr>
            <p:nvPr/>
          </p:nvSpPr>
          <p:spPr bwMode="auto">
            <a:xfrm flipV="1">
              <a:off x="5994693" y="3015449"/>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0" name="Line 26"/>
            <p:cNvSpPr>
              <a:spLocks noChangeShapeType="1"/>
            </p:cNvSpPr>
            <p:nvPr/>
          </p:nvSpPr>
          <p:spPr bwMode="auto">
            <a:xfrm flipV="1">
              <a:off x="6872581" y="3677511"/>
              <a:ext cx="2824" cy="279041"/>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1" name="Line 27"/>
            <p:cNvSpPr>
              <a:spLocks noChangeShapeType="1"/>
            </p:cNvSpPr>
            <p:nvPr/>
          </p:nvSpPr>
          <p:spPr bwMode="auto">
            <a:xfrm flipV="1">
              <a:off x="5394619" y="3767785"/>
              <a:ext cx="0" cy="190104"/>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2" name="Line 29"/>
            <p:cNvSpPr>
              <a:spLocks noChangeShapeType="1"/>
            </p:cNvSpPr>
            <p:nvPr/>
          </p:nvSpPr>
          <p:spPr bwMode="auto">
            <a:xfrm flipV="1">
              <a:off x="5547018" y="3795561"/>
              <a:ext cx="0" cy="179706"/>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3" name="Line 30"/>
            <p:cNvSpPr>
              <a:spLocks noChangeShapeType="1"/>
            </p:cNvSpPr>
            <p:nvPr/>
          </p:nvSpPr>
          <p:spPr bwMode="auto">
            <a:xfrm flipV="1">
              <a:off x="5842293" y="3712231"/>
              <a:ext cx="0" cy="263036"/>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4" name="Line 31"/>
            <p:cNvSpPr>
              <a:spLocks noChangeShapeType="1"/>
            </p:cNvSpPr>
            <p:nvPr/>
          </p:nvSpPr>
          <p:spPr bwMode="auto">
            <a:xfrm flipV="1">
              <a:off x="6142330" y="3015449"/>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5" name="Line 33"/>
            <p:cNvSpPr>
              <a:spLocks noChangeShapeType="1"/>
            </p:cNvSpPr>
            <p:nvPr/>
          </p:nvSpPr>
          <p:spPr bwMode="auto">
            <a:xfrm flipV="1">
              <a:off x="7032918" y="3788618"/>
              <a:ext cx="0" cy="171944"/>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6" name="Line 34"/>
            <p:cNvSpPr>
              <a:spLocks noChangeShapeType="1"/>
            </p:cNvSpPr>
            <p:nvPr/>
          </p:nvSpPr>
          <p:spPr bwMode="auto">
            <a:xfrm flipV="1">
              <a:off x="7177380" y="3719177"/>
              <a:ext cx="0" cy="241386"/>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7" name="Line 36"/>
            <p:cNvSpPr>
              <a:spLocks noChangeShapeType="1"/>
            </p:cNvSpPr>
            <p:nvPr/>
          </p:nvSpPr>
          <p:spPr bwMode="auto">
            <a:xfrm flipV="1">
              <a:off x="7321843" y="3746953"/>
              <a:ext cx="0" cy="213609"/>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78" name="Line 37"/>
            <p:cNvSpPr>
              <a:spLocks noChangeShapeType="1"/>
            </p:cNvSpPr>
            <p:nvPr/>
          </p:nvSpPr>
          <p:spPr bwMode="auto">
            <a:xfrm flipH="1">
              <a:off x="4870451" y="3964573"/>
              <a:ext cx="3241120" cy="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79" name="Line 24"/>
            <p:cNvSpPr>
              <a:spLocks noChangeShapeType="1"/>
            </p:cNvSpPr>
            <p:nvPr/>
          </p:nvSpPr>
          <p:spPr bwMode="auto">
            <a:xfrm flipV="1">
              <a:off x="6448250"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80" name="Line 24"/>
            <p:cNvSpPr>
              <a:spLocks noChangeShapeType="1"/>
            </p:cNvSpPr>
            <p:nvPr/>
          </p:nvSpPr>
          <p:spPr bwMode="auto">
            <a:xfrm flipV="1">
              <a:off x="6588451"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81" name="Line 24"/>
            <p:cNvSpPr>
              <a:spLocks noChangeShapeType="1"/>
            </p:cNvSpPr>
            <p:nvPr/>
          </p:nvSpPr>
          <p:spPr bwMode="auto">
            <a:xfrm flipV="1">
              <a:off x="6728652"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82" name="Rectangle 19"/>
            <p:cNvSpPr>
              <a:spLocks noChangeArrowheads="1"/>
            </p:cNvSpPr>
            <p:nvPr/>
          </p:nvSpPr>
          <p:spPr bwMode="auto">
            <a:xfrm>
              <a:off x="5884316" y="2629518"/>
              <a:ext cx="93227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B</a:t>
              </a:r>
            </a:p>
          </p:txBody>
        </p:sp>
        <p:sp>
          <p:nvSpPr>
            <p:cNvPr id="56383" name="Line 36"/>
            <p:cNvSpPr>
              <a:spLocks noChangeShapeType="1"/>
            </p:cNvSpPr>
            <p:nvPr/>
          </p:nvSpPr>
          <p:spPr bwMode="auto">
            <a:xfrm flipV="1">
              <a:off x="7470291" y="3809450"/>
              <a:ext cx="0" cy="151112"/>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84" name="Line 36"/>
            <p:cNvSpPr>
              <a:spLocks noChangeShapeType="1"/>
            </p:cNvSpPr>
            <p:nvPr/>
          </p:nvSpPr>
          <p:spPr bwMode="auto">
            <a:xfrm flipV="1">
              <a:off x="7626986" y="3795562"/>
              <a:ext cx="0" cy="165001"/>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 name="Right Brace 24"/>
            <p:cNvSpPr/>
            <p:nvPr/>
          </p:nvSpPr>
          <p:spPr>
            <a:xfrm rot="16200000">
              <a:off x="6264215" y="2505485"/>
              <a:ext cx="172904" cy="865127"/>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386" name="Rectangle 23"/>
            <p:cNvSpPr>
              <a:spLocks noChangeArrowheads="1"/>
            </p:cNvSpPr>
            <p:nvPr/>
          </p:nvSpPr>
          <p:spPr bwMode="auto">
            <a:xfrm>
              <a:off x="6824488" y="2629518"/>
              <a:ext cx="943692"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C</a:t>
              </a:r>
            </a:p>
          </p:txBody>
        </p:sp>
        <p:sp>
          <p:nvSpPr>
            <p:cNvPr id="27" name="Right Brace 26"/>
            <p:cNvSpPr/>
            <p:nvPr/>
          </p:nvSpPr>
          <p:spPr>
            <a:xfrm rot="16200000">
              <a:off x="7204742" y="2504691"/>
              <a:ext cx="172904" cy="866713"/>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388" name="Rectangle 25"/>
            <p:cNvSpPr>
              <a:spLocks noChangeArrowheads="1"/>
            </p:cNvSpPr>
            <p:nvPr/>
          </p:nvSpPr>
          <p:spPr bwMode="auto">
            <a:xfrm>
              <a:off x="7624433" y="3954048"/>
              <a:ext cx="72713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t>freq</a:t>
              </a:r>
              <a:endParaRPr lang="en-US" altLang="en-US" sz="1000" i="1"/>
            </a:p>
          </p:txBody>
        </p:sp>
        <p:sp>
          <p:nvSpPr>
            <p:cNvPr id="56389" name="Rectangle 26"/>
            <p:cNvSpPr>
              <a:spLocks noChangeArrowheads="1"/>
            </p:cNvSpPr>
            <p:nvPr/>
          </p:nvSpPr>
          <p:spPr bwMode="auto">
            <a:xfrm>
              <a:off x="4944144" y="2629518"/>
              <a:ext cx="93227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A</a:t>
              </a:r>
            </a:p>
          </p:txBody>
        </p:sp>
        <p:sp>
          <p:nvSpPr>
            <p:cNvPr id="30" name="Right Brace 29"/>
            <p:cNvSpPr/>
            <p:nvPr/>
          </p:nvSpPr>
          <p:spPr>
            <a:xfrm rot="16200000">
              <a:off x="5365754" y="2505485"/>
              <a:ext cx="172904" cy="865127"/>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391" name="Line 29"/>
            <p:cNvSpPr>
              <a:spLocks noChangeShapeType="1"/>
            </p:cNvSpPr>
            <p:nvPr/>
          </p:nvSpPr>
          <p:spPr bwMode="auto">
            <a:xfrm flipV="1">
              <a:off x="5266616" y="3795561"/>
              <a:ext cx="0" cy="179706"/>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92" name="Line 29"/>
            <p:cNvSpPr>
              <a:spLocks noChangeShapeType="1"/>
            </p:cNvSpPr>
            <p:nvPr/>
          </p:nvSpPr>
          <p:spPr bwMode="auto">
            <a:xfrm flipV="1">
              <a:off x="5126414" y="3795561"/>
              <a:ext cx="0" cy="179706"/>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93" name="Rectangle 30"/>
            <p:cNvSpPr>
              <a:spLocks noChangeArrowheads="1"/>
            </p:cNvSpPr>
            <p:nvPr/>
          </p:nvSpPr>
          <p:spPr bwMode="auto">
            <a:xfrm rot="-5400000">
              <a:off x="401173" y="3169212"/>
              <a:ext cx="105695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t>c</a:t>
              </a:r>
              <a:r>
                <a:rPr lang="en-US" altLang="en-US" sz="1200" b="1" baseline="-25000"/>
                <a:t>k</a:t>
              </a:r>
              <a:r>
                <a:rPr lang="en-US" altLang="en-US" sz="1200" b="1"/>
                <a:t> (V-RMS)</a:t>
              </a:r>
            </a:p>
          </p:txBody>
        </p:sp>
        <p:sp>
          <p:nvSpPr>
            <p:cNvPr id="56394" name="Line 20"/>
            <p:cNvSpPr>
              <a:spLocks noChangeShapeType="1"/>
            </p:cNvSpPr>
            <p:nvPr/>
          </p:nvSpPr>
          <p:spPr bwMode="auto">
            <a:xfrm>
              <a:off x="1145761" y="2766805"/>
              <a:ext cx="1588" cy="121381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95" name="Line 24"/>
            <p:cNvSpPr>
              <a:spLocks noChangeShapeType="1"/>
            </p:cNvSpPr>
            <p:nvPr/>
          </p:nvSpPr>
          <p:spPr bwMode="auto">
            <a:xfrm flipV="1">
              <a:off x="2514372"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96" name="Line 25"/>
            <p:cNvSpPr>
              <a:spLocks noChangeShapeType="1"/>
            </p:cNvSpPr>
            <p:nvPr/>
          </p:nvSpPr>
          <p:spPr bwMode="auto">
            <a:xfrm flipV="1">
              <a:off x="2217510" y="3015449"/>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97" name="Line 31"/>
            <p:cNvSpPr>
              <a:spLocks noChangeShapeType="1"/>
            </p:cNvSpPr>
            <p:nvPr/>
          </p:nvSpPr>
          <p:spPr bwMode="auto">
            <a:xfrm flipV="1">
              <a:off x="2365147" y="3015449"/>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98" name="Line 37"/>
            <p:cNvSpPr>
              <a:spLocks noChangeShapeType="1"/>
            </p:cNvSpPr>
            <p:nvPr/>
          </p:nvSpPr>
          <p:spPr bwMode="auto">
            <a:xfrm flipH="1">
              <a:off x="1093268" y="3964573"/>
              <a:ext cx="3241120" cy="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99" name="Line 24"/>
            <p:cNvSpPr>
              <a:spLocks noChangeShapeType="1"/>
            </p:cNvSpPr>
            <p:nvPr/>
          </p:nvSpPr>
          <p:spPr bwMode="auto">
            <a:xfrm flipV="1">
              <a:off x="2671067"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400" name="Line 24"/>
            <p:cNvSpPr>
              <a:spLocks noChangeShapeType="1"/>
            </p:cNvSpPr>
            <p:nvPr/>
          </p:nvSpPr>
          <p:spPr bwMode="auto">
            <a:xfrm flipV="1">
              <a:off x="2811268"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401" name="Line 24"/>
            <p:cNvSpPr>
              <a:spLocks noChangeShapeType="1"/>
            </p:cNvSpPr>
            <p:nvPr/>
          </p:nvSpPr>
          <p:spPr bwMode="auto">
            <a:xfrm flipV="1">
              <a:off x="2951469" y="3015449"/>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402" name="Rectangle 39"/>
            <p:cNvSpPr>
              <a:spLocks noChangeArrowheads="1"/>
            </p:cNvSpPr>
            <p:nvPr/>
          </p:nvSpPr>
          <p:spPr bwMode="auto">
            <a:xfrm>
              <a:off x="2107133" y="2629518"/>
              <a:ext cx="93227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B</a:t>
              </a:r>
            </a:p>
          </p:txBody>
        </p:sp>
        <p:sp>
          <p:nvSpPr>
            <p:cNvPr id="43" name="Right Brace 42"/>
            <p:cNvSpPr/>
            <p:nvPr/>
          </p:nvSpPr>
          <p:spPr>
            <a:xfrm rot="16200000">
              <a:off x="2487027" y="2504691"/>
              <a:ext cx="172904" cy="866713"/>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404" name="Rectangle 41"/>
            <p:cNvSpPr>
              <a:spLocks noChangeArrowheads="1"/>
            </p:cNvSpPr>
            <p:nvPr/>
          </p:nvSpPr>
          <p:spPr bwMode="auto">
            <a:xfrm>
              <a:off x="3047305" y="2629518"/>
              <a:ext cx="943692"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C</a:t>
              </a:r>
            </a:p>
          </p:txBody>
        </p:sp>
        <p:sp>
          <p:nvSpPr>
            <p:cNvPr id="45" name="Right Brace 44"/>
            <p:cNvSpPr/>
            <p:nvPr/>
          </p:nvSpPr>
          <p:spPr>
            <a:xfrm rot="16200000">
              <a:off x="3427554" y="2505485"/>
              <a:ext cx="172904" cy="865126"/>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406" name="Rectangle 43"/>
            <p:cNvSpPr>
              <a:spLocks noChangeArrowheads="1"/>
            </p:cNvSpPr>
            <p:nvPr/>
          </p:nvSpPr>
          <p:spPr bwMode="auto">
            <a:xfrm>
              <a:off x="3847250" y="3954048"/>
              <a:ext cx="72713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t>freq</a:t>
              </a:r>
              <a:endParaRPr lang="en-US" altLang="en-US" sz="1000" i="1"/>
            </a:p>
          </p:txBody>
        </p:sp>
        <p:sp>
          <p:nvSpPr>
            <p:cNvPr id="56407" name="Rectangle 44"/>
            <p:cNvSpPr>
              <a:spLocks noChangeArrowheads="1"/>
            </p:cNvSpPr>
            <p:nvPr/>
          </p:nvSpPr>
          <p:spPr bwMode="auto">
            <a:xfrm>
              <a:off x="1166961" y="2629518"/>
              <a:ext cx="93227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A</a:t>
              </a:r>
            </a:p>
          </p:txBody>
        </p:sp>
        <p:sp>
          <p:nvSpPr>
            <p:cNvPr id="48" name="Right Brace 47"/>
            <p:cNvSpPr/>
            <p:nvPr/>
          </p:nvSpPr>
          <p:spPr>
            <a:xfrm rot="16200000">
              <a:off x="1588566" y="2504691"/>
              <a:ext cx="172904" cy="866713"/>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grpSp>
      <p:cxnSp>
        <p:nvCxnSpPr>
          <p:cNvPr id="56324" name="Straight Connector 49"/>
          <p:cNvCxnSpPr>
            <a:cxnSpLocks noChangeShapeType="1"/>
          </p:cNvCxnSpPr>
          <p:nvPr/>
        </p:nvCxnSpPr>
        <p:spPr bwMode="auto">
          <a:xfrm>
            <a:off x="5022850" y="2489200"/>
            <a:ext cx="898525" cy="0"/>
          </a:xfrm>
          <a:prstGeom prst="line">
            <a:avLst/>
          </a:prstGeom>
          <a:noFill/>
          <a:ln w="12700" algn="ctr">
            <a:solidFill>
              <a:srgbClr val="C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25" name="Straight Arrow Connector 51"/>
          <p:cNvCxnSpPr>
            <a:cxnSpLocks noChangeShapeType="1"/>
          </p:cNvCxnSpPr>
          <p:nvPr/>
        </p:nvCxnSpPr>
        <p:spPr bwMode="auto">
          <a:xfrm>
            <a:off x="5573713" y="1731963"/>
            <a:ext cx="0" cy="757237"/>
          </a:xfrm>
          <a:prstGeom prst="straightConnector1">
            <a:avLst/>
          </a:prstGeom>
          <a:noFill/>
          <a:ln w="12700" algn="ctr">
            <a:solidFill>
              <a:srgbClr val="C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26" name="Straight Connector 53"/>
          <p:cNvCxnSpPr>
            <a:cxnSpLocks noChangeShapeType="1"/>
          </p:cNvCxnSpPr>
          <p:nvPr/>
        </p:nvCxnSpPr>
        <p:spPr bwMode="auto">
          <a:xfrm>
            <a:off x="5268913" y="1741488"/>
            <a:ext cx="1533525" cy="0"/>
          </a:xfrm>
          <a:prstGeom prst="line">
            <a:avLst/>
          </a:prstGeom>
          <a:noFill/>
          <a:ln w="12700" algn="ctr">
            <a:solidFill>
              <a:srgbClr val="C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327" name="Group 126"/>
          <p:cNvGrpSpPr>
            <a:grpSpLocks/>
          </p:cNvGrpSpPr>
          <p:nvPr/>
        </p:nvGrpSpPr>
        <p:grpSpPr bwMode="auto">
          <a:xfrm>
            <a:off x="1092200" y="4057650"/>
            <a:ext cx="6130925" cy="2038350"/>
            <a:chOff x="1505808" y="2409223"/>
            <a:chExt cx="6132385" cy="2039554"/>
          </a:xfrm>
        </p:grpSpPr>
        <p:sp>
          <p:nvSpPr>
            <p:cNvPr id="56331" name="Rectangle 46"/>
            <p:cNvSpPr>
              <a:spLocks noChangeArrowheads="1"/>
            </p:cNvSpPr>
            <p:nvPr/>
          </p:nvSpPr>
          <p:spPr bwMode="auto">
            <a:xfrm rot="-5400000">
              <a:off x="1003039" y="3043936"/>
              <a:ext cx="1279971"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t>c</a:t>
              </a:r>
              <a:r>
                <a:rPr lang="en-US" altLang="en-US" sz="1200" b="1" baseline="-25000"/>
                <a:t>k</a:t>
              </a:r>
              <a:r>
                <a:rPr lang="en-US" altLang="en-US" sz="1200" b="1"/>
                <a:t> (V-RMS)</a:t>
              </a:r>
            </a:p>
          </p:txBody>
        </p:sp>
        <p:sp>
          <p:nvSpPr>
            <p:cNvPr id="56332" name="Line 20"/>
            <p:cNvSpPr>
              <a:spLocks noChangeShapeType="1"/>
            </p:cNvSpPr>
            <p:nvPr/>
          </p:nvSpPr>
          <p:spPr bwMode="auto">
            <a:xfrm>
              <a:off x="1916868" y="2753040"/>
              <a:ext cx="1588" cy="121381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33" name="Line 25"/>
            <p:cNvSpPr>
              <a:spLocks noChangeShapeType="1"/>
            </p:cNvSpPr>
            <p:nvPr/>
          </p:nvSpPr>
          <p:spPr bwMode="auto">
            <a:xfrm flipV="1">
              <a:off x="2518531"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34" name="Line 31"/>
            <p:cNvSpPr>
              <a:spLocks noChangeShapeType="1"/>
            </p:cNvSpPr>
            <p:nvPr/>
          </p:nvSpPr>
          <p:spPr bwMode="auto">
            <a:xfrm flipV="1">
              <a:off x="2666168"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35" name="Line 37"/>
            <p:cNvSpPr>
              <a:spLocks noChangeShapeType="1"/>
            </p:cNvSpPr>
            <p:nvPr/>
          </p:nvSpPr>
          <p:spPr bwMode="auto">
            <a:xfrm flipH="1">
              <a:off x="1877181" y="3950808"/>
              <a:ext cx="2311400" cy="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36" name="Line 24"/>
            <p:cNvSpPr>
              <a:spLocks noChangeShapeType="1"/>
            </p:cNvSpPr>
            <p:nvPr/>
          </p:nvSpPr>
          <p:spPr bwMode="auto">
            <a:xfrm flipV="1">
              <a:off x="3112289"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37" name="Line 24"/>
            <p:cNvSpPr>
              <a:spLocks noChangeShapeType="1"/>
            </p:cNvSpPr>
            <p:nvPr/>
          </p:nvSpPr>
          <p:spPr bwMode="auto">
            <a:xfrm flipV="1">
              <a:off x="3252490"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38" name="Rectangle 53"/>
            <p:cNvSpPr>
              <a:spLocks noChangeArrowheads="1"/>
            </p:cNvSpPr>
            <p:nvPr/>
          </p:nvSpPr>
          <p:spPr bwMode="auto">
            <a:xfrm>
              <a:off x="2358670" y="4174343"/>
              <a:ext cx="118294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Notch Region</a:t>
              </a:r>
            </a:p>
          </p:txBody>
        </p:sp>
        <p:sp>
          <p:nvSpPr>
            <p:cNvPr id="65" name="Right Brace 64"/>
            <p:cNvSpPr/>
            <p:nvPr/>
          </p:nvSpPr>
          <p:spPr>
            <a:xfrm rot="5400000" flipV="1">
              <a:off x="2804662" y="3950065"/>
              <a:ext cx="173139" cy="322339"/>
            </a:xfrm>
            <a:prstGeom prst="rightBrac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340" name="Line 24"/>
            <p:cNvSpPr>
              <a:spLocks noChangeShapeType="1"/>
            </p:cNvSpPr>
            <p:nvPr/>
          </p:nvSpPr>
          <p:spPr bwMode="auto">
            <a:xfrm flipV="1">
              <a:off x="3400938"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1" name="Line 24"/>
            <p:cNvSpPr>
              <a:spLocks noChangeShapeType="1"/>
            </p:cNvSpPr>
            <p:nvPr/>
          </p:nvSpPr>
          <p:spPr bwMode="auto">
            <a:xfrm flipV="1">
              <a:off x="3541139"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2" name="Line 25"/>
            <p:cNvSpPr>
              <a:spLocks noChangeShapeType="1"/>
            </p:cNvSpPr>
            <p:nvPr/>
          </p:nvSpPr>
          <p:spPr bwMode="auto">
            <a:xfrm flipV="1">
              <a:off x="2205140"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3" name="Line 31"/>
            <p:cNvSpPr>
              <a:spLocks noChangeShapeType="1"/>
            </p:cNvSpPr>
            <p:nvPr/>
          </p:nvSpPr>
          <p:spPr bwMode="auto">
            <a:xfrm flipV="1">
              <a:off x="2352777"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4" name="Rectangle 59"/>
            <p:cNvSpPr>
              <a:spLocks noChangeArrowheads="1"/>
            </p:cNvSpPr>
            <p:nvPr/>
          </p:nvSpPr>
          <p:spPr bwMode="auto">
            <a:xfrm rot="-5400000">
              <a:off x="4297761" y="3072797"/>
              <a:ext cx="1222249"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t>c</a:t>
              </a:r>
              <a:r>
                <a:rPr lang="en-US" altLang="en-US" sz="1200" b="1" baseline="-25000"/>
                <a:t>k</a:t>
              </a:r>
              <a:r>
                <a:rPr lang="en-US" altLang="en-US" sz="1200" b="1"/>
                <a:t> (V-RMS)</a:t>
              </a:r>
            </a:p>
          </p:txBody>
        </p:sp>
        <p:sp>
          <p:nvSpPr>
            <p:cNvPr id="56345" name="Line 20"/>
            <p:cNvSpPr>
              <a:spLocks noChangeShapeType="1"/>
            </p:cNvSpPr>
            <p:nvPr/>
          </p:nvSpPr>
          <p:spPr bwMode="auto">
            <a:xfrm>
              <a:off x="5182729" y="2753040"/>
              <a:ext cx="1588" cy="121381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46" name="Line 25"/>
            <p:cNvSpPr>
              <a:spLocks noChangeShapeType="1"/>
            </p:cNvSpPr>
            <p:nvPr/>
          </p:nvSpPr>
          <p:spPr bwMode="auto">
            <a:xfrm flipV="1">
              <a:off x="5784392"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7" name="Line 31"/>
            <p:cNvSpPr>
              <a:spLocks noChangeShapeType="1"/>
            </p:cNvSpPr>
            <p:nvPr/>
          </p:nvSpPr>
          <p:spPr bwMode="auto">
            <a:xfrm flipV="1">
              <a:off x="5932029"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8" name="Line 24"/>
            <p:cNvSpPr>
              <a:spLocks noChangeShapeType="1"/>
            </p:cNvSpPr>
            <p:nvPr/>
          </p:nvSpPr>
          <p:spPr bwMode="auto">
            <a:xfrm flipV="1">
              <a:off x="6378150"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49" name="Line 24"/>
            <p:cNvSpPr>
              <a:spLocks noChangeShapeType="1"/>
            </p:cNvSpPr>
            <p:nvPr/>
          </p:nvSpPr>
          <p:spPr bwMode="auto">
            <a:xfrm flipV="1">
              <a:off x="6518351"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0" name="Line 24"/>
            <p:cNvSpPr>
              <a:spLocks noChangeShapeType="1"/>
            </p:cNvSpPr>
            <p:nvPr/>
          </p:nvSpPr>
          <p:spPr bwMode="auto">
            <a:xfrm flipV="1">
              <a:off x="6666799"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1" name="Line 24"/>
            <p:cNvSpPr>
              <a:spLocks noChangeShapeType="1"/>
            </p:cNvSpPr>
            <p:nvPr/>
          </p:nvSpPr>
          <p:spPr bwMode="auto">
            <a:xfrm flipV="1">
              <a:off x="6807000" y="3001684"/>
              <a:ext cx="0" cy="959819"/>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2" name="Line 25"/>
            <p:cNvSpPr>
              <a:spLocks noChangeShapeType="1"/>
            </p:cNvSpPr>
            <p:nvPr/>
          </p:nvSpPr>
          <p:spPr bwMode="auto">
            <a:xfrm flipV="1">
              <a:off x="5471001"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3" name="Line 31"/>
            <p:cNvSpPr>
              <a:spLocks noChangeShapeType="1"/>
            </p:cNvSpPr>
            <p:nvPr/>
          </p:nvSpPr>
          <p:spPr bwMode="auto">
            <a:xfrm flipV="1">
              <a:off x="5618638" y="3001684"/>
              <a:ext cx="0" cy="941104"/>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4" name="Line 26"/>
            <p:cNvSpPr>
              <a:spLocks noChangeShapeType="1"/>
            </p:cNvSpPr>
            <p:nvPr/>
          </p:nvSpPr>
          <p:spPr bwMode="auto">
            <a:xfrm flipV="1">
              <a:off x="6068487" y="3670689"/>
              <a:ext cx="2824" cy="279041"/>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5" name="Line 26"/>
            <p:cNvSpPr>
              <a:spLocks noChangeShapeType="1"/>
            </p:cNvSpPr>
            <p:nvPr/>
          </p:nvSpPr>
          <p:spPr bwMode="auto">
            <a:xfrm flipV="1">
              <a:off x="6216935" y="3767908"/>
              <a:ext cx="0" cy="181822"/>
            </a:xfrm>
            <a:prstGeom prst="line">
              <a:avLst/>
            </a:prstGeom>
            <a:noFill/>
            <a:ln w="19050" algn="ctr">
              <a:solidFill>
                <a:srgbClr val="00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56" name="Rectangle 71"/>
            <p:cNvSpPr>
              <a:spLocks noChangeArrowheads="1"/>
            </p:cNvSpPr>
            <p:nvPr/>
          </p:nvSpPr>
          <p:spPr bwMode="auto">
            <a:xfrm>
              <a:off x="3678187" y="3931669"/>
              <a:ext cx="72713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t>freq</a:t>
              </a:r>
              <a:endParaRPr lang="en-US" altLang="en-US" sz="1000" i="1"/>
            </a:p>
          </p:txBody>
        </p:sp>
        <p:sp>
          <p:nvSpPr>
            <p:cNvPr id="56357" name="Rectangle 72"/>
            <p:cNvSpPr>
              <a:spLocks noChangeArrowheads="1"/>
            </p:cNvSpPr>
            <p:nvPr/>
          </p:nvSpPr>
          <p:spPr bwMode="auto">
            <a:xfrm>
              <a:off x="6911057" y="3931669"/>
              <a:ext cx="727136"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t>freq</a:t>
              </a:r>
              <a:endParaRPr lang="en-US" altLang="en-US" sz="1000" i="1"/>
            </a:p>
          </p:txBody>
        </p:sp>
        <p:sp>
          <p:nvSpPr>
            <p:cNvPr id="56358" name="Line 37"/>
            <p:cNvSpPr>
              <a:spLocks noChangeShapeType="1"/>
            </p:cNvSpPr>
            <p:nvPr/>
          </p:nvSpPr>
          <p:spPr bwMode="auto">
            <a:xfrm flipH="1">
              <a:off x="5134795" y="3950808"/>
              <a:ext cx="2311400" cy="0"/>
            </a:xfrm>
            <a:prstGeom prst="line">
              <a:avLst/>
            </a:prstGeom>
            <a:noFill/>
            <a:ln w="2857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59" name="Rectangle 74"/>
            <p:cNvSpPr>
              <a:spLocks noChangeArrowheads="1"/>
            </p:cNvSpPr>
            <p:nvPr/>
          </p:nvSpPr>
          <p:spPr bwMode="auto">
            <a:xfrm>
              <a:off x="2408153" y="2409223"/>
              <a:ext cx="93227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A</a:t>
              </a:r>
            </a:p>
          </p:txBody>
        </p:sp>
        <p:sp>
          <p:nvSpPr>
            <p:cNvPr id="86" name="Right Brace 85"/>
            <p:cNvSpPr/>
            <p:nvPr/>
          </p:nvSpPr>
          <p:spPr>
            <a:xfrm rot="16200000">
              <a:off x="2733187" y="2152146"/>
              <a:ext cx="282742" cy="1410036"/>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361" name="Rectangle 76"/>
            <p:cNvSpPr>
              <a:spLocks noChangeArrowheads="1"/>
            </p:cNvSpPr>
            <p:nvPr/>
          </p:nvSpPr>
          <p:spPr bwMode="auto">
            <a:xfrm>
              <a:off x="5682261" y="2409223"/>
              <a:ext cx="93227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Channel A</a:t>
              </a:r>
            </a:p>
          </p:txBody>
        </p:sp>
        <p:sp>
          <p:nvSpPr>
            <p:cNvPr id="88" name="Right Brace 87"/>
            <p:cNvSpPr/>
            <p:nvPr/>
          </p:nvSpPr>
          <p:spPr>
            <a:xfrm rot="16200000">
              <a:off x="6007392" y="2152146"/>
              <a:ext cx="282742" cy="1410036"/>
            </a:xfrm>
            <a:prstGeom prst="rightBrace">
              <a:avLst/>
            </a:prstGeom>
            <a:ln w="190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sp>
          <p:nvSpPr>
            <p:cNvPr id="56363" name="Rectangle 78"/>
            <p:cNvSpPr>
              <a:spLocks noChangeArrowheads="1"/>
            </p:cNvSpPr>
            <p:nvPr/>
          </p:nvSpPr>
          <p:spPr bwMode="auto">
            <a:xfrm>
              <a:off x="5632778" y="4174343"/>
              <a:ext cx="1182940"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lIns="90487" tIns="44450" rIns="90487" bIns="44450">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b="1">
                  <a:solidFill>
                    <a:schemeClr val="hlink"/>
                  </a:solidFill>
                </a:rPr>
                <a:t>Notch Region</a:t>
              </a:r>
            </a:p>
          </p:txBody>
        </p:sp>
        <p:sp>
          <p:nvSpPr>
            <p:cNvPr id="90" name="Right Brace 89"/>
            <p:cNvSpPr/>
            <p:nvPr/>
          </p:nvSpPr>
          <p:spPr>
            <a:xfrm rot="5400000" flipV="1">
              <a:off x="6078866" y="3950065"/>
              <a:ext cx="173139" cy="322339"/>
            </a:xfrm>
            <a:prstGeom prst="rightBrac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anchor="ctr"/>
            <a:lstStyle>
              <a:lvl1pPr defTabSz="457200">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indent="-285750" defTabSz="457200">
                <a:spcBef>
                  <a:spcPct val="20000"/>
                </a:spcBef>
                <a:buClr>
                  <a:schemeClr val="bg2"/>
                </a:buClr>
                <a:buSzPct val="75000"/>
                <a:buChar char="–"/>
                <a:defRPr sz="2800">
                  <a:solidFill>
                    <a:schemeClr val="tx1"/>
                  </a:solidFill>
                  <a:latin typeface="Times New Roman" panose="02020603050405020304" pitchFamily="18" charset="0"/>
                </a:defRPr>
              </a:lvl2pPr>
              <a:lvl3pPr indent="-228600" defTabSz="4572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indent="-228600" defTabSz="457200">
                <a:spcBef>
                  <a:spcPct val="20000"/>
                </a:spcBef>
                <a:buClr>
                  <a:schemeClr val="bg2"/>
                </a:buClr>
                <a:buSzPct val="75000"/>
                <a:buChar char="–"/>
                <a:defRPr sz="2000">
                  <a:solidFill>
                    <a:schemeClr val="tx1"/>
                  </a:solidFill>
                  <a:latin typeface="Times New Roman" panose="02020603050405020304" pitchFamily="18" charset="0"/>
                </a:defRPr>
              </a:lvl4pPr>
              <a:lvl5pPr indent="-228600" defTabSz="457200">
                <a:spcBef>
                  <a:spcPct val="20000"/>
                </a:spcBef>
                <a:buClr>
                  <a:schemeClr val="bg2"/>
                </a:buClr>
                <a:buSzPct val="75000"/>
                <a:buChar char="•"/>
                <a:defRPr sz="2000">
                  <a:solidFill>
                    <a:schemeClr val="tx1"/>
                  </a:solidFill>
                  <a:latin typeface="Times New Roman" panose="02020603050405020304" pitchFamily="18" charset="0"/>
                </a:defRPr>
              </a:lvl5pPr>
              <a:lvl6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indent="-228600" defTabSz="4572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eaLnBrk="1" hangingPunct="1">
                <a:spcBef>
                  <a:spcPct val="0"/>
                </a:spcBef>
                <a:buClrTx/>
                <a:buSzTx/>
                <a:buFontTx/>
                <a:buNone/>
                <a:defRPr/>
              </a:pPr>
              <a:endParaRPr lang="en-US" sz="1800" smtClean="0"/>
            </a:p>
          </p:txBody>
        </p:sp>
      </p:grpSp>
      <p:cxnSp>
        <p:nvCxnSpPr>
          <p:cNvPr id="56328" name="Straight Connector 90"/>
          <p:cNvCxnSpPr>
            <a:cxnSpLocks noChangeShapeType="1"/>
          </p:cNvCxnSpPr>
          <p:nvPr/>
        </p:nvCxnSpPr>
        <p:spPr bwMode="auto">
          <a:xfrm>
            <a:off x="5573713" y="5391150"/>
            <a:ext cx="338137" cy="0"/>
          </a:xfrm>
          <a:prstGeom prst="line">
            <a:avLst/>
          </a:prstGeom>
          <a:noFill/>
          <a:ln w="12700" algn="ctr">
            <a:solidFill>
              <a:srgbClr val="C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29" name="Straight Arrow Connector 91"/>
          <p:cNvCxnSpPr>
            <a:cxnSpLocks noChangeShapeType="1"/>
          </p:cNvCxnSpPr>
          <p:nvPr/>
        </p:nvCxnSpPr>
        <p:spPr bwMode="auto">
          <a:xfrm>
            <a:off x="5795963" y="4635500"/>
            <a:ext cx="0" cy="755650"/>
          </a:xfrm>
          <a:prstGeom prst="straightConnector1">
            <a:avLst/>
          </a:prstGeom>
          <a:noFill/>
          <a:ln w="12700" algn="ctr">
            <a:solidFill>
              <a:srgbClr val="C000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0" name="Straight Connector 92"/>
          <p:cNvCxnSpPr>
            <a:cxnSpLocks noChangeShapeType="1"/>
          </p:cNvCxnSpPr>
          <p:nvPr/>
        </p:nvCxnSpPr>
        <p:spPr bwMode="auto">
          <a:xfrm>
            <a:off x="4953000" y="4643438"/>
            <a:ext cx="1533525" cy="0"/>
          </a:xfrm>
          <a:prstGeom prst="line">
            <a:avLst/>
          </a:prstGeom>
          <a:noFill/>
          <a:ln w="12700" algn="ctr">
            <a:solidFill>
              <a:srgbClr val="C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itle 1"/>
          <p:cNvSpPr>
            <a:spLocks noGrp="1"/>
          </p:cNvSpPr>
          <p:nvPr>
            <p:ph type="title"/>
          </p:nvPr>
        </p:nvSpPr>
        <p:spPr>
          <a:xfrm>
            <a:off x="838200" y="342900"/>
            <a:ext cx="7772400" cy="723900"/>
          </a:xfrm>
        </p:spPr>
        <p:txBody>
          <a:bodyPr/>
          <a:lstStyle/>
          <a:p>
            <a:pPr algn="ctr"/>
            <a:r>
              <a:rPr lang="en-US" altLang="en-US" smtClean="0"/>
              <a:t>HW</a:t>
            </a:r>
          </a:p>
        </p:txBody>
      </p:sp>
      <p:sp>
        <p:nvSpPr>
          <p:cNvPr id="57347" name="Content Placeholder 2"/>
          <p:cNvSpPr>
            <a:spLocks noGrp="1"/>
          </p:cNvSpPr>
          <p:nvPr>
            <p:ph idx="1"/>
          </p:nvPr>
        </p:nvSpPr>
        <p:spPr>
          <a:xfrm>
            <a:off x="838200" y="1295400"/>
            <a:ext cx="7772400" cy="4572000"/>
          </a:xfrm>
        </p:spPr>
        <p:txBody>
          <a:bodyPr/>
          <a:lstStyle/>
          <a:p>
            <a:r>
              <a:rPr lang="en-US" altLang="en-US" sz="2400" smtClean="0"/>
              <a:t>Write a Matlab program to performance the NPR test for an arbitrarily generated ADC.</a:t>
            </a:r>
          </a:p>
          <a:p>
            <a:pPr lvl="1"/>
            <a:r>
              <a:rPr lang="en-US" altLang="en-US" sz="2000" smtClean="0"/>
              <a:t>You should implement both method described in class:</a:t>
            </a:r>
          </a:p>
          <a:p>
            <a:pPr lvl="2"/>
            <a:r>
              <a:rPr lang="en-US" altLang="en-US" sz="1600" smtClean="0"/>
              <a:t>Notch filtered noise: generate a sequence of Gaussian random noise, take FFT, notch out a narrow band using ideal notch filters (remember both + and – frequencies), take IFFT and take real part to go back to time domain, scale the amplitude to cover the full ADC input range but never clip, use the ADC to convert the samples, perform FFT, and compute NPR.</a:t>
            </a:r>
          </a:p>
          <a:p>
            <a:pPr lvl="2"/>
            <a:r>
              <a:rPr lang="en-US" altLang="en-US" sz="1600" smtClean="0"/>
              <a:t>Use multi-tone test as shown on the last slide. Take about 10 tones in each adjacent channel. Make each channel band width to be a small fraction of the Nyquist band. </a:t>
            </a:r>
          </a:p>
          <a:p>
            <a:pPr lvl="1"/>
            <a:r>
              <a:rPr lang="en-US" altLang="en-US" sz="2000" smtClean="0"/>
              <a:t>You can vary the ADC structure, resolution, and linearity level.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685800" y="838200"/>
            <a:ext cx="7772400" cy="4114800"/>
          </a:xfrm>
        </p:spPr>
        <p:txBody>
          <a:bodyPr/>
          <a:lstStyle/>
          <a:p>
            <a:r>
              <a:rPr lang="en-US" altLang="en-US" smtClean="0"/>
              <a:t>Rejection Tests</a:t>
            </a:r>
          </a:p>
          <a:p>
            <a:pPr lvl="1"/>
            <a:r>
              <a:rPr lang="en-US" altLang="en-US" smtClean="0"/>
              <a:t>Common Mode Rejection Ratio (CMRR)</a:t>
            </a:r>
          </a:p>
          <a:p>
            <a:pPr lvl="2"/>
            <a:r>
              <a:rPr lang="en-US" altLang="en-US" smtClean="0"/>
              <a:t>A measurement of how well a channel with a differential input can reject a common mode signal.</a:t>
            </a:r>
          </a:p>
          <a:p>
            <a:pPr lvl="3"/>
            <a:r>
              <a:rPr lang="en-US" altLang="en-US" smtClean="0"/>
              <a:t>Due to mismatched components in the input stage, a small amount of common mode signal usually feeds through to the output.</a:t>
            </a:r>
          </a:p>
          <a:p>
            <a:pPr lvl="4"/>
            <a:r>
              <a:rPr lang="en-US" altLang="en-US" smtClean="0"/>
              <a:t>Defined as the AC gain of a channel with common mode input divided by the gain of the channel with a normal, differential input.</a:t>
            </a:r>
          </a:p>
          <a:p>
            <a:pPr lvl="4"/>
            <a:r>
              <a:rPr lang="en-US" altLang="en-US" smtClean="0"/>
              <a:t>Differential gain of the channel is calculated in other sections of the test protocol and can be reused in this test without re-measuring.</a:t>
            </a:r>
          </a:p>
          <a:p>
            <a:pPr lvl="4"/>
            <a:r>
              <a:rPr lang="en-US" altLang="en-US" smtClean="0"/>
              <a:t>CMRR is expressed in decibels.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685800" y="838200"/>
            <a:ext cx="7772400" cy="4114800"/>
          </a:xfrm>
        </p:spPr>
        <p:txBody>
          <a:bodyPr/>
          <a:lstStyle/>
          <a:p>
            <a:r>
              <a:rPr lang="en-US" altLang="en-US" smtClean="0"/>
              <a:t>Rejection Tests</a:t>
            </a:r>
          </a:p>
          <a:p>
            <a:pPr lvl="1"/>
            <a:r>
              <a:rPr lang="en-US" altLang="en-US" smtClean="0"/>
              <a:t>Power Supply Rejection (PSR) and Power Supply Rejection Ratio (PSRR)</a:t>
            </a:r>
          </a:p>
          <a:p>
            <a:pPr lvl="2"/>
            <a:r>
              <a:rPr lang="en-US" altLang="en-US" smtClean="0"/>
              <a:t>Similar to CMRR, yet the interference signal is applied to the power supply rather than through normal inputs.</a:t>
            </a:r>
          </a:p>
          <a:p>
            <a:pPr lvl="3"/>
            <a:r>
              <a:rPr lang="en-US" altLang="en-US" smtClean="0"/>
              <a:t>Specified for both analog and digital power supplies</a:t>
            </a:r>
          </a:p>
          <a:p>
            <a:pPr lvl="3"/>
            <a:r>
              <a:rPr lang="en-US" altLang="en-US" smtClean="0"/>
              <a:t>Tested through applying a single or multi-tone sinusoidal “noise” on top of the power supply and measuring the output feedthrough.</a:t>
            </a:r>
          </a:p>
          <a:p>
            <a:pPr lvl="3"/>
            <a:r>
              <a:rPr lang="en-US" altLang="en-US" smtClean="0"/>
              <a:t>Similar to CMRR, PSRR is expressed in decibels.</a:t>
            </a:r>
          </a:p>
          <a:p>
            <a:pPr lvl="3"/>
            <a:endParaRPr lang="en-US" altLang="en-US" smtClean="0"/>
          </a:p>
        </p:txBody>
      </p:sp>
      <p:sp>
        <p:nvSpPr>
          <p:cNvPr id="59395" name="TextBox 1"/>
          <p:cNvSpPr txBox="1">
            <a:spLocks noChangeArrowheads="1"/>
          </p:cNvSpPr>
          <p:nvPr/>
        </p:nvSpPr>
        <p:spPr bwMode="auto">
          <a:xfrm>
            <a:off x="4419600" y="5697538"/>
            <a:ext cx="3886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t>PSR = gain from supply to Vo</a:t>
            </a:r>
          </a:p>
          <a:p>
            <a:pPr>
              <a:spcBef>
                <a:spcPct val="0"/>
              </a:spcBef>
              <a:buClrTx/>
              <a:buSzTx/>
              <a:buFontTx/>
              <a:buNone/>
            </a:pPr>
            <a:r>
              <a:rPr lang="en-US" altLang="en-US" sz="2400"/>
              <a:t>PSRR = PSR</a:t>
            </a:r>
            <a:r>
              <a:rPr lang="en-US" altLang="en-US" sz="2400" b="1"/>
              <a:t>/</a:t>
            </a:r>
            <a:r>
              <a:rPr lang="en-US" altLang="en-US" sz="2400"/>
              <a:t>G</a:t>
            </a:r>
            <a:r>
              <a:rPr lang="en-US" altLang="en-US" sz="2400" baseline="-25000"/>
              <a:t>id</a:t>
            </a:r>
          </a:p>
        </p:txBody>
      </p:sp>
      <p:grpSp>
        <p:nvGrpSpPr>
          <p:cNvPr id="59396" name="Group 2"/>
          <p:cNvGrpSpPr>
            <a:grpSpLocks/>
          </p:cNvGrpSpPr>
          <p:nvPr/>
        </p:nvGrpSpPr>
        <p:grpSpPr bwMode="auto">
          <a:xfrm>
            <a:off x="679450" y="5208588"/>
            <a:ext cx="3657600" cy="1555750"/>
            <a:chOff x="2808" y="9072"/>
            <a:chExt cx="5760" cy="2448"/>
          </a:xfrm>
        </p:grpSpPr>
        <p:sp>
          <p:nvSpPr>
            <p:cNvPr id="59397" name="Text Box 3"/>
            <p:cNvSpPr txBox="1">
              <a:spLocks noChangeArrowheads="1"/>
            </p:cNvSpPr>
            <p:nvPr/>
          </p:nvSpPr>
          <p:spPr bwMode="auto">
            <a:xfrm>
              <a:off x="5040" y="9072"/>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400" i="1" baseline="-25000">
                  <a:ea typeface="MS PGothic" panose="020B0600070205080204" pitchFamily="34" charset="-128"/>
                </a:rPr>
                <a:t>ac</a:t>
              </a:r>
              <a:endParaRPr lang="en-US" altLang="en-US" sz="1200" i="1">
                <a:ea typeface="MS PGothic" panose="020B0600070205080204" pitchFamily="34" charset="-128"/>
              </a:endParaRPr>
            </a:p>
          </p:txBody>
        </p:sp>
        <p:sp>
          <p:nvSpPr>
            <p:cNvPr id="59398" name="Freeform 4"/>
            <p:cNvSpPr>
              <a:spLocks/>
            </p:cNvSpPr>
            <p:nvPr/>
          </p:nvSpPr>
          <p:spPr bwMode="auto">
            <a:xfrm>
              <a:off x="6120" y="11376"/>
              <a:ext cx="288" cy="144"/>
            </a:xfrm>
            <a:custGeom>
              <a:avLst/>
              <a:gdLst>
                <a:gd name="T0" fmla="*/ 0 w 288"/>
                <a:gd name="T1" fmla="*/ 0 h 144"/>
                <a:gd name="T2" fmla="*/ 288 w 288"/>
                <a:gd name="T3" fmla="*/ 0 h 144"/>
                <a:gd name="T4" fmla="*/ 144 w 288"/>
                <a:gd name="T5" fmla="*/ 144 h 144"/>
                <a:gd name="T6" fmla="*/ 0 w 288"/>
                <a:gd name="T7" fmla="*/ 0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144" y="144"/>
                  </a:lnTo>
                  <a:lnTo>
                    <a:pt x="0" y="0"/>
                  </a:lnTo>
                  <a:close/>
                </a:path>
              </a:pathLst>
            </a:custGeom>
            <a:solidFill>
              <a:srgbClr val="FFFFFF"/>
            </a:solidFill>
            <a:ln w="9525" cap="flat" cmpd="sng">
              <a:solidFill>
                <a:srgbClr val="000000"/>
              </a:solidFill>
              <a:prstDash val="solid"/>
              <a:round/>
              <a:headEnd/>
              <a:tailEnd/>
            </a:ln>
          </p:spPr>
          <p:txBody>
            <a:bodyPr/>
            <a:lstStyle/>
            <a:p>
              <a:endParaRPr lang="en-US"/>
            </a:p>
          </p:txBody>
        </p:sp>
        <p:grpSp>
          <p:nvGrpSpPr>
            <p:cNvPr id="59399" name="Group 5"/>
            <p:cNvGrpSpPr>
              <a:grpSpLocks/>
            </p:cNvGrpSpPr>
            <p:nvPr/>
          </p:nvGrpSpPr>
          <p:grpSpPr bwMode="auto">
            <a:xfrm>
              <a:off x="5832" y="10296"/>
              <a:ext cx="720" cy="576"/>
              <a:chOff x="2448" y="5400"/>
              <a:chExt cx="720" cy="576"/>
            </a:xfrm>
          </p:grpSpPr>
          <p:sp>
            <p:nvSpPr>
              <p:cNvPr id="59438" name="Line 6"/>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39" name="Line 7"/>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40" name="Line 8"/>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41" name="Line 9"/>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00" name="Oval 10"/>
            <p:cNvSpPr>
              <a:spLocks noChangeArrowheads="1"/>
            </p:cNvSpPr>
            <p:nvPr/>
          </p:nvSpPr>
          <p:spPr bwMode="auto">
            <a:xfrm>
              <a:off x="3528" y="10296"/>
              <a:ext cx="576" cy="576"/>
            </a:xfrm>
            <a:prstGeom prst="ellipse">
              <a:avLst/>
            </a:prstGeom>
            <a:solidFill>
              <a:srgbClr val="FFFFFF"/>
            </a:solidFill>
            <a:ln w="1587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59401" name="Line 11"/>
            <p:cNvSpPr>
              <a:spLocks noChangeShapeType="1"/>
            </p:cNvSpPr>
            <p:nvPr/>
          </p:nvSpPr>
          <p:spPr bwMode="auto">
            <a:xfrm>
              <a:off x="3744" y="1072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9402" name="Group 12"/>
            <p:cNvGrpSpPr>
              <a:grpSpLocks/>
            </p:cNvGrpSpPr>
            <p:nvPr/>
          </p:nvGrpSpPr>
          <p:grpSpPr bwMode="auto">
            <a:xfrm>
              <a:off x="3744" y="10368"/>
              <a:ext cx="144" cy="144"/>
              <a:chOff x="864" y="11880"/>
              <a:chExt cx="144" cy="144"/>
            </a:xfrm>
          </p:grpSpPr>
          <p:sp>
            <p:nvSpPr>
              <p:cNvPr id="59436" name="Line 13"/>
              <p:cNvSpPr>
                <a:spLocks noChangeShapeType="1"/>
              </p:cNvSpPr>
              <p:nvPr/>
            </p:nvSpPr>
            <p:spPr bwMode="auto">
              <a:xfrm>
                <a:off x="936" y="11880"/>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37" name="Line 14"/>
              <p:cNvSpPr>
                <a:spLocks noChangeShapeType="1"/>
              </p:cNvSpPr>
              <p:nvPr/>
            </p:nvSpPr>
            <p:spPr bwMode="auto">
              <a:xfrm>
                <a:off x="864" y="1195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03" name="Group 15"/>
            <p:cNvGrpSpPr>
              <a:grpSpLocks/>
            </p:cNvGrpSpPr>
            <p:nvPr/>
          </p:nvGrpSpPr>
          <p:grpSpPr bwMode="auto">
            <a:xfrm>
              <a:off x="5040" y="9576"/>
              <a:ext cx="576" cy="576"/>
              <a:chOff x="2736" y="2520"/>
              <a:chExt cx="576" cy="576"/>
            </a:xfrm>
          </p:grpSpPr>
          <p:sp>
            <p:nvSpPr>
              <p:cNvPr id="59430" name="Oval 16"/>
              <p:cNvSpPr>
                <a:spLocks noChangeArrowheads="1"/>
              </p:cNvSpPr>
              <p:nvPr/>
            </p:nvSpPr>
            <p:spPr bwMode="auto">
              <a:xfrm>
                <a:off x="2736" y="2520"/>
                <a:ext cx="576" cy="576"/>
              </a:xfrm>
              <a:prstGeom prst="ellipse">
                <a:avLst/>
              </a:prstGeom>
              <a:solidFill>
                <a:srgbClr val="FFFFFF"/>
              </a:solidFill>
              <a:ln w="1587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59431" name="Group 17"/>
              <p:cNvGrpSpPr>
                <a:grpSpLocks/>
              </p:cNvGrpSpPr>
              <p:nvPr/>
            </p:nvGrpSpPr>
            <p:grpSpPr bwMode="auto">
              <a:xfrm>
                <a:off x="2880" y="2736"/>
                <a:ext cx="288" cy="144"/>
                <a:chOff x="4329" y="6567"/>
                <a:chExt cx="1296" cy="971"/>
              </a:xfrm>
            </p:grpSpPr>
            <p:sp>
              <p:nvSpPr>
                <p:cNvPr id="59432" name="Freeform 1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33" name="Freeform 1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34" name="Freeform 2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35" name="Freeform 2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59404" name="Line 22"/>
            <p:cNvSpPr>
              <a:spLocks noChangeShapeType="1"/>
            </p:cNvSpPr>
            <p:nvPr/>
          </p:nvSpPr>
          <p:spPr bwMode="auto">
            <a:xfrm flipV="1">
              <a:off x="6264" y="10728"/>
              <a:ext cx="0" cy="6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5" name="Line 23"/>
            <p:cNvSpPr>
              <a:spLocks noChangeShapeType="1"/>
            </p:cNvSpPr>
            <p:nvPr/>
          </p:nvSpPr>
          <p:spPr bwMode="auto">
            <a:xfrm flipV="1">
              <a:off x="6264" y="9864"/>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6" name="Freeform 24"/>
            <p:cNvSpPr>
              <a:spLocks/>
            </p:cNvSpPr>
            <p:nvPr/>
          </p:nvSpPr>
          <p:spPr bwMode="auto">
            <a:xfrm>
              <a:off x="3672" y="11232"/>
              <a:ext cx="288" cy="144"/>
            </a:xfrm>
            <a:custGeom>
              <a:avLst/>
              <a:gdLst>
                <a:gd name="T0" fmla="*/ 0 w 288"/>
                <a:gd name="T1" fmla="*/ 0 h 144"/>
                <a:gd name="T2" fmla="*/ 288 w 288"/>
                <a:gd name="T3" fmla="*/ 0 h 144"/>
                <a:gd name="T4" fmla="*/ 144 w 288"/>
                <a:gd name="T5" fmla="*/ 144 h 144"/>
                <a:gd name="T6" fmla="*/ 0 w 288"/>
                <a:gd name="T7" fmla="*/ 0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144" y="144"/>
                  </a:lnTo>
                  <a:lnTo>
                    <a:pt x="0" y="0"/>
                  </a:lnTo>
                  <a:close/>
                </a:path>
              </a:pathLst>
            </a:custGeom>
            <a:solidFill>
              <a:srgbClr val="FFFFFF"/>
            </a:solidFill>
            <a:ln w="9525" cap="flat" cmpd="sng">
              <a:solidFill>
                <a:srgbClr val="000000"/>
              </a:solidFill>
              <a:prstDash val="solid"/>
              <a:round/>
              <a:headEnd/>
              <a:tailEnd/>
            </a:ln>
          </p:spPr>
          <p:txBody>
            <a:bodyPr/>
            <a:lstStyle/>
            <a:p>
              <a:endParaRPr lang="en-US"/>
            </a:p>
          </p:txBody>
        </p:sp>
        <p:sp>
          <p:nvSpPr>
            <p:cNvPr id="59407" name="Line 25"/>
            <p:cNvSpPr>
              <a:spLocks noChangeShapeType="1"/>
            </p:cNvSpPr>
            <p:nvPr/>
          </p:nvSpPr>
          <p:spPr bwMode="auto">
            <a:xfrm flipV="1">
              <a:off x="3816" y="10872"/>
              <a:ext cx="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8" name="Line 26"/>
            <p:cNvSpPr>
              <a:spLocks noChangeShapeType="1"/>
            </p:cNvSpPr>
            <p:nvPr/>
          </p:nvSpPr>
          <p:spPr bwMode="auto">
            <a:xfrm flipV="1">
              <a:off x="3816" y="9864"/>
              <a:ext cx="0"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9" name="Line 27"/>
            <p:cNvSpPr>
              <a:spLocks noChangeShapeType="1"/>
            </p:cNvSpPr>
            <p:nvPr/>
          </p:nvSpPr>
          <p:spPr bwMode="auto">
            <a:xfrm>
              <a:off x="3816" y="9864"/>
              <a:ext cx="12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0" name="Line 28"/>
            <p:cNvSpPr>
              <a:spLocks noChangeShapeType="1"/>
            </p:cNvSpPr>
            <p:nvPr/>
          </p:nvSpPr>
          <p:spPr bwMode="auto">
            <a:xfrm>
              <a:off x="5616" y="9864"/>
              <a:ext cx="64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1" name="Line 29"/>
            <p:cNvSpPr>
              <a:spLocks noChangeShapeType="1"/>
            </p:cNvSpPr>
            <p:nvPr/>
          </p:nvSpPr>
          <p:spPr bwMode="auto">
            <a:xfrm>
              <a:off x="6552" y="10584"/>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30"/>
            <p:cNvSpPr>
              <a:spLocks noChangeShapeType="1"/>
            </p:cNvSpPr>
            <p:nvPr/>
          </p:nvSpPr>
          <p:spPr bwMode="auto">
            <a:xfrm>
              <a:off x="6264" y="11088"/>
              <a:ext cx="8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9413" name="Group 31"/>
            <p:cNvGrpSpPr>
              <a:grpSpLocks/>
            </p:cNvGrpSpPr>
            <p:nvPr/>
          </p:nvGrpSpPr>
          <p:grpSpPr bwMode="auto">
            <a:xfrm>
              <a:off x="5544" y="10512"/>
              <a:ext cx="288" cy="144"/>
              <a:chOff x="8568" y="6048"/>
              <a:chExt cx="288" cy="144"/>
            </a:xfrm>
          </p:grpSpPr>
          <p:sp>
            <p:nvSpPr>
              <p:cNvPr id="59428" name="Oval 32"/>
              <p:cNvSpPr>
                <a:spLocks noChangeArrowheads="1"/>
              </p:cNvSpPr>
              <p:nvPr/>
            </p:nvSpPr>
            <p:spPr bwMode="auto">
              <a:xfrm>
                <a:off x="8568" y="6048"/>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59429" name="Line 33"/>
              <p:cNvSpPr>
                <a:spLocks noChangeShapeType="1"/>
              </p:cNvSpPr>
              <p:nvPr/>
            </p:nvSpPr>
            <p:spPr bwMode="auto">
              <a:xfrm>
                <a:off x="8712" y="6120"/>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14" name="Group 34"/>
            <p:cNvGrpSpPr>
              <a:grpSpLocks/>
            </p:cNvGrpSpPr>
            <p:nvPr/>
          </p:nvGrpSpPr>
          <p:grpSpPr bwMode="auto">
            <a:xfrm flipH="1">
              <a:off x="7128" y="10512"/>
              <a:ext cx="288" cy="144"/>
              <a:chOff x="8568" y="6048"/>
              <a:chExt cx="288" cy="144"/>
            </a:xfrm>
          </p:grpSpPr>
          <p:sp>
            <p:nvSpPr>
              <p:cNvPr id="59426" name="Oval 35"/>
              <p:cNvSpPr>
                <a:spLocks noChangeArrowheads="1"/>
              </p:cNvSpPr>
              <p:nvPr/>
            </p:nvSpPr>
            <p:spPr bwMode="auto">
              <a:xfrm>
                <a:off x="8568" y="6048"/>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59427" name="Line 36"/>
              <p:cNvSpPr>
                <a:spLocks noChangeShapeType="1"/>
              </p:cNvSpPr>
              <p:nvPr/>
            </p:nvSpPr>
            <p:spPr bwMode="auto">
              <a:xfrm>
                <a:off x="8712" y="6120"/>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415" name="Group 37"/>
            <p:cNvGrpSpPr>
              <a:grpSpLocks/>
            </p:cNvGrpSpPr>
            <p:nvPr/>
          </p:nvGrpSpPr>
          <p:grpSpPr bwMode="auto">
            <a:xfrm flipH="1">
              <a:off x="7128" y="11016"/>
              <a:ext cx="288" cy="144"/>
              <a:chOff x="8568" y="6048"/>
              <a:chExt cx="288" cy="144"/>
            </a:xfrm>
          </p:grpSpPr>
          <p:sp>
            <p:nvSpPr>
              <p:cNvPr id="59424" name="Oval 38"/>
              <p:cNvSpPr>
                <a:spLocks noChangeArrowheads="1"/>
              </p:cNvSpPr>
              <p:nvPr/>
            </p:nvSpPr>
            <p:spPr bwMode="auto">
              <a:xfrm>
                <a:off x="8568" y="6048"/>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59425" name="Line 39"/>
              <p:cNvSpPr>
                <a:spLocks noChangeShapeType="1"/>
              </p:cNvSpPr>
              <p:nvPr/>
            </p:nvSpPr>
            <p:spPr bwMode="auto">
              <a:xfrm>
                <a:off x="8712" y="6120"/>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16" name="Text Box 40"/>
            <p:cNvSpPr txBox="1">
              <a:spLocks noChangeArrowheads="1"/>
            </p:cNvSpPr>
            <p:nvPr/>
          </p:nvSpPr>
          <p:spPr bwMode="auto">
            <a:xfrm>
              <a:off x="2808" y="10296"/>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200" i="1" baseline="-25000">
                  <a:ea typeface="MS PGothic" panose="020B0600070205080204" pitchFamily="34" charset="-128"/>
                </a:rPr>
                <a:t>DD</a:t>
              </a:r>
              <a:endParaRPr lang="en-US" altLang="en-US" sz="1200" i="1">
                <a:ea typeface="MS PGothic" panose="020B0600070205080204" pitchFamily="34" charset="-128"/>
              </a:endParaRPr>
            </a:p>
          </p:txBody>
        </p:sp>
        <p:sp>
          <p:nvSpPr>
            <p:cNvPr id="59417" name="Text Box 41"/>
            <p:cNvSpPr txBox="1">
              <a:spLocks noChangeArrowheads="1"/>
            </p:cNvSpPr>
            <p:nvPr/>
          </p:nvSpPr>
          <p:spPr bwMode="auto">
            <a:xfrm>
              <a:off x="4392" y="10296"/>
              <a:ext cx="1296"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200" i="1" baseline="-25000">
                  <a:ea typeface="MS PGothic" panose="020B0600070205080204" pitchFamily="34" charset="-128"/>
                </a:rPr>
                <a:t>I </a:t>
              </a:r>
              <a:r>
                <a:rPr lang="en-US" altLang="en-US" sz="1200" i="1">
                  <a:ea typeface="MS PGothic" panose="020B0600070205080204" pitchFamily="34" charset="-128"/>
                </a:rPr>
                <a:t>= V</a:t>
              </a:r>
              <a:r>
                <a:rPr lang="en-US" altLang="en-US" sz="1200" i="1" baseline="-25000">
                  <a:ea typeface="MS PGothic" panose="020B0600070205080204" pitchFamily="34" charset="-128"/>
                </a:rPr>
                <a:t>ID</a:t>
              </a:r>
              <a:endParaRPr lang="en-US" altLang="en-US" sz="1200" i="1">
                <a:ea typeface="MS PGothic" panose="020B0600070205080204" pitchFamily="34" charset="-128"/>
              </a:endParaRPr>
            </a:p>
          </p:txBody>
        </p:sp>
        <p:sp>
          <p:nvSpPr>
            <p:cNvPr id="59418" name="Text Box 42"/>
            <p:cNvSpPr txBox="1">
              <a:spLocks noChangeArrowheads="1"/>
            </p:cNvSpPr>
            <p:nvPr/>
          </p:nvSpPr>
          <p:spPr bwMode="auto">
            <a:xfrm>
              <a:off x="7560" y="10656"/>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200" i="1" baseline="-25000">
                  <a:ea typeface="MS PGothic" panose="020B0600070205080204" pitchFamily="34" charset="-128"/>
                </a:rPr>
                <a:t>out</a:t>
              </a:r>
              <a:endParaRPr lang="en-US" altLang="en-US" sz="1200" i="1">
                <a:ea typeface="MS PGothic" panose="020B0600070205080204" pitchFamily="34" charset="-128"/>
              </a:endParaRPr>
            </a:p>
          </p:txBody>
        </p:sp>
        <p:sp>
          <p:nvSpPr>
            <p:cNvPr id="59419" name="Line 43"/>
            <p:cNvSpPr>
              <a:spLocks noChangeShapeType="1"/>
            </p:cNvSpPr>
            <p:nvPr/>
          </p:nvSpPr>
          <p:spPr bwMode="auto">
            <a:xfrm>
              <a:off x="7488" y="1101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9420" name="Group 44"/>
            <p:cNvGrpSpPr>
              <a:grpSpLocks/>
            </p:cNvGrpSpPr>
            <p:nvPr/>
          </p:nvGrpSpPr>
          <p:grpSpPr bwMode="auto">
            <a:xfrm>
              <a:off x="7488" y="10656"/>
              <a:ext cx="144" cy="144"/>
              <a:chOff x="864" y="11880"/>
              <a:chExt cx="144" cy="144"/>
            </a:xfrm>
          </p:grpSpPr>
          <p:sp>
            <p:nvSpPr>
              <p:cNvPr id="59422" name="Line 45"/>
              <p:cNvSpPr>
                <a:spLocks noChangeShapeType="1"/>
              </p:cNvSpPr>
              <p:nvPr/>
            </p:nvSpPr>
            <p:spPr bwMode="auto">
              <a:xfrm>
                <a:off x="936" y="11880"/>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3" name="Line 46"/>
              <p:cNvSpPr>
                <a:spLocks noChangeShapeType="1"/>
              </p:cNvSpPr>
              <p:nvPr/>
            </p:nvSpPr>
            <p:spPr bwMode="auto">
              <a:xfrm>
                <a:off x="864" y="1195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9421" name="Text Box 47"/>
            <p:cNvSpPr txBox="1">
              <a:spLocks noChangeArrowheads="1"/>
            </p:cNvSpPr>
            <p:nvPr/>
          </p:nvSpPr>
          <p:spPr bwMode="auto">
            <a:xfrm>
              <a:off x="6264" y="10008"/>
              <a:ext cx="1296"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Gain </a:t>
              </a:r>
              <a:r>
                <a:rPr lang="en-US" altLang="en-US" sz="1200" i="1">
                  <a:ea typeface="MS PGothic" panose="020B0600070205080204" pitchFamily="34" charset="-128"/>
                </a:rPr>
                <a:t>= G</a:t>
              </a: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685800" y="838200"/>
            <a:ext cx="7772400" cy="4114800"/>
          </a:xfrm>
        </p:spPr>
        <p:txBody>
          <a:bodyPr/>
          <a:lstStyle/>
          <a:p>
            <a:r>
              <a:rPr lang="en-US" altLang="en-US" smtClean="0"/>
              <a:t>Rejection Tests</a:t>
            </a:r>
          </a:p>
          <a:p>
            <a:pPr lvl="1"/>
            <a:r>
              <a:rPr lang="en-US" altLang="en-US" smtClean="0"/>
              <a:t>Channel to Channel Crosstalk</a:t>
            </a:r>
          </a:p>
          <a:p>
            <a:pPr lvl="2"/>
            <a:r>
              <a:rPr lang="en-US" altLang="en-US" smtClean="0"/>
              <a:t>Unlike CMRR and PSRR, crosstalk has no exact definition.</a:t>
            </a:r>
          </a:p>
          <a:p>
            <a:pPr lvl="3"/>
            <a:r>
              <a:rPr lang="en-US" altLang="en-US" smtClean="0"/>
              <a:t>Generally crosstalk is the gain from one channel to a second supposedly independent channel.</a:t>
            </a:r>
          </a:p>
          <a:p>
            <a:pPr lvl="3"/>
            <a:r>
              <a:rPr lang="en-US" altLang="en-US" smtClean="0"/>
              <a:t>In analog, crosstalk is defined as the gain from one channel’s input to another channels output, divided by the gain of the second channel.</a:t>
            </a:r>
          </a:p>
          <a:p>
            <a:pPr lvl="3"/>
            <a:r>
              <a:rPr lang="en-US" altLang="en-US" smtClean="0"/>
              <a:t>Nevertheless, the definition is vague, so the test engineer needs to be able to clarify the definition for each DUT.</a:t>
            </a:r>
          </a:p>
          <a:p>
            <a:pPr lvl="3"/>
            <a:r>
              <a:rPr lang="en-US" altLang="en-US" smtClean="0"/>
              <a:t>Crosstalk is measured at several frequencies using DSP based multi-tone testing.</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1442" name="Group 2"/>
          <p:cNvGrpSpPr>
            <a:grpSpLocks/>
          </p:cNvGrpSpPr>
          <p:nvPr/>
        </p:nvGrpSpPr>
        <p:grpSpPr bwMode="auto">
          <a:xfrm>
            <a:off x="2103438" y="2425700"/>
            <a:ext cx="4618037" cy="2514600"/>
            <a:chOff x="1296" y="9648"/>
            <a:chExt cx="7272" cy="3960"/>
          </a:xfrm>
        </p:grpSpPr>
        <p:sp>
          <p:nvSpPr>
            <p:cNvPr id="61443" name="Text Box 3"/>
            <p:cNvSpPr txBox="1">
              <a:spLocks noChangeArrowheads="1"/>
            </p:cNvSpPr>
            <p:nvPr/>
          </p:nvSpPr>
          <p:spPr bwMode="auto">
            <a:xfrm>
              <a:off x="1296" y="12528"/>
              <a:ext cx="72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600" i="1" baseline="-25000">
                  <a:ea typeface="MS PGothic" panose="020B0600070205080204" pitchFamily="34" charset="-128"/>
                </a:rPr>
                <a:t>l</a:t>
              </a:r>
              <a:endParaRPr lang="en-US" altLang="en-US" sz="1200" i="1">
                <a:ea typeface="MS PGothic" panose="020B0600070205080204" pitchFamily="34" charset="-128"/>
              </a:endParaRPr>
            </a:p>
          </p:txBody>
        </p:sp>
        <p:sp>
          <p:nvSpPr>
            <p:cNvPr id="61444" name="Text Box 4"/>
            <p:cNvSpPr txBox="1">
              <a:spLocks noChangeArrowheads="1"/>
            </p:cNvSpPr>
            <p:nvPr/>
          </p:nvSpPr>
          <p:spPr bwMode="auto">
            <a:xfrm>
              <a:off x="1296" y="11016"/>
              <a:ext cx="72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600" i="1" baseline="-25000">
                  <a:ea typeface="MS PGothic" panose="020B0600070205080204" pitchFamily="34" charset="-128"/>
                </a:rPr>
                <a:t>r</a:t>
              </a:r>
              <a:endParaRPr lang="en-US" altLang="en-US" sz="1200" i="1">
                <a:ea typeface="MS PGothic" panose="020B0600070205080204" pitchFamily="34" charset="-128"/>
              </a:endParaRPr>
            </a:p>
          </p:txBody>
        </p:sp>
        <p:grpSp>
          <p:nvGrpSpPr>
            <p:cNvPr id="61445" name="Group 5"/>
            <p:cNvGrpSpPr>
              <a:grpSpLocks/>
            </p:cNvGrpSpPr>
            <p:nvPr/>
          </p:nvGrpSpPr>
          <p:grpSpPr bwMode="auto">
            <a:xfrm>
              <a:off x="5976" y="10440"/>
              <a:ext cx="720" cy="576"/>
              <a:chOff x="2448" y="5400"/>
              <a:chExt cx="720" cy="576"/>
            </a:xfrm>
          </p:grpSpPr>
          <p:sp>
            <p:nvSpPr>
              <p:cNvPr id="61519" name="Line 6"/>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0" name="Line 7"/>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1" name="Line 8"/>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2" name="Line 9"/>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1446" name="Group 10"/>
            <p:cNvGrpSpPr>
              <a:grpSpLocks/>
            </p:cNvGrpSpPr>
            <p:nvPr/>
          </p:nvGrpSpPr>
          <p:grpSpPr bwMode="auto">
            <a:xfrm>
              <a:off x="1872" y="12528"/>
              <a:ext cx="576" cy="576"/>
              <a:chOff x="2736" y="2520"/>
              <a:chExt cx="576" cy="576"/>
            </a:xfrm>
          </p:grpSpPr>
          <p:sp>
            <p:nvSpPr>
              <p:cNvPr id="61513" name="Oval 11"/>
              <p:cNvSpPr>
                <a:spLocks noChangeArrowheads="1"/>
              </p:cNvSpPr>
              <p:nvPr/>
            </p:nvSpPr>
            <p:spPr bwMode="auto">
              <a:xfrm>
                <a:off x="2736" y="2520"/>
                <a:ext cx="576" cy="576"/>
              </a:xfrm>
              <a:prstGeom prst="ellipse">
                <a:avLst/>
              </a:prstGeom>
              <a:solidFill>
                <a:srgbClr val="FFFFFF"/>
              </a:solidFill>
              <a:ln w="1587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61514" name="Group 12"/>
              <p:cNvGrpSpPr>
                <a:grpSpLocks/>
              </p:cNvGrpSpPr>
              <p:nvPr/>
            </p:nvGrpSpPr>
            <p:grpSpPr bwMode="auto">
              <a:xfrm>
                <a:off x="2880" y="2736"/>
                <a:ext cx="288" cy="144"/>
                <a:chOff x="4329" y="6567"/>
                <a:chExt cx="1296" cy="971"/>
              </a:xfrm>
            </p:grpSpPr>
            <p:sp>
              <p:nvSpPr>
                <p:cNvPr id="61515" name="Freeform 1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16" name="Freeform 1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17" name="Freeform 1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18" name="Freeform 1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61447" name="Freeform 17"/>
            <p:cNvSpPr>
              <a:spLocks/>
            </p:cNvSpPr>
            <p:nvPr/>
          </p:nvSpPr>
          <p:spPr bwMode="auto">
            <a:xfrm>
              <a:off x="2016" y="13464"/>
              <a:ext cx="288" cy="144"/>
            </a:xfrm>
            <a:custGeom>
              <a:avLst/>
              <a:gdLst>
                <a:gd name="T0" fmla="*/ 0 w 288"/>
                <a:gd name="T1" fmla="*/ 0 h 144"/>
                <a:gd name="T2" fmla="*/ 288 w 288"/>
                <a:gd name="T3" fmla="*/ 0 h 144"/>
                <a:gd name="T4" fmla="*/ 144 w 288"/>
                <a:gd name="T5" fmla="*/ 144 h 144"/>
                <a:gd name="T6" fmla="*/ 0 w 288"/>
                <a:gd name="T7" fmla="*/ 0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144" y="144"/>
                  </a:lnTo>
                  <a:lnTo>
                    <a:pt x="0" y="0"/>
                  </a:lnTo>
                  <a:close/>
                </a:path>
              </a:pathLst>
            </a:custGeom>
            <a:solidFill>
              <a:srgbClr val="FFFFFF"/>
            </a:solidFill>
            <a:ln w="9525" cap="flat" cmpd="sng">
              <a:solidFill>
                <a:srgbClr val="000000"/>
              </a:solidFill>
              <a:prstDash val="solid"/>
              <a:round/>
              <a:headEnd/>
              <a:tailEnd/>
            </a:ln>
          </p:spPr>
          <p:txBody>
            <a:bodyPr/>
            <a:lstStyle/>
            <a:p>
              <a:endParaRPr lang="en-US"/>
            </a:p>
          </p:txBody>
        </p:sp>
        <p:sp>
          <p:nvSpPr>
            <p:cNvPr id="61448" name="Line 18"/>
            <p:cNvSpPr>
              <a:spLocks noChangeShapeType="1"/>
            </p:cNvSpPr>
            <p:nvPr/>
          </p:nvSpPr>
          <p:spPr bwMode="auto">
            <a:xfrm flipV="1">
              <a:off x="2160" y="13104"/>
              <a:ext cx="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Line 19"/>
            <p:cNvSpPr>
              <a:spLocks noChangeShapeType="1"/>
            </p:cNvSpPr>
            <p:nvPr/>
          </p:nvSpPr>
          <p:spPr bwMode="auto">
            <a:xfrm flipV="1">
              <a:off x="2160" y="12240"/>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0" name="Line 20"/>
            <p:cNvSpPr>
              <a:spLocks noChangeShapeType="1"/>
            </p:cNvSpPr>
            <p:nvPr/>
          </p:nvSpPr>
          <p:spPr bwMode="auto">
            <a:xfrm>
              <a:off x="6696" y="1072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451" name="Group 21"/>
            <p:cNvGrpSpPr>
              <a:grpSpLocks/>
            </p:cNvGrpSpPr>
            <p:nvPr/>
          </p:nvGrpSpPr>
          <p:grpSpPr bwMode="auto">
            <a:xfrm flipH="1">
              <a:off x="7272" y="10656"/>
              <a:ext cx="288" cy="144"/>
              <a:chOff x="8568" y="6048"/>
              <a:chExt cx="288" cy="144"/>
            </a:xfrm>
          </p:grpSpPr>
          <p:sp>
            <p:nvSpPr>
              <p:cNvPr id="61511" name="Oval 22"/>
              <p:cNvSpPr>
                <a:spLocks noChangeArrowheads="1"/>
              </p:cNvSpPr>
              <p:nvPr/>
            </p:nvSpPr>
            <p:spPr bwMode="auto">
              <a:xfrm>
                <a:off x="8568" y="6048"/>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512" name="Line 23"/>
              <p:cNvSpPr>
                <a:spLocks noChangeShapeType="1"/>
              </p:cNvSpPr>
              <p:nvPr/>
            </p:nvSpPr>
            <p:spPr bwMode="auto">
              <a:xfrm>
                <a:off x="8712" y="6120"/>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52" name="Text Box 24"/>
            <p:cNvSpPr txBox="1">
              <a:spLocks noChangeArrowheads="1"/>
            </p:cNvSpPr>
            <p:nvPr/>
          </p:nvSpPr>
          <p:spPr bwMode="auto">
            <a:xfrm>
              <a:off x="7560" y="10440"/>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600" i="1" baseline="-25000">
                  <a:ea typeface="MS PGothic" panose="020B0600070205080204" pitchFamily="34" charset="-128"/>
                </a:rPr>
                <a:t>out-r</a:t>
              </a:r>
              <a:endParaRPr lang="en-US" altLang="en-US" sz="1200" i="1">
                <a:ea typeface="MS PGothic" panose="020B0600070205080204" pitchFamily="34" charset="-128"/>
              </a:endParaRPr>
            </a:p>
          </p:txBody>
        </p:sp>
        <p:sp>
          <p:nvSpPr>
            <p:cNvPr id="61453" name="Text Box 25"/>
            <p:cNvSpPr txBox="1">
              <a:spLocks noChangeArrowheads="1"/>
            </p:cNvSpPr>
            <p:nvPr/>
          </p:nvSpPr>
          <p:spPr bwMode="auto">
            <a:xfrm>
              <a:off x="6048" y="10440"/>
              <a:ext cx="72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G</a:t>
              </a:r>
              <a:r>
                <a:rPr lang="en-US" altLang="en-US" sz="1600" i="1" baseline="-25000">
                  <a:ea typeface="MS PGothic" panose="020B0600070205080204" pitchFamily="34" charset="-128"/>
                </a:rPr>
                <a:t>r</a:t>
              </a:r>
              <a:endParaRPr lang="en-US" altLang="en-US" sz="1200" i="1">
                <a:ea typeface="MS PGothic" panose="020B0600070205080204" pitchFamily="34" charset="-128"/>
              </a:endParaRPr>
            </a:p>
          </p:txBody>
        </p:sp>
        <p:grpSp>
          <p:nvGrpSpPr>
            <p:cNvPr id="61454" name="Group 26"/>
            <p:cNvGrpSpPr>
              <a:grpSpLocks/>
            </p:cNvGrpSpPr>
            <p:nvPr/>
          </p:nvGrpSpPr>
          <p:grpSpPr bwMode="auto">
            <a:xfrm>
              <a:off x="4896" y="10584"/>
              <a:ext cx="288" cy="288"/>
              <a:chOff x="5472" y="8928"/>
              <a:chExt cx="288" cy="288"/>
            </a:xfrm>
          </p:grpSpPr>
          <p:sp>
            <p:nvSpPr>
              <p:cNvPr id="61508" name="Oval 27"/>
              <p:cNvSpPr>
                <a:spLocks noChangeArrowheads="1"/>
              </p:cNvSpPr>
              <p:nvPr/>
            </p:nvSpPr>
            <p:spPr bwMode="auto">
              <a:xfrm>
                <a:off x="5472" y="8928"/>
                <a:ext cx="288" cy="288"/>
              </a:xfrm>
              <a:prstGeom prst="ellipse">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509" name="Line 28"/>
              <p:cNvSpPr>
                <a:spLocks noChangeShapeType="1"/>
              </p:cNvSpPr>
              <p:nvPr/>
            </p:nvSpPr>
            <p:spPr bwMode="auto">
              <a:xfrm>
                <a:off x="5544" y="907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0" name="Line 29"/>
              <p:cNvSpPr>
                <a:spLocks noChangeShapeType="1"/>
              </p:cNvSpPr>
              <p:nvPr/>
            </p:nvSpPr>
            <p:spPr bwMode="auto">
              <a:xfrm>
                <a:off x="5616" y="9000"/>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55" name="Line 30"/>
            <p:cNvSpPr>
              <a:spLocks noChangeShapeType="1"/>
            </p:cNvSpPr>
            <p:nvPr/>
          </p:nvSpPr>
          <p:spPr bwMode="auto">
            <a:xfrm>
              <a:off x="4365" y="11130"/>
              <a:ext cx="288"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6" name="Line 31"/>
            <p:cNvSpPr>
              <a:spLocks noChangeShapeType="1"/>
            </p:cNvSpPr>
            <p:nvPr/>
          </p:nvSpPr>
          <p:spPr bwMode="auto">
            <a:xfrm flipH="1">
              <a:off x="4365" y="10986"/>
              <a:ext cx="432"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7" name="Line 32"/>
            <p:cNvSpPr>
              <a:spLocks noChangeShapeType="1"/>
            </p:cNvSpPr>
            <p:nvPr/>
          </p:nvSpPr>
          <p:spPr bwMode="auto">
            <a:xfrm flipH="1">
              <a:off x="4653" y="10986"/>
              <a:ext cx="144"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8" name="Line 33"/>
            <p:cNvSpPr>
              <a:spLocks noChangeShapeType="1"/>
            </p:cNvSpPr>
            <p:nvPr/>
          </p:nvSpPr>
          <p:spPr bwMode="auto">
            <a:xfrm flipH="1">
              <a:off x="3543" y="11274"/>
              <a:ext cx="966" cy="96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9" name="Line 34"/>
            <p:cNvSpPr>
              <a:spLocks noChangeShapeType="1"/>
            </p:cNvSpPr>
            <p:nvPr/>
          </p:nvSpPr>
          <p:spPr bwMode="auto">
            <a:xfrm flipH="1">
              <a:off x="4797" y="10842"/>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460" name="Group 35"/>
            <p:cNvGrpSpPr>
              <a:grpSpLocks/>
            </p:cNvGrpSpPr>
            <p:nvPr/>
          </p:nvGrpSpPr>
          <p:grpSpPr bwMode="auto">
            <a:xfrm>
              <a:off x="5976" y="11952"/>
              <a:ext cx="720" cy="576"/>
              <a:chOff x="2448" y="5400"/>
              <a:chExt cx="720" cy="576"/>
            </a:xfrm>
          </p:grpSpPr>
          <p:sp>
            <p:nvSpPr>
              <p:cNvPr id="61504" name="Line 36"/>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5" name="Line 37"/>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6" name="Line 38"/>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7" name="Line 39"/>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61" name="Line 40"/>
            <p:cNvSpPr>
              <a:spLocks noChangeShapeType="1"/>
            </p:cNvSpPr>
            <p:nvPr/>
          </p:nvSpPr>
          <p:spPr bwMode="auto">
            <a:xfrm>
              <a:off x="6696" y="12240"/>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462" name="Group 41"/>
            <p:cNvGrpSpPr>
              <a:grpSpLocks/>
            </p:cNvGrpSpPr>
            <p:nvPr/>
          </p:nvGrpSpPr>
          <p:grpSpPr bwMode="auto">
            <a:xfrm flipH="1">
              <a:off x="7272" y="12168"/>
              <a:ext cx="288" cy="144"/>
              <a:chOff x="8568" y="6048"/>
              <a:chExt cx="288" cy="144"/>
            </a:xfrm>
          </p:grpSpPr>
          <p:sp>
            <p:nvSpPr>
              <p:cNvPr id="61502" name="Oval 42"/>
              <p:cNvSpPr>
                <a:spLocks noChangeArrowheads="1"/>
              </p:cNvSpPr>
              <p:nvPr/>
            </p:nvSpPr>
            <p:spPr bwMode="auto">
              <a:xfrm>
                <a:off x="8568" y="6048"/>
                <a:ext cx="144" cy="144"/>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503" name="Line 43"/>
              <p:cNvSpPr>
                <a:spLocks noChangeShapeType="1"/>
              </p:cNvSpPr>
              <p:nvPr/>
            </p:nvSpPr>
            <p:spPr bwMode="auto">
              <a:xfrm>
                <a:off x="8712" y="6120"/>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63" name="Text Box 44"/>
            <p:cNvSpPr txBox="1">
              <a:spLocks noChangeArrowheads="1"/>
            </p:cNvSpPr>
            <p:nvPr/>
          </p:nvSpPr>
          <p:spPr bwMode="auto">
            <a:xfrm>
              <a:off x="7560" y="11952"/>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600" i="1" baseline="-25000">
                  <a:ea typeface="MS PGothic" panose="020B0600070205080204" pitchFamily="34" charset="-128"/>
                </a:rPr>
                <a:t>out-l</a:t>
              </a:r>
              <a:endParaRPr lang="en-US" altLang="en-US" sz="1200" i="1">
                <a:ea typeface="MS PGothic" panose="020B0600070205080204" pitchFamily="34" charset="-128"/>
              </a:endParaRPr>
            </a:p>
          </p:txBody>
        </p:sp>
        <p:sp>
          <p:nvSpPr>
            <p:cNvPr id="61464" name="Text Box 45"/>
            <p:cNvSpPr txBox="1">
              <a:spLocks noChangeArrowheads="1"/>
            </p:cNvSpPr>
            <p:nvPr/>
          </p:nvSpPr>
          <p:spPr bwMode="auto">
            <a:xfrm>
              <a:off x="6048" y="11952"/>
              <a:ext cx="720"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G</a:t>
              </a:r>
              <a:r>
                <a:rPr lang="en-US" altLang="en-US" sz="1600" i="1" baseline="-25000">
                  <a:ea typeface="MS PGothic" panose="020B0600070205080204" pitchFamily="34" charset="-128"/>
                </a:rPr>
                <a:t>l</a:t>
              </a:r>
              <a:endParaRPr lang="en-US" altLang="en-US" sz="1200" i="1">
                <a:ea typeface="MS PGothic" panose="020B0600070205080204" pitchFamily="34" charset="-128"/>
              </a:endParaRPr>
            </a:p>
          </p:txBody>
        </p:sp>
        <p:grpSp>
          <p:nvGrpSpPr>
            <p:cNvPr id="61465" name="Group 46"/>
            <p:cNvGrpSpPr>
              <a:grpSpLocks/>
            </p:cNvGrpSpPr>
            <p:nvPr/>
          </p:nvGrpSpPr>
          <p:grpSpPr bwMode="auto">
            <a:xfrm>
              <a:off x="4896" y="12096"/>
              <a:ext cx="288" cy="288"/>
              <a:chOff x="5472" y="8928"/>
              <a:chExt cx="288" cy="288"/>
            </a:xfrm>
          </p:grpSpPr>
          <p:sp>
            <p:nvSpPr>
              <p:cNvPr id="61499" name="Oval 47"/>
              <p:cNvSpPr>
                <a:spLocks noChangeArrowheads="1"/>
              </p:cNvSpPr>
              <p:nvPr/>
            </p:nvSpPr>
            <p:spPr bwMode="auto">
              <a:xfrm>
                <a:off x="5472" y="8928"/>
                <a:ext cx="288" cy="288"/>
              </a:xfrm>
              <a:prstGeom prst="ellipse">
                <a:avLst/>
              </a:prstGeom>
              <a:solidFill>
                <a:srgbClr val="FFFFFF"/>
              </a:solidFill>
              <a:ln w="952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500" name="Line 48"/>
              <p:cNvSpPr>
                <a:spLocks noChangeShapeType="1"/>
              </p:cNvSpPr>
              <p:nvPr/>
            </p:nvSpPr>
            <p:spPr bwMode="auto">
              <a:xfrm>
                <a:off x="5544" y="9072"/>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1" name="Line 49"/>
              <p:cNvSpPr>
                <a:spLocks noChangeShapeType="1"/>
              </p:cNvSpPr>
              <p:nvPr/>
            </p:nvSpPr>
            <p:spPr bwMode="auto">
              <a:xfrm>
                <a:off x="5616" y="9000"/>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66" name="Line 50"/>
            <p:cNvSpPr>
              <a:spLocks noChangeShapeType="1"/>
            </p:cNvSpPr>
            <p:nvPr/>
          </p:nvSpPr>
          <p:spPr bwMode="auto">
            <a:xfrm flipH="1">
              <a:off x="5184" y="12240"/>
              <a:ext cx="7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7" name="Line 51"/>
            <p:cNvSpPr>
              <a:spLocks noChangeShapeType="1"/>
            </p:cNvSpPr>
            <p:nvPr/>
          </p:nvSpPr>
          <p:spPr bwMode="auto">
            <a:xfrm flipH="1">
              <a:off x="5184" y="10728"/>
              <a:ext cx="7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8" name="Line 52"/>
            <p:cNvSpPr>
              <a:spLocks noChangeShapeType="1"/>
            </p:cNvSpPr>
            <p:nvPr/>
          </p:nvSpPr>
          <p:spPr bwMode="auto">
            <a:xfrm flipH="1">
              <a:off x="2160" y="10728"/>
              <a:ext cx="27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9" name="Line 53"/>
            <p:cNvSpPr>
              <a:spLocks noChangeShapeType="1"/>
            </p:cNvSpPr>
            <p:nvPr/>
          </p:nvSpPr>
          <p:spPr bwMode="auto">
            <a:xfrm flipV="1">
              <a:off x="4365" y="11559"/>
              <a:ext cx="288"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0" name="Line 54"/>
            <p:cNvSpPr>
              <a:spLocks noChangeShapeType="1"/>
            </p:cNvSpPr>
            <p:nvPr/>
          </p:nvSpPr>
          <p:spPr bwMode="auto">
            <a:xfrm flipH="1" flipV="1">
              <a:off x="4365" y="11847"/>
              <a:ext cx="432"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1" name="Line 55"/>
            <p:cNvSpPr>
              <a:spLocks noChangeShapeType="1"/>
            </p:cNvSpPr>
            <p:nvPr/>
          </p:nvSpPr>
          <p:spPr bwMode="auto">
            <a:xfrm flipH="1" flipV="1">
              <a:off x="4653" y="11559"/>
              <a:ext cx="144"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2" name="Line 56"/>
            <p:cNvSpPr>
              <a:spLocks noChangeShapeType="1"/>
            </p:cNvSpPr>
            <p:nvPr/>
          </p:nvSpPr>
          <p:spPr bwMode="auto">
            <a:xfrm flipH="1" flipV="1">
              <a:off x="3513" y="10707"/>
              <a:ext cx="996" cy="9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3" name="Line 57"/>
            <p:cNvSpPr>
              <a:spLocks noChangeShapeType="1"/>
            </p:cNvSpPr>
            <p:nvPr/>
          </p:nvSpPr>
          <p:spPr bwMode="auto">
            <a:xfrm flipH="1" flipV="1">
              <a:off x="4797" y="11991"/>
              <a:ext cx="144"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4" name="Line 58"/>
            <p:cNvSpPr>
              <a:spLocks noChangeShapeType="1"/>
            </p:cNvSpPr>
            <p:nvPr/>
          </p:nvSpPr>
          <p:spPr bwMode="auto">
            <a:xfrm flipH="1">
              <a:off x="2160" y="12240"/>
              <a:ext cx="27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5" name="Line 59"/>
            <p:cNvSpPr>
              <a:spLocks noChangeShapeType="1"/>
            </p:cNvSpPr>
            <p:nvPr/>
          </p:nvSpPr>
          <p:spPr bwMode="auto">
            <a:xfrm rot="-5400000">
              <a:off x="3528" y="12240"/>
              <a:ext cx="0" cy="0"/>
            </a:xfrm>
            <a:prstGeom prst="line">
              <a:avLst/>
            </a:prstGeom>
            <a:noFill/>
            <a:ln w="9525">
              <a:solidFill>
                <a:srgbClr val="00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61476" name="Line 60"/>
            <p:cNvSpPr>
              <a:spLocks noChangeShapeType="1"/>
            </p:cNvSpPr>
            <p:nvPr/>
          </p:nvSpPr>
          <p:spPr bwMode="auto">
            <a:xfrm rot="-5400000">
              <a:off x="3528" y="10728"/>
              <a:ext cx="0" cy="0"/>
            </a:xfrm>
            <a:prstGeom prst="line">
              <a:avLst/>
            </a:prstGeom>
            <a:noFill/>
            <a:ln w="9525">
              <a:solidFill>
                <a:srgbClr val="00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61477" name="Line 61"/>
            <p:cNvSpPr>
              <a:spLocks noChangeShapeType="1"/>
            </p:cNvSpPr>
            <p:nvPr/>
          </p:nvSpPr>
          <p:spPr bwMode="auto">
            <a:xfrm rot="-5400000">
              <a:off x="5616" y="10728"/>
              <a:ext cx="0" cy="0"/>
            </a:xfrm>
            <a:prstGeom prst="line">
              <a:avLst/>
            </a:prstGeom>
            <a:noFill/>
            <a:ln w="9525">
              <a:solidFill>
                <a:srgbClr val="00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61478" name="Line 62"/>
            <p:cNvSpPr>
              <a:spLocks noChangeShapeType="1"/>
            </p:cNvSpPr>
            <p:nvPr/>
          </p:nvSpPr>
          <p:spPr bwMode="auto">
            <a:xfrm rot="-5400000">
              <a:off x="5616" y="12240"/>
              <a:ext cx="0" cy="0"/>
            </a:xfrm>
            <a:prstGeom prst="line">
              <a:avLst/>
            </a:prstGeom>
            <a:noFill/>
            <a:ln w="9525">
              <a:solidFill>
                <a:srgbClr val="00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grpSp>
          <p:nvGrpSpPr>
            <p:cNvPr id="61479" name="Group 63"/>
            <p:cNvGrpSpPr>
              <a:grpSpLocks/>
            </p:cNvGrpSpPr>
            <p:nvPr/>
          </p:nvGrpSpPr>
          <p:grpSpPr bwMode="auto">
            <a:xfrm>
              <a:off x="1872" y="11016"/>
              <a:ext cx="576" cy="576"/>
              <a:chOff x="2736" y="2520"/>
              <a:chExt cx="576" cy="576"/>
            </a:xfrm>
          </p:grpSpPr>
          <p:sp>
            <p:nvSpPr>
              <p:cNvPr id="61493" name="Oval 64"/>
              <p:cNvSpPr>
                <a:spLocks noChangeArrowheads="1"/>
              </p:cNvSpPr>
              <p:nvPr/>
            </p:nvSpPr>
            <p:spPr bwMode="auto">
              <a:xfrm>
                <a:off x="2736" y="2520"/>
                <a:ext cx="576" cy="576"/>
              </a:xfrm>
              <a:prstGeom prst="ellipse">
                <a:avLst/>
              </a:prstGeom>
              <a:solidFill>
                <a:srgbClr val="FFFFFF"/>
              </a:solidFill>
              <a:ln w="15875">
                <a:solidFill>
                  <a:srgbClr val="000000"/>
                </a:solidFill>
                <a:round/>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nvGrpSpPr>
              <p:cNvPr id="61494" name="Group 65"/>
              <p:cNvGrpSpPr>
                <a:grpSpLocks/>
              </p:cNvGrpSpPr>
              <p:nvPr/>
            </p:nvGrpSpPr>
            <p:grpSpPr bwMode="auto">
              <a:xfrm>
                <a:off x="2880" y="2736"/>
                <a:ext cx="288" cy="144"/>
                <a:chOff x="4329" y="6567"/>
                <a:chExt cx="1296" cy="971"/>
              </a:xfrm>
            </p:grpSpPr>
            <p:sp>
              <p:nvSpPr>
                <p:cNvPr id="61495" name="Freeform 66"/>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496" name="Freeform 67"/>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497" name="Freeform 68"/>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498" name="Freeform 69"/>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1587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61480" name="Freeform 70"/>
            <p:cNvSpPr>
              <a:spLocks/>
            </p:cNvSpPr>
            <p:nvPr/>
          </p:nvSpPr>
          <p:spPr bwMode="auto">
            <a:xfrm>
              <a:off x="2016" y="11952"/>
              <a:ext cx="288" cy="144"/>
            </a:xfrm>
            <a:custGeom>
              <a:avLst/>
              <a:gdLst>
                <a:gd name="T0" fmla="*/ 0 w 288"/>
                <a:gd name="T1" fmla="*/ 0 h 144"/>
                <a:gd name="T2" fmla="*/ 288 w 288"/>
                <a:gd name="T3" fmla="*/ 0 h 144"/>
                <a:gd name="T4" fmla="*/ 144 w 288"/>
                <a:gd name="T5" fmla="*/ 144 h 144"/>
                <a:gd name="T6" fmla="*/ 0 w 288"/>
                <a:gd name="T7" fmla="*/ 0 h 144"/>
                <a:gd name="T8" fmla="*/ 0 60000 65536"/>
                <a:gd name="T9" fmla="*/ 0 60000 65536"/>
                <a:gd name="T10" fmla="*/ 0 60000 65536"/>
                <a:gd name="T11" fmla="*/ 0 60000 65536"/>
                <a:gd name="T12" fmla="*/ 0 w 288"/>
                <a:gd name="T13" fmla="*/ 0 h 144"/>
                <a:gd name="T14" fmla="*/ 288 w 288"/>
                <a:gd name="T15" fmla="*/ 144 h 144"/>
              </a:gdLst>
              <a:ahLst/>
              <a:cxnLst>
                <a:cxn ang="T8">
                  <a:pos x="T0" y="T1"/>
                </a:cxn>
                <a:cxn ang="T9">
                  <a:pos x="T2" y="T3"/>
                </a:cxn>
                <a:cxn ang="T10">
                  <a:pos x="T4" y="T5"/>
                </a:cxn>
                <a:cxn ang="T11">
                  <a:pos x="T6" y="T7"/>
                </a:cxn>
              </a:cxnLst>
              <a:rect l="T12" t="T13" r="T14" b="T15"/>
              <a:pathLst>
                <a:path w="288" h="144">
                  <a:moveTo>
                    <a:pt x="0" y="0"/>
                  </a:moveTo>
                  <a:lnTo>
                    <a:pt x="288" y="0"/>
                  </a:lnTo>
                  <a:lnTo>
                    <a:pt x="144" y="144"/>
                  </a:lnTo>
                  <a:lnTo>
                    <a:pt x="0" y="0"/>
                  </a:lnTo>
                  <a:close/>
                </a:path>
              </a:pathLst>
            </a:custGeom>
            <a:solidFill>
              <a:srgbClr val="FFFFFF"/>
            </a:solidFill>
            <a:ln w="9525" cap="flat" cmpd="sng">
              <a:solidFill>
                <a:srgbClr val="000000"/>
              </a:solidFill>
              <a:prstDash val="solid"/>
              <a:round/>
              <a:headEnd/>
              <a:tailEnd/>
            </a:ln>
          </p:spPr>
          <p:txBody>
            <a:bodyPr/>
            <a:lstStyle/>
            <a:p>
              <a:endParaRPr lang="en-US"/>
            </a:p>
          </p:txBody>
        </p:sp>
        <p:sp>
          <p:nvSpPr>
            <p:cNvPr id="61481" name="Line 71"/>
            <p:cNvSpPr>
              <a:spLocks noChangeShapeType="1"/>
            </p:cNvSpPr>
            <p:nvPr/>
          </p:nvSpPr>
          <p:spPr bwMode="auto">
            <a:xfrm flipV="1">
              <a:off x="2160" y="11592"/>
              <a:ext cx="0" cy="3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2" name="Line 72"/>
            <p:cNvSpPr>
              <a:spLocks noChangeShapeType="1"/>
            </p:cNvSpPr>
            <p:nvPr/>
          </p:nvSpPr>
          <p:spPr bwMode="auto">
            <a:xfrm flipV="1">
              <a:off x="2160" y="10728"/>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3" name="Text Box 73"/>
            <p:cNvSpPr txBox="1">
              <a:spLocks noChangeArrowheads="1"/>
            </p:cNvSpPr>
            <p:nvPr/>
          </p:nvSpPr>
          <p:spPr bwMode="auto">
            <a:xfrm>
              <a:off x="5256" y="10152"/>
              <a:ext cx="7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600" i="1" baseline="-25000">
                  <a:ea typeface="MS PGothic" panose="020B0600070205080204" pitchFamily="34" charset="-128"/>
                </a:rPr>
                <a:t>rl</a:t>
              </a:r>
              <a:endParaRPr lang="en-US" altLang="en-US" sz="1200" i="1">
                <a:ea typeface="MS PGothic" panose="020B0600070205080204" pitchFamily="34" charset="-128"/>
              </a:endParaRPr>
            </a:p>
          </p:txBody>
        </p:sp>
        <p:sp>
          <p:nvSpPr>
            <p:cNvPr id="61484" name="Text Box 74"/>
            <p:cNvSpPr txBox="1">
              <a:spLocks noChangeArrowheads="1"/>
            </p:cNvSpPr>
            <p:nvPr/>
          </p:nvSpPr>
          <p:spPr bwMode="auto">
            <a:xfrm>
              <a:off x="5256" y="11664"/>
              <a:ext cx="7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V</a:t>
              </a:r>
              <a:r>
                <a:rPr lang="en-US" altLang="en-US" sz="1600" i="1" baseline="-25000">
                  <a:ea typeface="MS PGothic" panose="020B0600070205080204" pitchFamily="34" charset="-128"/>
                </a:rPr>
                <a:t>lr</a:t>
              </a:r>
              <a:endParaRPr lang="en-US" altLang="en-US" sz="1200" i="1">
                <a:ea typeface="MS PGothic" panose="020B0600070205080204" pitchFamily="34" charset="-128"/>
              </a:endParaRPr>
            </a:p>
          </p:txBody>
        </p:sp>
        <p:sp>
          <p:nvSpPr>
            <p:cNvPr id="61485" name="Text Box 75"/>
            <p:cNvSpPr txBox="1">
              <a:spLocks noChangeArrowheads="1"/>
            </p:cNvSpPr>
            <p:nvPr/>
          </p:nvSpPr>
          <p:spPr bwMode="auto">
            <a:xfrm>
              <a:off x="4680" y="10872"/>
              <a:ext cx="7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X</a:t>
              </a:r>
              <a:r>
                <a:rPr lang="en-US" altLang="en-US" sz="1600" i="1" baseline="-25000">
                  <a:ea typeface="MS PGothic" panose="020B0600070205080204" pitchFamily="34" charset="-128"/>
                </a:rPr>
                <a:t>rl</a:t>
              </a:r>
              <a:endParaRPr lang="en-US" altLang="en-US" sz="1200" i="1">
                <a:ea typeface="MS PGothic" panose="020B0600070205080204" pitchFamily="34" charset="-128"/>
              </a:endParaRPr>
            </a:p>
          </p:txBody>
        </p:sp>
        <p:sp>
          <p:nvSpPr>
            <p:cNvPr id="61486" name="Text Box 76"/>
            <p:cNvSpPr txBox="1">
              <a:spLocks noChangeArrowheads="1"/>
            </p:cNvSpPr>
            <p:nvPr/>
          </p:nvSpPr>
          <p:spPr bwMode="auto">
            <a:xfrm>
              <a:off x="4680" y="11520"/>
              <a:ext cx="7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i="1">
                  <a:ea typeface="MS PGothic" panose="020B0600070205080204" pitchFamily="34" charset="-128"/>
                </a:rPr>
                <a:t>X</a:t>
              </a:r>
              <a:r>
                <a:rPr lang="en-US" altLang="en-US" sz="1600" i="1" baseline="-25000">
                  <a:ea typeface="MS PGothic" panose="020B0600070205080204" pitchFamily="34" charset="-128"/>
                </a:rPr>
                <a:t>lr</a:t>
              </a:r>
              <a:endParaRPr lang="en-US" altLang="en-US" sz="1200" i="1">
                <a:ea typeface="MS PGothic" panose="020B0600070205080204" pitchFamily="34" charset="-128"/>
              </a:endParaRPr>
            </a:p>
          </p:txBody>
        </p:sp>
        <p:sp>
          <p:nvSpPr>
            <p:cNvPr id="61487" name="Rectangle 77"/>
            <p:cNvSpPr>
              <a:spLocks noChangeArrowheads="1"/>
            </p:cNvSpPr>
            <p:nvPr/>
          </p:nvSpPr>
          <p:spPr bwMode="auto">
            <a:xfrm>
              <a:off x="2952" y="9648"/>
              <a:ext cx="4032" cy="3600"/>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488" name="Text Box 78"/>
            <p:cNvSpPr txBox="1">
              <a:spLocks noChangeArrowheads="1"/>
            </p:cNvSpPr>
            <p:nvPr/>
          </p:nvSpPr>
          <p:spPr bwMode="auto">
            <a:xfrm>
              <a:off x="3168" y="9792"/>
              <a:ext cx="100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DUT</a:t>
              </a:r>
            </a:p>
          </p:txBody>
        </p:sp>
        <p:sp>
          <p:nvSpPr>
            <p:cNvPr id="61489" name="Rectangle 79"/>
            <p:cNvSpPr>
              <a:spLocks noChangeArrowheads="1"/>
            </p:cNvSpPr>
            <p:nvPr/>
          </p:nvSpPr>
          <p:spPr bwMode="auto">
            <a:xfrm>
              <a:off x="2880" y="10656"/>
              <a:ext cx="144" cy="144"/>
            </a:xfrm>
            <a:prstGeom prst="rect">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490" name="Rectangle 80"/>
            <p:cNvSpPr>
              <a:spLocks noChangeArrowheads="1"/>
            </p:cNvSpPr>
            <p:nvPr/>
          </p:nvSpPr>
          <p:spPr bwMode="auto">
            <a:xfrm>
              <a:off x="2880" y="12168"/>
              <a:ext cx="144" cy="144"/>
            </a:xfrm>
            <a:prstGeom prst="rect">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491" name="Rectangle 81"/>
            <p:cNvSpPr>
              <a:spLocks noChangeArrowheads="1"/>
            </p:cNvSpPr>
            <p:nvPr/>
          </p:nvSpPr>
          <p:spPr bwMode="auto">
            <a:xfrm>
              <a:off x="6912" y="12168"/>
              <a:ext cx="144" cy="144"/>
            </a:xfrm>
            <a:prstGeom prst="rect">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1492" name="Rectangle 82"/>
            <p:cNvSpPr>
              <a:spLocks noChangeArrowheads="1"/>
            </p:cNvSpPr>
            <p:nvPr/>
          </p:nvSpPr>
          <p:spPr bwMode="auto">
            <a:xfrm>
              <a:off x="6912" y="10656"/>
              <a:ext cx="144" cy="144"/>
            </a:xfrm>
            <a:prstGeom prst="rect">
              <a:avLst/>
            </a:prstGeom>
            <a:solidFill>
              <a:srgbClr val="FFFFFF"/>
            </a:solidFill>
            <a:ln w="9525">
              <a:solidFill>
                <a:srgbClr val="000000"/>
              </a:solidFill>
              <a:miter lim="800000"/>
              <a:headEnd/>
              <a:tailEnd/>
            </a:ln>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1027"/>
          <p:cNvSpPr>
            <a:spLocks noGrp="1" noChangeArrowheads="1"/>
          </p:cNvSpPr>
          <p:nvPr>
            <p:ph type="body" idx="1"/>
          </p:nvPr>
        </p:nvSpPr>
        <p:spPr>
          <a:xfrm>
            <a:off x="0" y="295275"/>
            <a:ext cx="9117013" cy="4114800"/>
          </a:xfrm>
        </p:spPr>
        <p:txBody>
          <a:bodyPr/>
          <a:lstStyle/>
          <a:p>
            <a:pPr lvl="3"/>
            <a:r>
              <a:rPr lang="en-US" altLang="en-US" smtClean="0"/>
              <a:t>Three tone Multi-tone test</a:t>
            </a:r>
          </a:p>
          <a:p>
            <a:pPr lvl="4"/>
            <a:r>
              <a:rPr lang="en-US" altLang="en-US" smtClean="0"/>
              <a:t>Input frequencies approx. 300, 1020, and 3400 HZ </a:t>
            </a:r>
          </a:p>
          <a:p>
            <a:pPr lvl="3"/>
            <a:r>
              <a:rPr lang="en-US" altLang="en-US" smtClean="0"/>
              <a:t>Calculate Fourier Frequency (31.25 HZ)</a:t>
            </a:r>
          </a:p>
          <a:p>
            <a:pPr lvl="3"/>
            <a:r>
              <a:rPr lang="en-US" altLang="en-US" smtClean="0"/>
              <a:t>Determine appropriate Spectral Bins for each side</a:t>
            </a:r>
          </a:p>
          <a:p>
            <a:pPr lvl="4"/>
            <a:r>
              <a:rPr lang="en-US" altLang="en-US" smtClean="0"/>
              <a:t>Right Channel = 11,31,109</a:t>
            </a:r>
          </a:p>
          <a:p>
            <a:pPr lvl="4"/>
            <a:r>
              <a:rPr lang="en-US" altLang="en-US" smtClean="0"/>
              <a:t>Left channel = 9, 35, 107</a:t>
            </a:r>
          </a:p>
          <a:p>
            <a:pPr lvl="4"/>
            <a:r>
              <a:rPr lang="en-US" altLang="en-US" smtClean="0"/>
              <a:t>Look for 9, 35 and 107 on right channel output</a:t>
            </a:r>
          </a:p>
          <a:p>
            <a:pPr lvl="4"/>
            <a:r>
              <a:rPr lang="en-US" altLang="en-US" smtClean="0"/>
              <a:t>Look for 11, 31 and 109 on left channel output</a:t>
            </a:r>
          </a:p>
        </p:txBody>
      </p:sp>
      <p:grpSp>
        <p:nvGrpSpPr>
          <p:cNvPr id="62467" name="Group 2"/>
          <p:cNvGrpSpPr>
            <a:grpSpLocks/>
          </p:cNvGrpSpPr>
          <p:nvPr/>
        </p:nvGrpSpPr>
        <p:grpSpPr bwMode="auto">
          <a:xfrm>
            <a:off x="1752600" y="3702050"/>
            <a:ext cx="5807075" cy="3062288"/>
            <a:chOff x="1656" y="2448"/>
            <a:chExt cx="9144" cy="4824"/>
          </a:xfrm>
        </p:grpSpPr>
        <p:sp>
          <p:nvSpPr>
            <p:cNvPr id="62468" name="Line 3"/>
            <p:cNvSpPr>
              <a:spLocks noChangeShapeType="1"/>
            </p:cNvSpPr>
            <p:nvPr/>
          </p:nvSpPr>
          <p:spPr bwMode="auto">
            <a:xfrm>
              <a:off x="3240" y="3744"/>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62469" name="Group 4"/>
            <p:cNvGrpSpPr>
              <a:grpSpLocks/>
            </p:cNvGrpSpPr>
            <p:nvPr/>
          </p:nvGrpSpPr>
          <p:grpSpPr bwMode="auto">
            <a:xfrm>
              <a:off x="1656" y="3456"/>
              <a:ext cx="1555" cy="576"/>
              <a:chOff x="3240" y="11304"/>
              <a:chExt cx="1555" cy="576"/>
            </a:xfrm>
          </p:grpSpPr>
          <p:sp>
            <p:nvSpPr>
              <p:cNvPr id="62508" name="Freeform 5"/>
              <p:cNvSpPr>
                <a:spLocks/>
              </p:cNvSpPr>
              <p:nvPr/>
            </p:nvSpPr>
            <p:spPr bwMode="auto">
              <a:xfrm flipH="1">
                <a:off x="3384" y="11304"/>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62509" name="Text Box 6"/>
              <p:cNvSpPr txBox="1">
                <a:spLocks noChangeArrowheads="1"/>
              </p:cNvSpPr>
              <p:nvPr/>
            </p:nvSpPr>
            <p:spPr bwMode="auto">
              <a:xfrm>
                <a:off x="3240" y="11376"/>
                <a:ext cx="14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AWG1</a:t>
                </a:r>
              </a:p>
            </p:txBody>
          </p:sp>
        </p:grpSp>
        <p:grpSp>
          <p:nvGrpSpPr>
            <p:cNvPr id="62470" name="Group 7"/>
            <p:cNvGrpSpPr>
              <a:grpSpLocks/>
            </p:cNvGrpSpPr>
            <p:nvPr/>
          </p:nvGrpSpPr>
          <p:grpSpPr bwMode="auto">
            <a:xfrm>
              <a:off x="5832" y="3456"/>
              <a:ext cx="1512" cy="576"/>
              <a:chOff x="5832" y="3456"/>
              <a:chExt cx="1512" cy="576"/>
            </a:xfrm>
          </p:grpSpPr>
          <p:sp>
            <p:nvSpPr>
              <p:cNvPr id="62506" name="Freeform 8"/>
              <p:cNvSpPr>
                <a:spLocks/>
              </p:cNvSpPr>
              <p:nvPr/>
            </p:nvSpPr>
            <p:spPr bwMode="auto">
              <a:xfrm>
                <a:off x="5832" y="3456"/>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62507" name="Text Box 9"/>
              <p:cNvSpPr txBox="1">
                <a:spLocks noChangeArrowheads="1"/>
              </p:cNvSpPr>
              <p:nvPr/>
            </p:nvSpPr>
            <p:spPr bwMode="auto">
              <a:xfrm>
                <a:off x="5904" y="3528"/>
                <a:ext cx="14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Digitizer1</a:t>
                </a:r>
              </a:p>
            </p:txBody>
          </p:sp>
        </p:grpSp>
        <p:grpSp>
          <p:nvGrpSpPr>
            <p:cNvPr id="62471" name="Group 10"/>
            <p:cNvGrpSpPr>
              <a:grpSpLocks/>
            </p:cNvGrpSpPr>
            <p:nvPr/>
          </p:nvGrpSpPr>
          <p:grpSpPr bwMode="auto">
            <a:xfrm>
              <a:off x="7704" y="3240"/>
              <a:ext cx="1152" cy="1080"/>
              <a:chOff x="8136" y="12096"/>
              <a:chExt cx="1512" cy="1080"/>
            </a:xfrm>
          </p:grpSpPr>
          <p:sp>
            <p:nvSpPr>
              <p:cNvPr id="62504" name="Rectangle 11"/>
              <p:cNvSpPr>
                <a:spLocks noChangeArrowheads="1"/>
              </p:cNvSpPr>
              <p:nvPr/>
            </p:nvSpPr>
            <p:spPr bwMode="auto">
              <a:xfrm>
                <a:off x="8136" y="12096"/>
                <a:ext cx="1440"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2505" name="Text Box 12"/>
              <p:cNvSpPr txBox="1">
                <a:spLocks noChangeArrowheads="1"/>
              </p:cNvSpPr>
              <p:nvPr/>
            </p:nvSpPr>
            <p:spPr bwMode="auto">
              <a:xfrm>
                <a:off x="8136" y="12096"/>
                <a:ext cx="1512"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endParaRPr lang="en-US" altLang="en-US" sz="1200">
                  <a:ea typeface="MS PGothic" panose="020B0600070205080204" pitchFamily="34" charset="-128"/>
                </a:endParaRPr>
              </a:p>
              <a:p>
                <a:pPr algn="ctr">
                  <a:spcBef>
                    <a:spcPct val="0"/>
                  </a:spcBef>
                  <a:buClrTx/>
                  <a:buSzTx/>
                  <a:buFontTx/>
                  <a:buNone/>
                </a:pPr>
                <a:r>
                  <a:rPr lang="en-US" altLang="en-US" sz="1200">
                    <a:ea typeface="MS PGothic" panose="020B0600070205080204" pitchFamily="34" charset="-128"/>
                  </a:rPr>
                  <a:t>FFT</a:t>
                </a:r>
              </a:p>
            </p:txBody>
          </p:sp>
        </p:grpSp>
        <p:grpSp>
          <p:nvGrpSpPr>
            <p:cNvPr id="62472" name="Group 13"/>
            <p:cNvGrpSpPr>
              <a:grpSpLocks/>
            </p:cNvGrpSpPr>
            <p:nvPr/>
          </p:nvGrpSpPr>
          <p:grpSpPr bwMode="auto">
            <a:xfrm>
              <a:off x="3672" y="3240"/>
              <a:ext cx="1656" cy="1008"/>
              <a:chOff x="4392" y="4824"/>
              <a:chExt cx="1656" cy="1008"/>
            </a:xfrm>
          </p:grpSpPr>
          <p:sp>
            <p:nvSpPr>
              <p:cNvPr id="62502" name="Rectangle 14"/>
              <p:cNvSpPr>
                <a:spLocks noChangeArrowheads="1"/>
              </p:cNvSpPr>
              <p:nvPr/>
            </p:nvSpPr>
            <p:spPr bwMode="auto">
              <a:xfrm>
                <a:off x="4464" y="4824"/>
                <a:ext cx="1509"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2503" name="Text Box 15"/>
              <p:cNvSpPr txBox="1">
                <a:spLocks noChangeArrowheads="1"/>
              </p:cNvSpPr>
              <p:nvPr/>
            </p:nvSpPr>
            <p:spPr bwMode="auto">
              <a:xfrm>
                <a:off x="4392" y="4824"/>
                <a:ext cx="1656"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Right </a:t>
                </a:r>
              </a:p>
              <a:p>
                <a:pPr algn="ctr">
                  <a:spcBef>
                    <a:spcPct val="0"/>
                  </a:spcBef>
                  <a:buClrTx/>
                  <a:buSzTx/>
                  <a:buFontTx/>
                  <a:buNone/>
                </a:pPr>
                <a:r>
                  <a:rPr lang="en-US" altLang="en-US" sz="1200">
                    <a:ea typeface="MS PGothic" panose="020B0600070205080204" pitchFamily="34" charset="-128"/>
                  </a:rPr>
                  <a:t>audio</a:t>
                </a:r>
              </a:p>
              <a:p>
                <a:pPr algn="ctr">
                  <a:spcBef>
                    <a:spcPct val="0"/>
                  </a:spcBef>
                  <a:buClrTx/>
                  <a:buSzTx/>
                  <a:buFontTx/>
                  <a:buNone/>
                </a:pPr>
                <a:r>
                  <a:rPr lang="en-US" altLang="en-US" sz="1200">
                    <a:ea typeface="MS PGothic" panose="020B0600070205080204" pitchFamily="34" charset="-128"/>
                  </a:rPr>
                  <a:t>channel</a:t>
                </a:r>
              </a:p>
            </p:txBody>
          </p:sp>
        </p:grpSp>
        <p:sp>
          <p:nvSpPr>
            <p:cNvPr id="62473" name="Line 16"/>
            <p:cNvSpPr>
              <a:spLocks noChangeShapeType="1"/>
            </p:cNvSpPr>
            <p:nvPr/>
          </p:nvSpPr>
          <p:spPr bwMode="auto">
            <a:xfrm>
              <a:off x="7272" y="3744"/>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62474" name="Line 17"/>
            <p:cNvSpPr>
              <a:spLocks noChangeShapeType="1"/>
            </p:cNvSpPr>
            <p:nvPr/>
          </p:nvSpPr>
          <p:spPr bwMode="auto">
            <a:xfrm>
              <a:off x="8784" y="3744"/>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62475" name="Line 18"/>
            <p:cNvSpPr>
              <a:spLocks noChangeShapeType="1"/>
            </p:cNvSpPr>
            <p:nvPr/>
          </p:nvSpPr>
          <p:spPr bwMode="auto">
            <a:xfrm>
              <a:off x="5256" y="3744"/>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62476" name="Text Box 19"/>
            <p:cNvSpPr txBox="1">
              <a:spLocks noChangeArrowheads="1"/>
            </p:cNvSpPr>
            <p:nvPr/>
          </p:nvSpPr>
          <p:spPr bwMode="auto">
            <a:xfrm>
              <a:off x="9000" y="3240"/>
              <a:ext cx="1800"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Right signal</a:t>
              </a:r>
            </a:p>
            <a:p>
              <a:pPr algn="ctr">
                <a:spcBef>
                  <a:spcPct val="0"/>
                </a:spcBef>
                <a:buClrTx/>
                <a:buSzTx/>
                <a:buFontTx/>
                <a:buNone/>
              </a:pPr>
              <a:r>
                <a:rPr lang="en-US" altLang="en-US" sz="1200">
                  <a:ea typeface="MS PGothic" panose="020B0600070205080204" pitchFamily="34" charset="-128"/>
                </a:rPr>
                <a:t>plus L-to-R</a:t>
              </a:r>
            </a:p>
            <a:p>
              <a:pPr algn="ctr">
                <a:spcBef>
                  <a:spcPct val="0"/>
                </a:spcBef>
                <a:buClrTx/>
                <a:buSzTx/>
                <a:buFontTx/>
                <a:buNone/>
              </a:pPr>
              <a:r>
                <a:rPr lang="en-US" altLang="en-US" sz="1200">
                  <a:ea typeface="MS PGothic" panose="020B0600070205080204" pitchFamily="34" charset="-128"/>
                </a:rPr>
                <a:t>crosstalk</a:t>
              </a:r>
            </a:p>
          </p:txBody>
        </p:sp>
        <p:sp>
          <p:nvSpPr>
            <p:cNvPr id="62477" name="Text Box 20"/>
            <p:cNvSpPr txBox="1">
              <a:spLocks noChangeArrowheads="1"/>
            </p:cNvSpPr>
            <p:nvPr/>
          </p:nvSpPr>
          <p:spPr bwMode="auto">
            <a:xfrm>
              <a:off x="5256" y="2448"/>
              <a:ext cx="288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16-kHz sampling rate,</a:t>
              </a:r>
            </a:p>
            <a:p>
              <a:pPr>
                <a:spcBef>
                  <a:spcPct val="0"/>
                </a:spcBef>
                <a:buClrTx/>
                <a:buSzTx/>
                <a:buFontTx/>
                <a:buNone/>
              </a:pPr>
              <a:r>
                <a:rPr lang="en-US" altLang="en-US" sz="1200">
                  <a:ea typeface="MS PGothic" panose="020B0600070205080204" pitchFamily="34" charset="-128"/>
                </a:rPr>
                <a:t>512 samples</a:t>
              </a:r>
            </a:p>
          </p:txBody>
        </p:sp>
        <p:sp>
          <p:nvSpPr>
            <p:cNvPr id="62478" name="Text Box 21"/>
            <p:cNvSpPr txBox="1">
              <a:spLocks noChangeArrowheads="1"/>
            </p:cNvSpPr>
            <p:nvPr/>
          </p:nvSpPr>
          <p:spPr bwMode="auto">
            <a:xfrm>
              <a:off x="1800" y="2448"/>
              <a:ext cx="288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16-kHz sampling rate,</a:t>
              </a:r>
            </a:p>
            <a:p>
              <a:pPr>
                <a:spcBef>
                  <a:spcPct val="0"/>
                </a:spcBef>
                <a:buClrTx/>
                <a:buSzTx/>
                <a:buFontTx/>
                <a:buNone/>
              </a:pPr>
              <a:r>
                <a:rPr lang="en-US" altLang="en-US" sz="1200">
                  <a:ea typeface="MS PGothic" panose="020B0600070205080204" pitchFamily="34" charset="-128"/>
                </a:rPr>
                <a:t>512 samples</a:t>
              </a:r>
            </a:p>
          </p:txBody>
        </p:sp>
        <p:sp>
          <p:nvSpPr>
            <p:cNvPr id="62479" name="Line 22"/>
            <p:cNvSpPr>
              <a:spLocks noChangeShapeType="1"/>
            </p:cNvSpPr>
            <p:nvPr/>
          </p:nvSpPr>
          <p:spPr bwMode="auto">
            <a:xfrm>
              <a:off x="3240" y="5760"/>
              <a:ext cx="504"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grpSp>
          <p:nvGrpSpPr>
            <p:cNvPr id="62480" name="Group 23"/>
            <p:cNvGrpSpPr>
              <a:grpSpLocks/>
            </p:cNvGrpSpPr>
            <p:nvPr/>
          </p:nvGrpSpPr>
          <p:grpSpPr bwMode="auto">
            <a:xfrm>
              <a:off x="1656" y="5472"/>
              <a:ext cx="1555" cy="576"/>
              <a:chOff x="3240" y="11304"/>
              <a:chExt cx="1555" cy="576"/>
            </a:xfrm>
          </p:grpSpPr>
          <p:sp>
            <p:nvSpPr>
              <p:cNvPr id="62500" name="Freeform 24"/>
              <p:cNvSpPr>
                <a:spLocks/>
              </p:cNvSpPr>
              <p:nvPr/>
            </p:nvSpPr>
            <p:spPr bwMode="auto">
              <a:xfrm flipH="1">
                <a:off x="3384" y="11304"/>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62501" name="Text Box 25"/>
              <p:cNvSpPr txBox="1">
                <a:spLocks noChangeArrowheads="1"/>
              </p:cNvSpPr>
              <p:nvPr/>
            </p:nvSpPr>
            <p:spPr bwMode="auto">
              <a:xfrm>
                <a:off x="3240" y="11376"/>
                <a:ext cx="14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AWG2</a:t>
                </a:r>
              </a:p>
            </p:txBody>
          </p:sp>
        </p:grpSp>
        <p:grpSp>
          <p:nvGrpSpPr>
            <p:cNvPr id="62481" name="Group 26"/>
            <p:cNvGrpSpPr>
              <a:grpSpLocks/>
            </p:cNvGrpSpPr>
            <p:nvPr/>
          </p:nvGrpSpPr>
          <p:grpSpPr bwMode="auto">
            <a:xfrm>
              <a:off x="5832" y="5472"/>
              <a:ext cx="1512" cy="576"/>
              <a:chOff x="5832" y="5472"/>
              <a:chExt cx="1512" cy="576"/>
            </a:xfrm>
          </p:grpSpPr>
          <p:sp>
            <p:nvSpPr>
              <p:cNvPr id="62498" name="Freeform 27"/>
              <p:cNvSpPr>
                <a:spLocks/>
              </p:cNvSpPr>
              <p:nvPr/>
            </p:nvSpPr>
            <p:spPr bwMode="auto">
              <a:xfrm>
                <a:off x="5832" y="5472"/>
                <a:ext cx="1411" cy="576"/>
              </a:xfrm>
              <a:custGeom>
                <a:avLst/>
                <a:gdLst>
                  <a:gd name="T0" fmla="*/ 314 w 1728"/>
                  <a:gd name="T1" fmla="*/ 0 h 864"/>
                  <a:gd name="T2" fmla="*/ 941 w 1728"/>
                  <a:gd name="T3" fmla="*/ 0 h 864"/>
                  <a:gd name="T4" fmla="*/ 941 w 1728"/>
                  <a:gd name="T5" fmla="*/ 256 h 864"/>
                  <a:gd name="T6" fmla="*/ 314 w 1728"/>
                  <a:gd name="T7" fmla="*/ 256 h 864"/>
                  <a:gd name="T8" fmla="*/ 0 w 1728"/>
                  <a:gd name="T9" fmla="*/ 128 h 864"/>
                  <a:gd name="T10" fmla="*/ 314 w 1728"/>
                  <a:gd name="T11" fmla="*/ 0 h 864"/>
                  <a:gd name="T12" fmla="*/ 0 60000 65536"/>
                  <a:gd name="T13" fmla="*/ 0 60000 65536"/>
                  <a:gd name="T14" fmla="*/ 0 60000 65536"/>
                  <a:gd name="T15" fmla="*/ 0 60000 65536"/>
                  <a:gd name="T16" fmla="*/ 0 60000 65536"/>
                  <a:gd name="T17" fmla="*/ 0 60000 65536"/>
                  <a:gd name="T18" fmla="*/ 0 w 1728"/>
                  <a:gd name="T19" fmla="*/ 0 h 864"/>
                  <a:gd name="T20" fmla="*/ 1728 w 1728"/>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1728" h="864">
                    <a:moveTo>
                      <a:pt x="576" y="0"/>
                    </a:moveTo>
                    <a:lnTo>
                      <a:pt x="1728" y="0"/>
                    </a:lnTo>
                    <a:lnTo>
                      <a:pt x="1728" y="864"/>
                    </a:lnTo>
                    <a:lnTo>
                      <a:pt x="576" y="864"/>
                    </a:lnTo>
                    <a:lnTo>
                      <a:pt x="0" y="432"/>
                    </a:lnTo>
                    <a:lnTo>
                      <a:pt x="576" y="0"/>
                    </a:lnTo>
                    <a:close/>
                  </a:path>
                </a:pathLst>
              </a:custGeom>
              <a:solidFill>
                <a:srgbClr val="FFFFFF"/>
              </a:solidFill>
              <a:ln w="15875" cap="flat" cmpd="sng">
                <a:solidFill>
                  <a:srgbClr val="000000"/>
                </a:solidFill>
                <a:prstDash val="solid"/>
                <a:round/>
                <a:headEnd/>
                <a:tailEnd/>
              </a:ln>
            </p:spPr>
            <p:txBody>
              <a:bodyPr/>
              <a:lstStyle/>
              <a:p>
                <a:endParaRPr lang="en-US"/>
              </a:p>
            </p:txBody>
          </p:sp>
          <p:sp>
            <p:nvSpPr>
              <p:cNvPr id="62499" name="Text Box 28"/>
              <p:cNvSpPr txBox="1">
                <a:spLocks noChangeArrowheads="1"/>
              </p:cNvSpPr>
              <p:nvPr/>
            </p:nvSpPr>
            <p:spPr bwMode="auto">
              <a:xfrm>
                <a:off x="5904" y="5544"/>
                <a:ext cx="144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Digitizer2</a:t>
                </a:r>
              </a:p>
            </p:txBody>
          </p:sp>
        </p:grpSp>
        <p:grpSp>
          <p:nvGrpSpPr>
            <p:cNvPr id="62482" name="Group 29"/>
            <p:cNvGrpSpPr>
              <a:grpSpLocks/>
            </p:cNvGrpSpPr>
            <p:nvPr/>
          </p:nvGrpSpPr>
          <p:grpSpPr bwMode="auto">
            <a:xfrm>
              <a:off x="7704" y="5256"/>
              <a:ext cx="1152" cy="1080"/>
              <a:chOff x="8136" y="12096"/>
              <a:chExt cx="1512" cy="1080"/>
            </a:xfrm>
          </p:grpSpPr>
          <p:sp>
            <p:nvSpPr>
              <p:cNvPr id="62496" name="Rectangle 30"/>
              <p:cNvSpPr>
                <a:spLocks noChangeArrowheads="1"/>
              </p:cNvSpPr>
              <p:nvPr/>
            </p:nvSpPr>
            <p:spPr bwMode="auto">
              <a:xfrm>
                <a:off x="8136" y="12096"/>
                <a:ext cx="1440"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2497" name="Text Box 31"/>
              <p:cNvSpPr txBox="1">
                <a:spLocks noChangeArrowheads="1"/>
              </p:cNvSpPr>
              <p:nvPr/>
            </p:nvSpPr>
            <p:spPr bwMode="auto">
              <a:xfrm>
                <a:off x="8136" y="12096"/>
                <a:ext cx="1512"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endParaRPr lang="en-US" altLang="en-US" sz="1200">
                  <a:ea typeface="MS PGothic" panose="020B0600070205080204" pitchFamily="34" charset="-128"/>
                </a:endParaRPr>
              </a:p>
              <a:p>
                <a:pPr algn="ctr">
                  <a:spcBef>
                    <a:spcPct val="0"/>
                  </a:spcBef>
                  <a:buClrTx/>
                  <a:buSzTx/>
                  <a:buFontTx/>
                  <a:buNone/>
                </a:pPr>
                <a:r>
                  <a:rPr lang="en-US" altLang="en-US" sz="1200">
                    <a:ea typeface="MS PGothic" panose="020B0600070205080204" pitchFamily="34" charset="-128"/>
                  </a:rPr>
                  <a:t>FFT</a:t>
                </a:r>
              </a:p>
            </p:txBody>
          </p:sp>
        </p:grpSp>
        <p:grpSp>
          <p:nvGrpSpPr>
            <p:cNvPr id="62483" name="Group 32"/>
            <p:cNvGrpSpPr>
              <a:grpSpLocks/>
            </p:cNvGrpSpPr>
            <p:nvPr/>
          </p:nvGrpSpPr>
          <p:grpSpPr bwMode="auto">
            <a:xfrm>
              <a:off x="3672" y="5256"/>
              <a:ext cx="1656" cy="1008"/>
              <a:chOff x="4392" y="4824"/>
              <a:chExt cx="1656" cy="1008"/>
            </a:xfrm>
          </p:grpSpPr>
          <p:sp>
            <p:nvSpPr>
              <p:cNvPr id="62494" name="Rectangle 33"/>
              <p:cNvSpPr>
                <a:spLocks noChangeArrowheads="1"/>
              </p:cNvSpPr>
              <p:nvPr/>
            </p:nvSpPr>
            <p:spPr bwMode="auto">
              <a:xfrm>
                <a:off x="4464" y="4824"/>
                <a:ext cx="1509"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62495" name="Text Box 34"/>
              <p:cNvSpPr txBox="1">
                <a:spLocks noChangeArrowheads="1"/>
              </p:cNvSpPr>
              <p:nvPr/>
            </p:nvSpPr>
            <p:spPr bwMode="auto">
              <a:xfrm>
                <a:off x="4392" y="4824"/>
                <a:ext cx="1656"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Left </a:t>
                </a:r>
              </a:p>
              <a:p>
                <a:pPr algn="ctr">
                  <a:spcBef>
                    <a:spcPct val="0"/>
                  </a:spcBef>
                  <a:buClrTx/>
                  <a:buSzTx/>
                  <a:buFontTx/>
                  <a:buNone/>
                </a:pPr>
                <a:r>
                  <a:rPr lang="en-US" altLang="en-US" sz="1200">
                    <a:ea typeface="MS PGothic" panose="020B0600070205080204" pitchFamily="34" charset="-128"/>
                  </a:rPr>
                  <a:t>audio</a:t>
                </a:r>
              </a:p>
              <a:p>
                <a:pPr algn="ctr">
                  <a:spcBef>
                    <a:spcPct val="0"/>
                  </a:spcBef>
                  <a:buClrTx/>
                  <a:buSzTx/>
                  <a:buFontTx/>
                  <a:buNone/>
                </a:pPr>
                <a:r>
                  <a:rPr lang="en-US" altLang="en-US" sz="1200">
                    <a:ea typeface="MS PGothic" panose="020B0600070205080204" pitchFamily="34" charset="-128"/>
                  </a:rPr>
                  <a:t>channel</a:t>
                </a:r>
              </a:p>
            </p:txBody>
          </p:sp>
        </p:grpSp>
        <p:sp>
          <p:nvSpPr>
            <p:cNvPr id="62484" name="Line 35"/>
            <p:cNvSpPr>
              <a:spLocks noChangeShapeType="1"/>
            </p:cNvSpPr>
            <p:nvPr/>
          </p:nvSpPr>
          <p:spPr bwMode="auto">
            <a:xfrm>
              <a:off x="7272" y="5760"/>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62485" name="Line 36"/>
            <p:cNvSpPr>
              <a:spLocks noChangeShapeType="1"/>
            </p:cNvSpPr>
            <p:nvPr/>
          </p:nvSpPr>
          <p:spPr bwMode="auto">
            <a:xfrm>
              <a:off x="8784" y="5760"/>
              <a:ext cx="432"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62486" name="Line 37"/>
            <p:cNvSpPr>
              <a:spLocks noChangeShapeType="1"/>
            </p:cNvSpPr>
            <p:nvPr/>
          </p:nvSpPr>
          <p:spPr bwMode="auto">
            <a:xfrm>
              <a:off x="5256" y="5760"/>
              <a:ext cx="576"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62487" name="Text Box 38"/>
            <p:cNvSpPr txBox="1">
              <a:spLocks noChangeArrowheads="1"/>
            </p:cNvSpPr>
            <p:nvPr/>
          </p:nvSpPr>
          <p:spPr bwMode="auto">
            <a:xfrm>
              <a:off x="9000" y="5256"/>
              <a:ext cx="1800"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Right signal</a:t>
              </a:r>
            </a:p>
            <a:p>
              <a:pPr algn="ctr">
                <a:spcBef>
                  <a:spcPct val="0"/>
                </a:spcBef>
                <a:buClrTx/>
                <a:buSzTx/>
                <a:buFontTx/>
                <a:buNone/>
              </a:pPr>
              <a:r>
                <a:rPr lang="en-US" altLang="en-US" sz="1200">
                  <a:ea typeface="MS PGothic" panose="020B0600070205080204" pitchFamily="34" charset="-128"/>
                </a:rPr>
                <a:t>plus R-to-L</a:t>
              </a:r>
            </a:p>
            <a:p>
              <a:pPr algn="ctr">
                <a:spcBef>
                  <a:spcPct val="0"/>
                </a:spcBef>
                <a:buClrTx/>
                <a:buSzTx/>
                <a:buFontTx/>
                <a:buNone/>
              </a:pPr>
              <a:r>
                <a:rPr lang="en-US" altLang="en-US" sz="1200">
                  <a:ea typeface="MS PGothic" panose="020B0600070205080204" pitchFamily="34" charset="-128"/>
                </a:rPr>
                <a:t>crosstalk</a:t>
              </a:r>
            </a:p>
          </p:txBody>
        </p:sp>
        <p:sp>
          <p:nvSpPr>
            <p:cNvPr id="62488" name="Text Box 39"/>
            <p:cNvSpPr txBox="1">
              <a:spLocks noChangeArrowheads="1"/>
            </p:cNvSpPr>
            <p:nvPr/>
          </p:nvSpPr>
          <p:spPr bwMode="auto">
            <a:xfrm>
              <a:off x="5256" y="6480"/>
              <a:ext cx="288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16 kHz sampling rate,</a:t>
              </a:r>
            </a:p>
            <a:p>
              <a:pPr>
                <a:spcBef>
                  <a:spcPct val="0"/>
                </a:spcBef>
                <a:buClrTx/>
                <a:buSzTx/>
                <a:buFontTx/>
                <a:buNone/>
              </a:pPr>
              <a:r>
                <a:rPr lang="en-US" altLang="en-US" sz="1200">
                  <a:ea typeface="MS PGothic" panose="020B0600070205080204" pitchFamily="34" charset="-128"/>
                </a:rPr>
                <a:t>512 samples</a:t>
              </a:r>
            </a:p>
          </p:txBody>
        </p:sp>
        <p:sp>
          <p:nvSpPr>
            <p:cNvPr id="62489" name="Text Box 40"/>
            <p:cNvSpPr txBox="1">
              <a:spLocks noChangeArrowheads="1"/>
            </p:cNvSpPr>
            <p:nvPr/>
          </p:nvSpPr>
          <p:spPr bwMode="auto">
            <a:xfrm>
              <a:off x="1800" y="6408"/>
              <a:ext cx="288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16 kHz sampling rate,</a:t>
              </a:r>
            </a:p>
            <a:p>
              <a:pPr>
                <a:spcBef>
                  <a:spcPct val="0"/>
                </a:spcBef>
                <a:buClrTx/>
                <a:buSzTx/>
                <a:buFontTx/>
                <a:buNone/>
              </a:pPr>
              <a:r>
                <a:rPr lang="en-US" altLang="en-US" sz="1200">
                  <a:ea typeface="MS PGothic" panose="020B0600070205080204" pitchFamily="34" charset="-128"/>
                </a:rPr>
                <a:t>512 samples</a:t>
              </a:r>
            </a:p>
          </p:txBody>
        </p:sp>
        <p:sp>
          <p:nvSpPr>
            <p:cNvPr id="62490" name="Text Box 41"/>
            <p:cNvSpPr txBox="1">
              <a:spLocks noChangeArrowheads="1"/>
            </p:cNvSpPr>
            <p:nvPr/>
          </p:nvSpPr>
          <p:spPr bwMode="auto">
            <a:xfrm>
              <a:off x="2448" y="4320"/>
              <a:ext cx="1512"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L-to-R</a:t>
              </a:r>
            </a:p>
            <a:p>
              <a:pPr algn="ctr">
                <a:spcBef>
                  <a:spcPct val="0"/>
                </a:spcBef>
                <a:buClrTx/>
                <a:buSzTx/>
                <a:buFontTx/>
                <a:buNone/>
              </a:pPr>
              <a:r>
                <a:rPr lang="en-US" altLang="en-US" sz="1200">
                  <a:ea typeface="MS PGothic" panose="020B0600070205080204" pitchFamily="34" charset="-128"/>
                </a:rPr>
                <a:t>crosstalk</a:t>
              </a:r>
            </a:p>
          </p:txBody>
        </p:sp>
        <p:sp>
          <p:nvSpPr>
            <p:cNvPr id="62491" name="Text Box 42"/>
            <p:cNvSpPr txBox="1">
              <a:spLocks noChangeArrowheads="1"/>
            </p:cNvSpPr>
            <p:nvPr/>
          </p:nvSpPr>
          <p:spPr bwMode="auto">
            <a:xfrm>
              <a:off x="4968" y="4320"/>
              <a:ext cx="1512"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R-to-L</a:t>
              </a:r>
            </a:p>
            <a:p>
              <a:pPr algn="ctr">
                <a:spcBef>
                  <a:spcPct val="0"/>
                </a:spcBef>
                <a:buClrTx/>
                <a:buSzTx/>
                <a:buFontTx/>
                <a:buNone/>
              </a:pPr>
              <a:r>
                <a:rPr lang="en-US" altLang="en-US" sz="1200">
                  <a:ea typeface="MS PGothic" panose="020B0600070205080204" pitchFamily="34" charset="-128"/>
                </a:rPr>
                <a:t>crosstalk</a:t>
              </a:r>
            </a:p>
          </p:txBody>
        </p:sp>
        <p:sp>
          <p:nvSpPr>
            <p:cNvPr id="62492" name="Line 43"/>
            <p:cNvSpPr>
              <a:spLocks noChangeShapeType="1"/>
            </p:cNvSpPr>
            <p:nvPr/>
          </p:nvSpPr>
          <p:spPr bwMode="auto">
            <a:xfrm flipV="1">
              <a:off x="4032" y="4320"/>
              <a:ext cx="0" cy="792"/>
            </a:xfrm>
            <a:prstGeom prst="line">
              <a:avLst/>
            </a:prstGeom>
            <a:noFill/>
            <a:ln w="158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493" name="Line 44"/>
            <p:cNvSpPr>
              <a:spLocks noChangeShapeType="1"/>
            </p:cNvSpPr>
            <p:nvPr/>
          </p:nvSpPr>
          <p:spPr bwMode="auto">
            <a:xfrm>
              <a:off x="4896" y="4320"/>
              <a:ext cx="0" cy="792"/>
            </a:xfrm>
            <a:prstGeom prst="line">
              <a:avLst/>
            </a:prstGeom>
            <a:noFill/>
            <a:ln w="158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5800" y="914400"/>
            <a:ext cx="7772400" cy="4114800"/>
          </a:xfrm>
        </p:spPr>
        <p:txBody>
          <a:bodyPr/>
          <a:lstStyle/>
          <a:p>
            <a:r>
              <a:rPr lang="en-US" altLang="en-US" smtClean="0"/>
              <a:t>Gain and Level Tests</a:t>
            </a:r>
          </a:p>
          <a:p>
            <a:pPr lvl="1"/>
            <a:r>
              <a:rPr lang="en-US" altLang="en-US" smtClean="0"/>
              <a:t>Absolute Voltage Levels</a:t>
            </a:r>
          </a:p>
          <a:p>
            <a:pPr lvl="2"/>
            <a:r>
              <a:rPr lang="en-US" altLang="en-US" smtClean="0"/>
              <a:t>Simply the RMS voltage of the signal under test, evaluated at the test tone’s frequency.</a:t>
            </a:r>
          </a:p>
          <a:p>
            <a:pPr lvl="2"/>
            <a:r>
              <a:rPr lang="en-US" altLang="en-US" smtClean="0"/>
              <a:t>DSP based test allows other sources of noise to be eliminated easily - conventional analog measurement tools measure total signal RMS.</a:t>
            </a:r>
          </a:p>
          <a:p>
            <a:pPr lvl="2"/>
            <a:r>
              <a:rPr lang="en-US" altLang="en-US" smtClean="0"/>
              <a:t>Absolute level specs can be applied to any single tone or multitone signal. </a:t>
            </a:r>
          </a:p>
          <a:p>
            <a:pPr lvl="3"/>
            <a:r>
              <a:rPr lang="en-US" altLang="en-US" smtClean="0"/>
              <a:t>The purpose of absolute level test is to detect “first order” defects such as resistor or capacitor mismatch, DC reference voltage errors, or clipping or other distortions.</a:t>
            </a:r>
          </a:p>
          <a:p>
            <a:pPr lvl="3"/>
            <a:r>
              <a:rPr lang="en-US" altLang="en-US" smtClean="0"/>
              <a:t>Offer a good way to detect grossly defective circuits very quickly.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1027"/>
          <p:cNvSpPr>
            <a:spLocks noGrp="1" noChangeArrowheads="1"/>
          </p:cNvSpPr>
          <p:nvPr>
            <p:ph type="body" idx="1"/>
          </p:nvPr>
        </p:nvSpPr>
        <p:spPr>
          <a:xfrm>
            <a:off x="685800" y="838200"/>
            <a:ext cx="8077200" cy="6019800"/>
          </a:xfrm>
        </p:spPr>
        <p:txBody>
          <a:bodyPr/>
          <a:lstStyle/>
          <a:p>
            <a:r>
              <a:rPr lang="en-US" altLang="en-US" smtClean="0"/>
              <a:t>Rejection Tests</a:t>
            </a:r>
          </a:p>
          <a:p>
            <a:pPr lvl="1"/>
            <a:r>
              <a:rPr lang="en-US" altLang="en-US" smtClean="0"/>
              <a:t>Clock and Data Feedthrough</a:t>
            </a:r>
          </a:p>
          <a:p>
            <a:pPr lvl="2"/>
            <a:r>
              <a:rPr lang="en-US" altLang="en-US" smtClean="0"/>
              <a:t>Another very ambiguous term with no clear definition.</a:t>
            </a:r>
          </a:p>
          <a:p>
            <a:pPr lvl="3"/>
            <a:r>
              <a:rPr lang="en-US" altLang="en-US" smtClean="0"/>
              <a:t>Clock and data feedthrough is measured by digitizing the output of a channel and then applying one of several calculations on the resulting waveform.</a:t>
            </a:r>
          </a:p>
          <a:p>
            <a:pPr lvl="4"/>
            <a:r>
              <a:rPr lang="en-US" altLang="en-US" smtClean="0"/>
              <a:t>Digital feedthrough has a very “spiky” appearance</a:t>
            </a:r>
          </a:p>
          <a:p>
            <a:pPr lvl="4"/>
            <a:r>
              <a:rPr lang="en-US" altLang="en-US" smtClean="0"/>
              <a:t>Clock feedthrough often has a signal bandwidth well into the Megahertz range.</a:t>
            </a:r>
          </a:p>
          <a:p>
            <a:pPr lvl="4"/>
            <a:r>
              <a:rPr lang="en-US" altLang="en-US" smtClean="0"/>
              <a:t>Specified in maximum spurious tone, relative to the carrier tone (dBc)</a:t>
            </a:r>
          </a:p>
          <a:p>
            <a:pPr lvl="4"/>
            <a:r>
              <a:rPr lang="en-US" altLang="en-US" smtClean="0"/>
              <a:t>Also specified in terms of total RMS voltage, excluding the DC offset</a:t>
            </a:r>
          </a:p>
          <a:p>
            <a:pPr lvl="4"/>
            <a:r>
              <a:rPr lang="en-US" altLang="en-US" smtClean="0"/>
              <a:t>Often it is not specified as a separate parameter - it is considered a part of the noise in a signal to noise test.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685800" y="838200"/>
            <a:ext cx="7772400" cy="4114800"/>
          </a:xfrm>
        </p:spPr>
        <p:txBody>
          <a:bodyPr/>
          <a:lstStyle/>
          <a:p>
            <a:r>
              <a:rPr lang="en-US" altLang="en-US" smtClean="0"/>
              <a:t>Noise Tests</a:t>
            </a:r>
          </a:p>
          <a:p>
            <a:pPr lvl="1"/>
            <a:r>
              <a:rPr lang="en-US" altLang="en-US" smtClean="0"/>
              <a:t>Noise</a:t>
            </a:r>
          </a:p>
          <a:p>
            <a:pPr lvl="2"/>
            <a:r>
              <a:rPr lang="en-US" altLang="en-US" smtClean="0"/>
              <a:t>Noise is generated by every real world circuit.</a:t>
            </a:r>
          </a:p>
          <a:p>
            <a:pPr lvl="3"/>
            <a:r>
              <a:rPr lang="en-US" altLang="en-US" smtClean="0"/>
              <a:t>Thermal noise (Johnson Noise) in resistors</a:t>
            </a:r>
          </a:p>
          <a:p>
            <a:pPr lvl="3"/>
            <a:r>
              <a:rPr lang="en-US" altLang="en-US" smtClean="0"/>
              <a:t>1/f (Flicker Noise) in CMOS</a:t>
            </a:r>
          </a:p>
          <a:p>
            <a:pPr lvl="3"/>
            <a:r>
              <a:rPr lang="en-US" altLang="en-US" smtClean="0"/>
              <a:t>Quantization noise in DACs and ADCs</a:t>
            </a:r>
          </a:p>
          <a:p>
            <a:pPr lvl="3"/>
            <a:r>
              <a:rPr lang="en-US" altLang="en-US" smtClean="0"/>
              <a:t>Light falling onto a bare die</a:t>
            </a:r>
          </a:p>
          <a:p>
            <a:pPr lvl="3"/>
            <a:r>
              <a:rPr lang="en-US" altLang="en-US" smtClean="0"/>
              <a:t>electromagnetic interference</a:t>
            </a:r>
          </a:p>
          <a:p>
            <a:pPr lvl="2"/>
            <a:r>
              <a:rPr lang="en-US" altLang="en-US" smtClean="0"/>
              <a:t>Noise is the leading contributor to long test times, due to averaging required to remove the non-repeatability caused by random noise.</a:t>
            </a:r>
          </a:p>
          <a:p>
            <a:pPr lvl="2"/>
            <a:r>
              <a:rPr lang="en-US" altLang="en-US" smtClean="0"/>
              <a:t>Spectral density is often referred to in terms of colors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1027"/>
          <p:cNvSpPr>
            <a:spLocks noGrp="1" noChangeArrowheads="1"/>
          </p:cNvSpPr>
          <p:nvPr>
            <p:ph type="body" idx="1"/>
          </p:nvPr>
        </p:nvSpPr>
        <p:spPr>
          <a:xfrm>
            <a:off x="685800" y="838200"/>
            <a:ext cx="8153400" cy="5638800"/>
          </a:xfrm>
        </p:spPr>
        <p:txBody>
          <a:bodyPr/>
          <a:lstStyle/>
          <a:p>
            <a:r>
              <a:rPr lang="en-US" altLang="en-US" smtClean="0"/>
              <a:t>Noise Tests</a:t>
            </a:r>
          </a:p>
          <a:p>
            <a:pPr lvl="1"/>
            <a:r>
              <a:rPr lang="en-US" altLang="en-US" smtClean="0"/>
              <a:t>Noise - cont.</a:t>
            </a:r>
          </a:p>
          <a:p>
            <a:pPr lvl="3"/>
            <a:r>
              <a:rPr lang="en-US" altLang="en-US" smtClean="0"/>
              <a:t>White noise, like white light has RMS voltage constant in any band of frequencies. Pink noise, by contrast, is noise that is weighted more heavily at low frequencies.</a:t>
            </a:r>
          </a:p>
          <a:p>
            <a:pPr lvl="3"/>
            <a:r>
              <a:rPr lang="en-US" altLang="en-US" smtClean="0"/>
              <a:t>Sometimes noise is defined as any signal component other than the primary test tone.  This lumps all other distortions and noises into one measurement, which allows very limited debug-ability.</a:t>
            </a:r>
          </a:p>
          <a:p>
            <a:pPr lvl="3"/>
            <a:r>
              <a:rPr lang="en-US" altLang="en-US" smtClean="0"/>
              <a:t>A better solution is to identify all failure modes independently and test for each individually</a:t>
            </a:r>
          </a:p>
          <a:p>
            <a:pPr lvl="3"/>
            <a:r>
              <a:rPr lang="en-US" altLang="en-US" smtClean="0"/>
              <a:t>A combined Noise measurement can always be calculated as a measure of quality for the DUT from separate results.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685800" y="838200"/>
            <a:ext cx="7772400" cy="4114800"/>
          </a:xfrm>
        </p:spPr>
        <p:txBody>
          <a:bodyPr/>
          <a:lstStyle/>
          <a:p>
            <a:r>
              <a:rPr lang="en-US" altLang="en-US" smtClean="0"/>
              <a:t>Noise Tests</a:t>
            </a:r>
          </a:p>
          <a:p>
            <a:pPr lvl="1"/>
            <a:r>
              <a:rPr lang="en-US" altLang="en-US" smtClean="0"/>
              <a:t>Idle Channel Noise</a:t>
            </a:r>
          </a:p>
          <a:p>
            <a:pPr lvl="2"/>
            <a:r>
              <a:rPr lang="en-US" altLang="en-US" smtClean="0"/>
              <a:t>A measurement of the noise generated by the circuit itself, plus noise injected from external circuits or sources through a variety of coupling mechanisms.</a:t>
            </a:r>
          </a:p>
          <a:p>
            <a:pPr lvl="3"/>
            <a:r>
              <a:rPr lang="en-US" altLang="en-US" smtClean="0"/>
              <a:t>Inputs are usually shorted or grounded.  Ideally, the output should be placed into low noise state.</a:t>
            </a:r>
          </a:p>
          <a:p>
            <a:pPr lvl="4"/>
            <a:r>
              <a:rPr lang="en-US" altLang="en-US" smtClean="0"/>
              <a:t>Using DSP based testing, output noise is measured by digitizing the output of the circuit and performing a noise calculation on the captured samples.</a:t>
            </a:r>
          </a:p>
          <a:p>
            <a:pPr lvl="3"/>
            <a:r>
              <a:rPr lang="en-US" altLang="en-US" smtClean="0"/>
              <a:t>Idle channel noise can be expressed in many different units.</a:t>
            </a:r>
          </a:p>
          <a:p>
            <a:pPr lvl="4"/>
            <a:r>
              <a:rPr lang="en-US" altLang="en-US" smtClean="0"/>
              <a:t>Simplest is to calculate the RMS voltage level from the captured samples</a:t>
            </a:r>
          </a:p>
          <a:p>
            <a:pPr lvl="4"/>
            <a:endParaRPr lang="en-US" alt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685800" y="914400"/>
            <a:ext cx="7772400" cy="5410200"/>
          </a:xfrm>
        </p:spPr>
        <p:txBody>
          <a:bodyPr/>
          <a:lstStyle/>
          <a:p>
            <a:r>
              <a:rPr lang="en-US" altLang="en-US" smtClean="0"/>
              <a:t>Noise Tests</a:t>
            </a:r>
          </a:p>
          <a:p>
            <a:pPr lvl="1"/>
            <a:r>
              <a:rPr lang="en-US" altLang="en-US" smtClean="0"/>
              <a:t>Idle Channel Noise - cont.</a:t>
            </a:r>
          </a:p>
          <a:p>
            <a:pPr lvl="3"/>
            <a:r>
              <a:rPr lang="en-US" altLang="en-US" smtClean="0"/>
              <a:t>It is important to remember that the bandwidth of the digitizer is extremely important - the larger the bandwidth, the larger the RMS of the noise, so it is critical to express the noise in terms of RMS voltage over a specified bandwidth.</a:t>
            </a:r>
          </a:p>
          <a:p>
            <a:pPr lvl="3"/>
            <a:r>
              <a:rPr lang="en-US" altLang="en-US" smtClean="0"/>
              <a:t>Idle channel noise is also specified in V/</a:t>
            </a:r>
            <a:r>
              <a:rPr lang="en-US" altLang="en-US" smtClean="0">
                <a:sym typeface="Symbol" panose="05050102010706020507" pitchFamily="18" charset="2"/>
              </a:rPr>
              <a:t></a:t>
            </a:r>
            <a:r>
              <a:rPr lang="en-US" altLang="en-US" smtClean="0"/>
              <a:t>Hz - the RMS voltage is divided by the square root of the frequency span of the bandwidth of the digitizer or voltmeter. - This number is referred to as the spectral density and allows back-calculation of the idle channel noise over a different bandwidth.</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533400" y="838200"/>
            <a:ext cx="8153400" cy="4114800"/>
          </a:xfrm>
        </p:spPr>
        <p:txBody>
          <a:bodyPr/>
          <a:lstStyle/>
          <a:p>
            <a:r>
              <a:rPr lang="en-US" altLang="en-US" dirty="0" smtClean="0"/>
              <a:t>Noise Tests</a:t>
            </a:r>
          </a:p>
          <a:p>
            <a:pPr lvl="1"/>
            <a:r>
              <a:rPr lang="en-US" altLang="en-US" dirty="0" smtClean="0"/>
              <a:t>Signal to Noise and Signal to Noise </a:t>
            </a:r>
            <a:r>
              <a:rPr lang="en-US" altLang="en-US" dirty="0" smtClean="0"/>
              <a:t>and Distortion</a:t>
            </a:r>
            <a:endParaRPr lang="en-US" altLang="en-US" dirty="0" smtClean="0"/>
          </a:p>
          <a:p>
            <a:pPr lvl="2"/>
            <a:r>
              <a:rPr lang="en-US" altLang="en-US" dirty="0" smtClean="0"/>
              <a:t>Signal to noise ratio is another way to measure the noise in an analog or mixed-signal channel</a:t>
            </a:r>
          </a:p>
          <a:p>
            <a:pPr lvl="3"/>
            <a:r>
              <a:rPr lang="en-US" altLang="en-US" dirty="0" smtClean="0"/>
              <a:t>Different from idle channel noise in that it measures noise in the presence of a test signal, usually a sine wave.</a:t>
            </a:r>
          </a:p>
          <a:p>
            <a:pPr lvl="3"/>
            <a:r>
              <a:rPr lang="en-US" altLang="en-US" dirty="0" smtClean="0"/>
              <a:t>In a purely analog channel, this should not change the noise value - if an </a:t>
            </a:r>
            <a:r>
              <a:rPr lang="en-US" altLang="en-US" dirty="0" smtClean="0"/>
              <a:t>ADC </a:t>
            </a:r>
            <a:r>
              <a:rPr lang="en-US" altLang="en-US" dirty="0" smtClean="0"/>
              <a:t>or DAC are present, quantization noise is introduced into the calculation.</a:t>
            </a:r>
          </a:p>
          <a:p>
            <a:pPr lvl="3"/>
            <a:r>
              <a:rPr lang="en-US" altLang="en-US" dirty="0" smtClean="0"/>
              <a:t>Signal to noise ratio is often measured using the same data collected during the gain and signal to distortion tests.</a:t>
            </a:r>
          </a:p>
          <a:p>
            <a:pPr lvl="3"/>
            <a:r>
              <a:rPr lang="en-US" altLang="en-US" dirty="0" smtClean="0"/>
              <a:t>Defined as the ratio of the primary signal divided by all non-signal components.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a:xfrm>
            <a:off x="685800" y="533400"/>
            <a:ext cx="7772400" cy="4114800"/>
          </a:xfrm>
        </p:spPr>
        <p:txBody>
          <a:bodyPr/>
          <a:lstStyle/>
          <a:p>
            <a:r>
              <a:rPr lang="en-US" altLang="en-US" smtClean="0"/>
              <a:t>Noise Tests</a:t>
            </a:r>
          </a:p>
          <a:p>
            <a:pPr lvl="1"/>
            <a:r>
              <a:rPr lang="en-US" altLang="en-US" smtClean="0"/>
              <a:t>Spurious Free Dynamic Range</a:t>
            </a:r>
          </a:p>
          <a:p>
            <a:pPr lvl="2"/>
            <a:r>
              <a:rPr lang="en-US" altLang="en-US" smtClean="0"/>
              <a:t>Spurious free dynamic range is a specification that is critical to audio circuits as well as telecom circuits that must pass FCC certifications.</a:t>
            </a:r>
          </a:p>
          <a:p>
            <a:pPr lvl="3"/>
            <a:r>
              <a:rPr lang="en-US" altLang="en-US" smtClean="0"/>
              <a:t>A spur is defined as a noise component that is confined to a single frequency.</a:t>
            </a:r>
          </a:p>
          <a:p>
            <a:pPr lvl="4"/>
            <a:r>
              <a:rPr lang="en-US" altLang="en-US" smtClean="0"/>
              <a:t>Caused by clock feedthrough, sigma-delta converter self tones, stray oscillations etc.</a:t>
            </a:r>
          </a:p>
          <a:p>
            <a:pPr lvl="4"/>
            <a:r>
              <a:rPr lang="en-US" altLang="en-US" smtClean="0"/>
              <a:t>Spurs are much more noticeable by the human ear than other types of noise.</a:t>
            </a:r>
          </a:p>
          <a:p>
            <a:pPr lvl="4"/>
            <a:r>
              <a:rPr lang="en-US" altLang="en-US" smtClean="0"/>
              <a:t>Also, spurs are mixed with transmitted signals in cellular phones which may interfere with calls on other cellular phones.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685800" y="990600"/>
            <a:ext cx="7772400" cy="4114800"/>
          </a:xfrm>
        </p:spPr>
        <p:txBody>
          <a:bodyPr/>
          <a:lstStyle/>
          <a:p>
            <a:r>
              <a:rPr lang="en-US" altLang="en-US" smtClean="0"/>
              <a:t>Noise Tests</a:t>
            </a:r>
          </a:p>
          <a:p>
            <a:pPr lvl="1"/>
            <a:r>
              <a:rPr lang="en-US" altLang="en-US" smtClean="0"/>
              <a:t>Spurious Free Dynamic Range - cont.</a:t>
            </a:r>
          </a:p>
          <a:p>
            <a:pPr lvl="2"/>
            <a:r>
              <a:rPr lang="en-US" altLang="en-US" smtClean="0"/>
              <a:t>A spur shows up on the FFT or on a spectrum analyzer as a spike in the frequency domain.</a:t>
            </a:r>
          </a:p>
          <a:p>
            <a:pPr lvl="2"/>
            <a:r>
              <a:rPr lang="en-US" altLang="en-US" smtClean="0"/>
              <a:t>Spurious free dynamic range is defined as the difference in decibels between the 0 dB signal level (the carrier level) and the maximum spur in the frequency domain.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608697394"/>
              </p:ext>
            </p:extLst>
          </p:nvPr>
        </p:nvGraphicFramePr>
        <p:xfrm>
          <a:off x="381000" y="1295400"/>
          <a:ext cx="8269288" cy="4421188"/>
        </p:xfrm>
        <a:graphic>
          <a:graphicData uri="http://schemas.openxmlformats.org/presentationml/2006/ole">
            <mc:AlternateContent xmlns:mc="http://schemas.openxmlformats.org/markup-compatibility/2006">
              <mc:Choice xmlns:v="urn:schemas-microsoft-com:vml" Requires="v">
                <p:oleObj spid="_x0000_s46084" r:id="rId3" imgW="0" imgH="0" progId="Unknown">
                  <p:embed/>
                </p:oleObj>
              </mc:Choice>
              <mc:Fallback>
                <p:oleObj r:id="rId3" imgW="0" imgH="0" progId="Unknown">
                  <p:embed/>
                  <p:pic>
                    <p:nvPicPr>
                      <p:cNvPr id="60419" name="Object 3"/>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381000" y="1295400"/>
                        <a:ext cx="8269288" cy="442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18861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225425" y="1063625"/>
          <a:ext cx="8621713" cy="4476750"/>
        </p:xfrm>
        <a:graphic>
          <a:graphicData uri="http://schemas.openxmlformats.org/presentationml/2006/ole">
            <mc:AlternateContent xmlns:mc="http://schemas.openxmlformats.org/markup-compatibility/2006">
              <mc:Choice xmlns:v="urn:schemas-microsoft-com:vml" Requires="v">
                <p:oleObj spid="_x0000_s47108" r:id="rId3" imgW="0" imgH="0" progId="Unknown">
                  <p:embed/>
                </p:oleObj>
              </mc:Choice>
              <mc:Fallback>
                <p:oleObj r:id="rId3" imgW="0" imgH="0" progId="Unknown">
                  <p:embed/>
                  <p:pic>
                    <p:nvPicPr>
                      <p:cNvPr id="61443" name="Object 3"/>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225425" y="1063625"/>
                        <a:ext cx="8621713" cy="447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5383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2"/>
          <p:cNvGrpSpPr>
            <a:grpSpLocks/>
          </p:cNvGrpSpPr>
          <p:nvPr/>
        </p:nvGrpSpPr>
        <p:grpSpPr bwMode="auto">
          <a:xfrm>
            <a:off x="1965325" y="2057400"/>
            <a:ext cx="5075238" cy="1371600"/>
            <a:chOff x="2016" y="2304"/>
            <a:chExt cx="7992" cy="2160"/>
          </a:xfrm>
        </p:grpSpPr>
        <p:sp>
          <p:nvSpPr>
            <p:cNvPr id="19460" name="Text Box 3"/>
            <p:cNvSpPr txBox="1">
              <a:spLocks noChangeArrowheads="1"/>
            </p:cNvSpPr>
            <p:nvPr/>
          </p:nvSpPr>
          <p:spPr bwMode="auto">
            <a:xfrm>
              <a:off x="2016" y="3888"/>
              <a:ext cx="3168"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Input signal</a:t>
              </a:r>
            </a:p>
          </p:txBody>
        </p:sp>
        <p:grpSp>
          <p:nvGrpSpPr>
            <p:cNvPr id="19461" name="Group 4"/>
            <p:cNvGrpSpPr>
              <a:grpSpLocks/>
            </p:cNvGrpSpPr>
            <p:nvPr/>
          </p:nvGrpSpPr>
          <p:grpSpPr bwMode="auto">
            <a:xfrm>
              <a:off x="5256" y="2592"/>
              <a:ext cx="1512" cy="1080"/>
              <a:chOff x="8136" y="12096"/>
              <a:chExt cx="1512" cy="1080"/>
            </a:xfrm>
          </p:grpSpPr>
          <p:sp>
            <p:nvSpPr>
              <p:cNvPr id="19502" name="Rectangle 5"/>
              <p:cNvSpPr>
                <a:spLocks noChangeArrowheads="1"/>
              </p:cNvSpPr>
              <p:nvPr/>
            </p:nvSpPr>
            <p:spPr bwMode="auto">
              <a:xfrm>
                <a:off x="8136" y="12096"/>
                <a:ext cx="1440" cy="1008"/>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9503" name="Text Box 6"/>
              <p:cNvSpPr txBox="1">
                <a:spLocks noChangeArrowheads="1"/>
              </p:cNvSpPr>
              <p:nvPr/>
            </p:nvSpPr>
            <p:spPr bwMode="auto">
              <a:xfrm>
                <a:off x="8136" y="12096"/>
                <a:ext cx="1512"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Defective</a:t>
                </a:r>
              </a:p>
              <a:p>
                <a:pPr algn="ctr">
                  <a:spcBef>
                    <a:spcPct val="0"/>
                  </a:spcBef>
                  <a:buClrTx/>
                  <a:buSzTx/>
                  <a:buFontTx/>
                  <a:buNone/>
                </a:pPr>
                <a:r>
                  <a:rPr lang="en-US" altLang="en-US" sz="1200">
                    <a:ea typeface="MS PGothic" panose="020B0600070205080204" pitchFamily="34" charset="-128"/>
                  </a:rPr>
                  <a:t>low-pass</a:t>
                </a:r>
              </a:p>
              <a:p>
                <a:pPr algn="ctr">
                  <a:spcBef>
                    <a:spcPct val="0"/>
                  </a:spcBef>
                  <a:buClrTx/>
                  <a:buSzTx/>
                  <a:buFontTx/>
                  <a:buNone/>
                </a:pPr>
                <a:r>
                  <a:rPr lang="en-US" altLang="en-US" sz="1200">
                    <a:ea typeface="MS PGothic" panose="020B0600070205080204" pitchFamily="34" charset="-128"/>
                  </a:rPr>
                  <a:t>filter</a:t>
                </a:r>
              </a:p>
            </p:txBody>
          </p:sp>
        </p:grpSp>
        <p:grpSp>
          <p:nvGrpSpPr>
            <p:cNvPr id="19462" name="Group 7"/>
            <p:cNvGrpSpPr>
              <a:grpSpLocks/>
            </p:cNvGrpSpPr>
            <p:nvPr/>
          </p:nvGrpSpPr>
          <p:grpSpPr bwMode="auto">
            <a:xfrm>
              <a:off x="2952" y="2376"/>
              <a:ext cx="1368" cy="1512"/>
              <a:chOff x="1296" y="2376"/>
              <a:chExt cx="3024" cy="1512"/>
            </a:xfrm>
          </p:grpSpPr>
          <p:grpSp>
            <p:nvGrpSpPr>
              <p:cNvPr id="19487" name="Group 8"/>
              <p:cNvGrpSpPr>
                <a:grpSpLocks/>
              </p:cNvGrpSpPr>
              <p:nvPr/>
            </p:nvGrpSpPr>
            <p:grpSpPr bwMode="auto">
              <a:xfrm>
                <a:off x="3312" y="2376"/>
                <a:ext cx="1008" cy="1512"/>
                <a:chOff x="4329" y="6567"/>
                <a:chExt cx="1296" cy="971"/>
              </a:xfrm>
            </p:grpSpPr>
            <p:sp>
              <p:nvSpPr>
                <p:cNvPr id="19498" name="Freeform 9"/>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9" name="Freeform 10"/>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0" name="Freeform 11"/>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501" name="Freeform 12"/>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9488" name="Group 13"/>
              <p:cNvGrpSpPr>
                <a:grpSpLocks/>
              </p:cNvGrpSpPr>
              <p:nvPr/>
            </p:nvGrpSpPr>
            <p:grpSpPr bwMode="auto">
              <a:xfrm>
                <a:off x="2304" y="2376"/>
                <a:ext cx="1008" cy="1512"/>
                <a:chOff x="4329" y="6567"/>
                <a:chExt cx="1296" cy="971"/>
              </a:xfrm>
            </p:grpSpPr>
            <p:sp>
              <p:nvSpPr>
                <p:cNvPr id="19494" name="Freeform 14"/>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5" name="Freeform 15"/>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6" name="Freeform 16"/>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7" name="Freeform 17"/>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9489" name="Group 18"/>
              <p:cNvGrpSpPr>
                <a:grpSpLocks/>
              </p:cNvGrpSpPr>
              <p:nvPr/>
            </p:nvGrpSpPr>
            <p:grpSpPr bwMode="auto">
              <a:xfrm>
                <a:off x="1296" y="2376"/>
                <a:ext cx="1008" cy="1512"/>
                <a:chOff x="4329" y="6567"/>
                <a:chExt cx="1296" cy="971"/>
              </a:xfrm>
            </p:grpSpPr>
            <p:sp>
              <p:nvSpPr>
                <p:cNvPr id="19490" name="Freeform 19"/>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1" name="Freeform 20"/>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2" name="Freeform 21"/>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3" name="Freeform 22"/>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19463" name="Group 23"/>
            <p:cNvGrpSpPr>
              <a:grpSpLocks/>
            </p:cNvGrpSpPr>
            <p:nvPr/>
          </p:nvGrpSpPr>
          <p:grpSpPr bwMode="auto">
            <a:xfrm>
              <a:off x="7560" y="2304"/>
              <a:ext cx="1368" cy="1584"/>
              <a:chOff x="7560" y="2304"/>
              <a:chExt cx="1368" cy="1584"/>
            </a:xfrm>
          </p:grpSpPr>
          <p:grpSp>
            <p:nvGrpSpPr>
              <p:cNvPr id="19467" name="Group 24"/>
              <p:cNvGrpSpPr>
                <a:grpSpLocks/>
              </p:cNvGrpSpPr>
              <p:nvPr/>
            </p:nvGrpSpPr>
            <p:grpSpPr bwMode="auto">
              <a:xfrm>
                <a:off x="7560" y="2376"/>
                <a:ext cx="1368" cy="1512"/>
                <a:chOff x="1296" y="2376"/>
                <a:chExt cx="3024" cy="1512"/>
              </a:xfrm>
            </p:grpSpPr>
            <p:grpSp>
              <p:nvGrpSpPr>
                <p:cNvPr id="19472" name="Group 25"/>
                <p:cNvGrpSpPr>
                  <a:grpSpLocks/>
                </p:cNvGrpSpPr>
                <p:nvPr/>
              </p:nvGrpSpPr>
              <p:grpSpPr bwMode="auto">
                <a:xfrm>
                  <a:off x="3312" y="2376"/>
                  <a:ext cx="1008" cy="1512"/>
                  <a:chOff x="4329" y="6567"/>
                  <a:chExt cx="1296" cy="971"/>
                </a:xfrm>
              </p:grpSpPr>
              <p:sp>
                <p:nvSpPr>
                  <p:cNvPr id="19483" name="Freeform 26"/>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4" name="Freeform 27"/>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5" name="Freeform 28"/>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6" name="Freeform 29"/>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9473" name="Group 30"/>
                <p:cNvGrpSpPr>
                  <a:grpSpLocks/>
                </p:cNvGrpSpPr>
                <p:nvPr/>
              </p:nvGrpSpPr>
              <p:grpSpPr bwMode="auto">
                <a:xfrm>
                  <a:off x="2304" y="2376"/>
                  <a:ext cx="1008" cy="1512"/>
                  <a:chOff x="4329" y="6567"/>
                  <a:chExt cx="1296" cy="971"/>
                </a:xfrm>
              </p:grpSpPr>
              <p:sp>
                <p:nvSpPr>
                  <p:cNvPr id="19479" name="Freeform 31"/>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0" name="Freeform 32"/>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1" name="Freeform 33"/>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82" name="Freeform 34"/>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9474" name="Group 35"/>
                <p:cNvGrpSpPr>
                  <a:grpSpLocks/>
                </p:cNvGrpSpPr>
                <p:nvPr/>
              </p:nvGrpSpPr>
              <p:grpSpPr bwMode="auto">
                <a:xfrm>
                  <a:off x="1296" y="2376"/>
                  <a:ext cx="1008" cy="1512"/>
                  <a:chOff x="4329" y="6567"/>
                  <a:chExt cx="1296" cy="971"/>
                </a:xfrm>
              </p:grpSpPr>
              <p:sp>
                <p:nvSpPr>
                  <p:cNvPr id="19475" name="Freeform 36"/>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6" name="Freeform 37"/>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7" name="Freeform 38"/>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8" name="Freeform 39"/>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19468" name="Rectangle 40"/>
              <p:cNvSpPr>
                <a:spLocks noChangeArrowheads="1"/>
              </p:cNvSpPr>
              <p:nvPr/>
            </p:nvSpPr>
            <p:spPr bwMode="auto">
              <a:xfrm>
                <a:off x="7560" y="2304"/>
                <a:ext cx="1368" cy="4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type="none" w="sm" len="me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19469" name="Line 41"/>
              <p:cNvSpPr>
                <a:spLocks noChangeShapeType="1"/>
              </p:cNvSpPr>
              <p:nvPr/>
            </p:nvSpPr>
            <p:spPr bwMode="auto">
              <a:xfrm>
                <a:off x="7598" y="2790"/>
                <a:ext cx="135"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19470" name="Line 42"/>
              <p:cNvSpPr>
                <a:spLocks noChangeShapeType="1"/>
              </p:cNvSpPr>
              <p:nvPr/>
            </p:nvSpPr>
            <p:spPr bwMode="auto">
              <a:xfrm>
                <a:off x="8067" y="2790"/>
                <a:ext cx="135"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19471" name="Line 43"/>
              <p:cNvSpPr>
                <a:spLocks noChangeShapeType="1"/>
              </p:cNvSpPr>
              <p:nvPr/>
            </p:nvSpPr>
            <p:spPr bwMode="auto">
              <a:xfrm>
                <a:off x="8523" y="2790"/>
                <a:ext cx="135"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grpSp>
        <p:sp>
          <p:nvSpPr>
            <p:cNvPr id="19464" name="Line 44"/>
            <p:cNvSpPr>
              <a:spLocks noChangeShapeType="1"/>
            </p:cNvSpPr>
            <p:nvPr/>
          </p:nvSpPr>
          <p:spPr bwMode="auto">
            <a:xfrm>
              <a:off x="4608" y="3131"/>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9465" name="Line 45"/>
            <p:cNvSpPr>
              <a:spLocks noChangeShapeType="1"/>
            </p:cNvSpPr>
            <p:nvPr/>
          </p:nvSpPr>
          <p:spPr bwMode="auto">
            <a:xfrm>
              <a:off x="6718" y="3131"/>
              <a:ext cx="648" cy="0"/>
            </a:xfrm>
            <a:prstGeom prst="line">
              <a:avLst/>
            </a:prstGeom>
            <a:noFill/>
            <a:ln w="9525">
              <a:solidFill>
                <a:srgbClr val="000000"/>
              </a:solidFill>
              <a:round/>
              <a:headEn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19466" name="Text Box 46"/>
            <p:cNvSpPr txBox="1">
              <a:spLocks noChangeArrowheads="1"/>
            </p:cNvSpPr>
            <p:nvPr/>
          </p:nvSpPr>
          <p:spPr bwMode="auto">
            <a:xfrm>
              <a:off x="6840" y="3888"/>
              <a:ext cx="3168"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Clipped output signal</a:t>
              </a:r>
            </a:p>
          </p:txBody>
        </p:sp>
      </p:grpSp>
      <p:sp>
        <p:nvSpPr>
          <p:cNvPr id="19459" name="TextBox 46"/>
          <p:cNvSpPr txBox="1">
            <a:spLocks noChangeArrowheads="1"/>
          </p:cNvSpPr>
          <p:nvPr/>
        </p:nvSpPr>
        <p:spPr bwMode="auto">
          <a:xfrm>
            <a:off x="2159000" y="3962400"/>
            <a:ext cx="4641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2400"/>
              <a:t>Quickly detects gross circuit defects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685800" y="990600"/>
            <a:ext cx="7772400" cy="5334000"/>
          </a:xfrm>
        </p:spPr>
        <p:txBody>
          <a:bodyPr/>
          <a:lstStyle/>
          <a:p>
            <a:r>
              <a:rPr lang="en-US" altLang="en-US" smtClean="0"/>
              <a:t>Weighting filters</a:t>
            </a:r>
          </a:p>
          <a:p>
            <a:pPr lvl="1"/>
            <a:r>
              <a:rPr lang="en-US" altLang="en-US" smtClean="0"/>
              <a:t>Weighting filters can be applied to any FFT output before calculations are performed.</a:t>
            </a:r>
          </a:p>
          <a:p>
            <a:pPr lvl="3"/>
            <a:r>
              <a:rPr lang="en-US" altLang="en-US" smtClean="0"/>
              <a:t>Usually designed to mimic the final application - like the human ear for cellular phones.</a:t>
            </a:r>
          </a:p>
          <a:p>
            <a:pPr lvl="4"/>
            <a:r>
              <a:rPr lang="en-US" altLang="en-US" smtClean="0"/>
              <a:t>ANSI A-weighting filter</a:t>
            </a:r>
          </a:p>
          <a:p>
            <a:pPr lvl="4"/>
            <a:r>
              <a:rPr lang="en-US" altLang="en-US" smtClean="0"/>
              <a:t>psophometric filter</a:t>
            </a:r>
          </a:p>
          <a:p>
            <a:pPr lvl="4"/>
            <a:r>
              <a:rPr lang="en-US" altLang="en-US" smtClean="0"/>
              <a:t>C-message weighting filter</a:t>
            </a:r>
          </a:p>
          <a:p>
            <a:pPr lvl="3"/>
            <a:r>
              <a:rPr lang="en-US" altLang="en-US" smtClean="0"/>
              <a:t>Since the filters are only specified at certain frequencies, some interpolation is required - usually a straight line approximation on a log-log plot</a:t>
            </a:r>
          </a:p>
          <a:p>
            <a:pPr lvl="3"/>
            <a:r>
              <a:rPr lang="en-US" altLang="en-US" smtClean="0"/>
              <a:t>To save test time, weighted filter gain values should only be calculated once, during the first execution of the test program and stored for future use.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5800" y="533400"/>
            <a:ext cx="7772400" cy="5562600"/>
          </a:xfrm>
        </p:spPr>
        <p:txBody>
          <a:bodyPr/>
          <a:lstStyle/>
          <a:p>
            <a:r>
              <a:rPr lang="en-US" altLang="en-US" smtClean="0"/>
              <a:t>Gain and Level Tests</a:t>
            </a:r>
          </a:p>
          <a:p>
            <a:pPr lvl="1"/>
            <a:r>
              <a:rPr lang="en-US" altLang="en-US" smtClean="0"/>
              <a:t>Absolute Voltage Levels - cont.</a:t>
            </a:r>
          </a:p>
          <a:p>
            <a:pPr lvl="2"/>
            <a:r>
              <a:rPr lang="en-US" altLang="en-US" smtClean="0"/>
              <a:t>Loading is critical in performance of AC circuits</a:t>
            </a:r>
          </a:p>
          <a:p>
            <a:pPr lvl="3"/>
            <a:r>
              <a:rPr lang="en-US" altLang="en-US" smtClean="0"/>
              <a:t>Test engineer’s job is to determine the worst case loading conditions for a given AC test. </a:t>
            </a:r>
          </a:p>
          <a:p>
            <a:pPr lvl="3"/>
            <a:r>
              <a:rPr lang="en-US" altLang="en-US" smtClean="0"/>
              <a:t>The load must be designed into the DIB.  In most cases, the load must be removable so that tests like continuity and leakage can be performed.  </a:t>
            </a:r>
          </a:p>
          <a:p>
            <a:pPr lvl="2"/>
            <a:r>
              <a:rPr lang="en-US" altLang="en-US" smtClean="0"/>
              <a:t>Units of measure are:</a:t>
            </a:r>
          </a:p>
          <a:p>
            <a:pPr lvl="3"/>
            <a:r>
              <a:rPr lang="en-US" altLang="en-US" smtClean="0"/>
              <a:t>RMS volts, peak Volts, peak-to-peak Volts, dBV (decibels relative to 1.0 Volt RMS) and dBm (decibels relative to 1.0 mW) </a:t>
            </a:r>
          </a:p>
          <a:p>
            <a:pPr lvl="2"/>
            <a:r>
              <a:rPr lang="en-US" altLang="en-US" smtClean="0"/>
              <a:t>In ATE testers, absolute voltage levels are measured using a general purpose digitizer and DSP based testing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85800" y="533400"/>
            <a:ext cx="7772400" cy="5638800"/>
          </a:xfrm>
        </p:spPr>
        <p:txBody>
          <a:bodyPr/>
          <a:lstStyle/>
          <a:p>
            <a:r>
              <a:rPr lang="en-US" altLang="en-US" smtClean="0"/>
              <a:t>Gain and Level Tests</a:t>
            </a:r>
          </a:p>
          <a:p>
            <a:pPr lvl="1"/>
            <a:r>
              <a:rPr lang="en-US" altLang="en-US" smtClean="0"/>
              <a:t>Absolute Voltage Levels - cont.</a:t>
            </a:r>
          </a:p>
          <a:p>
            <a:pPr lvl="2"/>
            <a:r>
              <a:rPr lang="en-US" altLang="en-US" smtClean="0"/>
              <a:t>It is critical that the test engineer communicates these units without ambiguity</a:t>
            </a:r>
          </a:p>
          <a:p>
            <a:pPr lvl="3"/>
            <a:r>
              <a:rPr lang="en-US" altLang="en-US" smtClean="0"/>
              <a:t>Using the appropriate units will eliminate a great amount of confusion - especially if communication between different groups is required.</a:t>
            </a:r>
          </a:p>
        </p:txBody>
      </p:sp>
      <p:grpSp>
        <p:nvGrpSpPr>
          <p:cNvPr id="21507" name="Group 2"/>
          <p:cNvGrpSpPr>
            <a:grpSpLocks/>
          </p:cNvGrpSpPr>
          <p:nvPr/>
        </p:nvGrpSpPr>
        <p:grpSpPr bwMode="auto">
          <a:xfrm>
            <a:off x="1901825" y="3382963"/>
            <a:ext cx="5494338" cy="3382962"/>
            <a:chOff x="1080" y="3384"/>
            <a:chExt cx="8653" cy="5328"/>
          </a:xfrm>
        </p:grpSpPr>
        <p:grpSp>
          <p:nvGrpSpPr>
            <p:cNvPr id="21508" name="Group 3"/>
            <p:cNvGrpSpPr>
              <a:grpSpLocks/>
            </p:cNvGrpSpPr>
            <p:nvPr/>
          </p:nvGrpSpPr>
          <p:grpSpPr bwMode="auto">
            <a:xfrm>
              <a:off x="1983" y="5760"/>
              <a:ext cx="2481" cy="1584"/>
              <a:chOff x="1983" y="5760"/>
              <a:chExt cx="2481" cy="1584"/>
            </a:xfrm>
          </p:grpSpPr>
          <p:sp>
            <p:nvSpPr>
              <p:cNvPr id="21591" name="Rectangle 4"/>
              <p:cNvSpPr>
                <a:spLocks noChangeArrowheads="1"/>
              </p:cNvSpPr>
              <p:nvPr/>
            </p:nvSpPr>
            <p:spPr bwMode="auto">
              <a:xfrm>
                <a:off x="1983" y="5760"/>
                <a:ext cx="2481" cy="1584"/>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1592" name="Text Box 5"/>
              <p:cNvSpPr txBox="1">
                <a:spLocks noChangeArrowheads="1"/>
              </p:cNvSpPr>
              <p:nvPr/>
            </p:nvSpPr>
            <p:spPr bwMode="auto">
              <a:xfrm>
                <a:off x="2016" y="5892"/>
                <a:ext cx="2376" cy="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Input signal:</a:t>
                </a:r>
              </a:p>
              <a:p>
                <a:pPr>
                  <a:spcBef>
                    <a:spcPct val="0"/>
                  </a:spcBef>
                  <a:buClrTx/>
                  <a:buSzTx/>
                  <a:buFontTx/>
                  <a:buNone/>
                </a:pPr>
                <a:r>
                  <a:rPr lang="en-US" altLang="en-US" sz="1200">
                    <a:ea typeface="MS PGothic" panose="020B0600070205080204" pitchFamily="34" charset="-128"/>
                  </a:rPr>
                  <a:t>1.0 V Peak</a:t>
                </a:r>
              </a:p>
              <a:p>
                <a:pPr>
                  <a:spcBef>
                    <a:spcPct val="0"/>
                  </a:spcBef>
                  <a:buClrTx/>
                  <a:buSzTx/>
                  <a:buFontTx/>
                  <a:buNone/>
                </a:pPr>
                <a:r>
                  <a:rPr lang="en-US" altLang="en-US" sz="1200">
                    <a:ea typeface="MS PGothic" panose="020B0600070205080204" pitchFamily="34" charset="-128"/>
                  </a:rPr>
                  <a:t>2.0 V Peak-to-peak</a:t>
                </a:r>
              </a:p>
              <a:p>
                <a:pPr>
                  <a:spcBef>
                    <a:spcPct val="0"/>
                  </a:spcBef>
                  <a:buClrTx/>
                  <a:buSzTx/>
                  <a:buFontTx/>
                  <a:buNone/>
                </a:pPr>
                <a:r>
                  <a:rPr lang="en-US" altLang="en-US" sz="1200">
                    <a:ea typeface="MS PGothic" panose="020B0600070205080204" pitchFamily="34" charset="-128"/>
                  </a:rPr>
                  <a:t>0.707 V RMS</a:t>
                </a:r>
              </a:p>
            </p:txBody>
          </p:sp>
        </p:grpSp>
        <p:grpSp>
          <p:nvGrpSpPr>
            <p:cNvPr id="21509" name="Group 6"/>
            <p:cNvGrpSpPr>
              <a:grpSpLocks/>
            </p:cNvGrpSpPr>
            <p:nvPr/>
          </p:nvGrpSpPr>
          <p:grpSpPr bwMode="auto">
            <a:xfrm>
              <a:off x="2664" y="4032"/>
              <a:ext cx="1512" cy="1152"/>
              <a:chOff x="1296" y="2376"/>
              <a:chExt cx="3024" cy="1512"/>
            </a:xfrm>
          </p:grpSpPr>
          <p:grpSp>
            <p:nvGrpSpPr>
              <p:cNvPr id="21576" name="Group 7"/>
              <p:cNvGrpSpPr>
                <a:grpSpLocks/>
              </p:cNvGrpSpPr>
              <p:nvPr/>
            </p:nvGrpSpPr>
            <p:grpSpPr bwMode="auto">
              <a:xfrm>
                <a:off x="3312" y="2376"/>
                <a:ext cx="1008" cy="1512"/>
                <a:chOff x="4329" y="6567"/>
                <a:chExt cx="1296" cy="971"/>
              </a:xfrm>
            </p:grpSpPr>
            <p:sp>
              <p:nvSpPr>
                <p:cNvPr id="21587" name="Freeform 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8" name="Freeform 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9" name="Freeform 1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90" name="Freeform 1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77" name="Group 12"/>
              <p:cNvGrpSpPr>
                <a:grpSpLocks/>
              </p:cNvGrpSpPr>
              <p:nvPr/>
            </p:nvGrpSpPr>
            <p:grpSpPr bwMode="auto">
              <a:xfrm>
                <a:off x="2304" y="2376"/>
                <a:ext cx="1008" cy="1512"/>
                <a:chOff x="4329" y="6567"/>
                <a:chExt cx="1296" cy="971"/>
              </a:xfrm>
            </p:grpSpPr>
            <p:sp>
              <p:nvSpPr>
                <p:cNvPr id="21583" name="Freeform 1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4" name="Freeform 1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5" name="Freeform 1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6" name="Freeform 1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78" name="Group 17"/>
              <p:cNvGrpSpPr>
                <a:grpSpLocks/>
              </p:cNvGrpSpPr>
              <p:nvPr/>
            </p:nvGrpSpPr>
            <p:grpSpPr bwMode="auto">
              <a:xfrm>
                <a:off x="1296" y="2376"/>
                <a:ext cx="1008" cy="1512"/>
                <a:chOff x="4329" y="6567"/>
                <a:chExt cx="1296" cy="971"/>
              </a:xfrm>
            </p:grpSpPr>
            <p:sp>
              <p:nvSpPr>
                <p:cNvPr id="21579" name="Freeform 1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0" name="Freeform 1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1" name="Freeform 2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82" name="Freeform 2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21510" name="Group 22"/>
            <p:cNvGrpSpPr>
              <a:grpSpLocks/>
            </p:cNvGrpSpPr>
            <p:nvPr/>
          </p:nvGrpSpPr>
          <p:grpSpPr bwMode="auto">
            <a:xfrm>
              <a:off x="5315" y="6192"/>
              <a:ext cx="4418" cy="2520"/>
              <a:chOff x="5315" y="6192"/>
              <a:chExt cx="4418" cy="2520"/>
            </a:xfrm>
          </p:grpSpPr>
          <p:sp>
            <p:nvSpPr>
              <p:cNvPr id="21574" name="Rectangle 23"/>
              <p:cNvSpPr>
                <a:spLocks noChangeArrowheads="1"/>
              </p:cNvSpPr>
              <p:nvPr/>
            </p:nvSpPr>
            <p:spPr bwMode="auto">
              <a:xfrm>
                <a:off x="5315" y="6192"/>
                <a:ext cx="4418" cy="2520"/>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endParaRPr lang="en-US" altLang="en-US" sz="2400">
                  <a:latin typeface="Calibri" panose="020F0502020204030204" pitchFamily="34" charset="0"/>
                </a:endParaRPr>
              </a:p>
            </p:txBody>
          </p:sp>
          <p:sp>
            <p:nvSpPr>
              <p:cNvPr id="21575" name="Text Box 24"/>
              <p:cNvSpPr txBox="1">
                <a:spLocks noChangeArrowheads="1"/>
              </p:cNvSpPr>
              <p:nvPr/>
            </p:nvSpPr>
            <p:spPr bwMode="auto">
              <a:xfrm>
                <a:off x="5544" y="6402"/>
                <a:ext cx="4032" cy="2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Output signal:</a:t>
                </a:r>
              </a:p>
              <a:p>
                <a:pPr>
                  <a:spcBef>
                    <a:spcPct val="0"/>
                  </a:spcBef>
                  <a:buClrTx/>
                  <a:buSzTx/>
                  <a:buFontTx/>
                  <a:buNone/>
                </a:pPr>
                <a:r>
                  <a:rPr lang="en-US" altLang="en-US" sz="1200">
                    <a:ea typeface="MS PGothic" panose="020B0600070205080204" pitchFamily="34" charset="-128"/>
                  </a:rPr>
                  <a:t>1.0 V Peak, single ended</a:t>
                </a:r>
              </a:p>
              <a:p>
                <a:pPr>
                  <a:spcBef>
                    <a:spcPct val="0"/>
                  </a:spcBef>
                  <a:buClrTx/>
                  <a:buSzTx/>
                  <a:buFontTx/>
                  <a:buNone/>
                </a:pPr>
                <a:r>
                  <a:rPr lang="en-US" altLang="en-US" sz="1200">
                    <a:ea typeface="MS PGothic" panose="020B0600070205080204" pitchFamily="34" charset="-128"/>
                  </a:rPr>
                  <a:t>2.0 V Peak-to-peak, single ended</a:t>
                </a:r>
              </a:p>
              <a:p>
                <a:pPr>
                  <a:spcBef>
                    <a:spcPct val="0"/>
                  </a:spcBef>
                  <a:buClrTx/>
                  <a:buSzTx/>
                  <a:buFontTx/>
                  <a:buNone/>
                </a:pPr>
                <a:r>
                  <a:rPr lang="en-US" altLang="en-US" sz="1200">
                    <a:ea typeface="MS PGothic" panose="020B0600070205080204" pitchFamily="34" charset="-128"/>
                  </a:rPr>
                  <a:t>0.707 V RMS, single-ended</a:t>
                </a:r>
              </a:p>
              <a:p>
                <a:pPr>
                  <a:spcBef>
                    <a:spcPct val="0"/>
                  </a:spcBef>
                  <a:buClrTx/>
                  <a:buSzTx/>
                  <a:buFontTx/>
                  <a:buNone/>
                </a:pPr>
                <a:r>
                  <a:rPr lang="en-US" altLang="en-US" sz="1200">
                    <a:ea typeface="MS PGothic" panose="020B0600070205080204" pitchFamily="34" charset="-128"/>
                  </a:rPr>
                  <a:t>2.0 V Peak, differential </a:t>
                </a:r>
              </a:p>
              <a:p>
                <a:pPr>
                  <a:spcBef>
                    <a:spcPct val="0"/>
                  </a:spcBef>
                  <a:buClrTx/>
                  <a:buSzTx/>
                  <a:buFontTx/>
                  <a:buNone/>
                </a:pPr>
                <a:r>
                  <a:rPr lang="en-US" altLang="en-US" sz="1200">
                    <a:ea typeface="MS PGothic" panose="020B0600070205080204" pitchFamily="34" charset="-128"/>
                  </a:rPr>
                  <a:t>4.0 V Peak-to-peak, differential </a:t>
                </a:r>
              </a:p>
              <a:p>
                <a:pPr>
                  <a:spcBef>
                    <a:spcPct val="0"/>
                  </a:spcBef>
                  <a:buClrTx/>
                  <a:buSzTx/>
                  <a:buFontTx/>
                  <a:buNone/>
                </a:pPr>
                <a:r>
                  <a:rPr lang="en-US" altLang="en-US" sz="1200">
                    <a:ea typeface="MS PGothic" panose="020B0600070205080204" pitchFamily="34" charset="-128"/>
                  </a:rPr>
                  <a:t>1.414 V RMS, differential</a:t>
                </a:r>
              </a:p>
            </p:txBody>
          </p:sp>
        </p:grpSp>
        <p:grpSp>
          <p:nvGrpSpPr>
            <p:cNvPr id="21511" name="Group 25"/>
            <p:cNvGrpSpPr>
              <a:grpSpLocks/>
            </p:cNvGrpSpPr>
            <p:nvPr/>
          </p:nvGrpSpPr>
          <p:grpSpPr bwMode="auto">
            <a:xfrm>
              <a:off x="6480" y="3384"/>
              <a:ext cx="2856" cy="1152"/>
              <a:chOff x="6480" y="3384"/>
              <a:chExt cx="2856" cy="1152"/>
            </a:xfrm>
          </p:grpSpPr>
          <p:grpSp>
            <p:nvGrpSpPr>
              <p:cNvPr id="21553" name="Group 26"/>
              <p:cNvGrpSpPr>
                <a:grpSpLocks/>
              </p:cNvGrpSpPr>
              <p:nvPr/>
            </p:nvGrpSpPr>
            <p:grpSpPr bwMode="auto">
              <a:xfrm>
                <a:off x="6480" y="3384"/>
                <a:ext cx="1512" cy="1152"/>
                <a:chOff x="1296" y="2376"/>
                <a:chExt cx="3024" cy="1512"/>
              </a:xfrm>
            </p:grpSpPr>
            <p:grpSp>
              <p:nvGrpSpPr>
                <p:cNvPr id="21559" name="Group 27"/>
                <p:cNvGrpSpPr>
                  <a:grpSpLocks/>
                </p:cNvGrpSpPr>
                <p:nvPr/>
              </p:nvGrpSpPr>
              <p:grpSpPr bwMode="auto">
                <a:xfrm>
                  <a:off x="3312" y="2376"/>
                  <a:ext cx="1008" cy="1512"/>
                  <a:chOff x="4329" y="6567"/>
                  <a:chExt cx="1296" cy="971"/>
                </a:xfrm>
              </p:grpSpPr>
              <p:sp>
                <p:nvSpPr>
                  <p:cNvPr id="21570" name="Freeform 2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1" name="Freeform 2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2" name="Freeform 3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73" name="Freeform 3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60" name="Group 32"/>
                <p:cNvGrpSpPr>
                  <a:grpSpLocks/>
                </p:cNvGrpSpPr>
                <p:nvPr/>
              </p:nvGrpSpPr>
              <p:grpSpPr bwMode="auto">
                <a:xfrm>
                  <a:off x="2304" y="2376"/>
                  <a:ext cx="1008" cy="1512"/>
                  <a:chOff x="4329" y="6567"/>
                  <a:chExt cx="1296" cy="971"/>
                </a:xfrm>
              </p:grpSpPr>
              <p:sp>
                <p:nvSpPr>
                  <p:cNvPr id="21566" name="Freeform 33"/>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7" name="Freeform 34"/>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8" name="Freeform 35"/>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9" name="Freeform 36"/>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61" name="Group 37"/>
                <p:cNvGrpSpPr>
                  <a:grpSpLocks/>
                </p:cNvGrpSpPr>
                <p:nvPr/>
              </p:nvGrpSpPr>
              <p:grpSpPr bwMode="auto">
                <a:xfrm>
                  <a:off x="1296" y="2376"/>
                  <a:ext cx="1008" cy="1512"/>
                  <a:chOff x="4329" y="6567"/>
                  <a:chExt cx="1296" cy="971"/>
                </a:xfrm>
              </p:grpSpPr>
              <p:sp>
                <p:nvSpPr>
                  <p:cNvPr id="21562" name="Freeform 38"/>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3" name="Freeform 39"/>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4" name="Freeform 40"/>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65" name="Freeform 41"/>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21554" name="Text Box 42"/>
              <p:cNvSpPr txBox="1">
                <a:spLocks noChangeArrowheads="1"/>
              </p:cNvSpPr>
              <p:nvPr/>
            </p:nvSpPr>
            <p:spPr bwMode="auto">
              <a:xfrm>
                <a:off x="8424" y="3456"/>
                <a:ext cx="91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1.0 V</a:t>
                </a:r>
              </a:p>
            </p:txBody>
          </p:sp>
          <p:sp>
            <p:nvSpPr>
              <p:cNvPr id="21555" name="Line 43"/>
              <p:cNvSpPr>
                <a:spLocks noChangeShapeType="1"/>
              </p:cNvSpPr>
              <p:nvPr/>
            </p:nvSpPr>
            <p:spPr bwMode="auto">
              <a:xfrm>
                <a:off x="8208" y="3384"/>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56" name="Line 44"/>
              <p:cNvSpPr>
                <a:spLocks noChangeShapeType="1"/>
              </p:cNvSpPr>
              <p:nvPr/>
            </p:nvSpPr>
            <p:spPr bwMode="auto">
              <a:xfrm>
                <a:off x="8208" y="3960"/>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57" name="Line 45"/>
              <p:cNvSpPr>
                <a:spLocks noChangeShapeType="1"/>
              </p:cNvSpPr>
              <p:nvPr/>
            </p:nvSpPr>
            <p:spPr bwMode="auto">
              <a:xfrm>
                <a:off x="8208" y="4536"/>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58" name="Line 46"/>
              <p:cNvSpPr>
                <a:spLocks noChangeShapeType="1"/>
              </p:cNvSpPr>
              <p:nvPr/>
            </p:nvSpPr>
            <p:spPr bwMode="auto">
              <a:xfrm>
                <a:off x="8424" y="3384"/>
                <a:ext cx="0" cy="576"/>
              </a:xfrm>
              <a:prstGeom prst="line">
                <a:avLst/>
              </a:prstGeom>
              <a:noFill/>
              <a:ln w="9525">
                <a:solidFill>
                  <a:srgbClr val="000000"/>
                </a:solidFill>
                <a:round/>
                <a:headEnd type="triangle" w="sm" len="med"/>
                <a:tailEnd type="triangle" w="sm" len="med"/>
              </a:ln>
              <a:extLst>
                <a:ext uri="{909E8E84-426E-40DD-AFC4-6F175D3DCCD1}">
                  <a14:hiddenFill xmlns:a14="http://schemas.microsoft.com/office/drawing/2010/main">
                    <a:noFill/>
                  </a14:hiddenFill>
                </a:ext>
              </a:extLst>
            </p:spPr>
            <p:txBody>
              <a:bodyPr/>
              <a:lstStyle/>
              <a:p>
                <a:endParaRPr lang="en-US"/>
              </a:p>
            </p:txBody>
          </p:sp>
        </p:grpSp>
        <p:grpSp>
          <p:nvGrpSpPr>
            <p:cNvPr id="21512" name="Group 47"/>
            <p:cNvGrpSpPr>
              <a:grpSpLocks/>
            </p:cNvGrpSpPr>
            <p:nvPr/>
          </p:nvGrpSpPr>
          <p:grpSpPr bwMode="auto">
            <a:xfrm>
              <a:off x="1080" y="3960"/>
              <a:ext cx="1296" cy="1224"/>
              <a:chOff x="1080" y="3960"/>
              <a:chExt cx="1296" cy="1224"/>
            </a:xfrm>
          </p:grpSpPr>
          <p:sp>
            <p:nvSpPr>
              <p:cNvPr id="21548" name="Text Box 48"/>
              <p:cNvSpPr txBox="1">
                <a:spLocks noChangeArrowheads="1"/>
              </p:cNvSpPr>
              <p:nvPr/>
            </p:nvSpPr>
            <p:spPr bwMode="auto">
              <a:xfrm>
                <a:off x="1080" y="3960"/>
                <a:ext cx="91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1.0 V</a:t>
                </a:r>
              </a:p>
            </p:txBody>
          </p:sp>
          <p:sp>
            <p:nvSpPr>
              <p:cNvPr id="21549" name="Line 49"/>
              <p:cNvSpPr>
                <a:spLocks noChangeShapeType="1"/>
              </p:cNvSpPr>
              <p:nvPr/>
            </p:nvSpPr>
            <p:spPr bwMode="auto">
              <a:xfrm>
                <a:off x="1944" y="4032"/>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50" name="Line 50"/>
              <p:cNvSpPr>
                <a:spLocks noChangeShapeType="1"/>
              </p:cNvSpPr>
              <p:nvPr/>
            </p:nvSpPr>
            <p:spPr bwMode="auto">
              <a:xfrm>
                <a:off x="1944" y="4608"/>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51" name="Line 51"/>
              <p:cNvSpPr>
                <a:spLocks noChangeShapeType="1"/>
              </p:cNvSpPr>
              <p:nvPr/>
            </p:nvSpPr>
            <p:spPr bwMode="auto">
              <a:xfrm>
                <a:off x="1944" y="5184"/>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52" name="Line 52"/>
              <p:cNvSpPr>
                <a:spLocks noChangeShapeType="1"/>
              </p:cNvSpPr>
              <p:nvPr/>
            </p:nvSpPr>
            <p:spPr bwMode="auto">
              <a:xfrm>
                <a:off x="2160" y="4032"/>
                <a:ext cx="0" cy="576"/>
              </a:xfrm>
              <a:prstGeom prst="line">
                <a:avLst/>
              </a:prstGeom>
              <a:noFill/>
              <a:ln w="9525">
                <a:solidFill>
                  <a:srgbClr val="000000"/>
                </a:solidFill>
                <a:round/>
                <a:headEnd type="triangle" w="sm" len="med"/>
                <a:tailEnd type="triangle" w="sm" len="med"/>
              </a:ln>
              <a:extLst>
                <a:ext uri="{909E8E84-426E-40DD-AFC4-6F175D3DCCD1}">
                  <a14:hiddenFill xmlns:a14="http://schemas.microsoft.com/office/drawing/2010/main">
                    <a:noFill/>
                  </a14:hiddenFill>
                </a:ext>
              </a:extLst>
            </p:spPr>
            <p:txBody>
              <a:bodyPr/>
              <a:lstStyle/>
              <a:p>
                <a:endParaRPr lang="en-US"/>
              </a:p>
            </p:txBody>
          </p:sp>
        </p:grpSp>
        <p:grpSp>
          <p:nvGrpSpPr>
            <p:cNvPr id="21513" name="Group 53"/>
            <p:cNvGrpSpPr>
              <a:grpSpLocks/>
            </p:cNvGrpSpPr>
            <p:nvPr/>
          </p:nvGrpSpPr>
          <p:grpSpPr bwMode="auto">
            <a:xfrm>
              <a:off x="4320" y="4248"/>
              <a:ext cx="2232" cy="1440"/>
              <a:chOff x="4320" y="4248"/>
              <a:chExt cx="2232" cy="1440"/>
            </a:xfrm>
          </p:grpSpPr>
          <p:sp>
            <p:nvSpPr>
              <p:cNvPr id="21536" name="Line 54"/>
              <p:cNvSpPr>
                <a:spLocks noChangeShapeType="1"/>
              </p:cNvSpPr>
              <p:nvPr/>
            </p:nvSpPr>
            <p:spPr bwMode="auto">
              <a:xfrm flipH="1">
                <a:off x="4896" y="4752"/>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1537" name="Group 55"/>
              <p:cNvGrpSpPr>
                <a:grpSpLocks/>
              </p:cNvGrpSpPr>
              <p:nvPr/>
            </p:nvGrpSpPr>
            <p:grpSpPr bwMode="auto">
              <a:xfrm>
                <a:off x="4464" y="4320"/>
                <a:ext cx="720" cy="576"/>
                <a:chOff x="2448" y="5400"/>
                <a:chExt cx="720" cy="576"/>
              </a:xfrm>
            </p:grpSpPr>
            <p:sp>
              <p:nvSpPr>
                <p:cNvPr id="21544" name="Line 56"/>
                <p:cNvSpPr>
                  <a:spLocks noChangeShapeType="1"/>
                </p:cNvSpPr>
                <p:nvPr/>
              </p:nvSpPr>
              <p:spPr bwMode="auto">
                <a:xfrm flipV="1">
                  <a:off x="2592" y="5400"/>
                  <a:ext cx="0" cy="57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5" name="Line 57"/>
                <p:cNvSpPr>
                  <a:spLocks noChangeShapeType="1"/>
                </p:cNvSpPr>
                <p:nvPr/>
              </p:nvSpPr>
              <p:spPr bwMode="auto">
                <a:xfrm>
                  <a:off x="2592" y="5400"/>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6" name="Line 58"/>
                <p:cNvSpPr>
                  <a:spLocks noChangeShapeType="1"/>
                </p:cNvSpPr>
                <p:nvPr/>
              </p:nvSpPr>
              <p:spPr bwMode="auto">
                <a:xfrm flipV="1">
                  <a:off x="2592" y="5688"/>
                  <a:ext cx="576" cy="2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7" name="Line 59"/>
                <p:cNvSpPr>
                  <a:spLocks noChangeShapeType="1"/>
                </p:cNvSpPr>
                <p:nvPr/>
              </p:nvSpPr>
              <p:spPr bwMode="auto">
                <a:xfrm flipH="1">
                  <a:off x="2448" y="5688"/>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38" name="Line 60"/>
              <p:cNvSpPr>
                <a:spLocks noChangeShapeType="1"/>
              </p:cNvSpPr>
              <p:nvPr/>
            </p:nvSpPr>
            <p:spPr bwMode="auto">
              <a:xfrm flipH="1">
                <a:off x="4896" y="4464"/>
                <a:ext cx="5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1539" name="Group 61"/>
              <p:cNvGrpSpPr>
                <a:grpSpLocks/>
              </p:cNvGrpSpPr>
              <p:nvPr/>
            </p:nvGrpSpPr>
            <p:grpSpPr bwMode="auto">
              <a:xfrm>
                <a:off x="5400" y="4248"/>
                <a:ext cx="1152" cy="792"/>
                <a:chOff x="2232" y="12312"/>
                <a:chExt cx="1152" cy="792"/>
              </a:xfrm>
            </p:grpSpPr>
            <p:sp>
              <p:nvSpPr>
                <p:cNvPr id="21542" name="Text Box 62"/>
                <p:cNvSpPr txBox="1">
                  <a:spLocks noChangeArrowheads="1"/>
                </p:cNvSpPr>
                <p:nvPr/>
              </p:nvSpPr>
              <p:spPr bwMode="auto">
                <a:xfrm>
                  <a:off x="2232" y="12312"/>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OUTP</a:t>
                  </a:r>
                </a:p>
              </p:txBody>
            </p:sp>
            <p:sp>
              <p:nvSpPr>
                <p:cNvPr id="21543" name="Text Box 63"/>
                <p:cNvSpPr txBox="1">
                  <a:spLocks noChangeArrowheads="1"/>
                </p:cNvSpPr>
                <p:nvPr/>
              </p:nvSpPr>
              <p:spPr bwMode="auto">
                <a:xfrm>
                  <a:off x="2232" y="12600"/>
                  <a:ext cx="115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spcBef>
                      <a:spcPct val="0"/>
                    </a:spcBef>
                    <a:buClrTx/>
                    <a:buSzTx/>
                    <a:buFontTx/>
                    <a:buNone/>
                  </a:pPr>
                  <a:r>
                    <a:rPr lang="en-US" altLang="en-US" sz="1200">
                      <a:ea typeface="MS PGothic" panose="020B0600070205080204" pitchFamily="34" charset="-128"/>
                    </a:rPr>
                    <a:t>OUTN</a:t>
                  </a:r>
                </a:p>
              </p:txBody>
            </p:sp>
          </p:grpSp>
          <p:sp>
            <p:nvSpPr>
              <p:cNvPr id="21540" name="Text Box 64"/>
              <p:cNvSpPr txBox="1">
                <a:spLocks noChangeArrowheads="1"/>
              </p:cNvSpPr>
              <p:nvPr/>
            </p:nvSpPr>
            <p:spPr bwMode="auto">
              <a:xfrm>
                <a:off x="4464" y="4968"/>
                <a:ext cx="1512"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Gain = 2</a:t>
                </a:r>
              </a:p>
            </p:txBody>
          </p:sp>
          <p:sp>
            <p:nvSpPr>
              <p:cNvPr id="21541" name="Line 65"/>
              <p:cNvSpPr>
                <a:spLocks noChangeShapeType="1"/>
              </p:cNvSpPr>
              <p:nvPr/>
            </p:nvSpPr>
            <p:spPr bwMode="auto">
              <a:xfrm flipH="1">
                <a:off x="4320" y="4608"/>
                <a:ext cx="288"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grpSp>
        <p:grpSp>
          <p:nvGrpSpPr>
            <p:cNvPr id="21514" name="Group 66"/>
            <p:cNvGrpSpPr>
              <a:grpSpLocks/>
            </p:cNvGrpSpPr>
            <p:nvPr/>
          </p:nvGrpSpPr>
          <p:grpSpPr bwMode="auto">
            <a:xfrm>
              <a:off x="6480" y="4824"/>
              <a:ext cx="2856" cy="1152"/>
              <a:chOff x="6480" y="4824"/>
              <a:chExt cx="2856" cy="1152"/>
            </a:xfrm>
          </p:grpSpPr>
          <p:grpSp>
            <p:nvGrpSpPr>
              <p:cNvPr id="21515" name="Group 67"/>
              <p:cNvGrpSpPr>
                <a:grpSpLocks/>
              </p:cNvGrpSpPr>
              <p:nvPr/>
            </p:nvGrpSpPr>
            <p:grpSpPr bwMode="auto">
              <a:xfrm flipV="1">
                <a:off x="6480" y="4824"/>
                <a:ext cx="1512" cy="1080"/>
                <a:chOff x="1296" y="2376"/>
                <a:chExt cx="3024" cy="1512"/>
              </a:xfrm>
            </p:grpSpPr>
            <p:grpSp>
              <p:nvGrpSpPr>
                <p:cNvPr id="21521" name="Group 68"/>
                <p:cNvGrpSpPr>
                  <a:grpSpLocks/>
                </p:cNvGrpSpPr>
                <p:nvPr/>
              </p:nvGrpSpPr>
              <p:grpSpPr bwMode="auto">
                <a:xfrm>
                  <a:off x="3312" y="2376"/>
                  <a:ext cx="1008" cy="1512"/>
                  <a:chOff x="4329" y="6567"/>
                  <a:chExt cx="1296" cy="971"/>
                </a:xfrm>
              </p:grpSpPr>
              <p:sp>
                <p:nvSpPr>
                  <p:cNvPr id="21532" name="Freeform 69"/>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3" name="Freeform 70"/>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4" name="Freeform 71"/>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5" name="Freeform 72"/>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22" name="Group 73"/>
                <p:cNvGrpSpPr>
                  <a:grpSpLocks/>
                </p:cNvGrpSpPr>
                <p:nvPr/>
              </p:nvGrpSpPr>
              <p:grpSpPr bwMode="auto">
                <a:xfrm>
                  <a:off x="2304" y="2376"/>
                  <a:ext cx="1008" cy="1512"/>
                  <a:chOff x="4329" y="6567"/>
                  <a:chExt cx="1296" cy="971"/>
                </a:xfrm>
              </p:grpSpPr>
              <p:sp>
                <p:nvSpPr>
                  <p:cNvPr id="21528" name="Freeform 74"/>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9" name="Freeform 75"/>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0" name="Freeform 76"/>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1" name="Freeform 77"/>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1523" name="Group 78"/>
                <p:cNvGrpSpPr>
                  <a:grpSpLocks/>
                </p:cNvGrpSpPr>
                <p:nvPr/>
              </p:nvGrpSpPr>
              <p:grpSpPr bwMode="auto">
                <a:xfrm>
                  <a:off x="1296" y="2376"/>
                  <a:ext cx="1008" cy="1512"/>
                  <a:chOff x="4329" y="6567"/>
                  <a:chExt cx="1296" cy="971"/>
                </a:xfrm>
              </p:grpSpPr>
              <p:sp>
                <p:nvSpPr>
                  <p:cNvPr id="21524" name="Freeform 79"/>
                  <p:cNvSpPr>
                    <a:spLocks/>
                  </p:cNvSpPr>
                  <p:nvPr/>
                </p:nvSpPr>
                <p:spPr bwMode="auto">
                  <a:xfrm>
                    <a:off x="4329" y="6567"/>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5" name="Freeform 80"/>
                  <p:cNvSpPr>
                    <a:spLocks/>
                  </p:cNvSpPr>
                  <p:nvPr/>
                </p:nvSpPr>
                <p:spPr bwMode="auto">
                  <a:xfrm flipH="1">
                    <a:off x="4639" y="6570"/>
                    <a:ext cx="329" cy="483"/>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6" name="Freeform 81"/>
                  <p:cNvSpPr>
                    <a:spLocks/>
                  </p:cNvSpPr>
                  <p:nvPr/>
                </p:nvSpPr>
                <p:spPr bwMode="auto">
                  <a:xfrm rot="10800000">
                    <a:off x="5296" y="7052"/>
                    <a:ext cx="329" cy="486"/>
                  </a:xfrm>
                  <a:custGeom>
                    <a:avLst/>
                    <a:gdLst>
                      <a:gd name="T0" fmla="*/ 0 w 1800"/>
                      <a:gd name="T1" fmla="*/ 14 h 2820"/>
                      <a:gd name="T2" fmla="*/ 1 w 1800"/>
                      <a:gd name="T3" fmla="*/ 12 h 2820"/>
                      <a:gd name="T4" fmla="*/ 3 w 1800"/>
                      <a:gd name="T5" fmla="*/ 9 h 2820"/>
                      <a:gd name="T6" fmla="*/ 4 w 1800"/>
                      <a:gd name="T7" fmla="*/ 6 h 2820"/>
                      <a:gd name="T8" fmla="*/ 5 w 1800"/>
                      <a:gd name="T9" fmla="*/ 4 h 2820"/>
                      <a:gd name="T10" fmla="*/ 7 w 1800"/>
                      <a:gd name="T11" fmla="*/ 2 h 2820"/>
                      <a:gd name="T12" fmla="*/ 8 w 1800"/>
                      <a:gd name="T13" fmla="*/ 1 h 2820"/>
                      <a:gd name="T14" fmla="*/ 10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7" name="Freeform 82"/>
                  <p:cNvSpPr>
                    <a:spLocks/>
                  </p:cNvSpPr>
                  <p:nvPr/>
                </p:nvSpPr>
                <p:spPr bwMode="auto">
                  <a:xfrm rot="10800000" flipH="1">
                    <a:off x="4968" y="7056"/>
                    <a:ext cx="328" cy="482"/>
                  </a:xfrm>
                  <a:custGeom>
                    <a:avLst/>
                    <a:gdLst>
                      <a:gd name="T0" fmla="*/ 0 w 1800"/>
                      <a:gd name="T1" fmla="*/ 14 h 2820"/>
                      <a:gd name="T2" fmla="*/ 1 w 1800"/>
                      <a:gd name="T3" fmla="*/ 11 h 2820"/>
                      <a:gd name="T4" fmla="*/ 3 w 1800"/>
                      <a:gd name="T5" fmla="*/ 9 h 2820"/>
                      <a:gd name="T6" fmla="*/ 4 w 1800"/>
                      <a:gd name="T7" fmla="*/ 6 h 2820"/>
                      <a:gd name="T8" fmla="*/ 5 w 1800"/>
                      <a:gd name="T9" fmla="*/ 4 h 2820"/>
                      <a:gd name="T10" fmla="*/ 7 w 1800"/>
                      <a:gd name="T11" fmla="*/ 2 h 2820"/>
                      <a:gd name="T12" fmla="*/ 8 w 1800"/>
                      <a:gd name="T13" fmla="*/ 1 h 2820"/>
                      <a:gd name="T14" fmla="*/ 9 w 1800"/>
                      <a:gd name="T15" fmla="*/ 0 h 2820"/>
                      <a:gd name="T16" fmla="*/ 11 w 1800"/>
                      <a:gd name="T17" fmla="*/ 0 h 2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
                      <a:gd name="T28" fmla="*/ 0 h 2820"/>
                      <a:gd name="T29" fmla="*/ 1800 w 1800"/>
                      <a:gd name="T30" fmla="*/ 2820 h 2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 h="2820">
                        <a:moveTo>
                          <a:pt x="0" y="2820"/>
                        </a:moveTo>
                        <a:cubicBezTo>
                          <a:pt x="71" y="2633"/>
                          <a:pt x="143" y="2446"/>
                          <a:pt x="218" y="2265"/>
                        </a:cubicBezTo>
                        <a:cubicBezTo>
                          <a:pt x="293" y="2084"/>
                          <a:pt x="374" y="1901"/>
                          <a:pt x="450" y="1732"/>
                        </a:cubicBezTo>
                        <a:cubicBezTo>
                          <a:pt x="526" y="1563"/>
                          <a:pt x="600" y="1403"/>
                          <a:pt x="675" y="1252"/>
                        </a:cubicBezTo>
                        <a:cubicBezTo>
                          <a:pt x="750" y="1101"/>
                          <a:pt x="822" y="955"/>
                          <a:pt x="900" y="825"/>
                        </a:cubicBezTo>
                        <a:cubicBezTo>
                          <a:pt x="978" y="695"/>
                          <a:pt x="1065" y="571"/>
                          <a:pt x="1140" y="472"/>
                        </a:cubicBezTo>
                        <a:cubicBezTo>
                          <a:pt x="1215" y="373"/>
                          <a:pt x="1278" y="302"/>
                          <a:pt x="1350" y="232"/>
                        </a:cubicBezTo>
                        <a:cubicBezTo>
                          <a:pt x="1422" y="162"/>
                          <a:pt x="1500" y="91"/>
                          <a:pt x="1575" y="52"/>
                        </a:cubicBezTo>
                        <a:cubicBezTo>
                          <a:pt x="1650" y="13"/>
                          <a:pt x="1763" y="7"/>
                          <a:pt x="1800" y="0"/>
                        </a:cubicBezTo>
                      </a:path>
                    </a:pathLst>
                  </a:custGeom>
                  <a:noFill/>
                  <a:ln w="9525" cap="flat"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21516" name="Line 83"/>
              <p:cNvSpPr>
                <a:spLocks noChangeShapeType="1"/>
              </p:cNvSpPr>
              <p:nvPr/>
            </p:nvSpPr>
            <p:spPr bwMode="auto">
              <a:xfrm>
                <a:off x="8208" y="4824"/>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17" name="Line 84"/>
              <p:cNvSpPr>
                <a:spLocks noChangeShapeType="1"/>
              </p:cNvSpPr>
              <p:nvPr/>
            </p:nvSpPr>
            <p:spPr bwMode="auto">
              <a:xfrm>
                <a:off x="8208" y="5400"/>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18" name="Line 85"/>
              <p:cNvSpPr>
                <a:spLocks noChangeShapeType="1"/>
              </p:cNvSpPr>
              <p:nvPr/>
            </p:nvSpPr>
            <p:spPr bwMode="auto">
              <a:xfrm>
                <a:off x="8208" y="5976"/>
                <a:ext cx="432" cy="0"/>
              </a:xfrm>
              <a:prstGeom prst="line">
                <a:avLst/>
              </a:prstGeom>
              <a:noFill/>
              <a:ln w="9525">
                <a:solidFill>
                  <a:srgbClr val="000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1519" name="Line 86"/>
              <p:cNvSpPr>
                <a:spLocks noChangeShapeType="1"/>
              </p:cNvSpPr>
              <p:nvPr/>
            </p:nvSpPr>
            <p:spPr bwMode="auto">
              <a:xfrm>
                <a:off x="8424" y="4824"/>
                <a:ext cx="0" cy="576"/>
              </a:xfrm>
              <a:prstGeom prst="line">
                <a:avLst/>
              </a:prstGeom>
              <a:noFill/>
              <a:ln w="9525">
                <a:solidFill>
                  <a:srgbClr val="000000"/>
                </a:solidFill>
                <a:round/>
                <a:headEnd type="triangle" w="sm" len="med"/>
                <a:tailEnd type="triangle" w="sm" len="med"/>
              </a:ln>
              <a:extLst>
                <a:ext uri="{909E8E84-426E-40DD-AFC4-6F175D3DCCD1}">
                  <a14:hiddenFill xmlns:a14="http://schemas.microsoft.com/office/drawing/2010/main">
                    <a:noFill/>
                  </a14:hiddenFill>
                </a:ext>
              </a:extLst>
            </p:spPr>
            <p:txBody>
              <a:bodyPr/>
              <a:lstStyle/>
              <a:p>
                <a:endParaRPr lang="en-US"/>
              </a:p>
            </p:txBody>
          </p:sp>
          <p:sp>
            <p:nvSpPr>
              <p:cNvPr id="21520" name="Text Box 87"/>
              <p:cNvSpPr txBox="1">
                <a:spLocks noChangeArrowheads="1"/>
              </p:cNvSpPr>
              <p:nvPr/>
            </p:nvSpPr>
            <p:spPr bwMode="auto">
              <a:xfrm>
                <a:off x="8424" y="4896"/>
                <a:ext cx="91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Monotype Sorts" pitchFamily="2" charset="2"/>
                  <a:buChar char="n"/>
                  <a:defRPr sz="3200">
                    <a:solidFill>
                      <a:schemeClr val="tx1"/>
                    </a:solidFill>
                    <a:latin typeface="Times New Roman" panose="02020603050405020304" pitchFamily="18" charset="0"/>
                  </a:defRPr>
                </a:lvl1pPr>
                <a:lvl2pPr marL="742950" indent="-285750">
                  <a:spcBef>
                    <a:spcPct val="20000"/>
                  </a:spcBef>
                  <a:buClr>
                    <a:schemeClr val="bg2"/>
                  </a:buClr>
                  <a:buSzPct val="75000"/>
                  <a:buChar char="–"/>
                  <a:defRPr sz="2800">
                    <a:solidFill>
                      <a:schemeClr val="tx1"/>
                    </a:solidFill>
                    <a:latin typeface="Times New Roman" panose="02020603050405020304" pitchFamily="18" charset="0"/>
                  </a:defRPr>
                </a:lvl2pPr>
                <a:lvl3pPr marL="1143000" indent="-228600">
                  <a:spcBef>
                    <a:spcPct val="20000"/>
                  </a:spcBef>
                  <a:buClr>
                    <a:schemeClr val="bg2"/>
                  </a:buClr>
                  <a:buSzPct val="75000"/>
                  <a:buFont typeface="Monotype Sorts" pitchFamily="2" charset="2"/>
                  <a:buChar char="n"/>
                  <a:defRPr sz="2400">
                    <a:solidFill>
                      <a:schemeClr val="tx1"/>
                    </a:solidFill>
                    <a:latin typeface="Times New Roman" panose="02020603050405020304" pitchFamily="18" charset="0"/>
                  </a:defRPr>
                </a:lvl3pPr>
                <a:lvl4pPr marL="1600200" indent="-228600">
                  <a:spcBef>
                    <a:spcPct val="20000"/>
                  </a:spcBef>
                  <a:buClr>
                    <a:schemeClr val="bg2"/>
                  </a:buClr>
                  <a:buSzPct val="75000"/>
                  <a:buChar char="–"/>
                  <a:defRPr sz="2000">
                    <a:solidFill>
                      <a:schemeClr val="tx1"/>
                    </a:solidFill>
                    <a:latin typeface="Times New Roman" panose="02020603050405020304" pitchFamily="18" charset="0"/>
                  </a:defRPr>
                </a:lvl4pPr>
                <a:lvl5pPr marL="2057400" indent="-228600">
                  <a:spcBef>
                    <a:spcPct val="20000"/>
                  </a:spcBef>
                  <a:buClr>
                    <a:schemeClr val="bg2"/>
                  </a:buClr>
                  <a:buSzPct val="7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bg2"/>
                  </a:buClr>
                  <a:buSzPct val="75000"/>
                  <a:buChar char="•"/>
                  <a:defRPr sz="2000">
                    <a:solidFill>
                      <a:schemeClr val="tx1"/>
                    </a:solidFill>
                    <a:latin typeface="Times New Roman" panose="02020603050405020304" pitchFamily="18" charset="0"/>
                  </a:defRPr>
                </a:lvl9pPr>
              </a:lstStyle>
              <a:p>
                <a:pPr algn="ctr">
                  <a:spcBef>
                    <a:spcPct val="0"/>
                  </a:spcBef>
                  <a:buClrTx/>
                  <a:buSzTx/>
                  <a:buFontTx/>
                  <a:buNone/>
                </a:pPr>
                <a:r>
                  <a:rPr lang="en-US" altLang="en-US" sz="1200">
                    <a:ea typeface="MS PGothic" panose="020B0600070205080204" pitchFamily="34" charset="-128"/>
                  </a:rPr>
                  <a:t>1.0 V</a:t>
                </a: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1027"/>
          <p:cNvSpPr>
            <a:spLocks noGrp="1" noChangeArrowheads="1"/>
          </p:cNvSpPr>
          <p:nvPr>
            <p:ph type="body" idx="1"/>
          </p:nvPr>
        </p:nvSpPr>
        <p:spPr>
          <a:xfrm>
            <a:off x="838200" y="533400"/>
            <a:ext cx="7772400" cy="4114800"/>
          </a:xfrm>
        </p:spPr>
        <p:txBody>
          <a:bodyPr/>
          <a:lstStyle/>
          <a:p>
            <a:r>
              <a:rPr lang="en-US" altLang="en-US" smtClean="0"/>
              <a:t>Gain and Level Tests</a:t>
            </a:r>
          </a:p>
          <a:p>
            <a:pPr lvl="1"/>
            <a:r>
              <a:rPr lang="en-US" altLang="en-US" smtClean="0"/>
              <a:t>Absolute Voltage Levels - cont.</a:t>
            </a:r>
          </a:p>
          <a:p>
            <a:pPr lvl="2"/>
            <a:r>
              <a:rPr lang="en-US" altLang="en-US" smtClean="0"/>
              <a:t>Decibels can be abused as well</a:t>
            </a:r>
          </a:p>
          <a:p>
            <a:pPr lvl="3"/>
            <a:r>
              <a:rPr lang="en-US" altLang="en-US" smtClean="0"/>
              <a:t>The decibel unit represents a ratio of values, and as such it is inappropriate to refer to an absolute voltage level using dB without a reference level.</a:t>
            </a:r>
          </a:p>
          <a:p>
            <a:pPr lvl="3"/>
            <a:r>
              <a:rPr lang="en-US" altLang="en-US" smtClean="0"/>
              <a:t> Decibels is commonly referenced as dBV or dBm</a:t>
            </a:r>
          </a:p>
          <a:p>
            <a:pPr lvl="3"/>
            <a:r>
              <a:rPr lang="en-US" altLang="en-US" smtClean="0"/>
              <a:t>A specified load impedance must be linked to the dBm specification</a:t>
            </a:r>
          </a:p>
          <a:p>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essional">
  <a:themeElements>
    <a:clrScheme name="">
      <a:dk1>
        <a:srgbClr val="000000"/>
      </a:dk1>
      <a:lt1>
        <a:srgbClr val="FFFFFF"/>
      </a:lt1>
      <a:dk2>
        <a:srgbClr val="000000"/>
      </a:dk2>
      <a:lt2>
        <a:srgbClr val="0000FF"/>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siona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1400" dirty="0" smtClean="0"/>
        </a:defPPr>
      </a:lstStyle>
    </a:txDef>
  </a:objectDefaults>
  <a:extraClrSchemeLst>
    <a:extraClrScheme>
      <a:clrScheme name="Professional.pot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pot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pot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pot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Designs\Professional.pot</Template>
  <TotalTime>55581</TotalTime>
  <Words>4333</Words>
  <Application>Microsoft Office PowerPoint</Application>
  <PresentationFormat>On-screen Show (4:3)</PresentationFormat>
  <Paragraphs>535</Paragraphs>
  <Slides>60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69" baseType="lpstr">
      <vt:lpstr>MS PGothic</vt:lpstr>
      <vt:lpstr>Calibri</vt:lpstr>
      <vt:lpstr>Monotype Sorts</vt:lpstr>
      <vt:lpstr>Symbol</vt:lpstr>
      <vt:lpstr>Times New Roman</vt:lpstr>
      <vt:lpstr>Wingdings</vt:lpstr>
      <vt:lpstr>Professional</vt:lpstr>
      <vt:lpstr>Unknown</vt:lpstr>
      <vt:lpstr>Bitmap Image</vt:lpstr>
      <vt:lpstr>Analog Channel Testing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Adjacent channel and noise power ratio test</vt:lpstr>
      <vt:lpstr>HW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ENTC - TAMU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Analog Channel     Testing</dc:title>
  <dc:creator>Dr Fink</dc:creator>
  <cp:lastModifiedBy>Chen, Degang J </cp:lastModifiedBy>
  <cp:revision>95</cp:revision>
  <cp:lastPrinted>1999-04-22T15:03:40Z</cp:lastPrinted>
  <dcterms:created xsi:type="dcterms:W3CDTF">1998-08-10T21:54:54Z</dcterms:created>
  <dcterms:modified xsi:type="dcterms:W3CDTF">2018-04-04T18:26:49Z</dcterms:modified>
</cp:coreProperties>
</file>