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handoutMasterIdLst>
    <p:handoutMasterId r:id="rId62"/>
  </p:handoutMasterIdLst>
  <p:sldIdLst>
    <p:sldId id="300" r:id="rId2"/>
    <p:sldId id="258" r:id="rId3"/>
    <p:sldId id="302" r:id="rId4"/>
    <p:sldId id="259" r:id="rId5"/>
    <p:sldId id="261" r:id="rId6"/>
    <p:sldId id="313" r:id="rId7"/>
    <p:sldId id="285" r:id="rId8"/>
    <p:sldId id="286" r:id="rId9"/>
    <p:sldId id="304" r:id="rId10"/>
    <p:sldId id="311" r:id="rId11"/>
    <p:sldId id="314" r:id="rId12"/>
    <p:sldId id="262" r:id="rId13"/>
    <p:sldId id="315" r:id="rId14"/>
    <p:sldId id="263" r:id="rId15"/>
    <p:sldId id="264" r:id="rId16"/>
    <p:sldId id="305" r:id="rId17"/>
    <p:sldId id="288" r:id="rId18"/>
    <p:sldId id="289" r:id="rId19"/>
    <p:sldId id="265" r:id="rId20"/>
    <p:sldId id="316" r:id="rId21"/>
    <p:sldId id="317" r:id="rId22"/>
    <p:sldId id="290" r:id="rId23"/>
    <p:sldId id="318" r:id="rId24"/>
    <p:sldId id="319" r:id="rId25"/>
    <p:sldId id="320" r:id="rId26"/>
    <p:sldId id="291" r:id="rId27"/>
    <p:sldId id="292" r:id="rId28"/>
    <p:sldId id="326" r:id="rId29"/>
    <p:sldId id="266" r:id="rId30"/>
    <p:sldId id="327" r:id="rId31"/>
    <p:sldId id="293" r:id="rId32"/>
    <p:sldId id="321" r:id="rId33"/>
    <p:sldId id="267" r:id="rId34"/>
    <p:sldId id="294" r:id="rId35"/>
    <p:sldId id="295" r:id="rId36"/>
    <p:sldId id="322" r:id="rId37"/>
    <p:sldId id="268" r:id="rId38"/>
    <p:sldId id="296" r:id="rId39"/>
    <p:sldId id="269" r:id="rId40"/>
    <p:sldId id="306" r:id="rId41"/>
    <p:sldId id="309" r:id="rId42"/>
    <p:sldId id="310" r:id="rId43"/>
    <p:sldId id="324" r:id="rId44"/>
    <p:sldId id="325" r:id="rId45"/>
    <p:sldId id="270" r:id="rId46"/>
    <p:sldId id="271" r:id="rId47"/>
    <p:sldId id="272" r:id="rId48"/>
    <p:sldId id="323" r:id="rId49"/>
    <p:sldId id="308" r:id="rId50"/>
    <p:sldId id="283" r:id="rId51"/>
    <p:sldId id="273" r:id="rId52"/>
    <p:sldId id="297" r:id="rId53"/>
    <p:sldId id="274" r:id="rId54"/>
    <p:sldId id="298" r:id="rId55"/>
    <p:sldId id="275" r:id="rId56"/>
    <p:sldId id="276" r:id="rId57"/>
    <p:sldId id="299" r:id="rId58"/>
    <p:sldId id="328" r:id="rId59"/>
    <p:sldId id="329" r:id="rId60"/>
    <p:sldId id="277" r:id="rId6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p:cViewPr varScale="1">
        <p:scale>
          <a:sx n="89" d="100"/>
          <a:sy n="89" d="100"/>
        </p:scale>
        <p:origin x="918" y="9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512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512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512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12E94B2-9BAE-4DDA-8719-AA2986ABBFC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26"/>
          <p:cNvGrpSpPr>
            <a:grpSpLocks/>
          </p:cNvGrpSpPr>
          <p:nvPr/>
        </p:nvGrpSpPr>
        <p:grpSpPr bwMode="auto">
          <a:xfrm>
            <a:off x="381000" y="1676400"/>
            <a:ext cx="8386763" cy="4421188"/>
            <a:chOff x="240" y="1056"/>
            <a:chExt cx="5283" cy="2785"/>
          </a:xfrm>
        </p:grpSpPr>
        <p:sp>
          <p:nvSpPr>
            <p:cNvPr id="5" name="Freeform 1030"/>
            <p:cNvSpPr>
              <a:spLocks/>
            </p:cNvSpPr>
            <p:nvPr/>
          </p:nvSpPr>
          <p:spPr bwMode="auto">
            <a:xfrm>
              <a:off x="250" y="1056"/>
              <a:ext cx="5273" cy="1393"/>
            </a:xfrm>
            <a:custGeom>
              <a:avLst/>
              <a:gdLst>
                <a:gd name="T0" fmla="*/ 5272 w 5273"/>
                <a:gd name="T1" fmla="*/ 0 h 1393"/>
                <a:gd name="T2" fmla="*/ 5272 w 5273"/>
                <a:gd name="T3" fmla="*/ 1392 h 1393"/>
                <a:gd name="T4" fmla="*/ 0 w 5273"/>
                <a:gd name="T5" fmla="*/ 1392 h 1393"/>
                <a:gd name="T6" fmla="*/ 0 60000 65536"/>
                <a:gd name="T7" fmla="*/ 0 60000 65536"/>
                <a:gd name="T8" fmla="*/ 0 60000 65536"/>
              </a:gdLst>
              <a:ahLst/>
              <a:cxnLst>
                <a:cxn ang="T6">
                  <a:pos x="T0" y="T1"/>
                </a:cxn>
                <a:cxn ang="T7">
                  <a:pos x="T2" y="T3"/>
                </a:cxn>
                <a:cxn ang="T8">
                  <a:pos x="T4" y="T5"/>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 name="Group 1031"/>
            <p:cNvGrpSpPr>
              <a:grpSpLocks/>
            </p:cNvGrpSpPr>
            <p:nvPr/>
          </p:nvGrpSpPr>
          <p:grpSpPr bwMode="auto">
            <a:xfrm>
              <a:off x="240" y="3744"/>
              <a:ext cx="5281" cy="97"/>
              <a:chOff x="240" y="3744"/>
              <a:chExt cx="5281" cy="97"/>
            </a:xfrm>
          </p:grpSpPr>
          <p:sp>
            <p:nvSpPr>
              <p:cNvPr id="8" name="Rectangle 1032"/>
              <p:cNvSpPr>
                <a:spLocks noChangeArrowheads="1"/>
              </p:cNvSpPr>
              <p:nvPr/>
            </p:nvSpPr>
            <p:spPr bwMode="auto">
              <a:xfrm>
                <a:off x="240" y="3744"/>
                <a:ext cx="5280" cy="96"/>
              </a:xfrm>
              <a:prstGeom prst="rect">
                <a:avLst/>
              </a:prstGeom>
              <a:solidFill>
                <a:srgbClr val="EAEAEA">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smtClean="0"/>
              </a:p>
            </p:txBody>
          </p:sp>
          <p:sp>
            <p:nvSpPr>
              <p:cNvPr id="9" name="Freeform 1034"/>
              <p:cNvSpPr>
                <a:spLocks/>
              </p:cNvSpPr>
              <p:nvPr/>
            </p:nvSpPr>
            <p:spPr bwMode="auto">
              <a:xfrm>
                <a:off x="240" y="3744"/>
                <a:ext cx="5281" cy="97"/>
              </a:xfrm>
              <a:custGeom>
                <a:avLst/>
                <a:gdLst>
                  <a:gd name="T0" fmla="*/ 5280 w 5281"/>
                  <a:gd name="T1" fmla="*/ 0 h 97"/>
                  <a:gd name="T2" fmla="*/ 5280 w 5281"/>
                  <a:gd name="T3" fmla="*/ 96 h 97"/>
                  <a:gd name="T4" fmla="*/ 0 w 5281"/>
                  <a:gd name="T5" fmla="*/ 96 h 97"/>
                  <a:gd name="T6" fmla="*/ 0 60000 65536"/>
                  <a:gd name="T7" fmla="*/ 0 60000 65536"/>
                  <a:gd name="T8" fmla="*/ 0 60000 65536"/>
                </a:gdLst>
                <a:ahLst/>
                <a:cxnLst>
                  <a:cxn ang="T6">
                    <a:pos x="T0" y="T1"/>
                  </a:cxn>
                  <a:cxn ang="T7">
                    <a:pos x="T2" y="T3"/>
                  </a:cxn>
                  <a:cxn ang="T8">
                    <a:pos x="T4" y="T5"/>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 name="Freeform 1038"/>
            <p:cNvSpPr>
              <a:spLocks/>
            </p:cNvSpPr>
            <p:nvPr/>
          </p:nvSpPr>
          <p:spPr bwMode="auto">
            <a:xfrm>
              <a:off x="338" y="1200"/>
              <a:ext cx="97" cy="1104"/>
            </a:xfrm>
            <a:custGeom>
              <a:avLst/>
              <a:gdLst>
                <a:gd name="T0" fmla="*/ 0 w 97"/>
                <a:gd name="T1" fmla="*/ 1103 h 1104"/>
                <a:gd name="T2" fmla="*/ 0 w 97"/>
                <a:gd name="T3" fmla="*/ 0 h 1104"/>
                <a:gd name="T4" fmla="*/ 96 w 97"/>
                <a:gd name="T5" fmla="*/ 0 h 1104"/>
                <a:gd name="T6" fmla="*/ 0 60000 65536"/>
                <a:gd name="T7" fmla="*/ 0 60000 65536"/>
                <a:gd name="T8" fmla="*/ 0 60000 65536"/>
              </a:gdLst>
              <a:ahLst/>
              <a:cxnLst>
                <a:cxn ang="T6">
                  <a:pos x="T0" y="T1"/>
                </a:cxn>
                <a:cxn ang="T7">
                  <a:pos x="T2" y="T3"/>
                </a:cxn>
                <a:cxn ang="T8">
                  <a:pos x="T4" y="T5"/>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8383" name="Rectangle 1039"/>
          <p:cNvSpPr>
            <a:spLocks noGrp="1" noChangeArrowheads="1"/>
          </p:cNvSpPr>
          <p:nvPr>
            <p:ph type="ctrTitle" sz="quarter"/>
          </p:nvPr>
        </p:nvSpPr>
        <p:spPr>
          <a:xfrm>
            <a:off x="836613" y="2133600"/>
            <a:ext cx="7772400" cy="1143000"/>
          </a:xfrm>
        </p:spPr>
        <p:txBody>
          <a:bodyPr/>
          <a:lstStyle>
            <a:lvl1pPr>
              <a:defRPr/>
            </a:lvl1pPr>
          </a:lstStyle>
          <a:p>
            <a:pPr lvl="0"/>
            <a:r>
              <a:rPr lang="en-US" altLang="en-US" noProof="0" smtClean="0"/>
              <a:t>Click to edit Master title style</a:t>
            </a:r>
          </a:p>
        </p:txBody>
      </p:sp>
      <p:sp>
        <p:nvSpPr>
          <p:cNvPr id="58384" name="Rectangle 1040"/>
          <p:cNvSpPr>
            <a:spLocks noGrp="1" noChangeArrowheads="1"/>
          </p:cNvSpPr>
          <p:nvPr>
            <p:ph type="subTitle" sz="quarter" idx="1"/>
          </p:nvPr>
        </p:nvSpPr>
        <p:spPr>
          <a:xfrm>
            <a:off x="1371600" y="4038600"/>
            <a:ext cx="6400800" cy="1752600"/>
          </a:xfrm>
        </p:spPr>
        <p:txBody>
          <a:bodyPr anchor="ctr"/>
          <a:lstStyle>
            <a:lvl1pPr marL="0" indent="0" algn="ctr">
              <a:buFont typeface="Monotype Sorts" pitchFamily="2" charset="2"/>
              <a:buNone/>
              <a:defRPr/>
            </a:lvl1pPr>
          </a:lstStyle>
          <a:p>
            <a:pPr lvl="0"/>
            <a:r>
              <a:rPr lang="en-US" altLang="en-US" noProof="0" smtClean="0"/>
              <a:t>Click to edit Master subtitle style</a:t>
            </a:r>
          </a:p>
        </p:txBody>
      </p:sp>
      <p:sp>
        <p:nvSpPr>
          <p:cNvPr id="10" name="Rectangle 1041"/>
          <p:cNvSpPr>
            <a:spLocks noGrp="1" noChangeArrowheads="1"/>
          </p:cNvSpPr>
          <p:nvPr>
            <p:ph type="dt" sz="quarter" idx="10"/>
          </p:nvPr>
        </p:nvSpPr>
        <p:spPr>
          <a:xfrm>
            <a:off x="381000" y="6324600"/>
            <a:ext cx="1905000" cy="457200"/>
          </a:xfrm>
        </p:spPr>
        <p:txBody>
          <a:bodyPr/>
          <a:lstStyle>
            <a:lvl1pPr>
              <a:defRPr smtClean="0"/>
            </a:lvl1pPr>
          </a:lstStyle>
          <a:p>
            <a:pPr>
              <a:defRPr/>
            </a:pPr>
            <a:endParaRPr lang="en-US" altLang="en-US"/>
          </a:p>
        </p:txBody>
      </p:sp>
      <p:sp>
        <p:nvSpPr>
          <p:cNvPr id="11" name="Rectangle 1042"/>
          <p:cNvSpPr>
            <a:spLocks noGrp="1" noChangeArrowheads="1"/>
          </p:cNvSpPr>
          <p:nvPr>
            <p:ph type="ftr" sz="quarter" idx="11"/>
          </p:nvPr>
        </p:nvSpPr>
        <p:spPr>
          <a:xfrm>
            <a:off x="3124200" y="6324600"/>
            <a:ext cx="2895600" cy="457200"/>
          </a:xfrm>
        </p:spPr>
        <p:txBody>
          <a:bodyPr/>
          <a:lstStyle>
            <a:lvl1pPr>
              <a:defRPr smtClean="0"/>
            </a:lvl1pPr>
          </a:lstStyle>
          <a:p>
            <a:pPr>
              <a:defRPr/>
            </a:pPr>
            <a:endParaRPr lang="en-US" altLang="en-US"/>
          </a:p>
        </p:txBody>
      </p:sp>
      <p:sp>
        <p:nvSpPr>
          <p:cNvPr id="12" name="Rectangle 1043"/>
          <p:cNvSpPr>
            <a:spLocks noGrp="1" noChangeArrowheads="1"/>
          </p:cNvSpPr>
          <p:nvPr>
            <p:ph type="sldNum" sz="quarter" idx="12"/>
          </p:nvPr>
        </p:nvSpPr>
        <p:spPr>
          <a:xfrm>
            <a:off x="6858000" y="6324600"/>
            <a:ext cx="1905000" cy="457200"/>
          </a:xfrm>
        </p:spPr>
        <p:txBody>
          <a:bodyPr/>
          <a:lstStyle>
            <a:lvl1pPr>
              <a:defRPr smtClean="0"/>
            </a:lvl1pPr>
          </a:lstStyle>
          <a:p>
            <a:pPr>
              <a:defRPr/>
            </a:pPr>
            <a:fld id="{A40173BF-19FD-41E5-BD1B-B92C30D42477}" type="slidenum">
              <a:rPr lang="en-US" altLang="en-US"/>
              <a:pPr>
                <a:defRPr/>
              </a:pPr>
              <a:t>‹#›</a:t>
            </a:fld>
            <a:endParaRPr lang="en-US" altLang="en-US"/>
          </a:p>
        </p:txBody>
      </p:sp>
    </p:spTree>
    <p:extLst>
      <p:ext uri="{BB962C8B-B14F-4D97-AF65-F5344CB8AC3E}">
        <p14:creationId xmlns:p14="http://schemas.microsoft.com/office/powerpoint/2010/main" val="3156833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endParaRPr lang="en-US" altLang="en-US"/>
          </a:p>
        </p:txBody>
      </p:sp>
      <p:sp>
        <p:nvSpPr>
          <p:cNvPr id="5" name="Footer Placeholder 4"/>
          <p:cNvSpPr>
            <a:spLocks noGrp="1"/>
          </p:cNvSpPr>
          <p:nvPr>
            <p:ph type="ftr" sz="quarter" idx="11"/>
          </p:nvPr>
        </p:nvSpPr>
        <p:spPr/>
        <p:txBody>
          <a:bodyPr/>
          <a:lstStyle>
            <a:lvl1pPr>
              <a:defRPr smtClean="0"/>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C7F55FB0-2A91-457E-87E3-1BFEBC30CDD7}" type="slidenum">
              <a:rPr lang="en-US" altLang="en-US"/>
              <a:pPr>
                <a:defRPr/>
              </a:pPr>
              <a:t>‹#›</a:t>
            </a:fld>
            <a:endParaRPr lang="en-US" altLang="en-US"/>
          </a:p>
        </p:txBody>
      </p:sp>
    </p:spTree>
    <p:extLst>
      <p:ext uri="{BB962C8B-B14F-4D97-AF65-F5344CB8AC3E}">
        <p14:creationId xmlns:p14="http://schemas.microsoft.com/office/powerpoint/2010/main" val="1439578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42900"/>
            <a:ext cx="19431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42900"/>
            <a:ext cx="56769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endParaRPr lang="en-US" altLang="en-US"/>
          </a:p>
        </p:txBody>
      </p:sp>
      <p:sp>
        <p:nvSpPr>
          <p:cNvPr id="5" name="Footer Placeholder 4"/>
          <p:cNvSpPr>
            <a:spLocks noGrp="1"/>
          </p:cNvSpPr>
          <p:nvPr>
            <p:ph type="ftr" sz="quarter" idx="11"/>
          </p:nvPr>
        </p:nvSpPr>
        <p:spPr/>
        <p:txBody>
          <a:bodyPr/>
          <a:lstStyle>
            <a:lvl1pPr>
              <a:defRPr smtClean="0"/>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649B718A-3D1D-4CA9-9CB0-B5899E761E8F}" type="slidenum">
              <a:rPr lang="en-US" altLang="en-US"/>
              <a:pPr>
                <a:defRPr/>
              </a:pPr>
              <a:t>‹#›</a:t>
            </a:fld>
            <a:endParaRPr lang="en-US" altLang="en-US"/>
          </a:p>
        </p:txBody>
      </p:sp>
    </p:spTree>
    <p:extLst>
      <p:ext uri="{BB962C8B-B14F-4D97-AF65-F5344CB8AC3E}">
        <p14:creationId xmlns:p14="http://schemas.microsoft.com/office/powerpoint/2010/main" val="928363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endParaRPr lang="en-US" altLang="en-US"/>
          </a:p>
        </p:txBody>
      </p:sp>
      <p:sp>
        <p:nvSpPr>
          <p:cNvPr id="5" name="Footer Placeholder 4"/>
          <p:cNvSpPr>
            <a:spLocks noGrp="1"/>
          </p:cNvSpPr>
          <p:nvPr>
            <p:ph type="ftr" sz="quarter" idx="11"/>
          </p:nvPr>
        </p:nvSpPr>
        <p:spPr/>
        <p:txBody>
          <a:bodyPr/>
          <a:lstStyle>
            <a:lvl1pPr>
              <a:defRPr smtClean="0"/>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CB815A93-CEFA-4A54-A4D2-B8C1FF710638}" type="slidenum">
              <a:rPr lang="en-US" altLang="en-US"/>
              <a:pPr>
                <a:defRPr/>
              </a:pPr>
              <a:t>‹#›</a:t>
            </a:fld>
            <a:endParaRPr lang="en-US" altLang="en-US"/>
          </a:p>
        </p:txBody>
      </p:sp>
    </p:spTree>
    <p:extLst>
      <p:ext uri="{BB962C8B-B14F-4D97-AF65-F5344CB8AC3E}">
        <p14:creationId xmlns:p14="http://schemas.microsoft.com/office/powerpoint/2010/main" val="3577802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endParaRPr lang="en-US" altLang="en-US"/>
          </a:p>
        </p:txBody>
      </p:sp>
      <p:sp>
        <p:nvSpPr>
          <p:cNvPr id="5" name="Footer Placeholder 4"/>
          <p:cNvSpPr>
            <a:spLocks noGrp="1"/>
          </p:cNvSpPr>
          <p:nvPr>
            <p:ph type="ftr" sz="quarter" idx="11"/>
          </p:nvPr>
        </p:nvSpPr>
        <p:spPr/>
        <p:txBody>
          <a:bodyPr/>
          <a:lstStyle>
            <a:lvl1pPr>
              <a:defRPr smtClean="0"/>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DBC5A412-40B8-4DDC-B2C0-26962E6FAE13}" type="slidenum">
              <a:rPr lang="en-US" altLang="en-US"/>
              <a:pPr>
                <a:defRPr/>
              </a:pPr>
              <a:t>‹#›</a:t>
            </a:fld>
            <a:endParaRPr lang="en-US" altLang="en-US"/>
          </a:p>
        </p:txBody>
      </p:sp>
    </p:spTree>
    <p:extLst>
      <p:ext uri="{BB962C8B-B14F-4D97-AF65-F5344CB8AC3E}">
        <p14:creationId xmlns:p14="http://schemas.microsoft.com/office/powerpoint/2010/main" val="350839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endParaRPr lang="en-US" altLang="en-US"/>
          </a:p>
        </p:txBody>
      </p:sp>
      <p:sp>
        <p:nvSpPr>
          <p:cNvPr id="6" name="Footer Placeholder 5"/>
          <p:cNvSpPr>
            <a:spLocks noGrp="1"/>
          </p:cNvSpPr>
          <p:nvPr>
            <p:ph type="ftr" sz="quarter" idx="11"/>
          </p:nvPr>
        </p:nvSpPr>
        <p:spPr/>
        <p:txBody>
          <a:bodyPr/>
          <a:lstStyle>
            <a:lvl1pPr>
              <a:defRPr smtClean="0"/>
            </a:lvl1pPr>
          </a:lstStyle>
          <a:p>
            <a:pPr>
              <a:defRPr/>
            </a:pPr>
            <a:endParaRPr lang="en-US" altLang="en-US"/>
          </a:p>
        </p:txBody>
      </p:sp>
      <p:sp>
        <p:nvSpPr>
          <p:cNvPr id="7" name="Slide Number Placeholder 6"/>
          <p:cNvSpPr>
            <a:spLocks noGrp="1"/>
          </p:cNvSpPr>
          <p:nvPr>
            <p:ph type="sldNum" sz="quarter" idx="12"/>
          </p:nvPr>
        </p:nvSpPr>
        <p:spPr/>
        <p:txBody>
          <a:bodyPr/>
          <a:lstStyle>
            <a:lvl1pPr>
              <a:defRPr smtClean="0"/>
            </a:lvl1pPr>
          </a:lstStyle>
          <a:p>
            <a:pPr>
              <a:defRPr/>
            </a:pPr>
            <a:fld id="{5DB12E97-8C71-4AC0-A02F-FF6D6250743A}" type="slidenum">
              <a:rPr lang="en-US" altLang="en-US"/>
              <a:pPr>
                <a:defRPr/>
              </a:pPr>
              <a:t>‹#›</a:t>
            </a:fld>
            <a:endParaRPr lang="en-US" altLang="en-US"/>
          </a:p>
        </p:txBody>
      </p:sp>
    </p:spTree>
    <p:extLst>
      <p:ext uri="{BB962C8B-B14F-4D97-AF65-F5344CB8AC3E}">
        <p14:creationId xmlns:p14="http://schemas.microsoft.com/office/powerpoint/2010/main" val="176955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endParaRPr lang="en-US" altLang="en-US"/>
          </a:p>
        </p:txBody>
      </p:sp>
      <p:sp>
        <p:nvSpPr>
          <p:cNvPr id="8" name="Footer Placeholder 7"/>
          <p:cNvSpPr>
            <a:spLocks noGrp="1"/>
          </p:cNvSpPr>
          <p:nvPr>
            <p:ph type="ftr" sz="quarter" idx="11"/>
          </p:nvPr>
        </p:nvSpPr>
        <p:spPr/>
        <p:txBody>
          <a:bodyPr/>
          <a:lstStyle>
            <a:lvl1pPr>
              <a:defRPr smtClean="0"/>
            </a:lvl1pPr>
          </a:lstStyle>
          <a:p>
            <a:pPr>
              <a:defRPr/>
            </a:pPr>
            <a:endParaRPr lang="en-US" altLang="en-US"/>
          </a:p>
        </p:txBody>
      </p:sp>
      <p:sp>
        <p:nvSpPr>
          <p:cNvPr id="9" name="Slide Number Placeholder 8"/>
          <p:cNvSpPr>
            <a:spLocks noGrp="1"/>
          </p:cNvSpPr>
          <p:nvPr>
            <p:ph type="sldNum" sz="quarter" idx="12"/>
          </p:nvPr>
        </p:nvSpPr>
        <p:spPr/>
        <p:txBody>
          <a:bodyPr/>
          <a:lstStyle>
            <a:lvl1pPr>
              <a:defRPr smtClean="0"/>
            </a:lvl1pPr>
          </a:lstStyle>
          <a:p>
            <a:pPr>
              <a:defRPr/>
            </a:pPr>
            <a:fld id="{C8454BF4-D50D-413A-ACBB-6880DFFBACDA}" type="slidenum">
              <a:rPr lang="en-US" altLang="en-US"/>
              <a:pPr>
                <a:defRPr/>
              </a:pPr>
              <a:t>‹#›</a:t>
            </a:fld>
            <a:endParaRPr lang="en-US" altLang="en-US"/>
          </a:p>
        </p:txBody>
      </p:sp>
    </p:spTree>
    <p:extLst>
      <p:ext uri="{BB962C8B-B14F-4D97-AF65-F5344CB8AC3E}">
        <p14:creationId xmlns:p14="http://schemas.microsoft.com/office/powerpoint/2010/main" val="2250722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endParaRPr lang="en-US" altLang="en-US"/>
          </a:p>
        </p:txBody>
      </p:sp>
      <p:sp>
        <p:nvSpPr>
          <p:cNvPr id="4" name="Footer Placeholder 3"/>
          <p:cNvSpPr>
            <a:spLocks noGrp="1"/>
          </p:cNvSpPr>
          <p:nvPr>
            <p:ph type="ftr" sz="quarter" idx="11"/>
          </p:nvPr>
        </p:nvSpPr>
        <p:spPr/>
        <p:txBody>
          <a:bodyPr/>
          <a:lstStyle>
            <a:lvl1pPr>
              <a:defRPr smtClean="0"/>
            </a:lvl1pPr>
          </a:lstStyle>
          <a:p>
            <a:pPr>
              <a:defRPr/>
            </a:pPr>
            <a:endParaRPr lang="en-US" altLang="en-US"/>
          </a:p>
        </p:txBody>
      </p:sp>
      <p:sp>
        <p:nvSpPr>
          <p:cNvPr id="5" name="Slide Number Placeholder 4"/>
          <p:cNvSpPr>
            <a:spLocks noGrp="1"/>
          </p:cNvSpPr>
          <p:nvPr>
            <p:ph type="sldNum" sz="quarter" idx="12"/>
          </p:nvPr>
        </p:nvSpPr>
        <p:spPr/>
        <p:txBody>
          <a:bodyPr/>
          <a:lstStyle>
            <a:lvl1pPr>
              <a:defRPr smtClean="0"/>
            </a:lvl1pPr>
          </a:lstStyle>
          <a:p>
            <a:pPr>
              <a:defRPr/>
            </a:pPr>
            <a:fld id="{81266DD4-B5A0-4D59-8FB8-D45C4EB1B814}" type="slidenum">
              <a:rPr lang="en-US" altLang="en-US"/>
              <a:pPr>
                <a:defRPr/>
              </a:pPr>
              <a:t>‹#›</a:t>
            </a:fld>
            <a:endParaRPr lang="en-US" altLang="en-US"/>
          </a:p>
        </p:txBody>
      </p:sp>
    </p:spTree>
    <p:extLst>
      <p:ext uri="{BB962C8B-B14F-4D97-AF65-F5344CB8AC3E}">
        <p14:creationId xmlns:p14="http://schemas.microsoft.com/office/powerpoint/2010/main" val="935426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endParaRPr lang="en-US" altLang="en-US"/>
          </a:p>
        </p:txBody>
      </p:sp>
      <p:sp>
        <p:nvSpPr>
          <p:cNvPr id="3" name="Footer Placeholder 2"/>
          <p:cNvSpPr>
            <a:spLocks noGrp="1"/>
          </p:cNvSpPr>
          <p:nvPr>
            <p:ph type="ftr" sz="quarter" idx="11"/>
          </p:nvPr>
        </p:nvSpPr>
        <p:spPr/>
        <p:txBody>
          <a:bodyPr/>
          <a:lstStyle>
            <a:lvl1pPr>
              <a:defRPr smtClean="0"/>
            </a:lvl1pPr>
          </a:lstStyle>
          <a:p>
            <a:pPr>
              <a:defRPr/>
            </a:pPr>
            <a:endParaRPr lang="en-US" altLang="en-US"/>
          </a:p>
        </p:txBody>
      </p:sp>
      <p:sp>
        <p:nvSpPr>
          <p:cNvPr id="4" name="Slide Number Placeholder 3"/>
          <p:cNvSpPr>
            <a:spLocks noGrp="1"/>
          </p:cNvSpPr>
          <p:nvPr>
            <p:ph type="sldNum" sz="quarter" idx="12"/>
          </p:nvPr>
        </p:nvSpPr>
        <p:spPr/>
        <p:txBody>
          <a:bodyPr/>
          <a:lstStyle>
            <a:lvl1pPr>
              <a:defRPr smtClean="0"/>
            </a:lvl1pPr>
          </a:lstStyle>
          <a:p>
            <a:pPr>
              <a:defRPr/>
            </a:pPr>
            <a:fld id="{C556119B-960D-49FB-9CAC-B185BDCD5F6A}" type="slidenum">
              <a:rPr lang="en-US" altLang="en-US"/>
              <a:pPr>
                <a:defRPr/>
              </a:pPr>
              <a:t>‹#›</a:t>
            </a:fld>
            <a:endParaRPr lang="en-US" altLang="en-US"/>
          </a:p>
        </p:txBody>
      </p:sp>
    </p:spTree>
    <p:extLst>
      <p:ext uri="{BB962C8B-B14F-4D97-AF65-F5344CB8AC3E}">
        <p14:creationId xmlns:p14="http://schemas.microsoft.com/office/powerpoint/2010/main" val="1820132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endParaRPr lang="en-US" altLang="en-US"/>
          </a:p>
        </p:txBody>
      </p:sp>
      <p:sp>
        <p:nvSpPr>
          <p:cNvPr id="6" name="Footer Placeholder 5"/>
          <p:cNvSpPr>
            <a:spLocks noGrp="1"/>
          </p:cNvSpPr>
          <p:nvPr>
            <p:ph type="ftr" sz="quarter" idx="11"/>
          </p:nvPr>
        </p:nvSpPr>
        <p:spPr/>
        <p:txBody>
          <a:bodyPr/>
          <a:lstStyle>
            <a:lvl1pPr>
              <a:defRPr smtClean="0"/>
            </a:lvl1pPr>
          </a:lstStyle>
          <a:p>
            <a:pPr>
              <a:defRPr/>
            </a:pPr>
            <a:endParaRPr lang="en-US" altLang="en-US"/>
          </a:p>
        </p:txBody>
      </p:sp>
      <p:sp>
        <p:nvSpPr>
          <p:cNvPr id="7" name="Slide Number Placeholder 6"/>
          <p:cNvSpPr>
            <a:spLocks noGrp="1"/>
          </p:cNvSpPr>
          <p:nvPr>
            <p:ph type="sldNum" sz="quarter" idx="12"/>
          </p:nvPr>
        </p:nvSpPr>
        <p:spPr/>
        <p:txBody>
          <a:bodyPr/>
          <a:lstStyle>
            <a:lvl1pPr>
              <a:defRPr smtClean="0"/>
            </a:lvl1pPr>
          </a:lstStyle>
          <a:p>
            <a:pPr>
              <a:defRPr/>
            </a:pPr>
            <a:fld id="{BF4BF7E2-0ACB-4496-9566-F64393286C43}" type="slidenum">
              <a:rPr lang="en-US" altLang="en-US"/>
              <a:pPr>
                <a:defRPr/>
              </a:pPr>
              <a:t>‹#›</a:t>
            </a:fld>
            <a:endParaRPr lang="en-US" altLang="en-US"/>
          </a:p>
        </p:txBody>
      </p:sp>
    </p:spTree>
    <p:extLst>
      <p:ext uri="{BB962C8B-B14F-4D97-AF65-F5344CB8AC3E}">
        <p14:creationId xmlns:p14="http://schemas.microsoft.com/office/powerpoint/2010/main" val="254702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endParaRPr lang="en-US" altLang="en-US"/>
          </a:p>
        </p:txBody>
      </p:sp>
      <p:sp>
        <p:nvSpPr>
          <p:cNvPr id="6" name="Footer Placeholder 5"/>
          <p:cNvSpPr>
            <a:spLocks noGrp="1"/>
          </p:cNvSpPr>
          <p:nvPr>
            <p:ph type="ftr" sz="quarter" idx="11"/>
          </p:nvPr>
        </p:nvSpPr>
        <p:spPr/>
        <p:txBody>
          <a:bodyPr/>
          <a:lstStyle>
            <a:lvl1pPr>
              <a:defRPr smtClean="0"/>
            </a:lvl1pPr>
          </a:lstStyle>
          <a:p>
            <a:pPr>
              <a:defRPr/>
            </a:pPr>
            <a:endParaRPr lang="en-US" altLang="en-US"/>
          </a:p>
        </p:txBody>
      </p:sp>
      <p:sp>
        <p:nvSpPr>
          <p:cNvPr id="7" name="Slide Number Placeholder 6"/>
          <p:cNvSpPr>
            <a:spLocks noGrp="1"/>
          </p:cNvSpPr>
          <p:nvPr>
            <p:ph type="sldNum" sz="quarter" idx="12"/>
          </p:nvPr>
        </p:nvSpPr>
        <p:spPr/>
        <p:txBody>
          <a:bodyPr/>
          <a:lstStyle>
            <a:lvl1pPr>
              <a:defRPr smtClean="0"/>
            </a:lvl1pPr>
          </a:lstStyle>
          <a:p>
            <a:pPr>
              <a:defRPr/>
            </a:pPr>
            <a:fld id="{D235B0A9-51C4-4941-81CF-49F7C1550B80}" type="slidenum">
              <a:rPr lang="en-US" altLang="en-US"/>
              <a:pPr>
                <a:defRPr/>
              </a:pPr>
              <a:t>‹#›</a:t>
            </a:fld>
            <a:endParaRPr lang="en-US" altLang="en-US"/>
          </a:p>
        </p:txBody>
      </p:sp>
    </p:spTree>
    <p:extLst>
      <p:ext uri="{BB962C8B-B14F-4D97-AF65-F5344CB8AC3E}">
        <p14:creationId xmlns:p14="http://schemas.microsoft.com/office/powerpoint/2010/main" val="4198311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81000" y="304800"/>
            <a:ext cx="8383588" cy="6021388"/>
            <a:chOff x="240" y="192"/>
            <a:chExt cx="5281" cy="3793"/>
          </a:xfrm>
        </p:grpSpPr>
        <p:sp>
          <p:nvSpPr>
            <p:cNvPr id="1032" name="Freeform 6"/>
            <p:cNvSpPr>
              <a:spLocks/>
            </p:cNvSpPr>
            <p:nvPr/>
          </p:nvSpPr>
          <p:spPr bwMode="auto">
            <a:xfrm>
              <a:off x="252" y="1008"/>
              <a:ext cx="5269" cy="2977"/>
            </a:xfrm>
            <a:custGeom>
              <a:avLst/>
              <a:gdLst>
                <a:gd name="T0" fmla="*/ 5268 w 5269"/>
                <a:gd name="T1" fmla="*/ 0 h 2977"/>
                <a:gd name="T2" fmla="*/ 5268 w 5269"/>
                <a:gd name="T3" fmla="*/ 2976 h 2977"/>
                <a:gd name="T4" fmla="*/ 0 w 5269"/>
                <a:gd name="T5" fmla="*/ 2976 h 2977"/>
                <a:gd name="T6" fmla="*/ 0 60000 65536"/>
                <a:gd name="T7" fmla="*/ 0 60000 65536"/>
                <a:gd name="T8" fmla="*/ 0 60000 65536"/>
              </a:gdLst>
              <a:ahLst/>
              <a:cxnLst>
                <a:cxn ang="T6">
                  <a:pos x="T0" y="T1"/>
                </a:cxn>
                <a:cxn ang="T7">
                  <a:pos x="T2" y="T3"/>
                </a:cxn>
                <a:cxn ang="T8">
                  <a:pos x="T4" y="T5"/>
                </a:cxn>
              </a:cxnLst>
              <a:rect l="0" t="0" r="r" b="b"/>
              <a:pathLst>
                <a:path w="5269" h="2977">
                  <a:moveTo>
                    <a:pt x="5268" y="0"/>
                  </a:moveTo>
                  <a:lnTo>
                    <a:pt x="5268" y="2976"/>
                  </a:lnTo>
                  <a:lnTo>
                    <a:pt x="0" y="2976"/>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3" name="Freeform 10"/>
            <p:cNvSpPr>
              <a:spLocks/>
            </p:cNvSpPr>
            <p:nvPr/>
          </p:nvSpPr>
          <p:spPr bwMode="auto">
            <a:xfrm>
              <a:off x="336" y="1103"/>
              <a:ext cx="97" cy="2785"/>
            </a:xfrm>
            <a:custGeom>
              <a:avLst/>
              <a:gdLst>
                <a:gd name="T0" fmla="*/ 0 w 97"/>
                <a:gd name="T1" fmla="*/ 2784 h 2785"/>
                <a:gd name="T2" fmla="*/ 0 w 97"/>
                <a:gd name="T3" fmla="*/ 0 h 2785"/>
                <a:gd name="T4" fmla="*/ 96 w 97"/>
                <a:gd name="T5" fmla="*/ 0 h 2785"/>
                <a:gd name="T6" fmla="*/ 0 60000 65536"/>
                <a:gd name="T7" fmla="*/ 0 60000 65536"/>
                <a:gd name="T8" fmla="*/ 0 60000 65536"/>
              </a:gdLst>
              <a:ahLst/>
              <a:cxnLst>
                <a:cxn ang="T6">
                  <a:pos x="T0" y="T1"/>
                </a:cxn>
                <a:cxn ang="T7">
                  <a:pos x="T2" y="T3"/>
                </a:cxn>
                <a:cxn ang="T8">
                  <a:pos x="T4" y="T5"/>
                </a:cxn>
              </a:cxnLst>
              <a:rect l="0" t="0" r="r" b="b"/>
              <a:pathLst>
                <a:path w="97" h="2785">
                  <a:moveTo>
                    <a:pt x="0" y="2784"/>
                  </a:moveTo>
                  <a:lnTo>
                    <a:pt x="0" y="0"/>
                  </a:lnTo>
                  <a:lnTo>
                    <a:pt x="96" y="0"/>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Freeform 14"/>
            <p:cNvSpPr>
              <a:spLocks/>
            </p:cNvSpPr>
            <p:nvPr/>
          </p:nvSpPr>
          <p:spPr bwMode="auto">
            <a:xfrm>
              <a:off x="240" y="192"/>
              <a:ext cx="193" cy="721"/>
            </a:xfrm>
            <a:custGeom>
              <a:avLst/>
              <a:gdLst>
                <a:gd name="T0" fmla="*/ 192 w 193"/>
                <a:gd name="T1" fmla="*/ 0 h 721"/>
                <a:gd name="T2" fmla="*/ 192 w 193"/>
                <a:gd name="T3" fmla="*/ 720 h 721"/>
                <a:gd name="T4" fmla="*/ 0 w 193"/>
                <a:gd name="T5" fmla="*/ 720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192" y="720"/>
                  </a:lnTo>
                  <a:lnTo>
                    <a:pt x="0" y="720"/>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15"/>
          <p:cNvSpPr>
            <a:spLocks noGrp="1" noChangeArrowheads="1"/>
          </p:cNvSpPr>
          <p:nvPr>
            <p:ph type="title"/>
          </p:nvPr>
        </p:nvSpPr>
        <p:spPr bwMode="auto">
          <a:xfrm>
            <a:off x="838200" y="342900"/>
            <a:ext cx="7772400"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8" name="Rectangle 16"/>
          <p:cNvSpPr>
            <a:spLocks noGrp="1" noChangeArrowheads="1"/>
          </p:cNvSpPr>
          <p:nvPr>
            <p:ph type="body" idx="1"/>
          </p:nvPr>
        </p:nvSpPr>
        <p:spPr bwMode="auto">
          <a:xfrm>
            <a:off x="8382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7361" name="Rectangle 17"/>
          <p:cNvSpPr>
            <a:spLocks noGrp="1" noChangeArrowheads="1"/>
          </p:cNvSpPr>
          <p:nvPr>
            <p:ph type="dt" sz="half" idx="2"/>
          </p:nvPr>
        </p:nvSpPr>
        <p:spPr bwMode="auto">
          <a:xfrm>
            <a:off x="381000" y="63230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smtClean="0"/>
            </a:lvl1pPr>
          </a:lstStyle>
          <a:p>
            <a:pPr>
              <a:defRPr/>
            </a:pPr>
            <a:endParaRPr lang="en-US" altLang="en-US"/>
          </a:p>
        </p:txBody>
      </p:sp>
      <p:sp>
        <p:nvSpPr>
          <p:cNvPr id="57362" name="Rectangle 18"/>
          <p:cNvSpPr>
            <a:spLocks noGrp="1" noChangeArrowheads="1"/>
          </p:cNvSpPr>
          <p:nvPr>
            <p:ph type="ftr" sz="quarter" idx="3"/>
          </p:nvPr>
        </p:nvSpPr>
        <p:spPr bwMode="auto">
          <a:xfrm>
            <a:off x="3124200" y="632301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smtClean="0"/>
            </a:lvl1pPr>
          </a:lstStyle>
          <a:p>
            <a:pPr>
              <a:defRPr/>
            </a:pPr>
            <a:endParaRPr lang="en-US" altLang="en-US"/>
          </a:p>
        </p:txBody>
      </p:sp>
      <p:sp>
        <p:nvSpPr>
          <p:cNvPr id="57363" name="Rectangle 19"/>
          <p:cNvSpPr>
            <a:spLocks noGrp="1" noChangeArrowheads="1"/>
          </p:cNvSpPr>
          <p:nvPr>
            <p:ph type="sldNum" sz="quarter" idx="4"/>
          </p:nvPr>
        </p:nvSpPr>
        <p:spPr bwMode="auto">
          <a:xfrm>
            <a:off x="6858000" y="63230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smtClean="0"/>
            </a:lvl1pPr>
          </a:lstStyle>
          <a:p>
            <a:pPr>
              <a:defRPr/>
            </a:pPr>
            <a:fld id="{F5462C10-DF7E-4E6E-B2F0-024347444F4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Monotype Sort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20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20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20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20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png"/><Relationship Id="rId5" Type="http://schemas.openxmlformats.org/officeDocument/2006/relationships/oleObject" Target="../embeddings/oleObject4.bin"/><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9.png"/></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pPr algn="ctr"/>
            <a:r>
              <a:rPr lang="en-US" altLang="en-US" smtClean="0"/>
              <a:t>Analog Channel Testing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838200" y="990600"/>
            <a:ext cx="7772400" cy="4114800"/>
          </a:xfrm>
        </p:spPr>
        <p:txBody>
          <a:bodyPr/>
          <a:lstStyle/>
          <a:p>
            <a:r>
              <a:rPr lang="en-US" altLang="en-US" smtClean="0"/>
              <a:t>Example:</a:t>
            </a:r>
          </a:p>
          <a:p>
            <a:pPr lvl="2"/>
            <a:r>
              <a:rPr lang="en-US" altLang="en-US" smtClean="0"/>
              <a:t>Given the peak value of one side</a:t>
            </a:r>
          </a:p>
          <a:p>
            <a:pPr lvl="2"/>
            <a:r>
              <a:rPr lang="en-US" altLang="en-US" smtClean="0"/>
              <a:t>Compute dBV of differential signal</a:t>
            </a:r>
          </a:p>
          <a:p>
            <a:pPr lvl="2"/>
            <a:endParaRPr lang="en-US" altLang="en-US" smtClean="0"/>
          </a:p>
          <a:p>
            <a:pPr lvl="2"/>
            <a:endParaRPr lang="en-US" altLang="en-US" smtClean="0"/>
          </a:p>
          <a:p>
            <a:pPr lvl="2"/>
            <a:endParaRPr lang="en-US" altLang="en-US" smtClean="0"/>
          </a:p>
          <a:p>
            <a:pPr lvl="2"/>
            <a:endParaRPr lang="en-US" altLang="en-US" smtClean="0"/>
          </a:p>
          <a:p>
            <a:pPr lvl="2"/>
            <a:endParaRPr lang="en-US" altLang="en-US" smtClean="0"/>
          </a:p>
          <a:p>
            <a:pPr lvl="2"/>
            <a:r>
              <a:rPr lang="en-US" altLang="en-US" smtClean="0"/>
              <a:t>500 mV one side, </a:t>
            </a:r>
            <a:r>
              <a:rPr lang="en-US" altLang="en-US" smtClean="0">
                <a:sym typeface="Wingdings" panose="05000000000000000000" pitchFamily="2" charset="2"/>
              </a:rPr>
              <a:t> 1V differential</a:t>
            </a:r>
          </a:p>
          <a:p>
            <a:pPr lvl="2"/>
            <a:r>
              <a:rPr lang="en-US" altLang="en-US" smtClean="0">
                <a:sym typeface="Wingdings" panose="05000000000000000000" pitchFamily="2" charset="2"/>
              </a:rPr>
              <a:t> 0.707 V rms diff</a:t>
            </a:r>
          </a:p>
          <a:p>
            <a:pPr lvl="2"/>
            <a:r>
              <a:rPr lang="en-US" altLang="en-US" smtClean="0">
                <a:sym typeface="Wingdings" panose="05000000000000000000" pitchFamily="2" charset="2"/>
              </a:rPr>
              <a:t>dBV: 20*log10(0.707 Vrms / 1 Vrms) = -3.01 dBV</a:t>
            </a:r>
            <a:endParaRPr lang="en-US" altLang="en-US" smtClean="0"/>
          </a:p>
          <a:p>
            <a:pPr lvl="2"/>
            <a:endParaRPr lang="en-US" altLang="en-US" smtClean="0"/>
          </a:p>
        </p:txBody>
      </p:sp>
      <p:grpSp>
        <p:nvGrpSpPr>
          <p:cNvPr id="23555" name="Group 2"/>
          <p:cNvGrpSpPr>
            <a:grpSpLocks/>
          </p:cNvGrpSpPr>
          <p:nvPr/>
        </p:nvGrpSpPr>
        <p:grpSpPr bwMode="auto">
          <a:xfrm>
            <a:off x="2849563" y="2697163"/>
            <a:ext cx="3535362" cy="1646237"/>
            <a:chOff x="4560" y="3624"/>
            <a:chExt cx="5568" cy="2592"/>
          </a:xfrm>
        </p:grpSpPr>
        <p:grpSp>
          <p:nvGrpSpPr>
            <p:cNvPr id="23556" name="Group 3"/>
            <p:cNvGrpSpPr>
              <a:grpSpLocks/>
            </p:cNvGrpSpPr>
            <p:nvPr/>
          </p:nvGrpSpPr>
          <p:grpSpPr bwMode="auto">
            <a:xfrm>
              <a:off x="6720" y="3624"/>
              <a:ext cx="1512" cy="1152"/>
              <a:chOff x="1296" y="2376"/>
              <a:chExt cx="3024" cy="1512"/>
            </a:xfrm>
          </p:grpSpPr>
          <p:grpSp>
            <p:nvGrpSpPr>
              <p:cNvPr id="23594" name="Group 4"/>
              <p:cNvGrpSpPr>
                <a:grpSpLocks/>
              </p:cNvGrpSpPr>
              <p:nvPr/>
            </p:nvGrpSpPr>
            <p:grpSpPr bwMode="auto">
              <a:xfrm>
                <a:off x="3312" y="2376"/>
                <a:ext cx="1008" cy="1512"/>
                <a:chOff x="4329" y="6567"/>
                <a:chExt cx="1296" cy="971"/>
              </a:xfrm>
            </p:grpSpPr>
            <p:sp>
              <p:nvSpPr>
                <p:cNvPr id="23605" name="Freeform 5"/>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606" name="Freeform 6"/>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607" name="Freeform 7"/>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608" name="Freeform 8"/>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3595" name="Group 9"/>
              <p:cNvGrpSpPr>
                <a:grpSpLocks/>
              </p:cNvGrpSpPr>
              <p:nvPr/>
            </p:nvGrpSpPr>
            <p:grpSpPr bwMode="auto">
              <a:xfrm>
                <a:off x="2304" y="2376"/>
                <a:ext cx="1008" cy="1512"/>
                <a:chOff x="4329" y="6567"/>
                <a:chExt cx="1296" cy="971"/>
              </a:xfrm>
            </p:grpSpPr>
            <p:sp>
              <p:nvSpPr>
                <p:cNvPr id="23601" name="Freeform 10"/>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602" name="Freeform 11"/>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603" name="Freeform 12"/>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604" name="Freeform 13"/>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3596" name="Group 14"/>
              <p:cNvGrpSpPr>
                <a:grpSpLocks/>
              </p:cNvGrpSpPr>
              <p:nvPr/>
            </p:nvGrpSpPr>
            <p:grpSpPr bwMode="auto">
              <a:xfrm>
                <a:off x="1296" y="2376"/>
                <a:ext cx="1008" cy="1512"/>
                <a:chOff x="4329" y="6567"/>
                <a:chExt cx="1296" cy="971"/>
              </a:xfrm>
            </p:grpSpPr>
            <p:sp>
              <p:nvSpPr>
                <p:cNvPr id="23597" name="Freeform 15"/>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98" name="Freeform 16"/>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99" name="Freeform 17"/>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600" name="Freeform 18"/>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23557" name="Text Box 19"/>
            <p:cNvSpPr txBox="1">
              <a:spLocks noChangeArrowheads="1"/>
            </p:cNvSpPr>
            <p:nvPr/>
          </p:nvSpPr>
          <p:spPr bwMode="auto">
            <a:xfrm>
              <a:off x="8640" y="3672"/>
              <a:ext cx="148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500 mV</a:t>
              </a:r>
            </a:p>
          </p:txBody>
        </p:sp>
        <p:sp>
          <p:nvSpPr>
            <p:cNvPr id="23558" name="Line 20"/>
            <p:cNvSpPr>
              <a:spLocks noChangeShapeType="1"/>
            </p:cNvSpPr>
            <p:nvPr/>
          </p:nvSpPr>
          <p:spPr bwMode="auto">
            <a:xfrm>
              <a:off x="8448" y="3624"/>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3559" name="Line 21"/>
            <p:cNvSpPr>
              <a:spLocks noChangeShapeType="1"/>
            </p:cNvSpPr>
            <p:nvPr/>
          </p:nvSpPr>
          <p:spPr bwMode="auto">
            <a:xfrm>
              <a:off x="8448" y="4200"/>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3560" name="Line 22"/>
            <p:cNvSpPr>
              <a:spLocks noChangeShapeType="1"/>
            </p:cNvSpPr>
            <p:nvPr/>
          </p:nvSpPr>
          <p:spPr bwMode="auto">
            <a:xfrm>
              <a:off x="8448" y="4776"/>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3561" name="Line 23"/>
            <p:cNvSpPr>
              <a:spLocks noChangeShapeType="1"/>
            </p:cNvSpPr>
            <p:nvPr/>
          </p:nvSpPr>
          <p:spPr bwMode="auto">
            <a:xfrm>
              <a:off x="8664" y="3624"/>
              <a:ext cx="0" cy="576"/>
            </a:xfrm>
            <a:prstGeom prst="line">
              <a:avLst/>
            </a:prstGeom>
            <a:noFill/>
            <a:ln w="9525">
              <a:solidFill>
                <a:srgbClr val="000000"/>
              </a:solidFill>
              <a:round/>
              <a:headEnd type="triangle" w="sm" len="me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23562" name="Group 24"/>
            <p:cNvGrpSpPr>
              <a:grpSpLocks/>
            </p:cNvGrpSpPr>
            <p:nvPr/>
          </p:nvGrpSpPr>
          <p:grpSpPr bwMode="auto">
            <a:xfrm flipV="1">
              <a:off x="6720" y="5064"/>
              <a:ext cx="1512" cy="1080"/>
              <a:chOff x="1296" y="2376"/>
              <a:chExt cx="3024" cy="1512"/>
            </a:xfrm>
          </p:grpSpPr>
          <p:grpSp>
            <p:nvGrpSpPr>
              <p:cNvPr id="23579" name="Group 25"/>
              <p:cNvGrpSpPr>
                <a:grpSpLocks/>
              </p:cNvGrpSpPr>
              <p:nvPr/>
            </p:nvGrpSpPr>
            <p:grpSpPr bwMode="auto">
              <a:xfrm>
                <a:off x="3312" y="2376"/>
                <a:ext cx="1008" cy="1512"/>
                <a:chOff x="4329" y="6567"/>
                <a:chExt cx="1296" cy="971"/>
              </a:xfrm>
            </p:grpSpPr>
            <p:sp>
              <p:nvSpPr>
                <p:cNvPr id="23590" name="Freeform 26"/>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91" name="Freeform 27"/>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92" name="Freeform 28"/>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93" name="Freeform 29"/>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3580" name="Group 30"/>
              <p:cNvGrpSpPr>
                <a:grpSpLocks/>
              </p:cNvGrpSpPr>
              <p:nvPr/>
            </p:nvGrpSpPr>
            <p:grpSpPr bwMode="auto">
              <a:xfrm>
                <a:off x="2304" y="2376"/>
                <a:ext cx="1008" cy="1512"/>
                <a:chOff x="4329" y="6567"/>
                <a:chExt cx="1296" cy="971"/>
              </a:xfrm>
            </p:grpSpPr>
            <p:sp>
              <p:nvSpPr>
                <p:cNvPr id="23586" name="Freeform 31"/>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7" name="Freeform 32"/>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8" name="Freeform 33"/>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9" name="Freeform 34"/>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3581" name="Group 35"/>
              <p:cNvGrpSpPr>
                <a:grpSpLocks/>
              </p:cNvGrpSpPr>
              <p:nvPr/>
            </p:nvGrpSpPr>
            <p:grpSpPr bwMode="auto">
              <a:xfrm>
                <a:off x="1296" y="2376"/>
                <a:ext cx="1008" cy="1512"/>
                <a:chOff x="4329" y="6567"/>
                <a:chExt cx="1296" cy="971"/>
              </a:xfrm>
            </p:grpSpPr>
            <p:sp>
              <p:nvSpPr>
                <p:cNvPr id="23582" name="Freeform 36"/>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3" name="Freeform 37"/>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4" name="Freeform 38"/>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5" name="Freeform 39"/>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23563" name="Line 40"/>
            <p:cNvSpPr>
              <a:spLocks noChangeShapeType="1"/>
            </p:cNvSpPr>
            <p:nvPr/>
          </p:nvSpPr>
          <p:spPr bwMode="auto">
            <a:xfrm>
              <a:off x="8448" y="5064"/>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3564" name="Line 41"/>
            <p:cNvSpPr>
              <a:spLocks noChangeShapeType="1"/>
            </p:cNvSpPr>
            <p:nvPr/>
          </p:nvSpPr>
          <p:spPr bwMode="auto">
            <a:xfrm>
              <a:off x="8448" y="5640"/>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3565" name="Line 42"/>
            <p:cNvSpPr>
              <a:spLocks noChangeShapeType="1"/>
            </p:cNvSpPr>
            <p:nvPr/>
          </p:nvSpPr>
          <p:spPr bwMode="auto">
            <a:xfrm>
              <a:off x="8448" y="6216"/>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3566" name="Line 43"/>
            <p:cNvSpPr>
              <a:spLocks noChangeShapeType="1"/>
            </p:cNvSpPr>
            <p:nvPr/>
          </p:nvSpPr>
          <p:spPr bwMode="auto">
            <a:xfrm>
              <a:off x="8664" y="5064"/>
              <a:ext cx="0" cy="576"/>
            </a:xfrm>
            <a:prstGeom prst="line">
              <a:avLst/>
            </a:prstGeom>
            <a:noFill/>
            <a:ln w="9525">
              <a:solidFill>
                <a:srgbClr val="000000"/>
              </a:solidFill>
              <a:round/>
              <a:headEnd type="triangle" w="sm" len="me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3567" name="Line 44"/>
            <p:cNvSpPr>
              <a:spLocks noChangeShapeType="1"/>
            </p:cNvSpPr>
            <p:nvPr/>
          </p:nvSpPr>
          <p:spPr bwMode="auto">
            <a:xfrm flipH="1">
              <a:off x="5136" y="4992"/>
              <a:ext cx="5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3568" name="Group 45"/>
            <p:cNvGrpSpPr>
              <a:grpSpLocks/>
            </p:cNvGrpSpPr>
            <p:nvPr/>
          </p:nvGrpSpPr>
          <p:grpSpPr bwMode="auto">
            <a:xfrm>
              <a:off x="4704" y="4560"/>
              <a:ext cx="720" cy="576"/>
              <a:chOff x="2448" y="5400"/>
              <a:chExt cx="720" cy="576"/>
            </a:xfrm>
          </p:grpSpPr>
          <p:sp>
            <p:nvSpPr>
              <p:cNvPr id="23575" name="Line 46"/>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6" name="Line 47"/>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7" name="Line 48"/>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8" name="Line 49"/>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569" name="Line 50"/>
            <p:cNvSpPr>
              <a:spLocks noChangeShapeType="1"/>
            </p:cNvSpPr>
            <p:nvPr/>
          </p:nvSpPr>
          <p:spPr bwMode="auto">
            <a:xfrm flipH="1">
              <a:off x="5136" y="4704"/>
              <a:ext cx="5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3570" name="Group 51"/>
            <p:cNvGrpSpPr>
              <a:grpSpLocks/>
            </p:cNvGrpSpPr>
            <p:nvPr/>
          </p:nvGrpSpPr>
          <p:grpSpPr bwMode="auto">
            <a:xfrm>
              <a:off x="5640" y="4488"/>
              <a:ext cx="1152" cy="792"/>
              <a:chOff x="2232" y="12312"/>
              <a:chExt cx="1152" cy="792"/>
            </a:xfrm>
          </p:grpSpPr>
          <p:sp>
            <p:nvSpPr>
              <p:cNvPr id="23573" name="Text Box 52"/>
              <p:cNvSpPr txBox="1">
                <a:spLocks noChangeArrowheads="1"/>
              </p:cNvSpPr>
              <p:nvPr/>
            </p:nvSpPr>
            <p:spPr bwMode="auto">
              <a:xfrm>
                <a:off x="2232" y="12312"/>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OUTP</a:t>
                </a:r>
              </a:p>
            </p:txBody>
          </p:sp>
          <p:sp>
            <p:nvSpPr>
              <p:cNvPr id="23574" name="Text Box 53"/>
              <p:cNvSpPr txBox="1">
                <a:spLocks noChangeArrowheads="1"/>
              </p:cNvSpPr>
              <p:nvPr/>
            </p:nvSpPr>
            <p:spPr bwMode="auto">
              <a:xfrm>
                <a:off x="2232" y="12600"/>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OUTN</a:t>
                </a:r>
              </a:p>
            </p:txBody>
          </p:sp>
        </p:grpSp>
        <p:sp>
          <p:nvSpPr>
            <p:cNvPr id="23571" name="Line 54"/>
            <p:cNvSpPr>
              <a:spLocks noChangeShapeType="1"/>
            </p:cNvSpPr>
            <p:nvPr/>
          </p:nvSpPr>
          <p:spPr bwMode="auto">
            <a:xfrm flipH="1">
              <a:off x="4560" y="4848"/>
              <a:ext cx="288"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3572" name="Text Box 55"/>
            <p:cNvSpPr txBox="1">
              <a:spLocks noChangeArrowheads="1"/>
            </p:cNvSpPr>
            <p:nvPr/>
          </p:nvSpPr>
          <p:spPr bwMode="auto">
            <a:xfrm>
              <a:off x="8640" y="5112"/>
              <a:ext cx="148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500 mV</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838200" y="990600"/>
            <a:ext cx="7772400" cy="4114800"/>
          </a:xfrm>
        </p:spPr>
        <p:txBody>
          <a:bodyPr/>
          <a:lstStyle/>
          <a:p>
            <a:r>
              <a:rPr lang="en-US" altLang="en-US" smtClean="0"/>
              <a:t>Example:</a:t>
            </a:r>
          </a:p>
          <a:p>
            <a:pPr lvl="2"/>
            <a:r>
              <a:rPr lang="en-US" altLang="en-US" smtClean="0"/>
              <a:t>Convert a 250 mV single ended RMS measurement into dBm units at 600 Ohms.</a:t>
            </a:r>
          </a:p>
          <a:p>
            <a:pPr lvl="3"/>
            <a:r>
              <a:rPr lang="en-US" altLang="en-US" smtClean="0"/>
              <a:t>Convert voltage level to a power level using:</a:t>
            </a:r>
          </a:p>
          <a:p>
            <a:pPr lvl="4"/>
            <a:r>
              <a:rPr lang="en-US" altLang="en-US" smtClean="0"/>
              <a:t>Power = V</a:t>
            </a:r>
            <a:r>
              <a:rPr lang="en-US" altLang="en-US" baseline="30000" smtClean="0"/>
              <a:t>2</a:t>
            </a:r>
            <a:r>
              <a:rPr lang="en-US" altLang="en-US" smtClean="0"/>
              <a:t>/R</a:t>
            </a:r>
          </a:p>
          <a:p>
            <a:pPr lvl="3"/>
            <a:r>
              <a:rPr lang="en-US" altLang="en-US" smtClean="0"/>
              <a:t>Then the power is compared to the 1mW reference using:</a:t>
            </a:r>
          </a:p>
          <a:p>
            <a:pPr lvl="4"/>
            <a:r>
              <a:rPr lang="en-US" altLang="en-US" smtClean="0"/>
              <a:t>10*log (Power / 1mW))</a:t>
            </a:r>
          </a:p>
          <a:p>
            <a:pPr lvl="3"/>
            <a:r>
              <a:rPr lang="en-US" altLang="en-US" smtClean="0"/>
              <a:t>The total equation is therefore:</a:t>
            </a:r>
          </a:p>
          <a:p>
            <a:pPr lvl="4"/>
            <a:r>
              <a:rPr lang="en-US" altLang="en-US" smtClean="0"/>
              <a:t>Signal Level (dBm) = 10*log (V</a:t>
            </a:r>
            <a:r>
              <a:rPr lang="en-US" altLang="en-US" baseline="30000" smtClean="0"/>
              <a:t>2</a:t>
            </a:r>
            <a:r>
              <a:rPr lang="en-US" altLang="en-US" smtClean="0"/>
              <a:t>/(R*1mW))</a:t>
            </a:r>
          </a:p>
          <a:p>
            <a:pPr lvl="3"/>
            <a:r>
              <a:rPr lang="en-US" altLang="en-US" smtClean="0"/>
              <a:t>Converting the 250 mV signal into dBm at 600 Ohms:</a:t>
            </a:r>
          </a:p>
          <a:p>
            <a:pPr lvl="4"/>
            <a:r>
              <a:rPr lang="en-US" altLang="en-US" smtClean="0"/>
              <a:t>10*log((250mV)2/(600*1mW))=-9.823 dBm at 600 Ohms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685800" y="533400"/>
            <a:ext cx="7772400" cy="5638800"/>
          </a:xfrm>
        </p:spPr>
        <p:txBody>
          <a:bodyPr/>
          <a:lstStyle/>
          <a:p>
            <a:pPr>
              <a:defRPr/>
            </a:pPr>
            <a:r>
              <a:rPr lang="en-US" altLang="en-US" dirty="0" smtClean="0"/>
              <a:t>Gain and Level Tests</a:t>
            </a:r>
          </a:p>
          <a:p>
            <a:pPr lvl="1">
              <a:defRPr/>
            </a:pPr>
            <a:r>
              <a:rPr lang="en-US" altLang="en-US" dirty="0" smtClean="0"/>
              <a:t>Absolute Gain and Gain Error</a:t>
            </a:r>
          </a:p>
          <a:p>
            <a:pPr lvl="2">
              <a:defRPr/>
            </a:pPr>
            <a:r>
              <a:rPr lang="en-US" altLang="en-US" dirty="0" smtClean="0"/>
              <a:t>Simply the ratio of output signal level divided by the input signal level at a particular frequency.</a:t>
            </a:r>
          </a:p>
          <a:p>
            <a:pPr marL="1371600" lvl="3" indent="0">
              <a:buFontTx/>
              <a:buNone/>
              <a:defRPr/>
            </a:pPr>
            <a:r>
              <a:rPr lang="en-US" altLang="en-US" dirty="0" smtClean="0"/>
              <a:t>G = Vo/Vin in value, or 20log10(Vo/Vin) in dB</a:t>
            </a:r>
          </a:p>
          <a:p>
            <a:pPr lvl="2">
              <a:defRPr/>
            </a:pPr>
            <a:r>
              <a:rPr lang="en-US" altLang="en-US" dirty="0" smtClean="0"/>
              <a:t>Sometimes a channel’s gain is specified in terms of error relative to the ideal absolute gain - Gain error.</a:t>
            </a:r>
          </a:p>
          <a:p>
            <a:pPr lvl="3">
              <a:defRPr/>
            </a:pPr>
            <a:r>
              <a:rPr lang="en-US" altLang="en-US" dirty="0" smtClean="0"/>
              <a:t>Gain error is defined as the actual (measured) gain of a channel, divided by its ideal (expected) gain.  </a:t>
            </a:r>
          </a:p>
          <a:p>
            <a:pPr lvl="3">
              <a:defRPr/>
            </a:pPr>
            <a:r>
              <a:rPr lang="en-US" altLang="en-US" dirty="0" smtClean="0"/>
              <a:t>Gain errors are frequently the result of component mismatch in the DUT.</a:t>
            </a:r>
          </a:p>
          <a:p>
            <a:pPr lvl="2">
              <a:defRPr/>
            </a:pPr>
            <a:r>
              <a:rPr lang="en-US" altLang="en-US" dirty="0" smtClean="0"/>
              <a:t>Gain tests are commonly performed at levels below the maximum allowed signal - to distinguish between distortion and gain errors.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6626" name="Group 2"/>
          <p:cNvGrpSpPr>
            <a:grpSpLocks/>
          </p:cNvGrpSpPr>
          <p:nvPr/>
        </p:nvGrpSpPr>
        <p:grpSpPr bwMode="auto">
          <a:xfrm>
            <a:off x="1427163" y="533400"/>
            <a:ext cx="5989637" cy="1371600"/>
            <a:chOff x="1440" y="3672"/>
            <a:chExt cx="9432" cy="2160"/>
          </a:xfrm>
        </p:grpSpPr>
        <p:sp>
          <p:nvSpPr>
            <p:cNvPr id="26670" name="Line 3"/>
            <p:cNvSpPr>
              <a:spLocks noChangeShapeType="1"/>
            </p:cNvSpPr>
            <p:nvPr/>
          </p:nvSpPr>
          <p:spPr bwMode="auto">
            <a:xfrm>
              <a:off x="3024" y="5040"/>
              <a:ext cx="64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26671" name="Group 4"/>
            <p:cNvGrpSpPr>
              <a:grpSpLocks/>
            </p:cNvGrpSpPr>
            <p:nvPr/>
          </p:nvGrpSpPr>
          <p:grpSpPr bwMode="auto">
            <a:xfrm>
              <a:off x="1440" y="4752"/>
              <a:ext cx="1555" cy="576"/>
              <a:chOff x="3240" y="11304"/>
              <a:chExt cx="1555" cy="576"/>
            </a:xfrm>
          </p:grpSpPr>
          <p:sp>
            <p:nvSpPr>
              <p:cNvPr id="26712" name="Freeform 5"/>
              <p:cNvSpPr>
                <a:spLocks/>
              </p:cNvSpPr>
              <p:nvPr/>
            </p:nvSpPr>
            <p:spPr bwMode="auto">
              <a:xfrm flipH="1">
                <a:off x="3384" y="11304"/>
                <a:ext cx="1411" cy="576"/>
              </a:xfrm>
              <a:custGeom>
                <a:avLst/>
                <a:gdLst>
                  <a:gd name="T0" fmla="*/ 314 w 1728"/>
                  <a:gd name="T1" fmla="*/ 0 h 864"/>
                  <a:gd name="T2" fmla="*/ 941 w 1728"/>
                  <a:gd name="T3" fmla="*/ 0 h 864"/>
                  <a:gd name="T4" fmla="*/ 941 w 1728"/>
                  <a:gd name="T5" fmla="*/ 256 h 864"/>
                  <a:gd name="T6" fmla="*/ 314 w 1728"/>
                  <a:gd name="T7" fmla="*/ 256 h 864"/>
                  <a:gd name="T8" fmla="*/ 0 w 1728"/>
                  <a:gd name="T9" fmla="*/ 128 h 864"/>
                  <a:gd name="T10" fmla="*/ 314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26713" name="Text Box 6"/>
              <p:cNvSpPr txBox="1">
                <a:spLocks noChangeArrowheads="1"/>
              </p:cNvSpPr>
              <p:nvPr/>
            </p:nvSpPr>
            <p:spPr bwMode="auto">
              <a:xfrm>
                <a:off x="3240" y="11376"/>
                <a:ext cx="144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AWG</a:t>
                </a:r>
              </a:p>
            </p:txBody>
          </p:sp>
        </p:grpSp>
        <p:grpSp>
          <p:nvGrpSpPr>
            <p:cNvPr id="26672" name="Group 7"/>
            <p:cNvGrpSpPr>
              <a:grpSpLocks/>
            </p:cNvGrpSpPr>
            <p:nvPr/>
          </p:nvGrpSpPr>
          <p:grpSpPr bwMode="auto">
            <a:xfrm>
              <a:off x="6336" y="4752"/>
              <a:ext cx="1440" cy="576"/>
              <a:chOff x="7704" y="5688"/>
              <a:chExt cx="1176" cy="576"/>
            </a:xfrm>
          </p:grpSpPr>
          <p:sp>
            <p:nvSpPr>
              <p:cNvPr id="26710" name="Freeform 8"/>
              <p:cNvSpPr>
                <a:spLocks/>
              </p:cNvSpPr>
              <p:nvPr/>
            </p:nvSpPr>
            <p:spPr bwMode="auto">
              <a:xfrm>
                <a:off x="7704" y="5688"/>
                <a:ext cx="1152" cy="576"/>
              </a:xfrm>
              <a:custGeom>
                <a:avLst/>
                <a:gdLst>
                  <a:gd name="T0" fmla="*/ 171 w 1728"/>
                  <a:gd name="T1" fmla="*/ 0 h 864"/>
                  <a:gd name="T2" fmla="*/ 512 w 1728"/>
                  <a:gd name="T3" fmla="*/ 0 h 864"/>
                  <a:gd name="T4" fmla="*/ 512 w 1728"/>
                  <a:gd name="T5" fmla="*/ 256 h 864"/>
                  <a:gd name="T6" fmla="*/ 171 w 1728"/>
                  <a:gd name="T7" fmla="*/ 256 h 864"/>
                  <a:gd name="T8" fmla="*/ 0 w 1728"/>
                  <a:gd name="T9" fmla="*/ 128 h 864"/>
                  <a:gd name="T10" fmla="*/ 171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26711" name="Text Box 9"/>
              <p:cNvSpPr txBox="1">
                <a:spLocks noChangeArrowheads="1"/>
              </p:cNvSpPr>
              <p:nvPr/>
            </p:nvSpPr>
            <p:spPr bwMode="auto">
              <a:xfrm>
                <a:off x="7920" y="5760"/>
                <a:ext cx="96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Digitizer</a:t>
                </a:r>
              </a:p>
            </p:txBody>
          </p:sp>
        </p:grpSp>
        <p:grpSp>
          <p:nvGrpSpPr>
            <p:cNvPr id="26673" name="Group 10"/>
            <p:cNvGrpSpPr>
              <a:grpSpLocks/>
            </p:cNvGrpSpPr>
            <p:nvPr/>
          </p:nvGrpSpPr>
          <p:grpSpPr bwMode="auto">
            <a:xfrm>
              <a:off x="8208" y="4536"/>
              <a:ext cx="1152" cy="1080"/>
              <a:chOff x="8136" y="12096"/>
              <a:chExt cx="1512" cy="1080"/>
            </a:xfrm>
          </p:grpSpPr>
          <p:sp>
            <p:nvSpPr>
              <p:cNvPr id="26708" name="Rectangle 11"/>
              <p:cNvSpPr>
                <a:spLocks noChangeArrowheads="1"/>
              </p:cNvSpPr>
              <p:nvPr/>
            </p:nvSpPr>
            <p:spPr bwMode="auto">
              <a:xfrm>
                <a:off x="8136" y="12096"/>
                <a:ext cx="1440" cy="100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26709" name="Text Box 12"/>
              <p:cNvSpPr txBox="1">
                <a:spLocks noChangeArrowheads="1"/>
              </p:cNvSpPr>
              <p:nvPr/>
            </p:nvSpPr>
            <p:spPr bwMode="auto">
              <a:xfrm>
                <a:off x="8136" y="12096"/>
                <a:ext cx="1512"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endParaRPr lang="en-US" altLang="en-US" sz="1200">
                  <a:ea typeface="MS PGothic" panose="020B0600070205080204" pitchFamily="34" charset="-128"/>
                </a:endParaRPr>
              </a:p>
              <a:p>
                <a:pPr algn="ctr">
                  <a:spcBef>
                    <a:spcPct val="0"/>
                  </a:spcBef>
                  <a:buClrTx/>
                  <a:buSzTx/>
                  <a:buFontTx/>
                  <a:buNone/>
                </a:pPr>
                <a:r>
                  <a:rPr lang="en-US" altLang="en-US" sz="1200">
                    <a:ea typeface="MS PGothic" panose="020B0600070205080204" pitchFamily="34" charset="-128"/>
                  </a:rPr>
                  <a:t>FFT</a:t>
                </a:r>
              </a:p>
            </p:txBody>
          </p:sp>
        </p:grpSp>
        <p:grpSp>
          <p:nvGrpSpPr>
            <p:cNvPr id="26674" name="Group 13"/>
            <p:cNvGrpSpPr>
              <a:grpSpLocks/>
            </p:cNvGrpSpPr>
            <p:nvPr/>
          </p:nvGrpSpPr>
          <p:grpSpPr bwMode="auto">
            <a:xfrm>
              <a:off x="3600" y="4536"/>
              <a:ext cx="1656" cy="1008"/>
              <a:chOff x="4392" y="4824"/>
              <a:chExt cx="1656" cy="1008"/>
            </a:xfrm>
          </p:grpSpPr>
          <p:sp>
            <p:nvSpPr>
              <p:cNvPr id="26706" name="Rectangle 14"/>
              <p:cNvSpPr>
                <a:spLocks noChangeArrowheads="1"/>
              </p:cNvSpPr>
              <p:nvPr/>
            </p:nvSpPr>
            <p:spPr bwMode="auto">
              <a:xfrm>
                <a:off x="4464" y="4824"/>
                <a:ext cx="1509" cy="100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26707" name="Text Box 15"/>
              <p:cNvSpPr txBox="1">
                <a:spLocks noChangeArrowheads="1"/>
              </p:cNvSpPr>
              <p:nvPr/>
            </p:nvSpPr>
            <p:spPr bwMode="auto">
              <a:xfrm>
                <a:off x="4392" y="4824"/>
                <a:ext cx="1656"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DUT </a:t>
                </a:r>
              </a:p>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sp>
          <p:nvSpPr>
            <p:cNvPr id="26675" name="Line 16"/>
            <p:cNvSpPr>
              <a:spLocks noChangeShapeType="1"/>
            </p:cNvSpPr>
            <p:nvPr/>
          </p:nvSpPr>
          <p:spPr bwMode="auto">
            <a:xfrm>
              <a:off x="7776" y="5040"/>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76" name="Line 17"/>
            <p:cNvSpPr>
              <a:spLocks noChangeShapeType="1"/>
            </p:cNvSpPr>
            <p:nvPr/>
          </p:nvSpPr>
          <p:spPr bwMode="auto">
            <a:xfrm>
              <a:off x="9288" y="5040"/>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26677" name="Group 18"/>
            <p:cNvGrpSpPr>
              <a:grpSpLocks/>
            </p:cNvGrpSpPr>
            <p:nvPr/>
          </p:nvGrpSpPr>
          <p:grpSpPr bwMode="auto">
            <a:xfrm>
              <a:off x="2808" y="3960"/>
              <a:ext cx="288" cy="720"/>
              <a:chOff x="4329" y="6567"/>
              <a:chExt cx="1296" cy="971"/>
            </a:xfrm>
          </p:grpSpPr>
          <p:sp>
            <p:nvSpPr>
              <p:cNvPr id="26702" name="Freeform 19"/>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03" name="Freeform 20"/>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04" name="Freeform 21"/>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05" name="Freeform 22"/>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6678" name="Line 23"/>
            <p:cNvSpPr>
              <a:spLocks noChangeShapeType="1"/>
            </p:cNvSpPr>
            <p:nvPr/>
          </p:nvSpPr>
          <p:spPr bwMode="auto">
            <a:xfrm>
              <a:off x="6192" y="4824"/>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79" name="Line 24"/>
            <p:cNvSpPr>
              <a:spLocks noChangeShapeType="1"/>
            </p:cNvSpPr>
            <p:nvPr/>
          </p:nvSpPr>
          <p:spPr bwMode="auto">
            <a:xfrm>
              <a:off x="6192" y="5256"/>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80" name="Line 25"/>
            <p:cNvSpPr>
              <a:spLocks noChangeShapeType="1"/>
            </p:cNvSpPr>
            <p:nvPr/>
          </p:nvSpPr>
          <p:spPr bwMode="auto">
            <a:xfrm>
              <a:off x="5184" y="4824"/>
              <a:ext cx="72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81" name="Line 26"/>
            <p:cNvSpPr>
              <a:spLocks noChangeShapeType="1"/>
            </p:cNvSpPr>
            <p:nvPr/>
          </p:nvSpPr>
          <p:spPr bwMode="auto">
            <a:xfrm>
              <a:off x="5184" y="5256"/>
              <a:ext cx="72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26682" name="Group 27"/>
            <p:cNvGrpSpPr>
              <a:grpSpLocks/>
            </p:cNvGrpSpPr>
            <p:nvPr/>
          </p:nvGrpSpPr>
          <p:grpSpPr bwMode="auto">
            <a:xfrm>
              <a:off x="5400" y="4248"/>
              <a:ext cx="288" cy="187"/>
              <a:chOff x="4329" y="6567"/>
              <a:chExt cx="1296" cy="971"/>
            </a:xfrm>
          </p:grpSpPr>
          <p:sp>
            <p:nvSpPr>
              <p:cNvPr id="26698" name="Freeform 28"/>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99" name="Freeform 29"/>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00" name="Freeform 30"/>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01" name="Freeform 31"/>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6683" name="Group 32"/>
            <p:cNvGrpSpPr>
              <a:grpSpLocks/>
            </p:cNvGrpSpPr>
            <p:nvPr/>
          </p:nvGrpSpPr>
          <p:grpSpPr bwMode="auto">
            <a:xfrm flipV="1">
              <a:off x="5400" y="5616"/>
              <a:ext cx="288" cy="187"/>
              <a:chOff x="4329" y="6567"/>
              <a:chExt cx="1296" cy="971"/>
            </a:xfrm>
          </p:grpSpPr>
          <p:sp>
            <p:nvSpPr>
              <p:cNvPr id="26694" name="Freeform 33"/>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95" name="Freeform 34"/>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96" name="Freeform 35"/>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97" name="Freeform 36"/>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6684" name="Text Box 37"/>
            <p:cNvSpPr txBox="1">
              <a:spLocks noChangeArrowheads="1"/>
            </p:cNvSpPr>
            <p:nvPr/>
          </p:nvSpPr>
          <p:spPr bwMode="auto">
            <a:xfrm>
              <a:off x="5112" y="4464"/>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OUTP</a:t>
              </a:r>
            </a:p>
          </p:txBody>
        </p:sp>
        <p:sp>
          <p:nvSpPr>
            <p:cNvPr id="26685" name="Text Box 38"/>
            <p:cNvSpPr txBox="1">
              <a:spLocks noChangeArrowheads="1"/>
            </p:cNvSpPr>
            <p:nvPr/>
          </p:nvSpPr>
          <p:spPr bwMode="auto">
            <a:xfrm>
              <a:off x="5112" y="5256"/>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OUTN</a:t>
              </a:r>
            </a:p>
          </p:txBody>
        </p:sp>
        <p:sp>
          <p:nvSpPr>
            <p:cNvPr id="26686" name="Line 39"/>
            <p:cNvSpPr>
              <a:spLocks noChangeShapeType="1"/>
            </p:cNvSpPr>
            <p:nvPr/>
          </p:nvSpPr>
          <p:spPr bwMode="auto">
            <a:xfrm flipV="1">
              <a:off x="3312" y="3672"/>
              <a:ext cx="0" cy="13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7" name="Line 40"/>
            <p:cNvSpPr>
              <a:spLocks noChangeShapeType="1"/>
            </p:cNvSpPr>
            <p:nvPr/>
          </p:nvSpPr>
          <p:spPr bwMode="auto">
            <a:xfrm>
              <a:off x="3312" y="3672"/>
              <a:ext cx="28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8" name="Line 41"/>
            <p:cNvSpPr>
              <a:spLocks noChangeShapeType="1"/>
            </p:cNvSpPr>
            <p:nvPr/>
          </p:nvSpPr>
          <p:spPr bwMode="auto">
            <a:xfrm flipV="1">
              <a:off x="6192" y="3672"/>
              <a:ext cx="0" cy="11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9" name="Line 42"/>
            <p:cNvSpPr>
              <a:spLocks noChangeShapeType="1"/>
            </p:cNvSpPr>
            <p:nvPr/>
          </p:nvSpPr>
          <p:spPr bwMode="auto">
            <a:xfrm>
              <a:off x="6192" y="5256"/>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0" name="Freeform 43"/>
            <p:cNvSpPr>
              <a:spLocks/>
            </p:cNvSpPr>
            <p:nvPr/>
          </p:nvSpPr>
          <p:spPr bwMode="auto">
            <a:xfrm>
              <a:off x="6048" y="5688"/>
              <a:ext cx="288" cy="144"/>
            </a:xfrm>
            <a:custGeom>
              <a:avLst/>
              <a:gdLst>
                <a:gd name="T0" fmla="*/ 0 w 288"/>
                <a:gd name="T1" fmla="*/ 0 h 144"/>
                <a:gd name="T2" fmla="*/ 288 w 288"/>
                <a:gd name="T3" fmla="*/ 0 h 144"/>
                <a:gd name="T4" fmla="*/ 144 w 288"/>
                <a:gd name="T5" fmla="*/ 144 h 144"/>
                <a:gd name="T6" fmla="*/ 0 w 288"/>
                <a:gd name="T7" fmla="*/ 0 h 144"/>
                <a:gd name="T8" fmla="*/ 0 60000 65536"/>
                <a:gd name="T9" fmla="*/ 0 60000 65536"/>
                <a:gd name="T10" fmla="*/ 0 60000 65536"/>
                <a:gd name="T11" fmla="*/ 0 60000 65536"/>
                <a:gd name="T12" fmla="*/ 0 w 288"/>
                <a:gd name="T13" fmla="*/ 0 h 144"/>
                <a:gd name="T14" fmla="*/ 288 w 288"/>
                <a:gd name="T15" fmla="*/ 144 h 144"/>
              </a:gdLst>
              <a:ahLst/>
              <a:cxnLst>
                <a:cxn ang="T8">
                  <a:pos x="T0" y="T1"/>
                </a:cxn>
                <a:cxn ang="T9">
                  <a:pos x="T2" y="T3"/>
                </a:cxn>
                <a:cxn ang="T10">
                  <a:pos x="T4" y="T5"/>
                </a:cxn>
                <a:cxn ang="T11">
                  <a:pos x="T6" y="T7"/>
                </a:cxn>
              </a:cxnLst>
              <a:rect l="T12" t="T13" r="T14" b="T15"/>
              <a:pathLst>
                <a:path w="288" h="144">
                  <a:moveTo>
                    <a:pt x="0" y="0"/>
                  </a:moveTo>
                  <a:lnTo>
                    <a:pt x="288" y="0"/>
                  </a:lnTo>
                  <a:lnTo>
                    <a:pt x="144" y="144"/>
                  </a:lnTo>
                  <a:lnTo>
                    <a:pt x="0" y="0"/>
                  </a:lnTo>
                  <a:close/>
                </a:path>
              </a:pathLst>
            </a:custGeom>
            <a:solidFill>
              <a:srgbClr val="FFFFFF"/>
            </a:solidFill>
            <a:ln w="9525" cap="flat" cmpd="sng">
              <a:solidFill>
                <a:srgbClr val="000000"/>
              </a:solidFill>
              <a:prstDash val="solid"/>
              <a:round/>
              <a:headEnd/>
              <a:tailEnd/>
            </a:ln>
          </p:spPr>
          <p:txBody>
            <a:bodyPr/>
            <a:lstStyle/>
            <a:p>
              <a:endParaRPr lang="en-US"/>
            </a:p>
          </p:txBody>
        </p:sp>
        <p:sp>
          <p:nvSpPr>
            <p:cNvPr id="26691" name="Text Box 44"/>
            <p:cNvSpPr txBox="1">
              <a:spLocks noChangeArrowheads="1"/>
            </p:cNvSpPr>
            <p:nvPr/>
          </p:nvSpPr>
          <p:spPr bwMode="auto">
            <a:xfrm>
              <a:off x="9216" y="4536"/>
              <a:ext cx="1656"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1.25 V RMS</a:t>
              </a:r>
            </a:p>
          </p:txBody>
        </p:sp>
        <p:sp>
          <p:nvSpPr>
            <p:cNvPr id="26692" name="Text Box 45"/>
            <p:cNvSpPr txBox="1">
              <a:spLocks noChangeArrowheads="1"/>
            </p:cNvSpPr>
            <p:nvPr/>
          </p:nvSpPr>
          <p:spPr bwMode="auto">
            <a:xfrm>
              <a:off x="6120" y="3672"/>
              <a:ext cx="288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8 kHz sampling rate,</a:t>
              </a:r>
            </a:p>
            <a:p>
              <a:pPr algn="ctr">
                <a:spcBef>
                  <a:spcPct val="0"/>
                </a:spcBef>
                <a:buClrTx/>
                <a:buSzTx/>
                <a:buFontTx/>
                <a:buNone/>
              </a:pPr>
              <a:r>
                <a:rPr lang="en-US" altLang="en-US" sz="1200">
                  <a:ea typeface="MS PGothic" panose="020B0600070205080204" pitchFamily="34" charset="-128"/>
                </a:rPr>
                <a:t>256 samples</a:t>
              </a:r>
            </a:p>
          </p:txBody>
        </p:sp>
        <p:sp>
          <p:nvSpPr>
            <p:cNvPr id="26693" name="Line 46"/>
            <p:cNvSpPr>
              <a:spLocks noChangeShapeType="1"/>
            </p:cNvSpPr>
            <p:nvPr/>
          </p:nvSpPr>
          <p:spPr bwMode="auto">
            <a:xfrm flipH="1">
              <a:off x="7488" y="4320"/>
              <a:ext cx="144"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6627" name="Group 2"/>
          <p:cNvGrpSpPr>
            <a:grpSpLocks/>
          </p:cNvGrpSpPr>
          <p:nvPr/>
        </p:nvGrpSpPr>
        <p:grpSpPr bwMode="auto">
          <a:xfrm>
            <a:off x="1371600" y="3524250"/>
            <a:ext cx="6080125" cy="1352550"/>
            <a:chOff x="1728" y="6984"/>
            <a:chExt cx="9576" cy="2131"/>
          </a:xfrm>
        </p:grpSpPr>
        <p:sp>
          <p:nvSpPr>
            <p:cNvPr id="26633" name="Text Box 3"/>
            <p:cNvSpPr txBox="1">
              <a:spLocks noChangeArrowheads="1"/>
            </p:cNvSpPr>
            <p:nvPr/>
          </p:nvSpPr>
          <p:spPr bwMode="auto">
            <a:xfrm>
              <a:off x="5400" y="7776"/>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OUTP</a:t>
              </a:r>
            </a:p>
          </p:txBody>
        </p:sp>
        <p:sp>
          <p:nvSpPr>
            <p:cNvPr id="26634" name="Text Box 4"/>
            <p:cNvSpPr txBox="1">
              <a:spLocks noChangeArrowheads="1"/>
            </p:cNvSpPr>
            <p:nvPr/>
          </p:nvSpPr>
          <p:spPr bwMode="auto">
            <a:xfrm>
              <a:off x="5400" y="8568"/>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OUTN</a:t>
              </a:r>
            </a:p>
          </p:txBody>
        </p:sp>
        <p:sp>
          <p:nvSpPr>
            <p:cNvPr id="26635" name="Line 5"/>
            <p:cNvSpPr>
              <a:spLocks noChangeShapeType="1"/>
            </p:cNvSpPr>
            <p:nvPr/>
          </p:nvSpPr>
          <p:spPr bwMode="auto">
            <a:xfrm>
              <a:off x="3312" y="8352"/>
              <a:ext cx="64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26636" name="Group 6"/>
            <p:cNvGrpSpPr>
              <a:grpSpLocks/>
            </p:cNvGrpSpPr>
            <p:nvPr/>
          </p:nvGrpSpPr>
          <p:grpSpPr bwMode="auto">
            <a:xfrm>
              <a:off x="1728" y="8064"/>
              <a:ext cx="1555" cy="576"/>
              <a:chOff x="3240" y="11304"/>
              <a:chExt cx="1555" cy="576"/>
            </a:xfrm>
          </p:grpSpPr>
          <p:sp>
            <p:nvSpPr>
              <p:cNvPr id="26668" name="Freeform 7"/>
              <p:cNvSpPr>
                <a:spLocks/>
              </p:cNvSpPr>
              <p:nvPr/>
            </p:nvSpPr>
            <p:spPr bwMode="auto">
              <a:xfrm flipH="1">
                <a:off x="3384" y="11304"/>
                <a:ext cx="1411" cy="576"/>
              </a:xfrm>
              <a:custGeom>
                <a:avLst/>
                <a:gdLst>
                  <a:gd name="T0" fmla="*/ 314 w 1728"/>
                  <a:gd name="T1" fmla="*/ 0 h 864"/>
                  <a:gd name="T2" fmla="*/ 941 w 1728"/>
                  <a:gd name="T3" fmla="*/ 0 h 864"/>
                  <a:gd name="T4" fmla="*/ 941 w 1728"/>
                  <a:gd name="T5" fmla="*/ 256 h 864"/>
                  <a:gd name="T6" fmla="*/ 314 w 1728"/>
                  <a:gd name="T7" fmla="*/ 256 h 864"/>
                  <a:gd name="T8" fmla="*/ 0 w 1728"/>
                  <a:gd name="T9" fmla="*/ 128 h 864"/>
                  <a:gd name="T10" fmla="*/ 314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26669" name="Text Box 8"/>
              <p:cNvSpPr txBox="1">
                <a:spLocks noChangeArrowheads="1"/>
              </p:cNvSpPr>
              <p:nvPr/>
            </p:nvSpPr>
            <p:spPr bwMode="auto">
              <a:xfrm>
                <a:off x="3240" y="11376"/>
                <a:ext cx="144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AWG</a:t>
                </a:r>
              </a:p>
            </p:txBody>
          </p:sp>
        </p:grpSp>
        <p:grpSp>
          <p:nvGrpSpPr>
            <p:cNvPr id="26637" name="Group 9"/>
            <p:cNvGrpSpPr>
              <a:grpSpLocks/>
            </p:cNvGrpSpPr>
            <p:nvPr/>
          </p:nvGrpSpPr>
          <p:grpSpPr bwMode="auto">
            <a:xfrm>
              <a:off x="6624" y="8064"/>
              <a:ext cx="1440" cy="576"/>
              <a:chOff x="7704" y="5688"/>
              <a:chExt cx="1176" cy="576"/>
            </a:xfrm>
          </p:grpSpPr>
          <p:sp>
            <p:nvSpPr>
              <p:cNvPr id="26666" name="Freeform 10"/>
              <p:cNvSpPr>
                <a:spLocks/>
              </p:cNvSpPr>
              <p:nvPr/>
            </p:nvSpPr>
            <p:spPr bwMode="auto">
              <a:xfrm>
                <a:off x="7704" y="5688"/>
                <a:ext cx="1152" cy="576"/>
              </a:xfrm>
              <a:custGeom>
                <a:avLst/>
                <a:gdLst>
                  <a:gd name="T0" fmla="*/ 171 w 1728"/>
                  <a:gd name="T1" fmla="*/ 0 h 864"/>
                  <a:gd name="T2" fmla="*/ 512 w 1728"/>
                  <a:gd name="T3" fmla="*/ 0 h 864"/>
                  <a:gd name="T4" fmla="*/ 512 w 1728"/>
                  <a:gd name="T5" fmla="*/ 256 h 864"/>
                  <a:gd name="T6" fmla="*/ 171 w 1728"/>
                  <a:gd name="T7" fmla="*/ 256 h 864"/>
                  <a:gd name="T8" fmla="*/ 0 w 1728"/>
                  <a:gd name="T9" fmla="*/ 128 h 864"/>
                  <a:gd name="T10" fmla="*/ 171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26667" name="Text Box 11"/>
              <p:cNvSpPr txBox="1">
                <a:spLocks noChangeArrowheads="1"/>
              </p:cNvSpPr>
              <p:nvPr/>
            </p:nvSpPr>
            <p:spPr bwMode="auto">
              <a:xfrm>
                <a:off x="7920" y="5760"/>
                <a:ext cx="96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Digitizer</a:t>
                </a:r>
              </a:p>
            </p:txBody>
          </p:sp>
        </p:grpSp>
        <p:grpSp>
          <p:nvGrpSpPr>
            <p:cNvPr id="26638" name="Group 12"/>
            <p:cNvGrpSpPr>
              <a:grpSpLocks/>
            </p:cNvGrpSpPr>
            <p:nvPr/>
          </p:nvGrpSpPr>
          <p:grpSpPr bwMode="auto">
            <a:xfrm>
              <a:off x="8496" y="7848"/>
              <a:ext cx="1152" cy="1080"/>
              <a:chOff x="8136" y="12096"/>
              <a:chExt cx="1512" cy="1080"/>
            </a:xfrm>
          </p:grpSpPr>
          <p:sp>
            <p:nvSpPr>
              <p:cNvPr id="26664" name="Rectangle 13"/>
              <p:cNvSpPr>
                <a:spLocks noChangeArrowheads="1"/>
              </p:cNvSpPr>
              <p:nvPr/>
            </p:nvSpPr>
            <p:spPr bwMode="auto">
              <a:xfrm>
                <a:off x="8136" y="12096"/>
                <a:ext cx="1440" cy="100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26665" name="Text Box 14"/>
              <p:cNvSpPr txBox="1">
                <a:spLocks noChangeArrowheads="1"/>
              </p:cNvSpPr>
              <p:nvPr/>
            </p:nvSpPr>
            <p:spPr bwMode="auto">
              <a:xfrm>
                <a:off x="8136" y="12096"/>
                <a:ext cx="1512"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endParaRPr lang="en-US" altLang="en-US" sz="1200">
                  <a:ea typeface="MS PGothic" panose="020B0600070205080204" pitchFamily="34" charset="-128"/>
                </a:endParaRPr>
              </a:p>
              <a:p>
                <a:pPr algn="ctr">
                  <a:spcBef>
                    <a:spcPct val="0"/>
                  </a:spcBef>
                  <a:buClrTx/>
                  <a:buSzTx/>
                  <a:buFontTx/>
                  <a:buNone/>
                </a:pPr>
                <a:r>
                  <a:rPr lang="en-US" altLang="en-US" sz="1200">
                    <a:ea typeface="MS PGothic" panose="020B0600070205080204" pitchFamily="34" charset="-128"/>
                  </a:rPr>
                  <a:t>FFT</a:t>
                </a:r>
              </a:p>
            </p:txBody>
          </p:sp>
        </p:grpSp>
        <p:grpSp>
          <p:nvGrpSpPr>
            <p:cNvPr id="26639" name="Group 15"/>
            <p:cNvGrpSpPr>
              <a:grpSpLocks/>
            </p:cNvGrpSpPr>
            <p:nvPr/>
          </p:nvGrpSpPr>
          <p:grpSpPr bwMode="auto">
            <a:xfrm>
              <a:off x="3888" y="7848"/>
              <a:ext cx="1656" cy="1008"/>
              <a:chOff x="4392" y="4824"/>
              <a:chExt cx="1656" cy="1008"/>
            </a:xfrm>
          </p:grpSpPr>
          <p:sp>
            <p:nvSpPr>
              <p:cNvPr id="26662" name="Rectangle 16"/>
              <p:cNvSpPr>
                <a:spLocks noChangeArrowheads="1"/>
              </p:cNvSpPr>
              <p:nvPr/>
            </p:nvSpPr>
            <p:spPr bwMode="auto">
              <a:xfrm>
                <a:off x="4464" y="4824"/>
                <a:ext cx="1509" cy="100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26663" name="Text Box 17"/>
              <p:cNvSpPr txBox="1">
                <a:spLocks noChangeArrowheads="1"/>
              </p:cNvSpPr>
              <p:nvPr/>
            </p:nvSpPr>
            <p:spPr bwMode="auto">
              <a:xfrm>
                <a:off x="4392" y="4824"/>
                <a:ext cx="1656"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DUT </a:t>
                </a:r>
              </a:p>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sp>
          <p:nvSpPr>
            <p:cNvPr id="26640" name="Line 18"/>
            <p:cNvSpPr>
              <a:spLocks noChangeShapeType="1"/>
            </p:cNvSpPr>
            <p:nvPr/>
          </p:nvSpPr>
          <p:spPr bwMode="auto">
            <a:xfrm>
              <a:off x="8064" y="8352"/>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41" name="Line 19"/>
            <p:cNvSpPr>
              <a:spLocks noChangeShapeType="1"/>
            </p:cNvSpPr>
            <p:nvPr/>
          </p:nvSpPr>
          <p:spPr bwMode="auto">
            <a:xfrm>
              <a:off x="9576" y="8352"/>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26642" name="Group 20"/>
            <p:cNvGrpSpPr>
              <a:grpSpLocks/>
            </p:cNvGrpSpPr>
            <p:nvPr/>
          </p:nvGrpSpPr>
          <p:grpSpPr bwMode="auto">
            <a:xfrm>
              <a:off x="3096" y="7272"/>
              <a:ext cx="288" cy="720"/>
              <a:chOff x="4329" y="6567"/>
              <a:chExt cx="1296" cy="971"/>
            </a:xfrm>
          </p:grpSpPr>
          <p:sp>
            <p:nvSpPr>
              <p:cNvPr id="26658" name="Freeform 21"/>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59" name="Freeform 22"/>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60" name="Freeform 23"/>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61" name="Freeform 24"/>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6643" name="Line 25"/>
            <p:cNvSpPr>
              <a:spLocks noChangeShapeType="1"/>
            </p:cNvSpPr>
            <p:nvPr/>
          </p:nvSpPr>
          <p:spPr bwMode="auto">
            <a:xfrm>
              <a:off x="5472" y="8136"/>
              <a:ext cx="144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44" name="Line 26"/>
            <p:cNvSpPr>
              <a:spLocks noChangeShapeType="1"/>
            </p:cNvSpPr>
            <p:nvPr/>
          </p:nvSpPr>
          <p:spPr bwMode="auto">
            <a:xfrm>
              <a:off x="5472" y="8568"/>
              <a:ext cx="144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26645" name="Group 27"/>
            <p:cNvGrpSpPr>
              <a:grpSpLocks/>
            </p:cNvGrpSpPr>
            <p:nvPr/>
          </p:nvGrpSpPr>
          <p:grpSpPr bwMode="auto">
            <a:xfrm>
              <a:off x="5688" y="7560"/>
              <a:ext cx="288" cy="187"/>
              <a:chOff x="4329" y="6567"/>
              <a:chExt cx="1296" cy="971"/>
            </a:xfrm>
          </p:grpSpPr>
          <p:sp>
            <p:nvSpPr>
              <p:cNvPr id="26654" name="Freeform 28"/>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55" name="Freeform 29"/>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56" name="Freeform 30"/>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57" name="Freeform 31"/>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6646" name="Group 32"/>
            <p:cNvGrpSpPr>
              <a:grpSpLocks/>
            </p:cNvGrpSpPr>
            <p:nvPr/>
          </p:nvGrpSpPr>
          <p:grpSpPr bwMode="auto">
            <a:xfrm flipV="1">
              <a:off x="5688" y="8928"/>
              <a:ext cx="288" cy="187"/>
              <a:chOff x="4329" y="6567"/>
              <a:chExt cx="1296" cy="971"/>
            </a:xfrm>
          </p:grpSpPr>
          <p:sp>
            <p:nvSpPr>
              <p:cNvPr id="26650" name="Freeform 33"/>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51" name="Freeform 34"/>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52" name="Freeform 35"/>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53" name="Freeform 36"/>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6647" name="Text Box 37"/>
            <p:cNvSpPr txBox="1">
              <a:spLocks noChangeArrowheads="1"/>
            </p:cNvSpPr>
            <p:nvPr/>
          </p:nvSpPr>
          <p:spPr bwMode="auto">
            <a:xfrm>
              <a:off x="9504" y="7848"/>
              <a:ext cx="1800"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1.025 V RMS</a:t>
              </a:r>
            </a:p>
          </p:txBody>
        </p:sp>
        <p:sp>
          <p:nvSpPr>
            <p:cNvPr id="26648" name="Text Box 38"/>
            <p:cNvSpPr txBox="1">
              <a:spLocks noChangeArrowheads="1"/>
            </p:cNvSpPr>
            <p:nvPr/>
          </p:nvSpPr>
          <p:spPr bwMode="auto">
            <a:xfrm>
              <a:off x="6408" y="6984"/>
              <a:ext cx="288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16 kHz sampling rate,</a:t>
              </a:r>
            </a:p>
            <a:p>
              <a:pPr algn="ctr">
                <a:spcBef>
                  <a:spcPct val="0"/>
                </a:spcBef>
                <a:buClrTx/>
                <a:buSzTx/>
                <a:buFontTx/>
                <a:buNone/>
              </a:pPr>
              <a:r>
                <a:rPr lang="en-US" altLang="en-US" sz="1200">
                  <a:ea typeface="MS PGothic" panose="020B0600070205080204" pitchFamily="34" charset="-128"/>
                </a:rPr>
                <a:t>1024 samples</a:t>
              </a:r>
            </a:p>
          </p:txBody>
        </p:sp>
        <p:sp>
          <p:nvSpPr>
            <p:cNvPr id="26649" name="Line 39"/>
            <p:cNvSpPr>
              <a:spLocks noChangeShapeType="1"/>
            </p:cNvSpPr>
            <p:nvPr/>
          </p:nvSpPr>
          <p:spPr bwMode="auto">
            <a:xfrm flipH="1">
              <a:off x="7776" y="7632"/>
              <a:ext cx="144"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6628" name="TextBox 86"/>
          <p:cNvSpPr txBox="1">
            <a:spLocks noChangeArrowheads="1"/>
          </p:cNvSpPr>
          <p:nvPr/>
        </p:nvSpPr>
        <p:spPr bwMode="auto">
          <a:xfrm>
            <a:off x="7543800" y="1355725"/>
            <a:ext cx="831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In bin 37</a:t>
            </a:r>
          </a:p>
        </p:txBody>
      </p:sp>
      <p:sp>
        <p:nvSpPr>
          <p:cNvPr id="26629" name="TextBox 87"/>
          <p:cNvSpPr txBox="1">
            <a:spLocks noChangeArrowheads="1"/>
          </p:cNvSpPr>
          <p:nvPr/>
        </p:nvSpPr>
        <p:spPr bwMode="auto">
          <a:xfrm>
            <a:off x="2674938" y="1912938"/>
            <a:ext cx="1530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Ideal gain: -1.5 dB</a:t>
            </a:r>
          </a:p>
        </p:txBody>
      </p:sp>
      <p:sp>
        <p:nvSpPr>
          <p:cNvPr id="26630" name="TextBox 88"/>
          <p:cNvSpPr txBox="1">
            <a:spLocks noChangeArrowheads="1"/>
          </p:cNvSpPr>
          <p:nvPr/>
        </p:nvSpPr>
        <p:spPr bwMode="auto">
          <a:xfrm>
            <a:off x="1911350" y="2514600"/>
            <a:ext cx="1597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Input frequency =? </a:t>
            </a:r>
          </a:p>
        </p:txBody>
      </p:sp>
      <p:sp>
        <p:nvSpPr>
          <p:cNvPr id="26631" name="TextBox 89"/>
          <p:cNvSpPr txBox="1">
            <a:spLocks noChangeArrowheads="1"/>
          </p:cNvSpPr>
          <p:nvPr/>
        </p:nvSpPr>
        <p:spPr bwMode="auto">
          <a:xfrm>
            <a:off x="7451725" y="4392613"/>
            <a:ext cx="1171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In which bin?</a:t>
            </a:r>
          </a:p>
        </p:txBody>
      </p:sp>
      <p:sp>
        <p:nvSpPr>
          <p:cNvPr id="26632" name="TextBox 90"/>
          <p:cNvSpPr txBox="1">
            <a:spLocks noChangeArrowheads="1"/>
          </p:cNvSpPr>
          <p:nvPr/>
        </p:nvSpPr>
        <p:spPr bwMode="auto">
          <a:xfrm>
            <a:off x="2133600" y="5334000"/>
            <a:ext cx="12890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Actual gain = ?</a:t>
            </a:r>
          </a:p>
          <a:p>
            <a:pPr>
              <a:spcBef>
                <a:spcPct val="0"/>
              </a:spcBef>
              <a:buClrTx/>
              <a:buSzTx/>
              <a:buFontTx/>
              <a:buNone/>
            </a:pPr>
            <a:endParaRPr lang="en-US" altLang="en-US" sz="1400"/>
          </a:p>
          <a:p>
            <a:pPr>
              <a:spcBef>
                <a:spcPct val="0"/>
              </a:spcBef>
              <a:buClrTx/>
              <a:buSzTx/>
              <a:buFontTx/>
              <a:buNone/>
            </a:pPr>
            <a:r>
              <a:rPr lang="en-US" altLang="en-US" sz="1400"/>
              <a:t>Gain error: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685800" y="838200"/>
            <a:ext cx="7772400" cy="4114800"/>
          </a:xfrm>
        </p:spPr>
        <p:txBody>
          <a:bodyPr/>
          <a:lstStyle/>
          <a:p>
            <a:r>
              <a:rPr lang="en-US" altLang="en-US" smtClean="0"/>
              <a:t>Gain and Level Tests</a:t>
            </a:r>
          </a:p>
          <a:p>
            <a:pPr lvl="1"/>
            <a:r>
              <a:rPr lang="en-US" altLang="en-US" smtClean="0"/>
              <a:t>Gain Tracking Error</a:t>
            </a:r>
          </a:p>
          <a:p>
            <a:pPr lvl="2"/>
            <a:r>
              <a:rPr lang="en-US" altLang="en-US" smtClean="0"/>
              <a:t>The variation in the gain of a channel as the signal amplitude changes.</a:t>
            </a:r>
          </a:p>
          <a:p>
            <a:pPr lvl="3"/>
            <a:r>
              <a:rPr lang="en-US" altLang="en-US" smtClean="0"/>
              <a:t>Although a perfect analog circuit has no gain tracking error, small circuit defects can cause non-linearities in gain over changing input voltage.</a:t>
            </a:r>
          </a:p>
          <a:p>
            <a:pPr lvl="3"/>
            <a:r>
              <a:rPr lang="en-US" altLang="en-US" smtClean="0"/>
              <a:t>A major source of gain tracking error comes from quantization errors in  DAC or ADC - usually most severe in low amplitude signals.</a:t>
            </a:r>
          </a:p>
          <a:p>
            <a:pPr lvl="3"/>
            <a:r>
              <a:rPr lang="en-US" altLang="en-US" smtClean="0"/>
              <a:t>Gain tracking is calculated by measuring the gain at a reference level.  Gain tracking error is calculated at each signal level by subtracting the reference dB from the measured gain at that level.</a:t>
            </a:r>
          </a:p>
          <a:p>
            <a:pPr lvl="3"/>
            <a:r>
              <a:rPr lang="en-US" altLang="en-US" smtClean="0"/>
              <a:t>Gain tracking error is specified in decibels.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685800" y="838200"/>
            <a:ext cx="7772400" cy="1905000"/>
          </a:xfrm>
        </p:spPr>
        <p:txBody>
          <a:bodyPr/>
          <a:lstStyle/>
          <a:p>
            <a:r>
              <a:rPr lang="en-US" altLang="en-US" smtClean="0"/>
              <a:t>Gain and Level Tests</a:t>
            </a:r>
          </a:p>
          <a:p>
            <a:pPr lvl="1"/>
            <a:r>
              <a:rPr lang="en-US" altLang="en-US" smtClean="0"/>
              <a:t>PGA Gain Tests</a:t>
            </a:r>
          </a:p>
          <a:p>
            <a:pPr lvl="2"/>
            <a:r>
              <a:rPr lang="en-US" altLang="en-US" smtClean="0"/>
              <a:t>A PGA can be set to multiple gain settings using a digital control signal.</a:t>
            </a:r>
          </a:p>
        </p:txBody>
      </p:sp>
      <p:grpSp>
        <p:nvGrpSpPr>
          <p:cNvPr id="28675" name="Group 2"/>
          <p:cNvGrpSpPr>
            <a:grpSpLocks/>
          </p:cNvGrpSpPr>
          <p:nvPr/>
        </p:nvGrpSpPr>
        <p:grpSpPr bwMode="auto">
          <a:xfrm>
            <a:off x="2058988" y="3059113"/>
            <a:ext cx="5165725" cy="3611562"/>
            <a:chOff x="2160" y="4104"/>
            <a:chExt cx="8136" cy="5688"/>
          </a:xfrm>
        </p:grpSpPr>
        <p:grpSp>
          <p:nvGrpSpPr>
            <p:cNvPr id="28676" name="Group 3"/>
            <p:cNvGrpSpPr>
              <a:grpSpLocks/>
            </p:cNvGrpSpPr>
            <p:nvPr/>
          </p:nvGrpSpPr>
          <p:grpSpPr bwMode="auto">
            <a:xfrm>
              <a:off x="4032" y="4608"/>
              <a:ext cx="1872" cy="1872"/>
              <a:chOff x="4248" y="4320"/>
              <a:chExt cx="1872" cy="1872"/>
            </a:xfrm>
          </p:grpSpPr>
          <p:grpSp>
            <p:nvGrpSpPr>
              <p:cNvPr id="28788" name="Group 4"/>
              <p:cNvGrpSpPr>
                <a:grpSpLocks/>
              </p:cNvGrpSpPr>
              <p:nvPr/>
            </p:nvGrpSpPr>
            <p:grpSpPr bwMode="auto">
              <a:xfrm>
                <a:off x="4680" y="4752"/>
                <a:ext cx="720" cy="576"/>
                <a:chOff x="2448" y="5400"/>
                <a:chExt cx="720" cy="576"/>
              </a:xfrm>
            </p:grpSpPr>
            <p:sp>
              <p:nvSpPr>
                <p:cNvPr id="28795" name="Line 5"/>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6" name="Line 6"/>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7" name="Line 7"/>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8" name="Line 8"/>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8789" name="Line 9"/>
              <p:cNvSpPr>
                <a:spLocks noChangeShapeType="1"/>
              </p:cNvSpPr>
              <p:nvPr/>
            </p:nvSpPr>
            <p:spPr bwMode="auto">
              <a:xfrm flipV="1">
                <a:off x="5112" y="5184"/>
                <a:ext cx="0" cy="504"/>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8790" name="Text Box 10"/>
              <p:cNvSpPr txBox="1">
                <a:spLocks noChangeArrowheads="1"/>
              </p:cNvSpPr>
              <p:nvPr/>
            </p:nvSpPr>
            <p:spPr bwMode="auto">
              <a:xfrm>
                <a:off x="4536" y="4320"/>
                <a:ext cx="1368"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PGA</a:t>
                </a:r>
              </a:p>
            </p:txBody>
          </p:sp>
          <p:sp>
            <p:nvSpPr>
              <p:cNvPr id="28791" name="Line 11"/>
              <p:cNvSpPr>
                <a:spLocks noChangeShapeType="1"/>
              </p:cNvSpPr>
              <p:nvPr/>
            </p:nvSpPr>
            <p:spPr bwMode="auto">
              <a:xfrm flipH="1">
                <a:off x="5040" y="5400"/>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2" name="Line 12"/>
              <p:cNvSpPr>
                <a:spLocks noChangeShapeType="1"/>
              </p:cNvSpPr>
              <p:nvPr/>
            </p:nvSpPr>
            <p:spPr bwMode="auto">
              <a:xfrm>
                <a:off x="5400" y="5040"/>
                <a:ext cx="3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3" name="Line 13"/>
              <p:cNvSpPr>
                <a:spLocks noChangeShapeType="1"/>
              </p:cNvSpPr>
              <p:nvPr/>
            </p:nvSpPr>
            <p:spPr bwMode="auto">
              <a:xfrm flipH="1">
                <a:off x="4464" y="5040"/>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4" name="Text Box 14"/>
              <p:cNvSpPr txBox="1">
                <a:spLocks noChangeArrowheads="1"/>
              </p:cNvSpPr>
              <p:nvPr/>
            </p:nvSpPr>
            <p:spPr bwMode="auto">
              <a:xfrm>
                <a:off x="4248" y="5760"/>
                <a:ext cx="187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Gain setting</a:t>
                </a:r>
              </a:p>
            </p:txBody>
          </p:sp>
        </p:grpSp>
        <p:grpSp>
          <p:nvGrpSpPr>
            <p:cNvPr id="28677" name="Group 15"/>
            <p:cNvGrpSpPr>
              <a:grpSpLocks/>
            </p:cNvGrpSpPr>
            <p:nvPr/>
          </p:nvGrpSpPr>
          <p:grpSpPr bwMode="auto">
            <a:xfrm>
              <a:off x="6264" y="5544"/>
              <a:ext cx="1872" cy="1080"/>
              <a:chOff x="1140" y="3000"/>
              <a:chExt cx="1872" cy="1080"/>
            </a:xfrm>
          </p:grpSpPr>
          <p:sp>
            <p:nvSpPr>
              <p:cNvPr id="28786" name="Text Box 16"/>
              <p:cNvSpPr txBox="1">
                <a:spLocks noChangeArrowheads="1"/>
              </p:cNvSpPr>
              <p:nvPr/>
            </p:nvSpPr>
            <p:spPr bwMode="auto">
              <a:xfrm>
                <a:off x="1140" y="3000"/>
                <a:ext cx="1872" cy="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1.5 dB</a:t>
                </a:r>
              </a:p>
              <a:p>
                <a:pPr algn="ctr">
                  <a:spcBef>
                    <a:spcPct val="0"/>
                  </a:spcBef>
                  <a:buClrTx/>
                  <a:buSzTx/>
                  <a:buFontTx/>
                  <a:buNone/>
                </a:pPr>
                <a:r>
                  <a:rPr lang="en-US" altLang="en-US" sz="1200">
                    <a:ea typeface="MS PGothic" panose="020B0600070205080204" pitchFamily="34" charset="-128"/>
                  </a:rPr>
                  <a:t>per step</a:t>
                </a:r>
              </a:p>
            </p:txBody>
          </p:sp>
          <p:sp>
            <p:nvSpPr>
              <p:cNvPr id="28787" name="Line 17"/>
              <p:cNvSpPr>
                <a:spLocks noChangeShapeType="1"/>
              </p:cNvSpPr>
              <p:nvPr/>
            </p:nvSpPr>
            <p:spPr bwMode="auto">
              <a:xfrm>
                <a:off x="2148" y="3720"/>
                <a:ext cx="432"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8678" name="Rectangle 18"/>
            <p:cNvSpPr>
              <a:spLocks noChangeArrowheads="1"/>
            </p:cNvSpPr>
            <p:nvPr/>
          </p:nvSpPr>
          <p:spPr bwMode="auto">
            <a:xfrm>
              <a:off x="3456" y="4320"/>
              <a:ext cx="6048" cy="43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28679" name="Group 19"/>
            <p:cNvGrpSpPr>
              <a:grpSpLocks/>
            </p:cNvGrpSpPr>
            <p:nvPr/>
          </p:nvGrpSpPr>
          <p:grpSpPr bwMode="auto">
            <a:xfrm>
              <a:off x="3600" y="4896"/>
              <a:ext cx="5373" cy="2980"/>
              <a:chOff x="3792" y="4586"/>
              <a:chExt cx="5451" cy="2980"/>
            </a:xfrm>
          </p:grpSpPr>
          <p:sp>
            <p:nvSpPr>
              <p:cNvPr id="28725" name="Line 20"/>
              <p:cNvSpPr>
                <a:spLocks noChangeShapeType="1"/>
              </p:cNvSpPr>
              <p:nvPr/>
            </p:nvSpPr>
            <p:spPr bwMode="auto">
              <a:xfrm flipH="1">
                <a:off x="9099" y="458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6" name="Line 21"/>
              <p:cNvSpPr>
                <a:spLocks noChangeShapeType="1"/>
              </p:cNvSpPr>
              <p:nvPr/>
            </p:nvSpPr>
            <p:spPr bwMode="auto">
              <a:xfrm flipH="1">
                <a:off x="8933" y="5040"/>
                <a:ext cx="16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7" name="Line 22"/>
              <p:cNvSpPr>
                <a:spLocks noChangeShapeType="1"/>
              </p:cNvSpPr>
              <p:nvPr/>
            </p:nvSpPr>
            <p:spPr bwMode="auto">
              <a:xfrm flipH="1">
                <a:off x="8759" y="5442"/>
                <a:ext cx="17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8" name="Line 23"/>
              <p:cNvSpPr>
                <a:spLocks noChangeShapeType="1"/>
              </p:cNvSpPr>
              <p:nvPr/>
            </p:nvSpPr>
            <p:spPr bwMode="auto">
              <a:xfrm flipH="1">
                <a:off x="8572" y="5783"/>
                <a:ext cx="18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9" name="Line 24"/>
              <p:cNvSpPr>
                <a:spLocks noChangeShapeType="1"/>
              </p:cNvSpPr>
              <p:nvPr/>
            </p:nvSpPr>
            <p:spPr bwMode="auto">
              <a:xfrm flipH="1">
                <a:off x="8400" y="6048"/>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0" name="Line 25"/>
              <p:cNvSpPr>
                <a:spLocks noChangeShapeType="1"/>
              </p:cNvSpPr>
              <p:nvPr/>
            </p:nvSpPr>
            <p:spPr bwMode="auto">
              <a:xfrm>
                <a:off x="9099" y="4587"/>
                <a:ext cx="0" cy="4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1" name="Line 26"/>
              <p:cNvSpPr>
                <a:spLocks noChangeShapeType="1"/>
              </p:cNvSpPr>
              <p:nvPr/>
            </p:nvSpPr>
            <p:spPr bwMode="auto">
              <a:xfrm>
                <a:off x="8933" y="5040"/>
                <a:ext cx="0" cy="40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2" name="Line 27"/>
              <p:cNvSpPr>
                <a:spLocks noChangeShapeType="1"/>
              </p:cNvSpPr>
              <p:nvPr/>
            </p:nvSpPr>
            <p:spPr bwMode="auto">
              <a:xfrm>
                <a:off x="8400" y="6048"/>
                <a:ext cx="0" cy="24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3" name="Line 28"/>
              <p:cNvSpPr>
                <a:spLocks noChangeShapeType="1"/>
              </p:cNvSpPr>
              <p:nvPr/>
            </p:nvSpPr>
            <p:spPr bwMode="auto">
              <a:xfrm>
                <a:off x="8232" y="6293"/>
                <a:ext cx="0" cy="1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4" name="Line 29"/>
              <p:cNvSpPr>
                <a:spLocks noChangeShapeType="1"/>
              </p:cNvSpPr>
              <p:nvPr/>
            </p:nvSpPr>
            <p:spPr bwMode="auto">
              <a:xfrm>
                <a:off x="8759" y="5442"/>
                <a:ext cx="0" cy="34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5" name="Line 30"/>
              <p:cNvSpPr>
                <a:spLocks noChangeShapeType="1"/>
              </p:cNvSpPr>
              <p:nvPr/>
            </p:nvSpPr>
            <p:spPr bwMode="auto">
              <a:xfrm>
                <a:off x="8568" y="5783"/>
                <a:ext cx="0" cy="26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6" name="Line 31"/>
              <p:cNvSpPr>
                <a:spLocks noChangeShapeType="1"/>
              </p:cNvSpPr>
              <p:nvPr/>
            </p:nvSpPr>
            <p:spPr bwMode="auto">
              <a:xfrm flipH="1">
                <a:off x="8232" y="6293"/>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7" name="Line 32"/>
              <p:cNvSpPr>
                <a:spLocks noChangeShapeType="1"/>
              </p:cNvSpPr>
              <p:nvPr/>
            </p:nvSpPr>
            <p:spPr bwMode="auto">
              <a:xfrm flipH="1">
                <a:off x="8064" y="6480"/>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8" name="Line 33"/>
              <p:cNvSpPr>
                <a:spLocks noChangeShapeType="1"/>
              </p:cNvSpPr>
              <p:nvPr/>
            </p:nvSpPr>
            <p:spPr bwMode="auto">
              <a:xfrm>
                <a:off x="8064" y="648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9" name="Line 34"/>
              <p:cNvSpPr>
                <a:spLocks noChangeShapeType="1"/>
              </p:cNvSpPr>
              <p:nvPr/>
            </p:nvSpPr>
            <p:spPr bwMode="auto">
              <a:xfrm flipH="1">
                <a:off x="7896" y="6660"/>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0" name="Line 35"/>
              <p:cNvSpPr>
                <a:spLocks noChangeShapeType="1"/>
              </p:cNvSpPr>
              <p:nvPr/>
            </p:nvSpPr>
            <p:spPr bwMode="auto">
              <a:xfrm>
                <a:off x="7896" y="6660"/>
                <a:ext cx="0" cy="1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1" name="Line 36"/>
              <p:cNvSpPr>
                <a:spLocks noChangeShapeType="1"/>
              </p:cNvSpPr>
              <p:nvPr/>
            </p:nvSpPr>
            <p:spPr bwMode="auto">
              <a:xfrm flipH="1">
                <a:off x="7728" y="6795"/>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2" name="Line 37"/>
              <p:cNvSpPr>
                <a:spLocks noChangeShapeType="1"/>
              </p:cNvSpPr>
              <p:nvPr/>
            </p:nvSpPr>
            <p:spPr bwMode="auto">
              <a:xfrm>
                <a:off x="7728" y="6795"/>
                <a:ext cx="0" cy="1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3" name="Line 38"/>
              <p:cNvSpPr>
                <a:spLocks noChangeShapeType="1"/>
              </p:cNvSpPr>
              <p:nvPr/>
            </p:nvSpPr>
            <p:spPr bwMode="auto">
              <a:xfrm flipH="1">
                <a:off x="7560" y="6930"/>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4" name="Line 39"/>
              <p:cNvSpPr>
                <a:spLocks noChangeShapeType="1"/>
              </p:cNvSpPr>
              <p:nvPr/>
            </p:nvSpPr>
            <p:spPr bwMode="auto">
              <a:xfrm>
                <a:off x="7560" y="6930"/>
                <a:ext cx="0" cy="9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5" name="Line 40"/>
              <p:cNvSpPr>
                <a:spLocks noChangeShapeType="1"/>
              </p:cNvSpPr>
              <p:nvPr/>
            </p:nvSpPr>
            <p:spPr bwMode="auto">
              <a:xfrm flipH="1">
                <a:off x="7392" y="7020"/>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6" name="Line 41"/>
              <p:cNvSpPr>
                <a:spLocks noChangeShapeType="1"/>
              </p:cNvSpPr>
              <p:nvPr/>
            </p:nvSpPr>
            <p:spPr bwMode="auto">
              <a:xfrm>
                <a:off x="7392" y="7020"/>
                <a:ext cx="0" cy="9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7" name="Line 42"/>
              <p:cNvSpPr>
                <a:spLocks noChangeShapeType="1"/>
              </p:cNvSpPr>
              <p:nvPr/>
            </p:nvSpPr>
            <p:spPr bwMode="auto">
              <a:xfrm flipH="1">
                <a:off x="7224" y="7110"/>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8" name="Line 43"/>
              <p:cNvSpPr>
                <a:spLocks noChangeShapeType="1"/>
              </p:cNvSpPr>
              <p:nvPr/>
            </p:nvSpPr>
            <p:spPr bwMode="auto">
              <a:xfrm>
                <a:off x="7224" y="7110"/>
                <a:ext cx="0" cy="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9" name="Line 44"/>
              <p:cNvSpPr>
                <a:spLocks noChangeShapeType="1"/>
              </p:cNvSpPr>
              <p:nvPr/>
            </p:nvSpPr>
            <p:spPr bwMode="auto">
              <a:xfrm>
                <a:off x="7392" y="7020"/>
                <a:ext cx="0" cy="9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0" name="Line 45"/>
              <p:cNvSpPr>
                <a:spLocks noChangeShapeType="1"/>
              </p:cNvSpPr>
              <p:nvPr/>
            </p:nvSpPr>
            <p:spPr bwMode="auto">
              <a:xfrm flipH="1">
                <a:off x="7056" y="7163"/>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1" name="Line 46"/>
              <p:cNvSpPr>
                <a:spLocks noChangeShapeType="1"/>
              </p:cNvSpPr>
              <p:nvPr/>
            </p:nvSpPr>
            <p:spPr bwMode="auto">
              <a:xfrm flipH="1">
                <a:off x="6888" y="7216"/>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2" name="Line 47"/>
              <p:cNvSpPr>
                <a:spLocks noChangeShapeType="1"/>
              </p:cNvSpPr>
              <p:nvPr/>
            </p:nvSpPr>
            <p:spPr bwMode="auto">
              <a:xfrm>
                <a:off x="7224" y="7110"/>
                <a:ext cx="0" cy="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3" name="Line 48"/>
              <p:cNvSpPr>
                <a:spLocks noChangeShapeType="1"/>
              </p:cNvSpPr>
              <p:nvPr/>
            </p:nvSpPr>
            <p:spPr bwMode="auto">
              <a:xfrm>
                <a:off x="7056" y="7163"/>
                <a:ext cx="0" cy="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4" name="Line 49"/>
              <p:cNvSpPr>
                <a:spLocks noChangeShapeType="1"/>
              </p:cNvSpPr>
              <p:nvPr/>
            </p:nvSpPr>
            <p:spPr bwMode="auto">
              <a:xfrm>
                <a:off x="6888" y="7216"/>
                <a:ext cx="0" cy="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5" name="Line 50"/>
              <p:cNvSpPr>
                <a:spLocks noChangeShapeType="1"/>
              </p:cNvSpPr>
              <p:nvPr/>
            </p:nvSpPr>
            <p:spPr bwMode="auto">
              <a:xfrm flipH="1">
                <a:off x="6720" y="7269"/>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6" name="Line 51"/>
              <p:cNvSpPr>
                <a:spLocks noChangeShapeType="1"/>
              </p:cNvSpPr>
              <p:nvPr/>
            </p:nvSpPr>
            <p:spPr bwMode="auto">
              <a:xfrm>
                <a:off x="6720" y="7269"/>
                <a:ext cx="0" cy="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7" name="Line 52"/>
              <p:cNvSpPr>
                <a:spLocks noChangeShapeType="1"/>
              </p:cNvSpPr>
              <p:nvPr/>
            </p:nvSpPr>
            <p:spPr bwMode="auto">
              <a:xfrm flipH="1">
                <a:off x="6552" y="7322"/>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8" name="Line 53"/>
              <p:cNvSpPr>
                <a:spLocks noChangeShapeType="1"/>
              </p:cNvSpPr>
              <p:nvPr/>
            </p:nvSpPr>
            <p:spPr bwMode="auto">
              <a:xfrm>
                <a:off x="6552" y="7322"/>
                <a:ext cx="0" cy="4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9" name="Line 54"/>
              <p:cNvSpPr>
                <a:spLocks noChangeShapeType="1"/>
              </p:cNvSpPr>
              <p:nvPr/>
            </p:nvSpPr>
            <p:spPr bwMode="auto">
              <a:xfrm flipH="1">
                <a:off x="6384" y="7365"/>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0" name="Line 55"/>
              <p:cNvSpPr>
                <a:spLocks noChangeShapeType="1"/>
              </p:cNvSpPr>
              <p:nvPr/>
            </p:nvSpPr>
            <p:spPr bwMode="auto">
              <a:xfrm>
                <a:off x="6384" y="7365"/>
                <a:ext cx="0" cy="2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1" name="Line 56"/>
              <p:cNvSpPr>
                <a:spLocks noChangeShapeType="1"/>
              </p:cNvSpPr>
              <p:nvPr/>
            </p:nvSpPr>
            <p:spPr bwMode="auto">
              <a:xfrm flipH="1">
                <a:off x="6216" y="7394"/>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2" name="Line 57"/>
              <p:cNvSpPr>
                <a:spLocks noChangeShapeType="1"/>
              </p:cNvSpPr>
              <p:nvPr/>
            </p:nvSpPr>
            <p:spPr bwMode="auto">
              <a:xfrm flipH="1">
                <a:off x="6216" y="7394"/>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3" name="Line 58"/>
              <p:cNvSpPr>
                <a:spLocks noChangeShapeType="1"/>
              </p:cNvSpPr>
              <p:nvPr/>
            </p:nvSpPr>
            <p:spPr bwMode="auto">
              <a:xfrm>
                <a:off x="6216" y="7394"/>
                <a:ext cx="0" cy="2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4" name="Line 59"/>
              <p:cNvSpPr>
                <a:spLocks noChangeShapeType="1"/>
              </p:cNvSpPr>
              <p:nvPr/>
            </p:nvSpPr>
            <p:spPr bwMode="auto">
              <a:xfrm flipH="1">
                <a:off x="6048" y="7423"/>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5" name="Line 60"/>
              <p:cNvSpPr>
                <a:spLocks noChangeShapeType="1"/>
              </p:cNvSpPr>
              <p:nvPr/>
            </p:nvSpPr>
            <p:spPr bwMode="auto">
              <a:xfrm>
                <a:off x="6048" y="7423"/>
                <a:ext cx="0" cy="2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6" name="Line 61"/>
              <p:cNvSpPr>
                <a:spLocks noChangeShapeType="1"/>
              </p:cNvSpPr>
              <p:nvPr/>
            </p:nvSpPr>
            <p:spPr bwMode="auto">
              <a:xfrm flipH="1">
                <a:off x="5880" y="7452"/>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7" name="Line 62"/>
              <p:cNvSpPr>
                <a:spLocks noChangeShapeType="1"/>
              </p:cNvSpPr>
              <p:nvPr/>
            </p:nvSpPr>
            <p:spPr bwMode="auto">
              <a:xfrm flipH="1">
                <a:off x="5376" y="7524"/>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8" name="Line 63"/>
              <p:cNvSpPr>
                <a:spLocks noChangeShapeType="1"/>
              </p:cNvSpPr>
              <p:nvPr/>
            </p:nvSpPr>
            <p:spPr bwMode="auto">
              <a:xfrm>
                <a:off x="4464" y="7552"/>
                <a:ext cx="0"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9" name="Line 64"/>
              <p:cNvSpPr>
                <a:spLocks noChangeShapeType="1"/>
              </p:cNvSpPr>
              <p:nvPr/>
            </p:nvSpPr>
            <p:spPr bwMode="auto">
              <a:xfrm>
                <a:off x="5880" y="7452"/>
                <a:ext cx="0" cy="2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0" name="Line 65"/>
              <p:cNvSpPr>
                <a:spLocks noChangeShapeType="1"/>
              </p:cNvSpPr>
              <p:nvPr/>
            </p:nvSpPr>
            <p:spPr bwMode="auto">
              <a:xfrm flipH="1">
                <a:off x="5712" y="7481"/>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1" name="Line 66"/>
              <p:cNvSpPr>
                <a:spLocks noChangeShapeType="1"/>
              </p:cNvSpPr>
              <p:nvPr/>
            </p:nvSpPr>
            <p:spPr bwMode="auto">
              <a:xfrm>
                <a:off x="5712" y="7481"/>
                <a:ext cx="0" cy="2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2" name="Line 67"/>
              <p:cNvSpPr>
                <a:spLocks noChangeShapeType="1"/>
              </p:cNvSpPr>
              <p:nvPr/>
            </p:nvSpPr>
            <p:spPr bwMode="auto">
              <a:xfrm flipH="1">
                <a:off x="5544" y="7510"/>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3" name="Line 68"/>
              <p:cNvSpPr>
                <a:spLocks noChangeShapeType="1"/>
              </p:cNvSpPr>
              <p:nvPr/>
            </p:nvSpPr>
            <p:spPr bwMode="auto">
              <a:xfrm>
                <a:off x="5544" y="7510"/>
                <a:ext cx="0"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4" name="Line 69"/>
              <p:cNvSpPr>
                <a:spLocks noChangeShapeType="1"/>
              </p:cNvSpPr>
              <p:nvPr/>
            </p:nvSpPr>
            <p:spPr bwMode="auto">
              <a:xfrm>
                <a:off x="5376" y="7524"/>
                <a:ext cx="0"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5" name="Line 70"/>
              <p:cNvSpPr>
                <a:spLocks noChangeShapeType="1"/>
              </p:cNvSpPr>
              <p:nvPr/>
            </p:nvSpPr>
            <p:spPr bwMode="auto">
              <a:xfrm flipH="1">
                <a:off x="5208" y="7538"/>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6" name="Line 71"/>
              <p:cNvSpPr>
                <a:spLocks noChangeShapeType="1"/>
              </p:cNvSpPr>
              <p:nvPr/>
            </p:nvSpPr>
            <p:spPr bwMode="auto">
              <a:xfrm flipH="1">
                <a:off x="5016" y="7538"/>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7" name="Line 72"/>
              <p:cNvSpPr>
                <a:spLocks noChangeShapeType="1"/>
              </p:cNvSpPr>
              <p:nvPr/>
            </p:nvSpPr>
            <p:spPr bwMode="auto">
              <a:xfrm>
                <a:off x="5016" y="7538"/>
                <a:ext cx="0"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8" name="Line 73"/>
              <p:cNvSpPr>
                <a:spLocks noChangeShapeType="1"/>
              </p:cNvSpPr>
              <p:nvPr/>
            </p:nvSpPr>
            <p:spPr bwMode="auto">
              <a:xfrm flipH="1">
                <a:off x="4824" y="7552"/>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9" name="Line 74"/>
              <p:cNvSpPr>
                <a:spLocks noChangeShapeType="1"/>
              </p:cNvSpPr>
              <p:nvPr/>
            </p:nvSpPr>
            <p:spPr bwMode="auto">
              <a:xfrm flipH="1">
                <a:off x="4656" y="7552"/>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0" name="Line 75"/>
              <p:cNvSpPr>
                <a:spLocks noChangeShapeType="1"/>
              </p:cNvSpPr>
              <p:nvPr/>
            </p:nvSpPr>
            <p:spPr bwMode="auto">
              <a:xfrm flipH="1">
                <a:off x="4464" y="7552"/>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1" name="Line 76"/>
              <p:cNvSpPr>
                <a:spLocks noChangeShapeType="1"/>
              </p:cNvSpPr>
              <p:nvPr/>
            </p:nvSpPr>
            <p:spPr bwMode="auto">
              <a:xfrm flipH="1">
                <a:off x="4296" y="7566"/>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2" name="Line 77"/>
              <p:cNvSpPr>
                <a:spLocks noChangeShapeType="1"/>
              </p:cNvSpPr>
              <p:nvPr/>
            </p:nvSpPr>
            <p:spPr bwMode="auto">
              <a:xfrm flipH="1">
                <a:off x="4128" y="7566"/>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3" name="Line 78"/>
              <p:cNvSpPr>
                <a:spLocks noChangeShapeType="1"/>
              </p:cNvSpPr>
              <p:nvPr/>
            </p:nvSpPr>
            <p:spPr bwMode="auto">
              <a:xfrm flipH="1">
                <a:off x="3960" y="7566"/>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4" name="Line 79"/>
              <p:cNvSpPr>
                <a:spLocks noChangeShapeType="1"/>
              </p:cNvSpPr>
              <p:nvPr/>
            </p:nvSpPr>
            <p:spPr bwMode="auto">
              <a:xfrm flipH="1">
                <a:off x="3792" y="7566"/>
                <a:ext cx="1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5" name="Line 80"/>
              <p:cNvSpPr>
                <a:spLocks noChangeShapeType="1"/>
              </p:cNvSpPr>
              <p:nvPr/>
            </p:nvSpPr>
            <p:spPr bwMode="auto">
              <a:xfrm>
                <a:off x="9243" y="4587"/>
                <a:ext cx="0" cy="297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8680" name="Group 81"/>
            <p:cNvGrpSpPr>
              <a:grpSpLocks/>
            </p:cNvGrpSpPr>
            <p:nvPr/>
          </p:nvGrpSpPr>
          <p:grpSpPr bwMode="auto">
            <a:xfrm>
              <a:off x="4320" y="8496"/>
              <a:ext cx="4320" cy="144"/>
              <a:chOff x="4536" y="8064"/>
              <a:chExt cx="4320" cy="144"/>
            </a:xfrm>
          </p:grpSpPr>
          <p:sp>
            <p:nvSpPr>
              <p:cNvPr id="28719" name="Line 82"/>
              <p:cNvSpPr>
                <a:spLocks noChangeShapeType="1"/>
              </p:cNvSpPr>
              <p:nvPr/>
            </p:nvSpPr>
            <p:spPr bwMode="auto">
              <a:xfrm>
                <a:off x="4536" y="80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0" name="Line 83"/>
              <p:cNvSpPr>
                <a:spLocks noChangeShapeType="1"/>
              </p:cNvSpPr>
              <p:nvPr/>
            </p:nvSpPr>
            <p:spPr bwMode="auto">
              <a:xfrm>
                <a:off x="5400" y="80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1" name="Line 84"/>
              <p:cNvSpPr>
                <a:spLocks noChangeShapeType="1"/>
              </p:cNvSpPr>
              <p:nvPr/>
            </p:nvSpPr>
            <p:spPr bwMode="auto">
              <a:xfrm>
                <a:off x="6264" y="80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2" name="Line 85"/>
              <p:cNvSpPr>
                <a:spLocks noChangeShapeType="1"/>
              </p:cNvSpPr>
              <p:nvPr/>
            </p:nvSpPr>
            <p:spPr bwMode="auto">
              <a:xfrm>
                <a:off x="7128" y="80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3" name="Line 86"/>
              <p:cNvSpPr>
                <a:spLocks noChangeShapeType="1"/>
              </p:cNvSpPr>
              <p:nvPr/>
            </p:nvSpPr>
            <p:spPr bwMode="auto">
              <a:xfrm>
                <a:off x="7992" y="80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4" name="Line 87"/>
              <p:cNvSpPr>
                <a:spLocks noChangeShapeType="1"/>
              </p:cNvSpPr>
              <p:nvPr/>
            </p:nvSpPr>
            <p:spPr bwMode="auto">
              <a:xfrm>
                <a:off x="8856" y="80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8681" name="Group 88"/>
            <p:cNvGrpSpPr>
              <a:grpSpLocks/>
            </p:cNvGrpSpPr>
            <p:nvPr/>
          </p:nvGrpSpPr>
          <p:grpSpPr bwMode="auto">
            <a:xfrm>
              <a:off x="4320" y="4320"/>
              <a:ext cx="4320" cy="144"/>
              <a:chOff x="4536" y="4032"/>
              <a:chExt cx="4320" cy="144"/>
            </a:xfrm>
          </p:grpSpPr>
          <p:sp>
            <p:nvSpPr>
              <p:cNvPr id="28713" name="Line 89"/>
              <p:cNvSpPr>
                <a:spLocks noChangeShapeType="1"/>
              </p:cNvSpPr>
              <p:nvPr/>
            </p:nvSpPr>
            <p:spPr bwMode="auto">
              <a:xfrm>
                <a:off x="4536" y="4032"/>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4" name="Line 90"/>
              <p:cNvSpPr>
                <a:spLocks noChangeShapeType="1"/>
              </p:cNvSpPr>
              <p:nvPr/>
            </p:nvSpPr>
            <p:spPr bwMode="auto">
              <a:xfrm>
                <a:off x="5400" y="4032"/>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5" name="Line 91"/>
              <p:cNvSpPr>
                <a:spLocks noChangeShapeType="1"/>
              </p:cNvSpPr>
              <p:nvPr/>
            </p:nvSpPr>
            <p:spPr bwMode="auto">
              <a:xfrm>
                <a:off x="6264" y="4032"/>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6" name="Line 92"/>
              <p:cNvSpPr>
                <a:spLocks noChangeShapeType="1"/>
              </p:cNvSpPr>
              <p:nvPr/>
            </p:nvSpPr>
            <p:spPr bwMode="auto">
              <a:xfrm>
                <a:off x="7128" y="4032"/>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7" name="Line 93"/>
              <p:cNvSpPr>
                <a:spLocks noChangeShapeType="1"/>
              </p:cNvSpPr>
              <p:nvPr/>
            </p:nvSpPr>
            <p:spPr bwMode="auto">
              <a:xfrm>
                <a:off x="7992" y="4032"/>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8" name="Line 94"/>
              <p:cNvSpPr>
                <a:spLocks noChangeShapeType="1"/>
              </p:cNvSpPr>
              <p:nvPr/>
            </p:nvSpPr>
            <p:spPr bwMode="auto">
              <a:xfrm>
                <a:off x="8856" y="4032"/>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8682" name="Group 95"/>
            <p:cNvGrpSpPr>
              <a:grpSpLocks/>
            </p:cNvGrpSpPr>
            <p:nvPr/>
          </p:nvGrpSpPr>
          <p:grpSpPr bwMode="auto">
            <a:xfrm>
              <a:off x="9360" y="5040"/>
              <a:ext cx="144" cy="2880"/>
              <a:chOff x="9576" y="4752"/>
              <a:chExt cx="144" cy="2880"/>
            </a:xfrm>
          </p:grpSpPr>
          <p:sp>
            <p:nvSpPr>
              <p:cNvPr id="28708" name="Line 96"/>
              <p:cNvSpPr>
                <a:spLocks noChangeShapeType="1"/>
              </p:cNvSpPr>
              <p:nvPr/>
            </p:nvSpPr>
            <p:spPr bwMode="auto">
              <a:xfrm flipH="1">
                <a:off x="9576" y="475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9" name="Line 97"/>
              <p:cNvSpPr>
                <a:spLocks noChangeShapeType="1"/>
              </p:cNvSpPr>
              <p:nvPr/>
            </p:nvSpPr>
            <p:spPr bwMode="auto">
              <a:xfrm flipH="1">
                <a:off x="9576" y="547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0" name="Line 98"/>
              <p:cNvSpPr>
                <a:spLocks noChangeShapeType="1"/>
              </p:cNvSpPr>
              <p:nvPr/>
            </p:nvSpPr>
            <p:spPr bwMode="auto">
              <a:xfrm flipH="1">
                <a:off x="9576" y="619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1" name="Line 99"/>
              <p:cNvSpPr>
                <a:spLocks noChangeShapeType="1"/>
              </p:cNvSpPr>
              <p:nvPr/>
            </p:nvSpPr>
            <p:spPr bwMode="auto">
              <a:xfrm flipH="1">
                <a:off x="9576" y="69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2" name="Line 100"/>
              <p:cNvSpPr>
                <a:spLocks noChangeShapeType="1"/>
              </p:cNvSpPr>
              <p:nvPr/>
            </p:nvSpPr>
            <p:spPr bwMode="auto">
              <a:xfrm flipH="1">
                <a:off x="9576" y="763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8683" name="Group 101"/>
            <p:cNvGrpSpPr>
              <a:grpSpLocks/>
            </p:cNvGrpSpPr>
            <p:nvPr/>
          </p:nvGrpSpPr>
          <p:grpSpPr bwMode="auto">
            <a:xfrm>
              <a:off x="3456" y="5040"/>
              <a:ext cx="144" cy="2880"/>
              <a:chOff x="9576" y="4752"/>
              <a:chExt cx="144" cy="2880"/>
            </a:xfrm>
          </p:grpSpPr>
          <p:sp>
            <p:nvSpPr>
              <p:cNvPr id="28703" name="Line 102"/>
              <p:cNvSpPr>
                <a:spLocks noChangeShapeType="1"/>
              </p:cNvSpPr>
              <p:nvPr/>
            </p:nvSpPr>
            <p:spPr bwMode="auto">
              <a:xfrm flipH="1">
                <a:off x="9576" y="475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4" name="Line 103"/>
              <p:cNvSpPr>
                <a:spLocks noChangeShapeType="1"/>
              </p:cNvSpPr>
              <p:nvPr/>
            </p:nvSpPr>
            <p:spPr bwMode="auto">
              <a:xfrm flipH="1">
                <a:off x="9576" y="547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5" name="Line 104"/>
              <p:cNvSpPr>
                <a:spLocks noChangeShapeType="1"/>
              </p:cNvSpPr>
              <p:nvPr/>
            </p:nvSpPr>
            <p:spPr bwMode="auto">
              <a:xfrm flipH="1">
                <a:off x="9576" y="619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6" name="Line 105"/>
              <p:cNvSpPr>
                <a:spLocks noChangeShapeType="1"/>
              </p:cNvSpPr>
              <p:nvPr/>
            </p:nvSpPr>
            <p:spPr bwMode="auto">
              <a:xfrm flipH="1">
                <a:off x="9576" y="69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7" name="Line 106"/>
              <p:cNvSpPr>
                <a:spLocks noChangeShapeType="1"/>
              </p:cNvSpPr>
              <p:nvPr/>
            </p:nvSpPr>
            <p:spPr bwMode="auto">
              <a:xfrm flipH="1">
                <a:off x="9576" y="763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8684" name="Text Box 107"/>
            <p:cNvSpPr txBox="1">
              <a:spLocks noChangeArrowheads="1"/>
            </p:cNvSpPr>
            <p:nvPr/>
          </p:nvSpPr>
          <p:spPr bwMode="auto">
            <a:xfrm>
              <a:off x="4968" y="8928"/>
              <a:ext cx="3024"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Gain setting (0-31)</a:t>
              </a:r>
            </a:p>
          </p:txBody>
        </p:sp>
        <p:sp>
          <p:nvSpPr>
            <p:cNvPr id="28685" name="Text Box 108"/>
            <p:cNvSpPr txBox="1">
              <a:spLocks noChangeArrowheads="1"/>
            </p:cNvSpPr>
            <p:nvPr/>
          </p:nvSpPr>
          <p:spPr bwMode="auto">
            <a:xfrm>
              <a:off x="2160" y="6048"/>
              <a:ext cx="1080" cy="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Gain </a:t>
              </a:r>
            </a:p>
            <a:p>
              <a:pPr algn="ctr">
                <a:spcBef>
                  <a:spcPct val="0"/>
                </a:spcBef>
                <a:buClrTx/>
                <a:buSzTx/>
                <a:buFontTx/>
                <a:buNone/>
              </a:pPr>
              <a:r>
                <a:rPr lang="en-US" altLang="en-US" sz="1200">
                  <a:ea typeface="MS PGothic" panose="020B0600070205080204" pitchFamily="34" charset="-128"/>
                </a:rPr>
                <a:t>(V/V)</a:t>
              </a:r>
            </a:p>
          </p:txBody>
        </p:sp>
        <p:grpSp>
          <p:nvGrpSpPr>
            <p:cNvPr id="28686" name="Group 109"/>
            <p:cNvGrpSpPr>
              <a:grpSpLocks/>
            </p:cNvGrpSpPr>
            <p:nvPr/>
          </p:nvGrpSpPr>
          <p:grpSpPr bwMode="auto">
            <a:xfrm>
              <a:off x="2664" y="8640"/>
              <a:ext cx="7632" cy="432"/>
              <a:chOff x="3096" y="9504"/>
              <a:chExt cx="3816" cy="432"/>
            </a:xfrm>
          </p:grpSpPr>
          <p:sp>
            <p:nvSpPr>
              <p:cNvPr id="28695" name="Text Box 110"/>
              <p:cNvSpPr txBox="1">
                <a:spLocks noChangeArrowheads="1"/>
              </p:cNvSpPr>
              <p:nvPr/>
            </p:nvSpPr>
            <p:spPr bwMode="auto">
              <a:xfrm>
                <a:off x="3096" y="9504"/>
                <a:ext cx="79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0</a:t>
                </a:r>
              </a:p>
            </p:txBody>
          </p:sp>
          <p:sp>
            <p:nvSpPr>
              <p:cNvPr id="28696" name="Text Box 111"/>
              <p:cNvSpPr txBox="1">
                <a:spLocks noChangeArrowheads="1"/>
              </p:cNvSpPr>
              <p:nvPr/>
            </p:nvSpPr>
            <p:spPr bwMode="auto">
              <a:xfrm>
                <a:off x="3528" y="9504"/>
                <a:ext cx="79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5</a:t>
                </a:r>
              </a:p>
            </p:txBody>
          </p:sp>
          <p:sp>
            <p:nvSpPr>
              <p:cNvPr id="28697" name="Text Box 112"/>
              <p:cNvSpPr txBox="1">
                <a:spLocks noChangeArrowheads="1"/>
              </p:cNvSpPr>
              <p:nvPr/>
            </p:nvSpPr>
            <p:spPr bwMode="auto">
              <a:xfrm>
                <a:off x="3960" y="9504"/>
                <a:ext cx="79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10</a:t>
                </a:r>
              </a:p>
            </p:txBody>
          </p:sp>
          <p:sp>
            <p:nvSpPr>
              <p:cNvPr id="28698" name="Text Box 113"/>
              <p:cNvSpPr txBox="1">
                <a:spLocks noChangeArrowheads="1"/>
              </p:cNvSpPr>
              <p:nvPr/>
            </p:nvSpPr>
            <p:spPr bwMode="auto">
              <a:xfrm>
                <a:off x="4392" y="9504"/>
                <a:ext cx="79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15</a:t>
                </a:r>
              </a:p>
            </p:txBody>
          </p:sp>
          <p:sp>
            <p:nvSpPr>
              <p:cNvPr id="28699" name="Text Box 114"/>
              <p:cNvSpPr txBox="1">
                <a:spLocks noChangeArrowheads="1"/>
              </p:cNvSpPr>
              <p:nvPr/>
            </p:nvSpPr>
            <p:spPr bwMode="auto">
              <a:xfrm>
                <a:off x="4824" y="9504"/>
                <a:ext cx="79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20</a:t>
                </a:r>
              </a:p>
            </p:txBody>
          </p:sp>
          <p:sp>
            <p:nvSpPr>
              <p:cNvPr id="28700" name="Text Box 115"/>
              <p:cNvSpPr txBox="1">
                <a:spLocks noChangeArrowheads="1"/>
              </p:cNvSpPr>
              <p:nvPr/>
            </p:nvSpPr>
            <p:spPr bwMode="auto">
              <a:xfrm>
                <a:off x="5256" y="9504"/>
                <a:ext cx="79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25</a:t>
                </a:r>
              </a:p>
            </p:txBody>
          </p:sp>
          <p:sp>
            <p:nvSpPr>
              <p:cNvPr id="28701" name="Text Box 116"/>
              <p:cNvSpPr txBox="1">
                <a:spLocks noChangeArrowheads="1"/>
              </p:cNvSpPr>
              <p:nvPr/>
            </p:nvSpPr>
            <p:spPr bwMode="auto">
              <a:xfrm>
                <a:off x="5688" y="9504"/>
                <a:ext cx="79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30</a:t>
                </a:r>
              </a:p>
            </p:txBody>
          </p:sp>
          <p:sp>
            <p:nvSpPr>
              <p:cNvPr id="28702" name="Text Box 117"/>
              <p:cNvSpPr txBox="1">
                <a:spLocks noChangeArrowheads="1"/>
              </p:cNvSpPr>
              <p:nvPr/>
            </p:nvSpPr>
            <p:spPr bwMode="auto">
              <a:xfrm>
                <a:off x="6120" y="9504"/>
                <a:ext cx="79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35</a:t>
                </a:r>
              </a:p>
            </p:txBody>
          </p:sp>
        </p:grpSp>
        <p:grpSp>
          <p:nvGrpSpPr>
            <p:cNvPr id="28687" name="Group 118"/>
            <p:cNvGrpSpPr>
              <a:grpSpLocks/>
            </p:cNvGrpSpPr>
            <p:nvPr/>
          </p:nvGrpSpPr>
          <p:grpSpPr bwMode="auto">
            <a:xfrm>
              <a:off x="2880" y="4104"/>
              <a:ext cx="720" cy="5688"/>
              <a:chOff x="1512" y="3888"/>
              <a:chExt cx="504" cy="3456"/>
            </a:xfrm>
          </p:grpSpPr>
          <p:sp>
            <p:nvSpPr>
              <p:cNvPr id="28688" name="Text Box 119"/>
              <p:cNvSpPr txBox="1">
                <a:spLocks noChangeArrowheads="1"/>
              </p:cNvSpPr>
              <p:nvPr/>
            </p:nvSpPr>
            <p:spPr bwMode="auto">
              <a:xfrm>
                <a:off x="1512" y="3888"/>
                <a:ext cx="50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250</a:t>
                </a:r>
              </a:p>
            </p:txBody>
          </p:sp>
          <p:sp>
            <p:nvSpPr>
              <p:cNvPr id="28689" name="Text Box 120"/>
              <p:cNvSpPr txBox="1">
                <a:spLocks noChangeArrowheads="1"/>
              </p:cNvSpPr>
              <p:nvPr/>
            </p:nvSpPr>
            <p:spPr bwMode="auto">
              <a:xfrm>
                <a:off x="1512" y="4320"/>
                <a:ext cx="50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200</a:t>
                </a:r>
              </a:p>
            </p:txBody>
          </p:sp>
          <p:sp>
            <p:nvSpPr>
              <p:cNvPr id="28690" name="Text Box 121"/>
              <p:cNvSpPr txBox="1">
                <a:spLocks noChangeArrowheads="1"/>
              </p:cNvSpPr>
              <p:nvPr/>
            </p:nvSpPr>
            <p:spPr bwMode="auto">
              <a:xfrm>
                <a:off x="1512" y="4752"/>
                <a:ext cx="50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150</a:t>
                </a:r>
              </a:p>
            </p:txBody>
          </p:sp>
          <p:sp>
            <p:nvSpPr>
              <p:cNvPr id="28691" name="Text Box 122"/>
              <p:cNvSpPr txBox="1">
                <a:spLocks noChangeArrowheads="1"/>
              </p:cNvSpPr>
              <p:nvPr/>
            </p:nvSpPr>
            <p:spPr bwMode="auto">
              <a:xfrm>
                <a:off x="1512" y="5184"/>
                <a:ext cx="50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100</a:t>
                </a:r>
              </a:p>
            </p:txBody>
          </p:sp>
          <p:sp>
            <p:nvSpPr>
              <p:cNvPr id="28692" name="Text Box 123"/>
              <p:cNvSpPr txBox="1">
                <a:spLocks noChangeArrowheads="1"/>
              </p:cNvSpPr>
              <p:nvPr/>
            </p:nvSpPr>
            <p:spPr bwMode="auto">
              <a:xfrm>
                <a:off x="1512" y="5616"/>
                <a:ext cx="50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50</a:t>
                </a:r>
              </a:p>
            </p:txBody>
          </p:sp>
          <p:sp>
            <p:nvSpPr>
              <p:cNvPr id="28693" name="Text Box 124"/>
              <p:cNvSpPr txBox="1">
                <a:spLocks noChangeArrowheads="1"/>
              </p:cNvSpPr>
              <p:nvPr/>
            </p:nvSpPr>
            <p:spPr bwMode="auto">
              <a:xfrm>
                <a:off x="1512" y="6048"/>
                <a:ext cx="50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0</a:t>
                </a:r>
              </a:p>
            </p:txBody>
          </p:sp>
          <p:sp>
            <p:nvSpPr>
              <p:cNvPr id="28694" name="Text Box 125"/>
              <p:cNvSpPr txBox="1">
                <a:spLocks noChangeArrowheads="1"/>
              </p:cNvSpPr>
              <p:nvPr/>
            </p:nvSpPr>
            <p:spPr bwMode="auto">
              <a:xfrm>
                <a:off x="1512" y="6480"/>
                <a:ext cx="50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-50</a:t>
                </a:r>
              </a:p>
            </p:txBody>
          </p:sp>
        </p:gr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1027"/>
          <p:cNvSpPr>
            <a:spLocks noGrp="1" noChangeArrowheads="1"/>
          </p:cNvSpPr>
          <p:nvPr>
            <p:ph type="body" idx="1"/>
          </p:nvPr>
        </p:nvSpPr>
        <p:spPr>
          <a:xfrm>
            <a:off x="838200" y="533400"/>
            <a:ext cx="7772400" cy="4114800"/>
          </a:xfrm>
        </p:spPr>
        <p:txBody>
          <a:bodyPr/>
          <a:lstStyle/>
          <a:p>
            <a:r>
              <a:rPr lang="en-US" altLang="en-US" smtClean="0"/>
              <a:t>Gain and Level Tests</a:t>
            </a:r>
          </a:p>
          <a:p>
            <a:pPr lvl="1"/>
            <a:r>
              <a:rPr lang="en-US" altLang="en-US" smtClean="0"/>
              <a:t>PGA Gain Tests</a:t>
            </a:r>
          </a:p>
          <a:p>
            <a:pPr lvl="2"/>
            <a:r>
              <a:rPr lang="en-US" altLang="en-US" smtClean="0"/>
              <a:t>A PGA can be set to multiple gain settings using a digital control signal.</a:t>
            </a:r>
          </a:p>
          <a:p>
            <a:pPr lvl="3"/>
            <a:r>
              <a:rPr lang="en-US" altLang="en-US" smtClean="0"/>
              <a:t>Usually used as a volume control in cellular telephones, televisions etc. </a:t>
            </a:r>
          </a:p>
          <a:p>
            <a:pPr lvl="3"/>
            <a:r>
              <a:rPr lang="en-US" altLang="en-US" smtClean="0"/>
              <a:t>PGAs are specified with an absolute gain at the first setting, a total gain difference between the highest and lowest setting, and the gain step size from each gain setting to the next.</a:t>
            </a:r>
          </a:p>
          <a:p>
            <a:pPr lvl="3"/>
            <a:r>
              <a:rPr lang="en-US" altLang="en-US" smtClean="0"/>
              <a:t>PGA specifications are usually tested at a particular frequency.</a:t>
            </a:r>
          </a:p>
          <a:p>
            <a:pPr lvl="3"/>
            <a:r>
              <a:rPr lang="en-US" altLang="en-US" smtClean="0"/>
              <a:t>The absolute gain, gain step size, and gain range can all be measured by setting the PGA into each of its gain settings and measuring the output voltage level divided by its input voltage level.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685800" y="533400"/>
            <a:ext cx="7772400" cy="4114800"/>
          </a:xfrm>
        </p:spPr>
        <p:txBody>
          <a:bodyPr/>
          <a:lstStyle/>
          <a:p>
            <a:r>
              <a:rPr lang="en-US" altLang="en-US" smtClean="0"/>
              <a:t>Gain and Level Tests</a:t>
            </a:r>
          </a:p>
          <a:p>
            <a:pPr lvl="1"/>
            <a:r>
              <a:rPr lang="en-US" altLang="en-US" smtClean="0"/>
              <a:t>PGA Gain Tests - cont.</a:t>
            </a:r>
          </a:p>
          <a:p>
            <a:pPr lvl="2"/>
            <a:r>
              <a:rPr lang="en-US" altLang="en-US" smtClean="0"/>
              <a:t>Possible measurement techniques:</a:t>
            </a:r>
          </a:p>
          <a:p>
            <a:pPr lvl="3"/>
            <a:r>
              <a:rPr lang="en-US" altLang="en-US" smtClean="0"/>
              <a:t>The absolute gain of each step can be measured by leaving the input signal unchanged and observing the output voltage.  </a:t>
            </a:r>
          </a:p>
          <a:p>
            <a:pPr lvl="4"/>
            <a:r>
              <a:rPr lang="en-US" altLang="en-US" smtClean="0"/>
              <a:t>This eliminates the need for a focussed calibration on  the source</a:t>
            </a:r>
          </a:p>
          <a:p>
            <a:pPr lvl="3"/>
            <a:r>
              <a:rPr lang="en-US" altLang="en-US" smtClean="0"/>
              <a:t>Also, it is possible to adjust the input level at each step to produce a fairly constant output level at least 3 dB lower than the full scale output to avoid clipping.</a:t>
            </a:r>
          </a:p>
          <a:p>
            <a:pPr lvl="4"/>
            <a:r>
              <a:rPr lang="en-US" altLang="en-US" smtClean="0"/>
              <a:t>This produces a strong output signal level which is easier to measure.</a:t>
            </a:r>
          </a:p>
          <a:p>
            <a:pPr lvl="3"/>
            <a:r>
              <a:rPr lang="en-US" altLang="en-US" smtClean="0"/>
              <a:t>Finally, if the PGA is designed correctly, a binary weighted PGA allows six measurements to be made for a 32 step PGA, once superposition is verified in characterization.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1027"/>
          <p:cNvSpPr>
            <a:spLocks noGrp="1" noChangeArrowheads="1"/>
          </p:cNvSpPr>
          <p:nvPr>
            <p:ph type="body" idx="1"/>
          </p:nvPr>
        </p:nvSpPr>
        <p:spPr>
          <a:xfrm>
            <a:off x="685800" y="838200"/>
            <a:ext cx="7772400" cy="4114800"/>
          </a:xfrm>
        </p:spPr>
        <p:txBody>
          <a:bodyPr/>
          <a:lstStyle/>
          <a:p>
            <a:r>
              <a:rPr lang="en-US" altLang="en-US" smtClean="0"/>
              <a:t>Gain and Level Tests</a:t>
            </a:r>
          </a:p>
          <a:p>
            <a:pPr lvl="1"/>
            <a:r>
              <a:rPr lang="en-US" altLang="en-US" smtClean="0"/>
              <a:t>PGA Gain Tests - cont.</a:t>
            </a:r>
          </a:p>
          <a:p>
            <a:pPr lvl="2"/>
            <a:r>
              <a:rPr lang="en-US" altLang="en-US" smtClean="0"/>
              <a:t>The question of superposition:</a:t>
            </a:r>
          </a:p>
          <a:p>
            <a:pPr lvl="3"/>
            <a:r>
              <a:rPr lang="en-US" altLang="en-US" smtClean="0"/>
              <a:t>How tight or loose are the test limits?</a:t>
            </a:r>
          </a:p>
          <a:p>
            <a:pPr lvl="4"/>
            <a:r>
              <a:rPr lang="en-US" altLang="en-US" smtClean="0"/>
              <a:t>If the limits are loose, some error is tolerable and guardbanding can be used to insure the chip passes the gain test.</a:t>
            </a:r>
          </a:p>
          <a:p>
            <a:pPr lvl="3"/>
            <a:r>
              <a:rPr lang="en-US" altLang="en-US" smtClean="0"/>
              <a:t>Conclusions about superposition should be made from a fairly large set (statistically significant) of results not from a single chip.</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685800" y="838200"/>
            <a:ext cx="7772400" cy="5181600"/>
          </a:xfrm>
        </p:spPr>
        <p:txBody>
          <a:bodyPr/>
          <a:lstStyle/>
          <a:p>
            <a:r>
              <a:rPr lang="en-US" altLang="en-US" smtClean="0"/>
              <a:t>Gain and Level Tests</a:t>
            </a:r>
          </a:p>
          <a:p>
            <a:pPr lvl="1"/>
            <a:r>
              <a:rPr lang="en-US" altLang="en-US" smtClean="0"/>
              <a:t>Frequency Response</a:t>
            </a:r>
          </a:p>
          <a:p>
            <a:pPr lvl="2"/>
            <a:r>
              <a:rPr lang="en-US" altLang="en-US" smtClean="0"/>
              <a:t>Similar to Gain tracking error, since it is a measurement of gain under varying signal conditions, relative to a reference gain.</a:t>
            </a:r>
          </a:p>
          <a:p>
            <a:pPr lvl="3"/>
            <a:r>
              <a:rPr lang="en-US" altLang="en-US" smtClean="0"/>
              <a:t>Usually used to measure the transfer curve of a filter</a:t>
            </a:r>
          </a:p>
          <a:p>
            <a:pPr lvl="3"/>
            <a:r>
              <a:rPr lang="en-US" altLang="en-US" smtClean="0"/>
              <a:t>Sometimes used to measure the bandwidth of a circuit </a:t>
            </a:r>
          </a:p>
          <a:p>
            <a:pPr lvl="4"/>
            <a:r>
              <a:rPr lang="en-US" altLang="en-US" smtClean="0"/>
              <a:t>op amp to verify the gain bandwidth product.</a:t>
            </a:r>
          </a:p>
          <a:p>
            <a:pPr lvl="2"/>
            <a:r>
              <a:rPr lang="en-US" altLang="en-US" smtClean="0"/>
              <a:t>Measures the variation in gain of the circuit as the signal frequency is varied.</a:t>
            </a:r>
          </a:p>
          <a:p>
            <a:pPr lvl="3"/>
            <a:r>
              <a:rPr lang="en-US" altLang="en-US" smtClean="0"/>
              <a:t>One frequency is chosen as the reference gain, all other gains are measured relative to the reference.  All non-reference gains are called relative gains.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685800" y="533400"/>
            <a:ext cx="7772400" cy="4876800"/>
          </a:xfrm>
        </p:spPr>
        <p:txBody>
          <a:bodyPr/>
          <a:lstStyle/>
          <a:p>
            <a:pPr algn="just"/>
            <a:r>
              <a:rPr lang="en-US" altLang="en-US" smtClean="0"/>
              <a:t>Overview</a:t>
            </a:r>
          </a:p>
          <a:p>
            <a:pPr lvl="1" algn="just"/>
            <a:r>
              <a:rPr lang="en-US" altLang="en-US" smtClean="0"/>
              <a:t>Types of Analog Channels</a:t>
            </a:r>
          </a:p>
          <a:p>
            <a:pPr lvl="2" algn="just"/>
            <a:r>
              <a:rPr lang="en-US" altLang="en-US" smtClean="0"/>
              <a:t>Any non-sampled circuit with analog input and analog outputs</a:t>
            </a:r>
          </a:p>
          <a:p>
            <a:pPr lvl="3" algn="just"/>
            <a:r>
              <a:rPr lang="en-US" altLang="en-US" smtClean="0"/>
              <a:t>continuous time filters</a:t>
            </a:r>
          </a:p>
          <a:p>
            <a:pPr lvl="3" algn="just"/>
            <a:r>
              <a:rPr lang="en-US" altLang="en-US" smtClean="0"/>
              <a:t>amplifiers</a:t>
            </a:r>
          </a:p>
          <a:p>
            <a:pPr lvl="3" algn="just"/>
            <a:r>
              <a:rPr lang="en-US" altLang="en-US" smtClean="0"/>
              <a:t>analog buffers</a:t>
            </a:r>
          </a:p>
          <a:p>
            <a:pPr lvl="3" algn="just"/>
            <a:r>
              <a:rPr lang="en-US" altLang="en-US" smtClean="0"/>
              <a:t>programmable gain amplifiers</a:t>
            </a:r>
          </a:p>
          <a:p>
            <a:pPr lvl="3" algn="just"/>
            <a:r>
              <a:rPr lang="en-US" altLang="en-US" smtClean="0"/>
              <a:t>single-ended to differential converters</a:t>
            </a:r>
          </a:p>
          <a:p>
            <a:pPr lvl="3" algn="just"/>
            <a:r>
              <a:rPr lang="en-US" altLang="en-US" smtClean="0"/>
              <a:t>differential to single-ended converters</a:t>
            </a:r>
          </a:p>
          <a:p>
            <a:pPr lvl="3" algn="just"/>
            <a:r>
              <a:rPr lang="en-US" altLang="en-US" smtClean="0"/>
              <a:t>cascaded combinations of any of the above.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1376363" y="736600"/>
            <a:ext cx="6538912" cy="4754563"/>
            <a:chOff x="1296" y="2520"/>
            <a:chExt cx="10296" cy="7488"/>
          </a:xfrm>
        </p:grpSpPr>
        <p:grpSp>
          <p:nvGrpSpPr>
            <p:cNvPr id="33796" name="Group 3"/>
            <p:cNvGrpSpPr>
              <a:grpSpLocks/>
            </p:cNvGrpSpPr>
            <p:nvPr/>
          </p:nvGrpSpPr>
          <p:grpSpPr bwMode="auto">
            <a:xfrm>
              <a:off x="2592" y="2664"/>
              <a:ext cx="7776" cy="6480"/>
              <a:chOff x="2592" y="5328"/>
              <a:chExt cx="7776" cy="6480"/>
            </a:xfrm>
          </p:grpSpPr>
          <p:grpSp>
            <p:nvGrpSpPr>
              <p:cNvPr id="33823" name="Group 4"/>
              <p:cNvGrpSpPr>
                <a:grpSpLocks/>
              </p:cNvGrpSpPr>
              <p:nvPr/>
            </p:nvGrpSpPr>
            <p:grpSpPr bwMode="auto">
              <a:xfrm>
                <a:off x="2592" y="5931"/>
                <a:ext cx="7098" cy="5874"/>
                <a:chOff x="2625" y="5656"/>
                <a:chExt cx="7065" cy="6194"/>
              </a:xfrm>
            </p:grpSpPr>
            <p:sp>
              <p:nvSpPr>
                <p:cNvPr id="33849" name="Freeform 5"/>
                <p:cNvSpPr>
                  <a:spLocks/>
                </p:cNvSpPr>
                <p:nvPr/>
              </p:nvSpPr>
              <p:spPr bwMode="auto">
                <a:xfrm>
                  <a:off x="4980" y="10876"/>
                  <a:ext cx="285" cy="974"/>
                </a:xfrm>
                <a:custGeom>
                  <a:avLst/>
                  <a:gdLst>
                    <a:gd name="T0" fmla="*/ 285 w 285"/>
                    <a:gd name="T1" fmla="*/ 974 h 974"/>
                    <a:gd name="T2" fmla="*/ 278 w 285"/>
                    <a:gd name="T3" fmla="*/ 584 h 974"/>
                    <a:gd name="T4" fmla="*/ 263 w 285"/>
                    <a:gd name="T5" fmla="*/ 292 h 974"/>
                    <a:gd name="T6" fmla="*/ 210 w 285"/>
                    <a:gd name="T7" fmla="*/ 14 h 974"/>
                    <a:gd name="T8" fmla="*/ 113 w 285"/>
                    <a:gd name="T9" fmla="*/ 209 h 974"/>
                    <a:gd name="T10" fmla="*/ 38 w 285"/>
                    <a:gd name="T11" fmla="*/ 577 h 974"/>
                    <a:gd name="T12" fmla="*/ 0 w 285"/>
                    <a:gd name="T13" fmla="*/ 959 h 974"/>
                    <a:gd name="T14" fmla="*/ 0 60000 65536"/>
                    <a:gd name="T15" fmla="*/ 0 60000 65536"/>
                    <a:gd name="T16" fmla="*/ 0 60000 65536"/>
                    <a:gd name="T17" fmla="*/ 0 60000 65536"/>
                    <a:gd name="T18" fmla="*/ 0 60000 65536"/>
                    <a:gd name="T19" fmla="*/ 0 60000 65536"/>
                    <a:gd name="T20" fmla="*/ 0 60000 65536"/>
                    <a:gd name="T21" fmla="*/ 0 w 285"/>
                    <a:gd name="T22" fmla="*/ 0 h 974"/>
                    <a:gd name="T23" fmla="*/ 285 w 285"/>
                    <a:gd name="T24" fmla="*/ 974 h 9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5" h="974">
                      <a:moveTo>
                        <a:pt x="285" y="974"/>
                      </a:moveTo>
                      <a:cubicBezTo>
                        <a:pt x="284" y="909"/>
                        <a:pt x="282" y="698"/>
                        <a:pt x="278" y="584"/>
                      </a:cubicBezTo>
                      <a:cubicBezTo>
                        <a:pt x="274" y="470"/>
                        <a:pt x="274" y="387"/>
                        <a:pt x="263" y="292"/>
                      </a:cubicBezTo>
                      <a:cubicBezTo>
                        <a:pt x="252" y="197"/>
                        <a:pt x="235" y="28"/>
                        <a:pt x="210" y="14"/>
                      </a:cubicBezTo>
                      <a:cubicBezTo>
                        <a:pt x="185" y="0"/>
                        <a:pt x="142" y="115"/>
                        <a:pt x="113" y="209"/>
                      </a:cubicBezTo>
                      <a:cubicBezTo>
                        <a:pt x="84" y="303"/>
                        <a:pt x="57" y="452"/>
                        <a:pt x="38" y="577"/>
                      </a:cubicBezTo>
                      <a:cubicBezTo>
                        <a:pt x="19" y="702"/>
                        <a:pt x="8" y="880"/>
                        <a:pt x="0" y="959"/>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850" name="Freeform 6"/>
                <p:cNvSpPr>
                  <a:spLocks/>
                </p:cNvSpPr>
                <p:nvPr/>
              </p:nvSpPr>
              <p:spPr bwMode="auto">
                <a:xfrm>
                  <a:off x="5280" y="5656"/>
                  <a:ext cx="4065" cy="6179"/>
                </a:xfrm>
                <a:custGeom>
                  <a:avLst/>
                  <a:gdLst>
                    <a:gd name="T0" fmla="*/ 0 w 4065"/>
                    <a:gd name="T1" fmla="*/ 6164 h 6179"/>
                    <a:gd name="T2" fmla="*/ 60 w 4065"/>
                    <a:gd name="T3" fmla="*/ 4334 h 6179"/>
                    <a:gd name="T4" fmla="*/ 210 w 4065"/>
                    <a:gd name="T5" fmla="*/ 2699 h 6179"/>
                    <a:gd name="T6" fmla="*/ 420 w 4065"/>
                    <a:gd name="T7" fmla="*/ 1154 h 6179"/>
                    <a:gd name="T8" fmla="*/ 600 w 4065"/>
                    <a:gd name="T9" fmla="*/ 382 h 6179"/>
                    <a:gd name="T10" fmla="*/ 765 w 4065"/>
                    <a:gd name="T11" fmla="*/ 157 h 6179"/>
                    <a:gd name="T12" fmla="*/ 1073 w 4065"/>
                    <a:gd name="T13" fmla="*/ 104 h 6179"/>
                    <a:gd name="T14" fmla="*/ 1725 w 4065"/>
                    <a:gd name="T15" fmla="*/ 89 h 6179"/>
                    <a:gd name="T16" fmla="*/ 2370 w 4065"/>
                    <a:gd name="T17" fmla="*/ 89 h 6179"/>
                    <a:gd name="T18" fmla="*/ 2985 w 4065"/>
                    <a:gd name="T19" fmla="*/ 104 h 6179"/>
                    <a:gd name="T20" fmla="*/ 3240 w 4065"/>
                    <a:gd name="T21" fmla="*/ 89 h 6179"/>
                    <a:gd name="T22" fmla="*/ 3465 w 4065"/>
                    <a:gd name="T23" fmla="*/ 74 h 6179"/>
                    <a:gd name="T24" fmla="*/ 3600 w 4065"/>
                    <a:gd name="T25" fmla="*/ 119 h 6179"/>
                    <a:gd name="T26" fmla="*/ 3803 w 4065"/>
                    <a:gd name="T27" fmla="*/ 149 h 6179"/>
                    <a:gd name="T28" fmla="*/ 3855 w 4065"/>
                    <a:gd name="T29" fmla="*/ 1012 h 6179"/>
                    <a:gd name="T30" fmla="*/ 3960 w 4065"/>
                    <a:gd name="T31" fmla="*/ 3097 h 6179"/>
                    <a:gd name="T32" fmla="*/ 4065 w 4065"/>
                    <a:gd name="T33" fmla="*/ 6179 h 61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65"/>
                    <a:gd name="T52" fmla="*/ 0 h 6179"/>
                    <a:gd name="T53" fmla="*/ 4065 w 4065"/>
                    <a:gd name="T54" fmla="*/ 6179 h 617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65" h="6179">
                      <a:moveTo>
                        <a:pt x="0" y="6164"/>
                      </a:moveTo>
                      <a:cubicBezTo>
                        <a:pt x="12" y="5537"/>
                        <a:pt x="25" y="4911"/>
                        <a:pt x="60" y="4334"/>
                      </a:cubicBezTo>
                      <a:cubicBezTo>
                        <a:pt x="95" y="3757"/>
                        <a:pt x="150" y="3229"/>
                        <a:pt x="210" y="2699"/>
                      </a:cubicBezTo>
                      <a:cubicBezTo>
                        <a:pt x="270" y="2169"/>
                        <a:pt x="355" y="1540"/>
                        <a:pt x="420" y="1154"/>
                      </a:cubicBezTo>
                      <a:cubicBezTo>
                        <a:pt x="485" y="768"/>
                        <a:pt x="543" y="548"/>
                        <a:pt x="600" y="382"/>
                      </a:cubicBezTo>
                      <a:cubicBezTo>
                        <a:pt x="657" y="216"/>
                        <a:pt x="686" y="203"/>
                        <a:pt x="765" y="157"/>
                      </a:cubicBezTo>
                      <a:cubicBezTo>
                        <a:pt x="844" y="111"/>
                        <a:pt x="913" y="115"/>
                        <a:pt x="1073" y="104"/>
                      </a:cubicBezTo>
                      <a:cubicBezTo>
                        <a:pt x="1233" y="93"/>
                        <a:pt x="1509" y="91"/>
                        <a:pt x="1725" y="89"/>
                      </a:cubicBezTo>
                      <a:cubicBezTo>
                        <a:pt x="1941" y="87"/>
                        <a:pt x="2160" y="86"/>
                        <a:pt x="2370" y="89"/>
                      </a:cubicBezTo>
                      <a:cubicBezTo>
                        <a:pt x="2580" y="92"/>
                        <a:pt x="2840" y="104"/>
                        <a:pt x="2985" y="104"/>
                      </a:cubicBezTo>
                      <a:cubicBezTo>
                        <a:pt x="3130" y="104"/>
                        <a:pt x="3160" y="94"/>
                        <a:pt x="3240" y="89"/>
                      </a:cubicBezTo>
                      <a:cubicBezTo>
                        <a:pt x="3320" y="84"/>
                        <a:pt x="3405" y="69"/>
                        <a:pt x="3465" y="74"/>
                      </a:cubicBezTo>
                      <a:cubicBezTo>
                        <a:pt x="3525" y="79"/>
                        <a:pt x="3544" y="106"/>
                        <a:pt x="3600" y="119"/>
                      </a:cubicBezTo>
                      <a:cubicBezTo>
                        <a:pt x="3656" y="132"/>
                        <a:pt x="3761" y="0"/>
                        <a:pt x="3803" y="149"/>
                      </a:cubicBezTo>
                      <a:cubicBezTo>
                        <a:pt x="3845" y="298"/>
                        <a:pt x="3829" y="521"/>
                        <a:pt x="3855" y="1012"/>
                      </a:cubicBezTo>
                      <a:cubicBezTo>
                        <a:pt x="3881" y="1503"/>
                        <a:pt x="3925" y="2236"/>
                        <a:pt x="3960" y="3097"/>
                      </a:cubicBezTo>
                      <a:cubicBezTo>
                        <a:pt x="3995" y="3958"/>
                        <a:pt x="4043" y="5537"/>
                        <a:pt x="4065" y="6179"/>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851" name="Freeform 7"/>
                <p:cNvSpPr>
                  <a:spLocks/>
                </p:cNvSpPr>
                <p:nvPr/>
              </p:nvSpPr>
              <p:spPr bwMode="auto">
                <a:xfrm>
                  <a:off x="9338" y="10622"/>
                  <a:ext cx="80" cy="1206"/>
                </a:xfrm>
                <a:custGeom>
                  <a:avLst/>
                  <a:gdLst>
                    <a:gd name="T0" fmla="*/ 0 w 80"/>
                    <a:gd name="T1" fmla="*/ 1206 h 1206"/>
                    <a:gd name="T2" fmla="*/ 30 w 80"/>
                    <a:gd name="T3" fmla="*/ 268 h 1206"/>
                    <a:gd name="T4" fmla="*/ 45 w 80"/>
                    <a:gd name="T5" fmla="*/ 6 h 1206"/>
                    <a:gd name="T6" fmla="*/ 75 w 80"/>
                    <a:gd name="T7" fmla="*/ 306 h 1206"/>
                    <a:gd name="T8" fmla="*/ 75 w 80"/>
                    <a:gd name="T9" fmla="*/ 1206 h 1206"/>
                    <a:gd name="T10" fmla="*/ 0 60000 65536"/>
                    <a:gd name="T11" fmla="*/ 0 60000 65536"/>
                    <a:gd name="T12" fmla="*/ 0 60000 65536"/>
                    <a:gd name="T13" fmla="*/ 0 60000 65536"/>
                    <a:gd name="T14" fmla="*/ 0 60000 65536"/>
                    <a:gd name="T15" fmla="*/ 0 w 80"/>
                    <a:gd name="T16" fmla="*/ 0 h 1206"/>
                    <a:gd name="T17" fmla="*/ 80 w 80"/>
                    <a:gd name="T18" fmla="*/ 1206 h 1206"/>
                  </a:gdLst>
                  <a:ahLst/>
                  <a:cxnLst>
                    <a:cxn ang="T10">
                      <a:pos x="T0" y="T1"/>
                    </a:cxn>
                    <a:cxn ang="T11">
                      <a:pos x="T2" y="T3"/>
                    </a:cxn>
                    <a:cxn ang="T12">
                      <a:pos x="T4" y="T5"/>
                    </a:cxn>
                    <a:cxn ang="T13">
                      <a:pos x="T6" y="T7"/>
                    </a:cxn>
                    <a:cxn ang="T14">
                      <a:pos x="T8" y="T9"/>
                    </a:cxn>
                  </a:cxnLst>
                  <a:rect l="T15" t="T16" r="T17" b="T18"/>
                  <a:pathLst>
                    <a:path w="80" h="1206">
                      <a:moveTo>
                        <a:pt x="0" y="1206"/>
                      </a:moveTo>
                      <a:cubicBezTo>
                        <a:pt x="11" y="837"/>
                        <a:pt x="22" y="468"/>
                        <a:pt x="30" y="268"/>
                      </a:cubicBezTo>
                      <a:cubicBezTo>
                        <a:pt x="38" y="68"/>
                        <a:pt x="37" y="0"/>
                        <a:pt x="45" y="6"/>
                      </a:cubicBezTo>
                      <a:cubicBezTo>
                        <a:pt x="53" y="12"/>
                        <a:pt x="70" y="106"/>
                        <a:pt x="75" y="306"/>
                      </a:cubicBezTo>
                      <a:cubicBezTo>
                        <a:pt x="80" y="506"/>
                        <a:pt x="77" y="856"/>
                        <a:pt x="75" y="1206"/>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852" name="Freeform 8"/>
                <p:cNvSpPr>
                  <a:spLocks/>
                </p:cNvSpPr>
                <p:nvPr/>
              </p:nvSpPr>
              <p:spPr bwMode="auto">
                <a:xfrm>
                  <a:off x="9405" y="10685"/>
                  <a:ext cx="225" cy="1158"/>
                </a:xfrm>
                <a:custGeom>
                  <a:avLst/>
                  <a:gdLst>
                    <a:gd name="T0" fmla="*/ 0 w 225"/>
                    <a:gd name="T1" fmla="*/ 1150 h 1158"/>
                    <a:gd name="T2" fmla="*/ 53 w 225"/>
                    <a:gd name="T3" fmla="*/ 295 h 1158"/>
                    <a:gd name="T4" fmla="*/ 75 w 225"/>
                    <a:gd name="T5" fmla="*/ 55 h 1158"/>
                    <a:gd name="T6" fmla="*/ 90 w 225"/>
                    <a:gd name="T7" fmla="*/ 10 h 1158"/>
                    <a:gd name="T8" fmla="*/ 120 w 225"/>
                    <a:gd name="T9" fmla="*/ 115 h 1158"/>
                    <a:gd name="T10" fmla="*/ 188 w 225"/>
                    <a:gd name="T11" fmla="*/ 663 h 1158"/>
                    <a:gd name="T12" fmla="*/ 225 w 225"/>
                    <a:gd name="T13" fmla="*/ 1158 h 1158"/>
                    <a:gd name="T14" fmla="*/ 0 60000 65536"/>
                    <a:gd name="T15" fmla="*/ 0 60000 65536"/>
                    <a:gd name="T16" fmla="*/ 0 60000 65536"/>
                    <a:gd name="T17" fmla="*/ 0 60000 65536"/>
                    <a:gd name="T18" fmla="*/ 0 60000 65536"/>
                    <a:gd name="T19" fmla="*/ 0 60000 65536"/>
                    <a:gd name="T20" fmla="*/ 0 60000 65536"/>
                    <a:gd name="T21" fmla="*/ 0 w 225"/>
                    <a:gd name="T22" fmla="*/ 0 h 1158"/>
                    <a:gd name="T23" fmla="*/ 225 w 225"/>
                    <a:gd name="T24" fmla="*/ 1158 h 11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5" h="1158">
                      <a:moveTo>
                        <a:pt x="0" y="1150"/>
                      </a:moveTo>
                      <a:cubicBezTo>
                        <a:pt x="20" y="813"/>
                        <a:pt x="41" y="477"/>
                        <a:pt x="53" y="295"/>
                      </a:cubicBezTo>
                      <a:cubicBezTo>
                        <a:pt x="65" y="113"/>
                        <a:pt x="69" y="102"/>
                        <a:pt x="75" y="55"/>
                      </a:cubicBezTo>
                      <a:cubicBezTo>
                        <a:pt x="81" y="8"/>
                        <a:pt x="83" y="0"/>
                        <a:pt x="90" y="10"/>
                      </a:cubicBezTo>
                      <a:cubicBezTo>
                        <a:pt x="97" y="20"/>
                        <a:pt x="104" y="6"/>
                        <a:pt x="120" y="115"/>
                      </a:cubicBezTo>
                      <a:cubicBezTo>
                        <a:pt x="136" y="224"/>
                        <a:pt x="171" y="489"/>
                        <a:pt x="188" y="663"/>
                      </a:cubicBezTo>
                      <a:cubicBezTo>
                        <a:pt x="205" y="837"/>
                        <a:pt x="215" y="997"/>
                        <a:pt x="225" y="1158"/>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33853" name="Group 9"/>
                <p:cNvGrpSpPr>
                  <a:grpSpLocks/>
                </p:cNvGrpSpPr>
                <p:nvPr/>
              </p:nvGrpSpPr>
              <p:grpSpPr bwMode="auto">
                <a:xfrm>
                  <a:off x="2625" y="5700"/>
                  <a:ext cx="7065" cy="4922"/>
                  <a:chOff x="2625" y="5700"/>
                  <a:chExt cx="7065" cy="4922"/>
                </a:xfrm>
              </p:grpSpPr>
              <p:sp>
                <p:nvSpPr>
                  <p:cNvPr id="33855" name="Line 10"/>
                  <p:cNvSpPr>
                    <a:spLocks noChangeShapeType="1"/>
                  </p:cNvSpPr>
                  <p:nvPr/>
                </p:nvSpPr>
                <p:spPr bwMode="auto">
                  <a:xfrm flipH="1">
                    <a:off x="9428" y="10613"/>
                    <a:ext cx="26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856" name="Line 11"/>
                  <p:cNvSpPr>
                    <a:spLocks noChangeShapeType="1"/>
                  </p:cNvSpPr>
                  <p:nvPr/>
                </p:nvSpPr>
                <p:spPr bwMode="auto">
                  <a:xfrm flipH="1" flipV="1">
                    <a:off x="9135" y="5700"/>
                    <a:ext cx="293" cy="492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857" name="Line 12"/>
                  <p:cNvSpPr>
                    <a:spLocks noChangeShapeType="1"/>
                  </p:cNvSpPr>
                  <p:nvPr/>
                </p:nvSpPr>
                <p:spPr bwMode="auto">
                  <a:xfrm flipH="1">
                    <a:off x="5985" y="5700"/>
                    <a:ext cx="315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858" name="Line 13"/>
                  <p:cNvSpPr>
                    <a:spLocks noChangeShapeType="1"/>
                  </p:cNvSpPr>
                  <p:nvPr/>
                </p:nvSpPr>
                <p:spPr bwMode="auto">
                  <a:xfrm flipH="1">
                    <a:off x="4425" y="5700"/>
                    <a:ext cx="1560" cy="384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859" name="Line 14"/>
                  <p:cNvSpPr>
                    <a:spLocks noChangeShapeType="1"/>
                  </p:cNvSpPr>
                  <p:nvPr/>
                </p:nvSpPr>
                <p:spPr bwMode="auto">
                  <a:xfrm flipH="1">
                    <a:off x="2625" y="9540"/>
                    <a:ext cx="1800" cy="76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3854" name="Freeform 15"/>
                <p:cNvSpPr>
                  <a:spLocks/>
                </p:cNvSpPr>
                <p:nvPr/>
              </p:nvSpPr>
              <p:spPr bwMode="auto">
                <a:xfrm>
                  <a:off x="5910" y="5835"/>
                  <a:ext cx="3225" cy="6000"/>
                </a:xfrm>
                <a:custGeom>
                  <a:avLst/>
                  <a:gdLst>
                    <a:gd name="T0" fmla="*/ 3225 w 3225"/>
                    <a:gd name="T1" fmla="*/ 6000 h 6000"/>
                    <a:gd name="T2" fmla="*/ 3180 w 3225"/>
                    <a:gd name="T3" fmla="*/ 150 h 6000"/>
                    <a:gd name="T4" fmla="*/ 3060 w 3225"/>
                    <a:gd name="T5" fmla="*/ 0 h 6000"/>
                    <a:gd name="T6" fmla="*/ 405 w 3225"/>
                    <a:gd name="T7" fmla="*/ 0 h 6000"/>
                    <a:gd name="T8" fmla="*/ 75 w 3225"/>
                    <a:gd name="T9" fmla="*/ 105 h 6000"/>
                    <a:gd name="T10" fmla="*/ 0 w 3225"/>
                    <a:gd name="T11" fmla="*/ 6000 h 6000"/>
                    <a:gd name="T12" fmla="*/ 0 60000 65536"/>
                    <a:gd name="T13" fmla="*/ 0 60000 65536"/>
                    <a:gd name="T14" fmla="*/ 0 60000 65536"/>
                    <a:gd name="T15" fmla="*/ 0 60000 65536"/>
                    <a:gd name="T16" fmla="*/ 0 60000 65536"/>
                    <a:gd name="T17" fmla="*/ 0 60000 65536"/>
                    <a:gd name="T18" fmla="*/ 0 w 3225"/>
                    <a:gd name="T19" fmla="*/ 0 h 6000"/>
                    <a:gd name="T20" fmla="*/ 3225 w 3225"/>
                    <a:gd name="T21" fmla="*/ 6000 h 6000"/>
                  </a:gdLst>
                  <a:ahLst/>
                  <a:cxnLst>
                    <a:cxn ang="T12">
                      <a:pos x="T0" y="T1"/>
                    </a:cxn>
                    <a:cxn ang="T13">
                      <a:pos x="T2" y="T3"/>
                    </a:cxn>
                    <a:cxn ang="T14">
                      <a:pos x="T4" y="T5"/>
                    </a:cxn>
                    <a:cxn ang="T15">
                      <a:pos x="T6" y="T7"/>
                    </a:cxn>
                    <a:cxn ang="T16">
                      <a:pos x="T8" y="T9"/>
                    </a:cxn>
                    <a:cxn ang="T17">
                      <a:pos x="T10" y="T11"/>
                    </a:cxn>
                  </a:cxnLst>
                  <a:rect l="T18" t="T19" r="T20" b="T21"/>
                  <a:pathLst>
                    <a:path w="3225" h="6000">
                      <a:moveTo>
                        <a:pt x="3225" y="6000"/>
                      </a:moveTo>
                      <a:lnTo>
                        <a:pt x="3180" y="150"/>
                      </a:lnTo>
                      <a:lnTo>
                        <a:pt x="3060" y="0"/>
                      </a:lnTo>
                      <a:lnTo>
                        <a:pt x="405" y="0"/>
                      </a:lnTo>
                      <a:lnTo>
                        <a:pt x="75" y="105"/>
                      </a:lnTo>
                      <a:lnTo>
                        <a:pt x="0" y="6000"/>
                      </a:lnTo>
                    </a:path>
                  </a:pathLst>
                </a:custGeom>
                <a:noFill/>
                <a:ln w="9525" cap="flat" cmpd="sng">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3824" name="Rectangle 16"/>
              <p:cNvSpPr>
                <a:spLocks noChangeArrowheads="1"/>
              </p:cNvSpPr>
              <p:nvPr/>
            </p:nvSpPr>
            <p:spPr bwMode="auto">
              <a:xfrm>
                <a:off x="2592" y="5328"/>
                <a:ext cx="7776" cy="64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33825" name="Group 17"/>
              <p:cNvGrpSpPr>
                <a:grpSpLocks/>
              </p:cNvGrpSpPr>
              <p:nvPr/>
            </p:nvGrpSpPr>
            <p:grpSpPr bwMode="auto">
              <a:xfrm>
                <a:off x="2592" y="6048"/>
                <a:ext cx="144" cy="5040"/>
                <a:chOff x="2592" y="6048"/>
                <a:chExt cx="144" cy="5040"/>
              </a:xfrm>
            </p:grpSpPr>
            <p:sp>
              <p:nvSpPr>
                <p:cNvPr id="33841" name="Line 18"/>
                <p:cNvSpPr>
                  <a:spLocks noChangeShapeType="1"/>
                </p:cNvSpPr>
                <p:nvPr/>
              </p:nvSpPr>
              <p:spPr bwMode="auto">
                <a:xfrm flipV="1">
                  <a:off x="2592" y="110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42" name="Line 19"/>
                <p:cNvSpPr>
                  <a:spLocks noChangeShapeType="1"/>
                </p:cNvSpPr>
                <p:nvPr/>
              </p:nvSpPr>
              <p:spPr bwMode="auto">
                <a:xfrm flipV="1">
                  <a:off x="2592" y="1036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43" name="Line 20"/>
                <p:cNvSpPr>
                  <a:spLocks noChangeShapeType="1"/>
                </p:cNvSpPr>
                <p:nvPr/>
              </p:nvSpPr>
              <p:spPr bwMode="auto">
                <a:xfrm flipV="1">
                  <a:off x="2592" y="964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44" name="Line 21"/>
                <p:cNvSpPr>
                  <a:spLocks noChangeShapeType="1"/>
                </p:cNvSpPr>
                <p:nvPr/>
              </p:nvSpPr>
              <p:spPr bwMode="auto">
                <a:xfrm flipV="1">
                  <a:off x="2592" y="892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45" name="Line 22"/>
                <p:cNvSpPr>
                  <a:spLocks noChangeShapeType="1"/>
                </p:cNvSpPr>
                <p:nvPr/>
              </p:nvSpPr>
              <p:spPr bwMode="auto">
                <a:xfrm flipV="1">
                  <a:off x="2592" y="82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46" name="Line 23"/>
                <p:cNvSpPr>
                  <a:spLocks noChangeShapeType="1"/>
                </p:cNvSpPr>
                <p:nvPr/>
              </p:nvSpPr>
              <p:spPr bwMode="auto">
                <a:xfrm flipV="1">
                  <a:off x="2592" y="74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47" name="Line 24"/>
                <p:cNvSpPr>
                  <a:spLocks noChangeShapeType="1"/>
                </p:cNvSpPr>
                <p:nvPr/>
              </p:nvSpPr>
              <p:spPr bwMode="auto">
                <a:xfrm flipV="1">
                  <a:off x="2592" y="676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48" name="Line 25"/>
                <p:cNvSpPr>
                  <a:spLocks noChangeShapeType="1"/>
                </p:cNvSpPr>
                <p:nvPr/>
              </p:nvSpPr>
              <p:spPr bwMode="auto">
                <a:xfrm flipV="1">
                  <a:off x="2592" y="604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3826" name="Group 26"/>
              <p:cNvGrpSpPr>
                <a:grpSpLocks/>
              </p:cNvGrpSpPr>
              <p:nvPr/>
            </p:nvGrpSpPr>
            <p:grpSpPr bwMode="auto">
              <a:xfrm>
                <a:off x="10224" y="6048"/>
                <a:ext cx="144" cy="5040"/>
                <a:chOff x="2592" y="6048"/>
                <a:chExt cx="144" cy="5040"/>
              </a:xfrm>
            </p:grpSpPr>
            <p:sp>
              <p:nvSpPr>
                <p:cNvPr id="33833" name="Line 27"/>
                <p:cNvSpPr>
                  <a:spLocks noChangeShapeType="1"/>
                </p:cNvSpPr>
                <p:nvPr/>
              </p:nvSpPr>
              <p:spPr bwMode="auto">
                <a:xfrm flipV="1">
                  <a:off x="2592" y="110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34" name="Line 28"/>
                <p:cNvSpPr>
                  <a:spLocks noChangeShapeType="1"/>
                </p:cNvSpPr>
                <p:nvPr/>
              </p:nvSpPr>
              <p:spPr bwMode="auto">
                <a:xfrm flipV="1">
                  <a:off x="2592" y="1036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35" name="Line 29"/>
                <p:cNvSpPr>
                  <a:spLocks noChangeShapeType="1"/>
                </p:cNvSpPr>
                <p:nvPr/>
              </p:nvSpPr>
              <p:spPr bwMode="auto">
                <a:xfrm flipV="1">
                  <a:off x="2592" y="964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36" name="Line 30"/>
                <p:cNvSpPr>
                  <a:spLocks noChangeShapeType="1"/>
                </p:cNvSpPr>
                <p:nvPr/>
              </p:nvSpPr>
              <p:spPr bwMode="auto">
                <a:xfrm flipV="1">
                  <a:off x="2592" y="892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37" name="Line 31"/>
                <p:cNvSpPr>
                  <a:spLocks noChangeShapeType="1"/>
                </p:cNvSpPr>
                <p:nvPr/>
              </p:nvSpPr>
              <p:spPr bwMode="auto">
                <a:xfrm flipV="1">
                  <a:off x="2592" y="82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38" name="Line 32"/>
                <p:cNvSpPr>
                  <a:spLocks noChangeShapeType="1"/>
                </p:cNvSpPr>
                <p:nvPr/>
              </p:nvSpPr>
              <p:spPr bwMode="auto">
                <a:xfrm flipV="1">
                  <a:off x="2592" y="74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39" name="Line 33"/>
                <p:cNvSpPr>
                  <a:spLocks noChangeShapeType="1"/>
                </p:cNvSpPr>
                <p:nvPr/>
              </p:nvSpPr>
              <p:spPr bwMode="auto">
                <a:xfrm flipV="1">
                  <a:off x="2592" y="676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40" name="Line 34"/>
                <p:cNvSpPr>
                  <a:spLocks noChangeShapeType="1"/>
                </p:cNvSpPr>
                <p:nvPr/>
              </p:nvSpPr>
              <p:spPr bwMode="auto">
                <a:xfrm flipV="1">
                  <a:off x="2592" y="604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3827" name="Group 35"/>
              <p:cNvGrpSpPr>
                <a:grpSpLocks/>
              </p:cNvGrpSpPr>
              <p:nvPr/>
            </p:nvGrpSpPr>
            <p:grpSpPr bwMode="auto">
              <a:xfrm>
                <a:off x="5184" y="11664"/>
                <a:ext cx="2592" cy="144"/>
                <a:chOff x="5184" y="11664"/>
                <a:chExt cx="2592" cy="144"/>
              </a:xfrm>
            </p:grpSpPr>
            <p:sp>
              <p:nvSpPr>
                <p:cNvPr id="33831" name="Line 36"/>
                <p:cNvSpPr>
                  <a:spLocks noChangeShapeType="1"/>
                </p:cNvSpPr>
                <p:nvPr/>
              </p:nvSpPr>
              <p:spPr bwMode="auto">
                <a:xfrm>
                  <a:off x="5184" y="116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32" name="Line 37"/>
                <p:cNvSpPr>
                  <a:spLocks noChangeShapeType="1"/>
                </p:cNvSpPr>
                <p:nvPr/>
              </p:nvSpPr>
              <p:spPr bwMode="auto">
                <a:xfrm>
                  <a:off x="7776" y="116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3828" name="Group 38"/>
              <p:cNvGrpSpPr>
                <a:grpSpLocks/>
              </p:cNvGrpSpPr>
              <p:nvPr/>
            </p:nvGrpSpPr>
            <p:grpSpPr bwMode="auto">
              <a:xfrm>
                <a:off x="5184" y="5328"/>
                <a:ext cx="2592" cy="144"/>
                <a:chOff x="5184" y="11664"/>
                <a:chExt cx="2592" cy="144"/>
              </a:xfrm>
            </p:grpSpPr>
            <p:sp>
              <p:nvSpPr>
                <p:cNvPr id="33829" name="Line 39"/>
                <p:cNvSpPr>
                  <a:spLocks noChangeShapeType="1"/>
                </p:cNvSpPr>
                <p:nvPr/>
              </p:nvSpPr>
              <p:spPr bwMode="auto">
                <a:xfrm>
                  <a:off x="5184" y="116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30" name="Line 40"/>
                <p:cNvSpPr>
                  <a:spLocks noChangeShapeType="1"/>
                </p:cNvSpPr>
                <p:nvPr/>
              </p:nvSpPr>
              <p:spPr bwMode="auto">
                <a:xfrm>
                  <a:off x="7776" y="116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33797" name="Group 41"/>
            <p:cNvGrpSpPr>
              <a:grpSpLocks/>
            </p:cNvGrpSpPr>
            <p:nvPr/>
          </p:nvGrpSpPr>
          <p:grpSpPr bwMode="auto">
            <a:xfrm>
              <a:off x="2016" y="2520"/>
              <a:ext cx="720" cy="7272"/>
              <a:chOff x="1872" y="5256"/>
              <a:chExt cx="720" cy="7200"/>
            </a:xfrm>
          </p:grpSpPr>
          <p:sp>
            <p:nvSpPr>
              <p:cNvPr id="33813" name="Text Box 42"/>
              <p:cNvSpPr txBox="1">
                <a:spLocks noChangeArrowheads="1"/>
              </p:cNvSpPr>
              <p:nvPr/>
            </p:nvSpPr>
            <p:spPr bwMode="auto">
              <a:xfrm>
                <a:off x="1872" y="10899"/>
                <a:ext cx="720" cy="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-35</a:t>
                </a:r>
              </a:p>
            </p:txBody>
          </p:sp>
          <p:sp>
            <p:nvSpPr>
              <p:cNvPr id="33814" name="Text Box 43"/>
              <p:cNvSpPr txBox="1">
                <a:spLocks noChangeArrowheads="1"/>
              </p:cNvSpPr>
              <p:nvPr/>
            </p:nvSpPr>
            <p:spPr bwMode="auto">
              <a:xfrm>
                <a:off x="1872" y="11610"/>
                <a:ext cx="720" cy="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-40</a:t>
                </a:r>
              </a:p>
            </p:txBody>
          </p:sp>
          <p:sp>
            <p:nvSpPr>
              <p:cNvPr id="33815" name="Text Box 44"/>
              <p:cNvSpPr txBox="1">
                <a:spLocks noChangeArrowheads="1"/>
              </p:cNvSpPr>
              <p:nvPr/>
            </p:nvSpPr>
            <p:spPr bwMode="auto">
              <a:xfrm>
                <a:off x="1872" y="7344"/>
                <a:ext cx="72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-10</a:t>
                </a:r>
              </a:p>
            </p:txBody>
          </p:sp>
          <p:sp>
            <p:nvSpPr>
              <p:cNvPr id="33816" name="Text Box 45"/>
              <p:cNvSpPr txBox="1">
                <a:spLocks noChangeArrowheads="1"/>
              </p:cNvSpPr>
              <p:nvPr/>
            </p:nvSpPr>
            <p:spPr bwMode="auto">
              <a:xfrm>
                <a:off x="1872" y="8055"/>
                <a:ext cx="720" cy="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-15</a:t>
                </a:r>
              </a:p>
            </p:txBody>
          </p:sp>
          <p:sp>
            <p:nvSpPr>
              <p:cNvPr id="33817" name="Text Box 46"/>
              <p:cNvSpPr txBox="1">
                <a:spLocks noChangeArrowheads="1"/>
              </p:cNvSpPr>
              <p:nvPr/>
            </p:nvSpPr>
            <p:spPr bwMode="auto">
              <a:xfrm>
                <a:off x="1872" y="8766"/>
                <a:ext cx="720" cy="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-20</a:t>
                </a:r>
              </a:p>
            </p:txBody>
          </p:sp>
          <p:sp>
            <p:nvSpPr>
              <p:cNvPr id="33818" name="Text Box 47"/>
              <p:cNvSpPr txBox="1">
                <a:spLocks noChangeArrowheads="1"/>
              </p:cNvSpPr>
              <p:nvPr/>
            </p:nvSpPr>
            <p:spPr bwMode="auto">
              <a:xfrm>
                <a:off x="1872" y="9477"/>
                <a:ext cx="720" cy="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-25</a:t>
                </a:r>
              </a:p>
            </p:txBody>
          </p:sp>
          <p:sp>
            <p:nvSpPr>
              <p:cNvPr id="33819" name="Text Box 48"/>
              <p:cNvSpPr txBox="1">
                <a:spLocks noChangeArrowheads="1"/>
              </p:cNvSpPr>
              <p:nvPr/>
            </p:nvSpPr>
            <p:spPr bwMode="auto">
              <a:xfrm>
                <a:off x="1872" y="10188"/>
                <a:ext cx="720"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-30</a:t>
                </a:r>
              </a:p>
            </p:txBody>
          </p:sp>
          <p:sp>
            <p:nvSpPr>
              <p:cNvPr id="33820" name="Text Box 49"/>
              <p:cNvSpPr txBox="1">
                <a:spLocks noChangeArrowheads="1"/>
              </p:cNvSpPr>
              <p:nvPr/>
            </p:nvSpPr>
            <p:spPr bwMode="auto">
              <a:xfrm>
                <a:off x="1872" y="5904"/>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0</a:t>
                </a:r>
              </a:p>
            </p:txBody>
          </p:sp>
          <p:sp>
            <p:nvSpPr>
              <p:cNvPr id="33821" name="Text Box 50"/>
              <p:cNvSpPr txBox="1">
                <a:spLocks noChangeArrowheads="1"/>
              </p:cNvSpPr>
              <p:nvPr/>
            </p:nvSpPr>
            <p:spPr bwMode="auto">
              <a:xfrm>
                <a:off x="1872" y="5256"/>
                <a:ext cx="72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5</a:t>
                </a:r>
              </a:p>
            </p:txBody>
          </p:sp>
          <p:sp>
            <p:nvSpPr>
              <p:cNvPr id="33822" name="Text Box 51"/>
              <p:cNvSpPr txBox="1">
                <a:spLocks noChangeArrowheads="1"/>
              </p:cNvSpPr>
              <p:nvPr/>
            </p:nvSpPr>
            <p:spPr bwMode="auto">
              <a:xfrm>
                <a:off x="1872" y="6696"/>
                <a:ext cx="72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5</a:t>
                </a:r>
              </a:p>
            </p:txBody>
          </p:sp>
        </p:grpSp>
        <p:sp>
          <p:nvSpPr>
            <p:cNvPr id="33798" name="Text Box 52"/>
            <p:cNvSpPr txBox="1">
              <a:spLocks noChangeArrowheads="1"/>
            </p:cNvSpPr>
            <p:nvPr/>
          </p:nvSpPr>
          <p:spPr bwMode="auto">
            <a:xfrm>
              <a:off x="1296" y="5472"/>
              <a:ext cx="1080" cy="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Gain </a:t>
              </a:r>
            </a:p>
            <a:p>
              <a:pPr algn="ctr">
                <a:spcBef>
                  <a:spcPct val="0"/>
                </a:spcBef>
                <a:buClrTx/>
                <a:buSzTx/>
                <a:buFontTx/>
                <a:buNone/>
              </a:pPr>
              <a:r>
                <a:rPr lang="en-US" altLang="en-US" sz="1200">
                  <a:ea typeface="MS PGothic" panose="020B0600070205080204" pitchFamily="34" charset="-128"/>
                </a:rPr>
                <a:t>(dB)</a:t>
              </a:r>
            </a:p>
          </p:txBody>
        </p:sp>
        <p:sp>
          <p:nvSpPr>
            <p:cNvPr id="33799" name="Text Box 53"/>
            <p:cNvSpPr txBox="1">
              <a:spLocks noChangeArrowheads="1"/>
            </p:cNvSpPr>
            <p:nvPr/>
          </p:nvSpPr>
          <p:spPr bwMode="auto">
            <a:xfrm>
              <a:off x="5400" y="9432"/>
              <a:ext cx="230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Frequency (Hz)</a:t>
              </a:r>
            </a:p>
          </p:txBody>
        </p:sp>
        <p:sp>
          <p:nvSpPr>
            <p:cNvPr id="33800" name="Text Box 54"/>
            <p:cNvSpPr txBox="1">
              <a:spLocks noChangeArrowheads="1"/>
            </p:cNvSpPr>
            <p:nvPr/>
          </p:nvSpPr>
          <p:spPr bwMode="auto">
            <a:xfrm>
              <a:off x="2952" y="3888"/>
              <a:ext cx="2376"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Upper limit</a:t>
              </a:r>
            </a:p>
            <a:p>
              <a:pPr algn="ctr">
                <a:spcBef>
                  <a:spcPct val="0"/>
                </a:spcBef>
                <a:buClrTx/>
                <a:buSzTx/>
                <a:buFontTx/>
                <a:buNone/>
              </a:pPr>
              <a:r>
                <a:rPr lang="en-US" altLang="en-US" sz="1200">
                  <a:ea typeface="MS PGothic" panose="020B0600070205080204" pitchFamily="34" charset="-128"/>
                </a:rPr>
                <a:t>mask</a:t>
              </a:r>
            </a:p>
          </p:txBody>
        </p:sp>
        <p:sp>
          <p:nvSpPr>
            <p:cNvPr id="33801" name="Text Box 55"/>
            <p:cNvSpPr txBox="1">
              <a:spLocks noChangeArrowheads="1"/>
            </p:cNvSpPr>
            <p:nvPr/>
          </p:nvSpPr>
          <p:spPr bwMode="auto">
            <a:xfrm>
              <a:off x="6336" y="4032"/>
              <a:ext cx="2376"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Lower limit</a:t>
              </a:r>
            </a:p>
            <a:p>
              <a:pPr algn="ctr">
                <a:spcBef>
                  <a:spcPct val="0"/>
                </a:spcBef>
                <a:buClrTx/>
                <a:buSzTx/>
                <a:buFontTx/>
                <a:buNone/>
              </a:pPr>
              <a:r>
                <a:rPr lang="en-US" altLang="en-US" sz="1200">
                  <a:ea typeface="MS PGothic" panose="020B0600070205080204" pitchFamily="34" charset="-128"/>
                </a:rPr>
                <a:t>mask</a:t>
              </a:r>
            </a:p>
          </p:txBody>
        </p:sp>
        <p:sp>
          <p:nvSpPr>
            <p:cNvPr id="33802" name="Line 56"/>
            <p:cNvSpPr>
              <a:spLocks noChangeShapeType="1"/>
            </p:cNvSpPr>
            <p:nvPr/>
          </p:nvSpPr>
          <p:spPr bwMode="auto">
            <a:xfrm flipV="1">
              <a:off x="7416" y="3528"/>
              <a:ext cx="72" cy="43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3" name="Line 57"/>
            <p:cNvSpPr>
              <a:spLocks noChangeShapeType="1"/>
            </p:cNvSpPr>
            <p:nvPr/>
          </p:nvSpPr>
          <p:spPr bwMode="auto">
            <a:xfrm>
              <a:off x="4536" y="4320"/>
              <a:ext cx="504" cy="64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4" name="Line 58"/>
            <p:cNvSpPr>
              <a:spLocks noChangeShapeType="1"/>
            </p:cNvSpPr>
            <p:nvPr/>
          </p:nvSpPr>
          <p:spPr bwMode="auto">
            <a:xfrm flipH="1">
              <a:off x="6120" y="4464"/>
              <a:ext cx="864" cy="43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5" name="Line 59"/>
            <p:cNvSpPr>
              <a:spLocks noChangeShapeType="1"/>
            </p:cNvSpPr>
            <p:nvPr/>
          </p:nvSpPr>
          <p:spPr bwMode="auto">
            <a:xfrm>
              <a:off x="7992" y="4536"/>
              <a:ext cx="936" cy="43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6" name="Text Box 60"/>
            <p:cNvSpPr txBox="1">
              <a:spLocks noChangeArrowheads="1"/>
            </p:cNvSpPr>
            <p:nvPr/>
          </p:nvSpPr>
          <p:spPr bwMode="auto">
            <a:xfrm>
              <a:off x="3024" y="7560"/>
              <a:ext cx="2088" cy="1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Typical</a:t>
              </a:r>
            </a:p>
            <a:p>
              <a:pPr algn="ctr">
                <a:spcBef>
                  <a:spcPct val="0"/>
                </a:spcBef>
                <a:buClrTx/>
                <a:buSzTx/>
                <a:buFontTx/>
                <a:buNone/>
              </a:pPr>
              <a:r>
                <a:rPr lang="en-US" altLang="en-US" sz="1200">
                  <a:ea typeface="MS PGothic" panose="020B0600070205080204" pitchFamily="34" charset="-128"/>
                </a:rPr>
                <a:t>frequency</a:t>
              </a:r>
            </a:p>
            <a:p>
              <a:pPr algn="ctr">
                <a:spcBef>
                  <a:spcPct val="0"/>
                </a:spcBef>
                <a:buClrTx/>
                <a:buSzTx/>
                <a:buFontTx/>
                <a:buNone/>
              </a:pPr>
              <a:r>
                <a:rPr lang="en-US" altLang="en-US" sz="1200">
                  <a:ea typeface="MS PGothic" panose="020B0600070205080204" pitchFamily="34" charset="-128"/>
                </a:rPr>
                <a:t>response</a:t>
              </a:r>
            </a:p>
          </p:txBody>
        </p:sp>
        <p:sp>
          <p:nvSpPr>
            <p:cNvPr id="33807" name="Line 61"/>
            <p:cNvSpPr>
              <a:spLocks noChangeShapeType="1"/>
            </p:cNvSpPr>
            <p:nvPr/>
          </p:nvSpPr>
          <p:spPr bwMode="auto">
            <a:xfrm flipV="1">
              <a:off x="4680" y="7272"/>
              <a:ext cx="576" cy="50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3808" name="Group 62"/>
            <p:cNvGrpSpPr>
              <a:grpSpLocks/>
            </p:cNvGrpSpPr>
            <p:nvPr/>
          </p:nvGrpSpPr>
          <p:grpSpPr bwMode="auto">
            <a:xfrm>
              <a:off x="1440" y="9144"/>
              <a:ext cx="10152" cy="576"/>
              <a:chOff x="936" y="13104"/>
              <a:chExt cx="3846" cy="576"/>
            </a:xfrm>
          </p:grpSpPr>
          <p:sp>
            <p:nvSpPr>
              <p:cNvPr id="33809" name="Text Box 63"/>
              <p:cNvSpPr txBox="1">
                <a:spLocks noChangeArrowheads="1"/>
              </p:cNvSpPr>
              <p:nvPr/>
            </p:nvSpPr>
            <p:spPr bwMode="auto">
              <a:xfrm>
                <a:off x="936" y="13104"/>
                <a:ext cx="89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10</a:t>
                </a:r>
              </a:p>
            </p:txBody>
          </p:sp>
          <p:sp>
            <p:nvSpPr>
              <p:cNvPr id="33810" name="Text Box 64"/>
              <p:cNvSpPr txBox="1">
                <a:spLocks noChangeArrowheads="1"/>
              </p:cNvSpPr>
              <p:nvPr/>
            </p:nvSpPr>
            <p:spPr bwMode="auto">
              <a:xfrm>
                <a:off x="1929" y="13104"/>
                <a:ext cx="89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100</a:t>
                </a:r>
              </a:p>
            </p:txBody>
          </p:sp>
          <p:sp>
            <p:nvSpPr>
              <p:cNvPr id="33811" name="Text Box 65"/>
              <p:cNvSpPr txBox="1">
                <a:spLocks noChangeArrowheads="1"/>
              </p:cNvSpPr>
              <p:nvPr/>
            </p:nvSpPr>
            <p:spPr bwMode="auto">
              <a:xfrm>
                <a:off x="2922" y="13104"/>
                <a:ext cx="89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1000</a:t>
                </a:r>
              </a:p>
            </p:txBody>
          </p:sp>
          <p:sp>
            <p:nvSpPr>
              <p:cNvPr id="33812" name="Text Box 66"/>
              <p:cNvSpPr txBox="1">
                <a:spLocks noChangeArrowheads="1"/>
              </p:cNvSpPr>
              <p:nvPr/>
            </p:nvSpPr>
            <p:spPr bwMode="auto">
              <a:xfrm>
                <a:off x="3888" y="13104"/>
                <a:ext cx="89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000">
                    <a:ea typeface="MS PGothic" panose="020B0600070205080204" pitchFamily="34" charset="-128"/>
                  </a:rPr>
                  <a:t>1</a:t>
                </a:r>
                <a:r>
                  <a:rPr lang="en-US" altLang="en-US" sz="1000">
                    <a:ea typeface="MS PGothic" panose="020B0600070205080204" pitchFamily="34" charset="-128"/>
                    <a:sym typeface="Symbol" panose="05050102010706020507" pitchFamily="18" charset="2"/>
                  </a:rPr>
                  <a:t></a:t>
                </a:r>
                <a:r>
                  <a:rPr lang="en-US" altLang="en-US" sz="1000">
                    <a:ea typeface="MS PGothic" panose="020B0600070205080204" pitchFamily="34" charset="-128"/>
                  </a:rPr>
                  <a:t>10</a:t>
                </a:r>
                <a:r>
                  <a:rPr lang="en-US" altLang="en-US" sz="1000" baseline="30000">
                    <a:ea typeface="MS PGothic" panose="020B0600070205080204" pitchFamily="34" charset="-128"/>
                  </a:rPr>
                  <a:t>4</a:t>
                </a:r>
                <a:endParaRPr lang="en-US" altLang="en-US" sz="1000">
                  <a:ea typeface="MS PGothic" panose="020B0600070205080204" pitchFamily="34" charset="-128"/>
                </a:endParaRPr>
              </a:p>
            </p:txBody>
          </p:sp>
        </p:grpSp>
      </p:grpSp>
      <p:sp>
        <p:nvSpPr>
          <p:cNvPr id="33795" name="TextBox 66"/>
          <p:cNvSpPr txBox="1">
            <a:spLocks noChangeArrowheads="1"/>
          </p:cNvSpPr>
          <p:nvPr/>
        </p:nvSpPr>
        <p:spPr bwMode="auto">
          <a:xfrm>
            <a:off x="3027363" y="5562600"/>
            <a:ext cx="35067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An ideal band pass filter’s frequency response</a:t>
            </a:r>
          </a:p>
          <a:p>
            <a:pPr>
              <a:spcBef>
                <a:spcPct val="0"/>
              </a:spcBef>
              <a:buClrTx/>
              <a:buSzTx/>
              <a:buFontTx/>
              <a:buNone/>
            </a:pPr>
            <a:r>
              <a:rPr lang="en-US" altLang="en-US" sz="1400"/>
              <a:t>And the gain mask for this filter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4818" name="Group 2"/>
          <p:cNvGrpSpPr>
            <a:grpSpLocks/>
          </p:cNvGrpSpPr>
          <p:nvPr/>
        </p:nvGrpSpPr>
        <p:grpSpPr bwMode="auto">
          <a:xfrm>
            <a:off x="2222500" y="1073150"/>
            <a:ext cx="4756150" cy="4324350"/>
            <a:chOff x="2445" y="4178"/>
            <a:chExt cx="7491" cy="6811"/>
          </a:xfrm>
        </p:grpSpPr>
        <p:sp>
          <p:nvSpPr>
            <p:cNvPr id="34821" name="Freeform 3"/>
            <p:cNvSpPr>
              <a:spLocks/>
            </p:cNvSpPr>
            <p:nvPr/>
          </p:nvSpPr>
          <p:spPr bwMode="auto">
            <a:xfrm>
              <a:off x="2952" y="4320"/>
              <a:ext cx="3024" cy="2520"/>
            </a:xfrm>
            <a:custGeom>
              <a:avLst/>
              <a:gdLst>
                <a:gd name="T0" fmla="*/ 0 w 3024"/>
                <a:gd name="T1" fmla="*/ 2520 h 2520"/>
                <a:gd name="T2" fmla="*/ 288 w 3024"/>
                <a:gd name="T3" fmla="*/ 1512 h 2520"/>
                <a:gd name="T4" fmla="*/ 720 w 3024"/>
                <a:gd name="T5" fmla="*/ 576 h 2520"/>
                <a:gd name="T6" fmla="*/ 1224 w 3024"/>
                <a:gd name="T7" fmla="*/ 144 h 2520"/>
                <a:gd name="T8" fmla="*/ 1656 w 3024"/>
                <a:gd name="T9" fmla="*/ 72 h 2520"/>
                <a:gd name="T10" fmla="*/ 3024 w 3024"/>
                <a:gd name="T11" fmla="*/ 0 h 2520"/>
                <a:gd name="T12" fmla="*/ 0 60000 65536"/>
                <a:gd name="T13" fmla="*/ 0 60000 65536"/>
                <a:gd name="T14" fmla="*/ 0 60000 65536"/>
                <a:gd name="T15" fmla="*/ 0 60000 65536"/>
                <a:gd name="T16" fmla="*/ 0 60000 65536"/>
                <a:gd name="T17" fmla="*/ 0 60000 65536"/>
                <a:gd name="T18" fmla="*/ 0 w 3024"/>
                <a:gd name="T19" fmla="*/ 0 h 2520"/>
                <a:gd name="T20" fmla="*/ 3024 w 3024"/>
                <a:gd name="T21" fmla="*/ 2520 h 2520"/>
              </a:gdLst>
              <a:ahLst/>
              <a:cxnLst>
                <a:cxn ang="T12">
                  <a:pos x="T0" y="T1"/>
                </a:cxn>
                <a:cxn ang="T13">
                  <a:pos x="T2" y="T3"/>
                </a:cxn>
                <a:cxn ang="T14">
                  <a:pos x="T4" y="T5"/>
                </a:cxn>
                <a:cxn ang="T15">
                  <a:pos x="T6" y="T7"/>
                </a:cxn>
                <a:cxn ang="T16">
                  <a:pos x="T8" y="T9"/>
                </a:cxn>
                <a:cxn ang="T17">
                  <a:pos x="T10" y="T11"/>
                </a:cxn>
              </a:cxnLst>
              <a:rect l="T18" t="T19" r="T20" b="T21"/>
              <a:pathLst>
                <a:path w="3024" h="2520">
                  <a:moveTo>
                    <a:pt x="0" y="2520"/>
                  </a:moveTo>
                  <a:cubicBezTo>
                    <a:pt x="84" y="2178"/>
                    <a:pt x="168" y="1836"/>
                    <a:pt x="288" y="1512"/>
                  </a:cubicBezTo>
                  <a:cubicBezTo>
                    <a:pt x="408" y="1188"/>
                    <a:pt x="564" y="804"/>
                    <a:pt x="720" y="576"/>
                  </a:cubicBezTo>
                  <a:cubicBezTo>
                    <a:pt x="876" y="348"/>
                    <a:pt x="1068" y="228"/>
                    <a:pt x="1224" y="144"/>
                  </a:cubicBezTo>
                  <a:cubicBezTo>
                    <a:pt x="1380" y="60"/>
                    <a:pt x="1356" y="96"/>
                    <a:pt x="1656" y="72"/>
                  </a:cubicBezTo>
                  <a:cubicBezTo>
                    <a:pt x="1956" y="48"/>
                    <a:pt x="2490" y="24"/>
                    <a:pt x="3024"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22" name="Freeform 4"/>
            <p:cNvSpPr>
              <a:spLocks/>
            </p:cNvSpPr>
            <p:nvPr/>
          </p:nvSpPr>
          <p:spPr bwMode="auto">
            <a:xfrm>
              <a:off x="6855" y="4284"/>
              <a:ext cx="2865" cy="2519"/>
            </a:xfrm>
            <a:custGeom>
              <a:avLst/>
              <a:gdLst>
                <a:gd name="T0" fmla="*/ 0 w 2865"/>
                <a:gd name="T1" fmla="*/ 111 h 2519"/>
                <a:gd name="T2" fmla="*/ 600 w 2865"/>
                <a:gd name="T3" fmla="*/ 89 h 2519"/>
                <a:gd name="T4" fmla="*/ 1200 w 2865"/>
                <a:gd name="T5" fmla="*/ 21 h 2519"/>
                <a:gd name="T6" fmla="*/ 1988 w 2865"/>
                <a:gd name="T7" fmla="*/ 216 h 2519"/>
                <a:gd name="T8" fmla="*/ 2468 w 2865"/>
                <a:gd name="T9" fmla="*/ 104 h 2519"/>
                <a:gd name="T10" fmla="*/ 2625 w 2865"/>
                <a:gd name="T11" fmla="*/ 314 h 2519"/>
                <a:gd name="T12" fmla="*/ 2730 w 2865"/>
                <a:gd name="T13" fmla="*/ 981 h 2519"/>
                <a:gd name="T14" fmla="*/ 2865 w 2865"/>
                <a:gd name="T15" fmla="*/ 2519 h 2519"/>
                <a:gd name="T16" fmla="*/ 0 60000 65536"/>
                <a:gd name="T17" fmla="*/ 0 60000 65536"/>
                <a:gd name="T18" fmla="*/ 0 60000 65536"/>
                <a:gd name="T19" fmla="*/ 0 60000 65536"/>
                <a:gd name="T20" fmla="*/ 0 60000 65536"/>
                <a:gd name="T21" fmla="*/ 0 60000 65536"/>
                <a:gd name="T22" fmla="*/ 0 60000 65536"/>
                <a:gd name="T23" fmla="*/ 0 60000 65536"/>
                <a:gd name="T24" fmla="*/ 0 w 2865"/>
                <a:gd name="T25" fmla="*/ 0 h 2519"/>
                <a:gd name="T26" fmla="*/ 2865 w 2865"/>
                <a:gd name="T27" fmla="*/ 2519 h 25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65" h="2519">
                  <a:moveTo>
                    <a:pt x="0" y="111"/>
                  </a:moveTo>
                  <a:cubicBezTo>
                    <a:pt x="100" y="107"/>
                    <a:pt x="400" y="104"/>
                    <a:pt x="600" y="89"/>
                  </a:cubicBezTo>
                  <a:cubicBezTo>
                    <a:pt x="800" y="74"/>
                    <a:pt x="969" y="0"/>
                    <a:pt x="1200" y="21"/>
                  </a:cubicBezTo>
                  <a:cubicBezTo>
                    <a:pt x="1431" y="42"/>
                    <a:pt x="1777" y="202"/>
                    <a:pt x="1988" y="216"/>
                  </a:cubicBezTo>
                  <a:cubicBezTo>
                    <a:pt x="2199" y="230"/>
                    <a:pt x="2362" y="88"/>
                    <a:pt x="2468" y="104"/>
                  </a:cubicBezTo>
                  <a:cubicBezTo>
                    <a:pt x="2574" y="120"/>
                    <a:pt x="2581" y="168"/>
                    <a:pt x="2625" y="314"/>
                  </a:cubicBezTo>
                  <a:cubicBezTo>
                    <a:pt x="2669" y="460"/>
                    <a:pt x="2690" y="614"/>
                    <a:pt x="2730" y="981"/>
                  </a:cubicBezTo>
                  <a:cubicBezTo>
                    <a:pt x="2770" y="1348"/>
                    <a:pt x="2837" y="2199"/>
                    <a:pt x="2865" y="2519"/>
                  </a:cubicBezTo>
                </a:path>
              </a:pathLst>
            </a:custGeom>
            <a:noFill/>
            <a:ln w="9525"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23" name="Oval 5"/>
            <p:cNvSpPr>
              <a:spLocks noChangeArrowheads="1"/>
            </p:cNvSpPr>
            <p:nvPr/>
          </p:nvSpPr>
          <p:spPr bwMode="auto">
            <a:xfrm>
              <a:off x="5670" y="8415"/>
              <a:ext cx="390" cy="39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34824" name="Oval 6"/>
            <p:cNvSpPr>
              <a:spLocks noChangeArrowheads="1"/>
            </p:cNvSpPr>
            <p:nvPr/>
          </p:nvSpPr>
          <p:spPr bwMode="auto">
            <a:xfrm>
              <a:off x="4380" y="8415"/>
              <a:ext cx="390" cy="39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34825" name="Oval 7"/>
            <p:cNvSpPr>
              <a:spLocks noChangeArrowheads="1"/>
            </p:cNvSpPr>
            <p:nvPr/>
          </p:nvSpPr>
          <p:spPr bwMode="auto">
            <a:xfrm>
              <a:off x="5850" y="10305"/>
              <a:ext cx="390" cy="39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34826" name="Line 8"/>
            <p:cNvSpPr>
              <a:spLocks noChangeShapeType="1"/>
            </p:cNvSpPr>
            <p:nvPr/>
          </p:nvSpPr>
          <p:spPr bwMode="auto">
            <a:xfrm flipH="1" flipV="1">
              <a:off x="4245" y="7005"/>
              <a:ext cx="285" cy="141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27" name="Line 9"/>
            <p:cNvSpPr>
              <a:spLocks noChangeShapeType="1"/>
            </p:cNvSpPr>
            <p:nvPr/>
          </p:nvSpPr>
          <p:spPr bwMode="auto">
            <a:xfrm flipV="1">
              <a:off x="6015" y="6990"/>
              <a:ext cx="1005" cy="14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28" name="Line 10"/>
            <p:cNvSpPr>
              <a:spLocks noChangeShapeType="1"/>
            </p:cNvSpPr>
            <p:nvPr/>
          </p:nvSpPr>
          <p:spPr bwMode="auto">
            <a:xfrm flipV="1">
              <a:off x="6255" y="10395"/>
              <a:ext cx="990" cy="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29" name="Line 11"/>
            <p:cNvSpPr>
              <a:spLocks noChangeShapeType="1"/>
            </p:cNvSpPr>
            <p:nvPr/>
          </p:nvSpPr>
          <p:spPr bwMode="auto">
            <a:xfrm>
              <a:off x="7981" y="7740"/>
              <a:ext cx="90" cy="93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30" name="Line 12"/>
            <p:cNvSpPr>
              <a:spLocks noChangeShapeType="1"/>
            </p:cNvSpPr>
            <p:nvPr/>
          </p:nvSpPr>
          <p:spPr bwMode="auto">
            <a:xfrm>
              <a:off x="8078" y="8640"/>
              <a:ext cx="1020" cy="1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31" name="Freeform 13"/>
            <p:cNvSpPr>
              <a:spLocks/>
            </p:cNvSpPr>
            <p:nvPr/>
          </p:nvSpPr>
          <p:spPr bwMode="auto">
            <a:xfrm>
              <a:off x="7853" y="7770"/>
              <a:ext cx="23" cy="3143"/>
            </a:xfrm>
            <a:custGeom>
              <a:avLst/>
              <a:gdLst>
                <a:gd name="T0" fmla="*/ 0 w 23"/>
                <a:gd name="T1" fmla="*/ 0 h 3143"/>
                <a:gd name="T2" fmla="*/ 15 w 23"/>
                <a:gd name="T3" fmla="*/ 1935 h 3143"/>
                <a:gd name="T4" fmla="*/ 23 w 23"/>
                <a:gd name="T5" fmla="*/ 3143 h 3143"/>
                <a:gd name="T6" fmla="*/ 0 60000 65536"/>
                <a:gd name="T7" fmla="*/ 0 60000 65536"/>
                <a:gd name="T8" fmla="*/ 0 60000 65536"/>
                <a:gd name="T9" fmla="*/ 0 w 23"/>
                <a:gd name="T10" fmla="*/ 0 h 3143"/>
                <a:gd name="T11" fmla="*/ 23 w 23"/>
                <a:gd name="T12" fmla="*/ 3143 h 3143"/>
              </a:gdLst>
              <a:ahLst/>
              <a:cxnLst>
                <a:cxn ang="T6">
                  <a:pos x="T0" y="T1"/>
                </a:cxn>
                <a:cxn ang="T7">
                  <a:pos x="T2" y="T3"/>
                </a:cxn>
                <a:cxn ang="T8">
                  <a:pos x="T4" y="T5"/>
                </a:cxn>
              </a:cxnLst>
              <a:rect l="T9" t="T10" r="T11" b="T12"/>
              <a:pathLst>
                <a:path w="23" h="3143">
                  <a:moveTo>
                    <a:pt x="0" y="0"/>
                  </a:moveTo>
                  <a:cubicBezTo>
                    <a:pt x="5" y="701"/>
                    <a:pt x="11" y="1411"/>
                    <a:pt x="15" y="1935"/>
                  </a:cubicBezTo>
                  <a:cubicBezTo>
                    <a:pt x="19" y="2459"/>
                    <a:pt x="21" y="2891"/>
                    <a:pt x="23" y="3143"/>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32" name="Freeform 14"/>
            <p:cNvSpPr>
              <a:spLocks/>
            </p:cNvSpPr>
            <p:nvPr/>
          </p:nvSpPr>
          <p:spPr bwMode="auto">
            <a:xfrm>
              <a:off x="7936" y="8774"/>
              <a:ext cx="165" cy="2131"/>
            </a:xfrm>
            <a:custGeom>
              <a:avLst/>
              <a:gdLst>
                <a:gd name="T0" fmla="*/ 0 w 165"/>
                <a:gd name="T1" fmla="*/ 2131 h 2131"/>
                <a:gd name="T2" fmla="*/ 7 w 165"/>
                <a:gd name="T3" fmla="*/ 1096 h 2131"/>
                <a:gd name="T4" fmla="*/ 22 w 165"/>
                <a:gd name="T5" fmla="*/ 541 h 2131"/>
                <a:gd name="T6" fmla="*/ 30 w 165"/>
                <a:gd name="T7" fmla="*/ 144 h 2131"/>
                <a:gd name="T8" fmla="*/ 67 w 165"/>
                <a:gd name="T9" fmla="*/ 1 h 2131"/>
                <a:gd name="T10" fmla="*/ 112 w 165"/>
                <a:gd name="T11" fmla="*/ 151 h 2131"/>
                <a:gd name="T12" fmla="*/ 142 w 165"/>
                <a:gd name="T13" fmla="*/ 564 h 2131"/>
                <a:gd name="T14" fmla="*/ 157 w 165"/>
                <a:gd name="T15" fmla="*/ 1381 h 2131"/>
                <a:gd name="T16" fmla="*/ 165 w 165"/>
                <a:gd name="T17" fmla="*/ 2124 h 2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5"/>
                <a:gd name="T28" fmla="*/ 0 h 2131"/>
                <a:gd name="T29" fmla="*/ 165 w 165"/>
                <a:gd name="T30" fmla="*/ 2131 h 2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5" h="2131">
                  <a:moveTo>
                    <a:pt x="0" y="2131"/>
                  </a:moveTo>
                  <a:cubicBezTo>
                    <a:pt x="1" y="1957"/>
                    <a:pt x="3" y="1361"/>
                    <a:pt x="7" y="1096"/>
                  </a:cubicBezTo>
                  <a:cubicBezTo>
                    <a:pt x="11" y="831"/>
                    <a:pt x="18" y="700"/>
                    <a:pt x="22" y="541"/>
                  </a:cubicBezTo>
                  <a:cubicBezTo>
                    <a:pt x="26" y="382"/>
                    <a:pt x="22" y="234"/>
                    <a:pt x="30" y="144"/>
                  </a:cubicBezTo>
                  <a:cubicBezTo>
                    <a:pt x="38" y="54"/>
                    <a:pt x="53" y="0"/>
                    <a:pt x="67" y="1"/>
                  </a:cubicBezTo>
                  <a:cubicBezTo>
                    <a:pt x="81" y="2"/>
                    <a:pt x="100" y="57"/>
                    <a:pt x="112" y="151"/>
                  </a:cubicBezTo>
                  <a:cubicBezTo>
                    <a:pt x="124" y="245"/>
                    <a:pt x="135" y="359"/>
                    <a:pt x="142" y="564"/>
                  </a:cubicBezTo>
                  <a:cubicBezTo>
                    <a:pt x="149" y="769"/>
                    <a:pt x="153" y="1121"/>
                    <a:pt x="157" y="1381"/>
                  </a:cubicBezTo>
                  <a:cubicBezTo>
                    <a:pt x="161" y="1641"/>
                    <a:pt x="163" y="1969"/>
                    <a:pt x="165" y="2124"/>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33" name="Freeform 15"/>
            <p:cNvSpPr>
              <a:spLocks/>
            </p:cNvSpPr>
            <p:nvPr/>
          </p:nvSpPr>
          <p:spPr bwMode="auto">
            <a:xfrm>
              <a:off x="8191" y="8835"/>
              <a:ext cx="577" cy="2070"/>
            </a:xfrm>
            <a:custGeom>
              <a:avLst/>
              <a:gdLst>
                <a:gd name="T0" fmla="*/ 0 w 577"/>
                <a:gd name="T1" fmla="*/ 2070 h 2070"/>
                <a:gd name="T2" fmla="*/ 52 w 577"/>
                <a:gd name="T3" fmla="*/ 885 h 2070"/>
                <a:gd name="T4" fmla="*/ 112 w 577"/>
                <a:gd name="T5" fmla="*/ 255 h 2070"/>
                <a:gd name="T6" fmla="*/ 127 w 577"/>
                <a:gd name="T7" fmla="*/ 45 h 2070"/>
                <a:gd name="T8" fmla="*/ 217 w 577"/>
                <a:gd name="T9" fmla="*/ 120 h 2070"/>
                <a:gd name="T10" fmla="*/ 367 w 577"/>
                <a:gd name="T11" fmla="*/ 765 h 2070"/>
                <a:gd name="T12" fmla="*/ 577 w 577"/>
                <a:gd name="T13" fmla="*/ 2070 h 2070"/>
                <a:gd name="T14" fmla="*/ 0 60000 65536"/>
                <a:gd name="T15" fmla="*/ 0 60000 65536"/>
                <a:gd name="T16" fmla="*/ 0 60000 65536"/>
                <a:gd name="T17" fmla="*/ 0 60000 65536"/>
                <a:gd name="T18" fmla="*/ 0 60000 65536"/>
                <a:gd name="T19" fmla="*/ 0 60000 65536"/>
                <a:gd name="T20" fmla="*/ 0 60000 65536"/>
                <a:gd name="T21" fmla="*/ 0 w 577"/>
                <a:gd name="T22" fmla="*/ 0 h 2070"/>
                <a:gd name="T23" fmla="*/ 577 w 577"/>
                <a:gd name="T24" fmla="*/ 2070 h 20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7" h="2070">
                  <a:moveTo>
                    <a:pt x="0" y="2070"/>
                  </a:moveTo>
                  <a:cubicBezTo>
                    <a:pt x="8" y="1870"/>
                    <a:pt x="33" y="1187"/>
                    <a:pt x="52" y="885"/>
                  </a:cubicBezTo>
                  <a:cubicBezTo>
                    <a:pt x="71" y="583"/>
                    <a:pt x="100" y="395"/>
                    <a:pt x="112" y="255"/>
                  </a:cubicBezTo>
                  <a:cubicBezTo>
                    <a:pt x="124" y="115"/>
                    <a:pt x="110" y="67"/>
                    <a:pt x="127" y="45"/>
                  </a:cubicBezTo>
                  <a:cubicBezTo>
                    <a:pt x="144" y="23"/>
                    <a:pt x="177" y="0"/>
                    <a:pt x="217" y="120"/>
                  </a:cubicBezTo>
                  <a:cubicBezTo>
                    <a:pt x="257" y="240"/>
                    <a:pt x="307" y="440"/>
                    <a:pt x="367" y="765"/>
                  </a:cubicBezTo>
                  <a:cubicBezTo>
                    <a:pt x="427" y="1090"/>
                    <a:pt x="533" y="1798"/>
                    <a:pt x="577" y="207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34" name="Line 16"/>
            <p:cNvSpPr>
              <a:spLocks noChangeShapeType="1"/>
            </p:cNvSpPr>
            <p:nvPr/>
          </p:nvSpPr>
          <p:spPr bwMode="auto">
            <a:xfrm flipH="1">
              <a:off x="8131" y="7920"/>
              <a:ext cx="725" cy="66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5" name="Line 17"/>
            <p:cNvSpPr>
              <a:spLocks noChangeShapeType="1"/>
            </p:cNvSpPr>
            <p:nvPr/>
          </p:nvSpPr>
          <p:spPr bwMode="auto">
            <a:xfrm flipH="1">
              <a:off x="8513" y="7920"/>
              <a:ext cx="343" cy="68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6" name="Line 18"/>
            <p:cNvSpPr>
              <a:spLocks noChangeShapeType="1"/>
            </p:cNvSpPr>
            <p:nvPr/>
          </p:nvSpPr>
          <p:spPr bwMode="auto">
            <a:xfrm>
              <a:off x="6840" y="4230"/>
              <a:ext cx="2288"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37" name="Line 19"/>
            <p:cNvSpPr>
              <a:spLocks noChangeShapeType="1"/>
            </p:cNvSpPr>
            <p:nvPr/>
          </p:nvSpPr>
          <p:spPr bwMode="auto">
            <a:xfrm>
              <a:off x="9128" y="4230"/>
              <a:ext cx="405" cy="173"/>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38" name="Line 20"/>
            <p:cNvSpPr>
              <a:spLocks noChangeShapeType="1"/>
            </p:cNvSpPr>
            <p:nvPr/>
          </p:nvSpPr>
          <p:spPr bwMode="auto">
            <a:xfrm>
              <a:off x="9533" y="4403"/>
              <a:ext cx="300" cy="2407"/>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39" name="Line 21"/>
            <p:cNvSpPr>
              <a:spLocks noChangeShapeType="1"/>
            </p:cNvSpPr>
            <p:nvPr/>
          </p:nvSpPr>
          <p:spPr bwMode="auto">
            <a:xfrm flipV="1">
              <a:off x="9533" y="4965"/>
              <a:ext cx="0" cy="187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40" name="Line 22"/>
            <p:cNvSpPr>
              <a:spLocks noChangeShapeType="1"/>
            </p:cNvSpPr>
            <p:nvPr/>
          </p:nvSpPr>
          <p:spPr bwMode="auto">
            <a:xfrm flipH="1" flipV="1">
              <a:off x="9053" y="4598"/>
              <a:ext cx="480" cy="367"/>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41" name="Line 23"/>
            <p:cNvSpPr>
              <a:spLocks noChangeShapeType="1"/>
            </p:cNvSpPr>
            <p:nvPr/>
          </p:nvSpPr>
          <p:spPr bwMode="auto">
            <a:xfrm flipH="1">
              <a:off x="6855" y="4598"/>
              <a:ext cx="2198"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42" name="Line 24"/>
            <p:cNvSpPr>
              <a:spLocks noChangeShapeType="1"/>
            </p:cNvSpPr>
            <p:nvPr/>
          </p:nvSpPr>
          <p:spPr bwMode="auto">
            <a:xfrm flipH="1" flipV="1">
              <a:off x="8085" y="4403"/>
              <a:ext cx="518" cy="10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3" name="Line 25"/>
            <p:cNvSpPr>
              <a:spLocks noChangeShapeType="1"/>
            </p:cNvSpPr>
            <p:nvPr/>
          </p:nvSpPr>
          <p:spPr bwMode="auto">
            <a:xfrm flipV="1">
              <a:off x="8603" y="4515"/>
              <a:ext cx="255" cy="9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4" name="Line 26"/>
            <p:cNvSpPr>
              <a:spLocks noChangeShapeType="1"/>
            </p:cNvSpPr>
            <p:nvPr/>
          </p:nvSpPr>
          <p:spPr bwMode="auto">
            <a:xfrm flipV="1">
              <a:off x="8603" y="4455"/>
              <a:ext cx="660" cy="10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5" name="Line 27"/>
            <p:cNvSpPr>
              <a:spLocks noChangeShapeType="1"/>
            </p:cNvSpPr>
            <p:nvPr/>
          </p:nvSpPr>
          <p:spPr bwMode="auto">
            <a:xfrm flipV="1">
              <a:off x="8603" y="5003"/>
              <a:ext cx="832" cy="4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6" name="Line 28"/>
            <p:cNvSpPr>
              <a:spLocks noChangeShapeType="1"/>
            </p:cNvSpPr>
            <p:nvPr/>
          </p:nvSpPr>
          <p:spPr bwMode="auto">
            <a:xfrm flipV="1">
              <a:off x="2445" y="4403"/>
              <a:ext cx="1283" cy="250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47" name="Line 29"/>
            <p:cNvSpPr>
              <a:spLocks noChangeShapeType="1"/>
            </p:cNvSpPr>
            <p:nvPr/>
          </p:nvSpPr>
          <p:spPr bwMode="auto">
            <a:xfrm flipV="1">
              <a:off x="3728" y="4178"/>
              <a:ext cx="1485" cy="22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48" name="Line 30"/>
            <p:cNvSpPr>
              <a:spLocks noChangeShapeType="1"/>
            </p:cNvSpPr>
            <p:nvPr/>
          </p:nvSpPr>
          <p:spPr bwMode="auto">
            <a:xfrm>
              <a:off x="5213" y="4178"/>
              <a:ext cx="80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49" name="Line 31"/>
            <p:cNvSpPr>
              <a:spLocks noChangeShapeType="1"/>
            </p:cNvSpPr>
            <p:nvPr/>
          </p:nvSpPr>
          <p:spPr bwMode="auto">
            <a:xfrm flipV="1">
              <a:off x="3728" y="4890"/>
              <a:ext cx="0" cy="195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50" name="Line 32"/>
            <p:cNvSpPr>
              <a:spLocks noChangeShapeType="1"/>
            </p:cNvSpPr>
            <p:nvPr/>
          </p:nvSpPr>
          <p:spPr bwMode="auto">
            <a:xfrm flipV="1">
              <a:off x="3728" y="4515"/>
              <a:ext cx="1485" cy="37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51" name="Line 33"/>
            <p:cNvSpPr>
              <a:spLocks noChangeShapeType="1"/>
            </p:cNvSpPr>
            <p:nvPr/>
          </p:nvSpPr>
          <p:spPr bwMode="auto">
            <a:xfrm>
              <a:off x="5213" y="4515"/>
              <a:ext cx="76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52" name="Line 34"/>
            <p:cNvSpPr>
              <a:spLocks noChangeShapeType="1"/>
            </p:cNvSpPr>
            <p:nvPr/>
          </p:nvSpPr>
          <p:spPr bwMode="auto">
            <a:xfrm flipH="1" flipV="1">
              <a:off x="3788" y="4965"/>
              <a:ext cx="1387" cy="9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53" name="Line 35"/>
            <p:cNvSpPr>
              <a:spLocks noChangeShapeType="1"/>
            </p:cNvSpPr>
            <p:nvPr/>
          </p:nvSpPr>
          <p:spPr bwMode="auto">
            <a:xfrm flipV="1">
              <a:off x="5175" y="4598"/>
              <a:ext cx="38" cy="12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4854" name="Group 36"/>
            <p:cNvGrpSpPr>
              <a:grpSpLocks/>
            </p:cNvGrpSpPr>
            <p:nvPr/>
          </p:nvGrpSpPr>
          <p:grpSpPr bwMode="auto">
            <a:xfrm>
              <a:off x="3132" y="8289"/>
              <a:ext cx="3240" cy="2700"/>
              <a:chOff x="2592" y="5328"/>
              <a:chExt cx="7776" cy="6480"/>
            </a:xfrm>
          </p:grpSpPr>
          <p:grpSp>
            <p:nvGrpSpPr>
              <p:cNvPr id="34858" name="Group 37"/>
              <p:cNvGrpSpPr>
                <a:grpSpLocks/>
              </p:cNvGrpSpPr>
              <p:nvPr/>
            </p:nvGrpSpPr>
            <p:grpSpPr bwMode="auto">
              <a:xfrm>
                <a:off x="2592" y="5931"/>
                <a:ext cx="7098" cy="5874"/>
                <a:chOff x="2625" y="5656"/>
                <a:chExt cx="7065" cy="6194"/>
              </a:xfrm>
            </p:grpSpPr>
            <p:sp>
              <p:nvSpPr>
                <p:cNvPr id="34884" name="Freeform 38"/>
                <p:cNvSpPr>
                  <a:spLocks/>
                </p:cNvSpPr>
                <p:nvPr/>
              </p:nvSpPr>
              <p:spPr bwMode="auto">
                <a:xfrm>
                  <a:off x="4980" y="10876"/>
                  <a:ext cx="285" cy="974"/>
                </a:xfrm>
                <a:custGeom>
                  <a:avLst/>
                  <a:gdLst>
                    <a:gd name="T0" fmla="*/ 285 w 285"/>
                    <a:gd name="T1" fmla="*/ 974 h 974"/>
                    <a:gd name="T2" fmla="*/ 278 w 285"/>
                    <a:gd name="T3" fmla="*/ 584 h 974"/>
                    <a:gd name="T4" fmla="*/ 263 w 285"/>
                    <a:gd name="T5" fmla="*/ 292 h 974"/>
                    <a:gd name="T6" fmla="*/ 210 w 285"/>
                    <a:gd name="T7" fmla="*/ 14 h 974"/>
                    <a:gd name="T8" fmla="*/ 113 w 285"/>
                    <a:gd name="T9" fmla="*/ 209 h 974"/>
                    <a:gd name="T10" fmla="*/ 38 w 285"/>
                    <a:gd name="T11" fmla="*/ 577 h 974"/>
                    <a:gd name="T12" fmla="*/ 0 w 285"/>
                    <a:gd name="T13" fmla="*/ 959 h 974"/>
                    <a:gd name="T14" fmla="*/ 0 60000 65536"/>
                    <a:gd name="T15" fmla="*/ 0 60000 65536"/>
                    <a:gd name="T16" fmla="*/ 0 60000 65536"/>
                    <a:gd name="T17" fmla="*/ 0 60000 65536"/>
                    <a:gd name="T18" fmla="*/ 0 60000 65536"/>
                    <a:gd name="T19" fmla="*/ 0 60000 65536"/>
                    <a:gd name="T20" fmla="*/ 0 60000 65536"/>
                    <a:gd name="T21" fmla="*/ 0 w 285"/>
                    <a:gd name="T22" fmla="*/ 0 h 974"/>
                    <a:gd name="T23" fmla="*/ 285 w 285"/>
                    <a:gd name="T24" fmla="*/ 974 h 9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5" h="974">
                      <a:moveTo>
                        <a:pt x="285" y="974"/>
                      </a:moveTo>
                      <a:cubicBezTo>
                        <a:pt x="284" y="909"/>
                        <a:pt x="282" y="698"/>
                        <a:pt x="278" y="584"/>
                      </a:cubicBezTo>
                      <a:cubicBezTo>
                        <a:pt x="274" y="470"/>
                        <a:pt x="274" y="387"/>
                        <a:pt x="263" y="292"/>
                      </a:cubicBezTo>
                      <a:cubicBezTo>
                        <a:pt x="252" y="197"/>
                        <a:pt x="235" y="28"/>
                        <a:pt x="210" y="14"/>
                      </a:cubicBezTo>
                      <a:cubicBezTo>
                        <a:pt x="185" y="0"/>
                        <a:pt x="142" y="115"/>
                        <a:pt x="113" y="209"/>
                      </a:cubicBezTo>
                      <a:cubicBezTo>
                        <a:pt x="84" y="303"/>
                        <a:pt x="57" y="452"/>
                        <a:pt x="38" y="577"/>
                      </a:cubicBezTo>
                      <a:cubicBezTo>
                        <a:pt x="19" y="702"/>
                        <a:pt x="8" y="880"/>
                        <a:pt x="0" y="959"/>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85" name="Freeform 39"/>
                <p:cNvSpPr>
                  <a:spLocks/>
                </p:cNvSpPr>
                <p:nvPr/>
              </p:nvSpPr>
              <p:spPr bwMode="auto">
                <a:xfrm>
                  <a:off x="5280" y="5656"/>
                  <a:ext cx="4065" cy="6179"/>
                </a:xfrm>
                <a:custGeom>
                  <a:avLst/>
                  <a:gdLst>
                    <a:gd name="T0" fmla="*/ 0 w 4065"/>
                    <a:gd name="T1" fmla="*/ 6164 h 6179"/>
                    <a:gd name="T2" fmla="*/ 60 w 4065"/>
                    <a:gd name="T3" fmla="*/ 4334 h 6179"/>
                    <a:gd name="T4" fmla="*/ 210 w 4065"/>
                    <a:gd name="T5" fmla="*/ 2699 h 6179"/>
                    <a:gd name="T6" fmla="*/ 420 w 4065"/>
                    <a:gd name="T7" fmla="*/ 1154 h 6179"/>
                    <a:gd name="T8" fmla="*/ 600 w 4065"/>
                    <a:gd name="T9" fmla="*/ 382 h 6179"/>
                    <a:gd name="T10" fmla="*/ 765 w 4065"/>
                    <a:gd name="T11" fmla="*/ 157 h 6179"/>
                    <a:gd name="T12" fmla="*/ 1073 w 4065"/>
                    <a:gd name="T13" fmla="*/ 104 h 6179"/>
                    <a:gd name="T14" fmla="*/ 1725 w 4065"/>
                    <a:gd name="T15" fmla="*/ 89 h 6179"/>
                    <a:gd name="T16" fmla="*/ 2370 w 4065"/>
                    <a:gd name="T17" fmla="*/ 89 h 6179"/>
                    <a:gd name="T18" fmla="*/ 2985 w 4065"/>
                    <a:gd name="T19" fmla="*/ 104 h 6179"/>
                    <a:gd name="T20" fmla="*/ 3240 w 4065"/>
                    <a:gd name="T21" fmla="*/ 89 h 6179"/>
                    <a:gd name="T22" fmla="*/ 3465 w 4065"/>
                    <a:gd name="T23" fmla="*/ 74 h 6179"/>
                    <a:gd name="T24" fmla="*/ 3600 w 4065"/>
                    <a:gd name="T25" fmla="*/ 119 h 6179"/>
                    <a:gd name="T26" fmla="*/ 3803 w 4065"/>
                    <a:gd name="T27" fmla="*/ 149 h 6179"/>
                    <a:gd name="T28" fmla="*/ 3855 w 4065"/>
                    <a:gd name="T29" fmla="*/ 1012 h 6179"/>
                    <a:gd name="T30" fmla="*/ 3960 w 4065"/>
                    <a:gd name="T31" fmla="*/ 3097 h 6179"/>
                    <a:gd name="T32" fmla="*/ 4065 w 4065"/>
                    <a:gd name="T33" fmla="*/ 6179 h 61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65"/>
                    <a:gd name="T52" fmla="*/ 0 h 6179"/>
                    <a:gd name="T53" fmla="*/ 4065 w 4065"/>
                    <a:gd name="T54" fmla="*/ 6179 h 617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65" h="6179">
                      <a:moveTo>
                        <a:pt x="0" y="6164"/>
                      </a:moveTo>
                      <a:cubicBezTo>
                        <a:pt x="12" y="5537"/>
                        <a:pt x="25" y="4911"/>
                        <a:pt x="60" y="4334"/>
                      </a:cubicBezTo>
                      <a:cubicBezTo>
                        <a:pt x="95" y="3757"/>
                        <a:pt x="150" y="3229"/>
                        <a:pt x="210" y="2699"/>
                      </a:cubicBezTo>
                      <a:cubicBezTo>
                        <a:pt x="270" y="2169"/>
                        <a:pt x="355" y="1540"/>
                        <a:pt x="420" y="1154"/>
                      </a:cubicBezTo>
                      <a:cubicBezTo>
                        <a:pt x="485" y="768"/>
                        <a:pt x="543" y="548"/>
                        <a:pt x="600" y="382"/>
                      </a:cubicBezTo>
                      <a:cubicBezTo>
                        <a:pt x="657" y="216"/>
                        <a:pt x="686" y="203"/>
                        <a:pt x="765" y="157"/>
                      </a:cubicBezTo>
                      <a:cubicBezTo>
                        <a:pt x="844" y="111"/>
                        <a:pt x="913" y="115"/>
                        <a:pt x="1073" y="104"/>
                      </a:cubicBezTo>
                      <a:cubicBezTo>
                        <a:pt x="1233" y="93"/>
                        <a:pt x="1509" y="91"/>
                        <a:pt x="1725" y="89"/>
                      </a:cubicBezTo>
                      <a:cubicBezTo>
                        <a:pt x="1941" y="87"/>
                        <a:pt x="2160" y="86"/>
                        <a:pt x="2370" y="89"/>
                      </a:cubicBezTo>
                      <a:cubicBezTo>
                        <a:pt x="2580" y="92"/>
                        <a:pt x="2840" y="104"/>
                        <a:pt x="2985" y="104"/>
                      </a:cubicBezTo>
                      <a:cubicBezTo>
                        <a:pt x="3130" y="104"/>
                        <a:pt x="3160" y="94"/>
                        <a:pt x="3240" y="89"/>
                      </a:cubicBezTo>
                      <a:cubicBezTo>
                        <a:pt x="3320" y="84"/>
                        <a:pt x="3405" y="69"/>
                        <a:pt x="3465" y="74"/>
                      </a:cubicBezTo>
                      <a:cubicBezTo>
                        <a:pt x="3525" y="79"/>
                        <a:pt x="3544" y="106"/>
                        <a:pt x="3600" y="119"/>
                      </a:cubicBezTo>
                      <a:cubicBezTo>
                        <a:pt x="3656" y="132"/>
                        <a:pt x="3761" y="0"/>
                        <a:pt x="3803" y="149"/>
                      </a:cubicBezTo>
                      <a:cubicBezTo>
                        <a:pt x="3845" y="298"/>
                        <a:pt x="3829" y="521"/>
                        <a:pt x="3855" y="1012"/>
                      </a:cubicBezTo>
                      <a:cubicBezTo>
                        <a:pt x="3881" y="1503"/>
                        <a:pt x="3925" y="2236"/>
                        <a:pt x="3960" y="3097"/>
                      </a:cubicBezTo>
                      <a:cubicBezTo>
                        <a:pt x="3995" y="3958"/>
                        <a:pt x="4043" y="5537"/>
                        <a:pt x="4065" y="6179"/>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86" name="Freeform 40"/>
                <p:cNvSpPr>
                  <a:spLocks/>
                </p:cNvSpPr>
                <p:nvPr/>
              </p:nvSpPr>
              <p:spPr bwMode="auto">
                <a:xfrm>
                  <a:off x="9338" y="10622"/>
                  <a:ext cx="80" cy="1206"/>
                </a:xfrm>
                <a:custGeom>
                  <a:avLst/>
                  <a:gdLst>
                    <a:gd name="T0" fmla="*/ 0 w 80"/>
                    <a:gd name="T1" fmla="*/ 1206 h 1206"/>
                    <a:gd name="T2" fmla="*/ 30 w 80"/>
                    <a:gd name="T3" fmla="*/ 268 h 1206"/>
                    <a:gd name="T4" fmla="*/ 45 w 80"/>
                    <a:gd name="T5" fmla="*/ 6 h 1206"/>
                    <a:gd name="T6" fmla="*/ 75 w 80"/>
                    <a:gd name="T7" fmla="*/ 306 h 1206"/>
                    <a:gd name="T8" fmla="*/ 75 w 80"/>
                    <a:gd name="T9" fmla="*/ 1206 h 1206"/>
                    <a:gd name="T10" fmla="*/ 0 60000 65536"/>
                    <a:gd name="T11" fmla="*/ 0 60000 65536"/>
                    <a:gd name="T12" fmla="*/ 0 60000 65536"/>
                    <a:gd name="T13" fmla="*/ 0 60000 65536"/>
                    <a:gd name="T14" fmla="*/ 0 60000 65536"/>
                    <a:gd name="T15" fmla="*/ 0 w 80"/>
                    <a:gd name="T16" fmla="*/ 0 h 1206"/>
                    <a:gd name="T17" fmla="*/ 80 w 80"/>
                    <a:gd name="T18" fmla="*/ 1206 h 1206"/>
                  </a:gdLst>
                  <a:ahLst/>
                  <a:cxnLst>
                    <a:cxn ang="T10">
                      <a:pos x="T0" y="T1"/>
                    </a:cxn>
                    <a:cxn ang="T11">
                      <a:pos x="T2" y="T3"/>
                    </a:cxn>
                    <a:cxn ang="T12">
                      <a:pos x="T4" y="T5"/>
                    </a:cxn>
                    <a:cxn ang="T13">
                      <a:pos x="T6" y="T7"/>
                    </a:cxn>
                    <a:cxn ang="T14">
                      <a:pos x="T8" y="T9"/>
                    </a:cxn>
                  </a:cxnLst>
                  <a:rect l="T15" t="T16" r="T17" b="T18"/>
                  <a:pathLst>
                    <a:path w="80" h="1206">
                      <a:moveTo>
                        <a:pt x="0" y="1206"/>
                      </a:moveTo>
                      <a:cubicBezTo>
                        <a:pt x="11" y="837"/>
                        <a:pt x="22" y="468"/>
                        <a:pt x="30" y="268"/>
                      </a:cubicBezTo>
                      <a:cubicBezTo>
                        <a:pt x="38" y="68"/>
                        <a:pt x="37" y="0"/>
                        <a:pt x="45" y="6"/>
                      </a:cubicBezTo>
                      <a:cubicBezTo>
                        <a:pt x="53" y="12"/>
                        <a:pt x="70" y="106"/>
                        <a:pt x="75" y="306"/>
                      </a:cubicBezTo>
                      <a:cubicBezTo>
                        <a:pt x="80" y="506"/>
                        <a:pt x="77" y="856"/>
                        <a:pt x="75" y="1206"/>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87" name="Freeform 41"/>
                <p:cNvSpPr>
                  <a:spLocks/>
                </p:cNvSpPr>
                <p:nvPr/>
              </p:nvSpPr>
              <p:spPr bwMode="auto">
                <a:xfrm>
                  <a:off x="9405" y="10685"/>
                  <a:ext cx="225" cy="1158"/>
                </a:xfrm>
                <a:custGeom>
                  <a:avLst/>
                  <a:gdLst>
                    <a:gd name="T0" fmla="*/ 0 w 225"/>
                    <a:gd name="T1" fmla="*/ 1150 h 1158"/>
                    <a:gd name="T2" fmla="*/ 53 w 225"/>
                    <a:gd name="T3" fmla="*/ 295 h 1158"/>
                    <a:gd name="T4" fmla="*/ 75 w 225"/>
                    <a:gd name="T5" fmla="*/ 55 h 1158"/>
                    <a:gd name="T6" fmla="*/ 90 w 225"/>
                    <a:gd name="T7" fmla="*/ 10 h 1158"/>
                    <a:gd name="T8" fmla="*/ 120 w 225"/>
                    <a:gd name="T9" fmla="*/ 115 h 1158"/>
                    <a:gd name="T10" fmla="*/ 188 w 225"/>
                    <a:gd name="T11" fmla="*/ 663 h 1158"/>
                    <a:gd name="T12" fmla="*/ 225 w 225"/>
                    <a:gd name="T13" fmla="*/ 1158 h 1158"/>
                    <a:gd name="T14" fmla="*/ 0 60000 65536"/>
                    <a:gd name="T15" fmla="*/ 0 60000 65536"/>
                    <a:gd name="T16" fmla="*/ 0 60000 65536"/>
                    <a:gd name="T17" fmla="*/ 0 60000 65536"/>
                    <a:gd name="T18" fmla="*/ 0 60000 65536"/>
                    <a:gd name="T19" fmla="*/ 0 60000 65536"/>
                    <a:gd name="T20" fmla="*/ 0 60000 65536"/>
                    <a:gd name="T21" fmla="*/ 0 w 225"/>
                    <a:gd name="T22" fmla="*/ 0 h 1158"/>
                    <a:gd name="T23" fmla="*/ 225 w 225"/>
                    <a:gd name="T24" fmla="*/ 1158 h 11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5" h="1158">
                      <a:moveTo>
                        <a:pt x="0" y="1150"/>
                      </a:moveTo>
                      <a:cubicBezTo>
                        <a:pt x="20" y="813"/>
                        <a:pt x="41" y="477"/>
                        <a:pt x="53" y="295"/>
                      </a:cubicBezTo>
                      <a:cubicBezTo>
                        <a:pt x="65" y="113"/>
                        <a:pt x="69" y="102"/>
                        <a:pt x="75" y="55"/>
                      </a:cubicBezTo>
                      <a:cubicBezTo>
                        <a:pt x="81" y="8"/>
                        <a:pt x="83" y="0"/>
                        <a:pt x="90" y="10"/>
                      </a:cubicBezTo>
                      <a:cubicBezTo>
                        <a:pt x="97" y="20"/>
                        <a:pt x="104" y="6"/>
                        <a:pt x="120" y="115"/>
                      </a:cubicBezTo>
                      <a:cubicBezTo>
                        <a:pt x="136" y="224"/>
                        <a:pt x="171" y="489"/>
                        <a:pt x="188" y="663"/>
                      </a:cubicBezTo>
                      <a:cubicBezTo>
                        <a:pt x="205" y="837"/>
                        <a:pt x="215" y="997"/>
                        <a:pt x="225" y="1158"/>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34888" name="Group 42"/>
                <p:cNvGrpSpPr>
                  <a:grpSpLocks/>
                </p:cNvGrpSpPr>
                <p:nvPr/>
              </p:nvGrpSpPr>
              <p:grpSpPr bwMode="auto">
                <a:xfrm>
                  <a:off x="2625" y="5700"/>
                  <a:ext cx="7065" cy="4922"/>
                  <a:chOff x="2625" y="5700"/>
                  <a:chExt cx="7065" cy="4922"/>
                </a:xfrm>
              </p:grpSpPr>
              <p:sp>
                <p:nvSpPr>
                  <p:cNvPr id="34890" name="Line 43"/>
                  <p:cNvSpPr>
                    <a:spLocks noChangeShapeType="1"/>
                  </p:cNvSpPr>
                  <p:nvPr/>
                </p:nvSpPr>
                <p:spPr bwMode="auto">
                  <a:xfrm flipH="1">
                    <a:off x="9428" y="10613"/>
                    <a:ext cx="26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91" name="Line 44"/>
                  <p:cNvSpPr>
                    <a:spLocks noChangeShapeType="1"/>
                  </p:cNvSpPr>
                  <p:nvPr/>
                </p:nvSpPr>
                <p:spPr bwMode="auto">
                  <a:xfrm flipH="1" flipV="1">
                    <a:off x="9135" y="5700"/>
                    <a:ext cx="293" cy="492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92" name="Line 45"/>
                  <p:cNvSpPr>
                    <a:spLocks noChangeShapeType="1"/>
                  </p:cNvSpPr>
                  <p:nvPr/>
                </p:nvSpPr>
                <p:spPr bwMode="auto">
                  <a:xfrm flipH="1">
                    <a:off x="5985" y="5700"/>
                    <a:ext cx="315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93" name="Line 46"/>
                  <p:cNvSpPr>
                    <a:spLocks noChangeShapeType="1"/>
                  </p:cNvSpPr>
                  <p:nvPr/>
                </p:nvSpPr>
                <p:spPr bwMode="auto">
                  <a:xfrm flipH="1">
                    <a:off x="4425" y="5700"/>
                    <a:ext cx="1560" cy="384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4894" name="Line 47"/>
                  <p:cNvSpPr>
                    <a:spLocks noChangeShapeType="1"/>
                  </p:cNvSpPr>
                  <p:nvPr/>
                </p:nvSpPr>
                <p:spPr bwMode="auto">
                  <a:xfrm flipH="1">
                    <a:off x="2625" y="9540"/>
                    <a:ext cx="1800" cy="76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4889" name="Freeform 48"/>
                <p:cNvSpPr>
                  <a:spLocks/>
                </p:cNvSpPr>
                <p:nvPr/>
              </p:nvSpPr>
              <p:spPr bwMode="auto">
                <a:xfrm>
                  <a:off x="5910" y="5835"/>
                  <a:ext cx="3225" cy="6000"/>
                </a:xfrm>
                <a:custGeom>
                  <a:avLst/>
                  <a:gdLst>
                    <a:gd name="T0" fmla="*/ 3225 w 3225"/>
                    <a:gd name="T1" fmla="*/ 6000 h 6000"/>
                    <a:gd name="T2" fmla="*/ 3180 w 3225"/>
                    <a:gd name="T3" fmla="*/ 150 h 6000"/>
                    <a:gd name="T4" fmla="*/ 3060 w 3225"/>
                    <a:gd name="T5" fmla="*/ 0 h 6000"/>
                    <a:gd name="T6" fmla="*/ 405 w 3225"/>
                    <a:gd name="T7" fmla="*/ 0 h 6000"/>
                    <a:gd name="T8" fmla="*/ 75 w 3225"/>
                    <a:gd name="T9" fmla="*/ 105 h 6000"/>
                    <a:gd name="T10" fmla="*/ 0 w 3225"/>
                    <a:gd name="T11" fmla="*/ 6000 h 6000"/>
                    <a:gd name="T12" fmla="*/ 0 60000 65536"/>
                    <a:gd name="T13" fmla="*/ 0 60000 65536"/>
                    <a:gd name="T14" fmla="*/ 0 60000 65536"/>
                    <a:gd name="T15" fmla="*/ 0 60000 65536"/>
                    <a:gd name="T16" fmla="*/ 0 60000 65536"/>
                    <a:gd name="T17" fmla="*/ 0 60000 65536"/>
                    <a:gd name="T18" fmla="*/ 0 w 3225"/>
                    <a:gd name="T19" fmla="*/ 0 h 6000"/>
                    <a:gd name="T20" fmla="*/ 3225 w 3225"/>
                    <a:gd name="T21" fmla="*/ 6000 h 6000"/>
                  </a:gdLst>
                  <a:ahLst/>
                  <a:cxnLst>
                    <a:cxn ang="T12">
                      <a:pos x="T0" y="T1"/>
                    </a:cxn>
                    <a:cxn ang="T13">
                      <a:pos x="T2" y="T3"/>
                    </a:cxn>
                    <a:cxn ang="T14">
                      <a:pos x="T4" y="T5"/>
                    </a:cxn>
                    <a:cxn ang="T15">
                      <a:pos x="T6" y="T7"/>
                    </a:cxn>
                    <a:cxn ang="T16">
                      <a:pos x="T8" y="T9"/>
                    </a:cxn>
                    <a:cxn ang="T17">
                      <a:pos x="T10" y="T11"/>
                    </a:cxn>
                  </a:cxnLst>
                  <a:rect l="T18" t="T19" r="T20" b="T21"/>
                  <a:pathLst>
                    <a:path w="3225" h="6000">
                      <a:moveTo>
                        <a:pt x="3225" y="6000"/>
                      </a:moveTo>
                      <a:lnTo>
                        <a:pt x="3180" y="150"/>
                      </a:lnTo>
                      <a:lnTo>
                        <a:pt x="3060" y="0"/>
                      </a:lnTo>
                      <a:lnTo>
                        <a:pt x="405" y="0"/>
                      </a:lnTo>
                      <a:lnTo>
                        <a:pt x="75" y="105"/>
                      </a:lnTo>
                      <a:lnTo>
                        <a:pt x="0" y="6000"/>
                      </a:lnTo>
                    </a:path>
                  </a:pathLst>
                </a:custGeom>
                <a:noFill/>
                <a:ln w="9525" cap="flat" cmpd="sng">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4859" name="Rectangle 49"/>
              <p:cNvSpPr>
                <a:spLocks noChangeArrowheads="1"/>
              </p:cNvSpPr>
              <p:nvPr/>
            </p:nvSpPr>
            <p:spPr bwMode="auto">
              <a:xfrm>
                <a:off x="2592" y="5328"/>
                <a:ext cx="7776" cy="64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34860" name="Group 50"/>
              <p:cNvGrpSpPr>
                <a:grpSpLocks/>
              </p:cNvGrpSpPr>
              <p:nvPr/>
            </p:nvGrpSpPr>
            <p:grpSpPr bwMode="auto">
              <a:xfrm>
                <a:off x="2592" y="6048"/>
                <a:ext cx="144" cy="5040"/>
                <a:chOff x="2592" y="6048"/>
                <a:chExt cx="144" cy="5040"/>
              </a:xfrm>
            </p:grpSpPr>
            <p:sp>
              <p:nvSpPr>
                <p:cNvPr id="34876" name="Line 51"/>
                <p:cNvSpPr>
                  <a:spLocks noChangeShapeType="1"/>
                </p:cNvSpPr>
                <p:nvPr/>
              </p:nvSpPr>
              <p:spPr bwMode="auto">
                <a:xfrm flipV="1">
                  <a:off x="2592" y="110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77" name="Line 52"/>
                <p:cNvSpPr>
                  <a:spLocks noChangeShapeType="1"/>
                </p:cNvSpPr>
                <p:nvPr/>
              </p:nvSpPr>
              <p:spPr bwMode="auto">
                <a:xfrm flipV="1">
                  <a:off x="2592" y="1036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78" name="Line 53"/>
                <p:cNvSpPr>
                  <a:spLocks noChangeShapeType="1"/>
                </p:cNvSpPr>
                <p:nvPr/>
              </p:nvSpPr>
              <p:spPr bwMode="auto">
                <a:xfrm flipV="1">
                  <a:off x="2592" y="964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79" name="Line 54"/>
                <p:cNvSpPr>
                  <a:spLocks noChangeShapeType="1"/>
                </p:cNvSpPr>
                <p:nvPr/>
              </p:nvSpPr>
              <p:spPr bwMode="auto">
                <a:xfrm flipV="1">
                  <a:off x="2592" y="892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80" name="Line 55"/>
                <p:cNvSpPr>
                  <a:spLocks noChangeShapeType="1"/>
                </p:cNvSpPr>
                <p:nvPr/>
              </p:nvSpPr>
              <p:spPr bwMode="auto">
                <a:xfrm flipV="1">
                  <a:off x="2592" y="82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81" name="Line 56"/>
                <p:cNvSpPr>
                  <a:spLocks noChangeShapeType="1"/>
                </p:cNvSpPr>
                <p:nvPr/>
              </p:nvSpPr>
              <p:spPr bwMode="auto">
                <a:xfrm flipV="1">
                  <a:off x="2592" y="74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82" name="Line 57"/>
                <p:cNvSpPr>
                  <a:spLocks noChangeShapeType="1"/>
                </p:cNvSpPr>
                <p:nvPr/>
              </p:nvSpPr>
              <p:spPr bwMode="auto">
                <a:xfrm flipV="1">
                  <a:off x="2592" y="676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83" name="Line 58"/>
                <p:cNvSpPr>
                  <a:spLocks noChangeShapeType="1"/>
                </p:cNvSpPr>
                <p:nvPr/>
              </p:nvSpPr>
              <p:spPr bwMode="auto">
                <a:xfrm flipV="1">
                  <a:off x="2592" y="604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4861" name="Group 59"/>
              <p:cNvGrpSpPr>
                <a:grpSpLocks/>
              </p:cNvGrpSpPr>
              <p:nvPr/>
            </p:nvGrpSpPr>
            <p:grpSpPr bwMode="auto">
              <a:xfrm>
                <a:off x="10224" y="6048"/>
                <a:ext cx="144" cy="5040"/>
                <a:chOff x="2592" y="6048"/>
                <a:chExt cx="144" cy="5040"/>
              </a:xfrm>
            </p:grpSpPr>
            <p:sp>
              <p:nvSpPr>
                <p:cNvPr id="34868" name="Line 60"/>
                <p:cNvSpPr>
                  <a:spLocks noChangeShapeType="1"/>
                </p:cNvSpPr>
                <p:nvPr/>
              </p:nvSpPr>
              <p:spPr bwMode="auto">
                <a:xfrm flipV="1">
                  <a:off x="2592" y="110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69" name="Line 61"/>
                <p:cNvSpPr>
                  <a:spLocks noChangeShapeType="1"/>
                </p:cNvSpPr>
                <p:nvPr/>
              </p:nvSpPr>
              <p:spPr bwMode="auto">
                <a:xfrm flipV="1">
                  <a:off x="2592" y="1036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70" name="Line 62"/>
                <p:cNvSpPr>
                  <a:spLocks noChangeShapeType="1"/>
                </p:cNvSpPr>
                <p:nvPr/>
              </p:nvSpPr>
              <p:spPr bwMode="auto">
                <a:xfrm flipV="1">
                  <a:off x="2592" y="964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71" name="Line 63"/>
                <p:cNvSpPr>
                  <a:spLocks noChangeShapeType="1"/>
                </p:cNvSpPr>
                <p:nvPr/>
              </p:nvSpPr>
              <p:spPr bwMode="auto">
                <a:xfrm flipV="1">
                  <a:off x="2592" y="892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72" name="Line 64"/>
                <p:cNvSpPr>
                  <a:spLocks noChangeShapeType="1"/>
                </p:cNvSpPr>
                <p:nvPr/>
              </p:nvSpPr>
              <p:spPr bwMode="auto">
                <a:xfrm flipV="1">
                  <a:off x="2592" y="82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73" name="Line 65"/>
                <p:cNvSpPr>
                  <a:spLocks noChangeShapeType="1"/>
                </p:cNvSpPr>
                <p:nvPr/>
              </p:nvSpPr>
              <p:spPr bwMode="auto">
                <a:xfrm flipV="1">
                  <a:off x="2592" y="74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74" name="Line 66"/>
                <p:cNvSpPr>
                  <a:spLocks noChangeShapeType="1"/>
                </p:cNvSpPr>
                <p:nvPr/>
              </p:nvSpPr>
              <p:spPr bwMode="auto">
                <a:xfrm flipV="1">
                  <a:off x="2592" y="676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75" name="Line 67"/>
                <p:cNvSpPr>
                  <a:spLocks noChangeShapeType="1"/>
                </p:cNvSpPr>
                <p:nvPr/>
              </p:nvSpPr>
              <p:spPr bwMode="auto">
                <a:xfrm flipV="1">
                  <a:off x="2592" y="604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4862" name="Group 68"/>
              <p:cNvGrpSpPr>
                <a:grpSpLocks/>
              </p:cNvGrpSpPr>
              <p:nvPr/>
            </p:nvGrpSpPr>
            <p:grpSpPr bwMode="auto">
              <a:xfrm>
                <a:off x="5184" y="11664"/>
                <a:ext cx="2592" cy="144"/>
                <a:chOff x="5184" y="11664"/>
                <a:chExt cx="2592" cy="144"/>
              </a:xfrm>
            </p:grpSpPr>
            <p:sp>
              <p:nvSpPr>
                <p:cNvPr id="34866" name="Line 69"/>
                <p:cNvSpPr>
                  <a:spLocks noChangeShapeType="1"/>
                </p:cNvSpPr>
                <p:nvPr/>
              </p:nvSpPr>
              <p:spPr bwMode="auto">
                <a:xfrm>
                  <a:off x="5184" y="116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67" name="Line 70"/>
                <p:cNvSpPr>
                  <a:spLocks noChangeShapeType="1"/>
                </p:cNvSpPr>
                <p:nvPr/>
              </p:nvSpPr>
              <p:spPr bwMode="auto">
                <a:xfrm>
                  <a:off x="7776" y="116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4863" name="Group 71"/>
              <p:cNvGrpSpPr>
                <a:grpSpLocks/>
              </p:cNvGrpSpPr>
              <p:nvPr/>
            </p:nvGrpSpPr>
            <p:grpSpPr bwMode="auto">
              <a:xfrm>
                <a:off x="5184" y="5328"/>
                <a:ext cx="2592" cy="144"/>
                <a:chOff x="5184" y="11664"/>
                <a:chExt cx="2592" cy="144"/>
              </a:xfrm>
            </p:grpSpPr>
            <p:sp>
              <p:nvSpPr>
                <p:cNvPr id="34864" name="Line 72"/>
                <p:cNvSpPr>
                  <a:spLocks noChangeShapeType="1"/>
                </p:cNvSpPr>
                <p:nvPr/>
              </p:nvSpPr>
              <p:spPr bwMode="auto">
                <a:xfrm>
                  <a:off x="5184" y="116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65" name="Line 73"/>
                <p:cNvSpPr>
                  <a:spLocks noChangeShapeType="1"/>
                </p:cNvSpPr>
                <p:nvPr/>
              </p:nvSpPr>
              <p:spPr bwMode="auto">
                <a:xfrm>
                  <a:off x="7776" y="1166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34855" name="Text Box 74"/>
            <p:cNvSpPr txBox="1">
              <a:spLocks noChangeArrowheads="1"/>
            </p:cNvSpPr>
            <p:nvPr/>
          </p:nvSpPr>
          <p:spPr bwMode="auto">
            <a:xfrm>
              <a:off x="8208" y="7200"/>
              <a:ext cx="1728"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Problem</a:t>
              </a:r>
            </a:p>
            <a:p>
              <a:pPr algn="ctr">
                <a:spcBef>
                  <a:spcPct val="0"/>
                </a:spcBef>
                <a:buClrTx/>
                <a:buSzTx/>
                <a:buFontTx/>
                <a:buNone/>
              </a:pPr>
              <a:r>
                <a:rPr lang="en-US" altLang="en-US" sz="1200">
                  <a:ea typeface="MS PGothic" panose="020B0600070205080204" pitchFamily="34" charset="-128"/>
                </a:rPr>
                <a:t>areas</a:t>
              </a:r>
            </a:p>
          </p:txBody>
        </p:sp>
        <p:sp>
          <p:nvSpPr>
            <p:cNvPr id="34856" name="Text Box 75"/>
            <p:cNvSpPr txBox="1">
              <a:spLocks noChangeArrowheads="1"/>
            </p:cNvSpPr>
            <p:nvPr/>
          </p:nvSpPr>
          <p:spPr bwMode="auto">
            <a:xfrm>
              <a:off x="7704" y="5544"/>
              <a:ext cx="1728"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Problem</a:t>
              </a:r>
            </a:p>
            <a:p>
              <a:pPr algn="ctr">
                <a:spcBef>
                  <a:spcPct val="0"/>
                </a:spcBef>
                <a:buClrTx/>
                <a:buSzTx/>
                <a:buFontTx/>
                <a:buNone/>
              </a:pPr>
              <a:r>
                <a:rPr lang="en-US" altLang="en-US" sz="1200">
                  <a:ea typeface="MS PGothic" panose="020B0600070205080204" pitchFamily="34" charset="-128"/>
                </a:rPr>
                <a:t>areas</a:t>
              </a:r>
            </a:p>
          </p:txBody>
        </p:sp>
        <p:sp>
          <p:nvSpPr>
            <p:cNvPr id="34857" name="Text Box 76"/>
            <p:cNvSpPr txBox="1">
              <a:spLocks noChangeArrowheads="1"/>
            </p:cNvSpPr>
            <p:nvPr/>
          </p:nvSpPr>
          <p:spPr bwMode="auto">
            <a:xfrm>
              <a:off x="4608" y="5832"/>
              <a:ext cx="1728"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Problem</a:t>
              </a:r>
            </a:p>
            <a:p>
              <a:pPr algn="ctr">
                <a:spcBef>
                  <a:spcPct val="0"/>
                </a:spcBef>
                <a:buClrTx/>
                <a:buSzTx/>
                <a:buFontTx/>
                <a:buNone/>
              </a:pPr>
              <a:r>
                <a:rPr lang="en-US" altLang="en-US" sz="1200">
                  <a:ea typeface="MS PGothic" panose="020B0600070205080204" pitchFamily="34" charset="-128"/>
                </a:rPr>
                <a:t>areas</a:t>
              </a:r>
            </a:p>
          </p:txBody>
        </p:sp>
      </p:grpSp>
      <p:sp>
        <p:nvSpPr>
          <p:cNvPr id="34819" name="TextBox 76"/>
          <p:cNvSpPr txBox="1">
            <a:spLocks noChangeArrowheads="1"/>
          </p:cNvSpPr>
          <p:nvPr/>
        </p:nvSpPr>
        <p:spPr bwMode="auto">
          <a:xfrm>
            <a:off x="3698875" y="5791200"/>
            <a:ext cx="1206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Problem areas</a:t>
            </a:r>
          </a:p>
        </p:txBody>
      </p:sp>
      <p:sp>
        <p:nvSpPr>
          <p:cNvPr id="34820" name="TextBox 77"/>
          <p:cNvSpPr txBox="1">
            <a:spLocks noChangeArrowheads="1"/>
          </p:cNvSpPr>
          <p:nvPr/>
        </p:nvSpPr>
        <p:spPr bwMode="auto">
          <a:xfrm>
            <a:off x="2409825" y="6324600"/>
            <a:ext cx="40084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In multi-tone test, place tones at these problem areas.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685800" y="838200"/>
            <a:ext cx="7772400" cy="5334000"/>
          </a:xfrm>
        </p:spPr>
        <p:txBody>
          <a:bodyPr/>
          <a:lstStyle/>
          <a:p>
            <a:r>
              <a:rPr lang="en-US" altLang="en-US" smtClean="0"/>
              <a:t>Gain and Level Tests</a:t>
            </a:r>
          </a:p>
          <a:p>
            <a:pPr lvl="1"/>
            <a:r>
              <a:rPr lang="en-US" altLang="en-US" smtClean="0"/>
              <a:t>Frequency Response - cont.</a:t>
            </a:r>
          </a:p>
          <a:p>
            <a:pPr lvl="2"/>
            <a:r>
              <a:rPr lang="en-US" altLang="en-US" smtClean="0"/>
              <a:t>Frequency response is usually measured using a coherent equal-level multi-tone signal so that all signal frequencies can be measured simultaneously.</a:t>
            </a:r>
          </a:p>
          <a:p>
            <a:pPr lvl="3"/>
            <a:r>
              <a:rPr lang="en-US" altLang="en-US" smtClean="0"/>
              <a:t>Sometimes the test must be broken down into an in-band and out-of-band test due to the large difference in signal amplitudes.</a:t>
            </a:r>
          </a:p>
          <a:p>
            <a:pPr lvl="4"/>
            <a:r>
              <a:rPr lang="en-US" altLang="en-US" smtClean="0"/>
              <a:t>Out-of-band test requires an amplifier stage on the DIB to insure signal strength.</a:t>
            </a:r>
          </a:p>
          <a:p>
            <a:pPr lvl="3"/>
            <a:r>
              <a:rPr lang="en-US" altLang="en-US" smtClean="0"/>
              <a:t>Settling time of an AC system is determined by the characteristics of the DUT, AWG, Digitizer and Filters.</a:t>
            </a:r>
          </a:p>
          <a:p>
            <a:pPr lvl="4"/>
            <a:r>
              <a:rPr lang="en-US" altLang="en-US" smtClean="0"/>
              <a:t>In general, the lower the frequency being tested, the longer the settling time.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6866" name="Picture 6" descr="Fig11.10.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2275" y="1208088"/>
            <a:ext cx="8104188" cy="406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TextBox 2"/>
          <p:cNvSpPr txBox="1">
            <a:spLocks noChangeArrowheads="1"/>
          </p:cNvSpPr>
          <p:nvPr/>
        </p:nvSpPr>
        <p:spPr bwMode="auto">
          <a:xfrm>
            <a:off x="2667000" y="5562600"/>
            <a:ext cx="2957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Multi tone input signal in time domain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2667000" y="5562600"/>
            <a:ext cx="33575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Multi tone input signal in frequency domain</a:t>
            </a:r>
          </a:p>
        </p:txBody>
      </p:sp>
      <p:graphicFrame>
        <p:nvGraphicFramePr>
          <p:cNvPr id="37891" name="Object 2"/>
          <p:cNvGraphicFramePr>
            <a:graphicFrameLocks noChangeAspect="1"/>
          </p:cNvGraphicFramePr>
          <p:nvPr/>
        </p:nvGraphicFramePr>
        <p:xfrm>
          <a:off x="463550" y="914400"/>
          <a:ext cx="8221663" cy="4348163"/>
        </p:xfrm>
        <a:graphic>
          <a:graphicData uri="http://schemas.openxmlformats.org/presentationml/2006/ole">
            <mc:AlternateContent xmlns:mc="http://schemas.openxmlformats.org/markup-compatibility/2006">
              <mc:Choice xmlns:v="urn:schemas-microsoft-com:vml" Requires="v">
                <p:oleObj spid="_x0000_s37898" r:id="rId3" imgW="0" imgH="0" progId="Unknown">
                  <p:embed/>
                </p:oleObj>
              </mc:Choice>
              <mc:Fallback>
                <p:oleObj r:id="rId3" imgW="0" imgH="0" progId="Unknown">
                  <p:embed/>
                  <p:pic>
                    <p:nvPicPr>
                      <p:cNvPr id="0" name="Object 2"/>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463550" y="914400"/>
                        <a:ext cx="8221663"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2667000" y="5562600"/>
            <a:ext cx="34464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t>Multi tone output signal in frequency domain</a:t>
            </a:r>
          </a:p>
        </p:txBody>
      </p:sp>
      <p:graphicFrame>
        <p:nvGraphicFramePr>
          <p:cNvPr id="38915" name="Object 2"/>
          <p:cNvGraphicFramePr>
            <a:graphicFrameLocks noChangeAspect="1"/>
          </p:cNvGraphicFramePr>
          <p:nvPr/>
        </p:nvGraphicFramePr>
        <p:xfrm>
          <a:off x="661988" y="1066800"/>
          <a:ext cx="7751762" cy="4162425"/>
        </p:xfrm>
        <a:graphic>
          <a:graphicData uri="http://schemas.openxmlformats.org/presentationml/2006/ole">
            <mc:AlternateContent xmlns:mc="http://schemas.openxmlformats.org/markup-compatibility/2006">
              <mc:Choice xmlns:v="urn:schemas-microsoft-com:vml" Requires="v">
                <p:oleObj spid="_x0000_s38922" name="Bitmap Image" r:id="rId3" imgW="5923810" imgH="3180952" progId="PBrush">
                  <p:embed/>
                </p:oleObj>
              </mc:Choice>
              <mc:Fallback>
                <p:oleObj name="Bitmap Image" r:id="rId3" imgW="5923810" imgH="3180952" progId="PBrush">
                  <p:embed/>
                  <p:pic>
                    <p:nvPicPr>
                      <p:cNvPr id="0" name="Object 2"/>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661988" y="1066800"/>
                        <a:ext cx="7751762" cy="416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685800" y="838200"/>
            <a:ext cx="7772400" cy="4114800"/>
          </a:xfrm>
        </p:spPr>
        <p:txBody>
          <a:bodyPr/>
          <a:lstStyle/>
          <a:p>
            <a:r>
              <a:rPr lang="en-US" altLang="en-US" smtClean="0"/>
              <a:t>Gain and Level Tests</a:t>
            </a:r>
          </a:p>
          <a:p>
            <a:pPr lvl="1"/>
            <a:r>
              <a:rPr lang="en-US" altLang="en-US" smtClean="0"/>
              <a:t>Frequency Response - cont.</a:t>
            </a:r>
          </a:p>
          <a:p>
            <a:pPr lvl="2"/>
            <a:r>
              <a:rPr lang="en-US" altLang="en-US" smtClean="0"/>
              <a:t>Using DSP, frequency response is easy to calculate:</a:t>
            </a:r>
          </a:p>
          <a:p>
            <a:pPr lvl="3"/>
            <a:r>
              <a:rPr lang="en-US" altLang="en-US" smtClean="0"/>
              <a:t>Perform a DFT or FFT on the waveform collected at the DUT input and output.</a:t>
            </a:r>
          </a:p>
          <a:p>
            <a:pPr lvl="3"/>
            <a:r>
              <a:rPr lang="en-US" altLang="en-US" smtClean="0"/>
              <a:t>Gain at each frequency is calculated</a:t>
            </a:r>
          </a:p>
          <a:p>
            <a:pPr lvl="3"/>
            <a:r>
              <a:rPr lang="en-US" altLang="en-US" smtClean="0"/>
              <a:t>The reference gain is the subtracted from each of the other gains to normalize them to the reference frequency gain.</a:t>
            </a:r>
          </a:p>
          <a:p>
            <a:pPr lvl="3"/>
            <a:r>
              <a:rPr lang="en-US" altLang="en-US" smtClean="0"/>
              <a:t>The absolute gain of the filter at the reference frequency is usually tested as a separate specification to guarantee the overall filter specification.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685800" y="533400"/>
            <a:ext cx="8153400" cy="6019800"/>
          </a:xfrm>
        </p:spPr>
        <p:txBody>
          <a:bodyPr/>
          <a:lstStyle/>
          <a:p>
            <a:r>
              <a:rPr lang="en-US" altLang="en-US" smtClean="0"/>
              <a:t>Gain and Level Tests</a:t>
            </a:r>
          </a:p>
          <a:p>
            <a:pPr lvl="1"/>
            <a:r>
              <a:rPr lang="en-US" altLang="en-US" smtClean="0"/>
              <a:t>Frequency Response - cont.</a:t>
            </a:r>
          </a:p>
          <a:p>
            <a:pPr lvl="2"/>
            <a:r>
              <a:rPr lang="en-US" altLang="en-US" smtClean="0"/>
              <a:t>Frequency response can also be measured by applying a narrow impulse to the circuit under test and observing the filter’s impulse response.</a:t>
            </a:r>
          </a:p>
          <a:p>
            <a:pPr lvl="3"/>
            <a:r>
              <a:rPr lang="en-US" altLang="en-US" smtClean="0"/>
              <a:t>The Fourier transform of the impulse response is the filter frequency response.</a:t>
            </a:r>
          </a:p>
          <a:p>
            <a:pPr lvl="3"/>
            <a:r>
              <a:rPr lang="en-US" altLang="en-US" smtClean="0"/>
              <a:t>The advantage is that this gives the full frequency response at all frequencies in the FFT spectrum.</a:t>
            </a:r>
          </a:p>
          <a:p>
            <a:pPr lvl="3"/>
            <a:r>
              <a:rPr lang="en-US" altLang="en-US" smtClean="0"/>
              <a:t>The problem with impulse response is that you can not measure the response at a particular frequency with any great accuracy.</a:t>
            </a:r>
          </a:p>
          <a:p>
            <a:pPr lvl="4"/>
            <a:r>
              <a:rPr lang="en-US" altLang="en-US" smtClean="0"/>
              <a:t>Energy in a narrow impulse is very small - makes the measurement susceptible to noise</a:t>
            </a:r>
          </a:p>
          <a:p>
            <a:pPr lvl="4"/>
            <a:r>
              <a:rPr lang="en-US" altLang="en-US" smtClean="0"/>
              <a:t>Also, frequency overlap and distortion may corrupt the gain at any single frequency.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HW</a:t>
            </a:r>
          </a:p>
        </p:txBody>
      </p:sp>
      <p:sp>
        <p:nvSpPr>
          <p:cNvPr id="41987" name="Content Placeholder 2"/>
          <p:cNvSpPr>
            <a:spLocks noGrp="1"/>
          </p:cNvSpPr>
          <p:nvPr>
            <p:ph idx="1"/>
          </p:nvPr>
        </p:nvSpPr>
        <p:spPr/>
        <p:txBody>
          <a:bodyPr/>
          <a:lstStyle/>
          <a:p>
            <a:r>
              <a:rPr lang="en-US" altLang="en-US" smtClean="0"/>
              <a:t>Consider M-point multi-tone tests. Determine the minimum and maximum frequencies, and maximum number of frequencies that can be included.</a:t>
            </a:r>
          </a:p>
          <a:p>
            <a:r>
              <a:rPr lang="en-US" altLang="en-US" smtClean="0"/>
              <a:t>For a high-gain op amp, how can its frequency response be tested efficiently?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685800" y="533400"/>
            <a:ext cx="7772400" cy="4114800"/>
          </a:xfrm>
        </p:spPr>
        <p:txBody>
          <a:bodyPr/>
          <a:lstStyle/>
          <a:p>
            <a:r>
              <a:rPr lang="en-US" altLang="en-US" smtClean="0"/>
              <a:t>Phase Tests</a:t>
            </a:r>
          </a:p>
          <a:p>
            <a:pPr lvl="1"/>
            <a:r>
              <a:rPr lang="en-US" altLang="en-US" smtClean="0"/>
              <a:t>Phase Response</a:t>
            </a:r>
          </a:p>
          <a:p>
            <a:pPr lvl="2"/>
            <a:r>
              <a:rPr lang="en-US" altLang="en-US" smtClean="0"/>
              <a:t>The transfer function of a circuit is defined not only by the magnitude information - it also can give the frequency or phase shift information - just like a Bode Plot.</a:t>
            </a:r>
          </a:p>
          <a:p>
            <a:pPr lvl="3"/>
            <a:r>
              <a:rPr lang="en-US" altLang="en-US" smtClean="0"/>
              <a:t>Phase can be obtained from either the exponential version of the DFT/FFT or from  the sine/cosine pair coefficients.</a:t>
            </a:r>
          </a:p>
          <a:p>
            <a:pPr lvl="3"/>
            <a:r>
              <a:rPr lang="en-US" altLang="en-US" smtClean="0"/>
              <a:t>Please study the description of discrepancy in the phase calculation caused by notations given on page 365 </a:t>
            </a:r>
          </a:p>
          <a:p>
            <a:pPr lvl="3"/>
            <a:r>
              <a:rPr lang="en-US" altLang="en-US" smtClean="0"/>
              <a:t>Also, phase for a signal with negative sine and cosine components gives the same answer as phase with positive sine and cosine components (this is called wrap around)</a:t>
            </a:r>
          </a:p>
          <a:p>
            <a:pPr lvl="3"/>
            <a:r>
              <a:rPr lang="en-US" altLang="en-US" smtClean="0"/>
              <a:t>Finally, the phase calculation can not have zero in the denominator or it causes a singularity.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1027"/>
          <p:cNvSpPr>
            <a:spLocks noGrp="1" noChangeArrowheads="1"/>
          </p:cNvSpPr>
          <p:nvPr>
            <p:ph type="body" idx="1"/>
          </p:nvPr>
        </p:nvSpPr>
        <p:spPr>
          <a:xfrm>
            <a:off x="838200" y="533400"/>
            <a:ext cx="7772400" cy="4114800"/>
          </a:xfrm>
        </p:spPr>
        <p:txBody>
          <a:bodyPr/>
          <a:lstStyle/>
          <a:p>
            <a:r>
              <a:rPr lang="en-US" altLang="en-US" smtClean="0"/>
              <a:t>Overview</a:t>
            </a:r>
          </a:p>
          <a:p>
            <a:pPr lvl="1"/>
            <a:r>
              <a:rPr lang="en-US" altLang="en-US" smtClean="0"/>
              <a:t>Types of Analog Channels</a:t>
            </a:r>
          </a:p>
          <a:p>
            <a:pPr lvl="2"/>
            <a:r>
              <a:rPr lang="en-US" altLang="en-US" smtClean="0"/>
              <a:t>Combination analog circuits can be broken down into subsections using DfT test modes.</a:t>
            </a:r>
          </a:p>
          <a:p>
            <a:endParaRPr lang="en-US" altLang="en-US" smtClean="0"/>
          </a:p>
        </p:txBody>
      </p:sp>
      <p:sp>
        <p:nvSpPr>
          <p:cNvPr id="16387" name="Text Box 1030"/>
          <p:cNvSpPr txBox="1">
            <a:spLocks noChangeArrowheads="1"/>
          </p:cNvSpPr>
          <p:nvPr/>
        </p:nvSpPr>
        <p:spPr bwMode="auto">
          <a:xfrm>
            <a:off x="2220913" y="6310313"/>
            <a:ext cx="48641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800"/>
              <a:t>Analog Bus DfT for a DAC Mixed-Signal Channel</a:t>
            </a:r>
            <a:endParaRPr lang="en-US" altLang="en-US" sz="2400"/>
          </a:p>
        </p:txBody>
      </p:sp>
      <p:grpSp>
        <p:nvGrpSpPr>
          <p:cNvPr id="16388" name="Group 2"/>
          <p:cNvGrpSpPr>
            <a:grpSpLocks/>
          </p:cNvGrpSpPr>
          <p:nvPr/>
        </p:nvGrpSpPr>
        <p:grpSpPr bwMode="auto">
          <a:xfrm>
            <a:off x="1447800" y="2479675"/>
            <a:ext cx="6553200" cy="3921125"/>
            <a:chOff x="1296" y="792"/>
            <a:chExt cx="9720" cy="5616"/>
          </a:xfrm>
        </p:grpSpPr>
        <p:sp>
          <p:nvSpPr>
            <p:cNvPr id="16389" name="Text Box 3"/>
            <p:cNvSpPr txBox="1">
              <a:spLocks noChangeArrowheads="1"/>
            </p:cNvSpPr>
            <p:nvPr/>
          </p:nvSpPr>
          <p:spPr bwMode="auto">
            <a:xfrm>
              <a:off x="9360" y="3744"/>
              <a:ext cx="1584"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TESTOUT</a:t>
              </a:r>
            </a:p>
          </p:txBody>
        </p:sp>
        <p:sp>
          <p:nvSpPr>
            <p:cNvPr id="16390" name="Line 4"/>
            <p:cNvSpPr>
              <a:spLocks noChangeShapeType="1"/>
            </p:cNvSpPr>
            <p:nvPr/>
          </p:nvSpPr>
          <p:spPr bwMode="auto">
            <a:xfrm>
              <a:off x="2664" y="2736"/>
              <a:ext cx="64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391" name="Line 5"/>
            <p:cNvSpPr>
              <a:spLocks noChangeShapeType="1"/>
            </p:cNvSpPr>
            <p:nvPr/>
          </p:nvSpPr>
          <p:spPr bwMode="auto">
            <a:xfrm flipH="1">
              <a:off x="9216" y="2880"/>
              <a:ext cx="5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6392" name="Group 6"/>
            <p:cNvGrpSpPr>
              <a:grpSpLocks/>
            </p:cNvGrpSpPr>
            <p:nvPr/>
          </p:nvGrpSpPr>
          <p:grpSpPr bwMode="auto">
            <a:xfrm>
              <a:off x="9432" y="2232"/>
              <a:ext cx="288" cy="187"/>
              <a:chOff x="4329" y="6567"/>
              <a:chExt cx="1296" cy="971"/>
            </a:xfrm>
          </p:grpSpPr>
          <p:sp>
            <p:nvSpPr>
              <p:cNvPr id="16551" name="Freeform 7"/>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52" name="Freeform 8"/>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53" name="Freeform 9"/>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54" name="Freeform 10"/>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6393" name="Group 11"/>
            <p:cNvGrpSpPr>
              <a:grpSpLocks/>
            </p:cNvGrpSpPr>
            <p:nvPr/>
          </p:nvGrpSpPr>
          <p:grpSpPr bwMode="auto">
            <a:xfrm flipV="1">
              <a:off x="9432" y="3024"/>
              <a:ext cx="288" cy="187"/>
              <a:chOff x="4329" y="6567"/>
              <a:chExt cx="1296" cy="971"/>
            </a:xfrm>
          </p:grpSpPr>
          <p:sp>
            <p:nvSpPr>
              <p:cNvPr id="16547" name="Freeform 12"/>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48" name="Freeform 13"/>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49" name="Freeform 14"/>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50" name="Freeform 15"/>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6394" name="Text Box 16"/>
            <p:cNvSpPr txBox="1">
              <a:spLocks noChangeArrowheads="1"/>
            </p:cNvSpPr>
            <p:nvPr/>
          </p:nvSpPr>
          <p:spPr bwMode="auto">
            <a:xfrm>
              <a:off x="8496" y="1224"/>
              <a:ext cx="2304"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Single-ended</a:t>
              </a:r>
            </a:p>
            <a:p>
              <a:pPr algn="ctr">
                <a:spcBef>
                  <a:spcPct val="0"/>
                </a:spcBef>
                <a:buClrTx/>
                <a:buSzTx/>
                <a:buFontTx/>
                <a:buNone/>
              </a:pPr>
              <a:r>
                <a:rPr lang="en-US" altLang="en-US" sz="1200">
                  <a:ea typeface="MS PGothic" panose="020B0600070205080204" pitchFamily="34" charset="-128"/>
                </a:rPr>
                <a:t>to differential</a:t>
              </a:r>
            </a:p>
            <a:p>
              <a:pPr algn="ctr">
                <a:spcBef>
                  <a:spcPct val="0"/>
                </a:spcBef>
                <a:buClrTx/>
                <a:buSzTx/>
                <a:buFontTx/>
                <a:buNone/>
              </a:pPr>
              <a:r>
                <a:rPr lang="en-US" altLang="en-US" sz="1200">
                  <a:ea typeface="MS PGothic" panose="020B0600070205080204" pitchFamily="34" charset="-128"/>
                </a:rPr>
                <a:t>power amp</a:t>
              </a:r>
            </a:p>
          </p:txBody>
        </p:sp>
        <p:sp>
          <p:nvSpPr>
            <p:cNvPr id="16395" name="Text Box 17"/>
            <p:cNvSpPr txBox="1">
              <a:spLocks noChangeArrowheads="1"/>
            </p:cNvSpPr>
            <p:nvPr/>
          </p:nvSpPr>
          <p:spPr bwMode="auto">
            <a:xfrm>
              <a:off x="1440" y="2376"/>
              <a:ext cx="144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Digital </a:t>
              </a:r>
            </a:p>
            <a:p>
              <a:pPr algn="ctr">
                <a:spcBef>
                  <a:spcPct val="0"/>
                </a:spcBef>
                <a:buClrTx/>
                <a:buSzTx/>
                <a:buFontTx/>
                <a:buNone/>
              </a:pPr>
              <a:r>
                <a:rPr lang="en-US" altLang="en-US" sz="1200">
                  <a:ea typeface="MS PGothic" panose="020B0600070205080204" pitchFamily="34" charset="-128"/>
                </a:rPr>
                <a:t>samples</a:t>
              </a:r>
            </a:p>
          </p:txBody>
        </p:sp>
        <p:grpSp>
          <p:nvGrpSpPr>
            <p:cNvPr id="16396" name="Group 18"/>
            <p:cNvGrpSpPr>
              <a:grpSpLocks/>
            </p:cNvGrpSpPr>
            <p:nvPr/>
          </p:nvGrpSpPr>
          <p:grpSpPr bwMode="auto">
            <a:xfrm>
              <a:off x="8784" y="2448"/>
              <a:ext cx="720" cy="576"/>
              <a:chOff x="2448" y="5400"/>
              <a:chExt cx="720" cy="576"/>
            </a:xfrm>
          </p:grpSpPr>
          <p:sp>
            <p:nvSpPr>
              <p:cNvPr id="16543" name="Line 19"/>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44" name="Line 20"/>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45" name="Line 21"/>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46" name="Line 22"/>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397" name="Line 23"/>
            <p:cNvSpPr>
              <a:spLocks noChangeShapeType="1"/>
            </p:cNvSpPr>
            <p:nvPr/>
          </p:nvSpPr>
          <p:spPr bwMode="auto">
            <a:xfrm flipH="1">
              <a:off x="9216" y="2592"/>
              <a:ext cx="5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6398" name="Group 24"/>
            <p:cNvGrpSpPr>
              <a:grpSpLocks/>
            </p:cNvGrpSpPr>
            <p:nvPr/>
          </p:nvGrpSpPr>
          <p:grpSpPr bwMode="auto">
            <a:xfrm>
              <a:off x="9864" y="2376"/>
              <a:ext cx="1152" cy="792"/>
              <a:chOff x="2232" y="12312"/>
              <a:chExt cx="1152" cy="792"/>
            </a:xfrm>
          </p:grpSpPr>
          <p:sp>
            <p:nvSpPr>
              <p:cNvPr id="16541" name="Text Box 25"/>
              <p:cNvSpPr txBox="1">
                <a:spLocks noChangeArrowheads="1"/>
              </p:cNvSpPr>
              <p:nvPr/>
            </p:nvSpPr>
            <p:spPr bwMode="auto">
              <a:xfrm>
                <a:off x="2232" y="12312"/>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OUTP</a:t>
                </a:r>
              </a:p>
            </p:txBody>
          </p:sp>
          <p:sp>
            <p:nvSpPr>
              <p:cNvPr id="16542" name="Text Box 26"/>
              <p:cNvSpPr txBox="1">
                <a:spLocks noChangeArrowheads="1"/>
              </p:cNvSpPr>
              <p:nvPr/>
            </p:nvSpPr>
            <p:spPr bwMode="auto">
              <a:xfrm>
                <a:off x="2232" y="12600"/>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OUTN</a:t>
                </a:r>
              </a:p>
            </p:txBody>
          </p:sp>
        </p:grpSp>
        <p:sp>
          <p:nvSpPr>
            <p:cNvPr id="16399" name="Text Box 27"/>
            <p:cNvSpPr txBox="1">
              <a:spLocks noChangeArrowheads="1"/>
            </p:cNvSpPr>
            <p:nvPr/>
          </p:nvSpPr>
          <p:spPr bwMode="auto">
            <a:xfrm>
              <a:off x="1296" y="1584"/>
              <a:ext cx="122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TESTIN</a:t>
              </a:r>
            </a:p>
          </p:txBody>
        </p:sp>
        <p:sp>
          <p:nvSpPr>
            <p:cNvPr id="16400" name="Text Box 28"/>
            <p:cNvSpPr txBox="1">
              <a:spLocks noChangeArrowheads="1"/>
            </p:cNvSpPr>
            <p:nvPr/>
          </p:nvSpPr>
          <p:spPr bwMode="auto">
            <a:xfrm>
              <a:off x="2952" y="792"/>
              <a:ext cx="2016"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Filter input</a:t>
              </a:r>
            </a:p>
            <a:p>
              <a:pPr algn="ctr">
                <a:spcBef>
                  <a:spcPct val="0"/>
                </a:spcBef>
                <a:buClrTx/>
                <a:buSzTx/>
                <a:buFontTx/>
                <a:buNone/>
              </a:pPr>
              <a:r>
                <a:rPr lang="en-US" altLang="en-US" sz="1200">
                  <a:ea typeface="MS PGothic" panose="020B0600070205080204" pitchFamily="34" charset="-128"/>
                </a:rPr>
                <a:t>(test mode)</a:t>
              </a:r>
            </a:p>
          </p:txBody>
        </p:sp>
        <p:sp>
          <p:nvSpPr>
            <p:cNvPr id="16401" name="Text Box 29"/>
            <p:cNvSpPr txBox="1">
              <a:spLocks noChangeArrowheads="1"/>
            </p:cNvSpPr>
            <p:nvPr/>
          </p:nvSpPr>
          <p:spPr bwMode="auto">
            <a:xfrm>
              <a:off x="7128" y="3312"/>
              <a:ext cx="122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Volume </a:t>
              </a:r>
            </a:p>
            <a:p>
              <a:pPr algn="ctr">
                <a:spcBef>
                  <a:spcPct val="0"/>
                </a:spcBef>
                <a:buClrTx/>
                <a:buSzTx/>
                <a:buFontTx/>
                <a:buNone/>
              </a:pPr>
              <a:r>
                <a:rPr lang="en-US" altLang="en-US" sz="1200">
                  <a:ea typeface="MS PGothic" panose="020B0600070205080204" pitchFamily="34" charset="-128"/>
                </a:rPr>
                <a:t>control</a:t>
              </a:r>
            </a:p>
          </p:txBody>
        </p:sp>
        <p:grpSp>
          <p:nvGrpSpPr>
            <p:cNvPr id="16402" name="Group 30"/>
            <p:cNvGrpSpPr>
              <a:grpSpLocks/>
            </p:cNvGrpSpPr>
            <p:nvPr/>
          </p:nvGrpSpPr>
          <p:grpSpPr bwMode="auto">
            <a:xfrm>
              <a:off x="5256" y="2304"/>
              <a:ext cx="1512" cy="864"/>
              <a:chOff x="5688" y="5544"/>
              <a:chExt cx="1584" cy="864"/>
            </a:xfrm>
          </p:grpSpPr>
          <p:sp>
            <p:nvSpPr>
              <p:cNvPr id="16539" name="Rectangle 31"/>
              <p:cNvSpPr>
                <a:spLocks noChangeArrowheads="1"/>
              </p:cNvSpPr>
              <p:nvPr/>
            </p:nvSpPr>
            <p:spPr bwMode="auto">
              <a:xfrm>
                <a:off x="5832" y="5544"/>
                <a:ext cx="1296" cy="86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40" name="Text Box 32"/>
              <p:cNvSpPr txBox="1">
                <a:spLocks noChangeArrowheads="1"/>
              </p:cNvSpPr>
              <p:nvPr/>
            </p:nvSpPr>
            <p:spPr bwMode="auto">
              <a:xfrm>
                <a:off x="5688" y="5616"/>
                <a:ext cx="1584"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grpSp>
          <p:nvGrpSpPr>
            <p:cNvPr id="16403" name="Group 33"/>
            <p:cNvGrpSpPr>
              <a:grpSpLocks/>
            </p:cNvGrpSpPr>
            <p:nvPr/>
          </p:nvGrpSpPr>
          <p:grpSpPr bwMode="auto">
            <a:xfrm>
              <a:off x="7344" y="2448"/>
              <a:ext cx="720" cy="576"/>
              <a:chOff x="2448" y="5400"/>
              <a:chExt cx="720" cy="576"/>
            </a:xfrm>
          </p:grpSpPr>
          <p:sp>
            <p:nvSpPr>
              <p:cNvPr id="16535" name="Line 34"/>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36" name="Line 35"/>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37" name="Line 36"/>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38" name="Line 37"/>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04" name="Group 38"/>
            <p:cNvGrpSpPr>
              <a:grpSpLocks/>
            </p:cNvGrpSpPr>
            <p:nvPr/>
          </p:nvGrpSpPr>
          <p:grpSpPr bwMode="auto">
            <a:xfrm>
              <a:off x="3312" y="2448"/>
              <a:ext cx="1152" cy="576"/>
              <a:chOff x="3816" y="3240"/>
              <a:chExt cx="1152" cy="576"/>
            </a:xfrm>
          </p:grpSpPr>
          <p:sp>
            <p:nvSpPr>
              <p:cNvPr id="16533" name="Freeform 39"/>
              <p:cNvSpPr>
                <a:spLocks/>
              </p:cNvSpPr>
              <p:nvPr/>
            </p:nvSpPr>
            <p:spPr bwMode="auto">
              <a:xfrm flipH="1">
                <a:off x="3816" y="3240"/>
                <a:ext cx="1152" cy="576"/>
              </a:xfrm>
              <a:custGeom>
                <a:avLst/>
                <a:gdLst>
                  <a:gd name="T0" fmla="*/ 171 w 1728"/>
                  <a:gd name="T1" fmla="*/ 0 h 864"/>
                  <a:gd name="T2" fmla="*/ 512 w 1728"/>
                  <a:gd name="T3" fmla="*/ 0 h 864"/>
                  <a:gd name="T4" fmla="*/ 512 w 1728"/>
                  <a:gd name="T5" fmla="*/ 256 h 864"/>
                  <a:gd name="T6" fmla="*/ 171 w 1728"/>
                  <a:gd name="T7" fmla="*/ 256 h 864"/>
                  <a:gd name="T8" fmla="*/ 0 w 1728"/>
                  <a:gd name="T9" fmla="*/ 128 h 864"/>
                  <a:gd name="T10" fmla="*/ 171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16534" name="Text Box 40"/>
              <p:cNvSpPr txBox="1">
                <a:spLocks noChangeArrowheads="1"/>
              </p:cNvSpPr>
              <p:nvPr/>
            </p:nvSpPr>
            <p:spPr bwMode="auto">
              <a:xfrm>
                <a:off x="3816" y="3312"/>
                <a:ext cx="96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DAC</a:t>
                </a:r>
              </a:p>
            </p:txBody>
          </p:sp>
        </p:grpSp>
        <p:sp>
          <p:nvSpPr>
            <p:cNvPr id="16405" name="Line 41"/>
            <p:cNvSpPr>
              <a:spLocks noChangeShapeType="1"/>
            </p:cNvSpPr>
            <p:nvPr/>
          </p:nvSpPr>
          <p:spPr bwMode="auto">
            <a:xfrm>
              <a:off x="8064" y="2736"/>
              <a:ext cx="28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06" name="Line 42"/>
            <p:cNvSpPr>
              <a:spLocks noChangeShapeType="1"/>
            </p:cNvSpPr>
            <p:nvPr/>
          </p:nvSpPr>
          <p:spPr bwMode="auto">
            <a:xfrm flipV="1">
              <a:off x="7776" y="2880"/>
              <a:ext cx="0" cy="504"/>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07" name="Text Box 43"/>
            <p:cNvSpPr txBox="1">
              <a:spLocks noChangeArrowheads="1"/>
            </p:cNvSpPr>
            <p:nvPr/>
          </p:nvSpPr>
          <p:spPr bwMode="auto">
            <a:xfrm>
              <a:off x="7200" y="2088"/>
              <a:ext cx="1368"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PGA</a:t>
              </a:r>
            </a:p>
          </p:txBody>
        </p:sp>
        <p:sp>
          <p:nvSpPr>
            <p:cNvPr id="16408" name="AutoShape 44"/>
            <p:cNvSpPr>
              <a:spLocks noChangeArrowheads="1"/>
            </p:cNvSpPr>
            <p:nvPr/>
          </p:nvSpPr>
          <p:spPr bwMode="auto">
            <a:xfrm>
              <a:off x="4824" y="2592"/>
              <a:ext cx="288" cy="288"/>
            </a:xfrm>
            <a:prstGeom prst="flowChartSummingJunction">
              <a:avLst/>
            </a:prstGeom>
            <a:solidFill>
              <a:srgbClr val="FFFFFF"/>
            </a:solidFill>
            <a:ln w="952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09" name="Line 45"/>
            <p:cNvSpPr>
              <a:spLocks noChangeShapeType="1"/>
            </p:cNvSpPr>
            <p:nvPr/>
          </p:nvSpPr>
          <p:spPr bwMode="auto">
            <a:xfrm>
              <a:off x="7200" y="2736"/>
              <a:ext cx="28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10" name="AutoShape 46"/>
            <p:cNvSpPr>
              <a:spLocks noChangeArrowheads="1"/>
            </p:cNvSpPr>
            <p:nvPr/>
          </p:nvSpPr>
          <p:spPr bwMode="auto">
            <a:xfrm>
              <a:off x="2808" y="3240"/>
              <a:ext cx="288" cy="288"/>
            </a:xfrm>
            <a:prstGeom prst="flowChartSummingJunction">
              <a:avLst/>
            </a:prstGeom>
            <a:solidFill>
              <a:srgbClr val="FFFFFF"/>
            </a:solidFill>
            <a:ln w="952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11" name="Line 47"/>
            <p:cNvSpPr>
              <a:spLocks noChangeShapeType="1"/>
            </p:cNvSpPr>
            <p:nvPr/>
          </p:nvSpPr>
          <p:spPr bwMode="auto">
            <a:xfrm flipH="1">
              <a:off x="7704" y="3096"/>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AutoShape 48"/>
            <p:cNvSpPr>
              <a:spLocks noChangeArrowheads="1"/>
            </p:cNvSpPr>
            <p:nvPr/>
          </p:nvSpPr>
          <p:spPr bwMode="auto">
            <a:xfrm>
              <a:off x="6912" y="2592"/>
              <a:ext cx="288" cy="288"/>
            </a:xfrm>
            <a:prstGeom prst="flowChartSummingJunction">
              <a:avLst/>
            </a:prstGeom>
            <a:solidFill>
              <a:srgbClr val="FFFFFF"/>
            </a:solidFill>
            <a:ln w="952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13" name="AutoShape 49"/>
            <p:cNvSpPr>
              <a:spLocks noChangeArrowheads="1"/>
            </p:cNvSpPr>
            <p:nvPr/>
          </p:nvSpPr>
          <p:spPr bwMode="auto">
            <a:xfrm>
              <a:off x="8352" y="2592"/>
              <a:ext cx="288" cy="288"/>
            </a:xfrm>
            <a:prstGeom prst="flowChartSummingJunction">
              <a:avLst/>
            </a:prstGeom>
            <a:solidFill>
              <a:srgbClr val="FFFFFF"/>
            </a:solidFill>
            <a:ln w="952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16414" name="Group 50"/>
            <p:cNvGrpSpPr>
              <a:grpSpLocks/>
            </p:cNvGrpSpPr>
            <p:nvPr/>
          </p:nvGrpSpPr>
          <p:grpSpPr bwMode="auto">
            <a:xfrm>
              <a:off x="1296" y="3672"/>
              <a:ext cx="1584" cy="1296"/>
              <a:chOff x="5688" y="5544"/>
              <a:chExt cx="1584" cy="864"/>
            </a:xfrm>
          </p:grpSpPr>
          <p:sp>
            <p:nvSpPr>
              <p:cNvPr id="16531" name="Rectangle 51"/>
              <p:cNvSpPr>
                <a:spLocks noChangeArrowheads="1"/>
              </p:cNvSpPr>
              <p:nvPr/>
            </p:nvSpPr>
            <p:spPr bwMode="auto">
              <a:xfrm>
                <a:off x="5832" y="5544"/>
                <a:ext cx="1296" cy="86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32" name="Text Box 52"/>
              <p:cNvSpPr txBox="1">
                <a:spLocks noChangeArrowheads="1"/>
              </p:cNvSpPr>
              <p:nvPr/>
            </p:nvSpPr>
            <p:spPr bwMode="auto">
              <a:xfrm>
                <a:off x="5688" y="5616"/>
                <a:ext cx="1584"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DAC </a:t>
                </a:r>
              </a:p>
              <a:p>
                <a:pPr algn="ctr">
                  <a:spcBef>
                    <a:spcPct val="0"/>
                  </a:spcBef>
                  <a:buClrTx/>
                  <a:buSzTx/>
                  <a:buFontTx/>
                  <a:buNone/>
                </a:pPr>
                <a:r>
                  <a:rPr lang="en-US" altLang="en-US" sz="1200">
                    <a:ea typeface="MS PGothic" panose="020B0600070205080204" pitchFamily="34" charset="-128"/>
                  </a:rPr>
                  <a:t>reference</a:t>
                </a:r>
              </a:p>
              <a:p>
                <a:pPr algn="ctr">
                  <a:spcBef>
                    <a:spcPct val="0"/>
                  </a:spcBef>
                  <a:buClrTx/>
                  <a:buSzTx/>
                  <a:buFontTx/>
                  <a:buNone/>
                </a:pPr>
                <a:r>
                  <a:rPr lang="en-US" altLang="en-US" sz="1200">
                    <a:ea typeface="MS PGothic" panose="020B0600070205080204" pitchFamily="34" charset="-128"/>
                  </a:rPr>
                  <a:t>voltage</a:t>
                </a:r>
              </a:p>
            </p:txBody>
          </p:sp>
        </p:grpSp>
        <p:sp>
          <p:nvSpPr>
            <p:cNvPr id="16415" name="Line 53"/>
            <p:cNvSpPr>
              <a:spLocks noChangeShapeType="1"/>
            </p:cNvSpPr>
            <p:nvPr/>
          </p:nvSpPr>
          <p:spPr bwMode="auto">
            <a:xfrm>
              <a:off x="2088" y="3384"/>
              <a:ext cx="72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16" name="Line 54"/>
            <p:cNvSpPr>
              <a:spLocks noChangeShapeType="1"/>
            </p:cNvSpPr>
            <p:nvPr/>
          </p:nvSpPr>
          <p:spPr bwMode="auto">
            <a:xfrm>
              <a:off x="4464" y="2736"/>
              <a:ext cx="36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17" name="Line 55"/>
            <p:cNvSpPr>
              <a:spLocks noChangeShapeType="1"/>
            </p:cNvSpPr>
            <p:nvPr/>
          </p:nvSpPr>
          <p:spPr bwMode="auto">
            <a:xfrm>
              <a:off x="2088" y="3384"/>
              <a:ext cx="0"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8" name="Line 56"/>
            <p:cNvSpPr>
              <a:spLocks noChangeShapeType="1"/>
            </p:cNvSpPr>
            <p:nvPr/>
          </p:nvSpPr>
          <p:spPr bwMode="auto">
            <a:xfrm>
              <a:off x="2952" y="1800"/>
              <a:ext cx="0" cy="144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19" name="Line 57"/>
            <p:cNvSpPr>
              <a:spLocks noChangeShapeType="1"/>
            </p:cNvSpPr>
            <p:nvPr/>
          </p:nvSpPr>
          <p:spPr bwMode="auto">
            <a:xfrm>
              <a:off x="4968" y="1800"/>
              <a:ext cx="0" cy="792"/>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20" name="Line 58"/>
            <p:cNvSpPr>
              <a:spLocks noChangeShapeType="1"/>
            </p:cNvSpPr>
            <p:nvPr/>
          </p:nvSpPr>
          <p:spPr bwMode="auto">
            <a:xfrm>
              <a:off x="7056" y="1800"/>
              <a:ext cx="0" cy="792"/>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21" name="Line 59"/>
            <p:cNvSpPr>
              <a:spLocks noChangeShapeType="1"/>
            </p:cNvSpPr>
            <p:nvPr/>
          </p:nvSpPr>
          <p:spPr bwMode="auto">
            <a:xfrm>
              <a:off x="8496" y="1800"/>
              <a:ext cx="0" cy="792"/>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22" name="Line 60"/>
            <p:cNvSpPr>
              <a:spLocks noChangeShapeType="1"/>
            </p:cNvSpPr>
            <p:nvPr/>
          </p:nvSpPr>
          <p:spPr bwMode="auto">
            <a:xfrm>
              <a:off x="2520" y="1800"/>
              <a:ext cx="5976"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16423" name="Line 61"/>
            <p:cNvSpPr>
              <a:spLocks noChangeShapeType="1"/>
            </p:cNvSpPr>
            <p:nvPr/>
          </p:nvSpPr>
          <p:spPr bwMode="auto">
            <a:xfrm>
              <a:off x="8640" y="2736"/>
              <a:ext cx="28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24" name="Line 62"/>
            <p:cNvSpPr>
              <a:spLocks noChangeShapeType="1"/>
            </p:cNvSpPr>
            <p:nvPr/>
          </p:nvSpPr>
          <p:spPr bwMode="auto">
            <a:xfrm>
              <a:off x="2952" y="3960"/>
              <a:ext cx="6408"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16425" name="Line 63"/>
            <p:cNvSpPr>
              <a:spLocks noChangeShapeType="1"/>
            </p:cNvSpPr>
            <p:nvPr/>
          </p:nvSpPr>
          <p:spPr bwMode="auto">
            <a:xfrm>
              <a:off x="2952" y="3528"/>
              <a:ext cx="0" cy="432"/>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16426" name="Line 64"/>
            <p:cNvSpPr>
              <a:spLocks noChangeShapeType="1"/>
            </p:cNvSpPr>
            <p:nvPr/>
          </p:nvSpPr>
          <p:spPr bwMode="auto">
            <a:xfrm>
              <a:off x="4968" y="2880"/>
              <a:ext cx="0" cy="108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27" name="Line 65"/>
            <p:cNvSpPr>
              <a:spLocks noChangeShapeType="1"/>
            </p:cNvSpPr>
            <p:nvPr/>
          </p:nvSpPr>
          <p:spPr bwMode="auto">
            <a:xfrm>
              <a:off x="7056" y="2880"/>
              <a:ext cx="0" cy="108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28" name="Line 66"/>
            <p:cNvSpPr>
              <a:spLocks noChangeShapeType="1"/>
            </p:cNvSpPr>
            <p:nvPr/>
          </p:nvSpPr>
          <p:spPr bwMode="auto">
            <a:xfrm>
              <a:off x="8496" y="2880"/>
              <a:ext cx="0" cy="108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29" name="Line 67"/>
            <p:cNvSpPr>
              <a:spLocks noChangeShapeType="1"/>
            </p:cNvSpPr>
            <p:nvPr/>
          </p:nvSpPr>
          <p:spPr bwMode="auto">
            <a:xfrm flipV="1">
              <a:off x="3816" y="3024"/>
              <a:ext cx="0" cy="36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30" name="Line 68"/>
            <p:cNvSpPr>
              <a:spLocks noChangeShapeType="1"/>
            </p:cNvSpPr>
            <p:nvPr/>
          </p:nvSpPr>
          <p:spPr bwMode="auto">
            <a:xfrm>
              <a:off x="3096" y="3384"/>
              <a:ext cx="720"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16431" name="Text Box 69"/>
            <p:cNvSpPr txBox="1">
              <a:spLocks noChangeArrowheads="1"/>
            </p:cNvSpPr>
            <p:nvPr/>
          </p:nvSpPr>
          <p:spPr bwMode="auto">
            <a:xfrm>
              <a:off x="8784" y="4392"/>
              <a:ext cx="2016"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PGA output</a:t>
              </a:r>
            </a:p>
            <a:p>
              <a:pPr algn="ctr">
                <a:spcBef>
                  <a:spcPct val="0"/>
                </a:spcBef>
                <a:buClrTx/>
                <a:buSzTx/>
                <a:buFontTx/>
                <a:buNone/>
              </a:pPr>
              <a:r>
                <a:rPr lang="en-US" altLang="en-US" sz="1200">
                  <a:ea typeface="MS PGothic" panose="020B0600070205080204" pitchFamily="34" charset="-128"/>
                </a:rPr>
                <a:t>(test mode)</a:t>
              </a:r>
            </a:p>
          </p:txBody>
        </p:sp>
        <p:sp>
          <p:nvSpPr>
            <p:cNvPr id="16432" name="AutoShape 70"/>
            <p:cNvSpPr>
              <a:spLocks noChangeArrowheads="1"/>
            </p:cNvSpPr>
            <p:nvPr/>
          </p:nvSpPr>
          <p:spPr bwMode="auto">
            <a:xfrm rot="5400000">
              <a:off x="4195" y="1493"/>
              <a:ext cx="609" cy="64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14 w 21600"/>
                <a:gd name="T13" fmla="*/ 2900 h 21600"/>
                <a:gd name="T14" fmla="*/ 18231 w 21600"/>
                <a:gd name="T15" fmla="*/ 9233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FF"/>
            </a:solidFill>
            <a:ln w="9525">
              <a:solidFill>
                <a:srgbClr val="000000"/>
              </a:solidFill>
              <a:miter lim="800000"/>
              <a:headEnd/>
              <a:tailEnd type="none" w="sm" len="med"/>
            </a:ln>
          </p:spPr>
          <p:txBody>
            <a:bodyPr/>
            <a:lstStyle/>
            <a:p>
              <a:endParaRPr lang="en-US"/>
            </a:p>
          </p:txBody>
        </p:sp>
        <p:sp>
          <p:nvSpPr>
            <p:cNvPr id="16433" name="AutoShape 71"/>
            <p:cNvSpPr>
              <a:spLocks noChangeArrowheads="1"/>
            </p:cNvSpPr>
            <p:nvPr/>
          </p:nvSpPr>
          <p:spPr bwMode="auto">
            <a:xfrm rot="10800000" flipH="1">
              <a:off x="8640" y="3816"/>
              <a:ext cx="609" cy="64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14 w 21600"/>
                <a:gd name="T13" fmla="*/ 2900 h 21600"/>
                <a:gd name="T14" fmla="*/ 18231 w 21600"/>
                <a:gd name="T15" fmla="*/ 9233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FF"/>
            </a:solidFill>
            <a:ln w="9525">
              <a:solidFill>
                <a:srgbClr val="000000"/>
              </a:solidFill>
              <a:miter lim="800000"/>
              <a:headEnd/>
              <a:tailEnd type="none" w="sm" len="med"/>
            </a:ln>
          </p:spPr>
          <p:txBody>
            <a:bodyPr/>
            <a:lstStyle/>
            <a:p>
              <a:endParaRPr lang="en-US"/>
            </a:p>
          </p:txBody>
        </p:sp>
        <p:sp>
          <p:nvSpPr>
            <p:cNvPr id="16434" name="Rectangle 72"/>
            <p:cNvSpPr>
              <a:spLocks noChangeArrowheads="1"/>
            </p:cNvSpPr>
            <p:nvPr/>
          </p:nvSpPr>
          <p:spPr bwMode="auto">
            <a:xfrm>
              <a:off x="2376" y="1728"/>
              <a:ext cx="144" cy="144"/>
            </a:xfrm>
            <a:prstGeom prst="rect">
              <a:avLst/>
            </a:prstGeom>
            <a:solidFill>
              <a:srgbClr val="FFFFFF"/>
            </a:solidFill>
            <a:ln w="9525">
              <a:solidFill>
                <a:srgbClr val="000000"/>
              </a:solidFill>
              <a:miter lim="800000"/>
              <a:headEnd/>
              <a:tailEnd type="none" w="sm" len="me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35" name="Rectangle 73"/>
            <p:cNvSpPr>
              <a:spLocks noChangeArrowheads="1"/>
            </p:cNvSpPr>
            <p:nvPr/>
          </p:nvSpPr>
          <p:spPr bwMode="auto">
            <a:xfrm>
              <a:off x="9360" y="3888"/>
              <a:ext cx="144" cy="144"/>
            </a:xfrm>
            <a:prstGeom prst="rect">
              <a:avLst/>
            </a:prstGeom>
            <a:solidFill>
              <a:srgbClr val="FFFFFF"/>
            </a:solidFill>
            <a:ln w="9525">
              <a:solidFill>
                <a:srgbClr val="000000"/>
              </a:solidFill>
              <a:miter lim="800000"/>
              <a:headEnd/>
              <a:tailEnd type="none" w="sm" len="me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36" name="Line 74"/>
            <p:cNvSpPr>
              <a:spLocks noChangeShapeType="1"/>
            </p:cNvSpPr>
            <p:nvPr/>
          </p:nvSpPr>
          <p:spPr bwMode="auto">
            <a:xfrm>
              <a:off x="5112" y="2736"/>
              <a:ext cx="28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37" name="Line 75"/>
            <p:cNvSpPr>
              <a:spLocks noChangeShapeType="1"/>
            </p:cNvSpPr>
            <p:nvPr/>
          </p:nvSpPr>
          <p:spPr bwMode="auto">
            <a:xfrm>
              <a:off x="6624" y="2736"/>
              <a:ext cx="28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38" name="Rectangle 76"/>
            <p:cNvSpPr>
              <a:spLocks noChangeArrowheads="1"/>
            </p:cNvSpPr>
            <p:nvPr/>
          </p:nvSpPr>
          <p:spPr bwMode="auto">
            <a:xfrm>
              <a:off x="9720" y="2520"/>
              <a:ext cx="144" cy="144"/>
            </a:xfrm>
            <a:prstGeom prst="rect">
              <a:avLst/>
            </a:prstGeom>
            <a:solidFill>
              <a:srgbClr val="FFFFFF"/>
            </a:solidFill>
            <a:ln w="9525">
              <a:solidFill>
                <a:srgbClr val="000000"/>
              </a:solidFill>
              <a:miter lim="800000"/>
              <a:headEnd/>
              <a:tailEnd type="none" w="sm" len="me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39" name="Rectangle 77"/>
            <p:cNvSpPr>
              <a:spLocks noChangeArrowheads="1"/>
            </p:cNvSpPr>
            <p:nvPr/>
          </p:nvSpPr>
          <p:spPr bwMode="auto">
            <a:xfrm>
              <a:off x="9720" y="2808"/>
              <a:ext cx="144" cy="144"/>
            </a:xfrm>
            <a:prstGeom prst="rect">
              <a:avLst/>
            </a:prstGeom>
            <a:solidFill>
              <a:srgbClr val="FFFFFF"/>
            </a:solidFill>
            <a:ln w="9525">
              <a:solidFill>
                <a:srgbClr val="000000"/>
              </a:solidFill>
              <a:miter lim="800000"/>
              <a:headEnd/>
              <a:tailEnd type="none" w="sm" len="me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16440" name="Group 78"/>
            <p:cNvGrpSpPr>
              <a:grpSpLocks/>
            </p:cNvGrpSpPr>
            <p:nvPr/>
          </p:nvGrpSpPr>
          <p:grpSpPr bwMode="auto">
            <a:xfrm>
              <a:off x="3240" y="4392"/>
              <a:ext cx="5472" cy="2016"/>
              <a:chOff x="3384" y="4464"/>
              <a:chExt cx="5472" cy="2016"/>
            </a:xfrm>
          </p:grpSpPr>
          <p:sp>
            <p:nvSpPr>
              <p:cNvPr id="16441" name="AutoShape 79"/>
              <p:cNvSpPr>
                <a:spLocks noChangeArrowheads="1"/>
              </p:cNvSpPr>
              <p:nvPr/>
            </p:nvSpPr>
            <p:spPr bwMode="auto">
              <a:xfrm>
                <a:off x="3816" y="4896"/>
                <a:ext cx="288" cy="288"/>
              </a:xfrm>
              <a:prstGeom prst="flowChartSummingJunction">
                <a:avLst/>
              </a:prstGeom>
              <a:solidFill>
                <a:srgbClr val="FFFFFF"/>
              </a:solidFill>
              <a:ln w="952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42" name="Text Box 80"/>
              <p:cNvSpPr txBox="1">
                <a:spLocks noChangeArrowheads="1"/>
              </p:cNvSpPr>
              <p:nvPr/>
            </p:nvSpPr>
            <p:spPr bwMode="auto">
              <a:xfrm>
                <a:off x="4392" y="4824"/>
                <a:ext cx="43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t>
                </a:r>
              </a:p>
            </p:txBody>
          </p:sp>
          <p:sp>
            <p:nvSpPr>
              <p:cNvPr id="16443" name="Line 81"/>
              <p:cNvSpPr>
                <a:spLocks noChangeShapeType="1"/>
              </p:cNvSpPr>
              <p:nvPr/>
            </p:nvSpPr>
            <p:spPr bwMode="auto">
              <a:xfrm>
                <a:off x="3384" y="5040"/>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44" name="Line 82"/>
              <p:cNvSpPr>
                <a:spLocks noChangeShapeType="1"/>
              </p:cNvSpPr>
              <p:nvPr/>
            </p:nvSpPr>
            <p:spPr bwMode="auto">
              <a:xfrm>
                <a:off x="3960" y="4464"/>
                <a:ext cx="0" cy="432"/>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6445" name="Line 83"/>
              <p:cNvSpPr>
                <a:spLocks noChangeShapeType="1"/>
              </p:cNvSpPr>
              <p:nvPr/>
            </p:nvSpPr>
            <p:spPr bwMode="auto">
              <a:xfrm>
                <a:off x="3960" y="5184"/>
                <a:ext cx="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6" name="Line 84"/>
              <p:cNvSpPr>
                <a:spLocks noChangeShapeType="1"/>
              </p:cNvSpPr>
              <p:nvPr/>
            </p:nvSpPr>
            <p:spPr bwMode="auto">
              <a:xfrm>
                <a:off x="4104" y="5040"/>
                <a:ext cx="36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16447" name="Group 85"/>
              <p:cNvGrpSpPr>
                <a:grpSpLocks noChangeAspect="1"/>
              </p:cNvGrpSpPr>
              <p:nvPr/>
            </p:nvGrpSpPr>
            <p:grpSpPr bwMode="auto">
              <a:xfrm>
                <a:off x="4752" y="4536"/>
                <a:ext cx="1008" cy="1008"/>
                <a:chOff x="4104" y="8568"/>
                <a:chExt cx="2016" cy="2016"/>
              </a:xfrm>
            </p:grpSpPr>
            <p:grpSp>
              <p:nvGrpSpPr>
                <p:cNvPr id="16505" name="Group 86"/>
                <p:cNvGrpSpPr>
                  <a:grpSpLocks noChangeAspect="1"/>
                </p:cNvGrpSpPr>
                <p:nvPr/>
              </p:nvGrpSpPr>
              <p:grpSpPr bwMode="auto">
                <a:xfrm rot="5400000">
                  <a:off x="4752" y="8856"/>
                  <a:ext cx="864" cy="288"/>
                  <a:chOff x="4536" y="2592"/>
                  <a:chExt cx="864" cy="288"/>
                </a:xfrm>
              </p:grpSpPr>
              <p:sp>
                <p:nvSpPr>
                  <p:cNvPr id="16526" name="Oval 87"/>
                  <p:cNvSpPr>
                    <a:spLocks noChangeAspect="1" noChangeArrowheads="1"/>
                  </p:cNvSpPr>
                  <p:nvPr/>
                </p:nvSpPr>
                <p:spPr bwMode="auto">
                  <a:xfrm>
                    <a:off x="4680"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27" name="Oval 88"/>
                  <p:cNvSpPr>
                    <a:spLocks noChangeAspect="1" noChangeArrowheads="1"/>
                  </p:cNvSpPr>
                  <p:nvPr/>
                </p:nvSpPr>
                <p:spPr bwMode="auto">
                  <a:xfrm>
                    <a:off x="5112"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28" name="Line 89"/>
                  <p:cNvSpPr>
                    <a:spLocks noChangeAspect="1" noChangeShapeType="1"/>
                  </p:cNvSpPr>
                  <p:nvPr/>
                </p:nvSpPr>
                <p:spPr bwMode="auto">
                  <a:xfrm flipH="1">
                    <a:off x="453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29" name="Line 90"/>
                  <p:cNvSpPr>
                    <a:spLocks noChangeAspect="1" noChangeShapeType="1"/>
                  </p:cNvSpPr>
                  <p:nvPr/>
                </p:nvSpPr>
                <p:spPr bwMode="auto">
                  <a:xfrm>
                    <a:off x="525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30" name="Line 91"/>
                  <p:cNvSpPr>
                    <a:spLocks noChangeAspect="1" noChangeShapeType="1"/>
                  </p:cNvSpPr>
                  <p:nvPr/>
                </p:nvSpPr>
                <p:spPr bwMode="auto">
                  <a:xfrm flipV="1">
                    <a:off x="4824" y="2592"/>
                    <a:ext cx="360" cy="2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506" name="Group 92"/>
                <p:cNvGrpSpPr>
                  <a:grpSpLocks noChangeAspect="1"/>
                </p:cNvGrpSpPr>
                <p:nvPr/>
              </p:nvGrpSpPr>
              <p:grpSpPr bwMode="auto">
                <a:xfrm>
                  <a:off x="4104" y="9504"/>
                  <a:ext cx="864" cy="144"/>
                  <a:chOff x="4536" y="3240"/>
                  <a:chExt cx="864" cy="144"/>
                </a:xfrm>
              </p:grpSpPr>
              <p:sp>
                <p:nvSpPr>
                  <p:cNvPr id="16521" name="Oval 93"/>
                  <p:cNvSpPr>
                    <a:spLocks noChangeAspect="1" noChangeArrowheads="1"/>
                  </p:cNvSpPr>
                  <p:nvPr/>
                </p:nvSpPr>
                <p:spPr bwMode="auto">
                  <a:xfrm>
                    <a:off x="4680"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22" name="Oval 94"/>
                  <p:cNvSpPr>
                    <a:spLocks noChangeAspect="1" noChangeArrowheads="1"/>
                  </p:cNvSpPr>
                  <p:nvPr/>
                </p:nvSpPr>
                <p:spPr bwMode="auto">
                  <a:xfrm>
                    <a:off x="5112"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23" name="Line 95"/>
                  <p:cNvSpPr>
                    <a:spLocks noChangeAspect="1" noChangeShapeType="1"/>
                  </p:cNvSpPr>
                  <p:nvPr/>
                </p:nvSpPr>
                <p:spPr bwMode="auto">
                  <a:xfrm flipH="1">
                    <a:off x="453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24" name="Line 96"/>
                  <p:cNvSpPr>
                    <a:spLocks noChangeAspect="1" noChangeShapeType="1"/>
                  </p:cNvSpPr>
                  <p:nvPr/>
                </p:nvSpPr>
                <p:spPr bwMode="auto">
                  <a:xfrm>
                    <a:off x="525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25" name="Line 97"/>
                  <p:cNvSpPr>
                    <a:spLocks noChangeAspect="1" noChangeShapeType="1"/>
                  </p:cNvSpPr>
                  <p:nvPr/>
                </p:nvSpPr>
                <p:spPr bwMode="auto">
                  <a:xfrm flipV="1">
                    <a:off x="4824" y="3240"/>
                    <a:ext cx="360" cy="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507" name="Group 98"/>
                <p:cNvGrpSpPr>
                  <a:grpSpLocks noChangeAspect="1"/>
                </p:cNvGrpSpPr>
                <p:nvPr/>
              </p:nvGrpSpPr>
              <p:grpSpPr bwMode="auto">
                <a:xfrm rot="5400000">
                  <a:off x="4752" y="10008"/>
                  <a:ext cx="864" cy="288"/>
                  <a:chOff x="4536" y="2592"/>
                  <a:chExt cx="864" cy="288"/>
                </a:xfrm>
              </p:grpSpPr>
              <p:sp>
                <p:nvSpPr>
                  <p:cNvPr id="16516" name="Oval 99"/>
                  <p:cNvSpPr>
                    <a:spLocks noChangeAspect="1" noChangeArrowheads="1"/>
                  </p:cNvSpPr>
                  <p:nvPr/>
                </p:nvSpPr>
                <p:spPr bwMode="auto">
                  <a:xfrm>
                    <a:off x="4680"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17" name="Oval 100"/>
                  <p:cNvSpPr>
                    <a:spLocks noChangeAspect="1" noChangeArrowheads="1"/>
                  </p:cNvSpPr>
                  <p:nvPr/>
                </p:nvSpPr>
                <p:spPr bwMode="auto">
                  <a:xfrm>
                    <a:off x="5112"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18" name="Line 101"/>
                  <p:cNvSpPr>
                    <a:spLocks noChangeAspect="1" noChangeShapeType="1"/>
                  </p:cNvSpPr>
                  <p:nvPr/>
                </p:nvSpPr>
                <p:spPr bwMode="auto">
                  <a:xfrm flipH="1">
                    <a:off x="453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19" name="Line 102"/>
                  <p:cNvSpPr>
                    <a:spLocks noChangeAspect="1" noChangeShapeType="1"/>
                  </p:cNvSpPr>
                  <p:nvPr/>
                </p:nvSpPr>
                <p:spPr bwMode="auto">
                  <a:xfrm>
                    <a:off x="525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20" name="Line 103"/>
                  <p:cNvSpPr>
                    <a:spLocks noChangeAspect="1" noChangeShapeType="1"/>
                  </p:cNvSpPr>
                  <p:nvPr/>
                </p:nvSpPr>
                <p:spPr bwMode="auto">
                  <a:xfrm flipV="1">
                    <a:off x="4824" y="2592"/>
                    <a:ext cx="360" cy="2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508" name="Group 104"/>
                <p:cNvGrpSpPr>
                  <a:grpSpLocks noChangeAspect="1"/>
                </p:cNvGrpSpPr>
                <p:nvPr/>
              </p:nvGrpSpPr>
              <p:grpSpPr bwMode="auto">
                <a:xfrm>
                  <a:off x="5256" y="9504"/>
                  <a:ext cx="864" cy="144"/>
                  <a:chOff x="4536" y="3240"/>
                  <a:chExt cx="864" cy="144"/>
                </a:xfrm>
              </p:grpSpPr>
              <p:sp>
                <p:nvSpPr>
                  <p:cNvPr id="16511" name="Oval 105"/>
                  <p:cNvSpPr>
                    <a:spLocks noChangeAspect="1" noChangeArrowheads="1"/>
                  </p:cNvSpPr>
                  <p:nvPr/>
                </p:nvSpPr>
                <p:spPr bwMode="auto">
                  <a:xfrm>
                    <a:off x="4680"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12" name="Oval 106"/>
                  <p:cNvSpPr>
                    <a:spLocks noChangeAspect="1" noChangeArrowheads="1"/>
                  </p:cNvSpPr>
                  <p:nvPr/>
                </p:nvSpPr>
                <p:spPr bwMode="auto">
                  <a:xfrm>
                    <a:off x="5112"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13" name="Line 107"/>
                  <p:cNvSpPr>
                    <a:spLocks noChangeAspect="1" noChangeShapeType="1"/>
                  </p:cNvSpPr>
                  <p:nvPr/>
                </p:nvSpPr>
                <p:spPr bwMode="auto">
                  <a:xfrm flipH="1">
                    <a:off x="453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14" name="Line 108"/>
                  <p:cNvSpPr>
                    <a:spLocks noChangeAspect="1" noChangeShapeType="1"/>
                  </p:cNvSpPr>
                  <p:nvPr/>
                </p:nvSpPr>
                <p:spPr bwMode="auto">
                  <a:xfrm>
                    <a:off x="525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15" name="Line 109"/>
                  <p:cNvSpPr>
                    <a:spLocks noChangeAspect="1" noChangeShapeType="1"/>
                  </p:cNvSpPr>
                  <p:nvPr/>
                </p:nvSpPr>
                <p:spPr bwMode="auto">
                  <a:xfrm flipV="1">
                    <a:off x="4824" y="3240"/>
                    <a:ext cx="360" cy="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509" name="Line 110"/>
                <p:cNvSpPr>
                  <a:spLocks noChangeAspect="1" noChangeShapeType="1"/>
                </p:cNvSpPr>
                <p:nvPr/>
              </p:nvSpPr>
              <p:spPr bwMode="auto">
                <a:xfrm>
                  <a:off x="4968" y="9576"/>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10" name="Line 111"/>
                <p:cNvSpPr>
                  <a:spLocks noChangeAspect="1" noChangeShapeType="1"/>
                </p:cNvSpPr>
                <p:nvPr/>
              </p:nvSpPr>
              <p:spPr bwMode="auto">
                <a:xfrm>
                  <a:off x="5112" y="9432"/>
                  <a:ext cx="0"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48" name="Group 112"/>
              <p:cNvGrpSpPr>
                <a:grpSpLocks/>
              </p:cNvGrpSpPr>
              <p:nvPr/>
            </p:nvGrpSpPr>
            <p:grpSpPr bwMode="auto">
              <a:xfrm>
                <a:off x="6192" y="4536"/>
                <a:ext cx="1008" cy="1007"/>
                <a:chOff x="5544" y="4968"/>
                <a:chExt cx="1008" cy="1007"/>
              </a:xfrm>
            </p:grpSpPr>
            <p:grpSp>
              <p:nvGrpSpPr>
                <p:cNvPr id="16479" name="Group 113"/>
                <p:cNvGrpSpPr>
                  <a:grpSpLocks noChangeAspect="1"/>
                </p:cNvGrpSpPr>
                <p:nvPr/>
              </p:nvGrpSpPr>
              <p:grpSpPr bwMode="auto">
                <a:xfrm>
                  <a:off x="5544" y="5364"/>
                  <a:ext cx="432" cy="144"/>
                  <a:chOff x="4536" y="2592"/>
                  <a:chExt cx="864" cy="288"/>
                </a:xfrm>
              </p:grpSpPr>
              <p:sp>
                <p:nvSpPr>
                  <p:cNvPr id="16500" name="Oval 114"/>
                  <p:cNvSpPr>
                    <a:spLocks noChangeAspect="1" noChangeArrowheads="1"/>
                  </p:cNvSpPr>
                  <p:nvPr/>
                </p:nvSpPr>
                <p:spPr bwMode="auto">
                  <a:xfrm>
                    <a:off x="4680"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01" name="Oval 115"/>
                  <p:cNvSpPr>
                    <a:spLocks noChangeAspect="1" noChangeArrowheads="1"/>
                  </p:cNvSpPr>
                  <p:nvPr/>
                </p:nvSpPr>
                <p:spPr bwMode="auto">
                  <a:xfrm>
                    <a:off x="5112"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502" name="Line 116"/>
                  <p:cNvSpPr>
                    <a:spLocks noChangeAspect="1" noChangeShapeType="1"/>
                  </p:cNvSpPr>
                  <p:nvPr/>
                </p:nvSpPr>
                <p:spPr bwMode="auto">
                  <a:xfrm flipH="1">
                    <a:off x="453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03" name="Line 117"/>
                  <p:cNvSpPr>
                    <a:spLocks noChangeAspect="1" noChangeShapeType="1"/>
                  </p:cNvSpPr>
                  <p:nvPr/>
                </p:nvSpPr>
                <p:spPr bwMode="auto">
                  <a:xfrm>
                    <a:off x="525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04" name="Line 118"/>
                  <p:cNvSpPr>
                    <a:spLocks noChangeAspect="1" noChangeShapeType="1"/>
                  </p:cNvSpPr>
                  <p:nvPr/>
                </p:nvSpPr>
                <p:spPr bwMode="auto">
                  <a:xfrm flipV="1">
                    <a:off x="4824" y="2592"/>
                    <a:ext cx="360" cy="2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80" name="Group 119"/>
                <p:cNvGrpSpPr>
                  <a:grpSpLocks noChangeAspect="1"/>
                </p:cNvGrpSpPr>
                <p:nvPr/>
              </p:nvGrpSpPr>
              <p:grpSpPr bwMode="auto">
                <a:xfrm rot="5400000">
                  <a:off x="5838" y="5148"/>
                  <a:ext cx="432" cy="72"/>
                  <a:chOff x="4536" y="3240"/>
                  <a:chExt cx="864" cy="144"/>
                </a:xfrm>
              </p:grpSpPr>
              <p:sp>
                <p:nvSpPr>
                  <p:cNvPr id="16495" name="Oval 120"/>
                  <p:cNvSpPr>
                    <a:spLocks noChangeAspect="1" noChangeArrowheads="1"/>
                  </p:cNvSpPr>
                  <p:nvPr/>
                </p:nvSpPr>
                <p:spPr bwMode="auto">
                  <a:xfrm>
                    <a:off x="4680"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96" name="Oval 121"/>
                  <p:cNvSpPr>
                    <a:spLocks noChangeAspect="1" noChangeArrowheads="1"/>
                  </p:cNvSpPr>
                  <p:nvPr/>
                </p:nvSpPr>
                <p:spPr bwMode="auto">
                  <a:xfrm>
                    <a:off x="5112"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97" name="Line 122"/>
                  <p:cNvSpPr>
                    <a:spLocks noChangeAspect="1" noChangeShapeType="1"/>
                  </p:cNvSpPr>
                  <p:nvPr/>
                </p:nvSpPr>
                <p:spPr bwMode="auto">
                  <a:xfrm flipH="1">
                    <a:off x="453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8" name="Line 123"/>
                  <p:cNvSpPr>
                    <a:spLocks noChangeAspect="1" noChangeShapeType="1"/>
                  </p:cNvSpPr>
                  <p:nvPr/>
                </p:nvSpPr>
                <p:spPr bwMode="auto">
                  <a:xfrm>
                    <a:off x="525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9" name="Line 124"/>
                  <p:cNvSpPr>
                    <a:spLocks noChangeAspect="1" noChangeShapeType="1"/>
                  </p:cNvSpPr>
                  <p:nvPr/>
                </p:nvSpPr>
                <p:spPr bwMode="auto">
                  <a:xfrm flipV="1">
                    <a:off x="4824" y="3240"/>
                    <a:ext cx="360" cy="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81" name="Group 125"/>
                <p:cNvGrpSpPr>
                  <a:grpSpLocks noChangeAspect="1"/>
                </p:cNvGrpSpPr>
                <p:nvPr/>
              </p:nvGrpSpPr>
              <p:grpSpPr bwMode="auto">
                <a:xfrm rot="5400000">
                  <a:off x="5872" y="5687"/>
                  <a:ext cx="432" cy="144"/>
                  <a:chOff x="4536" y="2592"/>
                  <a:chExt cx="864" cy="288"/>
                </a:xfrm>
              </p:grpSpPr>
              <p:sp>
                <p:nvSpPr>
                  <p:cNvPr id="16490" name="Oval 126"/>
                  <p:cNvSpPr>
                    <a:spLocks noChangeAspect="1" noChangeArrowheads="1"/>
                  </p:cNvSpPr>
                  <p:nvPr/>
                </p:nvSpPr>
                <p:spPr bwMode="auto">
                  <a:xfrm>
                    <a:off x="4680"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91" name="Oval 127"/>
                  <p:cNvSpPr>
                    <a:spLocks noChangeAspect="1" noChangeArrowheads="1"/>
                  </p:cNvSpPr>
                  <p:nvPr/>
                </p:nvSpPr>
                <p:spPr bwMode="auto">
                  <a:xfrm>
                    <a:off x="5112"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92" name="Line 128"/>
                  <p:cNvSpPr>
                    <a:spLocks noChangeAspect="1" noChangeShapeType="1"/>
                  </p:cNvSpPr>
                  <p:nvPr/>
                </p:nvSpPr>
                <p:spPr bwMode="auto">
                  <a:xfrm flipH="1">
                    <a:off x="453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3" name="Line 129"/>
                  <p:cNvSpPr>
                    <a:spLocks noChangeAspect="1" noChangeShapeType="1"/>
                  </p:cNvSpPr>
                  <p:nvPr/>
                </p:nvSpPr>
                <p:spPr bwMode="auto">
                  <a:xfrm>
                    <a:off x="525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Line 130"/>
                  <p:cNvSpPr>
                    <a:spLocks noChangeAspect="1" noChangeShapeType="1"/>
                  </p:cNvSpPr>
                  <p:nvPr/>
                </p:nvSpPr>
                <p:spPr bwMode="auto">
                  <a:xfrm flipV="1">
                    <a:off x="4824" y="2592"/>
                    <a:ext cx="360" cy="2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82" name="Group 131"/>
                <p:cNvGrpSpPr>
                  <a:grpSpLocks noChangeAspect="1"/>
                </p:cNvGrpSpPr>
                <p:nvPr/>
              </p:nvGrpSpPr>
              <p:grpSpPr bwMode="auto">
                <a:xfrm>
                  <a:off x="6120" y="5436"/>
                  <a:ext cx="432" cy="72"/>
                  <a:chOff x="4536" y="3240"/>
                  <a:chExt cx="864" cy="144"/>
                </a:xfrm>
              </p:grpSpPr>
              <p:sp>
                <p:nvSpPr>
                  <p:cNvPr id="16485" name="Oval 132"/>
                  <p:cNvSpPr>
                    <a:spLocks noChangeAspect="1" noChangeArrowheads="1"/>
                  </p:cNvSpPr>
                  <p:nvPr/>
                </p:nvSpPr>
                <p:spPr bwMode="auto">
                  <a:xfrm>
                    <a:off x="4680"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86" name="Oval 133"/>
                  <p:cNvSpPr>
                    <a:spLocks noChangeAspect="1" noChangeArrowheads="1"/>
                  </p:cNvSpPr>
                  <p:nvPr/>
                </p:nvSpPr>
                <p:spPr bwMode="auto">
                  <a:xfrm>
                    <a:off x="5112"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87" name="Line 134"/>
                  <p:cNvSpPr>
                    <a:spLocks noChangeAspect="1" noChangeShapeType="1"/>
                  </p:cNvSpPr>
                  <p:nvPr/>
                </p:nvSpPr>
                <p:spPr bwMode="auto">
                  <a:xfrm flipH="1">
                    <a:off x="453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Line 135"/>
                  <p:cNvSpPr>
                    <a:spLocks noChangeAspect="1" noChangeShapeType="1"/>
                  </p:cNvSpPr>
                  <p:nvPr/>
                </p:nvSpPr>
                <p:spPr bwMode="auto">
                  <a:xfrm>
                    <a:off x="525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9" name="Line 136"/>
                  <p:cNvSpPr>
                    <a:spLocks noChangeAspect="1" noChangeShapeType="1"/>
                  </p:cNvSpPr>
                  <p:nvPr/>
                </p:nvSpPr>
                <p:spPr bwMode="auto">
                  <a:xfrm flipV="1">
                    <a:off x="4824" y="3240"/>
                    <a:ext cx="360" cy="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483" name="Line 137"/>
                <p:cNvSpPr>
                  <a:spLocks noChangeAspect="1" noChangeShapeType="1"/>
                </p:cNvSpPr>
                <p:nvPr/>
              </p:nvSpPr>
              <p:spPr bwMode="auto">
                <a:xfrm>
                  <a:off x="5976" y="547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Line 138"/>
                <p:cNvSpPr>
                  <a:spLocks noChangeAspect="1" noChangeShapeType="1"/>
                </p:cNvSpPr>
                <p:nvPr/>
              </p:nvSpPr>
              <p:spPr bwMode="auto">
                <a:xfrm>
                  <a:off x="6053" y="5398"/>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49" name="Group 139"/>
              <p:cNvGrpSpPr>
                <a:grpSpLocks/>
              </p:cNvGrpSpPr>
              <p:nvPr/>
            </p:nvGrpSpPr>
            <p:grpSpPr bwMode="auto">
              <a:xfrm>
                <a:off x="7632" y="4536"/>
                <a:ext cx="1008" cy="1024"/>
                <a:chOff x="6984" y="4968"/>
                <a:chExt cx="1008" cy="1024"/>
              </a:xfrm>
            </p:grpSpPr>
            <p:grpSp>
              <p:nvGrpSpPr>
                <p:cNvPr id="16453" name="Group 140"/>
                <p:cNvGrpSpPr>
                  <a:grpSpLocks noChangeAspect="1"/>
                </p:cNvGrpSpPr>
                <p:nvPr/>
              </p:nvGrpSpPr>
              <p:grpSpPr bwMode="auto">
                <a:xfrm rot="5400000">
                  <a:off x="7308" y="5112"/>
                  <a:ext cx="432" cy="144"/>
                  <a:chOff x="4536" y="2592"/>
                  <a:chExt cx="864" cy="288"/>
                </a:xfrm>
              </p:grpSpPr>
              <p:sp>
                <p:nvSpPr>
                  <p:cNvPr id="16474" name="Oval 141"/>
                  <p:cNvSpPr>
                    <a:spLocks noChangeAspect="1" noChangeArrowheads="1"/>
                  </p:cNvSpPr>
                  <p:nvPr/>
                </p:nvSpPr>
                <p:spPr bwMode="auto">
                  <a:xfrm>
                    <a:off x="4680"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75" name="Oval 142"/>
                  <p:cNvSpPr>
                    <a:spLocks noChangeAspect="1" noChangeArrowheads="1"/>
                  </p:cNvSpPr>
                  <p:nvPr/>
                </p:nvSpPr>
                <p:spPr bwMode="auto">
                  <a:xfrm>
                    <a:off x="5112"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76" name="Line 143"/>
                  <p:cNvSpPr>
                    <a:spLocks noChangeAspect="1" noChangeShapeType="1"/>
                  </p:cNvSpPr>
                  <p:nvPr/>
                </p:nvSpPr>
                <p:spPr bwMode="auto">
                  <a:xfrm flipH="1">
                    <a:off x="453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Line 144"/>
                  <p:cNvSpPr>
                    <a:spLocks noChangeAspect="1" noChangeShapeType="1"/>
                  </p:cNvSpPr>
                  <p:nvPr/>
                </p:nvSpPr>
                <p:spPr bwMode="auto">
                  <a:xfrm>
                    <a:off x="525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8" name="Line 145"/>
                  <p:cNvSpPr>
                    <a:spLocks noChangeAspect="1" noChangeShapeType="1"/>
                  </p:cNvSpPr>
                  <p:nvPr/>
                </p:nvSpPr>
                <p:spPr bwMode="auto">
                  <a:xfrm flipV="1">
                    <a:off x="4824" y="2592"/>
                    <a:ext cx="360" cy="2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54" name="Group 146"/>
                <p:cNvGrpSpPr>
                  <a:grpSpLocks noChangeAspect="1"/>
                </p:cNvGrpSpPr>
                <p:nvPr/>
              </p:nvGrpSpPr>
              <p:grpSpPr bwMode="auto">
                <a:xfrm>
                  <a:off x="6984" y="5436"/>
                  <a:ext cx="432" cy="72"/>
                  <a:chOff x="4536" y="3240"/>
                  <a:chExt cx="864" cy="144"/>
                </a:xfrm>
              </p:grpSpPr>
              <p:sp>
                <p:nvSpPr>
                  <p:cNvPr id="16469" name="Oval 147"/>
                  <p:cNvSpPr>
                    <a:spLocks noChangeAspect="1" noChangeArrowheads="1"/>
                  </p:cNvSpPr>
                  <p:nvPr/>
                </p:nvSpPr>
                <p:spPr bwMode="auto">
                  <a:xfrm>
                    <a:off x="4680"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70" name="Oval 148"/>
                  <p:cNvSpPr>
                    <a:spLocks noChangeAspect="1" noChangeArrowheads="1"/>
                  </p:cNvSpPr>
                  <p:nvPr/>
                </p:nvSpPr>
                <p:spPr bwMode="auto">
                  <a:xfrm>
                    <a:off x="5112"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71" name="Line 149"/>
                  <p:cNvSpPr>
                    <a:spLocks noChangeAspect="1" noChangeShapeType="1"/>
                  </p:cNvSpPr>
                  <p:nvPr/>
                </p:nvSpPr>
                <p:spPr bwMode="auto">
                  <a:xfrm flipH="1">
                    <a:off x="453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Line 150"/>
                  <p:cNvSpPr>
                    <a:spLocks noChangeAspect="1" noChangeShapeType="1"/>
                  </p:cNvSpPr>
                  <p:nvPr/>
                </p:nvSpPr>
                <p:spPr bwMode="auto">
                  <a:xfrm>
                    <a:off x="525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3" name="Line 151"/>
                  <p:cNvSpPr>
                    <a:spLocks noChangeAspect="1" noChangeShapeType="1"/>
                  </p:cNvSpPr>
                  <p:nvPr/>
                </p:nvSpPr>
                <p:spPr bwMode="auto">
                  <a:xfrm flipV="1">
                    <a:off x="4824" y="3240"/>
                    <a:ext cx="360" cy="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455" name="Line 152"/>
                <p:cNvSpPr>
                  <a:spLocks noChangeAspect="1" noChangeShapeType="1"/>
                </p:cNvSpPr>
                <p:nvPr/>
              </p:nvSpPr>
              <p:spPr bwMode="auto">
                <a:xfrm>
                  <a:off x="7416" y="547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153"/>
                <p:cNvSpPr>
                  <a:spLocks noChangeAspect="1" noChangeShapeType="1"/>
                </p:cNvSpPr>
                <p:nvPr/>
              </p:nvSpPr>
              <p:spPr bwMode="auto">
                <a:xfrm>
                  <a:off x="7488" y="5400"/>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6457" name="Group 154"/>
                <p:cNvGrpSpPr>
                  <a:grpSpLocks noChangeAspect="1"/>
                </p:cNvGrpSpPr>
                <p:nvPr/>
              </p:nvGrpSpPr>
              <p:grpSpPr bwMode="auto">
                <a:xfrm rot="5400000">
                  <a:off x="7271" y="5740"/>
                  <a:ext cx="432" cy="72"/>
                  <a:chOff x="4536" y="3240"/>
                  <a:chExt cx="864" cy="144"/>
                </a:xfrm>
              </p:grpSpPr>
              <p:sp>
                <p:nvSpPr>
                  <p:cNvPr id="16464" name="Oval 155"/>
                  <p:cNvSpPr>
                    <a:spLocks noChangeAspect="1" noChangeArrowheads="1"/>
                  </p:cNvSpPr>
                  <p:nvPr/>
                </p:nvSpPr>
                <p:spPr bwMode="auto">
                  <a:xfrm>
                    <a:off x="4680"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65" name="Oval 156"/>
                  <p:cNvSpPr>
                    <a:spLocks noChangeAspect="1" noChangeArrowheads="1"/>
                  </p:cNvSpPr>
                  <p:nvPr/>
                </p:nvSpPr>
                <p:spPr bwMode="auto">
                  <a:xfrm>
                    <a:off x="5112" y="3240"/>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66" name="Line 157"/>
                  <p:cNvSpPr>
                    <a:spLocks noChangeAspect="1" noChangeShapeType="1"/>
                  </p:cNvSpPr>
                  <p:nvPr/>
                </p:nvSpPr>
                <p:spPr bwMode="auto">
                  <a:xfrm flipH="1">
                    <a:off x="453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Line 158"/>
                  <p:cNvSpPr>
                    <a:spLocks noChangeAspect="1" noChangeShapeType="1"/>
                  </p:cNvSpPr>
                  <p:nvPr/>
                </p:nvSpPr>
                <p:spPr bwMode="auto">
                  <a:xfrm>
                    <a:off x="5256" y="331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8" name="Line 159"/>
                  <p:cNvSpPr>
                    <a:spLocks noChangeAspect="1" noChangeShapeType="1"/>
                  </p:cNvSpPr>
                  <p:nvPr/>
                </p:nvSpPr>
                <p:spPr bwMode="auto">
                  <a:xfrm flipV="1">
                    <a:off x="4824" y="3240"/>
                    <a:ext cx="360" cy="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58" name="Group 160"/>
                <p:cNvGrpSpPr>
                  <a:grpSpLocks noChangeAspect="1"/>
                </p:cNvGrpSpPr>
                <p:nvPr/>
              </p:nvGrpSpPr>
              <p:grpSpPr bwMode="auto">
                <a:xfrm>
                  <a:off x="7560" y="5364"/>
                  <a:ext cx="432" cy="144"/>
                  <a:chOff x="4536" y="2592"/>
                  <a:chExt cx="864" cy="288"/>
                </a:xfrm>
              </p:grpSpPr>
              <p:sp>
                <p:nvSpPr>
                  <p:cNvPr id="16459" name="Oval 161"/>
                  <p:cNvSpPr>
                    <a:spLocks noChangeAspect="1" noChangeArrowheads="1"/>
                  </p:cNvSpPr>
                  <p:nvPr/>
                </p:nvSpPr>
                <p:spPr bwMode="auto">
                  <a:xfrm>
                    <a:off x="4680"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60" name="Oval 162"/>
                  <p:cNvSpPr>
                    <a:spLocks noChangeAspect="1" noChangeArrowheads="1"/>
                  </p:cNvSpPr>
                  <p:nvPr/>
                </p:nvSpPr>
                <p:spPr bwMode="auto">
                  <a:xfrm>
                    <a:off x="5112" y="2736"/>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61" name="Line 163"/>
                  <p:cNvSpPr>
                    <a:spLocks noChangeAspect="1" noChangeShapeType="1"/>
                  </p:cNvSpPr>
                  <p:nvPr/>
                </p:nvSpPr>
                <p:spPr bwMode="auto">
                  <a:xfrm flipH="1">
                    <a:off x="453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Line 164"/>
                  <p:cNvSpPr>
                    <a:spLocks noChangeAspect="1" noChangeShapeType="1"/>
                  </p:cNvSpPr>
                  <p:nvPr/>
                </p:nvSpPr>
                <p:spPr bwMode="auto">
                  <a:xfrm>
                    <a:off x="5256" y="280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3" name="Line 165"/>
                  <p:cNvSpPr>
                    <a:spLocks noChangeAspect="1" noChangeShapeType="1"/>
                  </p:cNvSpPr>
                  <p:nvPr/>
                </p:nvSpPr>
                <p:spPr bwMode="auto">
                  <a:xfrm flipV="1">
                    <a:off x="4824" y="2592"/>
                    <a:ext cx="360" cy="2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6450" name="Text Box 166"/>
              <p:cNvSpPr txBox="1">
                <a:spLocks noChangeArrowheads="1"/>
              </p:cNvSpPr>
              <p:nvPr/>
            </p:nvSpPr>
            <p:spPr bwMode="auto">
              <a:xfrm>
                <a:off x="4536" y="5616"/>
                <a:ext cx="144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Normal</a:t>
                </a:r>
              </a:p>
              <a:p>
                <a:pPr algn="ctr">
                  <a:spcBef>
                    <a:spcPct val="0"/>
                  </a:spcBef>
                  <a:buClrTx/>
                  <a:buSzTx/>
                  <a:buFontTx/>
                  <a:buNone/>
                </a:pPr>
                <a:r>
                  <a:rPr lang="en-US" altLang="en-US" sz="1200">
                    <a:ea typeface="MS PGothic" panose="020B0600070205080204" pitchFamily="34" charset="-128"/>
                  </a:rPr>
                  <a:t>mode</a:t>
                </a:r>
              </a:p>
            </p:txBody>
          </p:sp>
          <p:sp>
            <p:nvSpPr>
              <p:cNvPr id="16451" name="Text Box 167"/>
              <p:cNvSpPr txBox="1">
                <a:spLocks noChangeArrowheads="1"/>
              </p:cNvSpPr>
              <p:nvPr/>
            </p:nvSpPr>
            <p:spPr bwMode="auto">
              <a:xfrm>
                <a:off x="5976" y="5616"/>
                <a:ext cx="144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Force</a:t>
                </a:r>
              </a:p>
              <a:p>
                <a:pPr algn="ctr">
                  <a:spcBef>
                    <a:spcPct val="0"/>
                  </a:spcBef>
                  <a:buClrTx/>
                  <a:buSzTx/>
                  <a:buFontTx/>
                  <a:buNone/>
                </a:pPr>
                <a:r>
                  <a:rPr lang="en-US" altLang="en-US" sz="1200">
                    <a:ea typeface="MS PGothic" panose="020B0600070205080204" pitchFamily="34" charset="-128"/>
                  </a:rPr>
                  <a:t>input</a:t>
                </a:r>
              </a:p>
            </p:txBody>
          </p:sp>
          <p:sp>
            <p:nvSpPr>
              <p:cNvPr id="16452" name="Text Box 168"/>
              <p:cNvSpPr txBox="1">
                <a:spLocks noChangeArrowheads="1"/>
              </p:cNvSpPr>
              <p:nvPr/>
            </p:nvSpPr>
            <p:spPr bwMode="auto">
              <a:xfrm>
                <a:off x="7416" y="5616"/>
                <a:ext cx="144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Monitor</a:t>
                </a:r>
              </a:p>
              <a:p>
                <a:pPr algn="ctr">
                  <a:spcBef>
                    <a:spcPct val="0"/>
                  </a:spcBef>
                  <a:buClrTx/>
                  <a:buSzTx/>
                  <a:buFontTx/>
                  <a:buNone/>
                </a:pPr>
                <a:r>
                  <a:rPr lang="en-US" altLang="en-US" sz="1200">
                    <a:ea typeface="MS PGothic" panose="020B0600070205080204" pitchFamily="34" charset="-128"/>
                  </a:rPr>
                  <a:t>output</a:t>
                </a:r>
              </a:p>
            </p:txBody>
          </p:sp>
        </p:gr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grpSp>
        <p:nvGrpSpPr>
          <p:cNvPr id="5" name="Group 20"/>
          <p:cNvGrpSpPr>
            <a:grpSpLocks/>
          </p:cNvGrpSpPr>
          <p:nvPr/>
        </p:nvGrpSpPr>
        <p:grpSpPr bwMode="auto">
          <a:xfrm>
            <a:off x="2514600" y="1524000"/>
            <a:ext cx="4029075" cy="1577975"/>
            <a:chOff x="2556679" y="2639876"/>
            <a:chExt cx="4030642" cy="1578249"/>
          </a:xfrm>
        </p:grpSpPr>
        <p:sp>
          <p:nvSpPr>
            <p:cNvPr id="6" name="Line 13"/>
            <p:cNvSpPr>
              <a:spLocks noChangeShapeType="1"/>
            </p:cNvSpPr>
            <p:nvPr/>
          </p:nvSpPr>
          <p:spPr bwMode="auto">
            <a:xfrm>
              <a:off x="2624432" y="3295799"/>
              <a:ext cx="3539713" cy="0"/>
            </a:xfrm>
            <a:prstGeom prst="line">
              <a:avLst/>
            </a:prstGeom>
            <a:noFill/>
            <a:ln w="19050" algn="ctr">
              <a:solidFill>
                <a:schemeClr val="tx1"/>
              </a:solidFill>
              <a:round/>
              <a:headEnd/>
              <a:tailEnd type="triangle" w="med" len="med"/>
            </a:ln>
          </p:spPr>
          <p:txBody>
            <a:bodyPr wrap="none" anchor="ctr"/>
            <a:lstStyle/>
            <a:p>
              <a:endParaRPr lang="en-US"/>
            </a:p>
          </p:txBody>
        </p:sp>
        <p:sp>
          <p:nvSpPr>
            <p:cNvPr id="7" name="Line 14"/>
            <p:cNvSpPr>
              <a:spLocks noChangeShapeType="1"/>
            </p:cNvSpPr>
            <p:nvPr/>
          </p:nvSpPr>
          <p:spPr bwMode="auto">
            <a:xfrm>
              <a:off x="4774821" y="3330182"/>
              <a:ext cx="0" cy="669147"/>
            </a:xfrm>
            <a:prstGeom prst="line">
              <a:avLst/>
            </a:prstGeom>
            <a:noFill/>
            <a:ln w="12700" algn="ctr">
              <a:solidFill>
                <a:schemeClr val="tx1"/>
              </a:solidFill>
              <a:round/>
              <a:headEnd/>
              <a:tailEnd/>
            </a:ln>
          </p:spPr>
          <p:txBody>
            <a:bodyPr wrap="none" anchor="ctr"/>
            <a:lstStyle/>
            <a:p>
              <a:endParaRPr lang="en-US"/>
            </a:p>
          </p:txBody>
        </p:sp>
        <p:sp>
          <p:nvSpPr>
            <p:cNvPr id="8" name="Line 15"/>
            <p:cNvSpPr>
              <a:spLocks noChangeShapeType="1"/>
            </p:cNvSpPr>
            <p:nvPr/>
          </p:nvSpPr>
          <p:spPr bwMode="auto">
            <a:xfrm>
              <a:off x="3978479" y="3886147"/>
              <a:ext cx="813253" cy="0"/>
            </a:xfrm>
            <a:prstGeom prst="line">
              <a:avLst/>
            </a:prstGeom>
            <a:noFill/>
            <a:ln w="19050" algn="ctr">
              <a:solidFill>
                <a:schemeClr val="tx1"/>
              </a:solidFill>
              <a:round/>
              <a:headEnd type="triangle" w="med" len="med"/>
              <a:tailEnd type="triangle" w="med" len="med"/>
            </a:ln>
          </p:spPr>
          <p:txBody>
            <a:bodyPr wrap="none" anchor="ctr"/>
            <a:lstStyle/>
            <a:p>
              <a:endParaRPr lang="en-US"/>
            </a:p>
          </p:txBody>
        </p:sp>
        <p:sp>
          <p:nvSpPr>
            <p:cNvPr id="9" name="Line 17"/>
            <p:cNvSpPr>
              <a:spLocks noChangeShapeType="1"/>
            </p:cNvSpPr>
            <p:nvPr/>
          </p:nvSpPr>
          <p:spPr bwMode="auto">
            <a:xfrm flipH="1">
              <a:off x="2799475" y="2639876"/>
              <a:ext cx="2692" cy="1371354"/>
            </a:xfrm>
            <a:prstGeom prst="line">
              <a:avLst/>
            </a:prstGeom>
            <a:noFill/>
            <a:ln w="19050" algn="ctr">
              <a:solidFill>
                <a:schemeClr val="tx1"/>
              </a:solidFill>
              <a:round/>
              <a:headEnd type="triangle" w="med" len="med"/>
              <a:tailEnd/>
            </a:ln>
          </p:spPr>
          <p:txBody>
            <a:bodyPr wrap="none" anchor="ctr"/>
            <a:lstStyle/>
            <a:p>
              <a:endParaRPr lang="en-US"/>
            </a:p>
          </p:txBody>
        </p:sp>
        <p:sp>
          <p:nvSpPr>
            <p:cNvPr id="10" name="Rectangle 6"/>
            <p:cNvSpPr>
              <a:spLocks noChangeArrowheads="1"/>
            </p:cNvSpPr>
            <p:nvPr/>
          </p:nvSpPr>
          <p:spPr bwMode="auto">
            <a:xfrm>
              <a:off x="6172609" y="3159270"/>
              <a:ext cx="414712" cy="366767"/>
            </a:xfrm>
            <a:prstGeom prst="rect">
              <a:avLst/>
            </a:prstGeom>
            <a:noFill/>
            <a:ln w="28575">
              <a:noFill/>
              <a:miter lim="800000"/>
              <a:headEnd/>
              <a:tailEnd/>
            </a:ln>
          </p:spPr>
          <p:txBody>
            <a:bodyPr lIns="90487" tIns="44450" rIns="90487" bIns="44450">
              <a:spAutoFit/>
            </a:bodyPr>
            <a:lstStyle/>
            <a:p>
              <a:r>
                <a:rPr lang="en-US" i="1">
                  <a:latin typeface="Calibri" pitchFamily="34" charset="0"/>
                </a:rPr>
                <a:t>t</a:t>
              </a:r>
              <a:endParaRPr lang="en-US">
                <a:latin typeface="Calibri" pitchFamily="34" charset="0"/>
              </a:endParaRPr>
            </a:p>
          </p:txBody>
        </p:sp>
        <p:sp>
          <p:nvSpPr>
            <p:cNvPr id="11" name="Line 29"/>
            <p:cNvSpPr>
              <a:spLocks noChangeShapeType="1"/>
            </p:cNvSpPr>
            <p:nvPr/>
          </p:nvSpPr>
          <p:spPr bwMode="auto">
            <a:xfrm>
              <a:off x="5660821" y="3099625"/>
              <a:ext cx="218774" cy="0"/>
            </a:xfrm>
            <a:prstGeom prst="line">
              <a:avLst/>
            </a:prstGeom>
            <a:noFill/>
            <a:ln w="19050" algn="ctr">
              <a:solidFill>
                <a:schemeClr val="tx1"/>
              </a:solidFill>
              <a:prstDash val="sysDot"/>
              <a:round/>
              <a:headEnd/>
              <a:tailEnd/>
            </a:ln>
          </p:spPr>
          <p:txBody>
            <a:bodyPr wrap="none" anchor="ctr"/>
            <a:lstStyle/>
            <a:p>
              <a:endParaRPr lang="en-US"/>
            </a:p>
          </p:txBody>
        </p:sp>
        <p:grpSp>
          <p:nvGrpSpPr>
            <p:cNvPr id="12" name="Group 8"/>
            <p:cNvGrpSpPr>
              <a:grpSpLocks/>
            </p:cNvGrpSpPr>
            <p:nvPr/>
          </p:nvGrpSpPr>
          <p:grpSpPr bwMode="auto">
            <a:xfrm>
              <a:off x="2814601" y="2795922"/>
              <a:ext cx="3041858" cy="979916"/>
              <a:chOff x="2894992" y="2081213"/>
              <a:chExt cx="1793191" cy="1176337"/>
            </a:xfrm>
          </p:grpSpPr>
          <p:sp>
            <p:nvSpPr>
              <p:cNvPr id="21" name="Freeform 17"/>
              <p:cNvSpPr>
                <a:spLocks/>
              </p:cNvSpPr>
              <p:nvPr/>
            </p:nvSpPr>
            <p:spPr bwMode="auto">
              <a:xfrm>
                <a:off x="2894992" y="2081213"/>
                <a:ext cx="480880" cy="1174878"/>
              </a:xfrm>
              <a:custGeom>
                <a:avLst/>
                <a:gdLst/>
                <a:ahLst/>
                <a:cxnLst/>
                <a:rect l="0" t="0" r="r" b="b"/>
                <a:pathLst>
                  <a:path w="463" h="805">
                    <a:moveTo>
                      <a:pt x="0" y="0"/>
                    </a:moveTo>
                    <a:lnTo>
                      <a:pt x="9" y="0"/>
                    </a:lnTo>
                    <a:cubicBezTo>
                      <a:pt x="11" y="1"/>
                      <a:pt x="14" y="2"/>
                      <a:pt x="16" y="3"/>
                    </a:cubicBezTo>
                    <a:lnTo>
                      <a:pt x="19" y="6"/>
                    </a:lnTo>
                    <a:lnTo>
                      <a:pt x="25" y="12"/>
                    </a:lnTo>
                    <a:lnTo>
                      <a:pt x="28" y="18"/>
                    </a:lnTo>
                    <a:lnTo>
                      <a:pt x="34" y="24"/>
                    </a:lnTo>
                    <a:lnTo>
                      <a:pt x="40" y="30"/>
                    </a:lnTo>
                    <a:lnTo>
                      <a:pt x="43" y="39"/>
                    </a:lnTo>
                    <a:lnTo>
                      <a:pt x="49" y="48"/>
                    </a:lnTo>
                    <a:cubicBezTo>
                      <a:pt x="51" y="51"/>
                      <a:pt x="53" y="53"/>
                      <a:pt x="55" y="56"/>
                    </a:cubicBezTo>
                    <a:lnTo>
                      <a:pt x="58" y="68"/>
                    </a:lnTo>
                    <a:lnTo>
                      <a:pt x="64" y="77"/>
                    </a:lnTo>
                    <a:lnTo>
                      <a:pt x="67" y="92"/>
                    </a:lnTo>
                    <a:cubicBezTo>
                      <a:pt x="69" y="96"/>
                      <a:pt x="72" y="100"/>
                      <a:pt x="74" y="104"/>
                    </a:cubicBezTo>
                    <a:lnTo>
                      <a:pt x="80" y="116"/>
                    </a:lnTo>
                    <a:lnTo>
                      <a:pt x="83" y="131"/>
                    </a:lnTo>
                    <a:lnTo>
                      <a:pt x="89" y="146"/>
                    </a:lnTo>
                    <a:lnTo>
                      <a:pt x="92" y="164"/>
                    </a:lnTo>
                    <a:cubicBezTo>
                      <a:pt x="94" y="169"/>
                      <a:pt x="96" y="173"/>
                      <a:pt x="98" y="178"/>
                    </a:cubicBezTo>
                    <a:lnTo>
                      <a:pt x="104" y="196"/>
                    </a:lnTo>
                    <a:lnTo>
                      <a:pt x="107" y="211"/>
                    </a:lnTo>
                    <a:lnTo>
                      <a:pt x="113" y="229"/>
                    </a:lnTo>
                    <a:lnTo>
                      <a:pt x="119" y="247"/>
                    </a:lnTo>
                    <a:lnTo>
                      <a:pt x="122" y="268"/>
                    </a:lnTo>
                    <a:cubicBezTo>
                      <a:pt x="124" y="274"/>
                      <a:pt x="126" y="279"/>
                      <a:pt x="128" y="285"/>
                    </a:cubicBezTo>
                    <a:lnTo>
                      <a:pt x="131" y="303"/>
                    </a:lnTo>
                    <a:cubicBezTo>
                      <a:pt x="133" y="310"/>
                      <a:pt x="136" y="317"/>
                      <a:pt x="138" y="324"/>
                    </a:cubicBezTo>
                    <a:lnTo>
                      <a:pt x="144" y="342"/>
                    </a:lnTo>
                    <a:lnTo>
                      <a:pt x="147" y="363"/>
                    </a:lnTo>
                    <a:lnTo>
                      <a:pt x="153" y="384"/>
                    </a:lnTo>
                    <a:cubicBezTo>
                      <a:pt x="154" y="390"/>
                      <a:pt x="155" y="395"/>
                      <a:pt x="156" y="401"/>
                    </a:cubicBezTo>
                    <a:cubicBezTo>
                      <a:pt x="158" y="408"/>
                      <a:pt x="160" y="414"/>
                      <a:pt x="162" y="421"/>
                    </a:cubicBezTo>
                    <a:cubicBezTo>
                      <a:pt x="164" y="427"/>
                      <a:pt x="165" y="433"/>
                      <a:pt x="167" y="439"/>
                    </a:cubicBezTo>
                    <a:lnTo>
                      <a:pt x="170" y="460"/>
                    </a:lnTo>
                    <a:lnTo>
                      <a:pt x="176" y="481"/>
                    </a:lnTo>
                    <a:lnTo>
                      <a:pt x="182" y="499"/>
                    </a:lnTo>
                    <a:cubicBezTo>
                      <a:pt x="183" y="506"/>
                      <a:pt x="185" y="513"/>
                      <a:pt x="186" y="520"/>
                    </a:cubicBezTo>
                    <a:cubicBezTo>
                      <a:pt x="188" y="526"/>
                      <a:pt x="190" y="531"/>
                      <a:pt x="192" y="537"/>
                    </a:cubicBezTo>
                    <a:lnTo>
                      <a:pt x="195" y="555"/>
                    </a:lnTo>
                    <a:lnTo>
                      <a:pt x="201" y="573"/>
                    </a:lnTo>
                    <a:lnTo>
                      <a:pt x="207" y="591"/>
                    </a:lnTo>
                    <a:lnTo>
                      <a:pt x="210" y="609"/>
                    </a:lnTo>
                    <a:lnTo>
                      <a:pt x="216" y="624"/>
                    </a:lnTo>
                    <a:cubicBezTo>
                      <a:pt x="217" y="630"/>
                      <a:pt x="218" y="635"/>
                      <a:pt x="219" y="641"/>
                    </a:cubicBezTo>
                    <a:lnTo>
                      <a:pt x="225" y="656"/>
                    </a:lnTo>
                    <a:lnTo>
                      <a:pt x="231" y="671"/>
                    </a:lnTo>
                    <a:lnTo>
                      <a:pt x="234" y="686"/>
                    </a:lnTo>
                    <a:lnTo>
                      <a:pt x="240" y="701"/>
                    </a:lnTo>
                    <a:cubicBezTo>
                      <a:pt x="242" y="705"/>
                      <a:pt x="245" y="709"/>
                      <a:pt x="247" y="713"/>
                    </a:cubicBezTo>
                    <a:lnTo>
                      <a:pt x="250" y="725"/>
                    </a:lnTo>
                    <a:lnTo>
                      <a:pt x="256" y="737"/>
                    </a:lnTo>
                    <a:lnTo>
                      <a:pt x="259" y="746"/>
                    </a:lnTo>
                    <a:cubicBezTo>
                      <a:pt x="261" y="750"/>
                      <a:pt x="263" y="753"/>
                      <a:pt x="265" y="757"/>
                    </a:cubicBezTo>
                    <a:lnTo>
                      <a:pt x="271" y="766"/>
                    </a:lnTo>
                    <a:lnTo>
                      <a:pt x="274" y="772"/>
                    </a:lnTo>
                    <a:lnTo>
                      <a:pt x="280" y="781"/>
                    </a:lnTo>
                    <a:lnTo>
                      <a:pt x="283" y="787"/>
                    </a:lnTo>
                    <a:lnTo>
                      <a:pt x="289" y="793"/>
                    </a:lnTo>
                    <a:lnTo>
                      <a:pt x="295" y="796"/>
                    </a:lnTo>
                    <a:lnTo>
                      <a:pt x="298" y="799"/>
                    </a:lnTo>
                    <a:lnTo>
                      <a:pt x="304" y="802"/>
                    </a:lnTo>
                    <a:lnTo>
                      <a:pt x="311" y="802"/>
                    </a:lnTo>
                    <a:lnTo>
                      <a:pt x="314" y="805"/>
                    </a:lnTo>
                    <a:lnTo>
                      <a:pt x="320" y="802"/>
                    </a:lnTo>
                    <a:lnTo>
                      <a:pt x="323" y="802"/>
                    </a:lnTo>
                    <a:lnTo>
                      <a:pt x="329" y="799"/>
                    </a:lnTo>
                    <a:lnTo>
                      <a:pt x="335" y="796"/>
                    </a:lnTo>
                    <a:lnTo>
                      <a:pt x="338" y="793"/>
                    </a:lnTo>
                    <a:lnTo>
                      <a:pt x="344" y="787"/>
                    </a:lnTo>
                    <a:lnTo>
                      <a:pt x="347" y="781"/>
                    </a:lnTo>
                    <a:lnTo>
                      <a:pt x="353" y="772"/>
                    </a:lnTo>
                    <a:lnTo>
                      <a:pt x="359" y="766"/>
                    </a:lnTo>
                    <a:lnTo>
                      <a:pt x="362" y="757"/>
                    </a:lnTo>
                    <a:cubicBezTo>
                      <a:pt x="364" y="753"/>
                      <a:pt x="366" y="750"/>
                      <a:pt x="368" y="746"/>
                    </a:cubicBezTo>
                    <a:cubicBezTo>
                      <a:pt x="370" y="743"/>
                      <a:pt x="373" y="740"/>
                      <a:pt x="375" y="737"/>
                    </a:cubicBezTo>
                    <a:lnTo>
                      <a:pt x="378" y="725"/>
                    </a:lnTo>
                    <a:lnTo>
                      <a:pt x="384" y="713"/>
                    </a:lnTo>
                    <a:lnTo>
                      <a:pt x="387" y="701"/>
                    </a:lnTo>
                    <a:lnTo>
                      <a:pt x="393" y="686"/>
                    </a:lnTo>
                    <a:lnTo>
                      <a:pt x="399" y="671"/>
                    </a:lnTo>
                    <a:lnTo>
                      <a:pt x="402" y="656"/>
                    </a:lnTo>
                    <a:lnTo>
                      <a:pt x="408" y="641"/>
                    </a:lnTo>
                    <a:cubicBezTo>
                      <a:pt x="409" y="635"/>
                      <a:pt x="410" y="630"/>
                      <a:pt x="411" y="624"/>
                    </a:cubicBezTo>
                    <a:lnTo>
                      <a:pt x="417" y="609"/>
                    </a:lnTo>
                    <a:lnTo>
                      <a:pt x="423" y="591"/>
                    </a:lnTo>
                    <a:lnTo>
                      <a:pt x="426" y="573"/>
                    </a:lnTo>
                    <a:cubicBezTo>
                      <a:pt x="428" y="567"/>
                      <a:pt x="431" y="561"/>
                      <a:pt x="433" y="555"/>
                    </a:cubicBezTo>
                    <a:lnTo>
                      <a:pt x="439" y="537"/>
                    </a:lnTo>
                    <a:cubicBezTo>
                      <a:pt x="440" y="531"/>
                      <a:pt x="441" y="526"/>
                      <a:pt x="442" y="520"/>
                    </a:cubicBezTo>
                    <a:lnTo>
                      <a:pt x="448" y="499"/>
                    </a:lnTo>
                    <a:lnTo>
                      <a:pt x="451" y="481"/>
                    </a:lnTo>
                    <a:lnTo>
                      <a:pt x="457" y="460"/>
                    </a:lnTo>
                    <a:lnTo>
                      <a:pt x="463" y="439"/>
                    </a:lnTo>
                  </a:path>
                </a:pathLst>
              </a:custGeom>
              <a:noFill/>
              <a:ln w="19050" cap="rnd" cmpd="sng" algn="ctr">
                <a:solidFill>
                  <a:srgbClr val="000000"/>
                </a:solidFill>
                <a:prstDash val="sysDash"/>
                <a:round/>
                <a:headEnd type="none" w="med" len="med"/>
                <a:tailEnd type="none" w="med" len="med"/>
              </a:ln>
            </p:spPr>
            <p:txBody>
              <a:bodyPr/>
              <a:lstStyle/>
              <a:p>
                <a:endParaRPr lang="en-US"/>
              </a:p>
            </p:txBody>
          </p:sp>
          <p:sp>
            <p:nvSpPr>
              <p:cNvPr id="22" name="Freeform 18"/>
              <p:cNvSpPr>
                <a:spLocks/>
              </p:cNvSpPr>
              <p:nvPr/>
            </p:nvSpPr>
            <p:spPr bwMode="auto">
              <a:xfrm>
                <a:off x="3334045" y="2081213"/>
                <a:ext cx="700088" cy="1176337"/>
              </a:xfrm>
              <a:custGeom>
                <a:avLst/>
                <a:gdLst>
                  <a:gd name="T0" fmla="*/ 9 w 671"/>
                  <a:gd name="T1" fmla="*/ 555 h 806"/>
                  <a:gd name="T2" fmla="*/ 24 w 671"/>
                  <a:gd name="T3" fmla="*/ 499 h 806"/>
                  <a:gd name="T4" fmla="*/ 40 w 671"/>
                  <a:gd name="T5" fmla="*/ 439 h 806"/>
                  <a:gd name="T6" fmla="*/ 55 w 671"/>
                  <a:gd name="T7" fmla="*/ 384 h 806"/>
                  <a:gd name="T8" fmla="*/ 67 w 671"/>
                  <a:gd name="T9" fmla="*/ 324 h 806"/>
                  <a:gd name="T10" fmla="*/ 82 w 671"/>
                  <a:gd name="T11" fmla="*/ 268 h 806"/>
                  <a:gd name="T12" fmla="*/ 98 w 671"/>
                  <a:gd name="T13" fmla="*/ 211 h 806"/>
                  <a:gd name="T14" fmla="*/ 113 w 671"/>
                  <a:gd name="T15" fmla="*/ 164 h 806"/>
                  <a:gd name="T16" fmla="*/ 128 w 671"/>
                  <a:gd name="T17" fmla="*/ 116 h 806"/>
                  <a:gd name="T18" fmla="*/ 143 w 671"/>
                  <a:gd name="T19" fmla="*/ 77 h 806"/>
                  <a:gd name="T20" fmla="*/ 159 w 671"/>
                  <a:gd name="T21" fmla="*/ 48 h 806"/>
                  <a:gd name="T22" fmla="*/ 171 w 671"/>
                  <a:gd name="T23" fmla="*/ 24 h 806"/>
                  <a:gd name="T24" fmla="*/ 186 w 671"/>
                  <a:gd name="T25" fmla="*/ 6 h 806"/>
                  <a:gd name="T26" fmla="*/ 201 w 671"/>
                  <a:gd name="T27" fmla="*/ 0 h 806"/>
                  <a:gd name="T28" fmla="*/ 216 w 671"/>
                  <a:gd name="T29" fmla="*/ 0 h 806"/>
                  <a:gd name="T30" fmla="*/ 232 w 671"/>
                  <a:gd name="T31" fmla="*/ 12 h 806"/>
                  <a:gd name="T32" fmla="*/ 247 w 671"/>
                  <a:gd name="T33" fmla="*/ 30 h 806"/>
                  <a:gd name="T34" fmla="*/ 262 w 671"/>
                  <a:gd name="T35" fmla="*/ 56 h 806"/>
                  <a:gd name="T36" fmla="*/ 274 w 671"/>
                  <a:gd name="T37" fmla="*/ 92 h 806"/>
                  <a:gd name="T38" fmla="*/ 290 w 671"/>
                  <a:gd name="T39" fmla="*/ 131 h 806"/>
                  <a:gd name="T40" fmla="*/ 305 w 671"/>
                  <a:gd name="T41" fmla="*/ 178 h 806"/>
                  <a:gd name="T42" fmla="*/ 320 w 671"/>
                  <a:gd name="T43" fmla="*/ 229 h 806"/>
                  <a:gd name="T44" fmla="*/ 335 w 671"/>
                  <a:gd name="T45" fmla="*/ 285 h 806"/>
                  <a:gd name="T46" fmla="*/ 351 w 671"/>
                  <a:gd name="T47" fmla="*/ 342 h 806"/>
                  <a:gd name="T48" fmla="*/ 363 w 671"/>
                  <a:gd name="T49" fmla="*/ 401 h 806"/>
                  <a:gd name="T50" fmla="*/ 377 w 671"/>
                  <a:gd name="T51" fmla="*/ 460 h 806"/>
                  <a:gd name="T52" fmla="*/ 393 w 671"/>
                  <a:gd name="T53" fmla="*/ 520 h 806"/>
                  <a:gd name="T54" fmla="*/ 408 w 671"/>
                  <a:gd name="T55" fmla="*/ 573 h 806"/>
                  <a:gd name="T56" fmla="*/ 423 w 671"/>
                  <a:gd name="T57" fmla="*/ 624 h 806"/>
                  <a:gd name="T58" fmla="*/ 438 w 671"/>
                  <a:gd name="T59" fmla="*/ 671 h 806"/>
                  <a:gd name="T60" fmla="*/ 454 w 671"/>
                  <a:gd name="T61" fmla="*/ 713 h 806"/>
                  <a:gd name="T62" fmla="*/ 466 w 671"/>
                  <a:gd name="T63" fmla="*/ 746 h 806"/>
                  <a:gd name="T64" fmla="*/ 481 w 671"/>
                  <a:gd name="T65" fmla="*/ 772 h 806"/>
                  <a:gd name="T66" fmla="*/ 496 w 671"/>
                  <a:gd name="T67" fmla="*/ 793 h 806"/>
                  <a:gd name="T68" fmla="*/ 511 w 671"/>
                  <a:gd name="T69" fmla="*/ 802 h 806"/>
                  <a:gd name="T70" fmla="*/ 527 w 671"/>
                  <a:gd name="T71" fmla="*/ 802 h 806"/>
                  <a:gd name="T72" fmla="*/ 542 w 671"/>
                  <a:gd name="T73" fmla="*/ 796 h 806"/>
                  <a:gd name="T74" fmla="*/ 554 w 671"/>
                  <a:gd name="T75" fmla="*/ 781 h 806"/>
                  <a:gd name="T76" fmla="*/ 569 w 671"/>
                  <a:gd name="T77" fmla="*/ 757 h 806"/>
                  <a:gd name="T78" fmla="*/ 585 w 671"/>
                  <a:gd name="T79" fmla="*/ 725 h 806"/>
                  <a:gd name="T80" fmla="*/ 600 w 671"/>
                  <a:gd name="T81" fmla="*/ 686 h 806"/>
                  <a:gd name="T82" fmla="*/ 615 w 671"/>
                  <a:gd name="T83" fmla="*/ 641 h 806"/>
                  <a:gd name="T84" fmla="*/ 630 w 671"/>
                  <a:gd name="T85" fmla="*/ 591 h 806"/>
                  <a:gd name="T86" fmla="*/ 646 w 671"/>
                  <a:gd name="T87" fmla="*/ 537 h 806"/>
                  <a:gd name="T88" fmla="*/ 658 w 671"/>
                  <a:gd name="T89" fmla="*/ 481 h 8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71"/>
                  <a:gd name="T136" fmla="*/ 0 h 806"/>
                  <a:gd name="T137" fmla="*/ 671 w 671"/>
                  <a:gd name="T138" fmla="*/ 806 h 8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71" h="806">
                    <a:moveTo>
                      <a:pt x="0" y="591"/>
                    </a:moveTo>
                    <a:lnTo>
                      <a:pt x="3" y="573"/>
                    </a:lnTo>
                    <a:lnTo>
                      <a:pt x="9" y="555"/>
                    </a:lnTo>
                    <a:lnTo>
                      <a:pt x="15" y="537"/>
                    </a:lnTo>
                    <a:lnTo>
                      <a:pt x="18" y="520"/>
                    </a:lnTo>
                    <a:lnTo>
                      <a:pt x="24" y="499"/>
                    </a:lnTo>
                    <a:lnTo>
                      <a:pt x="30" y="481"/>
                    </a:lnTo>
                    <a:lnTo>
                      <a:pt x="34" y="460"/>
                    </a:lnTo>
                    <a:lnTo>
                      <a:pt x="40" y="439"/>
                    </a:lnTo>
                    <a:lnTo>
                      <a:pt x="43" y="421"/>
                    </a:lnTo>
                    <a:lnTo>
                      <a:pt x="49" y="401"/>
                    </a:lnTo>
                    <a:lnTo>
                      <a:pt x="55" y="384"/>
                    </a:lnTo>
                    <a:lnTo>
                      <a:pt x="58" y="363"/>
                    </a:lnTo>
                    <a:lnTo>
                      <a:pt x="64" y="342"/>
                    </a:lnTo>
                    <a:lnTo>
                      <a:pt x="67" y="324"/>
                    </a:lnTo>
                    <a:lnTo>
                      <a:pt x="73" y="303"/>
                    </a:lnTo>
                    <a:lnTo>
                      <a:pt x="79" y="285"/>
                    </a:lnTo>
                    <a:lnTo>
                      <a:pt x="82" y="268"/>
                    </a:lnTo>
                    <a:lnTo>
                      <a:pt x="88" y="247"/>
                    </a:lnTo>
                    <a:lnTo>
                      <a:pt x="95" y="229"/>
                    </a:lnTo>
                    <a:lnTo>
                      <a:pt x="98" y="211"/>
                    </a:lnTo>
                    <a:lnTo>
                      <a:pt x="104" y="196"/>
                    </a:lnTo>
                    <a:lnTo>
                      <a:pt x="107" y="178"/>
                    </a:lnTo>
                    <a:lnTo>
                      <a:pt x="113" y="164"/>
                    </a:lnTo>
                    <a:lnTo>
                      <a:pt x="119" y="146"/>
                    </a:lnTo>
                    <a:lnTo>
                      <a:pt x="122" y="131"/>
                    </a:lnTo>
                    <a:lnTo>
                      <a:pt x="128" y="116"/>
                    </a:lnTo>
                    <a:lnTo>
                      <a:pt x="131" y="104"/>
                    </a:lnTo>
                    <a:lnTo>
                      <a:pt x="137" y="92"/>
                    </a:lnTo>
                    <a:lnTo>
                      <a:pt x="143" y="77"/>
                    </a:lnTo>
                    <a:lnTo>
                      <a:pt x="146" y="68"/>
                    </a:lnTo>
                    <a:lnTo>
                      <a:pt x="152" y="56"/>
                    </a:lnTo>
                    <a:lnTo>
                      <a:pt x="159" y="48"/>
                    </a:lnTo>
                    <a:lnTo>
                      <a:pt x="162" y="39"/>
                    </a:lnTo>
                    <a:lnTo>
                      <a:pt x="168" y="30"/>
                    </a:lnTo>
                    <a:lnTo>
                      <a:pt x="171" y="24"/>
                    </a:lnTo>
                    <a:lnTo>
                      <a:pt x="177" y="18"/>
                    </a:lnTo>
                    <a:lnTo>
                      <a:pt x="183" y="12"/>
                    </a:lnTo>
                    <a:lnTo>
                      <a:pt x="186" y="6"/>
                    </a:lnTo>
                    <a:lnTo>
                      <a:pt x="192" y="3"/>
                    </a:lnTo>
                    <a:lnTo>
                      <a:pt x="195" y="0"/>
                    </a:lnTo>
                    <a:lnTo>
                      <a:pt x="201" y="0"/>
                    </a:lnTo>
                    <a:lnTo>
                      <a:pt x="207" y="0"/>
                    </a:lnTo>
                    <a:lnTo>
                      <a:pt x="210" y="0"/>
                    </a:lnTo>
                    <a:lnTo>
                      <a:pt x="216" y="0"/>
                    </a:lnTo>
                    <a:lnTo>
                      <a:pt x="223" y="3"/>
                    </a:lnTo>
                    <a:lnTo>
                      <a:pt x="226" y="6"/>
                    </a:lnTo>
                    <a:lnTo>
                      <a:pt x="232" y="12"/>
                    </a:lnTo>
                    <a:lnTo>
                      <a:pt x="235" y="18"/>
                    </a:lnTo>
                    <a:lnTo>
                      <a:pt x="241" y="24"/>
                    </a:lnTo>
                    <a:lnTo>
                      <a:pt x="247" y="30"/>
                    </a:lnTo>
                    <a:lnTo>
                      <a:pt x="250" y="39"/>
                    </a:lnTo>
                    <a:lnTo>
                      <a:pt x="256" y="48"/>
                    </a:lnTo>
                    <a:lnTo>
                      <a:pt x="262" y="56"/>
                    </a:lnTo>
                    <a:lnTo>
                      <a:pt x="265" y="68"/>
                    </a:lnTo>
                    <a:lnTo>
                      <a:pt x="271" y="77"/>
                    </a:lnTo>
                    <a:lnTo>
                      <a:pt x="274" y="92"/>
                    </a:lnTo>
                    <a:lnTo>
                      <a:pt x="281" y="104"/>
                    </a:lnTo>
                    <a:lnTo>
                      <a:pt x="287" y="116"/>
                    </a:lnTo>
                    <a:lnTo>
                      <a:pt x="290" y="131"/>
                    </a:lnTo>
                    <a:lnTo>
                      <a:pt x="296" y="146"/>
                    </a:lnTo>
                    <a:lnTo>
                      <a:pt x="299" y="164"/>
                    </a:lnTo>
                    <a:lnTo>
                      <a:pt x="305" y="178"/>
                    </a:lnTo>
                    <a:lnTo>
                      <a:pt x="311" y="196"/>
                    </a:lnTo>
                    <a:lnTo>
                      <a:pt x="314" y="211"/>
                    </a:lnTo>
                    <a:lnTo>
                      <a:pt x="320" y="229"/>
                    </a:lnTo>
                    <a:lnTo>
                      <a:pt x="326" y="247"/>
                    </a:lnTo>
                    <a:lnTo>
                      <a:pt x="329" y="268"/>
                    </a:lnTo>
                    <a:lnTo>
                      <a:pt x="335" y="285"/>
                    </a:lnTo>
                    <a:lnTo>
                      <a:pt x="338" y="303"/>
                    </a:lnTo>
                    <a:lnTo>
                      <a:pt x="345" y="324"/>
                    </a:lnTo>
                    <a:lnTo>
                      <a:pt x="351" y="342"/>
                    </a:lnTo>
                    <a:lnTo>
                      <a:pt x="354" y="363"/>
                    </a:lnTo>
                    <a:lnTo>
                      <a:pt x="360" y="384"/>
                    </a:lnTo>
                    <a:lnTo>
                      <a:pt x="363" y="401"/>
                    </a:lnTo>
                    <a:lnTo>
                      <a:pt x="369" y="421"/>
                    </a:lnTo>
                    <a:lnTo>
                      <a:pt x="374" y="439"/>
                    </a:lnTo>
                    <a:lnTo>
                      <a:pt x="377" y="460"/>
                    </a:lnTo>
                    <a:lnTo>
                      <a:pt x="383" y="481"/>
                    </a:lnTo>
                    <a:lnTo>
                      <a:pt x="389" y="499"/>
                    </a:lnTo>
                    <a:lnTo>
                      <a:pt x="393" y="520"/>
                    </a:lnTo>
                    <a:lnTo>
                      <a:pt x="399" y="537"/>
                    </a:lnTo>
                    <a:lnTo>
                      <a:pt x="402" y="555"/>
                    </a:lnTo>
                    <a:lnTo>
                      <a:pt x="408" y="573"/>
                    </a:lnTo>
                    <a:lnTo>
                      <a:pt x="414" y="591"/>
                    </a:lnTo>
                    <a:lnTo>
                      <a:pt x="417" y="609"/>
                    </a:lnTo>
                    <a:lnTo>
                      <a:pt x="423" y="624"/>
                    </a:lnTo>
                    <a:lnTo>
                      <a:pt x="426" y="641"/>
                    </a:lnTo>
                    <a:lnTo>
                      <a:pt x="432" y="656"/>
                    </a:lnTo>
                    <a:lnTo>
                      <a:pt x="438" y="671"/>
                    </a:lnTo>
                    <a:lnTo>
                      <a:pt x="441" y="686"/>
                    </a:lnTo>
                    <a:lnTo>
                      <a:pt x="447" y="701"/>
                    </a:lnTo>
                    <a:lnTo>
                      <a:pt x="454" y="713"/>
                    </a:lnTo>
                    <a:lnTo>
                      <a:pt x="457" y="725"/>
                    </a:lnTo>
                    <a:lnTo>
                      <a:pt x="463" y="737"/>
                    </a:lnTo>
                    <a:lnTo>
                      <a:pt x="466" y="746"/>
                    </a:lnTo>
                    <a:lnTo>
                      <a:pt x="472" y="757"/>
                    </a:lnTo>
                    <a:lnTo>
                      <a:pt x="478" y="766"/>
                    </a:lnTo>
                    <a:lnTo>
                      <a:pt x="481" y="772"/>
                    </a:lnTo>
                    <a:lnTo>
                      <a:pt x="487" y="781"/>
                    </a:lnTo>
                    <a:lnTo>
                      <a:pt x="490" y="787"/>
                    </a:lnTo>
                    <a:lnTo>
                      <a:pt x="496" y="793"/>
                    </a:lnTo>
                    <a:lnTo>
                      <a:pt x="502" y="796"/>
                    </a:lnTo>
                    <a:lnTo>
                      <a:pt x="505" y="799"/>
                    </a:lnTo>
                    <a:lnTo>
                      <a:pt x="511" y="802"/>
                    </a:lnTo>
                    <a:lnTo>
                      <a:pt x="518" y="802"/>
                    </a:lnTo>
                    <a:lnTo>
                      <a:pt x="521" y="805"/>
                    </a:lnTo>
                    <a:lnTo>
                      <a:pt x="527" y="802"/>
                    </a:lnTo>
                    <a:lnTo>
                      <a:pt x="530" y="802"/>
                    </a:lnTo>
                    <a:lnTo>
                      <a:pt x="536" y="799"/>
                    </a:lnTo>
                    <a:lnTo>
                      <a:pt x="542" y="796"/>
                    </a:lnTo>
                    <a:lnTo>
                      <a:pt x="545" y="793"/>
                    </a:lnTo>
                    <a:lnTo>
                      <a:pt x="551" y="787"/>
                    </a:lnTo>
                    <a:lnTo>
                      <a:pt x="554" y="781"/>
                    </a:lnTo>
                    <a:lnTo>
                      <a:pt x="560" y="772"/>
                    </a:lnTo>
                    <a:lnTo>
                      <a:pt x="566" y="766"/>
                    </a:lnTo>
                    <a:lnTo>
                      <a:pt x="569" y="757"/>
                    </a:lnTo>
                    <a:lnTo>
                      <a:pt x="575" y="746"/>
                    </a:lnTo>
                    <a:lnTo>
                      <a:pt x="582" y="737"/>
                    </a:lnTo>
                    <a:lnTo>
                      <a:pt x="585" y="725"/>
                    </a:lnTo>
                    <a:lnTo>
                      <a:pt x="591" y="713"/>
                    </a:lnTo>
                    <a:lnTo>
                      <a:pt x="594" y="701"/>
                    </a:lnTo>
                    <a:lnTo>
                      <a:pt x="600" y="686"/>
                    </a:lnTo>
                    <a:lnTo>
                      <a:pt x="606" y="671"/>
                    </a:lnTo>
                    <a:lnTo>
                      <a:pt x="609" y="656"/>
                    </a:lnTo>
                    <a:lnTo>
                      <a:pt x="615" y="641"/>
                    </a:lnTo>
                    <a:lnTo>
                      <a:pt x="618" y="624"/>
                    </a:lnTo>
                    <a:lnTo>
                      <a:pt x="624" y="609"/>
                    </a:lnTo>
                    <a:lnTo>
                      <a:pt x="630" y="591"/>
                    </a:lnTo>
                    <a:lnTo>
                      <a:pt x="633" y="573"/>
                    </a:lnTo>
                    <a:lnTo>
                      <a:pt x="640" y="555"/>
                    </a:lnTo>
                    <a:lnTo>
                      <a:pt x="646" y="537"/>
                    </a:lnTo>
                    <a:lnTo>
                      <a:pt x="649" y="520"/>
                    </a:lnTo>
                    <a:lnTo>
                      <a:pt x="655" y="499"/>
                    </a:lnTo>
                    <a:lnTo>
                      <a:pt x="658" y="481"/>
                    </a:lnTo>
                    <a:lnTo>
                      <a:pt x="664" y="460"/>
                    </a:lnTo>
                    <a:lnTo>
                      <a:pt x="670" y="439"/>
                    </a:lnTo>
                  </a:path>
                </a:pathLst>
              </a:custGeom>
              <a:noFill/>
              <a:ln w="19050" cap="rnd" cmpd="sng" algn="ctr">
                <a:solidFill>
                  <a:srgbClr val="000000"/>
                </a:solidFill>
                <a:prstDash val="sysDash"/>
                <a:round/>
                <a:headEnd type="none" w="med" len="med"/>
                <a:tailEnd type="none" w="med" len="med"/>
              </a:ln>
            </p:spPr>
            <p:txBody>
              <a:bodyPr/>
              <a:lstStyle/>
              <a:p>
                <a:endParaRPr lang="en-US"/>
              </a:p>
            </p:txBody>
          </p:sp>
          <p:sp>
            <p:nvSpPr>
              <p:cNvPr id="23" name="Freeform 19"/>
              <p:cNvSpPr>
                <a:spLocks/>
              </p:cNvSpPr>
              <p:nvPr/>
            </p:nvSpPr>
            <p:spPr bwMode="auto">
              <a:xfrm>
                <a:off x="3989683" y="2081213"/>
                <a:ext cx="698500" cy="1176337"/>
              </a:xfrm>
              <a:custGeom>
                <a:avLst/>
                <a:gdLst>
                  <a:gd name="T0" fmla="*/ 9 w 671"/>
                  <a:gd name="T1" fmla="*/ 555 h 806"/>
                  <a:gd name="T2" fmla="*/ 24 w 671"/>
                  <a:gd name="T3" fmla="*/ 499 h 806"/>
                  <a:gd name="T4" fmla="*/ 40 w 671"/>
                  <a:gd name="T5" fmla="*/ 439 h 806"/>
                  <a:gd name="T6" fmla="*/ 55 w 671"/>
                  <a:gd name="T7" fmla="*/ 384 h 806"/>
                  <a:gd name="T8" fmla="*/ 67 w 671"/>
                  <a:gd name="T9" fmla="*/ 324 h 806"/>
                  <a:gd name="T10" fmla="*/ 82 w 671"/>
                  <a:gd name="T11" fmla="*/ 268 h 806"/>
                  <a:gd name="T12" fmla="*/ 98 w 671"/>
                  <a:gd name="T13" fmla="*/ 211 h 806"/>
                  <a:gd name="T14" fmla="*/ 113 w 671"/>
                  <a:gd name="T15" fmla="*/ 164 h 806"/>
                  <a:gd name="T16" fmla="*/ 128 w 671"/>
                  <a:gd name="T17" fmla="*/ 116 h 806"/>
                  <a:gd name="T18" fmla="*/ 143 w 671"/>
                  <a:gd name="T19" fmla="*/ 77 h 806"/>
                  <a:gd name="T20" fmla="*/ 159 w 671"/>
                  <a:gd name="T21" fmla="*/ 48 h 806"/>
                  <a:gd name="T22" fmla="*/ 171 w 671"/>
                  <a:gd name="T23" fmla="*/ 24 h 806"/>
                  <a:gd name="T24" fmla="*/ 186 w 671"/>
                  <a:gd name="T25" fmla="*/ 6 h 806"/>
                  <a:gd name="T26" fmla="*/ 201 w 671"/>
                  <a:gd name="T27" fmla="*/ 0 h 806"/>
                  <a:gd name="T28" fmla="*/ 216 w 671"/>
                  <a:gd name="T29" fmla="*/ 0 h 806"/>
                  <a:gd name="T30" fmla="*/ 232 w 671"/>
                  <a:gd name="T31" fmla="*/ 12 h 806"/>
                  <a:gd name="T32" fmla="*/ 247 w 671"/>
                  <a:gd name="T33" fmla="*/ 30 h 806"/>
                  <a:gd name="T34" fmla="*/ 262 w 671"/>
                  <a:gd name="T35" fmla="*/ 56 h 806"/>
                  <a:gd name="T36" fmla="*/ 274 w 671"/>
                  <a:gd name="T37" fmla="*/ 92 h 806"/>
                  <a:gd name="T38" fmla="*/ 290 w 671"/>
                  <a:gd name="T39" fmla="*/ 131 h 806"/>
                  <a:gd name="T40" fmla="*/ 305 w 671"/>
                  <a:gd name="T41" fmla="*/ 178 h 806"/>
                  <a:gd name="T42" fmla="*/ 320 w 671"/>
                  <a:gd name="T43" fmla="*/ 229 h 806"/>
                  <a:gd name="T44" fmla="*/ 335 w 671"/>
                  <a:gd name="T45" fmla="*/ 285 h 806"/>
                  <a:gd name="T46" fmla="*/ 351 w 671"/>
                  <a:gd name="T47" fmla="*/ 342 h 806"/>
                  <a:gd name="T48" fmla="*/ 363 w 671"/>
                  <a:gd name="T49" fmla="*/ 401 h 806"/>
                  <a:gd name="T50" fmla="*/ 377 w 671"/>
                  <a:gd name="T51" fmla="*/ 460 h 806"/>
                  <a:gd name="T52" fmla="*/ 393 w 671"/>
                  <a:gd name="T53" fmla="*/ 520 h 806"/>
                  <a:gd name="T54" fmla="*/ 408 w 671"/>
                  <a:gd name="T55" fmla="*/ 573 h 806"/>
                  <a:gd name="T56" fmla="*/ 423 w 671"/>
                  <a:gd name="T57" fmla="*/ 624 h 806"/>
                  <a:gd name="T58" fmla="*/ 438 w 671"/>
                  <a:gd name="T59" fmla="*/ 671 h 806"/>
                  <a:gd name="T60" fmla="*/ 454 w 671"/>
                  <a:gd name="T61" fmla="*/ 713 h 806"/>
                  <a:gd name="T62" fmla="*/ 466 w 671"/>
                  <a:gd name="T63" fmla="*/ 746 h 806"/>
                  <a:gd name="T64" fmla="*/ 481 w 671"/>
                  <a:gd name="T65" fmla="*/ 772 h 806"/>
                  <a:gd name="T66" fmla="*/ 496 w 671"/>
                  <a:gd name="T67" fmla="*/ 793 h 806"/>
                  <a:gd name="T68" fmla="*/ 511 w 671"/>
                  <a:gd name="T69" fmla="*/ 802 h 806"/>
                  <a:gd name="T70" fmla="*/ 527 w 671"/>
                  <a:gd name="T71" fmla="*/ 802 h 806"/>
                  <a:gd name="T72" fmla="*/ 542 w 671"/>
                  <a:gd name="T73" fmla="*/ 796 h 806"/>
                  <a:gd name="T74" fmla="*/ 554 w 671"/>
                  <a:gd name="T75" fmla="*/ 781 h 806"/>
                  <a:gd name="T76" fmla="*/ 569 w 671"/>
                  <a:gd name="T77" fmla="*/ 757 h 806"/>
                  <a:gd name="T78" fmla="*/ 585 w 671"/>
                  <a:gd name="T79" fmla="*/ 725 h 806"/>
                  <a:gd name="T80" fmla="*/ 600 w 671"/>
                  <a:gd name="T81" fmla="*/ 686 h 806"/>
                  <a:gd name="T82" fmla="*/ 615 w 671"/>
                  <a:gd name="T83" fmla="*/ 641 h 806"/>
                  <a:gd name="T84" fmla="*/ 630 w 671"/>
                  <a:gd name="T85" fmla="*/ 591 h 806"/>
                  <a:gd name="T86" fmla="*/ 646 w 671"/>
                  <a:gd name="T87" fmla="*/ 537 h 806"/>
                  <a:gd name="T88" fmla="*/ 658 w 671"/>
                  <a:gd name="T89" fmla="*/ 481 h 8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71"/>
                  <a:gd name="T136" fmla="*/ 0 h 806"/>
                  <a:gd name="T137" fmla="*/ 671 w 671"/>
                  <a:gd name="T138" fmla="*/ 806 h 8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71" h="806">
                    <a:moveTo>
                      <a:pt x="0" y="591"/>
                    </a:moveTo>
                    <a:lnTo>
                      <a:pt x="3" y="573"/>
                    </a:lnTo>
                    <a:lnTo>
                      <a:pt x="9" y="555"/>
                    </a:lnTo>
                    <a:lnTo>
                      <a:pt x="15" y="537"/>
                    </a:lnTo>
                    <a:lnTo>
                      <a:pt x="18" y="520"/>
                    </a:lnTo>
                    <a:lnTo>
                      <a:pt x="24" y="499"/>
                    </a:lnTo>
                    <a:lnTo>
                      <a:pt x="30" y="481"/>
                    </a:lnTo>
                    <a:lnTo>
                      <a:pt x="34" y="460"/>
                    </a:lnTo>
                    <a:lnTo>
                      <a:pt x="40" y="439"/>
                    </a:lnTo>
                    <a:lnTo>
                      <a:pt x="43" y="421"/>
                    </a:lnTo>
                    <a:lnTo>
                      <a:pt x="49" y="401"/>
                    </a:lnTo>
                    <a:lnTo>
                      <a:pt x="55" y="384"/>
                    </a:lnTo>
                    <a:lnTo>
                      <a:pt x="58" y="363"/>
                    </a:lnTo>
                    <a:lnTo>
                      <a:pt x="64" y="342"/>
                    </a:lnTo>
                    <a:lnTo>
                      <a:pt x="67" y="324"/>
                    </a:lnTo>
                    <a:lnTo>
                      <a:pt x="73" y="303"/>
                    </a:lnTo>
                    <a:lnTo>
                      <a:pt x="79" y="285"/>
                    </a:lnTo>
                    <a:lnTo>
                      <a:pt x="82" y="268"/>
                    </a:lnTo>
                    <a:lnTo>
                      <a:pt x="88" y="247"/>
                    </a:lnTo>
                    <a:lnTo>
                      <a:pt x="95" y="229"/>
                    </a:lnTo>
                    <a:lnTo>
                      <a:pt x="98" y="211"/>
                    </a:lnTo>
                    <a:lnTo>
                      <a:pt x="104" y="196"/>
                    </a:lnTo>
                    <a:lnTo>
                      <a:pt x="107" y="178"/>
                    </a:lnTo>
                    <a:lnTo>
                      <a:pt x="113" y="164"/>
                    </a:lnTo>
                    <a:lnTo>
                      <a:pt x="119" y="146"/>
                    </a:lnTo>
                    <a:lnTo>
                      <a:pt x="122" y="131"/>
                    </a:lnTo>
                    <a:lnTo>
                      <a:pt x="128" y="116"/>
                    </a:lnTo>
                    <a:lnTo>
                      <a:pt x="131" y="104"/>
                    </a:lnTo>
                    <a:lnTo>
                      <a:pt x="137" y="92"/>
                    </a:lnTo>
                    <a:lnTo>
                      <a:pt x="143" y="77"/>
                    </a:lnTo>
                    <a:lnTo>
                      <a:pt x="146" y="68"/>
                    </a:lnTo>
                    <a:lnTo>
                      <a:pt x="152" y="56"/>
                    </a:lnTo>
                    <a:lnTo>
                      <a:pt x="159" y="48"/>
                    </a:lnTo>
                    <a:lnTo>
                      <a:pt x="162" y="39"/>
                    </a:lnTo>
                    <a:lnTo>
                      <a:pt x="168" y="30"/>
                    </a:lnTo>
                    <a:lnTo>
                      <a:pt x="171" y="24"/>
                    </a:lnTo>
                    <a:lnTo>
                      <a:pt x="177" y="18"/>
                    </a:lnTo>
                    <a:lnTo>
                      <a:pt x="183" y="12"/>
                    </a:lnTo>
                    <a:lnTo>
                      <a:pt x="186" y="6"/>
                    </a:lnTo>
                    <a:lnTo>
                      <a:pt x="192" y="3"/>
                    </a:lnTo>
                    <a:lnTo>
                      <a:pt x="195" y="0"/>
                    </a:lnTo>
                    <a:lnTo>
                      <a:pt x="201" y="0"/>
                    </a:lnTo>
                    <a:lnTo>
                      <a:pt x="207" y="0"/>
                    </a:lnTo>
                    <a:lnTo>
                      <a:pt x="210" y="0"/>
                    </a:lnTo>
                    <a:lnTo>
                      <a:pt x="216" y="0"/>
                    </a:lnTo>
                    <a:lnTo>
                      <a:pt x="223" y="3"/>
                    </a:lnTo>
                    <a:lnTo>
                      <a:pt x="226" y="6"/>
                    </a:lnTo>
                    <a:lnTo>
                      <a:pt x="232" y="12"/>
                    </a:lnTo>
                    <a:lnTo>
                      <a:pt x="235" y="18"/>
                    </a:lnTo>
                    <a:lnTo>
                      <a:pt x="241" y="24"/>
                    </a:lnTo>
                    <a:lnTo>
                      <a:pt x="247" y="30"/>
                    </a:lnTo>
                    <a:lnTo>
                      <a:pt x="250" y="39"/>
                    </a:lnTo>
                    <a:lnTo>
                      <a:pt x="256" y="48"/>
                    </a:lnTo>
                    <a:lnTo>
                      <a:pt x="262" y="56"/>
                    </a:lnTo>
                    <a:lnTo>
                      <a:pt x="265" y="68"/>
                    </a:lnTo>
                    <a:lnTo>
                      <a:pt x="271" y="77"/>
                    </a:lnTo>
                    <a:lnTo>
                      <a:pt x="274" y="92"/>
                    </a:lnTo>
                    <a:lnTo>
                      <a:pt x="281" y="104"/>
                    </a:lnTo>
                    <a:lnTo>
                      <a:pt x="287" y="116"/>
                    </a:lnTo>
                    <a:lnTo>
                      <a:pt x="290" y="131"/>
                    </a:lnTo>
                    <a:lnTo>
                      <a:pt x="296" y="146"/>
                    </a:lnTo>
                    <a:lnTo>
                      <a:pt x="299" y="164"/>
                    </a:lnTo>
                    <a:lnTo>
                      <a:pt x="305" y="178"/>
                    </a:lnTo>
                    <a:lnTo>
                      <a:pt x="311" y="196"/>
                    </a:lnTo>
                    <a:lnTo>
                      <a:pt x="314" y="211"/>
                    </a:lnTo>
                    <a:lnTo>
                      <a:pt x="320" y="229"/>
                    </a:lnTo>
                    <a:lnTo>
                      <a:pt x="326" y="247"/>
                    </a:lnTo>
                    <a:lnTo>
                      <a:pt x="329" y="268"/>
                    </a:lnTo>
                    <a:lnTo>
                      <a:pt x="335" y="285"/>
                    </a:lnTo>
                    <a:lnTo>
                      <a:pt x="338" y="303"/>
                    </a:lnTo>
                    <a:lnTo>
                      <a:pt x="345" y="324"/>
                    </a:lnTo>
                    <a:lnTo>
                      <a:pt x="351" y="342"/>
                    </a:lnTo>
                    <a:lnTo>
                      <a:pt x="354" y="363"/>
                    </a:lnTo>
                    <a:lnTo>
                      <a:pt x="360" y="384"/>
                    </a:lnTo>
                    <a:lnTo>
                      <a:pt x="363" y="401"/>
                    </a:lnTo>
                    <a:lnTo>
                      <a:pt x="369" y="421"/>
                    </a:lnTo>
                    <a:lnTo>
                      <a:pt x="374" y="439"/>
                    </a:lnTo>
                    <a:lnTo>
                      <a:pt x="377" y="460"/>
                    </a:lnTo>
                    <a:lnTo>
                      <a:pt x="383" y="481"/>
                    </a:lnTo>
                    <a:lnTo>
                      <a:pt x="389" y="499"/>
                    </a:lnTo>
                    <a:lnTo>
                      <a:pt x="393" y="520"/>
                    </a:lnTo>
                    <a:lnTo>
                      <a:pt x="399" y="537"/>
                    </a:lnTo>
                    <a:lnTo>
                      <a:pt x="402" y="555"/>
                    </a:lnTo>
                    <a:lnTo>
                      <a:pt x="408" y="573"/>
                    </a:lnTo>
                    <a:lnTo>
                      <a:pt x="414" y="591"/>
                    </a:lnTo>
                    <a:lnTo>
                      <a:pt x="417" y="609"/>
                    </a:lnTo>
                    <a:lnTo>
                      <a:pt x="423" y="624"/>
                    </a:lnTo>
                    <a:lnTo>
                      <a:pt x="426" y="641"/>
                    </a:lnTo>
                    <a:lnTo>
                      <a:pt x="432" y="656"/>
                    </a:lnTo>
                    <a:lnTo>
                      <a:pt x="438" y="671"/>
                    </a:lnTo>
                    <a:lnTo>
                      <a:pt x="441" y="686"/>
                    </a:lnTo>
                    <a:lnTo>
                      <a:pt x="447" y="701"/>
                    </a:lnTo>
                    <a:lnTo>
                      <a:pt x="454" y="713"/>
                    </a:lnTo>
                    <a:lnTo>
                      <a:pt x="457" y="725"/>
                    </a:lnTo>
                    <a:lnTo>
                      <a:pt x="463" y="737"/>
                    </a:lnTo>
                    <a:lnTo>
                      <a:pt x="466" y="746"/>
                    </a:lnTo>
                    <a:lnTo>
                      <a:pt x="472" y="757"/>
                    </a:lnTo>
                    <a:lnTo>
                      <a:pt x="478" y="766"/>
                    </a:lnTo>
                    <a:lnTo>
                      <a:pt x="481" y="772"/>
                    </a:lnTo>
                    <a:lnTo>
                      <a:pt x="487" y="781"/>
                    </a:lnTo>
                    <a:lnTo>
                      <a:pt x="490" y="787"/>
                    </a:lnTo>
                    <a:lnTo>
                      <a:pt x="496" y="793"/>
                    </a:lnTo>
                    <a:lnTo>
                      <a:pt x="502" y="796"/>
                    </a:lnTo>
                    <a:lnTo>
                      <a:pt x="505" y="799"/>
                    </a:lnTo>
                    <a:lnTo>
                      <a:pt x="511" y="802"/>
                    </a:lnTo>
                    <a:lnTo>
                      <a:pt x="518" y="802"/>
                    </a:lnTo>
                    <a:lnTo>
                      <a:pt x="521" y="805"/>
                    </a:lnTo>
                    <a:lnTo>
                      <a:pt x="527" y="802"/>
                    </a:lnTo>
                    <a:lnTo>
                      <a:pt x="530" y="802"/>
                    </a:lnTo>
                    <a:lnTo>
                      <a:pt x="536" y="799"/>
                    </a:lnTo>
                    <a:lnTo>
                      <a:pt x="542" y="796"/>
                    </a:lnTo>
                    <a:lnTo>
                      <a:pt x="545" y="793"/>
                    </a:lnTo>
                    <a:lnTo>
                      <a:pt x="551" y="787"/>
                    </a:lnTo>
                    <a:lnTo>
                      <a:pt x="554" y="781"/>
                    </a:lnTo>
                    <a:lnTo>
                      <a:pt x="560" y="772"/>
                    </a:lnTo>
                    <a:lnTo>
                      <a:pt x="566" y="766"/>
                    </a:lnTo>
                    <a:lnTo>
                      <a:pt x="569" y="757"/>
                    </a:lnTo>
                    <a:lnTo>
                      <a:pt x="575" y="746"/>
                    </a:lnTo>
                    <a:lnTo>
                      <a:pt x="582" y="737"/>
                    </a:lnTo>
                    <a:lnTo>
                      <a:pt x="585" y="725"/>
                    </a:lnTo>
                    <a:lnTo>
                      <a:pt x="591" y="713"/>
                    </a:lnTo>
                    <a:lnTo>
                      <a:pt x="594" y="701"/>
                    </a:lnTo>
                    <a:lnTo>
                      <a:pt x="600" y="686"/>
                    </a:lnTo>
                    <a:lnTo>
                      <a:pt x="606" y="671"/>
                    </a:lnTo>
                    <a:lnTo>
                      <a:pt x="609" y="656"/>
                    </a:lnTo>
                    <a:lnTo>
                      <a:pt x="615" y="641"/>
                    </a:lnTo>
                    <a:lnTo>
                      <a:pt x="618" y="624"/>
                    </a:lnTo>
                    <a:lnTo>
                      <a:pt x="624" y="609"/>
                    </a:lnTo>
                    <a:lnTo>
                      <a:pt x="630" y="591"/>
                    </a:lnTo>
                    <a:lnTo>
                      <a:pt x="633" y="573"/>
                    </a:lnTo>
                    <a:lnTo>
                      <a:pt x="640" y="555"/>
                    </a:lnTo>
                    <a:lnTo>
                      <a:pt x="646" y="537"/>
                    </a:lnTo>
                    <a:lnTo>
                      <a:pt x="649" y="520"/>
                    </a:lnTo>
                    <a:lnTo>
                      <a:pt x="655" y="499"/>
                    </a:lnTo>
                    <a:lnTo>
                      <a:pt x="658" y="481"/>
                    </a:lnTo>
                    <a:lnTo>
                      <a:pt x="664" y="460"/>
                    </a:lnTo>
                    <a:lnTo>
                      <a:pt x="670" y="439"/>
                    </a:lnTo>
                  </a:path>
                </a:pathLst>
              </a:custGeom>
              <a:noFill/>
              <a:ln w="19050" cap="rnd" cmpd="sng" algn="ctr">
                <a:solidFill>
                  <a:srgbClr val="000000"/>
                </a:solidFill>
                <a:prstDash val="sysDash"/>
                <a:round/>
                <a:headEnd type="none" w="med" len="med"/>
                <a:tailEnd type="none" w="med" len="med"/>
              </a:ln>
            </p:spPr>
            <p:txBody>
              <a:bodyPr/>
              <a:lstStyle/>
              <a:p>
                <a:endParaRPr lang="en-US"/>
              </a:p>
            </p:txBody>
          </p:sp>
        </p:grpSp>
        <p:sp>
          <p:nvSpPr>
            <p:cNvPr id="13" name="TextBox 9"/>
            <p:cNvSpPr txBox="1">
              <a:spLocks noChangeArrowheads="1"/>
            </p:cNvSpPr>
            <p:nvPr/>
          </p:nvSpPr>
          <p:spPr bwMode="auto">
            <a:xfrm>
              <a:off x="3216516" y="2677031"/>
              <a:ext cx="539824" cy="369332"/>
            </a:xfrm>
            <a:prstGeom prst="rect">
              <a:avLst/>
            </a:prstGeom>
            <a:noFill/>
            <a:ln w="9525">
              <a:noFill/>
              <a:miter lim="800000"/>
              <a:headEnd/>
              <a:tailEnd/>
            </a:ln>
          </p:spPr>
          <p:txBody>
            <a:bodyPr>
              <a:spAutoFit/>
            </a:bodyPr>
            <a:lstStyle/>
            <a:p>
              <a:r>
                <a:rPr lang="en-US">
                  <a:solidFill>
                    <a:srgbClr val="000000"/>
                  </a:solidFill>
                  <a:latin typeface="Calibri" pitchFamily="34" charset="0"/>
                </a:rPr>
                <a:t>A</a:t>
              </a:r>
            </a:p>
          </p:txBody>
        </p:sp>
        <p:sp>
          <p:nvSpPr>
            <p:cNvPr id="14" name="TextBox 10"/>
            <p:cNvSpPr txBox="1">
              <a:spLocks noChangeArrowheads="1"/>
            </p:cNvSpPr>
            <p:nvPr/>
          </p:nvSpPr>
          <p:spPr bwMode="auto">
            <a:xfrm>
              <a:off x="3019290" y="3582747"/>
              <a:ext cx="539824" cy="369332"/>
            </a:xfrm>
            <a:prstGeom prst="rect">
              <a:avLst/>
            </a:prstGeom>
            <a:noFill/>
            <a:ln w="9525">
              <a:noFill/>
              <a:miter lim="800000"/>
              <a:headEnd/>
              <a:tailEnd/>
            </a:ln>
          </p:spPr>
          <p:txBody>
            <a:bodyPr>
              <a:spAutoFit/>
            </a:bodyPr>
            <a:lstStyle/>
            <a:p>
              <a:r>
                <a:rPr lang="en-US">
                  <a:solidFill>
                    <a:srgbClr val="000000"/>
                  </a:solidFill>
                  <a:latin typeface="Calibri" pitchFamily="34" charset="0"/>
                </a:rPr>
                <a:t>B</a:t>
              </a:r>
            </a:p>
          </p:txBody>
        </p:sp>
        <p:sp>
          <p:nvSpPr>
            <p:cNvPr id="15" name="Line 14"/>
            <p:cNvSpPr>
              <a:spLocks noChangeShapeType="1"/>
            </p:cNvSpPr>
            <p:nvPr/>
          </p:nvSpPr>
          <p:spPr bwMode="auto">
            <a:xfrm>
              <a:off x="3970714" y="3330182"/>
              <a:ext cx="0" cy="669147"/>
            </a:xfrm>
            <a:prstGeom prst="line">
              <a:avLst/>
            </a:prstGeom>
            <a:noFill/>
            <a:ln w="12700" algn="ctr">
              <a:solidFill>
                <a:schemeClr val="tx1"/>
              </a:solidFill>
              <a:round/>
              <a:headEnd/>
              <a:tailEnd/>
            </a:ln>
          </p:spPr>
          <p:txBody>
            <a:bodyPr wrap="none" anchor="ctr"/>
            <a:lstStyle/>
            <a:p>
              <a:endParaRPr lang="en-US"/>
            </a:p>
          </p:txBody>
        </p:sp>
        <p:grpSp>
          <p:nvGrpSpPr>
            <p:cNvPr id="16" name="Group 12"/>
            <p:cNvGrpSpPr>
              <a:grpSpLocks/>
            </p:cNvGrpSpPr>
            <p:nvPr/>
          </p:nvGrpSpPr>
          <p:grpSpPr bwMode="auto">
            <a:xfrm flipV="1">
              <a:off x="2556679" y="2795922"/>
              <a:ext cx="3041858" cy="979916"/>
              <a:chOff x="2894992" y="2081213"/>
              <a:chExt cx="1793191" cy="1176337"/>
            </a:xfrm>
          </p:grpSpPr>
          <p:sp>
            <p:nvSpPr>
              <p:cNvPr id="18" name="Freeform 14"/>
              <p:cNvSpPr>
                <a:spLocks/>
              </p:cNvSpPr>
              <p:nvPr/>
            </p:nvSpPr>
            <p:spPr bwMode="auto">
              <a:xfrm>
                <a:off x="2894992" y="2081213"/>
                <a:ext cx="480880" cy="1174878"/>
              </a:xfrm>
              <a:custGeom>
                <a:avLst/>
                <a:gdLst/>
                <a:ahLst/>
                <a:cxnLst/>
                <a:rect l="0" t="0" r="r" b="b"/>
                <a:pathLst>
                  <a:path w="463" h="805">
                    <a:moveTo>
                      <a:pt x="0" y="0"/>
                    </a:moveTo>
                    <a:lnTo>
                      <a:pt x="9" y="0"/>
                    </a:lnTo>
                    <a:cubicBezTo>
                      <a:pt x="11" y="1"/>
                      <a:pt x="14" y="2"/>
                      <a:pt x="16" y="3"/>
                    </a:cubicBezTo>
                    <a:lnTo>
                      <a:pt x="19" y="6"/>
                    </a:lnTo>
                    <a:lnTo>
                      <a:pt x="25" y="12"/>
                    </a:lnTo>
                    <a:lnTo>
                      <a:pt x="28" y="18"/>
                    </a:lnTo>
                    <a:lnTo>
                      <a:pt x="34" y="24"/>
                    </a:lnTo>
                    <a:lnTo>
                      <a:pt x="40" y="30"/>
                    </a:lnTo>
                    <a:lnTo>
                      <a:pt x="43" y="39"/>
                    </a:lnTo>
                    <a:lnTo>
                      <a:pt x="49" y="48"/>
                    </a:lnTo>
                    <a:cubicBezTo>
                      <a:pt x="51" y="51"/>
                      <a:pt x="53" y="53"/>
                      <a:pt x="55" y="56"/>
                    </a:cubicBezTo>
                    <a:lnTo>
                      <a:pt x="58" y="68"/>
                    </a:lnTo>
                    <a:lnTo>
                      <a:pt x="64" y="77"/>
                    </a:lnTo>
                    <a:lnTo>
                      <a:pt x="67" y="92"/>
                    </a:lnTo>
                    <a:cubicBezTo>
                      <a:pt x="69" y="96"/>
                      <a:pt x="72" y="100"/>
                      <a:pt x="74" y="104"/>
                    </a:cubicBezTo>
                    <a:lnTo>
                      <a:pt x="80" y="116"/>
                    </a:lnTo>
                    <a:lnTo>
                      <a:pt x="83" y="131"/>
                    </a:lnTo>
                    <a:lnTo>
                      <a:pt x="89" y="146"/>
                    </a:lnTo>
                    <a:lnTo>
                      <a:pt x="92" y="164"/>
                    </a:lnTo>
                    <a:cubicBezTo>
                      <a:pt x="94" y="169"/>
                      <a:pt x="96" y="173"/>
                      <a:pt x="98" y="178"/>
                    </a:cubicBezTo>
                    <a:lnTo>
                      <a:pt x="104" y="196"/>
                    </a:lnTo>
                    <a:lnTo>
                      <a:pt x="107" y="211"/>
                    </a:lnTo>
                    <a:lnTo>
                      <a:pt x="113" y="229"/>
                    </a:lnTo>
                    <a:lnTo>
                      <a:pt x="119" y="247"/>
                    </a:lnTo>
                    <a:lnTo>
                      <a:pt x="122" y="268"/>
                    </a:lnTo>
                    <a:cubicBezTo>
                      <a:pt x="124" y="274"/>
                      <a:pt x="126" y="279"/>
                      <a:pt x="128" y="285"/>
                    </a:cubicBezTo>
                    <a:lnTo>
                      <a:pt x="131" y="303"/>
                    </a:lnTo>
                    <a:cubicBezTo>
                      <a:pt x="133" y="310"/>
                      <a:pt x="136" y="317"/>
                      <a:pt x="138" y="324"/>
                    </a:cubicBezTo>
                    <a:lnTo>
                      <a:pt x="144" y="342"/>
                    </a:lnTo>
                    <a:lnTo>
                      <a:pt x="147" y="363"/>
                    </a:lnTo>
                    <a:lnTo>
                      <a:pt x="153" y="384"/>
                    </a:lnTo>
                    <a:cubicBezTo>
                      <a:pt x="154" y="390"/>
                      <a:pt x="155" y="395"/>
                      <a:pt x="156" y="401"/>
                    </a:cubicBezTo>
                    <a:cubicBezTo>
                      <a:pt x="158" y="408"/>
                      <a:pt x="160" y="414"/>
                      <a:pt x="162" y="421"/>
                    </a:cubicBezTo>
                    <a:cubicBezTo>
                      <a:pt x="164" y="427"/>
                      <a:pt x="165" y="433"/>
                      <a:pt x="167" y="439"/>
                    </a:cubicBezTo>
                    <a:lnTo>
                      <a:pt x="170" y="460"/>
                    </a:lnTo>
                    <a:lnTo>
                      <a:pt x="176" y="481"/>
                    </a:lnTo>
                    <a:lnTo>
                      <a:pt x="182" y="499"/>
                    </a:lnTo>
                    <a:cubicBezTo>
                      <a:pt x="183" y="506"/>
                      <a:pt x="185" y="513"/>
                      <a:pt x="186" y="520"/>
                    </a:cubicBezTo>
                    <a:cubicBezTo>
                      <a:pt x="188" y="526"/>
                      <a:pt x="190" y="531"/>
                      <a:pt x="192" y="537"/>
                    </a:cubicBezTo>
                    <a:lnTo>
                      <a:pt x="195" y="555"/>
                    </a:lnTo>
                    <a:lnTo>
                      <a:pt x="201" y="573"/>
                    </a:lnTo>
                    <a:lnTo>
                      <a:pt x="207" y="591"/>
                    </a:lnTo>
                    <a:lnTo>
                      <a:pt x="210" y="609"/>
                    </a:lnTo>
                    <a:lnTo>
                      <a:pt x="216" y="624"/>
                    </a:lnTo>
                    <a:cubicBezTo>
                      <a:pt x="217" y="630"/>
                      <a:pt x="218" y="635"/>
                      <a:pt x="219" y="641"/>
                    </a:cubicBezTo>
                    <a:lnTo>
                      <a:pt x="225" y="656"/>
                    </a:lnTo>
                    <a:lnTo>
                      <a:pt x="231" y="671"/>
                    </a:lnTo>
                    <a:lnTo>
                      <a:pt x="234" y="686"/>
                    </a:lnTo>
                    <a:lnTo>
                      <a:pt x="240" y="701"/>
                    </a:lnTo>
                    <a:cubicBezTo>
                      <a:pt x="242" y="705"/>
                      <a:pt x="245" y="709"/>
                      <a:pt x="247" y="713"/>
                    </a:cubicBezTo>
                    <a:lnTo>
                      <a:pt x="250" y="725"/>
                    </a:lnTo>
                    <a:lnTo>
                      <a:pt x="256" y="737"/>
                    </a:lnTo>
                    <a:lnTo>
                      <a:pt x="259" y="746"/>
                    </a:lnTo>
                    <a:cubicBezTo>
                      <a:pt x="261" y="750"/>
                      <a:pt x="263" y="753"/>
                      <a:pt x="265" y="757"/>
                    </a:cubicBezTo>
                    <a:lnTo>
                      <a:pt x="271" y="766"/>
                    </a:lnTo>
                    <a:lnTo>
                      <a:pt x="274" y="772"/>
                    </a:lnTo>
                    <a:lnTo>
                      <a:pt x="280" y="781"/>
                    </a:lnTo>
                    <a:lnTo>
                      <a:pt x="283" y="787"/>
                    </a:lnTo>
                    <a:lnTo>
                      <a:pt x="289" y="793"/>
                    </a:lnTo>
                    <a:lnTo>
                      <a:pt x="295" y="796"/>
                    </a:lnTo>
                    <a:lnTo>
                      <a:pt x="298" y="799"/>
                    </a:lnTo>
                    <a:lnTo>
                      <a:pt x="304" y="802"/>
                    </a:lnTo>
                    <a:lnTo>
                      <a:pt x="311" y="802"/>
                    </a:lnTo>
                    <a:lnTo>
                      <a:pt x="314" y="805"/>
                    </a:lnTo>
                    <a:lnTo>
                      <a:pt x="320" y="802"/>
                    </a:lnTo>
                    <a:lnTo>
                      <a:pt x="323" y="802"/>
                    </a:lnTo>
                    <a:lnTo>
                      <a:pt x="329" y="799"/>
                    </a:lnTo>
                    <a:lnTo>
                      <a:pt x="335" y="796"/>
                    </a:lnTo>
                    <a:lnTo>
                      <a:pt x="338" y="793"/>
                    </a:lnTo>
                    <a:lnTo>
                      <a:pt x="344" y="787"/>
                    </a:lnTo>
                    <a:lnTo>
                      <a:pt x="347" y="781"/>
                    </a:lnTo>
                    <a:lnTo>
                      <a:pt x="353" y="772"/>
                    </a:lnTo>
                    <a:lnTo>
                      <a:pt x="359" y="766"/>
                    </a:lnTo>
                    <a:lnTo>
                      <a:pt x="362" y="757"/>
                    </a:lnTo>
                    <a:cubicBezTo>
                      <a:pt x="364" y="753"/>
                      <a:pt x="366" y="750"/>
                      <a:pt x="368" y="746"/>
                    </a:cubicBezTo>
                    <a:cubicBezTo>
                      <a:pt x="370" y="743"/>
                      <a:pt x="373" y="740"/>
                      <a:pt x="375" y="737"/>
                    </a:cubicBezTo>
                    <a:lnTo>
                      <a:pt x="378" y="725"/>
                    </a:lnTo>
                    <a:lnTo>
                      <a:pt x="384" y="713"/>
                    </a:lnTo>
                    <a:lnTo>
                      <a:pt x="387" y="701"/>
                    </a:lnTo>
                    <a:lnTo>
                      <a:pt x="393" y="686"/>
                    </a:lnTo>
                    <a:lnTo>
                      <a:pt x="399" y="671"/>
                    </a:lnTo>
                    <a:lnTo>
                      <a:pt x="402" y="656"/>
                    </a:lnTo>
                    <a:lnTo>
                      <a:pt x="408" y="641"/>
                    </a:lnTo>
                    <a:cubicBezTo>
                      <a:pt x="409" y="635"/>
                      <a:pt x="410" y="630"/>
                      <a:pt x="411" y="624"/>
                    </a:cubicBezTo>
                    <a:lnTo>
                      <a:pt x="417" y="609"/>
                    </a:lnTo>
                    <a:lnTo>
                      <a:pt x="423" y="591"/>
                    </a:lnTo>
                    <a:lnTo>
                      <a:pt x="426" y="573"/>
                    </a:lnTo>
                    <a:cubicBezTo>
                      <a:pt x="428" y="567"/>
                      <a:pt x="431" y="561"/>
                      <a:pt x="433" y="555"/>
                    </a:cubicBezTo>
                    <a:lnTo>
                      <a:pt x="439" y="537"/>
                    </a:lnTo>
                    <a:cubicBezTo>
                      <a:pt x="440" y="531"/>
                      <a:pt x="441" y="526"/>
                      <a:pt x="442" y="520"/>
                    </a:cubicBezTo>
                    <a:lnTo>
                      <a:pt x="448" y="499"/>
                    </a:lnTo>
                    <a:lnTo>
                      <a:pt x="451" y="481"/>
                    </a:lnTo>
                    <a:lnTo>
                      <a:pt x="457" y="460"/>
                    </a:lnTo>
                    <a:lnTo>
                      <a:pt x="463" y="439"/>
                    </a:lnTo>
                  </a:path>
                </a:pathLst>
              </a:custGeom>
              <a:noFill/>
              <a:ln w="19050" cap="rnd" cmpd="sng" algn="ctr">
                <a:solidFill>
                  <a:srgbClr val="000000"/>
                </a:solidFill>
                <a:prstDash val="solid"/>
                <a:round/>
                <a:headEnd type="none" w="med" len="med"/>
                <a:tailEnd type="none" w="med" len="med"/>
              </a:ln>
            </p:spPr>
            <p:txBody>
              <a:bodyPr/>
              <a:lstStyle/>
              <a:p>
                <a:endParaRPr lang="en-US"/>
              </a:p>
            </p:txBody>
          </p:sp>
          <p:sp>
            <p:nvSpPr>
              <p:cNvPr id="19" name="Freeform 15"/>
              <p:cNvSpPr>
                <a:spLocks/>
              </p:cNvSpPr>
              <p:nvPr/>
            </p:nvSpPr>
            <p:spPr bwMode="auto">
              <a:xfrm>
                <a:off x="3334045" y="2081213"/>
                <a:ext cx="700088" cy="1176337"/>
              </a:xfrm>
              <a:custGeom>
                <a:avLst/>
                <a:gdLst>
                  <a:gd name="T0" fmla="*/ 9 w 671"/>
                  <a:gd name="T1" fmla="*/ 555 h 806"/>
                  <a:gd name="T2" fmla="*/ 24 w 671"/>
                  <a:gd name="T3" fmla="*/ 499 h 806"/>
                  <a:gd name="T4" fmla="*/ 40 w 671"/>
                  <a:gd name="T5" fmla="*/ 439 h 806"/>
                  <a:gd name="T6" fmla="*/ 55 w 671"/>
                  <a:gd name="T7" fmla="*/ 384 h 806"/>
                  <a:gd name="T8" fmla="*/ 67 w 671"/>
                  <a:gd name="T9" fmla="*/ 324 h 806"/>
                  <a:gd name="T10" fmla="*/ 82 w 671"/>
                  <a:gd name="T11" fmla="*/ 268 h 806"/>
                  <a:gd name="T12" fmla="*/ 98 w 671"/>
                  <a:gd name="T13" fmla="*/ 211 h 806"/>
                  <a:gd name="T14" fmla="*/ 113 w 671"/>
                  <a:gd name="T15" fmla="*/ 164 h 806"/>
                  <a:gd name="T16" fmla="*/ 128 w 671"/>
                  <a:gd name="T17" fmla="*/ 116 h 806"/>
                  <a:gd name="T18" fmla="*/ 143 w 671"/>
                  <a:gd name="T19" fmla="*/ 77 h 806"/>
                  <a:gd name="T20" fmla="*/ 159 w 671"/>
                  <a:gd name="T21" fmla="*/ 48 h 806"/>
                  <a:gd name="T22" fmla="*/ 171 w 671"/>
                  <a:gd name="T23" fmla="*/ 24 h 806"/>
                  <a:gd name="T24" fmla="*/ 186 w 671"/>
                  <a:gd name="T25" fmla="*/ 6 h 806"/>
                  <a:gd name="T26" fmla="*/ 201 w 671"/>
                  <a:gd name="T27" fmla="*/ 0 h 806"/>
                  <a:gd name="T28" fmla="*/ 216 w 671"/>
                  <a:gd name="T29" fmla="*/ 0 h 806"/>
                  <a:gd name="T30" fmla="*/ 232 w 671"/>
                  <a:gd name="T31" fmla="*/ 12 h 806"/>
                  <a:gd name="T32" fmla="*/ 247 w 671"/>
                  <a:gd name="T33" fmla="*/ 30 h 806"/>
                  <a:gd name="T34" fmla="*/ 262 w 671"/>
                  <a:gd name="T35" fmla="*/ 56 h 806"/>
                  <a:gd name="T36" fmla="*/ 274 w 671"/>
                  <a:gd name="T37" fmla="*/ 92 h 806"/>
                  <a:gd name="T38" fmla="*/ 290 w 671"/>
                  <a:gd name="T39" fmla="*/ 131 h 806"/>
                  <a:gd name="T40" fmla="*/ 305 w 671"/>
                  <a:gd name="T41" fmla="*/ 178 h 806"/>
                  <a:gd name="T42" fmla="*/ 320 w 671"/>
                  <a:gd name="T43" fmla="*/ 229 h 806"/>
                  <a:gd name="T44" fmla="*/ 335 w 671"/>
                  <a:gd name="T45" fmla="*/ 285 h 806"/>
                  <a:gd name="T46" fmla="*/ 351 w 671"/>
                  <a:gd name="T47" fmla="*/ 342 h 806"/>
                  <a:gd name="T48" fmla="*/ 363 w 671"/>
                  <a:gd name="T49" fmla="*/ 401 h 806"/>
                  <a:gd name="T50" fmla="*/ 377 w 671"/>
                  <a:gd name="T51" fmla="*/ 460 h 806"/>
                  <a:gd name="T52" fmla="*/ 393 w 671"/>
                  <a:gd name="T53" fmla="*/ 520 h 806"/>
                  <a:gd name="T54" fmla="*/ 408 w 671"/>
                  <a:gd name="T55" fmla="*/ 573 h 806"/>
                  <a:gd name="T56" fmla="*/ 423 w 671"/>
                  <a:gd name="T57" fmla="*/ 624 h 806"/>
                  <a:gd name="T58" fmla="*/ 438 w 671"/>
                  <a:gd name="T59" fmla="*/ 671 h 806"/>
                  <a:gd name="T60" fmla="*/ 454 w 671"/>
                  <a:gd name="T61" fmla="*/ 713 h 806"/>
                  <a:gd name="T62" fmla="*/ 466 w 671"/>
                  <a:gd name="T63" fmla="*/ 746 h 806"/>
                  <a:gd name="T64" fmla="*/ 481 w 671"/>
                  <a:gd name="T65" fmla="*/ 772 h 806"/>
                  <a:gd name="T66" fmla="*/ 496 w 671"/>
                  <a:gd name="T67" fmla="*/ 793 h 806"/>
                  <a:gd name="T68" fmla="*/ 511 w 671"/>
                  <a:gd name="T69" fmla="*/ 802 h 806"/>
                  <a:gd name="T70" fmla="*/ 527 w 671"/>
                  <a:gd name="T71" fmla="*/ 802 h 806"/>
                  <a:gd name="T72" fmla="*/ 542 w 671"/>
                  <a:gd name="T73" fmla="*/ 796 h 806"/>
                  <a:gd name="T74" fmla="*/ 554 w 671"/>
                  <a:gd name="T75" fmla="*/ 781 h 806"/>
                  <a:gd name="T76" fmla="*/ 569 w 671"/>
                  <a:gd name="T77" fmla="*/ 757 h 806"/>
                  <a:gd name="T78" fmla="*/ 585 w 671"/>
                  <a:gd name="T79" fmla="*/ 725 h 806"/>
                  <a:gd name="T80" fmla="*/ 600 w 671"/>
                  <a:gd name="T81" fmla="*/ 686 h 806"/>
                  <a:gd name="T82" fmla="*/ 615 w 671"/>
                  <a:gd name="T83" fmla="*/ 641 h 806"/>
                  <a:gd name="T84" fmla="*/ 630 w 671"/>
                  <a:gd name="T85" fmla="*/ 591 h 806"/>
                  <a:gd name="T86" fmla="*/ 646 w 671"/>
                  <a:gd name="T87" fmla="*/ 537 h 806"/>
                  <a:gd name="T88" fmla="*/ 658 w 671"/>
                  <a:gd name="T89" fmla="*/ 481 h 8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71"/>
                  <a:gd name="T136" fmla="*/ 0 h 806"/>
                  <a:gd name="T137" fmla="*/ 671 w 671"/>
                  <a:gd name="T138" fmla="*/ 806 h 8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71" h="806">
                    <a:moveTo>
                      <a:pt x="0" y="591"/>
                    </a:moveTo>
                    <a:lnTo>
                      <a:pt x="3" y="573"/>
                    </a:lnTo>
                    <a:lnTo>
                      <a:pt x="9" y="555"/>
                    </a:lnTo>
                    <a:lnTo>
                      <a:pt x="15" y="537"/>
                    </a:lnTo>
                    <a:lnTo>
                      <a:pt x="18" y="520"/>
                    </a:lnTo>
                    <a:lnTo>
                      <a:pt x="24" y="499"/>
                    </a:lnTo>
                    <a:lnTo>
                      <a:pt x="30" y="481"/>
                    </a:lnTo>
                    <a:lnTo>
                      <a:pt x="34" y="460"/>
                    </a:lnTo>
                    <a:lnTo>
                      <a:pt x="40" y="439"/>
                    </a:lnTo>
                    <a:lnTo>
                      <a:pt x="43" y="421"/>
                    </a:lnTo>
                    <a:lnTo>
                      <a:pt x="49" y="401"/>
                    </a:lnTo>
                    <a:lnTo>
                      <a:pt x="55" y="384"/>
                    </a:lnTo>
                    <a:lnTo>
                      <a:pt x="58" y="363"/>
                    </a:lnTo>
                    <a:lnTo>
                      <a:pt x="64" y="342"/>
                    </a:lnTo>
                    <a:lnTo>
                      <a:pt x="67" y="324"/>
                    </a:lnTo>
                    <a:lnTo>
                      <a:pt x="73" y="303"/>
                    </a:lnTo>
                    <a:lnTo>
                      <a:pt x="79" y="285"/>
                    </a:lnTo>
                    <a:lnTo>
                      <a:pt x="82" y="268"/>
                    </a:lnTo>
                    <a:lnTo>
                      <a:pt x="88" y="247"/>
                    </a:lnTo>
                    <a:lnTo>
                      <a:pt x="95" y="229"/>
                    </a:lnTo>
                    <a:lnTo>
                      <a:pt x="98" y="211"/>
                    </a:lnTo>
                    <a:lnTo>
                      <a:pt x="104" y="196"/>
                    </a:lnTo>
                    <a:lnTo>
                      <a:pt x="107" y="178"/>
                    </a:lnTo>
                    <a:lnTo>
                      <a:pt x="113" y="164"/>
                    </a:lnTo>
                    <a:lnTo>
                      <a:pt x="119" y="146"/>
                    </a:lnTo>
                    <a:lnTo>
                      <a:pt x="122" y="131"/>
                    </a:lnTo>
                    <a:lnTo>
                      <a:pt x="128" y="116"/>
                    </a:lnTo>
                    <a:lnTo>
                      <a:pt x="131" y="104"/>
                    </a:lnTo>
                    <a:lnTo>
                      <a:pt x="137" y="92"/>
                    </a:lnTo>
                    <a:lnTo>
                      <a:pt x="143" y="77"/>
                    </a:lnTo>
                    <a:lnTo>
                      <a:pt x="146" y="68"/>
                    </a:lnTo>
                    <a:lnTo>
                      <a:pt x="152" y="56"/>
                    </a:lnTo>
                    <a:lnTo>
                      <a:pt x="159" y="48"/>
                    </a:lnTo>
                    <a:lnTo>
                      <a:pt x="162" y="39"/>
                    </a:lnTo>
                    <a:lnTo>
                      <a:pt x="168" y="30"/>
                    </a:lnTo>
                    <a:lnTo>
                      <a:pt x="171" y="24"/>
                    </a:lnTo>
                    <a:lnTo>
                      <a:pt x="177" y="18"/>
                    </a:lnTo>
                    <a:lnTo>
                      <a:pt x="183" y="12"/>
                    </a:lnTo>
                    <a:lnTo>
                      <a:pt x="186" y="6"/>
                    </a:lnTo>
                    <a:lnTo>
                      <a:pt x="192" y="3"/>
                    </a:lnTo>
                    <a:lnTo>
                      <a:pt x="195" y="0"/>
                    </a:lnTo>
                    <a:lnTo>
                      <a:pt x="201" y="0"/>
                    </a:lnTo>
                    <a:lnTo>
                      <a:pt x="207" y="0"/>
                    </a:lnTo>
                    <a:lnTo>
                      <a:pt x="210" y="0"/>
                    </a:lnTo>
                    <a:lnTo>
                      <a:pt x="216" y="0"/>
                    </a:lnTo>
                    <a:lnTo>
                      <a:pt x="223" y="3"/>
                    </a:lnTo>
                    <a:lnTo>
                      <a:pt x="226" y="6"/>
                    </a:lnTo>
                    <a:lnTo>
                      <a:pt x="232" y="12"/>
                    </a:lnTo>
                    <a:lnTo>
                      <a:pt x="235" y="18"/>
                    </a:lnTo>
                    <a:lnTo>
                      <a:pt x="241" y="24"/>
                    </a:lnTo>
                    <a:lnTo>
                      <a:pt x="247" y="30"/>
                    </a:lnTo>
                    <a:lnTo>
                      <a:pt x="250" y="39"/>
                    </a:lnTo>
                    <a:lnTo>
                      <a:pt x="256" y="48"/>
                    </a:lnTo>
                    <a:lnTo>
                      <a:pt x="262" y="56"/>
                    </a:lnTo>
                    <a:lnTo>
                      <a:pt x="265" y="68"/>
                    </a:lnTo>
                    <a:lnTo>
                      <a:pt x="271" y="77"/>
                    </a:lnTo>
                    <a:lnTo>
                      <a:pt x="274" y="92"/>
                    </a:lnTo>
                    <a:lnTo>
                      <a:pt x="281" y="104"/>
                    </a:lnTo>
                    <a:lnTo>
                      <a:pt x="287" y="116"/>
                    </a:lnTo>
                    <a:lnTo>
                      <a:pt x="290" y="131"/>
                    </a:lnTo>
                    <a:lnTo>
                      <a:pt x="296" y="146"/>
                    </a:lnTo>
                    <a:lnTo>
                      <a:pt x="299" y="164"/>
                    </a:lnTo>
                    <a:lnTo>
                      <a:pt x="305" y="178"/>
                    </a:lnTo>
                    <a:lnTo>
                      <a:pt x="311" y="196"/>
                    </a:lnTo>
                    <a:lnTo>
                      <a:pt x="314" y="211"/>
                    </a:lnTo>
                    <a:lnTo>
                      <a:pt x="320" y="229"/>
                    </a:lnTo>
                    <a:lnTo>
                      <a:pt x="326" y="247"/>
                    </a:lnTo>
                    <a:lnTo>
                      <a:pt x="329" y="268"/>
                    </a:lnTo>
                    <a:lnTo>
                      <a:pt x="335" y="285"/>
                    </a:lnTo>
                    <a:lnTo>
                      <a:pt x="338" y="303"/>
                    </a:lnTo>
                    <a:lnTo>
                      <a:pt x="345" y="324"/>
                    </a:lnTo>
                    <a:lnTo>
                      <a:pt x="351" y="342"/>
                    </a:lnTo>
                    <a:lnTo>
                      <a:pt x="354" y="363"/>
                    </a:lnTo>
                    <a:lnTo>
                      <a:pt x="360" y="384"/>
                    </a:lnTo>
                    <a:lnTo>
                      <a:pt x="363" y="401"/>
                    </a:lnTo>
                    <a:lnTo>
                      <a:pt x="369" y="421"/>
                    </a:lnTo>
                    <a:lnTo>
                      <a:pt x="374" y="439"/>
                    </a:lnTo>
                    <a:lnTo>
                      <a:pt x="377" y="460"/>
                    </a:lnTo>
                    <a:lnTo>
                      <a:pt x="383" y="481"/>
                    </a:lnTo>
                    <a:lnTo>
                      <a:pt x="389" y="499"/>
                    </a:lnTo>
                    <a:lnTo>
                      <a:pt x="393" y="520"/>
                    </a:lnTo>
                    <a:lnTo>
                      <a:pt x="399" y="537"/>
                    </a:lnTo>
                    <a:lnTo>
                      <a:pt x="402" y="555"/>
                    </a:lnTo>
                    <a:lnTo>
                      <a:pt x="408" y="573"/>
                    </a:lnTo>
                    <a:lnTo>
                      <a:pt x="414" y="591"/>
                    </a:lnTo>
                    <a:lnTo>
                      <a:pt x="417" y="609"/>
                    </a:lnTo>
                    <a:lnTo>
                      <a:pt x="423" y="624"/>
                    </a:lnTo>
                    <a:lnTo>
                      <a:pt x="426" y="641"/>
                    </a:lnTo>
                    <a:lnTo>
                      <a:pt x="432" y="656"/>
                    </a:lnTo>
                    <a:lnTo>
                      <a:pt x="438" y="671"/>
                    </a:lnTo>
                    <a:lnTo>
                      <a:pt x="441" y="686"/>
                    </a:lnTo>
                    <a:lnTo>
                      <a:pt x="447" y="701"/>
                    </a:lnTo>
                    <a:lnTo>
                      <a:pt x="454" y="713"/>
                    </a:lnTo>
                    <a:lnTo>
                      <a:pt x="457" y="725"/>
                    </a:lnTo>
                    <a:lnTo>
                      <a:pt x="463" y="737"/>
                    </a:lnTo>
                    <a:lnTo>
                      <a:pt x="466" y="746"/>
                    </a:lnTo>
                    <a:lnTo>
                      <a:pt x="472" y="757"/>
                    </a:lnTo>
                    <a:lnTo>
                      <a:pt x="478" y="766"/>
                    </a:lnTo>
                    <a:lnTo>
                      <a:pt x="481" y="772"/>
                    </a:lnTo>
                    <a:lnTo>
                      <a:pt x="487" y="781"/>
                    </a:lnTo>
                    <a:lnTo>
                      <a:pt x="490" y="787"/>
                    </a:lnTo>
                    <a:lnTo>
                      <a:pt x="496" y="793"/>
                    </a:lnTo>
                    <a:lnTo>
                      <a:pt x="502" y="796"/>
                    </a:lnTo>
                    <a:lnTo>
                      <a:pt x="505" y="799"/>
                    </a:lnTo>
                    <a:lnTo>
                      <a:pt x="511" y="802"/>
                    </a:lnTo>
                    <a:lnTo>
                      <a:pt x="518" y="802"/>
                    </a:lnTo>
                    <a:lnTo>
                      <a:pt x="521" y="805"/>
                    </a:lnTo>
                    <a:lnTo>
                      <a:pt x="527" y="802"/>
                    </a:lnTo>
                    <a:lnTo>
                      <a:pt x="530" y="802"/>
                    </a:lnTo>
                    <a:lnTo>
                      <a:pt x="536" y="799"/>
                    </a:lnTo>
                    <a:lnTo>
                      <a:pt x="542" y="796"/>
                    </a:lnTo>
                    <a:lnTo>
                      <a:pt x="545" y="793"/>
                    </a:lnTo>
                    <a:lnTo>
                      <a:pt x="551" y="787"/>
                    </a:lnTo>
                    <a:lnTo>
                      <a:pt x="554" y="781"/>
                    </a:lnTo>
                    <a:lnTo>
                      <a:pt x="560" y="772"/>
                    </a:lnTo>
                    <a:lnTo>
                      <a:pt x="566" y="766"/>
                    </a:lnTo>
                    <a:lnTo>
                      <a:pt x="569" y="757"/>
                    </a:lnTo>
                    <a:lnTo>
                      <a:pt x="575" y="746"/>
                    </a:lnTo>
                    <a:lnTo>
                      <a:pt x="582" y="737"/>
                    </a:lnTo>
                    <a:lnTo>
                      <a:pt x="585" y="725"/>
                    </a:lnTo>
                    <a:lnTo>
                      <a:pt x="591" y="713"/>
                    </a:lnTo>
                    <a:lnTo>
                      <a:pt x="594" y="701"/>
                    </a:lnTo>
                    <a:lnTo>
                      <a:pt x="600" y="686"/>
                    </a:lnTo>
                    <a:lnTo>
                      <a:pt x="606" y="671"/>
                    </a:lnTo>
                    <a:lnTo>
                      <a:pt x="609" y="656"/>
                    </a:lnTo>
                    <a:lnTo>
                      <a:pt x="615" y="641"/>
                    </a:lnTo>
                    <a:lnTo>
                      <a:pt x="618" y="624"/>
                    </a:lnTo>
                    <a:lnTo>
                      <a:pt x="624" y="609"/>
                    </a:lnTo>
                    <a:lnTo>
                      <a:pt x="630" y="591"/>
                    </a:lnTo>
                    <a:lnTo>
                      <a:pt x="633" y="573"/>
                    </a:lnTo>
                    <a:lnTo>
                      <a:pt x="640" y="555"/>
                    </a:lnTo>
                    <a:lnTo>
                      <a:pt x="646" y="537"/>
                    </a:lnTo>
                    <a:lnTo>
                      <a:pt x="649" y="520"/>
                    </a:lnTo>
                    <a:lnTo>
                      <a:pt x="655" y="499"/>
                    </a:lnTo>
                    <a:lnTo>
                      <a:pt x="658" y="481"/>
                    </a:lnTo>
                    <a:lnTo>
                      <a:pt x="664" y="460"/>
                    </a:lnTo>
                    <a:lnTo>
                      <a:pt x="670" y="439"/>
                    </a:lnTo>
                  </a:path>
                </a:pathLst>
              </a:custGeom>
              <a:noFill/>
              <a:ln w="19050" cap="rnd" cmpd="sng" algn="ctr">
                <a:solidFill>
                  <a:srgbClr val="000000"/>
                </a:solidFill>
                <a:prstDash val="solid"/>
                <a:round/>
                <a:headEnd type="none" w="med" len="med"/>
                <a:tailEnd type="none" w="med" len="med"/>
              </a:ln>
            </p:spPr>
            <p:txBody>
              <a:bodyPr/>
              <a:lstStyle/>
              <a:p>
                <a:endParaRPr lang="en-US"/>
              </a:p>
            </p:txBody>
          </p:sp>
          <p:sp>
            <p:nvSpPr>
              <p:cNvPr id="20" name="Freeform 16"/>
              <p:cNvSpPr>
                <a:spLocks/>
              </p:cNvSpPr>
              <p:nvPr/>
            </p:nvSpPr>
            <p:spPr bwMode="auto">
              <a:xfrm>
                <a:off x="3989683" y="2081213"/>
                <a:ext cx="698500" cy="1176337"/>
              </a:xfrm>
              <a:custGeom>
                <a:avLst/>
                <a:gdLst>
                  <a:gd name="T0" fmla="*/ 9 w 671"/>
                  <a:gd name="T1" fmla="*/ 555 h 806"/>
                  <a:gd name="T2" fmla="*/ 24 w 671"/>
                  <a:gd name="T3" fmla="*/ 499 h 806"/>
                  <a:gd name="T4" fmla="*/ 40 w 671"/>
                  <a:gd name="T5" fmla="*/ 439 h 806"/>
                  <a:gd name="T6" fmla="*/ 55 w 671"/>
                  <a:gd name="T7" fmla="*/ 384 h 806"/>
                  <a:gd name="T8" fmla="*/ 67 w 671"/>
                  <a:gd name="T9" fmla="*/ 324 h 806"/>
                  <a:gd name="T10" fmla="*/ 82 w 671"/>
                  <a:gd name="T11" fmla="*/ 268 h 806"/>
                  <a:gd name="T12" fmla="*/ 98 w 671"/>
                  <a:gd name="T13" fmla="*/ 211 h 806"/>
                  <a:gd name="T14" fmla="*/ 113 w 671"/>
                  <a:gd name="T15" fmla="*/ 164 h 806"/>
                  <a:gd name="T16" fmla="*/ 128 w 671"/>
                  <a:gd name="T17" fmla="*/ 116 h 806"/>
                  <a:gd name="T18" fmla="*/ 143 w 671"/>
                  <a:gd name="T19" fmla="*/ 77 h 806"/>
                  <a:gd name="T20" fmla="*/ 159 w 671"/>
                  <a:gd name="T21" fmla="*/ 48 h 806"/>
                  <a:gd name="T22" fmla="*/ 171 w 671"/>
                  <a:gd name="T23" fmla="*/ 24 h 806"/>
                  <a:gd name="T24" fmla="*/ 186 w 671"/>
                  <a:gd name="T25" fmla="*/ 6 h 806"/>
                  <a:gd name="T26" fmla="*/ 201 w 671"/>
                  <a:gd name="T27" fmla="*/ 0 h 806"/>
                  <a:gd name="T28" fmla="*/ 216 w 671"/>
                  <a:gd name="T29" fmla="*/ 0 h 806"/>
                  <a:gd name="T30" fmla="*/ 232 w 671"/>
                  <a:gd name="T31" fmla="*/ 12 h 806"/>
                  <a:gd name="T32" fmla="*/ 247 w 671"/>
                  <a:gd name="T33" fmla="*/ 30 h 806"/>
                  <a:gd name="T34" fmla="*/ 262 w 671"/>
                  <a:gd name="T35" fmla="*/ 56 h 806"/>
                  <a:gd name="T36" fmla="*/ 274 w 671"/>
                  <a:gd name="T37" fmla="*/ 92 h 806"/>
                  <a:gd name="T38" fmla="*/ 290 w 671"/>
                  <a:gd name="T39" fmla="*/ 131 h 806"/>
                  <a:gd name="T40" fmla="*/ 305 w 671"/>
                  <a:gd name="T41" fmla="*/ 178 h 806"/>
                  <a:gd name="T42" fmla="*/ 320 w 671"/>
                  <a:gd name="T43" fmla="*/ 229 h 806"/>
                  <a:gd name="T44" fmla="*/ 335 w 671"/>
                  <a:gd name="T45" fmla="*/ 285 h 806"/>
                  <a:gd name="T46" fmla="*/ 351 w 671"/>
                  <a:gd name="T47" fmla="*/ 342 h 806"/>
                  <a:gd name="T48" fmla="*/ 363 w 671"/>
                  <a:gd name="T49" fmla="*/ 401 h 806"/>
                  <a:gd name="T50" fmla="*/ 377 w 671"/>
                  <a:gd name="T51" fmla="*/ 460 h 806"/>
                  <a:gd name="T52" fmla="*/ 393 w 671"/>
                  <a:gd name="T53" fmla="*/ 520 h 806"/>
                  <a:gd name="T54" fmla="*/ 408 w 671"/>
                  <a:gd name="T55" fmla="*/ 573 h 806"/>
                  <a:gd name="T56" fmla="*/ 423 w 671"/>
                  <a:gd name="T57" fmla="*/ 624 h 806"/>
                  <a:gd name="T58" fmla="*/ 438 w 671"/>
                  <a:gd name="T59" fmla="*/ 671 h 806"/>
                  <a:gd name="T60" fmla="*/ 454 w 671"/>
                  <a:gd name="T61" fmla="*/ 713 h 806"/>
                  <a:gd name="T62" fmla="*/ 466 w 671"/>
                  <a:gd name="T63" fmla="*/ 746 h 806"/>
                  <a:gd name="T64" fmla="*/ 481 w 671"/>
                  <a:gd name="T65" fmla="*/ 772 h 806"/>
                  <a:gd name="T66" fmla="*/ 496 w 671"/>
                  <a:gd name="T67" fmla="*/ 793 h 806"/>
                  <a:gd name="T68" fmla="*/ 511 w 671"/>
                  <a:gd name="T69" fmla="*/ 802 h 806"/>
                  <a:gd name="T70" fmla="*/ 527 w 671"/>
                  <a:gd name="T71" fmla="*/ 802 h 806"/>
                  <a:gd name="T72" fmla="*/ 542 w 671"/>
                  <a:gd name="T73" fmla="*/ 796 h 806"/>
                  <a:gd name="T74" fmla="*/ 554 w 671"/>
                  <a:gd name="T75" fmla="*/ 781 h 806"/>
                  <a:gd name="T76" fmla="*/ 569 w 671"/>
                  <a:gd name="T77" fmla="*/ 757 h 806"/>
                  <a:gd name="T78" fmla="*/ 585 w 671"/>
                  <a:gd name="T79" fmla="*/ 725 h 806"/>
                  <a:gd name="T80" fmla="*/ 600 w 671"/>
                  <a:gd name="T81" fmla="*/ 686 h 806"/>
                  <a:gd name="T82" fmla="*/ 615 w 671"/>
                  <a:gd name="T83" fmla="*/ 641 h 806"/>
                  <a:gd name="T84" fmla="*/ 630 w 671"/>
                  <a:gd name="T85" fmla="*/ 591 h 806"/>
                  <a:gd name="T86" fmla="*/ 646 w 671"/>
                  <a:gd name="T87" fmla="*/ 537 h 806"/>
                  <a:gd name="T88" fmla="*/ 658 w 671"/>
                  <a:gd name="T89" fmla="*/ 481 h 8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71"/>
                  <a:gd name="T136" fmla="*/ 0 h 806"/>
                  <a:gd name="T137" fmla="*/ 671 w 671"/>
                  <a:gd name="T138" fmla="*/ 806 h 8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71" h="806">
                    <a:moveTo>
                      <a:pt x="0" y="591"/>
                    </a:moveTo>
                    <a:lnTo>
                      <a:pt x="3" y="573"/>
                    </a:lnTo>
                    <a:lnTo>
                      <a:pt x="9" y="555"/>
                    </a:lnTo>
                    <a:lnTo>
                      <a:pt x="15" y="537"/>
                    </a:lnTo>
                    <a:lnTo>
                      <a:pt x="18" y="520"/>
                    </a:lnTo>
                    <a:lnTo>
                      <a:pt x="24" y="499"/>
                    </a:lnTo>
                    <a:lnTo>
                      <a:pt x="30" y="481"/>
                    </a:lnTo>
                    <a:lnTo>
                      <a:pt x="34" y="460"/>
                    </a:lnTo>
                    <a:lnTo>
                      <a:pt x="40" y="439"/>
                    </a:lnTo>
                    <a:lnTo>
                      <a:pt x="43" y="421"/>
                    </a:lnTo>
                    <a:lnTo>
                      <a:pt x="49" y="401"/>
                    </a:lnTo>
                    <a:lnTo>
                      <a:pt x="55" y="384"/>
                    </a:lnTo>
                    <a:lnTo>
                      <a:pt x="58" y="363"/>
                    </a:lnTo>
                    <a:lnTo>
                      <a:pt x="64" y="342"/>
                    </a:lnTo>
                    <a:lnTo>
                      <a:pt x="67" y="324"/>
                    </a:lnTo>
                    <a:lnTo>
                      <a:pt x="73" y="303"/>
                    </a:lnTo>
                    <a:lnTo>
                      <a:pt x="79" y="285"/>
                    </a:lnTo>
                    <a:lnTo>
                      <a:pt x="82" y="268"/>
                    </a:lnTo>
                    <a:lnTo>
                      <a:pt x="88" y="247"/>
                    </a:lnTo>
                    <a:lnTo>
                      <a:pt x="95" y="229"/>
                    </a:lnTo>
                    <a:lnTo>
                      <a:pt x="98" y="211"/>
                    </a:lnTo>
                    <a:lnTo>
                      <a:pt x="104" y="196"/>
                    </a:lnTo>
                    <a:lnTo>
                      <a:pt x="107" y="178"/>
                    </a:lnTo>
                    <a:lnTo>
                      <a:pt x="113" y="164"/>
                    </a:lnTo>
                    <a:lnTo>
                      <a:pt x="119" y="146"/>
                    </a:lnTo>
                    <a:lnTo>
                      <a:pt x="122" y="131"/>
                    </a:lnTo>
                    <a:lnTo>
                      <a:pt x="128" y="116"/>
                    </a:lnTo>
                    <a:lnTo>
                      <a:pt x="131" y="104"/>
                    </a:lnTo>
                    <a:lnTo>
                      <a:pt x="137" y="92"/>
                    </a:lnTo>
                    <a:lnTo>
                      <a:pt x="143" y="77"/>
                    </a:lnTo>
                    <a:lnTo>
                      <a:pt x="146" y="68"/>
                    </a:lnTo>
                    <a:lnTo>
                      <a:pt x="152" y="56"/>
                    </a:lnTo>
                    <a:lnTo>
                      <a:pt x="159" y="48"/>
                    </a:lnTo>
                    <a:lnTo>
                      <a:pt x="162" y="39"/>
                    </a:lnTo>
                    <a:lnTo>
                      <a:pt x="168" y="30"/>
                    </a:lnTo>
                    <a:lnTo>
                      <a:pt x="171" y="24"/>
                    </a:lnTo>
                    <a:lnTo>
                      <a:pt x="177" y="18"/>
                    </a:lnTo>
                    <a:lnTo>
                      <a:pt x="183" y="12"/>
                    </a:lnTo>
                    <a:lnTo>
                      <a:pt x="186" y="6"/>
                    </a:lnTo>
                    <a:lnTo>
                      <a:pt x="192" y="3"/>
                    </a:lnTo>
                    <a:lnTo>
                      <a:pt x="195" y="0"/>
                    </a:lnTo>
                    <a:lnTo>
                      <a:pt x="201" y="0"/>
                    </a:lnTo>
                    <a:lnTo>
                      <a:pt x="207" y="0"/>
                    </a:lnTo>
                    <a:lnTo>
                      <a:pt x="210" y="0"/>
                    </a:lnTo>
                    <a:lnTo>
                      <a:pt x="216" y="0"/>
                    </a:lnTo>
                    <a:lnTo>
                      <a:pt x="223" y="3"/>
                    </a:lnTo>
                    <a:lnTo>
                      <a:pt x="226" y="6"/>
                    </a:lnTo>
                    <a:lnTo>
                      <a:pt x="232" y="12"/>
                    </a:lnTo>
                    <a:lnTo>
                      <a:pt x="235" y="18"/>
                    </a:lnTo>
                    <a:lnTo>
                      <a:pt x="241" y="24"/>
                    </a:lnTo>
                    <a:lnTo>
                      <a:pt x="247" y="30"/>
                    </a:lnTo>
                    <a:lnTo>
                      <a:pt x="250" y="39"/>
                    </a:lnTo>
                    <a:lnTo>
                      <a:pt x="256" y="48"/>
                    </a:lnTo>
                    <a:lnTo>
                      <a:pt x="262" y="56"/>
                    </a:lnTo>
                    <a:lnTo>
                      <a:pt x="265" y="68"/>
                    </a:lnTo>
                    <a:lnTo>
                      <a:pt x="271" y="77"/>
                    </a:lnTo>
                    <a:lnTo>
                      <a:pt x="274" y="92"/>
                    </a:lnTo>
                    <a:lnTo>
                      <a:pt x="281" y="104"/>
                    </a:lnTo>
                    <a:lnTo>
                      <a:pt x="287" y="116"/>
                    </a:lnTo>
                    <a:lnTo>
                      <a:pt x="290" y="131"/>
                    </a:lnTo>
                    <a:lnTo>
                      <a:pt x="296" y="146"/>
                    </a:lnTo>
                    <a:lnTo>
                      <a:pt x="299" y="164"/>
                    </a:lnTo>
                    <a:lnTo>
                      <a:pt x="305" y="178"/>
                    </a:lnTo>
                    <a:lnTo>
                      <a:pt x="311" y="196"/>
                    </a:lnTo>
                    <a:lnTo>
                      <a:pt x="314" y="211"/>
                    </a:lnTo>
                    <a:lnTo>
                      <a:pt x="320" y="229"/>
                    </a:lnTo>
                    <a:lnTo>
                      <a:pt x="326" y="247"/>
                    </a:lnTo>
                    <a:lnTo>
                      <a:pt x="329" y="268"/>
                    </a:lnTo>
                    <a:lnTo>
                      <a:pt x="335" y="285"/>
                    </a:lnTo>
                    <a:lnTo>
                      <a:pt x="338" y="303"/>
                    </a:lnTo>
                    <a:lnTo>
                      <a:pt x="345" y="324"/>
                    </a:lnTo>
                    <a:lnTo>
                      <a:pt x="351" y="342"/>
                    </a:lnTo>
                    <a:lnTo>
                      <a:pt x="354" y="363"/>
                    </a:lnTo>
                    <a:lnTo>
                      <a:pt x="360" y="384"/>
                    </a:lnTo>
                    <a:lnTo>
                      <a:pt x="363" y="401"/>
                    </a:lnTo>
                    <a:lnTo>
                      <a:pt x="369" y="421"/>
                    </a:lnTo>
                    <a:lnTo>
                      <a:pt x="374" y="439"/>
                    </a:lnTo>
                    <a:lnTo>
                      <a:pt x="377" y="460"/>
                    </a:lnTo>
                    <a:lnTo>
                      <a:pt x="383" y="481"/>
                    </a:lnTo>
                    <a:lnTo>
                      <a:pt x="389" y="499"/>
                    </a:lnTo>
                    <a:lnTo>
                      <a:pt x="393" y="520"/>
                    </a:lnTo>
                    <a:lnTo>
                      <a:pt x="399" y="537"/>
                    </a:lnTo>
                    <a:lnTo>
                      <a:pt x="402" y="555"/>
                    </a:lnTo>
                    <a:lnTo>
                      <a:pt x="408" y="573"/>
                    </a:lnTo>
                    <a:lnTo>
                      <a:pt x="414" y="591"/>
                    </a:lnTo>
                    <a:lnTo>
                      <a:pt x="417" y="609"/>
                    </a:lnTo>
                    <a:lnTo>
                      <a:pt x="423" y="624"/>
                    </a:lnTo>
                    <a:lnTo>
                      <a:pt x="426" y="641"/>
                    </a:lnTo>
                    <a:lnTo>
                      <a:pt x="432" y="656"/>
                    </a:lnTo>
                    <a:lnTo>
                      <a:pt x="438" y="671"/>
                    </a:lnTo>
                    <a:lnTo>
                      <a:pt x="441" y="686"/>
                    </a:lnTo>
                    <a:lnTo>
                      <a:pt x="447" y="701"/>
                    </a:lnTo>
                    <a:lnTo>
                      <a:pt x="454" y="713"/>
                    </a:lnTo>
                    <a:lnTo>
                      <a:pt x="457" y="725"/>
                    </a:lnTo>
                    <a:lnTo>
                      <a:pt x="463" y="737"/>
                    </a:lnTo>
                    <a:lnTo>
                      <a:pt x="466" y="746"/>
                    </a:lnTo>
                    <a:lnTo>
                      <a:pt x="472" y="757"/>
                    </a:lnTo>
                    <a:lnTo>
                      <a:pt x="478" y="766"/>
                    </a:lnTo>
                    <a:lnTo>
                      <a:pt x="481" y="772"/>
                    </a:lnTo>
                    <a:lnTo>
                      <a:pt x="487" y="781"/>
                    </a:lnTo>
                    <a:lnTo>
                      <a:pt x="490" y="787"/>
                    </a:lnTo>
                    <a:lnTo>
                      <a:pt x="496" y="793"/>
                    </a:lnTo>
                    <a:lnTo>
                      <a:pt x="502" y="796"/>
                    </a:lnTo>
                    <a:lnTo>
                      <a:pt x="505" y="799"/>
                    </a:lnTo>
                    <a:lnTo>
                      <a:pt x="511" y="802"/>
                    </a:lnTo>
                    <a:lnTo>
                      <a:pt x="518" y="802"/>
                    </a:lnTo>
                    <a:lnTo>
                      <a:pt x="521" y="805"/>
                    </a:lnTo>
                    <a:lnTo>
                      <a:pt x="527" y="802"/>
                    </a:lnTo>
                    <a:lnTo>
                      <a:pt x="530" y="802"/>
                    </a:lnTo>
                    <a:lnTo>
                      <a:pt x="536" y="799"/>
                    </a:lnTo>
                    <a:lnTo>
                      <a:pt x="542" y="796"/>
                    </a:lnTo>
                    <a:lnTo>
                      <a:pt x="545" y="793"/>
                    </a:lnTo>
                    <a:lnTo>
                      <a:pt x="551" y="787"/>
                    </a:lnTo>
                    <a:lnTo>
                      <a:pt x="554" y="781"/>
                    </a:lnTo>
                    <a:lnTo>
                      <a:pt x="560" y="772"/>
                    </a:lnTo>
                    <a:lnTo>
                      <a:pt x="566" y="766"/>
                    </a:lnTo>
                    <a:lnTo>
                      <a:pt x="569" y="757"/>
                    </a:lnTo>
                    <a:lnTo>
                      <a:pt x="575" y="746"/>
                    </a:lnTo>
                    <a:lnTo>
                      <a:pt x="582" y="737"/>
                    </a:lnTo>
                    <a:lnTo>
                      <a:pt x="585" y="725"/>
                    </a:lnTo>
                    <a:lnTo>
                      <a:pt x="591" y="713"/>
                    </a:lnTo>
                    <a:lnTo>
                      <a:pt x="594" y="701"/>
                    </a:lnTo>
                    <a:lnTo>
                      <a:pt x="600" y="686"/>
                    </a:lnTo>
                    <a:lnTo>
                      <a:pt x="606" y="671"/>
                    </a:lnTo>
                    <a:lnTo>
                      <a:pt x="609" y="656"/>
                    </a:lnTo>
                    <a:lnTo>
                      <a:pt x="615" y="641"/>
                    </a:lnTo>
                    <a:lnTo>
                      <a:pt x="618" y="624"/>
                    </a:lnTo>
                    <a:lnTo>
                      <a:pt x="624" y="609"/>
                    </a:lnTo>
                    <a:lnTo>
                      <a:pt x="630" y="591"/>
                    </a:lnTo>
                    <a:lnTo>
                      <a:pt x="633" y="573"/>
                    </a:lnTo>
                    <a:lnTo>
                      <a:pt x="640" y="555"/>
                    </a:lnTo>
                    <a:lnTo>
                      <a:pt x="646" y="537"/>
                    </a:lnTo>
                    <a:lnTo>
                      <a:pt x="649" y="520"/>
                    </a:lnTo>
                    <a:lnTo>
                      <a:pt x="655" y="499"/>
                    </a:lnTo>
                    <a:lnTo>
                      <a:pt x="658" y="481"/>
                    </a:lnTo>
                    <a:lnTo>
                      <a:pt x="664" y="460"/>
                    </a:lnTo>
                    <a:lnTo>
                      <a:pt x="670" y="439"/>
                    </a:lnTo>
                  </a:path>
                </a:pathLst>
              </a:custGeom>
              <a:noFill/>
              <a:ln w="19050" cap="rnd" cmpd="sng" algn="ctr">
                <a:solidFill>
                  <a:srgbClr val="000000"/>
                </a:solidFill>
                <a:prstDash val="solid"/>
                <a:round/>
                <a:headEnd type="none" w="med" len="med"/>
                <a:tailEnd type="none" w="med" len="med"/>
              </a:ln>
            </p:spPr>
            <p:txBody>
              <a:bodyPr/>
              <a:lstStyle/>
              <a:p>
                <a:endParaRPr lang="en-US"/>
              </a:p>
            </p:txBody>
          </p:sp>
        </p:grpSp>
        <p:pic>
          <p:nvPicPr>
            <p:cNvPr id="17" name="Object 2"/>
            <p:cNvPicPr>
              <a:picLocks noChangeAspect="1" noChangeArrowheads="1"/>
            </p:cNvPicPr>
            <p:nvPr/>
          </p:nvPicPr>
          <p:blipFill>
            <a:blip r:embed="rId2"/>
            <a:srcRect/>
            <a:stretch>
              <a:fillRect/>
            </a:stretch>
          </p:blipFill>
          <p:spPr bwMode="auto">
            <a:xfrm>
              <a:off x="4345292" y="3951425"/>
              <a:ext cx="177800" cy="266700"/>
            </a:xfrm>
            <a:prstGeom prst="rect">
              <a:avLst/>
            </a:prstGeom>
            <a:noFill/>
            <a:ln w="9525">
              <a:noFill/>
              <a:miter lim="800000"/>
              <a:headEnd/>
              <a:tailEnd/>
            </a:ln>
          </p:spPr>
        </p:pic>
      </p:grpSp>
      <p:sp>
        <p:nvSpPr>
          <p:cNvPr id="24" name="TextBox 23"/>
          <p:cNvSpPr txBox="1"/>
          <p:nvPr/>
        </p:nvSpPr>
        <p:spPr>
          <a:xfrm>
            <a:off x="2772422" y="3429000"/>
            <a:ext cx="1243995" cy="307777"/>
          </a:xfrm>
          <a:prstGeom prst="rect">
            <a:avLst/>
          </a:prstGeom>
          <a:noFill/>
        </p:spPr>
        <p:txBody>
          <a:bodyPr wrap="none" rtlCol="0">
            <a:spAutoFit/>
          </a:bodyPr>
          <a:lstStyle/>
          <a:p>
            <a:r>
              <a:rPr lang="en-US" sz="1400" dirty="0" smtClean="0"/>
              <a:t>A leads B by </a:t>
            </a:r>
            <a:r>
              <a:rPr lang="en-US" sz="1400" dirty="0" smtClean="0">
                <a:latin typeface="Symbol" panose="05050102010706020507" pitchFamily="18" charset="2"/>
              </a:rPr>
              <a:t>f</a:t>
            </a:r>
            <a:endParaRPr lang="en-US" sz="1400" dirty="0" smtClean="0">
              <a:latin typeface="Symbol" panose="05050102010706020507" pitchFamily="18" charset="2"/>
            </a:endParaRPr>
          </a:p>
        </p:txBody>
      </p:sp>
      <p:grpSp>
        <p:nvGrpSpPr>
          <p:cNvPr id="25" name="Group 24"/>
          <p:cNvGrpSpPr>
            <a:grpSpLocks/>
          </p:cNvGrpSpPr>
          <p:nvPr/>
        </p:nvGrpSpPr>
        <p:grpSpPr bwMode="auto">
          <a:xfrm>
            <a:off x="2329396" y="4648200"/>
            <a:ext cx="5267325" cy="1679575"/>
            <a:chOff x="1938780" y="2589270"/>
            <a:chExt cx="5266440" cy="1679460"/>
          </a:xfrm>
        </p:grpSpPr>
        <p:grpSp>
          <p:nvGrpSpPr>
            <p:cNvPr id="26" name="Group 2"/>
            <p:cNvGrpSpPr>
              <a:grpSpLocks/>
            </p:cNvGrpSpPr>
            <p:nvPr/>
          </p:nvGrpSpPr>
          <p:grpSpPr bwMode="auto">
            <a:xfrm flipH="1" flipV="1">
              <a:off x="1938780" y="3129539"/>
              <a:ext cx="1238132" cy="814876"/>
              <a:chOff x="2894992" y="2081213"/>
              <a:chExt cx="1793191" cy="1176337"/>
            </a:xfrm>
          </p:grpSpPr>
          <p:sp>
            <p:nvSpPr>
              <p:cNvPr id="45" name="Freeform 21"/>
              <p:cNvSpPr>
                <a:spLocks/>
              </p:cNvSpPr>
              <p:nvPr/>
            </p:nvSpPr>
            <p:spPr bwMode="auto">
              <a:xfrm>
                <a:off x="2894992" y="2081213"/>
                <a:ext cx="480880" cy="1174878"/>
              </a:xfrm>
              <a:custGeom>
                <a:avLst/>
                <a:gdLst/>
                <a:ahLst/>
                <a:cxnLst/>
                <a:rect l="0" t="0" r="r" b="b"/>
                <a:pathLst>
                  <a:path w="463" h="805">
                    <a:moveTo>
                      <a:pt x="0" y="0"/>
                    </a:moveTo>
                    <a:lnTo>
                      <a:pt x="9" y="0"/>
                    </a:lnTo>
                    <a:cubicBezTo>
                      <a:pt x="11" y="1"/>
                      <a:pt x="14" y="2"/>
                      <a:pt x="16" y="3"/>
                    </a:cubicBezTo>
                    <a:lnTo>
                      <a:pt x="19" y="6"/>
                    </a:lnTo>
                    <a:lnTo>
                      <a:pt x="25" y="12"/>
                    </a:lnTo>
                    <a:lnTo>
                      <a:pt x="28" y="18"/>
                    </a:lnTo>
                    <a:lnTo>
                      <a:pt x="34" y="24"/>
                    </a:lnTo>
                    <a:lnTo>
                      <a:pt x="40" y="30"/>
                    </a:lnTo>
                    <a:lnTo>
                      <a:pt x="43" y="39"/>
                    </a:lnTo>
                    <a:lnTo>
                      <a:pt x="49" y="48"/>
                    </a:lnTo>
                    <a:cubicBezTo>
                      <a:pt x="51" y="51"/>
                      <a:pt x="53" y="53"/>
                      <a:pt x="55" y="56"/>
                    </a:cubicBezTo>
                    <a:lnTo>
                      <a:pt x="58" y="68"/>
                    </a:lnTo>
                    <a:lnTo>
                      <a:pt x="64" y="77"/>
                    </a:lnTo>
                    <a:lnTo>
                      <a:pt x="67" y="92"/>
                    </a:lnTo>
                    <a:cubicBezTo>
                      <a:pt x="69" y="96"/>
                      <a:pt x="72" y="100"/>
                      <a:pt x="74" y="104"/>
                    </a:cubicBezTo>
                    <a:lnTo>
                      <a:pt x="80" y="116"/>
                    </a:lnTo>
                    <a:lnTo>
                      <a:pt x="83" y="131"/>
                    </a:lnTo>
                    <a:lnTo>
                      <a:pt x="89" y="146"/>
                    </a:lnTo>
                    <a:lnTo>
                      <a:pt x="92" y="164"/>
                    </a:lnTo>
                    <a:cubicBezTo>
                      <a:pt x="94" y="169"/>
                      <a:pt x="96" y="173"/>
                      <a:pt x="98" y="178"/>
                    </a:cubicBezTo>
                    <a:lnTo>
                      <a:pt x="104" y="196"/>
                    </a:lnTo>
                    <a:lnTo>
                      <a:pt x="107" y="211"/>
                    </a:lnTo>
                    <a:lnTo>
                      <a:pt x="113" y="229"/>
                    </a:lnTo>
                    <a:lnTo>
                      <a:pt x="119" y="247"/>
                    </a:lnTo>
                    <a:lnTo>
                      <a:pt x="122" y="268"/>
                    </a:lnTo>
                    <a:cubicBezTo>
                      <a:pt x="124" y="274"/>
                      <a:pt x="126" y="279"/>
                      <a:pt x="128" y="285"/>
                    </a:cubicBezTo>
                    <a:lnTo>
                      <a:pt x="131" y="303"/>
                    </a:lnTo>
                    <a:cubicBezTo>
                      <a:pt x="133" y="310"/>
                      <a:pt x="136" y="317"/>
                      <a:pt x="138" y="324"/>
                    </a:cubicBezTo>
                    <a:lnTo>
                      <a:pt x="144" y="342"/>
                    </a:lnTo>
                    <a:lnTo>
                      <a:pt x="147" y="363"/>
                    </a:lnTo>
                    <a:lnTo>
                      <a:pt x="153" y="384"/>
                    </a:lnTo>
                    <a:cubicBezTo>
                      <a:pt x="154" y="390"/>
                      <a:pt x="155" y="395"/>
                      <a:pt x="156" y="401"/>
                    </a:cubicBezTo>
                    <a:cubicBezTo>
                      <a:pt x="158" y="408"/>
                      <a:pt x="160" y="414"/>
                      <a:pt x="162" y="421"/>
                    </a:cubicBezTo>
                    <a:cubicBezTo>
                      <a:pt x="164" y="427"/>
                      <a:pt x="165" y="433"/>
                      <a:pt x="167" y="439"/>
                    </a:cubicBezTo>
                    <a:lnTo>
                      <a:pt x="170" y="460"/>
                    </a:lnTo>
                    <a:lnTo>
                      <a:pt x="176" y="481"/>
                    </a:lnTo>
                    <a:lnTo>
                      <a:pt x="182" y="499"/>
                    </a:lnTo>
                    <a:cubicBezTo>
                      <a:pt x="183" y="506"/>
                      <a:pt x="185" y="513"/>
                      <a:pt x="186" y="520"/>
                    </a:cubicBezTo>
                    <a:cubicBezTo>
                      <a:pt x="188" y="526"/>
                      <a:pt x="190" y="531"/>
                      <a:pt x="192" y="537"/>
                    </a:cubicBezTo>
                    <a:lnTo>
                      <a:pt x="195" y="555"/>
                    </a:lnTo>
                    <a:lnTo>
                      <a:pt x="201" y="573"/>
                    </a:lnTo>
                    <a:lnTo>
                      <a:pt x="207" y="591"/>
                    </a:lnTo>
                    <a:lnTo>
                      <a:pt x="210" y="609"/>
                    </a:lnTo>
                    <a:lnTo>
                      <a:pt x="216" y="624"/>
                    </a:lnTo>
                    <a:cubicBezTo>
                      <a:pt x="217" y="630"/>
                      <a:pt x="218" y="635"/>
                      <a:pt x="219" y="641"/>
                    </a:cubicBezTo>
                    <a:lnTo>
                      <a:pt x="225" y="656"/>
                    </a:lnTo>
                    <a:lnTo>
                      <a:pt x="231" y="671"/>
                    </a:lnTo>
                    <a:lnTo>
                      <a:pt x="234" y="686"/>
                    </a:lnTo>
                    <a:lnTo>
                      <a:pt x="240" y="701"/>
                    </a:lnTo>
                    <a:cubicBezTo>
                      <a:pt x="242" y="705"/>
                      <a:pt x="245" y="709"/>
                      <a:pt x="247" y="713"/>
                    </a:cubicBezTo>
                    <a:lnTo>
                      <a:pt x="250" y="725"/>
                    </a:lnTo>
                    <a:lnTo>
                      <a:pt x="256" y="737"/>
                    </a:lnTo>
                    <a:lnTo>
                      <a:pt x="259" y="746"/>
                    </a:lnTo>
                    <a:cubicBezTo>
                      <a:pt x="261" y="750"/>
                      <a:pt x="263" y="753"/>
                      <a:pt x="265" y="757"/>
                    </a:cubicBezTo>
                    <a:lnTo>
                      <a:pt x="271" y="766"/>
                    </a:lnTo>
                    <a:lnTo>
                      <a:pt x="274" y="772"/>
                    </a:lnTo>
                    <a:lnTo>
                      <a:pt x="280" y="781"/>
                    </a:lnTo>
                    <a:lnTo>
                      <a:pt x="283" y="787"/>
                    </a:lnTo>
                    <a:lnTo>
                      <a:pt x="289" y="793"/>
                    </a:lnTo>
                    <a:lnTo>
                      <a:pt x="295" y="796"/>
                    </a:lnTo>
                    <a:lnTo>
                      <a:pt x="298" y="799"/>
                    </a:lnTo>
                    <a:lnTo>
                      <a:pt x="304" y="802"/>
                    </a:lnTo>
                    <a:lnTo>
                      <a:pt x="311" y="802"/>
                    </a:lnTo>
                    <a:lnTo>
                      <a:pt x="314" y="805"/>
                    </a:lnTo>
                    <a:lnTo>
                      <a:pt x="320" y="802"/>
                    </a:lnTo>
                    <a:lnTo>
                      <a:pt x="323" y="802"/>
                    </a:lnTo>
                    <a:lnTo>
                      <a:pt x="329" y="799"/>
                    </a:lnTo>
                    <a:lnTo>
                      <a:pt x="335" y="796"/>
                    </a:lnTo>
                    <a:lnTo>
                      <a:pt x="338" y="793"/>
                    </a:lnTo>
                    <a:lnTo>
                      <a:pt x="344" y="787"/>
                    </a:lnTo>
                    <a:lnTo>
                      <a:pt x="347" y="781"/>
                    </a:lnTo>
                    <a:lnTo>
                      <a:pt x="353" y="772"/>
                    </a:lnTo>
                    <a:lnTo>
                      <a:pt x="359" y="766"/>
                    </a:lnTo>
                    <a:lnTo>
                      <a:pt x="362" y="757"/>
                    </a:lnTo>
                    <a:cubicBezTo>
                      <a:pt x="364" y="753"/>
                      <a:pt x="366" y="750"/>
                      <a:pt x="368" y="746"/>
                    </a:cubicBezTo>
                    <a:cubicBezTo>
                      <a:pt x="370" y="743"/>
                      <a:pt x="373" y="740"/>
                      <a:pt x="375" y="737"/>
                    </a:cubicBezTo>
                    <a:lnTo>
                      <a:pt x="378" y="725"/>
                    </a:lnTo>
                    <a:lnTo>
                      <a:pt x="384" y="713"/>
                    </a:lnTo>
                    <a:lnTo>
                      <a:pt x="387" y="701"/>
                    </a:lnTo>
                    <a:lnTo>
                      <a:pt x="393" y="686"/>
                    </a:lnTo>
                    <a:lnTo>
                      <a:pt x="399" y="671"/>
                    </a:lnTo>
                    <a:lnTo>
                      <a:pt x="402" y="656"/>
                    </a:lnTo>
                    <a:lnTo>
                      <a:pt x="408" y="641"/>
                    </a:lnTo>
                    <a:cubicBezTo>
                      <a:pt x="409" y="635"/>
                      <a:pt x="410" y="630"/>
                      <a:pt x="411" y="624"/>
                    </a:cubicBezTo>
                    <a:lnTo>
                      <a:pt x="417" y="609"/>
                    </a:lnTo>
                    <a:lnTo>
                      <a:pt x="423" y="591"/>
                    </a:lnTo>
                    <a:lnTo>
                      <a:pt x="426" y="573"/>
                    </a:lnTo>
                    <a:cubicBezTo>
                      <a:pt x="428" y="567"/>
                      <a:pt x="431" y="561"/>
                      <a:pt x="433" y="555"/>
                    </a:cubicBezTo>
                    <a:lnTo>
                      <a:pt x="439" y="537"/>
                    </a:lnTo>
                    <a:cubicBezTo>
                      <a:pt x="440" y="531"/>
                      <a:pt x="441" y="526"/>
                      <a:pt x="442" y="520"/>
                    </a:cubicBezTo>
                    <a:lnTo>
                      <a:pt x="448" y="499"/>
                    </a:lnTo>
                    <a:lnTo>
                      <a:pt x="451" y="481"/>
                    </a:lnTo>
                    <a:lnTo>
                      <a:pt x="457" y="460"/>
                    </a:lnTo>
                    <a:lnTo>
                      <a:pt x="463" y="439"/>
                    </a:lnTo>
                  </a:path>
                </a:pathLst>
              </a:custGeom>
              <a:noFill/>
              <a:ln w="19050" cap="rnd" cmpd="sng" algn="ctr">
                <a:solidFill>
                  <a:srgbClr val="000000"/>
                </a:solidFill>
                <a:prstDash val="solid"/>
                <a:round/>
                <a:headEnd type="none" w="med" len="med"/>
                <a:tailEnd type="none" w="med" len="med"/>
              </a:ln>
            </p:spPr>
            <p:txBody>
              <a:bodyPr/>
              <a:lstStyle/>
              <a:p>
                <a:endParaRPr lang="en-US"/>
              </a:p>
            </p:txBody>
          </p:sp>
          <p:sp>
            <p:nvSpPr>
              <p:cNvPr id="46" name="Freeform 22"/>
              <p:cNvSpPr>
                <a:spLocks/>
              </p:cNvSpPr>
              <p:nvPr/>
            </p:nvSpPr>
            <p:spPr bwMode="auto">
              <a:xfrm>
                <a:off x="3334045" y="2081213"/>
                <a:ext cx="700088" cy="1176337"/>
              </a:xfrm>
              <a:custGeom>
                <a:avLst/>
                <a:gdLst>
                  <a:gd name="T0" fmla="*/ 9 w 671"/>
                  <a:gd name="T1" fmla="*/ 555 h 806"/>
                  <a:gd name="T2" fmla="*/ 24 w 671"/>
                  <a:gd name="T3" fmla="*/ 499 h 806"/>
                  <a:gd name="T4" fmla="*/ 40 w 671"/>
                  <a:gd name="T5" fmla="*/ 439 h 806"/>
                  <a:gd name="T6" fmla="*/ 55 w 671"/>
                  <a:gd name="T7" fmla="*/ 384 h 806"/>
                  <a:gd name="T8" fmla="*/ 67 w 671"/>
                  <a:gd name="T9" fmla="*/ 324 h 806"/>
                  <a:gd name="T10" fmla="*/ 82 w 671"/>
                  <a:gd name="T11" fmla="*/ 268 h 806"/>
                  <a:gd name="T12" fmla="*/ 98 w 671"/>
                  <a:gd name="T13" fmla="*/ 211 h 806"/>
                  <a:gd name="T14" fmla="*/ 113 w 671"/>
                  <a:gd name="T15" fmla="*/ 164 h 806"/>
                  <a:gd name="T16" fmla="*/ 128 w 671"/>
                  <a:gd name="T17" fmla="*/ 116 h 806"/>
                  <a:gd name="T18" fmla="*/ 143 w 671"/>
                  <a:gd name="T19" fmla="*/ 77 h 806"/>
                  <a:gd name="T20" fmla="*/ 159 w 671"/>
                  <a:gd name="T21" fmla="*/ 48 h 806"/>
                  <a:gd name="T22" fmla="*/ 171 w 671"/>
                  <a:gd name="T23" fmla="*/ 24 h 806"/>
                  <a:gd name="T24" fmla="*/ 186 w 671"/>
                  <a:gd name="T25" fmla="*/ 6 h 806"/>
                  <a:gd name="T26" fmla="*/ 201 w 671"/>
                  <a:gd name="T27" fmla="*/ 0 h 806"/>
                  <a:gd name="T28" fmla="*/ 216 w 671"/>
                  <a:gd name="T29" fmla="*/ 0 h 806"/>
                  <a:gd name="T30" fmla="*/ 232 w 671"/>
                  <a:gd name="T31" fmla="*/ 12 h 806"/>
                  <a:gd name="T32" fmla="*/ 247 w 671"/>
                  <a:gd name="T33" fmla="*/ 30 h 806"/>
                  <a:gd name="T34" fmla="*/ 262 w 671"/>
                  <a:gd name="T35" fmla="*/ 56 h 806"/>
                  <a:gd name="T36" fmla="*/ 274 w 671"/>
                  <a:gd name="T37" fmla="*/ 92 h 806"/>
                  <a:gd name="T38" fmla="*/ 290 w 671"/>
                  <a:gd name="T39" fmla="*/ 131 h 806"/>
                  <a:gd name="T40" fmla="*/ 305 w 671"/>
                  <a:gd name="T41" fmla="*/ 178 h 806"/>
                  <a:gd name="T42" fmla="*/ 320 w 671"/>
                  <a:gd name="T43" fmla="*/ 229 h 806"/>
                  <a:gd name="T44" fmla="*/ 335 w 671"/>
                  <a:gd name="T45" fmla="*/ 285 h 806"/>
                  <a:gd name="T46" fmla="*/ 351 w 671"/>
                  <a:gd name="T47" fmla="*/ 342 h 806"/>
                  <a:gd name="T48" fmla="*/ 363 w 671"/>
                  <a:gd name="T49" fmla="*/ 401 h 806"/>
                  <a:gd name="T50" fmla="*/ 377 w 671"/>
                  <a:gd name="T51" fmla="*/ 460 h 806"/>
                  <a:gd name="T52" fmla="*/ 393 w 671"/>
                  <a:gd name="T53" fmla="*/ 520 h 806"/>
                  <a:gd name="T54" fmla="*/ 408 w 671"/>
                  <a:gd name="T55" fmla="*/ 573 h 806"/>
                  <a:gd name="T56" fmla="*/ 423 w 671"/>
                  <a:gd name="T57" fmla="*/ 624 h 806"/>
                  <a:gd name="T58" fmla="*/ 438 w 671"/>
                  <a:gd name="T59" fmla="*/ 671 h 806"/>
                  <a:gd name="T60" fmla="*/ 454 w 671"/>
                  <a:gd name="T61" fmla="*/ 713 h 806"/>
                  <a:gd name="T62" fmla="*/ 466 w 671"/>
                  <a:gd name="T63" fmla="*/ 746 h 806"/>
                  <a:gd name="T64" fmla="*/ 481 w 671"/>
                  <a:gd name="T65" fmla="*/ 772 h 806"/>
                  <a:gd name="T66" fmla="*/ 496 w 671"/>
                  <a:gd name="T67" fmla="*/ 793 h 806"/>
                  <a:gd name="T68" fmla="*/ 511 w 671"/>
                  <a:gd name="T69" fmla="*/ 802 h 806"/>
                  <a:gd name="T70" fmla="*/ 527 w 671"/>
                  <a:gd name="T71" fmla="*/ 802 h 806"/>
                  <a:gd name="T72" fmla="*/ 542 w 671"/>
                  <a:gd name="T73" fmla="*/ 796 h 806"/>
                  <a:gd name="T74" fmla="*/ 554 w 671"/>
                  <a:gd name="T75" fmla="*/ 781 h 806"/>
                  <a:gd name="T76" fmla="*/ 569 w 671"/>
                  <a:gd name="T77" fmla="*/ 757 h 806"/>
                  <a:gd name="T78" fmla="*/ 585 w 671"/>
                  <a:gd name="T79" fmla="*/ 725 h 806"/>
                  <a:gd name="T80" fmla="*/ 600 w 671"/>
                  <a:gd name="T81" fmla="*/ 686 h 806"/>
                  <a:gd name="T82" fmla="*/ 615 w 671"/>
                  <a:gd name="T83" fmla="*/ 641 h 806"/>
                  <a:gd name="T84" fmla="*/ 630 w 671"/>
                  <a:gd name="T85" fmla="*/ 591 h 806"/>
                  <a:gd name="T86" fmla="*/ 646 w 671"/>
                  <a:gd name="T87" fmla="*/ 537 h 806"/>
                  <a:gd name="T88" fmla="*/ 658 w 671"/>
                  <a:gd name="T89" fmla="*/ 481 h 8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71"/>
                  <a:gd name="T136" fmla="*/ 0 h 806"/>
                  <a:gd name="T137" fmla="*/ 671 w 671"/>
                  <a:gd name="T138" fmla="*/ 806 h 8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71" h="806">
                    <a:moveTo>
                      <a:pt x="0" y="591"/>
                    </a:moveTo>
                    <a:lnTo>
                      <a:pt x="3" y="573"/>
                    </a:lnTo>
                    <a:lnTo>
                      <a:pt x="9" y="555"/>
                    </a:lnTo>
                    <a:lnTo>
                      <a:pt x="15" y="537"/>
                    </a:lnTo>
                    <a:lnTo>
                      <a:pt x="18" y="520"/>
                    </a:lnTo>
                    <a:lnTo>
                      <a:pt x="24" y="499"/>
                    </a:lnTo>
                    <a:lnTo>
                      <a:pt x="30" y="481"/>
                    </a:lnTo>
                    <a:lnTo>
                      <a:pt x="34" y="460"/>
                    </a:lnTo>
                    <a:lnTo>
                      <a:pt x="40" y="439"/>
                    </a:lnTo>
                    <a:lnTo>
                      <a:pt x="43" y="421"/>
                    </a:lnTo>
                    <a:lnTo>
                      <a:pt x="49" y="401"/>
                    </a:lnTo>
                    <a:lnTo>
                      <a:pt x="55" y="384"/>
                    </a:lnTo>
                    <a:lnTo>
                      <a:pt x="58" y="363"/>
                    </a:lnTo>
                    <a:lnTo>
                      <a:pt x="64" y="342"/>
                    </a:lnTo>
                    <a:lnTo>
                      <a:pt x="67" y="324"/>
                    </a:lnTo>
                    <a:lnTo>
                      <a:pt x="73" y="303"/>
                    </a:lnTo>
                    <a:lnTo>
                      <a:pt x="79" y="285"/>
                    </a:lnTo>
                    <a:lnTo>
                      <a:pt x="82" y="268"/>
                    </a:lnTo>
                    <a:lnTo>
                      <a:pt x="88" y="247"/>
                    </a:lnTo>
                    <a:lnTo>
                      <a:pt x="95" y="229"/>
                    </a:lnTo>
                    <a:lnTo>
                      <a:pt x="98" y="211"/>
                    </a:lnTo>
                    <a:lnTo>
                      <a:pt x="104" y="196"/>
                    </a:lnTo>
                    <a:lnTo>
                      <a:pt x="107" y="178"/>
                    </a:lnTo>
                    <a:lnTo>
                      <a:pt x="113" y="164"/>
                    </a:lnTo>
                    <a:lnTo>
                      <a:pt x="119" y="146"/>
                    </a:lnTo>
                    <a:lnTo>
                      <a:pt x="122" y="131"/>
                    </a:lnTo>
                    <a:lnTo>
                      <a:pt x="128" y="116"/>
                    </a:lnTo>
                    <a:lnTo>
                      <a:pt x="131" y="104"/>
                    </a:lnTo>
                    <a:lnTo>
                      <a:pt x="137" y="92"/>
                    </a:lnTo>
                    <a:lnTo>
                      <a:pt x="143" y="77"/>
                    </a:lnTo>
                    <a:lnTo>
                      <a:pt x="146" y="68"/>
                    </a:lnTo>
                    <a:lnTo>
                      <a:pt x="152" y="56"/>
                    </a:lnTo>
                    <a:lnTo>
                      <a:pt x="159" y="48"/>
                    </a:lnTo>
                    <a:lnTo>
                      <a:pt x="162" y="39"/>
                    </a:lnTo>
                    <a:lnTo>
                      <a:pt x="168" y="30"/>
                    </a:lnTo>
                    <a:lnTo>
                      <a:pt x="171" y="24"/>
                    </a:lnTo>
                    <a:lnTo>
                      <a:pt x="177" y="18"/>
                    </a:lnTo>
                    <a:lnTo>
                      <a:pt x="183" y="12"/>
                    </a:lnTo>
                    <a:lnTo>
                      <a:pt x="186" y="6"/>
                    </a:lnTo>
                    <a:lnTo>
                      <a:pt x="192" y="3"/>
                    </a:lnTo>
                    <a:lnTo>
                      <a:pt x="195" y="0"/>
                    </a:lnTo>
                    <a:lnTo>
                      <a:pt x="201" y="0"/>
                    </a:lnTo>
                    <a:lnTo>
                      <a:pt x="207" y="0"/>
                    </a:lnTo>
                    <a:lnTo>
                      <a:pt x="210" y="0"/>
                    </a:lnTo>
                    <a:lnTo>
                      <a:pt x="216" y="0"/>
                    </a:lnTo>
                    <a:lnTo>
                      <a:pt x="223" y="3"/>
                    </a:lnTo>
                    <a:lnTo>
                      <a:pt x="226" y="6"/>
                    </a:lnTo>
                    <a:lnTo>
                      <a:pt x="232" y="12"/>
                    </a:lnTo>
                    <a:lnTo>
                      <a:pt x="235" y="18"/>
                    </a:lnTo>
                    <a:lnTo>
                      <a:pt x="241" y="24"/>
                    </a:lnTo>
                    <a:lnTo>
                      <a:pt x="247" y="30"/>
                    </a:lnTo>
                    <a:lnTo>
                      <a:pt x="250" y="39"/>
                    </a:lnTo>
                    <a:lnTo>
                      <a:pt x="256" y="48"/>
                    </a:lnTo>
                    <a:lnTo>
                      <a:pt x="262" y="56"/>
                    </a:lnTo>
                    <a:lnTo>
                      <a:pt x="265" y="68"/>
                    </a:lnTo>
                    <a:lnTo>
                      <a:pt x="271" y="77"/>
                    </a:lnTo>
                    <a:lnTo>
                      <a:pt x="274" y="92"/>
                    </a:lnTo>
                    <a:lnTo>
                      <a:pt x="281" y="104"/>
                    </a:lnTo>
                    <a:lnTo>
                      <a:pt x="287" y="116"/>
                    </a:lnTo>
                    <a:lnTo>
                      <a:pt x="290" y="131"/>
                    </a:lnTo>
                    <a:lnTo>
                      <a:pt x="296" y="146"/>
                    </a:lnTo>
                    <a:lnTo>
                      <a:pt x="299" y="164"/>
                    </a:lnTo>
                    <a:lnTo>
                      <a:pt x="305" y="178"/>
                    </a:lnTo>
                    <a:lnTo>
                      <a:pt x="311" y="196"/>
                    </a:lnTo>
                    <a:lnTo>
                      <a:pt x="314" y="211"/>
                    </a:lnTo>
                    <a:lnTo>
                      <a:pt x="320" y="229"/>
                    </a:lnTo>
                    <a:lnTo>
                      <a:pt x="326" y="247"/>
                    </a:lnTo>
                    <a:lnTo>
                      <a:pt x="329" y="268"/>
                    </a:lnTo>
                    <a:lnTo>
                      <a:pt x="335" y="285"/>
                    </a:lnTo>
                    <a:lnTo>
                      <a:pt x="338" y="303"/>
                    </a:lnTo>
                    <a:lnTo>
                      <a:pt x="345" y="324"/>
                    </a:lnTo>
                    <a:lnTo>
                      <a:pt x="351" y="342"/>
                    </a:lnTo>
                    <a:lnTo>
                      <a:pt x="354" y="363"/>
                    </a:lnTo>
                    <a:lnTo>
                      <a:pt x="360" y="384"/>
                    </a:lnTo>
                    <a:lnTo>
                      <a:pt x="363" y="401"/>
                    </a:lnTo>
                    <a:lnTo>
                      <a:pt x="369" y="421"/>
                    </a:lnTo>
                    <a:lnTo>
                      <a:pt x="374" y="439"/>
                    </a:lnTo>
                    <a:lnTo>
                      <a:pt x="377" y="460"/>
                    </a:lnTo>
                    <a:lnTo>
                      <a:pt x="383" y="481"/>
                    </a:lnTo>
                    <a:lnTo>
                      <a:pt x="389" y="499"/>
                    </a:lnTo>
                    <a:lnTo>
                      <a:pt x="393" y="520"/>
                    </a:lnTo>
                    <a:lnTo>
                      <a:pt x="399" y="537"/>
                    </a:lnTo>
                    <a:lnTo>
                      <a:pt x="402" y="555"/>
                    </a:lnTo>
                    <a:lnTo>
                      <a:pt x="408" y="573"/>
                    </a:lnTo>
                    <a:lnTo>
                      <a:pt x="414" y="591"/>
                    </a:lnTo>
                    <a:lnTo>
                      <a:pt x="417" y="609"/>
                    </a:lnTo>
                    <a:lnTo>
                      <a:pt x="423" y="624"/>
                    </a:lnTo>
                    <a:lnTo>
                      <a:pt x="426" y="641"/>
                    </a:lnTo>
                    <a:lnTo>
                      <a:pt x="432" y="656"/>
                    </a:lnTo>
                    <a:lnTo>
                      <a:pt x="438" y="671"/>
                    </a:lnTo>
                    <a:lnTo>
                      <a:pt x="441" y="686"/>
                    </a:lnTo>
                    <a:lnTo>
                      <a:pt x="447" y="701"/>
                    </a:lnTo>
                    <a:lnTo>
                      <a:pt x="454" y="713"/>
                    </a:lnTo>
                    <a:lnTo>
                      <a:pt x="457" y="725"/>
                    </a:lnTo>
                    <a:lnTo>
                      <a:pt x="463" y="737"/>
                    </a:lnTo>
                    <a:lnTo>
                      <a:pt x="466" y="746"/>
                    </a:lnTo>
                    <a:lnTo>
                      <a:pt x="472" y="757"/>
                    </a:lnTo>
                    <a:lnTo>
                      <a:pt x="478" y="766"/>
                    </a:lnTo>
                    <a:lnTo>
                      <a:pt x="481" y="772"/>
                    </a:lnTo>
                    <a:lnTo>
                      <a:pt x="487" y="781"/>
                    </a:lnTo>
                    <a:lnTo>
                      <a:pt x="490" y="787"/>
                    </a:lnTo>
                    <a:lnTo>
                      <a:pt x="496" y="793"/>
                    </a:lnTo>
                    <a:lnTo>
                      <a:pt x="502" y="796"/>
                    </a:lnTo>
                    <a:lnTo>
                      <a:pt x="505" y="799"/>
                    </a:lnTo>
                    <a:lnTo>
                      <a:pt x="511" y="802"/>
                    </a:lnTo>
                    <a:lnTo>
                      <a:pt x="518" y="802"/>
                    </a:lnTo>
                    <a:lnTo>
                      <a:pt x="521" y="805"/>
                    </a:lnTo>
                    <a:lnTo>
                      <a:pt x="527" y="802"/>
                    </a:lnTo>
                    <a:lnTo>
                      <a:pt x="530" y="802"/>
                    </a:lnTo>
                    <a:lnTo>
                      <a:pt x="536" y="799"/>
                    </a:lnTo>
                    <a:lnTo>
                      <a:pt x="542" y="796"/>
                    </a:lnTo>
                    <a:lnTo>
                      <a:pt x="545" y="793"/>
                    </a:lnTo>
                    <a:lnTo>
                      <a:pt x="551" y="787"/>
                    </a:lnTo>
                    <a:lnTo>
                      <a:pt x="554" y="781"/>
                    </a:lnTo>
                    <a:lnTo>
                      <a:pt x="560" y="772"/>
                    </a:lnTo>
                    <a:lnTo>
                      <a:pt x="566" y="766"/>
                    </a:lnTo>
                    <a:lnTo>
                      <a:pt x="569" y="757"/>
                    </a:lnTo>
                    <a:lnTo>
                      <a:pt x="575" y="746"/>
                    </a:lnTo>
                    <a:lnTo>
                      <a:pt x="582" y="737"/>
                    </a:lnTo>
                    <a:lnTo>
                      <a:pt x="585" y="725"/>
                    </a:lnTo>
                    <a:lnTo>
                      <a:pt x="591" y="713"/>
                    </a:lnTo>
                    <a:lnTo>
                      <a:pt x="594" y="701"/>
                    </a:lnTo>
                    <a:lnTo>
                      <a:pt x="600" y="686"/>
                    </a:lnTo>
                    <a:lnTo>
                      <a:pt x="606" y="671"/>
                    </a:lnTo>
                    <a:lnTo>
                      <a:pt x="609" y="656"/>
                    </a:lnTo>
                    <a:lnTo>
                      <a:pt x="615" y="641"/>
                    </a:lnTo>
                    <a:lnTo>
                      <a:pt x="618" y="624"/>
                    </a:lnTo>
                    <a:lnTo>
                      <a:pt x="624" y="609"/>
                    </a:lnTo>
                    <a:lnTo>
                      <a:pt x="630" y="591"/>
                    </a:lnTo>
                    <a:lnTo>
                      <a:pt x="633" y="573"/>
                    </a:lnTo>
                    <a:lnTo>
                      <a:pt x="640" y="555"/>
                    </a:lnTo>
                    <a:lnTo>
                      <a:pt x="646" y="537"/>
                    </a:lnTo>
                    <a:lnTo>
                      <a:pt x="649" y="520"/>
                    </a:lnTo>
                    <a:lnTo>
                      <a:pt x="655" y="499"/>
                    </a:lnTo>
                    <a:lnTo>
                      <a:pt x="658" y="481"/>
                    </a:lnTo>
                    <a:lnTo>
                      <a:pt x="664" y="460"/>
                    </a:lnTo>
                    <a:lnTo>
                      <a:pt x="670" y="439"/>
                    </a:lnTo>
                  </a:path>
                </a:pathLst>
              </a:custGeom>
              <a:noFill/>
              <a:ln w="19050" cap="rnd" cmpd="sng" algn="ctr">
                <a:solidFill>
                  <a:srgbClr val="000000"/>
                </a:solidFill>
                <a:prstDash val="solid"/>
                <a:round/>
                <a:headEnd type="none" w="med" len="med"/>
                <a:tailEnd type="none" w="med" len="med"/>
              </a:ln>
            </p:spPr>
            <p:txBody>
              <a:bodyPr/>
              <a:lstStyle/>
              <a:p>
                <a:endParaRPr lang="en-US"/>
              </a:p>
            </p:txBody>
          </p:sp>
          <p:sp>
            <p:nvSpPr>
              <p:cNvPr id="47" name="Freeform 23"/>
              <p:cNvSpPr>
                <a:spLocks/>
              </p:cNvSpPr>
              <p:nvPr/>
            </p:nvSpPr>
            <p:spPr bwMode="auto">
              <a:xfrm>
                <a:off x="3989683" y="2081213"/>
                <a:ext cx="698500" cy="1176337"/>
              </a:xfrm>
              <a:custGeom>
                <a:avLst/>
                <a:gdLst>
                  <a:gd name="T0" fmla="*/ 9 w 671"/>
                  <a:gd name="T1" fmla="*/ 555 h 806"/>
                  <a:gd name="T2" fmla="*/ 24 w 671"/>
                  <a:gd name="T3" fmla="*/ 499 h 806"/>
                  <a:gd name="T4" fmla="*/ 40 w 671"/>
                  <a:gd name="T5" fmla="*/ 439 h 806"/>
                  <a:gd name="T6" fmla="*/ 55 w 671"/>
                  <a:gd name="T7" fmla="*/ 384 h 806"/>
                  <a:gd name="T8" fmla="*/ 67 w 671"/>
                  <a:gd name="T9" fmla="*/ 324 h 806"/>
                  <a:gd name="T10" fmla="*/ 82 w 671"/>
                  <a:gd name="T11" fmla="*/ 268 h 806"/>
                  <a:gd name="T12" fmla="*/ 98 w 671"/>
                  <a:gd name="T13" fmla="*/ 211 h 806"/>
                  <a:gd name="T14" fmla="*/ 113 w 671"/>
                  <a:gd name="T15" fmla="*/ 164 h 806"/>
                  <a:gd name="T16" fmla="*/ 128 w 671"/>
                  <a:gd name="T17" fmla="*/ 116 h 806"/>
                  <a:gd name="T18" fmla="*/ 143 w 671"/>
                  <a:gd name="T19" fmla="*/ 77 h 806"/>
                  <a:gd name="T20" fmla="*/ 159 w 671"/>
                  <a:gd name="T21" fmla="*/ 48 h 806"/>
                  <a:gd name="T22" fmla="*/ 171 w 671"/>
                  <a:gd name="T23" fmla="*/ 24 h 806"/>
                  <a:gd name="T24" fmla="*/ 186 w 671"/>
                  <a:gd name="T25" fmla="*/ 6 h 806"/>
                  <a:gd name="T26" fmla="*/ 201 w 671"/>
                  <a:gd name="T27" fmla="*/ 0 h 806"/>
                  <a:gd name="T28" fmla="*/ 216 w 671"/>
                  <a:gd name="T29" fmla="*/ 0 h 806"/>
                  <a:gd name="T30" fmla="*/ 232 w 671"/>
                  <a:gd name="T31" fmla="*/ 12 h 806"/>
                  <a:gd name="T32" fmla="*/ 247 w 671"/>
                  <a:gd name="T33" fmla="*/ 30 h 806"/>
                  <a:gd name="T34" fmla="*/ 262 w 671"/>
                  <a:gd name="T35" fmla="*/ 56 h 806"/>
                  <a:gd name="T36" fmla="*/ 274 w 671"/>
                  <a:gd name="T37" fmla="*/ 92 h 806"/>
                  <a:gd name="T38" fmla="*/ 290 w 671"/>
                  <a:gd name="T39" fmla="*/ 131 h 806"/>
                  <a:gd name="T40" fmla="*/ 305 w 671"/>
                  <a:gd name="T41" fmla="*/ 178 h 806"/>
                  <a:gd name="T42" fmla="*/ 320 w 671"/>
                  <a:gd name="T43" fmla="*/ 229 h 806"/>
                  <a:gd name="T44" fmla="*/ 335 w 671"/>
                  <a:gd name="T45" fmla="*/ 285 h 806"/>
                  <a:gd name="T46" fmla="*/ 351 w 671"/>
                  <a:gd name="T47" fmla="*/ 342 h 806"/>
                  <a:gd name="T48" fmla="*/ 363 w 671"/>
                  <a:gd name="T49" fmla="*/ 401 h 806"/>
                  <a:gd name="T50" fmla="*/ 377 w 671"/>
                  <a:gd name="T51" fmla="*/ 460 h 806"/>
                  <a:gd name="T52" fmla="*/ 393 w 671"/>
                  <a:gd name="T53" fmla="*/ 520 h 806"/>
                  <a:gd name="T54" fmla="*/ 408 w 671"/>
                  <a:gd name="T55" fmla="*/ 573 h 806"/>
                  <a:gd name="T56" fmla="*/ 423 w 671"/>
                  <a:gd name="T57" fmla="*/ 624 h 806"/>
                  <a:gd name="T58" fmla="*/ 438 w 671"/>
                  <a:gd name="T59" fmla="*/ 671 h 806"/>
                  <a:gd name="T60" fmla="*/ 454 w 671"/>
                  <a:gd name="T61" fmla="*/ 713 h 806"/>
                  <a:gd name="T62" fmla="*/ 466 w 671"/>
                  <a:gd name="T63" fmla="*/ 746 h 806"/>
                  <a:gd name="T64" fmla="*/ 481 w 671"/>
                  <a:gd name="T65" fmla="*/ 772 h 806"/>
                  <a:gd name="T66" fmla="*/ 496 w 671"/>
                  <a:gd name="T67" fmla="*/ 793 h 806"/>
                  <a:gd name="T68" fmla="*/ 511 w 671"/>
                  <a:gd name="T69" fmla="*/ 802 h 806"/>
                  <a:gd name="T70" fmla="*/ 527 w 671"/>
                  <a:gd name="T71" fmla="*/ 802 h 806"/>
                  <a:gd name="T72" fmla="*/ 542 w 671"/>
                  <a:gd name="T73" fmla="*/ 796 h 806"/>
                  <a:gd name="T74" fmla="*/ 554 w 671"/>
                  <a:gd name="T75" fmla="*/ 781 h 806"/>
                  <a:gd name="T76" fmla="*/ 569 w 671"/>
                  <a:gd name="T77" fmla="*/ 757 h 806"/>
                  <a:gd name="T78" fmla="*/ 585 w 671"/>
                  <a:gd name="T79" fmla="*/ 725 h 806"/>
                  <a:gd name="T80" fmla="*/ 600 w 671"/>
                  <a:gd name="T81" fmla="*/ 686 h 806"/>
                  <a:gd name="T82" fmla="*/ 615 w 671"/>
                  <a:gd name="T83" fmla="*/ 641 h 806"/>
                  <a:gd name="T84" fmla="*/ 630 w 671"/>
                  <a:gd name="T85" fmla="*/ 591 h 806"/>
                  <a:gd name="T86" fmla="*/ 646 w 671"/>
                  <a:gd name="T87" fmla="*/ 537 h 806"/>
                  <a:gd name="T88" fmla="*/ 658 w 671"/>
                  <a:gd name="T89" fmla="*/ 481 h 8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71"/>
                  <a:gd name="T136" fmla="*/ 0 h 806"/>
                  <a:gd name="T137" fmla="*/ 671 w 671"/>
                  <a:gd name="T138" fmla="*/ 806 h 8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71" h="806">
                    <a:moveTo>
                      <a:pt x="0" y="591"/>
                    </a:moveTo>
                    <a:lnTo>
                      <a:pt x="3" y="573"/>
                    </a:lnTo>
                    <a:lnTo>
                      <a:pt x="9" y="555"/>
                    </a:lnTo>
                    <a:lnTo>
                      <a:pt x="15" y="537"/>
                    </a:lnTo>
                    <a:lnTo>
                      <a:pt x="18" y="520"/>
                    </a:lnTo>
                    <a:lnTo>
                      <a:pt x="24" y="499"/>
                    </a:lnTo>
                    <a:lnTo>
                      <a:pt x="30" y="481"/>
                    </a:lnTo>
                    <a:lnTo>
                      <a:pt x="34" y="460"/>
                    </a:lnTo>
                    <a:lnTo>
                      <a:pt x="40" y="439"/>
                    </a:lnTo>
                    <a:lnTo>
                      <a:pt x="43" y="421"/>
                    </a:lnTo>
                    <a:lnTo>
                      <a:pt x="49" y="401"/>
                    </a:lnTo>
                    <a:lnTo>
                      <a:pt x="55" y="384"/>
                    </a:lnTo>
                    <a:lnTo>
                      <a:pt x="58" y="363"/>
                    </a:lnTo>
                    <a:lnTo>
                      <a:pt x="64" y="342"/>
                    </a:lnTo>
                    <a:lnTo>
                      <a:pt x="67" y="324"/>
                    </a:lnTo>
                    <a:lnTo>
                      <a:pt x="73" y="303"/>
                    </a:lnTo>
                    <a:lnTo>
                      <a:pt x="79" y="285"/>
                    </a:lnTo>
                    <a:lnTo>
                      <a:pt x="82" y="268"/>
                    </a:lnTo>
                    <a:lnTo>
                      <a:pt x="88" y="247"/>
                    </a:lnTo>
                    <a:lnTo>
                      <a:pt x="95" y="229"/>
                    </a:lnTo>
                    <a:lnTo>
                      <a:pt x="98" y="211"/>
                    </a:lnTo>
                    <a:lnTo>
                      <a:pt x="104" y="196"/>
                    </a:lnTo>
                    <a:lnTo>
                      <a:pt x="107" y="178"/>
                    </a:lnTo>
                    <a:lnTo>
                      <a:pt x="113" y="164"/>
                    </a:lnTo>
                    <a:lnTo>
                      <a:pt x="119" y="146"/>
                    </a:lnTo>
                    <a:lnTo>
                      <a:pt x="122" y="131"/>
                    </a:lnTo>
                    <a:lnTo>
                      <a:pt x="128" y="116"/>
                    </a:lnTo>
                    <a:lnTo>
                      <a:pt x="131" y="104"/>
                    </a:lnTo>
                    <a:lnTo>
                      <a:pt x="137" y="92"/>
                    </a:lnTo>
                    <a:lnTo>
                      <a:pt x="143" y="77"/>
                    </a:lnTo>
                    <a:lnTo>
                      <a:pt x="146" y="68"/>
                    </a:lnTo>
                    <a:lnTo>
                      <a:pt x="152" y="56"/>
                    </a:lnTo>
                    <a:lnTo>
                      <a:pt x="159" y="48"/>
                    </a:lnTo>
                    <a:lnTo>
                      <a:pt x="162" y="39"/>
                    </a:lnTo>
                    <a:lnTo>
                      <a:pt x="168" y="30"/>
                    </a:lnTo>
                    <a:lnTo>
                      <a:pt x="171" y="24"/>
                    </a:lnTo>
                    <a:lnTo>
                      <a:pt x="177" y="18"/>
                    </a:lnTo>
                    <a:lnTo>
                      <a:pt x="183" y="12"/>
                    </a:lnTo>
                    <a:lnTo>
                      <a:pt x="186" y="6"/>
                    </a:lnTo>
                    <a:lnTo>
                      <a:pt x="192" y="3"/>
                    </a:lnTo>
                    <a:lnTo>
                      <a:pt x="195" y="0"/>
                    </a:lnTo>
                    <a:lnTo>
                      <a:pt x="201" y="0"/>
                    </a:lnTo>
                    <a:lnTo>
                      <a:pt x="207" y="0"/>
                    </a:lnTo>
                    <a:lnTo>
                      <a:pt x="210" y="0"/>
                    </a:lnTo>
                    <a:lnTo>
                      <a:pt x="216" y="0"/>
                    </a:lnTo>
                    <a:lnTo>
                      <a:pt x="223" y="3"/>
                    </a:lnTo>
                    <a:lnTo>
                      <a:pt x="226" y="6"/>
                    </a:lnTo>
                    <a:lnTo>
                      <a:pt x="232" y="12"/>
                    </a:lnTo>
                    <a:lnTo>
                      <a:pt x="235" y="18"/>
                    </a:lnTo>
                    <a:lnTo>
                      <a:pt x="241" y="24"/>
                    </a:lnTo>
                    <a:lnTo>
                      <a:pt x="247" y="30"/>
                    </a:lnTo>
                    <a:lnTo>
                      <a:pt x="250" y="39"/>
                    </a:lnTo>
                    <a:lnTo>
                      <a:pt x="256" y="48"/>
                    </a:lnTo>
                    <a:lnTo>
                      <a:pt x="262" y="56"/>
                    </a:lnTo>
                    <a:lnTo>
                      <a:pt x="265" y="68"/>
                    </a:lnTo>
                    <a:lnTo>
                      <a:pt x="271" y="77"/>
                    </a:lnTo>
                    <a:lnTo>
                      <a:pt x="274" y="92"/>
                    </a:lnTo>
                    <a:lnTo>
                      <a:pt x="281" y="104"/>
                    </a:lnTo>
                    <a:lnTo>
                      <a:pt x="287" y="116"/>
                    </a:lnTo>
                    <a:lnTo>
                      <a:pt x="290" y="131"/>
                    </a:lnTo>
                    <a:lnTo>
                      <a:pt x="296" y="146"/>
                    </a:lnTo>
                    <a:lnTo>
                      <a:pt x="299" y="164"/>
                    </a:lnTo>
                    <a:lnTo>
                      <a:pt x="305" y="178"/>
                    </a:lnTo>
                    <a:lnTo>
                      <a:pt x="311" y="196"/>
                    </a:lnTo>
                    <a:lnTo>
                      <a:pt x="314" y="211"/>
                    </a:lnTo>
                    <a:lnTo>
                      <a:pt x="320" y="229"/>
                    </a:lnTo>
                    <a:lnTo>
                      <a:pt x="326" y="247"/>
                    </a:lnTo>
                    <a:lnTo>
                      <a:pt x="329" y="268"/>
                    </a:lnTo>
                    <a:lnTo>
                      <a:pt x="335" y="285"/>
                    </a:lnTo>
                    <a:lnTo>
                      <a:pt x="338" y="303"/>
                    </a:lnTo>
                    <a:lnTo>
                      <a:pt x="345" y="324"/>
                    </a:lnTo>
                    <a:lnTo>
                      <a:pt x="351" y="342"/>
                    </a:lnTo>
                    <a:lnTo>
                      <a:pt x="354" y="363"/>
                    </a:lnTo>
                    <a:lnTo>
                      <a:pt x="360" y="384"/>
                    </a:lnTo>
                    <a:lnTo>
                      <a:pt x="363" y="401"/>
                    </a:lnTo>
                    <a:lnTo>
                      <a:pt x="369" y="421"/>
                    </a:lnTo>
                    <a:lnTo>
                      <a:pt x="374" y="439"/>
                    </a:lnTo>
                    <a:lnTo>
                      <a:pt x="377" y="460"/>
                    </a:lnTo>
                    <a:lnTo>
                      <a:pt x="383" y="481"/>
                    </a:lnTo>
                    <a:lnTo>
                      <a:pt x="389" y="499"/>
                    </a:lnTo>
                    <a:lnTo>
                      <a:pt x="393" y="520"/>
                    </a:lnTo>
                    <a:lnTo>
                      <a:pt x="399" y="537"/>
                    </a:lnTo>
                    <a:lnTo>
                      <a:pt x="402" y="555"/>
                    </a:lnTo>
                    <a:lnTo>
                      <a:pt x="408" y="573"/>
                    </a:lnTo>
                    <a:lnTo>
                      <a:pt x="414" y="591"/>
                    </a:lnTo>
                    <a:lnTo>
                      <a:pt x="417" y="609"/>
                    </a:lnTo>
                    <a:lnTo>
                      <a:pt x="423" y="624"/>
                    </a:lnTo>
                    <a:lnTo>
                      <a:pt x="426" y="641"/>
                    </a:lnTo>
                    <a:lnTo>
                      <a:pt x="432" y="656"/>
                    </a:lnTo>
                    <a:lnTo>
                      <a:pt x="438" y="671"/>
                    </a:lnTo>
                    <a:lnTo>
                      <a:pt x="441" y="686"/>
                    </a:lnTo>
                    <a:lnTo>
                      <a:pt x="447" y="701"/>
                    </a:lnTo>
                    <a:lnTo>
                      <a:pt x="454" y="713"/>
                    </a:lnTo>
                    <a:lnTo>
                      <a:pt x="457" y="725"/>
                    </a:lnTo>
                    <a:lnTo>
                      <a:pt x="463" y="737"/>
                    </a:lnTo>
                    <a:lnTo>
                      <a:pt x="466" y="746"/>
                    </a:lnTo>
                    <a:lnTo>
                      <a:pt x="472" y="757"/>
                    </a:lnTo>
                    <a:lnTo>
                      <a:pt x="478" y="766"/>
                    </a:lnTo>
                    <a:lnTo>
                      <a:pt x="481" y="772"/>
                    </a:lnTo>
                    <a:lnTo>
                      <a:pt x="487" y="781"/>
                    </a:lnTo>
                    <a:lnTo>
                      <a:pt x="490" y="787"/>
                    </a:lnTo>
                    <a:lnTo>
                      <a:pt x="496" y="793"/>
                    </a:lnTo>
                    <a:lnTo>
                      <a:pt x="502" y="796"/>
                    </a:lnTo>
                    <a:lnTo>
                      <a:pt x="505" y="799"/>
                    </a:lnTo>
                    <a:lnTo>
                      <a:pt x="511" y="802"/>
                    </a:lnTo>
                    <a:lnTo>
                      <a:pt x="518" y="802"/>
                    </a:lnTo>
                    <a:lnTo>
                      <a:pt x="521" y="805"/>
                    </a:lnTo>
                    <a:lnTo>
                      <a:pt x="527" y="802"/>
                    </a:lnTo>
                    <a:lnTo>
                      <a:pt x="530" y="802"/>
                    </a:lnTo>
                    <a:lnTo>
                      <a:pt x="536" y="799"/>
                    </a:lnTo>
                    <a:lnTo>
                      <a:pt x="542" y="796"/>
                    </a:lnTo>
                    <a:lnTo>
                      <a:pt x="545" y="793"/>
                    </a:lnTo>
                    <a:lnTo>
                      <a:pt x="551" y="787"/>
                    </a:lnTo>
                    <a:lnTo>
                      <a:pt x="554" y="781"/>
                    </a:lnTo>
                    <a:lnTo>
                      <a:pt x="560" y="772"/>
                    </a:lnTo>
                    <a:lnTo>
                      <a:pt x="566" y="766"/>
                    </a:lnTo>
                    <a:lnTo>
                      <a:pt x="569" y="757"/>
                    </a:lnTo>
                    <a:lnTo>
                      <a:pt x="575" y="746"/>
                    </a:lnTo>
                    <a:lnTo>
                      <a:pt x="582" y="737"/>
                    </a:lnTo>
                    <a:lnTo>
                      <a:pt x="585" y="725"/>
                    </a:lnTo>
                    <a:lnTo>
                      <a:pt x="591" y="713"/>
                    </a:lnTo>
                    <a:lnTo>
                      <a:pt x="594" y="701"/>
                    </a:lnTo>
                    <a:lnTo>
                      <a:pt x="600" y="686"/>
                    </a:lnTo>
                    <a:lnTo>
                      <a:pt x="606" y="671"/>
                    </a:lnTo>
                    <a:lnTo>
                      <a:pt x="609" y="656"/>
                    </a:lnTo>
                    <a:lnTo>
                      <a:pt x="615" y="641"/>
                    </a:lnTo>
                    <a:lnTo>
                      <a:pt x="618" y="624"/>
                    </a:lnTo>
                    <a:lnTo>
                      <a:pt x="624" y="609"/>
                    </a:lnTo>
                    <a:lnTo>
                      <a:pt x="630" y="591"/>
                    </a:lnTo>
                    <a:lnTo>
                      <a:pt x="633" y="573"/>
                    </a:lnTo>
                    <a:lnTo>
                      <a:pt x="640" y="555"/>
                    </a:lnTo>
                    <a:lnTo>
                      <a:pt x="646" y="537"/>
                    </a:lnTo>
                    <a:lnTo>
                      <a:pt x="649" y="520"/>
                    </a:lnTo>
                    <a:lnTo>
                      <a:pt x="655" y="499"/>
                    </a:lnTo>
                    <a:lnTo>
                      <a:pt x="658" y="481"/>
                    </a:lnTo>
                    <a:lnTo>
                      <a:pt x="664" y="460"/>
                    </a:lnTo>
                    <a:lnTo>
                      <a:pt x="670" y="439"/>
                    </a:lnTo>
                  </a:path>
                </a:pathLst>
              </a:custGeom>
              <a:noFill/>
              <a:ln w="19050" cap="rnd" cmpd="sng" algn="ctr">
                <a:solidFill>
                  <a:srgbClr val="000000"/>
                </a:solidFill>
                <a:prstDash val="solid"/>
                <a:round/>
                <a:headEnd type="none" w="med" len="med"/>
                <a:tailEnd type="none" w="med" len="med"/>
              </a:ln>
            </p:spPr>
            <p:txBody>
              <a:bodyPr/>
              <a:lstStyle/>
              <a:p>
                <a:endParaRPr lang="en-US"/>
              </a:p>
            </p:txBody>
          </p:sp>
        </p:grpSp>
        <p:sp>
          <p:nvSpPr>
            <p:cNvPr id="27" name="Rectangle 26"/>
            <p:cNvSpPr/>
            <p:nvPr/>
          </p:nvSpPr>
          <p:spPr>
            <a:xfrm>
              <a:off x="3851396" y="3159143"/>
              <a:ext cx="919009" cy="666704"/>
            </a:xfrm>
            <a:prstGeom prst="rect">
              <a:avLst/>
            </a:prstGeom>
            <a:solidFill>
              <a:srgbClr val="FFFFFF"/>
            </a:solidFill>
            <a:ln w="19050" cap="flat" cmpd="sng" algn="ctr">
              <a:solidFill>
                <a:schemeClr val="tx1"/>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cxnSp>
          <p:nvCxnSpPr>
            <p:cNvPr id="28" name="Straight Arrow Connector 27"/>
            <p:cNvCxnSpPr/>
            <p:nvPr/>
          </p:nvCxnSpPr>
          <p:spPr>
            <a:xfrm>
              <a:off x="3422843" y="3519481"/>
              <a:ext cx="436490" cy="1587"/>
            </a:xfrm>
            <a:prstGeom prst="straightConnector1">
              <a:avLst/>
            </a:prstGeom>
            <a:ln w="19050" cap="flat" cmpd="sng" algn="ctr">
              <a:solidFill>
                <a:srgbClr val="000000"/>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4762467" y="3519481"/>
              <a:ext cx="438076" cy="1587"/>
            </a:xfrm>
            <a:prstGeom prst="straightConnector1">
              <a:avLst/>
            </a:prstGeom>
            <a:ln w="19050" cap="flat" cmpd="sng" algn="ctr">
              <a:solidFill>
                <a:srgbClr val="000000"/>
              </a:solidFill>
              <a:prstDash val="solid"/>
              <a:round/>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grpSp>
          <p:nvGrpSpPr>
            <p:cNvPr id="30" name="Group 6"/>
            <p:cNvGrpSpPr>
              <a:grpSpLocks/>
            </p:cNvGrpSpPr>
            <p:nvPr/>
          </p:nvGrpSpPr>
          <p:grpSpPr bwMode="auto">
            <a:xfrm flipH="1" flipV="1">
              <a:off x="5407194" y="3129539"/>
              <a:ext cx="1238132" cy="814876"/>
              <a:chOff x="2894992" y="2081213"/>
              <a:chExt cx="1793191" cy="1176337"/>
            </a:xfrm>
          </p:grpSpPr>
          <p:sp>
            <p:nvSpPr>
              <p:cNvPr id="42" name="Freeform 18"/>
              <p:cNvSpPr>
                <a:spLocks/>
              </p:cNvSpPr>
              <p:nvPr/>
            </p:nvSpPr>
            <p:spPr bwMode="auto">
              <a:xfrm>
                <a:off x="2894992" y="2081213"/>
                <a:ext cx="480880" cy="1174878"/>
              </a:xfrm>
              <a:custGeom>
                <a:avLst/>
                <a:gdLst/>
                <a:ahLst/>
                <a:cxnLst/>
                <a:rect l="0" t="0" r="r" b="b"/>
                <a:pathLst>
                  <a:path w="463" h="805">
                    <a:moveTo>
                      <a:pt x="0" y="0"/>
                    </a:moveTo>
                    <a:lnTo>
                      <a:pt x="9" y="0"/>
                    </a:lnTo>
                    <a:cubicBezTo>
                      <a:pt x="11" y="1"/>
                      <a:pt x="14" y="2"/>
                      <a:pt x="16" y="3"/>
                    </a:cubicBezTo>
                    <a:lnTo>
                      <a:pt x="19" y="6"/>
                    </a:lnTo>
                    <a:lnTo>
                      <a:pt x="25" y="12"/>
                    </a:lnTo>
                    <a:lnTo>
                      <a:pt x="28" y="18"/>
                    </a:lnTo>
                    <a:lnTo>
                      <a:pt x="34" y="24"/>
                    </a:lnTo>
                    <a:lnTo>
                      <a:pt x="40" y="30"/>
                    </a:lnTo>
                    <a:lnTo>
                      <a:pt x="43" y="39"/>
                    </a:lnTo>
                    <a:lnTo>
                      <a:pt x="49" y="48"/>
                    </a:lnTo>
                    <a:cubicBezTo>
                      <a:pt x="51" y="51"/>
                      <a:pt x="53" y="53"/>
                      <a:pt x="55" y="56"/>
                    </a:cubicBezTo>
                    <a:lnTo>
                      <a:pt x="58" y="68"/>
                    </a:lnTo>
                    <a:lnTo>
                      <a:pt x="64" y="77"/>
                    </a:lnTo>
                    <a:lnTo>
                      <a:pt x="67" y="92"/>
                    </a:lnTo>
                    <a:cubicBezTo>
                      <a:pt x="69" y="96"/>
                      <a:pt x="72" y="100"/>
                      <a:pt x="74" y="104"/>
                    </a:cubicBezTo>
                    <a:lnTo>
                      <a:pt x="80" y="116"/>
                    </a:lnTo>
                    <a:lnTo>
                      <a:pt x="83" y="131"/>
                    </a:lnTo>
                    <a:lnTo>
                      <a:pt x="89" y="146"/>
                    </a:lnTo>
                    <a:lnTo>
                      <a:pt x="92" y="164"/>
                    </a:lnTo>
                    <a:cubicBezTo>
                      <a:pt x="94" y="169"/>
                      <a:pt x="96" y="173"/>
                      <a:pt x="98" y="178"/>
                    </a:cubicBezTo>
                    <a:lnTo>
                      <a:pt x="104" y="196"/>
                    </a:lnTo>
                    <a:lnTo>
                      <a:pt x="107" y="211"/>
                    </a:lnTo>
                    <a:lnTo>
                      <a:pt x="113" y="229"/>
                    </a:lnTo>
                    <a:lnTo>
                      <a:pt x="119" y="247"/>
                    </a:lnTo>
                    <a:lnTo>
                      <a:pt x="122" y="268"/>
                    </a:lnTo>
                    <a:cubicBezTo>
                      <a:pt x="124" y="274"/>
                      <a:pt x="126" y="279"/>
                      <a:pt x="128" y="285"/>
                    </a:cubicBezTo>
                    <a:lnTo>
                      <a:pt x="131" y="303"/>
                    </a:lnTo>
                    <a:cubicBezTo>
                      <a:pt x="133" y="310"/>
                      <a:pt x="136" y="317"/>
                      <a:pt x="138" y="324"/>
                    </a:cubicBezTo>
                    <a:lnTo>
                      <a:pt x="144" y="342"/>
                    </a:lnTo>
                    <a:lnTo>
                      <a:pt x="147" y="363"/>
                    </a:lnTo>
                    <a:lnTo>
                      <a:pt x="153" y="384"/>
                    </a:lnTo>
                    <a:cubicBezTo>
                      <a:pt x="154" y="390"/>
                      <a:pt x="155" y="395"/>
                      <a:pt x="156" y="401"/>
                    </a:cubicBezTo>
                    <a:cubicBezTo>
                      <a:pt x="158" y="408"/>
                      <a:pt x="160" y="414"/>
                      <a:pt x="162" y="421"/>
                    </a:cubicBezTo>
                    <a:cubicBezTo>
                      <a:pt x="164" y="427"/>
                      <a:pt x="165" y="433"/>
                      <a:pt x="167" y="439"/>
                    </a:cubicBezTo>
                    <a:lnTo>
                      <a:pt x="170" y="460"/>
                    </a:lnTo>
                    <a:lnTo>
                      <a:pt x="176" y="481"/>
                    </a:lnTo>
                    <a:lnTo>
                      <a:pt x="182" y="499"/>
                    </a:lnTo>
                    <a:cubicBezTo>
                      <a:pt x="183" y="506"/>
                      <a:pt x="185" y="513"/>
                      <a:pt x="186" y="520"/>
                    </a:cubicBezTo>
                    <a:cubicBezTo>
                      <a:pt x="188" y="526"/>
                      <a:pt x="190" y="531"/>
                      <a:pt x="192" y="537"/>
                    </a:cubicBezTo>
                    <a:lnTo>
                      <a:pt x="195" y="555"/>
                    </a:lnTo>
                    <a:lnTo>
                      <a:pt x="201" y="573"/>
                    </a:lnTo>
                    <a:lnTo>
                      <a:pt x="207" y="591"/>
                    </a:lnTo>
                    <a:lnTo>
                      <a:pt x="210" y="609"/>
                    </a:lnTo>
                    <a:lnTo>
                      <a:pt x="216" y="624"/>
                    </a:lnTo>
                    <a:cubicBezTo>
                      <a:pt x="217" y="630"/>
                      <a:pt x="218" y="635"/>
                      <a:pt x="219" y="641"/>
                    </a:cubicBezTo>
                    <a:lnTo>
                      <a:pt x="225" y="656"/>
                    </a:lnTo>
                    <a:lnTo>
                      <a:pt x="231" y="671"/>
                    </a:lnTo>
                    <a:lnTo>
                      <a:pt x="234" y="686"/>
                    </a:lnTo>
                    <a:lnTo>
                      <a:pt x="240" y="701"/>
                    </a:lnTo>
                    <a:cubicBezTo>
                      <a:pt x="242" y="705"/>
                      <a:pt x="245" y="709"/>
                      <a:pt x="247" y="713"/>
                    </a:cubicBezTo>
                    <a:lnTo>
                      <a:pt x="250" y="725"/>
                    </a:lnTo>
                    <a:lnTo>
                      <a:pt x="256" y="737"/>
                    </a:lnTo>
                    <a:lnTo>
                      <a:pt x="259" y="746"/>
                    </a:lnTo>
                    <a:cubicBezTo>
                      <a:pt x="261" y="750"/>
                      <a:pt x="263" y="753"/>
                      <a:pt x="265" y="757"/>
                    </a:cubicBezTo>
                    <a:lnTo>
                      <a:pt x="271" y="766"/>
                    </a:lnTo>
                    <a:lnTo>
                      <a:pt x="274" y="772"/>
                    </a:lnTo>
                    <a:lnTo>
                      <a:pt x="280" y="781"/>
                    </a:lnTo>
                    <a:lnTo>
                      <a:pt x="283" y="787"/>
                    </a:lnTo>
                    <a:lnTo>
                      <a:pt x="289" y="793"/>
                    </a:lnTo>
                    <a:lnTo>
                      <a:pt x="295" y="796"/>
                    </a:lnTo>
                    <a:lnTo>
                      <a:pt x="298" y="799"/>
                    </a:lnTo>
                    <a:lnTo>
                      <a:pt x="304" y="802"/>
                    </a:lnTo>
                    <a:lnTo>
                      <a:pt x="311" y="802"/>
                    </a:lnTo>
                    <a:lnTo>
                      <a:pt x="314" y="805"/>
                    </a:lnTo>
                    <a:lnTo>
                      <a:pt x="320" y="802"/>
                    </a:lnTo>
                    <a:lnTo>
                      <a:pt x="323" y="802"/>
                    </a:lnTo>
                    <a:lnTo>
                      <a:pt x="329" y="799"/>
                    </a:lnTo>
                    <a:lnTo>
                      <a:pt x="335" y="796"/>
                    </a:lnTo>
                    <a:lnTo>
                      <a:pt x="338" y="793"/>
                    </a:lnTo>
                    <a:lnTo>
                      <a:pt x="344" y="787"/>
                    </a:lnTo>
                    <a:lnTo>
                      <a:pt x="347" y="781"/>
                    </a:lnTo>
                    <a:lnTo>
                      <a:pt x="353" y="772"/>
                    </a:lnTo>
                    <a:lnTo>
                      <a:pt x="359" y="766"/>
                    </a:lnTo>
                    <a:lnTo>
                      <a:pt x="362" y="757"/>
                    </a:lnTo>
                    <a:cubicBezTo>
                      <a:pt x="364" y="753"/>
                      <a:pt x="366" y="750"/>
                      <a:pt x="368" y="746"/>
                    </a:cubicBezTo>
                    <a:cubicBezTo>
                      <a:pt x="370" y="743"/>
                      <a:pt x="373" y="740"/>
                      <a:pt x="375" y="737"/>
                    </a:cubicBezTo>
                    <a:lnTo>
                      <a:pt x="378" y="725"/>
                    </a:lnTo>
                    <a:lnTo>
                      <a:pt x="384" y="713"/>
                    </a:lnTo>
                    <a:lnTo>
                      <a:pt x="387" y="701"/>
                    </a:lnTo>
                    <a:lnTo>
                      <a:pt x="393" y="686"/>
                    </a:lnTo>
                    <a:lnTo>
                      <a:pt x="399" y="671"/>
                    </a:lnTo>
                    <a:lnTo>
                      <a:pt x="402" y="656"/>
                    </a:lnTo>
                    <a:lnTo>
                      <a:pt x="408" y="641"/>
                    </a:lnTo>
                    <a:cubicBezTo>
                      <a:pt x="409" y="635"/>
                      <a:pt x="410" y="630"/>
                      <a:pt x="411" y="624"/>
                    </a:cubicBezTo>
                    <a:lnTo>
                      <a:pt x="417" y="609"/>
                    </a:lnTo>
                    <a:lnTo>
                      <a:pt x="423" y="591"/>
                    </a:lnTo>
                    <a:lnTo>
                      <a:pt x="426" y="573"/>
                    </a:lnTo>
                    <a:cubicBezTo>
                      <a:pt x="428" y="567"/>
                      <a:pt x="431" y="561"/>
                      <a:pt x="433" y="555"/>
                    </a:cubicBezTo>
                    <a:lnTo>
                      <a:pt x="439" y="537"/>
                    </a:lnTo>
                    <a:cubicBezTo>
                      <a:pt x="440" y="531"/>
                      <a:pt x="441" y="526"/>
                      <a:pt x="442" y="520"/>
                    </a:cubicBezTo>
                    <a:lnTo>
                      <a:pt x="448" y="499"/>
                    </a:lnTo>
                    <a:lnTo>
                      <a:pt x="451" y="481"/>
                    </a:lnTo>
                    <a:lnTo>
                      <a:pt x="457" y="460"/>
                    </a:lnTo>
                    <a:lnTo>
                      <a:pt x="463" y="439"/>
                    </a:lnTo>
                  </a:path>
                </a:pathLst>
              </a:custGeom>
              <a:noFill/>
              <a:ln w="19050" cap="rnd" cmpd="sng" algn="ctr">
                <a:solidFill>
                  <a:srgbClr val="000000"/>
                </a:solidFill>
                <a:prstDash val="solid"/>
                <a:round/>
                <a:headEnd type="none" w="med" len="med"/>
                <a:tailEnd type="none" w="med" len="med"/>
              </a:ln>
            </p:spPr>
            <p:txBody>
              <a:bodyPr/>
              <a:lstStyle/>
              <a:p>
                <a:endParaRPr lang="en-US"/>
              </a:p>
            </p:txBody>
          </p:sp>
          <p:sp>
            <p:nvSpPr>
              <p:cNvPr id="43" name="Freeform 19"/>
              <p:cNvSpPr>
                <a:spLocks/>
              </p:cNvSpPr>
              <p:nvPr/>
            </p:nvSpPr>
            <p:spPr bwMode="auto">
              <a:xfrm>
                <a:off x="3334045" y="2081213"/>
                <a:ext cx="700088" cy="1176337"/>
              </a:xfrm>
              <a:custGeom>
                <a:avLst/>
                <a:gdLst>
                  <a:gd name="T0" fmla="*/ 9 w 671"/>
                  <a:gd name="T1" fmla="*/ 555 h 806"/>
                  <a:gd name="T2" fmla="*/ 24 w 671"/>
                  <a:gd name="T3" fmla="*/ 499 h 806"/>
                  <a:gd name="T4" fmla="*/ 40 w 671"/>
                  <a:gd name="T5" fmla="*/ 439 h 806"/>
                  <a:gd name="T6" fmla="*/ 55 w 671"/>
                  <a:gd name="T7" fmla="*/ 384 h 806"/>
                  <a:gd name="T8" fmla="*/ 67 w 671"/>
                  <a:gd name="T9" fmla="*/ 324 h 806"/>
                  <a:gd name="T10" fmla="*/ 82 w 671"/>
                  <a:gd name="T11" fmla="*/ 268 h 806"/>
                  <a:gd name="T12" fmla="*/ 98 w 671"/>
                  <a:gd name="T13" fmla="*/ 211 h 806"/>
                  <a:gd name="T14" fmla="*/ 113 w 671"/>
                  <a:gd name="T15" fmla="*/ 164 h 806"/>
                  <a:gd name="T16" fmla="*/ 128 w 671"/>
                  <a:gd name="T17" fmla="*/ 116 h 806"/>
                  <a:gd name="T18" fmla="*/ 143 w 671"/>
                  <a:gd name="T19" fmla="*/ 77 h 806"/>
                  <a:gd name="T20" fmla="*/ 159 w 671"/>
                  <a:gd name="T21" fmla="*/ 48 h 806"/>
                  <a:gd name="T22" fmla="*/ 171 w 671"/>
                  <a:gd name="T23" fmla="*/ 24 h 806"/>
                  <a:gd name="T24" fmla="*/ 186 w 671"/>
                  <a:gd name="T25" fmla="*/ 6 h 806"/>
                  <a:gd name="T26" fmla="*/ 201 w 671"/>
                  <a:gd name="T27" fmla="*/ 0 h 806"/>
                  <a:gd name="T28" fmla="*/ 216 w 671"/>
                  <a:gd name="T29" fmla="*/ 0 h 806"/>
                  <a:gd name="T30" fmla="*/ 232 w 671"/>
                  <a:gd name="T31" fmla="*/ 12 h 806"/>
                  <a:gd name="T32" fmla="*/ 247 w 671"/>
                  <a:gd name="T33" fmla="*/ 30 h 806"/>
                  <a:gd name="T34" fmla="*/ 262 w 671"/>
                  <a:gd name="T35" fmla="*/ 56 h 806"/>
                  <a:gd name="T36" fmla="*/ 274 w 671"/>
                  <a:gd name="T37" fmla="*/ 92 h 806"/>
                  <a:gd name="T38" fmla="*/ 290 w 671"/>
                  <a:gd name="T39" fmla="*/ 131 h 806"/>
                  <a:gd name="T40" fmla="*/ 305 w 671"/>
                  <a:gd name="T41" fmla="*/ 178 h 806"/>
                  <a:gd name="T42" fmla="*/ 320 w 671"/>
                  <a:gd name="T43" fmla="*/ 229 h 806"/>
                  <a:gd name="T44" fmla="*/ 335 w 671"/>
                  <a:gd name="T45" fmla="*/ 285 h 806"/>
                  <a:gd name="T46" fmla="*/ 351 w 671"/>
                  <a:gd name="T47" fmla="*/ 342 h 806"/>
                  <a:gd name="T48" fmla="*/ 363 w 671"/>
                  <a:gd name="T49" fmla="*/ 401 h 806"/>
                  <a:gd name="T50" fmla="*/ 377 w 671"/>
                  <a:gd name="T51" fmla="*/ 460 h 806"/>
                  <a:gd name="T52" fmla="*/ 393 w 671"/>
                  <a:gd name="T53" fmla="*/ 520 h 806"/>
                  <a:gd name="T54" fmla="*/ 408 w 671"/>
                  <a:gd name="T55" fmla="*/ 573 h 806"/>
                  <a:gd name="T56" fmla="*/ 423 w 671"/>
                  <a:gd name="T57" fmla="*/ 624 h 806"/>
                  <a:gd name="T58" fmla="*/ 438 w 671"/>
                  <a:gd name="T59" fmla="*/ 671 h 806"/>
                  <a:gd name="T60" fmla="*/ 454 w 671"/>
                  <a:gd name="T61" fmla="*/ 713 h 806"/>
                  <a:gd name="T62" fmla="*/ 466 w 671"/>
                  <a:gd name="T63" fmla="*/ 746 h 806"/>
                  <a:gd name="T64" fmla="*/ 481 w 671"/>
                  <a:gd name="T65" fmla="*/ 772 h 806"/>
                  <a:gd name="T66" fmla="*/ 496 w 671"/>
                  <a:gd name="T67" fmla="*/ 793 h 806"/>
                  <a:gd name="T68" fmla="*/ 511 w 671"/>
                  <a:gd name="T69" fmla="*/ 802 h 806"/>
                  <a:gd name="T70" fmla="*/ 527 w 671"/>
                  <a:gd name="T71" fmla="*/ 802 h 806"/>
                  <a:gd name="T72" fmla="*/ 542 w 671"/>
                  <a:gd name="T73" fmla="*/ 796 h 806"/>
                  <a:gd name="T74" fmla="*/ 554 w 671"/>
                  <a:gd name="T75" fmla="*/ 781 h 806"/>
                  <a:gd name="T76" fmla="*/ 569 w 671"/>
                  <a:gd name="T77" fmla="*/ 757 h 806"/>
                  <a:gd name="T78" fmla="*/ 585 w 671"/>
                  <a:gd name="T79" fmla="*/ 725 h 806"/>
                  <a:gd name="T80" fmla="*/ 600 w 671"/>
                  <a:gd name="T81" fmla="*/ 686 h 806"/>
                  <a:gd name="T82" fmla="*/ 615 w 671"/>
                  <a:gd name="T83" fmla="*/ 641 h 806"/>
                  <a:gd name="T84" fmla="*/ 630 w 671"/>
                  <a:gd name="T85" fmla="*/ 591 h 806"/>
                  <a:gd name="T86" fmla="*/ 646 w 671"/>
                  <a:gd name="T87" fmla="*/ 537 h 806"/>
                  <a:gd name="T88" fmla="*/ 658 w 671"/>
                  <a:gd name="T89" fmla="*/ 481 h 8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71"/>
                  <a:gd name="T136" fmla="*/ 0 h 806"/>
                  <a:gd name="T137" fmla="*/ 671 w 671"/>
                  <a:gd name="T138" fmla="*/ 806 h 8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71" h="806">
                    <a:moveTo>
                      <a:pt x="0" y="591"/>
                    </a:moveTo>
                    <a:lnTo>
                      <a:pt x="3" y="573"/>
                    </a:lnTo>
                    <a:lnTo>
                      <a:pt x="9" y="555"/>
                    </a:lnTo>
                    <a:lnTo>
                      <a:pt x="15" y="537"/>
                    </a:lnTo>
                    <a:lnTo>
                      <a:pt x="18" y="520"/>
                    </a:lnTo>
                    <a:lnTo>
                      <a:pt x="24" y="499"/>
                    </a:lnTo>
                    <a:lnTo>
                      <a:pt x="30" y="481"/>
                    </a:lnTo>
                    <a:lnTo>
                      <a:pt x="34" y="460"/>
                    </a:lnTo>
                    <a:lnTo>
                      <a:pt x="40" y="439"/>
                    </a:lnTo>
                    <a:lnTo>
                      <a:pt x="43" y="421"/>
                    </a:lnTo>
                    <a:lnTo>
                      <a:pt x="49" y="401"/>
                    </a:lnTo>
                    <a:lnTo>
                      <a:pt x="55" y="384"/>
                    </a:lnTo>
                    <a:lnTo>
                      <a:pt x="58" y="363"/>
                    </a:lnTo>
                    <a:lnTo>
                      <a:pt x="64" y="342"/>
                    </a:lnTo>
                    <a:lnTo>
                      <a:pt x="67" y="324"/>
                    </a:lnTo>
                    <a:lnTo>
                      <a:pt x="73" y="303"/>
                    </a:lnTo>
                    <a:lnTo>
                      <a:pt x="79" y="285"/>
                    </a:lnTo>
                    <a:lnTo>
                      <a:pt x="82" y="268"/>
                    </a:lnTo>
                    <a:lnTo>
                      <a:pt x="88" y="247"/>
                    </a:lnTo>
                    <a:lnTo>
                      <a:pt x="95" y="229"/>
                    </a:lnTo>
                    <a:lnTo>
                      <a:pt x="98" y="211"/>
                    </a:lnTo>
                    <a:lnTo>
                      <a:pt x="104" y="196"/>
                    </a:lnTo>
                    <a:lnTo>
                      <a:pt x="107" y="178"/>
                    </a:lnTo>
                    <a:lnTo>
                      <a:pt x="113" y="164"/>
                    </a:lnTo>
                    <a:lnTo>
                      <a:pt x="119" y="146"/>
                    </a:lnTo>
                    <a:lnTo>
                      <a:pt x="122" y="131"/>
                    </a:lnTo>
                    <a:lnTo>
                      <a:pt x="128" y="116"/>
                    </a:lnTo>
                    <a:lnTo>
                      <a:pt x="131" y="104"/>
                    </a:lnTo>
                    <a:lnTo>
                      <a:pt x="137" y="92"/>
                    </a:lnTo>
                    <a:lnTo>
                      <a:pt x="143" y="77"/>
                    </a:lnTo>
                    <a:lnTo>
                      <a:pt x="146" y="68"/>
                    </a:lnTo>
                    <a:lnTo>
                      <a:pt x="152" y="56"/>
                    </a:lnTo>
                    <a:lnTo>
                      <a:pt x="159" y="48"/>
                    </a:lnTo>
                    <a:lnTo>
                      <a:pt x="162" y="39"/>
                    </a:lnTo>
                    <a:lnTo>
                      <a:pt x="168" y="30"/>
                    </a:lnTo>
                    <a:lnTo>
                      <a:pt x="171" y="24"/>
                    </a:lnTo>
                    <a:lnTo>
                      <a:pt x="177" y="18"/>
                    </a:lnTo>
                    <a:lnTo>
                      <a:pt x="183" y="12"/>
                    </a:lnTo>
                    <a:lnTo>
                      <a:pt x="186" y="6"/>
                    </a:lnTo>
                    <a:lnTo>
                      <a:pt x="192" y="3"/>
                    </a:lnTo>
                    <a:lnTo>
                      <a:pt x="195" y="0"/>
                    </a:lnTo>
                    <a:lnTo>
                      <a:pt x="201" y="0"/>
                    </a:lnTo>
                    <a:lnTo>
                      <a:pt x="207" y="0"/>
                    </a:lnTo>
                    <a:lnTo>
                      <a:pt x="210" y="0"/>
                    </a:lnTo>
                    <a:lnTo>
                      <a:pt x="216" y="0"/>
                    </a:lnTo>
                    <a:lnTo>
                      <a:pt x="223" y="3"/>
                    </a:lnTo>
                    <a:lnTo>
                      <a:pt x="226" y="6"/>
                    </a:lnTo>
                    <a:lnTo>
                      <a:pt x="232" y="12"/>
                    </a:lnTo>
                    <a:lnTo>
                      <a:pt x="235" y="18"/>
                    </a:lnTo>
                    <a:lnTo>
                      <a:pt x="241" y="24"/>
                    </a:lnTo>
                    <a:lnTo>
                      <a:pt x="247" y="30"/>
                    </a:lnTo>
                    <a:lnTo>
                      <a:pt x="250" y="39"/>
                    </a:lnTo>
                    <a:lnTo>
                      <a:pt x="256" y="48"/>
                    </a:lnTo>
                    <a:lnTo>
                      <a:pt x="262" y="56"/>
                    </a:lnTo>
                    <a:lnTo>
                      <a:pt x="265" y="68"/>
                    </a:lnTo>
                    <a:lnTo>
                      <a:pt x="271" y="77"/>
                    </a:lnTo>
                    <a:lnTo>
                      <a:pt x="274" y="92"/>
                    </a:lnTo>
                    <a:lnTo>
                      <a:pt x="281" y="104"/>
                    </a:lnTo>
                    <a:lnTo>
                      <a:pt x="287" y="116"/>
                    </a:lnTo>
                    <a:lnTo>
                      <a:pt x="290" y="131"/>
                    </a:lnTo>
                    <a:lnTo>
                      <a:pt x="296" y="146"/>
                    </a:lnTo>
                    <a:lnTo>
                      <a:pt x="299" y="164"/>
                    </a:lnTo>
                    <a:lnTo>
                      <a:pt x="305" y="178"/>
                    </a:lnTo>
                    <a:lnTo>
                      <a:pt x="311" y="196"/>
                    </a:lnTo>
                    <a:lnTo>
                      <a:pt x="314" y="211"/>
                    </a:lnTo>
                    <a:lnTo>
                      <a:pt x="320" y="229"/>
                    </a:lnTo>
                    <a:lnTo>
                      <a:pt x="326" y="247"/>
                    </a:lnTo>
                    <a:lnTo>
                      <a:pt x="329" y="268"/>
                    </a:lnTo>
                    <a:lnTo>
                      <a:pt x="335" y="285"/>
                    </a:lnTo>
                    <a:lnTo>
                      <a:pt x="338" y="303"/>
                    </a:lnTo>
                    <a:lnTo>
                      <a:pt x="345" y="324"/>
                    </a:lnTo>
                    <a:lnTo>
                      <a:pt x="351" y="342"/>
                    </a:lnTo>
                    <a:lnTo>
                      <a:pt x="354" y="363"/>
                    </a:lnTo>
                    <a:lnTo>
                      <a:pt x="360" y="384"/>
                    </a:lnTo>
                    <a:lnTo>
                      <a:pt x="363" y="401"/>
                    </a:lnTo>
                    <a:lnTo>
                      <a:pt x="369" y="421"/>
                    </a:lnTo>
                    <a:lnTo>
                      <a:pt x="374" y="439"/>
                    </a:lnTo>
                    <a:lnTo>
                      <a:pt x="377" y="460"/>
                    </a:lnTo>
                    <a:lnTo>
                      <a:pt x="383" y="481"/>
                    </a:lnTo>
                    <a:lnTo>
                      <a:pt x="389" y="499"/>
                    </a:lnTo>
                    <a:lnTo>
                      <a:pt x="393" y="520"/>
                    </a:lnTo>
                    <a:lnTo>
                      <a:pt x="399" y="537"/>
                    </a:lnTo>
                    <a:lnTo>
                      <a:pt x="402" y="555"/>
                    </a:lnTo>
                    <a:lnTo>
                      <a:pt x="408" y="573"/>
                    </a:lnTo>
                    <a:lnTo>
                      <a:pt x="414" y="591"/>
                    </a:lnTo>
                    <a:lnTo>
                      <a:pt x="417" y="609"/>
                    </a:lnTo>
                    <a:lnTo>
                      <a:pt x="423" y="624"/>
                    </a:lnTo>
                    <a:lnTo>
                      <a:pt x="426" y="641"/>
                    </a:lnTo>
                    <a:lnTo>
                      <a:pt x="432" y="656"/>
                    </a:lnTo>
                    <a:lnTo>
                      <a:pt x="438" y="671"/>
                    </a:lnTo>
                    <a:lnTo>
                      <a:pt x="441" y="686"/>
                    </a:lnTo>
                    <a:lnTo>
                      <a:pt x="447" y="701"/>
                    </a:lnTo>
                    <a:lnTo>
                      <a:pt x="454" y="713"/>
                    </a:lnTo>
                    <a:lnTo>
                      <a:pt x="457" y="725"/>
                    </a:lnTo>
                    <a:lnTo>
                      <a:pt x="463" y="737"/>
                    </a:lnTo>
                    <a:lnTo>
                      <a:pt x="466" y="746"/>
                    </a:lnTo>
                    <a:lnTo>
                      <a:pt x="472" y="757"/>
                    </a:lnTo>
                    <a:lnTo>
                      <a:pt x="478" y="766"/>
                    </a:lnTo>
                    <a:lnTo>
                      <a:pt x="481" y="772"/>
                    </a:lnTo>
                    <a:lnTo>
                      <a:pt x="487" y="781"/>
                    </a:lnTo>
                    <a:lnTo>
                      <a:pt x="490" y="787"/>
                    </a:lnTo>
                    <a:lnTo>
                      <a:pt x="496" y="793"/>
                    </a:lnTo>
                    <a:lnTo>
                      <a:pt x="502" y="796"/>
                    </a:lnTo>
                    <a:lnTo>
                      <a:pt x="505" y="799"/>
                    </a:lnTo>
                    <a:lnTo>
                      <a:pt x="511" y="802"/>
                    </a:lnTo>
                    <a:lnTo>
                      <a:pt x="518" y="802"/>
                    </a:lnTo>
                    <a:lnTo>
                      <a:pt x="521" y="805"/>
                    </a:lnTo>
                    <a:lnTo>
                      <a:pt x="527" y="802"/>
                    </a:lnTo>
                    <a:lnTo>
                      <a:pt x="530" y="802"/>
                    </a:lnTo>
                    <a:lnTo>
                      <a:pt x="536" y="799"/>
                    </a:lnTo>
                    <a:lnTo>
                      <a:pt x="542" y="796"/>
                    </a:lnTo>
                    <a:lnTo>
                      <a:pt x="545" y="793"/>
                    </a:lnTo>
                    <a:lnTo>
                      <a:pt x="551" y="787"/>
                    </a:lnTo>
                    <a:lnTo>
                      <a:pt x="554" y="781"/>
                    </a:lnTo>
                    <a:lnTo>
                      <a:pt x="560" y="772"/>
                    </a:lnTo>
                    <a:lnTo>
                      <a:pt x="566" y="766"/>
                    </a:lnTo>
                    <a:lnTo>
                      <a:pt x="569" y="757"/>
                    </a:lnTo>
                    <a:lnTo>
                      <a:pt x="575" y="746"/>
                    </a:lnTo>
                    <a:lnTo>
                      <a:pt x="582" y="737"/>
                    </a:lnTo>
                    <a:lnTo>
                      <a:pt x="585" y="725"/>
                    </a:lnTo>
                    <a:lnTo>
                      <a:pt x="591" y="713"/>
                    </a:lnTo>
                    <a:lnTo>
                      <a:pt x="594" y="701"/>
                    </a:lnTo>
                    <a:lnTo>
                      <a:pt x="600" y="686"/>
                    </a:lnTo>
                    <a:lnTo>
                      <a:pt x="606" y="671"/>
                    </a:lnTo>
                    <a:lnTo>
                      <a:pt x="609" y="656"/>
                    </a:lnTo>
                    <a:lnTo>
                      <a:pt x="615" y="641"/>
                    </a:lnTo>
                    <a:lnTo>
                      <a:pt x="618" y="624"/>
                    </a:lnTo>
                    <a:lnTo>
                      <a:pt x="624" y="609"/>
                    </a:lnTo>
                    <a:lnTo>
                      <a:pt x="630" y="591"/>
                    </a:lnTo>
                    <a:lnTo>
                      <a:pt x="633" y="573"/>
                    </a:lnTo>
                    <a:lnTo>
                      <a:pt x="640" y="555"/>
                    </a:lnTo>
                    <a:lnTo>
                      <a:pt x="646" y="537"/>
                    </a:lnTo>
                    <a:lnTo>
                      <a:pt x="649" y="520"/>
                    </a:lnTo>
                    <a:lnTo>
                      <a:pt x="655" y="499"/>
                    </a:lnTo>
                    <a:lnTo>
                      <a:pt x="658" y="481"/>
                    </a:lnTo>
                    <a:lnTo>
                      <a:pt x="664" y="460"/>
                    </a:lnTo>
                    <a:lnTo>
                      <a:pt x="670" y="439"/>
                    </a:lnTo>
                  </a:path>
                </a:pathLst>
              </a:custGeom>
              <a:noFill/>
              <a:ln w="19050" cap="rnd" cmpd="sng" algn="ctr">
                <a:solidFill>
                  <a:srgbClr val="000000"/>
                </a:solidFill>
                <a:prstDash val="solid"/>
                <a:round/>
                <a:headEnd type="none" w="med" len="med"/>
                <a:tailEnd type="none" w="med" len="med"/>
              </a:ln>
            </p:spPr>
            <p:txBody>
              <a:bodyPr/>
              <a:lstStyle/>
              <a:p>
                <a:endParaRPr lang="en-US"/>
              </a:p>
            </p:txBody>
          </p:sp>
          <p:sp>
            <p:nvSpPr>
              <p:cNvPr id="44" name="Freeform 20"/>
              <p:cNvSpPr>
                <a:spLocks/>
              </p:cNvSpPr>
              <p:nvPr/>
            </p:nvSpPr>
            <p:spPr bwMode="auto">
              <a:xfrm>
                <a:off x="3989683" y="2081213"/>
                <a:ext cx="698500" cy="1176337"/>
              </a:xfrm>
              <a:custGeom>
                <a:avLst/>
                <a:gdLst>
                  <a:gd name="T0" fmla="*/ 9 w 671"/>
                  <a:gd name="T1" fmla="*/ 555 h 806"/>
                  <a:gd name="T2" fmla="*/ 24 w 671"/>
                  <a:gd name="T3" fmla="*/ 499 h 806"/>
                  <a:gd name="T4" fmla="*/ 40 w 671"/>
                  <a:gd name="T5" fmla="*/ 439 h 806"/>
                  <a:gd name="T6" fmla="*/ 55 w 671"/>
                  <a:gd name="T7" fmla="*/ 384 h 806"/>
                  <a:gd name="T8" fmla="*/ 67 w 671"/>
                  <a:gd name="T9" fmla="*/ 324 h 806"/>
                  <a:gd name="T10" fmla="*/ 82 w 671"/>
                  <a:gd name="T11" fmla="*/ 268 h 806"/>
                  <a:gd name="T12" fmla="*/ 98 w 671"/>
                  <a:gd name="T13" fmla="*/ 211 h 806"/>
                  <a:gd name="T14" fmla="*/ 113 w 671"/>
                  <a:gd name="T15" fmla="*/ 164 h 806"/>
                  <a:gd name="T16" fmla="*/ 128 w 671"/>
                  <a:gd name="T17" fmla="*/ 116 h 806"/>
                  <a:gd name="T18" fmla="*/ 143 w 671"/>
                  <a:gd name="T19" fmla="*/ 77 h 806"/>
                  <a:gd name="T20" fmla="*/ 159 w 671"/>
                  <a:gd name="T21" fmla="*/ 48 h 806"/>
                  <a:gd name="T22" fmla="*/ 171 w 671"/>
                  <a:gd name="T23" fmla="*/ 24 h 806"/>
                  <a:gd name="T24" fmla="*/ 186 w 671"/>
                  <a:gd name="T25" fmla="*/ 6 h 806"/>
                  <a:gd name="T26" fmla="*/ 201 w 671"/>
                  <a:gd name="T27" fmla="*/ 0 h 806"/>
                  <a:gd name="T28" fmla="*/ 216 w 671"/>
                  <a:gd name="T29" fmla="*/ 0 h 806"/>
                  <a:gd name="T30" fmla="*/ 232 w 671"/>
                  <a:gd name="T31" fmla="*/ 12 h 806"/>
                  <a:gd name="T32" fmla="*/ 247 w 671"/>
                  <a:gd name="T33" fmla="*/ 30 h 806"/>
                  <a:gd name="T34" fmla="*/ 262 w 671"/>
                  <a:gd name="T35" fmla="*/ 56 h 806"/>
                  <a:gd name="T36" fmla="*/ 274 w 671"/>
                  <a:gd name="T37" fmla="*/ 92 h 806"/>
                  <a:gd name="T38" fmla="*/ 290 w 671"/>
                  <a:gd name="T39" fmla="*/ 131 h 806"/>
                  <a:gd name="T40" fmla="*/ 305 w 671"/>
                  <a:gd name="T41" fmla="*/ 178 h 806"/>
                  <a:gd name="T42" fmla="*/ 320 w 671"/>
                  <a:gd name="T43" fmla="*/ 229 h 806"/>
                  <a:gd name="T44" fmla="*/ 335 w 671"/>
                  <a:gd name="T45" fmla="*/ 285 h 806"/>
                  <a:gd name="T46" fmla="*/ 351 w 671"/>
                  <a:gd name="T47" fmla="*/ 342 h 806"/>
                  <a:gd name="T48" fmla="*/ 363 w 671"/>
                  <a:gd name="T49" fmla="*/ 401 h 806"/>
                  <a:gd name="T50" fmla="*/ 377 w 671"/>
                  <a:gd name="T51" fmla="*/ 460 h 806"/>
                  <a:gd name="T52" fmla="*/ 393 w 671"/>
                  <a:gd name="T53" fmla="*/ 520 h 806"/>
                  <a:gd name="T54" fmla="*/ 408 w 671"/>
                  <a:gd name="T55" fmla="*/ 573 h 806"/>
                  <a:gd name="T56" fmla="*/ 423 w 671"/>
                  <a:gd name="T57" fmla="*/ 624 h 806"/>
                  <a:gd name="T58" fmla="*/ 438 w 671"/>
                  <a:gd name="T59" fmla="*/ 671 h 806"/>
                  <a:gd name="T60" fmla="*/ 454 w 671"/>
                  <a:gd name="T61" fmla="*/ 713 h 806"/>
                  <a:gd name="T62" fmla="*/ 466 w 671"/>
                  <a:gd name="T63" fmla="*/ 746 h 806"/>
                  <a:gd name="T64" fmla="*/ 481 w 671"/>
                  <a:gd name="T65" fmla="*/ 772 h 806"/>
                  <a:gd name="T66" fmla="*/ 496 w 671"/>
                  <a:gd name="T67" fmla="*/ 793 h 806"/>
                  <a:gd name="T68" fmla="*/ 511 w 671"/>
                  <a:gd name="T69" fmla="*/ 802 h 806"/>
                  <a:gd name="T70" fmla="*/ 527 w 671"/>
                  <a:gd name="T71" fmla="*/ 802 h 806"/>
                  <a:gd name="T72" fmla="*/ 542 w 671"/>
                  <a:gd name="T73" fmla="*/ 796 h 806"/>
                  <a:gd name="T74" fmla="*/ 554 w 671"/>
                  <a:gd name="T75" fmla="*/ 781 h 806"/>
                  <a:gd name="T76" fmla="*/ 569 w 671"/>
                  <a:gd name="T77" fmla="*/ 757 h 806"/>
                  <a:gd name="T78" fmla="*/ 585 w 671"/>
                  <a:gd name="T79" fmla="*/ 725 h 806"/>
                  <a:gd name="T80" fmla="*/ 600 w 671"/>
                  <a:gd name="T81" fmla="*/ 686 h 806"/>
                  <a:gd name="T82" fmla="*/ 615 w 671"/>
                  <a:gd name="T83" fmla="*/ 641 h 806"/>
                  <a:gd name="T84" fmla="*/ 630 w 671"/>
                  <a:gd name="T85" fmla="*/ 591 h 806"/>
                  <a:gd name="T86" fmla="*/ 646 w 671"/>
                  <a:gd name="T87" fmla="*/ 537 h 806"/>
                  <a:gd name="T88" fmla="*/ 658 w 671"/>
                  <a:gd name="T89" fmla="*/ 481 h 8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71"/>
                  <a:gd name="T136" fmla="*/ 0 h 806"/>
                  <a:gd name="T137" fmla="*/ 671 w 671"/>
                  <a:gd name="T138" fmla="*/ 806 h 8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71" h="806">
                    <a:moveTo>
                      <a:pt x="0" y="591"/>
                    </a:moveTo>
                    <a:lnTo>
                      <a:pt x="3" y="573"/>
                    </a:lnTo>
                    <a:lnTo>
                      <a:pt x="9" y="555"/>
                    </a:lnTo>
                    <a:lnTo>
                      <a:pt x="15" y="537"/>
                    </a:lnTo>
                    <a:lnTo>
                      <a:pt x="18" y="520"/>
                    </a:lnTo>
                    <a:lnTo>
                      <a:pt x="24" y="499"/>
                    </a:lnTo>
                    <a:lnTo>
                      <a:pt x="30" y="481"/>
                    </a:lnTo>
                    <a:lnTo>
                      <a:pt x="34" y="460"/>
                    </a:lnTo>
                    <a:lnTo>
                      <a:pt x="40" y="439"/>
                    </a:lnTo>
                    <a:lnTo>
                      <a:pt x="43" y="421"/>
                    </a:lnTo>
                    <a:lnTo>
                      <a:pt x="49" y="401"/>
                    </a:lnTo>
                    <a:lnTo>
                      <a:pt x="55" y="384"/>
                    </a:lnTo>
                    <a:lnTo>
                      <a:pt x="58" y="363"/>
                    </a:lnTo>
                    <a:lnTo>
                      <a:pt x="64" y="342"/>
                    </a:lnTo>
                    <a:lnTo>
                      <a:pt x="67" y="324"/>
                    </a:lnTo>
                    <a:lnTo>
                      <a:pt x="73" y="303"/>
                    </a:lnTo>
                    <a:lnTo>
                      <a:pt x="79" y="285"/>
                    </a:lnTo>
                    <a:lnTo>
                      <a:pt x="82" y="268"/>
                    </a:lnTo>
                    <a:lnTo>
                      <a:pt x="88" y="247"/>
                    </a:lnTo>
                    <a:lnTo>
                      <a:pt x="95" y="229"/>
                    </a:lnTo>
                    <a:lnTo>
                      <a:pt x="98" y="211"/>
                    </a:lnTo>
                    <a:lnTo>
                      <a:pt x="104" y="196"/>
                    </a:lnTo>
                    <a:lnTo>
                      <a:pt x="107" y="178"/>
                    </a:lnTo>
                    <a:lnTo>
                      <a:pt x="113" y="164"/>
                    </a:lnTo>
                    <a:lnTo>
                      <a:pt x="119" y="146"/>
                    </a:lnTo>
                    <a:lnTo>
                      <a:pt x="122" y="131"/>
                    </a:lnTo>
                    <a:lnTo>
                      <a:pt x="128" y="116"/>
                    </a:lnTo>
                    <a:lnTo>
                      <a:pt x="131" y="104"/>
                    </a:lnTo>
                    <a:lnTo>
                      <a:pt x="137" y="92"/>
                    </a:lnTo>
                    <a:lnTo>
                      <a:pt x="143" y="77"/>
                    </a:lnTo>
                    <a:lnTo>
                      <a:pt x="146" y="68"/>
                    </a:lnTo>
                    <a:lnTo>
                      <a:pt x="152" y="56"/>
                    </a:lnTo>
                    <a:lnTo>
                      <a:pt x="159" y="48"/>
                    </a:lnTo>
                    <a:lnTo>
                      <a:pt x="162" y="39"/>
                    </a:lnTo>
                    <a:lnTo>
                      <a:pt x="168" y="30"/>
                    </a:lnTo>
                    <a:lnTo>
                      <a:pt x="171" y="24"/>
                    </a:lnTo>
                    <a:lnTo>
                      <a:pt x="177" y="18"/>
                    </a:lnTo>
                    <a:lnTo>
                      <a:pt x="183" y="12"/>
                    </a:lnTo>
                    <a:lnTo>
                      <a:pt x="186" y="6"/>
                    </a:lnTo>
                    <a:lnTo>
                      <a:pt x="192" y="3"/>
                    </a:lnTo>
                    <a:lnTo>
                      <a:pt x="195" y="0"/>
                    </a:lnTo>
                    <a:lnTo>
                      <a:pt x="201" y="0"/>
                    </a:lnTo>
                    <a:lnTo>
                      <a:pt x="207" y="0"/>
                    </a:lnTo>
                    <a:lnTo>
                      <a:pt x="210" y="0"/>
                    </a:lnTo>
                    <a:lnTo>
                      <a:pt x="216" y="0"/>
                    </a:lnTo>
                    <a:lnTo>
                      <a:pt x="223" y="3"/>
                    </a:lnTo>
                    <a:lnTo>
                      <a:pt x="226" y="6"/>
                    </a:lnTo>
                    <a:lnTo>
                      <a:pt x="232" y="12"/>
                    </a:lnTo>
                    <a:lnTo>
                      <a:pt x="235" y="18"/>
                    </a:lnTo>
                    <a:lnTo>
                      <a:pt x="241" y="24"/>
                    </a:lnTo>
                    <a:lnTo>
                      <a:pt x="247" y="30"/>
                    </a:lnTo>
                    <a:lnTo>
                      <a:pt x="250" y="39"/>
                    </a:lnTo>
                    <a:lnTo>
                      <a:pt x="256" y="48"/>
                    </a:lnTo>
                    <a:lnTo>
                      <a:pt x="262" y="56"/>
                    </a:lnTo>
                    <a:lnTo>
                      <a:pt x="265" y="68"/>
                    </a:lnTo>
                    <a:lnTo>
                      <a:pt x="271" y="77"/>
                    </a:lnTo>
                    <a:lnTo>
                      <a:pt x="274" y="92"/>
                    </a:lnTo>
                    <a:lnTo>
                      <a:pt x="281" y="104"/>
                    </a:lnTo>
                    <a:lnTo>
                      <a:pt x="287" y="116"/>
                    </a:lnTo>
                    <a:lnTo>
                      <a:pt x="290" y="131"/>
                    </a:lnTo>
                    <a:lnTo>
                      <a:pt x="296" y="146"/>
                    </a:lnTo>
                    <a:lnTo>
                      <a:pt x="299" y="164"/>
                    </a:lnTo>
                    <a:lnTo>
                      <a:pt x="305" y="178"/>
                    </a:lnTo>
                    <a:lnTo>
                      <a:pt x="311" y="196"/>
                    </a:lnTo>
                    <a:lnTo>
                      <a:pt x="314" y="211"/>
                    </a:lnTo>
                    <a:lnTo>
                      <a:pt x="320" y="229"/>
                    </a:lnTo>
                    <a:lnTo>
                      <a:pt x="326" y="247"/>
                    </a:lnTo>
                    <a:lnTo>
                      <a:pt x="329" y="268"/>
                    </a:lnTo>
                    <a:lnTo>
                      <a:pt x="335" y="285"/>
                    </a:lnTo>
                    <a:lnTo>
                      <a:pt x="338" y="303"/>
                    </a:lnTo>
                    <a:lnTo>
                      <a:pt x="345" y="324"/>
                    </a:lnTo>
                    <a:lnTo>
                      <a:pt x="351" y="342"/>
                    </a:lnTo>
                    <a:lnTo>
                      <a:pt x="354" y="363"/>
                    </a:lnTo>
                    <a:lnTo>
                      <a:pt x="360" y="384"/>
                    </a:lnTo>
                    <a:lnTo>
                      <a:pt x="363" y="401"/>
                    </a:lnTo>
                    <a:lnTo>
                      <a:pt x="369" y="421"/>
                    </a:lnTo>
                    <a:lnTo>
                      <a:pt x="374" y="439"/>
                    </a:lnTo>
                    <a:lnTo>
                      <a:pt x="377" y="460"/>
                    </a:lnTo>
                    <a:lnTo>
                      <a:pt x="383" y="481"/>
                    </a:lnTo>
                    <a:lnTo>
                      <a:pt x="389" y="499"/>
                    </a:lnTo>
                    <a:lnTo>
                      <a:pt x="393" y="520"/>
                    </a:lnTo>
                    <a:lnTo>
                      <a:pt x="399" y="537"/>
                    </a:lnTo>
                    <a:lnTo>
                      <a:pt x="402" y="555"/>
                    </a:lnTo>
                    <a:lnTo>
                      <a:pt x="408" y="573"/>
                    </a:lnTo>
                    <a:lnTo>
                      <a:pt x="414" y="591"/>
                    </a:lnTo>
                    <a:lnTo>
                      <a:pt x="417" y="609"/>
                    </a:lnTo>
                    <a:lnTo>
                      <a:pt x="423" y="624"/>
                    </a:lnTo>
                    <a:lnTo>
                      <a:pt x="426" y="641"/>
                    </a:lnTo>
                    <a:lnTo>
                      <a:pt x="432" y="656"/>
                    </a:lnTo>
                    <a:lnTo>
                      <a:pt x="438" y="671"/>
                    </a:lnTo>
                    <a:lnTo>
                      <a:pt x="441" y="686"/>
                    </a:lnTo>
                    <a:lnTo>
                      <a:pt x="447" y="701"/>
                    </a:lnTo>
                    <a:lnTo>
                      <a:pt x="454" y="713"/>
                    </a:lnTo>
                    <a:lnTo>
                      <a:pt x="457" y="725"/>
                    </a:lnTo>
                    <a:lnTo>
                      <a:pt x="463" y="737"/>
                    </a:lnTo>
                    <a:lnTo>
                      <a:pt x="466" y="746"/>
                    </a:lnTo>
                    <a:lnTo>
                      <a:pt x="472" y="757"/>
                    </a:lnTo>
                    <a:lnTo>
                      <a:pt x="478" y="766"/>
                    </a:lnTo>
                    <a:lnTo>
                      <a:pt x="481" y="772"/>
                    </a:lnTo>
                    <a:lnTo>
                      <a:pt x="487" y="781"/>
                    </a:lnTo>
                    <a:lnTo>
                      <a:pt x="490" y="787"/>
                    </a:lnTo>
                    <a:lnTo>
                      <a:pt x="496" y="793"/>
                    </a:lnTo>
                    <a:lnTo>
                      <a:pt x="502" y="796"/>
                    </a:lnTo>
                    <a:lnTo>
                      <a:pt x="505" y="799"/>
                    </a:lnTo>
                    <a:lnTo>
                      <a:pt x="511" y="802"/>
                    </a:lnTo>
                    <a:lnTo>
                      <a:pt x="518" y="802"/>
                    </a:lnTo>
                    <a:lnTo>
                      <a:pt x="521" y="805"/>
                    </a:lnTo>
                    <a:lnTo>
                      <a:pt x="527" y="802"/>
                    </a:lnTo>
                    <a:lnTo>
                      <a:pt x="530" y="802"/>
                    </a:lnTo>
                    <a:lnTo>
                      <a:pt x="536" y="799"/>
                    </a:lnTo>
                    <a:lnTo>
                      <a:pt x="542" y="796"/>
                    </a:lnTo>
                    <a:lnTo>
                      <a:pt x="545" y="793"/>
                    </a:lnTo>
                    <a:lnTo>
                      <a:pt x="551" y="787"/>
                    </a:lnTo>
                    <a:lnTo>
                      <a:pt x="554" y="781"/>
                    </a:lnTo>
                    <a:lnTo>
                      <a:pt x="560" y="772"/>
                    </a:lnTo>
                    <a:lnTo>
                      <a:pt x="566" y="766"/>
                    </a:lnTo>
                    <a:lnTo>
                      <a:pt x="569" y="757"/>
                    </a:lnTo>
                    <a:lnTo>
                      <a:pt x="575" y="746"/>
                    </a:lnTo>
                    <a:lnTo>
                      <a:pt x="582" y="737"/>
                    </a:lnTo>
                    <a:lnTo>
                      <a:pt x="585" y="725"/>
                    </a:lnTo>
                    <a:lnTo>
                      <a:pt x="591" y="713"/>
                    </a:lnTo>
                    <a:lnTo>
                      <a:pt x="594" y="701"/>
                    </a:lnTo>
                    <a:lnTo>
                      <a:pt x="600" y="686"/>
                    </a:lnTo>
                    <a:lnTo>
                      <a:pt x="606" y="671"/>
                    </a:lnTo>
                    <a:lnTo>
                      <a:pt x="609" y="656"/>
                    </a:lnTo>
                    <a:lnTo>
                      <a:pt x="615" y="641"/>
                    </a:lnTo>
                    <a:lnTo>
                      <a:pt x="618" y="624"/>
                    </a:lnTo>
                    <a:lnTo>
                      <a:pt x="624" y="609"/>
                    </a:lnTo>
                    <a:lnTo>
                      <a:pt x="630" y="591"/>
                    </a:lnTo>
                    <a:lnTo>
                      <a:pt x="633" y="573"/>
                    </a:lnTo>
                    <a:lnTo>
                      <a:pt x="640" y="555"/>
                    </a:lnTo>
                    <a:lnTo>
                      <a:pt x="646" y="537"/>
                    </a:lnTo>
                    <a:lnTo>
                      <a:pt x="649" y="520"/>
                    </a:lnTo>
                    <a:lnTo>
                      <a:pt x="655" y="499"/>
                    </a:lnTo>
                    <a:lnTo>
                      <a:pt x="658" y="481"/>
                    </a:lnTo>
                    <a:lnTo>
                      <a:pt x="664" y="460"/>
                    </a:lnTo>
                    <a:lnTo>
                      <a:pt x="670" y="439"/>
                    </a:lnTo>
                  </a:path>
                </a:pathLst>
              </a:custGeom>
              <a:noFill/>
              <a:ln w="19050" cap="rnd" cmpd="sng" algn="ctr">
                <a:solidFill>
                  <a:srgbClr val="000000"/>
                </a:solidFill>
                <a:prstDash val="solid"/>
                <a:round/>
                <a:headEnd type="none" w="med" len="med"/>
                <a:tailEnd type="none" w="med" len="med"/>
              </a:ln>
            </p:spPr>
            <p:txBody>
              <a:bodyPr/>
              <a:lstStyle/>
              <a:p>
                <a:endParaRPr lang="en-US"/>
              </a:p>
            </p:txBody>
          </p:sp>
        </p:grpSp>
        <p:sp>
          <p:nvSpPr>
            <p:cNvPr id="31" name="Freeform 7"/>
            <p:cNvSpPr>
              <a:spLocks/>
            </p:cNvSpPr>
            <p:nvPr/>
          </p:nvSpPr>
          <p:spPr bwMode="auto">
            <a:xfrm flipV="1">
              <a:off x="5407188" y="3130550"/>
              <a:ext cx="332030" cy="813865"/>
            </a:xfrm>
            <a:custGeom>
              <a:avLst/>
              <a:gdLst/>
              <a:ahLst/>
              <a:cxnLst/>
              <a:rect l="0" t="0" r="r" b="b"/>
              <a:pathLst>
                <a:path w="463" h="805">
                  <a:moveTo>
                    <a:pt x="0" y="0"/>
                  </a:moveTo>
                  <a:lnTo>
                    <a:pt x="9" y="0"/>
                  </a:lnTo>
                  <a:cubicBezTo>
                    <a:pt x="11" y="1"/>
                    <a:pt x="14" y="2"/>
                    <a:pt x="16" y="3"/>
                  </a:cubicBezTo>
                  <a:lnTo>
                    <a:pt x="19" y="6"/>
                  </a:lnTo>
                  <a:lnTo>
                    <a:pt x="25" y="12"/>
                  </a:lnTo>
                  <a:lnTo>
                    <a:pt x="28" y="18"/>
                  </a:lnTo>
                  <a:lnTo>
                    <a:pt x="34" y="24"/>
                  </a:lnTo>
                  <a:lnTo>
                    <a:pt x="40" y="30"/>
                  </a:lnTo>
                  <a:lnTo>
                    <a:pt x="43" y="39"/>
                  </a:lnTo>
                  <a:lnTo>
                    <a:pt x="49" y="48"/>
                  </a:lnTo>
                  <a:cubicBezTo>
                    <a:pt x="51" y="51"/>
                    <a:pt x="53" y="53"/>
                    <a:pt x="55" y="56"/>
                  </a:cubicBezTo>
                  <a:lnTo>
                    <a:pt x="58" y="68"/>
                  </a:lnTo>
                  <a:lnTo>
                    <a:pt x="64" y="77"/>
                  </a:lnTo>
                  <a:lnTo>
                    <a:pt x="67" y="92"/>
                  </a:lnTo>
                  <a:cubicBezTo>
                    <a:pt x="69" y="96"/>
                    <a:pt x="72" y="100"/>
                    <a:pt x="74" y="104"/>
                  </a:cubicBezTo>
                  <a:lnTo>
                    <a:pt x="80" y="116"/>
                  </a:lnTo>
                  <a:lnTo>
                    <a:pt x="83" y="131"/>
                  </a:lnTo>
                  <a:lnTo>
                    <a:pt x="89" y="146"/>
                  </a:lnTo>
                  <a:lnTo>
                    <a:pt x="92" y="164"/>
                  </a:lnTo>
                  <a:cubicBezTo>
                    <a:pt x="94" y="169"/>
                    <a:pt x="96" y="173"/>
                    <a:pt x="98" y="178"/>
                  </a:cubicBezTo>
                  <a:lnTo>
                    <a:pt x="104" y="196"/>
                  </a:lnTo>
                  <a:lnTo>
                    <a:pt x="107" y="211"/>
                  </a:lnTo>
                  <a:lnTo>
                    <a:pt x="113" y="229"/>
                  </a:lnTo>
                  <a:lnTo>
                    <a:pt x="119" y="247"/>
                  </a:lnTo>
                  <a:lnTo>
                    <a:pt x="122" y="268"/>
                  </a:lnTo>
                  <a:cubicBezTo>
                    <a:pt x="124" y="274"/>
                    <a:pt x="126" y="279"/>
                    <a:pt x="128" y="285"/>
                  </a:cubicBezTo>
                  <a:lnTo>
                    <a:pt x="131" y="303"/>
                  </a:lnTo>
                  <a:cubicBezTo>
                    <a:pt x="133" y="310"/>
                    <a:pt x="136" y="317"/>
                    <a:pt x="138" y="324"/>
                  </a:cubicBezTo>
                  <a:lnTo>
                    <a:pt x="144" y="342"/>
                  </a:lnTo>
                  <a:lnTo>
                    <a:pt x="147" y="363"/>
                  </a:lnTo>
                  <a:lnTo>
                    <a:pt x="153" y="384"/>
                  </a:lnTo>
                  <a:cubicBezTo>
                    <a:pt x="154" y="390"/>
                    <a:pt x="155" y="395"/>
                    <a:pt x="156" y="401"/>
                  </a:cubicBezTo>
                  <a:cubicBezTo>
                    <a:pt x="158" y="408"/>
                    <a:pt x="160" y="414"/>
                    <a:pt x="162" y="421"/>
                  </a:cubicBezTo>
                  <a:cubicBezTo>
                    <a:pt x="164" y="427"/>
                    <a:pt x="165" y="433"/>
                    <a:pt x="167" y="439"/>
                  </a:cubicBezTo>
                  <a:lnTo>
                    <a:pt x="170" y="460"/>
                  </a:lnTo>
                  <a:lnTo>
                    <a:pt x="176" y="481"/>
                  </a:lnTo>
                  <a:lnTo>
                    <a:pt x="182" y="499"/>
                  </a:lnTo>
                  <a:cubicBezTo>
                    <a:pt x="183" y="506"/>
                    <a:pt x="185" y="513"/>
                    <a:pt x="186" y="520"/>
                  </a:cubicBezTo>
                  <a:cubicBezTo>
                    <a:pt x="188" y="526"/>
                    <a:pt x="190" y="531"/>
                    <a:pt x="192" y="537"/>
                  </a:cubicBezTo>
                  <a:lnTo>
                    <a:pt x="195" y="555"/>
                  </a:lnTo>
                  <a:lnTo>
                    <a:pt x="201" y="573"/>
                  </a:lnTo>
                  <a:lnTo>
                    <a:pt x="207" y="591"/>
                  </a:lnTo>
                  <a:lnTo>
                    <a:pt x="210" y="609"/>
                  </a:lnTo>
                  <a:lnTo>
                    <a:pt x="216" y="624"/>
                  </a:lnTo>
                  <a:cubicBezTo>
                    <a:pt x="217" y="630"/>
                    <a:pt x="218" y="635"/>
                    <a:pt x="219" y="641"/>
                  </a:cubicBezTo>
                  <a:lnTo>
                    <a:pt x="225" y="656"/>
                  </a:lnTo>
                  <a:lnTo>
                    <a:pt x="231" y="671"/>
                  </a:lnTo>
                  <a:lnTo>
                    <a:pt x="234" y="686"/>
                  </a:lnTo>
                  <a:lnTo>
                    <a:pt x="240" y="701"/>
                  </a:lnTo>
                  <a:cubicBezTo>
                    <a:pt x="242" y="705"/>
                    <a:pt x="245" y="709"/>
                    <a:pt x="247" y="713"/>
                  </a:cubicBezTo>
                  <a:lnTo>
                    <a:pt x="250" y="725"/>
                  </a:lnTo>
                  <a:lnTo>
                    <a:pt x="256" y="737"/>
                  </a:lnTo>
                  <a:lnTo>
                    <a:pt x="259" y="746"/>
                  </a:lnTo>
                  <a:cubicBezTo>
                    <a:pt x="261" y="750"/>
                    <a:pt x="263" y="753"/>
                    <a:pt x="265" y="757"/>
                  </a:cubicBezTo>
                  <a:lnTo>
                    <a:pt x="271" y="766"/>
                  </a:lnTo>
                  <a:lnTo>
                    <a:pt x="274" y="772"/>
                  </a:lnTo>
                  <a:lnTo>
                    <a:pt x="280" y="781"/>
                  </a:lnTo>
                  <a:lnTo>
                    <a:pt x="283" y="787"/>
                  </a:lnTo>
                  <a:lnTo>
                    <a:pt x="289" y="793"/>
                  </a:lnTo>
                  <a:lnTo>
                    <a:pt x="295" y="796"/>
                  </a:lnTo>
                  <a:lnTo>
                    <a:pt x="298" y="799"/>
                  </a:lnTo>
                  <a:lnTo>
                    <a:pt x="304" y="802"/>
                  </a:lnTo>
                  <a:lnTo>
                    <a:pt x="311" y="802"/>
                  </a:lnTo>
                  <a:lnTo>
                    <a:pt x="314" y="805"/>
                  </a:lnTo>
                  <a:lnTo>
                    <a:pt x="320" y="802"/>
                  </a:lnTo>
                  <a:lnTo>
                    <a:pt x="323" y="802"/>
                  </a:lnTo>
                  <a:lnTo>
                    <a:pt x="329" y="799"/>
                  </a:lnTo>
                  <a:lnTo>
                    <a:pt x="335" y="796"/>
                  </a:lnTo>
                  <a:lnTo>
                    <a:pt x="338" y="793"/>
                  </a:lnTo>
                  <a:lnTo>
                    <a:pt x="344" y="787"/>
                  </a:lnTo>
                  <a:lnTo>
                    <a:pt x="347" y="781"/>
                  </a:lnTo>
                  <a:lnTo>
                    <a:pt x="353" y="772"/>
                  </a:lnTo>
                  <a:lnTo>
                    <a:pt x="359" y="766"/>
                  </a:lnTo>
                  <a:lnTo>
                    <a:pt x="362" y="757"/>
                  </a:lnTo>
                  <a:cubicBezTo>
                    <a:pt x="364" y="753"/>
                    <a:pt x="366" y="750"/>
                    <a:pt x="368" y="746"/>
                  </a:cubicBezTo>
                  <a:cubicBezTo>
                    <a:pt x="370" y="743"/>
                    <a:pt x="373" y="740"/>
                    <a:pt x="375" y="737"/>
                  </a:cubicBezTo>
                  <a:lnTo>
                    <a:pt x="378" y="725"/>
                  </a:lnTo>
                  <a:lnTo>
                    <a:pt x="384" y="713"/>
                  </a:lnTo>
                  <a:lnTo>
                    <a:pt x="387" y="701"/>
                  </a:lnTo>
                  <a:lnTo>
                    <a:pt x="393" y="686"/>
                  </a:lnTo>
                  <a:lnTo>
                    <a:pt x="399" y="671"/>
                  </a:lnTo>
                  <a:lnTo>
                    <a:pt x="402" y="656"/>
                  </a:lnTo>
                  <a:lnTo>
                    <a:pt x="408" y="641"/>
                  </a:lnTo>
                  <a:cubicBezTo>
                    <a:pt x="409" y="635"/>
                    <a:pt x="410" y="630"/>
                    <a:pt x="411" y="624"/>
                  </a:cubicBezTo>
                  <a:lnTo>
                    <a:pt x="417" y="609"/>
                  </a:lnTo>
                  <a:lnTo>
                    <a:pt x="423" y="591"/>
                  </a:lnTo>
                  <a:lnTo>
                    <a:pt x="426" y="573"/>
                  </a:lnTo>
                  <a:cubicBezTo>
                    <a:pt x="428" y="567"/>
                    <a:pt x="431" y="561"/>
                    <a:pt x="433" y="555"/>
                  </a:cubicBezTo>
                  <a:lnTo>
                    <a:pt x="439" y="537"/>
                  </a:lnTo>
                  <a:cubicBezTo>
                    <a:pt x="440" y="531"/>
                    <a:pt x="441" y="526"/>
                    <a:pt x="442" y="520"/>
                  </a:cubicBezTo>
                  <a:lnTo>
                    <a:pt x="448" y="499"/>
                  </a:lnTo>
                  <a:lnTo>
                    <a:pt x="451" y="481"/>
                  </a:lnTo>
                  <a:lnTo>
                    <a:pt x="457" y="460"/>
                  </a:lnTo>
                  <a:lnTo>
                    <a:pt x="463" y="439"/>
                  </a:lnTo>
                </a:path>
              </a:pathLst>
            </a:custGeom>
            <a:noFill/>
            <a:ln w="19050" cap="rnd" cmpd="sng" algn="ctr">
              <a:solidFill>
                <a:srgbClr val="000000"/>
              </a:solidFill>
              <a:prstDash val="sysDash"/>
              <a:round/>
              <a:headEnd type="none" w="med" len="med"/>
              <a:tailEnd type="none" w="med" len="med"/>
            </a:ln>
          </p:spPr>
          <p:txBody>
            <a:bodyPr/>
            <a:lstStyle/>
            <a:p>
              <a:endParaRPr lang="en-US"/>
            </a:p>
          </p:txBody>
        </p:sp>
        <p:sp>
          <p:nvSpPr>
            <p:cNvPr id="32" name="Freeform 8"/>
            <p:cNvSpPr>
              <a:spLocks/>
            </p:cNvSpPr>
            <p:nvPr/>
          </p:nvSpPr>
          <p:spPr bwMode="auto">
            <a:xfrm flipV="1">
              <a:off x="5734832" y="3147372"/>
              <a:ext cx="458171" cy="813865"/>
            </a:xfrm>
            <a:custGeom>
              <a:avLst/>
              <a:gdLst/>
              <a:ahLst/>
              <a:cxnLst/>
              <a:rect l="0" t="0" r="r" b="b"/>
              <a:pathLst>
                <a:path w="636" h="805">
                  <a:moveTo>
                    <a:pt x="0" y="460"/>
                  </a:moveTo>
                  <a:cubicBezTo>
                    <a:pt x="5" y="440"/>
                    <a:pt x="10" y="421"/>
                    <a:pt x="15" y="401"/>
                  </a:cubicBezTo>
                  <a:cubicBezTo>
                    <a:pt x="17" y="395"/>
                    <a:pt x="19" y="390"/>
                    <a:pt x="21" y="384"/>
                  </a:cubicBezTo>
                  <a:lnTo>
                    <a:pt x="24" y="363"/>
                  </a:lnTo>
                  <a:lnTo>
                    <a:pt x="30" y="342"/>
                  </a:lnTo>
                  <a:lnTo>
                    <a:pt x="33" y="324"/>
                  </a:lnTo>
                  <a:lnTo>
                    <a:pt x="39" y="303"/>
                  </a:lnTo>
                  <a:lnTo>
                    <a:pt x="45" y="285"/>
                  </a:lnTo>
                  <a:cubicBezTo>
                    <a:pt x="46" y="279"/>
                    <a:pt x="47" y="274"/>
                    <a:pt x="48" y="268"/>
                  </a:cubicBezTo>
                  <a:lnTo>
                    <a:pt x="54" y="247"/>
                  </a:lnTo>
                  <a:cubicBezTo>
                    <a:pt x="56" y="241"/>
                    <a:pt x="59" y="235"/>
                    <a:pt x="61" y="229"/>
                  </a:cubicBezTo>
                  <a:lnTo>
                    <a:pt x="64" y="211"/>
                  </a:lnTo>
                  <a:lnTo>
                    <a:pt x="70" y="196"/>
                  </a:lnTo>
                  <a:lnTo>
                    <a:pt x="73" y="178"/>
                  </a:lnTo>
                  <a:cubicBezTo>
                    <a:pt x="75" y="173"/>
                    <a:pt x="77" y="169"/>
                    <a:pt x="79" y="164"/>
                  </a:cubicBezTo>
                  <a:lnTo>
                    <a:pt x="85" y="146"/>
                  </a:lnTo>
                  <a:lnTo>
                    <a:pt x="88" y="131"/>
                  </a:lnTo>
                  <a:lnTo>
                    <a:pt x="94" y="116"/>
                  </a:lnTo>
                  <a:lnTo>
                    <a:pt x="97" y="104"/>
                  </a:lnTo>
                  <a:lnTo>
                    <a:pt x="103" y="92"/>
                  </a:lnTo>
                  <a:lnTo>
                    <a:pt x="109" y="77"/>
                  </a:lnTo>
                  <a:lnTo>
                    <a:pt x="112" y="68"/>
                  </a:lnTo>
                  <a:lnTo>
                    <a:pt x="118" y="56"/>
                  </a:lnTo>
                  <a:cubicBezTo>
                    <a:pt x="120" y="53"/>
                    <a:pt x="123" y="51"/>
                    <a:pt x="125" y="48"/>
                  </a:cubicBezTo>
                  <a:lnTo>
                    <a:pt x="128" y="39"/>
                  </a:lnTo>
                  <a:lnTo>
                    <a:pt x="134" y="30"/>
                  </a:lnTo>
                  <a:lnTo>
                    <a:pt x="137" y="24"/>
                  </a:lnTo>
                  <a:lnTo>
                    <a:pt x="143" y="18"/>
                  </a:lnTo>
                  <a:lnTo>
                    <a:pt x="149" y="12"/>
                  </a:lnTo>
                  <a:lnTo>
                    <a:pt x="152" y="6"/>
                  </a:lnTo>
                  <a:lnTo>
                    <a:pt x="158" y="3"/>
                  </a:lnTo>
                  <a:lnTo>
                    <a:pt x="161" y="0"/>
                  </a:lnTo>
                  <a:lnTo>
                    <a:pt x="167" y="0"/>
                  </a:lnTo>
                  <a:lnTo>
                    <a:pt x="173" y="0"/>
                  </a:lnTo>
                  <a:lnTo>
                    <a:pt x="176" y="0"/>
                  </a:lnTo>
                  <a:lnTo>
                    <a:pt x="182" y="0"/>
                  </a:lnTo>
                  <a:cubicBezTo>
                    <a:pt x="184" y="1"/>
                    <a:pt x="187" y="2"/>
                    <a:pt x="189" y="3"/>
                  </a:cubicBezTo>
                  <a:lnTo>
                    <a:pt x="192" y="6"/>
                  </a:lnTo>
                  <a:lnTo>
                    <a:pt x="198" y="12"/>
                  </a:lnTo>
                  <a:lnTo>
                    <a:pt x="201" y="18"/>
                  </a:lnTo>
                  <a:lnTo>
                    <a:pt x="207" y="24"/>
                  </a:lnTo>
                  <a:lnTo>
                    <a:pt x="213" y="30"/>
                  </a:lnTo>
                  <a:lnTo>
                    <a:pt x="216" y="39"/>
                  </a:lnTo>
                  <a:lnTo>
                    <a:pt x="222" y="48"/>
                  </a:lnTo>
                  <a:cubicBezTo>
                    <a:pt x="224" y="51"/>
                    <a:pt x="226" y="53"/>
                    <a:pt x="228" y="56"/>
                  </a:cubicBezTo>
                  <a:lnTo>
                    <a:pt x="231" y="68"/>
                  </a:lnTo>
                  <a:lnTo>
                    <a:pt x="237" y="77"/>
                  </a:lnTo>
                  <a:lnTo>
                    <a:pt x="240" y="92"/>
                  </a:lnTo>
                  <a:cubicBezTo>
                    <a:pt x="242" y="96"/>
                    <a:pt x="245" y="100"/>
                    <a:pt x="247" y="104"/>
                  </a:cubicBezTo>
                  <a:lnTo>
                    <a:pt x="253" y="116"/>
                  </a:lnTo>
                  <a:lnTo>
                    <a:pt x="256" y="131"/>
                  </a:lnTo>
                  <a:lnTo>
                    <a:pt x="262" y="146"/>
                  </a:lnTo>
                  <a:lnTo>
                    <a:pt x="265" y="164"/>
                  </a:lnTo>
                  <a:cubicBezTo>
                    <a:pt x="267" y="169"/>
                    <a:pt x="269" y="173"/>
                    <a:pt x="271" y="178"/>
                  </a:cubicBezTo>
                  <a:lnTo>
                    <a:pt x="277" y="196"/>
                  </a:lnTo>
                  <a:lnTo>
                    <a:pt x="280" y="211"/>
                  </a:lnTo>
                  <a:lnTo>
                    <a:pt x="286" y="229"/>
                  </a:lnTo>
                  <a:lnTo>
                    <a:pt x="292" y="247"/>
                  </a:lnTo>
                  <a:lnTo>
                    <a:pt x="295" y="268"/>
                  </a:lnTo>
                  <a:cubicBezTo>
                    <a:pt x="297" y="274"/>
                    <a:pt x="299" y="279"/>
                    <a:pt x="301" y="285"/>
                  </a:cubicBezTo>
                  <a:lnTo>
                    <a:pt x="304" y="303"/>
                  </a:lnTo>
                  <a:cubicBezTo>
                    <a:pt x="306" y="310"/>
                    <a:pt x="309" y="317"/>
                    <a:pt x="311" y="324"/>
                  </a:cubicBezTo>
                  <a:lnTo>
                    <a:pt x="317" y="342"/>
                  </a:lnTo>
                  <a:lnTo>
                    <a:pt x="320" y="363"/>
                  </a:lnTo>
                  <a:lnTo>
                    <a:pt x="326" y="384"/>
                  </a:lnTo>
                  <a:cubicBezTo>
                    <a:pt x="327" y="390"/>
                    <a:pt x="328" y="395"/>
                    <a:pt x="329" y="401"/>
                  </a:cubicBezTo>
                  <a:cubicBezTo>
                    <a:pt x="331" y="408"/>
                    <a:pt x="333" y="414"/>
                    <a:pt x="335" y="421"/>
                  </a:cubicBezTo>
                  <a:cubicBezTo>
                    <a:pt x="337" y="427"/>
                    <a:pt x="338" y="433"/>
                    <a:pt x="340" y="439"/>
                  </a:cubicBezTo>
                  <a:lnTo>
                    <a:pt x="343" y="460"/>
                  </a:lnTo>
                  <a:lnTo>
                    <a:pt x="349" y="481"/>
                  </a:lnTo>
                  <a:lnTo>
                    <a:pt x="355" y="499"/>
                  </a:lnTo>
                  <a:cubicBezTo>
                    <a:pt x="356" y="506"/>
                    <a:pt x="358" y="513"/>
                    <a:pt x="359" y="520"/>
                  </a:cubicBezTo>
                  <a:cubicBezTo>
                    <a:pt x="361" y="526"/>
                    <a:pt x="363" y="531"/>
                    <a:pt x="365" y="537"/>
                  </a:cubicBezTo>
                  <a:lnTo>
                    <a:pt x="368" y="555"/>
                  </a:lnTo>
                  <a:lnTo>
                    <a:pt x="374" y="573"/>
                  </a:lnTo>
                  <a:lnTo>
                    <a:pt x="380" y="591"/>
                  </a:lnTo>
                  <a:lnTo>
                    <a:pt x="383" y="609"/>
                  </a:lnTo>
                  <a:lnTo>
                    <a:pt x="389" y="624"/>
                  </a:lnTo>
                  <a:cubicBezTo>
                    <a:pt x="390" y="630"/>
                    <a:pt x="391" y="635"/>
                    <a:pt x="392" y="641"/>
                  </a:cubicBezTo>
                  <a:lnTo>
                    <a:pt x="398" y="656"/>
                  </a:lnTo>
                  <a:lnTo>
                    <a:pt x="404" y="671"/>
                  </a:lnTo>
                  <a:lnTo>
                    <a:pt x="407" y="686"/>
                  </a:lnTo>
                  <a:lnTo>
                    <a:pt x="413" y="701"/>
                  </a:lnTo>
                  <a:cubicBezTo>
                    <a:pt x="415" y="705"/>
                    <a:pt x="418" y="709"/>
                    <a:pt x="420" y="713"/>
                  </a:cubicBezTo>
                  <a:lnTo>
                    <a:pt x="423" y="725"/>
                  </a:lnTo>
                  <a:lnTo>
                    <a:pt x="429" y="737"/>
                  </a:lnTo>
                  <a:lnTo>
                    <a:pt x="432" y="746"/>
                  </a:lnTo>
                  <a:cubicBezTo>
                    <a:pt x="434" y="750"/>
                    <a:pt x="436" y="753"/>
                    <a:pt x="438" y="757"/>
                  </a:cubicBezTo>
                  <a:lnTo>
                    <a:pt x="444" y="766"/>
                  </a:lnTo>
                  <a:lnTo>
                    <a:pt x="447" y="772"/>
                  </a:lnTo>
                  <a:lnTo>
                    <a:pt x="453" y="781"/>
                  </a:lnTo>
                  <a:lnTo>
                    <a:pt x="456" y="787"/>
                  </a:lnTo>
                  <a:lnTo>
                    <a:pt x="462" y="793"/>
                  </a:lnTo>
                  <a:lnTo>
                    <a:pt x="468" y="796"/>
                  </a:lnTo>
                  <a:lnTo>
                    <a:pt x="471" y="799"/>
                  </a:lnTo>
                  <a:lnTo>
                    <a:pt x="477" y="802"/>
                  </a:lnTo>
                  <a:lnTo>
                    <a:pt x="484" y="802"/>
                  </a:lnTo>
                  <a:lnTo>
                    <a:pt x="487" y="805"/>
                  </a:lnTo>
                  <a:lnTo>
                    <a:pt x="493" y="802"/>
                  </a:lnTo>
                  <a:lnTo>
                    <a:pt x="496" y="802"/>
                  </a:lnTo>
                  <a:lnTo>
                    <a:pt x="502" y="799"/>
                  </a:lnTo>
                  <a:lnTo>
                    <a:pt x="508" y="796"/>
                  </a:lnTo>
                  <a:lnTo>
                    <a:pt x="511" y="793"/>
                  </a:lnTo>
                  <a:lnTo>
                    <a:pt x="517" y="787"/>
                  </a:lnTo>
                  <a:lnTo>
                    <a:pt x="520" y="781"/>
                  </a:lnTo>
                  <a:lnTo>
                    <a:pt x="526" y="772"/>
                  </a:lnTo>
                  <a:lnTo>
                    <a:pt x="532" y="766"/>
                  </a:lnTo>
                  <a:lnTo>
                    <a:pt x="535" y="757"/>
                  </a:lnTo>
                  <a:cubicBezTo>
                    <a:pt x="537" y="753"/>
                    <a:pt x="539" y="750"/>
                    <a:pt x="541" y="746"/>
                  </a:cubicBezTo>
                  <a:cubicBezTo>
                    <a:pt x="543" y="743"/>
                    <a:pt x="546" y="740"/>
                    <a:pt x="548" y="737"/>
                  </a:cubicBezTo>
                  <a:lnTo>
                    <a:pt x="551" y="725"/>
                  </a:lnTo>
                  <a:lnTo>
                    <a:pt x="557" y="713"/>
                  </a:lnTo>
                  <a:lnTo>
                    <a:pt x="560" y="701"/>
                  </a:lnTo>
                  <a:lnTo>
                    <a:pt x="566" y="686"/>
                  </a:lnTo>
                  <a:lnTo>
                    <a:pt x="572" y="671"/>
                  </a:lnTo>
                  <a:lnTo>
                    <a:pt x="575" y="656"/>
                  </a:lnTo>
                  <a:lnTo>
                    <a:pt x="581" y="641"/>
                  </a:lnTo>
                  <a:cubicBezTo>
                    <a:pt x="582" y="635"/>
                    <a:pt x="583" y="630"/>
                    <a:pt x="584" y="624"/>
                  </a:cubicBezTo>
                  <a:lnTo>
                    <a:pt x="590" y="609"/>
                  </a:lnTo>
                  <a:lnTo>
                    <a:pt x="596" y="591"/>
                  </a:lnTo>
                  <a:lnTo>
                    <a:pt x="599" y="573"/>
                  </a:lnTo>
                  <a:cubicBezTo>
                    <a:pt x="601" y="567"/>
                    <a:pt x="604" y="561"/>
                    <a:pt x="606" y="555"/>
                  </a:cubicBezTo>
                  <a:lnTo>
                    <a:pt x="612" y="537"/>
                  </a:lnTo>
                  <a:cubicBezTo>
                    <a:pt x="613" y="531"/>
                    <a:pt x="614" y="526"/>
                    <a:pt x="615" y="520"/>
                  </a:cubicBezTo>
                  <a:lnTo>
                    <a:pt x="621" y="499"/>
                  </a:lnTo>
                  <a:lnTo>
                    <a:pt x="624" y="481"/>
                  </a:lnTo>
                  <a:lnTo>
                    <a:pt x="630" y="460"/>
                  </a:lnTo>
                  <a:lnTo>
                    <a:pt x="636" y="439"/>
                  </a:lnTo>
                </a:path>
              </a:pathLst>
            </a:custGeom>
            <a:noFill/>
            <a:ln w="19050" cap="rnd" cmpd="sng" algn="ctr">
              <a:solidFill>
                <a:srgbClr val="000000"/>
              </a:solidFill>
              <a:prstDash val="sysDash"/>
              <a:round/>
              <a:headEnd type="none" w="med" len="med"/>
              <a:tailEnd type="none" w="med" len="med"/>
            </a:ln>
          </p:spPr>
          <p:txBody>
            <a:bodyPr/>
            <a:lstStyle/>
            <a:p>
              <a:endParaRPr lang="en-US"/>
            </a:p>
          </p:txBody>
        </p:sp>
        <p:cxnSp>
          <p:nvCxnSpPr>
            <p:cNvPr id="33" name="Straight Arrow Connector 32"/>
            <p:cNvCxnSpPr/>
            <p:nvPr/>
          </p:nvCxnSpPr>
          <p:spPr>
            <a:xfrm>
              <a:off x="2029252" y="2932147"/>
              <a:ext cx="482519" cy="1587"/>
            </a:xfrm>
            <a:prstGeom prst="straightConnector1">
              <a:avLst/>
            </a:prstGeom>
            <a:ln w="19050" cap="flat" cmpd="sng" algn="ctr">
              <a:solidFill>
                <a:srgbClr val="000000"/>
              </a:solidFill>
              <a:prstDash val="solid"/>
              <a:round/>
              <a:headEnd type="triangl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34" name="TextBox 10"/>
            <p:cNvSpPr txBox="1">
              <a:spLocks noChangeArrowheads="1"/>
            </p:cNvSpPr>
            <p:nvPr/>
          </p:nvSpPr>
          <p:spPr bwMode="auto">
            <a:xfrm>
              <a:off x="2127925" y="2589270"/>
              <a:ext cx="290665" cy="338554"/>
            </a:xfrm>
            <a:prstGeom prst="rect">
              <a:avLst/>
            </a:prstGeom>
            <a:noFill/>
            <a:ln w="9525">
              <a:noFill/>
              <a:miter lim="800000"/>
              <a:headEnd/>
              <a:tailEnd/>
            </a:ln>
          </p:spPr>
          <p:txBody>
            <a:bodyPr wrap="none">
              <a:spAutoFit/>
            </a:bodyPr>
            <a:lstStyle/>
            <a:p>
              <a:r>
                <a:rPr lang="en-US" sz="1600">
                  <a:latin typeface="Calibri" pitchFamily="34" charset="0"/>
                </a:rPr>
                <a:t>P</a:t>
              </a:r>
            </a:p>
          </p:txBody>
        </p:sp>
        <p:cxnSp>
          <p:nvCxnSpPr>
            <p:cNvPr id="35" name="Straight Connector 34"/>
            <p:cNvCxnSpPr/>
            <p:nvPr/>
          </p:nvCxnSpPr>
          <p:spPr>
            <a:xfrm rot="5400000">
              <a:off x="1887973" y="2924209"/>
              <a:ext cx="315890" cy="1588"/>
            </a:xfrm>
            <a:prstGeom prst="line">
              <a:avLst/>
            </a:prstGeom>
            <a:ln w="1905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a:off x="2353033" y="2924209"/>
              <a:ext cx="315890" cy="1587"/>
            </a:xfrm>
            <a:prstGeom prst="line">
              <a:avLst/>
            </a:prstGeom>
            <a:ln w="1905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7" name="TextBox 13"/>
            <p:cNvSpPr txBox="1">
              <a:spLocks noChangeArrowheads="1"/>
            </p:cNvSpPr>
            <p:nvPr/>
          </p:nvSpPr>
          <p:spPr bwMode="auto">
            <a:xfrm>
              <a:off x="3997941" y="3142146"/>
              <a:ext cx="666018" cy="646331"/>
            </a:xfrm>
            <a:prstGeom prst="rect">
              <a:avLst/>
            </a:prstGeom>
            <a:noFill/>
            <a:ln w="9525">
              <a:noFill/>
              <a:miter lim="800000"/>
              <a:headEnd/>
              <a:tailEnd/>
            </a:ln>
          </p:spPr>
          <p:txBody>
            <a:bodyPr wrap="none">
              <a:spAutoFit/>
            </a:bodyPr>
            <a:lstStyle/>
            <a:p>
              <a:pPr algn="ctr"/>
              <a:r>
                <a:rPr lang="en-US" sz="1200" dirty="0">
                  <a:latin typeface="Calibri" pitchFamily="34" charset="0"/>
                </a:rPr>
                <a:t>Delay</a:t>
              </a:r>
            </a:p>
            <a:p>
              <a:pPr algn="ctr"/>
              <a:r>
                <a:rPr lang="en-US" sz="1200" dirty="0">
                  <a:latin typeface="Calibri" pitchFamily="34" charset="0"/>
                </a:rPr>
                <a:t>Line</a:t>
              </a:r>
            </a:p>
            <a:p>
              <a:pPr algn="ctr"/>
              <a:r>
                <a:rPr lang="en-US" sz="1200" dirty="0">
                  <a:latin typeface="Calibri" pitchFamily="34" charset="0"/>
                </a:rPr>
                <a:t>T=1/4 P</a:t>
              </a:r>
            </a:p>
          </p:txBody>
        </p:sp>
        <p:sp>
          <p:nvSpPr>
            <p:cNvPr id="38" name="TextBox 14"/>
            <p:cNvSpPr txBox="1">
              <a:spLocks noChangeArrowheads="1"/>
            </p:cNvSpPr>
            <p:nvPr/>
          </p:nvSpPr>
          <p:spPr bwMode="auto">
            <a:xfrm>
              <a:off x="6571713" y="3072076"/>
              <a:ext cx="633507" cy="276999"/>
            </a:xfrm>
            <a:prstGeom prst="rect">
              <a:avLst/>
            </a:prstGeom>
            <a:noFill/>
            <a:ln w="9525">
              <a:noFill/>
              <a:miter lim="800000"/>
              <a:headEnd/>
              <a:tailEnd/>
            </a:ln>
          </p:spPr>
          <p:txBody>
            <a:bodyPr wrap="none">
              <a:spAutoFit/>
            </a:bodyPr>
            <a:lstStyle/>
            <a:p>
              <a:pPr algn="ctr"/>
              <a:r>
                <a:rPr lang="en-US" sz="1200">
                  <a:latin typeface="Calibri" pitchFamily="34" charset="0"/>
                </a:rPr>
                <a:t>Output</a:t>
              </a:r>
            </a:p>
          </p:txBody>
        </p:sp>
        <p:sp>
          <p:nvSpPr>
            <p:cNvPr id="39" name="TextBox 15"/>
            <p:cNvSpPr txBox="1">
              <a:spLocks noChangeArrowheads="1"/>
            </p:cNvSpPr>
            <p:nvPr/>
          </p:nvSpPr>
          <p:spPr bwMode="auto">
            <a:xfrm>
              <a:off x="6550589" y="3650145"/>
              <a:ext cx="518091" cy="276999"/>
            </a:xfrm>
            <a:prstGeom prst="rect">
              <a:avLst/>
            </a:prstGeom>
            <a:noFill/>
            <a:ln w="9525">
              <a:noFill/>
              <a:miter lim="800000"/>
              <a:headEnd/>
              <a:tailEnd/>
            </a:ln>
          </p:spPr>
          <p:txBody>
            <a:bodyPr wrap="none">
              <a:spAutoFit/>
            </a:bodyPr>
            <a:lstStyle/>
            <a:p>
              <a:pPr algn="ctr"/>
              <a:r>
                <a:rPr lang="en-US" sz="1200">
                  <a:latin typeface="Calibri" pitchFamily="34" charset="0"/>
                </a:rPr>
                <a:t>Input</a:t>
              </a:r>
            </a:p>
          </p:txBody>
        </p:sp>
        <p:sp>
          <p:nvSpPr>
            <p:cNvPr id="40" name="TextBox 16"/>
            <p:cNvSpPr txBox="1">
              <a:spLocks noChangeArrowheads="1"/>
            </p:cNvSpPr>
            <p:nvPr/>
          </p:nvSpPr>
          <p:spPr bwMode="auto">
            <a:xfrm>
              <a:off x="2180198" y="3991731"/>
              <a:ext cx="920670" cy="276999"/>
            </a:xfrm>
            <a:prstGeom prst="rect">
              <a:avLst/>
            </a:prstGeom>
            <a:noFill/>
            <a:ln w="9525">
              <a:noFill/>
              <a:miter lim="800000"/>
              <a:headEnd/>
              <a:tailEnd/>
            </a:ln>
          </p:spPr>
          <p:txBody>
            <a:bodyPr wrap="none">
              <a:spAutoFit/>
            </a:bodyPr>
            <a:lstStyle/>
            <a:p>
              <a:pPr algn="ctr"/>
              <a:r>
                <a:rPr lang="en-US" sz="1200">
                  <a:latin typeface="Calibri" pitchFamily="34" charset="0"/>
                </a:rPr>
                <a:t>Input Signal</a:t>
              </a:r>
            </a:p>
          </p:txBody>
        </p:sp>
        <p:sp>
          <p:nvSpPr>
            <p:cNvPr id="41" name="Freeform 17"/>
            <p:cNvSpPr>
              <a:spLocks/>
            </p:cNvSpPr>
            <p:nvPr/>
          </p:nvSpPr>
          <p:spPr bwMode="auto">
            <a:xfrm flipV="1">
              <a:off x="6188983" y="3147372"/>
              <a:ext cx="458171" cy="813865"/>
            </a:xfrm>
            <a:custGeom>
              <a:avLst/>
              <a:gdLst/>
              <a:ahLst/>
              <a:cxnLst/>
              <a:rect l="0" t="0" r="r" b="b"/>
              <a:pathLst>
                <a:path w="636" h="805">
                  <a:moveTo>
                    <a:pt x="0" y="460"/>
                  </a:moveTo>
                  <a:cubicBezTo>
                    <a:pt x="5" y="440"/>
                    <a:pt x="10" y="421"/>
                    <a:pt x="15" y="401"/>
                  </a:cubicBezTo>
                  <a:cubicBezTo>
                    <a:pt x="17" y="395"/>
                    <a:pt x="19" y="390"/>
                    <a:pt x="21" y="384"/>
                  </a:cubicBezTo>
                  <a:lnTo>
                    <a:pt x="24" y="363"/>
                  </a:lnTo>
                  <a:lnTo>
                    <a:pt x="30" y="342"/>
                  </a:lnTo>
                  <a:lnTo>
                    <a:pt x="33" y="324"/>
                  </a:lnTo>
                  <a:lnTo>
                    <a:pt x="39" y="303"/>
                  </a:lnTo>
                  <a:lnTo>
                    <a:pt x="45" y="285"/>
                  </a:lnTo>
                  <a:cubicBezTo>
                    <a:pt x="46" y="279"/>
                    <a:pt x="47" y="274"/>
                    <a:pt x="48" y="268"/>
                  </a:cubicBezTo>
                  <a:lnTo>
                    <a:pt x="54" y="247"/>
                  </a:lnTo>
                  <a:cubicBezTo>
                    <a:pt x="56" y="241"/>
                    <a:pt x="59" y="235"/>
                    <a:pt x="61" y="229"/>
                  </a:cubicBezTo>
                  <a:lnTo>
                    <a:pt x="64" y="211"/>
                  </a:lnTo>
                  <a:lnTo>
                    <a:pt x="70" y="196"/>
                  </a:lnTo>
                  <a:lnTo>
                    <a:pt x="73" y="178"/>
                  </a:lnTo>
                  <a:cubicBezTo>
                    <a:pt x="75" y="173"/>
                    <a:pt x="77" y="169"/>
                    <a:pt x="79" y="164"/>
                  </a:cubicBezTo>
                  <a:lnTo>
                    <a:pt x="85" y="146"/>
                  </a:lnTo>
                  <a:lnTo>
                    <a:pt x="88" y="131"/>
                  </a:lnTo>
                  <a:lnTo>
                    <a:pt x="94" y="116"/>
                  </a:lnTo>
                  <a:lnTo>
                    <a:pt x="97" y="104"/>
                  </a:lnTo>
                  <a:lnTo>
                    <a:pt x="103" y="92"/>
                  </a:lnTo>
                  <a:lnTo>
                    <a:pt x="109" y="77"/>
                  </a:lnTo>
                  <a:lnTo>
                    <a:pt x="112" y="68"/>
                  </a:lnTo>
                  <a:lnTo>
                    <a:pt x="118" y="56"/>
                  </a:lnTo>
                  <a:cubicBezTo>
                    <a:pt x="120" y="53"/>
                    <a:pt x="123" y="51"/>
                    <a:pt x="125" y="48"/>
                  </a:cubicBezTo>
                  <a:lnTo>
                    <a:pt x="128" y="39"/>
                  </a:lnTo>
                  <a:lnTo>
                    <a:pt x="134" y="30"/>
                  </a:lnTo>
                  <a:lnTo>
                    <a:pt x="137" y="24"/>
                  </a:lnTo>
                  <a:lnTo>
                    <a:pt x="143" y="18"/>
                  </a:lnTo>
                  <a:lnTo>
                    <a:pt x="149" y="12"/>
                  </a:lnTo>
                  <a:lnTo>
                    <a:pt x="152" y="6"/>
                  </a:lnTo>
                  <a:lnTo>
                    <a:pt x="158" y="3"/>
                  </a:lnTo>
                  <a:lnTo>
                    <a:pt x="161" y="0"/>
                  </a:lnTo>
                  <a:lnTo>
                    <a:pt x="167" y="0"/>
                  </a:lnTo>
                  <a:lnTo>
                    <a:pt x="173" y="0"/>
                  </a:lnTo>
                  <a:lnTo>
                    <a:pt x="176" y="0"/>
                  </a:lnTo>
                  <a:lnTo>
                    <a:pt x="182" y="0"/>
                  </a:lnTo>
                  <a:cubicBezTo>
                    <a:pt x="184" y="1"/>
                    <a:pt x="187" y="2"/>
                    <a:pt x="189" y="3"/>
                  </a:cubicBezTo>
                  <a:lnTo>
                    <a:pt x="192" y="6"/>
                  </a:lnTo>
                  <a:lnTo>
                    <a:pt x="198" y="12"/>
                  </a:lnTo>
                  <a:lnTo>
                    <a:pt x="201" y="18"/>
                  </a:lnTo>
                  <a:lnTo>
                    <a:pt x="207" y="24"/>
                  </a:lnTo>
                  <a:lnTo>
                    <a:pt x="213" y="30"/>
                  </a:lnTo>
                  <a:lnTo>
                    <a:pt x="216" y="39"/>
                  </a:lnTo>
                  <a:lnTo>
                    <a:pt x="222" y="48"/>
                  </a:lnTo>
                  <a:cubicBezTo>
                    <a:pt x="224" y="51"/>
                    <a:pt x="226" y="53"/>
                    <a:pt x="228" y="56"/>
                  </a:cubicBezTo>
                  <a:lnTo>
                    <a:pt x="231" y="68"/>
                  </a:lnTo>
                  <a:lnTo>
                    <a:pt x="237" y="77"/>
                  </a:lnTo>
                  <a:lnTo>
                    <a:pt x="240" y="92"/>
                  </a:lnTo>
                  <a:cubicBezTo>
                    <a:pt x="242" y="96"/>
                    <a:pt x="245" y="100"/>
                    <a:pt x="247" y="104"/>
                  </a:cubicBezTo>
                  <a:lnTo>
                    <a:pt x="253" y="116"/>
                  </a:lnTo>
                  <a:lnTo>
                    <a:pt x="256" y="131"/>
                  </a:lnTo>
                  <a:lnTo>
                    <a:pt x="262" y="146"/>
                  </a:lnTo>
                  <a:lnTo>
                    <a:pt x="265" y="164"/>
                  </a:lnTo>
                  <a:cubicBezTo>
                    <a:pt x="267" y="169"/>
                    <a:pt x="269" y="173"/>
                    <a:pt x="271" y="178"/>
                  </a:cubicBezTo>
                  <a:lnTo>
                    <a:pt x="277" y="196"/>
                  </a:lnTo>
                  <a:lnTo>
                    <a:pt x="280" y="211"/>
                  </a:lnTo>
                  <a:lnTo>
                    <a:pt x="286" y="229"/>
                  </a:lnTo>
                  <a:lnTo>
                    <a:pt x="292" y="247"/>
                  </a:lnTo>
                  <a:lnTo>
                    <a:pt x="295" y="268"/>
                  </a:lnTo>
                  <a:cubicBezTo>
                    <a:pt x="297" y="274"/>
                    <a:pt x="299" y="279"/>
                    <a:pt x="301" y="285"/>
                  </a:cubicBezTo>
                  <a:lnTo>
                    <a:pt x="304" y="303"/>
                  </a:lnTo>
                  <a:cubicBezTo>
                    <a:pt x="306" y="310"/>
                    <a:pt x="309" y="317"/>
                    <a:pt x="311" y="324"/>
                  </a:cubicBezTo>
                  <a:lnTo>
                    <a:pt x="317" y="342"/>
                  </a:lnTo>
                  <a:lnTo>
                    <a:pt x="320" y="363"/>
                  </a:lnTo>
                  <a:lnTo>
                    <a:pt x="326" y="384"/>
                  </a:lnTo>
                  <a:cubicBezTo>
                    <a:pt x="327" y="390"/>
                    <a:pt x="328" y="395"/>
                    <a:pt x="329" y="401"/>
                  </a:cubicBezTo>
                  <a:cubicBezTo>
                    <a:pt x="331" y="408"/>
                    <a:pt x="333" y="414"/>
                    <a:pt x="335" y="421"/>
                  </a:cubicBezTo>
                  <a:cubicBezTo>
                    <a:pt x="337" y="427"/>
                    <a:pt x="338" y="433"/>
                    <a:pt x="340" y="439"/>
                  </a:cubicBezTo>
                  <a:lnTo>
                    <a:pt x="343" y="460"/>
                  </a:lnTo>
                  <a:lnTo>
                    <a:pt x="349" y="481"/>
                  </a:lnTo>
                  <a:lnTo>
                    <a:pt x="355" y="499"/>
                  </a:lnTo>
                  <a:cubicBezTo>
                    <a:pt x="356" y="506"/>
                    <a:pt x="358" y="513"/>
                    <a:pt x="359" y="520"/>
                  </a:cubicBezTo>
                  <a:cubicBezTo>
                    <a:pt x="361" y="526"/>
                    <a:pt x="363" y="531"/>
                    <a:pt x="365" y="537"/>
                  </a:cubicBezTo>
                  <a:lnTo>
                    <a:pt x="368" y="555"/>
                  </a:lnTo>
                  <a:lnTo>
                    <a:pt x="374" y="573"/>
                  </a:lnTo>
                  <a:lnTo>
                    <a:pt x="380" y="591"/>
                  </a:lnTo>
                  <a:lnTo>
                    <a:pt x="383" y="609"/>
                  </a:lnTo>
                  <a:lnTo>
                    <a:pt x="389" y="624"/>
                  </a:lnTo>
                  <a:cubicBezTo>
                    <a:pt x="390" y="630"/>
                    <a:pt x="391" y="635"/>
                    <a:pt x="392" y="641"/>
                  </a:cubicBezTo>
                  <a:lnTo>
                    <a:pt x="398" y="656"/>
                  </a:lnTo>
                  <a:lnTo>
                    <a:pt x="404" y="671"/>
                  </a:lnTo>
                  <a:lnTo>
                    <a:pt x="407" y="686"/>
                  </a:lnTo>
                  <a:lnTo>
                    <a:pt x="413" y="701"/>
                  </a:lnTo>
                  <a:cubicBezTo>
                    <a:pt x="415" y="705"/>
                    <a:pt x="418" y="709"/>
                    <a:pt x="420" y="713"/>
                  </a:cubicBezTo>
                  <a:lnTo>
                    <a:pt x="423" y="725"/>
                  </a:lnTo>
                  <a:lnTo>
                    <a:pt x="429" y="737"/>
                  </a:lnTo>
                  <a:lnTo>
                    <a:pt x="432" y="746"/>
                  </a:lnTo>
                  <a:cubicBezTo>
                    <a:pt x="434" y="750"/>
                    <a:pt x="436" y="753"/>
                    <a:pt x="438" y="757"/>
                  </a:cubicBezTo>
                  <a:lnTo>
                    <a:pt x="444" y="766"/>
                  </a:lnTo>
                  <a:lnTo>
                    <a:pt x="447" y="772"/>
                  </a:lnTo>
                  <a:lnTo>
                    <a:pt x="453" y="781"/>
                  </a:lnTo>
                  <a:lnTo>
                    <a:pt x="456" y="787"/>
                  </a:lnTo>
                  <a:lnTo>
                    <a:pt x="462" y="793"/>
                  </a:lnTo>
                  <a:lnTo>
                    <a:pt x="468" y="796"/>
                  </a:lnTo>
                  <a:lnTo>
                    <a:pt x="471" y="799"/>
                  </a:lnTo>
                  <a:lnTo>
                    <a:pt x="477" y="802"/>
                  </a:lnTo>
                  <a:lnTo>
                    <a:pt x="484" y="802"/>
                  </a:lnTo>
                  <a:lnTo>
                    <a:pt x="487" y="805"/>
                  </a:lnTo>
                  <a:lnTo>
                    <a:pt x="493" y="802"/>
                  </a:lnTo>
                  <a:lnTo>
                    <a:pt x="496" y="802"/>
                  </a:lnTo>
                  <a:lnTo>
                    <a:pt x="502" y="799"/>
                  </a:lnTo>
                  <a:lnTo>
                    <a:pt x="508" y="796"/>
                  </a:lnTo>
                  <a:lnTo>
                    <a:pt x="511" y="793"/>
                  </a:lnTo>
                  <a:lnTo>
                    <a:pt x="517" y="787"/>
                  </a:lnTo>
                  <a:lnTo>
                    <a:pt x="520" y="781"/>
                  </a:lnTo>
                  <a:lnTo>
                    <a:pt x="526" y="772"/>
                  </a:lnTo>
                  <a:lnTo>
                    <a:pt x="532" y="766"/>
                  </a:lnTo>
                  <a:lnTo>
                    <a:pt x="535" y="757"/>
                  </a:lnTo>
                  <a:cubicBezTo>
                    <a:pt x="537" y="753"/>
                    <a:pt x="539" y="750"/>
                    <a:pt x="541" y="746"/>
                  </a:cubicBezTo>
                  <a:cubicBezTo>
                    <a:pt x="543" y="743"/>
                    <a:pt x="546" y="740"/>
                    <a:pt x="548" y="737"/>
                  </a:cubicBezTo>
                  <a:lnTo>
                    <a:pt x="551" y="725"/>
                  </a:lnTo>
                  <a:lnTo>
                    <a:pt x="557" y="713"/>
                  </a:lnTo>
                  <a:lnTo>
                    <a:pt x="560" y="701"/>
                  </a:lnTo>
                  <a:lnTo>
                    <a:pt x="566" y="686"/>
                  </a:lnTo>
                  <a:lnTo>
                    <a:pt x="572" y="671"/>
                  </a:lnTo>
                  <a:lnTo>
                    <a:pt x="575" y="656"/>
                  </a:lnTo>
                  <a:lnTo>
                    <a:pt x="581" y="641"/>
                  </a:lnTo>
                  <a:cubicBezTo>
                    <a:pt x="582" y="635"/>
                    <a:pt x="583" y="630"/>
                    <a:pt x="584" y="624"/>
                  </a:cubicBezTo>
                  <a:lnTo>
                    <a:pt x="590" y="609"/>
                  </a:lnTo>
                  <a:lnTo>
                    <a:pt x="596" y="591"/>
                  </a:lnTo>
                  <a:lnTo>
                    <a:pt x="599" y="573"/>
                  </a:lnTo>
                  <a:cubicBezTo>
                    <a:pt x="601" y="567"/>
                    <a:pt x="604" y="561"/>
                    <a:pt x="606" y="555"/>
                  </a:cubicBezTo>
                  <a:lnTo>
                    <a:pt x="612" y="537"/>
                  </a:lnTo>
                  <a:cubicBezTo>
                    <a:pt x="613" y="531"/>
                    <a:pt x="614" y="526"/>
                    <a:pt x="615" y="520"/>
                  </a:cubicBezTo>
                  <a:lnTo>
                    <a:pt x="621" y="499"/>
                  </a:lnTo>
                  <a:lnTo>
                    <a:pt x="624" y="481"/>
                  </a:lnTo>
                  <a:lnTo>
                    <a:pt x="630" y="460"/>
                  </a:lnTo>
                  <a:lnTo>
                    <a:pt x="636" y="439"/>
                  </a:lnTo>
                </a:path>
              </a:pathLst>
            </a:custGeom>
            <a:noFill/>
            <a:ln w="19050" cap="rnd" cmpd="sng" algn="ctr">
              <a:solidFill>
                <a:srgbClr val="000000"/>
              </a:solidFill>
              <a:prstDash val="sysDash"/>
              <a:round/>
              <a:headEnd type="none" w="med" len="med"/>
              <a:tailEnd type="none" w="med" len="med"/>
            </a:ln>
          </p:spPr>
          <p:txBody>
            <a:bodyPr/>
            <a:lstStyle/>
            <a:p>
              <a:endParaRPr lang="en-US"/>
            </a:p>
          </p:txBody>
        </p:sp>
      </p:grpSp>
      <p:sp>
        <p:nvSpPr>
          <p:cNvPr id="48" name="TextBox 47"/>
          <p:cNvSpPr txBox="1"/>
          <p:nvPr/>
        </p:nvSpPr>
        <p:spPr>
          <a:xfrm>
            <a:off x="4370844" y="6189266"/>
            <a:ext cx="1819472" cy="307777"/>
          </a:xfrm>
          <a:prstGeom prst="rect">
            <a:avLst/>
          </a:prstGeom>
          <a:noFill/>
        </p:spPr>
        <p:txBody>
          <a:bodyPr wrap="none" rtlCol="0">
            <a:spAutoFit/>
          </a:bodyPr>
          <a:lstStyle/>
          <a:p>
            <a:r>
              <a:rPr lang="en-US" sz="1400" dirty="0" smtClean="0"/>
              <a:t>¼ P = 90</a:t>
            </a:r>
            <a:r>
              <a:rPr lang="en-US" sz="1400" baseline="30000" dirty="0" smtClean="0"/>
              <a:t>o</a:t>
            </a:r>
            <a:r>
              <a:rPr lang="en-US" sz="1400" dirty="0" smtClean="0"/>
              <a:t> or </a:t>
            </a:r>
            <a:r>
              <a:rPr lang="en-US" sz="1400" dirty="0" smtClean="0">
                <a:latin typeface="Symbol" panose="05050102010706020507" pitchFamily="18" charset="2"/>
              </a:rPr>
              <a:t>p</a:t>
            </a:r>
            <a:r>
              <a:rPr lang="en-US" sz="1400" dirty="0" smtClean="0"/>
              <a:t>/2 delay</a:t>
            </a:r>
            <a:endParaRPr lang="en-US" sz="1400" dirty="0" smtClean="0"/>
          </a:p>
        </p:txBody>
      </p:sp>
    </p:spTree>
    <p:extLst>
      <p:ext uri="{BB962C8B-B14F-4D97-AF65-F5344CB8AC3E}">
        <p14:creationId xmlns:p14="http://schemas.microsoft.com/office/powerpoint/2010/main" val="4933859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1027"/>
          <p:cNvSpPr>
            <a:spLocks noGrp="1" noChangeArrowheads="1"/>
          </p:cNvSpPr>
          <p:nvPr>
            <p:ph type="body" idx="1"/>
          </p:nvPr>
        </p:nvSpPr>
        <p:spPr>
          <a:xfrm>
            <a:off x="609600" y="838200"/>
            <a:ext cx="7772400" cy="5257800"/>
          </a:xfrm>
        </p:spPr>
        <p:txBody>
          <a:bodyPr/>
          <a:lstStyle/>
          <a:p>
            <a:r>
              <a:rPr lang="en-US" altLang="en-US" smtClean="0"/>
              <a:t>Phase Tests</a:t>
            </a:r>
          </a:p>
          <a:p>
            <a:pPr lvl="1"/>
            <a:r>
              <a:rPr lang="en-US" altLang="en-US" smtClean="0"/>
              <a:t>Phase Response - cont.</a:t>
            </a:r>
          </a:p>
          <a:p>
            <a:pPr lvl="2"/>
            <a:r>
              <a:rPr lang="en-US" altLang="en-US" smtClean="0"/>
              <a:t>The phase shift in a multitone test signal is calculated by subtracting the input signal phase shift from the output signal phase shift, and then correcting for any wrap-around.</a:t>
            </a:r>
          </a:p>
          <a:p>
            <a:pPr lvl="2"/>
            <a:r>
              <a:rPr lang="en-US" altLang="en-US" smtClean="0"/>
              <a:t>A negative phase shift indicates a positive time delay (i.e. the output lags the input), while a positive phase shift indicates the opposite.</a:t>
            </a:r>
          </a:p>
          <a:p>
            <a:pPr lvl="2"/>
            <a:r>
              <a:rPr lang="en-US" altLang="en-US" smtClean="0"/>
              <a:t>Using multitone DSP, all phase shifts can be calculated from the same set of sampled data, reducing test time.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5058" name="Object 3"/>
          <p:cNvGraphicFramePr>
            <a:graphicFrameLocks noChangeAspect="1"/>
          </p:cNvGraphicFramePr>
          <p:nvPr/>
        </p:nvGraphicFramePr>
        <p:xfrm>
          <a:off x="457200" y="76200"/>
          <a:ext cx="8128000" cy="2624138"/>
        </p:xfrm>
        <a:graphic>
          <a:graphicData uri="http://schemas.openxmlformats.org/presentationml/2006/ole">
            <mc:AlternateContent xmlns:mc="http://schemas.openxmlformats.org/markup-compatibility/2006">
              <mc:Choice xmlns:v="urn:schemas-microsoft-com:vml" Requires="v">
                <p:oleObj spid="_x0000_s45075" r:id="rId3" imgW="0" imgH="0" progId="Unknown">
                  <p:embed/>
                </p:oleObj>
              </mc:Choice>
              <mc:Fallback>
                <p:oleObj r:id="rId3" imgW="0" imgH="0" progId="Unknown">
                  <p:embed/>
                  <p:pic>
                    <p:nvPicPr>
                      <p:cNvPr id="0" name="Object 3"/>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457200" y="76200"/>
                        <a:ext cx="8128000" cy="262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59" name="Object 4"/>
          <p:cNvGraphicFramePr>
            <a:graphicFrameLocks noChangeAspect="1"/>
          </p:cNvGraphicFramePr>
          <p:nvPr/>
        </p:nvGraphicFramePr>
        <p:xfrm>
          <a:off x="457200" y="2743200"/>
          <a:ext cx="8153400" cy="2667000"/>
        </p:xfrm>
        <a:graphic>
          <a:graphicData uri="http://schemas.openxmlformats.org/presentationml/2006/ole">
            <mc:AlternateContent xmlns:mc="http://schemas.openxmlformats.org/markup-compatibility/2006">
              <mc:Choice xmlns:v="urn:schemas-microsoft-com:vml" Requires="v">
                <p:oleObj spid="_x0000_s45076" name="Bitmap Image" r:id="rId5" imgW="6114286" imgH="3134162" progId="PBrush">
                  <p:embed/>
                </p:oleObj>
              </mc:Choice>
              <mc:Fallback>
                <p:oleObj name="Bitmap Image" r:id="rId5" imgW="6114286" imgH="3134162" progId="PBrush">
                  <p:embed/>
                  <p:pic>
                    <p:nvPicPr>
                      <p:cNvPr id="0" name="Object 4"/>
                      <p:cNvPicPr>
                        <a:picLocks noChangeAspect="1" noChangeArrowheads="1"/>
                      </p:cNvPicPr>
                      <p:nvPr/>
                    </p:nvPicPr>
                    <p:blipFill>
                      <a:blip r:embed="rId6">
                        <a:grayscl/>
                        <a:biLevel thresh="50000"/>
                        <a:extLst>
                          <a:ext uri="{28A0092B-C50C-407E-A947-70E740481C1C}">
                            <a14:useLocalDpi xmlns:a14="http://schemas.microsoft.com/office/drawing/2010/main" val="0"/>
                          </a:ext>
                        </a:extLst>
                      </a:blip>
                      <a:srcRect/>
                      <a:stretch>
                        <a:fillRect/>
                      </a:stretch>
                    </p:blipFill>
                    <p:spPr bwMode="auto">
                      <a:xfrm>
                        <a:off x="457200" y="2743200"/>
                        <a:ext cx="81534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0" name="TextBox 7"/>
          <p:cNvSpPr txBox="1">
            <a:spLocks noChangeArrowheads="1"/>
          </p:cNvSpPr>
          <p:nvPr/>
        </p:nvSpPr>
        <p:spPr bwMode="auto">
          <a:xfrm>
            <a:off x="3995738" y="228600"/>
            <a:ext cx="1131887"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solidFill>
                  <a:srgbClr val="FF0000"/>
                </a:solidFill>
              </a:rPr>
              <a:t>10 tone input</a:t>
            </a:r>
          </a:p>
        </p:txBody>
      </p:sp>
      <p:sp>
        <p:nvSpPr>
          <p:cNvPr id="45061" name="TextBox 8"/>
          <p:cNvSpPr txBox="1">
            <a:spLocks noChangeArrowheads="1"/>
          </p:cNvSpPr>
          <p:nvPr/>
        </p:nvSpPr>
        <p:spPr bwMode="auto">
          <a:xfrm>
            <a:off x="4148138" y="2819400"/>
            <a:ext cx="1220787"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solidFill>
                  <a:srgbClr val="FF0000"/>
                </a:solidFill>
              </a:rPr>
              <a:t>10 tone output</a:t>
            </a:r>
          </a:p>
        </p:txBody>
      </p:sp>
      <p:sp>
        <p:nvSpPr>
          <p:cNvPr id="45062" name="TextBox 9"/>
          <p:cNvSpPr txBox="1">
            <a:spLocks noChangeArrowheads="1"/>
          </p:cNvSpPr>
          <p:nvPr/>
        </p:nvSpPr>
        <p:spPr bwMode="auto">
          <a:xfrm>
            <a:off x="1371600" y="5562600"/>
            <a:ext cx="61245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800100" indent="-34290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t>Take FFT of both input and output, keep complex values, </a:t>
            </a:r>
          </a:p>
          <a:p>
            <a:pPr lvl="1">
              <a:spcBef>
                <a:spcPct val="0"/>
              </a:spcBef>
              <a:buClrTx/>
              <a:buSzTx/>
              <a:buFontTx/>
              <a:buAutoNum type="arabicParenR"/>
            </a:pPr>
            <a:r>
              <a:rPr lang="en-US" altLang="en-US" sz="2000"/>
              <a:t>compute phase difference., or </a:t>
            </a:r>
          </a:p>
          <a:p>
            <a:pPr lvl="1">
              <a:spcBef>
                <a:spcPct val="0"/>
              </a:spcBef>
              <a:buClrTx/>
              <a:buSzTx/>
              <a:buFontTx/>
              <a:buAutoNum type="arabicParenR"/>
            </a:pPr>
            <a:r>
              <a:rPr lang="en-US" altLang="en-US" sz="2000"/>
              <a:t>compute phase of ratio</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a:xfrm>
            <a:off x="685800" y="838200"/>
            <a:ext cx="7772400" cy="5029200"/>
          </a:xfrm>
        </p:spPr>
        <p:txBody>
          <a:bodyPr/>
          <a:lstStyle/>
          <a:p>
            <a:r>
              <a:rPr lang="en-US" altLang="en-US" smtClean="0"/>
              <a:t>Phase Tests</a:t>
            </a:r>
          </a:p>
          <a:p>
            <a:pPr lvl="1"/>
            <a:r>
              <a:rPr lang="en-US" altLang="en-US" smtClean="0"/>
              <a:t>Group Delay</a:t>
            </a:r>
          </a:p>
          <a:p>
            <a:pPr lvl="2"/>
            <a:r>
              <a:rPr lang="en-US" altLang="en-US" smtClean="0"/>
              <a:t>A measurement of time shift versus frequency.</a:t>
            </a:r>
          </a:p>
          <a:p>
            <a:pPr lvl="2"/>
            <a:r>
              <a:rPr lang="en-US" altLang="en-US" smtClean="0"/>
              <a:t>Defined as the change in phase shift divided by the change in frequency. </a:t>
            </a:r>
          </a:p>
          <a:p>
            <a:pPr lvl="3"/>
            <a:r>
              <a:rPr lang="en-US" altLang="en-US" smtClean="0"/>
              <a:t>In reality it is extremely difficult to resolve tiny changes in phase.</a:t>
            </a:r>
          </a:p>
          <a:p>
            <a:pPr lvl="2"/>
            <a:r>
              <a:rPr lang="en-US" altLang="en-US" smtClean="0"/>
              <a:t>Typically measured with tone pairs centered around the frequency of interest.  </a:t>
            </a:r>
          </a:p>
          <a:p>
            <a:pPr lvl="2"/>
            <a:r>
              <a:rPr lang="en-US" altLang="en-US" smtClean="0"/>
              <a:t>Multiple tone pairs can be measured simultaneously using DSP based Test techniques.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685800" y="838200"/>
            <a:ext cx="7772400" cy="4114800"/>
          </a:xfrm>
        </p:spPr>
        <p:txBody>
          <a:bodyPr/>
          <a:lstStyle/>
          <a:p>
            <a:r>
              <a:rPr lang="en-US" altLang="en-US" smtClean="0"/>
              <a:t>Phase Tests</a:t>
            </a:r>
          </a:p>
          <a:p>
            <a:pPr lvl="1"/>
            <a:r>
              <a:rPr lang="en-US" altLang="en-US" smtClean="0"/>
              <a:t>Group Delay Distortion</a:t>
            </a:r>
          </a:p>
          <a:p>
            <a:pPr lvl="2"/>
            <a:r>
              <a:rPr lang="en-US" altLang="en-US" smtClean="0"/>
              <a:t>In a simple delay line, the phase shift is directly proportional to the frequency.</a:t>
            </a:r>
          </a:p>
          <a:p>
            <a:pPr lvl="3"/>
            <a:r>
              <a:rPr lang="en-US" altLang="en-US" smtClean="0"/>
              <a:t>Indicated by a circuit that shifts each signal component by a constant amount of time.</a:t>
            </a:r>
          </a:p>
          <a:p>
            <a:pPr lvl="2"/>
            <a:r>
              <a:rPr lang="en-US" altLang="en-US" smtClean="0"/>
              <a:t>If on the other hand, group delay varies over frequency, and the circuit shifts various signal components relative to one another, this results in a change in shape as well as a shift in time.  This is called Group Delay Distortion.</a:t>
            </a:r>
          </a:p>
          <a:p>
            <a:pPr lvl="3"/>
            <a:r>
              <a:rPr lang="en-US" altLang="en-US" smtClean="0"/>
              <a:t>This is important mainly in data communications, since phase carries important information, leading to corrupted data.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1027"/>
          <p:cNvSpPr>
            <a:spLocks noGrp="1" noChangeArrowheads="1"/>
          </p:cNvSpPr>
          <p:nvPr>
            <p:ph type="body" idx="1"/>
          </p:nvPr>
        </p:nvSpPr>
        <p:spPr>
          <a:xfrm>
            <a:off x="685800" y="838200"/>
            <a:ext cx="7772400" cy="4114800"/>
          </a:xfrm>
        </p:spPr>
        <p:txBody>
          <a:bodyPr/>
          <a:lstStyle/>
          <a:p>
            <a:r>
              <a:rPr lang="en-US" altLang="en-US" smtClean="0"/>
              <a:t>Phase Tests</a:t>
            </a:r>
          </a:p>
          <a:p>
            <a:pPr lvl="1"/>
            <a:r>
              <a:rPr lang="en-US" altLang="en-US" smtClean="0"/>
              <a:t>Group Delay Distortion - cont.</a:t>
            </a:r>
          </a:p>
          <a:p>
            <a:pPr lvl="2"/>
            <a:r>
              <a:rPr lang="en-US" altLang="en-US" smtClean="0"/>
              <a:t>Group Delay is calculated by dividing the change in phase (degrees) between two test tones by the change in frequency (degrees per second).  Leaving the units of seconds.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915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3338"/>
            <a:ext cx="7680325"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4538" y="2903538"/>
            <a:ext cx="6951662" cy="331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3"/>
          <p:cNvSpPr>
            <a:spLocks noGrp="1" noChangeArrowheads="1"/>
          </p:cNvSpPr>
          <p:nvPr>
            <p:ph type="body" idx="1"/>
          </p:nvPr>
        </p:nvSpPr>
        <p:spPr>
          <a:xfrm>
            <a:off x="685800" y="533400"/>
            <a:ext cx="7772400" cy="5562600"/>
          </a:xfrm>
        </p:spPr>
        <p:txBody>
          <a:bodyPr/>
          <a:lstStyle/>
          <a:p>
            <a:r>
              <a:rPr lang="en-US" altLang="en-US" smtClean="0"/>
              <a:t>Distortion Tests</a:t>
            </a:r>
          </a:p>
          <a:p>
            <a:pPr lvl="1"/>
            <a:r>
              <a:rPr lang="en-US" altLang="en-US" smtClean="0"/>
              <a:t>Signal to Harmonic Distortion</a:t>
            </a:r>
          </a:p>
          <a:p>
            <a:pPr lvl="2"/>
            <a:r>
              <a:rPr lang="en-US" altLang="en-US" smtClean="0"/>
              <a:t>Arises when a signal passes through a non-linear circuit</a:t>
            </a:r>
          </a:p>
          <a:p>
            <a:pPr lvl="3"/>
            <a:r>
              <a:rPr lang="en-US" altLang="en-US" smtClean="0"/>
              <a:t>to save test time, the distortion can be measured simultaneously with the gain using the FFT.</a:t>
            </a:r>
          </a:p>
          <a:p>
            <a:pPr lvl="3"/>
            <a:r>
              <a:rPr lang="en-US" altLang="en-US" smtClean="0"/>
              <a:t>when passing a single tone through a DUT, the harmonic distortion appears at integer multiples of the test tone, called harmonics.</a:t>
            </a:r>
          </a:p>
          <a:p>
            <a:pPr lvl="3"/>
            <a:r>
              <a:rPr lang="en-US" altLang="en-US" smtClean="0"/>
              <a:t>signal to total harmonic distortion is defined as the ratio of the RMS signal level of the test tone divided by the total RMS of the odd and even harmonic distortion components - expressed in dB.</a:t>
            </a:r>
          </a:p>
          <a:p>
            <a:pPr lvl="3"/>
            <a:r>
              <a:rPr lang="en-US" altLang="en-US" smtClean="0"/>
              <a:t>the spec sheet usually calls for signal to 2</a:t>
            </a:r>
            <a:r>
              <a:rPr lang="en-US" altLang="en-US" baseline="30000" smtClean="0"/>
              <a:t>nd</a:t>
            </a:r>
            <a:r>
              <a:rPr lang="en-US" altLang="en-US" smtClean="0"/>
              <a:t> or 3</a:t>
            </a:r>
            <a:r>
              <a:rPr lang="en-US" altLang="en-US" baseline="30000" smtClean="0"/>
              <a:t>rd</a:t>
            </a:r>
            <a:r>
              <a:rPr lang="en-US" altLang="en-US" smtClean="0"/>
              <a:t> harmonic distortions tests as well as the total harmonic distortion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1027"/>
          <p:cNvSpPr>
            <a:spLocks noGrp="1" noChangeArrowheads="1"/>
          </p:cNvSpPr>
          <p:nvPr>
            <p:ph type="body" idx="1"/>
          </p:nvPr>
        </p:nvSpPr>
        <p:spPr>
          <a:xfrm>
            <a:off x="685800" y="990600"/>
            <a:ext cx="7772400" cy="4114800"/>
          </a:xfrm>
        </p:spPr>
        <p:txBody>
          <a:bodyPr/>
          <a:lstStyle/>
          <a:p>
            <a:r>
              <a:rPr lang="en-US" altLang="en-US" smtClean="0"/>
              <a:t>Distortion Tests</a:t>
            </a:r>
          </a:p>
          <a:p>
            <a:pPr lvl="1"/>
            <a:r>
              <a:rPr lang="en-US" altLang="en-US" smtClean="0"/>
              <a:t>Signal to Harmonic Distortion - cont.</a:t>
            </a:r>
          </a:p>
          <a:p>
            <a:pPr lvl="3"/>
            <a:r>
              <a:rPr lang="en-US" altLang="en-US" smtClean="0"/>
              <a:t>Low distortion levels can be very time consuming to measure, especially if the value is close to the noise floor of the DUT or ATE tester.</a:t>
            </a:r>
          </a:p>
          <a:p>
            <a:pPr lvl="3"/>
            <a:r>
              <a:rPr lang="en-US" altLang="en-US" smtClean="0"/>
              <a:t>Solved by averaging a large number of samples with the ATE digitizer, causing long test times.</a:t>
            </a:r>
          </a:p>
          <a:p>
            <a:pPr lvl="3"/>
            <a:r>
              <a:rPr lang="en-US" altLang="en-US" smtClean="0"/>
              <a:t>Low levels of distortion are inherently very costly to test, especially when they are close to failing test limits.</a:t>
            </a:r>
          </a:p>
          <a:p>
            <a:pPr lvl="3"/>
            <a:endParaRPr lang="en-US" alt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3"/>
          <p:cNvSpPr>
            <a:spLocks noGrp="1" noChangeArrowheads="1"/>
          </p:cNvSpPr>
          <p:nvPr>
            <p:ph type="body" idx="1"/>
          </p:nvPr>
        </p:nvSpPr>
        <p:spPr>
          <a:xfrm>
            <a:off x="685800" y="838200"/>
            <a:ext cx="7772400" cy="4114800"/>
          </a:xfrm>
        </p:spPr>
        <p:txBody>
          <a:bodyPr/>
          <a:lstStyle/>
          <a:p>
            <a:r>
              <a:rPr lang="en-US" altLang="en-US" smtClean="0"/>
              <a:t>Distortion Tests</a:t>
            </a:r>
          </a:p>
          <a:p>
            <a:pPr lvl="1"/>
            <a:r>
              <a:rPr lang="en-US" altLang="en-US" smtClean="0"/>
              <a:t>Intermodulation Distortion</a:t>
            </a:r>
          </a:p>
          <a:p>
            <a:pPr lvl="2"/>
            <a:r>
              <a:rPr lang="en-US" altLang="en-US" smtClean="0"/>
              <a:t>Very similar to signal to harmonic distortion testing, except that two test tones are applied to the DUT at once.</a:t>
            </a:r>
          </a:p>
          <a:p>
            <a:pPr lvl="3"/>
            <a:r>
              <a:rPr lang="en-US" altLang="en-US" smtClean="0"/>
              <a:t>Distortion components may appear at any sum or difference of any multiple of the test tones.</a:t>
            </a:r>
          </a:p>
        </p:txBody>
      </p:sp>
      <p:grpSp>
        <p:nvGrpSpPr>
          <p:cNvPr id="52227" name="Group 2"/>
          <p:cNvGrpSpPr>
            <a:grpSpLocks/>
          </p:cNvGrpSpPr>
          <p:nvPr/>
        </p:nvGrpSpPr>
        <p:grpSpPr bwMode="auto">
          <a:xfrm>
            <a:off x="2235200" y="4160838"/>
            <a:ext cx="4068763" cy="1600200"/>
            <a:chOff x="3168" y="11232"/>
            <a:chExt cx="6408" cy="2520"/>
          </a:xfrm>
        </p:grpSpPr>
        <p:sp>
          <p:nvSpPr>
            <p:cNvPr id="52228" name="Line 3"/>
            <p:cNvSpPr>
              <a:spLocks noChangeShapeType="1"/>
            </p:cNvSpPr>
            <p:nvPr/>
          </p:nvSpPr>
          <p:spPr bwMode="auto">
            <a:xfrm>
              <a:off x="3168" y="13176"/>
              <a:ext cx="61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29" name="Line 4"/>
            <p:cNvSpPr>
              <a:spLocks noChangeShapeType="1"/>
            </p:cNvSpPr>
            <p:nvPr/>
          </p:nvSpPr>
          <p:spPr bwMode="auto">
            <a:xfrm flipV="1">
              <a:off x="3528" y="11448"/>
              <a:ext cx="0" cy="18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30" name="Line 5"/>
            <p:cNvSpPr>
              <a:spLocks noChangeShapeType="1"/>
            </p:cNvSpPr>
            <p:nvPr/>
          </p:nvSpPr>
          <p:spPr bwMode="auto">
            <a:xfrm flipV="1">
              <a:off x="4896" y="12168"/>
              <a:ext cx="0" cy="1008"/>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52231" name="Line 6"/>
            <p:cNvSpPr>
              <a:spLocks noChangeShapeType="1"/>
            </p:cNvSpPr>
            <p:nvPr/>
          </p:nvSpPr>
          <p:spPr bwMode="auto">
            <a:xfrm flipV="1">
              <a:off x="5112" y="12168"/>
              <a:ext cx="0" cy="1008"/>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52232" name="Line 7"/>
            <p:cNvSpPr>
              <a:spLocks noChangeShapeType="1"/>
            </p:cNvSpPr>
            <p:nvPr/>
          </p:nvSpPr>
          <p:spPr bwMode="auto">
            <a:xfrm flipV="1">
              <a:off x="4680" y="12888"/>
              <a:ext cx="0" cy="288"/>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52233" name="Line 8"/>
            <p:cNvSpPr>
              <a:spLocks noChangeShapeType="1"/>
            </p:cNvSpPr>
            <p:nvPr/>
          </p:nvSpPr>
          <p:spPr bwMode="auto">
            <a:xfrm flipV="1">
              <a:off x="5328" y="12888"/>
              <a:ext cx="0" cy="288"/>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52234" name="Line 9"/>
            <p:cNvSpPr>
              <a:spLocks noChangeShapeType="1"/>
            </p:cNvSpPr>
            <p:nvPr/>
          </p:nvSpPr>
          <p:spPr bwMode="auto">
            <a:xfrm flipV="1">
              <a:off x="7632" y="12888"/>
              <a:ext cx="0" cy="288"/>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52235" name="Line 10"/>
            <p:cNvSpPr>
              <a:spLocks noChangeShapeType="1"/>
            </p:cNvSpPr>
            <p:nvPr/>
          </p:nvSpPr>
          <p:spPr bwMode="auto">
            <a:xfrm flipV="1">
              <a:off x="8064" y="12888"/>
              <a:ext cx="0" cy="288"/>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52236" name="Line 11"/>
            <p:cNvSpPr>
              <a:spLocks noChangeShapeType="1"/>
            </p:cNvSpPr>
            <p:nvPr/>
          </p:nvSpPr>
          <p:spPr bwMode="auto">
            <a:xfrm flipV="1">
              <a:off x="6480" y="12672"/>
              <a:ext cx="0" cy="504"/>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52237" name="Line 12"/>
            <p:cNvSpPr>
              <a:spLocks noChangeShapeType="1"/>
            </p:cNvSpPr>
            <p:nvPr/>
          </p:nvSpPr>
          <p:spPr bwMode="auto">
            <a:xfrm flipH="1" flipV="1">
              <a:off x="3744" y="12672"/>
              <a:ext cx="0" cy="504"/>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52238" name="Text Box 13"/>
            <p:cNvSpPr txBox="1">
              <a:spLocks noChangeArrowheads="1"/>
            </p:cNvSpPr>
            <p:nvPr/>
          </p:nvSpPr>
          <p:spPr bwMode="auto">
            <a:xfrm>
              <a:off x="4464" y="11808"/>
              <a:ext cx="792"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F</a:t>
              </a:r>
              <a:r>
                <a:rPr lang="en-US" altLang="en-US" sz="1200" baseline="-25000">
                  <a:ea typeface="MS PGothic" panose="020B0600070205080204" pitchFamily="34" charset="-128"/>
                </a:rPr>
                <a:t>1</a:t>
              </a:r>
              <a:endParaRPr lang="en-US" altLang="en-US" sz="1200" i="1">
                <a:ea typeface="MS PGothic" panose="020B0600070205080204" pitchFamily="34" charset="-128"/>
              </a:endParaRPr>
            </a:p>
          </p:txBody>
        </p:sp>
        <p:sp>
          <p:nvSpPr>
            <p:cNvPr id="52239" name="Text Box 14"/>
            <p:cNvSpPr txBox="1">
              <a:spLocks noChangeArrowheads="1"/>
            </p:cNvSpPr>
            <p:nvPr/>
          </p:nvSpPr>
          <p:spPr bwMode="auto">
            <a:xfrm>
              <a:off x="5040" y="11808"/>
              <a:ext cx="792"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F</a:t>
              </a:r>
              <a:r>
                <a:rPr lang="en-US" altLang="en-US" sz="1200" baseline="-25000">
                  <a:ea typeface="MS PGothic" panose="020B0600070205080204" pitchFamily="34" charset="-128"/>
                </a:rPr>
                <a:t>2</a:t>
              </a:r>
              <a:endParaRPr lang="en-US" altLang="en-US" sz="1200" i="1">
                <a:ea typeface="MS PGothic" panose="020B0600070205080204" pitchFamily="34" charset="-128"/>
              </a:endParaRPr>
            </a:p>
          </p:txBody>
        </p:sp>
        <p:sp>
          <p:nvSpPr>
            <p:cNvPr id="52240" name="Text Box 15"/>
            <p:cNvSpPr txBox="1">
              <a:spLocks noChangeArrowheads="1"/>
            </p:cNvSpPr>
            <p:nvPr/>
          </p:nvSpPr>
          <p:spPr bwMode="auto">
            <a:xfrm>
              <a:off x="5040" y="12456"/>
              <a:ext cx="122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-F</a:t>
              </a:r>
              <a:r>
                <a:rPr lang="en-US" altLang="en-US" sz="1200" baseline="-25000">
                  <a:ea typeface="MS PGothic" panose="020B0600070205080204" pitchFamily="34" charset="-128"/>
                </a:rPr>
                <a:t>1</a:t>
              </a:r>
              <a:r>
                <a:rPr lang="en-US" altLang="en-US" sz="1200" i="1">
                  <a:ea typeface="MS PGothic" panose="020B0600070205080204" pitchFamily="34" charset="-128"/>
                </a:rPr>
                <a:t> +2F</a:t>
              </a:r>
              <a:r>
                <a:rPr lang="en-US" altLang="en-US" sz="1200" baseline="-25000">
                  <a:ea typeface="MS PGothic" panose="020B0600070205080204" pitchFamily="34" charset="-128"/>
                </a:rPr>
                <a:t>2</a:t>
              </a:r>
              <a:endParaRPr lang="en-US" altLang="en-US" sz="1200" i="1">
                <a:ea typeface="MS PGothic" panose="020B0600070205080204" pitchFamily="34" charset="-128"/>
              </a:endParaRPr>
            </a:p>
          </p:txBody>
        </p:sp>
        <p:sp>
          <p:nvSpPr>
            <p:cNvPr id="52241" name="Text Box 16"/>
            <p:cNvSpPr txBox="1">
              <a:spLocks noChangeArrowheads="1"/>
            </p:cNvSpPr>
            <p:nvPr/>
          </p:nvSpPr>
          <p:spPr bwMode="auto">
            <a:xfrm>
              <a:off x="3888" y="12456"/>
              <a:ext cx="122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2F</a:t>
              </a:r>
              <a:r>
                <a:rPr lang="en-US" altLang="en-US" sz="1200" baseline="-25000">
                  <a:ea typeface="MS PGothic" panose="020B0600070205080204" pitchFamily="34" charset="-128"/>
                </a:rPr>
                <a:t>1</a:t>
              </a:r>
              <a:r>
                <a:rPr lang="en-US" altLang="en-US" sz="1200" i="1">
                  <a:ea typeface="MS PGothic" panose="020B0600070205080204" pitchFamily="34" charset="-128"/>
                </a:rPr>
                <a:t> -F</a:t>
              </a:r>
              <a:r>
                <a:rPr lang="en-US" altLang="en-US" sz="1200" baseline="-25000">
                  <a:ea typeface="MS PGothic" panose="020B0600070205080204" pitchFamily="34" charset="-128"/>
                </a:rPr>
                <a:t>2</a:t>
              </a:r>
              <a:endParaRPr lang="en-US" altLang="en-US" sz="1200" i="1">
                <a:ea typeface="MS PGothic" panose="020B0600070205080204" pitchFamily="34" charset="-128"/>
              </a:endParaRPr>
            </a:p>
          </p:txBody>
        </p:sp>
        <p:sp>
          <p:nvSpPr>
            <p:cNvPr id="52242" name="Text Box 17"/>
            <p:cNvSpPr txBox="1">
              <a:spLocks noChangeArrowheads="1"/>
            </p:cNvSpPr>
            <p:nvPr/>
          </p:nvSpPr>
          <p:spPr bwMode="auto">
            <a:xfrm>
              <a:off x="3528" y="12168"/>
              <a:ext cx="122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-F</a:t>
              </a:r>
              <a:r>
                <a:rPr lang="en-US" altLang="en-US" sz="1200" baseline="-25000">
                  <a:ea typeface="MS PGothic" panose="020B0600070205080204" pitchFamily="34" charset="-128"/>
                </a:rPr>
                <a:t>1</a:t>
              </a:r>
              <a:r>
                <a:rPr lang="en-US" altLang="en-US" sz="1200" i="1">
                  <a:ea typeface="MS PGothic" panose="020B0600070205080204" pitchFamily="34" charset="-128"/>
                </a:rPr>
                <a:t> +F</a:t>
              </a:r>
              <a:r>
                <a:rPr lang="en-US" altLang="en-US" sz="1200" baseline="-25000">
                  <a:ea typeface="MS PGothic" panose="020B0600070205080204" pitchFamily="34" charset="-128"/>
                </a:rPr>
                <a:t>2</a:t>
              </a:r>
              <a:endParaRPr lang="en-US" altLang="en-US" sz="1200" i="1">
                <a:ea typeface="MS PGothic" panose="020B0600070205080204" pitchFamily="34" charset="-128"/>
              </a:endParaRPr>
            </a:p>
          </p:txBody>
        </p:sp>
        <p:sp>
          <p:nvSpPr>
            <p:cNvPr id="52243" name="Text Box 18"/>
            <p:cNvSpPr txBox="1">
              <a:spLocks noChangeArrowheads="1"/>
            </p:cNvSpPr>
            <p:nvPr/>
          </p:nvSpPr>
          <p:spPr bwMode="auto">
            <a:xfrm>
              <a:off x="5904" y="12168"/>
              <a:ext cx="122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F</a:t>
              </a:r>
              <a:r>
                <a:rPr lang="en-US" altLang="en-US" sz="1200" baseline="-25000">
                  <a:ea typeface="MS PGothic" panose="020B0600070205080204" pitchFamily="34" charset="-128"/>
                </a:rPr>
                <a:t>1</a:t>
              </a:r>
              <a:r>
                <a:rPr lang="en-US" altLang="en-US" sz="1200" i="1">
                  <a:ea typeface="MS PGothic" panose="020B0600070205080204" pitchFamily="34" charset="-128"/>
                </a:rPr>
                <a:t> +F</a:t>
              </a:r>
              <a:r>
                <a:rPr lang="en-US" altLang="en-US" sz="1200" baseline="-25000">
                  <a:ea typeface="MS PGothic" panose="020B0600070205080204" pitchFamily="34" charset="-128"/>
                </a:rPr>
                <a:t>2</a:t>
              </a:r>
              <a:endParaRPr lang="en-US" altLang="en-US" sz="1200" i="1">
                <a:ea typeface="MS PGothic" panose="020B0600070205080204" pitchFamily="34" charset="-128"/>
              </a:endParaRPr>
            </a:p>
          </p:txBody>
        </p:sp>
        <p:sp>
          <p:nvSpPr>
            <p:cNvPr id="52244" name="Text Box 19"/>
            <p:cNvSpPr txBox="1">
              <a:spLocks noChangeArrowheads="1"/>
            </p:cNvSpPr>
            <p:nvPr/>
          </p:nvSpPr>
          <p:spPr bwMode="auto">
            <a:xfrm>
              <a:off x="6840" y="12456"/>
              <a:ext cx="122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2F</a:t>
              </a:r>
              <a:r>
                <a:rPr lang="en-US" altLang="en-US" sz="1200" baseline="-25000">
                  <a:ea typeface="MS PGothic" panose="020B0600070205080204" pitchFamily="34" charset="-128"/>
                </a:rPr>
                <a:t>1</a:t>
              </a:r>
              <a:r>
                <a:rPr lang="en-US" altLang="en-US" sz="1200" i="1">
                  <a:ea typeface="MS PGothic" panose="020B0600070205080204" pitchFamily="34" charset="-128"/>
                </a:rPr>
                <a:t> +F</a:t>
              </a:r>
              <a:r>
                <a:rPr lang="en-US" altLang="en-US" sz="1200" baseline="-25000">
                  <a:ea typeface="MS PGothic" panose="020B0600070205080204" pitchFamily="34" charset="-128"/>
                </a:rPr>
                <a:t>2</a:t>
              </a:r>
              <a:endParaRPr lang="en-US" altLang="en-US" sz="1200" i="1">
                <a:ea typeface="MS PGothic" panose="020B0600070205080204" pitchFamily="34" charset="-128"/>
              </a:endParaRPr>
            </a:p>
          </p:txBody>
        </p:sp>
        <p:sp>
          <p:nvSpPr>
            <p:cNvPr id="52245" name="Text Box 20"/>
            <p:cNvSpPr txBox="1">
              <a:spLocks noChangeArrowheads="1"/>
            </p:cNvSpPr>
            <p:nvPr/>
          </p:nvSpPr>
          <p:spPr bwMode="auto">
            <a:xfrm>
              <a:off x="7920" y="12456"/>
              <a:ext cx="122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F</a:t>
              </a:r>
              <a:r>
                <a:rPr lang="en-US" altLang="en-US" sz="1200" baseline="-25000">
                  <a:ea typeface="MS PGothic" panose="020B0600070205080204" pitchFamily="34" charset="-128"/>
                </a:rPr>
                <a:t>1</a:t>
              </a:r>
              <a:r>
                <a:rPr lang="en-US" altLang="en-US" sz="1200" i="1">
                  <a:ea typeface="MS PGothic" panose="020B0600070205080204" pitchFamily="34" charset="-128"/>
                </a:rPr>
                <a:t> +2F</a:t>
              </a:r>
              <a:r>
                <a:rPr lang="en-US" altLang="en-US" sz="1200" baseline="-25000">
                  <a:ea typeface="MS PGothic" panose="020B0600070205080204" pitchFamily="34" charset="-128"/>
                </a:rPr>
                <a:t>2</a:t>
              </a:r>
              <a:endParaRPr lang="en-US" altLang="en-US" sz="1200" i="1">
                <a:ea typeface="MS PGothic" panose="020B0600070205080204" pitchFamily="34" charset="-128"/>
              </a:endParaRPr>
            </a:p>
          </p:txBody>
        </p:sp>
        <p:sp>
          <p:nvSpPr>
            <p:cNvPr id="52246" name="Text Box 21"/>
            <p:cNvSpPr txBox="1">
              <a:spLocks noChangeArrowheads="1"/>
            </p:cNvSpPr>
            <p:nvPr/>
          </p:nvSpPr>
          <p:spPr bwMode="auto">
            <a:xfrm>
              <a:off x="3600" y="11232"/>
              <a:ext cx="792"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p>
          </p:txBody>
        </p:sp>
        <p:sp>
          <p:nvSpPr>
            <p:cNvPr id="52247" name="Text Box 22"/>
            <p:cNvSpPr txBox="1">
              <a:spLocks noChangeArrowheads="1"/>
            </p:cNvSpPr>
            <p:nvPr/>
          </p:nvSpPr>
          <p:spPr bwMode="auto">
            <a:xfrm>
              <a:off x="8784" y="13176"/>
              <a:ext cx="792"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freq</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685800" y="990600"/>
            <a:ext cx="7772400" cy="5334000"/>
          </a:xfrm>
        </p:spPr>
        <p:txBody>
          <a:bodyPr/>
          <a:lstStyle/>
          <a:p>
            <a:r>
              <a:rPr lang="en-US" altLang="en-US" smtClean="0"/>
              <a:t>Overview</a:t>
            </a:r>
          </a:p>
          <a:p>
            <a:pPr lvl="1"/>
            <a:r>
              <a:rPr lang="en-US" altLang="en-US" smtClean="0"/>
              <a:t>Types of AC Parametric Tests</a:t>
            </a:r>
          </a:p>
          <a:p>
            <a:pPr lvl="2"/>
            <a:r>
              <a:rPr lang="en-US" altLang="en-US" smtClean="0"/>
              <a:t>Analog and sampled channels share many AC parametric tests - mainly in the following categories</a:t>
            </a:r>
          </a:p>
          <a:p>
            <a:pPr lvl="3"/>
            <a:r>
              <a:rPr lang="en-US" altLang="en-US" smtClean="0"/>
              <a:t>Gain, Phase, Distortion, Rejection, and Noise</a:t>
            </a:r>
          </a:p>
          <a:p>
            <a:pPr lvl="2"/>
            <a:r>
              <a:rPr lang="en-US" altLang="en-US" smtClean="0"/>
              <a:t>A major trick to making accurate AC measurements is proper use of software calibrations</a:t>
            </a:r>
          </a:p>
          <a:p>
            <a:pPr lvl="3"/>
            <a:r>
              <a:rPr lang="en-US" altLang="en-US" smtClean="0"/>
              <a:t>For now, we assume perfect digitizers and Arbitrary Waveform Generators - a naïve assumption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a:xfrm>
            <a:off x="838200" y="533400"/>
            <a:ext cx="7772400" cy="4114800"/>
          </a:xfrm>
        </p:spPr>
        <p:txBody>
          <a:bodyPr/>
          <a:lstStyle/>
          <a:p>
            <a:r>
              <a:rPr lang="en-US" altLang="en-US" smtClean="0"/>
              <a:t>Distortion Tests</a:t>
            </a:r>
          </a:p>
          <a:p>
            <a:pPr lvl="1"/>
            <a:r>
              <a:rPr lang="en-US" altLang="en-US" smtClean="0"/>
              <a:t>Intermodulation Distortion</a:t>
            </a:r>
          </a:p>
          <a:p>
            <a:pPr lvl="2"/>
            <a:r>
              <a:rPr lang="en-US" altLang="en-US" smtClean="0"/>
              <a:t>Intermodulation distortion is expressed as a ratio of the signal RMS of any one test tone to the signal RMS of the intermodulation components.</a:t>
            </a:r>
          </a:p>
          <a:p>
            <a:pPr lvl="3"/>
            <a:r>
              <a:rPr lang="en-US" altLang="en-US" smtClean="0"/>
              <a:t>Usually with a limited number of intermodulation components given in the spec sheet.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a:xfrm>
            <a:off x="838200" y="914400"/>
            <a:ext cx="7772400" cy="4114800"/>
          </a:xfrm>
        </p:spPr>
        <p:txBody>
          <a:bodyPr/>
          <a:lstStyle/>
          <a:p>
            <a:r>
              <a:rPr lang="en-US" altLang="en-US" smtClean="0"/>
              <a:t>Distortion Test Definitions</a:t>
            </a:r>
          </a:p>
          <a:p>
            <a:pPr lvl="1"/>
            <a:r>
              <a:rPr lang="en-US" altLang="en-US" smtClean="0"/>
              <a:t>Signal-to-Noise-Plus-Distortion (SNRD)</a:t>
            </a:r>
          </a:p>
          <a:p>
            <a:pPr lvl="2"/>
            <a:r>
              <a:rPr lang="en-US" altLang="en-US" smtClean="0"/>
              <a:t>The ratio of the signal power to the total noise and distortion power from DC to the Nyquist frequency.  DC is not counted as noise.  The result is in dBs, and it is usually a positive number.</a:t>
            </a:r>
          </a:p>
          <a:p>
            <a:pPr lvl="1"/>
            <a:r>
              <a:rPr lang="en-US" altLang="en-US" smtClean="0"/>
              <a:t>Total Harmonic Distortion (THD)</a:t>
            </a:r>
          </a:p>
          <a:p>
            <a:pPr lvl="2"/>
            <a:r>
              <a:rPr lang="en-US" altLang="en-US" smtClean="0"/>
              <a:t>The ratio of the sum of the powers of nine harmonically related frequencies to the power of the signal frequency.  The result is in dBs and it is usually a negative number.  This number is an indication of nonlinearity (for instance in a DAC).</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3"/>
          <p:cNvSpPr>
            <a:spLocks noGrp="1" noChangeArrowheads="1"/>
          </p:cNvSpPr>
          <p:nvPr>
            <p:ph type="body" idx="1"/>
          </p:nvPr>
        </p:nvSpPr>
        <p:spPr>
          <a:xfrm>
            <a:off x="838200" y="990600"/>
            <a:ext cx="7772400" cy="4114800"/>
          </a:xfrm>
        </p:spPr>
        <p:txBody>
          <a:bodyPr/>
          <a:lstStyle/>
          <a:p>
            <a:r>
              <a:rPr lang="en-US" altLang="en-US" smtClean="0"/>
              <a:t>Distortion Test Definitions</a:t>
            </a:r>
          </a:p>
          <a:p>
            <a:pPr lvl="1"/>
            <a:r>
              <a:rPr lang="en-US" altLang="en-US" smtClean="0"/>
              <a:t>Signal-to-Noise Ratio (SNR)</a:t>
            </a:r>
          </a:p>
          <a:p>
            <a:pPr lvl="2"/>
            <a:r>
              <a:rPr lang="en-US" altLang="en-US" smtClean="0"/>
              <a:t>The ratio of the signal power to the total noise power.  It is similar to the SNRD, however, harmonically related frequencies and DC are not considered as noise in the SNR measurements.  The result is in dBs and is usually a positive number.</a:t>
            </a:r>
          </a:p>
          <a:p>
            <a:pPr lvl="1"/>
            <a:r>
              <a:rPr lang="en-US" altLang="en-US" smtClean="0"/>
              <a:t>Spurious Free Dynamic Range (Spur)</a:t>
            </a:r>
          </a:p>
          <a:p>
            <a:pPr lvl="2"/>
            <a:r>
              <a:rPr lang="en-US" altLang="en-US" smtClean="0"/>
              <a:t>The power ratio of the signal to the worst spur (largest 2</a:t>
            </a:r>
            <a:r>
              <a:rPr lang="en-US" altLang="en-US" baseline="30000" smtClean="0"/>
              <a:t>nd</a:t>
            </a:r>
            <a:r>
              <a:rPr lang="en-US" altLang="en-US" smtClean="0"/>
              <a:t> - 9</a:t>
            </a:r>
            <a:r>
              <a:rPr lang="en-US" altLang="en-US" baseline="30000" smtClean="0"/>
              <a:t>th</a:t>
            </a:r>
            <a:r>
              <a:rPr lang="en-US" altLang="en-US" smtClean="0"/>
              <a:t> harmonic).  The result is in dBs and is usually a positive number.</a:t>
            </a:r>
          </a:p>
          <a:p>
            <a:endParaRPr lang="en-US" altLang="en-US"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Title 1"/>
          <p:cNvSpPr>
            <a:spLocks noGrp="1"/>
          </p:cNvSpPr>
          <p:nvPr>
            <p:ph type="title"/>
          </p:nvPr>
        </p:nvSpPr>
        <p:spPr>
          <a:xfrm>
            <a:off x="838200" y="342900"/>
            <a:ext cx="7772400" cy="800100"/>
          </a:xfrm>
        </p:spPr>
        <p:txBody>
          <a:bodyPr/>
          <a:lstStyle/>
          <a:p>
            <a:r>
              <a:rPr lang="en-US" altLang="en-US" sz="3200" smtClean="0"/>
              <a:t>Adjacent channel and noise power ratio test</a:t>
            </a:r>
          </a:p>
        </p:txBody>
      </p:sp>
      <p:grpSp>
        <p:nvGrpSpPr>
          <p:cNvPr id="56323" name="Group 46"/>
          <p:cNvGrpSpPr>
            <a:grpSpLocks/>
          </p:cNvGrpSpPr>
          <p:nvPr/>
        </p:nvGrpSpPr>
        <p:grpSpPr bwMode="auto">
          <a:xfrm>
            <a:off x="795338" y="1336675"/>
            <a:ext cx="7559675" cy="1600200"/>
            <a:chOff x="792431" y="2629518"/>
            <a:chExt cx="7559138" cy="1598964"/>
          </a:xfrm>
        </p:grpSpPr>
        <p:sp>
          <p:nvSpPr>
            <p:cNvPr id="56365" name="Rectangle 2"/>
            <p:cNvSpPr>
              <a:spLocks noChangeArrowheads="1"/>
            </p:cNvSpPr>
            <p:nvPr/>
          </p:nvSpPr>
          <p:spPr bwMode="auto">
            <a:xfrm rot="-5400000">
              <a:off x="4178356" y="3169212"/>
              <a:ext cx="105695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t>c</a:t>
              </a:r>
              <a:r>
                <a:rPr lang="en-US" altLang="en-US" sz="1200" b="1" baseline="-25000"/>
                <a:t>k</a:t>
              </a:r>
              <a:r>
                <a:rPr lang="en-US" altLang="en-US" sz="1200" b="1"/>
                <a:t> (V-RMS)</a:t>
              </a:r>
            </a:p>
          </p:txBody>
        </p:sp>
        <p:sp>
          <p:nvSpPr>
            <p:cNvPr id="56366" name="Line 20"/>
            <p:cNvSpPr>
              <a:spLocks noChangeShapeType="1"/>
            </p:cNvSpPr>
            <p:nvPr/>
          </p:nvSpPr>
          <p:spPr bwMode="auto">
            <a:xfrm>
              <a:off x="4922944" y="2766805"/>
              <a:ext cx="1588" cy="1213810"/>
            </a:xfrm>
            <a:prstGeom prst="line">
              <a:avLst/>
            </a:prstGeom>
            <a:noFill/>
            <a:ln w="28575">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67" name="Line 23"/>
            <p:cNvSpPr>
              <a:spLocks noChangeShapeType="1"/>
            </p:cNvSpPr>
            <p:nvPr/>
          </p:nvSpPr>
          <p:spPr bwMode="auto">
            <a:xfrm flipV="1">
              <a:off x="5694655" y="3740008"/>
              <a:ext cx="0" cy="213870"/>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68" name="Line 24"/>
            <p:cNvSpPr>
              <a:spLocks noChangeShapeType="1"/>
            </p:cNvSpPr>
            <p:nvPr/>
          </p:nvSpPr>
          <p:spPr bwMode="auto">
            <a:xfrm flipV="1">
              <a:off x="6291555" y="3015449"/>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69" name="Line 25"/>
            <p:cNvSpPr>
              <a:spLocks noChangeShapeType="1"/>
            </p:cNvSpPr>
            <p:nvPr/>
          </p:nvSpPr>
          <p:spPr bwMode="auto">
            <a:xfrm flipV="1">
              <a:off x="5994693" y="3015449"/>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70" name="Line 26"/>
            <p:cNvSpPr>
              <a:spLocks noChangeShapeType="1"/>
            </p:cNvSpPr>
            <p:nvPr/>
          </p:nvSpPr>
          <p:spPr bwMode="auto">
            <a:xfrm flipV="1">
              <a:off x="6872581" y="3677511"/>
              <a:ext cx="2824" cy="279041"/>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71" name="Line 27"/>
            <p:cNvSpPr>
              <a:spLocks noChangeShapeType="1"/>
            </p:cNvSpPr>
            <p:nvPr/>
          </p:nvSpPr>
          <p:spPr bwMode="auto">
            <a:xfrm flipV="1">
              <a:off x="5394619" y="3767785"/>
              <a:ext cx="0" cy="190104"/>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72" name="Line 29"/>
            <p:cNvSpPr>
              <a:spLocks noChangeShapeType="1"/>
            </p:cNvSpPr>
            <p:nvPr/>
          </p:nvSpPr>
          <p:spPr bwMode="auto">
            <a:xfrm flipV="1">
              <a:off x="5547018" y="3795561"/>
              <a:ext cx="0" cy="179706"/>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73" name="Line 30"/>
            <p:cNvSpPr>
              <a:spLocks noChangeShapeType="1"/>
            </p:cNvSpPr>
            <p:nvPr/>
          </p:nvSpPr>
          <p:spPr bwMode="auto">
            <a:xfrm flipV="1">
              <a:off x="5842293" y="3712231"/>
              <a:ext cx="0" cy="263036"/>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74" name="Line 31"/>
            <p:cNvSpPr>
              <a:spLocks noChangeShapeType="1"/>
            </p:cNvSpPr>
            <p:nvPr/>
          </p:nvSpPr>
          <p:spPr bwMode="auto">
            <a:xfrm flipV="1">
              <a:off x="6142330" y="3015449"/>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75" name="Line 33"/>
            <p:cNvSpPr>
              <a:spLocks noChangeShapeType="1"/>
            </p:cNvSpPr>
            <p:nvPr/>
          </p:nvSpPr>
          <p:spPr bwMode="auto">
            <a:xfrm flipV="1">
              <a:off x="7032918" y="3788618"/>
              <a:ext cx="0" cy="171944"/>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76" name="Line 34"/>
            <p:cNvSpPr>
              <a:spLocks noChangeShapeType="1"/>
            </p:cNvSpPr>
            <p:nvPr/>
          </p:nvSpPr>
          <p:spPr bwMode="auto">
            <a:xfrm flipV="1">
              <a:off x="7177380" y="3719177"/>
              <a:ext cx="0" cy="241386"/>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77" name="Line 36"/>
            <p:cNvSpPr>
              <a:spLocks noChangeShapeType="1"/>
            </p:cNvSpPr>
            <p:nvPr/>
          </p:nvSpPr>
          <p:spPr bwMode="auto">
            <a:xfrm flipV="1">
              <a:off x="7321843" y="3746953"/>
              <a:ext cx="0" cy="213609"/>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78" name="Line 37"/>
            <p:cNvSpPr>
              <a:spLocks noChangeShapeType="1"/>
            </p:cNvSpPr>
            <p:nvPr/>
          </p:nvSpPr>
          <p:spPr bwMode="auto">
            <a:xfrm flipH="1">
              <a:off x="4870451" y="3964573"/>
              <a:ext cx="3241120" cy="0"/>
            </a:xfrm>
            <a:prstGeom prst="line">
              <a:avLst/>
            </a:prstGeom>
            <a:noFill/>
            <a:ln w="28575">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79" name="Line 24"/>
            <p:cNvSpPr>
              <a:spLocks noChangeShapeType="1"/>
            </p:cNvSpPr>
            <p:nvPr/>
          </p:nvSpPr>
          <p:spPr bwMode="auto">
            <a:xfrm flipV="1">
              <a:off x="6448250" y="3015449"/>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80" name="Line 24"/>
            <p:cNvSpPr>
              <a:spLocks noChangeShapeType="1"/>
            </p:cNvSpPr>
            <p:nvPr/>
          </p:nvSpPr>
          <p:spPr bwMode="auto">
            <a:xfrm flipV="1">
              <a:off x="6588451" y="3015449"/>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81" name="Line 24"/>
            <p:cNvSpPr>
              <a:spLocks noChangeShapeType="1"/>
            </p:cNvSpPr>
            <p:nvPr/>
          </p:nvSpPr>
          <p:spPr bwMode="auto">
            <a:xfrm flipV="1">
              <a:off x="6728652" y="3015449"/>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82" name="Rectangle 19"/>
            <p:cNvSpPr>
              <a:spLocks noChangeArrowheads="1"/>
            </p:cNvSpPr>
            <p:nvPr/>
          </p:nvSpPr>
          <p:spPr bwMode="auto">
            <a:xfrm>
              <a:off x="5884316" y="2629518"/>
              <a:ext cx="93227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solidFill>
                    <a:schemeClr val="hlink"/>
                  </a:solidFill>
                </a:rPr>
                <a:t>Channel B</a:t>
              </a:r>
            </a:p>
          </p:txBody>
        </p:sp>
        <p:sp>
          <p:nvSpPr>
            <p:cNvPr id="56383" name="Line 36"/>
            <p:cNvSpPr>
              <a:spLocks noChangeShapeType="1"/>
            </p:cNvSpPr>
            <p:nvPr/>
          </p:nvSpPr>
          <p:spPr bwMode="auto">
            <a:xfrm flipV="1">
              <a:off x="7470291" y="3809450"/>
              <a:ext cx="0" cy="151112"/>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84" name="Line 36"/>
            <p:cNvSpPr>
              <a:spLocks noChangeShapeType="1"/>
            </p:cNvSpPr>
            <p:nvPr/>
          </p:nvSpPr>
          <p:spPr bwMode="auto">
            <a:xfrm flipV="1">
              <a:off x="7626986" y="3795562"/>
              <a:ext cx="0" cy="165001"/>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 name="Right Brace 24"/>
            <p:cNvSpPr/>
            <p:nvPr/>
          </p:nvSpPr>
          <p:spPr>
            <a:xfrm rot="16200000">
              <a:off x="6264215" y="2505485"/>
              <a:ext cx="172904" cy="865127"/>
            </a:xfrm>
            <a:prstGeom prst="rightBrace">
              <a:avLst/>
            </a:prstGeom>
            <a:ln w="190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p>
          </p:txBody>
        </p:sp>
        <p:sp>
          <p:nvSpPr>
            <p:cNvPr id="56386" name="Rectangle 23"/>
            <p:cNvSpPr>
              <a:spLocks noChangeArrowheads="1"/>
            </p:cNvSpPr>
            <p:nvPr/>
          </p:nvSpPr>
          <p:spPr bwMode="auto">
            <a:xfrm>
              <a:off x="6824488" y="2629518"/>
              <a:ext cx="943692"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solidFill>
                    <a:schemeClr val="hlink"/>
                  </a:solidFill>
                </a:rPr>
                <a:t>Channel C</a:t>
              </a:r>
            </a:p>
          </p:txBody>
        </p:sp>
        <p:sp>
          <p:nvSpPr>
            <p:cNvPr id="27" name="Right Brace 26"/>
            <p:cNvSpPr/>
            <p:nvPr/>
          </p:nvSpPr>
          <p:spPr>
            <a:xfrm rot="16200000">
              <a:off x="7204742" y="2504691"/>
              <a:ext cx="172904" cy="866713"/>
            </a:xfrm>
            <a:prstGeom prst="rightBrace">
              <a:avLst/>
            </a:prstGeom>
            <a:ln w="190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p>
          </p:txBody>
        </p:sp>
        <p:sp>
          <p:nvSpPr>
            <p:cNvPr id="56388" name="Rectangle 25"/>
            <p:cNvSpPr>
              <a:spLocks noChangeArrowheads="1"/>
            </p:cNvSpPr>
            <p:nvPr/>
          </p:nvSpPr>
          <p:spPr bwMode="auto">
            <a:xfrm>
              <a:off x="7624433" y="3954048"/>
              <a:ext cx="727136"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t>freq</a:t>
              </a:r>
              <a:endParaRPr lang="en-US" altLang="en-US" sz="1000" i="1"/>
            </a:p>
          </p:txBody>
        </p:sp>
        <p:sp>
          <p:nvSpPr>
            <p:cNvPr id="56389" name="Rectangle 26"/>
            <p:cNvSpPr>
              <a:spLocks noChangeArrowheads="1"/>
            </p:cNvSpPr>
            <p:nvPr/>
          </p:nvSpPr>
          <p:spPr bwMode="auto">
            <a:xfrm>
              <a:off x="4944144" y="2629518"/>
              <a:ext cx="93227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solidFill>
                    <a:schemeClr val="hlink"/>
                  </a:solidFill>
                </a:rPr>
                <a:t>Channel A</a:t>
              </a:r>
            </a:p>
          </p:txBody>
        </p:sp>
        <p:sp>
          <p:nvSpPr>
            <p:cNvPr id="30" name="Right Brace 29"/>
            <p:cNvSpPr/>
            <p:nvPr/>
          </p:nvSpPr>
          <p:spPr>
            <a:xfrm rot="16200000">
              <a:off x="5365754" y="2505485"/>
              <a:ext cx="172904" cy="865127"/>
            </a:xfrm>
            <a:prstGeom prst="rightBrace">
              <a:avLst/>
            </a:prstGeom>
            <a:ln w="190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p>
          </p:txBody>
        </p:sp>
        <p:sp>
          <p:nvSpPr>
            <p:cNvPr id="56391" name="Line 29"/>
            <p:cNvSpPr>
              <a:spLocks noChangeShapeType="1"/>
            </p:cNvSpPr>
            <p:nvPr/>
          </p:nvSpPr>
          <p:spPr bwMode="auto">
            <a:xfrm flipV="1">
              <a:off x="5266616" y="3795561"/>
              <a:ext cx="0" cy="179706"/>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92" name="Line 29"/>
            <p:cNvSpPr>
              <a:spLocks noChangeShapeType="1"/>
            </p:cNvSpPr>
            <p:nvPr/>
          </p:nvSpPr>
          <p:spPr bwMode="auto">
            <a:xfrm flipV="1">
              <a:off x="5126414" y="3795561"/>
              <a:ext cx="0" cy="179706"/>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93" name="Rectangle 30"/>
            <p:cNvSpPr>
              <a:spLocks noChangeArrowheads="1"/>
            </p:cNvSpPr>
            <p:nvPr/>
          </p:nvSpPr>
          <p:spPr bwMode="auto">
            <a:xfrm rot="-5400000">
              <a:off x="401173" y="3169212"/>
              <a:ext cx="105695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t>c</a:t>
              </a:r>
              <a:r>
                <a:rPr lang="en-US" altLang="en-US" sz="1200" b="1" baseline="-25000"/>
                <a:t>k</a:t>
              </a:r>
              <a:r>
                <a:rPr lang="en-US" altLang="en-US" sz="1200" b="1"/>
                <a:t> (V-RMS)</a:t>
              </a:r>
            </a:p>
          </p:txBody>
        </p:sp>
        <p:sp>
          <p:nvSpPr>
            <p:cNvPr id="56394" name="Line 20"/>
            <p:cNvSpPr>
              <a:spLocks noChangeShapeType="1"/>
            </p:cNvSpPr>
            <p:nvPr/>
          </p:nvSpPr>
          <p:spPr bwMode="auto">
            <a:xfrm>
              <a:off x="1145761" y="2766805"/>
              <a:ext cx="1588" cy="1213810"/>
            </a:xfrm>
            <a:prstGeom prst="line">
              <a:avLst/>
            </a:prstGeom>
            <a:noFill/>
            <a:ln w="28575">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95" name="Line 24"/>
            <p:cNvSpPr>
              <a:spLocks noChangeShapeType="1"/>
            </p:cNvSpPr>
            <p:nvPr/>
          </p:nvSpPr>
          <p:spPr bwMode="auto">
            <a:xfrm flipV="1">
              <a:off x="2514372" y="3015449"/>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96" name="Line 25"/>
            <p:cNvSpPr>
              <a:spLocks noChangeShapeType="1"/>
            </p:cNvSpPr>
            <p:nvPr/>
          </p:nvSpPr>
          <p:spPr bwMode="auto">
            <a:xfrm flipV="1">
              <a:off x="2217510" y="3015449"/>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97" name="Line 31"/>
            <p:cNvSpPr>
              <a:spLocks noChangeShapeType="1"/>
            </p:cNvSpPr>
            <p:nvPr/>
          </p:nvSpPr>
          <p:spPr bwMode="auto">
            <a:xfrm flipV="1">
              <a:off x="2365147" y="3015449"/>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98" name="Line 37"/>
            <p:cNvSpPr>
              <a:spLocks noChangeShapeType="1"/>
            </p:cNvSpPr>
            <p:nvPr/>
          </p:nvSpPr>
          <p:spPr bwMode="auto">
            <a:xfrm flipH="1">
              <a:off x="1093268" y="3964573"/>
              <a:ext cx="3241120" cy="0"/>
            </a:xfrm>
            <a:prstGeom prst="line">
              <a:avLst/>
            </a:prstGeom>
            <a:noFill/>
            <a:ln w="28575">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99" name="Line 24"/>
            <p:cNvSpPr>
              <a:spLocks noChangeShapeType="1"/>
            </p:cNvSpPr>
            <p:nvPr/>
          </p:nvSpPr>
          <p:spPr bwMode="auto">
            <a:xfrm flipV="1">
              <a:off x="2671067" y="3015449"/>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400" name="Line 24"/>
            <p:cNvSpPr>
              <a:spLocks noChangeShapeType="1"/>
            </p:cNvSpPr>
            <p:nvPr/>
          </p:nvSpPr>
          <p:spPr bwMode="auto">
            <a:xfrm flipV="1">
              <a:off x="2811268" y="3015449"/>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401" name="Line 24"/>
            <p:cNvSpPr>
              <a:spLocks noChangeShapeType="1"/>
            </p:cNvSpPr>
            <p:nvPr/>
          </p:nvSpPr>
          <p:spPr bwMode="auto">
            <a:xfrm flipV="1">
              <a:off x="2951469" y="3015449"/>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402" name="Rectangle 39"/>
            <p:cNvSpPr>
              <a:spLocks noChangeArrowheads="1"/>
            </p:cNvSpPr>
            <p:nvPr/>
          </p:nvSpPr>
          <p:spPr bwMode="auto">
            <a:xfrm>
              <a:off x="2107133" y="2629518"/>
              <a:ext cx="93227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solidFill>
                    <a:schemeClr val="hlink"/>
                  </a:solidFill>
                </a:rPr>
                <a:t>Channel B</a:t>
              </a:r>
            </a:p>
          </p:txBody>
        </p:sp>
        <p:sp>
          <p:nvSpPr>
            <p:cNvPr id="43" name="Right Brace 42"/>
            <p:cNvSpPr/>
            <p:nvPr/>
          </p:nvSpPr>
          <p:spPr>
            <a:xfrm rot="16200000">
              <a:off x="2487027" y="2504691"/>
              <a:ext cx="172904" cy="866713"/>
            </a:xfrm>
            <a:prstGeom prst="rightBrace">
              <a:avLst/>
            </a:prstGeom>
            <a:ln w="190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p>
          </p:txBody>
        </p:sp>
        <p:sp>
          <p:nvSpPr>
            <p:cNvPr id="56404" name="Rectangle 41"/>
            <p:cNvSpPr>
              <a:spLocks noChangeArrowheads="1"/>
            </p:cNvSpPr>
            <p:nvPr/>
          </p:nvSpPr>
          <p:spPr bwMode="auto">
            <a:xfrm>
              <a:off x="3047305" y="2629518"/>
              <a:ext cx="943692"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solidFill>
                    <a:schemeClr val="hlink"/>
                  </a:solidFill>
                </a:rPr>
                <a:t>Channel C</a:t>
              </a:r>
            </a:p>
          </p:txBody>
        </p:sp>
        <p:sp>
          <p:nvSpPr>
            <p:cNvPr id="45" name="Right Brace 44"/>
            <p:cNvSpPr/>
            <p:nvPr/>
          </p:nvSpPr>
          <p:spPr>
            <a:xfrm rot="16200000">
              <a:off x="3427554" y="2505485"/>
              <a:ext cx="172904" cy="865126"/>
            </a:xfrm>
            <a:prstGeom prst="rightBrace">
              <a:avLst/>
            </a:prstGeom>
            <a:ln w="190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p>
          </p:txBody>
        </p:sp>
        <p:sp>
          <p:nvSpPr>
            <p:cNvPr id="56406" name="Rectangle 43"/>
            <p:cNvSpPr>
              <a:spLocks noChangeArrowheads="1"/>
            </p:cNvSpPr>
            <p:nvPr/>
          </p:nvSpPr>
          <p:spPr bwMode="auto">
            <a:xfrm>
              <a:off x="3847250" y="3954048"/>
              <a:ext cx="727136"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t>freq</a:t>
              </a:r>
              <a:endParaRPr lang="en-US" altLang="en-US" sz="1000" i="1"/>
            </a:p>
          </p:txBody>
        </p:sp>
        <p:sp>
          <p:nvSpPr>
            <p:cNvPr id="56407" name="Rectangle 44"/>
            <p:cNvSpPr>
              <a:spLocks noChangeArrowheads="1"/>
            </p:cNvSpPr>
            <p:nvPr/>
          </p:nvSpPr>
          <p:spPr bwMode="auto">
            <a:xfrm>
              <a:off x="1166961" y="2629518"/>
              <a:ext cx="93227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solidFill>
                    <a:schemeClr val="hlink"/>
                  </a:solidFill>
                </a:rPr>
                <a:t>Channel A</a:t>
              </a:r>
            </a:p>
          </p:txBody>
        </p:sp>
        <p:sp>
          <p:nvSpPr>
            <p:cNvPr id="48" name="Right Brace 47"/>
            <p:cNvSpPr/>
            <p:nvPr/>
          </p:nvSpPr>
          <p:spPr>
            <a:xfrm rot="16200000">
              <a:off x="1588566" y="2504691"/>
              <a:ext cx="172904" cy="866713"/>
            </a:xfrm>
            <a:prstGeom prst="rightBrace">
              <a:avLst/>
            </a:prstGeom>
            <a:ln w="190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p>
          </p:txBody>
        </p:sp>
      </p:grpSp>
      <p:cxnSp>
        <p:nvCxnSpPr>
          <p:cNvPr id="56324" name="Straight Connector 49"/>
          <p:cNvCxnSpPr>
            <a:cxnSpLocks noChangeShapeType="1"/>
          </p:cNvCxnSpPr>
          <p:nvPr/>
        </p:nvCxnSpPr>
        <p:spPr bwMode="auto">
          <a:xfrm>
            <a:off x="5022850" y="2489200"/>
            <a:ext cx="898525" cy="0"/>
          </a:xfrm>
          <a:prstGeom prst="line">
            <a:avLst/>
          </a:prstGeom>
          <a:noFill/>
          <a:ln w="12700" algn="ctr">
            <a:solidFill>
              <a:srgbClr val="C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25" name="Straight Arrow Connector 51"/>
          <p:cNvCxnSpPr>
            <a:cxnSpLocks noChangeShapeType="1"/>
          </p:cNvCxnSpPr>
          <p:nvPr/>
        </p:nvCxnSpPr>
        <p:spPr bwMode="auto">
          <a:xfrm>
            <a:off x="5573713" y="1731963"/>
            <a:ext cx="0" cy="757237"/>
          </a:xfrm>
          <a:prstGeom prst="straightConnector1">
            <a:avLst/>
          </a:prstGeom>
          <a:noFill/>
          <a:ln w="12700" algn="ctr">
            <a:solidFill>
              <a:srgbClr val="C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26" name="Straight Connector 53"/>
          <p:cNvCxnSpPr>
            <a:cxnSpLocks noChangeShapeType="1"/>
          </p:cNvCxnSpPr>
          <p:nvPr/>
        </p:nvCxnSpPr>
        <p:spPr bwMode="auto">
          <a:xfrm>
            <a:off x="5268913" y="1741488"/>
            <a:ext cx="1533525" cy="0"/>
          </a:xfrm>
          <a:prstGeom prst="line">
            <a:avLst/>
          </a:prstGeom>
          <a:noFill/>
          <a:ln w="12700" algn="ctr">
            <a:solidFill>
              <a:srgbClr val="C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327" name="Group 126"/>
          <p:cNvGrpSpPr>
            <a:grpSpLocks/>
          </p:cNvGrpSpPr>
          <p:nvPr/>
        </p:nvGrpSpPr>
        <p:grpSpPr bwMode="auto">
          <a:xfrm>
            <a:off x="1092200" y="4057650"/>
            <a:ext cx="6130925" cy="2038350"/>
            <a:chOff x="1505808" y="2409223"/>
            <a:chExt cx="6132385" cy="2039554"/>
          </a:xfrm>
        </p:grpSpPr>
        <p:sp>
          <p:nvSpPr>
            <p:cNvPr id="56331" name="Rectangle 46"/>
            <p:cNvSpPr>
              <a:spLocks noChangeArrowheads="1"/>
            </p:cNvSpPr>
            <p:nvPr/>
          </p:nvSpPr>
          <p:spPr bwMode="auto">
            <a:xfrm rot="-5400000">
              <a:off x="1003039" y="3043936"/>
              <a:ext cx="1279971"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t>c</a:t>
              </a:r>
              <a:r>
                <a:rPr lang="en-US" altLang="en-US" sz="1200" b="1" baseline="-25000"/>
                <a:t>k</a:t>
              </a:r>
              <a:r>
                <a:rPr lang="en-US" altLang="en-US" sz="1200" b="1"/>
                <a:t> (V-RMS)</a:t>
              </a:r>
            </a:p>
          </p:txBody>
        </p:sp>
        <p:sp>
          <p:nvSpPr>
            <p:cNvPr id="56332" name="Line 20"/>
            <p:cNvSpPr>
              <a:spLocks noChangeShapeType="1"/>
            </p:cNvSpPr>
            <p:nvPr/>
          </p:nvSpPr>
          <p:spPr bwMode="auto">
            <a:xfrm>
              <a:off x="1916868" y="2753040"/>
              <a:ext cx="1588" cy="1213810"/>
            </a:xfrm>
            <a:prstGeom prst="line">
              <a:avLst/>
            </a:prstGeom>
            <a:noFill/>
            <a:ln w="28575">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33" name="Line 25"/>
            <p:cNvSpPr>
              <a:spLocks noChangeShapeType="1"/>
            </p:cNvSpPr>
            <p:nvPr/>
          </p:nvSpPr>
          <p:spPr bwMode="auto">
            <a:xfrm flipV="1">
              <a:off x="2518531" y="3001684"/>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34" name="Line 31"/>
            <p:cNvSpPr>
              <a:spLocks noChangeShapeType="1"/>
            </p:cNvSpPr>
            <p:nvPr/>
          </p:nvSpPr>
          <p:spPr bwMode="auto">
            <a:xfrm flipV="1">
              <a:off x="2666168" y="3001684"/>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35" name="Line 37"/>
            <p:cNvSpPr>
              <a:spLocks noChangeShapeType="1"/>
            </p:cNvSpPr>
            <p:nvPr/>
          </p:nvSpPr>
          <p:spPr bwMode="auto">
            <a:xfrm flipH="1">
              <a:off x="1877181" y="3950808"/>
              <a:ext cx="2311400" cy="0"/>
            </a:xfrm>
            <a:prstGeom prst="line">
              <a:avLst/>
            </a:prstGeom>
            <a:noFill/>
            <a:ln w="28575">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36" name="Line 24"/>
            <p:cNvSpPr>
              <a:spLocks noChangeShapeType="1"/>
            </p:cNvSpPr>
            <p:nvPr/>
          </p:nvSpPr>
          <p:spPr bwMode="auto">
            <a:xfrm flipV="1">
              <a:off x="3112289" y="3001684"/>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37" name="Line 24"/>
            <p:cNvSpPr>
              <a:spLocks noChangeShapeType="1"/>
            </p:cNvSpPr>
            <p:nvPr/>
          </p:nvSpPr>
          <p:spPr bwMode="auto">
            <a:xfrm flipV="1">
              <a:off x="3252490" y="3001684"/>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38" name="Rectangle 53"/>
            <p:cNvSpPr>
              <a:spLocks noChangeArrowheads="1"/>
            </p:cNvSpPr>
            <p:nvPr/>
          </p:nvSpPr>
          <p:spPr bwMode="auto">
            <a:xfrm>
              <a:off x="2358670" y="4174343"/>
              <a:ext cx="118294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solidFill>
                    <a:schemeClr val="hlink"/>
                  </a:solidFill>
                </a:rPr>
                <a:t>Notch Region</a:t>
              </a:r>
            </a:p>
          </p:txBody>
        </p:sp>
        <p:sp>
          <p:nvSpPr>
            <p:cNvPr id="65" name="Right Brace 64"/>
            <p:cNvSpPr/>
            <p:nvPr/>
          </p:nvSpPr>
          <p:spPr>
            <a:xfrm rot="5400000" flipV="1">
              <a:off x="2804662" y="3950065"/>
              <a:ext cx="173139" cy="322339"/>
            </a:xfrm>
            <a:prstGeom prst="rightBrac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p>
          </p:txBody>
        </p:sp>
        <p:sp>
          <p:nvSpPr>
            <p:cNvPr id="56340" name="Line 24"/>
            <p:cNvSpPr>
              <a:spLocks noChangeShapeType="1"/>
            </p:cNvSpPr>
            <p:nvPr/>
          </p:nvSpPr>
          <p:spPr bwMode="auto">
            <a:xfrm flipV="1">
              <a:off x="3400938" y="3001684"/>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41" name="Line 24"/>
            <p:cNvSpPr>
              <a:spLocks noChangeShapeType="1"/>
            </p:cNvSpPr>
            <p:nvPr/>
          </p:nvSpPr>
          <p:spPr bwMode="auto">
            <a:xfrm flipV="1">
              <a:off x="3541139" y="3001684"/>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42" name="Line 25"/>
            <p:cNvSpPr>
              <a:spLocks noChangeShapeType="1"/>
            </p:cNvSpPr>
            <p:nvPr/>
          </p:nvSpPr>
          <p:spPr bwMode="auto">
            <a:xfrm flipV="1">
              <a:off x="2205140" y="3001684"/>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43" name="Line 31"/>
            <p:cNvSpPr>
              <a:spLocks noChangeShapeType="1"/>
            </p:cNvSpPr>
            <p:nvPr/>
          </p:nvSpPr>
          <p:spPr bwMode="auto">
            <a:xfrm flipV="1">
              <a:off x="2352777" y="3001684"/>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44" name="Rectangle 59"/>
            <p:cNvSpPr>
              <a:spLocks noChangeArrowheads="1"/>
            </p:cNvSpPr>
            <p:nvPr/>
          </p:nvSpPr>
          <p:spPr bwMode="auto">
            <a:xfrm rot="-5400000">
              <a:off x="4297761" y="3072797"/>
              <a:ext cx="1222249"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t>c</a:t>
              </a:r>
              <a:r>
                <a:rPr lang="en-US" altLang="en-US" sz="1200" b="1" baseline="-25000"/>
                <a:t>k</a:t>
              </a:r>
              <a:r>
                <a:rPr lang="en-US" altLang="en-US" sz="1200" b="1"/>
                <a:t> (V-RMS)</a:t>
              </a:r>
            </a:p>
          </p:txBody>
        </p:sp>
        <p:sp>
          <p:nvSpPr>
            <p:cNvPr id="56345" name="Line 20"/>
            <p:cNvSpPr>
              <a:spLocks noChangeShapeType="1"/>
            </p:cNvSpPr>
            <p:nvPr/>
          </p:nvSpPr>
          <p:spPr bwMode="auto">
            <a:xfrm>
              <a:off x="5182729" y="2753040"/>
              <a:ext cx="1588" cy="1213810"/>
            </a:xfrm>
            <a:prstGeom prst="line">
              <a:avLst/>
            </a:prstGeom>
            <a:noFill/>
            <a:ln w="28575">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46" name="Line 25"/>
            <p:cNvSpPr>
              <a:spLocks noChangeShapeType="1"/>
            </p:cNvSpPr>
            <p:nvPr/>
          </p:nvSpPr>
          <p:spPr bwMode="auto">
            <a:xfrm flipV="1">
              <a:off x="5784392" y="3001684"/>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47" name="Line 31"/>
            <p:cNvSpPr>
              <a:spLocks noChangeShapeType="1"/>
            </p:cNvSpPr>
            <p:nvPr/>
          </p:nvSpPr>
          <p:spPr bwMode="auto">
            <a:xfrm flipV="1">
              <a:off x="5932029" y="3001684"/>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48" name="Line 24"/>
            <p:cNvSpPr>
              <a:spLocks noChangeShapeType="1"/>
            </p:cNvSpPr>
            <p:nvPr/>
          </p:nvSpPr>
          <p:spPr bwMode="auto">
            <a:xfrm flipV="1">
              <a:off x="6378150" y="3001684"/>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49" name="Line 24"/>
            <p:cNvSpPr>
              <a:spLocks noChangeShapeType="1"/>
            </p:cNvSpPr>
            <p:nvPr/>
          </p:nvSpPr>
          <p:spPr bwMode="auto">
            <a:xfrm flipV="1">
              <a:off x="6518351" y="3001684"/>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50" name="Line 24"/>
            <p:cNvSpPr>
              <a:spLocks noChangeShapeType="1"/>
            </p:cNvSpPr>
            <p:nvPr/>
          </p:nvSpPr>
          <p:spPr bwMode="auto">
            <a:xfrm flipV="1">
              <a:off x="6666799" y="3001684"/>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51" name="Line 24"/>
            <p:cNvSpPr>
              <a:spLocks noChangeShapeType="1"/>
            </p:cNvSpPr>
            <p:nvPr/>
          </p:nvSpPr>
          <p:spPr bwMode="auto">
            <a:xfrm flipV="1">
              <a:off x="6807000" y="3001684"/>
              <a:ext cx="0" cy="959819"/>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52" name="Line 25"/>
            <p:cNvSpPr>
              <a:spLocks noChangeShapeType="1"/>
            </p:cNvSpPr>
            <p:nvPr/>
          </p:nvSpPr>
          <p:spPr bwMode="auto">
            <a:xfrm flipV="1">
              <a:off x="5471001" y="3001684"/>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53" name="Line 31"/>
            <p:cNvSpPr>
              <a:spLocks noChangeShapeType="1"/>
            </p:cNvSpPr>
            <p:nvPr/>
          </p:nvSpPr>
          <p:spPr bwMode="auto">
            <a:xfrm flipV="1">
              <a:off x="5618638" y="3001684"/>
              <a:ext cx="0" cy="941104"/>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54" name="Line 26"/>
            <p:cNvSpPr>
              <a:spLocks noChangeShapeType="1"/>
            </p:cNvSpPr>
            <p:nvPr/>
          </p:nvSpPr>
          <p:spPr bwMode="auto">
            <a:xfrm flipV="1">
              <a:off x="6068487" y="3670689"/>
              <a:ext cx="2824" cy="279041"/>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55" name="Line 26"/>
            <p:cNvSpPr>
              <a:spLocks noChangeShapeType="1"/>
            </p:cNvSpPr>
            <p:nvPr/>
          </p:nvSpPr>
          <p:spPr bwMode="auto">
            <a:xfrm flipV="1">
              <a:off x="6216935" y="3767908"/>
              <a:ext cx="0" cy="181822"/>
            </a:xfrm>
            <a:prstGeom prst="line">
              <a:avLst/>
            </a:prstGeom>
            <a:noFill/>
            <a:ln w="19050" algn="ctr">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356" name="Rectangle 71"/>
            <p:cNvSpPr>
              <a:spLocks noChangeArrowheads="1"/>
            </p:cNvSpPr>
            <p:nvPr/>
          </p:nvSpPr>
          <p:spPr bwMode="auto">
            <a:xfrm>
              <a:off x="3678187" y="3931669"/>
              <a:ext cx="727136"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t>freq</a:t>
              </a:r>
              <a:endParaRPr lang="en-US" altLang="en-US" sz="1000" i="1"/>
            </a:p>
          </p:txBody>
        </p:sp>
        <p:sp>
          <p:nvSpPr>
            <p:cNvPr id="56357" name="Rectangle 72"/>
            <p:cNvSpPr>
              <a:spLocks noChangeArrowheads="1"/>
            </p:cNvSpPr>
            <p:nvPr/>
          </p:nvSpPr>
          <p:spPr bwMode="auto">
            <a:xfrm>
              <a:off x="6911057" y="3931669"/>
              <a:ext cx="727136"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t>freq</a:t>
              </a:r>
              <a:endParaRPr lang="en-US" altLang="en-US" sz="1000" i="1"/>
            </a:p>
          </p:txBody>
        </p:sp>
        <p:sp>
          <p:nvSpPr>
            <p:cNvPr id="56358" name="Line 37"/>
            <p:cNvSpPr>
              <a:spLocks noChangeShapeType="1"/>
            </p:cNvSpPr>
            <p:nvPr/>
          </p:nvSpPr>
          <p:spPr bwMode="auto">
            <a:xfrm flipH="1">
              <a:off x="5134795" y="3950808"/>
              <a:ext cx="2311400" cy="0"/>
            </a:xfrm>
            <a:prstGeom prst="line">
              <a:avLst/>
            </a:prstGeom>
            <a:noFill/>
            <a:ln w="28575">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59" name="Rectangle 74"/>
            <p:cNvSpPr>
              <a:spLocks noChangeArrowheads="1"/>
            </p:cNvSpPr>
            <p:nvPr/>
          </p:nvSpPr>
          <p:spPr bwMode="auto">
            <a:xfrm>
              <a:off x="2408153" y="2409223"/>
              <a:ext cx="93227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solidFill>
                    <a:schemeClr val="hlink"/>
                  </a:solidFill>
                </a:rPr>
                <a:t>Channel A</a:t>
              </a:r>
            </a:p>
          </p:txBody>
        </p:sp>
        <p:sp>
          <p:nvSpPr>
            <p:cNvPr id="86" name="Right Brace 85"/>
            <p:cNvSpPr/>
            <p:nvPr/>
          </p:nvSpPr>
          <p:spPr>
            <a:xfrm rot="16200000">
              <a:off x="2733187" y="2152146"/>
              <a:ext cx="282742" cy="1410036"/>
            </a:xfrm>
            <a:prstGeom prst="rightBrace">
              <a:avLst/>
            </a:prstGeom>
            <a:ln w="190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p>
          </p:txBody>
        </p:sp>
        <p:sp>
          <p:nvSpPr>
            <p:cNvPr id="56361" name="Rectangle 76"/>
            <p:cNvSpPr>
              <a:spLocks noChangeArrowheads="1"/>
            </p:cNvSpPr>
            <p:nvPr/>
          </p:nvSpPr>
          <p:spPr bwMode="auto">
            <a:xfrm>
              <a:off x="5682261" y="2409223"/>
              <a:ext cx="93227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solidFill>
                    <a:schemeClr val="hlink"/>
                  </a:solidFill>
                </a:rPr>
                <a:t>Channel A</a:t>
              </a:r>
            </a:p>
          </p:txBody>
        </p:sp>
        <p:sp>
          <p:nvSpPr>
            <p:cNvPr id="88" name="Right Brace 87"/>
            <p:cNvSpPr/>
            <p:nvPr/>
          </p:nvSpPr>
          <p:spPr>
            <a:xfrm rot="16200000">
              <a:off x="6007392" y="2152146"/>
              <a:ext cx="282742" cy="1410036"/>
            </a:xfrm>
            <a:prstGeom prst="rightBrace">
              <a:avLst/>
            </a:prstGeom>
            <a:ln w="190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p>
          </p:txBody>
        </p:sp>
        <p:sp>
          <p:nvSpPr>
            <p:cNvPr id="56363" name="Rectangle 78"/>
            <p:cNvSpPr>
              <a:spLocks noChangeArrowheads="1"/>
            </p:cNvSpPr>
            <p:nvPr/>
          </p:nvSpPr>
          <p:spPr bwMode="auto">
            <a:xfrm>
              <a:off x="5632778" y="4174343"/>
              <a:ext cx="118294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b="1">
                  <a:solidFill>
                    <a:schemeClr val="hlink"/>
                  </a:solidFill>
                </a:rPr>
                <a:t>Notch Region</a:t>
              </a:r>
            </a:p>
          </p:txBody>
        </p:sp>
        <p:sp>
          <p:nvSpPr>
            <p:cNvPr id="90" name="Right Brace 89"/>
            <p:cNvSpPr/>
            <p:nvPr/>
          </p:nvSpPr>
          <p:spPr>
            <a:xfrm rot="5400000" flipV="1">
              <a:off x="6078866" y="3950065"/>
              <a:ext cx="173139" cy="322339"/>
            </a:xfrm>
            <a:prstGeom prst="rightBrac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p>
          </p:txBody>
        </p:sp>
      </p:grpSp>
      <p:cxnSp>
        <p:nvCxnSpPr>
          <p:cNvPr id="56328" name="Straight Connector 90"/>
          <p:cNvCxnSpPr>
            <a:cxnSpLocks noChangeShapeType="1"/>
          </p:cNvCxnSpPr>
          <p:nvPr/>
        </p:nvCxnSpPr>
        <p:spPr bwMode="auto">
          <a:xfrm>
            <a:off x="5573713" y="5391150"/>
            <a:ext cx="338137" cy="0"/>
          </a:xfrm>
          <a:prstGeom prst="line">
            <a:avLst/>
          </a:prstGeom>
          <a:noFill/>
          <a:ln w="12700" algn="ctr">
            <a:solidFill>
              <a:srgbClr val="C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29" name="Straight Arrow Connector 91"/>
          <p:cNvCxnSpPr>
            <a:cxnSpLocks noChangeShapeType="1"/>
          </p:cNvCxnSpPr>
          <p:nvPr/>
        </p:nvCxnSpPr>
        <p:spPr bwMode="auto">
          <a:xfrm>
            <a:off x="5795963" y="4635500"/>
            <a:ext cx="0" cy="755650"/>
          </a:xfrm>
          <a:prstGeom prst="straightConnector1">
            <a:avLst/>
          </a:prstGeom>
          <a:noFill/>
          <a:ln w="12700" algn="ctr">
            <a:solidFill>
              <a:srgbClr val="C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30" name="Straight Connector 92"/>
          <p:cNvCxnSpPr>
            <a:cxnSpLocks noChangeShapeType="1"/>
          </p:cNvCxnSpPr>
          <p:nvPr/>
        </p:nvCxnSpPr>
        <p:spPr bwMode="auto">
          <a:xfrm>
            <a:off x="4953000" y="4643438"/>
            <a:ext cx="1533525" cy="0"/>
          </a:xfrm>
          <a:prstGeom prst="line">
            <a:avLst/>
          </a:prstGeom>
          <a:noFill/>
          <a:ln w="12700" algn="ctr">
            <a:solidFill>
              <a:srgbClr val="C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Title 1"/>
          <p:cNvSpPr>
            <a:spLocks noGrp="1"/>
          </p:cNvSpPr>
          <p:nvPr>
            <p:ph type="title"/>
          </p:nvPr>
        </p:nvSpPr>
        <p:spPr>
          <a:xfrm>
            <a:off x="838200" y="342900"/>
            <a:ext cx="7772400" cy="723900"/>
          </a:xfrm>
        </p:spPr>
        <p:txBody>
          <a:bodyPr/>
          <a:lstStyle/>
          <a:p>
            <a:pPr algn="ctr"/>
            <a:r>
              <a:rPr lang="en-US" altLang="en-US" smtClean="0"/>
              <a:t>HW</a:t>
            </a:r>
          </a:p>
        </p:txBody>
      </p:sp>
      <p:sp>
        <p:nvSpPr>
          <p:cNvPr id="57347" name="Content Placeholder 2"/>
          <p:cNvSpPr>
            <a:spLocks noGrp="1"/>
          </p:cNvSpPr>
          <p:nvPr>
            <p:ph idx="1"/>
          </p:nvPr>
        </p:nvSpPr>
        <p:spPr>
          <a:xfrm>
            <a:off x="838200" y="1295400"/>
            <a:ext cx="7772400" cy="4572000"/>
          </a:xfrm>
        </p:spPr>
        <p:txBody>
          <a:bodyPr/>
          <a:lstStyle/>
          <a:p>
            <a:r>
              <a:rPr lang="en-US" altLang="en-US" sz="2400" smtClean="0"/>
              <a:t>Write a Matlab program to performance the NPR test for an arbitrarily generated ADC.</a:t>
            </a:r>
          </a:p>
          <a:p>
            <a:pPr lvl="1"/>
            <a:r>
              <a:rPr lang="en-US" altLang="en-US" sz="2000" smtClean="0"/>
              <a:t>You should implement both method described in class:</a:t>
            </a:r>
          </a:p>
          <a:p>
            <a:pPr lvl="2"/>
            <a:r>
              <a:rPr lang="en-US" altLang="en-US" sz="1600" smtClean="0"/>
              <a:t>Notch filtered noise: generate a sequence of Gaussian random noise, take FFT, notch out a narrow band using ideal notch filters (remember both + and – frequencies), take IFFT and take real part to go back to time domain, scale the amplitude to cover the full ADC input range but never clip, use the ADC to convert the samples, perform FFT, and compute NPR.</a:t>
            </a:r>
          </a:p>
          <a:p>
            <a:pPr lvl="2"/>
            <a:r>
              <a:rPr lang="en-US" altLang="en-US" sz="1600" smtClean="0"/>
              <a:t>Use multi-tone test as shown on the last slide. Take about 10 tones in each adjacent channel. Make each channel band width to be a small fraction of the Nyquist band. </a:t>
            </a:r>
          </a:p>
          <a:p>
            <a:pPr lvl="1"/>
            <a:r>
              <a:rPr lang="en-US" altLang="en-US" sz="2000" smtClean="0"/>
              <a:t>You can vary the ADC structure, resolution, and linearity level.</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685800" y="838200"/>
            <a:ext cx="7772400" cy="4114800"/>
          </a:xfrm>
        </p:spPr>
        <p:txBody>
          <a:bodyPr/>
          <a:lstStyle/>
          <a:p>
            <a:r>
              <a:rPr lang="en-US" altLang="en-US" smtClean="0"/>
              <a:t>Rejection Tests</a:t>
            </a:r>
          </a:p>
          <a:p>
            <a:pPr lvl="1"/>
            <a:r>
              <a:rPr lang="en-US" altLang="en-US" smtClean="0"/>
              <a:t>Common Mode Rejection Ratio (CMRR)</a:t>
            </a:r>
          </a:p>
          <a:p>
            <a:pPr lvl="2"/>
            <a:r>
              <a:rPr lang="en-US" altLang="en-US" smtClean="0"/>
              <a:t>A measurement of how well a channel with a differential input can reject a common mode signal.</a:t>
            </a:r>
          </a:p>
          <a:p>
            <a:pPr lvl="3"/>
            <a:r>
              <a:rPr lang="en-US" altLang="en-US" smtClean="0"/>
              <a:t>Due to mismatched components in the input stage, a small amount of common mode signal usually feeds through to the output.</a:t>
            </a:r>
          </a:p>
          <a:p>
            <a:pPr lvl="4"/>
            <a:r>
              <a:rPr lang="en-US" altLang="en-US" smtClean="0"/>
              <a:t>Defined as the AC gain of a channel with common mode input divided by the gain of the channel with a normal, differential input.</a:t>
            </a:r>
          </a:p>
          <a:p>
            <a:pPr lvl="4"/>
            <a:r>
              <a:rPr lang="en-US" altLang="en-US" smtClean="0"/>
              <a:t>Differential gain of the channel is calculated in other sections of the test protocol and can be reused in this test without re-measuring.</a:t>
            </a:r>
          </a:p>
          <a:p>
            <a:pPr lvl="4"/>
            <a:r>
              <a:rPr lang="en-US" altLang="en-US" smtClean="0"/>
              <a:t>CMRR is expressed in decibels.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685800" y="838200"/>
            <a:ext cx="7772400" cy="4114800"/>
          </a:xfrm>
        </p:spPr>
        <p:txBody>
          <a:bodyPr/>
          <a:lstStyle/>
          <a:p>
            <a:r>
              <a:rPr lang="en-US" altLang="en-US" smtClean="0"/>
              <a:t>Rejection Tests</a:t>
            </a:r>
          </a:p>
          <a:p>
            <a:pPr lvl="1"/>
            <a:r>
              <a:rPr lang="en-US" altLang="en-US" smtClean="0"/>
              <a:t>Power Supply Rejection (PSR) and Power Supply Rejection Ratio (PSRR)</a:t>
            </a:r>
          </a:p>
          <a:p>
            <a:pPr lvl="2"/>
            <a:r>
              <a:rPr lang="en-US" altLang="en-US" smtClean="0"/>
              <a:t>Similar to CMRR, yet the interference signal is applied to the power supply rather than through normal inputs.</a:t>
            </a:r>
          </a:p>
          <a:p>
            <a:pPr lvl="3"/>
            <a:r>
              <a:rPr lang="en-US" altLang="en-US" smtClean="0"/>
              <a:t>Specified for both analog and digital power supplies</a:t>
            </a:r>
          </a:p>
          <a:p>
            <a:pPr lvl="3"/>
            <a:r>
              <a:rPr lang="en-US" altLang="en-US" smtClean="0"/>
              <a:t>Tested through applying a single or multi-tone sinusoidal “noise” on top of the power supply and measuring the output feedthrough.</a:t>
            </a:r>
          </a:p>
          <a:p>
            <a:pPr lvl="3"/>
            <a:r>
              <a:rPr lang="en-US" altLang="en-US" smtClean="0"/>
              <a:t>Similar to CMRR, PSRR is expressed in decibels.</a:t>
            </a:r>
          </a:p>
          <a:p>
            <a:pPr lvl="3"/>
            <a:endParaRPr lang="en-US" altLang="en-US" smtClean="0"/>
          </a:p>
        </p:txBody>
      </p:sp>
      <p:sp>
        <p:nvSpPr>
          <p:cNvPr id="59395" name="TextBox 1"/>
          <p:cNvSpPr txBox="1">
            <a:spLocks noChangeArrowheads="1"/>
          </p:cNvSpPr>
          <p:nvPr/>
        </p:nvSpPr>
        <p:spPr bwMode="auto">
          <a:xfrm>
            <a:off x="4419600" y="5697538"/>
            <a:ext cx="38862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t>PSR = gain from supply to Vo</a:t>
            </a:r>
          </a:p>
          <a:p>
            <a:pPr>
              <a:spcBef>
                <a:spcPct val="0"/>
              </a:spcBef>
              <a:buClrTx/>
              <a:buSzTx/>
              <a:buFontTx/>
              <a:buNone/>
            </a:pPr>
            <a:r>
              <a:rPr lang="en-US" altLang="en-US" sz="2400"/>
              <a:t>PSRR = PSR</a:t>
            </a:r>
            <a:r>
              <a:rPr lang="en-US" altLang="en-US" sz="2400" b="1"/>
              <a:t>/</a:t>
            </a:r>
            <a:r>
              <a:rPr lang="en-US" altLang="en-US" sz="2400"/>
              <a:t>G</a:t>
            </a:r>
            <a:r>
              <a:rPr lang="en-US" altLang="en-US" sz="2400" baseline="-25000"/>
              <a:t>id</a:t>
            </a:r>
          </a:p>
        </p:txBody>
      </p:sp>
      <p:grpSp>
        <p:nvGrpSpPr>
          <p:cNvPr id="59396" name="Group 2"/>
          <p:cNvGrpSpPr>
            <a:grpSpLocks/>
          </p:cNvGrpSpPr>
          <p:nvPr/>
        </p:nvGrpSpPr>
        <p:grpSpPr bwMode="auto">
          <a:xfrm>
            <a:off x="679450" y="5208588"/>
            <a:ext cx="3657600" cy="1555750"/>
            <a:chOff x="2808" y="9072"/>
            <a:chExt cx="5760" cy="2448"/>
          </a:xfrm>
        </p:grpSpPr>
        <p:sp>
          <p:nvSpPr>
            <p:cNvPr id="59397" name="Text Box 3"/>
            <p:cNvSpPr txBox="1">
              <a:spLocks noChangeArrowheads="1"/>
            </p:cNvSpPr>
            <p:nvPr/>
          </p:nvSpPr>
          <p:spPr bwMode="auto">
            <a:xfrm>
              <a:off x="5040" y="9072"/>
              <a:ext cx="100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r>
                <a:rPr lang="en-US" altLang="en-US" sz="1400" i="1" baseline="-25000">
                  <a:ea typeface="MS PGothic" panose="020B0600070205080204" pitchFamily="34" charset="-128"/>
                </a:rPr>
                <a:t>ac</a:t>
              </a:r>
              <a:endParaRPr lang="en-US" altLang="en-US" sz="1200" i="1">
                <a:ea typeface="MS PGothic" panose="020B0600070205080204" pitchFamily="34" charset="-128"/>
              </a:endParaRPr>
            </a:p>
          </p:txBody>
        </p:sp>
        <p:sp>
          <p:nvSpPr>
            <p:cNvPr id="59398" name="Freeform 4"/>
            <p:cNvSpPr>
              <a:spLocks/>
            </p:cNvSpPr>
            <p:nvPr/>
          </p:nvSpPr>
          <p:spPr bwMode="auto">
            <a:xfrm>
              <a:off x="6120" y="11376"/>
              <a:ext cx="288" cy="144"/>
            </a:xfrm>
            <a:custGeom>
              <a:avLst/>
              <a:gdLst>
                <a:gd name="T0" fmla="*/ 0 w 288"/>
                <a:gd name="T1" fmla="*/ 0 h 144"/>
                <a:gd name="T2" fmla="*/ 288 w 288"/>
                <a:gd name="T3" fmla="*/ 0 h 144"/>
                <a:gd name="T4" fmla="*/ 144 w 288"/>
                <a:gd name="T5" fmla="*/ 144 h 144"/>
                <a:gd name="T6" fmla="*/ 0 w 288"/>
                <a:gd name="T7" fmla="*/ 0 h 144"/>
                <a:gd name="T8" fmla="*/ 0 60000 65536"/>
                <a:gd name="T9" fmla="*/ 0 60000 65536"/>
                <a:gd name="T10" fmla="*/ 0 60000 65536"/>
                <a:gd name="T11" fmla="*/ 0 60000 65536"/>
                <a:gd name="T12" fmla="*/ 0 w 288"/>
                <a:gd name="T13" fmla="*/ 0 h 144"/>
                <a:gd name="T14" fmla="*/ 288 w 288"/>
                <a:gd name="T15" fmla="*/ 144 h 144"/>
              </a:gdLst>
              <a:ahLst/>
              <a:cxnLst>
                <a:cxn ang="T8">
                  <a:pos x="T0" y="T1"/>
                </a:cxn>
                <a:cxn ang="T9">
                  <a:pos x="T2" y="T3"/>
                </a:cxn>
                <a:cxn ang="T10">
                  <a:pos x="T4" y="T5"/>
                </a:cxn>
                <a:cxn ang="T11">
                  <a:pos x="T6" y="T7"/>
                </a:cxn>
              </a:cxnLst>
              <a:rect l="T12" t="T13" r="T14" b="T15"/>
              <a:pathLst>
                <a:path w="288" h="144">
                  <a:moveTo>
                    <a:pt x="0" y="0"/>
                  </a:moveTo>
                  <a:lnTo>
                    <a:pt x="288" y="0"/>
                  </a:lnTo>
                  <a:lnTo>
                    <a:pt x="144" y="144"/>
                  </a:lnTo>
                  <a:lnTo>
                    <a:pt x="0" y="0"/>
                  </a:lnTo>
                  <a:close/>
                </a:path>
              </a:pathLst>
            </a:custGeom>
            <a:solidFill>
              <a:srgbClr val="FFFFFF"/>
            </a:solidFill>
            <a:ln w="9525" cap="flat" cmpd="sng">
              <a:solidFill>
                <a:srgbClr val="000000"/>
              </a:solidFill>
              <a:prstDash val="solid"/>
              <a:round/>
              <a:headEnd/>
              <a:tailEnd/>
            </a:ln>
          </p:spPr>
          <p:txBody>
            <a:bodyPr/>
            <a:lstStyle/>
            <a:p>
              <a:endParaRPr lang="en-US"/>
            </a:p>
          </p:txBody>
        </p:sp>
        <p:grpSp>
          <p:nvGrpSpPr>
            <p:cNvPr id="59399" name="Group 5"/>
            <p:cNvGrpSpPr>
              <a:grpSpLocks/>
            </p:cNvGrpSpPr>
            <p:nvPr/>
          </p:nvGrpSpPr>
          <p:grpSpPr bwMode="auto">
            <a:xfrm>
              <a:off x="5832" y="10296"/>
              <a:ext cx="720" cy="576"/>
              <a:chOff x="2448" y="5400"/>
              <a:chExt cx="720" cy="576"/>
            </a:xfrm>
          </p:grpSpPr>
          <p:sp>
            <p:nvSpPr>
              <p:cNvPr id="59438" name="Line 6"/>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39" name="Line 7"/>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40" name="Line 8"/>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41" name="Line 9"/>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9400" name="Oval 10"/>
            <p:cNvSpPr>
              <a:spLocks noChangeArrowheads="1"/>
            </p:cNvSpPr>
            <p:nvPr/>
          </p:nvSpPr>
          <p:spPr bwMode="auto">
            <a:xfrm>
              <a:off x="3528" y="10296"/>
              <a:ext cx="576" cy="576"/>
            </a:xfrm>
            <a:prstGeom prst="ellipse">
              <a:avLst/>
            </a:prstGeom>
            <a:solidFill>
              <a:srgbClr val="FFFFFF"/>
            </a:solidFill>
            <a:ln w="1587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59401" name="Line 11"/>
            <p:cNvSpPr>
              <a:spLocks noChangeShapeType="1"/>
            </p:cNvSpPr>
            <p:nvPr/>
          </p:nvSpPr>
          <p:spPr bwMode="auto">
            <a:xfrm>
              <a:off x="3744" y="1072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9402" name="Group 12"/>
            <p:cNvGrpSpPr>
              <a:grpSpLocks/>
            </p:cNvGrpSpPr>
            <p:nvPr/>
          </p:nvGrpSpPr>
          <p:grpSpPr bwMode="auto">
            <a:xfrm>
              <a:off x="3744" y="10368"/>
              <a:ext cx="144" cy="144"/>
              <a:chOff x="864" y="11880"/>
              <a:chExt cx="144" cy="144"/>
            </a:xfrm>
          </p:grpSpPr>
          <p:sp>
            <p:nvSpPr>
              <p:cNvPr id="59436" name="Line 13"/>
              <p:cNvSpPr>
                <a:spLocks noChangeShapeType="1"/>
              </p:cNvSpPr>
              <p:nvPr/>
            </p:nvSpPr>
            <p:spPr bwMode="auto">
              <a:xfrm>
                <a:off x="936" y="11880"/>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37" name="Line 14"/>
              <p:cNvSpPr>
                <a:spLocks noChangeShapeType="1"/>
              </p:cNvSpPr>
              <p:nvPr/>
            </p:nvSpPr>
            <p:spPr bwMode="auto">
              <a:xfrm>
                <a:off x="864" y="1195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9403" name="Group 15"/>
            <p:cNvGrpSpPr>
              <a:grpSpLocks/>
            </p:cNvGrpSpPr>
            <p:nvPr/>
          </p:nvGrpSpPr>
          <p:grpSpPr bwMode="auto">
            <a:xfrm>
              <a:off x="5040" y="9576"/>
              <a:ext cx="576" cy="576"/>
              <a:chOff x="2736" y="2520"/>
              <a:chExt cx="576" cy="576"/>
            </a:xfrm>
          </p:grpSpPr>
          <p:sp>
            <p:nvSpPr>
              <p:cNvPr id="59430" name="Oval 16"/>
              <p:cNvSpPr>
                <a:spLocks noChangeArrowheads="1"/>
              </p:cNvSpPr>
              <p:nvPr/>
            </p:nvSpPr>
            <p:spPr bwMode="auto">
              <a:xfrm>
                <a:off x="2736" y="2520"/>
                <a:ext cx="576" cy="576"/>
              </a:xfrm>
              <a:prstGeom prst="ellipse">
                <a:avLst/>
              </a:prstGeom>
              <a:solidFill>
                <a:srgbClr val="FFFFFF"/>
              </a:solidFill>
              <a:ln w="1587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59431" name="Group 17"/>
              <p:cNvGrpSpPr>
                <a:grpSpLocks/>
              </p:cNvGrpSpPr>
              <p:nvPr/>
            </p:nvGrpSpPr>
            <p:grpSpPr bwMode="auto">
              <a:xfrm>
                <a:off x="2880" y="2736"/>
                <a:ext cx="288" cy="144"/>
                <a:chOff x="4329" y="6567"/>
                <a:chExt cx="1296" cy="971"/>
              </a:xfrm>
            </p:grpSpPr>
            <p:sp>
              <p:nvSpPr>
                <p:cNvPr id="59432" name="Freeform 18"/>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9433" name="Freeform 19"/>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9434" name="Freeform 20"/>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9435" name="Freeform 21"/>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59404" name="Line 22"/>
            <p:cNvSpPr>
              <a:spLocks noChangeShapeType="1"/>
            </p:cNvSpPr>
            <p:nvPr/>
          </p:nvSpPr>
          <p:spPr bwMode="auto">
            <a:xfrm flipV="1">
              <a:off x="6264" y="10728"/>
              <a:ext cx="0" cy="6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5" name="Line 23"/>
            <p:cNvSpPr>
              <a:spLocks noChangeShapeType="1"/>
            </p:cNvSpPr>
            <p:nvPr/>
          </p:nvSpPr>
          <p:spPr bwMode="auto">
            <a:xfrm flipV="1">
              <a:off x="6264" y="9864"/>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6" name="Freeform 24"/>
            <p:cNvSpPr>
              <a:spLocks/>
            </p:cNvSpPr>
            <p:nvPr/>
          </p:nvSpPr>
          <p:spPr bwMode="auto">
            <a:xfrm>
              <a:off x="3672" y="11232"/>
              <a:ext cx="288" cy="144"/>
            </a:xfrm>
            <a:custGeom>
              <a:avLst/>
              <a:gdLst>
                <a:gd name="T0" fmla="*/ 0 w 288"/>
                <a:gd name="T1" fmla="*/ 0 h 144"/>
                <a:gd name="T2" fmla="*/ 288 w 288"/>
                <a:gd name="T3" fmla="*/ 0 h 144"/>
                <a:gd name="T4" fmla="*/ 144 w 288"/>
                <a:gd name="T5" fmla="*/ 144 h 144"/>
                <a:gd name="T6" fmla="*/ 0 w 288"/>
                <a:gd name="T7" fmla="*/ 0 h 144"/>
                <a:gd name="T8" fmla="*/ 0 60000 65536"/>
                <a:gd name="T9" fmla="*/ 0 60000 65536"/>
                <a:gd name="T10" fmla="*/ 0 60000 65536"/>
                <a:gd name="T11" fmla="*/ 0 60000 65536"/>
                <a:gd name="T12" fmla="*/ 0 w 288"/>
                <a:gd name="T13" fmla="*/ 0 h 144"/>
                <a:gd name="T14" fmla="*/ 288 w 288"/>
                <a:gd name="T15" fmla="*/ 144 h 144"/>
              </a:gdLst>
              <a:ahLst/>
              <a:cxnLst>
                <a:cxn ang="T8">
                  <a:pos x="T0" y="T1"/>
                </a:cxn>
                <a:cxn ang="T9">
                  <a:pos x="T2" y="T3"/>
                </a:cxn>
                <a:cxn ang="T10">
                  <a:pos x="T4" y="T5"/>
                </a:cxn>
                <a:cxn ang="T11">
                  <a:pos x="T6" y="T7"/>
                </a:cxn>
              </a:cxnLst>
              <a:rect l="T12" t="T13" r="T14" b="T15"/>
              <a:pathLst>
                <a:path w="288" h="144">
                  <a:moveTo>
                    <a:pt x="0" y="0"/>
                  </a:moveTo>
                  <a:lnTo>
                    <a:pt x="288" y="0"/>
                  </a:lnTo>
                  <a:lnTo>
                    <a:pt x="144" y="144"/>
                  </a:lnTo>
                  <a:lnTo>
                    <a:pt x="0" y="0"/>
                  </a:lnTo>
                  <a:close/>
                </a:path>
              </a:pathLst>
            </a:custGeom>
            <a:solidFill>
              <a:srgbClr val="FFFFFF"/>
            </a:solidFill>
            <a:ln w="9525" cap="flat" cmpd="sng">
              <a:solidFill>
                <a:srgbClr val="000000"/>
              </a:solidFill>
              <a:prstDash val="solid"/>
              <a:round/>
              <a:headEnd/>
              <a:tailEnd/>
            </a:ln>
          </p:spPr>
          <p:txBody>
            <a:bodyPr/>
            <a:lstStyle/>
            <a:p>
              <a:endParaRPr lang="en-US"/>
            </a:p>
          </p:txBody>
        </p:sp>
        <p:sp>
          <p:nvSpPr>
            <p:cNvPr id="59407" name="Line 25"/>
            <p:cNvSpPr>
              <a:spLocks noChangeShapeType="1"/>
            </p:cNvSpPr>
            <p:nvPr/>
          </p:nvSpPr>
          <p:spPr bwMode="auto">
            <a:xfrm flipV="1">
              <a:off x="3816" y="10872"/>
              <a:ext cx="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8" name="Line 26"/>
            <p:cNvSpPr>
              <a:spLocks noChangeShapeType="1"/>
            </p:cNvSpPr>
            <p:nvPr/>
          </p:nvSpPr>
          <p:spPr bwMode="auto">
            <a:xfrm flipV="1">
              <a:off x="3816" y="9864"/>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9" name="Line 27"/>
            <p:cNvSpPr>
              <a:spLocks noChangeShapeType="1"/>
            </p:cNvSpPr>
            <p:nvPr/>
          </p:nvSpPr>
          <p:spPr bwMode="auto">
            <a:xfrm>
              <a:off x="3816" y="9864"/>
              <a:ext cx="122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10" name="Line 28"/>
            <p:cNvSpPr>
              <a:spLocks noChangeShapeType="1"/>
            </p:cNvSpPr>
            <p:nvPr/>
          </p:nvSpPr>
          <p:spPr bwMode="auto">
            <a:xfrm>
              <a:off x="5616" y="9864"/>
              <a:ext cx="64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11" name="Line 29"/>
            <p:cNvSpPr>
              <a:spLocks noChangeShapeType="1"/>
            </p:cNvSpPr>
            <p:nvPr/>
          </p:nvSpPr>
          <p:spPr bwMode="auto">
            <a:xfrm>
              <a:off x="6552" y="10584"/>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12" name="Line 30"/>
            <p:cNvSpPr>
              <a:spLocks noChangeShapeType="1"/>
            </p:cNvSpPr>
            <p:nvPr/>
          </p:nvSpPr>
          <p:spPr bwMode="auto">
            <a:xfrm>
              <a:off x="6264" y="11088"/>
              <a:ext cx="86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9413" name="Group 31"/>
            <p:cNvGrpSpPr>
              <a:grpSpLocks/>
            </p:cNvGrpSpPr>
            <p:nvPr/>
          </p:nvGrpSpPr>
          <p:grpSpPr bwMode="auto">
            <a:xfrm>
              <a:off x="5544" y="10512"/>
              <a:ext cx="288" cy="144"/>
              <a:chOff x="8568" y="6048"/>
              <a:chExt cx="288" cy="144"/>
            </a:xfrm>
          </p:grpSpPr>
          <p:sp>
            <p:nvSpPr>
              <p:cNvPr id="59428" name="Oval 32"/>
              <p:cNvSpPr>
                <a:spLocks noChangeArrowheads="1"/>
              </p:cNvSpPr>
              <p:nvPr/>
            </p:nvSpPr>
            <p:spPr bwMode="auto">
              <a:xfrm>
                <a:off x="8568" y="6048"/>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59429" name="Line 33"/>
              <p:cNvSpPr>
                <a:spLocks noChangeShapeType="1"/>
              </p:cNvSpPr>
              <p:nvPr/>
            </p:nvSpPr>
            <p:spPr bwMode="auto">
              <a:xfrm>
                <a:off x="8712" y="6120"/>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9414" name="Group 34"/>
            <p:cNvGrpSpPr>
              <a:grpSpLocks/>
            </p:cNvGrpSpPr>
            <p:nvPr/>
          </p:nvGrpSpPr>
          <p:grpSpPr bwMode="auto">
            <a:xfrm flipH="1">
              <a:off x="7128" y="10512"/>
              <a:ext cx="288" cy="144"/>
              <a:chOff x="8568" y="6048"/>
              <a:chExt cx="288" cy="144"/>
            </a:xfrm>
          </p:grpSpPr>
          <p:sp>
            <p:nvSpPr>
              <p:cNvPr id="59426" name="Oval 35"/>
              <p:cNvSpPr>
                <a:spLocks noChangeArrowheads="1"/>
              </p:cNvSpPr>
              <p:nvPr/>
            </p:nvSpPr>
            <p:spPr bwMode="auto">
              <a:xfrm>
                <a:off x="8568" y="6048"/>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59427" name="Line 36"/>
              <p:cNvSpPr>
                <a:spLocks noChangeShapeType="1"/>
              </p:cNvSpPr>
              <p:nvPr/>
            </p:nvSpPr>
            <p:spPr bwMode="auto">
              <a:xfrm>
                <a:off x="8712" y="6120"/>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9415" name="Group 37"/>
            <p:cNvGrpSpPr>
              <a:grpSpLocks/>
            </p:cNvGrpSpPr>
            <p:nvPr/>
          </p:nvGrpSpPr>
          <p:grpSpPr bwMode="auto">
            <a:xfrm flipH="1">
              <a:off x="7128" y="11016"/>
              <a:ext cx="288" cy="144"/>
              <a:chOff x="8568" y="6048"/>
              <a:chExt cx="288" cy="144"/>
            </a:xfrm>
          </p:grpSpPr>
          <p:sp>
            <p:nvSpPr>
              <p:cNvPr id="59424" name="Oval 38"/>
              <p:cNvSpPr>
                <a:spLocks noChangeArrowheads="1"/>
              </p:cNvSpPr>
              <p:nvPr/>
            </p:nvSpPr>
            <p:spPr bwMode="auto">
              <a:xfrm>
                <a:off x="8568" y="6048"/>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59425" name="Line 39"/>
              <p:cNvSpPr>
                <a:spLocks noChangeShapeType="1"/>
              </p:cNvSpPr>
              <p:nvPr/>
            </p:nvSpPr>
            <p:spPr bwMode="auto">
              <a:xfrm>
                <a:off x="8712" y="6120"/>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9416" name="Text Box 40"/>
            <p:cNvSpPr txBox="1">
              <a:spLocks noChangeArrowheads="1"/>
            </p:cNvSpPr>
            <p:nvPr/>
          </p:nvSpPr>
          <p:spPr bwMode="auto">
            <a:xfrm>
              <a:off x="2808" y="10296"/>
              <a:ext cx="100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r>
                <a:rPr lang="en-US" altLang="en-US" sz="1200" i="1" baseline="-25000">
                  <a:ea typeface="MS PGothic" panose="020B0600070205080204" pitchFamily="34" charset="-128"/>
                </a:rPr>
                <a:t>DD</a:t>
              </a:r>
              <a:endParaRPr lang="en-US" altLang="en-US" sz="1200" i="1">
                <a:ea typeface="MS PGothic" panose="020B0600070205080204" pitchFamily="34" charset="-128"/>
              </a:endParaRPr>
            </a:p>
          </p:txBody>
        </p:sp>
        <p:sp>
          <p:nvSpPr>
            <p:cNvPr id="59417" name="Text Box 41"/>
            <p:cNvSpPr txBox="1">
              <a:spLocks noChangeArrowheads="1"/>
            </p:cNvSpPr>
            <p:nvPr/>
          </p:nvSpPr>
          <p:spPr bwMode="auto">
            <a:xfrm>
              <a:off x="4392" y="10296"/>
              <a:ext cx="1296"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r>
                <a:rPr lang="en-US" altLang="en-US" sz="1200" i="1" baseline="-25000">
                  <a:ea typeface="MS PGothic" panose="020B0600070205080204" pitchFamily="34" charset="-128"/>
                </a:rPr>
                <a:t>I </a:t>
              </a:r>
              <a:r>
                <a:rPr lang="en-US" altLang="en-US" sz="1200" i="1">
                  <a:ea typeface="MS PGothic" panose="020B0600070205080204" pitchFamily="34" charset="-128"/>
                </a:rPr>
                <a:t>= V</a:t>
              </a:r>
              <a:r>
                <a:rPr lang="en-US" altLang="en-US" sz="1200" i="1" baseline="-25000">
                  <a:ea typeface="MS PGothic" panose="020B0600070205080204" pitchFamily="34" charset="-128"/>
                </a:rPr>
                <a:t>ID</a:t>
              </a:r>
              <a:endParaRPr lang="en-US" altLang="en-US" sz="1200" i="1">
                <a:ea typeface="MS PGothic" panose="020B0600070205080204" pitchFamily="34" charset="-128"/>
              </a:endParaRPr>
            </a:p>
          </p:txBody>
        </p:sp>
        <p:sp>
          <p:nvSpPr>
            <p:cNvPr id="59418" name="Text Box 42"/>
            <p:cNvSpPr txBox="1">
              <a:spLocks noChangeArrowheads="1"/>
            </p:cNvSpPr>
            <p:nvPr/>
          </p:nvSpPr>
          <p:spPr bwMode="auto">
            <a:xfrm>
              <a:off x="7560" y="10656"/>
              <a:ext cx="100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r>
                <a:rPr lang="en-US" altLang="en-US" sz="1200" i="1" baseline="-25000">
                  <a:ea typeface="MS PGothic" panose="020B0600070205080204" pitchFamily="34" charset="-128"/>
                </a:rPr>
                <a:t>out</a:t>
              </a:r>
              <a:endParaRPr lang="en-US" altLang="en-US" sz="1200" i="1">
                <a:ea typeface="MS PGothic" panose="020B0600070205080204" pitchFamily="34" charset="-128"/>
              </a:endParaRPr>
            </a:p>
          </p:txBody>
        </p:sp>
        <p:sp>
          <p:nvSpPr>
            <p:cNvPr id="59419" name="Line 43"/>
            <p:cNvSpPr>
              <a:spLocks noChangeShapeType="1"/>
            </p:cNvSpPr>
            <p:nvPr/>
          </p:nvSpPr>
          <p:spPr bwMode="auto">
            <a:xfrm>
              <a:off x="7488" y="1101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9420" name="Group 44"/>
            <p:cNvGrpSpPr>
              <a:grpSpLocks/>
            </p:cNvGrpSpPr>
            <p:nvPr/>
          </p:nvGrpSpPr>
          <p:grpSpPr bwMode="auto">
            <a:xfrm>
              <a:off x="7488" y="10656"/>
              <a:ext cx="144" cy="144"/>
              <a:chOff x="864" y="11880"/>
              <a:chExt cx="144" cy="144"/>
            </a:xfrm>
          </p:grpSpPr>
          <p:sp>
            <p:nvSpPr>
              <p:cNvPr id="59422" name="Line 45"/>
              <p:cNvSpPr>
                <a:spLocks noChangeShapeType="1"/>
              </p:cNvSpPr>
              <p:nvPr/>
            </p:nvSpPr>
            <p:spPr bwMode="auto">
              <a:xfrm>
                <a:off x="936" y="11880"/>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23" name="Line 46"/>
              <p:cNvSpPr>
                <a:spLocks noChangeShapeType="1"/>
              </p:cNvSpPr>
              <p:nvPr/>
            </p:nvSpPr>
            <p:spPr bwMode="auto">
              <a:xfrm>
                <a:off x="864" y="1195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9421" name="Text Box 47"/>
            <p:cNvSpPr txBox="1">
              <a:spLocks noChangeArrowheads="1"/>
            </p:cNvSpPr>
            <p:nvPr/>
          </p:nvSpPr>
          <p:spPr bwMode="auto">
            <a:xfrm>
              <a:off x="6264" y="10008"/>
              <a:ext cx="1296"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Gain </a:t>
              </a:r>
              <a:r>
                <a:rPr lang="en-US" altLang="en-US" sz="1200" i="1">
                  <a:ea typeface="MS PGothic" panose="020B0600070205080204" pitchFamily="34" charset="-128"/>
                </a:rPr>
                <a:t>= G</a:t>
              </a:r>
            </a:p>
          </p:txBody>
        </p:sp>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a:xfrm>
            <a:off x="685800" y="838200"/>
            <a:ext cx="7772400" cy="4114800"/>
          </a:xfrm>
        </p:spPr>
        <p:txBody>
          <a:bodyPr/>
          <a:lstStyle/>
          <a:p>
            <a:r>
              <a:rPr lang="en-US" altLang="en-US" smtClean="0"/>
              <a:t>Rejection Tests</a:t>
            </a:r>
          </a:p>
          <a:p>
            <a:pPr lvl="1"/>
            <a:r>
              <a:rPr lang="en-US" altLang="en-US" smtClean="0"/>
              <a:t>Channel to Channel Crosstalk</a:t>
            </a:r>
          </a:p>
          <a:p>
            <a:pPr lvl="2"/>
            <a:r>
              <a:rPr lang="en-US" altLang="en-US" smtClean="0"/>
              <a:t>Unlike CMRR and PSRR, crosstalk has no exact definition.</a:t>
            </a:r>
          </a:p>
          <a:p>
            <a:pPr lvl="3"/>
            <a:r>
              <a:rPr lang="en-US" altLang="en-US" smtClean="0"/>
              <a:t>Generally crosstalk is the gain from one channel to a second supposedly independent channel.</a:t>
            </a:r>
          </a:p>
          <a:p>
            <a:pPr lvl="3"/>
            <a:r>
              <a:rPr lang="en-US" altLang="en-US" smtClean="0"/>
              <a:t>In analog, crosstalk is defined as the gain from one channel’s input to another channels output, divided by the gain of the second channel.</a:t>
            </a:r>
          </a:p>
          <a:p>
            <a:pPr lvl="3"/>
            <a:r>
              <a:rPr lang="en-US" altLang="en-US" smtClean="0"/>
              <a:t>Nevertheless, the definition is vague, so the test engineer needs to be able to clarify the definition for each DUT.</a:t>
            </a:r>
          </a:p>
          <a:p>
            <a:pPr lvl="3"/>
            <a:r>
              <a:rPr lang="en-US" altLang="en-US" smtClean="0"/>
              <a:t>Crosstalk is measured at several frequencies using DSP based multi-tone testing.</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1442" name="Group 2"/>
          <p:cNvGrpSpPr>
            <a:grpSpLocks/>
          </p:cNvGrpSpPr>
          <p:nvPr/>
        </p:nvGrpSpPr>
        <p:grpSpPr bwMode="auto">
          <a:xfrm>
            <a:off x="2103438" y="2425700"/>
            <a:ext cx="4618037" cy="2514600"/>
            <a:chOff x="1296" y="9648"/>
            <a:chExt cx="7272" cy="3960"/>
          </a:xfrm>
        </p:grpSpPr>
        <p:sp>
          <p:nvSpPr>
            <p:cNvPr id="61443" name="Text Box 3"/>
            <p:cNvSpPr txBox="1">
              <a:spLocks noChangeArrowheads="1"/>
            </p:cNvSpPr>
            <p:nvPr/>
          </p:nvSpPr>
          <p:spPr bwMode="auto">
            <a:xfrm>
              <a:off x="1296" y="12528"/>
              <a:ext cx="720"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r>
                <a:rPr lang="en-US" altLang="en-US" sz="1600" i="1" baseline="-25000">
                  <a:ea typeface="MS PGothic" panose="020B0600070205080204" pitchFamily="34" charset="-128"/>
                </a:rPr>
                <a:t>l</a:t>
              </a:r>
              <a:endParaRPr lang="en-US" altLang="en-US" sz="1200" i="1">
                <a:ea typeface="MS PGothic" panose="020B0600070205080204" pitchFamily="34" charset="-128"/>
              </a:endParaRPr>
            </a:p>
          </p:txBody>
        </p:sp>
        <p:sp>
          <p:nvSpPr>
            <p:cNvPr id="61444" name="Text Box 4"/>
            <p:cNvSpPr txBox="1">
              <a:spLocks noChangeArrowheads="1"/>
            </p:cNvSpPr>
            <p:nvPr/>
          </p:nvSpPr>
          <p:spPr bwMode="auto">
            <a:xfrm>
              <a:off x="1296" y="11016"/>
              <a:ext cx="720"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r>
                <a:rPr lang="en-US" altLang="en-US" sz="1600" i="1" baseline="-25000">
                  <a:ea typeface="MS PGothic" panose="020B0600070205080204" pitchFamily="34" charset="-128"/>
                </a:rPr>
                <a:t>r</a:t>
              </a:r>
              <a:endParaRPr lang="en-US" altLang="en-US" sz="1200" i="1">
                <a:ea typeface="MS PGothic" panose="020B0600070205080204" pitchFamily="34" charset="-128"/>
              </a:endParaRPr>
            </a:p>
          </p:txBody>
        </p:sp>
        <p:grpSp>
          <p:nvGrpSpPr>
            <p:cNvPr id="61445" name="Group 5"/>
            <p:cNvGrpSpPr>
              <a:grpSpLocks/>
            </p:cNvGrpSpPr>
            <p:nvPr/>
          </p:nvGrpSpPr>
          <p:grpSpPr bwMode="auto">
            <a:xfrm>
              <a:off x="5976" y="10440"/>
              <a:ext cx="720" cy="576"/>
              <a:chOff x="2448" y="5400"/>
              <a:chExt cx="720" cy="576"/>
            </a:xfrm>
          </p:grpSpPr>
          <p:sp>
            <p:nvSpPr>
              <p:cNvPr id="61519" name="Line 6"/>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0" name="Line 7"/>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1" name="Line 8"/>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2" name="Line 9"/>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1446" name="Group 10"/>
            <p:cNvGrpSpPr>
              <a:grpSpLocks/>
            </p:cNvGrpSpPr>
            <p:nvPr/>
          </p:nvGrpSpPr>
          <p:grpSpPr bwMode="auto">
            <a:xfrm>
              <a:off x="1872" y="12528"/>
              <a:ext cx="576" cy="576"/>
              <a:chOff x="2736" y="2520"/>
              <a:chExt cx="576" cy="576"/>
            </a:xfrm>
          </p:grpSpPr>
          <p:sp>
            <p:nvSpPr>
              <p:cNvPr id="61513" name="Oval 11"/>
              <p:cNvSpPr>
                <a:spLocks noChangeArrowheads="1"/>
              </p:cNvSpPr>
              <p:nvPr/>
            </p:nvSpPr>
            <p:spPr bwMode="auto">
              <a:xfrm>
                <a:off x="2736" y="2520"/>
                <a:ext cx="576" cy="576"/>
              </a:xfrm>
              <a:prstGeom prst="ellipse">
                <a:avLst/>
              </a:prstGeom>
              <a:solidFill>
                <a:srgbClr val="FFFFFF"/>
              </a:solidFill>
              <a:ln w="1587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61514" name="Group 12"/>
              <p:cNvGrpSpPr>
                <a:grpSpLocks/>
              </p:cNvGrpSpPr>
              <p:nvPr/>
            </p:nvGrpSpPr>
            <p:grpSpPr bwMode="auto">
              <a:xfrm>
                <a:off x="2880" y="2736"/>
                <a:ext cx="288" cy="144"/>
                <a:chOff x="4329" y="6567"/>
                <a:chExt cx="1296" cy="971"/>
              </a:xfrm>
            </p:grpSpPr>
            <p:sp>
              <p:nvSpPr>
                <p:cNvPr id="61515" name="Freeform 13"/>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516" name="Freeform 14"/>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517" name="Freeform 15"/>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518" name="Freeform 16"/>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61447" name="Freeform 17"/>
            <p:cNvSpPr>
              <a:spLocks/>
            </p:cNvSpPr>
            <p:nvPr/>
          </p:nvSpPr>
          <p:spPr bwMode="auto">
            <a:xfrm>
              <a:off x="2016" y="13464"/>
              <a:ext cx="288" cy="144"/>
            </a:xfrm>
            <a:custGeom>
              <a:avLst/>
              <a:gdLst>
                <a:gd name="T0" fmla="*/ 0 w 288"/>
                <a:gd name="T1" fmla="*/ 0 h 144"/>
                <a:gd name="T2" fmla="*/ 288 w 288"/>
                <a:gd name="T3" fmla="*/ 0 h 144"/>
                <a:gd name="T4" fmla="*/ 144 w 288"/>
                <a:gd name="T5" fmla="*/ 144 h 144"/>
                <a:gd name="T6" fmla="*/ 0 w 288"/>
                <a:gd name="T7" fmla="*/ 0 h 144"/>
                <a:gd name="T8" fmla="*/ 0 60000 65536"/>
                <a:gd name="T9" fmla="*/ 0 60000 65536"/>
                <a:gd name="T10" fmla="*/ 0 60000 65536"/>
                <a:gd name="T11" fmla="*/ 0 60000 65536"/>
                <a:gd name="T12" fmla="*/ 0 w 288"/>
                <a:gd name="T13" fmla="*/ 0 h 144"/>
                <a:gd name="T14" fmla="*/ 288 w 288"/>
                <a:gd name="T15" fmla="*/ 144 h 144"/>
              </a:gdLst>
              <a:ahLst/>
              <a:cxnLst>
                <a:cxn ang="T8">
                  <a:pos x="T0" y="T1"/>
                </a:cxn>
                <a:cxn ang="T9">
                  <a:pos x="T2" y="T3"/>
                </a:cxn>
                <a:cxn ang="T10">
                  <a:pos x="T4" y="T5"/>
                </a:cxn>
                <a:cxn ang="T11">
                  <a:pos x="T6" y="T7"/>
                </a:cxn>
              </a:cxnLst>
              <a:rect l="T12" t="T13" r="T14" b="T15"/>
              <a:pathLst>
                <a:path w="288" h="144">
                  <a:moveTo>
                    <a:pt x="0" y="0"/>
                  </a:moveTo>
                  <a:lnTo>
                    <a:pt x="288" y="0"/>
                  </a:lnTo>
                  <a:lnTo>
                    <a:pt x="144" y="144"/>
                  </a:lnTo>
                  <a:lnTo>
                    <a:pt x="0" y="0"/>
                  </a:lnTo>
                  <a:close/>
                </a:path>
              </a:pathLst>
            </a:custGeom>
            <a:solidFill>
              <a:srgbClr val="FFFFFF"/>
            </a:solidFill>
            <a:ln w="9525" cap="flat" cmpd="sng">
              <a:solidFill>
                <a:srgbClr val="000000"/>
              </a:solidFill>
              <a:prstDash val="solid"/>
              <a:round/>
              <a:headEnd/>
              <a:tailEnd/>
            </a:ln>
          </p:spPr>
          <p:txBody>
            <a:bodyPr/>
            <a:lstStyle/>
            <a:p>
              <a:endParaRPr lang="en-US"/>
            </a:p>
          </p:txBody>
        </p:sp>
        <p:sp>
          <p:nvSpPr>
            <p:cNvPr id="61448" name="Line 18"/>
            <p:cNvSpPr>
              <a:spLocks noChangeShapeType="1"/>
            </p:cNvSpPr>
            <p:nvPr/>
          </p:nvSpPr>
          <p:spPr bwMode="auto">
            <a:xfrm flipV="1">
              <a:off x="2160" y="13104"/>
              <a:ext cx="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49" name="Line 19"/>
            <p:cNvSpPr>
              <a:spLocks noChangeShapeType="1"/>
            </p:cNvSpPr>
            <p:nvPr/>
          </p:nvSpPr>
          <p:spPr bwMode="auto">
            <a:xfrm flipV="1">
              <a:off x="2160" y="12240"/>
              <a:ext cx="0"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0" name="Line 20"/>
            <p:cNvSpPr>
              <a:spLocks noChangeShapeType="1"/>
            </p:cNvSpPr>
            <p:nvPr/>
          </p:nvSpPr>
          <p:spPr bwMode="auto">
            <a:xfrm>
              <a:off x="6696" y="1072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1451" name="Group 21"/>
            <p:cNvGrpSpPr>
              <a:grpSpLocks/>
            </p:cNvGrpSpPr>
            <p:nvPr/>
          </p:nvGrpSpPr>
          <p:grpSpPr bwMode="auto">
            <a:xfrm flipH="1">
              <a:off x="7272" y="10656"/>
              <a:ext cx="288" cy="144"/>
              <a:chOff x="8568" y="6048"/>
              <a:chExt cx="288" cy="144"/>
            </a:xfrm>
          </p:grpSpPr>
          <p:sp>
            <p:nvSpPr>
              <p:cNvPr id="61511" name="Oval 22"/>
              <p:cNvSpPr>
                <a:spLocks noChangeArrowheads="1"/>
              </p:cNvSpPr>
              <p:nvPr/>
            </p:nvSpPr>
            <p:spPr bwMode="auto">
              <a:xfrm>
                <a:off x="8568" y="6048"/>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1512" name="Line 23"/>
              <p:cNvSpPr>
                <a:spLocks noChangeShapeType="1"/>
              </p:cNvSpPr>
              <p:nvPr/>
            </p:nvSpPr>
            <p:spPr bwMode="auto">
              <a:xfrm>
                <a:off x="8712" y="6120"/>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452" name="Text Box 24"/>
            <p:cNvSpPr txBox="1">
              <a:spLocks noChangeArrowheads="1"/>
            </p:cNvSpPr>
            <p:nvPr/>
          </p:nvSpPr>
          <p:spPr bwMode="auto">
            <a:xfrm>
              <a:off x="7560" y="10440"/>
              <a:ext cx="100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r>
                <a:rPr lang="en-US" altLang="en-US" sz="1600" i="1" baseline="-25000">
                  <a:ea typeface="MS PGothic" panose="020B0600070205080204" pitchFamily="34" charset="-128"/>
                </a:rPr>
                <a:t>out-r</a:t>
              </a:r>
              <a:endParaRPr lang="en-US" altLang="en-US" sz="1200" i="1">
                <a:ea typeface="MS PGothic" panose="020B0600070205080204" pitchFamily="34" charset="-128"/>
              </a:endParaRPr>
            </a:p>
          </p:txBody>
        </p:sp>
        <p:sp>
          <p:nvSpPr>
            <p:cNvPr id="61453" name="Text Box 25"/>
            <p:cNvSpPr txBox="1">
              <a:spLocks noChangeArrowheads="1"/>
            </p:cNvSpPr>
            <p:nvPr/>
          </p:nvSpPr>
          <p:spPr bwMode="auto">
            <a:xfrm>
              <a:off x="6048" y="10440"/>
              <a:ext cx="720"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G</a:t>
              </a:r>
              <a:r>
                <a:rPr lang="en-US" altLang="en-US" sz="1600" i="1" baseline="-25000">
                  <a:ea typeface="MS PGothic" panose="020B0600070205080204" pitchFamily="34" charset="-128"/>
                </a:rPr>
                <a:t>r</a:t>
              </a:r>
              <a:endParaRPr lang="en-US" altLang="en-US" sz="1200" i="1">
                <a:ea typeface="MS PGothic" panose="020B0600070205080204" pitchFamily="34" charset="-128"/>
              </a:endParaRPr>
            </a:p>
          </p:txBody>
        </p:sp>
        <p:grpSp>
          <p:nvGrpSpPr>
            <p:cNvPr id="61454" name="Group 26"/>
            <p:cNvGrpSpPr>
              <a:grpSpLocks/>
            </p:cNvGrpSpPr>
            <p:nvPr/>
          </p:nvGrpSpPr>
          <p:grpSpPr bwMode="auto">
            <a:xfrm>
              <a:off x="4896" y="10584"/>
              <a:ext cx="288" cy="288"/>
              <a:chOff x="5472" y="8928"/>
              <a:chExt cx="288" cy="288"/>
            </a:xfrm>
          </p:grpSpPr>
          <p:sp>
            <p:nvSpPr>
              <p:cNvPr id="61508" name="Oval 27"/>
              <p:cNvSpPr>
                <a:spLocks noChangeArrowheads="1"/>
              </p:cNvSpPr>
              <p:nvPr/>
            </p:nvSpPr>
            <p:spPr bwMode="auto">
              <a:xfrm>
                <a:off x="5472" y="8928"/>
                <a:ext cx="288" cy="288"/>
              </a:xfrm>
              <a:prstGeom prst="ellipse">
                <a:avLst/>
              </a:prstGeom>
              <a:solidFill>
                <a:srgbClr val="FFFFFF"/>
              </a:solidFill>
              <a:ln w="952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1509" name="Line 28"/>
              <p:cNvSpPr>
                <a:spLocks noChangeShapeType="1"/>
              </p:cNvSpPr>
              <p:nvPr/>
            </p:nvSpPr>
            <p:spPr bwMode="auto">
              <a:xfrm>
                <a:off x="5544" y="907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0" name="Line 29"/>
              <p:cNvSpPr>
                <a:spLocks noChangeShapeType="1"/>
              </p:cNvSpPr>
              <p:nvPr/>
            </p:nvSpPr>
            <p:spPr bwMode="auto">
              <a:xfrm>
                <a:off x="5616" y="9000"/>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455" name="Line 30"/>
            <p:cNvSpPr>
              <a:spLocks noChangeShapeType="1"/>
            </p:cNvSpPr>
            <p:nvPr/>
          </p:nvSpPr>
          <p:spPr bwMode="auto">
            <a:xfrm>
              <a:off x="4365" y="11130"/>
              <a:ext cx="288"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6" name="Line 31"/>
            <p:cNvSpPr>
              <a:spLocks noChangeShapeType="1"/>
            </p:cNvSpPr>
            <p:nvPr/>
          </p:nvSpPr>
          <p:spPr bwMode="auto">
            <a:xfrm flipH="1">
              <a:off x="4365" y="10986"/>
              <a:ext cx="432"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7" name="Line 32"/>
            <p:cNvSpPr>
              <a:spLocks noChangeShapeType="1"/>
            </p:cNvSpPr>
            <p:nvPr/>
          </p:nvSpPr>
          <p:spPr bwMode="auto">
            <a:xfrm flipH="1">
              <a:off x="4653" y="10986"/>
              <a:ext cx="144"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8" name="Line 33"/>
            <p:cNvSpPr>
              <a:spLocks noChangeShapeType="1"/>
            </p:cNvSpPr>
            <p:nvPr/>
          </p:nvSpPr>
          <p:spPr bwMode="auto">
            <a:xfrm flipH="1">
              <a:off x="3543" y="11274"/>
              <a:ext cx="966" cy="96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9" name="Line 34"/>
            <p:cNvSpPr>
              <a:spLocks noChangeShapeType="1"/>
            </p:cNvSpPr>
            <p:nvPr/>
          </p:nvSpPr>
          <p:spPr bwMode="auto">
            <a:xfrm flipH="1">
              <a:off x="4797" y="10842"/>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1460" name="Group 35"/>
            <p:cNvGrpSpPr>
              <a:grpSpLocks/>
            </p:cNvGrpSpPr>
            <p:nvPr/>
          </p:nvGrpSpPr>
          <p:grpSpPr bwMode="auto">
            <a:xfrm>
              <a:off x="5976" y="11952"/>
              <a:ext cx="720" cy="576"/>
              <a:chOff x="2448" y="5400"/>
              <a:chExt cx="720" cy="576"/>
            </a:xfrm>
          </p:grpSpPr>
          <p:sp>
            <p:nvSpPr>
              <p:cNvPr id="61504" name="Line 36"/>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5" name="Line 37"/>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6" name="Line 38"/>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7" name="Line 39"/>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461" name="Line 40"/>
            <p:cNvSpPr>
              <a:spLocks noChangeShapeType="1"/>
            </p:cNvSpPr>
            <p:nvPr/>
          </p:nvSpPr>
          <p:spPr bwMode="auto">
            <a:xfrm>
              <a:off x="6696" y="12240"/>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1462" name="Group 41"/>
            <p:cNvGrpSpPr>
              <a:grpSpLocks/>
            </p:cNvGrpSpPr>
            <p:nvPr/>
          </p:nvGrpSpPr>
          <p:grpSpPr bwMode="auto">
            <a:xfrm flipH="1">
              <a:off x="7272" y="12168"/>
              <a:ext cx="288" cy="144"/>
              <a:chOff x="8568" y="6048"/>
              <a:chExt cx="288" cy="144"/>
            </a:xfrm>
          </p:grpSpPr>
          <p:sp>
            <p:nvSpPr>
              <p:cNvPr id="61502" name="Oval 42"/>
              <p:cNvSpPr>
                <a:spLocks noChangeArrowheads="1"/>
              </p:cNvSpPr>
              <p:nvPr/>
            </p:nvSpPr>
            <p:spPr bwMode="auto">
              <a:xfrm>
                <a:off x="8568" y="6048"/>
                <a:ext cx="144" cy="14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1503" name="Line 43"/>
              <p:cNvSpPr>
                <a:spLocks noChangeShapeType="1"/>
              </p:cNvSpPr>
              <p:nvPr/>
            </p:nvSpPr>
            <p:spPr bwMode="auto">
              <a:xfrm>
                <a:off x="8712" y="6120"/>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463" name="Text Box 44"/>
            <p:cNvSpPr txBox="1">
              <a:spLocks noChangeArrowheads="1"/>
            </p:cNvSpPr>
            <p:nvPr/>
          </p:nvSpPr>
          <p:spPr bwMode="auto">
            <a:xfrm>
              <a:off x="7560" y="11952"/>
              <a:ext cx="100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r>
                <a:rPr lang="en-US" altLang="en-US" sz="1600" i="1" baseline="-25000">
                  <a:ea typeface="MS PGothic" panose="020B0600070205080204" pitchFamily="34" charset="-128"/>
                </a:rPr>
                <a:t>out-l</a:t>
              </a:r>
              <a:endParaRPr lang="en-US" altLang="en-US" sz="1200" i="1">
                <a:ea typeface="MS PGothic" panose="020B0600070205080204" pitchFamily="34" charset="-128"/>
              </a:endParaRPr>
            </a:p>
          </p:txBody>
        </p:sp>
        <p:sp>
          <p:nvSpPr>
            <p:cNvPr id="61464" name="Text Box 45"/>
            <p:cNvSpPr txBox="1">
              <a:spLocks noChangeArrowheads="1"/>
            </p:cNvSpPr>
            <p:nvPr/>
          </p:nvSpPr>
          <p:spPr bwMode="auto">
            <a:xfrm>
              <a:off x="6048" y="11952"/>
              <a:ext cx="720"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G</a:t>
              </a:r>
              <a:r>
                <a:rPr lang="en-US" altLang="en-US" sz="1600" i="1" baseline="-25000">
                  <a:ea typeface="MS PGothic" panose="020B0600070205080204" pitchFamily="34" charset="-128"/>
                </a:rPr>
                <a:t>l</a:t>
              </a:r>
              <a:endParaRPr lang="en-US" altLang="en-US" sz="1200" i="1">
                <a:ea typeface="MS PGothic" panose="020B0600070205080204" pitchFamily="34" charset="-128"/>
              </a:endParaRPr>
            </a:p>
          </p:txBody>
        </p:sp>
        <p:grpSp>
          <p:nvGrpSpPr>
            <p:cNvPr id="61465" name="Group 46"/>
            <p:cNvGrpSpPr>
              <a:grpSpLocks/>
            </p:cNvGrpSpPr>
            <p:nvPr/>
          </p:nvGrpSpPr>
          <p:grpSpPr bwMode="auto">
            <a:xfrm>
              <a:off x="4896" y="12096"/>
              <a:ext cx="288" cy="288"/>
              <a:chOff x="5472" y="8928"/>
              <a:chExt cx="288" cy="288"/>
            </a:xfrm>
          </p:grpSpPr>
          <p:sp>
            <p:nvSpPr>
              <p:cNvPr id="61499" name="Oval 47"/>
              <p:cNvSpPr>
                <a:spLocks noChangeArrowheads="1"/>
              </p:cNvSpPr>
              <p:nvPr/>
            </p:nvSpPr>
            <p:spPr bwMode="auto">
              <a:xfrm>
                <a:off x="5472" y="8928"/>
                <a:ext cx="288" cy="288"/>
              </a:xfrm>
              <a:prstGeom prst="ellipse">
                <a:avLst/>
              </a:prstGeom>
              <a:solidFill>
                <a:srgbClr val="FFFFFF"/>
              </a:solidFill>
              <a:ln w="952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1500" name="Line 48"/>
              <p:cNvSpPr>
                <a:spLocks noChangeShapeType="1"/>
              </p:cNvSpPr>
              <p:nvPr/>
            </p:nvSpPr>
            <p:spPr bwMode="auto">
              <a:xfrm>
                <a:off x="5544" y="9072"/>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1" name="Line 49"/>
              <p:cNvSpPr>
                <a:spLocks noChangeShapeType="1"/>
              </p:cNvSpPr>
              <p:nvPr/>
            </p:nvSpPr>
            <p:spPr bwMode="auto">
              <a:xfrm>
                <a:off x="5616" y="9000"/>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466" name="Line 50"/>
            <p:cNvSpPr>
              <a:spLocks noChangeShapeType="1"/>
            </p:cNvSpPr>
            <p:nvPr/>
          </p:nvSpPr>
          <p:spPr bwMode="auto">
            <a:xfrm flipH="1">
              <a:off x="5184" y="12240"/>
              <a:ext cx="79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7" name="Line 51"/>
            <p:cNvSpPr>
              <a:spLocks noChangeShapeType="1"/>
            </p:cNvSpPr>
            <p:nvPr/>
          </p:nvSpPr>
          <p:spPr bwMode="auto">
            <a:xfrm flipH="1">
              <a:off x="5184" y="10728"/>
              <a:ext cx="79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8" name="Line 52"/>
            <p:cNvSpPr>
              <a:spLocks noChangeShapeType="1"/>
            </p:cNvSpPr>
            <p:nvPr/>
          </p:nvSpPr>
          <p:spPr bwMode="auto">
            <a:xfrm flipH="1">
              <a:off x="2160" y="10728"/>
              <a:ext cx="273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9" name="Line 53"/>
            <p:cNvSpPr>
              <a:spLocks noChangeShapeType="1"/>
            </p:cNvSpPr>
            <p:nvPr/>
          </p:nvSpPr>
          <p:spPr bwMode="auto">
            <a:xfrm flipV="1">
              <a:off x="4365" y="11559"/>
              <a:ext cx="288"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0" name="Line 54"/>
            <p:cNvSpPr>
              <a:spLocks noChangeShapeType="1"/>
            </p:cNvSpPr>
            <p:nvPr/>
          </p:nvSpPr>
          <p:spPr bwMode="auto">
            <a:xfrm flipH="1" flipV="1">
              <a:off x="4365" y="11847"/>
              <a:ext cx="432"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1" name="Line 55"/>
            <p:cNvSpPr>
              <a:spLocks noChangeShapeType="1"/>
            </p:cNvSpPr>
            <p:nvPr/>
          </p:nvSpPr>
          <p:spPr bwMode="auto">
            <a:xfrm flipH="1" flipV="1">
              <a:off x="4653" y="11559"/>
              <a:ext cx="144"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2" name="Line 56"/>
            <p:cNvSpPr>
              <a:spLocks noChangeShapeType="1"/>
            </p:cNvSpPr>
            <p:nvPr/>
          </p:nvSpPr>
          <p:spPr bwMode="auto">
            <a:xfrm flipH="1" flipV="1">
              <a:off x="3513" y="10707"/>
              <a:ext cx="996" cy="9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3" name="Line 57"/>
            <p:cNvSpPr>
              <a:spLocks noChangeShapeType="1"/>
            </p:cNvSpPr>
            <p:nvPr/>
          </p:nvSpPr>
          <p:spPr bwMode="auto">
            <a:xfrm flipH="1" flipV="1">
              <a:off x="4797" y="11991"/>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4" name="Line 58"/>
            <p:cNvSpPr>
              <a:spLocks noChangeShapeType="1"/>
            </p:cNvSpPr>
            <p:nvPr/>
          </p:nvSpPr>
          <p:spPr bwMode="auto">
            <a:xfrm flipH="1">
              <a:off x="2160" y="12240"/>
              <a:ext cx="273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5" name="Line 59"/>
            <p:cNvSpPr>
              <a:spLocks noChangeShapeType="1"/>
            </p:cNvSpPr>
            <p:nvPr/>
          </p:nvSpPr>
          <p:spPr bwMode="auto">
            <a:xfrm rot="-5400000">
              <a:off x="3528" y="12240"/>
              <a:ext cx="0" cy="0"/>
            </a:xfrm>
            <a:prstGeom prst="line">
              <a:avLst/>
            </a:prstGeom>
            <a:noFill/>
            <a:ln w="9525">
              <a:solidFill>
                <a:srgbClr val="000000"/>
              </a:solidFill>
              <a:round/>
              <a:headEnd/>
              <a:tailEnd type="oval" w="sm" len="sm"/>
            </a:ln>
            <a:extLst>
              <a:ext uri="{909E8E84-426E-40DD-AFC4-6F175D3DCCD1}">
                <a14:hiddenFill xmlns:a14="http://schemas.microsoft.com/office/drawing/2010/main">
                  <a:noFill/>
                </a14:hiddenFill>
              </a:ext>
            </a:extLst>
          </p:spPr>
          <p:txBody>
            <a:bodyPr/>
            <a:lstStyle/>
            <a:p>
              <a:endParaRPr lang="en-US"/>
            </a:p>
          </p:txBody>
        </p:sp>
        <p:sp>
          <p:nvSpPr>
            <p:cNvPr id="61476" name="Line 60"/>
            <p:cNvSpPr>
              <a:spLocks noChangeShapeType="1"/>
            </p:cNvSpPr>
            <p:nvPr/>
          </p:nvSpPr>
          <p:spPr bwMode="auto">
            <a:xfrm rot="-5400000">
              <a:off x="3528" y="10728"/>
              <a:ext cx="0" cy="0"/>
            </a:xfrm>
            <a:prstGeom prst="line">
              <a:avLst/>
            </a:prstGeom>
            <a:noFill/>
            <a:ln w="9525">
              <a:solidFill>
                <a:srgbClr val="000000"/>
              </a:solidFill>
              <a:round/>
              <a:headEnd/>
              <a:tailEnd type="oval" w="sm" len="sm"/>
            </a:ln>
            <a:extLst>
              <a:ext uri="{909E8E84-426E-40DD-AFC4-6F175D3DCCD1}">
                <a14:hiddenFill xmlns:a14="http://schemas.microsoft.com/office/drawing/2010/main">
                  <a:noFill/>
                </a14:hiddenFill>
              </a:ext>
            </a:extLst>
          </p:spPr>
          <p:txBody>
            <a:bodyPr/>
            <a:lstStyle/>
            <a:p>
              <a:endParaRPr lang="en-US"/>
            </a:p>
          </p:txBody>
        </p:sp>
        <p:sp>
          <p:nvSpPr>
            <p:cNvPr id="61477" name="Line 61"/>
            <p:cNvSpPr>
              <a:spLocks noChangeShapeType="1"/>
            </p:cNvSpPr>
            <p:nvPr/>
          </p:nvSpPr>
          <p:spPr bwMode="auto">
            <a:xfrm rot="-5400000">
              <a:off x="5616" y="10728"/>
              <a:ext cx="0" cy="0"/>
            </a:xfrm>
            <a:prstGeom prst="line">
              <a:avLst/>
            </a:prstGeom>
            <a:noFill/>
            <a:ln w="9525">
              <a:solidFill>
                <a:srgbClr val="000000"/>
              </a:solidFill>
              <a:round/>
              <a:headEnd/>
              <a:tailEnd type="oval" w="sm" len="sm"/>
            </a:ln>
            <a:extLst>
              <a:ext uri="{909E8E84-426E-40DD-AFC4-6F175D3DCCD1}">
                <a14:hiddenFill xmlns:a14="http://schemas.microsoft.com/office/drawing/2010/main">
                  <a:noFill/>
                </a14:hiddenFill>
              </a:ext>
            </a:extLst>
          </p:spPr>
          <p:txBody>
            <a:bodyPr/>
            <a:lstStyle/>
            <a:p>
              <a:endParaRPr lang="en-US"/>
            </a:p>
          </p:txBody>
        </p:sp>
        <p:sp>
          <p:nvSpPr>
            <p:cNvPr id="61478" name="Line 62"/>
            <p:cNvSpPr>
              <a:spLocks noChangeShapeType="1"/>
            </p:cNvSpPr>
            <p:nvPr/>
          </p:nvSpPr>
          <p:spPr bwMode="auto">
            <a:xfrm rot="-5400000">
              <a:off x="5616" y="12240"/>
              <a:ext cx="0" cy="0"/>
            </a:xfrm>
            <a:prstGeom prst="line">
              <a:avLst/>
            </a:prstGeom>
            <a:noFill/>
            <a:ln w="9525">
              <a:solidFill>
                <a:srgbClr val="000000"/>
              </a:solidFill>
              <a:round/>
              <a:headEnd/>
              <a:tailEnd type="oval" w="sm" len="sm"/>
            </a:ln>
            <a:extLst>
              <a:ext uri="{909E8E84-426E-40DD-AFC4-6F175D3DCCD1}">
                <a14:hiddenFill xmlns:a14="http://schemas.microsoft.com/office/drawing/2010/main">
                  <a:noFill/>
                </a14:hiddenFill>
              </a:ext>
            </a:extLst>
          </p:spPr>
          <p:txBody>
            <a:bodyPr/>
            <a:lstStyle/>
            <a:p>
              <a:endParaRPr lang="en-US"/>
            </a:p>
          </p:txBody>
        </p:sp>
        <p:grpSp>
          <p:nvGrpSpPr>
            <p:cNvPr id="61479" name="Group 63"/>
            <p:cNvGrpSpPr>
              <a:grpSpLocks/>
            </p:cNvGrpSpPr>
            <p:nvPr/>
          </p:nvGrpSpPr>
          <p:grpSpPr bwMode="auto">
            <a:xfrm>
              <a:off x="1872" y="11016"/>
              <a:ext cx="576" cy="576"/>
              <a:chOff x="2736" y="2520"/>
              <a:chExt cx="576" cy="576"/>
            </a:xfrm>
          </p:grpSpPr>
          <p:sp>
            <p:nvSpPr>
              <p:cNvPr id="61493" name="Oval 64"/>
              <p:cNvSpPr>
                <a:spLocks noChangeArrowheads="1"/>
              </p:cNvSpPr>
              <p:nvPr/>
            </p:nvSpPr>
            <p:spPr bwMode="auto">
              <a:xfrm>
                <a:off x="2736" y="2520"/>
                <a:ext cx="576" cy="576"/>
              </a:xfrm>
              <a:prstGeom prst="ellipse">
                <a:avLst/>
              </a:prstGeom>
              <a:solidFill>
                <a:srgbClr val="FFFFFF"/>
              </a:solidFill>
              <a:ln w="15875">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61494" name="Group 65"/>
              <p:cNvGrpSpPr>
                <a:grpSpLocks/>
              </p:cNvGrpSpPr>
              <p:nvPr/>
            </p:nvGrpSpPr>
            <p:grpSpPr bwMode="auto">
              <a:xfrm>
                <a:off x="2880" y="2736"/>
                <a:ext cx="288" cy="144"/>
                <a:chOff x="4329" y="6567"/>
                <a:chExt cx="1296" cy="971"/>
              </a:xfrm>
            </p:grpSpPr>
            <p:sp>
              <p:nvSpPr>
                <p:cNvPr id="61495" name="Freeform 66"/>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496" name="Freeform 67"/>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497" name="Freeform 68"/>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498" name="Freeform 69"/>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61480" name="Freeform 70"/>
            <p:cNvSpPr>
              <a:spLocks/>
            </p:cNvSpPr>
            <p:nvPr/>
          </p:nvSpPr>
          <p:spPr bwMode="auto">
            <a:xfrm>
              <a:off x="2016" y="11952"/>
              <a:ext cx="288" cy="144"/>
            </a:xfrm>
            <a:custGeom>
              <a:avLst/>
              <a:gdLst>
                <a:gd name="T0" fmla="*/ 0 w 288"/>
                <a:gd name="T1" fmla="*/ 0 h 144"/>
                <a:gd name="T2" fmla="*/ 288 w 288"/>
                <a:gd name="T3" fmla="*/ 0 h 144"/>
                <a:gd name="T4" fmla="*/ 144 w 288"/>
                <a:gd name="T5" fmla="*/ 144 h 144"/>
                <a:gd name="T6" fmla="*/ 0 w 288"/>
                <a:gd name="T7" fmla="*/ 0 h 144"/>
                <a:gd name="T8" fmla="*/ 0 60000 65536"/>
                <a:gd name="T9" fmla="*/ 0 60000 65536"/>
                <a:gd name="T10" fmla="*/ 0 60000 65536"/>
                <a:gd name="T11" fmla="*/ 0 60000 65536"/>
                <a:gd name="T12" fmla="*/ 0 w 288"/>
                <a:gd name="T13" fmla="*/ 0 h 144"/>
                <a:gd name="T14" fmla="*/ 288 w 288"/>
                <a:gd name="T15" fmla="*/ 144 h 144"/>
              </a:gdLst>
              <a:ahLst/>
              <a:cxnLst>
                <a:cxn ang="T8">
                  <a:pos x="T0" y="T1"/>
                </a:cxn>
                <a:cxn ang="T9">
                  <a:pos x="T2" y="T3"/>
                </a:cxn>
                <a:cxn ang="T10">
                  <a:pos x="T4" y="T5"/>
                </a:cxn>
                <a:cxn ang="T11">
                  <a:pos x="T6" y="T7"/>
                </a:cxn>
              </a:cxnLst>
              <a:rect l="T12" t="T13" r="T14" b="T15"/>
              <a:pathLst>
                <a:path w="288" h="144">
                  <a:moveTo>
                    <a:pt x="0" y="0"/>
                  </a:moveTo>
                  <a:lnTo>
                    <a:pt x="288" y="0"/>
                  </a:lnTo>
                  <a:lnTo>
                    <a:pt x="144" y="144"/>
                  </a:lnTo>
                  <a:lnTo>
                    <a:pt x="0" y="0"/>
                  </a:lnTo>
                  <a:close/>
                </a:path>
              </a:pathLst>
            </a:custGeom>
            <a:solidFill>
              <a:srgbClr val="FFFFFF"/>
            </a:solidFill>
            <a:ln w="9525" cap="flat" cmpd="sng">
              <a:solidFill>
                <a:srgbClr val="000000"/>
              </a:solidFill>
              <a:prstDash val="solid"/>
              <a:round/>
              <a:headEnd/>
              <a:tailEnd/>
            </a:ln>
          </p:spPr>
          <p:txBody>
            <a:bodyPr/>
            <a:lstStyle/>
            <a:p>
              <a:endParaRPr lang="en-US"/>
            </a:p>
          </p:txBody>
        </p:sp>
        <p:sp>
          <p:nvSpPr>
            <p:cNvPr id="61481" name="Line 71"/>
            <p:cNvSpPr>
              <a:spLocks noChangeShapeType="1"/>
            </p:cNvSpPr>
            <p:nvPr/>
          </p:nvSpPr>
          <p:spPr bwMode="auto">
            <a:xfrm flipV="1">
              <a:off x="2160" y="11592"/>
              <a:ext cx="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82" name="Line 72"/>
            <p:cNvSpPr>
              <a:spLocks noChangeShapeType="1"/>
            </p:cNvSpPr>
            <p:nvPr/>
          </p:nvSpPr>
          <p:spPr bwMode="auto">
            <a:xfrm flipV="1">
              <a:off x="2160" y="10728"/>
              <a:ext cx="0"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83" name="Text Box 73"/>
            <p:cNvSpPr txBox="1">
              <a:spLocks noChangeArrowheads="1"/>
            </p:cNvSpPr>
            <p:nvPr/>
          </p:nvSpPr>
          <p:spPr bwMode="auto">
            <a:xfrm>
              <a:off x="5256" y="10152"/>
              <a:ext cx="79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r>
                <a:rPr lang="en-US" altLang="en-US" sz="1600" i="1" baseline="-25000">
                  <a:ea typeface="MS PGothic" panose="020B0600070205080204" pitchFamily="34" charset="-128"/>
                </a:rPr>
                <a:t>rl</a:t>
              </a:r>
              <a:endParaRPr lang="en-US" altLang="en-US" sz="1200" i="1">
                <a:ea typeface="MS PGothic" panose="020B0600070205080204" pitchFamily="34" charset="-128"/>
              </a:endParaRPr>
            </a:p>
          </p:txBody>
        </p:sp>
        <p:sp>
          <p:nvSpPr>
            <p:cNvPr id="61484" name="Text Box 74"/>
            <p:cNvSpPr txBox="1">
              <a:spLocks noChangeArrowheads="1"/>
            </p:cNvSpPr>
            <p:nvPr/>
          </p:nvSpPr>
          <p:spPr bwMode="auto">
            <a:xfrm>
              <a:off x="5256" y="11664"/>
              <a:ext cx="79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V</a:t>
              </a:r>
              <a:r>
                <a:rPr lang="en-US" altLang="en-US" sz="1600" i="1" baseline="-25000">
                  <a:ea typeface="MS PGothic" panose="020B0600070205080204" pitchFamily="34" charset="-128"/>
                </a:rPr>
                <a:t>lr</a:t>
              </a:r>
              <a:endParaRPr lang="en-US" altLang="en-US" sz="1200" i="1">
                <a:ea typeface="MS PGothic" panose="020B0600070205080204" pitchFamily="34" charset="-128"/>
              </a:endParaRPr>
            </a:p>
          </p:txBody>
        </p:sp>
        <p:sp>
          <p:nvSpPr>
            <p:cNvPr id="61485" name="Text Box 75"/>
            <p:cNvSpPr txBox="1">
              <a:spLocks noChangeArrowheads="1"/>
            </p:cNvSpPr>
            <p:nvPr/>
          </p:nvSpPr>
          <p:spPr bwMode="auto">
            <a:xfrm>
              <a:off x="4680" y="10872"/>
              <a:ext cx="79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X</a:t>
              </a:r>
              <a:r>
                <a:rPr lang="en-US" altLang="en-US" sz="1600" i="1" baseline="-25000">
                  <a:ea typeface="MS PGothic" panose="020B0600070205080204" pitchFamily="34" charset="-128"/>
                </a:rPr>
                <a:t>rl</a:t>
              </a:r>
              <a:endParaRPr lang="en-US" altLang="en-US" sz="1200" i="1">
                <a:ea typeface="MS PGothic" panose="020B0600070205080204" pitchFamily="34" charset="-128"/>
              </a:endParaRPr>
            </a:p>
          </p:txBody>
        </p:sp>
        <p:sp>
          <p:nvSpPr>
            <p:cNvPr id="61486" name="Text Box 76"/>
            <p:cNvSpPr txBox="1">
              <a:spLocks noChangeArrowheads="1"/>
            </p:cNvSpPr>
            <p:nvPr/>
          </p:nvSpPr>
          <p:spPr bwMode="auto">
            <a:xfrm>
              <a:off x="4680" y="11520"/>
              <a:ext cx="79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i="1">
                  <a:ea typeface="MS PGothic" panose="020B0600070205080204" pitchFamily="34" charset="-128"/>
                </a:rPr>
                <a:t>X</a:t>
              </a:r>
              <a:r>
                <a:rPr lang="en-US" altLang="en-US" sz="1600" i="1" baseline="-25000">
                  <a:ea typeface="MS PGothic" panose="020B0600070205080204" pitchFamily="34" charset="-128"/>
                </a:rPr>
                <a:t>lr</a:t>
              </a:r>
              <a:endParaRPr lang="en-US" altLang="en-US" sz="1200" i="1">
                <a:ea typeface="MS PGothic" panose="020B0600070205080204" pitchFamily="34" charset="-128"/>
              </a:endParaRPr>
            </a:p>
          </p:txBody>
        </p:sp>
        <p:sp>
          <p:nvSpPr>
            <p:cNvPr id="61487" name="Rectangle 77"/>
            <p:cNvSpPr>
              <a:spLocks noChangeArrowheads="1"/>
            </p:cNvSpPr>
            <p:nvPr/>
          </p:nvSpPr>
          <p:spPr bwMode="auto">
            <a:xfrm>
              <a:off x="2952" y="9648"/>
              <a:ext cx="4032" cy="3600"/>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1488" name="Text Box 78"/>
            <p:cNvSpPr txBox="1">
              <a:spLocks noChangeArrowheads="1"/>
            </p:cNvSpPr>
            <p:nvPr/>
          </p:nvSpPr>
          <p:spPr bwMode="auto">
            <a:xfrm>
              <a:off x="3168" y="9792"/>
              <a:ext cx="100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DUT</a:t>
              </a:r>
            </a:p>
          </p:txBody>
        </p:sp>
        <p:sp>
          <p:nvSpPr>
            <p:cNvPr id="61489" name="Rectangle 79"/>
            <p:cNvSpPr>
              <a:spLocks noChangeArrowheads="1"/>
            </p:cNvSpPr>
            <p:nvPr/>
          </p:nvSpPr>
          <p:spPr bwMode="auto">
            <a:xfrm>
              <a:off x="2880" y="10656"/>
              <a:ext cx="144" cy="144"/>
            </a:xfrm>
            <a:prstGeom prst="rect">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1490" name="Rectangle 80"/>
            <p:cNvSpPr>
              <a:spLocks noChangeArrowheads="1"/>
            </p:cNvSpPr>
            <p:nvPr/>
          </p:nvSpPr>
          <p:spPr bwMode="auto">
            <a:xfrm>
              <a:off x="2880" y="12168"/>
              <a:ext cx="144" cy="144"/>
            </a:xfrm>
            <a:prstGeom prst="rect">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1491" name="Rectangle 81"/>
            <p:cNvSpPr>
              <a:spLocks noChangeArrowheads="1"/>
            </p:cNvSpPr>
            <p:nvPr/>
          </p:nvSpPr>
          <p:spPr bwMode="auto">
            <a:xfrm>
              <a:off x="6912" y="12168"/>
              <a:ext cx="144" cy="144"/>
            </a:xfrm>
            <a:prstGeom prst="rect">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1492" name="Rectangle 82"/>
            <p:cNvSpPr>
              <a:spLocks noChangeArrowheads="1"/>
            </p:cNvSpPr>
            <p:nvPr/>
          </p:nvSpPr>
          <p:spPr bwMode="auto">
            <a:xfrm>
              <a:off x="6912" y="10656"/>
              <a:ext cx="144" cy="144"/>
            </a:xfrm>
            <a:prstGeom prst="rect">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1027"/>
          <p:cNvSpPr>
            <a:spLocks noGrp="1" noChangeArrowheads="1"/>
          </p:cNvSpPr>
          <p:nvPr>
            <p:ph type="body" idx="1"/>
          </p:nvPr>
        </p:nvSpPr>
        <p:spPr>
          <a:xfrm>
            <a:off x="0" y="295275"/>
            <a:ext cx="9117013" cy="4114800"/>
          </a:xfrm>
        </p:spPr>
        <p:txBody>
          <a:bodyPr/>
          <a:lstStyle/>
          <a:p>
            <a:pPr lvl="3"/>
            <a:r>
              <a:rPr lang="en-US" altLang="en-US" smtClean="0"/>
              <a:t>Three tone Multi-tone test</a:t>
            </a:r>
          </a:p>
          <a:p>
            <a:pPr lvl="4"/>
            <a:r>
              <a:rPr lang="en-US" altLang="en-US" smtClean="0"/>
              <a:t>Input frequencies approx. 300, 1020, and 3400 HZ </a:t>
            </a:r>
          </a:p>
          <a:p>
            <a:pPr lvl="3"/>
            <a:r>
              <a:rPr lang="en-US" altLang="en-US" smtClean="0"/>
              <a:t>Calculate Fourier Frequency (31.25 HZ)</a:t>
            </a:r>
          </a:p>
          <a:p>
            <a:pPr lvl="3"/>
            <a:r>
              <a:rPr lang="en-US" altLang="en-US" smtClean="0"/>
              <a:t>Determine appropriate Spectral Bins for each side</a:t>
            </a:r>
          </a:p>
          <a:p>
            <a:pPr lvl="4"/>
            <a:r>
              <a:rPr lang="en-US" altLang="en-US" smtClean="0"/>
              <a:t>Right Channel = 11,31,109</a:t>
            </a:r>
          </a:p>
          <a:p>
            <a:pPr lvl="4"/>
            <a:r>
              <a:rPr lang="en-US" altLang="en-US" smtClean="0"/>
              <a:t>Left channel = 9, 35, 107</a:t>
            </a:r>
          </a:p>
          <a:p>
            <a:pPr lvl="4"/>
            <a:r>
              <a:rPr lang="en-US" altLang="en-US" smtClean="0"/>
              <a:t>Look for 9, 35 and 107 on right channel output</a:t>
            </a:r>
          </a:p>
          <a:p>
            <a:pPr lvl="4"/>
            <a:r>
              <a:rPr lang="en-US" altLang="en-US" smtClean="0"/>
              <a:t>Look for 11, 31 and 109 on left channel output</a:t>
            </a:r>
          </a:p>
        </p:txBody>
      </p:sp>
      <p:grpSp>
        <p:nvGrpSpPr>
          <p:cNvPr id="62467" name="Group 2"/>
          <p:cNvGrpSpPr>
            <a:grpSpLocks/>
          </p:cNvGrpSpPr>
          <p:nvPr/>
        </p:nvGrpSpPr>
        <p:grpSpPr bwMode="auto">
          <a:xfrm>
            <a:off x="1752600" y="3702050"/>
            <a:ext cx="5807075" cy="3062288"/>
            <a:chOff x="1656" y="2448"/>
            <a:chExt cx="9144" cy="4824"/>
          </a:xfrm>
        </p:grpSpPr>
        <p:sp>
          <p:nvSpPr>
            <p:cNvPr id="62468" name="Line 3"/>
            <p:cNvSpPr>
              <a:spLocks noChangeShapeType="1"/>
            </p:cNvSpPr>
            <p:nvPr/>
          </p:nvSpPr>
          <p:spPr bwMode="auto">
            <a:xfrm>
              <a:off x="3240" y="3744"/>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62469" name="Group 4"/>
            <p:cNvGrpSpPr>
              <a:grpSpLocks/>
            </p:cNvGrpSpPr>
            <p:nvPr/>
          </p:nvGrpSpPr>
          <p:grpSpPr bwMode="auto">
            <a:xfrm>
              <a:off x="1656" y="3456"/>
              <a:ext cx="1555" cy="576"/>
              <a:chOff x="3240" y="11304"/>
              <a:chExt cx="1555" cy="576"/>
            </a:xfrm>
          </p:grpSpPr>
          <p:sp>
            <p:nvSpPr>
              <p:cNvPr id="62508" name="Freeform 5"/>
              <p:cNvSpPr>
                <a:spLocks/>
              </p:cNvSpPr>
              <p:nvPr/>
            </p:nvSpPr>
            <p:spPr bwMode="auto">
              <a:xfrm flipH="1">
                <a:off x="3384" y="11304"/>
                <a:ext cx="1411" cy="576"/>
              </a:xfrm>
              <a:custGeom>
                <a:avLst/>
                <a:gdLst>
                  <a:gd name="T0" fmla="*/ 314 w 1728"/>
                  <a:gd name="T1" fmla="*/ 0 h 864"/>
                  <a:gd name="T2" fmla="*/ 941 w 1728"/>
                  <a:gd name="T3" fmla="*/ 0 h 864"/>
                  <a:gd name="T4" fmla="*/ 941 w 1728"/>
                  <a:gd name="T5" fmla="*/ 256 h 864"/>
                  <a:gd name="T6" fmla="*/ 314 w 1728"/>
                  <a:gd name="T7" fmla="*/ 256 h 864"/>
                  <a:gd name="T8" fmla="*/ 0 w 1728"/>
                  <a:gd name="T9" fmla="*/ 128 h 864"/>
                  <a:gd name="T10" fmla="*/ 314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62509" name="Text Box 6"/>
              <p:cNvSpPr txBox="1">
                <a:spLocks noChangeArrowheads="1"/>
              </p:cNvSpPr>
              <p:nvPr/>
            </p:nvSpPr>
            <p:spPr bwMode="auto">
              <a:xfrm>
                <a:off x="3240" y="11376"/>
                <a:ext cx="144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AWG1</a:t>
                </a:r>
              </a:p>
            </p:txBody>
          </p:sp>
        </p:grpSp>
        <p:grpSp>
          <p:nvGrpSpPr>
            <p:cNvPr id="62470" name="Group 7"/>
            <p:cNvGrpSpPr>
              <a:grpSpLocks/>
            </p:cNvGrpSpPr>
            <p:nvPr/>
          </p:nvGrpSpPr>
          <p:grpSpPr bwMode="auto">
            <a:xfrm>
              <a:off x="5832" y="3456"/>
              <a:ext cx="1512" cy="576"/>
              <a:chOff x="5832" y="3456"/>
              <a:chExt cx="1512" cy="576"/>
            </a:xfrm>
          </p:grpSpPr>
          <p:sp>
            <p:nvSpPr>
              <p:cNvPr id="62506" name="Freeform 8"/>
              <p:cNvSpPr>
                <a:spLocks/>
              </p:cNvSpPr>
              <p:nvPr/>
            </p:nvSpPr>
            <p:spPr bwMode="auto">
              <a:xfrm>
                <a:off x="5832" y="3456"/>
                <a:ext cx="1411" cy="576"/>
              </a:xfrm>
              <a:custGeom>
                <a:avLst/>
                <a:gdLst>
                  <a:gd name="T0" fmla="*/ 314 w 1728"/>
                  <a:gd name="T1" fmla="*/ 0 h 864"/>
                  <a:gd name="T2" fmla="*/ 941 w 1728"/>
                  <a:gd name="T3" fmla="*/ 0 h 864"/>
                  <a:gd name="T4" fmla="*/ 941 w 1728"/>
                  <a:gd name="T5" fmla="*/ 256 h 864"/>
                  <a:gd name="T6" fmla="*/ 314 w 1728"/>
                  <a:gd name="T7" fmla="*/ 256 h 864"/>
                  <a:gd name="T8" fmla="*/ 0 w 1728"/>
                  <a:gd name="T9" fmla="*/ 128 h 864"/>
                  <a:gd name="T10" fmla="*/ 314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62507" name="Text Box 9"/>
              <p:cNvSpPr txBox="1">
                <a:spLocks noChangeArrowheads="1"/>
              </p:cNvSpPr>
              <p:nvPr/>
            </p:nvSpPr>
            <p:spPr bwMode="auto">
              <a:xfrm>
                <a:off x="5904" y="3528"/>
                <a:ext cx="144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Digitizer1</a:t>
                </a:r>
              </a:p>
            </p:txBody>
          </p:sp>
        </p:grpSp>
        <p:grpSp>
          <p:nvGrpSpPr>
            <p:cNvPr id="62471" name="Group 10"/>
            <p:cNvGrpSpPr>
              <a:grpSpLocks/>
            </p:cNvGrpSpPr>
            <p:nvPr/>
          </p:nvGrpSpPr>
          <p:grpSpPr bwMode="auto">
            <a:xfrm>
              <a:off x="7704" y="3240"/>
              <a:ext cx="1152" cy="1080"/>
              <a:chOff x="8136" y="12096"/>
              <a:chExt cx="1512" cy="1080"/>
            </a:xfrm>
          </p:grpSpPr>
          <p:sp>
            <p:nvSpPr>
              <p:cNvPr id="62504" name="Rectangle 11"/>
              <p:cNvSpPr>
                <a:spLocks noChangeArrowheads="1"/>
              </p:cNvSpPr>
              <p:nvPr/>
            </p:nvSpPr>
            <p:spPr bwMode="auto">
              <a:xfrm>
                <a:off x="8136" y="12096"/>
                <a:ext cx="1440" cy="100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2505" name="Text Box 12"/>
              <p:cNvSpPr txBox="1">
                <a:spLocks noChangeArrowheads="1"/>
              </p:cNvSpPr>
              <p:nvPr/>
            </p:nvSpPr>
            <p:spPr bwMode="auto">
              <a:xfrm>
                <a:off x="8136" y="12096"/>
                <a:ext cx="1512"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endParaRPr lang="en-US" altLang="en-US" sz="1200">
                  <a:ea typeface="MS PGothic" panose="020B0600070205080204" pitchFamily="34" charset="-128"/>
                </a:endParaRPr>
              </a:p>
              <a:p>
                <a:pPr algn="ctr">
                  <a:spcBef>
                    <a:spcPct val="0"/>
                  </a:spcBef>
                  <a:buClrTx/>
                  <a:buSzTx/>
                  <a:buFontTx/>
                  <a:buNone/>
                </a:pPr>
                <a:r>
                  <a:rPr lang="en-US" altLang="en-US" sz="1200">
                    <a:ea typeface="MS PGothic" panose="020B0600070205080204" pitchFamily="34" charset="-128"/>
                  </a:rPr>
                  <a:t>FFT</a:t>
                </a:r>
              </a:p>
            </p:txBody>
          </p:sp>
        </p:grpSp>
        <p:grpSp>
          <p:nvGrpSpPr>
            <p:cNvPr id="62472" name="Group 13"/>
            <p:cNvGrpSpPr>
              <a:grpSpLocks/>
            </p:cNvGrpSpPr>
            <p:nvPr/>
          </p:nvGrpSpPr>
          <p:grpSpPr bwMode="auto">
            <a:xfrm>
              <a:off x="3672" y="3240"/>
              <a:ext cx="1656" cy="1008"/>
              <a:chOff x="4392" y="4824"/>
              <a:chExt cx="1656" cy="1008"/>
            </a:xfrm>
          </p:grpSpPr>
          <p:sp>
            <p:nvSpPr>
              <p:cNvPr id="62502" name="Rectangle 14"/>
              <p:cNvSpPr>
                <a:spLocks noChangeArrowheads="1"/>
              </p:cNvSpPr>
              <p:nvPr/>
            </p:nvSpPr>
            <p:spPr bwMode="auto">
              <a:xfrm>
                <a:off x="4464" y="4824"/>
                <a:ext cx="1509" cy="100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2503" name="Text Box 15"/>
              <p:cNvSpPr txBox="1">
                <a:spLocks noChangeArrowheads="1"/>
              </p:cNvSpPr>
              <p:nvPr/>
            </p:nvSpPr>
            <p:spPr bwMode="auto">
              <a:xfrm>
                <a:off x="4392" y="4824"/>
                <a:ext cx="1656"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Right </a:t>
                </a:r>
              </a:p>
              <a:p>
                <a:pPr algn="ctr">
                  <a:spcBef>
                    <a:spcPct val="0"/>
                  </a:spcBef>
                  <a:buClrTx/>
                  <a:buSzTx/>
                  <a:buFontTx/>
                  <a:buNone/>
                </a:pPr>
                <a:r>
                  <a:rPr lang="en-US" altLang="en-US" sz="1200">
                    <a:ea typeface="MS PGothic" panose="020B0600070205080204" pitchFamily="34" charset="-128"/>
                  </a:rPr>
                  <a:t>audio</a:t>
                </a:r>
              </a:p>
              <a:p>
                <a:pPr algn="ctr">
                  <a:spcBef>
                    <a:spcPct val="0"/>
                  </a:spcBef>
                  <a:buClrTx/>
                  <a:buSzTx/>
                  <a:buFontTx/>
                  <a:buNone/>
                </a:pPr>
                <a:r>
                  <a:rPr lang="en-US" altLang="en-US" sz="1200">
                    <a:ea typeface="MS PGothic" panose="020B0600070205080204" pitchFamily="34" charset="-128"/>
                  </a:rPr>
                  <a:t>channel</a:t>
                </a:r>
              </a:p>
            </p:txBody>
          </p:sp>
        </p:grpSp>
        <p:sp>
          <p:nvSpPr>
            <p:cNvPr id="62473" name="Line 16"/>
            <p:cNvSpPr>
              <a:spLocks noChangeShapeType="1"/>
            </p:cNvSpPr>
            <p:nvPr/>
          </p:nvSpPr>
          <p:spPr bwMode="auto">
            <a:xfrm>
              <a:off x="7272" y="3744"/>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62474" name="Line 17"/>
            <p:cNvSpPr>
              <a:spLocks noChangeShapeType="1"/>
            </p:cNvSpPr>
            <p:nvPr/>
          </p:nvSpPr>
          <p:spPr bwMode="auto">
            <a:xfrm>
              <a:off x="8784" y="3744"/>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62475" name="Line 18"/>
            <p:cNvSpPr>
              <a:spLocks noChangeShapeType="1"/>
            </p:cNvSpPr>
            <p:nvPr/>
          </p:nvSpPr>
          <p:spPr bwMode="auto">
            <a:xfrm>
              <a:off x="5256" y="3744"/>
              <a:ext cx="576"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62476" name="Text Box 19"/>
            <p:cNvSpPr txBox="1">
              <a:spLocks noChangeArrowheads="1"/>
            </p:cNvSpPr>
            <p:nvPr/>
          </p:nvSpPr>
          <p:spPr bwMode="auto">
            <a:xfrm>
              <a:off x="9000" y="3240"/>
              <a:ext cx="1800"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Right signal</a:t>
              </a:r>
            </a:p>
            <a:p>
              <a:pPr algn="ctr">
                <a:spcBef>
                  <a:spcPct val="0"/>
                </a:spcBef>
                <a:buClrTx/>
                <a:buSzTx/>
                <a:buFontTx/>
                <a:buNone/>
              </a:pPr>
              <a:r>
                <a:rPr lang="en-US" altLang="en-US" sz="1200">
                  <a:ea typeface="MS PGothic" panose="020B0600070205080204" pitchFamily="34" charset="-128"/>
                </a:rPr>
                <a:t>plus L-to-R</a:t>
              </a:r>
            </a:p>
            <a:p>
              <a:pPr algn="ctr">
                <a:spcBef>
                  <a:spcPct val="0"/>
                </a:spcBef>
                <a:buClrTx/>
                <a:buSzTx/>
                <a:buFontTx/>
                <a:buNone/>
              </a:pPr>
              <a:r>
                <a:rPr lang="en-US" altLang="en-US" sz="1200">
                  <a:ea typeface="MS PGothic" panose="020B0600070205080204" pitchFamily="34" charset="-128"/>
                </a:rPr>
                <a:t>crosstalk</a:t>
              </a:r>
            </a:p>
          </p:txBody>
        </p:sp>
        <p:sp>
          <p:nvSpPr>
            <p:cNvPr id="62477" name="Text Box 20"/>
            <p:cNvSpPr txBox="1">
              <a:spLocks noChangeArrowheads="1"/>
            </p:cNvSpPr>
            <p:nvPr/>
          </p:nvSpPr>
          <p:spPr bwMode="auto">
            <a:xfrm>
              <a:off x="5256" y="2448"/>
              <a:ext cx="288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16-kHz sampling rate,</a:t>
              </a:r>
            </a:p>
            <a:p>
              <a:pPr>
                <a:spcBef>
                  <a:spcPct val="0"/>
                </a:spcBef>
                <a:buClrTx/>
                <a:buSzTx/>
                <a:buFontTx/>
                <a:buNone/>
              </a:pPr>
              <a:r>
                <a:rPr lang="en-US" altLang="en-US" sz="1200">
                  <a:ea typeface="MS PGothic" panose="020B0600070205080204" pitchFamily="34" charset="-128"/>
                </a:rPr>
                <a:t>512 samples</a:t>
              </a:r>
            </a:p>
          </p:txBody>
        </p:sp>
        <p:sp>
          <p:nvSpPr>
            <p:cNvPr id="62478" name="Text Box 21"/>
            <p:cNvSpPr txBox="1">
              <a:spLocks noChangeArrowheads="1"/>
            </p:cNvSpPr>
            <p:nvPr/>
          </p:nvSpPr>
          <p:spPr bwMode="auto">
            <a:xfrm>
              <a:off x="1800" y="2448"/>
              <a:ext cx="288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16-kHz sampling rate,</a:t>
              </a:r>
            </a:p>
            <a:p>
              <a:pPr>
                <a:spcBef>
                  <a:spcPct val="0"/>
                </a:spcBef>
                <a:buClrTx/>
                <a:buSzTx/>
                <a:buFontTx/>
                <a:buNone/>
              </a:pPr>
              <a:r>
                <a:rPr lang="en-US" altLang="en-US" sz="1200">
                  <a:ea typeface="MS PGothic" panose="020B0600070205080204" pitchFamily="34" charset="-128"/>
                </a:rPr>
                <a:t>512 samples</a:t>
              </a:r>
            </a:p>
          </p:txBody>
        </p:sp>
        <p:sp>
          <p:nvSpPr>
            <p:cNvPr id="62479" name="Line 22"/>
            <p:cNvSpPr>
              <a:spLocks noChangeShapeType="1"/>
            </p:cNvSpPr>
            <p:nvPr/>
          </p:nvSpPr>
          <p:spPr bwMode="auto">
            <a:xfrm>
              <a:off x="3240" y="5760"/>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62480" name="Group 23"/>
            <p:cNvGrpSpPr>
              <a:grpSpLocks/>
            </p:cNvGrpSpPr>
            <p:nvPr/>
          </p:nvGrpSpPr>
          <p:grpSpPr bwMode="auto">
            <a:xfrm>
              <a:off x="1656" y="5472"/>
              <a:ext cx="1555" cy="576"/>
              <a:chOff x="3240" y="11304"/>
              <a:chExt cx="1555" cy="576"/>
            </a:xfrm>
          </p:grpSpPr>
          <p:sp>
            <p:nvSpPr>
              <p:cNvPr id="62500" name="Freeform 24"/>
              <p:cNvSpPr>
                <a:spLocks/>
              </p:cNvSpPr>
              <p:nvPr/>
            </p:nvSpPr>
            <p:spPr bwMode="auto">
              <a:xfrm flipH="1">
                <a:off x="3384" y="11304"/>
                <a:ext cx="1411" cy="576"/>
              </a:xfrm>
              <a:custGeom>
                <a:avLst/>
                <a:gdLst>
                  <a:gd name="T0" fmla="*/ 314 w 1728"/>
                  <a:gd name="T1" fmla="*/ 0 h 864"/>
                  <a:gd name="T2" fmla="*/ 941 w 1728"/>
                  <a:gd name="T3" fmla="*/ 0 h 864"/>
                  <a:gd name="T4" fmla="*/ 941 w 1728"/>
                  <a:gd name="T5" fmla="*/ 256 h 864"/>
                  <a:gd name="T6" fmla="*/ 314 w 1728"/>
                  <a:gd name="T7" fmla="*/ 256 h 864"/>
                  <a:gd name="T8" fmla="*/ 0 w 1728"/>
                  <a:gd name="T9" fmla="*/ 128 h 864"/>
                  <a:gd name="T10" fmla="*/ 314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62501" name="Text Box 25"/>
              <p:cNvSpPr txBox="1">
                <a:spLocks noChangeArrowheads="1"/>
              </p:cNvSpPr>
              <p:nvPr/>
            </p:nvSpPr>
            <p:spPr bwMode="auto">
              <a:xfrm>
                <a:off x="3240" y="11376"/>
                <a:ext cx="144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AWG2</a:t>
                </a:r>
              </a:p>
            </p:txBody>
          </p:sp>
        </p:grpSp>
        <p:grpSp>
          <p:nvGrpSpPr>
            <p:cNvPr id="62481" name="Group 26"/>
            <p:cNvGrpSpPr>
              <a:grpSpLocks/>
            </p:cNvGrpSpPr>
            <p:nvPr/>
          </p:nvGrpSpPr>
          <p:grpSpPr bwMode="auto">
            <a:xfrm>
              <a:off x="5832" y="5472"/>
              <a:ext cx="1512" cy="576"/>
              <a:chOff x="5832" y="5472"/>
              <a:chExt cx="1512" cy="576"/>
            </a:xfrm>
          </p:grpSpPr>
          <p:sp>
            <p:nvSpPr>
              <p:cNvPr id="62498" name="Freeform 27"/>
              <p:cNvSpPr>
                <a:spLocks/>
              </p:cNvSpPr>
              <p:nvPr/>
            </p:nvSpPr>
            <p:spPr bwMode="auto">
              <a:xfrm>
                <a:off x="5832" y="5472"/>
                <a:ext cx="1411" cy="576"/>
              </a:xfrm>
              <a:custGeom>
                <a:avLst/>
                <a:gdLst>
                  <a:gd name="T0" fmla="*/ 314 w 1728"/>
                  <a:gd name="T1" fmla="*/ 0 h 864"/>
                  <a:gd name="T2" fmla="*/ 941 w 1728"/>
                  <a:gd name="T3" fmla="*/ 0 h 864"/>
                  <a:gd name="T4" fmla="*/ 941 w 1728"/>
                  <a:gd name="T5" fmla="*/ 256 h 864"/>
                  <a:gd name="T6" fmla="*/ 314 w 1728"/>
                  <a:gd name="T7" fmla="*/ 256 h 864"/>
                  <a:gd name="T8" fmla="*/ 0 w 1728"/>
                  <a:gd name="T9" fmla="*/ 128 h 864"/>
                  <a:gd name="T10" fmla="*/ 314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62499" name="Text Box 28"/>
              <p:cNvSpPr txBox="1">
                <a:spLocks noChangeArrowheads="1"/>
              </p:cNvSpPr>
              <p:nvPr/>
            </p:nvSpPr>
            <p:spPr bwMode="auto">
              <a:xfrm>
                <a:off x="5904" y="5544"/>
                <a:ext cx="144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Digitizer2</a:t>
                </a:r>
              </a:p>
            </p:txBody>
          </p:sp>
        </p:grpSp>
        <p:grpSp>
          <p:nvGrpSpPr>
            <p:cNvPr id="62482" name="Group 29"/>
            <p:cNvGrpSpPr>
              <a:grpSpLocks/>
            </p:cNvGrpSpPr>
            <p:nvPr/>
          </p:nvGrpSpPr>
          <p:grpSpPr bwMode="auto">
            <a:xfrm>
              <a:off x="7704" y="5256"/>
              <a:ext cx="1152" cy="1080"/>
              <a:chOff x="8136" y="12096"/>
              <a:chExt cx="1512" cy="1080"/>
            </a:xfrm>
          </p:grpSpPr>
          <p:sp>
            <p:nvSpPr>
              <p:cNvPr id="62496" name="Rectangle 30"/>
              <p:cNvSpPr>
                <a:spLocks noChangeArrowheads="1"/>
              </p:cNvSpPr>
              <p:nvPr/>
            </p:nvSpPr>
            <p:spPr bwMode="auto">
              <a:xfrm>
                <a:off x="8136" y="12096"/>
                <a:ext cx="1440" cy="100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2497" name="Text Box 31"/>
              <p:cNvSpPr txBox="1">
                <a:spLocks noChangeArrowheads="1"/>
              </p:cNvSpPr>
              <p:nvPr/>
            </p:nvSpPr>
            <p:spPr bwMode="auto">
              <a:xfrm>
                <a:off x="8136" y="12096"/>
                <a:ext cx="1512"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endParaRPr lang="en-US" altLang="en-US" sz="1200">
                  <a:ea typeface="MS PGothic" panose="020B0600070205080204" pitchFamily="34" charset="-128"/>
                </a:endParaRPr>
              </a:p>
              <a:p>
                <a:pPr algn="ctr">
                  <a:spcBef>
                    <a:spcPct val="0"/>
                  </a:spcBef>
                  <a:buClrTx/>
                  <a:buSzTx/>
                  <a:buFontTx/>
                  <a:buNone/>
                </a:pPr>
                <a:r>
                  <a:rPr lang="en-US" altLang="en-US" sz="1200">
                    <a:ea typeface="MS PGothic" panose="020B0600070205080204" pitchFamily="34" charset="-128"/>
                  </a:rPr>
                  <a:t>FFT</a:t>
                </a:r>
              </a:p>
            </p:txBody>
          </p:sp>
        </p:grpSp>
        <p:grpSp>
          <p:nvGrpSpPr>
            <p:cNvPr id="62483" name="Group 32"/>
            <p:cNvGrpSpPr>
              <a:grpSpLocks/>
            </p:cNvGrpSpPr>
            <p:nvPr/>
          </p:nvGrpSpPr>
          <p:grpSpPr bwMode="auto">
            <a:xfrm>
              <a:off x="3672" y="5256"/>
              <a:ext cx="1656" cy="1008"/>
              <a:chOff x="4392" y="4824"/>
              <a:chExt cx="1656" cy="1008"/>
            </a:xfrm>
          </p:grpSpPr>
          <p:sp>
            <p:nvSpPr>
              <p:cNvPr id="62494" name="Rectangle 33"/>
              <p:cNvSpPr>
                <a:spLocks noChangeArrowheads="1"/>
              </p:cNvSpPr>
              <p:nvPr/>
            </p:nvSpPr>
            <p:spPr bwMode="auto">
              <a:xfrm>
                <a:off x="4464" y="4824"/>
                <a:ext cx="1509" cy="100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62495" name="Text Box 34"/>
              <p:cNvSpPr txBox="1">
                <a:spLocks noChangeArrowheads="1"/>
              </p:cNvSpPr>
              <p:nvPr/>
            </p:nvSpPr>
            <p:spPr bwMode="auto">
              <a:xfrm>
                <a:off x="4392" y="4824"/>
                <a:ext cx="1656"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Left </a:t>
                </a:r>
              </a:p>
              <a:p>
                <a:pPr algn="ctr">
                  <a:spcBef>
                    <a:spcPct val="0"/>
                  </a:spcBef>
                  <a:buClrTx/>
                  <a:buSzTx/>
                  <a:buFontTx/>
                  <a:buNone/>
                </a:pPr>
                <a:r>
                  <a:rPr lang="en-US" altLang="en-US" sz="1200">
                    <a:ea typeface="MS PGothic" panose="020B0600070205080204" pitchFamily="34" charset="-128"/>
                  </a:rPr>
                  <a:t>audio</a:t>
                </a:r>
              </a:p>
              <a:p>
                <a:pPr algn="ctr">
                  <a:spcBef>
                    <a:spcPct val="0"/>
                  </a:spcBef>
                  <a:buClrTx/>
                  <a:buSzTx/>
                  <a:buFontTx/>
                  <a:buNone/>
                </a:pPr>
                <a:r>
                  <a:rPr lang="en-US" altLang="en-US" sz="1200">
                    <a:ea typeface="MS PGothic" panose="020B0600070205080204" pitchFamily="34" charset="-128"/>
                  </a:rPr>
                  <a:t>channel</a:t>
                </a:r>
              </a:p>
            </p:txBody>
          </p:sp>
        </p:grpSp>
        <p:sp>
          <p:nvSpPr>
            <p:cNvPr id="62484" name="Line 35"/>
            <p:cNvSpPr>
              <a:spLocks noChangeShapeType="1"/>
            </p:cNvSpPr>
            <p:nvPr/>
          </p:nvSpPr>
          <p:spPr bwMode="auto">
            <a:xfrm>
              <a:off x="7272" y="5760"/>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62485" name="Line 36"/>
            <p:cNvSpPr>
              <a:spLocks noChangeShapeType="1"/>
            </p:cNvSpPr>
            <p:nvPr/>
          </p:nvSpPr>
          <p:spPr bwMode="auto">
            <a:xfrm>
              <a:off x="8784" y="5760"/>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62486" name="Line 37"/>
            <p:cNvSpPr>
              <a:spLocks noChangeShapeType="1"/>
            </p:cNvSpPr>
            <p:nvPr/>
          </p:nvSpPr>
          <p:spPr bwMode="auto">
            <a:xfrm>
              <a:off x="5256" y="5760"/>
              <a:ext cx="576"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62487" name="Text Box 38"/>
            <p:cNvSpPr txBox="1">
              <a:spLocks noChangeArrowheads="1"/>
            </p:cNvSpPr>
            <p:nvPr/>
          </p:nvSpPr>
          <p:spPr bwMode="auto">
            <a:xfrm>
              <a:off x="9000" y="5256"/>
              <a:ext cx="1800" cy="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Right signal</a:t>
              </a:r>
            </a:p>
            <a:p>
              <a:pPr algn="ctr">
                <a:spcBef>
                  <a:spcPct val="0"/>
                </a:spcBef>
                <a:buClrTx/>
                <a:buSzTx/>
                <a:buFontTx/>
                <a:buNone/>
              </a:pPr>
              <a:r>
                <a:rPr lang="en-US" altLang="en-US" sz="1200">
                  <a:ea typeface="MS PGothic" panose="020B0600070205080204" pitchFamily="34" charset="-128"/>
                </a:rPr>
                <a:t>plus R-to-L</a:t>
              </a:r>
            </a:p>
            <a:p>
              <a:pPr algn="ctr">
                <a:spcBef>
                  <a:spcPct val="0"/>
                </a:spcBef>
                <a:buClrTx/>
                <a:buSzTx/>
                <a:buFontTx/>
                <a:buNone/>
              </a:pPr>
              <a:r>
                <a:rPr lang="en-US" altLang="en-US" sz="1200">
                  <a:ea typeface="MS PGothic" panose="020B0600070205080204" pitchFamily="34" charset="-128"/>
                </a:rPr>
                <a:t>crosstalk</a:t>
              </a:r>
            </a:p>
          </p:txBody>
        </p:sp>
        <p:sp>
          <p:nvSpPr>
            <p:cNvPr id="62488" name="Text Box 39"/>
            <p:cNvSpPr txBox="1">
              <a:spLocks noChangeArrowheads="1"/>
            </p:cNvSpPr>
            <p:nvPr/>
          </p:nvSpPr>
          <p:spPr bwMode="auto">
            <a:xfrm>
              <a:off x="5256" y="6480"/>
              <a:ext cx="288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16 kHz sampling rate,</a:t>
              </a:r>
            </a:p>
            <a:p>
              <a:pPr>
                <a:spcBef>
                  <a:spcPct val="0"/>
                </a:spcBef>
                <a:buClrTx/>
                <a:buSzTx/>
                <a:buFontTx/>
                <a:buNone/>
              </a:pPr>
              <a:r>
                <a:rPr lang="en-US" altLang="en-US" sz="1200">
                  <a:ea typeface="MS PGothic" panose="020B0600070205080204" pitchFamily="34" charset="-128"/>
                </a:rPr>
                <a:t>512 samples</a:t>
              </a:r>
            </a:p>
          </p:txBody>
        </p:sp>
        <p:sp>
          <p:nvSpPr>
            <p:cNvPr id="62489" name="Text Box 40"/>
            <p:cNvSpPr txBox="1">
              <a:spLocks noChangeArrowheads="1"/>
            </p:cNvSpPr>
            <p:nvPr/>
          </p:nvSpPr>
          <p:spPr bwMode="auto">
            <a:xfrm>
              <a:off x="1800" y="6408"/>
              <a:ext cx="288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16 kHz sampling rate,</a:t>
              </a:r>
            </a:p>
            <a:p>
              <a:pPr>
                <a:spcBef>
                  <a:spcPct val="0"/>
                </a:spcBef>
                <a:buClrTx/>
                <a:buSzTx/>
                <a:buFontTx/>
                <a:buNone/>
              </a:pPr>
              <a:r>
                <a:rPr lang="en-US" altLang="en-US" sz="1200">
                  <a:ea typeface="MS PGothic" panose="020B0600070205080204" pitchFamily="34" charset="-128"/>
                </a:rPr>
                <a:t>512 samples</a:t>
              </a:r>
            </a:p>
          </p:txBody>
        </p:sp>
        <p:sp>
          <p:nvSpPr>
            <p:cNvPr id="62490" name="Text Box 41"/>
            <p:cNvSpPr txBox="1">
              <a:spLocks noChangeArrowheads="1"/>
            </p:cNvSpPr>
            <p:nvPr/>
          </p:nvSpPr>
          <p:spPr bwMode="auto">
            <a:xfrm>
              <a:off x="2448" y="4320"/>
              <a:ext cx="1512"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L-to-R</a:t>
              </a:r>
            </a:p>
            <a:p>
              <a:pPr algn="ctr">
                <a:spcBef>
                  <a:spcPct val="0"/>
                </a:spcBef>
                <a:buClrTx/>
                <a:buSzTx/>
                <a:buFontTx/>
                <a:buNone/>
              </a:pPr>
              <a:r>
                <a:rPr lang="en-US" altLang="en-US" sz="1200">
                  <a:ea typeface="MS PGothic" panose="020B0600070205080204" pitchFamily="34" charset="-128"/>
                </a:rPr>
                <a:t>crosstalk</a:t>
              </a:r>
            </a:p>
          </p:txBody>
        </p:sp>
        <p:sp>
          <p:nvSpPr>
            <p:cNvPr id="62491" name="Text Box 42"/>
            <p:cNvSpPr txBox="1">
              <a:spLocks noChangeArrowheads="1"/>
            </p:cNvSpPr>
            <p:nvPr/>
          </p:nvSpPr>
          <p:spPr bwMode="auto">
            <a:xfrm>
              <a:off x="4968" y="4320"/>
              <a:ext cx="1512"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R-to-L</a:t>
              </a:r>
            </a:p>
            <a:p>
              <a:pPr algn="ctr">
                <a:spcBef>
                  <a:spcPct val="0"/>
                </a:spcBef>
                <a:buClrTx/>
                <a:buSzTx/>
                <a:buFontTx/>
                <a:buNone/>
              </a:pPr>
              <a:r>
                <a:rPr lang="en-US" altLang="en-US" sz="1200">
                  <a:ea typeface="MS PGothic" panose="020B0600070205080204" pitchFamily="34" charset="-128"/>
                </a:rPr>
                <a:t>crosstalk</a:t>
              </a:r>
            </a:p>
          </p:txBody>
        </p:sp>
        <p:sp>
          <p:nvSpPr>
            <p:cNvPr id="62492" name="Line 43"/>
            <p:cNvSpPr>
              <a:spLocks noChangeShapeType="1"/>
            </p:cNvSpPr>
            <p:nvPr/>
          </p:nvSpPr>
          <p:spPr bwMode="auto">
            <a:xfrm flipV="1">
              <a:off x="4032" y="4320"/>
              <a:ext cx="0" cy="792"/>
            </a:xfrm>
            <a:prstGeom prst="line">
              <a:avLst/>
            </a:prstGeom>
            <a:noFill/>
            <a:ln w="1587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493" name="Line 44"/>
            <p:cNvSpPr>
              <a:spLocks noChangeShapeType="1"/>
            </p:cNvSpPr>
            <p:nvPr/>
          </p:nvSpPr>
          <p:spPr bwMode="auto">
            <a:xfrm>
              <a:off x="4896" y="4320"/>
              <a:ext cx="0" cy="792"/>
            </a:xfrm>
            <a:prstGeom prst="line">
              <a:avLst/>
            </a:prstGeom>
            <a:noFill/>
            <a:ln w="1587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685800" y="914400"/>
            <a:ext cx="7772400" cy="4114800"/>
          </a:xfrm>
        </p:spPr>
        <p:txBody>
          <a:bodyPr/>
          <a:lstStyle/>
          <a:p>
            <a:r>
              <a:rPr lang="en-US" altLang="en-US" smtClean="0"/>
              <a:t>Gain and Level Tests</a:t>
            </a:r>
          </a:p>
          <a:p>
            <a:pPr lvl="1"/>
            <a:r>
              <a:rPr lang="en-US" altLang="en-US" smtClean="0"/>
              <a:t>Absolute Voltage Levels</a:t>
            </a:r>
          </a:p>
          <a:p>
            <a:pPr lvl="2"/>
            <a:r>
              <a:rPr lang="en-US" altLang="en-US" smtClean="0"/>
              <a:t>Simply the RMS voltage of the signal under test, evaluated at the test tone’s frequency.</a:t>
            </a:r>
          </a:p>
          <a:p>
            <a:pPr lvl="2"/>
            <a:r>
              <a:rPr lang="en-US" altLang="en-US" smtClean="0"/>
              <a:t>DSP based test allows other sources of noise to be eliminated easily - conventional analog measurement tools measure total signal RMS.</a:t>
            </a:r>
          </a:p>
          <a:p>
            <a:pPr lvl="2"/>
            <a:r>
              <a:rPr lang="en-US" altLang="en-US" smtClean="0"/>
              <a:t>Absolute level specs can be applied to any single tone or multitone signal. </a:t>
            </a:r>
          </a:p>
          <a:p>
            <a:pPr lvl="3"/>
            <a:r>
              <a:rPr lang="en-US" altLang="en-US" smtClean="0"/>
              <a:t>The purpose of absolute level test is to detect “first order” defects such as resistor or capacitor mismatch, DC reference voltage errors, or clipping or other distortions.</a:t>
            </a:r>
          </a:p>
          <a:p>
            <a:pPr lvl="3"/>
            <a:r>
              <a:rPr lang="en-US" altLang="en-US" smtClean="0"/>
              <a:t>Offer a good way to detect grossly defective circuits very quickly.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1027"/>
          <p:cNvSpPr>
            <a:spLocks noGrp="1" noChangeArrowheads="1"/>
          </p:cNvSpPr>
          <p:nvPr>
            <p:ph type="body" idx="1"/>
          </p:nvPr>
        </p:nvSpPr>
        <p:spPr>
          <a:xfrm>
            <a:off x="685800" y="838200"/>
            <a:ext cx="8077200" cy="6019800"/>
          </a:xfrm>
        </p:spPr>
        <p:txBody>
          <a:bodyPr/>
          <a:lstStyle/>
          <a:p>
            <a:r>
              <a:rPr lang="en-US" altLang="en-US" smtClean="0"/>
              <a:t>Rejection Tests</a:t>
            </a:r>
          </a:p>
          <a:p>
            <a:pPr lvl="1"/>
            <a:r>
              <a:rPr lang="en-US" altLang="en-US" smtClean="0"/>
              <a:t>Clock and Data Feedthrough</a:t>
            </a:r>
          </a:p>
          <a:p>
            <a:pPr lvl="2"/>
            <a:r>
              <a:rPr lang="en-US" altLang="en-US" smtClean="0"/>
              <a:t>Another very ambiguous term with no clear definition.</a:t>
            </a:r>
          </a:p>
          <a:p>
            <a:pPr lvl="3"/>
            <a:r>
              <a:rPr lang="en-US" altLang="en-US" smtClean="0"/>
              <a:t>Clock and data feedthrough is measured by digitizing the output of a channel and then applying one of several calculations on the resulting waveform.</a:t>
            </a:r>
          </a:p>
          <a:p>
            <a:pPr lvl="4"/>
            <a:r>
              <a:rPr lang="en-US" altLang="en-US" smtClean="0"/>
              <a:t>Digital feedthrough has a very “spiky” appearance</a:t>
            </a:r>
          </a:p>
          <a:p>
            <a:pPr lvl="4"/>
            <a:r>
              <a:rPr lang="en-US" altLang="en-US" smtClean="0"/>
              <a:t>Clock feedthrough often has a signal bandwidth well into the Megahertz range.</a:t>
            </a:r>
          </a:p>
          <a:p>
            <a:pPr lvl="4"/>
            <a:r>
              <a:rPr lang="en-US" altLang="en-US" smtClean="0"/>
              <a:t>Specified in maximum spurious tone, relative to the carrier tone (dBc)</a:t>
            </a:r>
          </a:p>
          <a:p>
            <a:pPr lvl="4"/>
            <a:r>
              <a:rPr lang="en-US" altLang="en-US" smtClean="0"/>
              <a:t>Also specified in terms of total RMS voltage, excluding the DC offset</a:t>
            </a:r>
          </a:p>
          <a:p>
            <a:pPr lvl="4"/>
            <a:r>
              <a:rPr lang="en-US" altLang="en-US" smtClean="0"/>
              <a:t>Often it is not specified as a separate parameter - it is considered a part of the noise in a signal to noise test.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685800" y="838200"/>
            <a:ext cx="7772400" cy="4114800"/>
          </a:xfrm>
        </p:spPr>
        <p:txBody>
          <a:bodyPr/>
          <a:lstStyle/>
          <a:p>
            <a:r>
              <a:rPr lang="en-US" altLang="en-US" smtClean="0"/>
              <a:t>Noise Tests</a:t>
            </a:r>
          </a:p>
          <a:p>
            <a:pPr lvl="1"/>
            <a:r>
              <a:rPr lang="en-US" altLang="en-US" smtClean="0"/>
              <a:t>Noise</a:t>
            </a:r>
          </a:p>
          <a:p>
            <a:pPr lvl="2"/>
            <a:r>
              <a:rPr lang="en-US" altLang="en-US" smtClean="0"/>
              <a:t>Noise is generated by every real world circuit.</a:t>
            </a:r>
          </a:p>
          <a:p>
            <a:pPr lvl="3"/>
            <a:r>
              <a:rPr lang="en-US" altLang="en-US" smtClean="0"/>
              <a:t>Thermal noise (Johnson Noise) in resistors</a:t>
            </a:r>
          </a:p>
          <a:p>
            <a:pPr lvl="3"/>
            <a:r>
              <a:rPr lang="en-US" altLang="en-US" smtClean="0"/>
              <a:t>1/f (Flicker Noise) in CMOS</a:t>
            </a:r>
          </a:p>
          <a:p>
            <a:pPr lvl="3"/>
            <a:r>
              <a:rPr lang="en-US" altLang="en-US" smtClean="0"/>
              <a:t>Quantization noise in DACs and ADCs</a:t>
            </a:r>
          </a:p>
          <a:p>
            <a:pPr lvl="3"/>
            <a:r>
              <a:rPr lang="en-US" altLang="en-US" smtClean="0"/>
              <a:t>Light falling onto a bare die</a:t>
            </a:r>
          </a:p>
          <a:p>
            <a:pPr lvl="3"/>
            <a:r>
              <a:rPr lang="en-US" altLang="en-US" smtClean="0"/>
              <a:t>electromagnetic interference</a:t>
            </a:r>
          </a:p>
          <a:p>
            <a:pPr lvl="2"/>
            <a:r>
              <a:rPr lang="en-US" altLang="en-US" smtClean="0"/>
              <a:t>Noise is the leading contributor to long test times, due to averaging required to remove the non-repeatability caused by random noise.</a:t>
            </a:r>
          </a:p>
          <a:p>
            <a:pPr lvl="2"/>
            <a:r>
              <a:rPr lang="en-US" altLang="en-US" smtClean="0"/>
              <a:t>Spectral density is often referred to in terms of colors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1027"/>
          <p:cNvSpPr>
            <a:spLocks noGrp="1" noChangeArrowheads="1"/>
          </p:cNvSpPr>
          <p:nvPr>
            <p:ph type="body" idx="1"/>
          </p:nvPr>
        </p:nvSpPr>
        <p:spPr>
          <a:xfrm>
            <a:off x="685800" y="838200"/>
            <a:ext cx="8153400" cy="5638800"/>
          </a:xfrm>
        </p:spPr>
        <p:txBody>
          <a:bodyPr/>
          <a:lstStyle/>
          <a:p>
            <a:r>
              <a:rPr lang="en-US" altLang="en-US" smtClean="0"/>
              <a:t>Noise Tests</a:t>
            </a:r>
          </a:p>
          <a:p>
            <a:pPr lvl="1"/>
            <a:r>
              <a:rPr lang="en-US" altLang="en-US" smtClean="0"/>
              <a:t>Noise - cont.</a:t>
            </a:r>
          </a:p>
          <a:p>
            <a:pPr lvl="3"/>
            <a:r>
              <a:rPr lang="en-US" altLang="en-US" smtClean="0"/>
              <a:t>White noise, like white light has RMS voltage constant in any band of frequencies. Pink noise, by contrast, is noise that is weighted more heavily at low frequencies.</a:t>
            </a:r>
          </a:p>
          <a:p>
            <a:pPr lvl="3"/>
            <a:r>
              <a:rPr lang="en-US" altLang="en-US" smtClean="0"/>
              <a:t>Sometimes noise is defined as any signal component other than the primary test tone.  This lumps all other distortions and noises into one measurement, which allows very limited debug-ability.</a:t>
            </a:r>
          </a:p>
          <a:p>
            <a:pPr lvl="3"/>
            <a:r>
              <a:rPr lang="en-US" altLang="en-US" smtClean="0"/>
              <a:t>A better solution is to identify all failure modes independently and test for each individually</a:t>
            </a:r>
          </a:p>
          <a:p>
            <a:pPr lvl="3"/>
            <a:r>
              <a:rPr lang="en-US" altLang="en-US" smtClean="0"/>
              <a:t>A combined Noise measurement can always be calculated as a measure of quality for the DUT from separate results.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3"/>
          <p:cNvSpPr>
            <a:spLocks noGrp="1" noChangeArrowheads="1"/>
          </p:cNvSpPr>
          <p:nvPr>
            <p:ph type="body" idx="1"/>
          </p:nvPr>
        </p:nvSpPr>
        <p:spPr>
          <a:xfrm>
            <a:off x="685800" y="838200"/>
            <a:ext cx="7772400" cy="4114800"/>
          </a:xfrm>
        </p:spPr>
        <p:txBody>
          <a:bodyPr/>
          <a:lstStyle/>
          <a:p>
            <a:r>
              <a:rPr lang="en-US" altLang="en-US" smtClean="0"/>
              <a:t>Noise Tests</a:t>
            </a:r>
          </a:p>
          <a:p>
            <a:pPr lvl="1"/>
            <a:r>
              <a:rPr lang="en-US" altLang="en-US" smtClean="0"/>
              <a:t>Idle Channel Noise</a:t>
            </a:r>
          </a:p>
          <a:p>
            <a:pPr lvl="2"/>
            <a:r>
              <a:rPr lang="en-US" altLang="en-US" smtClean="0"/>
              <a:t>A measurement of the noise generated by the circuit itself, plus noise injected from external circuits or sources through a variety of coupling mechanisms.</a:t>
            </a:r>
          </a:p>
          <a:p>
            <a:pPr lvl="3"/>
            <a:r>
              <a:rPr lang="en-US" altLang="en-US" smtClean="0"/>
              <a:t>Inputs are usually shorted or grounded.  Ideally, the output should be placed into low noise state.</a:t>
            </a:r>
          </a:p>
          <a:p>
            <a:pPr lvl="4"/>
            <a:r>
              <a:rPr lang="en-US" altLang="en-US" smtClean="0"/>
              <a:t>Using DSP based testing, output noise is measured by digitizing the output of the circuit and performing a noise calculation on the captured samples.</a:t>
            </a:r>
          </a:p>
          <a:p>
            <a:pPr lvl="3"/>
            <a:r>
              <a:rPr lang="en-US" altLang="en-US" smtClean="0"/>
              <a:t>Idle channel noise can be expressed in many different units.</a:t>
            </a:r>
          </a:p>
          <a:p>
            <a:pPr lvl="4"/>
            <a:r>
              <a:rPr lang="en-US" altLang="en-US" smtClean="0"/>
              <a:t>Simplest is to calculate the RMS voltage level from the captured samples</a:t>
            </a:r>
          </a:p>
          <a:p>
            <a:pPr lvl="4"/>
            <a:endParaRPr lang="en-US" altLang="en-US"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3"/>
          <p:cNvSpPr>
            <a:spLocks noGrp="1" noChangeArrowheads="1"/>
          </p:cNvSpPr>
          <p:nvPr>
            <p:ph type="body" idx="1"/>
          </p:nvPr>
        </p:nvSpPr>
        <p:spPr>
          <a:xfrm>
            <a:off x="685800" y="914400"/>
            <a:ext cx="7772400" cy="5410200"/>
          </a:xfrm>
        </p:spPr>
        <p:txBody>
          <a:bodyPr/>
          <a:lstStyle/>
          <a:p>
            <a:r>
              <a:rPr lang="en-US" altLang="en-US" smtClean="0"/>
              <a:t>Noise Tests</a:t>
            </a:r>
          </a:p>
          <a:p>
            <a:pPr lvl="1"/>
            <a:r>
              <a:rPr lang="en-US" altLang="en-US" smtClean="0"/>
              <a:t>Idle Channel Noise - cont.</a:t>
            </a:r>
          </a:p>
          <a:p>
            <a:pPr lvl="3"/>
            <a:r>
              <a:rPr lang="en-US" altLang="en-US" smtClean="0"/>
              <a:t>It is important to remember that the bandwidth of the digitizer is extremely important - the larger the bandwidth, the larger the RMS of the noise, so it is critical to express the noise in terms of RMS voltage over a specified bandwidth.</a:t>
            </a:r>
          </a:p>
          <a:p>
            <a:pPr lvl="3"/>
            <a:r>
              <a:rPr lang="en-US" altLang="en-US" smtClean="0"/>
              <a:t>Idle channel noise is also specified in V/</a:t>
            </a:r>
            <a:r>
              <a:rPr lang="en-US" altLang="en-US" smtClean="0">
                <a:sym typeface="Symbol" panose="05050102010706020507" pitchFamily="18" charset="2"/>
              </a:rPr>
              <a:t></a:t>
            </a:r>
            <a:r>
              <a:rPr lang="en-US" altLang="en-US" smtClean="0"/>
              <a:t>Hz - the RMS voltage is divided by the square root of the frequency span of the bandwidth of the digitizer or voltmeter. - This number is referred to as the spectral density and allows back-calculation of the idle channel noise over a different bandwidth.</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3"/>
          <p:cNvSpPr>
            <a:spLocks noGrp="1" noChangeArrowheads="1"/>
          </p:cNvSpPr>
          <p:nvPr>
            <p:ph type="body" idx="1"/>
          </p:nvPr>
        </p:nvSpPr>
        <p:spPr>
          <a:xfrm>
            <a:off x="533400" y="838200"/>
            <a:ext cx="8153400" cy="4114800"/>
          </a:xfrm>
        </p:spPr>
        <p:txBody>
          <a:bodyPr/>
          <a:lstStyle/>
          <a:p>
            <a:r>
              <a:rPr lang="en-US" altLang="en-US" dirty="0" smtClean="0"/>
              <a:t>Noise Tests</a:t>
            </a:r>
          </a:p>
          <a:p>
            <a:pPr lvl="1"/>
            <a:r>
              <a:rPr lang="en-US" altLang="en-US" dirty="0" smtClean="0"/>
              <a:t>Signal to Noise and Signal to Noise </a:t>
            </a:r>
            <a:r>
              <a:rPr lang="en-US" altLang="en-US" dirty="0" smtClean="0"/>
              <a:t>and Distortion</a:t>
            </a:r>
            <a:endParaRPr lang="en-US" altLang="en-US" dirty="0" smtClean="0"/>
          </a:p>
          <a:p>
            <a:pPr lvl="2"/>
            <a:r>
              <a:rPr lang="en-US" altLang="en-US" dirty="0" smtClean="0"/>
              <a:t>Signal to noise ratio is another way to measure the noise in an analog or mixed-signal channel</a:t>
            </a:r>
          </a:p>
          <a:p>
            <a:pPr lvl="3"/>
            <a:r>
              <a:rPr lang="en-US" altLang="en-US" dirty="0" smtClean="0"/>
              <a:t>Different from idle channel noise in that it measures noise in the presence of a test signal, usually a sine wave.</a:t>
            </a:r>
          </a:p>
          <a:p>
            <a:pPr lvl="3"/>
            <a:r>
              <a:rPr lang="en-US" altLang="en-US" dirty="0" smtClean="0"/>
              <a:t>In a purely analog channel, this should not change the noise value - if an </a:t>
            </a:r>
            <a:r>
              <a:rPr lang="en-US" altLang="en-US" dirty="0" smtClean="0"/>
              <a:t>ADC </a:t>
            </a:r>
            <a:r>
              <a:rPr lang="en-US" altLang="en-US" dirty="0" smtClean="0"/>
              <a:t>or DAC are present, quantization noise is introduced into the calculation.</a:t>
            </a:r>
          </a:p>
          <a:p>
            <a:pPr lvl="3"/>
            <a:r>
              <a:rPr lang="en-US" altLang="en-US" dirty="0" smtClean="0"/>
              <a:t>Signal to noise ratio is often measured using the same data collected during the gain and signal to distortion tests.</a:t>
            </a:r>
          </a:p>
          <a:p>
            <a:pPr lvl="3"/>
            <a:r>
              <a:rPr lang="en-US" altLang="en-US" dirty="0" smtClean="0"/>
              <a:t>Defined as the ratio of the primary signal divided by all non-signal components.</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3"/>
          <p:cNvSpPr>
            <a:spLocks noGrp="1" noChangeArrowheads="1"/>
          </p:cNvSpPr>
          <p:nvPr>
            <p:ph type="body" idx="1"/>
          </p:nvPr>
        </p:nvSpPr>
        <p:spPr>
          <a:xfrm>
            <a:off x="685800" y="533400"/>
            <a:ext cx="7772400" cy="4114800"/>
          </a:xfrm>
        </p:spPr>
        <p:txBody>
          <a:bodyPr/>
          <a:lstStyle/>
          <a:p>
            <a:r>
              <a:rPr lang="en-US" altLang="en-US" smtClean="0"/>
              <a:t>Noise Tests</a:t>
            </a:r>
          </a:p>
          <a:p>
            <a:pPr lvl="1"/>
            <a:r>
              <a:rPr lang="en-US" altLang="en-US" smtClean="0"/>
              <a:t>Spurious Free Dynamic Range</a:t>
            </a:r>
          </a:p>
          <a:p>
            <a:pPr lvl="2"/>
            <a:r>
              <a:rPr lang="en-US" altLang="en-US" smtClean="0"/>
              <a:t>Spurious free dynamic range is a specification that is critical to audio circuits as well as telecom circuits that must pass FCC certifications.</a:t>
            </a:r>
          </a:p>
          <a:p>
            <a:pPr lvl="3"/>
            <a:r>
              <a:rPr lang="en-US" altLang="en-US" smtClean="0"/>
              <a:t>A spur is defined as a noise component that is confined to a single frequency.</a:t>
            </a:r>
          </a:p>
          <a:p>
            <a:pPr lvl="4"/>
            <a:r>
              <a:rPr lang="en-US" altLang="en-US" smtClean="0"/>
              <a:t>Caused by clock feedthrough, sigma-delta converter self tones, stray oscillations etc.</a:t>
            </a:r>
          </a:p>
          <a:p>
            <a:pPr lvl="4"/>
            <a:r>
              <a:rPr lang="en-US" altLang="en-US" smtClean="0"/>
              <a:t>Spurs are much more noticeable by the human ear than other types of noise.</a:t>
            </a:r>
          </a:p>
          <a:p>
            <a:pPr lvl="4"/>
            <a:r>
              <a:rPr lang="en-US" altLang="en-US" smtClean="0"/>
              <a:t>Also, spurs are mixed with transmitted signals in cellular phones which may interfere with calls on other cellular phones.</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3"/>
          <p:cNvSpPr>
            <a:spLocks noGrp="1" noChangeArrowheads="1"/>
          </p:cNvSpPr>
          <p:nvPr>
            <p:ph type="body" idx="1"/>
          </p:nvPr>
        </p:nvSpPr>
        <p:spPr>
          <a:xfrm>
            <a:off x="685800" y="990600"/>
            <a:ext cx="7772400" cy="4114800"/>
          </a:xfrm>
        </p:spPr>
        <p:txBody>
          <a:bodyPr/>
          <a:lstStyle/>
          <a:p>
            <a:r>
              <a:rPr lang="en-US" altLang="en-US" smtClean="0"/>
              <a:t>Noise Tests</a:t>
            </a:r>
          </a:p>
          <a:p>
            <a:pPr lvl="1"/>
            <a:r>
              <a:rPr lang="en-US" altLang="en-US" smtClean="0"/>
              <a:t>Spurious Free Dynamic Range - cont.</a:t>
            </a:r>
          </a:p>
          <a:p>
            <a:pPr lvl="2"/>
            <a:r>
              <a:rPr lang="en-US" altLang="en-US" smtClean="0"/>
              <a:t>A spur shows up on the FFT or on a spectrum analyzer as a spike in the frequency domain.</a:t>
            </a:r>
          </a:p>
          <a:p>
            <a:pPr lvl="2"/>
            <a:r>
              <a:rPr lang="en-US" altLang="en-US" smtClean="0"/>
              <a:t>Spurious free dynamic range is defined as the difference in decibels between the 0 dB signal level (the carrier level) and the maximum spur in the frequency domain.</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608697394"/>
              </p:ext>
            </p:extLst>
          </p:nvPr>
        </p:nvGraphicFramePr>
        <p:xfrm>
          <a:off x="381000" y="1295400"/>
          <a:ext cx="8269288" cy="4421188"/>
        </p:xfrm>
        <a:graphic>
          <a:graphicData uri="http://schemas.openxmlformats.org/presentationml/2006/ole">
            <mc:AlternateContent xmlns:mc="http://schemas.openxmlformats.org/markup-compatibility/2006">
              <mc:Choice xmlns:v="urn:schemas-microsoft-com:vml" Requires="v">
                <p:oleObj spid="_x0000_s46084" r:id="rId3" imgW="0" imgH="0" progId="Unknown">
                  <p:embed/>
                </p:oleObj>
              </mc:Choice>
              <mc:Fallback>
                <p:oleObj r:id="rId3" imgW="0" imgH="0" progId="Unknown">
                  <p:embed/>
                  <p:pic>
                    <p:nvPicPr>
                      <p:cNvPr id="60419" name="Object 3"/>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381000" y="1295400"/>
                        <a:ext cx="8269288" cy="4421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118861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ChangeAspect="1"/>
          </p:cNvGraphicFramePr>
          <p:nvPr/>
        </p:nvGraphicFramePr>
        <p:xfrm>
          <a:off x="225425" y="1063625"/>
          <a:ext cx="8621713" cy="4476750"/>
        </p:xfrm>
        <a:graphic>
          <a:graphicData uri="http://schemas.openxmlformats.org/presentationml/2006/ole">
            <mc:AlternateContent xmlns:mc="http://schemas.openxmlformats.org/markup-compatibility/2006">
              <mc:Choice xmlns:v="urn:schemas-microsoft-com:vml" Requires="v">
                <p:oleObj spid="_x0000_s47108" r:id="rId3" imgW="0" imgH="0" progId="Unknown">
                  <p:embed/>
                </p:oleObj>
              </mc:Choice>
              <mc:Fallback>
                <p:oleObj r:id="rId3" imgW="0" imgH="0" progId="Unknown">
                  <p:embed/>
                  <p:pic>
                    <p:nvPicPr>
                      <p:cNvPr id="61443" name="Object 3"/>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225425" y="1063625"/>
                        <a:ext cx="8621713" cy="447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53836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8" name="Group 2"/>
          <p:cNvGrpSpPr>
            <a:grpSpLocks/>
          </p:cNvGrpSpPr>
          <p:nvPr/>
        </p:nvGrpSpPr>
        <p:grpSpPr bwMode="auto">
          <a:xfrm>
            <a:off x="1965325" y="2057400"/>
            <a:ext cx="5075238" cy="1371600"/>
            <a:chOff x="2016" y="2304"/>
            <a:chExt cx="7992" cy="2160"/>
          </a:xfrm>
        </p:grpSpPr>
        <p:sp>
          <p:nvSpPr>
            <p:cNvPr id="19460" name="Text Box 3"/>
            <p:cNvSpPr txBox="1">
              <a:spLocks noChangeArrowheads="1"/>
            </p:cNvSpPr>
            <p:nvPr/>
          </p:nvSpPr>
          <p:spPr bwMode="auto">
            <a:xfrm>
              <a:off x="2016" y="3888"/>
              <a:ext cx="316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Input signal</a:t>
              </a:r>
            </a:p>
          </p:txBody>
        </p:sp>
        <p:grpSp>
          <p:nvGrpSpPr>
            <p:cNvPr id="19461" name="Group 4"/>
            <p:cNvGrpSpPr>
              <a:grpSpLocks/>
            </p:cNvGrpSpPr>
            <p:nvPr/>
          </p:nvGrpSpPr>
          <p:grpSpPr bwMode="auto">
            <a:xfrm>
              <a:off x="5256" y="2592"/>
              <a:ext cx="1512" cy="1080"/>
              <a:chOff x="8136" y="12096"/>
              <a:chExt cx="1512" cy="1080"/>
            </a:xfrm>
          </p:grpSpPr>
          <p:sp>
            <p:nvSpPr>
              <p:cNvPr id="19502" name="Rectangle 5"/>
              <p:cNvSpPr>
                <a:spLocks noChangeArrowheads="1"/>
              </p:cNvSpPr>
              <p:nvPr/>
            </p:nvSpPr>
            <p:spPr bwMode="auto">
              <a:xfrm>
                <a:off x="8136" y="12096"/>
                <a:ext cx="1440" cy="100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9503" name="Text Box 6"/>
              <p:cNvSpPr txBox="1">
                <a:spLocks noChangeArrowheads="1"/>
              </p:cNvSpPr>
              <p:nvPr/>
            </p:nvSpPr>
            <p:spPr bwMode="auto">
              <a:xfrm>
                <a:off x="8136" y="12096"/>
                <a:ext cx="1512"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Defective</a:t>
                </a:r>
              </a:p>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grpSp>
          <p:nvGrpSpPr>
            <p:cNvPr id="19462" name="Group 7"/>
            <p:cNvGrpSpPr>
              <a:grpSpLocks/>
            </p:cNvGrpSpPr>
            <p:nvPr/>
          </p:nvGrpSpPr>
          <p:grpSpPr bwMode="auto">
            <a:xfrm>
              <a:off x="2952" y="2376"/>
              <a:ext cx="1368" cy="1512"/>
              <a:chOff x="1296" y="2376"/>
              <a:chExt cx="3024" cy="1512"/>
            </a:xfrm>
          </p:grpSpPr>
          <p:grpSp>
            <p:nvGrpSpPr>
              <p:cNvPr id="19487" name="Group 8"/>
              <p:cNvGrpSpPr>
                <a:grpSpLocks/>
              </p:cNvGrpSpPr>
              <p:nvPr/>
            </p:nvGrpSpPr>
            <p:grpSpPr bwMode="auto">
              <a:xfrm>
                <a:off x="3312" y="2376"/>
                <a:ext cx="1008" cy="1512"/>
                <a:chOff x="4329" y="6567"/>
                <a:chExt cx="1296" cy="971"/>
              </a:xfrm>
            </p:grpSpPr>
            <p:sp>
              <p:nvSpPr>
                <p:cNvPr id="19498" name="Freeform 9"/>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9" name="Freeform 10"/>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00" name="Freeform 11"/>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01" name="Freeform 12"/>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9488" name="Group 13"/>
              <p:cNvGrpSpPr>
                <a:grpSpLocks/>
              </p:cNvGrpSpPr>
              <p:nvPr/>
            </p:nvGrpSpPr>
            <p:grpSpPr bwMode="auto">
              <a:xfrm>
                <a:off x="2304" y="2376"/>
                <a:ext cx="1008" cy="1512"/>
                <a:chOff x="4329" y="6567"/>
                <a:chExt cx="1296" cy="971"/>
              </a:xfrm>
            </p:grpSpPr>
            <p:sp>
              <p:nvSpPr>
                <p:cNvPr id="19494" name="Freeform 14"/>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5" name="Freeform 15"/>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6" name="Freeform 16"/>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7" name="Freeform 17"/>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9489" name="Group 18"/>
              <p:cNvGrpSpPr>
                <a:grpSpLocks/>
              </p:cNvGrpSpPr>
              <p:nvPr/>
            </p:nvGrpSpPr>
            <p:grpSpPr bwMode="auto">
              <a:xfrm>
                <a:off x="1296" y="2376"/>
                <a:ext cx="1008" cy="1512"/>
                <a:chOff x="4329" y="6567"/>
                <a:chExt cx="1296" cy="971"/>
              </a:xfrm>
            </p:grpSpPr>
            <p:sp>
              <p:nvSpPr>
                <p:cNvPr id="19490" name="Freeform 19"/>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1" name="Freeform 20"/>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2" name="Freeform 21"/>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3" name="Freeform 22"/>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19463" name="Group 23"/>
            <p:cNvGrpSpPr>
              <a:grpSpLocks/>
            </p:cNvGrpSpPr>
            <p:nvPr/>
          </p:nvGrpSpPr>
          <p:grpSpPr bwMode="auto">
            <a:xfrm>
              <a:off x="7560" y="2304"/>
              <a:ext cx="1368" cy="1584"/>
              <a:chOff x="7560" y="2304"/>
              <a:chExt cx="1368" cy="1584"/>
            </a:xfrm>
          </p:grpSpPr>
          <p:grpSp>
            <p:nvGrpSpPr>
              <p:cNvPr id="19467" name="Group 24"/>
              <p:cNvGrpSpPr>
                <a:grpSpLocks/>
              </p:cNvGrpSpPr>
              <p:nvPr/>
            </p:nvGrpSpPr>
            <p:grpSpPr bwMode="auto">
              <a:xfrm>
                <a:off x="7560" y="2376"/>
                <a:ext cx="1368" cy="1512"/>
                <a:chOff x="1296" y="2376"/>
                <a:chExt cx="3024" cy="1512"/>
              </a:xfrm>
            </p:grpSpPr>
            <p:grpSp>
              <p:nvGrpSpPr>
                <p:cNvPr id="19472" name="Group 25"/>
                <p:cNvGrpSpPr>
                  <a:grpSpLocks/>
                </p:cNvGrpSpPr>
                <p:nvPr/>
              </p:nvGrpSpPr>
              <p:grpSpPr bwMode="auto">
                <a:xfrm>
                  <a:off x="3312" y="2376"/>
                  <a:ext cx="1008" cy="1512"/>
                  <a:chOff x="4329" y="6567"/>
                  <a:chExt cx="1296" cy="971"/>
                </a:xfrm>
              </p:grpSpPr>
              <p:sp>
                <p:nvSpPr>
                  <p:cNvPr id="19483" name="Freeform 26"/>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4" name="Freeform 27"/>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5" name="Freeform 28"/>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6" name="Freeform 29"/>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9473" name="Group 30"/>
                <p:cNvGrpSpPr>
                  <a:grpSpLocks/>
                </p:cNvGrpSpPr>
                <p:nvPr/>
              </p:nvGrpSpPr>
              <p:grpSpPr bwMode="auto">
                <a:xfrm>
                  <a:off x="2304" y="2376"/>
                  <a:ext cx="1008" cy="1512"/>
                  <a:chOff x="4329" y="6567"/>
                  <a:chExt cx="1296" cy="971"/>
                </a:xfrm>
              </p:grpSpPr>
              <p:sp>
                <p:nvSpPr>
                  <p:cNvPr id="19479" name="Freeform 31"/>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0" name="Freeform 32"/>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1" name="Freeform 33"/>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2" name="Freeform 34"/>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9474" name="Group 35"/>
                <p:cNvGrpSpPr>
                  <a:grpSpLocks/>
                </p:cNvGrpSpPr>
                <p:nvPr/>
              </p:nvGrpSpPr>
              <p:grpSpPr bwMode="auto">
                <a:xfrm>
                  <a:off x="1296" y="2376"/>
                  <a:ext cx="1008" cy="1512"/>
                  <a:chOff x="4329" y="6567"/>
                  <a:chExt cx="1296" cy="971"/>
                </a:xfrm>
              </p:grpSpPr>
              <p:sp>
                <p:nvSpPr>
                  <p:cNvPr id="19475" name="Freeform 36"/>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6" name="Freeform 37"/>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7" name="Freeform 38"/>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8" name="Freeform 39"/>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19468" name="Rectangle 40"/>
              <p:cNvSpPr>
                <a:spLocks noChangeArrowheads="1"/>
              </p:cNvSpPr>
              <p:nvPr/>
            </p:nvSpPr>
            <p:spPr bwMode="auto">
              <a:xfrm>
                <a:off x="7560" y="2304"/>
                <a:ext cx="1368" cy="4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type="none" w="sm" len="me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9469" name="Line 41"/>
              <p:cNvSpPr>
                <a:spLocks noChangeShapeType="1"/>
              </p:cNvSpPr>
              <p:nvPr/>
            </p:nvSpPr>
            <p:spPr bwMode="auto">
              <a:xfrm>
                <a:off x="7598" y="2790"/>
                <a:ext cx="135"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19470" name="Line 42"/>
              <p:cNvSpPr>
                <a:spLocks noChangeShapeType="1"/>
              </p:cNvSpPr>
              <p:nvPr/>
            </p:nvSpPr>
            <p:spPr bwMode="auto">
              <a:xfrm>
                <a:off x="8067" y="2790"/>
                <a:ext cx="135"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19471" name="Line 43"/>
              <p:cNvSpPr>
                <a:spLocks noChangeShapeType="1"/>
              </p:cNvSpPr>
              <p:nvPr/>
            </p:nvSpPr>
            <p:spPr bwMode="auto">
              <a:xfrm>
                <a:off x="8523" y="2790"/>
                <a:ext cx="135"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grpSp>
        <p:sp>
          <p:nvSpPr>
            <p:cNvPr id="19464" name="Line 44"/>
            <p:cNvSpPr>
              <a:spLocks noChangeShapeType="1"/>
            </p:cNvSpPr>
            <p:nvPr/>
          </p:nvSpPr>
          <p:spPr bwMode="auto">
            <a:xfrm>
              <a:off x="4608" y="3131"/>
              <a:ext cx="64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9465" name="Line 45"/>
            <p:cNvSpPr>
              <a:spLocks noChangeShapeType="1"/>
            </p:cNvSpPr>
            <p:nvPr/>
          </p:nvSpPr>
          <p:spPr bwMode="auto">
            <a:xfrm>
              <a:off x="6718" y="3131"/>
              <a:ext cx="64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9466" name="Text Box 46"/>
            <p:cNvSpPr txBox="1">
              <a:spLocks noChangeArrowheads="1"/>
            </p:cNvSpPr>
            <p:nvPr/>
          </p:nvSpPr>
          <p:spPr bwMode="auto">
            <a:xfrm>
              <a:off x="6840" y="3888"/>
              <a:ext cx="3168"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Clipped output signal</a:t>
              </a:r>
            </a:p>
          </p:txBody>
        </p:sp>
      </p:grpSp>
      <p:sp>
        <p:nvSpPr>
          <p:cNvPr id="19459" name="TextBox 46"/>
          <p:cNvSpPr txBox="1">
            <a:spLocks noChangeArrowheads="1"/>
          </p:cNvSpPr>
          <p:nvPr/>
        </p:nvSpPr>
        <p:spPr bwMode="auto">
          <a:xfrm>
            <a:off x="2159000" y="3962400"/>
            <a:ext cx="4641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t>Quickly detects gross circuit defects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3"/>
          <p:cNvSpPr>
            <a:spLocks noGrp="1" noChangeArrowheads="1"/>
          </p:cNvSpPr>
          <p:nvPr>
            <p:ph type="body" idx="1"/>
          </p:nvPr>
        </p:nvSpPr>
        <p:spPr>
          <a:xfrm>
            <a:off x="685800" y="990600"/>
            <a:ext cx="7772400" cy="5334000"/>
          </a:xfrm>
        </p:spPr>
        <p:txBody>
          <a:bodyPr/>
          <a:lstStyle/>
          <a:p>
            <a:r>
              <a:rPr lang="en-US" altLang="en-US" smtClean="0"/>
              <a:t>Weighting filters</a:t>
            </a:r>
          </a:p>
          <a:p>
            <a:pPr lvl="1"/>
            <a:r>
              <a:rPr lang="en-US" altLang="en-US" smtClean="0"/>
              <a:t>Weighting filters can be applied to any FFT output before calculations are performed.</a:t>
            </a:r>
          </a:p>
          <a:p>
            <a:pPr lvl="3"/>
            <a:r>
              <a:rPr lang="en-US" altLang="en-US" smtClean="0"/>
              <a:t>Usually designed to mimic the final application - like the human ear for cellular phones.</a:t>
            </a:r>
          </a:p>
          <a:p>
            <a:pPr lvl="4"/>
            <a:r>
              <a:rPr lang="en-US" altLang="en-US" smtClean="0"/>
              <a:t>ANSI A-weighting filter</a:t>
            </a:r>
          </a:p>
          <a:p>
            <a:pPr lvl="4"/>
            <a:r>
              <a:rPr lang="en-US" altLang="en-US" smtClean="0"/>
              <a:t>psophometric filter</a:t>
            </a:r>
          </a:p>
          <a:p>
            <a:pPr lvl="4"/>
            <a:r>
              <a:rPr lang="en-US" altLang="en-US" smtClean="0"/>
              <a:t>C-message weighting filter</a:t>
            </a:r>
          </a:p>
          <a:p>
            <a:pPr lvl="3"/>
            <a:r>
              <a:rPr lang="en-US" altLang="en-US" smtClean="0"/>
              <a:t>Since the filters are only specified at certain frequencies, some interpolation is required - usually a straight line approximation on a log-log plot</a:t>
            </a:r>
          </a:p>
          <a:p>
            <a:pPr lvl="3"/>
            <a:r>
              <a:rPr lang="en-US" altLang="en-US" smtClean="0"/>
              <a:t>To save test time, weighted filter gain values should only be calculated once, during the first execution of the test program and stored for future use.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685800" y="533400"/>
            <a:ext cx="7772400" cy="5562600"/>
          </a:xfrm>
        </p:spPr>
        <p:txBody>
          <a:bodyPr/>
          <a:lstStyle/>
          <a:p>
            <a:r>
              <a:rPr lang="en-US" altLang="en-US" smtClean="0"/>
              <a:t>Gain and Level Tests</a:t>
            </a:r>
          </a:p>
          <a:p>
            <a:pPr lvl="1"/>
            <a:r>
              <a:rPr lang="en-US" altLang="en-US" smtClean="0"/>
              <a:t>Absolute Voltage Levels - cont.</a:t>
            </a:r>
          </a:p>
          <a:p>
            <a:pPr lvl="2"/>
            <a:r>
              <a:rPr lang="en-US" altLang="en-US" smtClean="0"/>
              <a:t>Loading is critical in performance of AC circuits</a:t>
            </a:r>
          </a:p>
          <a:p>
            <a:pPr lvl="3"/>
            <a:r>
              <a:rPr lang="en-US" altLang="en-US" smtClean="0"/>
              <a:t>Test engineer’s job is to determine the worst case loading conditions for a given AC test. </a:t>
            </a:r>
          </a:p>
          <a:p>
            <a:pPr lvl="3"/>
            <a:r>
              <a:rPr lang="en-US" altLang="en-US" smtClean="0"/>
              <a:t>The load must be designed into the DIB.  In most cases, the load must be removable so that tests like continuity and leakage can be performed.  </a:t>
            </a:r>
          </a:p>
          <a:p>
            <a:pPr lvl="2"/>
            <a:r>
              <a:rPr lang="en-US" altLang="en-US" smtClean="0"/>
              <a:t>Units of measure are:</a:t>
            </a:r>
          </a:p>
          <a:p>
            <a:pPr lvl="3"/>
            <a:r>
              <a:rPr lang="en-US" altLang="en-US" smtClean="0"/>
              <a:t>RMS volts, peak Volts, peak-to-peak Volts, dBV (decibels relative to 1.0 Volt RMS) and dBm (decibels relative to 1.0 mW) </a:t>
            </a:r>
          </a:p>
          <a:p>
            <a:pPr lvl="2"/>
            <a:r>
              <a:rPr lang="en-US" altLang="en-US" smtClean="0"/>
              <a:t>In ATE testers, absolute voltage levels are measured using a general purpose digitizer and DSP based testing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685800" y="533400"/>
            <a:ext cx="7772400" cy="5638800"/>
          </a:xfrm>
        </p:spPr>
        <p:txBody>
          <a:bodyPr/>
          <a:lstStyle/>
          <a:p>
            <a:r>
              <a:rPr lang="en-US" altLang="en-US" smtClean="0"/>
              <a:t>Gain and Level Tests</a:t>
            </a:r>
          </a:p>
          <a:p>
            <a:pPr lvl="1"/>
            <a:r>
              <a:rPr lang="en-US" altLang="en-US" smtClean="0"/>
              <a:t>Absolute Voltage Levels - cont.</a:t>
            </a:r>
          </a:p>
          <a:p>
            <a:pPr lvl="2"/>
            <a:r>
              <a:rPr lang="en-US" altLang="en-US" smtClean="0"/>
              <a:t>It is critical that the test engineer communicates these units without ambiguity</a:t>
            </a:r>
          </a:p>
          <a:p>
            <a:pPr lvl="3"/>
            <a:r>
              <a:rPr lang="en-US" altLang="en-US" smtClean="0"/>
              <a:t>Using the appropriate units will eliminate a great amount of confusion - especially if communication between different groups is required.</a:t>
            </a:r>
          </a:p>
        </p:txBody>
      </p:sp>
      <p:grpSp>
        <p:nvGrpSpPr>
          <p:cNvPr id="21507" name="Group 2"/>
          <p:cNvGrpSpPr>
            <a:grpSpLocks/>
          </p:cNvGrpSpPr>
          <p:nvPr/>
        </p:nvGrpSpPr>
        <p:grpSpPr bwMode="auto">
          <a:xfrm>
            <a:off x="1901825" y="3382963"/>
            <a:ext cx="5494338" cy="3382962"/>
            <a:chOff x="1080" y="3384"/>
            <a:chExt cx="8653" cy="5328"/>
          </a:xfrm>
        </p:grpSpPr>
        <p:grpSp>
          <p:nvGrpSpPr>
            <p:cNvPr id="21508" name="Group 3"/>
            <p:cNvGrpSpPr>
              <a:grpSpLocks/>
            </p:cNvGrpSpPr>
            <p:nvPr/>
          </p:nvGrpSpPr>
          <p:grpSpPr bwMode="auto">
            <a:xfrm>
              <a:off x="1983" y="5760"/>
              <a:ext cx="2481" cy="1584"/>
              <a:chOff x="1983" y="5760"/>
              <a:chExt cx="2481" cy="1584"/>
            </a:xfrm>
          </p:grpSpPr>
          <p:sp>
            <p:nvSpPr>
              <p:cNvPr id="21591" name="Rectangle 4"/>
              <p:cNvSpPr>
                <a:spLocks noChangeArrowheads="1"/>
              </p:cNvSpPr>
              <p:nvPr/>
            </p:nvSpPr>
            <p:spPr bwMode="auto">
              <a:xfrm>
                <a:off x="1983" y="5760"/>
                <a:ext cx="2481" cy="158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21592" name="Text Box 5"/>
              <p:cNvSpPr txBox="1">
                <a:spLocks noChangeArrowheads="1"/>
              </p:cNvSpPr>
              <p:nvPr/>
            </p:nvSpPr>
            <p:spPr bwMode="auto">
              <a:xfrm>
                <a:off x="2016" y="5892"/>
                <a:ext cx="2376" cy="1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Input signal:</a:t>
                </a:r>
              </a:p>
              <a:p>
                <a:pPr>
                  <a:spcBef>
                    <a:spcPct val="0"/>
                  </a:spcBef>
                  <a:buClrTx/>
                  <a:buSzTx/>
                  <a:buFontTx/>
                  <a:buNone/>
                </a:pPr>
                <a:r>
                  <a:rPr lang="en-US" altLang="en-US" sz="1200">
                    <a:ea typeface="MS PGothic" panose="020B0600070205080204" pitchFamily="34" charset="-128"/>
                  </a:rPr>
                  <a:t>1.0 V Peak</a:t>
                </a:r>
              </a:p>
              <a:p>
                <a:pPr>
                  <a:spcBef>
                    <a:spcPct val="0"/>
                  </a:spcBef>
                  <a:buClrTx/>
                  <a:buSzTx/>
                  <a:buFontTx/>
                  <a:buNone/>
                </a:pPr>
                <a:r>
                  <a:rPr lang="en-US" altLang="en-US" sz="1200">
                    <a:ea typeface="MS PGothic" panose="020B0600070205080204" pitchFamily="34" charset="-128"/>
                  </a:rPr>
                  <a:t>2.0 V Peak-to-peak</a:t>
                </a:r>
              </a:p>
              <a:p>
                <a:pPr>
                  <a:spcBef>
                    <a:spcPct val="0"/>
                  </a:spcBef>
                  <a:buClrTx/>
                  <a:buSzTx/>
                  <a:buFontTx/>
                  <a:buNone/>
                </a:pPr>
                <a:r>
                  <a:rPr lang="en-US" altLang="en-US" sz="1200">
                    <a:ea typeface="MS PGothic" panose="020B0600070205080204" pitchFamily="34" charset="-128"/>
                  </a:rPr>
                  <a:t>0.707 V RMS</a:t>
                </a:r>
              </a:p>
            </p:txBody>
          </p:sp>
        </p:grpSp>
        <p:grpSp>
          <p:nvGrpSpPr>
            <p:cNvPr id="21509" name="Group 6"/>
            <p:cNvGrpSpPr>
              <a:grpSpLocks/>
            </p:cNvGrpSpPr>
            <p:nvPr/>
          </p:nvGrpSpPr>
          <p:grpSpPr bwMode="auto">
            <a:xfrm>
              <a:off x="2664" y="4032"/>
              <a:ext cx="1512" cy="1152"/>
              <a:chOff x="1296" y="2376"/>
              <a:chExt cx="3024" cy="1512"/>
            </a:xfrm>
          </p:grpSpPr>
          <p:grpSp>
            <p:nvGrpSpPr>
              <p:cNvPr id="21576" name="Group 7"/>
              <p:cNvGrpSpPr>
                <a:grpSpLocks/>
              </p:cNvGrpSpPr>
              <p:nvPr/>
            </p:nvGrpSpPr>
            <p:grpSpPr bwMode="auto">
              <a:xfrm>
                <a:off x="3312" y="2376"/>
                <a:ext cx="1008" cy="1512"/>
                <a:chOff x="4329" y="6567"/>
                <a:chExt cx="1296" cy="971"/>
              </a:xfrm>
            </p:grpSpPr>
            <p:sp>
              <p:nvSpPr>
                <p:cNvPr id="21587" name="Freeform 8"/>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88" name="Freeform 9"/>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89" name="Freeform 10"/>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90" name="Freeform 11"/>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577" name="Group 12"/>
              <p:cNvGrpSpPr>
                <a:grpSpLocks/>
              </p:cNvGrpSpPr>
              <p:nvPr/>
            </p:nvGrpSpPr>
            <p:grpSpPr bwMode="auto">
              <a:xfrm>
                <a:off x="2304" y="2376"/>
                <a:ext cx="1008" cy="1512"/>
                <a:chOff x="4329" y="6567"/>
                <a:chExt cx="1296" cy="971"/>
              </a:xfrm>
            </p:grpSpPr>
            <p:sp>
              <p:nvSpPr>
                <p:cNvPr id="21583" name="Freeform 13"/>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84" name="Freeform 14"/>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85" name="Freeform 15"/>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86" name="Freeform 16"/>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578" name="Group 17"/>
              <p:cNvGrpSpPr>
                <a:grpSpLocks/>
              </p:cNvGrpSpPr>
              <p:nvPr/>
            </p:nvGrpSpPr>
            <p:grpSpPr bwMode="auto">
              <a:xfrm>
                <a:off x="1296" y="2376"/>
                <a:ext cx="1008" cy="1512"/>
                <a:chOff x="4329" y="6567"/>
                <a:chExt cx="1296" cy="971"/>
              </a:xfrm>
            </p:grpSpPr>
            <p:sp>
              <p:nvSpPr>
                <p:cNvPr id="21579" name="Freeform 18"/>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80" name="Freeform 19"/>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81" name="Freeform 20"/>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82" name="Freeform 21"/>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21510" name="Group 22"/>
            <p:cNvGrpSpPr>
              <a:grpSpLocks/>
            </p:cNvGrpSpPr>
            <p:nvPr/>
          </p:nvGrpSpPr>
          <p:grpSpPr bwMode="auto">
            <a:xfrm>
              <a:off x="5315" y="6192"/>
              <a:ext cx="4418" cy="2520"/>
              <a:chOff x="5315" y="6192"/>
              <a:chExt cx="4418" cy="2520"/>
            </a:xfrm>
          </p:grpSpPr>
          <p:sp>
            <p:nvSpPr>
              <p:cNvPr id="21574" name="Rectangle 23"/>
              <p:cNvSpPr>
                <a:spLocks noChangeArrowheads="1"/>
              </p:cNvSpPr>
              <p:nvPr/>
            </p:nvSpPr>
            <p:spPr bwMode="auto">
              <a:xfrm>
                <a:off x="5315" y="6192"/>
                <a:ext cx="4418" cy="252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21575" name="Text Box 24"/>
              <p:cNvSpPr txBox="1">
                <a:spLocks noChangeArrowheads="1"/>
              </p:cNvSpPr>
              <p:nvPr/>
            </p:nvSpPr>
            <p:spPr bwMode="auto">
              <a:xfrm>
                <a:off x="5544" y="6402"/>
                <a:ext cx="4032" cy="2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Output signal:</a:t>
                </a:r>
              </a:p>
              <a:p>
                <a:pPr>
                  <a:spcBef>
                    <a:spcPct val="0"/>
                  </a:spcBef>
                  <a:buClrTx/>
                  <a:buSzTx/>
                  <a:buFontTx/>
                  <a:buNone/>
                </a:pPr>
                <a:r>
                  <a:rPr lang="en-US" altLang="en-US" sz="1200">
                    <a:ea typeface="MS PGothic" panose="020B0600070205080204" pitchFamily="34" charset="-128"/>
                  </a:rPr>
                  <a:t>1.0 V Peak, single ended</a:t>
                </a:r>
              </a:p>
              <a:p>
                <a:pPr>
                  <a:spcBef>
                    <a:spcPct val="0"/>
                  </a:spcBef>
                  <a:buClrTx/>
                  <a:buSzTx/>
                  <a:buFontTx/>
                  <a:buNone/>
                </a:pPr>
                <a:r>
                  <a:rPr lang="en-US" altLang="en-US" sz="1200">
                    <a:ea typeface="MS PGothic" panose="020B0600070205080204" pitchFamily="34" charset="-128"/>
                  </a:rPr>
                  <a:t>2.0 V Peak-to-peak, single ended</a:t>
                </a:r>
              </a:p>
              <a:p>
                <a:pPr>
                  <a:spcBef>
                    <a:spcPct val="0"/>
                  </a:spcBef>
                  <a:buClrTx/>
                  <a:buSzTx/>
                  <a:buFontTx/>
                  <a:buNone/>
                </a:pPr>
                <a:r>
                  <a:rPr lang="en-US" altLang="en-US" sz="1200">
                    <a:ea typeface="MS PGothic" panose="020B0600070205080204" pitchFamily="34" charset="-128"/>
                  </a:rPr>
                  <a:t>0.707 V RMS, single-ended</a:t>
                </a:r>
              </a:p>
              <a:p>
                <a:pPr>
                  <a:spcBef>
                    <a:spcPct val="0"/>
                  </a:spcBef>
                  <a:buClrTx/>
                  <a:buSzTx/>
                  <a:buFontTx/>
                  <a:buNone/>
                </a:pPr>
                <a:r>
                  <a:rPr lang="en-US" altLang="en-US" sz="1200">
                    <a:ea typeface="MS PGothic" panose="020B0600070205080204" pitchFamily="34" charset="-128"/>
                  </a:rPr>
                  <a:t>2.0 V Peak, differential </a:t>
                </a:r>
              </a:p>
              <a:p>
                <a:pPr>
                  <a:spcBef>
                    <a:spcPct val="0"/>
                  </a:spcBef>
                  <a:buClrTx/>
                  <a:buSzTx/>
                  <a:buFontTx/>
                  <a:buNone/>
                </a:pPr>
                <a:r>
                  <a:rPr lang="en-US" altLang="en-US" sz="1200">
                    <a:ea typeface="MS PGothic" panose="020B0600070205080204" pitchFamily="34" charset="-128"/>
                  </a:rPr>
                  <a:t>4.0 V Peak-to-peak, differential </a:t>
                </a:r>
              </a:p>
              <a:p>
                <a:pPr>
                  <a:spcBef>
                    <a:spcPct val="0"/>
                  </a:spcBef>
                  <a:buClrTx/>
                  <a:buSzTx/>
                  <a:buFontTx/>
                  <a:buNone/>
                </a:pPr>
                <a:r>
                  <a:rPr lang="en-US" altLang="en-US" sz="1200">
                    <a:ea typeface="MS PGothic" panose="020B0600070205080204" pitchFamily="34" charset="-128"/>
                  </a:rPr>
                  <a:t>1.414 V RMS, differential</a:t>
                </a:r>
              </a:p>
            </p:txBody>
          </p:sp>
        </p:grpSp>
        <p:grpSp>
          <p:nvGrpSpPr>
            <p:cNvPr id="21511" name="Group 25"/>
            <p:cNvGrpSpPr>
              <a:grpSpLocks/>
            </p:cNvGrpSpPr>
            <p:nvPr/>
          </p:nvGrpSpPr>
          <p:grpSpPr bwMode="auto">
            <a:xfrm>
              <a:off x="6480" y="3384"/>
              <a:ext cx="2856" cy="1152"/>
              <a:chOff x="6480" y="3384"/>
              <a:chExt cx="2856" cy="1152"/>
            </a:xfrm>
          </p:grpSpPr>
          <p:grpSp>
            <p:nvGrpSpPr>
              <p:cNvPr id="21553" name="Group 26"/>
              <p:cNvGrpSpPr>
                <a:grpSpLocks/>
              </p:cNvGrpSpPr>
              <p:nvPr/>
            </p:nvGrpSpPr>
            <p:grpSpPr bwMode="auto">
              <a:xfrm>
                <a:off x="6480" y="3384"/>
                <a:ext cx="1512" cy="1152"/>
                <a:chOff x="1296" y="2376"/>
                <a:chExt cx="3024" cy="1512"/>
              </a:xfrm>
            </p:grpSpPr>
            <p:grpSp>
              <p:nvGrpSpPr>
                <p:cNvPr id="21559" name="Group 27"/>
                <p:cNvGrpSpPr>
                  <a:grpSpLocks/>
                </p:cNvGrpSpPr>
                <p:nvPr/>
              </p:nvGrpSpPr>
              <p:grpSpPr bwMode="auto">
                <a:xfrm>
                  <a:off x="3312" y="2376"/>
                  <a:ext cx="1008" cy="1512"/>
                  <a:chOff x="4329" y="6567"/>
                  <a:chExt cx="1296" cy="971"/>
                </a:xfrm>
              </p:grpSpPr>
              <p:sp>
                <p:nvSpPr>
                  <p:cNvPr id="21570" name="Freeform 28"/>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71" name="Freeform 29"/>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72" name="Freeform 30"/>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73" name="Freeform 31"/>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560" name="Group 32"/>
                <p:cNvGrpSpPr>
                  <a:grpSpLocks/>
                </p:cNvGrpSpPr>
                <p:nvPr/>
              </p:nvGrpSpPr>
              <p:grpSpPr bwMode="auto">
                <a:xfrm>
                  <a:off x="2304" y="2376"/>
                  <a:ext cx="1008" cy="1512"/>
                  <a:chOff x="4329" y="6567"/>
                  <a:chExt cx="1296" cy="971"/>
                </a:xfrm>
              </p:grpSpPr>
              <p:sp>
                <p:nvSpPr>
                  <p:cNvPr id="21566" name="Freeform 33"/>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67" name="Freeform 34"/>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68" name="Freeform 35"/>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69" name="Freeform 36"/>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561" name="Group 37"/>
                <p:cNvGrpSpPr>
                  <a:grpSpLocks/>
                </p:cNvGrpSpPr>
                <p:nvPr/>
              </p:nvGrpSpPr>
              <p:grpSpPr bwMode="auto">
                <a:xfrm>
                  <a:off x="1296" y="2376"/>
                  <a:ext cx="1008" cy="1512"/>
                  <a:chOff x="4329" y="6567"/>
                  <a:chExt cx="1296" cy="971"/>
                </a:xfrm>
              </p:grpSpPr>
              <p:sp>
                <p:nvSpPr>
                  <p:cNvPr id="21562" name="Freeform 38"/>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63" name="Freeform 39"/>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64" name="Freeform 40"/>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65" name="Freeform 41"/>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21554" name="Text Box 42"/>
              <p:cNvSpPr txBox="1">
                <a:spLocks noChangeArrowheads="1"/>
              </p:cNvSpPr>
              <p:nvPr/>
            </p:nvSpPr>
            <p:spPr bwMode="auto">
              <a:xfrm>
                <a:off x="8424" y="3456"/>
                <a:ext cx="91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1.0 V</a:t>
                </a:r>
              </a:p>
            </p:txBody>
          </p:sp>
          <p:sp>
            <p:nvSpPr>
              <p:cNvPr id="21555" name="Line 43"/>
              <p:cNvSpPr>
                <a:spLocks noChangeShapeType="1"/>
              </p:cNvSpPr>
              <p:nvPr/>
            </p:nvSpPr>
            <p:spPr bwMode="auto">
              <a:xfrm>
                <a:off x="8208" y="3384"/>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1556" name="Line 44"/>
              <p:cNvSpPr>
                <a:spLocks noChangeShapeType="1"/>
              </p:cNvSpPr>
              <p:nvPr/>
            </p:nvSpPr>
            <p:spPr bwMode="auto">
              <a:xfrm>
                <a:off x="8208" y="3960"/>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1557" name="Line 45"/>
              <p:cNvSpPr>
                <a:spLocks noChangeShapeType="1"/>
              </p:cNvSpPr>
              <p:nvPr/>
            </p:nvSpPr>
            <p:spPr bwMode="auto">
              <a:xfrm>
                <a:off x="8208" y="4536"/>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1558" name="Line 46"/>
              <p:cNvSpPr>
                <a:spLocks noChangeShapeType="1"/>
              </p:cNvSpPr>
              <p:nvPr/>
            </p:nvSpPr>
            <p:spPr bwMode="auto">
              <a:xfrm>
                <a:off x="8424" y="3384"/>
                <a:ext cx="0" cy="576"/>
              </a:xfrm>
              <a:prstGeom prst="line">
                <a:avLst/>
              </a:prstGeom>
              <a:noFill/>
              <a:ln w="9525">
                <a:solidFill>
                  <a:srgbClr val="000000"/>
                </a:solidFill>
                <a:round/>
                <a:headEnd type="triangle" w="sm" len="med"/>
                <a:tailEnd type="triangle" w="sm" len="med"/>
              </a:ln>
              <a:extLst>
                <a:ext uri="{909E8E84-426E-40DD-AFC4-6F175D3DCCD1}">
                  <a14:hiddenFill xmlns:a14="http://schemas.microsoft.com/office/drawing/2010/main">
                    <a:noFill/>
                  </a14:hiddenFill>
                </a:ext>
              </a:extLst>
            </p:spPr>
            <p:txBody>
              <a:bodyPr/>
              <a:lstStyle/>
              <a:p>
                <a:endParaRPr lang="en-US"/>
              </a:p>
            </p:txBody>
          </p:sp>
        </p:grpSp>
        <p:grpSp>
          <p:nvGrpSpPr>
            <p:cNvPr id="21512" name="Group 47"/>
            <p:cNvGrpSpPr>
              <a:grpSpLocks/>
            </p:cNvGrpSpPr>
            <p:nvPr/>
          </p:nvGrpSpPr>
          <p:grpSpPr bwMode="auto">
            <a:xfrm>
              <a:off x="1080" y="3960"/>
              <a:ext cx="1296" cy="1224"/>
              <a:chOff x="1080" y="3960"/>
              <a:chExt cx="1296" cy="1224"/>
            </a:xfrm>
          </p:grpSpPr>
          <p:sp>
            <p:nvSpPr>
              <p:cNvPr id="21548" name="Text Box 48"/>
              <p:cNvSpPr txBox="1">
                <a:spLocks noChangeArrowheads="1"/>
              </p:cNvSpPr>
              <p:nvPr/>
            </p:nvSpPr>
            <p:spPr bwMode="auto">
              <a:xfrm>
                <a:off x="1080" y="3960"/>
                <a:ext cx="91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1.0 V</a:t>
                </a:r>
              </a:p>
            </p:txBody>
          </p:sp>
          <p:sp>
            <p:nvSpPr>
              <p:cNvPr id="21549" name="Line 49"/>
              <p:cNvSpPr>
                <a:spLocks noChangeShapeType="1"/>
              </p:cNvSpPr>
              <p:nvPr/>
            </p:nvSpPr>
            <p:spPr bwMode="auto">
              <a:xfrm>
                <a:off x="1944" y="4032"/>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1550" name="Line 50"/>
              <p:cNvSpPr>
                <a:spLocks noChangeShapeType="1"/>
              </p:cNvSpPr>
              <p:nvPr/>
            </p:nvSpPr>
            <p:spPr bwMode="auto">
              <a:xfrm>
                <a:off x="1944" y="4608"/>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1551" name="Line 51"/>
              <p:cNvSpPr>
                <a:spLocks noChangeShapeType="1"/>
              </p:cNvSpPr>
              <p:nvPr/>
            </p:nvSpPr>
            <p:spPr bwMode="auto">
              <a:xfrm>
                <a:off x="1944" y="5184"/>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1552" name="Line 52"/>
              <p:cNvSpPr>
                <a:spLocks noChangeShapeType="1"/>
              </p:cNvSpPr>
              <p:nvPr/>
            </p:nvSpPr>
            <p:spPr bwMode="auto">
              <a:xfrm>
                <a:off x="2160" y="4032"/>
                <a:ext cx="0" cy="576"/>
              </a:xfrm>
              <a:prstGeom prst="line">
                <a:avLst/>
              </a:prstGeom>
              <a:noFill/>
              <a:ln w="9525">
                <a:solidFill>
                  <a:srgbClr val="000000"/>
                </a:solidFill>
                <a:round/>
                <a:headEnd type="triangle" w="sm" len="med"/>
                <a:tailEnd type="triangle" w="sm" len="med"/>
              </a:ln>
              <a:extLst>
                <a:ext uri="{909E8E84-426E-40DD-AFC4-6F175D3DCCD1}">
                  <a14:hiddenFill xmlns:a14="http://schemas.microsoft.com/office/drawing/2010/main">
                    <a:noFill/>
                  </a14:hiddenFill>
                </a:ext>
              </a:extLst>
            </p:spPr>
            <p:txBody>
              <a:bodyPr/>
              <a:lstStyle/>
              <a:p>
                <a:endParaRPr lang="en-US"/>
              </a:p>
            </p:txBody>
          </p:sp>
        </p:grpSp>
        <p:grpSp>
          <p:nvGrpSpPr>
            <p:cNvPr id="21513" name="Group 53"/>
            <p:cNvGrpSpPr>
              <a:grpSpLocks/>
            </p:cNvGrpSpPr>
            <p:nvPr/>
          </p:nvGrpSpPr>
          <p:grpSpPr bwMode="auto">
            <a:xfrm>
              <a:off x="4320" y="4248"/>
              <a:ext cx="2232" cy="1440"/>
              <a:chOff x="4320" y="4248"/>
              <a:chExt cx="2232" cy="1440"/>
            </a:xfrm>
          </p:grpSpPr>
          <p:sp>
            <p:nvSpPr>
              <p:cNvPr id="21536" name="Line 54"/>
              <p:cNvSpPr>
                <a:spLocks noChangeShapeType="1"/>
              </p:cNvSpPr>
              <p:nvPr/>
            </p:nvSpPr>
            <p:spPr bwMode="auto">
              <a:xfrm flipH="1">
                <a:off x="4896" y="4752"/>
                <a:ext cx="5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1537" name="Group 55"/>
              <p:cNvGrpSpPr>
                <a:grpSpLocks/>
              </p:cNvGrpSpPr>
              <p:nvPr/>
            </p:nvGrpSpPr>
            <p:grpSpPr bwMode="auto">
              <a:xfrm>
                <a:off x="4464" y="4320"/>
                <a:ext cx="720" cy="576"/>
                <a:chOff x="2448" y="5400"/>
                <a:chExt cx="720" cy="576"/>
              </a:xfrm>
            </p:grpSpPr>
            <p:sp>
              <p:nvSpPr>
                <p:cNvPr id="21544" name="Line 56"/>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5" name="Line 57"/>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6" name="Line 58"/>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7" name="Line 59"/>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38" name="Line 60"/>
              <p:cNvSpPr>
                <a:spLocks noChangeShapeType="1"/>
              </p:cNvSpPr>
              <p:nvPr/>
            </p:nvSpPr>
            <p:spPr bwMode="auto">
              <a:xfrm flipH="1">
                <a:off x="4896" y="4464"/>
                <a:ext cx="5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1539" name="Group 61"/>
              <p:cNvGrpSpPr>
                <a:grpSpLocks/>
              </p:cNvGrpSpPr>
              <p:nvPr/>
            </p:nvGrpSpPr>
            <p:grpSpPr bwMode="auto">
              <a:xfrm>
                <a:off x="5400" y="4248"/>
                <a:ext cx="1152" cy="792"/>
                <a:chOff x="2232" y="12312"/>
                <a:chExt cx="1152" cy="792"/>
              </a:xfrm>
            </p:grpSpPr>
            <p:sp>
              <p:nvSpPr>
                <p:cNvPr id="21542" name="Text Box 62"/>
                <p:cNvSpPr txBox="1">
                  <a:spLocks noChangeArrowheads="1"/>
                </p:cNvSpPr>
                <p:nvPr/>
              </p:nvSpPr>
              <p:spPr bwMode="auto">
                <a:xfrm>
                  <a:off x="2232" y="12312"/>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OUTP</a:t>
                  </a:r>
                </a:p>
              </p:txBody>
            </p:sp>
            <p:sp>
              <p:nvSpPr>
                <p:cNvPr id="21543" name="Text Box 63"/>
                <p:cNvSpPr txBox="1">
                  <a:spLocks noChangeArrowheads="1"/>
                </p:cNvSpPr>
                <p:nvPr/>
              </p:nvSpPr>
              <p:spPr bwMode="auto">
                <a:xfrm>
                  <a:off x="2232" y="12600"/>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ea typeface="MS PGothic" panose="020B0600070205080204" pitchFamily="34" charset="-128"/>
                    </a:rPr>
                    <a:t>OUTN</a:t>
                  </a:r>
                </a:p>
              </p:txBody>
            </p:sp>
          </p:grpSp>
          <p:sp>
            <p:nvSpPr>
              <p:cNvPr id="21540" name="Text Box 64"/>
              <p:cNvSpPr txBox="1">
                <a:spLocks noChangeArrowheads="1"/>
              </p:cNvSpPr>
              <p:nvPr/>
            </p:nvSpPr>
            <p:spPr bwMode="auto">
              <a:xfrm>
                <a:off x="4464" y="4968"/>
                <a:ext cx="1512"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Gain = 2</a:t>
                </a:r>
              </a:p>
            </p:txBody>
          </p:sp>
          <p:sp>
            <p:nvSpPr>
              <p:cNvPr id="21541" name="Line 65"/>
              <p:cNvSpPr>
                <a:spLocks noChangeShapeType="1"/>
              </p:cNvSpPr>
              <p:nvPr/>
            </p:nvSpPr>
            <p:spPr bwMode="auto">
              <a:xfrm flipH="1">
                <a:off x="4320" y="4608"/>
                <a:ext cx="288"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grpSp>
        <p:grpSp>
          <p:nvGrpSpPr>
            <p:cNvPr id="21514" name="Group 66"/>
            <p:cNvGrpSpPr>
              <a:grpSpLocks/>
            </p:cNvGrpSpPr>
            <p:nvPr/>
          </p:nvGrpSpPr>
          <p:grpSpPr bwMode="auto">
            <a:xfrm>
              <a:off x="6480" y="4824"/>
              <a:ext cx="2856" cy="1152"/>
              <a:chOff x="6480" y="4824"/>
              <a:chExt cx="2856" cy="1152"/>
            </a:xfrm>
          </p:grpSpPr>
          <p:grpSp>
            <p:nvGrpSpPr>
              <p:cNvPr id="21515" name="Group 67"/>
              <p:cNvGrpSpPr>
                <a:grpSpLocks/>
              </p:cNvGrpSpPr>
              <p:nvPr/>
            </p:nvGrpSpPr>
            <p:grpSpPr bwMode="auto">
              <a:xfrm flipV="1">
                <a:off x="6480" y="4824"/>
                <a:ext cx="1512" cy="1080"/>
                <a:chOff x="1296" y="2376"/>
                <a:chExt cx="3024" cy="1512"/>
              </a:xfrm>
            </p:grpSpPr>
            <p:grpSp>
              <p:nvGrpSpPr>
                <p:cNvPr id="21521" name="Group 68"/>
                <p:cNvGrpSpPr>
                  <a:grpSpLocks/>
                </p:cNvGrpSpPr>
                <p:nvPr/>
              </p:nvGrpSpPr>
              <p:grpSpPr bwMode="auto">
                <a:xfrm>
                  <a:off x="3312" y="2376"/>
                  <a:ext cx="1008" cy="1512"/>
                  <a:chOff x="4329" y="6567"/>
                  <a:chExt cx="1296" cy="971"/>
                </a:xfrm>
              </p:grpSpPr>
              <p:sp>
                <p:nvSpPr>
                  <p:cNvPr id="21532" name="Freeform 69"/>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33" name="Freeform 70"/>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34" name="Freeform 71"/>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35" name="Freeform 72"/>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522" name="Group 73"/>
                <p:cNvGrpSpPr>
                  <a:grpSpLocks/>
                </p:cNvGrpSpPr>
                <p:nvPr/>
              </p:nvGrpSpPr>
              <p:grpSpPr bwMode="auto">
                <a:xfrm>
                  <a:off x="2304" y="2376"/>
                  <a:ext cx="1008" cy="1512"/>
                  <a:chOff x="4329" y="6567"/>
                  <a:chExt cx="1296" cy="971"/>
                </a:xfrm>
              </p:grpSpPr>
              <p:sp>
                <p:nvSpPr>
                  <p:cNvPr id="21528" name="Freeform 74"/>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9" name="Freeform 75"/>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30" name="Freeform 76"/>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31" name="Freeform 77"/>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523" name="Group 78"/>
                <p:cNvGrpSpPr>
                  <a:grpSpLocks/>
                </p:cNvGrpSpPr>
                <p:nvPr/>
              </p:nvGrpSpPr>
              <p:grpSpPr bwMode="auto">
                <a:xfrm>
                  <a:off x="1296" y="2376"/>
                  <a:ext cx="1008" cy="1512"/>
                  <a:chOff x="4329" y="6567"/>
                  <a:chExt cx="1296" cy="971"/>
                </a:xfrm>
              </p:grpSpPr>
              <p:sp>
                <p:nvSpPr>
                  <p:cNvPr id="21524" name="Freeform 79"/>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5" name="Freeform 80"/>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6" name="Freeform 81"/>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7" name="Freeform 82"/>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21516" name="Line 83"/>
              <p:cNvSpPr>
                <a:spLocks noChangeShapeType="1"/>
              </p:cNvSpPr>
              <p:nvPr/>
            </p:nvSpPr>
            <p:spPr bwMode="auto">
              <a:xfrm>
                <a:off x="8208" y="4824"/>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1517" name="Line 84"/>
              <p:cNvSpPr>
                <a:spLocks noChangeShapeType="1"/>
              </p:cNvSpPr>
              <p:nvPr/>
            </p:nvSpPr>
            <p:spPr bwMode="auto">
              <a:xfrm>
                <a:off x="8208" y="5400"/>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1518" name="Line 85"/>
              <p:cNvSpPr>
                <a:spLocks noChangeShapeType="1"/>
              </p:cNvSpPr>
              <p:nvPr/>
            </p:nvSpPr>
            <p:spPr bwMode="auto">
              <a:xfrm>
                <a:off x="8208" y="5976"/>
                <a:ext cx="432" cy="0"/>
              </a:xfrm>
              <a:prstGeom prst="line">
                <a:avLst/>
              </a:prstGeom>
              <a:noFill/>
              <a:ln w="9525">
                <a:solidFill>
                  <a:srgbClr val="000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1519" name="Line 86"/>
              <p:cNvSpPr>
                <a:spLocks noChangeShapeType="1"/>
              </p:cNvSpPr>
              <p:nvPr/>
            </p:nvSpPr>
            <p:spPr bwMode="auto">
              <a:xfrm>
                <a:off x="8424" y="4824"/>
                <a:ext cx="0" cy="576"/>
              </a:xfrm>
              <a:prstGeom prst="line">
                <a:avLst/>
              </a:prstGeom>
              <a:noFill/>
              <a:ln w="9525">
                <a:solidFill>
                  <a:srgbClr val="000000"/>
                </a:solidFill>
                <a:round/>
                <a:headEnd type="triangle" w="sm" len="me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20" name="Text Box 87"/>
              <p:cNvSpPr txBox="1">
                <a:spLocks noChangeArrowheads="1"/>
              </p:cNvSpPr>
              <p:nvPr/>
            </p:nvSpPr>
            <p:spPr bwMode="auto">
              <a:xfrm>
                <a:off x="8424" y="4896"/>
                <a:ext cx="91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1.0 V</a:t>
                </a:r>
              </a:p>
            </p:txBody>
          </p:sp>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1027"/>
          <p:cNvSpPr>
            <a:spLocks noGrp="1" noChangeArrowheads="1"/>
          </p:cNvSpPr>
          <p:nvPr>
            <p:ph type="body" idx="1"/>
          </p:nvPr>
        </p:nvSpPr>
        <p:spPr>
          <a:xfrm>
            <a:off x="838200" y="533400"/>
            <a:ext cx="7772400" cy="4114800"/>
          </a:xfrm>
        </p:spPr>
        <p:txBody>
          <a:bodyPr/>
          <a:lstStyle/>
          <a:p>
            <a:r>
              <a:rPr lang="en-US" altLang="en-US" smtClean="0"/>
              <a:t>Gain and Level Tests</a:t>
            </a:r>
          </a:p>
          <a:p>
            <a:pPr lvl="1"/>
            <a:r>
              <a:rPr lang="en-US" altLang="en-US" smtClean="0"/>
              <a:t>Absolute Voltage Levels - cont.</a:t>
            </a:r>
          </a:p>
          <a:p>
            <a:pPr lvl="2"/>
            <a:r>
              <a:rPr lang="en-US" altLang="en-US" smtClean="0"/>
              <a:t>Decibels can be abused as well</a:t>
            </a:r>
          </a:p>
          <a:p>
            <a:pPr lvl="3"/>
            <a:r>
              <a:rPr lang="en-US" altLang="en-US" smtClean="0"/>
              <a:t>The decibel unit represents a ratio of values, and as such it is inappropriate to refer to an absolute voltage level using dB without a reference level.</a:t>
            </a:r>
          </a:p>
          <a:p>
            <a:pPr lvl="3"/>
            <a:r>
              <a:rPr lang="en-US" altLang="en-US" smtClean="0"/>
              <a:t> Decibels is commonly referenced as dBV or dBm</a:t>
            </a:r>
          </a:p>
          <a:p>
            <a:pPr lvl="3"/>
            <a:r>
              <a:rPr lang="en-US" altLang="en-US" smtClean="0"/>
              <a:t>A specified load impedance must be linked to the dBm specification</a:t>
            </a:r>
          </a:p>
          <a:p>
            <a:endParaRPr lang="en-US"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essional">
  <a:themeElements>
    <a:clrScheme name="">
      <a:dk1>
        <a:srgbClr val="000000"/>
      </a:dk1>
      <a:lt1>
        <a:srgbClr val="FFFFFF"/>
      </a:lt1>
      <a:dk2>
        <a:srgbClr val="000000"/>
      </a:dk2>
      <a:lt2>
        <a:srgbClr val="0000FF"/>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Professional.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txDef>
      <a:spPr>
        <a:noFill/>
      </a:spPr>
      <a:bodyPr wrap="none" rtlCol="0">
        <a:spAutoFit/>
      </a:bodyPr>
      <a:lstStyle>
        <a:defPPr>
          <a:defRPr sz="1400" dirty="0" smtClean="0"/>
        </a:defPPr>
      </a:lstStyle>
    </a:txDef>
  </a:objectDefaults>
  <a:extraClrSchemeLst>
    <a:extraClrScheme>
      <a:clrScheme name="Professional.pot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pot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pot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pot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Designs\Professional.pot</Template>
  <TotalTime>55581</TotalTime>
  <Words>4333</Words>
  <Application>Microsoft Office PowerPoint</Application>
  <PresentationFormat>On-screen Show (4:3)</PresentationFormat>
  <Paragraphs>535</Paragraphs>
  <Slides>60</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60</vt:i4>
      </vt:variant>
    </vt:vector>
  </HeadingPairs>
  <TitlesOfParts>
    <vt:vector size="69" baseType="lpstr">
      <vt:lpstr>MS PGothic</vt:lpstr>
      <vt:lpstr>Calibri</vt:lpstr>
      <vt:lpstr>Monotype Sorts</vt:lpstr>
      <vt:lpstr>Symbol</vt:lpstr>
      <vt:lpstr>Times New Roman</vt:lpstr>
      <vt:lpstr>Wingdings</vt:lpstr>
      <vt:lpstr>Professional</vt:lpstr>
      <vt:lpstr>Unknown</vt:lpstr>
      <vt:lpstr>Bitmap Image</vt:lpstr>
      <vt:lpstr>Analog Channel Testing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Adjacent channel and noise power ratio test</vt:lpstr>
      <vt:lpstr>HW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ENTC - TAMU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  Analog Channel     Testing</dc:title>
  <dc:creator>Dr Fink</dc:creator>
  <cp:lastModifiedBy>Chen, Degang J </cp:lastModifiedBy>
  <cp:revision>95</cp:revision>
  <cp:lastPrinted>1999-04-22T15:03:40Z</cp:lastPrinted>
  <dcterms:created xsi:type="dcterms:W3CDTF">1998-08-10T21:54:54Z</dcterms:created>
  <dcterms:modified xsi:type="dcterms:W3CDTF">2018-04-04T18:26:49Z</dcterms:modified>
</cp:coreProperties>
</file>