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2"/>
  </p:notesMasterIdLst>
  <p:sldIdLst>
    <p:sldId id="1460" r:id="rId2"/>
    <p:sldId id="1390" r:id="rId3"/>
    <p:sldId id="1282" r:id="rId4"/>
    <p:sldId id="1462" r:id="rId5"/>
    <p:sldId id="1285" r:id="rId6"/>
    <p:sldId id="1461" r:id="rId7"/>
    <p:sldId id="1463" r:id="rId8"/>
    <p:sldId id="1465" r:id="rId9"/>
    <p:sldId id="1464" r:id="rId10"/>
    <p:sldId id="1466" r:id="rId11"/>
    <p:sldId id="1498" r:id="rId12"/>
    <p:sldId id="1507" r:id="rId13"/>
    <p:sldId id="1509" r:id="rId14"/>
    <p:sldId id="1508" r:id="rId15"/>
    <p:sldId id="1505" r:id="rId16"/>
    <p:sldId id="1506" r:id="rId17"/>
    <p:sldId id="1468" r:id="rId18"/>
    <p:sldId id="1470" r:id="rId19"/>
    <p:sldId id="1471" r:id="rId20"/>
    <p:sldId id="1472" r:id="rId21"/>
    <p:sldId id="1473" r:id="rId22"/>
    <p:sldId id="1474" r:id="rId23"/>
    <p:sldId id="1475" r:id="rId24"/>
    <p:sldId id="1476" r:id="rId25"/>
    <p:sldId id="1477" r:id="rId26"/>
    <p:sldId id="1478" r:id="rId27"/>
    <p:sldId id="1510" r:id="rId28"/>
    <p:sldId id="1479" r:id="rId29"/>
    <p:sldId id="1480" r:id="rId30"/>
    <p:sldId id="1481" r:id="rId31"/>
    <p:sldId id="1511" r:id="rId32"/>
    <p:sldId id="1482" r:id="rId33"/>
    <p:sldId id="1512" r:id="rId34"/>
    <p:sldId id="1483" r:id="rId35"/>
    <p:sldId id="1484" r:id="rId36"/>
    <p:sldId id="1485" r:id="rId37"/>
    <p:sldId id="1497" r:id="rId38"/>
    <p:sldId id="1486" r:id="rId39"/>
    <p:sldId id="1513" r:id="rId40"/>
    <p:sldId id="1487" r:id="rId41"/>
    <p:sldId id="1517" r:id="rId42"/>
    <p:sldId id="1488" r:id="rId43"/>
    <p:sldId id="1490" r:id="rId44"/>
    <p:sldId id="1515" r:id="rId45"/>
    <p:sldId id="1516" r:id="rId46"/>
    <p:sldId id="1491" r:id="rId47"/>
    <p:sldId id="1514" r:id="rId48"/>
    <p:sldId id="1492" r:id="rId49"/>
    <p:sldId id="1392" r:id="rId50"/>
    <p:sldId id="1396" r:id="rId51"/>
    <p:sldId id="1500" r:id="rId52"/>
    <p:sldId id="1495" r:id="rId53"/>
    <p:sldId id="1501" r:id="rId54"/>
    <p:sldId id="1397" r:id="rId55"/>
    <p:sldId id="1393" r:id="rId56"/>
    <p:sldId id="1398" r:id="rId57"/>
    <p:sldId id="1399" r:id="rId58"/>
    <p:sldId id="1401" r:id="rId59"/>
    <p:sldId id="1400" r:id="rId60"/>
    <p:sldId id="1402" r:id="rId61"/>
    <p:sldId id="1394" r:id="rId62"/>
    <p:sldId id="1403" r:id="rId63"/>
    <p:sldId id="1407" r:id="rId64"/>
    <p:sldId id="1421" r:id="rId65"/>
    <p:sldId id="1422" r:id="rId66"/>
    <p:sldId id="1429" r:id="rId67"/>
    <p:sldId id="1430" r:id="rId68"/>
    <p:sldId id="1431" r:id="rId69"/>
    <p:sldId id="1432" r:id="rId70"/>
    <p:sldId id="1458" r:id="rId71"/>
    <p:sldId id="1433" r:id="rId72"/>
    <p:sldId id="1435" r:id="rId73"/>
    <p:sldId id="1439" r:id="rId74"/>
    <p:sldId id="1445" r:id="rId75"/>
    <p:sldId id="1502" r:id="rId76"/>
    <p:sldId id="1503" r:id="rId77"/>
    <p:sldId id="1504" r:id="rId78"/>
    <p:sldId id="1448" r:id="rId79"/>
    <p:sldId id="1449" r:id="rId80"/>
    <p:sldId id="1450" r:id="rId81"/>
    <p:sldId id="1451" r:id="rId82"/>
    <p:sldId id="1452" r:id="rId83"/>
    <p:sldId id="1453" r:id="rId84"/>
    <p:sldId id="1454" r:id="rId85"/>
    <p:sldId id="1455" r:id="rId86"/>
    <p:sldId id="1459" r:id="rId87"/>
    <p:sldId id="1456" r:id="rId88"/>
    <p:sldId id="1457" r:id="rId89"/>
    <p:sldId id="1494" r:id="rId90"/>
    <p:sldId id="1496" r:id="rId9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CC"/>
    <a:srgbClr val="FF66FF"/>
    <a:srgbClr val="D9EDEF"/>
    <a:srgbClr val="E6103E"/>
    <a:srgbClr val="FF53FF"/>
    <a:srgbClr val="FF7D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576" autoAdjust="0"/>
  </p:normalViewPr>
  <p:slideViewPr>
    <p:cSldViewPr>
      <p:cViewPr varScale="1">
        <p:scale>
          <a:sx n="92" d="100"/>
          <a:sy n="92" d="100"/>
        </p:scale>
        <p:origin x="62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742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7.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8.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9.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0.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2.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3.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4.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5.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6.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54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754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54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754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754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345C7C8-E4BE-4041-A1C8-A473DD4E2A45}" type="slidenum">
              <a:rPr lang="en-US"/>
              <a:pPr>
                <a:defRPr/>
              </a:pPr>
              <a:t>‹#›</a:t>
            </a:fld>
            <a:endParaRPr lang="en-US"/>
          </a:p>
        </p:txBody>
      </p:sp>
    </p:spTree>
    <p:extLst>
      <p:ext uri="{BB962C8B-B14F-4D97-AF65-F5344CB8AC3E}">
        <p14:creationId xmlns:p14="http://schemas.microsoft.com/office/powerpoint/2010/main" val="1707408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DCC3DD0-7C7A-4677-B0E7-BECA99E63E64}" type="slidenum">
              <a:rPr lang="en-US" altLang="en-US"/>
              <a:pPr>
                <a:spcBef>
                  <a:spcPct val="0"/>
                </a:spcBef>
              </a:pPr>
              <a:t>1</a:t>
            </a:fld>
            <a:endParaRPr lang="en-US"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27877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B47861C-B707-4D72-8BA8-FA6BC49FA91B}" type="slidenum">
              <a:rPr lang="en-US" altLang="en-US"/>
              <a:pPr>
                <a:spcBef>
                  <a:spcPct val="0"/>
                </a:spcBef>
              </a:pPr>
              <a:t>24</a:t>
            </a:fld>
            <a:endParaRPr lang="en-US" alt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66214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B03BA8B-D394-404C-B0D2-C3C51BB26B04}" type="slidenum">
              <a:rPr lang="en-US" altLang="en-US"/>
              <a:pPr>
                <a:spcBef>
                  <a:spcPct val="0"/>
                </a:spcBef>
              </a:pPr>
              <a:t>25</a:t>
            </a:fld>
            <a:endParaRPr lang="en-US"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46537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D564D23-FC29-4AD7-8D98-DDFEF387B8B7}" type="slidenum">
              <a:rPr lang="en-US" altLang="en-US"/>
              <a:pPr>
                <a:spcBef>
                  <a:spcPct val="0"/>
                </a:spcBef>
              </a:pPr>
              <a:t>26</a:t>
            </a:fld>
            <a:endParaRPr lang="en-US" alt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92365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43A51CA-297C-41E3-B5FB-FAAE648A52E2}" type="slidenum">
              <a:rPr lang="en-US" altLang="en-US"/>
              <a:pPr>
                <a:spcBef>
                  <a:spcPct val="0"/>
                </a:spcBef>
              </a:pPr>
              <a:t>28</a:t>
            </a:fld>
            <a:endParaRPr lang="en-US" alt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460320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A85AC16-3E50-4D0D-9F2B-0B161649A438}" type="slidenum">
              <a:rPr lang="en-US" altLang="en-US"/>
              <a:pPr>
                <a:spcBef>
                  <a:spcPct val="0"/>
                </a:spcBef>
              </a:pPr>
              <a:t>29</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345054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08591A-8938-4583-A8CB-13FA6D52F5EF}" type="slidenum">
              <a:rPr lang="en-US" altLang="en-US"/>
              <a:pPr>
                <a:spcBef>
                  <a:spcPct val="0"/>
                </a:spcBef>
              </a:pPr>
              <a:t>30</a:t>
            </a:fld>
            <a:endParaRPr lang="en-US" alt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59363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730790-A903-4956-948C-F952D983D039}" type="slidenum">
              <a:rPr lang="en-US" altLang="en-US"/>
              <a:pPr>
                <a:spcBef>
                  <a:spcPct val="0"/>
                </a:spcBef>
              </a:pPr>
              <a:t>32</a:t>
            </a:fld>
            <a:endParaRPr lang="en-US" alt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918421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61C07F7-F70D-44D0-83F3-17C77C207D52}" type="slidenum">
              <a:rPr lang="en-US" altLang="en-US"/>
              <a:pPr>
                <a:spcBef>
                  <a:spcPct val="0"/>
                </a:spcBef>
              </a:pPr>
              <a:t>34</a:t>
            </a:fld>
            <a:endParaRPr lang="en-US" alt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01706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B803EB0-DEF5-45AC-8C9B-A0B3405E2EAF}" type="slidenum">
              <a:rPr lang="en-US" altLang="en-US"/>
              <a:pPr>
                <a:spcBef>
                  <a:spcPct val="0"/>
                </a:spcBef>
              </a:pPr>
              <a:t>35</a:t>
            </a:fld>
            <a:endParaRPr lang="en-US"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3150605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799B444-3D95-43D8-B284-4250BBC9FD03}" type="slidenum">
              <a:rPr lang="en-US" altLang="en-US"/>
              <a:pPr>
                <a:spcBef>
                  <a:spcPct val="0"/>
                </a:spcBef>
              </a:pPr>
              <a:t>36</a:t>
            </a:fld>
            <a:endParaRPr lang="en-US"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2621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FCCEFFB-9074-4E0E-9610-DDB1243CA602}" type="slidenum">
              <a:rPr lang="en-US" altLang="en-US"/>
              <a:pPr>
                <a:spcBef>
                  <a:spcPct val="0"/>
                </a:spcBef>
              </a:pPr>
              <a:t>3</a:t>
            </a:fld>
            <a:endParaRPr lang="en-US"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454274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799B444-3D95-43D8-B284-4250BBC9FD03}" type="slidenum">
              <a:rPr lang="en-US" altLang="en-US"/>
              <a:pPr>
                <a:spcBef>
                  <a:spcPct val="0"/>
                </a:spcBef>
              </a:pPr>
              <a:t>37</a:t>
            </a:fld>
            <a:endParaRPr lang="en-US"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635335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270AE1-5B08-4713-9AEA-B05F44271C3B}" type="slidenum">
              <a:rPr lang="en-US" altLang="en-US"/>
              <a:pPr>
                <a:spcBef>
                  <a:spcPct val="0"/>
                </a:spcBef>
              </a:pPr>
              <a:t>40</a:t>
            </a:fld>
            <a:endParaRPr lang="en-US"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538000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70E1E5-E8FB-46F6-9F4C-7F316B92FBD9}" type="slidenum">
              <a:rPr lang="en-US" altLang="en-US"/>
              <a:pPr>
                <a:spcBef>
                  <a:spcPct val="0"/>
                </a:spcBef>
              </a:pPr>
              <a:t>42</a:t>
            </a:fld>
            <a:endParaRPr lang="en-US"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97995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D6D636-D02D-4531-978D-FF7710683731}" type="slidenum">
              <a:rPr lang="en-US" altLang="en-US"/>
              <a:pPr>
                <a:spcBef>
                  <a:spcPct val="0"/>
                </a:spcBef>
              </a:pPr>
              <a:t>43</a:t>
            </a:fld>
            <a:endParaRPr lang="en-US" alt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262067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902E8F6-A09F-42EE-9845-487ED7EB25B1}" type="slidenum">
              <a:rPr lang="en-US" altLang="en-US"/>
              <a:pPr>
                <a:spcBef>
                  <a:spcPct val="0"/>
                </a:spcBef>
              </a:pPr>
              <a:t>46</a:t>
            </a:fld>
            <a:endParaRPr lang="en-US" alt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740012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2B54B4-7CF2-4BA1-9218-347739D9B765}" type="slidenum">
              <a:rPr lang="en-US" altLang="en-US"/>
              <a:pPr>
                <a:spcBef>
                  <a:spcPct val="0"/>
                </a:spcBef>
              </a:pPr>
              <a:t>49</a:t>
            </a:fld>
            <a:endParaRPr lang="en-US" alt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070378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FFD852-F81E-4C50-9715-36416E63A50B}" type="slidenum">
              <a:rPr lang="en-US" altLang="en-US"/>
              <a:pPr>
                <a:spcBef>
                  <a:spcPct val="0"/>
                </a:spcBef>
              </a:pPr>
              <a:t>55</a:t>
            </a:fld>
            <a:endParaRPr lang="en-US" alt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936671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1BC005-F09E-448C-A0F5-281C95A18607}" type="slidenum">
              <a:rPr lang="en-US" altLang="en-US"/>
              <a:pPr>
                <a:spcBef>
                  <a:spcPct val="0"/>
                </a:spcBef>
              </a:pPr>
              <a:t>61</a:t>
            </a:fld>
            <a:endParaRPr lang="en-US"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91932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C1BA83F-DE64-4FCF-8406-52E7C7E84AEE}" type="slidenum">
              <a:rPr lang="en-US" altLang="en-US"/>
              <a:pPr>
                <a:spcBef>
                  <a:spcPct val="0"/>
                </a:spcBef>
              </a:pPr>
              <a:t>5</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27160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4C76822-19AC-426F-A94B-F1129480F2F0}" type="slidenum">
              <a:rPr lang="en-US" altLang="en-US"/>
              <a:pPr>
                <a:spcBef>
                  <a:spcPct val="0"/>
                </a:spcBef>
              </a:pPr>
              <a:t>7</a:t>
            </a:fld>
            <a:endParaRPr lang="en-US"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32600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6577CB3-A82F-405F-929B-944DABB5B710}" type="slidenum">
              <a:rPr lang="en-US" altLang="en-US"/>
              <a:pPr>
                <a:spcBef>
                  <a:spcPct val="0"/>
                </a:spcBef>
              </a:pPr>
              <a:t>9</a:t>
            </a:fld>
            <a:endParaRPr lang="en-U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35714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AB2F14A-B15F-4AD2-A7F2-CFE9F249DD63}" type="slidenum">
              <a:rPr lang="en-US" altLang="en-US"/>
              <a:pPr>
                <a:spcBef>
                  <a:spcPct val="0"/>
                </a:spcBef>
              </a:pPr>
              <a:t>10</a:t>
            </a:fld>
            <a:endParaRPr lang="en-US" alt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08687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5B54EF-800F-454A-B683-B744721F3C83}" type="slidenum">
              <a:rPr lang="en-US" altLang="en-US"/>
              <a:pPr>
                <a:spcBef>
                  <a:spcPct val="0"/>
                </a:spcBef>
              </a:pPr>
              <a:t>17</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24673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B4D6F12-06FB-4A5A-B904-D08102F3113D}" type="slidenum">
              <a:rPr lang="en-US" altLang="en-US"/>
              <a:pPr>
                <a:spcBef>
                  <a:spcPct val="0"/>
                </a:spcBef>
              </a:pPr>
              <a:t>22</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51585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8D9CD29-DE4C-4FA4-B45A-B474F214463A}" type="slidenum">
              <a:rPr lang="en-US" altLang="en-US"/>
              <a:pPr>
                <a:spcBef>
                  <a:spcPct val="0"/>
                </a:spcBef>
              </a:pPr>
              <a:t>23</a:t>
            </a:fld>
            <a:endParaRPr lang="en-U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28162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DE494D-2A24-4DFC-907A-BF1D3E0E568D}" type="slidenum">
              <a:rPr lang="en-US"/>
              <a:pPr>
                <a:defRPr/>
              </a:pPr>
              <a:t>‹#›</a:t>
            </a:fld>
            <a:endParaRPr lang="en-US"/>
          </a:p>
        </p:txBody>
      </p:sp>
    </p:spTree>
    <p:extLst>
      <p:ext uri="{BB962C8B-B14F-4D97-AF65-F5344CB8AC3E}">
        <p14:creationId xmlns:p14="http://schemas.microsoft.com/office/powerpoint/2010/main" val="432635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2DFA98-88E2-427A-BF44-326D8E55B824}" type="slidenum">
              <a:rPr lang="en-US"/>
              <a:pPr>
                <a:defRPr/>
              </a:pPr>
              <a:t>‹#›</a:t>
            </a:fld>
            <a:endParaRPr lang="en-US"/>
          </a:p>
        </p:txBody>
      </p:sp>
    </p:spTree>
    <p:extLst>
      <p:ext uri="{BB962C8B-B14F-4D97-AF65-F5344CB8AC3E}">
        <p14:creationId xmlns:p14="http://schemas.microsoft.com/office/powerpoint/2010/main" val="3571246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BC459C-1711-4AAE-9E27-7815D0F39AC2}" type="slidenum">
              <a:rPr lang="en-US"/>
              <a:pPr>
                <a:defRPr/>
              </a:pPr>
              <a:t>‹#›</a:t>
            </a:fld>
            <a:endParaRPr lang="en-US"/>
          </a:p>
        </p:txBody>
      </p:sp>
    </p:spTree>
    <p:extLst>
      <p:ext uri="{BB962C8B-B14F-4D97-AF65-F5344CB8AC3E}">
        <p14:creationId xmlns:p14="http://schemas.microsoft.com/office/powerpoint/2010/main" val="3555440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3A249B-A591-45E7-8728-1F42BE016C08}" type="slidenum">
              <a:rPr lang="en-US"/>
              <a:pPr>
                <a:defRPr/>
              </a:pPr>
              <a:t>‹#›</a:t>
            </a:fld>
            <a:endParaRPr lang="en-US"/>
          </a:p>
        </p:txBody>
      </p:sp>
    </p:spTree>
    <p:extLst>
      <p:ext uri="{BB962C8B-B14F-4D97-AF65-F5344CB8AC3E}">
        <p14:creationId xmlns:p14="http://schemas.microsoft.com/office/powerpoint/2010/main" val="3564669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CB4327-5D2E-400D-98CC-37A695B05D62}" type="slidenum">
              <a:rPr lang="en-US"/>
              <a:pPr>
                <a:defRPr/>
              </a:pPr>
              <a:t>‹#›</a:t>
            </a:fld>
            <a:endParaRPr lang="en-US"/>
          </a:p>
        </p:txBody>
      </p:sp>
    </p:spTree>
    <p:extLst>
      <p:ext uri="{BB962C8B-B14F-4D97-AF65-F5344CB8AC3E}">
        <p14:creationId xmlns:p14="http://schemas.microsoft.com/office/powerpoint/2010/main" val="407605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4906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4906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7FFBEC-7B02-4C98-AE5B-B5C5C360CD19}" type="slidenum">
              <a:rPr lang="en-US"/>
              <a:pPr>
                <a:defRPr/>
              </a:pPr>
              <a:t>‹#›</a:t>
            </a:fld>
            <a:endParaRPr lang="en-US"/>
          </a:p>
        </p:txBody>
      </p:sp>
    </p:spTree>
    <p:extLst>
      <p:ext uri="{BB962C8B-B14F-4D97-AF65-F5344CB8AC3E}">
        <p14:creationId xmlns:p14="http://schemas.microsoft.com/office/powerpoint/2010/main" val="2134235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F9536E0-4785-48DF-BE5C-9EA518A92AF4}" type="slidenum">
              <a:rPr lang="en-US"/>
              <a:pPr>
                <a:defRPr/>
              </a:pPr>
              <a:t>‹#›</a:t>
            </a:fld>
            <a:endParaRPr lang="en-US"/>
          </a:p>
        </p:txBody>
      </p:sp>
    </p:spTree>
    <p:extLst>
      <p:ext uri="{BB962C8B-B14F-4D97-AF65-F5344CB8AC3E}">
        <p14:creationId xmlns:p14="http://schemas.microsoft.com/office/powerpoint/2010/main" val="3374947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482B8A2-303E-462B-9A5F-AD4890E930F9}" type="slidenum">
              <a:rPr lang="en-US"/>
              <a:pPr>
                <a:defRPr/>
              </a:pPr>
              <a:t>‹#›</a:t>
            </a:fld>
            <a:endParaRPr lang="en-US"/>
          </a:p>
        </p:txBody>
      </p:sp>
    </p:spTree>
    <p:extLst>
      <p:ext uri="{BB962C8B-B14F-4D97-AF65-F5344CB8AC3E}">
        <p14:creationId xmlns:p14="http://schemas.microsoft.com/office/powerpoint/2010/main" val="2807970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BE08FA1-99A2-417E-815F-3E9E337FCA51}" type="slidenum">
              <a:rPr lang="en-US"/>
              <a:pPr>
                <a:defRPr/>
              </a:pPr>
              <a:t>‹#›</a:t>
            </a:fld>
            <a:endParaRPr lang="en-US"/>
          </a:p>
        </p:txBody>
      </p:sp>
    </p:spTree>
    <p:extLst>
      <p:ext uri="{BB962C8B-B14F-4D97-AF65-F5344CB8AC3E}">
        <p14:creationId xmlns:p14="http://schemas.microsoft.com/office/powerpoint/2010/main" val="2393008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DF698D1-0F96-4528-AA7E-04F7DD66A4E0}" type="slidenum">
              <a:rPr lang="en-US"/>
              <a:pPr>
                <a:defRPr/>
              </a:pPr>
              <a:t>‹#›</a:t>
            </a:fld>
            <a:endParaRPr lang="en-US"/>
          </a:p>
        </p:txBody>
      </p:sp>
    </p:spTree>
    <p:extLst>
      <p:ext uri="{BB962C8B-B14F-4D97-AF65-F5344CB8AC3E}">
        <p14:creationId xmlns:p14="http://schemas.microsoft.com/office/powerpoint/2010/main" val="1749917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994418-330F-48EA-8352-3CECC1327C0A}" type="slidenum">
              <a:rPr lang="en-US"/>
              <a:pPr>
                <a:defRPr/>
              </a:pPr>
              <a:t>‹#›</a:t>
            </a:fld>
            <a:endParaRPr lang="en-US"/>
          </a:p>
        </p:txBody>
      </p:sp>
    </p:spTree>
    <p:extLst>
      <p:ext uri="{BB962C8B-B14F-4D97-AF65-F5344CB8AC3E}">
        <p14:creationId xmlns:p14="http://schemas.microsoft.com/office/powerpoint/2010/main" val="3602380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219200"/>
            <a:ext cx="8229600" cy="490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945EFA7-F865-474A-AA00-F425DE68A0C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pitchFamily="34" charset="0"/>
        </a:defRPr>
      </a:lvl2pPr>
      <a:lvl3pPr algn="ctr" rtl="0" eaLnBrk="0" fontAlgn="base" hangingPunct="0">
        <a:spcBef>
          <a:spcPct val="0"/>
        </a:spcBef>
        <a:spcAft>
          <a:spcPct val="0"/>
        </a:spcAft>
        <a:defRPr sz="4000">
          <a:solidFill>
            <a:schemeClr val="tx2"/>
          </a:solidFill>
          <a:latin typeface="Arial" pitchFamily="34" charset="0"/>
        </a:defRPr>
      </a:lvl3pPr>
      <a:lvl4pPr algn="ctr" rtl="0" eaLnBrk="0" fontAlgn="base" hangingPunct="0">
        <a:spcBef>
          <a:spcPct val="0"/>
        </a:spcBef>
        <a:spcAft>
          <a:spcPct val="0"/>
        </a:spcAft>
        <a:defRPr sz="4000">
          <a:solidFill>
            <a:schemeClr val="tx2"/>
          </a:solidFill>
          <a:latin typeface="Arial" pitchFamily="34" charset="0"/>
        </a:defRPr>
      </a:lvl4pPr>
      <a:lvl5pPr algn="ctr" rtl="0" eaLnBrk="0" fontAlgn="base" hangingPunct="0">
        <a:spcBef>
          <a:spcPct val="0"/>
        </a:spcBef>
        <a:spcAft>
          <a:spcPct val="0"/>
        </a:spcAft>
        <a:defRPr sz="4000">
          <a:solidFill>
            <a:schemeClr val="tx2"/>
          </a:solidFill>
          <a:latin typeface="Arial" pitchFamily="34" charset="0"/>
        </a:defRPr>
      </a:lvl5pPr>
      <a:lvl6pPr marL="457200" algn="ctr" rtl="0" fontAlgn="base">
        <a:spcBef>
          <a:spcPct val="0"/>
        </a:spcBef>
        <a:spcAft>
          <a:spcPct val="0"/>
        </a:spcAft>
        <a:defRPr sz="4000">
          <a:solidFill>
            <a:schemeClr val="tx2"/>
          </a:solidFill>
          <a:latin typeface="Arial" pitchFamily="34" charset="0"/>
        </a:defRPr>
      </a:lvl6pPr>
      <a:lvl7pPr marL="914400" algn="ctr" rtl="0" fontAlgn="base">
        <a:spcBef>
          <a:spcPct val="0"/>
        </a:spcBef>
        <a:spcAft>
          <a:spcPct val="0"/>
        </a:spcAft>
        <a:defRPr sz="4000">
          <a:solidFill>
            <a:schemeClr val="tx2"/>
          </a:solidFill>
          <a:latin typeface="Arial" pitchFamily="34" charset="0"/>
        </a:defRPr>
      </a:lvl7pPr>
      <a:lvl8pPr marL="1371600" algn="ctr" rtl="0" fontAlgn="base">
        <a:spcBef>
          <a:spcPct val="0"/>
        </a:spcBef>
        <a:spcAft>
          <a:spcPct val="0"/>
        </a:spcAft>
        <a:defRPr sz="4000">
          <a:solidFill>
            <a:schemeClr val="tx2"/>
          </a:solidFill>
          <a:latin typeface="Arial" pitchFamily="34" charset="0"/>
        </a:defRPr>
      </a:lvl8pPr>
      <a:lvl9pPr marL="1828800" algn="ctr" rtl="0" fontAlgn="base">
        <a:spcBef>
          <a:spcPct val="0"/>
        </a:spcBef>
        <a:spcAft>
          <a:spcPct val="0"/>
        </a:spcAft>
        <a:defRPr sz="40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4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32.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33.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34.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3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36.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8.wmf"/></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37.png"/></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38.png"/></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39.png"/></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40.png"/></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9346061-0F23-4D2B-B41C-385B22ECFBB6}" type="slidenum">
              <a:rPr lang="en-US" altLang="en-US" sz="1400"/>
              <a:pPr>
                <a:spcBef>
                  <a:spcPct val="0"/>
                </a:spcBef>
                <a:buFontTx/>
                <a:buNone/>
              </a:pPr>
              <a:t>1</a:t>
            </a:fld>
            <a:endParaRPr lang="en-US" altLang="en-US" sz="1400"/>
          </a:p>
        </p:txBody>
      </p:sp>
      <p:pic>
        <p:nvPicPr>
          <p:cNvPr id="3075" name="Picture 5" descr="Figure 1: Digital-to-Analog Converter (DAC) and Analog-to-Digital Converter (ADC) Input and Output Defini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85800"/>
            <a:ext cx="8534400" cy="497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6"/>
          <p:cNvSpPr>
            <a:spLocks noChangeArrowheads="1"/>
          </p:cNvSpPr>
          <p:nvPr/>
        </p:nvSpPr>
        <p:spPr bwMode="auto">
          <a:xfrm>
            <a:off x="1600200" y="228600"/>
            <a:ext cx="48434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zh-CN" sz="2400">
                <a:ea typeface="SimSun" panose="02010600030101010101" pitchFamily="2" charset="-122"/>
              </a:rPr>
              <a:t>Digital-to-Analog Converter (DAC)</a:t>
            </a:r>
          </a:p>
        </p:txBody>
      </p:sp>
      <p:sp>
        <p:nvSpPr>
          <p:cNvPr id="3077" name="Rectangle 6"/>
          <p:cNvSpPr>
            <a:spLocks noChangeArrowheads="1"/>
          </p:cNvSpPr>
          <p:nvPr/>
        </p:nvSpPr>
        <p:spPr bwMode="auto">
          <a:xfrm>
            <a:off x="0" y="5791200"/>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zh-CN" sz="2400">
                <a:ea typeface="SimSun" panose="02010600030101010101" pitchFamily="2" charset="-122"/>
              </a:rPr>
              <a:t>Analog-to-Digital Converter (ADC)</a:t>
            </a:r>
            <a:endParaRPr lang="en-US" altLang="en-US"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9B7DE97-68F8-4862-AD1E-78267544769A}" type="slidenum">
              <a:rPr lang="en-US" altLang="en-US" sz="1400"/>
              <a:pPr>
                <a:spcBef>
                  <a:spcPct val="0"/>
                </a:spcBef>
                <a:buFontTx/>
                <a:buNone/>
              </a:pPr>
              <a:t>10</a:t>
            </a:fld>
            <a:endParaRPr lang="en-US" altLang="en-US" sz="1400"/>
          </a:p>
        </p:txBody>
      </p:sp>
      <p:sp>
        <p:nvSpPr>
          <p:cNvPr id="17411" name="Rectangle 4"/>
          <p:cNvSpPr>
            <a:spLocks noGrp="1" noChangeArrowheads="1"/>
          </p:cNvSpPr>
          <p:nvPr>
            <p:ph type="title"/>
          </p:nvPr>
        </p:nvSpPr>
        <p:spPr>
          <a:xfrm>
            <a:off x="0" y="274638"/>
            <a:ext cx="9144000" cy="792162"/>
          </a:xfrm>
        </p:spPr>
        <p:txBody>
          <a:bodyPr/>
          <a:lstStyle/>
          <a:p>
            <a:pPr eaLnBrk="1" hangingPunct="1"/>
            <a:r>
              <a:rPr lang="en-US" altLang="en-US" sz="3200" dirty="0" smtClean="0"/>
              <a:t>Ideal transfer curve of high resolution converters</a:t>
            </a:r>
          </a:p>
        </p:txBody>
      </p:sp>
      <p:pic>
        <p:nvPicPr>
          <p:cNvPr id="17412" name="Picture 5" descr="mt010_Figur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295400"/>
            <a:ext cx="8077200" cy="529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Rectangle 1"/>
          <p:cNvSpPr>
            <a:spLocks noChangeArrowheads="1"/>
          </p:cNvSpPr>
          <p:nvPr/>
        </p:nvSpPr>
        <p:spPr bwMode="auto">
          <a:xfrm>
            <a:off x="1009650" y="2000250"/>
            <a:ext cx="685800" cy="304800"/>
          </a:xfrm>
          <a:prstGeom prst="rect">
            <a:avLst/>
          </a:prstGeom>
          <a:solidFill>
            <a:schemeClr val="bg1"/>
          </a:solidFill>
          <a:ln w="9525" algn="ctr">
            <a:solidFill>
              <a:schemeClr val="bg1"/>
            </a:solidFill>
            <a:round/>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sp>
        <p:nvSpPr>
          <p:cNvPr id="17414" name="Rectangle 5"/>
          <p:cNvSpPr>
            <a:spLocks noChangeArrowheads="1"/>
          </p:cNvSpPr>
          <p:nvPr/>
        </p:nvSpPr>
        <p:spPr bwMode="auto">
          <a:xfrm>
            <a:off x="3676650" y="1981200"/>
            <a:ext cx="685800" cy="304800"/>
          </a:xfrm>
          <a:prstGeom prst="rect">
            <a:avLst/>
          </a:prstGeom>
          <a:solidFill>
            <a:schemeClr val="bg1"/>
          </a:solidFill>
          <a:ln w="9525" algn="ctr">
            <a:solidFill>
              <a:schemeClr val="bg1"/>
            </a:solidFill>
            <a:round/>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sp>
        <p:nvSpPr>
          <p:cNvPr id="17415" name="Rectangle 6"/>
          <p:cNvSpPr>
            <a:spLocks noChangeArrowheads="1"/>
          </p:cNvSpPr>
          <p:nvPr/>
        </p:nvSpPr>
        <p:spPr bwMode="auto">
          <a:xfrm>
            <a:off x="6315075" y="2057400"/>
            <a:ext cx="685800" cy="304800"/>
          </a:xfrm>
          <a:prstGeom prst="rect">
            <a:avLst/>
          </a:prstGeom>
          <a:solidFill>
            <a:schemeClr val="bg1"/>
          </a:solidFill>
          <a:ln w="9525" algn="ctr">
            <a:solidFill>
              <a:schemeClr val="bg1"/>
            </a:solidFill>
            <a:round/>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 DAC modeling</a:t>
            </a:r>
            <a:endParaRPr lang="en-US" dirty="0"/>
          </a:p>
        </p:txBody>
      </p:sp>
      <p:sp>
        <p:nvSpPr>
          <p:cNvPr id="5" name="Content Placeholder 4"/>
          <p:cNvSpPr>
            <a:spLocks noGrp="1"/>
          </p:cNvSpPr>
          <p:nvPr>
            <p:ph idx="1"/>
          </p:nvPr>
        </p:nvSpPr>
        <p:spPr/>
        <p:txBody>
          <a:bodyPr/>
          <a:lstStyle/>
          <a:p>
            <a:r>
              <a:rPr lang="en-US" dirty="0" smtClean="0"/>
              <a:t>Every student group will create a </a:t>
            </a:r>
            <a:r>
              <a:rPr lang="en-US" dirty="0" err="1" smtClean="0"/>
              <a:t>Matlab</a:t>
            </a:r>
            <a:r>
              <a:rPr lang="en-US" dirty="0" smtClean="0"/>
              <a:t> model of a DAC</a:t>
            </a:r>
          </a:p>
          <a:p>
            <a:r>
              <a:rPr lang="en-US" dirty="0" smtClean="0"/>
              <a:t>To be shared with all students</a:t>
            </a:r>
          </a:p>
          <a:p>
            <a:r>
              <a:rPr lang="en-US" dirty="0" smtClean="0"/>
              <a:t>Talk among all, but select your own architecture</a:t>
            </a:r>
          </a:p>
          <a:p>
            <a:r>
              <a:rPr lang="en-US" dirty="0" smtClean="0"/>
              <a:t>For static models, </a:t>
            </a:r>
            <a:r>
              <a:rPr lang="en-US" dirty="0" smtClean="0">
                <a:latin typeface="Times New Roman" panose="02020603050405020304" pitchFamily="18" charset="0"/>
                <a:cs typeface="Times New Roman" panose="02020603050405020304" pitchFamily="18" charset="0"/>
              </a:rPr>
              <a:t>V</a:t>
            </a:r>
            <a:r>
              <a:rPr lang="en-US" baseline="-25000" dirty="0" smtClean="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=V</a:t>
            </a:r>
            <a:r>
              <a:rPr lang="en-US" baseline="-25000" dirty="0" smtClean="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(D</a:t>
            </a:r>
            <a:r>
              <a:rPr lang="en-US" baseline="-25000" dirty="0" smtClean="0">
                <a:latin typeface="Times New Roman" panose="02020603050405020304" pitchFamily="18" charset="0"/>
                <a:cs typeface="Times New Roman" panose="02020603050405020304" pitchFamily="18" charset="0"/>
              </a:rPr>
              <a:t>in</a:t>
            </a:r>
            <a:r>
              <a:rPr lang="en-US" dirty="0" smtClean="0">
                <a:latin typeface="Times New Roman" panose="02020603050405020304" pitchFamily="18" charset="0"/>
                <a:cs typeface="Times New Roman" panose="02020603050405020304" pitchFamily="18" charset="0"/>
              </a:rPr>
              <a:t>)</a:t>
            </a:r>
          </a:p>
          <a:p>
            <a:r>
              <a:rPr lang="en-US" dirty="0" smtClean="0"/>
              <a:t>Model consists of a vector of </a:t>
            </a:r>
            <a:r>
              <a:rPr lang="en-US" dirty="0" smtClean="0">
                <a:latin typeface="Times New Roman" panose="02020603050405020304" pitchFamily="18" charset="0"/>
                <a:cs typeface="Times New Roman" panose="02020603050405020304" pitchFamily="18" charset="0"/>
              </a:rPr>
              <a:t>V</a:t>
            </a:r>
            <a:r>
              <a:rPr lang="en-US" baseline="-25000" dirty="0" smtClean="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’s</a:t>
            </a:r>
            <a:r>
              <a:rPr lang="en-US" dirty="0" smtClean="0"/>
              <a:t>, indexed with the DAC input code </a:t>
            </a:r>
            <a:r>
              <a:rPr lang="en-US" dirty="0">
                <a:latin typeface="Times New Roman" panose="02020603050405020304" pitchFamily="18" charset="0"/>
                <a:cs typeface="Times New Roman" panose="02020603050405020304" pitchFamily="18" charset="0"/>
              </a:rPr>
              <a:t>D</a:t>
            </a:r>
            <a:r>
              <a:rPr lang="en-US" baseline="-25000" dirty="0">
                <a:latin typeface="Times New Roman" panose="02020603050405020304" pitchFamily="18" charset="0"/>
                <a:cs typeface="Times New Roman" panose="02020603050405020304" pitchFamily="18" charset="0"/>
              </a:rPr>
              <a:t>in</a:t>
            </a:r>
            <a:r>
              <a:rPr lang="en-US" dirty="0" smtClean="0"/>
              <a:t>.</a:t>
            </a:r>
            <a:endParaRPr lang="en-US" dirty="0"/>
          </a:p>
        </p:txBody>
      </p:sp>
      <p:sp>
        <p:nvSpPr>
          <p:cNvPr id="3" name="Slide Number Placeholder 2"/>
          <p:cNvSpPr>
            <a:spLocks noGrp="1"/>
          </p:cNvSpPr>
          <p:nvPr>
            <p:ph type="sldNum" sz="quarter" idx="12"/>
          </p:nvPr>
        </p:nvSpPr>
        <p:spPr/>
        <p:txBody>
          <a:bodyPr/>
          <a:lstStyle/>
          <a:p>
            <a:pPr>
              <a:defRPr/>
            </a:pPr>
            <a:fld id="{D482B8A2-303E-462B-9A5F-AD4890E930F9}" type="slidenum">
              <a:rPr lang="en-US" smtClean="0"/>
              <a:pPr>
                <a:defRPr/>
              </a:pPr>
              <a:t>11</a:t>
            </a:fld>
            <a:endParaRPr lang="en-US"/>
          </a:p>
        </p:txBody>
      </p:sp>
    </p:spTree>
    <p:extLst>
      <p:ext uri="{BB962C8B-B14F-4D97-AF65-F5344CB8AC3E}">
        <p14:creationId xmlns:p14="http://schemas.microsoft.com/office/powerpoint/2010/main" val="3397724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83A249B-A591-45E7-8728-1F42BE016C08}" type="slidenum">
              <a:rPr lang="en-US" smtClean="0"/>
              <a:pPr>
                <a:defRPr/>
              </a:pPr>
              <a:t>12</a:t>
            </a:fld>
            <a:endParaRPr lang="en-US"/>
          </a:p>
        </p:txBody>
      </p:sp>
      <p:pic>
        <p:nvPicPr>
          <p:cNvPr id="5" name="Picture 4" descr="Figure 4: Transfer Function for Ideal Unipolar 3-bit DA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685800"/>
            <a:ext cx="6629400" cy="536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0182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BE08FA1-99A2-417E-815F-3E9E337FCA51}" type="slidenum">
              <a:rPr lang="en-US" smtClean="0"/>
              <a:pPr>
                <a:defRPr/>
              </a:pPr>
              <a:t>13</a:t>
            </a:fld>
            <a:endParaRPr lang="en-US"/>
          </a:p>
        </p:txBody>
      </p:sp>
      <p:cxnSp>
        <p:nvCxnSpPr>
          <p:cNvPr id="4" name="Straight Arrow Connector 3"/>
          <p:cNvCxnSpPr/>
          <p:nvPr/>
        </p:nvCxnSpPr>
        <p:spPr bwMode="auto">
          <a:xfrm>
            <a:off x="1143000" y="4572000"/>
            <a:ext cx="6629400" cy="0"/>
          </a:xfrm>
          <a:prstGeom prst="straightConnector1">
            <a:avLst/>
          </a:prstGeom>
          <a:noFill/>
          <a:ln w="9525" cap="flat" cmpd="sng" algn="ctr">
            <a:solidFill>
              <a:schemeClr val="tx1"/>
            </a:solidFill>
            <a:prstDash val="solid"/>
            <a:round/>
            <a:headEnd type="none" w="med" len="med"/>
            <a:tailEnd type="triangle"/>
          </a:ln>
          <a:effectLst/>
        </p:spPr>
      </p:cxnSp>
      <p:cxnSp>
        <p:nvCxnSpPr>
          <p:cNvPr id="6" name="Straight Arrow Connector 5"/>
          <p:cNvCxnSpPr/>
          <p:nvPr/>
        </p:nvCxnSpPr>
        <p:spPr bwMode="auto">
          <a:xfrm flipV="1">
            <a:off x="1676400" y="1524000"/>
            <a:ext cx="0" cy="3276600"/>
          </a:xfrm>
          <a:prstGeom prst="straightConnector1">
            <a:avLst/>
          </a:prstGeom>
          <a:noFill/>
          <a:ln w="9525" cap="flat" cmpd="sng" algn="ctr">
            <a:solidFill>
              <a:schemeClr val="tx1"/>
            </a:solidFill>
            <a:prstDash val="solid"/>
            <a:round/>
            <a:headEnd type="none" w="med" len="med"/>
            <a:tailEnd type="triangle"/>
          </a:ln>
          <a:effectLst/>
        </p:spPr>
      </p:cxnSp>
      <p:sp>
        <p:nvSpPr>
          <p:cNvPr id="7" name="TextBox 6"/>
          <p:cNvSpPr txBox="1"/>
          <p:nvPr/>
        </p:nvSpPr>
        <p:spPr>
          <a:xfrm>
            <a:off x="7747000" y="4332470"/>
            <a:ext cx="269626" cy="461665"/>
          </a:xfrm>
          <a:prstGeom prst="rect">
            <a:avLst/>
          </a:prstGeom>
          <a:noFill/>
        </p:spPr>
        <p:txBody>
          <a:bodyPr wrap="none" rtlCol="0">
            <a:spAutoFit/>
          </a:bodyPr>
          <a:lstStyle/>
          <a:p>
            <a:r>
              <a:rPr lang="en-US" dirty="0" smtClean="0"/>
              <a:t>t</a:t>
            </a:r>
            <a:endParaRPr lang="en-US" dirty="0"/>
          </a:p>
        </p:txBody>
      </p:sp>
      <p:sp>
        <p:nvSpPr>
          <p:cNvPr id="8" name="TextBox 7"/>
          <p:cNvSpPr txBox="1"/>
          <p:nvPr/>
        </p:nvSpPr>
        <p:spPr>
          <a:xfrm>
            <a:off x="1600200" y="1143000"/>
            <a:ext cx="544380" cy="461665"/>
          </a:xfrm>
          <a:prstGeom prst="rect">
            <a:avLst/>
          </a:prstGeom>
          <a:noFill/>
        </p:spPr>
        <p:txBody>
          <a:bodyPr wrap="none" rtlCol="0">
            <a:spAutoFit/>
          </a:bodyPr>
          <a:lstStyle/>
          <a:p>
            <a:r>
              <a:rPr lang="en-US" dirty="0" smtClean="0"/>
              <a:t>Vo</a:t>
            </a:r>
            <a:endParaRPr lang="en-US" dirty="0"/>
          </a:p>
        </p:txBody>
      </p:sp>
      <p:sp>
        <p:nvSpPr>
          <p:cNvPr id="9" name="TextBox 8"/>
          <p:cNvSpPr txBox="1"/>
          <p:nvPr/>
        </p:nvSpPr>
        <p:spPr>
          <a:xfrm>
            <a:off x="7368692" y="4722350"/>
            <a:ext cx="647934" cy="461665"/>
          </a:xfrm>
          <a:prstGeom prst="rect">
            <a:avLst/>
          </a:prstGeom>
          <a:noFill/>
        </p:spPr>
        <p:txBody>
          <a:bodyPr wrap="none" rtlCol="0">
            <a:spAutoFit/>
          </a:bodyPr>
          <a:lstStyle/>
          <a:p>
            <a:r>
              <a:rPr lang="en-US" dirty="0" smtClean="0"/>
              <a:t>Din</a:t>
            </a:r>
            <a:endParaRPr lang="en-US" dirty="0"/>
          </a:p>
        </p:txBody>
      </p:sp>
      <p:cxnSp>
        <p:nvCxnSpPr>
          <p:cNvPr id="11" name="Straight Connector 10"/>
          <p:cNvCxnSpPr/>
          <p:nvPr/>
        </p:nvCxnSpPr>
        <p:spPr bwMode="auto">
          <a:xfrm>
            <a:off x="2514600" y="2286000"/>
            <a:ext cx="0" cy="2407742"/>
          </a:xfrm>
          <a:prstGeom prst="line">
            <a:avLst/>
          </a:prstGeom>
          <a:noFill/>
          <a:ln w="95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352800" y="2209800"/>
            <a:ext cx="0" cy="2475475"/>
          </a:xfrm>
          <a:prstGeom prst="line">
            <a:avLst/>
          </a:prstGeom>
          <a:no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4191000" y="2286000"/>
            <a:ext cx="0" cy="2407742"/>
          </a:xfrm>
          <a:prstGeom prst="line">
            <a:avLst/>
          </a:prstGeom>
          <a:no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5029200" y="2209800"/>
            <a:ext cx="0" cy="2483942"/>
          </a:xfrm>
          <a:prstGeom prst="line">
            <a:avLst/>
          </a:prstGeom>
          <a:no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a:off x="5867400" y="2286000"/>
            <a:ext cx="0" cy="2399276"/>
          </a:xfrm>
          <a:prstGeom prst="line">
            <a:avLst/>
          </a:prstGeom>
          <a:noFill/>
          <a:ln w="9525" cap="flat" cmpd="sng" algn="ctr">
            <a:solidFill>
              <a:schemeClr val="tx1"/>
            </a:solidFill>
            <a:prstDash val="solid"/>
            <a:round/>
            <a:headEnd type="none" w="med" len="med"/>
            <a:tailEnd type="none" w="med" len="med"/>
          </a:ln>
          <a:effectLst/>
        </p:spPr>
      </p:cxnSp>
      <p:sp>
        <p:nvSpPr>
          <p:cNvPr id="18" name="TextBox 17"/>
          <p:cNvSpPr txBox="1"/>
          <p:nvPr/>
        </p:nvSpPr>
        <p:spPr>
          <a:xfrm>
            <a:off x="1981200" y="4580467"/>
            <a:ext cx="356188" cy="461665"/>
          </a:xfrm>
          <a:prstGeom prst="rect">
            <a:avLst/>
          </a:prstGeom>
          <a:noFill/>
        </p:spPr>
        <p:txBody>
          <a:bodyPr wrap="none" rtlCol="0">
            <a:spAutoFit/>
          </a:bodyPr>
          <a:lstStyle/>
          <a:p>
            <a:r>
              <a:rPr lang="en-US" dirty="0" smtClean="0"/>
              <a:t>4</a:t>
            </a:r>
            <a:endParaRPr lang="en-US" dirty="0"/>
          </a:p>
        </p:txBody>
      </p:sp>
      <p:sp>
        <p:nvSpPr>
          <p:cNvPr id="19" name="TextBox 18"/>
          <p:cNvSpPr txBox="1"/>
          <p:nvPr/>
        </p:nvSpPr>
        <p:spPr>
          <a:xfrm>
            <a:off x="2753209" y="4580467"/>
            <a:ext cx="356188" cy="461665"/>
          </a:xfrm>
          <a:prstGeom prst="rect">
            <a:avLst/>
          </a:prstGeom>
          <a:noFill/>
        </p:spPr>
        <p:txBody>
          <a:bodyPr wrap="none" rtlCol="0">
            <a:spAutoFit/>
          </a:bodyPr>
          <a:lstStyle/>
          <a:p>
            <a:r>
              <a:rPr lang="en-US" dirty="0"/>
              <a:t>6</a:t>
            </a:r>
          </a:p>
        </p:txBody>
      </p:sp>
      <p:sp>
        <p:nvSpPr>
          <p:cNvPr id="20" name="TextBox 19"/>
          <p:cNvSpPr txBox="1"/>
          <p:nvPr/>
        </p:nvSpPr>
        <p:spPr>
          <a:xfrm>
            <a:off x="3556000" y="4580467"/>
            <a:ext cx="356188" cy="461665"/>
          </a:xfrm>
          <a:prstGeom prst="rect">
            <a:avLst/>
          </a:prstGeom>
          <a:noFill/>
        </p:spPr>
        <p:txBody>
          <a:bodyPr wrap="none" rtlCol="0">
            <a:spAutoFit/>
          </a:bodyPr>
          <a:lstStyle/>
          <a:p>
            <a:r>
              <a:rPr lang="en-US" dirty="0" smtClean="0"/>
              <a:t>3</a:t>
            </a:r>
            <a:endParaRPr lang="en-US" dirty="0"/>
          </a:p>
        </p:txBody>
      </p:sp>
      <p:sp>
        <p:nvSpPr>
          <p:cNvPr id="21" name="TextBox 20"/>
          <p:cNvSpPr txBox="1"/>
          <p:nvPr/>
        </p:nvSpPr>
        <p:spPr>
          <a:xfrm>
            <a:off x="4432006" y="4580467"/>
            <a:ext cx="356188" cy="461665"/>
          </a:xfrm>
          <a:prstGeom prst="rect">
            <a:avLst/>
          </a:prstGeom>
          <a:noFill/>
        </p:spPr>
        <p:txBody>
          <a:bodyPr wrap="none" rtlCol="0">
            <a:spAutoFit/>
          </a:bodyPr>
          <a:lstStyle/>
          <a:p>
            <a:r>
              <a:rPr lang="en-US" dirty="0" smtClean="0"/>
              <a:t>5</a:t>
            </a:r>
            <a:endParaRPr lang="en-US" dirty="0"/>
          </a:p>
        </p:txBody>
      </p:sp>
      <p:sp>
        <p:nvSpPr>
          <p:cNvPr id="22" name="TextBox 21"/>
          <p:cNvSpPr txBox="1"/>
          <p:nvPr/>
        </p:nvSpPr>
        <p:spPr>
          <a:xfrm>
            <a:off x="5303156" y="4580467"/>
            <a:ext cx="356188" cy="461665"/>
          </a:xfrm>
          <a:prstGeom prst="rect">
            <a:avLst/>
          </a:prstGeom>
          <a:noFill/>
        </p:spPr>
        <p:txBody>
          <a:bodyPr wrap="none" rtlCol="0">
            <a:spAutoFit/>
          </a:bodyPr>
          <a:lstStyle/>
          <a:p>
            <a:r>
              <a:rPr lang="en-US" dirty="0" smtClean="0"/>
              <a:t>1</a:t>
            </a:r>
            <a:endParaRPr lang="en-US" dirty="0"/>
          </a:p>
        </p:txBody>
      </p:sp>
      <p:cxnSp>
        <p:nvCxnSpPr>
          <p:cNvPr id="29" name="Straight Connector 28"/>
          <p:cNvCxnSpPr/>
          <p:nvPr/>
        </p:nvCxnSpPr>
        <p:spPr bwMode="auto">
          <a:xfrm>
            <a:off x="1676400" y="3581400"/>
            <a:ext cx="838200" cy="0"/>
          </a:xfrm>
          <a:prstGeom prst="line">
            <a:avLst/>
          </a:prstGeom>
          <a:noFill/>
          <a:ln w="28575"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2514600" y="2971800"/>
            <a:ext cx="838200" cy="0"/>
          </a:xfrm>
          <a:prstGeom prst="line">
            <a:avLst/>
          </a:prstGeom>
          <a:noFill/>
          <a:ln w="2857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a:off x="3352800" y="3810000"/>
            <a:ext cx="838200" cy="0"/>
          </a:xfrm>
          <a:prstGeom prst="line">
            <a:avLst/>
          </a:prstGeom>
          <a:noFill/>
          <a:ln w="2857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4191000" y="3276600"/>
            <a:ext cx="838200" cy="0"/>
          </a:xfrm>
          <a:prstGeom prst="line">
            <a:avLst/>
          </a:prstGeom>
          <a:noFill/>
          <a:ln w="2857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5029200" y="4298603"/>
            <a:ext cx="838200" cy="0"/>
          </a:xfrm>
          <a:prstGeom prst="line">
            <a:avLst/>
          </a:prstGeom>
          <a:noFill/>
          <a:ln w="28575"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1676400" y="3581400"/>
            <a:ext cx="0" cy="990600"/>
          </a:xfrm>
          <a:prstGeom prst="line">
            <a:avLst/>
          </a:prstGeom>
          <a:noFill/>
          <a:ln w="2857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2514600" y="2971800"/>
            <a:ext cx="0" cy="609600"/>
          </a:xfrm>
          <a:prstGeom prst="line">
            <a:avLst/>
          </a:prstGeom>
          <a:noFill/>
          <a:ln w="2857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352800" y="2971800"/>
            <a:ext cx="0" cy="838200"/>
          </a:xfrm>
          <a:prstGeom prst="line">
            <a:avLst/>
          </a:prstGeom>
          <a:noFill/>
          <a:ln w="28575"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a:off x="4191000" y="3276600"/>
            <a:ext cx="0" cy="533400"/>
          </a:xfrm>
          <a:prstGeom prst="line">
            <a:avLst/>
          </a:prstGeom>
          <a:noFill/>
          <a:ln w="2857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a:off x="5029200" y="3276600"/>
            <a:ext cx="0" cy="1022003"/>
          </a:xfrm>
          <a:prstGeom prst="line">
            <a:avLst/>
          </a:prstGeom>
          <a:no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2179994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62" name="Object 4"/>
          <p:cNvGraphicFramePr>
            <a:graphicFrameLocks noChangeAspect="1"/>
          </p:cNvGraphicFramePr>
          <p:nvPr/>
        </p:nvGraphicFramePr>
        <p:xfrm>
          <a:off x="762000" y="1282700"/>
          <a:ext cx="8001000" cy="4318000"/>
        </p:xfrm>
        <a:graphic>
          <a:graphicData uri="http://schemas.openxmlformats.org/presentationml/2006/ole">
            <mc:AlternateContent xmlns:mc="http://schemas.openxmlformats.org/markup-compatibility/2006">
              <mc:Choice xmlns:v="urn:schemas-microsoft-com:vml" Requires="v">
                <p:oleObj spid="_x0000_s99347" name="Bitmap Image" r:id="rId3" imgW="6171704" imgH="3362851" progId="Paint.Picture">
                  <p:embed/>
                </p:oleObj>
              </mc:Choice>
              <mc:Fallback>
                <p:oleObj name="Bitmap Image" r:id="rId3" imgW="6171704" imgH="3362851" progId="Paint.Picture">
                  <p:embed/>
                  <p:pic>
                    <p:nvPicPr>
                      <p:cNvPr id="9216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282700"/>
                        <a:ext cx="800100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520769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 DAC modeling</a:t>
            </a:r>
            <a:endParaRPr lang="en-US" dirty="0"/>
          </a:p>
        </p:txBody>
      </p:sp>
      <p:sp>
        <p:nvSpPr>
          <p:cNvPr id="5" name="Content Placeholder 4"/>
          <p:cNvSpPr>
            <a:spLocks noGrp="1"/>
          </p:cNvSpPr>
          <p:nvPr>
            <p:ph idx="1"/>
          </p:nvPr>
        </p:nvSpPr>
        <p:spPr/>
        <p:txBody>
          <a:bodyPr/>
          <a:lstStyle/>
          <a:p>
            <a:r>
              <a:rPr lang="en-US" dirty="0" smtClean="0"/>
              <a:t>For dynamic models, include only the previous code dependence</a:t>
            </a:r>
          </a:p>
          <a:p>
            <a:r>
              <a:rPr lang="en-US" dirty="0" smtClean="0"/>
              <a:t>For each code transition, the output is not a single value, but a waveform made of a select number of samples</a:t>
            </a:r>
          </a:p>
          <a:p>
            <a:r>
              <a:rPr lang="en-US" dirty="0" smtClean="0">
                <a:latin typeface="Times New Roman" panose="02020603050405020304" pitchFamily="18" charset="0"/>
                <a:cs typeface="Times New Roman" panose="02020603050405020304" pitchFamily="18" charset="0"/>
              </a:rPr>
              <a:t>For the first value in D</a:t>
            </a:r>
            <a:r>
              <a:rPr lang="en-US" baseline="-25000" dirty="0" smtClean="0">
                <a:latin typeface="Times New Roman" panose="02020603050405020304" pitchFamily="18" charset="0"/>
                <a:cs typeface="Times New Roman" panose="02020603050405020304" pitchFamily="18" charset="0"/>
              </a:rPr>
              <a:t>in</a:t>
            </a:r>
            <a:r>
              <a:rPr lang="en-US" dirty="0" smtClean="0">
                <a:latin typeface="Times New Roman" panose="02020603050405020304" pitchFamily="18" charset="0"/>
                <a:cs typeface="Times New Roman" panose="02020603050405020304" pitchFamily="18" charset="0"/>
              </a:rPr>
              <a:t>, just get the static </a:t>
            </a:r>
            <a:r>
              <a:rPr lang="en-US" dirty="0">
                <a:latin typeface="Times New Roman" panose="02020603050405020304" pitchFamily="18" charset="0"/>
                <a:cs typeface="Times New Roman" panose="02020603050405020304" pitchFamily="18" charset="0"/>
              </a:rPr>
              <a:t>V</a:t>
            </a:r>
            <a:r>
              <a:rPr lang="en-US" baseline="-25000" dirty="0">
                <a:latin typeface="Times New Roman" panose="02020603050405020304" pitchFamily="18" charset="0"/>
                <a:cs typeface="Times New Roman" panose="02020603050405020304" pitchFamily="18" charset="0"/>
              </a:rPr>
              <a:t>o</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Beginning from the second values in </a:t>
            </a:r>
            <a:r>
              <a:rPr lang="en-US" dirty="0">
                <a:latin typeface="Times New Roman" panose="02020603050405020304" pitchFamily="18" charset="0"/>
                <a:cs typeface="Times New Roman" panose="02020603050405020304" pitchFamily="18" charset="0"/>
              </a:rPr>
              <a:t>D</a:t>
            </a:r>
            <a:r>
              <a:rPr lang="en-US" baseline="-25000" dirty="0">
                <a:latin typeface="Times New Roman" panose="02020603050405020304" pitchFamily="18" charset="0"/>
                <a:cs typeface="Times New Roman" panose="02020603050405020304" pitchFamily="18" charset="0"/>
              </a:rPr>
              <a:t>in</a:t>
            </a:r>
            <a:r>
              <a:rPr lang="en-US" dirty="0" smtClean="0">
                <a:latin typeface="Times New Roman" panose="02020603050405020304" pitchFamily="18" charset="0"/>
                <a:cs typeface="Times New Roman" panose="02020603050405020304" pitchFamily="18" charset="0"/>
              </a:rPr>
              <a:t>, the waveform depends on both the previous code and the current code</a:t>
            </a:r>
          </a:p>
        </p:txBody>
      </p:sp>
      <p:sp>
        <p:nvSpPr>
          <p:cNvPr id="3" name="Slide Number Placeholder 2"/>
          <p:cNvSpPr>
            <a:spLocks noGrp="1"/>
          </p:cNvSpPr>
          <p:nvPr>
            <p:ph type="sldNum" sz="quarter" idx="12"/>
          </p:nvPr>
        </p:nvSpPr>
        <p:spPr/>
        <p:txBody>
          <a:bodyPr/>
          <a:lstStyle/>
          <a:p>
            <a:pPr>
              <a:defRPr/>
            </a:pPr>
            <a:fld id="{D482B8A2-303E-462B-9A5F-AD4890E930F9}" type="slidenum">
              <a:rPr lang="en-US" smtClean="0"/>
              <a:pPr>
                <a:defRPr/>
              </a:pPr>
              <a:t>15</a:t>
            </a:fld>
            <a:endParaRPr lang="en-US"/>
          </a:p>
        </p:txBody>
      </p:sp>
    </p:spTree>
    <p:extLst>
      <p:ext uri="{BB962C8B-B14F-4D97-AF65-F5344CB8AC3E}">
        <p14:creationId xmlns:p14="http://schemas.microsoft.com/office/powerpoint/2010/main" val="10712003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 DAC modeling</a:t>
            </a:r>
            <a:endParaRPr lang="en-US" dirty="0"/>
          </a:p>
        </p:txBody>
      </p:sp>
      <p:sp>
        <p:nvSpPr>
          <p:cNvPr id="5" name="Content Placeholder 4"/>
          <p:cNvSpPr>
            <a:spLocks noGrp="1"/>
          </p:cNvSpPr>
          <p:nvPr>
            <p:ph idx="1"/>
          </p:nvPr>
        </p:nvSpPr>
        <p:spPr/>
        <p:txBody>
          <a:bodyPr/>
          <a:lstStyle/>
          <a:p>
            <a:r>
              <a:rPr lang="en-US" dirty="0" smtClean="0"/>
              <a:t>For each of these transitions, we can model it with a 1</a:t>
            </a:r>
            <a:r>
              <a:rPr lang="en-US" baseline="30000" dirty="0" smtClean="0"/>
              <a:t>st</a:t>
            </a:r>
            <a:r>
              <a:rPr lang="en-US" dirty="0" smtClean="0"/>
              <a:t> or 2</a:t>
            </a:r>
            <a:r>
              <a:rPr lang="en-US" baseline="30000" dirty="0" smtClean="0"/>
              <a:t>nd</a:t>
            </a:r>
            <a:r>
              <a:rPr lang="en-US" dirty="0" smtClean="0"/>
              <a:t> order step response of an RC circuit</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R and C values corresponding to each Din can be computed with the static model</a:t>
            </a:r>
          </a:p>
          <a:p>
            <a:r>
              <a:rPr lang="en-US" dirty="0" smtClean="0">
                <a:latin typeface="Times New Roman" panose="02020603050405020304" pitchFamily="18" charset="0"/>
                <a:cs typeface="Times New Roman" panose="02020603050405020304" pitchFamily="18" charset="0"/>
              </a:rPr>
              <a:t>The RC parameterized step responses are used to interpolate between the static Vo to create the dynamic waveform</a:t>
            </a:r>
          </a:p>
          <a:p>
            <a:r>
              <a:rPr lang="en-US" dirty="0" smtClean="0">
                <a:latin typeface="Times New Roman" panose="02020603050405020304" pitchFamily="18" charset="0"/>
                <a:cs typeface="Times New Roman" panose="02020603050405020304" pitchFamily="18" charset="0"/>
              </a:rPr>
              <a:t>Details will be discussed for each DAC</a:t>
            </a:r>
            <a:endParaRPr lang="en-US" dirty="0" smtClean="0"/>
          </a:p>
        </p:txBody>
      </p:sp>
      <p:sp>
        <p:nvSpPr>
          <p:cNvPr id="3" name="Slide Number Placeholder 2"/>
          <p:cNvSpPr>
            <a:spLocks noGrp="1"/>
          </p:cNvSpPr>
          <p:nvPr>
            <p:ph type="sldNum" sz="quarter" idx="12"/>
          </p:nvPr>
        </p:nvSpPr>
        <p:spPr/>
        <p:txBody>
          <a:bodyPr/>
          <a:lstStyle/>
          <a:p>
            <a:pPr>
              <a:defRPr/>
            </a:pPr>
            <a:fld id="{D482B8A2-303E-462B-9A5F-AD4890E930F9}" type="slidenum">
              <a:rPr lang="en-US" smtClean="0"/>
              <a:pPr>
                <a:defRPr/>
              </a:pPr>
              <a:t>16</a:t>
            </a:fld>
            <a:endParaRPr lang="en-US"/>
          </a:p>
        </p:txBody>
      </p:sp>
    </p:spTree>
    <p:extLst>
      <p:ext uri="{BB962C8B-B14F-4D97-AF65-F5344CB8AC3E}">
        <p14:creationId xmlns:p14="http://schemas.microsoft.com/office/powerpoint/2010/main" val="14480047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AEF7F87-5AFF-4238-B37F-B98232EDE50F}" type="slidenum">
              <a:rPr lang="en-US" altLang="en-US" sz="1400"/>
              <a:pPr>
                <a:spcBef>
                  <a:spcPct val="0"/>
                </a:spcBef>
                <a:buFontTx/>
                <a:buNone/>
              </a:pPr>
              <a:t>17</a:t>
            </a:fld>
            <a:endParaRPr lang="en-US" altLang="en-US" sz="1400"/>
          </a:p>
        </p:txBody>
      </p:sp>
      <p:sp>
        <p:nvSpPr>
          <p:cNvPr id="20483" name="Rectangle 2"/>
          <p:cNvSpPr>
            <a:spLocks noGrp="1" noChangeArrowheads="1"/>
          </p:cNvSpPr>
          <p:nvPr>
            <p:ph type="title"/>
          </p:nvPr>
        </p:nvSpPr>
        <p:spPr/>
        <p:txBody>
          <a:bodyPr/>
          <a:lstStyle/>
          <a:p>
            <a:r>
              <a:rPr lang="en-US" altLang="en-US" smtClean="0"/>
              <a:t>The Kelvin Divider (String DAC)</a:t>
            </a:r>
          </a:p>
        </p:txBody>
      </p:sp>
      <p:sp>
        <p:nvSpPr>
          <p:cNvPr id="20484" name="Rectangle 3"/>
          <p:cNvSpPr>
            <a:spLocks noGrp="1" noChangeArrowheads="1"/>
          </p:cNvSpPr>
          <p:nvPr>
            <p:ph type="body" idx="1"/>
          </p:nvPr>
        </p:nvSpPr>
        <p:spPr>
          <a:xfrm>
            <a:off x="457200" y="5029200"/>
            <a:ext cx="8229600" cy="1447800"/>
          </a:xfrm>
        </p:spPr>
        <p:txBody>
          <a:bodyPr/>
          <a:lstStyle/>
          <a:p>
            <a:pPr>
              <a:lnSpc>
                <a:spcPct val="90000"/>
              </a:lnSpc>
            </a:pPr>
            <a:r>
              <a:rPr lang="en-US" altLang="en-US" sz="2400" dirty="0" smtClean="0"/>
              <a:t>N-bit version consists of 2</a:t>
            </a:r>
            <a:r>
              <a:rPr lang="en-US" altLang="en-US" sz="2400" baseline="30000" dirty="0" smtClean="0"/>
              <a:t>N</a:t>
            </a:r>
            <a:r>
              <a:rPr lang="en-US" altLang="en-US" sz="2400" dirty="0" smtClean="0"/>
              <a:t> equal resistors in series and 2</a:t>
            </a:r>
            <a:r>
              <a:rPr lang="en-US" altLang="en-US" sz="2400" baseline="30000" dirty="0" smtClean="0"/>
              <a:t>N</a:t>
            </a:r>
            <a:r>
              <a:rPr lang="en-US" altLang="en-US" sz="2400" dirty="0" smtClean="0"/>
              <a:t> switches </a:t>
            </a:r>
          </a:p>
          <a:p>
            <a:pPr>
              <a:lnSpc>
                <a:spcPct val="90000"/>
              </a:lnSpc>
            </a:pPr>
            <a:r>
              <a:rPr lang="en-US" altLang="en-US" sz="2400" dirty="0" smtClean="0"/>
              <a:t>Need N-bit binary to 1 of 2</a:t>
            </a:r>
            <a:r>
              <a:rPr lang="en-US" altLang="en-US" sz="2400" baseline="30000" dirty="0" smtClean="0"/>
              <a:t>N</a:t>
            </a:r>
            <a:r>
              <a:rPr lang="en-US" altLang="en-US" sz="2400" dirty="0" smtClean="0"/>
              <a:t> decoder</a:t>
            </a:r>
          </a:p>
          <a:p>
            <a:pPr>
              <a:lnSpc>
                <a:spcPct val="90000"/>
              </a:lnSpc>
            </a:pPr>
            <a:r>
              <a:rPr lang="en-US" altLang="en-US" sz="2400" dirty="0" smtClean="0"/>
              <a:t>If input code = k, analog output  the k</a:t>
            </a:r>
            <a:r>
              <a:rPr lang="en-US" altLang="en-US" sz="2400" baseline="30000" dirty="0" smtClean="0"/>
              <a:t>th</a:t>
            </a:r>
            <a:r>
              <a:rPr lang="en-US" altLang="en-US" sz="2400" dirty="0" smtClean="0"/>
              <a:t> tap voltage.</a:t>
            </a:r>
          </a:p>
        </p:txBody>
      </p:sp>
      <p:sp>
        <p:nvSpPr>
          <p:cNvPr id="20485" name="AutoShape 4" descr="Image"/>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400"/>
          </a:p>
        </p:txBody>
      </p:sp>
      <p:pic>
        <p:nvPicPr>
          <p:cNvPr id="20486" name="Picture 5"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031875"/>
            <a:ext cx="5791200" cy="384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7" name="Text Box 6"/>
          <p:cNvSpPr txBox="1">
            <a:spLocks noChangeArrowheads="1"/>
          </p:cNvSpPr>
          <p:nvPr/>
        </p:nvSpPr>
        <p:spPr bwMode="auto">
          <a:xfrm>
            <a:off x="3276600" y="4281488"/>
            <a:ext cx="463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cs typeface="Arial" panose="020B0604020202020204" pitchFamily="34" charset="0"/>
              </a:rPr>
              <a:t>V0</a:t>
            </a:r>
          </a:p>
        </p:txBody>
      </p:sp>
      <p:sp>
        <p:nvSpPr>
          <p:cNvPr id="20488" name="Text Box 7"/>
          <p:cNvSpPr txBox="1">
            <a:spLocks noChangeArrowheads="1"/>
          </p:cNvSpPr>
          <p:nvPr/>
        </p:nvSpPr>
        <p:spPr bwMode="auto">
          <a:xfrm>
            <a:off x="3276600" y="3824288"/>
            <a:ext cx="463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cs typeface="Arial" panose="020B0604020202020204" pitchFamily="34" charset="0"/>
              </a:rPr>
              <a:t>V1</a:t>
            </a:r>
          </a:p>
        </p:txBody>
      </p:sp>
      <p:sp>
        <p:nvSpPr>
          <p:cNvPr id="20489" name="Text Box 8"/>
          <p:cNvSpPr txBox="1">
            <a:spLocks noChangeArrowheads="1"/>
          </p:cNvSpPr>
          <p:nvPr/>
        </p:nvSpPr>
        <p:spPr bwMode="auto">
          <a:xfrm>
            <a:off x="3276600" y="3443288"/>
            <a:ext cx="463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cs typeface="Arial" panose="020B0604020202020204" pitchFamily="34" charset="0"/>
              </a:rPr>
              <a:t>V2</a:t>
            </a:r>
          </a:p>
        </p:txBody>
      </p:sp>
      <p:sp>
        <p:nvSpPr>
          <p:cNvPr id="20490" name="Text Box 9"/>
          <p:cNvSpPr txBox="1">
            <a:spLocks noChangeArrowheads="1"/>
          </p:cNvSpPr>
          <p:nvPr/>
        </p:nvSpPr>
        <p:spPr bwMode="auto">
          <a:xfrm>
            <a:off x="3276600" y="2971800"/>
            <a:ext cx="463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cs typeface="Arial" panose="020B0604020202020204" pitchFamily="34" charset="0"/>
              </a:rPr>
              <a:t>V3</a:t>
            </a:r>
          </a:p>
        </p:txBody>
      </p:sp>
      <p:sp>
        <p:nvSpPr>
          <p:cNvPr id="20491" name="Text Box 10"/>
          <p:cNvSpPr txBox="1">
            <a:spLocks noChangeArrowheads="1"/>
          </p:cNvSpPr>
          <p:nvPr/>
        </p:nvSpPr>
        <p:spPr bwMode="auto">
          <a:xfrm>
            <a:off x="3276600" y="2590800"/>
            <a:ext cx="463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cs typeface="Arial" panose="020B0604020202020204" pitchFamily="34" charset="0"/>
              </a:rPr>
              <a:t>V4</a:t>
            </a:r>
          </a:p>
        </p:txBody>
      </p:sp>
      <p:sp>
        <p:nvSpPr>
          <p:cNvPr id="20492" name="Text Box 11"/>
          <p:cNvSpPr txBox="1">
            <a:spLocks noChangeArrowheads="1"/>
          </p:cNvSpPr>
          <p:nvPr/>
        </p:nvSpPr>
        <p:spPr bwMode="auto">
          <a:xfrm>
            <a:off x="3276600" y="2209800"/>
            <a:ext cx="463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cs typeface="Arial" panose="020B0604020202020204" pitchFamily="34" charset="0"/>
              </a:rPr>
              <a:t>V5</a:t>
            </a:r>
          </a:p>
        </p:txBody>
      </p:sp>
      <p:sp>
        <p:nvSpPr>
          <p:cNvPr id="20493" name="Text Box 12"/>
          <p:cNvSpPr txBox="1">
            <a:spLocks noChangeArrowheads="1"/>
          </p:cNvSpPr>
          <p:nvPr/>
        </p:nvSpPr>
        <p:spPr bwMode="auto">
          <a:xfrm>
            <a:off x="3276600" y="1752600"/>
            <a:ext cx="463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cs typeface="Arial" panose="020B0604020202020204" pitchFamily="34" charset="0"/>
              </a:rPr>
              <a:t>V6</a:t>
            </a:r>
          </a:p>
        </p:txBody>
      </p:sp>
      <p:sp>
        <p:nvSpPr>
          <p:cNvPr id="20494" name="Text Box 13"/>
          <p:cNvSpPr txBox="1">
            <a:spLocks noChangeArrowheads="1"/>
          </p:cNvSpPr>
          <p:nvPr/>
        </p:nvSpPr>
        <p:spPr bwMode="auto">
          <a:xfrm>
            <a:off x="3276600" y="1371600"/>
            <a:ext cx="463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cs typeface="Arial" panose="020B0604020202020204" pitchFamily="34" charset="0"/>
              </a:rPr>
              <a:t>V7</a:t>
            </a:r>
          </a:p>
        </p:txBody>
      </p:sp>
      <p:sp>
        <p:nvSpPr>
          <p:cNvPr id="20495" name="Text Box 14"/>
          <p:cNvSpPr txBox="1">
            <a:spLocks noChangeArrowheads="1"/>
          </p:cNvSpPr>
          <p:nvPr/>
        </p:nvSpPr>
        <p:spPr bwMode="auto">
          <a:xfrm>
            <a:off x="163513" y="1549400"/>
            <a:ext cx="2579687" cy="302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3-bit string DAC:</a:t>
            </a:r>
          </a:p>
          <a:p>
            <a:pPr eaLnBrk="1" hangingPunct="1">
              <a:spcBef>
                <a:spcPct val="0"/>
              </a:spcBef>
              <a:buFontTx/>
              <a:buNone/>
            </a:pPr>
            <a:r>
              <a:rPr lang="en-US" altLang="en-US" sz="2400"/>
              <a:t>   Vref and gnd</a:t>
            </a:r>
          </a:p>
          <a:p>
            <a:pPr eaLnBrk="1" hangingPunct="1">
              <a:spcBef>
                <a:spcPct val="0"/>
              </a:spcBef>
              <a:buFontTx/>
              <a:buNone/>
            </a:pPr>
            <a:r>
              <a:rPr lang="en-US" altLang="en-US" sz="2400"/>
              <a:t>   8 unit resistors</a:t>
            </a:r>
          </a:p>
          <a:p>
            <a:pPr eaLnBrk="1" hangingPunct="1">
              <a:spcBef>
                <a:spcPct val="0"/>
              </a:spcBef>
              <a:buFontTx/>
              <a:buNone/>
            </a:pPr>
            <a:r>
              <a:rPr lang="en-US" altLang="en-US" sz="2400"/>
              <a:t>   8 tap voltages</a:t>
            </a:r>
          </a:p>
          <a:p>
            <a:pPr eaLnBrk="1" hangingPunct="1">
              <a:spcBef>
                <a:spcPct val="0"/>
              </a:spcBef>
              <a:buFontTx/>
              <a:buNone/>
            </a:pPr>
            <a:r>
              <a:rPr lang="en-US" altLang="en-US" sz="2400"/>
              <a:t>   3 digital input</a:t>
            </a:r>
          </a:p>
          <a:p>
            <a:pPr eaLnBrk="1" hangingPunct="1">
              <a:spcBef>
                <a:spcPct val="0"/>
              </a:spcBef>
              <a:buFontTx/>
              <a:buNone/>
            </a:pPr>
            <a:r>
              <a:rPr lang="en-US" altLang="en-US" sz="2400"/>
              <a:t>   3 to “1 of 8” dec</a:t>
            </a:r>
          </a:p>
          <a:p>
            <a:pPr eaLnBrk="1" hangingPunct="1">
              <a:spcBef>
                <a:spcPct val="0"/>
              </a:spcBef>
              <a:buFontTx/>
              <a:buNone/>
            </a:pPr>
            <a:r>
              <a:rPr lang="en-US" altLang="en-US" sz="2400"/>
              <a:t>   analog Vout</a:t>
            </a:r>
          </a:p>
          <a:p>
            <a:pPr eaLnBrk="1" hangingPunct="1">
              <a:spcBef>
                <a:spcPct val="0"/>
              </a:spcBef>
              <a:buFontTx/>
              <a:buNone/>
            </a:pPr>
            <a:r>
              <a:rPr lang="en-US" altLang="en-US" sz="2400"/>
              <a:t>   Vout buffer</a:t>
            </a:r>
          </a:p>
        </p:txBody>
      </p:sp>
      <p:sp>
        <p:nvSpPr>
          <p:cNvPr id="3410960" name="AutoShape 16"/>
          <p:cNvSpPr>
            <a:spLocks noChangeArrowheads="1"/>
          </p:cNvSpPr>
          <p:nvPr/>
        </p:nvSpPr>
        <p:spPr bwMode="auto">
          <a:xfrm rot="5400000">
            <a:off x="7353300" y="3048000"/>
            <a:ext cx="685800" cy="762000"/>
          </a:xfrm>
          <a:prstGeom prst="triangle">
            <a:avLst>
              <a:gd name="adj" fmla="val 50000"/>
            </a:avLst>
          </a:prstGeom>
          <a:noFill/>
          <a:ln w="9525" algn="ctr">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2400"/>
          </a:p>
        </p:txBody>
      </p:sp>
      <p:sp>
        <p:nvSpPr>
          <p:cNvPr id="3410961" name="Line 17"/>
          <p:cNvSpPr>
            <a:spLocks noChangeShapeType="1"/>
          </p:cNvSpPr>
          <p:nvPr/>
        </p:nvSpPr>
        <p:spPr bwMode="auto">
          <a:xfrm>
            <a:off x="8064500" y="3429000"/>
            <a:ext cx="609600" cy="1588"/>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3410963" name="Line 19"/>
          <p:cNvSpPr>
            <a:spLocks noChangeShapeType="1"/>
          </p:cNvSpPr>
          <p:nvPr/>
        </p:nvSpPr>
        <p:spPr bwMode="auto">
          <a:xfrm>
            <a:off x="7010400" y="2819400"/>
            <a:ext cx="0" cy="38100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3410964" name="Line 20"/>
          <p:cNvSpPr>
            <a:spLocks noChangeShapeType="1"/>
          </p:cNvSpPr>
          <p:nvPr/>
        </p:nvSpPr>
        <p:spPr bwMode="auto">
          <a:xfrm>
            <a:off x="7010400" y="3200400"/>
            <a:ext cx="304800" cy="1588"/>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3410965" name="Line 21"/>
          <p:cNvSpPr>
            <a:spLocks noChangeShapeType="1"/>
          </p:cNvSpPr>
          <p:nvPr/>
        </p:nvSpPr>
        <p:spPr bwMode="auto">
          <a:xfrm>
            <a:off x="7010400" y="3581400"/>
            <a:ext cx="304800" cy="1588"/>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3410966" name="Line 22"/>
          <p:cNvSpPr>
            <a:spLocks noChangeShapeType="1"/>
          </p:cNvSpPr>
          <p:nvPr/>
        </p:nvSpPr>
        <p:spPr bwMode="auto">
          <a:xfrm>
            <a:off x="7010400" y="3581400"/>
            <a:ext cx="0" cy="30480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3410967" name="Line 23"/>
          <p:cNvSpPr>
            <a:spLocks noChangeShapeType="1"/>
          </p:cNvSpPr>
          <p:nvPr/>
        </p:nvSpPr>
        <p:spPr bwMode="auto">
          <a:xfrm>
            <a:off x="7010400" y="3886200"/>
            <a:ext cx="1295400" cy="1588"/>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3410968" name="Line 24"/>
          <p:cNvSpPr>
            <a:spLocks noChangeShapeType="1"/>
          </p:cNvSpPr>
          <p:nvPr/>
        </p:nvSpPr>
        <p:spPr bwMode="auto">
          <a:xfrm flipV="1">
            <a:off x="8305800" y="3429000"/>
            <a:ext cx="0" cy="45720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3410970" name="Text Box 26"/>
          <p:cNvSpPr txBox="1">
            <a:spLocks noChangeArrowheads="1"/>
          </p:cNvSpPr>
          <p:nvPr/>
        </p:nvSpPr>
        <p:spPr bwMode="auto">
          <a:xfrm>
            <a:off x="7239000" y="3048000"/>
            <a:ext cx="361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a:t>
            </a:r>
          </a:p>
        </p:txBody>
      </p:sp>
      <p:sp>
        <p:nvSpPr>
          <p:cNvPr id="3410971" name="Text Box 27"/>
          <p:cNvSpPr txBox="1">
            <a:spLocks noChangeArrowheads="1"/>
          </p:cNvSpPr>
          <p:nvPr/>
        </p:nvSpPr>
        <p:spPr bwMode="auto">
          <a:xfrm>
            <a:off x="7264400" y="33401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1096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1096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1096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1096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1096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1096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1096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1096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1097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109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10960" grpId="0" animBg="1"/>
      <p:bldP spid="3410961" grpId="0" animBg="1"/>
      <p:bldP spid="3410963" grpId="0" animBg="1"/>
      <p:bldP spid="3410964" grpId="0" animBg="1"/>
      <p:bldP spid="3410965" grpId="0" animBg="1"/>
      <p:bldP spid="3410966" grpId="0" animBg="1"/>
      <p:bldP spid="3410967" grpId="0" animBg="1"/>
      <p:bldP spid="3410968" grpId="0" animBg="1"/>
      <p:bldP spid="3410970" grpId="0"/>
      <p:bldP spid="341097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52400"/>
            <a:ext cx="8229600" cy="762000"/>
          </a:xfrm>
        </p:spPr>
        <p:txBody>
          <a:bodyPr/>
          <a:lstStyle/>
          <a:p>
            <a:r>
              <a:rPr lang="en-US" altLang="en-US" smtClean="0"/>
              <a:t>Model in Matlab</a:t>
            </a:r>
          </a:p>
        </p:txBody>
      </p:sp>
      <p:sp>
        <p:nvSpPr>
          <p:cNvPr id="24579" name="Content Placeholder 2"/>
          <p:cNvSpPr>
            <a:spLocks noGrp="1"/>
          </p:cNvSpPr>
          <p:nvPr>
            <p:ph idx="1"/>
          </p:nvPr>
        </p:nvSpPr>
        <p:spPr>
          <a:xfrm>
            <a:off x="457200" y="1066800"/>
            <a:ext cx="8229600" cy="5059363"/>
          </a:xfrm>
        </p:spPr>
        <p:txBody>
          <a:bodyPr/>
          <a:lstStyle/>
          <a:p>
            <a:r>
              <a:rPr lang="en-US" altLang="en-US" dirty="0" err="1" smtClean="0"/>
              <a:t>Vref</a:t>
            </a:r>
            <a:r>
              <a:rPr lang="en-US" altLang="en-US" dirty="0" smtClean="0"/>
              <a:t> can also be normalized to 1</a:t>
            </a:r>
          </a:p>
          <a:p>
            <a:r>
              <a:rPr lang="en-US" altLang="en-US" dirty="0" smtClean="0"/>
              <a:t>Unipolar V range: 0 to 1</a:t>
            </a:r>
          </a:p>
          <a:p>
            <a:pPr lvl="1"/>
            <a:r>
              <a:rPr lang="en-US" altLang="en-US" dirty="0" smtClean="0"/>
              <a:t>Alternatively can have two resistors of R/2 at </a:t>
            </a:r>
            <a:r>
              <a:rPr lang="en-US" altLang="en-US" dirty="0" err="1" smtClean="0"/>
              <a:t>Vref</a:t>
            </a:r>
            <a:r>
              <a:rPr lang="en-US" altLang="en-US" dirty="0" smtClean="0"/>
              <a:t> and </a:t>
            </a:r>
            <a:r>
              <a:rPr lang="en-US" altLang="en-US" dirty="0" err="1" smtClean="0"/>
              <a:t>gnd</a:t>
            </a:r>
            <a:r>
              <a:rPr lang="en-US" altLang="en-US" dirty="0" smtClean="0"/>
              <a:t>, shift tap voltages by 0.5 V</a:t>
            </a:r>
            <a:r>
              <a:rPr lang="en-US" altLang="en-US" baseline="-25000" dirty="0" smtClean="0"/>
              <a:t>LSB</a:t>
            </a:r>
          </a:p>
          <a:p>
            <a:r>
              <a:rPr lang="en-US" altLang="en-US" dirty="0" smtClean="0"/>
              <a:t>Bipolar V range: -1 to 1</a:t>
            </a:r>
          </a:p>
          <a:p>
            <a:r>
              <a:rPr lang="en-US" altLang="en-US" dirty="0" smtClean="0"/>
              <a:t>Resistor can also be normalized to have nominal value of 1</a:t>
            </a:r>
          </a:p>
          <a:p>
            <a:pPr lvl="1"/>
            <a:r>
              <a:rPr lang="en-US" altLang="en-US" dirty="0" err="1" smtClean="0"/>
              <a:t>R</a:t>
            </a:r>
            <a:r>
              <a:rPr lang="en-US" altLang="en-US" baseline="-25000" dirty="0" err="1" smtClean="0"/>
              <a:t>k</a:t>
            </a:r>
            <a:r>
              <a:rPr lang="en-US" altLang="en-US" dirty="0" smtClean="0"/>
              <a:t> = </a:t>
            </a:r>
            <a:r>
              <a:rPr lang="en-US" altLang="en-US" dirty="0" err="1" smtClean="0"/>
              <a:t>R</a:t>
            </a:r>
            <a:r>
              <a:rPr lang="en-US" altLang="en-US" baseline="-25000" dirty="0" err="1" smtClean="0"/>
              <a:t>nom</a:t>
            </a:r>
            <a:r>
              <a:rPr lang="en-US" altLang="en-US" dirty="0" smtClean="0"/>
              <a:t>*(1+</a:t>
            </a:r>
            <a:r>
              <a:rPr lang="en-US" altLang="en-US" dirty="0" smtClean="0">
                <a:latin typeface="Symbol" panose="05050102010706020507" pitchFamily="18" charset="2"/>
              </a:rPr>
              <a:t>e</a:t>
            </a:r>
            <a:r>
              <a:rPr lang="en-US" altLang="en-US" baseline="-25000" dirty="0" smtClean="0"/>
              <a:t>k</a:t>
            </a:r>
            <a:r>
              <a:rPr lang="en-US" altLang="en-US" dirty="0" smtClean="0"/>
              <a:t>)</a:t>
            </a:r>
          </a:p>
          <a:p>
            <a:pPr lvl="1"/>
            <a:r>
              <a:rPr lang="en-US" altLang="en-US" dirty="0" smtClean="0"/>
              <a:t> </a:t>
            </a:r>
            <a:r>
              <a:rPr lang="en-US" altLang="en-US" dirty="0" err="1" smtClean="0">
                <a:latin typeface="Symbol" panose="05050102010706020507" pitchFamily="18" charset="2"/>
              </a:rPr>
              <a:t>e</a:t>
            </a:r>
            <a:r>
              <a:rPr lang="en-US" altLang="en-US" baseline="-25000" dirty="0" err="1" smtClean="0"/>
              <a:t>k</a:t>
            </a:r>
            <a:r>
              <a:rPr lang="en-US" altLang="en-US" baseline="-25000" dirty="0" smtClean="0"/>
              <a:t> </a:t>
            </a:r>
            <a:r>
              <a:rPr lang="en-US" altLang="en-US" dirty="0" smtClean="0"/>
              <a:t>randomly generated</a:t>
            </a:r>
          </a:p>
          <a:p>
            <a:pPr lvl="1"/>
            <a:r>
              <a:rPr lang="en-US" altLang="en-US" dirty="0" smtClean="0"/>
              <a:t>Make sure </a:t>
            </a:r>
            <a:r>
              <a:rPr lang="en-US" altLang="en-US" dirty="0" err="1" smtClean="0"/>
              <a:t>R</a:t>
            </a:r>
            <a:r>
              <a:rPr lang="en-US" altLang="en-US" baseline="-25000" dirty="0" err="1" smtClean="0"/>
              <a:t>k</a:t>
            </a:r>
            <a:r>
              <a:rPr lang="en-US" altLang="en-US" dirty="0" smtClean="0"/>
              <a:t> &gt;= </a:t>
            </a:r>
            <a:r>
              <a:rPr lang="en-US" altLang="en-US" dirty="0" err="1" smtClean="0"/>
              <a:t>R</a:t>
            </a:r>
            <a:r>
              <a:rPr lang="en-US" altLang="en-US" baseline="-25000" dirty="0" err="1" smtClean="0"/>
              <a:t>min</a:t>
            </a:r>
            <a:r>
              <a:rPr lang="en-US" altLang="en-US" dirty="0" smtClean="0"/>
              <a:t>.</a:t>
            </a:r>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15D90A6-1C9D-4DAE-8A00-3019376958E0}" type="slidenum">
              <a:rPr lang="en-US" altLang="en-US" sz="1400"/>
              <a:pPr>
                <a:spcBef>
                  <a:spcPct val="0"/>
                </a:spcBef>
                <a:buFontTx/>
                <a:buNone/>
              </a:pPr>
              <a:t>18</a:t>
            </a:fld>
            <a:endParaRPr lang="en-US" altLang="en-US" sz="14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endParaRPr lang="en-US" altLang="en-US" smtClean="0"/>
          </a:p>
        </p:txBody>
      </p:sp>
      <p:sp>
        <p:nvSpPr>
          <p:cNvPr id="25603" name="Content Placeholder 2"/>
          <p:cNvSpPr>
            <a:spLocks noGrp="1"/>
          </p:cNvSpPr>
          <p:nvPr>
            <p:ph idx="1"/>
          </p:nvPr>
        </p:nvSpPr>
        <p:spPr/>
        <p:txBody>
          <a:bodyPr/>
          <a:lstStyle/>
          <a:p>
            <a:r>
              <a:rPr lang="en-US" altLang="en-US" smtClean="0"/>
              <a:t>The standard deviation of </a:t>
            </a:r>
            <a:r>
              <a:rPr lang="en-US" altLang="en-US" smtClean="0">
                <a:latin typeface="Symbol" panose="05050102010706020507" pitchFamily="18" charset="2"/>
              </a:rPr>
              <a:t>e</a:t>
            </a:r>
            <a:r>
              <a:rPr lang="en-US" altLang="en-US" baseline="-25000" smtClean="0"/>
              <a:t>k</a:t>
            </a:r>
            <a:r>
              <a:rPr lang="en-US" altLang="en-US" smtClean="0"/>
              <a:t> depends on both the process and the area</a:t>
            </a:r>
          </a:p>
          <a:p>
            <a:r>
              <a:rPr lang="en-US" altLang="en-US" smtClean="0"/>
              <a:t>Explore how this standard deviation is related to the errors in the transfer curve</a:t>
            </a:r>
          </a:p>
          <a:p>
            <a:r>
              <a:rPr lang="en-US" altLang="en-US" smtClean="0"/>
              <a:t>For a given DAC, once fabricated, </a:t>
            </a:r>
          </a:p>
          <a:p>
            <a:pPr lvl="1"/>
            <a:r>
              <a:rPr lang="en-US" altLang="en-US" smtClean="0"/>
              <a:t>The R</a:t>
            </a:r>
            <a:r>
              <a:rPr lang="en-US" altLang="en-US" baseline="-25000" smtClean="0"/>
              <a:t>k</a:t>
            </a:r>
            <a:r>
              <a:rPr lang="en-US" altLang="en-US" smtClean="0"/>
              <a:t> values are fixed</a:t>
            </a:r>
          </a:p>
          <a:p>
            <a:pPr lvl="1"/>
            <a:r>
              <a:rPr lang="en-US" altLang="en-US" smtClean="0"/>
              <a:t>The tap voltages are fixed</a:t>
            </a:r>
          </a:p>
          <a:p>
            <a:pPr lvl="1"/>
            <a:r>
              <a:rPr lang="en-US" altLang="en-US" smtClean="0"/>
              <a:t>The static transfer curve is fixed</a:t>
            </a:r>
          </a:p>
          <a:p>
            <a:pPr lvl="1">
              <a:buFontTx/>
              <a:buNone/>
            </a:pPr>
            <a:r>
              <a:rPr lang="en-US" altLang="en-US" smtClean="0">
                <a:sym typeface="Wingdings" panose="05000000000000000000" pitchFamily="2" charset="2"/>
              </a:rPr>
              <a:t>an array containing V</a:t>
            </a:r>
            <a:r>
              <a:rPr lang="en-US" altLang="en-US" baseline="-25000" smtClean="0">
                <a:sym typeface="Wingdings" panose="05000000000000000000" pitchFamily="2" charset="2"/>
              </a:rPr>
              <a:t>k</a:t>
            </a:r>
            <a:r>
              <a:rPr lang="en-US" altLang="en-US" smtClean="0">
                <a:sym typeface="Wingdings" panose="05000000000000000000" pitchFamily="2" charset="2"/>
              </a:rPr>
              <a:t> at k-th entry</a:t>
            </a:r>
            <a:endParaRPr lang="en-US" altLang="en-US" smtClean="0"/>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F3C8CEA-F5A1-4DBE-B41C-BB00B9FCD19D}" type="slidenum">
              <a:rPr lang="en-US" altLang="en-US" sz="1400"/>
              <a:pPr>
                <a:spcBef>
                  <a:spcPct val="0"/>
                </a:spcBef>
                <a:buFontTx/>
                <a:buNone/>
              </a:pPr>
              <a:t>19</a:t>
            </a:fld>
            <a:endParaRPr lang="en-US" altLang="en-US" sz="1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3FD3994-61EE-47A8-8614-2F0BAB7C56DC}" type="slidenum">
              <a:rPr lang="en-US" altLang="en-US" sz="1400"/>
              <a:pPr>
                <a:spcBef>
                  <a:spcPct val="0"/>
                </a:spcBef>
                <a:buFontTx/>
                <a:buNone/>
              </a:pPr>
              <a:t>2</a:t>
            </a:fld>
            <a:endParaRPr lang="en-US" altLang="en-US" sz="1400"/>
          </a:p>
        </p:txBody>
      </p:sp>
      <p:pic>
        <p:nvPicPr>
          <p:cNvPr id="5123" name="Picture 2" descr="PPT189C.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9075" y="0"/>
            <a:ext cx="870585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Box 3"/>
          <p:cNvSpPr txBox="1">
            <a:spLocks noChangeArrowheads="1"/>
          </p:cNvSpPr>
          <p:nvPr/>
        </p:nvSpPr>
        <p:spPr bwMode="auto">
          <a:xfrm>
            <a:off x="1676400" y="6386513"/>
            <a:ext cx="54340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t>There may be a separate –V</a:t>
            </a:r>
            <a:r>
              <a:rPr lang="en-US" altLang="en-US" sz="2400" b="1" baseline="-25000"/>
              <a:t>REF</a:t>
            </a:r>
            <a:r>
              <a:rPr lang="en-US" altLang="en-US" sz="2400" b="1"/>
              <a:t> also.</a:t>
            </a:r>
          </a:p>
        </p:txBody>
      </p:sp>
      <p:grpSp>
        <p:nvGrpSpPr>
          <p:cNvPr id="13" name="Group 12"/>
          <p:cNvGrpSpPr/>
          <p:nvPr/>
        </p:nvGrpSpPr>
        <p:grpSpPr>
          <a:xfrm>
            <a:off x="6044367" y="1307068"/>
            <a:ext cx="2191315" cy="674132"/>
            <a:chOff x="6044367" y="1307068"/>
            <a:chExt cx="2191315" cy="674132"/>
          </a:xfrm>
        </p:grpSpPr>
        <p:sp>
          <p:nvSpPr>
            <p:cNvPr id="2" name="Pentagon 1"/>
            <p:cNvSpPr/>
            <p:nvPr/>
          </p:nvSpPr>
          <p:spPr bwMode="auto">
            <a:xfrm>
              <a:off x="6781800" y="1371600"/>
              <a:ext cx="914400" cy="609600"/>
            </a:xfrm>
            <a:prstGeom prst="homePlat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p:txBody>
        </p:sp>
        <p:cxnSp>
          <p:nvCxnSpPr>
            <p:cNvPr id="6" name="Straight Arrow Connector 5"/>
            <p:cNvCxnSpPr/>
            <p:nvPr/>
          </p:nvCxnSpPr>
          <p:spPr bwMode="auto">
            <a:xfrm>
              <a:off x="7696200" y="1676400"/>
              <a:ext cx="533400" cy="0"/>
            </a:xfrm>
            <a:prstGeom prst="straightConnector1">
              <a:avLst/>
            </a:prstGeom>
            <a:noFill/>
            <a:ln w="9525" cap="flat" cmpd="sng" algn="ctr">
              <a:solidFill>
                <a:schemeClr val="tx1"/>
              </a:solidFill>
              <a:prstDash val="solid"/>
              <a:round/>
              <a:headEnd type="none" w="med" len="med"/>
              <a:tailEnd type="triangle"/>
            </a:ln>
            <a:effectLst/>
          </p:spPr>
        </p:cxnSp>
        <p:cxnSp>
          <p:nvCxnSpPr>
            <p:cNvPr id="10" name="Straight Arrow Connector 9"/>
            <p:cNvCxnSpPr/>
            <p:nvPr/>
          </p:nvCxnSpPr>
          <p:spPr bwMode="auto">
            <a:xfrm>
              <a:off x="6248400" y="1676400"/>
              <a:ext cx="533400" cy="0"/>
            </a:xfrm>
            <a:prstGeom prst="straightConnector1">
              <a:avLst/>
            </a:prstGeom>
            <a:noFill/>
            <a:ln w="9525" cap="flat" cmpd="sng" algn="ctr">
              <a:solidFill>
                <a:schemeClr val="tx1"/>
              </a:solidFill>
              <a:prstDash val="solid"/>
              <a:round/>
              <a:headEnd type="none" w="med" len="med"/>
              <a:tailEnd type="triangle"/>
            </a:ln>
            <a:effectLst/>
          </p:spPr>
        </p:cxnSp>
        <p:cxnSp>
          <p:nvCxnSpPr>
            <p:cNvPr id="8" name="Straight Connector 7"/>
            <p:cNvCxnSpPr/>
            <p:nvPr/>
          </p:nvCxnSpPr>
          <p:spPr bwMode="auto">
            <a:xfrm flipH="1">
              <a:off x="6438900" y="1600200"/>
              <a:ext cx="152400" cy="152400"/>
            </a:xfrm>
            <a:prstGeom prst="line">
              <a:avLst/>
            </a:prstGeom>
            <a:noFill/>
            <a:ln w="9525" cap="flat" cmpd="sng" algn="ctr">
              <a:solidFill>
                <a:schemeClr val="tx1"/>
              </a:solidFill>
              <a:prstDash val="solid"/>
              <a:round/>
              <a:headEnd type="none" w="med" len="med"/>
              <a:tailEnd type="none" w="med" len="med"/>
            </a:ln>
            <a:effectLst/>
          </p:spPr>
        </p:cxnSp>
        <p:sp>
          <p:nvSpPr>
            <p:cNvPr id="9" name="TextBox 8"/>
            <p:cNvSpPr txBox="1"/>
            <p:nvPr/>
          </p:nvSpPr>
          <p:spPr>
            <a:xfrm>
              <a:off x="6373074" y="1385887"/>
              <a:ext cx="284052" cy="307777"/>
            </a:xfrm>
            <a:prstGeom prst="rect">
              <a:avLst/>
            </a:prstGeom>
            <a:noFill/>
          </p:spPr>
          <p:txBody>
            <a:bodyPr wrap="none" rtlCol="0">
              <a:spAutoFit/>
            </a:bodyPr>
            <a:lstStyle/>
            <a:p>
              <a:r>
                <a:rPr lang="en-US" sz="1400" dirty="0" smtClean="0"/>
                <a:t>n</a:t>
              </a:r>
              <a:endParaRPr lang="en-US" sz="1400" dirty="0"/>
            </a:p>
          </p:txBody>
        </p:sp>
        <p:sp>
          <p:nvSpPr>
            <p:cNvPr id="11" name="TextBox 10"/>
            <p:cNvSpPr txBox="1"/>
            <p:nvPr/>
          </p:nvSpPr>
          <p:spPr>
            <a:xfrm>
              <a:off x="6781800" y="1476345"/>
              <a:ext cx="728084" cy="400110"/>
            </a:xfrm>
            <a:prstGeom prst="rect">
              <a:avLst/>
            </a:prstGeom>
            <a:noFill/>
          </p:spPr>
          <p:txBody>
            <a:bodyPr wrap="none" rtlCol="0">
              <a:spAutoFit/>
            </a:bodyPr>
            <a:lstStyle/>
            <a:p>
              <a:r>
                <a:rPr lang="en-US" sz="2000" dirty="0" smtClean="0"/>
                <a:t>DAC</a:t>
              </a:r>
              <a:endParaRPr lang="en-US" sz="2000" dirty="0"/>
            </a:p>
          </p:txBody>
        </p:sp>
        <p:sp>
          <p:nvSpPr>
            <p:cNvPr id="12" name="TextBox 11"/>
            <p:cNvSpPr txBox="1"/>
            <p:nvPr/>
          </p:nvSpPr>
          <p:spPr>
            <a:xfrm>
              <a:off x="6044367" y="1371600"/>
              <a:ext cx="351378" cy="369332"/>
            </a:xfrm>
            <a:prstGeom prst="rect">
              <a:avLst/>
            </a:prstGeom>
            <a:noFill/>
          </p:spPr>
          <p:txBody>
            <a:bodyPr wrap="none" rtlCol="0">
              <a:spAutoFit/>
            </a:bodyPr>
            <a:lstStyle/>
            <a:p>
              <a:r>
                <a:rPr lang="en-US" sz="1800" dirty="0" smtClean="0"/>
                <a:t>D</a:t>
              </a:r>
              <a:endParaRPr lang="en-US" sz="1800" dirty="0"/>
            </a:p>
          </p:txBody>
        </p:sp>
        <p:sp>
          <p:nvSpPr>
            <p:cNvPr id="16" name="TextBox 15"/>
            <p:cNvSpPr txBox="1"/>
            <p:nvPr/>
          </p:nvSpPr>
          <p:spPr>
            <a:xfrm>
              <a:off x="7824929" y="1307068"/>
              <a:ext cx="410753" cy="369332"/>
            </a:xfrm>
            <a:prstGeom prst="rect">
              <a:avLst/>
            </a:prstGeom>
            <a:noFill/>
          </p:spPr>
          <p:txBody>
            <a:bodyPr wrap="none" rtlCol="0">
              <a:spAutoFit/>
            </a:bodyPr>
            <a:lstStyle/>
            <a:p>
              <a:r>
                <a:rPr lang="en-US" sz="1800" dirty="0" smtClean="0"/>
                <a:t>V</a:t>
              </a:r>
              <a:r>
                <a:rPr lang="en-US" sz="1800" baseline="-25000" dirty="0" smtClean="0"/>
                <a:t>o</a:t>
              </a:r>
              <a:endParaRPr lang="en-US" sz="1800" baseline="-25000" dirty="0"/>
            </a:p>
          </p:txBody>
        </p:sp>
      </p:grpSp>
      <p:grpSp>
        <p:nvGrpSpPr>
          <p:cNvPr id="18" name="Group 17"/>
          <p:cNvGrpSpPr/>
          <p:nvPr/>
        </p:nvGrpSpPr>
        <p:grpSpPr>
          <a:xfrm>
            <a:off x="6050184" y="2241181"/>
            <a:ext cx="2191315" cy="674132"/>
            <a:chOff x="6044367" y="1307068"/>
            <a:chExt cx="2191315" cy="674132"/>
          </a:xfrm>
        </p:grpSpPr>
        <p:sp>
          <p:nvSpPr>
            <p:cNvPr id="19" name="Pentagon 18"/>
            <p:cNvSpPr/>
            <p:nvPr/>
          </p:nvSpPr>
          <p:spPr bwMode="auto">
            <a:xfrm>
              <a:off x="6781800" y="1371600"/>
              <a:ext cx="914400" cy="609600"/>
            </a:xfrm>
            <a:prstGeom prst="homePlat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p:txBody>
        </p:sp>
        <p:cxnSp>
          <p:nvCxnSpPr>
            <p:cNvPr id="20" name="Straight Arrow Connector 19"/>
            <p:cNvCxnSpPr/>
            <p:nvPr/>
          </p:nvCxnSpPr>
          <p:spPr bwMode="auto">
            <a:xfrm>
              <a:off x="7696200" y="1676400"/>
              <a:ext cx="533400" cy="0"/>
            </a:xfrm>
            <a:prstGeom prst="straightConnector1">
              <a:avLst/>
            </a:prstGeom>
            <a:noFill/>
            <a:ln w="9525" cap="flat" cmpd="sng" algn="ctr">
              <a:solidFill>
                <a:schemeClr val="tx1"/>
              </a:solidFill>
              <a:prstDash val="solid"/>
              <a:round/>
              <a:headEnd type="none" w="med" len="med"/>
              <a:tailEnd type="triangle"/>
            </a:ln>
            <a:effectLst/>
          </p:spPr>
        </p:cxnSp>
        <p:cxnSp>
          <p:nvCxnSpPr>
            <p:cNvPr id="21" name="Straight Arrow Connector 20"/>
            <p:cNvCxnSpPr/>
            <p:nvPr/>
          </p:nvCxnSpPr>
          <p:spPr bwMode="auto">
            <a:xfrm>
              <a:off x="6248400" y="1676400"/>
              <a:ext cx="533400" cy="0"/>
            </a:xfrm>
            <a:prstGeom prst="straightConnector1">
              <a:avLst/>
            </a:prstGeom>
            <a:noFill/>
            <a:ln w="9525" cap="flat" cmpd="sng" algn="ctr">
              <a:solidFill>
                <a:schemeClr val="tx1"/>
              </a:solidFill>
              <a:prstDash val="solid"/>
              <a:round/>
              <a:headEnd type="none" w="med" len="med"/>
              <a:tailEnd type="triangle"/>
            </a:ln>
            <a:effectLst/>
          </p:spPr>
        </p:cxnSp>
        <p:sp>
          <p:nvSpPr>
            <p:cNvPr id="24" name="TextBox 23"/>
            <p:cNvSpPr txBox="1"/>
            <p:nvPr/>
          </p:nvSpPr>
          <p:spPr>
            <a:xfrm>
              <a:off x="6781800" y="1476345"/>
              <a:ext cx="728084" cy="400110"/>
            </a:xfrm>
            <a:prstGeom prst="rect">
              <a:avLst/>
            </a:prstGeom>
            <a:noFill/>
          </p:spPr>
          <p:txBody>
            <a:bodyPr wrap="none" rtlCol="0">
              <a:spAutoFit/>
            </a:bodyPr>
            <a:lstStyle/>
            <a:p>
              <a:r>
                <a:rPr lang="en-US" sz="2000" dirty="0" smtClean="0"/>
                <a:t>DAC</a:t>
              </a:r>
              <a:endParaRPr lang="en-US" sz="2000" dirty="0"/>
            </a:p>
          </p:txBody>
        </p:sp>
        <p:sp>
          <p:nvSpPr>
            <p:cNvPr id="25" name="TextBox 24"/>
            <p:cNvSpPr txBox="1"/>
            <p:nvPr/>
          </p:nvSpPr>
          <p:spPr>
            <a:xfrm>
              <a:off x="6044367" y="1371600"/>
              <a:ext cx="351378" cy="369332"/>
            </a:xfrm>
            <a:prstGeom prst="rect">
              <a:avLst/>
            </a:prstGeom>
            <a:noFill/>
          </p:spPr>
          <p:txBody>
            <a:bodyPr wrap="none" rtlCol="0">
              <a:spAutoFit/>
            </a:bodyPr>
            <a:lstStyle/>
            <a:p>
              <a:r>
                <a:rPr lang="en-US" sz="1800" dirty="0" smtClean="0"/>
                <a:t>D</a:t>
              </a:r>
              <a:endParaRPr lang="en-US" sz="1800" dirty="0"/>
            </a:p>
          </p:txBody>
        </p:sp>
        <p:sp>
          <p:nvSpPr>
            <p:cNvPr id="26" name="TextBox 25"/>
            <p:cNvSpPr txBox="1"/>
            <p:nvPr/>
          </p:nvSpPr>
          <p:spPr>
            <a:xfrm>
              <a:off x="7824929" y="1307068"/>
              <a:ext cx="410753" cy="369332"/>
            </a:xfrm>
            <a:prstGeom prst="rect">
              <a:avLst/>
            </a:prstGeom>
            <a:noFill/>
          </p:spPr>
          <p:txBody>
            <a:bodyPr wrap="none" rtlCol="0">
              <a:spAutoFit/>
            </a:bodyPr>
            <a:lstStyle/>
            <a:p>
              <a:r>
                <a:rPr lang="en-US" sz="1800" dirty="0" smtClean="0"/>
                <a:t>V</a:t>
              </a:r>
              <a:r>
                <a:rPr lang="en-US" sz="1800" baseline="-25000" dirty="0" smtClean="0"/>
                <a:t>o</a:t>
              </a:r>
              <a:endParaRPr lang="en-US" sz="1800" baseline="-25000" dirty="0"/>
            </a:p>
          </p:txBody>
        </p:sp>
      </p:grpSp>
      <p:grpSp>
        <p:nvGrpSpPr>
          <p:cNvPr id="27" name="Group 26"/>
          <p:cNvGrpSpPr/>
          <p:nvPr/>
        </p:nvGrpSpPr>
        <p:grpSpPr>
          <a:xfrm>
            <a:off x="6278022" y="4514628"/>
            <a:ext cx="2050553" cy="674132"/>
            <a:chOff x="6179047" y="1307068"/>
            <a:chExt cx="2050553" cy="674132"/>
          </a:xfrm>
        </p:grpSpPr>
        <p:sp>
          <p:nvSpPr>
            <p:cNvPr id="28" name="Pentagon 27"/>
            <p:cNvSpPr/>
            <p:nvPr/>
          </p:nvSpPr>
          <p:spPr bwMode="auto">
            <a:xfrm>
              <a:off x="6781800" y="1371600"/>
              <a:ext cx="914400" cy="609600"/>
            </a:xfrm>
            <a:prstGeom prst="homePlat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p:txBody>
        </p:sp>
        <p:cxnSp>
          <p:nvCxnSpPr>
            <p:cNvPr id="29" name="Straight Arrow Connector 28"/>
            <p:cNvCxnSpPr/>
            <p:nvPr/>
          </p:nvCxnSpPr>
          <p:spPr bwMode="auto">
            <a:xfrm>
              <a:off x="7696200" y="1676400"/>
              <a:ext cx="533400" cy="0"/>
            </a:xfrm>
            <a:prstGeom prst="straightConnector1">
              <a:avLst/>
            </a:prstGeom>
            <a:noFill/>
            <a:ln w="9525" cap="flat" cmpd="sng" algn="ctr">
              <a:solidFill>
                <a:schemeClr val="tx1"/>
              </a:solidFill>
              <a:prstDash val="solid"/>
              <a:round/>
              <a:headEnd type="none" w="med" len="med"/>
              <a:tailEnd type="none" w="med" len="med"/>
            </a:ln>
            <a:effectLst/>
          </p:spPr>
        </p:cxnSp>
        <p:cxnSp>
          <p:nvCxnSpPr>
            <p:cNvPr id="30" name="Straight Arrow Connector 29"/>
            <p:cNvCxnSpPr/>
            <p:nvPr/>
          </p:nvCxnSpPr>
          <p:spPr bwMode="auto">
            <a:xfrm>
              <a:off x="6248400" y="1676400"/>
              <a:ext cx="533400" cy="0"/>
            </a:xfrm>
            <a:prstGeom prst="straightConnector1">
              <a:avLst/>
            </a:prstGeom>
            <a:noFill/>
            <a:ln w="9525" cap="flat" cmpd="sng" algn="ctr">
              <a:solidFill>
                <a:schemeClr val="tx1"/>
              </a:solidFill>
              <a:prstDash val="solid"/>
              <a:round/>
              <a:headEnd type="none" w="med" len="med"/>
              <a:tailEnd type="none" w="med" len="med"/>
            </a:ln>
            <a:effectLst/>
          </p:spPr>
        </p:cxnSp>
        <p:sp>
          <p:nvSpPr>
            <p:cNvPr id="32" name="TextBox 31"/>
            <p:cNvSpPr txBox="1"/>
            <p:nvPr/>
          </p:nvSpPr>
          <p:spPr>
            <a:xfrm>
              <a:off x="6179047" y="1371600"/>
              <a:ext cx="351378" cy="369332"/>
            </a:xfrm>
            <a:prstGeom prst="rect">
              <a:avLst/>
            </a:prstGeom>
            <a:noFill/>
          </p:spPr>
          <p:txBody>
            <a:bodyPr wrap="none" rtlCol="0">
              <a:spAutoFit/>
            </a:bodyPr>
            <a:lstStyle/>
            <a:p>
              <a:r>
                <a:rPr lang="en-US" sz="1800" dirty="0" smtClean="0"/>
                <a:t>D</a:t>
              </a:r>
              <a:endParaRPr lang="en-US" sz="1800" dirty="0"/>
            </a:p>
          </p:txBody>
        </p:sp>
        <p:sp>
          <p:nvSpPr>
            <p:cNvPr id="33" name="TextBox 32"/>
            <p:cNvSpPr txBox="1"/>
            <p:nvPr/>
          </p:nvSpPr>
          <p:spPr>
            <a:xfrm>
              <a:off x="7824929" y="1307068"/>
              <a:ext cx="338554" cy="369332"/>
            </a:xfrm>
            <a:prstGeom prst="rect">
              <a:avLst/>
            </a:prstGeom>
            <a:noFill/>
          </p:spPr>
          <p:txBody>
            <a:bodyPr wrap="none" rtlCol="0">
              <a:spAutoFit/>
            </a:bodyPr>
            <a:lstStyle/>
            <a:p>
              <a:r>
                <a:rPr lang="en-US" sz="1800" dirty="0" smtClean="0"/>
                <a:t>V</a:t>
              </a:r>
              <a:endParaRPr lang="en-US" sz="1800" baseline="-250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0EF011C-49EF-4A01-9E4E-DC943F81B122}" type="slidenum">
              <a:rPr lang="en-US" altLang="en-US" sz="1400"/>
              <a:pPr>
                <a:spcBef>
                  <a:spcPct val="0"/>
                </a:spcBef>
                <a:buFontTx/>
                <a:buNone/>
              </a:pPr>
              <a:t>20</a:t>
            </a:fld>
            <a:endParaRPr lang="en-US" altLang="en-US" sz="1400"/>
          </a:p>
        </p:txBody>
      </p:sp>
      <p:pic>
        <p:nvPicPr>
          <p:cNvPr id="26627" name="Picture 5" descr="Image"/>
          <p:cNvPicPr>
            <a:picLocks noChangeAspect="1" noChangeArrowheads="1"/>
          </p:cNvPicPr>
          <p:nvPr/>
        </p:nvPicPr>
        <p:blipFill>
          <a:blip r:embed="rId2">
            <a:extLst>
              <a:ext uri="{28A0092B-C50C-407E-A947-70E740481C1C}">
                <a14:useLocalDpi xmlns:a14="http://schemas.microsoft.com/office/drawing/2010/main" val="0"/>
              </a:ext>
            </a:extLst>
          </a:blip>
          <a:srcRect r="76314"/>
          <a:stretch>
            <a:fillRect/>
          </a:stretch>
        </p:blipFill>
        <p:spPr bwMode="auto">
          <a:xfrm>
            <a:off x="762000" y="2438400"/>
            <a:ext cx="1371600" cy="384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TextBox 5"/>
          <p:cNvSpPr txBox="1">
            <a:spLocks noChangeArrowheads="1"/>
          </p:cNvSpPr>
          <p:nvPr/>
        </p:nvSpPr>
        <p:spPr bwMode="auto">
          <a:xfrm>
            <a:off x="685800" y="457200"/>
            <a:ext cx="8229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When DAC code goes from k1 to k2, DAC output does not go from Vk1 to Vk2 instantaneously.</a:t>
            </a:r>
          </a:p>
          <a:p>
            <a:pPr eaLnBrk="1" hangingPunct="1">
              <a:spcBef>
                <a:spcPct val="0"/>
              </a:spcBef>
              <a:buFontTx/>
              <a:buNone/>
            </a:pPr>
            <a:endParaRPr lang="en-US" altLang="en-US" sz="2400"/>
          </a:p>
          <a:p>
            <a:pPr eaLnBrk="1" hangingPunct="1">
              <a:spcBef>
                <a:spcPct val="0"/>
              </a:spcBef>
              <a:buFontTx/>
              <a:buNone/>
            </a:pPr>
            <a:r>
              <a:rPr lang="en-US" altLang="en-US" sz="2400"/>
              <a:t>A simple crude model involves RC settling.</a:t>
            </a:r>
          </a:p>
        </p:txBody>
      </p:sp>
      <p:grpSp>
        <p:nvGrpSpPr>
          <p:cNvPr id="26629" name="Group 12"/>
          <p:cNvGrpSpPr>
            <a:grpSpLocks/>
          </p:cNvGrpSpPr>
          <p:nvPr/>
        </p:nvGrpSpPr>
        <p:grpSpPr bwMode="auto">
          <a:xfrm>
            <a:off x="5033963" y="4191000"/>
            <a:ext cx="228600" cy="533400"/>
            <a:chOff x="3581400" y="4191000"/>
            <a:chExt cx="228600" cy="533400"/>
          </a:xfrm>
        </p:grpSpPr>
        <p:cxnSp>
          <p:nvCxnSpPr>
            <p:cNvPr id="26665" name="Straight Connector 7"/>
            <p:cNvCxnSpPr>
              <a:cxnSpLocks noChangeShapeType="1"/>
            </p:cNvCxnSpPr>
            <p:nvPr/>
          </p:nvCxnSpPr>
          <p:spPr bwMode="auto">
            <a:xfrm>
              <a:off x="3581400" y="44196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66" name="Straight Connector 8"/>
            <p:cNvCxnSpPr>
              <a:cxnSpLocks noChangeShapeType="1"/>
            </p:cNvCxnSpPr>
            <p:nvPr/>
          </p:nvCxnSpPr>
          <p:spPr bwMode="auto">
            <a:xfrm>
              <a:off x="3581400" y="4486275"/>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67" name="Straight Connector 9"/>
            <p:cNvCxnSpPr>
              <a:cxnSpLocks noChangeShapeType="1"/>
            </p:cNvCxnSpPr>
            <p:nvPr/>
          </p:nvCxnSpPr>
          <p:spPr bwMode="auto">
            <a:xfrm>
              <a:off x="3695700" y="41910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68" name="Straight Connector 11"/>
            <p:cNvCxnSpPr>
              <a:cxnSpLocks noChangeShapeType="1"/>
            </p:cNvCxnSpPr>
            <p:nvPr/>
          </p:nvCxnSpPr>
          <p:spPr bwMode="auto">
            <a:xfrm>
              <a:off x="3695700" y="44958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26630" name="Group 13"/>
          <p:cNvGrpSpPr>
            <a:grpSpLocks/>
          </p:cNvGrpSpPr>
          <p:nvPr/>
        </p:nvGrpSpPr>
        <p:grpSpPr bwMode="auto">
          <a:xfrm>
            <a:off x="6015038" y="4191000"/>
            <a:ext cx="228600" cy="533400"/>
            <a:chOff x="3581400" y="4191000"/>
            <a:chExt cx="228600" cy="533400"/>
          </a:xfrm>
        </p:grpSpPr>
        <p:cxnSp>
          <p:nvCxnSpPr>
            <p:cNvPr id="26661" name="Straight Connector 14"/>
            <p:cNvCxnSpPr>
              <a:cxnSpLocks noChangeShapeType="1"/>
            </p:cNvCxnSpPr>
            <p:nvPr/>
          </p:nvCxnSpPr>
          <p:spPr bwMode="auto">
            <a:xfrm>
              <a:off x="3581400" y="44196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62" name="Straight Connector 15"/>
            <p:cNvCxnSpPr>
              <a:cxnSpLocks noChangeShapeType="1"/>
            </p:cNvCxnSpPr>
            <p:nvPr/>
          </p:nvCxnSpPr>
          <p:spPr bwMode="auto">
            <a:xfrm>
              <a:off x="3581400" y="4486275"/>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63" name="Straight Connector 16"/>
            <p:cNvCxnSpPr>
              <a:cxnSpLocks noChangeShapeType="1"/>
            </p:cNvCxnSpPr>
            <p:nvPr/>
          </p:nvCxnSpPr>
          <p:spPr bwMode="auto">
            <a:xfrm>
              <a:off x="3695700" y="41910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64" name="Straight Connector 17"/>
            <p:cNvCxnSpPr>
              <a:cxnSpLocks noChangeShapeType="1"/>
            </p:cNvCxnSpPr>
            <p:nvPr/>
          </p:nvCxnSpPr>
          <p:spPr bwMode="auto">
            <a:xfrm>
              <a:off x="3695700" y="44958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26631" name="Straight Connector 19"/>
          <p:cNvCxnSpPr>
            <a:cxnSpLocks noChangeShapeType="1"/>
          </p:cNvCxnSpPr>
          <p:nvPr/>
        </p:nvCxnSpPr>
        <p:spPr bwMode="auto">
          <a:xfrm>
            <a:off x="4454525" y="4191000"/>
            <a:ext cx="884238"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26632" name="Group 55"/>
          <p:cNvGrpSpPr>
            <a:grpSpLocks/>
          </p:cNvGrpSpPr>
          <p:nvPr/>
        </p:nvGrpSpPr>
        <p:grpSpPr bwMode="auto">
          <a:xfrm>
            <a:off x="5307013" y="4114800"/>
            <a:ext cx="676275" cy="152400"/>
            <a:chOff x="3886200" y="3429000"/>
            <a:chExt cx="914401" cy="152400"/>
          </a:xfrm>
        </p:grpSpPr>
        <p:cxnSp>
          <p:nvCxnSpPr>
            <p:cNvPr id="26654" name="Straight Connector 32"/>
            <p:cNvCxnSpPr>
              <a:cxnSpLocks noChangeShapeType="1"/>
            </p:cNvCxnSpPr>
            <p:nvPr/>
          </p:nvCxnSpPr>
          <p:spPr bwMode="auto">
            <a:xfrm flipV="1">
              <a:off x="4038600" y="3429000"/>
              <a:ext cx="762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55" name="Straight Connector 36"/>
            <p:cNvCxnSpPr>
              <a:cxnSpLocks noChangeShapeType="1"/>
            </p:cNvCxnSpPr>
            <p:nvPr/>
          </p:nvCxnSpPr>
          <p:spPr bwMode="auto">
            <a:xfrm>
              <a:off x="4114800" y="34290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56" name="Straight Connector 39"/>
            <p:cNvCxnSpPr>
              <a:cxnSpLocks noChangeShapeType="1"/>
            </p:cNvCxnSpPr>
            <p:nvPr/>
          </p:nvCxnSpPr>
          <p:spPr bwMode="auto">
            <a:xfrm flipV="1">
              <a:off x="4267200" y="34290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57" name="Straight Connector 42"/>
            <p:cNvCxnSpPr>
              <a:cxnSpLocks noChangeShapeType="1"/>
            </p:cNvCxnSpPr>
            <p:nvPr/>
          </p:nvCxnSpPr>
          <p:spPr bwMode="auto">
            <a:xfrm>
              <a:off x="4419600" y="3429000"/>
              <a:ext cx="142877"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58" name="Straight Connector 44"/>
            <p:cNvCxnSpPr>
              <a:cxnSpLocks noChangeShapeType="1"/>
            </p:cNvCxnSpPr>
            <p:nvPr/>
          </p:nvCxnSpPr>
          <p:spPr bwMode="auto">
            <a:xfrm flipV="1">
              <a:off x="4562477" y="3505200"/>
              <a:ext cx="1143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59" name="Straight Connector 48"/>
            <p:cNvCxnSpPr>
              <a:cxnSpLocks noChangeShapeType="1"/>
            </p:cNvCxnSpPr>
            <p:nvPr/>
          </p:nvCxnSpPr>
          <p:spPr bwMode="auto">
            <a:xfrm flipH="1">
              <a:off x="3886200" y="35052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60" name="Straight Connector 54"/>
            <p:cNvCxnSpPr>
              <a:cxnSpLocks noChangeShapeType="1"/>
            </p:cNvCxnSpPr>
            <p:nvPr/>
          </p:nvCxnSpPr>
          <p:spPr bwMode="auto">
            <a:xfrm>
              <a:off x="4676777" y="3505200"/>
              <a:ext cx="123824"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26633" name="Straight Connector 57"/>
          <p:cNvCxnSpPr>
            <a:cxnSpLocks noChangeShapeType="1"/>
          </p:cNvCxnSpPr>
          <p:nvPr/>
        </p:nvCxnSpPr>
        <p:spPr bwMode="auto">
          <a:xfrm>
            <a:off x="5983288" y="4191000"/>
            <a:ext cx="49847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6634" name="TextBox 58"/>
          <p:cNvSpPr txBox="1">
            <a:spLocks noChangeArrowheads="1"/>
          </p:cNvSpPr>
          <p:nvPr/>
        </p:nvSpPr>
        <p:spPr bwMode="auto">
          <a:xfrm>
            <a:off x="5419725" y="3579813"/>
            <a:ext cx="7381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R</a:t>
            </a:r>
            <a:r>
              <a:rPr lang="en-US" altLang="en-US" sz="2400" baseline="-25000"/>
              <a:t>onk</a:t>
            </a:r>
          </a:p>
        </p:txBody>
      </p:sp>
      <p:sp>
        <p:nvSpPr>
          <p:cNvPr id="26635" name="TextBox 59"/>
          <p:cNvSpPr txBox="1">
            <a:spLocks noChangeArrowheads="1"/>
          </p:cNvSpPr>
          <p:nvPr/>
        </p:nvSpPr>
        <p:spPr bwMode="auto">
          <a:xfrm>
            <a:off x="6281738" y="4267200"/>
            <a:ext cx="5794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Co</a:t>
            </a:r>
          </a:p>
        </p:txBody>
      </p:sp>
      <p:sp>
        <p:nvSpPr>
          <p:cNvPr id="26636" name="TextBox 60"/>
          <p:cNvSpPr txBox="1">
            <a:spLocks noChangeArrowheads="1"/>
          </p:cNvSpPr>
          <p:nvPr/>
        </p:nvSpPr>
        <p:spPr bwMode="auto">
          <a:xfrm>
            <a:off x="4454525" y="4276725"/>
            <a:ext cx="5794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Cd</a:t>
            </a:r>
          </a:p>
        </p:txBody>
      </p:sp>
      <p:sp>
        <p:nvSpPr>
          <p:cNvPr id="26637" name="TextBox 61"/>
          <p:cNvSpPr txBox="1">
            <a:spLocks noChangeArrowheads="1"/>
          </p:cNvSpPr>
          <p:nvPr/>
        </p:nvSpPr>
        <p:spPr bwMode="auto">
          <a:xfrm>
            <a:off x="6542088" y="3843338"/>
            <a:ext cx="5445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Vo</a:t>
            </a:r>
          </a:p>
        </p:txBody>
      </p:sp>
      <p:grpSp>
        <p:nvGrpSpPr>
          <p:cNvPr id="26638" name="Group 55"/>
          <p:cNvGrpSpPr>
            <a:grpSpLocks/>
          </p:cNvGrpSpPr>
          <p:nvPr/>
        </p:nvGrpSpPr>
        <p:grpSpPr bwMode="auto">
          <a:xfrm>
            <a:off x="3775075" y="4114800"/>
            <a:ext cx="676275" cy="152400"/>
            <a:chOff x="3886200" y="3429000"/>
            <a:chExt cx="914401" cy="152400"/>
          </a:xfrm>
        </p:grpSpPr>
        <p:cxnSp>
          <p:nvCxnSpPr>
            <p:cNvPr id="26647" name="Straight Connector 32"/>
            <p:cNvCxnSpPr>
              <a:cxnSpLocks noChangeShapeType="1"/>
            </p:cNvCxnSpPr>
            <p:nvPr/>
          </p:nvCxnSpPr>
          <p:spPr bwMode="auto">
            <a:xfrm flipV="1">
              <a:off x="4038600" y="3429000"/>
              <a:ext cx="762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48" name="Straight Connector 36"/>
            <p:cNvCxnSpPr>
              <a:cxnSpLocks noChangeShapeType="1"/>
            </p:cNvCxnSpPr>
            <p:nvPr/>
          </p:nvCxnSpPr>
          <p:spPr bwMode="auto">
            <a:xfrm>
              <a:off x="4114800" y="34290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49" name="Straight Connector 39"/>
            <p:cNvCxnSpPr>
              <a:cxnSpLocks noChangeShapeType="1"/>
            </p:cNvCxnSpPr>
            <p:nvPr/>
          </p:nvCxnSpPr>
          <p:spPr bwMode="auto">
            <a:xfrm flipV="1">
              <a:off x="4267200" y="34290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50" name="Straight Connector 42"/>
            <p:cNvCxnSpPr>
              <a:cxnSpLocks noChangeShapeType="1"/>
            </p:cNvCxnSpPr>
            <p:nvPr/>
          </p:nvCxnSpPr>
          <p:spPr bwMode="auto">
            <a:xfrm>
              <a:off x="4419600" y="3429000"/>
              <a:ext cx="142877"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51" name="Straight Connector 44"/>
            <p:cNvCxnSpPr>
              <a:cxnSpLocks noChangeShapeType="1"/>
            </p:cNvCxnSpPr>
            <p:nvPr/>
          </p:nvCxnSpPr>
          <p:spPr bwMode="auto">
            <a:xfrm flipV="1">
              <a:off x="4562477" y="3505200"/>
              <a:ext cx="1143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52" name="Straight Connector 48"/>
            <p:cNvCxnSpPr>
              <a:cxnSpLocks noChangeShapeType="1"/>
            </p:cNvCxnSpPr>
            <p:nvPr/>
          </p:nvCxnSpPr>
          <p:spPr bwMode="auto">
            <a:xfrm flipH="1">
              <a:off x="3886200" y="35052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53" name="Straight Connector 54"/>
            <p:cNvCxnSpPr>
              <a:cxnSpLocks noChangeShapeType="1"/>
            </p:cNvCxnSpPr>
            <p:nvPr/>
          </p:nvCxnSpPr>
          <p:spPr bwMode="auto">
            <a:xfrm>
              <a:off x="4676777" y="3505200"/>
              <a:ext cx="123824"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sp>
        <p:nvSpPr>
          <p:cNvPr id="26639" name="Oval 2"/>
          <p:cNvSpPr>
            <a:spLocks noChangeArrowheads="1"/>
          </p:cNvSpPr>
          <p:nvPr/>
        </p:nvSpPr>
        <p:spPr bwMode="auto">
          <a:xfrm>
            <a:off x="3352800" y="4486275"/>
            <a:ext cx="228600" cy="238125"/>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cxnSp>
        <p:nvCxnSpPr>
          <p:cNvPr id="26640" name="Elbow Connector 4"/>
          <p:cNvCxnSpPr>
            <a:cxnSpLocks noChangeShapeType="1"/>
            <a:stCxn id="26639" idx="0"/>
          </p:cNvCxnSpPr>
          <p:nvPr/>
        </p:nvCxnSpPr>
        <p:spPr bwMode="auto">
          <a:xfrm rot="5400000" flipH="1" flipV="1">
            <a:off x="3473450" y="4184650"/>
            <a:ext cx="295275" cy="307975"/>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41" name="Straight Connector 6"/>
          <p:cNvCxnSpPr>
            <a:cxnSpLocks noChangeShapeType="1"/>
            <a:stCxn id="26639" idx="4"/>
          </p:cNvCxnSpPr>
          <p:nvPr/>
        </p:nvCxnSpPr>
        <p:spPr bwMode="auto">
          <a:xfrm>
            <a:off x="3467100" y="47244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6642" name="TextBox 7"/>
          <p:cNvSpPr txBox="1">
            <a:spLocks noChangeArrowheads="1"/>
          </p:cNvSpPr>
          <p:nvPr/>
        </p:nvSpPr>
        <p:spPr bwMode="auto">
          <a:xfrm>
            <a:off x="2974975" y="4379913"/>
            <a:ext cx="441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000"/>
              <a:t>V</a:t>
            </a:r>
            <a:r>
              <a:rPr lang="en-US" sz="2000" baseline="-25000"/>
              <a:t>k</a:t>
            </a:r>
            <a:endParaRPr lang="en-US" sz="2000"/>
          </a:p>
        </p:txBody>
      </p:sp>
      <p:sp>
        <p:nvSpPr>
          <p:cNvPr id="26643" name="TextBox 58"/>
          <p:cNvSpPr txBox="1">
            <a:spLocks noChangeArrowheads="1"/>
          </p:cNvSpPr>
          <p:nvPr/>
        </p:nvSpPr>
        <p:spPr bwMode="auto">
          <a:xfrm>
            <a:off x="3744913" y="3613150"/>
            <a:ext cx="6683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R</a:t>
            </a:r>
            <a:r>
              <a:rPr lang="en-US" altLang="en-US" sz="2400" baseline="-25000"/>
              <a:t>ink</a:t>
            </a:r>
          </a:p>
        </p:txBody>
      </p:sp>
      <p:sp>
        <p:nvSpPr>
          <p:cNvPr id="26644" name="TextBox 8"/>
          <p:cNvSpPr txBox="1">
            <a:spLocks noChangeArrowheads="1"/>
          </p:cNvSpPr>
          <p:nvPr/>
        </p:nvSpPr>
        <p:spPr bwMode="auto">
          <a:xfrm>
            <a:off x="3195638" y="2895600"/>
            <a:ext cx="1724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kR||(2</a:t>
            </a:r>
            <a:r>
              <a:rPr lang="en-US" sz="2400" baseline="30000"/>
              <a:t>N</a:t>
            </a:r>
            <a:r>
              <a:rPr lang="en-US" sz="2400"/>
              <a:t>-k)R</a:t>
            </a:r>
          </a:p>
        </p:txBody>
      </p:sp>
      <p:sp>
        <p:nvSpPr>
          <p:cNvPr id="26645" name="TextBox 58"/>
          <p:cNvSpPr txBox="1">
            <a:spLocks noChangeArrowheads="1"/>
          </p:cNvSpPr>
          <p:nvPr/>
        </p:nvSpPr>
        <p:spPr bwMode="auto">
          <a:xfrm>
            <a:off x="5448300" y="2905125"/>
            <a:ext cx="63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R</a:t>
            </a:r>
            <a:r>
              <a:rPr lang="en-US" altLang="en-US" sz="2400" baseline="-25000"/>
              <a:t>on</a:t>
            </a:r>
          </a:p>
        </p:txBody>
      </p:sp>
      <p:sp>
        <p:nvSpPr>
          <p:cNvPr id="26646" name="TextBox 9"/>
          <p:cNvSpPr txBox="1">
            <a:spLocks noChangeArrowheads="1"/>
          </p:cNvSpPr>
          <p:nvPr/>
        </p:nvSpPr>
        <p:spPr bwMode="auto">
          <a:xfrm>
            <a:off x="3195638" y="5867400"/>
            <a:ext cx="4783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May even ignore Cd for simplicity.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
          <p:cNvSpPr>
            <a:spLocks noGrp="1"/>
          </p:cNvSpPr>
          <p:nvPr>
            <p:ph type="title"/>
          </p:nvPr>
        </p:nvSpPr>
        <p:spPr/>
        <p:txBody>
          <a:bodyPr/>
          <a:lstStyle/>
          <a:p>
            <a:r>
              <a:rPr lang="en-US" altLang="en-US" smtClean="0"/>
              <a:t>A simple linear RC model</a:t>
            </a:r>
          </a:p>
        </p:txBody>
      </p:sp>
      <p:sp>
        <p:nvSpPr>
          <p:cNvPr id="27651" name="Content Placeholder 3"/>
          <p:cNvSpPr>
            <a:spLocks noGrp="1"/>
          </p:cNvSpPr>
          <p:nvPr>
            <p:ph idx="1"/>
          </p:nvPr>
        </p:nvSpPr>
        <p:spPr/>
        <p:txBody>
          <a:bodyPr/>
          <a:lstStyle/>
          <a:p>
            <a:r>
              <a:rPr lang="en-US" altLang="en-US" dirty="0" smtClean="0"/>
              <a:t>From k</a:t>
            </a:r>
            <a:r>
              <a:rPr lang="en-US" altLang="en-US" baseline="-25000" dirty="0" smtClean="0"/>
              <a:t>1</a:t>
            </a:r>
            <a:r>
              <a:rPr lang="en-US" altLang="en-US" dirty="0" smtClean="0"/>
              <a:t> to k</a:t>
            </a:r>
            <a:r>
              <a:rPr lang="en-US" altLang="en-US" baseline="-25000" dirty="0" smtClean="0"/>
              <a:t>2</a:t>
            </a:r>
            <a:r>
              <a:rPr lang="en-US" altLang="en-US" dirty="0" smtClean="0"/>
              <a:t>:</a:t>
            </a:r>
          </a:p>
          <a:p>
            <a:pPr lvl="1"/>
            <a:r>
              <a:rPr lang="en-US" altLang="en-US" dirty="0" smtClean="0"/>
              <a:t>Use target code k</a:t>
            </a:r>
            <a:r>
              <a:rPr lang="en-US" altLang="en-US" baseline="-25000" dirty="0" smtClean="0"/>
              <a:t>2</a:t>
            </a:r>
            <a:r>
              <a:rPr lang="en-US" altLang="en-US" dirty="0" smtClean="0"/>
              <a:t> for RC value</a:t>
            </a:r>
          </a:p>
          <a:p>
            <a:pPr lvl="1"/>
            <a:r>
              <a:rPr lang="en-US" altLang="en-US" dirty="0" smtClean="0"/>
              <a:t>R</a:t>
            </a:r>
            <a:r>
              <a:rPr lang="en-US" altLang="en-US" baseline="-25000" dirty="0" smtClean="0"/>
              <a:t>o</a:t>
            </a:r>
            <a:r>
              <a:rPr lang="en-US" altLang="en-US" dirty="0" smtClean="0"/>
              <a:t> ~= k</a:t>
            </a:r>
            <a:r>
              <a:rPr lang="en-US" altLang="en-US" baseline="-25000" dirty="0" smtClean="0"/>
              <a:t>2</a:t>
            </a:r>
            <a:r>
              <a:rPr lang="en-US" altLang="en-US" dirty="0" smtClean="0"/>
              <a:t>*R</a:t>
            </a:r>
            <a:r>
              <a:rPr lang="en-US" altLang="en-US" baseline="-25000" dirty="0" smtClean="0"/>
              <a:t>N</a:t>
            </a:r>
            <a:r>
              <a:rPr lang="en-US" altLang="en-US" dirty="0" smtClean="0"/>
              <a:t> // (2^N – k</a:t>
            </a:r>
            <a:r>
              <a:rPr lang="en-US" altLang="en-US" baseline="-25000" dirty="0" smtClean="0"/>
              <a:t>2</a:t>
            </a:r>
            <a:r>
              <a:rPr lang="en-US" altLang="en-US" dirty="0" smtClean="0"/>
              <a:t>)*R</a:t>
            </a:r>
            <a:r>
              <a:rPr lang="en-US" altLang="en-US" baseline="-25000" dirty="0" smtClean="0"/>
              <a:t>N</a:t>
            </a:r>
            <a:r>
              <a:rPr lang="en-US" altLang="en-US" dirty="0" smtClean="0"/>
              <a:t> + R</a:t>
            </a:r>
            <a:r>
              <a:rPr lang="en-US" altLang="en-US" baseline="-25000" dirty="0" smtClean="0"/>
              <a:t>on</a:t>
            </a:r>
          </a:p>
          <a:p>
            <a:pPr lvl="1"/>
            <a:r>
              <a:rPr lang="en-US" altLang="en-US" dirty="0" smtClean="0"/>
              <a:t>C</a:t>
            </a:r>
            <a:r>
              <a:rPr lang="en-US" altLang="en-US" baseline="-25000" dirty="0" smtClean="0"/>
              <a:t>o</a:t>
            </a:r>
            <a:r>
              <a:rPr lang="en-US" altLang="en-US" dirty="0" smtClean="0"/>
              <a:t> ~ constant if transmission gates used</a:t>
            </a:r>
          </a:p>
          <a:p>
            <a:pPr lvl="1"/>
            <a:r>
              <a:rPr lang="en-US" altLang="en-US" dirty="0" smtClean="0"/>
              <a:t>Initial value is V</a:t>
            </a:r>
            <a:r>
              <a:rPr lang="en-US" altLang="en-US" baseline="-25000" dirty="0" smtClean="0"/>
              <a:t>k1</a:t>
            </a:r>
            <a:r>
              <a:rPr lang="en-US" altLang="en-US" dirty="0" smtClean="0"/>
              <a:t>, on C</a:t>
            </a:r>
            <a:r>
              <a:rPr lang="en-US" altLang="en-US" baseline="-25000" dirty="0" smtClean="0"/>
              <a:t>o</a:t>
            </a:r>
            <a:endParaRPr lang="en-US" altLang="en-US" dirty="0" smtClean="0"/>
          </a:p>
          <a:p>
            <a:pPr lvl="1"/>
            <a:r>
              <a:rPr lang="en-US" altLang="en-US" dirty="0" smtClean="0"/>
              <a:t>Final value is V</a:t>
            </a:r>
            <a:r>
              <a:rPr lang="en-US" altLang="en-US" baseline="-25000" dirty="0" smtClean="0"/>
              <a:t>k2</a:t>
            </a:r>
            <a:r>
              <a:rPr lang="en-US" altLang="en-US" dirty="0" smtClean="0"/>
              <a:t>, on C</a:t>
            </a:r>
            <a:r>
              <a:rPr lang="en-US" altLang="en-US" baseline="-25000" dirty="0" smtClean="0"/>
              <a:t>o</a:t>
            </a:r>
            <a:endParaRPr lang="en-US" altLang="en-US" dirty="0" smtClean="0"/>
          </a:p>
          <a:p>
            <a:pPr lvl="1"/>
            <a:r>
              <a:rPr lang="en-US" altLang="en-US" dirty="0" smtClean="0"/>
              <a:t>1</a:t>
            </a:r>
            <a:r>
              <a:rPr lang="en-US" altLang="en-US" baseline="30000" dirty="0" smtClean="0"/>
              <a:t>st</a:t>
            </a:r>
            <a:r>
              <a:rPr lang="en-US" altLang="en-US" dirty="0" smtClean="0"/>
              <a:t> order RC settling </a:t>
            </a:r>
            <a:r>
              <a:rPr lang="en-US" altLang="en-US" dirty="0" smtClean="0">
                <a:sym typeface="Wingdings" panose="05000000000000000000" pitchFamily="2" charset="2"/>
              </a:rPr>
              <a:t> closed form solution of waveform</a:t>
            </a:r>
            <a:endParaRPr lang="en-US" altLang="en-US" dirty="0" smtClean="0"/>
          </a:p>
        </p:txBody>
      </p:sp>
      <p:sp>
        <p:nvSpPr>
          <p:cNvPr id="276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2AFE817-AA57-4140-9F0C-7C30304B7686}" type="slidenum">
              <a:rPr lang="en-US" altLang="en-US" sz="1400"/>
              <a:pPr>
                <a:spcBef>
                  <a:spcPct val="0"/>
                </a:spcBef>
                <a:buFontTx/>
                <a:buNone/>
              </a:pPr>
              <a:t>21</a:t>
            </a:fld>
            <a:endParaRPr lang="en-US" altLang="en-US" sz="14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4513985-0864-4151-9ACC-4CAE02503C17}" type="slidenum">
              <a:rPr lang="en-US" altLang="en-US" sz="1400"/>
              <a:pPr>
                <a:spcBef>
                  <a:spcPct val="0"/>
                </a:spcBef>
                <a:buFontTx/>
                <a:buNone/>
              </a:pPr>
              <a:t>22</a:t>
            </a:fld>
            <a:endParaRPr lang="en-US" altLang="en-US" sz="1400"/>
          </a:p>
        </p:txBody>
      </p:sp>
      <p:sp>
        <p:nvSpPr>
          <p:cNvPr id="28675" name="Rectangle 2"/>
          <p:cNvSpPr>
            <a:spLocks noGrp="1" noChangeArrowheads="1"/>
          </p:cNvSpPr>
          <p:nvPr>
            <p:ph type="title"/>
          </p:nvPr>
        </p:nvSpPr>
        <p:spPr/>
        <p:txBody>
          <a:bodyPr/>
          <a:lstStyle/>
          <a:p>
            <a:r>
              <a:rPr lang="en-US" altLang="en-US" smtClean="0"/>
              <a:t>If trimming points are included:</a:t>
            </a:r>
          </a:p>
        </p:txBody>
      </p:sp>
      <p:sp>
        <p:nvSpPr>
          <p:cNvPr id="28676" name="Rectangle 3"/>
          <p:cNvSpPr>
            <a:spLocks noGrp="1" noChangeArrowheads="1"/>
          </p:cNvSpPr>
          <p:nvPr>
            <p:ph type="body" idx="1"/>
          </p:nvPr>
        </p:nvSpPr>
        <p:spPr>
          <a:xfrm>
            <a:off x="457200" y="5181600"/>
            <a:ext cx="8229600" cy="1524000"/>
          </a:xfrm>
        </p:spPr>
        <p:txBody>
          <a:bodyPr/>
          <a:lstStyle/>
          <a:p>
            <a:pPr>
              <a:lnSpc>
                <a:spcPct val="90000"/>
              </a:lnSpc>
            </a:pPr>
            <a:r>
              <a:rPr lang="en-US" altLang="en-US" sz="2400" smtClean="0"/>
              <a:t>After fabrication trimming to make the 3 major nodes to be at approximately the correct voltages</a:t>
            </a:r>
          </a:p>
          <a:p>
            <a:pPr>
              <a:lnSpc>
                <a:spcPct val="90000"/>
              </a:lnSpc>
            </a:pPr>
            <a:r>
              <a:rPr lang="en-US" altLang="en-US" sz="2400" smtClean="0"/>
              <a:t>Model as a single string but 4 voltage dividers</a:t>
            </a:r>
          </a:p>
        </p:txBody>
      </p:sp>
      <p:pic>
        <p:nvPicPr>
          <p:cNvPr id="28677"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143000"/>
            <a:ext cx="5181600" cy="368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B0B1A96-254C-42CC-9DC9-A9668C745A98}" type="slidenum">
              <a:rPr lang="en-US" altLang="en-US" sz="1400"/>
              <a:pPr>
                <a:spcBef>
                  <a:spcPct val="0"/>
                </a:spcBef>
                <a:buFontTx/>
                <a:buNone/>
              </a:pPr>
              <a:t>23</a:t>
            </a:fld>
            <a:endParaRPr lang="en-US" altLang="en-US" sz="1400"/>
          </a:p>
        </p:txBody>
      </p:sp>
      <p:sp>
        <p:nvSpPr>
          <p:cNvPr id="30723" name="Rectangle 2"/>
          <p:cNvSpPr>
            <a:spLocks noGrp="1" noChangeArrowheads="1"/>
          </p:cNvSpPr>
          <p:nvPr>
            <p:ph type="title"/>
          </p:nvPr>
        </p:nvSpPr>
        <p:spPr/>
        <p:txBody>
          <a:bodyPr/>
          <a:lstStyle/>
          <a:p>
            <a:r>
              <a:rPr lang="en-US" altLang="en-US" smtClean="0"/>
              <a:t>Thermometer current DACs</a:t>
            </a:r>
          </a:p>
        </p:txBody>
      </p:sp>
      <p:sp>
        <p:nvSpPr>
          <p:cNvPr id="30724" name="Rectangle 3"/>
          <p:cNvSpPr>
            <a:spLocks noGrp="1" noChangeArrowheads="1"/>
          </p:cNvSpPr>
          <p:nvPr>
            <p:ph type="body" idx="1"/>
          </p:nvPr>
        </p:nvSpPr>
        <p:spPr>
          <a:xfrm>
            <a:off x="457200" y="4953000"/>
            <a:ext cx="8229600" cy="1752600"/>
          </a:xfrm>
        </p:spPr>
        <p:txBody>
          <a:bodyPr/>
          <a:lstStyle/>
          <a:p>
            <a:pPr>
              <a:lnSpc>
                <a:spcPct val="80000"/>
              </a:lnSpc>
            </a:pPr>
            <a:r>
              <a:rPr lang="en-US" altLang="en-US" sz="2000" smtClean="0"/>
              <a:t>Output node at virtual ground</a:t>
            </a:r>
          </a:p>
          <a:p>
            <a:pPr>
              <a:lnSpc>
                <a:spcPct val="80000"/>
              </a:lnSpc>
            </a:pPr>
            <a:r>
              <a:rPr lang="en-US" altLang="en-US" sz="2000" smtClean="0"/>
              <a:t>Each resistor contributes either 0 or Vref/R</a:t>
            </a:r>
          </a:p>
          <a:p>
            <a:pPr>
              <a:lnSpc>
                <a:spcPct val="80000"/>
              </a:lnSpc>
            </a:pPr>
            <a:r>
              <a:rPr lang="en-US" altLang="en-US" sz="2000" smtClean="0"/>
              <a:t>If input digital code = k, k of the 2</a:t>
            </a:r>
            <a:r>
              <a:rPr lang="en-US" altLang="en-US" sz="2000" baseline="30000" smtClean="0"/>
              <a:t>N</a:t>
            </a:r>
            <a:r>
              <a:rPr lang="en-US" altLang="en-US" sz="2000" smtClean="0"/>
              <a:t> – 1 switches will be turned on</a:t>
            </a:r>
          </a:p>
          <a:p>
            <a:pPr>
              <a:lnSpc>
                <a:spcPct val="80000"/>
              </a:lnSpc>
            </a:pPr>
            <a:r>
              <a:rPr lang="en-US" altLang="en-US" sz="2000" smtClean="0"/>
              <a:t>I_out =I1 + I2 + … +Ik </a:t>
            </a:r>
            <a:r>
              <a:rPr lang="en-US" altLang="en-US" sz="2000" smtClean="0">
                <a:latin typeface="Gungsuh" panose="02030600000101010101" pitchFamily="18" charset="-127"/>
                <a:ea typeface="Gungsuh" panose="02030600000101010101" pitchFamily="18" charset="-127"/>
              </a:rPr>
              <a:t>≈</a:t>
            </a:r>
            <a:r>
              <a:rPr lang="en-US" altLang="en-US" sz="2000" smtClean="0"/>
              <a:t> k*Vref/R</a:t>
            </a:r>
          </a:p>
          <a:p>
            <a:pPr>
              <a:lnSpc>
                <a:spcPct val="80000"/>
              </a:lnSpc>
            </a:pPr>
            <a:r>
              <a:rPr lang="en-US" altLang="en-US" sz="2000" smtClean="0"/>
              <a:t>Inherently monotonic</a:t>
            </a:r>
          </a:p>
        </p:txBody>
      </p:sp>
      <p:pic>
        <p:nvPicPr>
          <p:cNvPr id="30725"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990600"/>
            <a:ext cx="67818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F328BB1-0C4C-4004-9F88-85DEB704F87C}" type="slidenum">
              <a:rPr lang="en-US" altLang="en-US" sz="1400"/>
              <a:pPr>
                <a:spcBef>
                  <a:spcPct val="0"/>
                </a:spcBef>
                <a:buFontTx/>
                <a:buNone/>
              </a:pPr>
              <a:t>24</a:t>
            </a:fld>
            <a:endParaRPr lang="en-US" altLang="en-US" sz="1400"/>
          </a:p>
        </p:txBody>
      </p:sp>
      <p:sp>
        <p:nvSpPr>
          <p:cNvPr id="32771" name="Rectangle 2"/>
          <p:cNvSpPr>
            <a:spLocks noGrp="1" noChangeArrowheads="1"/>
          </p:cNvSpPr>
          <p:nvPr>
            <p:ph type="title"/>
          </p:nvPr>
        </p:nvSpPr>
        <p:spPr/>
        <p:txBody>
          <a:bodyPr/>
          <a:lstStyle/>
          <a:p>
            <a:r>
              <a:rPr lang="en-US" altLang="en-US" smtClean="0"/>
              <a:t>Use Matched Current Sources</a:t>
            </a:r>
          </a:p>
        </p:txBody>
      </p:sp>
      <p:sp>
        <p:nvSpPr>
          <p:cNvPr id="32772" name="Rectangle 3"/>
          <p:cNvSpPr>
            <a:spLocks noGrp="1" noChangeArrowheads="1"/>
          </p:cNvSpPr>
          <p:nvPr>
            <p:ph type="body" idx="1"/>
          </p:nvPr>
        </p:nvSpPr>
        <p:spPr>
          <a:xfrm>
            <a:off x="457200" y="4800600"/>
            <a:ext cx="8229600" cy="2057400"/>
          </a:xfrm>
        </p:spPr>
        <p:txBody>
          <a:bodyPr/>
          <a:lstStyle/>
          <a:p>
            <a:pPr>
              <a:lnSpc>
                <a:spcPct val="90000"/>
              </a:lnSpc>
            </a:pPr>
            <a:r>
              <a:rPr lang="en-US" altLang="en-US" sz="2400" smtClean="0"/>
              <a:t>Current mirrors to create identical current sources</a:t>
            </a:r>
          </a:p>
          <a:p>
            <a:pPr>
              <a:lnSpc>
                <a:spcPct val="90000"/>
              </a:lnSpc>
            </a:pPr>
            <a:r>
              <a:rPr lang="en-US" altLang="en-US" sz="2400" smtClean="0"/>
              <a:t>CMOS current sources are compact</a:t>
            </a:r>
          </a:p>
          <a:p>
            <a:pPr>
              <a:lnSpc>
                <a:spcPct val="90000"/>
              </a:lnSpc>
            </a:pPr>
            <a:r>
              <a:rPr lang="en-US" altLang="en-US" sz="2400" smtClean="0"/>
              <a:t>Cascode current mirrors to increase output impedence</a:t>
            </a:r>
          </a:p>
          <a:p>
            <a:pPr>
              <a:lnSpc>
                <a:spcPct val="90000"/>
              </a:lnSpc>
            </a:pPr>
            <a:r>
              <a:rPr lang="en-US" altLang="en-US" sz="2400" smtClean="0"/>
              <a:t>I_out =I1 + I2 + … +Ik </a:t>
            </a:r>
            <a:r>
              <a:rPr lang="en-US" altLang="en-US" sz="2400" smtClean="0">
                <a:latin typeface="Gungsuh" panose="02030600000101010101" pitchFamily="18" charset="-127"/>
                <a:ea typeface="Gungsuh" panose="02030600000101010101" pitchFamily="18" charset="-127"/>
              </a:rPr>
              <a:t>≈</a:t>
            </a:r>
            <a:r>
              <a:rPr lang="en-US" altLang="en-US" sz="2400" smtClean="0"/>
              <a:t> k*I</a:t>
            </a:r>
          </a:p>
          <a:p>
            <a:pPr>
              <a:lnSpc>
                <a:spcPct val="90000"/>
              </a:lnSpc>
            </a:pPr>
            <a:r>
              <a:rPr lang="en-US" altLang="en-US" sz="2400" smtClean="0"/>
              <a:t>Inherently monotonic</a:t>
            </a:r>
          </a:p>
        </p:txBody>
      </p:sp>
      <p:pic>
        <p:nvPicPr>
          <p:cNvPr id="32773"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r="15219"/>
          <a:stretch>
            <a:fillRect/>
          </a:stretch>
        </p:blipFill>
        <p:spPr bwMode="auto">
          <a:xfrm>
            <a:off x="1295400" y="990600"/>
            <a:ext cx="5943600" cy="372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804561B-D8BD-447C-92A9-354BE5FDD047}" type="slidenum">
              <a:rPr lang="en-US" altLang="en-US" sz="1400"/>
              <a:pPr>
                <a:spcBef>
                  <a:spcPct val="0"/>
                </a:spcBef>
                <a:buFontTx/>
                <a:buNone/>
              </a:pPr>
              <a:t>25</a:t>
            </a:fld>
            <a:endParaRPr lang="en-US" altLang="en-US" sz="1400"/>
          </a:p>
        </p:txBody>
      </p:sp>
      <p:sp>
        <p:nvSpPr>
          <p:cNvPr id="34819" name="Rectangle 2"/>
          <p:cNvSpPr>
            <a:spLocks noGrp="1" noChangeArrowheads="1"/>
          </p:cNvSpPr>
          <p:nvPr>
            <p:ph type="title"/>
          </p:nvPr>
        </p:nvSpPr>
        <p:spPr>
          <a:xfrm>
            <a:off x="457200" y="152400"/>
            <a:ext cx="8229600" cy="715963"/>
          </a:xfrm>
        </p:spPr>
        <p:txBody>
          <a:bodyPr/>
          <a:lstStyle/>
          <a:p>
            <a:r>
              <a:rPr lang="en-US" altLang="en-US" smtClean="0"/>
              <a:t>Use Complementary outputs</a:t>
            </a:r>
          </a:p>
        </p:txBody>
      </p:sp>
      <p:sp>
        <p:nvSpPr>
          <p:cNvPr id="34820" name="Rectangle 3"/>
          <p:cNvSpPr>
            <a:spLocks noGrp="1" noChangeArrowheads="1"/>
          </p:cNvSpPr>
          <p:nvPr>
            <p:ph type="body" idx="1"/>
          </p:nvPr>
        </p:nvSpPr>
        <p:spPr>
          <a:xfrm>
            <a:off x="304800" y="5029200"/>
            <a:ext cx="8686800" cy="1828800"/>
          </a:xfrm>
        </p:spPr>
        <p:txBody>
          <a:bodyPr/>
          <a:lstStyle/>
          <a:p>
            <a:pPr>
              <a:lnSpc>
                <a:spcPct val="80000"/>
              </a:lnSpc>
            </a:pPr>
            <a:r>
              <a:rPr lang="en-US" altLang="en-US" sz="2000" dirty="0" smtClean="0"/>
              <a:t>Each current source and the two switches form a differential pair</a:t>
            </a:r>
          </a:p>
          <a:p>
            <a:pPr>
              <a:lnSpc>
                <a:spcPct val="80000"/>
              </a:lnSpc>
            </a:pPr>
            <a:r>
              <a:rPr lang="en-US" altLang="en-US" sz="2000" dirty="0" smtClean="0"/>
              <a:t>Differential pair input </a:t>
            </a:r>
            <a:r>
              <a:rPr lang="en-US" altLang="en-US" sz="2000" dirty="0" err="1" smtClean="0"/>
              <a:t>Vinh</a:t>
            </a:r>
            <a:r>
              <a:rPr lang="en-US" altLang="en-US" sz="2000" dirty="0" smtClean="0"/>
              <a:t> and </a:t>
            </a:r>
            <a:r>
              <a:rPr lang="en-US" altLang="en-US" sz="2000" dirty="0" err="1" smtClean="0"/>
              <a:t>vinl</a:t>
            </a:r>
            <a:r>
              <a:rPr lang="en-US" altLang="en-US" sz="2000" dirty="0" smtClean="0"/>
              <a:t> are just enough to steer all tail current clearly to left or right</a:t>
            </a:r>
          </a:p>
          <a:p>
            <a:pPr>
              <a:lnSpc>
                <a:spcPct val="80000"/>
              </a:lnSpc>
            </a:pPr>
            <a:r>
              <a:rPr lang="en-US" altLang="en-US" sz="2000" dirty="0" smtClean="0"/>
              <a:t>All tail currents in current mirror connection</a:t>
            </a:r>
          </a:p>
          <a:p>
            <a:pPr>
              <a:lnSpc>
                <a:spcPct val="80000"/>
              </a:lnSpc>
            </a:pPr>
            <a:r>
              <a:rPr lang="en-US" altLang="en-US" sz="2000" dirty="0" smtClean="0"/>
              <a:t>The on side diff pair transistor and tail current transistor in </a:t>
            </a:r>
            <a:r>
              <a:rPr lang="en-US" altLang="en-US" sz="2000" dirty="0" err="1" smtClean="0"/>
              <a:t>cascode</a:t>
            </a:r>
            <a:endParaRPr lang="en-US" altLang="en-US" sz="2000" dirty="0" smtClean="0"/>
          </a:p>
          <a:p>
            <a:pPr>
              <a:lnSpc>
                <a:spcPct val="80000"/>
              </a:lnSpc>
            </a:pPr>
            <a:r>
              <a:rPr lang="en-US" altLang="en-US" sz="2000" dirty="0" smtClean="0"/>
              <a:t>Can </a:t>
            </a:r>
            <a:r>
              <a:rPr lang="en-US" altLang="en-US" sz="2000" dirty="0" err="1" smtClean="0"/>
              <a:t>cascode</a:t>
            </a:r>
            <a:r>
              <a:rPr lang="en-US" altLang="en-US" sz="2000" dirty="0" smtClean="0"/>
              <a:t> tail current source, to achieve double </a:t>
            </a:r>
            <a:r>
              <a:rPr lang="en-US" altLang="en-US" sz="2000" dirty="0" err="1" smtClean="0"/>
              <a:t>cascode</a:t>
            </a:r>
            <a:r>
              <a:rPr lang="en-US" altLang="en-US" sz="2000" dirty="0" smtClean="0"/>
              <a:t> </a:t>
            </a:r>
            <a:r>
              <a:rPr lang="en-US" altLang="en-US" sz="2000" dirty="0" err="1" smtClean="0"/>
              <a:t>R_out</a:t>
            </a:r>
            <a:endParaRPr lang="en-US" altLang="en-US" sz="2000" dirty="0" smtClean="0"/>
          </a:p>
          <a:p>
            <a:pPr>
              <a:lnSpc>
                <a:spcPct val="80000"/>
              </a:lnSpc>
            </a:pPr>
            <a:endParaRPr lang="en-US" altLang="en-US" sz="2000" dirty="0" smtClean="0"/>
          </a:p>
        </p:txBody>
      </p:sp>
      <p:pic>
        <p:nvPicPr>
          <p:cNvPr id="34821"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990600"/>
            <a:ext cx="60960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082E582-F85A-4272-A401-6E22CDB313A5}" type="slidenum">
              <a:rPr lang="en-US" altLang="en-US" sz="1400"/>
              <a:pPr>
                <a:spcBef>
                  <a:spcPct val="0"/>
                </a:spcBef>
                <a:buFontTx/>
                <a:buNone/>
              </a:pPr>
              <a:t>26</a:t>
            </a:fld>
            <a:endParaRPr lang="en-US" altLang="en-US" sz="1400"/>
          </a:p>
        </p:txBody>
      </p:sp>
      <p:sp>
        <p:nvSpPr>
          <p:cNvPr id="36867" name="Rectangle 2"/>
          <p:cNvSpPr>
            <a:spLocks noGrp="1" noChangeArrowheads="1"/>
          </p:cNvSpPr>
          <p:nvPr>
            <p:ph type="title"/>
          </p:nvPr>
        </p:nvSpPr>
        <p:spPr/>
        <p:txBody>
          <a:bodyPr/>
          <a:lstStyle/>
          <a:p>
            <a:r>
              <a:rPr lang="en-US" altLang="en-US" sz="3600" smtClean="0"/>
              <a:t>Voltage-Mode Binary-Weighted Resistor DAC</a:t>
            </a:r>
          </a:p>
        </p:txBody>
      </p:sp>
      <p:pic>
        <p:nvPicPr>
          <p:cNvPr id="36868"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b="11259"/>
          <a:stretch>
            <a:fillRect/>
          </a:stretch>
        </p:blipFill>
        <p:spPr bwMode="auto">
          <a:xfrm>
            <a:off x="838200" y="1371600"/>
            <a:ext cx="7543800" cy="393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6869" name="Group 55"/>
          <p:cNvGrpSpPr>
            <a:grpSpLocks/>
          </p:cNvGrpSpPr>
          <p:nvPr/>
        </p:nvGrpSpPr>
        <p:grpSpPr bwMode="auto">
          <a:xfrm rot="5400000">
            <a:off x="7734301" y="2408237"/>
            <a:ext cx="500062" cy="119063"/>
            <a:chOff x="3886200" y="3429000"/>
            <a:chExt cx="914401" cy="152400"/>
          </a:xfrm>
        </p:grpSpPr>
        <p:cxnSp>
          <p:nvCxnSpPr>
            <p:cNvPr id="36873" name="Straight Connector 32"/>
            <p:cNvCxnSpPr>
              <a:cxnSpLocks noChangeShapeType="1"/>
            </p:cNvCxnSpPr>
            <p:nvPr/>
          </p:nvCxnSpPr>
          <p:spPr bwMode="auto">
            <a:xfrm flipV="1">
              <a:off x="4038600" y="3429000"/>
              <a:ext cx="762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74" name="Straight Connector 36"/>
            <p:cNvCxnSpPr>
              <a:cxnSpLocks noChangeShapeType="1"/>
            </p:cNvCxnSpPr>
            <p:nvPr/>
          </p:nvCxnSpPr>
          <p:spPr bwMode="auto">
            <a:xfrm>
              <a:off x="4114800" y="34290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75" name="Straight Connector 39"/>
            <p:cNvCxnSpPr>
              <a:cxnSpLocks noChangeShapeType="1"/>
            </p:cNvCxnSpPr>
            <p:nvPr/>
          </p:nvCxnSpPr>
          <p:spPr bwMode="auto">
            <a:xfrm flipV="1">
              <a:off x="4267200" y="34290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76" name="Straight Connector 42"/>
            <p:cNvCxnSpPr>
              <a:cxnSpLocks noChangeShapeType="1"/>
            </p:cNvCxnSpPr>
            <p:nvPr/>
          </p:nvCxnSpPr>
          <p:spPr bwMode="auto">
            <a:xfrm>
              <a:off x="4419600" y="3429000"/>
              <a:ext cx="142877"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77" name="Straight Connector 44"/>
            <p:cNvCxnSpPr>
              <a:cxnSpLocks noChangeShapeType="1"/>
            </p:cNvCxnSpPr>
            <p:nvPr/>
          </p:nvCxnSpPr>
          <p:spPr bwMode="auto">
            <a:xfrm flipV="1">
              <a:off x="4562477" y="3505200"/>
              <a:ext cx="1143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78" name="Straight Connector 48"/>
            <p:cNvCxnSpPr>
              <a:cxnSpLocks noChangeShapeType="1"/>
            </p:cNvCxnSpPr>
            <p:nvPr/>
          </p:nvCxnSpPr>
          <p:spPr bwMode="auto">
            <a:xfrm flipH="1">
              <a:off x="3886200" y="35052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79" name="Straight Connector 54"/>
            <p:cNvCxnSpPr>
              <a:cxnSpLocks noChangeShapeType="1"/>
            </p:cNvCxnSpPr>
            <p:nvPr/>
          </p:nvCxnSpPr>
          <p:spPr bwMode="auto">
            <a:xfrm>
              <a:off x="4676777" y="3505200"/>
              <a:ext cx="123824"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36870" name="Straight Connector 2"/>
          <p:cNvCxnSpPr>
            <a:cxnSpLocks noChangeShapeType="1"/>
          </p:cNvCxnSpPr>
          <p:nvPr/>
        </p:nvCxnSpPr>
        <p:spPr bwMode="auto">
          <a:xfrm flipV="1">
            <a:off x="7983538" y="1752600"/>
            <a:ext cx="0" cy="46513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71" name="Elbow Connector 14"/>
          <p:cNvCxnSpPr>
            <a:cxnSpLocks noChangeShapeType="1"/>
          </p:cNvCxnSpPr>
          <p:nvPr/>
        </p:nvCxnSpPr>
        <p:spPr bwMode="auto">
          <a:xfrm rot="5400000">
            <a:off x="6607969" y="3272631"/>
            <a:ext cx="1930400" cy="820738"/>
          </a:xfrm>
          <a:prstGeom prst="bentConnector3">
            <a:avLst>
              <a:gd name="adj1" fmla="val 100838"/>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6872" name="TextBox 17"/>
          <p:cNvSpPr txBox="1">
            <a:spLocks noChangeArrowheads="1"/>
          </p:cNvSpPr>
          <p:nvPr/>
        </p:nvSpPr>
        <p:spPr bwMode="auto">
          <a:xfrm>
            <a:off x="8050213" y="2281238"/>
            <a:ext cx="3317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1600"/>
              <a:t>R</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 for everyone</a:t>
            </a:r>
            <a:endParaRPr lang="en-US" dirty="0"/>
          </a:p>
        </p:txBody>
      </p:sp>
      <p:sp>
        <p:nvSpPr>
          <p:cNvPr id="3" name="Content Placeholder 2"/>
          <p:cNvSpPr>
            <a:spLocks noGrp="1"/>
          </p:cNvSpPr>
          <p:nvPr>
            <p:ph idx="1"/>
          </p:nvPr>
        </p:nvSpPr>
        <p:spPr/>
        <p:txBody>
          <a:bodyPr/>
          <a:lstStyle/>
          <a:p>
            <a:r>
              <a:rPr lang="en-US" dirty="0" smtClean="0"/>
              <a:t>Generalize the previous page to an N-bit structure</a:t>
            </a:r>
          </a:p>
          <a:p>
            <a:r>
              <a:rPr lang="en-US" dirty="0" smtClean="0"/>
              <a:t>Assume all resistors have ideal values as you specify</a:t>
            </a:r>
          </a:p>
          <a:p>
            <a:r>
              <a:rPr lang="en-US" dirty="0" smtClean="0"/>
              <a:t>Let MSB be controlled by b</a:t>
            </a:r>
            <a:r>
              <a:rPr lang="en-US" baseline="-25000" dirty="0" smtClean="0"/>
              <a:t>1</a:t>
            </a:r>
            <a:r>
              <a:rPr lang="en-US" dirty="0" smtClean="0"/>
              <a:t>, …, and LSB be controlled by </a:t>
            </a:r>
            <a:r>
              <a:rPr lang="en-US" dirty="0" err="1" smtClean="0"/>
              <a:t>b</a:t>
            </a:r>
            <a:r>
              <a:rPr lang="en-US" baseline="-25000" dirty="0" err="1" smtClean="0"/>
              <a:t>N</a:t>
            </a:r>
            <a:endParaRPr lang="en-US" baseline="-25000" dirty="0" smtClean="0"/>
          </a:p>
          <a:p>
            <a:r>
              <a:rPr lang="en-US" dirty="0" smtClean="0"/>
              <a:t>Show that </a:t>
            </a:r>
            <a:r>
              <a:rPr lang="en-US" dirty="0" err="1" smtClean="0"/>
              <a:t>V</a:t>
            </a:r>
            <a:r>
              <a:rPr lang="en-US" baseline="-25000" dirty="0" err="1" smtClean="0"/>
              <a:t>out</a:t>
            </a:r>
            <a:r>
              <a:rPr lang="en-US" dirty="0" smtClean="0"/>
              <a:t> = sum{ b</a:t>
            </a:r>
            <a:r>
              <a:rPr lang="en-US" baseline="-25000" dirty="0" smtClean="0"/>
              <a:t>i</a:t>
            </a:r>
            <a:r>
              <a:rPr lang="en-US" dirty="0" smtClean="0"/>
              <a:t> * </a:t>
            </a:r>
            <a:r>
              <a:rPr lang="en-US" dirty="0" err="1" smtClean="0"/>
              <a:t>Vref</a:t>
            </a:r>
            <a:r>
              <a:rPr lang="en-US" dirty="0" smtClean="0"/>
              <a:t>/2^i} for </a:t>
            </a:r>
            <a:r>
              <a:rPr lang="en-US" dirty="0" err="1" smtClean="0"/>
              <a:t>i</a:t>
            </a:r>
            <a:r>
              <a:rPr lang="en-US" dirty="0" smtClean="0"/>
              <a:t>=1 to N</a:t>
            </a:r>
            <a:endParaRPr lang="en-US" dirty="0"/>
          </a:p>
        </p:txBody>
      </p:sp>
      <p:sp>
        <p:nvSpPr>
          <p:cNvPr id="4" name="Slide Number Placeholder 3"/>
          <p:cNvSpPr>
            <a:spLocks noGrp="1"/>
          </p:cNvSpPr>
          <p:nvPr>
            <p:ph type="sldNum" sz="quarter" idx="12"/>
          </p:nvPr>
        </p:nvSpPr>
        <p:spPr/>
        <p:txBody>
          <a:bodyPr/>
          <a:lstStyle/>
          <a:p>
            <a:pPr>
              <a:defRPr/>
            </a:pPr>
            <a:fld id="{783A249B-A591-45E7-8728-1F42BE016C08}" type="slidenum">
              <a:rPr lang="en-US" smtClean="0"/>
              <a:pPr>
                <a:defRPr/>
              </a:pPr>
              <a:t>27</a:t>
            </a:fld>
            <a:endParaRPr lang="en-US"/>
          </a:p>
        </p:txBody>
      </p:sp>
    </p:spTree>
    <p:extLst>
      <p:ext uri="{BB962C8B-B14F-4D97-AF65-F5344CB8AC3E}">
        <p14:creationId xmlns:p14="http://schemas.microsoft.com/office/powerpoint/2010/main" val="33231650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667805A-B789-455E-9D20-FF36A183ECF6}" type="slidenum">
              <a:rPr lang="en-US" altLang="en-US" sz="1400"/>
              <a:pPr>
                <a:spcBef>
                  <a:spcPct val="0"/>
                </a:spcBef>
                <a:buFontTx/>
                <a:buNone/>
              </a:pPr>
              <a:t>28</a:t>
            </a:fld>
            <a:endParaRPr lang="en-US" altLang="en-US" sz="1400"/>
          </a:p>
        </p:txBody>
      </p:sp>
      <p:sp>
        <p:nvSpPr>
          <p:cNvPr id="38915" name="Rectangle 2"/>
          <p:cNvSpPr>
            <a:spLocks noGrp="1" noChangeArrowheads="1"/>
          </p:cNvSpPr>
          <p:nvPr>
            <p:ph type="title"/>
          </p:nvPr>
        </p:nvSpPr>
        <p:spPr/>
        <p:txBody>
          <a:bodyPr/>
          <a:lstStyle/>
          <a:p>
            <a:r>
              <a:rPr lang="en-US" altLang="en-US" sz="3600" smtClean="0"/>
              <a:t>Current-Mode Binary-Weighted DACs</a:t>
            </a:r>
          </a:p>
        </p:txBody>
      </p:sp>
      <p:pic>
        <p:nvPicPr>
          <p:cNvPr id="38916"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b="19737"/>
          <a:stretch>
            <a:fillRect/>
          </a:stretch>
        </p:blipFill>
        <p:spPr bwMode="auto">
          <a:xfrm>
            <a:off x="1066800" y="1219200"/>
            <a:ext cx="7162800" cy="347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8292AA1-948B-421C-850E-6835C1C12B4E}" type="slidenum">
              <a:rPr lang="en-US" altLang="en-US" sz="1400"/>
              <a:pPr>
                <a:spcBef>
                  <a:spcPct val="0"/>
                </a:spcBef>
                <a:buFontTx/>
                <a:buNone/>
              </a:pPr>
              <a:t>29</a:t>
            </a:fld>
            <a:endParaRPr lang="en-US" altLang="en-US" sz="1400"/>
          </a:p>
        </p:txBody>
      </p:sp>
      <p:sp>
        <p:nvSpPr>
          <p:cNvPr id="40963" name="Rectangle 2"/>
          <p:cNvSpPr>
            <a:spLocks noGrp="1" noChangeArrowheads="1"/>
          </p:cNvSpPr>
          <p:nvPr>
            <p:ph type="title"/>
          </p:nvPr>
        </p:nvSpPr>
        <p:spPr/>
        <p:txBody>
          <a:bodyPr/>
          <a:lstStyle/>
          <a:p>
            <a:r>
              <a:rPr lang="en-US" altLang="en-US" smtClean="0"/>
              <a:t>4-Bit R-2R Ladder Network</a:t>
            </a:r>
          </a:p>
        </p:txBody>
      </p:sp>
      <p:sp>
        <p:nvSpPr>
          <p:cNvPr id="40964" name="Rectangle 3"/>
          <p:cNvSpPr>
            <a:spLocks noGrp="1" noChangeArrowheads="1"/>
          </p:cNvSpPr>
          <p:nvPr>
            <p:ph type="body" idx="1"/>
          </p:nvPr>
        </p:nvSpPr>
        <p:spPr>
          <a:xfrm>
            <a:off x="457200" y="4648200"/>
            <a:ext cx="8534400" cy="1828800"/>
          </a:xfrm>
        </p:spPr>
        <p:txBody>
          <a:bodyPr/>
          <a:lstStyle/>
          <a:p>
            <a:pPr>
              <a:lnSpc>
                <a:spcPct val="80000"/>
              </a:lnSpc>
            </a:pPr>
            <a:r>
              <a:rPr lang="en-US" altLang="en-US" sz="2400" smtClean="0"/>
              <a:t>One of the most common DAC building-block structures </a:t>
            </a:r>
          </a:p>
          <a:p>
            <a:pPr>
              <a:lnSpc>
                <a:spcPct val="80000"/>
              </a:lnSpc>
            </a:pPr>
            <a:r>
              <a:rPr lang="en-US" altLang="en-US" sz="2400" smtClean="0"/>
              <a:t>Uses resistors of only two different values with ratio 2:1</a:t>
            </a:r>
          </a:p>
          <a:p>
            <a:pPr>
              <a:lnSpc>
                <a:spcPct val="80000"/>
              </a:lnSpc>
            </a:pPr>
            <a:r>
              <a:rPr lang="en-US" altLang="en-US" sz="2400" smtClean="0"/>
              <a:t>An N-bit DAC requires 2N resistors, easily trimmable</a:t>
            </a:r>
          </a:p>
          <a:p>
            <a:pPr>
              <a:lnSpc>
                <a:spcPct val="80000"/>
              </a:lnSpc>
            </a:pPr>
            <a:r>
              <a:rPr lang="en-US" altLang="en-US" sz="2400" smtClean="0"/>
              <a:t>two ways in which the R-2R ladder network may be used as a DAC  </a:t>
            </a:r>
          </a:p>
        </p:txBody>
      </p:sp>
      <p:pic>
        <p:nvPicPr>
          <p:cNvPr id="40965"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524000"/>
            <a:ext cx="5181600" cy="196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FC782C2-F0B7-465B-A825-B00FBB3979EB}" type="slidenum">
              <a:rPr lang="en-US" altLang="en-US" sz="1400"/>
              <a:pPr>
                <a:spcBef>
                  <a:spcPct val="0"/>
                </a:spcBef>
                <a:buFontTx/>
                <a:buNone/>
              </a:pPr>
              <a:t>3</a:t>
            </a:fld>
            <a:endParaRPr lang="en-US" altLang="en-US" sz="1400"/>
          </a:p>
        </p:txBody>
      </p:sp>
      <p:sp>
        <p:nvSpPr>
          <p:cNvPr id="6147" name="Rectangle 2"/>
          <p:cNvSpPr>
            <a:spLocks noGrp="1" noChangeArrowheads="1"/>
          </p:cNvSpPr>
          <p:nvPr>
            <p:ph type="title"/>
          </p:nvPr>
        </p:nvSpPr>
        <p:spPr>
          <a:xfrm>
            <a:off x="457200" y="152400"/>
            <a:ext cx="8229600" cy="654050"/>
          </a:xfrm>
        </p:spPr>
        <p:txBody>
          <a:bodyPr/>
          <a:lstStyle/>
          <a:p>
            <a:pPr eaLnBrk="1" hangingPunct="1"/>
            <a:r>
              <a:rPr lang="en-US" altLang="zh-CN" sz="2400" dirty="0" smtClean="0">
                <a:ea typeface="SimSun" panose="02010600030101010101" pitchFamily="2" charset="-122"/>
              </a:rPr>
              <a:t>Transfer Curve for Ideal Unipolar 3-bit DAC </a:t>
            </a:r>
            <a:endParaRPr lang="en-US" altLang="en-US" sz="2400" dirty="0" smtClean="0"/>
          </a:p>
        </p:txBody>
      </p:sp>
      <p:pic>
        <p:nvPicPr>
          <p:cNvPr id="6148" name="Picture 4" descr="Figure 4: Transfer Function for Ideal Unipolar 3-bit DA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685800"/>
            <a:ext cx="6629400" cy="536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Box 6"/>
          <p:cNvSpPr txBox="1">
            <a:spLocks noChangeArrowheads="1"/>
          </p:cNvSpPr>
          <p:nvPr/>
        </p:nvSpPr>
        <p:spPr bwMode="auto">
          <a:xfrm>
            <a:off x="762000" y="6172200"/>
            <a:ext cx="7524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DAC transfer curve has only finite # of discrete points!</a:t>
            </a:r>
          </a:p>
        </p:txBody>
      </p:sp>
      <p:sp>
        <p:nvSpPr>
          <p:cNvPr id="6150" name="TextBox 1"/>
          <p:cNvSpPr txBox="1">
            <a:spLocks noChangeArrowheads="1"/>
          </p:cNvSpPr>
          <p:nvPr/>
        </p:nvSpPr>
        <p:spPr bwMode="auto">
          <a:xfrm>
            <a:off x="2338388" y="762000"/>
            <a:ext cx="709612" cy="461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dirty="0" err="1"/>
              <a:t>V</a:t>
            </a:r>
            <a:r>
              <a:rPr lang="en-US" sz="2400" baseline="-25000" dirty="0" err="1"/>
              <a:t>Ref</a:t>
            </a:r>
            <a:endParaRPr lang="en-US" sz="2400" dirty="0"/>
          </a:p>
        </p:txBody>
      </p:sp>
      <p:sp>
        <p:nvSpPr>
          <p:cNvPr id="6151" name="Left Brace 2"/>
          <p:cNvSpPr>
            <a:spLocks/>
          </p:cNvSpPr>
          <p:nvPr/>
        </p:nvSpPr>
        <p:spPr bwMode="auto">
          <a:xfrm>
            <a:off x="762000" y="1524000"/>
            <a:ext cx="381000" cy="3733800"/>
          </a:xfrm>
          <a:prstGeom prst="leftBrace">
            <a:avLst>
              <a:gd name="adj1" fmla="val 48348"/>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sp>
        <p:nvSpPr>
          <p:cNvPr id="6152" name="TextBox 3"/>
          <p:cNvSpPr txBox="1">
            <a:spLocks noChangeArrowheads="1"/>
          </p:cNvSpPr>
          <p:nvPr/>
        </p:nvSpPr>
        <p:spPr bwMode="auto">
          <a:xfrm>
            <a:off x="0" y="3160713"/>
            <a:ext cx="800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dirty="0"/>
              <a:t>FSR</a:t>
            </a:r>
          </a:p>
        </p:txBody>
      </p:sp>
      <p:sp>
        <p:nvSpPr>
          <p:cNvPr id="6153" name="Right Brace 4"/>
          <p:cNvSpPr>
            <a:spLocks/>
          </p:cNvSpPr>
          <p:nvPr/>
        </p:nvSpPr>
        <p:spPr bwMode="auto">
          <a:xfrm>
            <a:off x="7505700" y="4752975"/>
            <a:ext cx="304800" cy="533400"/>
          </a:xfrm>
          <a:prstGeom prst="rightBrace">
            <a:avLst>
              <a:gd name="adj1" fmla="val 8337"/>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sp>
        <p:nvSpPr>
          <p:cNvPr id="6154" name="TextBox 5"/>
          <p:cNvSpPr txBox="1">
            <a:spLocks noChangeArrowheads="1"/>
          </p:cNvSpPr>
          <p:nvPr/>
        </p:nvSpPr>
        <p:spPr bwMode="auto">
          <a:xfrm>
            <a:off x="7772400" y="4752975"/>
            <a:ext cx="776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V</a:t>
            </a:r>
            <a:r>
              <a:rPr lang="en-US" sz="2400" baseline="-25000"/>
              <a:t>LSB</a:t>
            </a:r>
            <a:endParaRPr lang="en-US" sz="24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70859F6-6CBB-4337-BE2F-D12D44661493}" type="slidenum">
              <a:rPr lang="en-US" altLang="en-US" sz="1400"/>
              <a:pPr>
                <a:spcBef>
                  <a:spcPct val="0"/>
                </a:spcBef>
                <a:buFontTx/>
                <a:buNone/>
              </a:pPr>
              <a:t>30</a:t>
            </a:fld>
            <a:endParaRPr lang="en-US" altLang="en-US" sz="1400"/>
          </a:p>
        </p:txBody>
      </p:sp>
      <p:sp>
        <p:nvSpPr>
          <p:cNvPr id="43011" name="Rectangle 2"/>
          <p:cNvSpPr>
            <a:spLocks noGrp="1" noChangeArrowheads="1"/>
          </p:cNvSpPr>
          <p:nvPr>
            <p:ph type="title"/>
          </p:nvPr>
        </p:nvSpPr>
        <p:spPr/>
        <p:txBody>
          <a:bodyPr/>
          <a:lstStyle/>
          <a:p>
            <a:r>
              <a:rPr lang="en-US" altLang="en-US" smtClean="0"/>
              <a:t>Voltage-Mode R-2R Ladder</a:t>
            </a:r>
          </a:p>
        </p:txBody>
      </p:sp>
      <p:sp>
        <p:nvSpPr>
          <p:cNvPr id="43012" name="Rectangle 3"/>
          <p:cNvSpPr>
            <a:spLocks noGrp="1" noChangeArrowheads="1"/>
          </p:cNvSpPr>
          <p:nvPr>
            <p:ph type="body" idx="1"/>
          </p:nvPr>
        </p:nvSpPr>
        <p:spPr>
          <a:xfrm>
            <a:off x="457200" y="4670425"/>
            <a:ext cx="8229600" cy="1455738"/>
          </a:xfrm>
        </p:spPr>
        <p:txBody>
          <a:bodyPr/>
          <a:lstStyle/>
          <a:p>
            <a:pPr>
              <a:lnSpc>
                <a:spcPct val="80000"/>
              </a:lnSpc>
            </a:pPr>
            <a:r>
              <a:rPr lang="en-US" altLang="en-US" sz="2400" smtClean="0"/>
              <a:t>"rungs" or arms of the ladder are switched between V</a:t>
            </a:r>
            <a:r>
              <a:rPr lang="en-US" altLang="en-US" sz="2400" baseline="-25000" smtClean="0"/>
              <a:t>REF</a:t>
            </a:r>
            <a:r>
              <a:rPr lang="en-US" altLang="en-US" sz="2400" smtClean="0"/>
              <a:t> and ground </a:t>
            </a:r>
          </a:p>
          <a:p>
            <a:pPr>
              <a:lnSpc>
                <a:spcPct val="80000"/>
              </a:lnSpc>
            </a:pPr>
            <a:r>
              <a:rPr lang="en-US" altLang="en-US" sz="2400" smtClean="0"/>
              <a:t>Output node has output impedance = R, may need to buffer</a:t>
            </a:r>
          </a:p>
        </p:txBody>
      </p:sp>
      <p:pic>
        <p:nvPicPr>
          <p:cNvPr id="43013"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b="10204"/>
          <a:stretch>
            <a:fillRect/>
          </a:stretch>
        </p:blipFill>
        <p:spPr bwMode="auto">
          <a:xfrm>
            <a:off x="1143000" y="1165225"/>
            <a:ext cx="6172200" cy="325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 for everyone</a:t>
            </a:r>
            <a:endParaRPr lang="en-US" dirty="0"/>
          </a:p>
        </p:txBody>
      </p:sp>
      <p:sp>
        <p:nvSpPr>
          <p:cNvPr id="3" name="Content Placeholder 2"/>
          <p:cNvSpPr>
            <a:spLocks noGrp="1"/>
          </p:cNvSpPr>
          <p:nvPr>
            <p:ph idx="1"/>
          </p:nvPr>
        </p:nvSpPr>
        <p:spPr/>
        <p:txBody>
          <a:bodyPr/>
          <a:lstStyle/>
          <a:p>
            <a:r>
              <a:rPr lang="en-US" dirty="0" smtClean="0"/>
              <a:t>Generalize the previous page to an N-bit structure</a:t>
            </a:r>
          </a:p>
          <a:p>
            <a:r>
              <a:rPr lang="en-US" dirty="0" smtClean="0"/>
              <a:t>Let MSB be controlled by b</a:t>
            </a:r>
            <a:r>
              <a:rPr lang="en-US" baseline="-25000" dirty="0" smtClean="0"/>
              <a:t>1</a:t>
            </a:r>
            <a:r>
              <a:rPr lang="en-US" dirty="0" smtClean="0"/>
              <a:t>, …, and LSB be controlled by </a:t>
            </a:r>
            <a:r>
              <a:rPr lang="en-US" dirty="0" err="1" smtClean="0"/>
              <a:t>b</a:t>
            </a:r>
            <a:r>
              <a:rPr lang="en-US" baseline="-25000" dirty="0" err="1" smtClean="0"/>
              <a:t>N</a:t>
            </a:r>
            <a:endParaRPr lang="en-US" baseline="-25000" dirty="0" smtClean="0"/>
          </a:p>
          <a:p>
            <a:r>
              <a:rPr lang="en-US" dirty="0" smtClean="0"/>
              <a:t>Show that </a:t>
            </a:r>
            <a:r>
              <a:rPr lang="en-US" dirty="0" err="1" smtClean="0"/>
              <a:t>V</a:t>
            </a:r>
            <a:r>
              <a:rPr lang="en-US" baseline="-25000" dirty="0" err="1" smtClean="0"/>
              <a:t>out</a:t>
            </a:r>
            <a:r>
              <a:rPr lang="en-US" dirty="0" smtClean="0"/>
              <a:t> = sum{ b</a:t>
            </a:r>
            <a:r>
              <a:rPr lang="en-US" baseline="-25000" dirty="0" smtClean="0"/>
              <a:t>i</a:t>
            </a:r>
            <a:r>
              <a:rPr lang="en-US" dirty="0" smtClean="0"/>
              <a:t> * </a:t>
            </a:r>
            <a:r>
              <a:rPr lang="en-US" dirty="0" err="1" smtClean="0"/>
              <a:t>Vref</a:t>
            </a:r>
            <a:r>
              <a:rPr lang="en-US" dirty="0" smtClean="0"/>
              <a:t>/2^i} for </a:t>
            </a:r>
            <a:r>
              <a:rPr lang="en-US" dirty="0" err="1" smtClean="0"/>
              <a:t>i</a:t>
            </a:r>
            <a:r>
              <a:rPr lang="en-US" dirty="0" smtClean="0"/>
              <a:t>=1 to N</a:t>
            </a:r>
            <a:endParaRPr lang="en-US" dirty="0"/>
          </a:p>
        </p:txBody>
      </p:sp>
      <p:sp>
        <p:nvSpPr>
          <p:cNvPr id="4" name="Slide Number Placeholder 3"/>
          <p:cNvSpPr>
            <a:spLocks noGrp="1"/>
          </p:cNvSpPr>
          <p:nvPr>
            <p:ph type="sldNum" sz="quarter" idx="12"/>
          </p:nvPr>
        </p:nvSpPr>
        <p:spPr/>
        <p:txBody>
          <a:bodyPr/>
          <a:lstStyle/>
          <a:p>
            <a:pPr>
              <a:defRPr/>
            </a:pPr>
            <a:fld id="{783A249B-A591-45E7-8728-1F42BE016C08}" type="slidenum">
              <a:rPr lang="en-US" smtClean="0"/>
              <a:pPr>
                <a:defRPr/>
              </a:pPr>
              <a:t>31</a:t>
            </a:fld>
            <a:endParaRPr lang="en-US"/>
          </a:p>
        </p:txBody>
      </p:sp>
    </p:spTree>
    <p:extLst>
      <p:ext uri="{BB962C8B-B14F-4D97-AF65-F5344CB8AC3E}">
        <p14:creationId xmlns:p14="http://schemas.microsoft.com/office/powerpoint/2010/main" val="29139947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CBDEF03-80F8-4BAE-8F8A-A9254D4D0446}" type="slidenum">
              <a:rPr lang="en-US" altLang="en-US" sz="1400"/>
              <a:pPr>
                <a:spcBef>
                  <a:spcPct val="0"/>
                </a:spcBef>
                <a:buFontTx/>
                <a:buNone/>
              </a:pPr>
              <a:t>32</a:t>
            </a:fld>
            <a:endParaRPr lang="en-US" altLang="en-US" sz="1400"/>
          </a:p>
        </p:txBody>
      </p:sp>
      <p:sp>
        <p:nvSpPr>
          <p:cNvPr id="45059" name="Rectangle 2"/>
          <p:cNvSpPr>
            <a:spLocks noGrp="1" noChangeArrowheads="1"/>
          </p:cNvSpPr>
          <p:nvPr>
            <p:ph type="title"/>
          </p:nvPr>
        </p:nvSpPr>
        <p:spPr/>
        <p:txBody>
          <a:bodyPr/>
          <a:lstStyle/>
          <a:p>
            <a:r>
              <a:rPr lang="en-US" altLang="en-US" smtClean="0"/>
              <a:t>Current-Mode R-2R Ladder</a:t>
            </a:r>
          </a:p>
        </p:txBody>
      </p:sp>
      <p:sp>
        <p:nvSpPr>
          <p:cNvPr id="45060" name="Rectangle 3"/>
          <p:cNvSpPr>
            <a:spLocks noGrp="1" noChangeArrowheads="1"/>
          </p:cNvSpPr>
          <p:nvPr>
            <p:ph type="body" idx="1"/>
          </p:nvPr>
        </p:nvSpPr>
        <p:spPr>
          <a:xfrm>
            <a:off x="457200" y="4953000"/>
            <a:ext cx="8229600" cy="1600200"/>
          </a:xfrm>
        </p:spPr>
        <p:txBody>
          <a:bodyPr/>
          <a:lstStyle/>
          <a:p>
            <a:r>
              <a:rPr lang="en-US" altLang="en-US" sz="2800" smtClean="0"/>
              <a:t>Series R can be used to adjust gain of DAC</a:t>
            </a:r>
          </a:p>
          <a:p>
            <a:r>
              <a:rPr lang="en-US" altLang="en-US" sz="2800" smtClean="0"/>
              <a:t>R_out is code dependent, leading to DAC nonlinearity</a:t>
            </a:r>
          </a:p>
        </p:txBody>
      </p:sp>
      <p:pic>
        <p:nvPicPr>
          <p:cNvPr id="45061"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066800"/>
            <a:ext cx="6934200" cy="341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2" name="Line 5"/>
          <p:cNvSpPr>
            <a:spLocks noChangeShapeType="1"/>
          </p:cNvSpPr>
          <p:nvPr/>
        </p:nvSpPr>
        <p:spPr bwMode="auto">
          <a:xfrm>
            <a:off x="762000" y="16002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45063" name="Text Box 6"/>
          <p:cNvSpPr txBox="1">
            <a:spLocks noChangeArrowheads="1"/>
          </p:cNvSpPr>
          <p:nvPr/>
        </p:nvSpPr>
        <p:spPr bwMode="auto">
          <a:xfrm>
            <a:off x="685800" y="1600200"/>
            <a:ext cx="7604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t>Vref/R</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 for everyone</a:t>
            </a:r>
            <a:endParaRPr lang="en-US" dirty="0"/>
          </a:p>
        </p:txBody>
      </p:sp>
      <p:sp>
        <p:nvSpPr>
          <p:cNvPr id="3" name="Content Placeholder 2"/>
          <p:cNvSpPr>
            <a:spLocks noGrp="1"/>
          </p:cNvSpPr>
          <p:nvPr>
            <p:ph idx="1"/>
          </p:nvPr>
        </p:nvSpPr>
        <p:spPr/>
        <p:txBody>
          <a:bodyPr/>
          <a:lstStyle/>
          <a:p>
            <a:r>
              <a:rPr lang="en-US" dirty="0" smtClean="0"/>
              <a:t>Generalize the previous page to an N-bit structure</a:t>
            </a:r>
          </a:p>
          <a:p>
            <a:r>
              <a:rPr lang="en-US" dirty="0" smtClean="0"/>
              <a:t>Take the resistor at </a:t>
            </a:r>
            <a:r>
              <a:rPr lang="en-US" dirty="0" err="1" smtClean="0"/>
              <a:t>Vref</a:t>
            </a:r>
            <a:r>
              <a:rPr lang="en-US" dirty="0" smtClean="0"/>
              <a:t> to be 0</a:t>
            </a:r>
          </a:p>
          <a:p>
            <a:r>
              <a:rPr lang="en-US" dirty="0" smtClean="0"/>
              <a:t>Let MSB be controlled by b</a:t>
            </a:r>
            <a:r>
              <a:rPr lang="en-US" baseline="-25000" dirty="0" smtClean="0"/>
              <a:t>1</a:t>
            </a:r>
            <a:r>
              <a:rPr lang="en-US" dirty="0" smtClean="0"/>
              <a:t>, …, and LSB be controlled by </a:t>
            </a:r>
            <a:r>
              <a:rPr lang="en-US" dirty="0" err="1" smtClean="0"/>
              <a:t>b</a:t>
            </a:r>
            <a:r>
              <a:rPr lang="en-US" baseline="-25000" dirty="0" err="1" smtClean="0"/>
              <a:t>N</a:t>
            </a:r>
            <a:endParaRPr lang="en-US" baseline="-25000" dirty="0" smtClean="0"/>
          </a:p>
          <a:p>
            <a:r>
              <a:rPr lang="en-US" dirty="0" smtClean="0"/>
              <a:t>Show that </a:t>
            </a:r>
            <a:r>
              <a:rPr lang="en-US" dirty="0" err="1" smtClean="0"/>
              <a:t>I</a:t>
            </a:r>
            <a:r>
              <a:rPr lang="en-US" baseline="-25000" dirty="0" err="1" smtClean="0"/>
              <a:t>out</a:t>
            </a:r>
            <a:r>
              <a:rPr lang="en-US" dirty="0" smtClean="0"/>
              <a:t> = </a:t>
            </a:r>
            <a:r>
              <a:rPr lang="en-US" dirty="0" err="1" smtClean="0"/>
              <a:t>V</a:t>
            </a:r>
            <a:r>
              <a:rPr lang="en-US" baseline="-25000" dirty="0" err="1" smtClean="0"/>
              <a:t>ref</a:t>
            </a:r>
            <a:r>
              <a:rPr lang="en-US" dirty="0" smtClean="0"/>
              <a:t>/R * sum{ b</a:t>
            </a:r>
            <a:r>
              <a:rPr lang="en-US" baseline="-25000" dirty="0" smtClean="0"/>
              <a:t>i</a:t>
            </a:r>
            <a:r>
              <a:rPr lang="en-US" dirty="0" smtClean="0"/>
              <a:t> /2^i} for </a:t>
            </a:r>
            <a:r>
              <a:rPr lang="en-US" dirty="0" err="1" smtClean="0"/>
              <a:t>i</a:t>
            </a:r>
            <a:r>
              <a:rPr lang="en-US" dirty="0" smtClean="0"/>
              <a:t>=1 to N</a:t>
            </a:r>
            <a:endParaRPr lang="en-US" dirty="0"/>
          </a:p>
        </p:txBody>
      </p:sp>
      <p:sp>
        <p:nvSpPr>
          <p:cNvPr id="4" name="Slide Number Placeholder 3"/>
          <p:cNvSpPr>
            <a:spLocks noGrp="1"/>
          </p:cNvSpPr>
          <p:nvPr>
            <p:ph type="sldNum" sz="quarter" idx="12"/>
          </p:nvPr>
        </p:nvSpPr>
        <p:spPr/>
        <p:txBody>
          <a:bodyPr/>
          <a:lstStyle/>
          <a:p>
            <a:pPr>
              <a:defRPr/>
            </a:pPr>
            <a:fld id="{783A249B-A591-45E7-8728-1F42BE016C08}" type="slidenum">
              <a:rPr lang="en-US" smtClean="0"/>
              <a:pPr>
                <a:defRPr/>
              </a:pPr>
              <a:t>33</a:t>
            </a:fld>
            <a:endParaRPr lang="en-US"/>
          </a:p>
        </p:txBody>
      </p:sp>
    </p:spTree>
    <p:extLst>
      <p:ext uri="{BB962C8B-B14F-4D97-AF65-F5344CB8AC3E}">
        <p14:creationId xmlns:p14="http://schemas.microsoft.com/office/powerpoint/2010/main" val="42198378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020535B-3726-4818-94B2-E0A2AB90B98C}" type="slidenum">
              <a:rPr lang="en-US" altLang="en-US" sz="1400"/>
              <a:pPr>
                <a:spcBef>
                  <a:spcPct val="0"/>
                </a:spcBef>
                <a:buFontTx/>
                <a:buNone/>
              </a:pPr>
              <a:t>34</a:t>
            </a:fld>
            <a:endParaRPr lang="en-US" altLang="en-US" sz="1400"/>
          </a:p>
        </p:txBody>
      </p:sp>
      <p:sp>
        <p:nvSpPr>
          <p:cNvPr id="47107" name="Rectangle 2"/>
          <p:cNvSpPr>
            <a:spLocks noGrp="1" noChangeArrowheads="1"/>
          </p:cNvSpPr>
          <p:nvPr>
            <p:ph type="title"/>
          </p:nvPr>
        </p:nvSpPr>
        <p:spPr>
          <a:xfrm>
            <a:off x="457200" y="304800"/>
            <a:ext cx="8229600" cy="792163"/>
          </a:xfrm>
        </p:spPr>
        <p:txBody>
          <a:bodyPr/>
          <a:lstStyle/>
          <a:p>
            <a:r>
              <a:rPr lang="en-US" altLang="en-US" sz="3600" smtClean="0"/>
              <a:t>Equal Current Sources Switched into an R-2R Ladder Network</a:t>
            </a:r>
          </a:p>
        </p:txBody>
      </p:sp>
      <p:sp>
        <p:nvSpPr>
          <p:cNvPr id="47108" name="Rectangle 3"/>
          <p:cNvSpPr>
            <a:spLocks noGrp="1" noChangeArrowheads="1"/>
          </p:cNvSpPr>
          <p:nvPr>
            <p:ph type="body" idx="1"/>
          </p:nvPr>
        </p:nvSpPr>
        <p:spPr>
          <a:xfrm>
            <a:off x="457200" y="4648200"/>
            <a:ext cx="8229600" cy="1981200"/>
          </a:xfrm>
        </p:spPr>
        <p:txBody>
          <a:bodyPr/>
          <a:lstStyle/>
          <a:p>
            <a:pPr>
              <a:lnSpc>
                <a:spcPct val="80000"/>
              </a:lnSpc>
            </a:pPr>
            <a:r>
              <a:rPr lang="en-US" altLang="en-US" sz="2000" dirty="0" smtClean="0"/>
              <a:t>DAC output impedance is constant and equal to R </a:t>
            </a:r>
          </a:p>
          <a:p>
            <a:pPr>
              <a:lnSpc>
                <a:spcPct val="80000"/>
              </a:lnSpc>
            </a:pPr>
            <a:r>
              <a:rPr lang="en-US" altLang="en-US" sz="2000" dirty="0" smtClean="0"/>
              <a:t>Used in high speed video DAC</a:t>
            </a:r>
          </a:p>
          <a:p>
            <a:pPr>
              <a:lnSpc>
                <a:spcPct val="80000"/>
              </a:lnSpc>
            </a:pPr>
            <a:r>
              <a:rPr lang="en-US" altLang="en-US" sz="2000" dirty="0" smtClean="0"/>
              <a:t>Low output impedance may be problem</a:t>
            </a:r>
          </a:p>
          <a:p>
            <a:pPr>
              <a:lnSpc>
                <a:spcPct val="80000"/>
              </a:lnSpc>
            </a:pPr>
            <a:r>
              <a:rPr lang="en-US" altLang="en-US" sz="2000" dirty="0" smtClean="0"/>
              <a:t>Can add unit cell MSBs to form segmented structure</a:t>
            </a:r>
          </a:p>
          <a:p>
            <a:pPr>
              <a:lnSpc>
                <a:spcPct val="80000"/>
              </a:lnSpc>
            </a:pPr>
            <a:r>
              <a:rPr lang="en-US" altLang="en-US" sz="2000" dirty="0" smtClean="0"/>
              <a:t>Can replace the </a:t>
            </a:r>
            <a:r>
              <a:rPr lang="en-US" altLang="en-US" sz="2000" dirty="0" err="1" smtClean="0"/>
              <a:t>gnd</a:t>
            </a:r>
            <a:r>
              <a:rPr lang="en-US" altLang="en-US" sz="2000" dirty="0" smtClean="0"/>
              <a:t> node by an identical R-2R to form differential structure, which has much better linearity</a:t>
            </a:r>
          </a:p>
        </p:txBody>
      </p:sp>
      <p:pic>
        <p:nvPicPr>
          <p:cNvPr id="47109"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l="16000" r="16000" b="13699"/>
          <a:stretch>
            <a:fillRect/>
          </a:stretch>
        </p:blipFill>
        <p:spPr bwMode="auto">
          <a:xfrm>
            <a:off x="4191000" y="1447800"/>
            <a:ext cx="4249738" cy="314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435535" name="Group 15"/>
          <p:cNvGrpSpPr>
            <a:grpSpLocks/>
          </p:cNvGrpSpPr>
          <p:nvPr/>
        </p:nvGrpSpPr>
        <p:grpSpPr bwMode="auto">
          <a:xfrm>
            <a:off x="1447800" y="1447800"/>
            <a:ext cx="3962400" cy="2151063"/>
            <a:chOff x="912" y="912"/>
            <a:chExt cx="2496" cy="1355"/>
          </a:xfrm>
        </p:grpSpPr>
        <p:pic>
          <p:nvPicPr>
            <p:cNvPr id="47120" name="Picture 6" descr="Image"/>
            <p:cNvPicPr>
              <a:picLocks noChangeAspect="1" noChangeArrowheads="1"/>
            </p:cNvPicPr>
            <p:nvPr/>
          </p:nvPicPr>
          <p:blipFill>
            <a:blip r:embed="rId3">
              <a:extLst>
                <a:ext uri="{28A0092B-C50C-407E-A947-70E740481C1C}">
                  <a14:useLocalDpi xmlns:a14="http://schemas.microsoft.com/office/drawing/2010/main" val="0"/>
                </a:ext>
              </a:extLst>
            </a:blip>
            <a:srcRect l="29199" r="62801" b="41096"/>
            <a:stretch>
              <a:fillRect/>
            </a:stretch>
          </p:blipFill>
          <p:spPr bwMode="auto">
            <a:xfrm>
              <a:off x="2469" y="912"/>
              <a:ext cx="315" cy="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21" name="Picture 7" descr="Image"/>
            <p:cNvPicPr>
              <a:picLocks noChangeAspect="1" noChangeArrowheads="1"/>
            </p:cNvPicPr>
            <p:nvPr/>
          </p:nvPicPr>
          <p:blipFill>
            <a:blip r:embed="rId3">
              <a:extLst>
                <a:ext uri="{28A0092B-C50C-407E-A947-70E740481C1C}">
                  <a14:useLocalDpi xmlns:a14="http://schemas.microsoft.com/office/drawing/2010/main" val="0"/>
                </a:ext>
              </a:extLst>
            </a:blip>
            <a:srcRect l="29199" r="62801" b="41096"/>
            <a:stretch>
              <a:fillRect/>
            </a:stretch>
          </p:blipFill>
          <p:spPr bwMode="auto">
            <a:xfrm>
              <a:off x="2154" y="912"/>
              <a:ext cx="315" cy="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22" name="Picture 8" descr="Image"/>
            <p:cNvPicPr>
              <a:picLocks noChangeAspect="1" noChangeArrowheads="1"/>
            </p:cNvPicPr>
            <p:nvPr/>
          </p:nvPicPr>
          <p:blipFill>
            <a:blip r:embed="rId3">
              <a:extLst>
                <a:ext uri="{28A0092B-C50C-407E-A947-70E740481C1C}">
                  <a14:useLocalDpi xmlns:a14="http://schemas.microsoft.com/office/drawing/2010/main" val="0"/>
                </a:ext>
              </a:extLst>
            </a:blip>
            <a:srcRect l="29199" r="62801" b="41096"/>
            <a:stretch>
              <a:fillRect/>
            </a:stretch>
          </p:blipFill>
          <p:spPr bwMode="auto">
            <a:xfrm>
              <a:off x="1866" y="912"/>
              <a:ext cx="315" cy="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23" name="Picture 9" descr="Image"/>
            <p:cNvPicPr>
              <a:picLocks noChangeAspect="1" noChangeArrowheads="1"/>
            </p:cNvPicPr>
            <p:nvPr/>
          </p:nvPicPr>
          <p:blipFill>
            <a:blip r:embed="rId3">
              <a:extLst>
                <a:ext uri="{28A0092B-C50C-407E-A947-70E740481C1C}">
                  <a14:useLocalDpi xmlns:a14="http://schemas.microsoft.com/office/drawing/2010/main" val="0"/>
                </a:ext>
              </a:extLst>
            </a:blip>
            <a:srcRect l="29199" r="62801" b="41096"/>
            <a:stretch>
              <a:fillRect/>
            </a:stretch>
          </p:blipFill>
          <p:spPr bwMode="auto">
            <a:xfrm>
              <a:off x="1557" y="912"/>
              <a:ext cx="315" cy="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24" name="Picture 10" descr="Image"/>
            <p:cNvPicPr>
              <a:picLocks noChangeAspect="1" noChangeArrowheads="1"/>
            </p:cNvPicPr>
            <p:nvPr/>
          </p:nvPicPr>
          <p:blipFill>
            <a:blip r:embed="rId3">
              <a:extLst>
                <a:ext uri="{28A0092B-C50C-407E-A947-70E740481C1C}">
                  <a14:useLocalDpi xmlns:a14="http://schemas.microsoft.com/office/drawing/2010/main" val="0"/>
                </a:ext>
              </a:extLst>
            </a:blip>
            <a:srcRect l="29199" r="62801" b="41096"/>
            <a:stretch>
              <a:fillRect/>
            </a:stretch>
          </p:blipFill>
          <p:spPr bwMode="auto">
            <a:xfrm>
              <a:off x="1242" y="912"/>
              <a:ext cx="315" cy="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25" name="Picture 11" descr="Image"/>
            <p:cNvPicPr>
              <a:picLocks noChangeAspect="1" noChangeArrowheads="1"/>
            </p:cNvPicPr>
            <p:nvPr/>
          </p:nvPicPr>
          <p:blipFill>
            <a:blip r:embed="rId3">
              <a:extLst>
                <a:ext uri="{28A0092B-C50C-407E-A947-70E740481C1C}">
                  <a14:useLocalDpi xmlns:a14="http://schemas.microsoft.com/office/drawing/2010/main" val="0"/>
                </a:ext>
              </a:extLst>
            </a:blip>
            <a:srcRect l="29199" r="62801" b="41096"/>
            <a:stretch>
              <a:fillRect/>
            </a:stretch>
          </p:blipFill>
          <p:spPr bwMode="auto">
            <a:xfrm>
              <a:off x="933" y="912"/>
              <a:ext cx="315" cy="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6" name="Line 12"/>
            <p:cNvSpPr>
              <a:spLocks noChangeShapeType="1"/>
            </p:cNvSpPr>
            <p:nvPr/>
          </p:nvSpPr>
          <p:spPr bwMode="auto">
            <a:xfrm>
              <a:off x="912" y="952"/>
              <a:ext cx="24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47128" name="Line 14"/>
            <p:cNvSpPr>
              <a:spLocks noChangeShapeType="1"/>
            </p:cNvSpPr>
            <p:nvPr/>
          </p:nvSpPr>
          <p:spPr bwMode="auto">
            <a:xfrm>
              <a:off x="2768" y="220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
        <p:nvSpPr>
          <p:cNvPr id="47111" name="Rectangle 1"/>
          <p:cNvSpPr>
            <a:spLocks noChangeArrowheads="1"/>
          </p:cNvSpPr>
          <p:nvPr/>
        </p:nvSpPr>
        <p:spPr bwMode="auto">
          <a:xfrm>
            <a:off x="4419600" y="3457575"/>
            <a:ext cx="431800" cy="93663"/>
          </a:xfrm>
          <a:prstGeom prst="rect">
            <a:avLst/>
          </a:prstGeom>
          <a:solidFill>
            <a:schemeClr val="bg1"/>
          </a:solidFill>
          <a:ln w="9525" algn="ctr">
            <a:solidFill>
              <a:schemeClr val="bg1"/>
            </a:solidFill>
            <a:round/>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grpSp>
        <p:nvGrpSpPr>
          <p:cNvPr id="47112" name="Group 55"/>
          <p:cNvGrpSpPr>
            <a:grpSpLocks/>
          </p:cNvGrpSpPr>
          <p:nvPr/>
        </p:nvGrpSpPr>
        <p:grpSpPr bwMode="auto">
          <a:xfrm>
            <a:off x="4400550" y="3444875"/>
            <a:ext cx="542925" cy="134938"/>
            <a:chOff x="3886200" y="3429000"/>
            <a:chExt cx="914401" cy="152400"/>
          </a:xfrm>
        </p:grpSpPr>
        <p:cxnSp>
          <p:nvCxnSpPr>
            <p:cNvPr id="47113" name="Straight Connector 32"/>
            <p:cNvCxnSpPr>
              <a:cxnSpLocks noChangeShapeType="1"/>
            </p:cNvCxnSpPr>
            <p:nvPr/>
          </p:nvCxnSpPr>
          <p:spPr bwMode="auto">
            <a:xfrm flipV="1">
              <a:off x="4038600" y="3429000"/>
              <a:ext cx="762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7114" name="Straight Connector 36"/>
            <p:cNvCxnSpPr>
              <a:cxnSpLocks noChangeShapeType="1"/>
            </p:cNvCxnSpPr>
            <p:nvPr/>
          </p:nvCxnSpPr>
          <p:spPr bwMode="auto">
            <a:xfrm>
              <a:off x="4114800" y="34290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7115" name="Straight Connector 39"/>
            <p:cNvCxnSpPr>
              <a:cxnSpLocks noChangeShapeType="1"/>
            </p:cNvCxnSpPr>
            <p:nvPr/>
          </p:nvCxnSpPr>
          <p:spPr bwMode="auto">
            <a:xfrm flipV="1">
              <a:off x="4267200" y="34290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7116" name="Straight Connector 42"/>
            <p:cNvCxnSpPr>
              <a:cxnSpLocks noChangeShapeType="1"/>
            </p:cNvCxnSpPr>
            <p:nvPr/>
          </p:nvCxnSpPr>
          <p:spPr bwMode="auto">
            <a:xfrm>
              <a:off x="4419600" y="3429000"/>
              <a:ext cx="142877"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7117" name="Straight Connector 44"/>
            <p:cNvCxnSpPr>
              <a:cxnSpLocks noChangeShapeType="1"/>
            </p:cNvCxnSpPr>
            <p:nvPr/>
          </p:nvCxnSpPr>
          <p:spPr bwMode="auto">
            <a:xfrm flipV="1">
              <a:off x="4562477" y="3505200"/>
              <a:ext cx="1143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7118" name="Straight Connector 48"/>
            <p:cNvCxnSpPr>
              <a:cxnSpLocks noChangeShapeType="1"/>
            </p:cNvCxnSpPr>
            <p:nvPr/>
          </p:nvCxnSpPr>
          <p:spPr bwMode="auto">
            <a:xfrm flipH="1">
              <a:off x="3886200" y="35052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7119" name="Straight Connector 54"/>
            <p:cNvCxnSpPr>
              <a:cxnSpLocks noChangeShapeType="1"/>
            </p:cNvCxnSpPr>
            <p:nvPr/>
          </p:nvCxnSpPr>
          <p:spPr bwMode="auto">
            <a:xfrm>
              <a:off x="4676777" y="3505200"/>
              <a:ext cx="123824"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25" name="Group 55"/>
          <p:cNvGrpSpPr>
            <a:grpSpLocks/>
          </p:cNvGrpSpPr>
          <p:nvPr/>
        </p:nvGrpSpPr>
        <p:grpSpPr bwMode="auto">
          <a:xfrm rot="5400000">
            <a:off x="4003922" y="3718966"/>
            <a:ext cx="542925" cy="134938"/>
            <a:chOff x="3886200" y="3429000"/>
            <a:chExt cx="914401" cy="152400"/>
          </a:xfrm>
        </p:grpSpPr>
        <p:cxnSp>
          <p:nvCxnSpPr>
            <p:cNvPr id="26" name="Straight Connector 32"/>
            <p:cNvCxnSpPr>
              <a:cxnSpLocks noChangeShapeType="1"/>
            </p:cNvCxnSpPr>
            <p:nvPr/>
          </p:nvCxnSpPr>
          <p:spPr bwMode="auto">
            <a:xfrm flipV="1">
              <a:off x="4038600" y="3429000"/>
              <a:ext cx="762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 name="Straight Connector 36"/>
            <p:cNvCxnSpPr>
              <a:cxnSpLocks noChangeShapeType="1"/>
            </p:cNvCxnSpPr>
            <p:nvPr/>
          </p:nvCxnSpPr>
          <p:spPr bwMode="auto">
            <a:xfrm>
              <a:off x="4114800" y="34290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8" name="Straight Connector 39"/>
            <p:cNvCxnSpPr>
              <a:cxnSpLocks noChangeShapeType="1"/>
            </p:cNvCxnSpPr>
            <p:nvPr/>
          </p:nvCxnSpPr>
          <p:spPr bwMode="auto">
            <a:xfrm flipV="1">
              <a:off x="4267200" y="34290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9" name="Straight Connector 42"/>
            <p:cNvCxnSpPr>
              <a:cxnSpLocks noChangeShapeType="1"/>
            </p:cNvCxnSpPr>
            <p:nvPr/>
          </p:nvCxnSpPr>
          <p:spPr bwMode="auto">
            <a:xfrm>
              <a:off x="4419600" y="3429000"/>
              <a:ext cx="142877"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0" name="Straight Connector 44"/>
            <p:cNvCxnSpPr>
              <a:cxnSpLocks noChangeShapeType="1"/>
            </p:cNvCxnSpPr>
            <p:nvPr/>
          </p:nvCxnSpPr>
          <p:spPr bwMode="auto">
            <a:xfrm flipV="1">
              <a:off x="4562477" y="3505200"/>
              <a:ext cx="1143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1" name="Straight Connector 48"/>
            <p:cNvCxnSpPr>
              <a:cxnSpLocks noChangeShapeType="1"/>
            </p:cNvCxnSpPr>
            <p:nvPr/>
          </p:nvCxnSpPr>
          <p:spPr bwMode="auto">
            <a:xfrm flipH="1">
              <a:off x="3886200" y="35052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2" name="Straight Connector 54"/>
            <p:cNvCxnSpPr>
              <a:cxnSpLocks noChangeShapeType="1"/>
            </p:cNvCxnSpPr>
            <p:nvPr/>
          </p:nvCxnSpPr>
          <p:spPr bwMode="auto">
            <a:xfrm>
              <a:off x="4676777" y="3505200"/>
              <a:ext cx="123824"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sp>
        <p:nvSpPr>
          <p:cNvPr id="2" name="TextBox 1"/>
          <p:cNvSpPr txBox="1"/>
          <p:nvPr/>
        </p:nvSpPr>
        <p:spPr>
          <a:xfrm>
            <a:off x="3952690" y="3670547"/>
            <a:ext cx="314510" cy="307777"/>
          </a:xfrm>
          <a:prstGeom prst="rect">
            <a:avLst/>
          </a:prstGeom>
          <a:noFill/>
        </p:spPr>
        <p:txBody>
          <a:bodyPr wrap="none" rtlCol="0">
            <a:spAutoFit/>
          </a:bodyPr>
          <a:lstStyle/>
          <a:p>
            <a:r>
              <a:rPr lang="en-US" sz="1400" dirty="0" smtClean="0"/>
              <a:t>R</a:t>
            </a:r>
            <a:endParaRPr lang="en-US" sz="1400" dirty="0"/>
          </a:p>
        </p:txBody>
      </p:sp>
      <p:sp>
        <p:nvSpPr>
          <p:cNvPr id="34" name="TextBox 33"/>
          <p:cNvSpPr txBox="1"/>
          <p:nvPr/>
        </p:nvSpPr>
        <p:spPr>
          <a:xfrm>
            <a:off x="4409890" y="3200400"/>
            <a:ext cx="314510" cy="307777"/>
          </a:xfrm>
          <a:prstGeom prst="rect">
            <a:avLst/>
          </a:prstGeom>
          <a:noFill/>
        </p:spPr>
        <p:txBody>
          <a:bodyPr wrap="none" rtlCol="0">
            <a:spAutoFit/>
          </a:bodyPr>
          <a:lstStyle/>
          <a:p>
            <a:r>
              <a:rPr lang="en-US" sz="1400" dirty="0" smtClean="0"/>
              <a:t>R</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4355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1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BD0E223-CABE-4302-9D91-D0DB18F83F09}" type="slidenum">
              <a:rPr lang="en-US" altLang="en-US" sz="1400"/>
              <a:pPr>
                <a:spcBef>
                  <a:spcPct val="0"/>
                </a:spcBef>
                <a:buFontTx/>
                <a:buNone/>
              </a:pPr>
              <a:t>35</a:t>
            </a:fld>
            <a:endParaRPr lang="en-US" altLang="en-US" sz="1400"/>
          </a:p>
        </p:txBody>
      </p:sp>
      <p:sp>
        <p:nvSpPr>
          <p:cNvPr id="49155" name="Rectangle 2"/>
          <p:cNvSpPr>
            <a:spLocks noGrp="1" noChangeArrowheads="1"/>
          </p:cNvSpPr>
          <p:nvPr>
            <p:ph type="title"/>
          </p:nvPr>
        </p:nvSpPr>
        <p:spPr/>
        <p:txBody>
          <a:bodyPr/>
          <a:lstStyle/>
          <a:p>
            <a:r>
              <a:rPr lang="en-US" altLang="en-US" sz="3600" smtClean="0"/>
              <a:t>Binary-Weighted Current Sources Switched into a Load</a:t>
            </a:r>
          </a:p>
        </p:txBody>
      </p:sp>
      <p:sp>
        <p:nvSpPr>
          <p:cNvPr id="49156" name="Rectangle 3"/>
          <p:cNvSpPr>
            <a:spLocks noGrp="1" noChangeArrowheads="1"/>
          </p:cNvSpPr>
          <p:nvPr>
            <p:ph type="body" idx="1"/>
          </p:nvPr>
        </p:nvSpPr>
        <p:spPr>
          <a:xfrm>
            <a:off x="457200" y="5121275"/>
            <a:ext cx="8229600" cy="1004888"/>
          </a:xfrm>
        </p:spPr>
        <p:txBody>
          <a:bodyPr/>
          <a:lstStyle/>
          <a:p>
            <a:r>
              <a:rPr lang="en-US" altLang="en-US" smtClean="0"/>
              <a:t>Can replace the LSB current source by this binary array</a:t>
            </a:r>
          </a:p>
        </p:txBody>
      </p:sp>
      <p:pic>
        <p:nvPicPr>
          <p:cNvPr id="49157"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524000"/>
            <a:ext cx="37338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01757C2-691A-4D12-9621-DE5933245703}" type="slidenum">
              <a:rPr lang="en-US" altLang="en-US" sz="1400"/>
              <a:pPr>
                <a:spcBef>
                  <a:spcPct val="0"/>
                </a:spcBef>
                <a:buFontTx/>
                <a:buNone/>
              </a:pPr>
              <a:t>36</a:t>
            </a:fld>
            <a:endParaRPr lang="en-US" altLang="en-US" sz="1400"/>
          </a:p>
        </p:txBody>
      </p:sp>
      <p:sp>
        <p:nvSpPr>
          <p:cNvPr id="51203" name="Rectangle 2"/>
          <p:cNvSpPr>
            <a:spLocks noGrp="1" noChangeArrowheads="1"/>
          </p:cNvSpPr>
          <p:nvPr>
            <p:ph type="title"/>
          </p:nvPr>
        </p:nvSpPr>
        <p:spPr/>
        <p:txBody>
          <a:bodyPr/>
          <a:lstStyle/>
          <a:p>
            <a:r>
              <a:rPr lang="en-US" altLang="en-US" sz="3600" dirty="0" smtClean="0"/>
              <a:t>Capacitive </a:t>
            </a:r>
            <a:r>
              <a:rPr lang="en-US" altLang="en-US" sz="3600" dirty="0"/>
              <a:t>U</a:t>
            </a:r>
            <a:r>
              <a:rPr lang="en-US" altLang="en-US" sz="3600" dirty="0" smtClean="0"/>
              <a:t>nary-Weighted DAC</a:t>
            </a:r>
          </a:p>
        </p:txBody>
      </p:sp>
      <p:grpSp>
        <p:nvGrpSpPr>
          <p:cNvPr id="51204" name="Group 4"/>
          <p:cNvGrpSpPr>
            <a:grpSpLocks/>
          </p:cNvGrpSpPr>
          <p:nvPr/>
        </p:nvGrpSpPr>
        <p:grpSpPr bwMode="auto">
          <a:xfrm>
            <a:off x="1219200" y="2438400"/>
            <a:ext cx="457200" cy="762000"/>
            <a:chOff x="3581400" y="4191000"/>
            <a:chExt cx="228600" cy="533400"/>
          </a:xfrm>
        </p:grpSpPr>
        <p:cxnSp>
          <p:nvCxnSpPr>
            <p:cNvPr id="51254" name="Straight Connector 6"/>
            <p:cNvCxnSpPr>
              <a:cxnSpLocks noChangeShapeType="1"/>
            </p:cNvCxnSpPr>
            <p:nvPr/>
          </p:nvCxnSpPr>
          <p:spPr bwMode="auto">
            <a:xfrm>
              <a:off x="3581400" y="44196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55" name="Straight Connector 7"/>
            <p:cNvCxnSpPr>
              <a:cxnSpLocks noChangeShapeType="1"/>
            </p:cNvCxnSpPr>
            <p:nvPr/>
          </p:nvCxnSpPr>
          <p:spPr bwMode="auto">
            <a:xfrm>
              <a:off x="3581400" y="4486275"/>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56" name="Straight Connector 8"/>
            <p:cNvCxnSpPr>
              <a:cxnSpLocks noChangeShapeType="1"/>
            </p:cNvCxnSpPr>
            <p:nvPr/>
          </p:nvCxnSpPr>
          <p:spPr bwMode="auto">
            <a:xfrm>
              <a:off x="3695700" y="41910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57" name="Straight Connector 9"/>
            <p:cNvCxnSpPr>
              <a:cxnSpLocks noChangeShapeType="1"/>
            </p:cNvCxnSpPr>
            <p:nvPr/>
          </p:nvCxnSpPr>
          <p:spPr bwMode="auto">
            <a:xfrm>
              <a:off x="3695700" y="44958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51205" name="Group 15"/>
          <p:cNvGrpSpPr>
            <a:grpSpLocks/>
          </p:cNvGrpSpPr>
          <p:nvPr/>
        </p:nvGrpSpPr>
        <p:grpSpPr bwMode="auto">
          <a:xfrm>
            <a:off x="2209800" y="2438400"/>
            <a:ext cx="457200" cy="762000"/>
            <a:chOff x="3581400" y="4191000"/>
            <a:chExt cx="228600" cy="533400"/>
          </a:xfrm>
        </p:grpSpPr>
        <p:cxnSp>
          <p:nvCxnSpPr>
            <p:cNvPr id="51250" name="Straight Connector 16"/>
            <p:cNvCxnSpPr>
              <a:cxnSpLocks noChangeShapeType="1"/>
            </p:cNvCxnSpPr>
            <p:nvPr/>
          </p:nvCxnSpPr>
          <p:spPr bwMode="auto">
            <a:xfrm>
              <a:off x="3581400" y="44196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51" name="Straight Connector 17"/>
            <p:cNvCxnSpPr>
              <a:cxnSpLocks noChangeShapeType="1"/>
            </p:cNvCxnSpPr>
            <p:nvPr/>
          </p:nvCxnSpPr>
          <p:spPr bwMode="auto">
            <a:xfrm>
              <a:off x="3581400" y="4486275"/>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52" name="Straight Connector 18"/>
            <p:cNvCxnSpPr>
              <a:cxnSpLocks noChangeShapeType="1"/>
            </p:cNvCxnSpPr>
            <p:nvPr/>
          </p:nvCxnSpPr>
          <p:spPr bwMode="auto">
            <a:xfrm>
              <a:off x="3695700" y="41910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53" name="Straight Connector 19"/>
            <p:cNvCxnSpPr>
              <a:cxnSpLocks noChangeShapeType="1"/>
            </p:cNvCxnSpPr>
            <p:nvPr/>
          </p:nvCxnSpPr>
          <p:spPr bwMode="auto">
            <a:xfrm>
              <a:off x="3695700" y="44958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51206" name="Group 20"/>
          <p:cNvGrpSpPr>
            <a:grpSpLocks/>
          </p:cNvGrpSpPr>
          <p:nvPr/>
        </p:nvGrpSpPr>
        <p:grpSpPr bwMode="auto">
          <a:xfrm>
            <a:off x="4114800" y="2438400"/>
            <a:ext cx="457200" cy="762000"/>
            <a:chOff x="3581400" y="4191000"/>
            <a:chExt cx="228600" cy="533400"/>
          </a:xfrm>
        </p:grpSpPr>
        <p:cxnSp>
          <p:nvCxnSpPr>
            <p:cNvPr id="51246" name="Straight Connector 21"/>
            <p:cNvCxnSpPr>
              <a:cxnSpLocks noChangeShapeType="1"/>
            </p:cNvCxnSpPr>
            <p:nvPr/>
          </p:nvCxnSpPr>
          <p:spPr bwMode="auto">
            <a:xfrm>
              <a:off x="3581400" y="44196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7" name="Straight Connector 22"/>
            <p:cNvCxnSpPr>
              <a:cxnSpLocks noChangeShapeType="1"/>
            </p:cNvCxnSpPr>
            <p:nvPr/>
          </p:nvCxnSpPr>
          <p:spPr bwMode="auto">
            <a:xfrm>
              <a:off x="3581400" y="4486275"/>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8" name="Straight Connector 23"/>
            <p:cNvCxnSpPr>
              <a:cxnSpLocks noChangeShapeType="1"/>
            </p:cNvCxnSpPr>
            <p:nvPr/>
          </p:nvCxnSpPr>
          <p:spPr bwMode="auto">
            <a:xfrm>
              <a:off x="3695700" y="41910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9" name="Straight Connector 24"/>
            <p:cNvCxnSpPr>
              <a:cxnSpLocks noChangeShapeType="1"/>
            </p:cNvCxnSpPr>
            <p:nvPr/>
          </p:nvCxnSpPr>
          <p:spPr bwMode="auto">
            <a:xfrm>
              <a:off x="3695700" y="44958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51207" name="Group 25"/>
          <p:cNvGrpSpPr>
            <a:grpSpLocks/>
          </p:cNvGrpSpPr>
          <p:nvPr/>
        </p:nvGrpSpPr>
        <p:grpSpPr bwMode="auto">
          <a:xfrm>
            <a:off x="5105400" y="2438400"/>
            <a:ext cx="457200" cy="762000"/>
            <a:chOff x="3581400" y="4191000"/>
            <a:chExt cx="228600" cy="533400"/>
          </a:xfrm>
        </p:grpSpPr>
        <p:cxnSp>
          <p:nvCxnSpPr>
            <p:cNvPr id="51242" name="Straight Connector 26"/>
            <p:cNvCxnSpPr>
              <a:cxnSpLocks noChangeShapeType="1"/>
            </p:cNvCxnSpPr>
            <p:nvPr/>
          </p:nvCxnSpPr>
          <p:spPr bwMode="auto">
            <a:xfrm>
              <a:off x="3581400" y="44196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3" name="Straight Connector 27"/>
            <p:cNvCxnSpPr>
              <a:cxnSpLocks noChangeShapeType="1"/>
            </p:cNvCxnSpPr>
            <p:nvPr/>
          </p:nvCxnSpPr>
          <p:spPr bwMode="auto">
            <a:xfrm>
              <a:off x="3581400" y="4486275"/>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4" name="Straight Connector 28"/>
            <p:cNvCxnSpPr>
              <a:cxnSpLocks noChangeShapeType="1"/>
            </p:cNvCxnSpPr>
            <p:nvPr/>
          </p:nvCxnSpPr>
          <p:spPr bwMode="auto">
            <a:xfrm>
              <a:off x="3695700" y="41910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5" name="Straight Connector 29"/>
            <p:cNvCxnSpPr>
              <a:cxnSpLocks noChangeShapeType="1"/>
            </p:cNvCxnSpPr>
            <p:nvPr/>
          </p:nvCxnSpPr>
          <p:spPr bwMode="auto">
            <a:xfrm>
              <a:off x="3695700" y="44958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1208" name="Straight Connector 2"/>
          <p:cNvCxnSpPr>
            <a:cxnSpLocks noChangeShapeType="1"/>
          </p:cNvCxnSpPr>
          <p:nvPr/>
        </p:nvCxnSpPr>
        <p:spPr bwMode="auto">
          <a:xfrm>
            <a:off x="1447800" y="2438400"/>
            <a:ext cx="5486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51209" name="Group 39"/>
          <p:cNvGrpSpPr>
            <a:grpSpLocks/>
          </p:cNvGrpSpPr>
          <p:nvPr/>
        </p:nvGrpSpPr>
        <p:grpSpPr bwMode="auto">
          <a:xfrm>
            <a:off x="1143000" y="3124200"/>
            <a:ext cx="609600" cy="1676400"/>
            <a:chOff x="1143000" y="4267200"/>
            <a:chExt cx="609600" cy="1676400"/>
          </a:xfrm>
        </p:grpSpPr>
        <p:grpSp>
          <p:nvGrpSpPr>
            <p:cNvPr id="51237" name="Group 35"/>
            <p:cNvGrpSpPr>
              <a:grpSpLocks/>
            </p:cNvGrpSpPr>
            <p:nvPr/>
          </p:nvGrpSpPr>
          <p:grpSpPr bwMode="auto">
            <a:xfrm>
              <a:off x="1143000" y="4267200"/>
              <a:ext cx="304800" cy="1143000"/>
              <a:chOff x="1143000" y="4267200"/>
              <a:chExt cx="304800" cy="1143000"/>
            </a:xfrm>
          </p:grpSpPr>
          <p:cxnSp>
            <p:nvCxnSpPr>
              <p:cNvPr id="51239" name="Straight Connector 30"/>
              <p:cNvCxnSpPr>
                <a:cxnSpLocks noChangeShapeType="1"/>
              </p:cNvCxnSpPr>
              <p:nvPr/>
            </p:nvCxnSpPr>
            <p:spPr bwMode="auto">
              <a:xfrm>
                <a:off x="1447800" y="4267200"/>
                <a:ext cx="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0" name="Straight Arrow Connector 32"/>
              <p:cNvCxnSpPr>
                <a:cxnSpLocks noChangeShapeType="1"/>
              </p:cNvCxnSpPr>
              <p:nvPr/>
            </p:nvCxnSpPr>
            <p:spPr bwMode="auto">
              <a:xfrm flipH="1">
                <a:off x="1143000" y="4572000"/>
                <a:ext cx="304800" cy="3048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241" name="Straight Connector 34"/>
              <p:cNvCxnSpPr>
                <a:cxnSpLocks noChangeShapeType="1"/>
              </p:cNvCxnSpPr>
              <p:nvPr/>
            </p:nvCxnSpPr>
            <p:spPr bwMode="auto">
              <a:xfrm>
                <a:off x="1143000" y="4876800"/>
                <a:ext cx="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1238" name="Straight Connector 37"/>
            <p:cNvCxnSpPr>
              <a:cxnSpLocks noChangeShapeType="1"/>
            </p:cNvCxnSpPr>
            <p:nvPr/>
          </p:nvCxnSpPr>
          <p:spPr bwMode="auto">
            <a:xfrm>
              <a:off x="1752600" y="4876800"/>
              <a:ext cx="0" cy="1066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51210" name="Group 42"/>
          <p:cNvGrpSpPr>
            <a:grpSpLocks/>
          </p:cNvGrpSpPr>
          <p:nvPr/>
        </p:nvGrpSpPr>
        <p:grpSpPr bwMode="auto">
          <a:xfrm>
            <a:off x="2133600" y="3124200"/>
            <a:ext cx="609600" cy="1676400"/>
            <a:chOff x="1143000" y="4267200"/>
            <a:chExt cx="609600" cy="1676400"/>
          </a:xfrm>
        </p:grpSpPr>
        <p:grpSp>
          <p:nvGrpSpPr>
            <p:cNvPr id="51232" name="Group 43"/>
            <p:cNvGrpSpPr>
              <a:grpSpLocks/>
            </p:cNvGrpSpPr>
            <p:nvPr/>
          </p:nvGrpSpPr>
          <p:grpSpPr bwMode="auto">
            <a:xfrm>
              <a:off x="1143000" y="4267200"/>
              <a:ext cx="304800" cy="1143000"/>
              <a:chOff x="1143000" y="4267200"/>
              <a:chExt cx="304800" cy="1143000"/>
            </a:xfrm>
          </p:grpSpPr>
          <p:cxnSp>
            <p:nvCxnSpPr>
              <p:cNvPr id="51234" name="Straight Connector 45"/>
              <p:cNvCxnSpPr>
                <a:cxnSpLocks noChangeShapeType="1"/>
              </p:cNvCxnSpPr>
              <p:nvPr/>
            </p:nvCxnSpPr>
            <p:spPr bwMode="auto">
              <a:xfrm>
                <a:off x="1447800" y="4267200"/>
                <a:ext cx="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35" name="Straight Arrow Connector 46"/>
              <p:cNvCxnSpPr>
                <a:cxnSpLocks noChangeShapeType="1"/>
              </p:cNvCxnSpPr>
              <p:nvPr/>
            </p:nvCxnSpPr>
            <p:spPr bwMode="auto">
              <a:xfrm flipH="1">
                <a:off x="1143000" y="4572000"/>
                <a:ext cx="304800" cy="3048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236" name="Straight Connector 47"/>
              <p:cNvCxnSpPr>
                <a:cxnSpLocks noChangeShapeType="1"/>
              </p:cNvCxnSpPr>
              <p:nvPr/>
            </p:nvCxnSpPr>
            <p:spPr bwMode="auto">
              <a:xfrm>
                <a:off x="1143000" y="4876800"/>
                <a:ext cx="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1233" name="Straight Connector 44"/>
            <p:cNvCxnSpPr>
              <a:cxnSpLocks noChangeShapeType="1"/>
            </p:cNvCxnSpPr>
            <p:nvPr/>
          </p:nvCxnSpPr>
          <p:spPr bwMode="auto">
            <a:xfrm>
              <a:off x="1752600" y="4876800"/>
              <a:ext cx="0" cy="1066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51211" name="Group 48"/>
          <p:cNvGrpSpPr>
            <a:grpSpLocks/>
          </p:cNvGrpSpPr>
          <p:nvPr/>
        </p:nvGrpSpPr>
        <p:grpSpPr bwMode="auto">
          <a:xfrm>
            <a:off x="4038600" y="3124200"/>
            <a:ext cx="609600" cy="1676400"/>
            <a:chOff x="1143000" y="4267200"/>
            <a:chExt cx="609600" cy="1676400"/>
          </a:xfrm>
        </p:grpSpPr>
        <p:grpSp>
          <p:nvGrpSpPr>
            <p:cNvPr id="51227" name="Group 49"/>
            <p:cNvGrpSpPr>
              <a:grpSpLocks/>
            </p:cNvGrpSpPr>
            <p:nvPr/>
          </p:nvGrpSpPr>
          <p:grpSpPr bwMode="auto">
            <a:xfrm>
              <a:off x="1143000" y="4267200"/>
              <a:ext cx="304800" cy="1143000"/>
              <a:chOff x="1143000" y="4267200"/>
              <a:chExt cx="304800" cy="1143000"/>
            </a:xfrm>
          </p:grpSpPr>
          <p:cxnSp>
            <p:nvCxnSpPr>
              <p:cNvPr id="51229" name="Straight Connector 51"/>
              <p:cNvCxnSpPr>
                <a:cxnSpLocks noChangeShapeType="1"/>
              </p:cNvCxnSpPr>
              <p:nvPr/>
            </p:nvCxnSpPr>
            <p:spPr bwMode="auto">
              <a:xfrm>
                <a:off x="1447800" y="4267200"/>
                <a:ext cx="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30" name="Straight Arrow Connector 52"/>
              <p:cNvCxnSpPr>
                <a:cxnSpLocks noChangeShapeType="1"/>
              </p:cNvCxnSpPr>
              <p:nvPr/>
            </p:nvCxnSpPr>
            <p:spPr bwMode="auto">
              <a:xfrm flipH="1">
                <a:off x="1143000" y="4572000"/>
                <a:ext cx="304800" cy="3048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231" name="Straight Connector 53"/>
              <p:cNvCxnSpPr>
                <a:cxnSpLocks noChangeShapeType="1"/>
              </p:cNvCxnSpPr>
              <p:nvPr/>
            </p:nvCxnSpPr>
            <p:spPr bwMode="auto">
              <a:xfrm>
                <a:off x="1143000" y="4876800"/>
                <a:ext cx="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1228" name="Straight Connector 50"/>
            <p:cNvCxnSpPr>
              <a:cxnSpLocks noChangeShapeType="1"/>
            </p:cNvCxnSpPr>
            <p:nvPr/>
          </p:nvCxnSpPr>
          <p:spPr bwMode="auto">
            <a:xfrm>
              <a:off x="1752600" y="4876800"/>
              <a:ext cx="0" cy="1066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51212" name="Group 54"/>
          <p:cNvGrpSpPr>
            <a:grpSpLocks/>
          </p:cNvGrpSpPr>
          <p:nvPr/>
        </p:nvGrpSpPr>
        <p:grpSpPr bwMode="auto">
          <a:xfrm>
            <a:off x="5029200" y="3124200"/>
            <a:ext cx="609600" cy="1676400"/>
            <a:chOff x="1143000" y="4267200"/>
            <a:chExt cx="609600" cy="1676400"/>
          </a:xfrm>
        </p:grpSpPr>
        <p:grpSp>
          <p:nvGrpSpPr>
            <p:cNvPr id="51222" name="Group 55"/>
            <p:cNvGrpSpPr>
              <a:grpSpLocks/>
            </p:cNvGrpSpPr>
            <p:nvPr/>
          </p:nvGrpSpPr>
          <p:grpSpPr bwMode="auto">
            <a:xfrm>
              <a:off x="1143000" y="4267200"/>
              <a:ext cx="304800" cy="1143000"/>
              <a:chOff x="1143000" y="4267200"/>
              <a:chExt cx="304800" cy="1143000"/>
            </a:xfrm>
          </p:grpSpPr>
          <p:cxnSp>
            <p:nvCxnSpPr>
              <p:cNvPr id="51224" name="Straight Connector 57"/>
              <p:cNvCxnSpPr>
                <a:cxnSpLocks noChangeShapeType="1"/>
              </p:cNvCxnSpPr>
              <p:nvPr/>
            </p:nvCxnSpPr>
            <p:spPr bwMode="auto">
              <a:xfrm>
                <a:off x="1447800" y="4267200"/>
                <a:ext cx="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25" name="Straight Arrow Connector 58"/>
              <p:cNvCxnSpPr>
                <a:cxnSpLocks noChangeShapeType="1"/>
              </p:cNvCxnSpPr>
              <p:nvPr/>
            </p:nvCxnSpPr>
            <p:spPr bwMode="auto">
              <a:xfrm flipH="1">
                <a:off x="1143000" y="4572000"/>
                <a:ext cx="304800" cy="3048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226" name="Straight Connector 59"/>
              <p:cNvCxnSpPr>
                <a:cxnSpLocks noChangeShapeType="1"/>
              </p:cNvCxnSpPr>
              <p:nvPr/>
            </p:nvCxnSpPr>
            <p:spPr bwMode="auto">
              <a:xfrm>
                <a:off x="1143000" y="4876800"/>
                <a:ext cx="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1223" name="Straight Connector 56"/>
            <p:cNvCxnSpPr>
              <a:cxnSpLocks noChangeShapeType="1"/>
            </p:cNvCxnSpPr>
            <p:nvPr/>
          </p:nvCxnSpPr>
          <p:spPr bwMode="auto">
            <a:xfrm>
              <a:off x="1752600" y="4876800"/>
              <a:ext cx="0" cy="1066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1213" name="Straight Connector 41"/>
          <p:cNvCxnSpPr>
            <a:cxnSpLocks noChangeShapeType="1"/>
          </p:cNvCxnSpPr>
          <p:nvPr/>
        </p:nvCxnSpPr>
        <p:spPr bwMode="auto">
          <a:xfrm flipH="1">
            <a:off x="533400" y="4267200"/>
            <a:ext cx="4495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14" name="Straight Connector 61"/>
          <p:cNvCxnSpPr>
            <a:cxnSpLocks noChangeShapeType="1"/>
          </p:cNvCxnSpPr>
          <p:nvPr/>
        </p:nvCxnSpPr>
        <p:spPr bwMode="auto">
          <a:xfrm>
            <a:off x="1752600" y="4800600"/>
            <a:ext cx="42672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1215" name="TextBox 62"/>
          <p:cNvSpPr txBox="1">
            <a:spLocks noChangeArrowheads="1"/>
          </p:cNvSpPr>
          <p:nvPr/>
        </p:nvSpPr>
        <p:spPr bwMode="auto">
          <a:xfrm>
            <a:off x="3048000" y="2514600"/>
            <a:ext cx="800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a:t>
            </a:r>
          </a:p>
        </p:txBody>
      </p:sp>
      <p:sp>
        <p:nvSpPr>
          <p:cNvPr id="51216" name="TextBox 3427327"/>
          <p:cNvSpPr txBox="1">
            <a:spLocks noChangeArrowheads="1"/>
          </p:cNvSpPr>
          <p:nvPr/>
        </p:nvSpPr>
        <p:spPr bwMode="auto">
          <a:xfrm>
            <a:off x="1016000" y="2843213"/>
            <a:ext cx="406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C</a:t>
            </a:r>
          </a:p>
        </p:txBody>
      </p:sp>
      <p:sp>
        <p:nvSpPr>
          <p:cNvPr id="51217" name="TextBox 3427328"/>
          <p:cNvSpPr txBox="1">
            <a:spLocks noChangeArrowheads="1"/>
          </p:cNvSpPr>
          <p:nvPr/>
        </p:nvSpPr>
        <p:spPr bwMode="auto">
          <a:xfrm>
            <a:off x="2005515" y="2867742"/>
            <a:ext cx="4074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smtClean="0"/>
              <a:t>C</a:t>
            </a:r>
            <a:endParaRPr lang="en-US" altLang="en-US" sz="2400" dirty="0"/>
          </a:p>
        </p:txBody>
      </p:sp>
      <p:sp>
        <p:nvSpPr>
          <p:cNvPr id="51218" name="TextBox 3427330"/>
          <p:cNvSpPr txBox="1">
            <a:spLocks noChangeArrowheads="1"/>
          </p:cNvSpPr>
          <p:nvPr/>
        </p:nvSpPr>
        <p:spPr bwMode="auto">
          <a:xfrm>
            <a:off x="5334000" y="2897188"/>
            <a:ext cx="4074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smtClean="0"/>
              <a:t>C</a:t>
            </a:r>
            <a:endParaRPr lang="en-US" altLang="en-US" sz="2400" dirty="0"/>
          </a:p>
        </p:txBody>
      </p:sp>
      <p:sp>
        <p:nvSpPr>
          <p:cNvPr id="51219" name="TextBox 3427332"/>
          <p:cNvSpPr txBox="1">
            <a:spLocks noChangeArrowheads="1"/>
          </p:cNvSpPr>
          <p:nvPr/>
        </p:nvSpPr>
        <p:spPr bwMode="auto">
          <a:xfrm>
            <a:off x="381000" y="4267200"/>
            <a:ext cx="698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gnd</a:t>
            </a:r>
          </a:p>
        </p:txBody>
      </p:sp>
      <p:sp>
        <p:nvSpPr>
          <p:cNvPr id="51220" name="TextBox 3427333"/>
          <p:cNvSpPr txBox="1">
            <a:spLocks noChangeArrowheads="1"/>
          </p:cNvSpPr>
          <p:nvPr/>
        </p:nvSpPr>
        <p:spPr bwMode="auto">
          <a:xfrm>
            <a:off x="5172075" y="4748213"/>
            <a:ext cx="7381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Vref</a:t>
            </a:r>
          </a:p>
        </p:txBody>
      </p:sp>
      <p:sp>
        <p:nvSpPr>
          <p:cNvPr id="51221" name="TextBox 3427334"/>
          <p:cNvSpPr txBox="1">
            <a:spLocks noChangeArrowheads="1"/>
          </p:cNvSpPr>
          <p:nvPr/>
        </p:nvSpPr>
        <p:spPr bwMode="auto">
          <a:xfrm>
            <a:off x="5910263" y="1905000"/>
            <a:ext cx="1312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gnd / Vo</a:t>
            </a:r>
          </a:p>
        </p:txBody>
      </p:sp>
      <p:sp>
        <p:nvSpPr>
          <p:cNvPr id="2" name="TextBox 1"/>
          <p:cNvSpPr txBox="1"/>
          <p:nvPr/>
        </p:nvSpPr>
        <p:spPr>
          <a:xfrm>
            <a:off x="654196" y="5490219"/>
            <a:ext cx="7835607" cy="461665"/>
          </a:xfrm>
          <a:prstGeom prst="rect">
            <a:avLst/>
          </a:prstGeom>
          <a:noFill/>
        </p:spPr>
        <p:txBody>
          <a:bodyPr wrap="none" rtlCol="0">
            <a:spAutoFit/>
          </a:bodyPr>
          <a:lstStyle/>
          <a:p>
            <a:r>
              <a:rPr lang="en-US" dirty="0" smtClean="0"/>
              <a:t>When input code is k, k of the caps are switched to </a:t>
            </a:r>
            <a:r>
              <a:rPr lang="en-US" dirty="0" err="1" smtClean="0"/>
              <a:t>Vref</a:t>
            </a:r>
            <a:r>
              <a:rPr lang="en-US" dirty="0" smtClean="0"/>
              <a:t>.</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01757C2-691A-4D12-9621-DE5933245703}" type="slidenum">
              <a:rPr lang="en-US" altLang="en-US" sz="1400"/>
              <a:pPr>
                <a:spcBef>
                  <a:spcPct val="0"/>
                </a:spcBef>
                <a:buFontTx/>
                <a:buNone/>
              </a:pPr>
              <a:t>37</a:t>
            </a:fld>
            <a:endParaRPr lang="en-US" altLang="en-US" sz="1400"/>
          </a:p>
        </p:txBody>
      </p:sp>
      <p:sp>
        <p:nvSpPr>
          <p:cNvPr id="51203" name="Rectangle 2"/>
          <p:cNvSpPr>
            <a:spLocks noGrp="1" noChangeArrowheads="1"/>
          </p:cNvSpPr>
          <p:nvPr>
            <p:ph type="title"/>
          </p:nvPr>
        </p:nvSpPr>
        <p:spPr/>
        <p:txBody>
          <a:bodyPr/>
          <a:lstStyle/>
          <a:p>
            <a:r>
              <a:rPr lang="en-US" altLang="en-US" sz="3600" smtClean="0"/>
              <a:t>Capacitive Binary-Weighted DAC</a:t>
            </a:r>
          </a:p>
        </p:txBody>
      </p:sp>
      <p:grpSp>
        <p:nvGrpSpPr>
          <p:cNvPr id="51204" name="Group 4"/>
          <p:cNvGrpSpPr>
            <a:grpSpLocks/>
          </p:cNvGrpSpPr>
          <p:nvPr/>
        </p:nvGrpSpPr>
        <p:grpSpPr bwMode="auto">
          <a:xfrm>
            <a:off x="1371600" y="2438400"/>
            <a:ext cx="457200" cy="762000"/>
            <a:chOff x="3581400" y="4191000"/>
            <a:chExt cx="228600" cy="533400"/>
          </a:xfrm>
        </p:grpSpPr>
        <p:cxnSp>
          <p:nvCxnSpPr>
            <p:cNvPr id="51254" name="Straight Connector 6"/>
            <p:cNvCxnSpPr>
              <a:cxnSpLocks noChangeShapeType="1"/>
            </p:cNvCxnSpPr>
            <p:nvPr/>
          </p:nvCxnSpPr>
          <p:spPr bwMode="auto">
            <a:xfrm>
              <a:off x="3581400" y="44196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55" name="Straight Connector 7"/>
            <p:cNvCxnSpPr>
              <a:cxnSpLocks noChangeShapeType="1"/>
            </p:cNvCxnSpPr>
            <p:nvPr/>
          </p:nvCxnSpPr>
          <p:spPr bwMode="auto">
            <a:xfrm>
              <a:off x="3581400" y="4486275"/>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56" name="Straight Connector 8"/>
            <p:cNvCxnSpPr>
              <a:cxnSpLocks noChangeShapeType="1"/>
            </p:cNvCxnSpPr>
            <p:nvPr/>
          </p:nvCxnSpPr>
          <p:spPr bwMode="auto">
            <a:xfrm>
              <a:off x="3695700" y="41910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57" name="Straight Connector 9"/>
            <p:cNvCxnSpPr>
              <a:cxnSpLocks noChangeShapeType="1"/>
            </p:cNvCxnSpPr>
            <p:nvPr/>
          </p:nvCxnSpPr>
          <p:spPr bwMode="auto">
            <a:xfrm>
              <a:off x="3695700" y="44958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51205" name="Group 15"/>
          <p:cNvGrpSpPr>
            <a:grpSpLocks/>
          </p:cNvGrpSpPr>
          <p:nvPr/>
        </p:nvGrpSpPr>
        <p:grpSpPr bwMode="auto">
          <a:xfrm>
            <a:off x="2362200" y="2438400"/>
            <a:ext cx="457200" cy="762000"/>
            <a:chOff x="3581400" y="4191000"/>
            <a:chExt cx="228600" cy="533400"/>
          </a:xfrm>
        </p:grpSpPr>
        <p:cxnSp>
          <p:nvCxnSpPr>
            <p:cNvPr id="51250" name="Straight Connector 16"/>
            <p:cNvCxnSpPr>
              <a:cxnSpLocks noChangeShapeType="1"/>
            </p:cNvCxnSpPr>
            <p:nvPr/>
          </p:nvCxnSpPr>
          <p:spPr bwMode="auto">
            <a:xfrm>
              <a:off x="3581400" y="44196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51" name="Straight Connector 17"/>
            <p:cNvCxnSpPr>
              <a:cxnSpLocks noChangeShapeType="1"/>
            </p:cNvCxnSpPr>
            <p:nvPr/>
          </p:nvCxnSpPr>
          <p:spPr bwMode="auto">
            <a:xfrm>
              <a:off x="3581400" y="4486275"/>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52" name="Straight Connector 18"/>
            <p:cNvCxnSpPr>
              <a:cxnSpLocks noChangeShapeType="1"/>
            </p:cNvCxnSpPr>
            <p:nvPr/>
          </p:nvCxnSpPr>
          <p:spPr bwMode="auto">
            <a:xfrm>
              <a:off x="3695700" y="41910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53" name="Straight Connector 19"/>
            <p:cNvCxnSpPr>
              <a:cxnSpLocks noChangeShapeType="1"/>
            </p:cNvCxnSpPr>
            <p:nvPr/>
          </p:nvCxnSpPr>
          <p:spPr bwMode="auto">
            <a:xfrm>
              <a:off x="3695700" y="44958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51206" name="Group 20"/>
          <p:cNvGrpSpPr>
            <a:grpSpLocks/>
          </p:cNvGrpSpPr>
          <p:nvPr/>
        </p:nvGrpSpPr>
        <p:grpSpPr bwMode="auto">
          <a:xfrm>
            <a:off x="4267200" y="2438400"/>
            <a:ext cx="457200" cy="762000"/>
            <a:chOff x="3581400" y="4191000"/>
            <a:chExt cx="228600" cy="533400"/>
          </a:xfrm>
        </p:grpSpPr>
        <p:cxnSp>
          <p:nvCxnSpPr>
            <p:cNvPr id="51246" name="Straight Connector 21"/>
            <p:cNvCxnSpPr>
              <a:cxnSpLocks noChangeShapeType="1"/>
            </p:cNvCxnSpPr>
            <p:nvPr/>
          </p:nvCxnSpPr>
          <p:spPr bwMode="auto">
            <a:xfrm>
              <a:off x="3581400" y="44196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7" name="Straight Connector 22"/>
            <p:cNvCxnSpPr>
              <a:cxnSpLocks noChangeShapeType="1"/>
            </p:cNvCxnSpPr>
            <p:nvPr/>
          </p:nvCxnSpPr>
          <p:spPr bwMode="auto">
            <a:xfrm>
              <a:off x="3581400" y="4486275"/>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8" name="Straight Connector 23"/>
            <p:cNvCxnSpPr>
              <a:cxnSpLocks noChangeShapeType="1"/>
            </p:cNvCxnSpPr>
            <p:nvPr/>
          </p:nvCxnSpPr>
          <p:spPr bwMode="auto">
            <a:xfrm>
              <a:off x="3695700" y="41910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9" name="Straight Connector 24"/>
            <p:cNvCxnSpPr>
              <a:cxnSpLocks noChangeShapeType="1"/>
            </p:cNvCxnSpPr>
            <p:nvPr/>
          </p:nvCxnSpPr>
          <p:spPr bwMode="auto">
            <a:xfrm>
              <a:off x="3695700" y="44958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51207" name="Group 25"/>
          <p:cNvGrpSpPr>
            <a:grpSpLocks/>
          </p:cNvGrpSpPr>
          <p:nvPr/>
        </p:nvGrpSpPr>
        <p:grpSpPr bwMode="auto">
          <a:xfrm>
            <a:off x="5257800" y="2438400"/>
            <a:ext cx="457200" cy="762000"/>
            <a:chOff x="3581400" y="4191000"/>
            <a:chExt cx="228600" cy="533400"/>
          </a:xfrm>
        </p:grpSpPr>
        <p:cxnSp>
          <p:nvCxnSpPr>
            <p:cNvPr id="51242" name="Straight Connector 26"/>
            <p:cNvCxnSpPr>
              <a:cxnSpLocks noChangeShapeType="1"/>
            </p:cNvCxnSpPr>
            <p:nvPr/>
          </p:nvCxnSpPr>
          <p:spPr bwMode="auto">
            <a:xfrm>
              <a:off x="3581400" y="44196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3" name="Straight Connector 27"/>
            <p:cNvCxnSpPr>
              <a:cxnSpLocks noChangeShapeType="1"/>
            </p:cNvCxnSpPr>
            <p:nvPr/>
          </p:nvCxnSpPr>
          <p:spPr bwMode="auto">
            <a:xfrm>
              <a:off x="3581400" y="4486275"/>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4" name="Straight Connector 28"/>
            <p:cNvCxnSpPr>
              <a:cxnSpLocks noChangeShapeType="1"/>
            </p:cNvCxnSpPr>
            <p:nvPr/>
          </p:nvCxnSpPr>
          <p:spPr bwMode="auto">
            <a:xfrm>
              <a:off x="3695700" y="41910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5" name="Straight Connector 29"/>
            <p:cNvCxnSpPr>
              <a:cxnSpLocks noChangeShapeType="1"/>
            </p:cNvCxnSpPr>
            <p:nvPr/>
          </p:nvCxnSpPr>
          <p:spPr bwMode="auto">
            <a:xfrm>
              <a:off x="3695700" y="44958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1208" name="Straight Connector 2"/>
          <p:cNvCxnSpPr>
            <a:cxnSpLocks noChangeShapeType="1"/>
          </p:cNvCxnSpPr>
          <p:nvPr/>
        </p:nvCxnSpPr>
        <p:spPr bwMode="auto">
          <a:xfrm>
            <a:off x="1600200" y="2438400"/>
            <a:ext cx="5486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51209" name="Group 39"/>
          <p:cNvGrpSpPr>
            <a:grpSpLocks/>
          </p:cNvGrpSpPr>
          <p:nvPr/>
        </p:nvGrpSpPr>
        <p:grpSpPr bwMode="auto">
          <a:xfrm>
            <a:off x="1295400" y="3124200"/>
            <a:ext cx="609600" cy="1676400"/>
            <a:chOff x="1143000" y="4267200"/>
            <a:chExt cx="609600" cy="1676400"/>
          </a:xfrm>
        </p:grpSpPr>
        <p:grpSp>
          <p:nvGrpSpPr>
            <p:cNvPr id="51237" name="Group 35"/>
            <p:cNvGrpSpPr>
              <a:grpSpLocks/>
            </p:cNvGrpSpPr>
            <p:nvPr/>
          </p:nvGrpSpPr>
          <p:grpSpPr bwMode="auto">
            <a:xfrm>
              <a:off x="1143000" y="4267200"/>
              <a:ext cx="304800" cy="1143000"/>
              <a:chOff x="1143000" y="4267200"/>
              <a:chExt cx="304800" cy="1143000"/>
            </a:xfrm>
          </p:grpSpPr>
          <p:cxnSp>
            <p:nvCxnSpPr>
              <p:cNvPr id="51239" name="Straight Connector 30"/>
              <p:cNvCxnSpPr>
                <a:cxnSpLocks noChangeShapeType="1"/>
              </p:cNvCxnSpPr>
              <p:nvPr/>
            </p:nvCxnSpPr>
            <p:spPr bwMode="auto">
              <a:xfrm>
                <a:off x="1447800" y="4267200"/>
                <a:ext cx="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40" name="Straight Arrow Connector 32"/>
              <p:cNvCxnSpPr>
                <a:cxnSpLocks noChangeShapeType="1"/>
              </p:cNvCxnSpPr>
              <p:nvPr/>
            </p:nvCxnSpPr>
            <p:spPr bwMode="auto">
              <a:xfrm flipH="1">
                <a:off x="1143000" y="4572000"/>
                <a:ext cx="304800" cy="3048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241" name="Straight Connector 34"/>
              <p:cNvCxnSpPr>
                <a:cxnSpLocks noChangeShapeType="1"/>
              </p:cNvCxnSpPr>
              <p:nvPr/>
            </p:nvCxnSpPr>
            <p:spPr bwMode="auto">
              <a:xfrm>
                <a:off x="1143000" y="4876800"/>
                <a:ext cx="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1238" name="Straight Connector 37"/>
            <p:cNvCxnSpPr>
              <a:cxnSpLocks noChangeShapeType="1"/>
            </p:cNvCxnSpPr>
            <p:nvPr/>
          </p:nvCxnSpPr>
          <p:spPr bwMode="auto">
            <a:xfrm>
              <a:off x="1752600" y="4876800"/>
              <a:ext cx="0" cy="1066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51210" name="Group 42"/>
          <p:cNvGrpSpPr>
            <a:grpSpLocks/>
          </p:cNvGrpSpPr>
          <p:nvPr/>
        </p:nvGrpSpPr>
        <p:grpSpPr bwMode="auto">
          <a:xfrm>
            <a:off x="2286000" y="3124200"/>
            <a:ext cx="609600" cy="1676400"/>
            <a:chOff x="1143000" y="4267200"/>
            <a:chExt cx="609600" cy="1676400"/>
          </a:xfrm>
        </p:grpSpPr>
        <p:grpSp>
          <p:nvGrpSpPr>
            <p:cNvPr id="51232" name="Group 43"/>
            <p:cNvGrpSpPr>
              <a:grpSpLocks/>
            </p:cNvGrpSpPr>
            <p:nvPr/>
          </p:nvGrpSpPr>
          <p:grpSpPr bwMode="auto">
            <a:xfrm>
              <a:off x="1143000" y="4267200"/>
              <a:ext cx="304800" cy="1143000"/>
              <a:chOff x="1143000" y="4267200"/>
              <a:chExt cx="304800" cy="1143000"/>
            </a:xfrm>
          </p:grpSpPr>
          <p:cxnSp>
            <p:nvCxnSpPr>
              <p:cNvPr id="51234" name="Straight Connector 45"/>
              <p:cNvCxnSpPr>
                <a:cxnSpLocks noChangeShapeType="1"/>
              </p:cNvCxnSpPr>
              <p:nvPr/>
            </p:nvCxnSpPr>
            <p:spPr bwMode="auto">
              <a:xfrm>
                <a:off x="1447800" y="4267200"/>
                <a:ext cx="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35" name="Straight Arrow Connector 46"/>
              <p:cNvCxnSpPr>
                <a:cxnSpLocks noChangeShapeType="1"/>
              </p:cNvCxnSpPr>
              <p:nvPr/>
            </p:nvCxnSpPr>
            <p:spPr bwMode="auto">
              <a:xfrm flipH="1">
                <a:off x="1143000" y="4572000"/>
                <a:ext cx="304800" cy="3048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236" name="Straight Connector 47"/>
              <p:cNvCxnSpPr>
                <a:cxnSpLocks noChangeShapeType="1"/>
              </p:cNvCxnSpPr>
              <p:nvPr/>
            </p:nvCxnSpPr>
            <p:spPr bwMode="auto">
              <a:xfrm>
                <a:off x="1143000" y="4876800"/>
                <a:ext cx="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1233" name="Straight Connector 44"/>
            <p:cNvCxnSpPr>
              <a:cxnSpLocks noChangeShapeType="1"/>
            </p:cNvCxnSpPr>
            <p:nvPr/>
          </p:nvCxnSpPr>
          <p:spPr bwMode="auto">
            <a:xfrm>
              <a:off x="1752600" y="4876800"/>
              <a:ext cx="0" cy="1066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51211" name="Group 48"/>
          <p:cNvGrpSpPr>
            <a:grpSpLocks/>
          </p:cNvGrpSpPr>
          <p:nvPr/>
        </p:nvGrpSpPr>
        <p:grpSpPr bwMode="auto">
          <a:xfrm>
            <a:off x="4191000" y="3124200"/>
            <a:ext cx="609600" cy="1676400"/>
            <a:chOff x="1143000" y="4267200"/>
            <a:chExt cx="609600" cy="1676400"/>
          </a:xfrm>
        </p:grpSpPr>
        <p:grpSp>
          <p:nvGrpSpPr>
            <p:cNvPr id="51227" name="Group 49"/>
            <p:cNvGrpSpPr>
              <a:grpSpLocks/>
            </p:cNvGrpSpPr>
            <p:nvPr/>
          </p:nvGrpSpPr>
          <p:grpSpPr bwMode="auto">
            <a:xfrm>
              <a:off x="1143000" y="4267200"/>
              <a:ext cx="304800" cy="1143000"/>
              <a:chOff x="1143000" y="4267200"/>
              <a:chExt cx="304800" cy="1143000"/>
            </a:xfrm>
          </p:grpSpPr>
          <p:cxnSp>
            <p:nvCxnSpPr>
              <p:cNvPr id="51229" name="Straight Connector 51"/>
              <p:cNvCxnSpPr>
                <a:cxnSpLocks noChangeShapeType="1"/>
              </p:cNvCxnSpPr>
              <p:nvPr/>
            </p:nvCxnSpPr>
            <p:spPr bwMode="auto">
              <a:xfrm>
                <a:off x="1447800" y="4267200"/>
                <a:ext cx="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30" name="Straight Arrow Connector 52"/>
              <p:cNvCxnSpPr>
                <a:cxnSpLocks noChangeShapeType="1"/>
              </p:cNvCxnSpPr>
              <p:nvPr/>
            </p:nvCxnSpPr>
            <p:spPr bwMode="auto">
              <a:xfrm flipH="1">
                <a:off x="1143000" y="4572000"/>
                <a:ext cx="304800" cy="3048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231" name="Straight Connector 53"/>
              <p:cNvCxnSpPr>
                <a:cxnSpLocks noChangeShapeType="1"/>
              </p:cNvCxnSpPr>
              <p:nvPr/>
            </p:nvCxnSpPr>
            <p:spPr bwMode="auto">
              <a:xfrm>
                <a:off x="1143000" y="4876800"/>
                <a:ext cx="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1228" name="Straight Connector 50"/>
            <p:cNvCxnSpPr>
              <a:cxnSpLocks noChangeShapeType="1"/>
            </p:cNvCxnSpPr>
            <p:nvPr/>
          </p:nvCxnSpPr>
          <p:spPr bwMode="auto">
            <a:xfrm>
              <a:off x="1752600" y="4876800"/>
              <a:ext cx="0" cy="1066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51212" name="Group 54"/>
          <p:cNvGrpSpPr>
            <a:grpSpLocks/>
          </p:cNvGrpSpPr>
          <p:nvPr/>
        </p:nvGrpSpPr>
        <p:grpSpPr bwMode="auto">
          <a:xfrm>
            <a:off x="5181600" y="3124200"/>
            <a:ext cx="609600" cy="1676400"/>
            <a:chOff x="1143000" y="4267200"/>
            <a:chExt cx="609600" cy="1676400"/>
          </a:xfrm>
        </p:grpSpPr>
        <p:grpSp>
          <p:nvGrpSpPr>
            <p:cNvPr id="51222" name="Group 55"/>
            <p:cNvGrpSpPr>
              <a:grpSpLocks/>
            </p:cNvGrpSpPr>
            <p:nvPr/>
          </p:nvGrpSpPr>
          <p:grpSpPr bwMode="auto">
            <a:xfrm>
              <a:off x="1143000" y="4267200"/>
              <a:ext cx="304800" cy="1143000"/>
              <a:chOff x="1143000" y="4267200"/>
              <a:chExt cx="304800" cy="1143000"/>
            </a:xfrm>
          </p:grpSpPr>
          <p:cxnSp>
            <p:nvCxnSpPr>
              <p:cNvPr id="51224" name="Straight Connector 57"/>
              <p:cNvCxnSpPr>
                <a:cxnSpLocks noChangeShapeType="1"/>
              </p:cNvCxnSpPr>
              <p:nvPr/>
            </p:nvCxnSpPr>
            <p:spPr bwMode="auto">
              <a:xfrm>
                <a:off x="1447800" y="4267200"/>
                <a:ext cx="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25" name="Straight Arrow Connector 58"/>
              <p:cNvCxnSpPr>
                <a:cxnSpLocks noChangeShapeType="1"/>
              </p:cNvCxnSpPr>
              <p:nvPr/>
            </p:nvCxnSpPr>
            <p:spPr bwMode="auto">
              <a:xfrm flipH="1">
                <a:off x="1143000" y="4572000"/>
                <a:ext cx="304800" cy="3048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226" name="Straight Connector 59"/>
              <p:cNvCxnSpPr>
                <a:cxnSpLocks noChangeShapeType="1"/>
              </p:cNvCxnSpPr>
              <p:nvPr/>
            </p:nvCxnSpPr>
            <p:spPr bwMode="auto">
              <a:xfrm>
                <a:off x="1143000" y="4876800"/>
                <a:ext cx="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1223" name="Straight Connector 56"/>
            <p:cNvCxnSpPr>
              <a:cxnSpLocks noChangeShapeType="1"/>
            </p:cNvCxnSpPr>
            <p:nvPr/>
          </p:nvCxnSpPr>
          <p:spPr bwMode="auto">
            <a:xfrm>
              <a:off x="1752600" y="4876800"/>
              <a:ext cx="0" cy="1066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1213" name="Straight Connector 41"/>
          <p:cNvCxnSpPr>
            <a:cxnSpLocks noChangeShapeType="1"/>
          </p:cNvCxnSpPr>
          <p:nvPr/>
        </p:nvCxnSpPr>
        <p:spPr bwMode="auto">
          <a:xfrm flipH="1">
            <a:off x="685800" y="4267200"/>
            <a:ext cx="4495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14" name="Straight Connector 61"/>
          <p:cNvCxnSpPr>
            <a:cxnSpLocks noChangeShapeType="1"/>
          </p:cNvCxnSpPr>
          <p:nvPr/>
        </p:nvCxnSpPr>
        <p:spPr bwMode="auto">
          <a:xfrm>
            <a:off x="1905000" y="4800600"/>
            <a:ext cx="42672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1215" name="TextBox 62"/>
          <p:cNvSpPr txBox="1">
            <a:spLocks noChangeArrowheads="1"/>
          </p:cNvSpPr>
          <p:nvPr/>
        </p:nvSpPr>
        <p:spPr bwMode="auto">
          <a:xfrm>
            <a:off x="3200400" y="2514600"/>
            <a:ext cx="800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a:t>
            </a:r>
          </a:p>
        </p:txBody>
      </p:sp>
      <p:sp>
        <p:nvSpPr>
          <p:cNvPr id="51216" name="TextBox 3427327"/>
          <p:cNvSpPr txBox="1">
            <a:spLocks noChangeArrowheads="1"/>
          </p:cNvSpPr>
          <p:nvPr/>
        </p:nvSpPr>
        <p:spPr bwMode="auto">
          <a:xfrm>
            <a:off x="1168400" y="2843213"/>
            <a:ext cx="406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C</a:t>
            </a:r>
          </a:p>
        </p:txBody>
      </p:sp>
      <p:sp>
        <p:nvSpPr>
          <p:cNvPr id="51217" name="TextBox 3427328"/>
          <p:cNvSpPr txBox="1">
            <a:spLocks noChangeArrowheads="1"/>
          </p:cNvSpPr>
          <p:nvPr/>
        </p:nvSpPr>
        <p:spPr bwMode="auto">
          <a:xfrm>
            <a:off x="2030413" y="2894013"/>
            <a:ext cx="6635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C/2</a:t>
            </a:r>
          </a:p>
        </p:txBody>
      </p:sp>
      <p:sp>
        <p:nvSpPr>
          <p:cNvPr id="51218" name="TextBox 3427330"/>
          <p:cNvSpPr txBox="1">
            <a:spLocks noChangeArrowheads="1"/>
          </p:cNvSpPr>
          <p:nvPr/>
        </p:nvSpPr>
        <p:spPr bwMode="auto">
          <a:xfrm>
            <a:off x="5486400" y="2897188"/>
            <a:ext cx="10302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C/2^N</a:t>
            </a:r>
          </a:p>
        </p:txBody>
      </p:sp>
      <p:sp>
        <p:nvSpPr>
          <p:cNvPr id="51219" name="TextBox 3427332"/>
          <p:cNvSpPr txBox="1">
            <a:spLocks noChangeArrowheads="1"/>
          </p:cNvSpPr>
          <p:nvPr/>
        </p:nvSpPr>
        <p:spPr bwMode="auto">
          <a:xfrm>
            <a:off x="533400" y="4267200"/>
            <a:ext cx="698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gnd</a:t>
            </a:r>
          </a:p>
        </p:txBody>
      </p:sp>
      <p:sp>
        <p:nvSpPr>
          <p:cNvPr id="51220" name="TextBox 3427333"/>
          <p:cNvSpPr txBox="1">
            <a:spLocks noChangeArrowheads="1"/>
          </p:cNvSpPr>
          <p:nvPr/>
        </p:nvSpPr>
        <p:spPr bwMode="auto">
          <a:xfrm>
            <a:off x="5324475" y="4748213"/>
            <a:ext cx="7381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Vref</a:t>
            </a:r>
          </a:p>
        </p:txBody>
      </p:sp>
      <p:sp>
        <p:nvSpPr>
          <p:cNvPr id="51221" name="TextBox 3427334"/>
          <p:cNvSpPr txBox="1">
            <a:spLocks noChangeArrowheads="1"/>
          </p:cNvSpPr>
          <p:nvPr/>
        </p:nvSpPr>
        <p:spPr bwMode="auto">
          <a:xfrm>
            <a:off x="6062663" y="1905000"/>
            <a:ext cx="1312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gnd / Vo</a:t>
            </a:r>
          </a:p>
        </p:txBody>
      </p:sp>
      <p:sp>
        <p:nvSpPr>
          <p:cNvPr id="58" name="TextBox 3427330"/>
          <p:cNvSpPr txBox="1">
            <a:spLocks noChangeArrowheads="1"/>
          </p:cNvSpPr>
          <p:nvPr/>
        </p:nvSpPr>
        <p:spPr bwMode="auto">
          <a:xfrm>
            <a:off x="4247621" y="2879990"/>
            <a:ext cx="10302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C/2^N</a:t>
            </a:r>
          </a:p>
        </p:txBody>
      </p:sp>
      <p:sp>
        <p:nvSpPr>
          <p:cNvPr id="2" name="TextBox 1"/>
          <p:cNvSpPr txBox="1"/>
          <p:nvPr/>
        </p:nvSpPr>
        <p:spPr>
          <a:xfrm>
            <a:off x="990600" y="5410200"/>
            <a:ext cx="6288516" cy="830997"/>
          </a:xfrm>
          <a:prstGeom prst="rect">
            <a:avLst/>
          </a:prstGeom>
          <a:noFill/>
        </p:spPr>
        <p:txBody>
          <a:bodyPr wrap="none" rtlCol="0">
            <a:spAutoFit/>
          </a:bodyPr>
          <a:lstStyle/>
          <a:p>
            <a:r>
              <a:rPr lang="en-US" dirty="0" smtClean="0"/>
              <a:t>The first N caps are controlled by the N bits</a:t>
            </a:r>
          </a:p>
          <a:p>
            <a:r>
              <a:rPr lang="en-US" dirty="0" smtClean="0"/>
              <a:t>Last cap is dummy, always connected to </a:t>
            </a:r>
            <a:r>
              <a:rPr lang="en-US" dirty="0" err="1" smtClean="0"/>
              <a:t>gnd</a:t>
            </a:r>
            <a:endParaRPr lang="en-US" dirty="0"/>
          </a:p>
        </p:txBody>
      </p:sp>
    </p:spTree>
    <p:extLst>
      <p:ext uri="{BB962C8B-B14F-4D97-AF65-F5344CB8AC3E}">
        <p14:creationId xmlns:p14="http://schemas.microsoft.com/office/powerpoint/2010/main" val="22113288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smtClean="0"/>
              <a:t>Segmented binary Cap DAC</a:t>
            </a:r>
          </a:p>
        </p:txBody>
      </p:sp>
      <p:sp>
        <p:nvSpPr>
          <p:cNvPr id="532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D215484-DF2C-485A-8D9A-425DFD65D0EE}" type="slidenum">
              <a:rPr lang="en-US" altLang="en-US" sz="1400"/>
              <a:pPr>
                <a:spcBef>
                  <a:spcPct val="0"/>
                </a:spcBef>
                <a:buFontTx/>
                <a:buNone/>
              </a:pPr>
              <a:t>38</a:t>
            </a:fld>
            <a:endParaRPr lang="en-US" altLang="en-US" sz="1400"/>
          </a:p>
        </p:txBody>
      </p:sp>
      <p:sp>
        <p:nvSpPr>
          <p:cNvPr id="53252" name="Rectangle 4"/>
          <p:cNvSpPr>
            <a:spLocks noChangeArrowheads="1"/>
          </p:cNvSpPr>
          <p:nvPr/>
        </p:nvSpPr>
        <p:spPr bwMode="auto">
          <a:xfrm>
            <a:off x="1371600" y="2590800"/>
            <a:ext cx="835485" cy="1200329"/>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smtClean="0"/>
              <a:t>LSB</a:t>
            </a:r>
            <a:endParaRPr lang="en-US" altLang="en-US" sz="2400" dirty="0"/>
          </a:p>
          <a:p>
            <a:pPr eaLnBrk="1" hangingPunct="1">
              <a:spcBef>
                <a:spcPct val="0"/>
              </a:spcBef>
              <a:buFontTx/>
              <a:buNone/>
            </a:pPr>
            <a:r>
              <a:rPr lang="en-US" altLang="en-US" sz="2400" dirty="0"/>
              <a:t>Cap</a:t>
            </a:r>
          </a:p>
          <a:p>
            <a:pPr eaLnBrk="1" hangingPunct="1">
              <a:spcBef>
                <a:spcPct val="0"/>
              </a:spcBef>
              <a:buFontTx/>
              <a:buNone/>
            </a:pPr>
            <a:r>
              <a:rPr lang="en-US" altLang="en-US" sz="2400" dirty="0"/>
              <a:t>DAC</a:t>
            </a:r>
          </a:p>
        </p:txBody>
      </p:sp>
      <p:sp>
        <p:nvSpPr>
          <p:cNvPr id="53253" name="Rectangle 5"/>
          <p:cNvSpPr>
            <a:spLocks noChangeArrowheads="1"/>
          </p:cNvSpPr>
          <p:nvPr/>
        </p:nvSpPr>
        <p:spPr bwMode="auto">
          <a:xfrm>
            <a:off x="3810000" y="2600325"/>
            <a:ext cx="851515" cy="1200329"/>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smtClean="0"/>
              <a:t>MSB</a:t>
            </a:r>
            <a:endParaRPr lang="en-US" altLang="en-US" sz="2400" dirty="0"/>
          </a:p>
          <a:p>
            <a:pPr eaLnBrk="1" hangingPunct="1">
              <a:spcBef>
                <a:spcPct val="0"/>
              </a:spcBef>
              <a:buFontTx/>
              <a:buNone/>
            </a:pPr>
            <a:r>
              <a:rPr lang="en-US" altLang="en-US" sz="2400" dirty="0"/>
              <a:t>Cap</a:t>
            </a:r>
          </a:p>
          <a:p>
            <a:pPr eaLnBrk="1" hangingPunct="1">
              <a:spcBef>
                <a:spcPct val="0"/>
              </a:spcBef>
              <a:buFontTx/>
              <a:buNone/>
            </a:pPr>
            <a:r>
              <a:rPr lang="en-US" altLang="en-US" sz="2400" dirty="0"/>
              <a:t>DAC</a:t>
            </a:r>
          </a:p>
        </p:txBody>
      </p:sp>
      <p:grpSp>
        <p:nvGrpSpPr>
          <p:cNvPr id="53254" name="Group 6"/>
          <p:cNvGrpSpPr>
            <a:grpSpLocks/>
          </p:cNvGrpSpPr>
          <p:nvPr/>
        </p:nvGrpSpPr>
        <p:grpSpPr bwMode="auto">
          <a:xfrm rot="-5400000">
            <a:off x="2895600" y="1905000"/>
            <a:ext cx="457200" cy="762000"/>
            <a:chOff x="3581400" y="4191000"/>
            <a:chExt cx="228600" cy="533400"/>
          </a:xfrm>
        </p:grpSpPr>
        <p:cxnSp>
          <p:nvCxnSpPr>
            <p:cNvPr id="53257" name="Straight Connector 7"/>
            <p:cNvCxnSpPr>
              <a:cxnSpLocks noChangeShapeType="1"/>
            </p:cNvCxnSpPr>
            <p:nvPr/>
          </p:nvCxnSpPr>
          <p:spPr bwMode="auto">
            <a:xfrm>
              <a:off x="3581400" y="44196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3258" name="Straight Connector 8"/>
            <p:cNvCxnSpPr>
              <a:cxnSpLocks noChangeShapeType="1"/>
            </p:cNvCxnSpPr>
            <p:nvPr/>
          </p:nvCxnSpPr>
          <p:spPr bwMode="auto">
            <a:xfrm>
              <a:off x="3581400" y="4486275"/>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3259" name="Straight Connector 9"/>
            <p:cNvCxnSpPr>
              <a:cxnSpLocks noChangeShapeType="1"/>
            </p:cNvCxnSpPr>
            <p:nvPr/>
          </p:nvCxnSpPr>
          <p:spPr bwMode="auto">
            <a:xfrm>
              <a:off x="3695700" y="41910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3260" name="Straight Connector 10"/>
            <p:cNvCxnSpPr>
              <a:cxnSpLocks noChangeShapeType="1"/>
            </p:cNvCxnSpPr>
            <p:nvPr/>
          </p:nvCxnSpPr>
          <p:spPr bwMode="auto">
            <a:xfrm>
              <a:off x="3695700" y="4495800"/>
              <a:ext cx="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3255" name="Elbow Connector 14"/>
          <p:cNvCxnSpPr>
            <a:cxnSpLocks noChangeShapeType="1"/>
            <a:stCxn id="53252" idx="0"/>
          </p:cNvCxnSpPr>
          <p:nvPr/>
        </p:nvCxnSpPr>
        <p:spPr bwMode="auto">
          <a:xfrm rot="5400000" flipH="1" flipV="1">
            <a:off x="2195628" y="1879715"/>
            <a:ext cx="304800" cy="111737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3256" name="Elbow Connector 16"/>
          <p:cNvCxnSpPr>
            <a:cxnSpLocks noChangeShapeType="1"/>
            <a:stCxn id="53253" idx="0"/>
          </p:cNvCxnSpPr>
          <p:nvPr/>
        </p:nvCxnSpPr>
        <p:spPr bwMode="auto">
          <a:xfrm rot="16200000" flipV="1">
            <a:off x="3675218" y="2039784"/>
            <a:ext cx="314324" cy="806757"/>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3" name="Straight Connector 2"/>
          <p:cNvCxnSpPr>
            <a:cxnSpLocks noChangeShapeType="1"/>
          </p:cNvCxnSpPr>
          <p:nvPr/>
        </p:nvCxnSpPr>
        <p:spPr bwMode="auto">
          <a:xfrm>
            <a:off x="3962400" y="2285999"/>
            <a:ext cx="2133600" cy="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4" name="TextBox 3427334"/>
          <p:cNvSpPr txBox="1">
            <a:spLocks noChangeArrowheads="1"/>
          </p:cNvSpPr>
          <p:nvPr/>
        </p:nvSpPr>
        <p:spPr bwMode="auto">
          <a:xfrm>
            <a:off x="5072063" y="1752600"/>
            <a:ext cx="1312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gnd / Vo</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 for one group</a:t>
            </a:r>
            <a:endParaRPr lang="en-US" dirty="0"/>
          </a:p>
        </p:txBody>
      </p:sp>
      <p:sp>
        <p:nvSpPr>
          <p:cNvPr id="4" name="Content Placeholder 3"/>
          <p:cNvSpPr>
            <a:spLocks noGrp="1"/>
          </p:cNvSpPr>
          <p:nvPr>
            <p:ph idx="1"/>
          </p:nvPr>
        </p:nvSpPr>
        <p:spPr/>
        <p:txBody>
          <a:bodyPr/>
          <a:lstStyle/>
          <a:p>
            <a:r>
              <a:rPr lang="en-US" dirty="0" smtClean="0"/>
              <a:t>Create an N-bit segmented CDAC model, with in the 12 to 16 range</a:t>
            </a:r>
          </a:p>
          <a:p>
            <a:r>
              <a:rPr lang="en-US" dirty="0" smtClean="0"/>
              <a:t>MSB segment having 6 bits</a:t>
            </a:r>
          </a:p>
          <a:p>
            <a:r>
              <a:rPr lang="en-US" dirty="0" smtClean="0"/>
              <a:t>The LSB segment N-6 bits</a:t>
            </a:r>
          </a:p>
          <a:p>
            <a:r>
              <a:rPr lang="en-US" dirty="0" smtClean="0"/>
              <a:t>Can have total areas for both segments being equal</a:t>
            </a:r>
          </a:p>
          <a:p>
            <a:r>
              <a:rPr lang="en-US" dirty="0" smtClean="0"/>
              <a:t>Compute appropriate </a:t>
            </a:r>
            <a:r>
              <a:rPr lang="en-US" dirty="0" err="1" smtClean="0"/>
              <a:t>C_bridge</a:t>
            </a:r>
            <a:r>
              <a:rPr lang="en-US" dirty="0" smtClean="0"/>
              <a:t> to make the total effective cap of the LSB </a:t>
            </a:r>
            <a:r>
              <a:rPr lang="en-US" dirty="0" err="1" smtClean="0"/>
              <a:t>seg</a:t>
            </a:r>
            <a:r>
              <a:rPr lang="en-US" dirty="0" smtClean="0"/>
              <a:t> equal to the unit cap in the MSB array</a:t>
            </a:r>
            <a:endParaRPr lang="en-US" dirty="0"/>
          </a:p>
        </p:txBody>
      </p:sp>
      <p:sp>
        <p:nvSpPr>
          <p:cNvPr id="3" name="Slide Number Placeholder 2"/>
          <p:cNvSpPr>
            <a:spLocks noGrp="1"/>
          </p:cNvSpPr>
          <p:nvPr>
            <p:ph type="sldNum" sz="quarter" idx="12"/>
          </p:nvPr>
        </p:nvSpPr>
        <p:spPr/>
        <p:txBody>
          <a:bodyPr/>
          <a:lstStyle/>
          <a:p>
            <a:pPr>
              <a:defRPr/>
            </a:pPr>
            <a:fld id="{D482B8A2-303E-462B-9A5F-AD4890E930F9}" type="slidenum">
              <a:rPr lang="en-US" smtClean="0"/>
              <a:pPr>
                <a:defRPr/>
              </a:pPr>
              <a:t>39</a:t>
            </a:fld>
            <a:endParaRPr lang="en-US"/>
          </a:p>
        </p:txBody>
      </p:sp>
    </p:spTree>
    <p:extLst>
      <p:ext uri="{BB962C8B-B14F-4D97-AF65-F5344CB8AC3E}">
        <p14:creationId xmlns:p14="http://schemas.microsoft.com/office/powerpoint/2010/main" val="1993347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Ideal DAC</a:t>
            </a:r>
          </a:p>
        </p:txBody>
      </p:sp>
      <p:sp>
        <p:nvSpPr>
          <p:cNvPr id="819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5673FE0-710E-4EAE-96AD-D027B0BCDB6E}" type="slidenum">
              <a:rPr lang="en-US" sz="1400"/>
              <a:pPr>
                <a:spcBef>
                  <a:spcPct val="0"/>
                </a:spcBef>
                <a:buFontTx/>
                <a:buNone/>
              </a:pPr>
              <a:t>4</a:t>
            </a:fld>
            <a:endParaRPr lang="en-US" sz="1400"/>
          </a:p>
        </p:txBody>
      </p:sp>
      <p:graphicFrame>
        <p:nvGraphicFramePr>
          <p:cNvPr id="8196" name="Object 3"/>
          <p:cNvGraphicFramePr>
            <a:graphicFrameLocks noChangeAspect="1"/>
          </p:cNvGraphicFramePr>
          <p:nvPr>
            <p:extLst>
              <p:ext uri="{D42A27DB-BD31-4B8C-83A1-F6EECF244321}">
                <p14:modId xmlns:p14="http://schemas.microsoft.com/office/powerpoint/2010/main" val="990564026"/>
              </p:ext>
            </p:extLst>
          </p:nvPr>
        </p:nvGraphicFramePr>
        <p:xfrm>
          <a:off x="152400" y="1219200"/>
          <a:ext cx="8861425" cy="4981575"/>
        </p:xfrm>
        <a:graphic>
          <a:graphicData uri="http://schemas.openxmlformats.org/presentationml/2006/ole">
            <mc:AlternateContent xmlns:mc="http://schemas.openxmlformats.org/markup-compatibility/2006">
              <mc:Choice xmlns:v="urn:schemas-microsoft-com:vml" Requires="v">
                <p:oleObj spid="_x0000_s8228" name="Equation" r:id="rId3" imgW="3454200" imgH="1942920" progId="Equation.DSMT4">
                  <p:embed/>
                </p:oleObj>
              </mc:Choice>
              <mc:Fallback>
                <p:oleObj name="Equation" r:id="rId3" imgW="3454200" imgH="1942920" progId="Equation.DSMT4">
                  <p:embed/>
                  <p:pic>
                    <p:nvPicPr>
                      <p:cNvPr id="0" name="Object 3"/>
                      <p:cNvPicPr>
                        <a:picLocks noChangeAspect="1" noChangeArrowheads="1"/>
                      </p:cNvPicPr>
                      <p:nvPr/>
                    </p:nvPicPr>
                    <p:blipFill>
                      <a:blip r:embed="rId4"/>
                      <a:srcRect/>
                      <a:stretch>
                        <a:fillRect/>
                      </a:stretch>
                    </p:blipFill>
                    <p:spPr bwMode="auto">
                      <a:xfrm>
                        <a:off x="152400" y="1219200"/>
                        <a:ext cx="8861425" cy="498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FF5ACFF-573E-4B33-928E-C4479B6A8BC7}" type="slidenum">
              <a:rPr lang="en-US" altLang="en-US" sz="1400"/>
              <a:pPr>
                <a:spcBef>
                  <a:spcPct val="0"/>
                </a:spcBef>
                <a:buFontTx/>
                <a:buNone/>
              </a:pPr>
              <a:t>40</a:t>
            </a:fld>
            <a:endParaRPr lang="en-US" altLang="en-US" sz="1400"/>
          </a:p>
        </p:txBody>
      </p:sp>
      <p:sp>
        <p:nvSpPr>
          <p:cNvPr id="54275" name="Rectangle 2"/>
          <p:cNvSpPr>
            <a:spLocks noGrp="1" noChangeArrowheads="1"/>
          </p:cNvSpPr>
          <p:nvPr>
            <p:ph type="title"/>
          </p:nvPr>
        </p:nvSpPr>
        <p:spPr/>
        <p:txBody>
          <a:bodyPr/>
          <a:lstStyle/>
          <a:p>
            <a:r>
              <a:rPr lang="en-US" altLang="en-US" smtClean="0"/>
              <a:t>Segmented Voltage-Output DACs</a:t>
            </a:r>
          </a:p>
        </p:txBody>
      </p:sp>
      <p:sp>
        <p:nvSpPr>
          <p:cNvPr id="54276" name="Rectangle 3"/>
          <p:cNvSpPr>
            <a:spLocks noGrp="1" noChangeArrowheads="1"/>
          </p:cNvSpPr>
          <p:nvPr>
            <p:ph type="body" idx="1"/>
          </p:nvPr>
        </p:nvSpPr>
        <p:spPr>
          <a:xfrm>
            <a:off x="457200" y="4953000"/>
            <a:ext cx="8229600" cy="1752600"/>
          </a:xfrm>
        </p:spPr>
        <p:txBody>
          <a:bodyPr/>
          <a:lstStyle/>
          <a:p>
            <a:pPr>
              <a:lnSpc>
                <a:spcPct val="80000"/>
              </a:lnSpc>
            </a:pPr>
            <a:r>
              <a:rPr lang="en-US" altLang="en-US" sz="2000" smtClean="0"/>
              <a:t>Coarse string has 2</a:t>
            </a:r>
            <a:r>
              <a:rPr lang="en-US" altLang="en-US" sz="2000" baseline="30000" smtClean="0"/>
              <a:t>M</a:t>
            </a:r>
            <a:r>
              <a:rPr lang="en-US" altLang="en-US" sz="2000" smtClean="0"/>
              <a:t> equal resistors, must be accurate to M+K bit level</a:t>
            </a:r>
          </a:p>
          <a:p>
            <a:pPr>
              <a:lnSpc>
                <a:spcPct val="80000"/>
              </a:lnSpc>
            </a:pPr>
            <a:r>
              <a:rPr lang="en-US" altLang="en-US" sz="2000" smtClean="0"/>
              <a:t>Fine stage K-bit DAC must have K-bit accuracy</a:t>
            </a:r>
          </a:p>
          <a:p>
            <a:pPr>
              <a:lnSpc>
                <a:spcPct val="80000"/>
              </a:lnSpc>
            </a:pPr>
            <a:r>
              <a:rPr lang="en-US" altLang="en-US" sz="2000" smtClean="0"/>
              <a:t>Fine stage could be string DAC or R-2R DAC</a:t>
            </a:r>
          </a:p>
          <a:p>
            <a:pPr>
              <a:lnSpc>
                <a:spcPct val="80000"/>
              </a:lnSpc>
            </a:pPr>
            <a:r>
              <a:rPr lang="en-US" altLang="en-US" sz="2000" smtClean="0"/>
              <a:t>Use buffers to isolate the two stages, buffers need to be accurate to the M+K bit level</a:t>
            </a:r>
          </a:p>
        </p:txBody>
      </p:sp>
      <p:pic>
        <p:nvPicPr>
          <p:cNvPr id="54277"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990600"/>
            <a:ext cx="6705600"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28800" y="2272423"/>
            <a:ext cx="851515" cy="461665"/>
          </a:xfrm>
          <a:prstGeom prst="rect">
            <a:avLst/>
          </a:prstGeom>
          <a:noFill/>
        </p:spPr>
        <p:txBody>
          <a:bodyPr wrap="none" rtlCol="0">
            <a:spAutoFit/>
          </a:bodyPr>
          <a:lstStyle/>
          <a:p>
            <a:r>
              <a:rPr lang="en-US" dirty="0" smtClean="0"/>
              <a:t>MSB</a:t>
            </a:r>
            <a:endParaRPr lang="en-US" dirty="0"/>
          </a:p>
        </p:txBody>
      </p:sp>
      <p:sp>
        <p:nvSpPr>
          <p:cNvPr id="7" name="TextBox 6"/>
          <p:cNvSpPr txBox="1"/>
          <p:nvPr/>
        </p:nvSpPr>
        <p:spPr>
          <a:xfrm>
            <a:off x="4953000" y="2238556"/>
            <a:ext cx="851515" cy="461665"/>
          </a:xfrm>
          <a:prstGeom prst="rect">
            <a:avLst/>
          </a:prstGeom>
          <a:noFill/>
        </p:spPr>
        <p:txBody>
          <a:bodyPr wrap="none" rtlCol="0">
            <a:spAutoFit/>
          </a:bodyPr>
          <a:lstStyle/>
          <a:p>
            <a:r>
              <a:rPr lang="en-US" dirty="0" smtClean="0"/>
              <a:t>MSB</a:t>
            </a:r>
            <a:endParaRPr lang="en-US" dirty="0"/>
          </a:p>
        </p:txBody>
      </p:sp>
      <p:sp>
        <p:nvSpPr>
          <p:cNvPr id="8" name="TextBox 7"/>
          <p:cNvSpPr txBox="1"/>
          <p:nvPr/>
        </p:nvSpPr>
        <p:spPr>
          <a:xfrm>
            <a:off x="3260897" y="2272422"/>
            <a:ext cx="766557" cy="461665"/>
          </a:xfrm>
          <a:prstGeom prst="rect">
            <a:avLst/>
          </a:prstGeom>
          <a:noFill/>
        </p:spPr>
        <p:txBody>
          <a:bodyPr wrap="none" rtlCol="0">
            <a:spAutoFit/>
          </a:bodyPr>
          <a:lstStyle/>
          <a:p>
            <a:r>
              <a:rPr lang="en-US" dirty="0"/>
              <a:t>L</a:t>
            </a:r>
            <a:r>
              <a:rPr lang="en-US" dirty="0" smtClean="0"/>
              <a:t>SB</a:t>
            </a:r>
            <a:endParaRPr lang="en-US" dirty="0"/>
          </a:p>
        </p:txBody>
      </p:sp>
      <p:sp>
        <p:nvSpPr>
          <p:cNvPr id="9" name="TextBox 8"/>
          <p:cNvSpPr txBox="1"/>
          <p:nvPr/>
        </p:nvSpPr>
        <p:spPr>
          <a:xfrm>
            <a:off x="6477000" y="2041589"/>
            <a:ext cx="766557" cy="461665"/>
          </a:xfrm>
          <a:prstGeom prst="rect">
            <a:avLst/>
          </a:prstGeom>
          <a:noFill/>
        </p:spPr>
        <p:txBody>
          <a:bodyPr wrap="none" rtlCol="0">
            <a:spAutoFit/>
          </a:bodyPr>
          <a:lstStyle/>
          <a:p>
            <a:r>
              <a:rPr lang="en-US" dirty="0"/>
              <a:t>L</a:t>
            </a:r>
            <a:r>
              <a:rPr lang="en-US" dirty="0" smtClean="0"/>
              <a:t>SB</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 for one group</a:t>
            </a:r>
            <a:endParaRPr lang="en-US" dirty="0"/>
          </a:p>
        </p:txBody>
      </p:sp>
      <p:sp>
        <p:nvSpPr>
          <p:cNvPr id="4" name="Content Placeholder 3"/>
          <p:cNvSpPr>
            <a:spLocks noGrp="1"/>
          </p:cNvSpPr>
          <p:nvPr>
            <p:ph idx="1"/>
          </p:nvPr>
        </p:nvSpPr>
        <p:spPr/>
        <p:txBody>
          <a:bodyPr/>
          <a:lstStyle/>
          <a:p>
            <a:r>
              <a:rPr lang="en-US" dirty="0" smtClean="0"/>
              <a:t>Model an R DAC, with string coarse DAC and R2R interpolating fine DAC</a:t>
            </a:r>
          </a:p>
          <a:p>
            <a:r>
              <a:rPr lang="en-US" dirty="0" smtClean="0"/>
              <a:t>MSB string segment has 5 or 6 bits</a:t>
            </a:r>
          </a:p>
          <a:p>
            <a:r>
              <a:rPr lang="en-US" dirty="0" smtClean="0"/>
              <a:t>LSB R2R segment has 6 to 10 bits</a:t>
            </a:r>
          </a:p>
          <a:p>
            <a:r>
              <a:rPr lang="en-US" dirty="0" smtClean="0"/>
              <a:t>Include buffer errors:</a:t>
            </a:r>
          </a:p>
          <a:p>
            <a:pPr lvl="1"/>
            <a:r>
              <a:rPr lang="en-US" dirty="0" smtClean="0"/>
              <a:t>Offset, at 1 mV level random</a:t>
            </a:r>
          </a:p>
          <a:p>
            <a:pPr lvl="1"/>
            <a:r>
              <a:rPr lang="en-US" dirty="0" smtClean="0"/>
              <a:t>Gain error, at 0.1% level random</a:t>
            </a:r>
          </a:p>
        </p:txBody>
      </p:sp>
      <p:sp>
        <p:nvSpPr>
          <p:cNvPr id="3" name="Slide Number Placeholder 2"/>
          <p:cNvSpPr>
            <a:spLocks noGrp="1"/>
          </p:cNvSpPr>
          <p:nvPr>
            <p:ph type="sldNum" sz="quarter" idx="12"/>
          </p:nvPr>
        </p:nvSpPr>
        <p:spPr/>
        <p:txBody>
          <a:bodyPr/>
          <a:lstStyle/>
          <a:p>
            <a:pPr>
              <a:defRPr/>
            </a:pPr>
            <a:fld id="{D482B8A2-303E-462B-9A5F-AD4890E930F9}" type="slidenum">
              <a:rPr lang="en-US" smtClean="0"/>
              <a:pPr>
                <a:defRPr/>
              </a:pPr>
              <a:t>41</a:t>
            </a:fld>
            <a:endParaRPr lang="en-US"/>
          </a:p>
        </p:txBody>
      </p:sp>
    </p:spTree>
    <p:extLst>
      <p:ext uri="{BB962C8B-B14F-4D97-AF65-F5344CB8AC3E}">
        <p14:creationId xmlns:p14="http://schemas.microsoft.com/office/powerpoint/2010/main" val="32139744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E965033-BDF4-420A-874B-61F1DE57286E}" type="slidenum">
              <a:rPr lang="en-US" altLang="en-US" sz="1400"/>
              <a:pPr>
                <a:spcBef>
                  <a:spcPct val="0"/>
                </a:spcBef>
                <a:buFontTx/>
                <a:buNone/>
              </a:pPr>
              <a:t>42</a:t>
            </a:fld>
            <a:endParaRPr lang="en-US" altLang="en-US" sz="1400"/>
          </a:p>
        </p:txBody>
      </p:sp>
      <p:sp>
        <p:nvSpPr>
          <p:cNvPr id="56323" name="Rectangle 2"/>
          <p:cNvSpPr>
            <a:spLocks noGrp="1" noChangeArrowheads="1"/>
          </p:cNvSpPr>
          <p:nvPr>
            <p:ph type="title"/>
          </p:nvPr>
        </p:nvSpPr>
        <p:spPr/>
        <p:txBody>
          <a:bodyPr/>
          <a:lstStyle/>
          <a:p>
            <a:r>
              <a:rPr lang="en-US" altLang="en-US" smtClean="0"/>
              <a:t>Unbuffered String DACs</a:t>
            </a:r>
          </a:p>
        </p:txBody>
      </p:sp>
      <p:sp>
        <p:nvSpPr>
          <p:cNvPr id="56324" name="Rectangle 3"/>
          <p:cNvSpPr>
            <a:spLocks noGrp="1" noChangeArrowheads="1"/>
          </p:cNvSpPr>
          <p:nvPr>
            <p:ph type="body" idx="1"/>
          </p:nvPr>
        </p:nvSpPr>
        <p:spPr>
          <a:xfrm>
            <a:off x="762000" y="5410200"/>
            <a:ext cx="8229600" cy="1295400"/>
          </a:xfrm>
        </p:spPr>
        <p:txBody>
          <a:bodyPr/>
          <a:lstStyle/>
          <a:p>
            <a:pPr>
              <a:lnSpc>
                <a:spcPct val="80000"/>
              </a:lnSpc>
            </a:pPr>
            <a:r>
              <a:rPr lang="en-US" altLang="en-US" sz="2000" smtClean="0"/>
              <a:t>Fine string // R </a:t>
            </a:r>
            <a:r>
              <a:rPr lang="en-US" altLang="en-US" sz="2000" smtClean="0">
                <a:sym typeface="Wingdings" panose="05000000000000000000" pitchFamily="2" charset="2"/>
              </a:rPr>
              <a:t> 7R/8</a:t>
            </a:r>
          </a:p>
          <a:p>
            <a:pPr>
              <a:lnSpc>
                <a:spcPct val="80000"/>
              </a:lnSpc>
            </a:pPr>
            <a:r>
              <a:rPr lang="en-US" altLang="en-US" sz="2000" smtClean="0">
                <a:sym typeface="Wingdings" panose="05000000000000000000" pitchFamily="2" charset="2"/>
              </a:rPr>
              <a:t>Total resistance = 8R, current = Vref/8R</a:t>
            </a:r>
          </a:p>
          <a:p>
            <a:pPr>
              <a:lnSpc>
                <a:spcPct val="80000"/>
              </a:lnSpc>
            </a:pPr>
            <a:r>
              <a:rPr lang="en-US" altLang="en-US" sz="2000" smtClean="0">
                <a:sym typeface="Wingdings" panose="05000000000000000000" pitchFamily="2" charset="2"/>
              </a:rPr>
              <a:t>Voltage across fine string = Vref/8R * 7R/8 = 7Vref/64</a:t>
            </a:r>
          </a:p>
          <a:p>
            <a:pPr>
              <a:lnSpc>
                <a:spcPct val="80000"/>
              </a:lnSpc>
            </a:pPr>
            <a:r>
              <a:rPr lang="en-US" altLang="en-US" sz="2000" smtClean="0"/>
              <a:t>Each resistor in fine string has voltage = Vref/64</a:t>
            </a:r>
          </a:p>
        </p:txBody>
      </p:sp>
      <p:pic>
        <p:nvPicPr>
          <p:cNvPr id="56325"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066800"/>
            <a:ext cx="5638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B88A1F2-48B2-4E81-BA66-7B09D7247355}" type="slidenum">
              <a:rPr lang="en-US" altLang="en-US" sz="1400"/>
              <a:pPr>
                <a:spcBef>
                  <a:spcPct val="0"/>
                </a:spcBef>
                <a:buFontTx/>
                <a:buNone/>
              </a:pPr>
              <a:t>43</a:t>
            </a:fld>
            <a:endParaRPr lang="en-US" altLang="en-US" sz="1400"/>
          </a:p>
        </p:txBody>
      </p:sp>
      <p:sp>
        <p:nvSpPr>
          <p:cNvPr id="58371" name="Rectangle 2"/>
          <p:cNvSpPr>
            <a:spLocks noGrp="1" noChangeArrowheads="1"/>
          </p:cNvSpPr>
          <p:nvPr>
            <p:ph type="title"/>
          </p:nvPr>
        </p:nvSpPr>
        <p:spPr>
          <a:xfrm>
            <a:off x="457200" y="76200"/>
            <a:ext cx="8229600" cy="792163"/>
          </a:xfrm>
        </p:spPr>
        <p:txBody>
          <a:bodyPr/>
          <a:lstStyle/>
          <a:p>
            <a:r>
              <a:rPr lang="en-US" altLang="en-US" smtClean="0"/>
              <a:t>Segmented Current-Output DACs</a:t>
            </a:r>
          </a:p>
        </p:txBody>
      </p:sp>
      <p:sp>
        <p:nvSpPr>
          <p:cNvPr id="58372" name="Rectangle 3"/>
          <p:cNvSpPr>
            <a:spLocks noGrp="1" noChangeArrowheads="1"/>
          </p:cNvSpPr>
          <p:nvPr>
            <p:ph type="body" idx="1"/>
          </p:nvPr>
        </p:nvSpPr>
        <p:spPr>
          <a:xfrm>
            <a:off x="457200" y="5181600"/>
            <a:ext cx="8229600" cy="1371600"/>
          </a:xfrm>
        </p:spPr>
        <p:txBody>
          <a:bodyPr/>
          <a:lstStyle/>
          <a:p>
            <a:pPr>
              <a:lnSpc>
                <a:spcPct val="80000"/>
              </a:lnSpc>
            </a:pPr>
            <a:r>
              <a:rPr lang="en-US" altLang="en-US" sz="2000" smtClean="0"/>
              <a:t>Instead of turning on and off current, use current steering; </a:t>
            </a:r>
          </a:p>
          <a:p>
            <a:pPr>
              <a:lnSpc>
                <a:spcPct val="80000"/>
              </a:lnSpc>
            </a:pPr>
            <a:r>
              <a:rPr lang="en-US" altLang="en-US" sz="2000" smtClean="0"/>
              <a:t>Current steering is much faster, suited for high speed</a:t>
            </a:r>
          </a:p>
          <a:p>
            <a:pPr>
              <a:lnSpc>
                <a:spcPct val="80000"/>
              </a:lnSpc>
            </a:pPr>
            <a:r>
              <a:rPr lang="en-US" altLang="en-US" sz="2000" smtClean="0"/>
              <a:t>Use differential pair as steering switch</a:t>
            </a:r>
          </a:p>
          <a:p>
            <a:pPr>
              <a:lnSpc>
                <a:spcPct val="80000"/>
              </a:lnSpc>
            </a:pPr>
            <a:r>
              <a:rPr lang="en-US" altLang="en-US" sz="2000" smtClean="0"/>
              <a:t>Use just enough diff voltage to steer the current completely</a:t>
            </a:r>
          </a:p>
        </p:txBody>
      </p:sp>
      <p:pic>
        <p:nvPicPr>
          <p:cNvPr id="58373"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914400"/>
            <a:ext cx="6096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 for one group</a:t>
            </a:r>
            <a:endParaRPr lang="en-US" dirty="0"/>
          </a:p>
        </p:txBody>
      </p:sp>
      <p:sp>
        <p:nvSpPr>
          <p:cNvPr id="3" name="Content Placeholder 2"/>
          <p:cNvSpPr>
            <a:spLocks noGrp="1"/>
          </p:cNvSpPr>
          <p:nvPr>
            <p:ph idx="1"/>
          </p:nvPr>
        </p:nvSpPr>
        <p:spPr/>
        <p:txBody>
          <a:bodyPr/>
          <a:lstStyle/>
          <a:p>
            <a:r>
              <a:rPr lang="en-US" dirty="0"/>
              <a:t>Model the thermometer plus R2R current DAC </a:t>
            </a:r>
            <a:endParaRPr lang="en-US" dirty="0" smtClean="0"/>
          </a:p>
          <a:p>
            <a:r>
              <a:rPr lang="en-US" dirty="0" smtClean="0"/>
              <a:t>Make the MSB to be 5 or 6 bits</a:t>
            </a:r>
          </a:p>
          <a:p>
            <a:r>
              <a:rPr lang="en-US" dirty="0" smtClean="0"/>
              <a:t>Make the LSB to be 6 to 10 bits</a:t>
            </a:r>
          </a:p>
          <a:p>
            <a:r>
              <a:rPr lang="en-US" dirty="0" smtClean="0"/>
              <a:t>That is: 5 + {6, 7, 8}; or 6+{8, 9, 10}</a:t>
            </a:r>
          </a:p>
          <a:p>
            <a:r>
              <a:rPr lang="en-US" dirty="0" smtClean="0"/>
              <a:t>Add the option of a voltage DAC:</a:t>
            </a:r>
          </a:p>
          <a:p>
            <a:pPr lvl="1"/>
            <a:r>
              <a:rPr lang="en-US" dirty="0" err="1"/>
              <a:t>I_out</a:t>
            </a:r>
            <a:r>
              <a:rPr lang="en-US" dirty="0"/>
              <a:t> ant </a:t>
            </a:r>
            <a:r>
              <a:rPr lang="en-US" dirty="0" err="1"/>
              <a:t>I_out_bar</a:t>
            </a:r>
            <a:r>
              <a:rPr lang="en-US" dirty="0"/>
              <a:t> goes to an I</a:t>
            </a:r>
            <a:r>
              <a:rPr lang="en-US" dirty="0">
                <a:sym typeface="Wingdings" panose="05000000000000000000" pitchFamily="2" charset="2"/>
              </a:rPr>
              <a:t>V </a:t>
            </a:r>
            <a:r>
              <a:rPr lang="en-US" dirty="0" smtClean="0">
                <a:sym typeface="Wingdings" panose="05000000000000000000" pitchFamily="2" charset="2"/>
              </a:rPr>
              <a:t>buffer</a:t>
            </a:r>
            <a:endParaRPr lang="en-US" dirty="0"/>
          </a:p>
        </p:txBody>
      </p:sp>
      <p:sp>
        <p:nvSpPr>
          <p:cNvPr id="4" name="Slide Number Placeholder 3"/>
          <p:cNvSpPr>
            <a:spLocks noGrp="1"/>
          </p:cNvSpPr>
          <p:nvPr>
            <p:ph type="sldNum" sz="quarter" idx="12"/>
          </p:nvPr>
        </p:nvSpPr>
        <p:spPr/>
        <p:txBody>
          <a:bodyPr/>
          <a:lstStyle/>
          <a:p>
            <a:pPr>
              <a:defRPr/>
            </a:pPr>
            <a:fld id="{783A249B-A591-45E7-8728-1F42BE016C08}" type="slidenum">
              <a:rPr lang="en-US" smtClean="0"/>
              <a:pPr>
                <a:defRPr/>
              </a:pPr>
              <a:t>44</a:t>
            </a:fld>
            <a:endParaRPr lang="en-US"/>
          </a:p>
        </p:txBody>
      </p:sp>
    </p:spTree>
    <p:extLst>
      <p:ext uri="{BB962C8B-B14F-4D97-AF65-F5344CB8AC3E}">
        <p14:creationId xmlns:p14="http://schemas.microsoft.com/office/powerpoint/2010/main" val="3338034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 for one group</a:t>
            </a:r>
            <a:endParaRPr lang="en-US" dirty="0"/>
          </a:p>
        </p:txBody>
      </p:sp>
      <p:sp>
        <p:nvSpPr>
          <p:cNvPr id="3" name="Content Placeholder 2"/>
          <p:cNvSpPr>
            <a:spLocks noGrp="1"/>
          </p:cNvSpPr>
          <p:nvPr>
            <p:ph idx="1"/>
          </p:nvPr>
        </p:nvSpPr>
        <p:spPr/>
        <p:txBody>
          <a:bodyPr/>
          <a:lstStyle/>
          <a:p>
            <a:r>
              <a:rPr lang="en-US" dirty="0" smtClean="0"/>
              <a:t>Model a thermometer plus R2R voltage DAC by applying </a:t>
            </a:r>
            <a:r>
              <a:rPr lang="en-US" dirty="0" err="1" smtClean="0"/>
              <a:t>Vref</a:t>
            </a:r>
            <a:r>
              <a:rPr lang="en-US" dirty="0" smtClean="0"/>
              <a:t> and </a:t>
            </a:r>
            <a:r>
              <a:rPr lang="en-US" dirty="0" err="1" smtClean="0"/>
              <a:t>gnd</a:t>
            </a:r>
            <a:r>
              <a:rPr lang="en-US" dirty="0" smtClean="0"/>
              <a:t> at </a:t>
            </a:r>
            <a:r>
              <a:rPr lang="en-US" dirty="0" err="1" smtClean="0"/>
              <a:t>Iout</a:t>
            </a:r>
            <a:r>
              <a:rPr lang="en-US" dirty="0" smtClean="0"/>
              <a:t> and </a:t>
            </a:r>
            <a:r>
              <a:rPr lang="en-US" dirty="0" err="1" smtClean="0"/>
              <a:t>Iout_bar</a:t>
            </a:r>
            <a:r>
              <a:rPr lang="en-US" dirty="0" smtClean="0"/>
              <a:t> and taking </a:t>
            </a:r>
            <a:r>
              <a:rPr lang="en-US" dirty="0" err="1" smtClean="0"/>
              <a:t>Vout</a:t>
            </a:r>
            <a:r>
              <a:rPr lang="en-US" dirty="0" smtClean="0"/>
              <a:t> at </a:t>
            </a:r>
            <a:r>
              <a:rPr lang="en-US" dirty="0" err="1" smtClean="0"/>
              <a:t>Vref</a:t>
            </a:r>
            <a:r>
              <a:rPr lang="en-US" dirty="0" smtClean="0"/>
              <a:t> node</a:t>
            </a:r>
          </a:p>
          <a:p>
            <a:r>
              <a:rPr lang="en-US" dirty="0"/>
              <a:t>Make the MSB to be 5 or 6 bits</a:t>
            </a:r>
          </a:p>
          <a:p>
            <a:r>
              <a:rPr lang="en-US" dirty="0"/>
              <a:t>Make the LSB to be 6 to 10 bits</a:t>
            </a:r>
          </a:p>
          <a:p>
            <a:r>
              <a:rPr lang="en-US" dirty="0"/>
              <a:t>That is: 5 + {6, 7, 8}; or 6+{8, 9, 10}</a:t>
            </a:r>
          </a:p>
          <a:p>
            <a:endParaRPr lang="en-US" dirty="0"/>
          </a:p>
        </p:txBody>
      </p:sp>
      <p:sp>
        <p:nvSpPr>
          <p:cNvPr id="4" name="Slide Number Placeholder 3"/>
          <p:cNvSpPr>
            <a:spLocks noGrp="1"/>
          </p:cNvSpPr>
          <p:nvPr>
            <p:ph type="sldNum" sz="quarter" idx="12"/>
          </p:nvPr>
        </p:nvSpPr>
        <p:spPr/>
        <p:txBody>
          <a:bodyPr/>
          <a:lstStyle/>
          <a:p>
            <a:pPr>
              <a:defRPr/>
            </a:pPr>
            <a:fld id="{783A249B-A591-45E7-8728-1F42BE016C08}" type="slidenum">
              <a:rPr lang="en-US" smtClean="0"/>
              <a:pPr>
                <a:defRPr/>
              </a:pPr>
              <a:t>45</a:t>
            </a:fld>
            <a:endParaRPr lang="en-US"/>
          </a:p>
        </p:txBody>
      </p:sp>
    </p:spTree>
    <p:extLst>
      <p:ext uri="{BB962C8B-B14F-4D97-AF65-F5344CB8AC3E}">
        <p14:creationId xmlns:p14="http://schemas.microsoft.com/office/powerpoint/2010/main" val="13008256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5DCC6B3-8BD2-4FB5-A3B4-28F8456AAFFC}" type="slidenum">
              <a:rPr lang="en-US" altLang="en-US" sz="1400"/>
              <a:pPr>
                <a:spcBef>
                  <a:spcPct val="0"/>
                </a:spcBef>
                <a:buFontTx/>
                <a:buNone/>
              </a:pPr>
              <a:t>46</a:t>
            </a:fld>
            <a:endParaRPr lang="en-US" altLang="en-US" sz="1400"/>
          </a:p>
        </p:txBody>
      </p:sp>
      <p:sp>
        <p:nvSpPr>
          <p:cNvPr id="60419" name="Rectangle 2"/>
          <p:cNvSpPr>
            <a:spLocks noGrp="1" noChangeArrowheads="1"/>
          </p:cNvSpPr>
          <p:nvPr>
            <p:ph type="title"/>
          </p:nvPr>
        </p:nvSpPr>
        <p:spPr/>
        <p:txBody>
          <a:bodyPr/>
          <a:lstStyle/>
          <a:p>
            <a:r>
              <a:rPr lang="en-US" altLang="en-US" sz="3200" smtClean="0"/>
              <a:t>Thermometer + thermometer segmentation</a:t>
            </a:r>
          </a:p>
        </p:txBody>
      </p:sp>
      <p:pic>
        <p:nvPicPr>
          <p:cNvPr id="60420" name="Picture 3"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143000"/>
            <a:ext cx="6934200" cy="273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1" name="Picture 4" descr="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3810000"/>
            <a:ext cx="5238750"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2" name="Text Box 5"/>
          <p:cNvSpPr txBox="1">
            <a:spLocks noChangeArrowheads="1"/>
          </p:cNvSpPr>
          <p:nvPr/>
        </p:nvSpPr>
        <p:spPr bwMode="auto">
          <a:xfrm>
            <a:off x="6689725" y="4760913"/>
            <a:ext cx="1504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cs typeface="Arial" panose="020B0604020202020204" pitchFamily="34" charset="0"/>
              </a:rPr>
              <a:t>Example use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 for one group</a:t>
            </a:r>
            <a:endParaRPr lang="en-US" dirty="0"/>
          </a:p>
        </p:txBody>
      </p:sp>
      <p:sp>
        <p:nvSpPr>
          <p:cNvPr id="3" name="Content Placeholder 2"/>
          <p:cNvSpPr>
            <a:spLocks noGrp="1"/>
          </p:cNvSpPr>
          <p:nvPr>
            <p:ph idx="1"/>
          </p:nvPr>
        </p:nvSpPr>
        <p:spPr/>
        <p:txBody>
          <a:bodyPr/>
          <a:lstStyle/>
          <a:p>
            <a:r>
              <a:rPr lang="en-US" dirty="0" smtClean="0"/>
              <a:t>Model </a:t>
            </a:r>
            <a:r>
              <a:rPr lang="en-US" dirty="0"/>
              <a:t>the multi-segmented current steering </a:t>
            </a:r>
            <a:r>
              <a:rPr lang="en-US" dirty="0" smtClean="0"/>
              <a:t>DAC as </a:t>
            </a:r>
            <a:r>
              <a:rPr lang="en-US" dirty="0"/>
              <a:t>shown on the last page’s example </a:t>
            </a:r>
            <a:r>
              <a:rPr lang="en-US" dirty="0" smtClean="0"/>
              <a:t>use</a:t>
            </a:r>
            <a:endParaRPr lang="en-US" dirty="0"/>
          </a:p>
          <a:p>
            <a:r>
              <a:rPr lang="en-US" dirty="0" smtClean="0"/>
              <a:t>Make the output to be differential with </a:t>
            </a:r>
            <a:r>
              <a:rPr lang="en-US" dirty="0" err="1" smtClean="0"/>
              <a:t>I_out</a:t>
            </a:r>
            <a:r>
              <a:rPr lang="en-US" dirty="0" smtClean="0"/>
              <a:t> ant </a:t>
            </a:r>
            <a:r>
              <a:rPr lang="en-US" dirty="0" err="1" smtClean="0"/>
              <a:t>I_out_bar</a:t>
            </a:r>
            <a:endParaRPr lang="en-US" dirty="0" smtClean="0"/>
          </a:p>
          <a:p>
            <a:r>
              <a:rPr lang="en-US" dirty="0" smtClean="0"/>
              <a:t>Each unit is a PMOS current source with </a:t>
            </a:r>
            <a:r>
              <a:rPr lang="en-US" dirty="0" err="1" smtClean="0"/>
              <a:t>with</a:t>
            </a:r>
            <a:r>
              <a:rPr lang="en-US" dirty="0" smtClean="0"/>
              <a:t> a differential switch</a:t>
            </a:r>
          </a:p>
          <a:p>
            <a:r>
              <a:rPr lang="en-US" dirty="0" smtClean="0"/>
              <a:t>Consider two cases at the output node:</a:t>
            </a:r>
          </a:p>
          <a:p>
            <a:pPr lvl="1"/>
            <a:r>
              <a:rPr lang="en-US" dirty="0" err="1"/>
              <a:t>I_out</a:t>
            </a:r>
            <a:r>
              <a:rPr lang="en-US" dirty="0"/>
              <a:t> ant </a:t>
            </a:r>
            <a:r>
              <a:rPr lang="en-US" dirty="0" err="1" smtClean="0"/>
              <a:t>I_out_bar</a:t>
            </a:r>
            <a:r>
              <a:rPr lang="en-US" dirty="0" smtClean="0"/>
              <a:t> goes through RL to </a:t>
            </a:r>
            <a:r>
              <a:rPr lang="en-US" dirty="0" err="1" smtClean="0"/>
              <a:t>gnd</a:t>
            </a:r>
            <a:endParaRPr lang="en-US" dirty="0" smtClean="0"/>
          </a:p>
          <a:p>
            <a:pPr lvl="1"/>
            <a:r>
              <a:rPr lang="en-US" dirty="0" err="1"/>
              <a:t>I_out</a:t>
            </a:r>
            <a:r>
              <a:rPr lang="en-US" dirty="0"/>
              <a:t> ant </a:t>
            </a:r>
            <a:r>
              <a:rPr lang="en-US" dirty="0" err="1"/>
              <a:t>I_out_bar</a:t>
            </a:r>
            <a:r>
              <a:rPr lang="en-US" dirty="0"/>
              <a:t> </a:t>
            </a:r>
            <a:r>
              <a:rPr lang="en-US" dirty="0" smtClean="0"/>
              <a:t>goes to an I</a:t>
            </a:r>
            <a:r>
              <a:rPr lang="en-US" dirty="0" smtClean="0">
                <a:sym typeface="Wingdings" panose="05000000000000000000" pitchFamily="2" charset="2"/>
              </a:rPr>
              <a:t>V buffer</a:t>
            </a: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783A249B-A591-45E7-8728-1F42BE016C08}" type="slidenum">
              <a:rPr lang="en-US" smtClean="0"/>
              <a:pPr>
                <a:defRPr/>
              </a:pPr>
              <a:t>47</a:t>
            </a:fld>
            <a:endParaRPr lang="en-US"/>
          </a:p>
        </p:txBody>
      </p:sp>
    </p:spTree>
    <p:extLst>
      <p:ext uri="{BB962C8B-B14F-4D97-AF65-F5344CB8AC3E}">
        <p14:creationId xmlns:p14="http://schemas.microsoft.com/office/powerpoint/2010/main" val="252249168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mtClean="0"/>
              <a:t>DAC standard test</a:t>
            </a:r>
          </a:p>
        </p:txBody>
      </p:sp>
      <p:sp>
        <p:nvSpPr>
          <p:cNvPr id="62467" name="Content Placeholder 2"/>
          <p:cNvSpPr>
            <a:spLocks noGrp="1"/>
          </p:cNvSpPr>
          <p:nvPr>
            <p:ph idx="1"/>
          </p:nvPr>
        </p:nvSpPr>
        <p:spPr/>
        <p:txBody>
          <a:bodyPr/>
          <a:lstStyle/>
          <a:p>
            <a:pPr marL="0" indent="0">
              <a:buNone/>
            </a:pPr>
            <a:r>
              <a:rPr lang="en-US" dirty="0" smtClean="0"/>
              <a:t>Chapter 6 of book</a:t>
            </a:r>
          </a:p>
          <a:p>
            <a:endParaRPr lang="en-US" dirty="0"/>
          </a:p>
          <a:p>
            <a:r>
              <a:rPr lang="en-US" dirty="0" smtClean="0"/>
              <a:t>Offset, gain error</a:t>
            </a:r>
          </a:p>
          <a:p>
            <a:r>
              <a:rPr lang="en-US" dirty="0" smtClean="0"/>
              <a:t>INL, DNL</a:t>
            </a:r>
          </a:p>
          <a:p>
            <a:r>
              <a:rPr lang="en-US" dirty="0" smtClean="0"/>
              <a:t>AC test</a:t>
            </a:r>
          </a:p>
          <a:p>
            <a:r>
              <a:rPr lang="en-US" dirty="0" smtClean="0"/>
              <a:t>Settling</a:t>
            </a:r>
          </a:p>
        </p:txBody>
      </p:sp>
      <p:sp>
        <p:nvSpPr>
          <p:cNvPr id="624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0C30225-1B3C-4162-932F-08165DD07F7F}" type="slidenum">
              <a:rPr lang="en-US" sz="1400"/>
              <a:pPr>
                <a:spcBef>
                  <a:spcPct val="0"/>
                </a:spcBef>
                <a:buFontTx/>
                <a:buNone/>
              </a:pPr>
              <a:t>48</a:t>
            </a:fld>
            <a:endParaRPr lang="en-US" sz="140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152400"/>
            <a:ext cx="8229600" cy="792163"/>
          </a:xfrm>
        </p:spPr>
        <p:txBody>
          <a:bodyPr/>
          <a:lstStyle/>
          <a:p>
            <a:r>
              <a:rPr lang="en-US" altLang="en-US" sz="3600" smtClean="0"/>
              <a:t>Offset and Gain Error</a:t>
            </a:r>
          </a:p>
        </p:txBody>
      </p:sp>
      <p:pic>
        <p:nvPicPr>
          <p:cNvPr id="63491" name="Picture 5"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371600"/>
            <a:ext cx="85725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F13410E-1897-49BA-891F-78773F39C762}" type="slidenum">
              <a:rPr lang="en-US" altLang="en-US" sz="1400"/>
              <a:pPr>
                <a:spcBef>
                  <a:spcPct val="0"/>
                </a:spcBef>
                <a:buFontTx/>
                <a:buNone/>
              </a:pPr>
              <a:t>5</a:t>
            </a:fld>
            <a:endParaRPr lang="en-US" altLang="en-US" sz="1400"/>
          </a:p>
        </p:txBody>
      </p:sp>
      <p:sp>
        <p:nvSpPr>
          <p:cNvPr id="9219" name="Rectangle 4"/>
          <p:cNvSpPr>
            <a:spLocks noGrp="1" noChangeArrowheads="1"/>
          </p:cNvSpPr>
          <p:nvPr>
            <p:ph type="title"/>
          </p:nvPr>
        </p:nvSpPr>
        <p:spPr/>
        <p:txBody>
          <a:bodyPr/>
          <a:lstStyle/>
          <a:p>
            <a:pPr eaLnBrk="1" hangingPunct="1"/>
            <a:r>
              <a:rPr lang="en-US" altLang="en-US" smtClean="0"/>
              <a:t>Offset binary code for 3-bit DAC</a:t>
            </a:r>
          </a:p>
        </p:txBody>
      </p:sp>
      <p:pic>
        <p:nvPicPr>
          <p:cNvPr id="9220" name="Picture 5" descr="Figure 8: Binary-to-Gray and Gray-to-Binary Conversion Using the Exclusive-Or Logic Func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081385"/>
            <a:ext cx="7924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Box 4"/>
          <p:cNvSpPr txBox="1">
            <a:spLocks noChangeArrowheads="1"/>
          </p:cNvSpPr>
          <p:nvPr/>
        </p:nvSpPr>
        <p:spPr bwMode="auto">
          <a:xfrm>
            <a:off x="2133600" y="1143000"/>
            <a:ext cx="709612" cy="461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dirty="0" err="1"/>
              <a:t>V</a:t>
            </a:r>
            <a:r>
              <a:rPr lang="en-US" sz="2400" baseline="-25000" dirty="0" err="1"/>
              <a:t>Ref</a:t>
            </a:r>
            <a:endParaRPr lang="en-US" sz="2400" dirty="0"/>
          </a:p>
        </p:txBody>
      </p:sp>
      <p:sp>
        <p:nvSpPr>
          <p:cNvPr id="9222" name="TextBox 5"/>
          <p:cNvSpPr txBox="1">
            <a:spLocks noChangeArrowheads="1"/>
          </p:cNvSpPr>
          <p:nvPr/>
        </p:nvSpPr>
        <p:spPr bwMode="auto">
          <a:xfrm>
            <a:off x="2008188" y="5105400"/>
            <a:ext cx="811212" cy="461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dirty="0"/>
              <a:t>-</a:t>
            </a:r>
            <a:r>
              <a:rPr lang="en-US" sz="2400" dirty="0" err="1"/>
              <a:t>V</a:t>
            </a:r>
            <a:r>
              <a:rPr lang="en-US" sz="2400" baseline="-25000" dirty="0" err="1"/>
              <a:t>Ref</a:t>
            </a:r>
            <a:endParaRPr lang="en-US" sz="2400" dirty="0"/>
          </a:p>
        </p:txBody>
      </p:sp>
      <p:sp>
        <p:nvSpPr>
          <p:cNvPr id="7" name="TextBox 5"/>
          <p:cNvSpPr txBox="1">
            <a:spLocks noChangeArrowheads="1"/>
          </p:cNvSpPr>
          <p:nvPr/>
        </p:nvSpPr>
        <p:spPr bwMode="auto">
          <a:xfrm>
            <a:off x="3048000" y="6259810"/>
            <a:ext cx="4495800"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en-US" sz="2400" dirty="0" smtClean="0"/>
              <a:t>V</a:t>
            </a:r>
            <a:r>
              <a:rPr lang="en-US" sz="2400" baseline="-25000" dirty="0" smtClean="0"/>
              <a:t>REFP </a:t>
            </a:r>
            <a:r>
              <a:rPr lang="en-US" sz="2400" dirty="0" smtClean="0"/>
              <a:t>= +</a:t>
            </a:r>
            <a:r>
              <a:rPr lang="en-US" sz="2400" dirty="0" err="1" smtClean="0"/>
              <a:t>V</a:t>
            </a:r>
            <a:r>
              <a:rPr lang="en-US" sz="2400" baseline="-25000" dirty="0" err="1" smtClean="0"/>
              <a:t>Ref</a:t>
            </a:r>
            <a:r>
              <a:rPr lang="en-US" sz="2400" baseline="-25000" dirty="0" smtClean="0"/>
              <a:t> </a:t>
            </a:r>
            <a:r>
              <a:rPr lang="en-US" sz="2400" dirty="0" smtClean="0"/>
              <a:t>,  V</a:t>
            </a:r>
            <a:r>
              <a:rPr lang="en-US" sz="2400" baseline="-25000" dirty="0" smtClean="0"/>
              <a:t>REFN </a:t>
            </a:r>
            <a:r>
              <a:rPr lang="en-US" sz="2400" dirty="0" smtClean="0"/>
              <a:t>= –</a:t>
            </a:r>
            <a:r>
              <a:rPr lang="en-US" sz="2400" dirty="0" err="1" smtClean="0"/>
              <a:t>V</a:t>
            </a:r>
            <a:r>
              <a:rPr lang="en-US" sz="2400" baseline="-25000" dirty="0" err="1" smtClean="0"/>
              <a:t>Ref</a:t>
            </a:r>
            <a:r>
              <a:rPr lang="en-US" sz="2400" baseline="-25000" dirty="0" smtClean="0"/>
              <a:t> </a:t>
            </a:r>
            <a:endParaRPr lang="en-US" sz="2400" dirty="0"/>
          </a:p>
        </p:txBody>
      </p:sp>
      <p:sp>
        <p:nvSpPr>
          <p:cNvPr id="8" name="Left Brace 2"/>
          <p:cNvSpPr>
            <a:spLocks/>
          </p:cNvSpPr>
          <p:nvPr/>
        </p:nvSpPr>
        <p:spPr bwMode="auto">
          <a:xfrm>
            <a:off x="800100" y="1858962"/>
            <a:ext cx="342899" cy="3551237"/>
          </a:xfrm>
          <a:prstGeom prst="leftBrace">
            <a:avLst>
              <a:gd name="adj1" fmla="val 43904"/>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sp>
        <p:nvSpPr>
          <p:cNvPr id="9" name="TextBox 3"/>
          <p:cNvSpPr txBox="1">
            <a:spLocks noChangeArrowheads="1"/>
          </p:cNvSpPr>
          <p:nvPr/>
        </p:nvSpPr>
        <p:spPr bwMode="auto">
          <a:xfrm>
            <a:off x="0" y="3425825"/>
            <a:ext cx="800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dirty="0"/>
              <a:t>FSR</a:t>
            </a:r>
          </a:p>
        </p:txBody>
      </p:sp>
      <p:sp>
        <p:nvSpPr>
          <p:cNvPr id="10" name="Right Brace 4"/>
          <p:cNvSpPr>
            <a:spLocks/>
          </p:cNvSpPr>
          <p:nvPr/>
        </p:nvSpPr>
        <p:spPr bwMode="auto">
          <a:xfrm>
            <a:off x="8229600" y="4876799"/>
            <a:ext cx="304800" cy="533400"/>
          </a:xfrm>
          <a:prstGeom prst="rightBrace">
            <a:avLst>
              <a:gd name="adj1" fmla="val 8337"/>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sp>
        <p:nvSpPr>
          <p:cNvPr id="11" name="TextBox 5"/>
          <p:cNvSpPr txBox="1">
            <a:spLocks noChangeArrowheads="1"/>
          </p:cNvSpPr>
          <p:nvPr/>
        </p:nvSpPr>
        <p:spPr bwMode="auto">
          <a:xfrm>
            <a:off x="8336756" y="4603898"/>
            <a:ext cx="776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dirty="0"/>
              <a:t>V</a:t>
            </a:r>
            <a:r>
              <a:rPr lang="en-US" sz="2400" baseline="-25000" dirty="0"/>
              <a:t>LSB</a:t>
            </a:r>
            <a:endParaRPr lang="en-US" sz="2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ltLang="en-US" smtClean="0"/>
              <a:t>Offset and Gain Error</a:t>
            </a:r>
          </a:p>
        </p:txBody>
      </p:sp>
      <p:sp>
        <p:nvSpPr>
          <p:cNvPr id="65539" name="Content Placeholder 2"/>
          <p:cNvSpPr>
            <a:spLocks noGrp="1"/>
          </p:cNvSpPr>
          <p:nvPr>
            <p:ph idx="1"/>
          </p:nvPr>
        </p:nvSpPr>
        <p:spPr/>
        <p:txBody>
          <a:bodyPr/>
          <a:lstStyle/>
          <a:p>
            <a:r>
              <a:rPr lang="en-US" altLang="en-US" dirty="0" smtClean="0"/>
              <a:t>Both are absolute errors, measured </a:t>
            </a:r>
            <a:r>
              <a:rPr lang="en-US" altLang="en-US" dirty="0" err="1" smtClean="0"/>
              <a:t>wrt</a:t>
            </a:r>
            <a:r>
              <a:rPr lang="en-US" altLang="en-US" dirty="0" smtClean="0"/>
              <a:t> ideal LSB</a:t>
            </a:r>
          </a:p>
          <a:p>
            <a:r>
              <a:rPr lang="en-US" altLang="en-US" dirty="0" err="1" smtClean="0"/>
              <a:t>LSB</a:t>
            </a:r>
            <a:r>
              <a:rPr lang="en-US" altLang="en-US" baseline="-25000" dirty="0" err="1" smtClean="0"/>
              <a:t>i</a:t>
            </a:r>
            <a:r>
              <a:rPr lang="en-US" altLang="en-US" dirty="0" smtClean="0"/>
              <a:t> = ideal range / 2^N</a:t>
            </a:r>
          </a:p>
          <a:p>
            <a:r>
              <a:rPr lang="en-US" altLang="en-US" dirty="0"/>
              <a:t>Offset in </a:t>
            </a:r>
            <a:r>
              <a:rPr lang="en-US" altLang="en-US" dirty="0" smtClean="0"/>
              <a:t>V </a:t>
            </a:r>
            <a:r>
              <a:rPr lang="en-US" altLang="en-US" dirty="0"/>
              <a:t>= </a:t>
            </a:r>
            <a:r>
              <a:rPr lang="en-US" altLang="en-US" dirty="0" err="1" smtClean="0"/>
              <a:t>V</a:t>
            </a:r>
            <a:r>
              <a:rPr lang="en-US" altLang="en-US" baseline="-25000" dirty="0" err="1" smtClean="0"/>
              <a:t>a</a:t>
            </a:r>
            <a:r>
              <a:rPr lang="en-US" altLang="en-US" dirty="0" smtClean="0"/>
              <a:t>(C</a:t>
            </a:r>
            <a:r>
              <a:rPr lang="en-US" altLang="en-US" baseline="-25000" dirty="0" smtClean="0"/>
              <a:t>0</a:t>
            </a:r>
            <a:r>
              <a:rPr lang="en-US" altLang="en-US" dirty="0"/>
              <a:t>) – </a:t>
            </a:r>
            <a:r>
              <a:rPr lang="en-US" altLang="en-US" dirty="0" smtClean="0"/>
              <a:t>V</a:t>
            </a:r>
            <a:r>
              <a:rPr lang="en-US" altLang="en-US" baseline="-25000" dirty="0" smtClean="0"/>
              <a:t>i</a:t>
            </a:r>
            <a:r>
              <a:rPr lang="en-US" altLang="en-US" dirty="0" smtClean="0"/>
              <a:t>(C</a:t>
            </a:r>
            <a:r>
              <a:rPr lang="en-US" altLang="en-US" baseline="-25000" dirty="0" smtClean="0"/>
              <a:t>0</a:t>
            </a:r>
            <a:r>
              <a:rPr lang="en-US" altLang="en-US" dirty="0" smtClean="0"/>
              <a:t>) </a:t>
            </a:r>
            <a:endParaRPr lang="en-US" altLang="en-US" dirty="0"/>
          </a:p>
          <a:p>
            <a:r>
              <a:rPr lang="en-US" altLang="en-US" dirty="0" smtClean="0"/>
              <a:t>Offset </a:t>
            </a:r>
            <a:r>
              <a:rPr lang="en-US" altLang="en-US" dirty="0"/>
              <a:t>in </a:t>
            </a:r>
            <a:r>
              <a:rPr lang="en-US" altLang="en-US" dirty="0" err="1"/>
              <a:t>LSB</a:t>
            </a:r>
            <a:r>
              <a:rPr lang="en-US" altLang="en-US" baseline="-25000" dirty="0" err="1"/>
              <a:t>i</a:t>
            </a:r>
            <a:r>
              <a:rPr lang="en-US" altLang="en-US" dirty="0"/>
              <a:t> = </a:t>
            </a:r>
            <a:r>
              <a:rPr lang="en-US" altLang="en-US" dirty="0" smtClean="0"/>
              <a:t>(</a:t>
            </a:r>
            <a:r>
              <a:rPr lang="en-US" altLang="en-US" dirty="0" err="1" smtClean="0"/>
              <a:t>V</a:t>
            </a:r>
            <a:r>
              <a:rPr lang="en-US" altLang="en-US" baseline="-25000" dirty="0" err="1" smtClean="0"/>
              <a:t>a</a:t>
            </a:r>
            <a:r>
              <a:rPr lang="en-US" altLang="en-US" dirty="0" smtClean="0"/>
              <a:t>(C</a:t>
            </a:r>
            <a:r>
              <a:rPr lang="en-US" altLang="en-US" baseline="-25000" dirty="0" smtClean="0"/>
              <a:t>0</a:t>
            </a:r>
            <a:r>
              <a:rPr lang="en-US" altLang="en-US" dirty="0" smtClean="0"/>
              <a:t>) – V</a:t>
            </a:r>
            <a:r>
              <a:rPr lang="en-US" altLang="en-US" baseline="-25000" dirty="0" smtClean="0"/>
              <a:t>i</a:t>
            </a:r>
            <a:r>
              <a:rPr lang="en-US" altLang="en-US" dirty="0" smtClean="0"/>
              <a:t>(C</a:t>
            </a:r>
            <a:r>
              <a:rPr lang="en-US" altLang="en-US" baseline="-25000" dirty="0" smtClean="0"/>
              <a:t>0</a:t>
            </a:r>
            <a:r>
              <a:rPr lang="en-US" altLang="en-US" dirty="0" smtClean="0"/>
              <a:t>))/</a:t>
            </a:r>
            <a:r>
              <a:rPr lang="en-US" altLang="en-US" dirty="0" err="1" smtClean="0"/>
              <a:t>LSB</a:t>
            </a:r>
            <a:r>
              <a:rPr lang="en-US" altLang="en-US" baseline="-25000" dirty="0" err="1" smtClean="0"/>
              <a:t>i</a:t>
            </a:r>
            <a:r>
              <a:rPr lang="en-US" altLang="en-US" dirty="0" smtClean="0"/>
              <a:t> </a:t>
            </a:r>
          </a:p>
          <a:p>
            <a:pPr lvl="1"/>
            <a:r>
              <a:rPr lang="en-US" altLang="en-US" dirty="0" smtClean="0"/>
              <a:t>C</a:t>
            </a:r>
            <a:r>
              <a:rPr lang="en-US" altLang="en-US" baseline="-25000" dirty="0" smtClean="0"/>
              <a:t>0</a:t>
            </a:r>
            <a:r>
              <a:rPr lang="en-US" altLang="en-US" dirty="0" smtClean="0"/>
              <a:t> could be 0…0, or first code whose output is not at the lower rail</a:t>
            </a:r>
          </a:p>
          <a:p>
            <a:r>
              <a:rPr lang="en-US" altLang="en-US" dirty="0" smtClean="0"/>
              <a:t>GE = (</a:t>
            </a:r>
            <a:r>
              <a:rPr lang="en-US" altLang="en-US" dirty="0" err="1" smtClean="0"/>
              <a:t>V</a:t>
            </a:r>
            <a:r>
              <a:rPr lang="en-US" altLang="en-US" baseline="-25000" dirty="0" err="1" smtClean="0"/>
              <a:t>a</a:t>
            </a:r>
            <a:r>
              <a:rPr lang="en-US" altLang="en-US" dirty="0" smtClean="0"/>
              <a:t>(C</a:t>
            </a:r>
            <a:r>
              <a:rPr lang="en-US" altLang="en-US" baseline="-25000" dirty="0" smtClean="0"/>
              <a:t>1</a:t>
            </a:r>
            <a:r>
              <a:rPr lang="en-US" altLang="en-US" dirty="0" smtClean="0"/>
              <a:t>) – </a:t>
            </a:r>
            <a:r>
              <a:rPr lang="en-US" altLang="en-US" dirty="0" err="1" smtClean="0"/>
              <a:t>V</a:t>
            </a:r>
            <a:r>
              <a:rPr lang="en-US" altLang="en-US" baseline="-25000" dirty="0" err="1" smtClean="0"/>
              <a:t>a</a:t>
            </a:r>
            <a:r>
              <a:rPr lang="en-US" altLang="en-US" dirty="0" smtClean="0"/>
              <a:t>(C</a:t>
            </a:r>
            <a:r>
              <a:rPr lang="en-US" altLang="en-US" baseline="-25000" dirty="0" smtClean="0"/>
              <a:t>0</a:t>
            </a:r>
            <a:r>
              <a:rPr lang="en-US" altLang="en-US" dirty="0" smtClean="0"/>
              <a:t>))/</a:t>
            </a:r>
            <a:r>
              <a:rPr lang="en-US" altLang="en-US" dirty="0" err="1" smtClean="0"/>
              <a:t>LSB</a:t>
            </a:r>
            <a:r>
              <a:rPr lang="en-US" altLang="en-US" baseline="-25000" dirty="0" err="1" smtClean="0"/>
              <a:t>i</a:t>
            </a:r>
            <a:r>
              <a:rPr lang="en-US" altLang="en-US" dirty="0" smtClean="0"/>
              <a:t> – (C</a:t>
            </a:r>
            <a:r>
              <a:rPr lang="en-US" altLang="en-US" baseline="-25000" dirty="0" smtClean="0"/>
              <a:t>1</a:t>
            </a:r>
            <a:r>
              <a:rPr lang="en-US" altLang="en-US" dirty="0" smtClean="0"/>
              <a:t> – C</a:t>
            </a:r>
            <a:r>
              <a:rPr lang="en-US" altLang="en-US" baseline="-25000" dirty="0" smtClean="0"/>
              <a:t>0</a:t>
            </a:r>
            <a:r>
              <a:rPr lang="en-US" altLang="en-US" dirty="0" smtClean="0"/>
              <a:t>)</a:t>
            </a:r>
          </a:p>
          <a:p>
            <a:pPr lvl="1"/>
            <a:r>
              <a:rPr lang="en-US" altLang="en-US" dirty="0" smtClean="0"/>
              <a:t>C</a:t>
            </a:r>
            <a:r>
              <a:rPr lang="en-US" altLang="en-US" baseline="-25000" dirty="0" smtClean="0"/>
              <a:t>1</a:t>
            </a:r>
            <a:r>
              <a:rPr lang="en-US" altLang="en-US" dirty="0" smtClean="0"/>
              <a:t> could be 1…1, or last code whose output is not at the upper rail</a:t>
            </a:r>
          </a:p>
        </p:txBody>
      </p:sp>
      <p:sp>
        <p:nvSpPr>
          <p:cNvPr id="655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582D08E-F95F-4349-9D5D-5AB77EAE4892}" type="slidenum">
              <a:rPr lang="en-US" altLang="en-US" sz="1400"/>
              <a:pPr>
                <a:spcBef>
                  <a:spcPct val="0"/>
                </a:spcBef>
                <a:buFontTx/>
                <a:buNone/>
              </a:pPr>
              <a:t>50</a:t>
            </a:fld>
            <a:endParaRPr lang="en-US" altLang="en-US" sz="14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ltLang="en-US" smtClean="0"/>
              <a:t>Offset and Gain Error</a:t>
            </a:r>
          </a:p>
        </p:txBody>
      </p:sp>
      <p:sp>
        <p:nvSpPr>
          <p:cNvPr id="65539" name="Content Placeholder 2"/>
          <p:cNvSpPr>
            <a:spLocks noGrp="1"/>
          </p:cNvSpPr>
          <p:nvPr>
            <p:ph idx="1"/>
          </p:nvPr>
        </p:nvSpPr>
        <p:spPr/>
        <p:txBody>
          <a:bodyPr/>
          <a:lstStyle/>
          <a:p>
            <a:r>
              <a:rPr lang="en-US" altLang="en-US" dirty="0" smtClean="0"/>
              <a:t>The previous slide is end-point fit line based offset and gain error</a:t>
            </a:r>
          </a:p>
          <a:p>
            <a:r>
              <a:rPr lang="en-US" altLang="en-US" dirty="0" smtClean="0"/>
              <a:t>Re-write GE equation:</a:t>
            </a:r>
          </a:p>
          <a:p>
            <a:pPr marL="0" indent="0">
              <a:buNone/>
            </a:pPr>
            <a:r>
              <a:rPr lang="en-US" altLang="en-US" dirty="0" smtClean="0"/>
              <a:t>	</a:t>
            </a:r>
            <a:r>
              <a:rPr lang="en-US" altLang="en-US" dirty="0" err="1" smtClean="0"/>
              <a:t>V</a:t>
            </a:r>
            <a:r>
              <a:rPr lang="en-US" altLang="en-US" baseline="-25000" dirty="0" err="1" smtClean="0"/>
              <a:t>a</a:t>
            </a:r>
            <a:r>
              <a:rPr lang="en-US" altLang="en-US" dirty="0" smtClean="0"/>
              <a:t>(C</a:t>
            </a:r>
            <a:r>
              <a:rPr lang="en-US" altLang="en-US" baseline="-25000" dirty="0" smtClean="0"/>
              <a:t>1</a:t>
            </a:r>
            <a:r>
              <a:rPr lang="en-US" altLang="en-US" dirty="0" smtClean="0"/>
              <a:t>) = </a:t>
            </a:r>
            <a:r>
              <a:rPr lang="en-US" altLang="en-US" dirty="0" err="1" smtClean="0"/>
              <a:t>V</a:t>
            </a:r>
            <a:r>
              <a:rPr lang="en-US" altLang="en-US" baseline="-25000" dirty="0" err="1" smtClean="0"/>
              <a:t>a</a:t>
            </a:r>
            <a:r>
              <a:rPr lang="en-US" altLang="en-US" dirty="0" smtClean="0"/>
              <a:t>(C</a:t>
            </a:r>
            <a:r>
              <a:rPr lang="en-US" altLang="en-US" baseline="-25000" dirty="0" smtClean="0"/>
              <a:t>0</a:t>
            </a:r>
            <a:r>
              <a:rPr lang="en-US" altLang="en-US" dirty="0" smtClean="0"/>
              <a:t>) + (C</a:t>
            </a:r>
            <a:r>
              <a:rPr lang="en-US" altLang="en-US" baseline="-25000" dirty="0" smtClean="0"/>
              <a:t>1</a:t>
            </a:r>
            <a:r>
              <a:rPr lang="en-US" altLang="en-US" dirty="0" smtClean="0"/>
              <a:t> – C</a:t>
            </a:r>
            <a:r>
              <a:rPr lang="en-US" altLang="en-US" baseline="-25000" dirty="0" smtClean="0"/>
              <a:t>0</a:t>
            </a:r>
            <a:r>
              <a:rPr lang="en-US" altLang="en-US" dirty="0" smtClean="0"/>
              <a:t> + GE)*</a:t>
            </a:r>
            <a:r>
              <a:rPr lang="en-US" altLang="en-US" dirty="0" err="1" smtClean="0"/>
              <a:t>LSB</a:t>
            </a:r>
            <a:r>
              <a:rPr lang="en-US" altLang="en-US" baseline="-25000" dirty="0" err="1" smtClean="0"/>
              <a:t>i</a:t>
            </a:r>
            <a:r>
              <a:rPr lang="en-US" altLang="en-US" dirty="0" smtClean="0"/>
              <a:t> </a:t>
            </a:r>
          </a:p>
          <a:p>
            <a:endParaRPr lang="en-US" altLang="en-US" sz="2400" dirty="0" smtClean="0"/>
          </a:p>
          <a:p>
            <a:r>
              <a:rPr lang="en-US" altLang="en-US" sz="2400" dirty="0" smtClean="0"/>
              <a:t>Fit line </a:t>
            </a:r>
            <a:r>
              <a:rPr lang="en-US" altLang="en-US" sz="2400" dirty="0" smtClean="0"/>
              <a:t>connects </a:t>
            </a:r>
            <a:r>
              <a:rPr lang="en-US" altLang="en-US" sz="2400" dirty="0" smtClean="0"/>
              <a:t>(C</a:t>
            </a:r>
            <a:r>
              <a:rPr lang="en-US" altLang="en-US" sz="2400" baseline="-25000" dirty="0" smtClean="0"/>
              <a:t>0</a:t>
            </a:r>
            <a:r>
              <a:rPr lang="en-US" altLang="en-US" sz="2400" dirty="0" smtClean="0"/>
              <a:t>, </a:t>
            </a:r>
            <a:r>
              <a:rPr lang="en-US" altLang="en-US" sz="2400" dirty="0" err="1" smtClean="0"/>
              <a:t>V</a:t>
            </a:r>
            <a:r>
              <a:rPr lang="en-US" altLang="en-US" sz="2400" baseline="-25000" dirty="0" err="1" smtClean="0"/>
              <a:t>a</a:t>
            </a:r>
            <a:r>
              <a:rPr lang="en-US" altLang="en-US" sz="2400" dirty="0" smtClean="0"/>
              <a:t>(C</a:t>
            </a:r>
            <a:r>
              <a:rPr lang="en-US" altLang="en-US" sz="2400" baseline="-25000" dirty="0" smtClean="0"/>
              <a:t>0</a:t>
            </a:r>
            <a:r>
              <a:rPr lang="en-US" altLang="en-US" sz="2400" dirty="0" smtClean="0"/>
              <a:t>)) and (C</a:t>
            </a:r>
            <a:r>
              <a:rPr lang="en-US" altLang="en-US" sz="2400" baseline="-25000" dirty="0" smtClean="0"/>
              <a:t>1</a:t>
            </a:r>
            <a:r>
              <a:rPr lang="en-US" altLang="en-US" sz="2400" dirty="0" smtClean="0"/>
              <a:t>, </a:t>
            </a:r>
            <a:r>
              <a:rPr lang="en-US" altLang="en-US" sz="2400" dirty="0" err="1" smtClean="0"/>
              <a:t>V</a:t>
            </a:r>
            <a:r>
              <a:rPr lang="en-US" altLang="en-US" sz="2400" baseline="-25000" dirty="0" err="1" smtClean="0"/>
              <a:t>a</a:t>
            </a:r>
            <a:r>
              <a:rPr lang="en-US" altLang="en-US" sz="2400" dirty="0" smtClean="0"/>
              <a:t>(C</a:t>
            </a:r>
            <a:r>
              <a:rPr lang="en-US" altLang="en-US" sz="2400" baseline="-25000" dirty="0" smtClean="0"/>
              <a:t>1</a:t>
            </a:r>
            <a:r>
              <a:rPr lang="en-US" altLang="en-US" sz="2400" dirty="0" smtClean="0"/>
              <a:t>)), </a:t>
            </a:r>
            <a:r>
              <a:rPr lang="en-US" altLang="en-US" sz="2400" dirty="0" smtClean="0"/>
              <a:t>is:</a:t>
            </a:r>
          </a:p>
          <a:p>
            <a:pPr marL="0" indent="0">
              <a:buNone/>
            </a:pPr>
            <a:r>
              <a:rPr lang="en-US" altLang="en-US" sz="2400" dirty="0" err="1" smtClean="0"/>
              <a:t>V</a:t>
            </a:r>
            <a:r>
              <a:rPr lang="en-US" altLang="en-US" sz="2400" baseline="-25000" dirty="0" err="1" smtClean="0"/>
              <a:t>fit</a:t>
            </a:r>
            <a:r>
              <a:rPr lang="en-US" altLang="en-US" sz="2400" dirty="0" smtClean="0"/>
              <a:t>(C) = </a:t>
            </a:r>
            <a:r>
              <a:rPr lang="en-US" altLang="en-US" sz="2400" dirty="0" err="1" smtClean="0"/>
              <a:t>V</a:t>
            </a:r>
            <a:r>
              <a:rPr lang="en-US" altLang="en-US" sz="2400" baseline="-25000" dirty="0" err="1" smtClean="0"/>
              <a:t>a</a:t>
            </a:r>
            <a:r>
              <a:rPr lang="en-US" altLang="en-US" sz="2400" dirty="0" smtClean="0"/>
              <a:t>(C</a:t>
            </a:r>
            <a:r>
              <a:rPr lang="en-US" altLang="en-US" sz="2400" baseline="-25000" dirty="0" smtClean="0"/>
              <a:t>0</a:t>
            </a:r>
            <a:r>
              <a:rPr lang="en-US" altLang="en-US" sz="2400" dirty="0" smtClean="0"/>
              <a:t>) + (C</a:t>
            </a:r>
            <a:r>
              <a:rPr lang="en-US" altLang="en-US" sz="2400" baseline="-25000" dirty="0" smtClean="0"/>
              <a:t>1</a:t>
            </a:r>
            <a:r>
              <a:rPr lang="en-US" altLang="en-US" sz="2400" dirty="0" smtClean="0"/>
              <a:t> – C</a:t>
            </a:r>
            <a:r>
              <a:rPr lang="en-US" altLang="en-US" sz="2400" baseline="-25000" dirty="0" smtClean="0"/>
              <a:t>0</a:t>
            </a:r>
            <a:r>
              <a:rPr lang="en-US" altLang="en-US" sz="2400" dirty="0" smtClean="0"/>
              <a:t> + GE)*</a:t>
            </a:r>
            <a:r>
              <a:rPr lang="en-US" altLang="en-US" sz="2400" dirty="0" err="1" smtClean="0"/>
              <a:t>LSB</a:t>
            </a:r>
            <a:r>
              <a:rPr lang="en-US" altLang="en-US" sz="2400" baseline="-25000" dirty="0" err="1" smtClean="0"/>
              <a:t>i</a:t>
            </a:r>
            <a:r>
              <a:rPr lang="en-US" altLang="en-US" sz="2400" dirty="0" smtClean="0"/>
              <a:t> *(C – C</a:t>
            </a:r>
            <a:r>
              <a:rPr lang="en-US" altLang="en-US" sz="2400" baseline="-25000" dirty="0" smtClean="0"/>
              <a:t>0</a:t>
            </a:r>
            <a:r>
              <a:rPr lang="en-US" altLang="en-US" sz="2400" dirty="0" smtClean="0"/>
              <a:t>)/(C</a:t>
            </a:r>
            <a:r>
              <a:rPr lang="en-US" altLang="en-US" sz="2400" baseline="-25000" dirty="0" smtClean="0"/>
              <a:t>1</a:t>
            </a:r>
            <a:r>
              <a:rPr lang="en-US" altLang="en-US" sz="2400" dirty="0" smtClean="0"/>
              <a:t> – C</a:t>
            </a:r>
            <a:r>
              <a:rPr lang="en-US" altLang="en-US" sz="2400" baseline="-25000" dirty="0" smtClean="0"/>
              <a:t>0</a:t>
            </a:r>
            <a:r>
              <a:rPr lang="en-US" altLang="en-US" sz="2400" dirty="0" smtClean="0"/>
              <a:t>)</a:t>
            </a:r>
          </a:p>
          <a:p>
            <a:pPr marL="0" indent="0">
              <a:buNone/>
            </a:pPr>
            <a:r>
              <a:rPr lang="en-US" altLang="en-US" sz="2400" dirty="0"/>
              <a:t> </a:t>
            </a:r>
            <a:r>
              <a:rPr lang="en-US" altLang="en-US" sz="2400" dirty="0" smtClean="0"/>
              <a:t> = (C – C</a:t>
            </a:r>
            <a:r>
              <a:rPr lang="en-US" altLang="en-US" sz="2400" baseline="-25000" dirty="0" smtClean="0"/>
              <a:t>0</a:t>
            </a:r>
            <a:r>
              <a:rPr lang="en-US" altLang="en-US" sz="2400" dirty="0" smtClean="0"/>
              <a:t>)*</a:t>
            </a:r>
            <a:r>
              <a:rPr lang="en-US" altLang="en-US" sz="2400" dirty="0" err="1" smtClean="0"/>
              <a:t>LSB</a:t>
            </a:r>
            <a:r>
              <a:rPr lang="en-US" altLang="en-US" sz="2400" baseline="-25000" dirty="0" err="1" smtClean="0"/>
              <a:t>i</a:t>
            </a:r>
            <a:r>
              <a:rPr lang="en-US" altLang="en-US" sz="2400" dirty="0" smtClean="0"/>
              <a:t> + </a:t>
            </a:r>
            <a:r>
              <a:rPr lang="en-US" altLang="en-US" sz="2400" dirty="0" err="1" smtClean="0"/>
              <a:t>V</a:t>
            </a:r>
            <a:r>
              <a:rPr lang="en-US" altLang="en-US" sz="2400" baseline="-25000" dirty="0" err="1" smtClean="0"/>
              <a:t>a</a:t>
            </a:r>
            <a:r>
              <a:rPr lang="en-US" altLang="en-US" sz="2400" dirty="0" smtClean="0"/>
              <a:t>(C</a:t>
            </a:r>
            <a:r>
              <a:rPr lang="en-US" altLang="en-US" sz="2400" baseline="-25000" dirty="0" smtClean="0"/>
              <a:t>0</a:t>
            </a:r>
            <a:r>
              <a:rPr lang="en-US" altLang="en-US" sz="2400" dirty="0" smtClean="0"/>
              <a:t>) + GE*</a:t>
            </a:r>
            <a:r>
              <a:rPr lang="en-US" altLang="en-US" sz="2400" dirty="0" err="1" smtClean="0"/>
              <a:t>LSB</a:t>
            </a:r>
            <a:r>
              <a:rPr lang="en-US" altLang="en-US" sz="2400" baseline="-25000" dirty="0" err="1" smtClean="0"/>
              <a:t>i</a:t>
            </a:r>
            <a:r>
              <a:rPr lang="en-US" altLang="en-US" sz="2400" dirty="0" smtClean="0"/>
              <a:t> *(C – C</a:t>
            </a:r>
            <a:r>
              <a:rPr lang="en-US" altLang="en-US" sz="2400" baseline="-25000" dirty="0" smtClean="0"/>
              <a:t>0</a:t>
            </a:r>
            <a:r>
              <a:rPr lang="en-US" altLang="en-US" sz="2400" dirty="0" smtClean="0"/>
              <a:t>)/(C</a:t>
            </a:r>
            <a:r>
              <a:rPr lang="en-US" altLang="en-US" sz="2400" baseline="-25000" dirty="0" smtClean="0"/>
              <a:t>1</a:t>
            </a:r>
            <a:r>
              <a:rPr lang="en-US" altLang="en-US" sz="2400" dirty="0" smtClean="0"/>
              <a:t> – C</a:t>
            </a:r>
            <a:r>
              <a:rPr lang="en-US" altLang="en-US" sz="2400" baseline="-25000" dirty="0" smtClean="0"/>
              <a:t>0</a:t>
            </a:r>
            <a:r>
              <a:rPr lang="en-US" altLang="en-US" sz="2400" dirty="0" smtClean="0"/>
              <a:t>)</a:t>
            </a:r>
          </a:p>
          <a:p>
            <a:pPr marL="0" indent="0">
              <a:buNone/>
            </a:pPr>
            <a:r>
              <a:rPr lang="en-US" altLang="en-US" sz="1800" dirty="0" smtClean="0"/>
              <a:t>             ideal                      offset                   gain error</a:t>
            </a:r>
          </a:p>
          <a:p>
            <a:endParaRPr lang="en-US" altLang="en-US" dirty="0" smtClean="0"/>
          </a:p>
        </p:txBody>
      </p:sp>
      <p:sp>
        <p:nvSpPr>
          <p:cNvPr id="655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582D08E-F95F-4349-9D5D-5AB77EAE4892}" type="slidenum">
              <a:rPr lang="en-US" altLang="en-US" sz="1400"/>
              <a:pPr>
                <a:spcBef>
                  <a:spcPct val="0"/>
                </a:spcBef>
                <a:buFontTx/>
                <a:buNone/>
              </a:pPr>
              <a:t>51</a:t>
            </a:fld>
            <a:endParaRPr lang="en-US" altLang="en-US" sz="1400" dirty="0"/>
          </a:p>
        </p:txBody>
      </p:sp>
    </p:spTree>
    <p:extLst>
      <p:ext uri="{BB962C8B-B14F-4D97-AF65-F5344CB8AC3E}">
        <p14:creationId xmlns:p14="http://schemas.microsoft.com/office/powerpoint/2010/main" val="7785242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smtClean="0"/>
              <a:t>Offset and Gain Error</a:t>
            </a:r>
          </a:p>
        </p:txBody>
      </p:sp>
      <p:sp>
        <p:nvSpPr>
          <p:cNvPr id="66563" name="Content Placeholder 2"/>
          <p:cNvSpPr>
            <a:spLocks noGrp="1"/>
          </p:cNvSpPr>
          <p:nvPr>
            <p:ph idx="1"/>
          </p:nvPr>
        </p:nvSpPr>
        <p:spPr/>
        <p:txBody>
          <a:bodyPr/>
          <a:lstStyle/>
          <a:p>
            <a:r>
              <a:rPr lang="en-US" altLang="en-US" dirty="0" smtClean="0"/>
              <a:t>Alternative: gain adjusted mean </a:t>
            </a:r>
            <a:r>
              <a:rPr lang="en-US" altLang="en-US" dirty="0" err="1" smtClean="0"/>
              <a:t>V</a:t>
            </a:r>
            <a:r>
              <a:rPr lang="en-US" altLang="en-US" baseline="-25000" dirty="0" err="1" smtClean="0"/>
              <a:t>os</a:t>
            </a:r>
            <a:endParaRPr lang="en-US" altLang="en-US" baseline="-25000" dirty="0" smtClean="0"/>
          </a:p>
          <a:p>
            <a:pPr lvl="1"/>
            <a:r>
              <a:rPr lang="en-US" altLang="en-US" dirty="0" smtClean="0"/>
              <a:t>Adjust </a:t>
            </a:r>
            <a:r>
              <a:rPr lang="en-US" altLang="en-US" dirty="0" err="1" smtClean="0"/>
              <a:t>V</a:t>
            </a:r>
            <a:r>
              <a:rPr lang="en-US" altLang="en-US" baseline="-25000" dirty="0" err="1" smtClean="0"/>
              <a:t>a</a:t>
            </a:r>
            <a:r>
              <a:rPr lang="en-US" altLang="en-US" dirty="0" smtClean="0"/>
              <a:t>(C) for gain error: </a:t>
            </a:r>
          </a:p>
          <a:p>
            <a:pPr marL="457200" lvl="1" indent="0">
              <a:buNone/>
            </a:pPr>
            <a:r>
              <a:rPr lang="en-US" altLang="en-US" dirty="0"/>
              <a:t> </a:t>
            </a:r>
            <a:r>
              <a:rPr lang="en-US" altLang="en-US" dirty="0" smtClean="0"/>
              <a:t>  </a:t>
            </a:r>
            <a:r>
              <a:rPr lang="en-US" altLang="en-US" dirty="0" err="1" smtClean="0"/>
              <a:t>V</a:t>
            </a:r>
            <a:r>
              <a:rPr lang="en-US" altLang="en-US" baseline="-25000" dirty="0" err="1" smtClean="0"/>
              <a:t>adj</a:t>
            </a:r>
            <a:r>
              <a:rPr lang="en-US" altLang="en-US" dirty="0" smtClean="0"/>
              <a:t>(C) = </a:t>
            </a:r>
            <a:r>
              <a:rPr lang="en-US" altLang="en-US" dirty="0" err="1" smtClean="0"/>
              <a:t>V</a:t>
            </a:r>
            <a:r>
              <a:rPr lang="en-US" altLang="en-US" baseline="-25000" dirty="0" err="1" smtClean="0"/>
              <a:t>a</a:t>
            </a:r>
            <a:r>
              <a:rPr lang="en-US" altLang="en-US" dirty="0" smtClean="0"/>
              <a:t>(C) – GE*(C – C</a:t>
            </a:r>
            <a:r>
              <a:rPr lang="en-US" altLang="en-US" baseline="-25000" dirty="0" smtClean="0"/>
              <a:t>0</a:t>
            </a:r>
            <a:r>
              <a:rPr lang="en-US" altLang="en-US" dirty="0" smtClean="0"/>
              <a:t>)/(C</a:t>
            </a:r>
            <a:r>
              <a:rPr lang="en-US" altLang="en-US" baseline="-25000" dirty="0" smtClean="0"/>
              <a:t>1</a:t>
            </a:r>
            <a:r>
              <a:rPr lang="en-US" altLang="en-US" dirty="0" smtClean="0"/>
              <a:t> – C</a:t>
            </a:r>
            <a:r>
              <a:rPr lang="en-US" altLang="en-US" baseline="-25000" dirty="0" smtClean="0"/>
              <a:t>0</a:t>
            </a:r>
            <a:r>
              <a:rPr lang="en-US" altLang="en-US" dirty="0" smtClean="0"/>
              <a:t>)*</a:t>
            </a:r>
            <a:r>
              <a:rPr lang="en-US" altLang="en-US" dirty="0" err="1" smtClean="0"/>
              <a:t>LSB</a:t>
            </a:r>
            <a:r>
              <a:rPr lang="en-US" altLang="en-US" baseline="-25000" dirty="0" err="1" smtClean="0"/>
              <a:t>i</a:t>
            </a:r>
            <a:endParaRPr lang="en-US" altLang="en-US" baseline="-25000" dirty="0" smtClean="0"/>
          </a:p>
          <a:p>
            <a:pPr marL="457200" lvl="1" indent="0">
              <a:buNone/>
            </a:pPr>
            <a:endParaRPr lang="en-US" altLang="en-US" dirty="0" smtClean="0"/>
          </a:p>
          <a:p>
            <a:pPr lvl="1"/>
            <a:r>
              <a:rPr lang="en-US" altLang="en-US" sz="2400" dirty="0" smtClean="0"/>
              <a:t>Note: </a:t>
            </a:r>
            <a:r>
              <a:rPr lang="en-US" altLang="en-US" sz="2400" dirty="0" err="1" smtClean="0"/>
              <a:t>V</a:t>
            </a:r>
            <a:r>
              <a:rPr lang="en-US" altLang="en-US" sz="2400" baseline="-25000" dirty="0" err="1" smtClean="0"/>
              <a:t>adj</a:t>
            </a:r>
            <a:r>
              <a:rPr lang="en-US" altLang="en-US" sz="2400" dirty="0" smtClean="0"/>
              <a:t>(C</a:t>
            </a:r>
            <a:r>
              <a:rPr lang="en-US" altLang="en-US" sz="2400" baseline="-25000" dirty="0" smtClean="0"/>
              <a:t>0</a:t>
            </a:r>
            <a:r>
              <a:rPr lang="en-US" altLang="en-US" sz="2400" dirty="0" smtClean="0"/>
              <a:t>) = </a:t>
            </a:r>
            <a:r>
              <a:rPr lang="en-US" altLang="en-US" sz="2400" dirty="0" err="1" smtClean="0"/>
              <a:t>V</a:t>
            </a:r>
            <a:r>
              <a:rPr lang="en-US" altLang="en-US" sz="2400" baseline="-25000" dirty="0" err="1" smtClean="0"/>
              <a:t>a</a:t>
            </a:r>
            <a:r>
              <a:rPr lang="en-US" altLang="en-US" sz="2400" dirty="0" smtClean="0"/>
              <a:t>(C</a:t>
            </a:r>
            <a:r>
              <a:rPr lang="en-US" altLang="en-US" sz="2400" baseline="-25000" dirty="0" smtClean="0"/>
              <a:t>0</a:t>
            </a:r>
            <a:r>
              <a:rPr lang="en-US" altLang="en-US" sz="2400" dirty="0" smtClean="0"/>
              <a:t>), </a:t>
            </a:r>
          </a:p>
          <a:p>
            <a:pPr marL="457200" lvl="1" indent="0">
              <a:buNone/>
            </a:pPr>
            <a:r>
              <a:rPr lang="en-US" altLang="en-US" sz="2400" dirty="0"/>
              <a:t>	 </a:t>
            </a:r>
            <a:r>
              <a:rPr lang="en-US" altLang="en-US" sz="2400" dirty="0" smtClean="0"/>
              <a:t>      </a:t>
            </a:r>
            <a:r>
              <a:rPr lang="en-US" altLang="en-US" sz="2400" dirty="0" err="1" smtClean="0"/>
              <a:t>V</a:t>
            </a:r>
            <a:r>
              <a:rPr lang="en-US" altLang="en-US" sz="2400" baseline="-25000" dirty="0" err="1" smtClean="0"/>
              <a:t>adj</a:t>
            </a:r>
            <a:r>
              <a:rPr lang="en-US" altLang="en-US" sz="2400" dirty="0" smtClean="0"/>
              <a:t>(C</a:t>
            </a:r>
            <a:r>
              <a:rPr lang="en-US" altLang="en-US" sz="2400" baseline="-25000" dirty="0" smtClean="0"/>
              <a:t>1</a:t>
            </a:r>
            <a:r>
              <a:rPr lang="en-US" altLang="en-US" sz="2400" dirty="0" smtClean="0"/>
              <a:t>) = </a:t>
            </a:r>
            <a:r>
              <a:rPr lang="en-US" altLang="en-US" sz="2400" dirty="0" err="1" smtClean="0"/>
              <a:t>V</a:t>
            </a:r>
            <a:r>
              <a:rPr lang="en-US" altLang="en-US" sz="2400" baseline="-25000" dirty="0" err="1" smtClean="0"/>
              <a:t>a</a:t>
            </a:r>
            <a:r>
              <a:rPr lang="en-US" altLang="en-US" sz="2400" dirty="0" smtClean="0"/>
              <a:t>(C</a:t>
            </a:r>
            <a:r>
              <a:rPr lang="en-US" altLang="en-US" sz="2400" baseline="-25000" dirty="0" smtClean="0"/>
              <a:t>0</a:t>
            </a:r>
            <a:r>
              <a:rPr lang="en-US" altLang="en-US" sz="2400" dirty="0" smtClean="0"/>
              <a:t>) + (C</a:t>
            </a:r>
            <a:r>
              <a:rPr lang="en-US" altLang="en-US" sz="2400" baseline="-25000" dirty="0" smtClean="0"/>
              <a:t>1</a:t>
            </a:r>
            <a:r>
              <a:rPr lang="en-US" altLang="en-US" sz="2400" dirty="0" smtClean="0"/>
              <a:t> – C</a:t>
            </a:r>
            <a:r>
              <a:rPr lang="en-US" altLang="en-US" sz="2400" baseline="-25000" dirty="0" smtClean="0"/>
              <a:t>0</a:t>
            </a:r>
            <a:r>
              <a:rPr lang="en-US" altLang="en-US" sz="2400" dirty="0" smtClean="0"/>
              <a:t>)*</a:t>
            </a:r>
            <a:r>
              <a:rPr lang="en-US" altLang="en-US" sz="2400" dirty="0" err="1" smtClean="0"/>
              <a:t>LSB</a:t>
            </a:r>
            <a:r>
              <a:rPr lang="en-US" altLang="en-US" sz="2400" baseline="-25000" dirty="0" err="1" smtClean="0"/>
              <a:t>i</a:t>
            </a:r>
            <a:endParaRPr lang="en-US" altLang="en-US" sz="2400" dirty="0" smtClean="0"/>
          </a:p>
          <a:p>
            <a:pPr lvl="1"/>
            <a:endParaRPr lang="en-US" altLang="en-US" sz="2400" dirty="0" smtClean="0"/>
          </a:p>
          <a:p>
            <a:pPr lvl="1"/>
            <a:r>
              <a:rPr lang="en-US" altLang="en-US" dirty="0" err="1" smtClean="0"/>
              <a:t>V</a:t>
            </a:r>
            <a:r>
              <a:rPr lang="en-US" altLang="en-US" baseline="-25000" dirty="0" err="1" smtClean="0"/>
              <a:t>os,avg</a:t>
            </a:r>
            <a:r>
              <a:rPr lang="en-US" altLang="en-US" dirty="0" smtClean="0"/>
              <a:t>=mean{</a:t>
            </a:r>
            <a:r>
              <a:rPr lang="en-US" altLang="en-US" dirty="0" err="1" smtClean="0"/>
              <a:t>V</a:t>
            </a:r>
            <a:r>
              <a:rPr lang="en-US" altLang="en-US" baseline="-25000" dirty="0" err="1" smtClean="0"/>
              <a:t>adj</a:t>
            </a:r>
            <a:r>
              <a:rPr lang="en-US" altLang="en-US" dirty="0" smtClean="0"/>
              <a:t>(C) – (</a:t>
            </a:r>
            <a:r>
              <a:rPr lang="en-US" altLang="en-US" dirty="0" smtClean="0"/>
              <a:t>C-C</a:t>
            </a:r>
            <a:r>
              <a:rPr lang="en-US" altLang="en-US" baseline="-25000" dirty="0" smtClean="0"/>
              <a:t>0</a:t>
            </a:r>
            <a:r>
              <a:rPr lang="en-US" altLang="en-US" dirty="0" smtClean="0"/>
              <a:t>)*</a:t>
            </a:r>
            <a:r>
              <a:rPr lang="en-US" altLang="en-US" dirty="0" err="1" smtClean="0"/>
              <a:t>LSB</a:t>
            </a:r>
            <a:r>
              <a:rPr lang="en-US" altLang="en-US" baseline="-25000" dirty="0" err="1" smtClean="0"/>
              <a:t>i</a:t>
            </a:r>
            <a:r>
              <a:rPr lang="en-US" altLang="en-US" dirty="0" smtClean="0"/>
              <a:t>}, over C</a:t>
            </a:r>
            <a:r>
              <a:rPr lang="en-US" altLang="en-US" baseline="-25000" dirty="0" smtClean="0"/>
              <a:t>0</a:t>
            </a:r>
            <a:r>
              <a:rPr lang="en-US" altLang="en-US" dirty="0" smtClean="0"/>
              <a:t> to C</a:t>
            </a:r>
            <a:r>
              <a:rPr lang="en-US" altLang="en-US" baseline="-25000" dirty="0" smtClean="0"/>
              <a:t>1</a:t>
            </a:r>
            <a:r>
              <a:rPr lang="en-US" altLang="en-US" dirty="0" smtClean="0"/>
              <a:t> </a:t>
            </a:r>
          </a:p>
          <a:p>
            <a:endParaRPr lang="en-US" altLang="en-US" dirty="0" smtClean="0"/>
          </a:p>
        </p:txBody>
      </p:sp>
      <p:sp>
        <p:nvSpPr>
          <p:cNvPr id="665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FF92548-4CBA-4F9F-9E49-8FCC00B52D35}" type="slidenum">
              <a:rPr lang="en-US" altLang="en-US" sz="1400"/>
              <a:pPr>
                <a:spcBef>
                  <a:spcPct val="0"/>
                </a:spcBef>
                <a:buFontTx/>
                <a:buNone/>
              </a:pPr>
              <a:t>52</a:t>
            </a:fld>
            <a:endParaRPr lang="en-US" altLang="en-US" sz="140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smtClean="0"/>
              <a:t>Offset and Gain Error</a:t>
            </a:r>
          </a:p>
        </p:txBody>
      </p:sp>
      <p:sp>
        <p:nvSpPr>
          <p:cNvPr id="66563" name="Content Placeholder 2"/>
          <p:cNvSpPr>
            <a:spLocks noGrp="1"/>
          </p:cNvSpPr>
          <p:nvPr>
            <p:ph idx="1"/>
          </p:nvPr>
        </p:nvSpPr>
        <p:spPr/>
        <p:txBody>
          <a:bodyPr/>
          <a:lstStyle/>
          <a:p>
            <a:r>
              <a:rPr lang="en-US" altLang="en-US" dirty="0" smtClean="0"/>
              <a:t>Another Alternative: </a:t>
            </a:r>
          </a:p>
          <a:p>
            <a:pPr marL="0" indent="0">
              <a:buNone/>
            </a:pPr>
            <a:r>
              <a:rPr lang="en-US" altLang="en-US" dirty="0"/>
              <a:t> </a:t>
            </a:r>
            <a:r>
              <a:rPr lang="en-US" altLang="en-US" dirty="0" smtClean="0"/>
              <a:t>      find best fit line through I/O curve</a:t>
            </a:r>
          </a:p>
          <a:p>
            <a:pPr marL="0" indent="0">
              <a:buNone/>
            </a:pPr>
            <a:r>
              <a:rPr lang="en-US" altLang="en-US" sz="2800" dirty="0" err="1" smtClean="0"/>
              <a:t>V</a:t>
            </a:r>
            <a:r>
              <a:rPr lang="en-US" altLang="en-US" sz="2800" baseline="-25000" dirty="0" err="1" smtClean="0"/>
              <a:t>fit</a:t>
            </a:r>
            <a:r>
              <a:rPr lang="en-US" altLang="en-US" sz="2800" dirty="0" smtClean="0"/>
              <a:t>(C) = </a:t>
            </a:r>
            <a:r>
              <a:rPr lang="en-US" altLang="en-US" sz="2800" dirty="0" err="1" smtClean="0"/>
              <a:t>V</a:t>
            </a:r>
            <a:r>
              <a:rPr lang="en-US" altLang="en-US" sz="2800" baseline="-25000" dirty="0" err="1" smtClean="0"/>
              <a:t>os</a:t>
            </a:r>
            <a:r>
              <a:rPr lang="en-US" altLang="en-US" sz="2800" dirty="0" smtClean="0"/>
              <a:t> + Gain*</a:t>
            </a:r>
            <a:r>
              <a:rPr lang="en-US" altLang="en-US" sz="2800" dirty="0" err="1" smtClean="0"/>
              <a:t>LSB</a:t>
            </a:r>
            <a:r>
              <a:rPr lang="en-US" altLang="en-US" sz="2800" baseline="-25000" dirty="0" err="1" smtClean="0"/>
              <a:t>i</a:t>
            </a:r>
            <a:r>
              <a:rPr lang="en-US" altLang="en-US" sz="2800" dirty="0" smtClean="0"/>
              <a:t> *(C – </a:t>
            </a:r>
            <a:r>
              <a:rPr lang="en-US" altLang="en-US" sz="2800" dirty="0" smtClean="0"/>
              <a:t>C</a:t>
            </a:r>
            <a:r>
              <a:rPr lang="en-US" altLang="en-US" sz="2800" baseline="-25000" dirty="0"/>
              <a:t>0</a:t>
            </a:r>
            <a:r>
              <a:rPr lang="en-US" altLang="en-US" sz="2800" dirty="0" smtClean="0"/>
              <a:t>)/(</a:t>
            </a:r>
            <a:r>
              <a:rPr lang="en-US" altLang="en-US" sz="2800" dirty="0" smtClean="0"/>
              <a:t>code range)</a:t>
            </a:r>
          </a:p>
          <a:p>
            <a:pPr marL="0" indent="0">
              <a:buNone/>
            </a:pPr>
            <a:endParaRPr lang="en-US" altLang="en-US" dirty="0" smtClean="0"/>
          </a:p>
          <a:p>
            <a:r>
              <a:rPr lang="en-US" altLang="en-US" dirty="0" smtClean="0"/>
              <a:t>Define a formula to find offset and gain </a:t>
            </a:r>
            <a:r>
              <a:rPr lang="en-US" altLang="en-US" dirty="0" smtClean="0"/>
              <a:t>error, e.g., LS best fit line:</a:t>
            </a:r>
          </a:p>
          <a:p>
            <a:pPr lvl="1"/>
            <a:r>
              <a:rPr lang="en-US" altLang="en-US" dirty="0" smtClean="0"/>
              <a:t>Seek optimal </a:t>
            </a:r>
            <a:r>
              <a:rPr lang="en-US" altLang="en-US" dirty="0" err="1" smtClean="0"/>
              <a:t>Vos</a:t>
            </a:r>
            <a:r>
              <a:rPr lang="en-US" altLang="en-US" dirty="0" smtClean="0"/>
              <a:t> and Gain to solve:</a:t>
            </a:r>
          </a:p>
          <a:p>
            <a:pPr marL="457200" lvl="1" indent="0">
              <a:buNone/>
            </a:pPr>
            <a:endParaRPr lang="en-US" altLang="en-US" sz="1400" dirty="0" smtClean="0"/>
          </a:p>
          <a:p>
            <a:pPr marL="57150" indent="0">
              <a:buNone/>
            </a:pPr>
            <a:r>
              <a:rPr lang="en-US" altLang="en-US" sz="2400" dirty="0" smtClean="0"/>
              <a:t>    min∑{</a:t>
            </a:r>
            <a:r>
              <a:rPr lang="en-US" altLang="en-US" sz="2400" dirty="0" err="1" smtClean="0"/>
              <a:t>V</a:t>
            </a:r>
            <a:r>
              <a:rPr lang="en-US" altLang="en-US" sz="2400" baseline="-25000" dirty="0" err="1" smtClean="0"/>
              <a:t>a</a:t>
            </a:r>
            <a:r>
              <a:rPr lang="en-US" altLang="en-US" sz="2400" dirty="0" smtClean="0"/>
              <a:t>(C</a:t>
            </a:r>
            <a:r>
              <a:rPr lang="en-US" altLang="en-US" sz="2400" dirty="0"/>
              <a:t>) – </a:t>
            </a:r>
            <a:r>
              <a:rPr lang="en-US" altLang="en-US" sz="2400" dirty="0" err="1" smtClean="0"/>
              <a:t>V</a:t>
            </a:r>
            <a:r>
              <a:rPr lang="en-US" altLang="en-US" sz="2400" baseline="-25000" dirty="0" err="1" smtClean="0"/>
              <a:t>os</a:t>
            </a:r>
            <a:r>
              <a:rPr lang="en-US" altLang="en-US" sz="2400" dirty="0" smtClean="0"/>
              <a:t> </a:t>
            </a:r>
            <a:r>
              <a:rPr lang="en-US" altLang="en-US" sz="2400" dirty="0"/>
              <a:t>– </a:t>
            </a:r>
            <a:r>
              <a:rPr lang="en-US" altLang="en-US" sz="2400" dirty="0" smtClean="0"/>
              <a:t>Gain*</a:t>
            </a:r>
            <a:r>
              <a:rPr lang="en-US" altLang="en-US" sz="2400" dirty="0" err="1" smtClean="0"/>
              <a:t>LSB</a:t>
            </a:r>
            <a:r>
              <a:rPr lang="en-US" altLang="en-US" sz="2400" baseline="-25000" dirty="0" err="1" smtClean="0"/>
              <a:t>i</a:t>
            </a:r>
            <a:r>
              <a:rPr lang="en-US" altLang="en-US" sz="2400" dirty="0" smtClean="0"/>
              <a:t> </a:t>
            </a:r>
            <a:r>
              <a:rPr lang="en-US" altLang="en-US" sz="2400" dirty="0"/>
              <a:t>*(C – </a:t>
            </a:r>
            <a:r>
              <a:rPr lang="en-US" altLang="en-US" sz="2400" dirty="0" smtClean="0"/>
              <a:t>C</a:t>
            </a:r>
            <a:r>
              <a:rPr lang="en-US" altLang="en-US" sz="2400" baseline="-25000" dirty="0"/>
              <a:t>0</a:t>
            </a:r>
            <a:r>
              <a:rPr lang="en-US" altLang="en-US" sz="2400" dirty="0" smtClean="0"/>
              <a:t>)/(</a:t>
            </a:r>
            <a:r>
              <a:rPr lang="en-US" altLang="en-US" sz="2400" dirty="0"/>
              <a:t>code range</a:t>
            </a:r>
            <a:r>
              <a:rPr lang="en-US" altLang="en-US" sz="2400" dirty="0" smtClean="0"/>
              <a:t>)}</a:t>
            </a:r>
            <a:r>
              <a:rPr lang="en-US" altLang="en-US" sz="2400" baseline="30000" dirty="0" smtClean="0"/>
              <a:t>2</a:t>
            </a:r>
            <a:endParaRPr lang="en-US" altLang="en-US" sz="2400" baseline="30000" dirty="0"/>
          </a:p>
        </p:txBody>
      </p:sp>
      <p:sp>
        <p:nvSpPr>
          <p:cNvPr id="665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FF92548-4CBA-4F9F-9E49-8FCC00B52D35}" type="slidenum">
              <a:rPr lang="en-US" altLang="en-US" sz="1400"/>
              <a:pPr>
                <a:spcBef>
                  <a:spcPct val="0"/>
                </a:spcBef>
                <a:buFontTx/>
                <a:buNone/>
              </a:pPr>
              <a:t>53</a:t>
            </a:fld>
            <a:endParaRPr lang="en-US" altLang="en-US" sz="1400"/>
          </a:p>
        </p:txBody>
      </p:sp>
    </p:spTree>
    <p:extLst>
      <p:ext uri="{BB962C8B-B14F-4D97-AF65-F5344CB8AC3E}">
        <p14:creationId xmlns:p14="http://schemas.microsoft.com/office/powerpoint/2010/main" val="192413580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altLang="en-US" smtClean="0"/>
              <a:t>Linearity errors</a:t>
            </a:r>
          </a:p>
        </p:txBody>
      </p:sp>
      <p:sp>
        <p:nvSpPr>
          <p:cNvPr id="67587" name="Content Placeholder 2"/>
          <p:cNvSpPr>
            <a:spLocks noGrp="1"/>
          </p:cNvSpPr>
          <p:nvPr>
            <p:ph idx="1"/>
          </p:nvPr>
        </p:nvSpPr>
        <p:spPr/>
        <p:txBody>
          <a:bodyPr/>
          <a:lstStyle/>
          <a:p>
            <a:r>
              <a:rPr lang="en-US" altLang="en-US" smtClean="0"/>
              <a:t>Errors that measure the deviation from a “linear” converter</a:t>
            </a:r>
          </a:p>
          <a:p>
            <a:r>
              <a:rPr lang="en-US" altLang="en-US" smtClean="0"/>
              <a:t>These are all relative errors</a:t>
            </a:r>
          </a:p>
          <a:p>
            <a:r>
              <a:rPr lang="en-US" altLang="en-US" smtClean="0"/>
              <a:t>Static linearity errors:</a:t>
            </a:r>
          </a:p>
          <a:p>
            <a:pPr lvl="1"/>
            <a:r>
              <a:rPr lang="en-US" altLang="en-US" smtClean="0"/>
              <a:t>Integral non-linearity errors</a:t>
            </a:r>
          </a:p>
          <a:p>
            <a:pPr lvl="1"/>
            <a:r>
              <a:rPr lang="en-US" altLang="en-US" smtClean="0"/>
              <a:t>Measure deviation of the transfer curve from a straight fit line</a:t>
            </a:r>
          </a:p>
          <a:p>
            <a:pPr lvl="1"/>
            <a:r>
              <a:rPr lang="en-US" altLang="en-US" smtClean="0"/>
              <a:t>Differential non-linearity errors</a:t>
            </a:r>
          </a:p>
          <a:p>
            <a:pPr lvl="1"/>
            <a:r>
              <a:rPr lang="en-US" altLang="en-US" smtClean="0"/>
              <a:t>Measure non-uniformity of how the tap voltages are distributed</a:t>
            </a:r>
          </a:p>
          <a:p>
            <a:pPr lvl="1"/>
            <a:endParaRPr lang="en-US" altLang="en-US" smtClean="0"/>
          </a:p>
        </p:txBody>
      </p:sp>
      <p:sp>
        <p:nvSpPr>
          <p:cNvPr id="675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F8EAE0C-92E8-4058-8A7E-67361AB8B115}" type="slidenum">
              <a:rPr lang="en-US" altLang="en-US" sz="1400"/>
              <a:pPr>
                <a:spcBef>
                  <a:spcPct val="0"/>
                </a:spcBef>
                <a:buFontTx/>
                <a:buNone/>
              </a:pPr>
              <a:t>54</a:t>
            </a:fld>
            <a:endParaRPr lang="en-US" altLang="en-US" sz="140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en-US" sz="3600" smtClean="0"/>
              <a:t>Methods of Measuring INL</a:t>
            </a:r>
          </a:p>
        </p:txBody>
      </p:sp>
      <p:pic>
        <p:nvPicPr>
          <p:cNvPr id="68611" name="Picture 5"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676400"/>
            <a:ext cx="8675688" cy="391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altLang="en-US" smtClean="0"/>
              <a:t>Measuring INL/DNL: end point</a:t>
            </a:r>
          </a:p>
        </p:txBody>
      </p:sp>
      <p:sp>
        <p:nvSpPr>
          <p:cNvPr id="70659" name="Content Placeholder 2"/>
          <p:cNvSpPr>
            <a:spLocks noGrp="1"/>
          </p:cNvSpPr>
          <p:nvPr>
            <p:ph idx="1"/>
          </p:nvPr>
        </p:nvSpPr>
        <p:spPr>
          <a:xfrm>
            <a:off x="457200" y="1066800"/>
            <a:ext cx="8229600" cy="5059363"/>
          </a:xfrm>
        </p:spPr>
        <p:txBody>
          <a:bodyPr/>
          <a:lstStyle/>
          <a:p>
            <a:r>
              <a:rPr lang="en-US" altLang="en-US" dirty="0" smtClean="0"/>
              <a:t>Actual LSB = (</a:t>
            </a:r>
            <a:r>
              <a:rPr lang="en-US" altLang="en-US" dirty="0" err="1" smtClean="0"/>
              <a:t>V</a:t>
            </a:r>
            <a:r>
              <a:rPr lang="en-US" altLang="en-US" baseline="-25000" dirty="0" err="1" smtClean="0"/>
              <a:t>a</a:t>
            </a:r>
            <a:r>
              <a:rPr lang="en-US" altLang="en-US" dirty="0" smtClean="0"/>
              <a:t>(C</a:t>
            </a:r>
            <a:r>
              <a:rPr lang="en-US" altLang="en-US" baseline="-25000" dirty="0" smtClean="0"/>
              <a:t>1</a:t>
            </a:r>
            <a:r>
              <a:rPr lang="en-US" altLang="en-US" dirty="0" smtClean="0"/>
              <a:t>) – </a:t>
            </a:r>
            <a:r>
              <a:rPr lang="en-US" altLang="en-US" dirty="0" err="1" smtClean="0"/>
              <a:t>V</a:t>
            </a:r>
            <a:r>
              <a:rPr lang="en-US" altLang="en-US" baseline="-25000" dirty="0" err="1" smtClean="0"/>
              <a:t>a</a:t>
            </a:r>
            <a:r>
              <a:rPr lang="en-US" altLang="en-US" dirty="0" smtClean="0"/>
              <a:t>(C</a:t>
            </a:r>
            <a:r>
              <a:rPr lang="en-US" altLang="en-US" baseline="-25000" dirty="0" smtClean="0"/>
              <a:t>0</a:t>
            </a:r>
            <a:r>
              <a:rPr lang="en-US" altLang="en-US" dirty="0" smtClean="0"/>
              <a:t>))/(C</a:t>
            </a:r>
            <a:r>
              <a:rPr lang="en-US" altLang="en-US" baseline="-25000" dirty="0" smtClean="0"/>
              <a:t>1</a:t>
            </a:r>
            <a:r>
              <a:rPr lang="en-US" altLang="en-US" dirty="0" smtClean="0"/>
              <a:t> – C</a:t>
            </a:r>
            <a:r>
              <a:rPr lang="en-US" altLang="en-US" baseline="-25000" dirty="0" smtClean="0"/>
              <a:t>0</a:t>
            </a:r>
            <a:r>
              <a:rPr lang="en-US" altLang="en-US" dirty="0" smtClean="0"/>
              <a:t>)</a:t>
            </a:r>
          </a:p>
          <a:p>
            <a:pPr marL="457200" lvl="1" indent="0">
              <a:buFontTx/>
              <a:buNone/>
            </a:pPr>
            <a:r>
              <a:rPr lang="en-US" altLang="en-US" sz="2000" dirty="0" smtClean="0"/>
              <a:t>			= average step size </a:t>
            </a:r>
          </a:p>
          <a:p>
            <a:r>
              <a:rPr lang="en-US" altLang="en-US" dirty="0" smtClean="0"/>
              <a:t>End point fit line:</a:t>
            </a:r>
          </a:p>
          <a:p>
            <a:pPr marL="457200" lvl="1" indent="0"/>
            <a:r>
              <a:rPr lang="en-US" altLang="en-US" dirty="0" err="1" smtClean="0"/>
              <a:t>V</a:t>
            </a:r>
            <a:r>
              <a:rPr lang="en-US" altLang="en-US" baseline="-25000" dirty="0" err="1" smtClean="0"/>
              <a:t>epfl</a:t>
            </a:r>
            <a:r>
              <a:rPr lang="en-US" altLang="en-US" dirty="0" smtClean="0"/>
              <a:t> is </a:t>
            </a:r>
            <a:r>
              <a:rPr lang="en-US" altLang="en-US" dirty="0" err="1" smtClean="0"/>
              <a:t>V</a:t>
            </a:r>
            <a:r>
              <a:rPr lang="en-US" altLang="en-US" baseline="-25000" dirty="0" err="1" smtClean="0"/>
              <a:t>a</a:t>
            </a:r>
            <a:r>
              <a:rPr lang="en-US" altLang="en-US" dirty="0" smtClean="0"/>
              <a:t>(C</a:t>
            </a:r>
            <a:r>
              <a:rPr lang="en-US" altLang="en-US" baseline="-25000" dirty="0" smtClean="0"/>
              <a:t>0</a:t>
            </a:r>
            <a:r>
              <a:rPr lang="en-US" altLang="en-US" dirty="0" smtClean="0"/>
              <a:t>) when input is C</a:t>
            </a:r>
            <a:r>
              <a:rPr lang="en-US" altLang="en-US" baseline="-25000" dirty="0" smtClean="0"/>
              <a:t>0</a:t>
            </a:r>
            <a:endParaRPr lang="en-US" altLang="en-US" dirty="0" smtClean="0"/>
          </a:p>
          <a:p>
            <a:pPr marL="457200" lvl="1" indent="0"/>
            <a:r>
              <a:rPr lang="en-US" altLang="en-US" dirty="0" err="1" smtClean="0"/>
              <a:t>V</a:t>
            </a:r>
            <a:r>
              <a:rPr lang="en-US" altLang="en-US" baseline="-25000" dirty="0" err="1" smtClean="0"/>
              <a:t>epfl</a:t>
            </a:r>
            <a:r>
              <a:rPr lang="en-US" altLang="en-US" dirty="0" smtClean="0"/>
              <a:t> is </a:t>
            </a:r>
            <a:r>
              <a:rPr lang="en-US" altLang="en-US" dirty="0" err="1" smtClean="0"/>
              <a:t>V</a:t>
            </a:r>
            <a:r>
              <a:rPr lang="en-US" altLang="en-US" baseline="-25000" dirty="0" err="1" smtClean="0"/>
              <a:t>a</a:t>
            </a:r>
            <a:r>
              <a:rPr lang="en-US" altLang="en-US" dirty="0" smtClean="0"/>
              <a:t>(C</a:t>
            </a:r>
            <a:r>
              <a:rPr lang="en-US" altLang="en-US" baseline="-25000" dirty="0" smtClean="0"/>
              <a:t>1</a:t>
            </a:r>
            <a:r>
              <a:rPr lang="en-US" altLang="en-US" dirty="0" smtClean="0"/>
              <a:t>) when input is C</a:t>
            </a:r>
            <a:r>
              <a:rPr lang="en-US" altLang="en-US" baseline="-25000" dirty="0" smtClean="0"/>
              <a:t>1</a:t>
            </a:r>
            <a:endParaRPr lang="en-US" altLang="en-US" dirty="0" smtClean="0"/>
          </a:p>
          <a:p>
            <a:pPr marL="457200" lvl="1" indent="0"/>
            <a:r>
              <a:rPr lang="en-US" altLang="en-US" dirty="0" err="1" smtClean="0"/>
              <a:t>V</a:t>
            </a:r>
            <a:r>
              <a:rPr lang="en-US" altLang="en-US" baseline="-25000" dirty="0" err="1" smtClean="0"/>
              <a:t>epfl</a:t>
            </a:r>
            <a:r>
              <a:rPr lang="en-US" altLang="en-US" dirty="0" smtClean="0"/>
              <a:t>(k) = </a:t>
            </a:r>
            <a:r>
              <a:rPr lang="en-US" altLang="en-US" dirty="0" err="1" smtClean="0"/>
              <a:t>V</a:t>
            </a:r>
            <a:r>
              <a:rPr lang="en-US" altLang="en-US" baseline="-25000" dirty="0" err="1" smtClean="0"/>
              <a:t>a</a:t>
            </a:r>
            <a:r>
              <a:rPr lang="en-US" altLang="en-US" dirty="0" smtClean="0"/>
              <a:t>(C</a:t>
            </a:r>
            <a:r>
              <a:rPr lang="en-US" altLang="en-US" baseline="-25000" dirty="0" smtClean="0"/>
              <a:t>0</a:t>
            </a:r>
            <a:r>
              <a:rPr lang="en-US" altLang="en-US" dirty="0" smtClean="0"/>
              <a:t>) + (k – C</a:t>
            </a:r>
            <a:r>
              <a:rPr lang="en-US" altLang="en-US" baseline="-25000" dirty="0" smtClean="0"/>
              <a:t>0</a:t>
            </a:r>
            <a:r>
              <a:rPr lang="en-US" altLang="en-US" dirty="0" smtClean="0"/>
              <a:t>)*LSB</a:t>
            </a:r>
          </a:p>
          <a:p>
            <a:r>
              <a:rPr lang="en-US" altLang="en-US" dirty="0" smtClean="0"/>
              <a:t>INL(k) = (</a:t>
            </a:r>
            <a:r>
              <a:rPr lang="en-US" altLang="en-US" dirty="0" err="1" smtClean="0"/>
              <a:t>V</a:t>
            </a:r>
            <a:r>
              <a:rPr lang="en-US" altLang="en-US" baseline="-25000" dirty="0" err="1" smtClean="0"/>
              <a:t>a</a:t>
            </a:r>
            <a:r>
              <a:rPr lang="en-US" altLang="en-US" dirty="0" smtClean="0"/>
              <a:t>(k) – </a:t>
            </a:r>
            <a:r>
              <a:rPr lang="en-US" altLang="en-US" dirty="0" err="1" smtClean="0"/>
              <a:t>V</a:t>
            </a:r>
            <a:r>
              <a:rPr lang="en-US" altLang="en-US" baseline="-25000" dirty="0" err="1" smtClean="0"/>
              <a:t>epfl</a:t>
            </a:r>
            <a:r>
              <a:rPr lang="en-US" altLang="en-US" dirty="0" smtClean="0"/>
              <a:t>(k))/LSB</a:t>
            </a:r>
          </a:p>
          <a:p>
            <a:r>
              <a:rPr lang="en-US" altLang="en-US" dirty="0" smtClean="0"/>
              <a:t>Overall INL = max (abs(INL(k))</a:t>
            </a:r>
          </a:p>
          <a:p>
            <a:r>
              <a:rPr lang="en-US" altLang="en-US" dirty="0" smtClean="0"/>
              <a:t>DNL(k) = (</a:t>
            </a:r>
            <a:r>
              <a:rPr lang="en-US" altLang="en-US" dirty="0" err="1" smtClean="0"/>
              <a:t>V</a:t>
            </a:r>
            <a:r>
              <a:rPr lang="en-US" altLang="en-US" baseline="-25000" dirty="0" err="1" smtClean="0"/>
              <a:t>a</a:t>
            </a:r>
            <a:r>
              <a:rPr lang="en-US" altLang="en-US" dirty="0" smtClean="0"/>
              <a:t>(k) – </a:t>
            </a:r>
            <a:r>
              <a:rPr lang="en-US" altLang="en-US" dirty="0" err="1" smtClean="0"/>
              <a:t>V</a:t>
            </a:r>
            <a:r>
              <a:rPr lang="en-US" altLang="en-US" baseline="-25000" dirty="0" err="1" smtClean="0"/>
              <a:t>a</a:t>
            </a:r>
            <a:r>
              <a:rPr lang="en-US" altLang="en-US" dirty="0" smtClean="0"/>
              <a:t>(k-1))/LSB – 1  </a:t>
            </a:r>
          </a:p>
          <a:p>
            <a:pPr marL="457200" lvl="1" indent="0">
              <a:buFontTx/>
              <a:buNone/>
            </a:pPr>
            <a:r>
              <a:rPr lang="en-US" altLang="en-US" sz="1600" dirty="0" smtClean="0"/>
              <a:t>		</a:t>
            </a:r>
            <a:r>
              <a:rPr lang="en-US" altLang="en-US" sz="2000" dirty="0" smtClean="0"/>
              <a:t>= step size error</a:t>
            </a:r>
          </a:p>
          <a:p>
            <a:r>
              <a:rPr lang="en-US" altLang="en-US" dirty="0" smtClean="0"/>
              <a:t>Overall DNL = max (abs(DNL(k))</a:t>
            </a:r>
          </a:p>
        </p:txBody>
      </p:sp>
      <p:sp>
        <p:nvSpPr>
          <p:cNvPr id="706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060D714-4EC9-45DE-88DD-36C36A8A40A2}" type="slidenum">
              <a:rPr lang="en-US" altLang="en-US" sz="1400"/>
              <a:pPr>
                <a:spcBef>
                  <a:spcPct val="0"/>
                </a:spcBef>
                <a:buFontTx/>
                <a:buNone/>
              </a:pPr>
              <a:t>56</a:t>
            </a:fld>
            <a:endParaRPr lang="en-US" altLang="en-US" sz="1400"/>
          </a:p>
        </p:txBody>
      </p:sp>
      <p:sp>
        <p:nvSpPr>
          <p:cNvPr id="2" name="TextBox 1"/>
          <p:cNvSpPr txBox="1"/>
          <p:nvPr/>
        </p:nvSpPr>
        <p:spPr>
          <a:xfrm>
            <a:off x="6553200" y="4038600"/>
            <a:ext cx="2406428" cy="400110"/>
          </a:xfrm>
          <a:prstGeom prst="rect">
            <a:avLst/>
          </a:prstGeom>
          <a:noFill/>
        </p:spPr>
        <p:txBody>
          <a:bodyPr wrap="none" rtlCol="0">
            <a:spAutoFit/>
          </a:bodyPr>
          <a:lstStyle/>
          <a:p>
            <a:r>
              <a:rPr lang="en-US" sz="2000" dirty="0" err="1" smtClean="0"/>
              <a:t>INL</a:t>
            </a:r>
            <a:r>
              <a:rPr lang="en-US" sz="2000" baseline="-25000" dirty="0" err="1" smtClean="0"/>
              <a:t>max</a:t>
            </a:r>
            <a:r>
              <a:rPr lang="en-US" sz="2000" dirty="0" smtClean="0"/>
              <a:t>=max{INL(k)}</a:t>
            </a:r>
            <a:endParaRPr lang="en-US" sz="2000" dirty="0"/>
          </a:p>
        </p:txBody>
      </p:sp>
      <p:sp>
        <p:nvSpPr>
          <p:cNvPr id="6" name="TextBox 5"/>
          <p:cNvSpPr txBox="1"/>
          <p:nvPr/>
        </p:nvSpPr>
        <p:spPr>
          <a:xfrm>
            <a:off x="6553200" y="4357717"/>
            <a:ext cx="2408032" cy="400110"/>
          </a:xfrm>
          <a:prstGeom prst="rect">
            <a:avLst/>
          </a:prstGeom>
          <a:noFill/>
        </p:spPr>
        <p:txBody>
          <a:bodyPr wrap="none" rtlCol="0">
            <a:spAutoFit/>
          </a:bodyPr>
          <a:lstStyle/>
          <a:p>
            <a:r>
              <a:rPr lang="en-US" sz="2000" dirty="0" err="1" smtClean="0"/>
              <a:t>INL</a:t>
            </a:r>
            <a:r>
              <a:rPr lang="en-US" sz="2000" baseline="-25000" dirty="0" err="1" smtClean="0"/>
              <a:t>min</a:t>
            </a:r>
            <a:r>
              <a:rPr lang="en-US" sz="2000" baseline="-25000" dirty="0" smtClean="0"/>
              <a:t> </a:t>
            </a:r>
            <a:r>
              <a:rPr lang="en-US" sz="2000" dirty="0" smtClean="0"/>
              <a:t>= min{INL(k)}</a:t>
            </a:r>
            <a:endParaRPr lang="en-US" sz="2000" dirty="0"/>
          </a:p>
        </p:txBody>
      </p:sp>
      <p:sp>
        <p:nvSpPr>
          <p:cNvPr id="7" name="TextBox 6"/>
          <p:cNvSpPr txBox="1"/>
          <p:nvPr/>
        </p:nvSpPr>
        <p:spPr>
          <a:xfrm>
            <a:off x="6858000" y="4841830"/>
            <a:ext cx="1172116" cy="400110"/>
          </a:xfrm>
          <a:prstGeom prst="rect">
            <a:avLst/>
          </a:prstGeom>
          <a:noFill/>
        </p:spPr>
        <p:txBody>
          <a:bodyPr wrap="none" rtlCol="0">
            <a:spAutoFit/>
          </a:bodyPr>
          <a:lstStyle/>
          <a:p>
            <a:r>
              <a:rPr lang="en-US" sz="2000" dirty="0" smtClean="0"/>
              <a:t>=max of </a:t>
            </a:r>
            <a:endParaRPr lang="en-US" sz="2000" dirty="0"/>
          </a:p>
        </p:txBody>
      </p:sp>
      <p:sp>
        <p:nvSpPr>
          <p:cNvPr id="3" name="Bent-Up Arrow 2"/>
          <p:cNvSpPr/>
          <p:nvPr/>
        </p:nvSpPr>
        <p:spPr bwMode="auto">
          <a:xfrm>
            <a:off x="7924800" y="4757826"/>
            <a:ext cx="381000" cy="319117"/>
          </a:xfrm>
          <a:prstGeom prst="bentUp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altLang="en-US" smtClean="0"/>
              <a:t>Measuring INL/DNL: end point</a:t>
            </a:r>
          </a:p>
        </p:txBody>
      </p:sp>
      <p:sp>
        <p:nvSpPr>
          <p:cNvPr id="71683" name="Content Placeholder 2"/>
          <p:cNvSpPr>
            <a:spLocks noGrp="1"/>
          </p:cNvSpPr>
          <p:nvPr>
            <p:ph idx="1"/>
          </p:nvPr>
        </p:nvSpPr>
        <p:spPr/>
        <p:txBody>
          <a:bodyPr/>
          <a:lstStyle/>
          <a:p>
            <a:r>
              <a:rPr lang="en-US" altLang="en-US" dirty="0" smtClean="0"/>
              <a:t>Note: INL(C</a:t>
            </a:r>
            <a:r>
              <a:rPr lang="en-US" altLang="en-US" baseline="-25000" dirty="0" smtClean="0"/>
              <a:t>0</a:t>
            </a:r>
            <a:r>
              <a:rPr lang="en-US" altLang="en-US" dirty="0" smtClean="0"/>
              <a:t>)=INL(C</a:t>
            </a:r>
            <a:r>
              <a:rPr lang="en-US" altLang="en-US" baseline="-25000" dirty="0" smtClean="0"/>
              <a:t>1</a:t>
            </a:r>
            <a:r>
              <a:rPr lang="en-US" altLang="en-US" dirty="0" smtClean="0"/>
              <a:t>)=0</a:t>
            </a:r>
          </a:p>
          <a:p>
            <a:pPr lvl="1"/>
            <a:r>
              <a:rPr lang="en-US" altLang="en-US" dirty="0" smtClean="0"/>
              <a:t>INL(k) before C</a:t>
            </a:r>
            <a:r>
              <a:rPr lang="en-US" altLang="en-US" baseline="-25000" dirty="0" smtClean="0"/>
              <a:t>0</a:t>
            </a:r>
            <a:r>
              <a:rPr lang="en-US" altLang="en-US" dirty="0" smtClean="0"/>
              <a:t> and after C</a:t>
            </a:r>
            <a:r>
              <a:rPr lang="en-US" altLang="en-US" baseline="-25000" dirty="0" smtClean="0"/>
              <a:t>1</a:t>
            </a:r>
            <a:r>
              <a:rPr lang="en-US" altLang="en-US" dirty="0" smtClean="0"/>
              <a:t> not defined</a:t>
            </a:r>
          </a:p>
          <a:p>
            <a:r>
              <a:rPr lang="en-US" altLang="en-US" dirty="0" smtClean="0"/>
              <a:t>DNL(k) not defined for C</a:t>
            </a:r>
            <a:r>
              <a:rPr lang="en-US" altLang="en-US" baseline="-25000" dirty="0" smtClean="0"/>
              <a:t>0</a:t>
            </a:r>
            <a:r>
              <a:rPr lang="en-US" altLang="en-US" dirty="0" smtClean="0"/>
              <a:t>, before C</a:t>
            </a:r>
            <a:r>
              <a:rPr lang="en-US" altLang="en-US" baseline="-25000" dirty="0" smtClean="0"/>
              <a:t>0</a:t>
            </a:r>
            <a:r>
              <a:rPr lang="en-US" altLang="en-US" dirty="0" smtClean="0"/>
              <a:t>, and after C</a:t>
            </a:r>
            <a:r>
              <a:rPr lang="en-US" altLang="en-US" baseline="-25000" dirty="0" smtClean="0"/>
              <a:t>1</a:t>
            </a:r>
          </a:p>
          <a:p>
            <a:r>
              <a:rPr lang="en-US" altLang="en-US" dirty="0" smtClean="0"/>
              <a:t>DNL(k) = INL(k) – INL(k-1)</a:t>
            </a:r>
          </a:p>
          <a:p>
            <a:r>
              <a:rPr lang="en-US" altLang="en-US" dirty="0" smtClean="0"/>
              <a:t>INL(k) = sum DNL(j), j=C</a:t>
            </a:r>
            <a:r>
              <a:rPr lang="en-US" altLang="en-US" baseline="-25000" dirty="0" smtClean="0"/>
              <a:t>0</a:t>
            </a:r>
            <a:r>
              <a:rPr lang="en-US" altLang="en-US" dirty="0" smtClean="0"/>
              <a:t>+1 to k</a:t>
            </a:r>
          </a:p>
          <a:p>
            <a:r>
              <a:rPr lang="en-US" altLang="en-US" dirty="0" smtClean="0"/>
              <a:t>To make DNL(k) to have the same k range as INL(k), can let DNL(C</a:t>
            </a:r>
            <a:r>
              <a:rPr lang="en-US" altLang="en-US" baseline="-25000" dirty="0" smtClean="0"/>
              <a:t>0</a:t>
            </a:r>
            <a:r>
              <a:rPr lang="en-US" altLang="en-US" dirty="0" smtClean="0"/>
              <a:t>)=0</a:t>
            </a:r>
          </a:p>
        </p:txBody>
      </p:sp>
      <p:sp>
        <p:nvSpPr>
          <p:cNvPr id="716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5638E28-673D-4E30-807F-68186CF27279}" type="slidenum">
              <a:rPr lang="en-US" altLang="en-US" sz="1400"/>
              <a:pPr>
                <a:spcBef>
                  <a:spcPct val="0"/>
                </a:spcBef>
                <a:buFontTx/>
                <a:buNone/>
              </a:pPr>
              <a:t>57</a:t>
            </a:fld>
            <a:endParaRPr lang="en-US" altLang="en-US" sz="140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ltLang="en-US" smtClean="0"/>
              <a:t>HW</a:t>
            </a:r>
          </a:p>
        </p:txBody>
      </p:sp>
      <p:sp>
        <p:nvSpPr>
          <p:cNvPr id="72707" name="Content Placeholder 2"/>
          <p:cNvSpPr>
            <a:spLocks noGrp="1"/>
          </p:cNvSpPr>
          <p:nvPr>
            <p:ph idx="1"/>
          </p:nvPr>
        </p:nvSpPr>
        <p:spPr/>
        <p:txBody>
          <a:bodyPr/>
          <a:lstStyle/>
          <a:p>
            <a:r>
              <a:rPr lang="en-US" altLang="en-US" dirty="0" smtClean="0"/>
              <a:t>Prove the properties listed on the previous page.</a:t>
            </a:r>
          </a:p>
          <a:p>
            <a:r>
              <a:rPr lang="en-US" altLang="en-US" dirty="0" smtClean="0"/>
              <a:t>Use least square error sum as criteria, define the fit line for the best straight line method, and the corresponding INL(k) and DNL(k). What happens to the properties listed on the previous page?</a:t>
            </a:r>
          </a:p>
        </p:txBody>
      </p:sp>
      <p:sp>
        <p:nvSpPr>
          <p:cNvPr id="727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91350E1-C8C4-4D2E-BD3E-05C722B3D37E}" type="slidenum">
              <a:rPr lang="en-US" altLang="en-US" sz="1400"/>
              <a:pPr>
                <a:spcBef>
                  <a:spcPct val="0"/>
                </a:spcBef>
                <a:buFontTx/>
                <a:buNone/>
              </a:pPr>
              <a:t>58</a:t>
            </a:fld>
            <a:endParaRPr lang="en-US" altLang="en-US" sz="140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r>
              <a:rPr lang="en-US" altLang="en-US" smtClean="0"/>
              <a:t>Measuring INL/DNL: in computer</a:t>
            </a:r>
          </a:p>
        </p:txBody>
      </p:sp>
      <p:sp>
        <p:nvSpPr>
          <p:cNvPr id="73731" name="Content Placeholder 2"/>
          <p:cNvSpPr>
            <a:spLocks noGrp="1"/>
          </p:cNvSpPr>
          <p:nvPr>
            <p:ph idx="1"/>
          </p:nvPr>
        </p:nvSpPr>
        <p:spPr/>
        <p:txBody>
          <a:bodyPr/>
          <a:lstStyle/>
          <a:p>
            <a:r>
              <a:rPr lang="en-US" altLang="en-US" dirty="0" smtClean="0"/>
              <a:t>Suppose tap voltages are in vector V, and the corresponding codes 0..0. to 1…1 are sequentially contained in C</a:t>
            </a:r>
          </a:p>
          <a:p>
            <a:r>
              <a:rPr lang="en-US" altLang="en-US" dirty="0" smtClean="0"/>
              <a:t>Throw away some initial and last points in V and correspondingly in C</a:t>
            </a:r>
          </a:p>
          <a:p>
            <a:r>
              <a:rPr lang="en-US" altLang="en-US" dirty="0" err="1" smtClean="0"/>
              <a:t>Vdiff</a:t>
            </a:r>
            <a:r>
              <a:rPr lang="en-US" altLang="en-US" dirty="0" smtClean="0"/>
              <a:t> = diff(V);</a:t>
            </a:r>
          </a:p>
          <a:p>
            <a:r>
              <a:rPr lang="en-US" altLang="en-US" dirty="0" smtClean="0"/>
              <a:t>LSB = mean(</a:t>
            </a:r>
            <a:r>
              <a:rPr lang="en-US" altLang="en-US" dirty="0" err="1" smtClean="0"/>
              <a:t>Vdiff</a:t>
            </a:r>
            <a:r>
              <a:rPr lang="en-US" altLang="en-US" dirty="0" smtClean="0"/>
              <a:t>);</a:t>
            </a:r>
          </a:p>
          <a:p>
            <a:r>
              <a:rPr lang="en-US" altLang="en-US" dirty="0" err="1" smtClean="0"/>
              <a:t>DNLk</a:t>
            </a:r>
            <a:r>
              <a:rPr lang="en-US" altLang="en-US" dirty="0" smtClean="0"/>
              <a:t> = </a:t>
            </a:r>
            <a:r>
              <a:rPr lang="en-US" altLang="en-US" dirty="0" err="1" smtClean="0"/>
              <a:t>Vdiff</a:t>
            </a:r>
            <a:r>
              <a:rPr lang="en-US" altLang="en-US" dirty="0" smtClean="0"/>
              <a:t>/LSB – 1; </a:t>
            </a:r>
            <a:r>
              <a:rPr lang="en-US" altLang="en-US" dirty="0" err="1" smtClean="0"/>
              <a:t>DNLk</a:t>
            </a:r>
            <a:r>
              <a:rPr lang="en-US" altLang="en-US" dirty="0" smtClean="0"/>
              <a:t>=[0;DNLk];</a:t>
            </a:r>
          </a:p>
          <a:p>
            <a:r>
              <a:rPr lang="en-US" altLang="en-US" dirty="0" err="1" smtClean="0"/>
              <a:t>INLk</a:t>
            </a:r>
            <a:r>
              <a:rPr lang="en-US" altLang="en-US" dirty="0" smtClean="0"/>
              <a:t> = </a:t>
            </a:r>
            <a:r>
              <a:rPr lang="en-US" altLang="en-US" dirty="0" err="1" smtClean="0"/>
              <a:t>cumsum</a:t>
            </a:r>
            <a:r>
              <a:rPr lang="en-US" altLang="en-US" dirty="0" smtClean="0"/>
              <a:t>(</a:t>
            </a:r>
            <a:r>
              <a:rPr lang="en-US" altLang="en-US" dirty="0" err="1" smtClean="0"/>
              <a:t>DNLk</a:t>
            </a:r>
            <a:r>
              <a:rPr lang="en-US" altLang="en-US" dirty="0" smtClean="0"/>
              <a:t>);</a:t>
            </a:r>
          </a:p>
          <a:p>
            <a:r>
              <a:rPr lang="en-US" altLang="en-US" dirty="0" smtClean="0"/>
              <a:t>DNL = max(|</a:t>
            </a:r>
            <a:r>
              <a:rPr lang="en-US" altLang="en-US" dirty="0" err="1" smtClean="0"/>
              <a:t>DNLk</a:t>
            </a:r>
            <a:r>
              <a:rPr lang="en-US" altLang="en-US" dirty="0" smtClean="0"/>
              <a:t>|);  INL = max(|</a:t>
            </a:r>
            <a:r>
              <a:rPr lang="en-US" altLang="en-US" dirty="0" err="1" smtClean="0"/>
              <a:t>INLk</a:t>
            </a:r>
            <a:r>
              <a:rPr lang="en-US" altLang="en-US" dirty="0" smtClean="0"/>
              <a:t>|);</a:t>
            </a:r>
          </a:p>
        </p:txBody>
      </p:sp>
      <p:sp>
        <p:nvSpPr>
          <p:cNvPr id="737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EFE6AFD-E758-416A-ADB5-E706D7D76CBF}" type="slidenum">
              <a:rPr lang="en-US" altLang="en-US" sz="1400"/>
              <a:pPr>
                <a:spcBef>
                  <a:spcPct val="0"/>
                </a:spcBef>
                <a:buFontTx/>
                <a:buNone/>
              </a:pPr>
              <a:t>59</a:t>
            </a:fld>
            <a:endParaRPr lang="en-US" altLang="en-US" sz="1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EA261FC-480D-4824-809F-5E9C415FBC27}" type="slidenum">
              <a:rPr lang="en-US" altLang="en-US" sz="1400"/>
              <a:pPr>
                <a:spcBef>
                  <a:spcPct val="0"/>
                </a:spcBef>
                <a:buFontTx/>
                <a:buNone/>
              </a:pPr>
              <a:t>6</a:t>
            </a:fld>
            <a:endParaRPr lang="en-US" altLang="en-US" sz="1400"/>
          </a:p>
        </p:txBody>
      </p:sp>
      <p:pic>
        <p:nvPicPr>
          <p:cNvPr id="11267" name="Picture 2" descr="PPT1A5B.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7188" y="0"/>
            <a:ext cx="8429625"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Box 1"/>
          <p:cNvSpPr txBox="1">
            <a:spLocks noChangeArrowheads="1"/>
          </p:cNvSpPr>
          <p:nvPr/>
        </p:nvSpPr>
        <p:spPr bwMode="auto">
          <a:xfrm>
            <a:off x="1676400" y="6386513"/>
            <a:ext cx="54340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t>There may be a separate –V</a:t>
            </a:r>
            <a:r>
              <a:rPr lang="en-US" altLang="en-US" sz="2400" b="1" baseline="-25000"/>
              <a:t>REF</a:t>
            </a:r>
            <a:r>
              <a:rPr lang="en-US" altLang="en-US" sz="2400" b="1"/>
              <a:t> also.</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altLang="en-US" smtClean="0"/>
              <a:t>HW</a:t>
            </a:r>
          </a:p>
        </p:txBody>
      </p:sp>
      <p:sp>
        <p:nvSpPr>
          <p:cNvPr id="74755" name="Content Placeholder 2"/>
          <p:cNvSpPr>
            <a:spLocks noGrp="1"/>
          </p:cNvSpPr>
          <p:nvPr>
            <p:ph idx="1"/>
          </p:nvPr>
        </p:nvSpPr>
        <p:spPr/>
        <p:txBody>
          <a:bodyPr/>
          <a:lstStyle/>
          <a:p>
            <a:r>
              <a:rPr lang="en-US" altLang="en-US" smtClean="0"/>
              <a:t>Show that the last page corresponds to the end point fit line INL(k), DNL(k)</a:t>
            </a:r>
          </a:p>
          <a:p>
            <a:r>
              <a:rPr lang="en-US" altLang="en-US" smtClean="0"/>
              <a:t>Show that the following modification produces the LS best fit line INL(k).</a:t>
            </a:r>
          </a:p>
          <a:p>
            <a:pPr lvl="1"/>
            <a:r>
              <a:rPr lang="en-US" altLang="en-US" smtClean="0"/>
              <a:t>A = ones(size(INLk)); </a:t>
            </a:r>
          </a:p>
          <a:p>
            <a:pPr lvl="1"/>
            <a:r>
              <a:rPr lang="en-US" altLang="en-US" smtClean="0"/>
              <a:t>A = [A cumsum(A)];</a:t>
            </a:r>
          </a:p>
          <a:p>
            <a:pPr lvl="1"/>
            <a:r>
              <a:rPr lang="en-US" altLang="en-US" smtClean="0"/>
              <a:t>X = A\INLk; </a:t>
            </a:r>
          </a:p>
          <a:p>
            <a:pPr lvl="1"/>
            <a:r>
              <a:rPr lang="en-US" altLang="en-US" smtClean="0"/>
              <a:t>INLk1 = INLk – A*X;</a:t>
            </a:r>
          </a:p>
          <a:p>
            <a:r>
              <a:rPr lang="en-US" altLang="en-US" smtClean="0"/>
              <a:t>How do you obtain best fit line DNLk?</a:t>
            </a:r>
          </a:p>
        </p:txBody>
      </p:sp>
      <p:sp>
        <p:nvSpPr>
          <p:cNvPr id="747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3A4AF35-426A-406A-A3F2-D827BA1B1D39}" type="slidenum">
              <a:rPr lang="en-US" altLang="en-US" sz="1400"/>
              <a:pPr>
                <a:spcBef>
                  <a:spcPct val="0"/>
                </a:spcBef>
                <a:buFontTx/>
                <a:buNone/>
              </a:pPr>
              <a:t>60</a:t>
            </a:fld>
            <a:endParaRPr lang="en-US" altLang="en-US" sz="140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ltLang="en-US" sz="3600" smtClean="0"/>
              <a:t>Non-monotonic DAC</a:t>
            </a:r>
          </a:p>
        </p:txBody>
      </p:sp>
      <p:pic>
        <p:nvPicPr>
          <p:cNvPr id="75779" name="Picture 5" descr="Image"/>
          <p:cNvPicPr>
            <a:picLocks noChangeAspect="1" noChangeArrowheads="1"/>
          </p:cNvPicPr>
          <p:nvPr/>
        </p:nvPicPr>
        <p:blipFill>
          <a:blip r:embed="rId3">
            <a:extLst>
              <a:ext uri="{28A0092B-C50C-407E-A947-70E740481C1C}">
                <a14:useLocalDpi xmlns:a14="http://schemas.microsoft.com/office/drawing/2010/main" val="0"/>
              </a:ext>
            </a:extLst>
          </a:blip>
          <a:srcRect l="2" r="50964"/>
          <a:stretch>
            <a:fillRect/>
          </a:stretch>
        </p:blipFill>
        <p:spPr bwMode="auto">
          <a:xfrm>
            <a:off x="1704975" y="1143000"/>
            <a:ext cx="5181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80" name="TextBox 2"/>
          <p:cNvSpPr txBox="1">
            <a:spLocks noChangeArrowheads="1"/>
          </p:cNvSpPr>
          <p:nvPr/>
        </p:nvSpPr>
        <p:spPr bwMode="auto">
          <a:xfrm>
            <a:off x="1828800" y="5884863"/>
            <a:ext cx="57467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If V</a:t>
            </a:r>
            <a:r>
              <a:rPr lang="en-US" altLang="en-US" sz="2400" baseline="-25000"/>
              <a:t>a</a:t>
            </a:r>
            <a:r>
              <a:rPr lang="en-US" altLang="en-US" sz="2400"/>
              <a:t>(k)&lt;V</a:t>
            </a:r>
            <a:r>
              <a:rPr lang="en-US" altLang="en-US" sz="2400" baseline="-25000"/>
              <a:t>a</a:t>
            </a:r>
            <a:r>
              <a:rPr lang="en-US" altLang="en-US" sz="2400"/>
              <a:t>(k-1), non-monotonic at code k</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US" altLang="en-US" smtClean="0"/>
              <a:t>HW</a:t>
            </a:r>
          </a:p>
        </p:txBody>
      </p:sp>
      <p:sp>
        <p:nvSpPr>
          <p:cNvPr id="77827" name="Content Placeholder 2"/>
          <p:cNvSpPr>
            <a:spLocks noGrp="1"/>
          </p:cNvSpPr>
          <p:nvPr>
            <p:ph idx="1"/>
          </p:nvPr>
        </p:nvSpPr>
        <p:spPr/>
        <p:txBody>
          <a:bodyPr/>
          <a:lstStyle/>
          <a:p>
            <a:r>
              <a:rPr lang="en-US" altLang="en-US" dirty="0" smtClean="0"/>
              <a:t>Show that a converter is non-monotonic at code k if and only if DNL(k) &lt; – 1.</a:t>
            </a:r>
          </a:p>
        </p:txBody>
      </p:sp>
      <p:sp>
        <p:nvSpPr>
          <p:cNvPr id="778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A631272-C900-441D-B3CA-AF0979DA27A7}" type="slidenum">
              <a:rPr lang="en-US" altLang="en-US" sz="1400"/>
              <a:pPr>
                <a:spcBef>
                  <a:spcPct val="0"/>
                </a:spcBef>
                <a:buFontTx/>
                <a:buNone/>
              </a:pPr>
              <a:t>62</a:t>
            </a:fld>
            <a:endParaRPr lang="en-US" altLang="en-US" sz="140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27"/>
          <p:cNvSpPr>
            <a:spLocks noGrp="1" noChangeArrowheads="1"/>
          </p:cNvSpPr>
          <p:nvPr>
            <p:ph type="body" idx="1"/>
          </p:nvPr>
        </p:nvSpPr>
        <p:spPr>
          <a:xfrm>
            <a:off x="609600" y="228600"/>
            <a:ext cx="7772400" cy="4114800"/>
          </a:xfrm>
        </p:spPr>
        <p:txBody>
          <a:bodyPr/>
          <a:lstStyle/>
          <a:p>
            <a:pPr algn="just">
              <a:spcBef>
                <a:spcPts val="1200"/>
              </a:spcBef>
            </a:pPr>
            <a:r>
              <a:rPr lang="en-US" altLang="en-US" smtClean="0"/>
              <a:t>Example:</a:t>
            </a:r>
          </a:p>
          <a:p>
            <a:pPr lvl="2" algn="just">
              <a:spcBef>
                <a:spcPts val="1200"/>
              </a:spcBef>
            </a:pPr>
            <a:r>
              <a:rPr lang="en-US" altLang="en-US" smtClean="0"/>
              <a:t>A 4-bit two’s complement DAC produces the following set of voltage levels, starting from code –8 and progressing through code +7:</a:t>
            </a:r>
          </a:p>
          <a:p>
            <a:pPr marL="1371600" lvl="3" indent="0" algn="just">
              <a:spcBef>
                <a:spcPts val="1200"/>
              </a:spcBef>
              <a:buFontTx/>
              <a:buNone/>
            </a:pPr>
            <a:r>
              <a:rPr lang="en-US" altLang="en-US" smtClean="0"/>
              <a:t>-780 mV, -705 mV, -530 mV, -455 mV, -400 mV, -325 mV, -150 mV, -75 mV, 120 mV, 195 mV, 370 mV, 445 mV, 500 mV, 575 mV, 750 mV, 825 mV.  </a:t>
            </a:r>
          </a:p>
        </p:txBody>
      </p:sp>
      <p:graphicFrame>
        <p:nvGraphicFramePr>
          <p:cNvPr id="78851" name="Object 1"/>
          <p:cNvGraphicFramePr>
            <a:graphicFrameLocks noChangeAspect="1"/>
          </p:cNvGraphicFramePr>
          <p:nvPr/>
        </p:nvGraphicFramePr>
        <p:xfrm>
          <a:off x="2743200" y="3221038"/>
          <a:ext cx="5892800" cy="3608387"/>
        </p:xfrm>
        <a:graphic>
          <a:graphicData uri="http://schemas.openxmlformats.org/presentationml/2006/ole">
            <mc:AlternateContent xmlns:mc="http://schemas.openxmlformats.org/markup-compatibility/2006">
              <mc:Choice xmlns:v="urn:schemas-microsoft-com:vml" Requires="v">
                <p:oleObj spid="_x0000_s78881" name="Bitmap Image" r:id="rId3" imgW="5381195" imgH="3295706" progId="PBrush">
                  <p:embed/>
                </p:oleObj>
              </mc:Choice>
              <mc:Fallback>
                <p:oleObj name="Bitmap Image" r:id="rId3" imgW="5381195" imgH="3295706" progId="PBrush">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221038"/>
                        <a:ext cx="5892800" cy="360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type="body" idx="1"/>
          </p:nvPr>
        </p:nvSpPr>
        <p:spPr>
          <a:xfrm>
            <a:off x="304800" y="457200"/>
            <a:ext cx="8458200" cy="4114800"/>
          </a:xfrm>
        </p:spPr>
        <p:txBody>
          <a:bodyPr/>
          <a:lstStyle/>
          <a:p>
            <a:pPr algn="just">
              <a:spcBef>
                <a:spcPts val="1200"/>
              </a:spcBef>
            </a:pPr>
            <a:r>
              <a:rPr lang="en-US" altLang="en-US" sz="2400" smtClean="0"/>
              <a:t>The first derivative values are:  75 mV, 175 mV, 75 mV, 55 mV, 75 mV, 175 mV,  75 mV,  195 mV,  75 mV,  175 mV, 75 mV, 55 mV, 75 mV, 175 mV, 75 mV.</a:t>
            </a:r>
          </a:p>
          <a:p>
            <a:pPr algn="just">
              <a:spcBef>
                <a:spcPts val="1200"/>
              </a:spcBef>
            </a:pPr>
            <a:r>
              <a:rPr lang="en-US" altLang="en-US" sz="2400" smtClean="0"/>
              <a:t>The average value of these gives an end-point LSB of 107mV. The LS best-fit line calculation gives LSB=109.35 mV.   Dividing by the LS LSB size yields the normalized derivative curve (in LSBs):  0.686, 1.6, 0.686, 0.503, 0.686, 1.6, 0.686, 1.783, 0.686, 1.6, 0.686, 0.503, 0.686, 1.6, 0.686.</a:t>
            </a:r>
          </a:p>
          <a:p>
            <a:pPr algn="just">
              <a:spcBef>
                <a:spcPts val="1200"/>
              </a:spcBef>
            </a:pPr>
            <a:r>
              <a:rPr lang="en-US" altLang="en-US" sz="2400" smtClean="0"/>
              <a:t>Subtracting one from each of these values gives us the LS best line DNL curve for this DAC:  -0.314, 0.6, -0.314, -0.497, -0.314, 0.6, -0.314, 0.783, -0.314, 0.6, -0.314, -0.497, -0.314, 0.6, -0.314.</a:t>
            </a:r>
          </a:p>
          <a:p>
            <a:pPr lvl="3" algn="just">
              <a:spcBef>
                <a:spcPts val="1200"/>
              </a:spcBef>
            </a:pPr>
            <a:endParaRPr lang="en-US" altLang="en-US"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type="body" idx="1"/>
          </p:nvPr>
        </p:nvSpPr>
        <p:spPr>
          <a:xfrm>
            <a:off x="838200" y="4343400"/>
            <a:ext cx="7772400" cy="1981200"/>
          </a:xfrm>
        </p:spPr>
        <p:txBody>
          <a:bodyPr/>
          <a:lstStyle/>
          <a:p>
            <a:pPr marL="1371600" lvl="3" indent="0">
              <a:buFontTx/>
              <a:buNone/>
            </a:pPr>
            <a:r>
              <a:rPr lang="en-US" altLang="en-US" smtClean="0"/>
              <a:t>shows the DNL curve for this DAC.  The maximum DNL value is +0.783 LSB, while the minimum DNL value is –0.314.  The minimum value is greater than –½ LSB, but the maximum DNL value is greater than ½ LSB.  Therefore, this DAC fails the DNL specification of +/- ½ LSB.</a:t>
            </a:r>
          </a:p>
        </p:txBody>
      </p:sp>
      <p:graphicFrame>
        <p:nvGraphicFramePr>
          <p:cNvPr id="80899" name="Object 4"/>
          <p:cNvGraphicFramePr>
            <a:graphicFrameLocks noChangeAspect="1"/>
          </p:cNvGraphicFramePr>
          <p:nvPr/>
        </p:nvGraphicFramePr>
        <p:xfrm>
          <a:off x="1946275" y="685800"/>
          <a:ext cx="5249863" cy="3448050"/>
        </p:xfrm>
        <a:graphic>
          <a:graphicData uri="http://schemas.openxmlformats.org/presentationml/2006/ole">
            <mc:AlternateContent xmlns:mc="http://schemas.openxmlformats.org/markup-compatibility/2006">
              <mc:Choice xmlns:v="urn:schemas-microsoft-com:vml" Requires="v">
                <p:oleObj spid="_x0000_s80929" name="Bitmap Image" r:id="rId3" imgW="5248995" imgH="3448462" progId="Paint.Picture">
                  <p:embed/>
                </p:oleObj>
              </mc:Choice>
              <mc:Fallback>
                <p:oleObj name="Bitmap Image" r:id="rId3" imgW="5248995" imgH="3448462"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6275" y="685800"/>
                        <a:ext cx="5249863" cy="344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ChangeArrowheads="1"/>
          </p:cNvSpPr>
          <p:nvPr>
            <p:ph type="body" idx="1"/>
          </p:nvPr>
        </p:nvSpPr>
        <p:spPr>
          <a:xfrm>
            <a:off x="762000" y="381000"/>
            <a:ext cx="7772400" cy="4114800"/>
          </a:xfrm>
        </p:spPr>
        <p:txBody>
          <a:bodyPr/>
          <a:lstStyle/>
          <a:p>
            <a:pPr algn="just">
              <a:spcBef>
                <a:spcPts val="1200"/>
              </a:spcBef>
            </a:pPr>
            <a:r>
              <a:rPr lang="en-US" altLang="en-US" sz="2400" smtClean="0"/>
              <a:t>Using an endpoint calculation method, the INL curve for the 4-bit DAC of the previous examples is calculated by subtracting a straight line between the –FS voltage and the +FS voltage from the DAC output curve.  The difference at each point in the DAC curve is divided by the average LSB size, which in this case is calculated using an endpoint method.  As in the endpoint DNL example, the average LSB size is equal to 107 mV.  </a:t>
            </a:r>
          </a:p>
          <a:p>
            <a:pPr algn="just">
              <a:spcBef>
                <a:spcPts val="1200"/>
              </a:spcBef>
            </a:pPr>
            <a:r>
              <a:rPr lang="en-US" altLang="en-US" sz="2400" smtClean="0"/>
              <a:t>The results of the INL calculations are listed below.  Again, these values are expressed in LSBs. </a:t>
            </a:r>
          </a:p>
          <a:p>
            <a:pPr marL="457200" lvl="1" indent="0" algn="just">
              <a:spcBef>
                <a:spcPts val="1200"/>
              </a:spcBef>
              <a:buFontTx/>
              <a:buNone/>
            </a:pPr>
            <a:r>
              <a:rPr lang="en-US" altLang="en-US" sz="2000" smtClean="0"/>
              <a:t>0, -0.299, 0.336, 0.037, -0.449, -0.748, -0.112, -0.411, 0.411, 0.112, 0.748, 0.449, -0.37, -0.336, 0.299, 0</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ChangeArrowheads="1"/>
          </p:cNvSpPr>
          <p:nvPr>
            <p:ph type="body" idx="1"/>
          </p:nvPr>
        </p:nvSpPr>
        <p:spPr>
          <a:xfrm>
            <a:off x="228600" y="4876800"/>
            <a:ext cx="7772400" cy="1447800"/>
          </a:xfrm>
        </p:spPr>
        <p:txBody>
          <a:bodyPr/>
          <a:lstStyle/>
          <a:p>
            <a:pPr marL="1371600" lvl="3" indent="0">
              <a:spcBef>
                <a:spcPts val="1200"/>
              </a:spcBef>
              <a:buFontTx/>
              <a:buNone/>
            </a:pPr>
            <a:r>
              <a:rPr lang="en-US" altLang="en-US" smtClean="0"/>
              <a:t>The figure shows the endpoint INL curve.  The maximum INL value is +0.748 LSB, and the minimum INL value is –0.748.  This DAC does not pass an INL specification of  +/- ½ LSB</a:t>
            </a:r>
          </a:p>
        </p:txBody>
      </p:sp>
      <p:graphicFrame>
        <p:nvGraphicFramePr>
          <p:cNvPr id="82947" name="Object 4"/>
          <p:cNvGraphicFramePr>
            <a:graphicFrameLocks noChangeAspect="1"/>
          </p:cNvGraphicFramePr>
          <p:nvPr/>
        </p:nvGraphicFramePr>
        <p:xfrm>
          <a:off x="1919288" y="1295400"/>
          <a:ext cx="5305425" cy="3343275"/>
        </p:xfrm>
        <a:graphic>
          <a:graphicData uri="http://schemas.openxmlformats.org/presentationml/2006/ole">
            <mc:AlternateContent xmlns:mc="http://schemas.openxmlformats.org/markup-compatibility/2006">
              <mc:Choice xmlns:v="urn:schemas-microsoft-com:vml" Requires="v">
                <p:oleObj spid="_x0000_s82977" name="Bitmap Image" r:id="rId3" imgW="5305466" imgH="3343413" progId="Paint.Picture">
                  <p:embed/>
                </p:oleObj>
              </mc:Choice>
              <mc:Fallback>
                <p:oleObj name="Bitmap Image" r:id="rId3" imgW="5305466" imgH="3343413"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1295400"/>
                        <a:ext cx="5305425" cy="334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838200" y="990600"/>
            <a:ext cx="7772400" cy="4114800"/>
          </a:xfrm>
        </p:spPr>
        <p:txBody>
          <a:bodyPr/>
          <a:lstStyle/>
          <a:p>
            <a:pPr algn="just">
              <a:spcBef>
                <a:spcPts val="1200"/>
              </a:spcBef>
            </a:pPr>
            <a:r>
              <a:rPr lang="en-US" altLang="en-US" sz="2400" smtClean="0"/>
              <a:t>Best Fit Solution</a:t>
            </a:r>
          </a:p>
          <a:p>
            <a:pPr lvl="1" algn="just">
              <a:spcBef>
                <a:spcPts val="1200"/>
              </a:spcBef>
            </a:pPr>
            <a:r>
              <a:rPr lang="en-US" altLang="en-US" sz="2000" smtClean="0"/>
              <a:t>Using a best-fit calculation method, the INL curve for the 4-bit DAC of the previous examples is calculated by subtracting the best-fit line from the DAC output curve.  </a:t>
            </a:r>
          </a:p>
          <a:p>
            <a:pPr lvl="1" algn="just">
              <a:spcBef>
                <a:spcPts val="1200"/>
              </a:spcBef>
            </a:pPr>
            <a:r>
              <a:rPr lang="en-US" altLang="en-US" sz="2000" smtClean="0"/>
              <a:t>Each point in the difference curve is divided by the average LSB size, which in this case is calculated using the best-fit line method.  As in the best-fit DNL example, the average LSB size is equal to 109.35 mV.  The results of the INL calculations are listed below, expressed in LSBs.</a:t>
            </a:r>
          </a:p>
          <a:p>
            <a:pPr marL="914400" lvl="2" indent="0" algn="just">
              <a:spcBef>
                <a:spcPts val="1200"/>
              </a:spcBef>
              <a:buFontTx/>
              <a:buNone/>
            </a:pPr>
            <a:r>
              <a:rPr lang="en-US" altLang="en-US" sz="1800" smtClean="0"/>
              <a:t>0.161, -0.153, 0.448, 0.133, -0.364, -0.678, -0.077, -0.392, 0.392, 0.077, 0.678, 0.364, -0.133, -0.448, 0.153, -0.161</a:t>
            </a:r>
          </a:p>
          <a:p>
            <a:pPr lvl="1" algn="just">
              <a:spcBef>
                <a:spcPts val="1200"/>
              </a:spcBef>
            </a:pPr>
            <a:r>
              <a:rPr lang="en-US" altLang="en-US" sz="2000" smtClean="0"/>
              <a:t>The best-fit INL curve is shown for comparison with the endpoint INL curve.  The maximum value is +0.678 and the minimum value is –0.678.  </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type="body" idx="1"/>
          </p:nvPr>
        </p:nvSpPr>
        <p:spPr>
          <a:xfrm>
            <a:off x="76200" y="4038600"/>
            <a:ext cx="8915400" cy="2590800"/>
          </a:xfrm>
        </p:spPr>
        <p:txBody>
          <a:bodyPr/>
          <a:lstStyle/>
          <a:p>
            <a:pPr lvl="3"/>
            <a:r>
              <a:rPr lang="en-US" altLang="en-US" smtClean="0"/>
              <a:t>The best-fit INL results are better than the endpoint INL values, but still do not pass a    +/- ½ LSB test limit.   The two INL curves are somewhat similar in shape, but the individual INL values are quite different.</a:t>
            </a:r>
          </a:p>
          <a:p>
            <a:pPr lvl="3"/>
            <a:r>
              <a:rPr lang="en-US" altLang="en-US" smtClean="0"/>
              <a:t>The choice of calculation technique is much more important for INL curves than for DNL curves.</a:t>
            </a:r>
          </a:p>
          <a:p>
            <a:pPr lvl="3"/>
            <a:r>
              <a:rPr lang="en-US" altLang="en-US" smtClean="0"/>
              <a:t>A best-fit curve will usually give better INL results than an endpoint INL calculation</a:t>
            </a:r>
          </a:p>
        </p:txBody>
      </p:sp>
      <p:graphicFrame>
        <p:nvGraphicFramePr>
          <p:cNvPr id="84995" name="Object 4"/>
          <p:cNvGraphicFramePr>
            <a:graphicFrameLocks noChangeAspect="1"/>
          </p:cNvGraphicFramePr>
          <p:nvPr/>
        </p:nvGraphicFramePr>
        <p:xfrm>
          <a:off x="1866900" y="457200"/>
          <a:ext cx="5410200" cy="3286125"/>
        </p:xfrm>
        <a:graphic>
          <a:graphicData uri="http://schemas.openxmlformats.org/presentationml/2006/ole">
            <mc:AlternateContent xmlns:mc="http://schemas.openxmlformats.org/markup-compatibility/2006">
              <mc:Choice xmlns:v="urn:schemas-microsoft-com:vml" Requires="v">
                <p:oleObj spid="_x0000_s85025" name="Bitmap Image" r:id="rId3" imgW="5410126" imgH="3285984" progId="Paint.Picture">
                  <p:embed/>
                </p:oleObj>
              </mc:Choice>
              <mc:Fallback>
                <p:oleObj name="Bitmap Image" r:id="rId3" imgW="5410126" imgH="3285984"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6900" y="457200"/>
                        <a:ext cx="5410200" cy="328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DFCBE97-83F9-4936-B41B-5679BF6A01FF}" type="slidenum">
              <a:rPr lang="en-US" altLang="en-US" sz="1400"/>
              <a:pPr>
                <a:spcBef>
                  <a:spcPct val="0"/>
                </a:spcBef>
                <a:buFontTx/>
                <a:buNone/>
              </a:pPr>
              <a:t>7</a:t>
            </a:fld>
            <a:endParaRPr lang="en-US" altLang="en-US" sz="1400"/>
          </a:p>
        </p:txBody>
      </p:sp>
      <p:sp>
        <p:nvSpPr>
          <p:cNvPr id="12291" name="Rectangle 2"/>
          <p:cNvSpPr>
            <a:spLocks noGrp="1" noChangeArrowheads="1"/>
          </p:cNvSpPr>
          <p:nvPr>
            <p:ph type="title"/>
          </p:nvPr>
        </p:nvSpPr>
        <p:spPr>
          <a:xfrm>
            <a:off x="0" y="0"/>
            <a:ext cx="9144000" cy="654050"/>
          </a:xfrm>
        </p:spPr>
        <p:txBody>
          <a:bodyPr/>
          <a:lstStyle/>
          <a:p>
            <a:pPr eaLnBrk="1" hangingPunct="1"/>
            <a:r>
              <a:rPr lang="en-US" altLang="zh-CN" sz="3200" dirty="0" smtClean="0">
                <a:ea typeface="SimSun" panose="02010600030101010101" pitchFamily="2" charset="-122"/>
              </a:rPr>
              <a:t>Transfer Curve for Ideal Unipolar 3-bit ADC </a:t>
            </a:r>
            <a:endParaRPr lang="en-US" altLang="en-US" sz="3200" dirty="0" smtClean="0"/>
          </a:p>
        </p:txBody>
      </p:sp>
      <p:pic>
        <p:nvPicPr>
          <p:cNvPr id="12292" name="Picture 4" descr="Figure 5: Transfer Function for Ideal Unipolar 3-bit AD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685800"/>
            <a:ext cx="6400800" cy="529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extBox 6"/>
          <p:cNvSpPr txBox="1">
            <a:spLocks noChangeArrowheads="1"/>
          </p:cNvSpPr>
          <p:nvPr/>
        </p:nvSpPr>
        <p:spPr bwMode="auto">
          <a:xfrm>
            <a:off x="1219200" y="6096000"/>
            <a:ext cx="5797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ADC transfer curve is a connected curve.</a:t>
            </a:r>
          </a:p>
        </p:txBody>
      </p:sp>
      <p:sp>
        <p:nvSpPr>
          <p:cNvPr id="12294" name="TextBox 5"/>
          <p:cNvSpPr txBox="1">
            <a:spLocks noChangeArrowheads="1"/>
          </p:cNvSpPr>
          <p:nvPr/>
        </p:nvSpPr>
        <p:spPr bwMode="auto">
          <a:xfrm>
            <a:off x="6629400" y="5224463"/>
            <a:ext cx="709613" cy="461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V</a:t>
            </a:r>
            <a:r>
              <a:rPr lang="en-US" sz="2400" baseline="-25000"/>
              <a:t>Ref</a:t>
            </a:r>
            <a:endParaRPr lang="en-US" sz="240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altLang="en-US" smtClean="0"/>
              <a:t>HW</a:t>
            </a:r>
          </a:p>
        </p:txBody>
      </p:sp>
      <p:sp>
        <p:nvSpPr>
          <p:cNvPr id="86019" name="Content Placeholder 2"/>
          <p:cNvSpPr>
            <a:spLocks noGrp="1"/>
          </p:cNvSpPr>
          <p:nvPr>
            <p:ph idx="1"/>
          </p:nvPr>
        </p:nvSpPr>
        <p:spPr/>
        <p:txBody>
          <a:bodyPr/>
          <a:lstStyle/>
          <a:p>
            <a:r>
              <a:rPr lang="en-US" altLang="en-US" smtClean="0"/>
              <a:t>In general, how does the end point INL compare to the LS best line INL? What’s the relationship among them? Can you quickly provide a reasonable guess? Can you quantitatively show or prove your guess?</a:t>
            </a:r>
          </a:p>
        </p:txBody>
      </p:sp>
      <p:sp>
        <p:nvSpPr>
          <p:cNvPr id="860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21074A0-5D1D-49B5-8EB3-E683D6C920D1}" type="slidenum">
              <a:rPr lang="en-US" altLang="en-US" sz="1400"/>
              <a:pPr>
                <a:spcBef>
                  <a:spcPct val="0"/>
                </a:spcBef>
                <a:buFontTx/>
                <a:buNone/>
              </a:pPr>
              <a:t>70</a:t>
            </a:fld>
            <a:endParaRPr lang="en-US" altLang="en-US" sz="140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p:cNvSpPr>
            <a:spLocks noGrp="1" noChangeArrowheads="1"/>
          </p:cNvSpPr>
          <p:nvPr>
            <p:ph type="body" idx="1"/>
          </p:nvPr>
        </p:nvSpPr>
        <p:spPr>
          <a:xfrm>
            <a:off x="838200" y="990600"/>
            <a:ext cx="7772400" cy="4114800"/>
          </a:xfrm>
        </p:spPr>
        <p:txBody>
          <a:bodyPr/>
          <a:lstStyle/>
          <a:p>
            <a:pPr marL="457200" lvl="1" indent="0">
              <a:buFontTx/>
              <a:buNone/>
            </a:pPr>
            <a:r>
              <a:rPr lang="en-US" altLang="en-US" smtClean="0"/>
              <a:t>Partial Transfer Curves</a:t>
            </a:r>
          </a:p>
          <a:p>
            <a:pPr lvl="3" algn="just">
              <a:spcBef>
                <a:spcPts val="1200"/>
              </a:spcBef>
            </a:pPr>
            <a:r>
              <a:rPr lang="en-US" altLang="en-US" smtClean="0"/>
              <a:t>A customer or systems engineer may request that a portion of the transfer curve meet certain detailed  specifications. </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p:cNvSpPr>
            <a:spLocks noGrp="1" noChangeArrowheads="1"/>
          </p:cNvSpPr>
          <p:nvPr>
            <p:ph type="body" idx="1"/>
          </p:nvPr>
        </p:nvSpPr>
        <p:spPr>
          <a:xfrm>
            <a:off x="304800" y="381000"/>
            <a:ext cx="8305800" cy="4114800"/>
          </a:xfrm>
        </p:spPr>
        <p:txBody>
          <a:bodyPr/>
          <a:lstStyle/>
          <a:p>
            <a:pPr marL="457200" lvl="1" indent="0">
              <a:buFontTx/>
              <a:buNone/>
            </a:pPr>
            <a:r>
              <a:rPr lang="en-US" altLang="en-US" smtClean="0"/>
              <a:t>Major Carrier Testing</a:t>
            </a:r>
          </a:p>
          <a:p>
            <a:pPr lvl="2" algn="just">
              <a:spcBef>
                <a:spcPts val="1200"/>
              </a:spcBef>
            </a:pPr>
            <a:r>
              <a:rPr lang="en-US" altLang="en-US" smtClean="0"/>
              <a:t>For binary weighted DACs, ideally if the weight of each bit is known, the whole transfer curve can be computed</a:t>
            </a:r>
          </a:p>
          <a:p>
            <a:pPr lvl="3" algn="just">
              <a:spcBef>
                <a:spcPts val="1200"/>
              </a:spcBef>
            </a:pPr>
            <a:r>
              <a:rPr lang="en-US" altLang="en-US" smtClean="0"/>
              <a:t>For DAC input code, D</a:t>
            </a:r>
            <a:r>
              <a:rPr lang="en-US" altLang="en-US" baseline="-25000" smtClean="0"/>
              <a:t>0</a:t>
            </a:r>
            <a:r>
              <a:rPr lang="en-US" altLang="en-US" smtClean="0"/>
              <a:t>, D</a:t>
            </a:r>
            <a:r>
              <a:rPr lang="en-US" altLang="en-US" baseline="-25000" smtClean="0"/>
              <a:t>1</a:t>
            </a:r>
            <a:r>
              <a:rPr lang="en-US" altLang="en-US" smtClean="0"/>
              <a:t>, ... D</a:t>
            </a:r>
            <a:r>
              <a:rPr lang="en-US" altLang="en-US" baseline="-25000" smtClean="0"/>
              <a:t>n</a:t>
            </a:r>
            <a:r>
              <a:rPr lang="en-US" altLang="en-US" smtClean="0"/>
              <a:t>.  The DAC’s output value is = D</a:t>
            </a:r>
            <a:r>
              <a:rPr lang="en-US" altLang="en-US" baseline="-25000" smtClean="0"/>
              <a:t>0</a:t>
            </a:r>
            <a:r>
              <a:rPr lang="en-US" altLang="en-US" smtClean="0"/>
              <a:t>*W</a:t>
            </a:r>
            <a:r>
              <a:rPr lang="en-US" altLang="en-US" baseline="-25000" smtClean="0"/>
              <a:t>0</a:t>
            </a:r>
            <a:r>
              <a:rPr lang="en-US" altLang="en-US" smtClean="0"/>
              <a:t>+D</a:t>
            </a:r>
            <a:r>
              <a:rPr lang="en-US" altLang="en-US" baseline="-25000" smtClean="0"/>
              <a:t>1</a:t>
            </a:r>
            <a:r>
              <a:rPr lang="en-US" altLang="en-US" smtClean="0"/>
              <a:t>*W</a:t>
            </a:r>
            <a:r>
              <a:rPr lang="en-US" altLang="en-US" baseline="-25000" smtClean="0"/>
              <a:t>1</a:t>
            </a:r>
            <a:r>
              <a:rPr lang="en-US" altLang="en-US" smtClean="0"/>
              <a:t>+...+D</a:t>
            </a:r>
            <a:r>
              <a:rPr lang="en-US" altLang="en-US" baseline="-25000" smtClean="0"/>
              <a:t>n</a:t>
            </a:r>
            <a:r>
              <a:rPr lang="en-US" altLang="en-US" smtClean="0"/>
              <a:t>*W</a:t>
            </a:r>
            <a:r>
              <a:rPr lang="en-US" altLang="en-US" baseline="-25000" smtClean="0"/>
              <a:t>n</a:t>
            </a:r>
            <a:r>
              <a:rPr lang="en-US" altLang="en-US" smtClean="0"/>
              <a:t> + DC Base</a:t>
            </a:r>
          </a:p>
          <a:p>
            <a:pPr lvl="3" algn="just">
              <a:spcBef>
                <a:spcPts val="1200"/>
              </a:spcBef>
            </a:pPr>
            <a:r>
              <a:rPr lang="en-US" altLang="en-US" smtClean="0"/>
              <a:t>where:  DAC code bits D</a:t>
            </a:r>
            <a:r>
              <a:rPr lang="en-US" altLang="en-US" baseline="-25000" smtClean="0"/>
              <a:t>0</a:t>
            </a:r>
            <a:r>
              <a:rPr lang="en-US" altLang="en-US" smtClean="0"/>
              <a:t>-D</a:t>
            </a:r>
            <a:r>
              <a:rPr lang="en-US" altLang="en-US" baseline="-25000" smtClean="0"/>
              <a:t>n</a:t>
            </a:r>
            <a:r>
              <a:rPr lang="en-US" altLang="en-US" smtClean="0"/>
              <a:t> take on the value of 1 or 0; W</a:t>
            </a:r>
            <a:r>
              <a:rPr lang="en-US" altLang="en-US" baseline="-25000" smtClean="0"/>
              <a:t>1</a:t>
            </a:r>
            <a:r>
              <a:rPr lang="en-US" altLang="en-US" smtClean="0"/>
              <a:t> = 2*W</a:t>
            </a:r>
            <a:r>
              <a:rPr lang="en-US" altLang="en-US" baseline="-25000" smtClean="0"/>
              <a:t>0; </a:t>
            </a:r>
            <a:r>
              <a:rPr lang="en-US" altLang="en-US" smtClean="0"/>
              <a:t>W</a:t>
            </a:r>
            <a:r>
              <a:rPr lang="en-US" altLang="en-US" baseline="-25000" smtClean="0"/>
              <a:t>2</a:t>
            </a:r>
            <a:r>
              <a:rPr lang="en-US" altLang="en-US" smtClean="0"/>
              <a:t> = 2*W</a:t>
            </a:r>
            <a:r>
              <a:rPr lang="en-US" altLang="en-US" baseline="-25000" smtClean="0"/>
              <a:t>1 </a:t>
            </a:r>
            <a:r>
              <a:rPr lang="en-US" altLang="en-US" smtClean="0"/>
              <a:t>… W</a:t>
            </a:r>
            <a:r>
              <a:rPr lang="en-US" altLang="en-US" baseline="-25000" smtClean="0"/>
              <a:t>n</a:t>
            </a:r>
            <a:r>
              <a:rPr lang="en-US" altLang="en-US" smtClean="0"/>
              <a:t> = 2*W</a:t>
            </a:r>
            <a:r>
              <a:rPr lang="en-US" altLang="en-US" baseline="-25000" smtClean="0"/>
              <a:t>n</a:t>
            </a:r>
            <a:r>
              <a:rPr lang="en-US" altLang="en-US" smtClean="0"/>
              <a:t>-1</a:t>
            </a:r>
          </a:p>
          <a:p>
            <a:pPr lvl="3" algn="just">
              <a:spcBef>
                <a:spcPts val="1200"/>
              </a:spcBef>
            </a:pPr>
            <a:r>
              <a:rPr lang="en-US" altLang="en-US" smtClean="0"/>
              <a:t>DC Base is the DAC output value with a -FS input code</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p:cNvSpPr>
            <a:spLocks noGrp="1" noChangeArrowheads="1"/>
          </p:cNvSpPr>
          <p:nvPr>
            <p:ph type="body" idx="1"/>
          </p:nvPr>
        </p:nvSpPr>
        <p:spPr>
          <a:xfrm>
            <a:off x="609600" y="533400"/>
            <a:ext cx="8001000" cy="4114800"/>
          </a:xfrm>
        </p:spPr>
        <p:txBody>
          <a:bodyPr/>
          <a:lstStyle/>
          <a:p>
            <a:pPr marL="457200" lvl="1" indent="0">
              <a:buFontTx/>
              <a:buNone/>
            </a:pPr>
            <a:r>
              <a:rPr lang="en-US" altLang="en-US" smtClean="0"/>
              <a:t>Major Carrier Testing</a:t>
            </a:r>
          </a:p>
          <a:p>
            <a:pPr lvl="3" algn="just">
              <a:spcBef>
                <a:spcPts val="1200"/>
              </a:spcBef>
            </a:pPr>
            <a:r>
              <a:rPr lang="en-US" altLang="en-US" smtClean="0"/>
              <a:t>Measure the DC Base, with minus full scale code</a:t>
            </a:r>
          </a:p>
          <a:p>
            <a:pPr lvl="3" algn="just">
              <a:spcBef>
                <a:spcPts val="1200"/>
              </a:spcBef>
            </a:pPr>
            <a:r>
              <a:rPr lang="en-US" altLang="en-US" smtClean="0"/>
              <a:t>Measure step size at major carrier transitions</a:t>
            </a:r>
          </a:p>
          <a:p>
            <a:pPr lvl="4" algn="just">
              <a:spcBef>
                <a:spcPts val="1200"/>
              </a:spcBef>
            </a:pPr>
            <a:r>
              <a:rPr lang="en-US" altLang="en-US" smtClean="0"/>
              <a:t>V</a:t>
            </a:r>
            <a:r>
              <a:rPr lang="en-US" altLang="en-US" baseline="-25000" smtClean="0"/>
              <a:t>0</a:t>
            </a:r>
            <a:r>
              <a:rPr lang="en-US" altLang="en-US" smtClean="0"/>
              <a:t> = W</a:t>
            </a:r>
            <a:r>
              <a:rPr lang="en-US" altLang="en-US" baseline="-25000" smtClean="0"/>
              <a:t>0</a:t>
            </a:r>
            <a:endParaRPr lang="en-US" altLang="en-US" smtClean="0"/>
          </a:p>
          <a:p>
            <a:pPr lvl="4" algn="just">
              <a:spcBef>
                <a:spcPts val="1200"/>
              </a:spcBef>
            </a:pPr>
            <a:r>
              <a:rPr lang="en-US" altLang="en-US" smtClean="0"/>
              <a:t>V</a:t>
            </a:r>
            <a:r>
              <a:rPr lang="en-US" altLang="en-US" baseline="-25000" smtClean="0"/>
              <a:t>1</a:t>
            </a:r>
            <a:r>
              <a:rPr lang="en-US" altLang="en-US" smtClean="0"/>
              <a:t> = W</a:t>
            </a:r>
            <a:r>
              <a:rPr lang="en-US" altLang="en-US" baseline="-25000" smtClean="0"/>
              <a:t>1</a:t>
            </a:r>
            <a:r>
              <a:rPr lang="en-US" altLang="en-US" smtClean="0"/>
              <a:t> – W</a:t>
            </a:r>
            <a:r>
              <a:rPr lang="en-US" altLang="en-US" baseline="-25000" smtClean="0"/>
              <a:t>0</a:t>
            </a:r>
            <a:endParaRPr lang="en-US" altLang="en-US" smtClean="0"/>
          </a:p>
          <a:p>
            <a:pPr lvl="4" algn="just">
              <a:spcBef>
                <a:spcPts val="1200"/>
              </a:spcBef>
            </a:pPr>
            <a:r>
              <a:rPr lang="en-US" altLang="en-US" smtClean="0"/>
              <a:t>V</a:t>
            </a:r>
            <a:r>
              <a:rPr lang="en-US" altLang="en-US" baseline="-25000" smtClean="0"/>
              <a:t>2</a:t>
            </a:r>
            <a:r>
              <a:rPr lang="en-US" altLang="en-US" smtClean="0"/>
              <a:t> = W</a:t>
            </a:r>
            <a:r>
              <a:rPr lang="en-US" altLang="en-US" baseline="-25000" smtClean="0"/>
              <a:t>2</a:t>
            </a:r>
            <a:r>
              <a:rPr lang="en-US" altLang="en-US" smtClean="0"/>
              <a:t> – (W</a:t>
            </a:r>
            <a:r>
              <a:rPr lang="en-US" altLang="en-US" baseline="-25000" smtClean="0"/>
              <a:t>1</a:t>
            </a:r>
            <a:r>
              <a:rPr lang="en-US" altLang="en-US" smtClean="0"/>
              <a:t>+W</a:t>
            </a:r>
            <a:r>
              <a:rPr lang="en-US" altLang="en-US" baseline="-25000" smtClean="0"/>
              <a:t>0</a:t>
            </a:r>
            <a:r>
              <a:rPr lang="en-US" altLang="en-US" smtClean="0"/>
              <a:t>)</a:t>
            </a:r>
          </a:p>
          <a:p>
            <a:pPr lvl="4" algn="just">
              <a:spcBef>
                <a:spcPts val="1200"/>
              </a:spcBef>
            </a:pPr>
            <a:r>
              <a:rPr lang="en-US" altLang="en-US" smtClean="0"/>
              <a:t>V</a:t>
            </a:r>
            <a:r>
              <a:rPr lang="en-US" altLang="en-US" baseline="-25000" smtClean="0"/>
              <a:t>3</a:t>
            </a:r>
            <a:r>
              <a:rPr lang="en-US" altLang="en-US" smtClean="0"/>
              <a:t> = W</a:t>
            </a:r>
            <a:r>
              <a:rPr lang="en-US" altLang="en-US" baseline="-25000" smtClean="0"/>
              <a:t>3</a:t>
            </a:r>
            <a:r>
              <a:rPr lang="en-US" altLang="en-US" smtClean="0"/>
              <a:t> – (W</a:t>
            </a:r>
            <a:r>
              <a:rPr lang="en-US" altLang="en-US" baseline="-25000" smtClean="0"/>
              <a:t>2</a:t>
            </a:r>
            <a:r>
              <a:rPr lang="en-US" altLang="en-US" smtClean="0"/>
              <a:t>+W</a:t>
            </a:r>
            <a:r>
              <a:rPr lang="en-US" altLang="en-US" baseline="-25000" smtClean="0"/>
              <a:t>1</a:t>
            </a:r>
            <a:r>
              <a:rPr lang="en-US" altLang="en-US" smtClean="0"/>
              <a:t>+W</a:t>
            </a:r>
            <a:r>
              <a:rPr lang="en-US" altLang="en-US" baseline="-25000" smtClean="0"/>
              <a:t>0</a:t>
            </a:r>
            <a:r>
              <a:rPr lang="en-US" altLang="en-US" smtClean="0"/>
              <a:t>)</a:t>
            </a:r>
          </a:p>
          <a:p>
            <a:pPr lvl="4" algn="just">
              <a:spcBef>
                <a:spcPts val="1200"/>
              </a:spcBef>
            </a:pPr>
            <a:r>
              <a:rPr lang="en-US" altLang="en-US" smtClean="0"/>
              <a:t>...</a:t>
            </a:r>
          </a:p>
          <a:p>
            <a:pPr lvl="4" algn="just">
              <a:spcBef>
                <a:spcPts val="1200"/>
              </a:spcBef>
            </a:pPr>
            <a:r>
              <a:rPr lang="en-US" altLang="en-US" smtClean="0"/>
              <a:t>V</a:t>
            </a:r>
            <a:r>
              <a:rPr lang="en-US" altLang="en-US" baseline="-25000" smtClean="0"/>
              <a:t>n</a:t>
            </a:r>
            <a:r>
              <a:rPr lang="en-US" altLang="en-US" smtClean="0"/>
              <a:t> = W</a:t>
            </a:r>
            <a:r>
              <a:rPr lang="en-US" altLang="en-US" baseline="-25000" smtClean="0"/>
              <a:t>n</a:t>
            </a:r>
            <a:r>
              <a:rPr lang="en-US" altLang="en-US" smtClean="0"/>
              <a:t> – (W</a:t>
            </a:r>
            <a:r>
              <a:rPr lang="en-US" altLang="en-US" baseline="-25000" smtClean="0"/>
              <a:t>n-1</a:t>
            </a:r>
            <a:r>
              <a:rPr lang="en-US" altLang="en-US" smtClean="0"/>
              <a:t>+W</a:t>
            </a:r>
            <a:r>
              <a:rPr lang="en-US" altLang="en-US" baseline="-25000" smtClean="0"/>
              <a:t>n-2</a:t>
            </a:r>
            <a:r>
              <a:rPr lang="en-US" altLang="en-US" smtClean="0"/>
              <a:t>+W</a:t>
            </a:r>
            <a:r>
              <a:rPr lang="en-US" altLang="en-US" baseline="-25000" smtClean="0"/>
              <a:t>n-3</a:t>
            </a:r>
            <a:r>
              <a:rPr lang="en-US" altLang="en-US" smtClean="0"/>
              <a:t>...W</a:t>
            </a:r>
            <a:r>
              <a:rPr lang="en-US" altLang="en-US" baseline="-25000" smtClean="0"/>
              <a:t>0</a:t>
            </a:r>
            <a:r>
              <a:rPr lang="en-US" altLang="en-US" smtClean="0"/>
              <a:t>)</a:t>
            </a:r>
          </a:p>
          <a:p>
            <a:pPr lvl="3" algn="just">
              <a:spcBef>
                <a:spcPts val="1200"/>
              </a:spcBef>
            </a:pPr>
            <a:r>
              <a:rPr lang="en-US" altLang="en-US" smtClean="0"/>
              <a:t>Solve these equations for the weights</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3"/>
          <p:cNvSpPr>
            <a:spLocks noGrp="1" noChangeArrowheads="1"/>
          </p:cNvSpPr>
          <p:nvPr>
            <p:ph type="body" idx="1"/>
          </p:nvPr>
        </p:nvSpPr>
        <p:spPr>
          <a:xfrm>
            <a:off x="762000" y="304800"/>
            <a:ext cx="7772400" cy="3733800"/>
          </a:xfrm>
        </p:spPr>
        <p:txBody>
          <a:bodyPr/>
          <a:lstStyle/>
          <a:p>
            <a:pPr marL="457200" lvl="1" indent="0">
              <a:buFontTx/>
              <a:buNone/>
            </a:pPr>
            <a:r>
              <a:rPr lang="en-US" altLang="en-US" smtClean="0"/>
              <a:t>Other Selected-Code Techniques</a:t>
            </a:r>
          </a:p>
          <a:p>
            <a:pPr lvl="3"/>
            <a:r>
              <a:rPr lang="en-US" altLang="en-US" smtClean="0"/>
              <a:t>Besides the major carrier method, other selected-codes techniques have been developed to reduce the test time associated with all-codes testing.   </a:t>
            </a:r>
          </a:p>
          <a:p>
            <a:pPr lvl="3"/>
            <a:r>
              <a:rPr lang="en-US" altLang="en-US" smtClean="0"/>
              <a:t>The simplest of these is the segmented method.  This method only works for certain types of DAC and ADC architectures.</a:t>
            </a:r>
          </a:p>
          <a:p>
            <a:pPr lvl="3"/>
            <a:r>
              <a:rPr lang="en-US" altLang="en-US" smtClean="0"/>
              <a:t>Alternatively, “trouble codes” can be identified during characterization. These codes together with certain segments are to be tested in production.</a:t>
            </a:r>
          </a:p>
        </p:txBody>
      </p:sp>
      <p:graphicFrame>
        <p:nvGraphicFramePr>
          <p:cNvPr id="90115" name="Object 4"/>
          <p:cNvGraphicFramePr>
            <a:graphicFrameLocks noChangeAspect="1"/>
          </p:cNvGraphicFramePr>
          <p:nvPr/>
        </p:nvGraphicFramePr>
        <p:xfrm>
          <a:off x="2743200" y="4495800"/>
          <a:ext cx="3648075" cy="1971675"/>
        </p:xfrm>
        <a:graphic>
          <a:graphicData uri="http://schemas.openxmlformats.org/presentationml/2006/ole">
            <mc:AlternateContent xmlns:mc="http://schemas.openxmlformats.org/markup-compatibility/2006">
              <mc:Choice xmlns:v="urn:schemas-microsoft-com:vml" Requires="v">
                <p:oleObj spid="_x0000_s90145" name="Bitmap Image" r:id="rId3" imgW="3648518" imgH="1971522" progId="Paint.Picture">
                  <p:embed/>
                </p:oleObj>
              </mc:Choice>
              <mc:Fallback>
                <p:oleObj name="Bitmap Image" r:id="rId3" imgW="3648518" imgH="1971522"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4495800"/>
                        <a:ext cx="3648075" cy="197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DAC AC test</a:t>
            </a:r>
            <a:endParaRPr lang="en-US" dirty="0"/>
          </a:p>
        </p:txBody>
      </p:sp>
      <p:sp>
        <p:nvSpPr>
          <p:cNvPr id="3" name="Content Placeholder 2"/>
          <p:cNvSpPr>
            <a:spLocks noGrp="1"/>
          </p:cNvSpPr>
          <p:nvPr>
            <p:ph idx="1"/>
          </p:nvPr>
        </p:nvSpPr>
        <p:spPr>
          <a:xfrm>
            <a:off x="457200" y="1075267"/>
            <a:ext cx="8534400" cy="4906963"/>
          </a:xfrm>
        </p:spPr>
        <p:txBody>
          <a:bodyPr/>
          <a:lstStyle/>
          <a:p>
            <a:r>
              <a:rPr lang="en-US" dirty="0" smtClean="0"/>
              <a:t>DAC input: digital sine wave</a:t>
            </a:r>
          </a:p>
          <a:p>
            <a:pPr lvl="1"/>
            <a:r>
              <a:rPr lang="en-US" dirty="0" smtClean="0"/>
              <a:t>D(k) = round( (A sin(2 pi J k / M) + 1)/2 * 2^N)</a:t>
            </a:r>
          </a:p>
          <a:p>
            <a:pPr lvl="1"/>
            <a:r>
              <a:rPr lang="en-US" dirty="0" smtClean="0"/>
              <a:t>where A is amp, </a:t>
            </a:r>
            <a:r>
              <a:rPr lang="en-US" dirty="0" err="1" smtClean="0"/>
              <a:t>Vref</a:t>
            </a:r>
            <a:r>
              <a:rPr lang="en-US" dirty="0" smtClean="0"/>
              <a:t> or slightly less</a:t>
            </a:r>
          </a:p>
          <a:p>
            <a:pPr lvl="1"/>
            <a:r>
              <a:rPr lang="en-US" dirty="0" smtClean="0"/>
              <a:t>M is the number of DAC output samples to generate</a:t>
            </a:r>
          </a:p>
          <a:p>
            <a:pPr lvl="1"/>
            <a:r>
              <a:rPr lang="en-US" dirty="0" smtClean="0"/>
              <a:t>J is the number of sine periods in M points</a:t>
            </a:r>
          </a:p>
          <a:p>
            <a:pPr lvl="1"/>
            <a:r>
              <a:rPr lang="en-US" dirty="0" smtClean="0"/>
              <a:t>k is time index ranging 0, 1, 2, to M-1</a:t>
            </a:r>
          </a:p>
          <a:p>
            <a:r>
              <a:rPr lang="en-US" dirty="0" smtClean="0"/>
              <a:t>DAC output: treat as analog</a:t>
            </a:r>
          </a:p>
          <a:p>
            <a:pPr lvl="1"/>
            <a:r>
              <a:rPr lang="en-US" dirty="0" smtClean="0"/>
              <a:t>Use an “ideal” ADC to capture DAC output</a:t>
            </a:r>
          </a:p>
          <a:p>
            <a:pPr lvl="1"/>
            <a:r>
              <a:rPr lang="en-US" dirty="0" smtClean="0"/>
              <a:t>Or an ADC with &gt;10X speed, and &gt;3 extra bits</a:t>
            </a:r>
            <a:endParaRPr lang="en-US" dirty="0"/>
          </a:p>
        </p:txBody>
      </p:sp>
      <p:sp>
        <p:nvSpPr>
          <p:cNvPr id="4" name="Slide Number Placeholder 3"/>
          <p:cNvSpPr>
            <a:spLocks noGrp="1"/>
          </p:cNvSpPr>
          <p:nvPr>
            <p:ph type="sldNum" sz="quarter" idx="12"/>
          </p:nvPr>
        </p:nvSpPr>
        <p:spPr/>
        <p:txBody>
          <a:bodyPr/>
          <a:lstStyle/>
          <a:p>
            <a:pPr>
              <a:defRPr/>
            </a:pPr>
            <a:fld id="{783A249B-A591-45E7-8728-1F42BE016C08}" type="slidenum">
              <a:rPr lang="en-US" smtClean="0"/>
              <a:pPr>
                <a:defRPr/>
              </a:pPr>
              <a:t>75</a:t>
            </a:fld>
            <a:endParaRPr lang="en-US"/>
          </a:p>
        </p:txBody>
      </p:sp>
    </p:spTree>
    <p:extLst>
      <p:ext uri="{BB962C8B-B14F-4D97-AF65-F5344CB8AC3E}">
        <p14:creationId xmlns:p14="http://schemas.microsoft.com/office/powerpoint/2010/main" val="81637684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ADC is sampling at integer H times DAC clock rate</a:t>
            </a:r>
          </a:p>
          <a:p>
            <a:pPr lvl="1"/>
            <a:r>
              <a:rPr lang="en-US" dirty="0" smtClean="0"/>
              <a:t>Samples per DAC clock period is H</a:t>
            </a:r>
          </a:p>
          <a:p>
            <a:pPr lvl="1"/>
            <a:r>
              <a:rPr lang="en-US" dirty="0" smtClean="0"/>
              <a:t>Total ADC samples to capture is H*M</a:t>
            </a:r>
          </a:p>
          <a:p>
            <a:pPr lvl="1"/>
            <a:r>
              <a:rPr lang="en-US" dirty="0" smtClean="0"/>
              <a:t>Captured data will be coherent</a:t>
            </a:r>
          </a:p>
          <a:p>
            <a:r>
              <a:rPr lang="en-US" dirty="0" smtClean="0"/>
              <a:t>If H is not an integer</a:t>
            </a:r>
          </a:p>
          <a:p>
            <a:pPr lvl="1"/>
            <a:r>
              <a:rPr lang="en-US" dirty="0" smtClean="0"/>
              <a:t>You still have H*M points in captured data</a:t>
            </a:r>
          </a:p>
          <a:p>
            <a:pPr lvl="1"/>
            <a:r>
              <a:rPr lang="en-US" dirty="0" smtClean="0"/>
              <a:t>But coherent sampling may be lost</a:t>
            </a:r>
          </a:p>
          <a:p>
            <a:pPr lvl="1"/>
            <a:r>
              <a:rPr lang="en-US" dirty="0" smtClean="0"/>
              <a:t>Non-coherent sampling FFT may be needed</a:t>
            </a:r>
            <a:endParaRPr lang="en-US" dirty="0"/>
          </a:p>
        </p:txBody>
      </p:sp>
      <p:sp>
        <p:nvSpPr>
          <p:cNvPr id="4" name="Slide Number Placeholder 3"/>
          <p:cNvSpPr>
            <a:spLocks noGrp="1"/>
          </p:cNvSpPr>
          <p:nvPr>
            <p:ph type="sldNum" sz="quarter" idx="12"/>
          </p:nvPr>
        </p:nvSpPr>
        <p:spPr/>
        <p:txBody>
          <a:bodyPr/>
          <a:lstStyle/>
          <a:p>
            <a:pPr>
              <a:defRPr/>
            </a:pPr>
            <a:fld id="{783A249B-A591-45E7-8728-1F42BE016C08}" type="slidenum">
              <a:rPr lang="en-US" smtClean="0"/>
              <a:pPr>
                <a:defRPr/>
              </a:pPr>
              <a:t>76</a:t>
            </a:fld>
            <a:endParaRPr lang="en-US"/>
          </a:p>
        </p:txBody>
      </p:sp>
    </p:spTree>
    <p:extLst>
      <p:ext uri="{BB962C8B-B14F-4D97-AF65-F5344CB8AC3E}">
        <p14:creationId xmlns:p14="http://schemas.microsoft.com/office/powerpoint/2010/main" val="162614686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a:t>
            </a:r>
            <a:endParaRPr lang="en-US" dirty="0"/>
          </a:p>
        </p:txBody>
      </p:sp>
      <p:sp>
        <p:nvSpPr>
          <p:cNvPr id="3" name="Content Placeholder 2"/>
          <p:cNvSpPr>
            <a:spLocks noGrp="1"/>
          </p:cNvSpPr>
          <p:nvPr>
            <p:ph idx="1"/>
          </p:nvPr>
        </p:nvSpPr>
        <p:spPr/>
        <p:txBody>
          <a:bodyPr/>
          <a:lstStyle/>
          <a:p>
            <a:r>
              <a:rPr lang="en-US" dirty="0" smtClean="0"/>
              <a:t>In your DAC model, make sure output switches and capacitors are included.</a:t>
            </a:r>
          </a:p>
          <a:p>
            <a:r>
              <a:rPr lang="en-US" dirty="0" smtClean="0"/>
              <a:t>For simplicity, only model first order RC effects</a:t>
            </a:r>
          </a:p>
          <a:p>
            <a:r>
              <a:rPr lang="en-US" dirty="0" smtClean="0"/>
              <a:t>Assume ADC with infinite resolution and a sampling rate that is an integer times the DAC rate</a:t>
            </a:r>
          </a:p>
          <a:p>
            <a:r>
              <a:rPr lang="en-US" dirty="0" smtClean="0"/>
              <a:t>Select M to be an power of 2, and select J to be odd and J/M in the range of 5-10%.</a:t>
            </a:r>
          </a:p>
          <a:p>
            <a:r>
              <a:rPr lang="en-US" dirty="0" smtClean="0"/>
              <a:t>Plot the ADC output spectrum.</a:t>
            </a:r>
            <a:endParaRPr lang="en-US" dirty="0"/>
          </a:p>
        </p:txBody>
      </p:sp>
      <p:sp>
        <p:nvSpPr>
          <p:cNvPr id="4" name="Slide Number Placeholder 3"/>
          <p:cNvSpPr>
            <a:spLocks noGrp="1"/>
          </p:cNvSpPr>
          <p:nvPr>
            <p:ph type="sldNum" sz="quarter" idx="12"/>
          </p:nvPr>
        </p:nvSpPr>
        <p:spPr/>
        <p:txBody>
          <a:bodyPr/>
          <a:lstStyle/>
          <a:p>
            <a:pPr>
              <a:defRPr/>
            </a:pPr>
            <a:fld id="{783A249B-A591-45E7-8728-1F42BE016C08}" type="slidenum">
              <a:rPr lang="en-US" smtClean="0"/>
              <a:pPr>
                <a:defRPr/>
              </a:pPr>
              <a:t>77</a:t>
            </a:fld>
            <a:endParaRPr lang="en-US"/>
          </a:p>
        </p:txBody>
      </p:sp>
    </p:spTree>
    <p:extLst>
      <p:ext uri="{BB962C8B-B14F-4D97-AF65-F5344CB8AC3E}">
        <p14:creationId xmlns:p14="http://schemas.microsoft.com/office/powerpoint/2010/main" val="37665446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DAC transient test</a:t>
            </a:r>
            <a:endParaRPr lang="en-US" dirty="0"/>
          </a:p>
        </p:txBody>
      </p:sp>
      <p:sp>
        <p:nvSpPr>
          <p:cNvPr id="91138" name="Rectangle 3"/>
          <p:cNvSpPr>
            <a:spLocks noGrp="1" noChangeArrowheads="1"/>
          </p:cNvSpPr>
          <p:nvPr>
            <p:ph idx="1"/>
          </p:nvPr>
        </p:nvSpPr>
        <p:spPr/>
        <p:txBody>
          <a:bodyPr/>
          <a:lstStyle/>
          <a:p>
            <a:pPr marL="57150" indent="0">
              <a:buFontTx/>
              <a:buNone/>
            </a:pPr>
            <a:r>
              <a:rPr lang="en-US" altLang="en-US" dirty="0" smtClean="0"/>
              <a:t>Conversion Time (Settling Time)</a:t>
            </a:r>
          </a:p>
          <a:p>
            <a:pPr lvl="1"/>
            <a:r>
              <a:rPr lang="en-US" altLang="en-US" dirty="0" smtClean="0"/>
              <a:t>The straightforward approach to testing settling time is to digitize the DAC’s output as it transitions from one code to another and then use the known time period between digitizer samples to calculate the settling time.  </a:t>
            </a:r>
          </a:p>
          <a:p>
            <a:pPr lvl="1"/>
            <a:r>
              <a:rPr lang="en-US" altLang="en-US" dirty="0" smtClean="0"/>
              <a:t>We measure the final settled voltage, calculate the settled voltage limits (i.e. +/- 1/2 LSB) and then calculate the time between the digital signal transition that initiates a DAC code change and the point at which the DAC first stays within the error band limits </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62" name="Object 4"/>
          <p:cNvGraphicFramePr>
            <a:graphicFrameLocks noChangeAspect="1"/>
          </p:cNvGraphicFramePr>
          <p:nvPr/>
        </p:nvGraphicFramePr>
        <p:xfrm>
          <a:off x="762000" y="1282700"/>
          <a:ext cx="8001000" cy="4318000"/>
        </p:xfrm>
        <a:graphic>
          <a:graphicData uri="http://schemas.openxmlformats.org/presentationml/2006/ole">
            <mc:AlternateContent xmlns:mc="http://schemas.openxmlformats.org/markup-compatibility/2006">
              <mc:Choice xmlns:v="urn:schemas-microsoft-com:vml" Requires="v">
                <p:oleObj spid="_x0000_s92192" name="Bitmap Image" r:id="rId3" imgW="6171704" imgH="3362851" progId="Paint.Picture">
                  <p:embed/>
                </p:oleObj>
              </mc:Choice>
              <mc:Fallback>
                <p:oleObj name="Bitmap Image" r:id="rId3" imgW="6171704" imgH="3362851"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282700"/>
                        <a:ext cx="800100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Ideal ADC</a:t>
            </a:r>
          </a:p>
        </p:txBody>
      </p:sp>
      <p:sp>
        <p:nvSpPr>
          <p:cNvPr id="1433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89E1D07-60D8-4C3A-B8EC-7E8A440F2234}" type="slidenum">
              <a:rPr lang="en-US" sz="1400"/>
              <a:pPr>
                <a:spcBef>
                  <a:spcPct val="0"/>
                </a:spcBef>
                <a:buFontTx/>
                <a:buNone/>
              </a:pPr>
              <a:t>8</a:t>
            </a:fld>
            <a:endParaRPr lang="en-US" sz="1400"/>
          </a:p>
        </p:txBody>
      </p:sp>
      <p:graphicFrame>
        <p:nvGraphicFramePr>
          <p:cNvPr id="14340" name="Object 3"/>
          <p:cNvGraphicFramePr>
            <a:graphicFrameLocks noChangeAspect="1"/>
          </p:cNvGraphicFramePr>
          <p:nvPr/>
        </p:nvGraphicFramePr>
        <p:xfrm>
          <a:off x="76200" y="1143000"/>
          <a:ext cx="8339138" cy="5470525"/>
        </p:xfrm>
        <a:graphic>
          <a:graphicData uri="http://schemas.openxmlformats.org/presentationml/2006/ole">
            <mc:AlternateContent xmlns:mc="http://schemas.openxmlformats.org/markup-compatibility/2006">
              <mc:Choice xmlns:v="urn:schemas-microsoft-com:vml" Requires="v">
                <p:oleObj spid="_x0000_s14370" name="Equation" r:id="rId3" imgW="3251200" imgH="2133600" progId="Equation.DSMT4">
                  <p:embed/>
                </p:oleObj>
              </mc:Choice>
              <mc:Fallback>
                <p:oleObj name="Equation" r:id="rId3" imgW="3251200" imgH="21336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1143000"/>
                        <a:ext cx="8339138"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3"/>
          <p:cNvSpPr>
            <a:spLocks noGrp="1" noChangeArrowheads="1"/>
          </p:cNvSpPr>
          <p:nvPr>
            <p:ph type="body" idx="1"/>
          </p:nvPr>
        </p:nvSpPr>
        <p:spPr>
          <a:xfrm>
            <a:off x="457200" y="457200"/>
            <a:ext cx="8458200" cy="2667000"/>
          </a:xfrm>
        </p:spPr>
        <p:txBody>
          <a:bodyPr/>
          <a:lstStyle/>
          <a:p>
            <a:pPr marL="57150" indent="0">
              <a:buFontTx/>
              <a:buNone/>
            </a:pPr>
            <a:r>
              <a:rPr lang="en-US" altLang="en-US" smtClean="0"/>
              <a:t>Overshoot, Undershoot</a:t>
            </a:r>
          </a:p>
          <a:p>
            <a:pPr lvl="2"/>
            <a:r>
              <a:rPr lang="en-US" altLang="en-US" smtClean="0"/>
              <a:t>Overshoot and undershoot can also be calculated from the samples collected during the DAC settling time test.  These are defined as a percentage of the voltage swing or as an absolute voltage.   Below is a DAC output with 50% overshoot and 10% undershoot on a –FS to +FS transition</a:t>
            </a:r>
          </a:p>
        </p:txBody>
      </p:sp>
      <p:graphicFrame>
        <p:nvGraphicFramePr>
          <p:cNvPr id="93187" name="Object 4"/>
          <p:cNvGraphicFramePr>
            <a:graphicFrameLocks noChangeAspect="1"/>
          </p:cNvGraphicFramePr>
          <p:nvPr/>
        </p:nvGraphicFramePr>
        <p:xfrm>
          <a:off x="3048000" y="3810000"/>
          <a:ext cx="4248150" cy="2867025"/>
        </p:xfrm>
        <a:graphic>
          <a:graphicData uri="http://schemas.openxmlformats.org/presentationml/2006/ole">
            <mc:AlternateContent xmlns:mc="http://schemas.openxmlformats.org/markup-compatibility/2006">
              <mc:Choice xmlns:v="urn:schemas-microsoft-com:vml" Requires="v">
                <p:oleObj spid="_x0000_s93217" name="Bitmap Image" r:id="rId3" imgW="4248387" imgH="2866739" progId="Paint.Picture">
                  <p:embed/>
                </p:oleObj>
              </mc:Choice>
              <mc:Fallback>
                <p:oleObj name="Bitmap Image" r:id="rId3" imgW="4248387" imgH="2866739"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3810000"/>
                        <a:ext cx="4248150" cy="286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p:cNvSpPr>
            <a:spLocks noGrp="1" noChangeArrowheads="1"/>
          </p:cNvSpPr>
          <p:nvPr>
            <p:ph type="body" idx="1"/>
          </p:nvPr>
        </p:nvSpPr>
        <p:spPr>
          <a:xfrm>
            <a:off x="381000" y="228600"/>
            <a:ext cx="8534400" cy="3429000"/>
          </a:xfrm>
        </p:spPr>
        <p:txBody>
          <a:bodyPr/>
          <a:lstStyle/>
          <a:p>
            <a:pPr marL="57150" indent="0">
              <a:buFontTx/>
              <a:buNone/>
            </a:pPr>
            <a:r>
              <a:rPr lang="en-US" altLang="en-US" smtClean="0"/>
              <a:t>Rise/Fall Time</a:t>
            </a:r>
          </a:p>
          <a:p>
            <a:pPr lvl="2" algn="just">
              <a:spcBef>
                <a:spcPts val="1200"/>
              </a:spcBef>
            </a:pPr>
            <a:r>
              <a:rPr lang="en-US" altLang="en-US" smtClean="0"/>
              <a:t>Rise and fall time can also be measured from the digitized waveform collected during a settling time test.  Rise and fall times are typically defined as the time between two markers, one of which is 10% of the way between the initial value and the final value and the other of which is 90% of the way between these values.</a:t>
            </a:r>
          </a:p>
        </p:txBody>
      </p:sp>
      <p:graphicFrame>
        <p:nvGraphicFramePr>
          <p:cNvPr id="94211" name="Object 4"/>
          <p:cNvGraphicFramePr>
            <a:graphicFrameLocks noChangeAspect="1"/>
          </p:cNvGraphicFramePr>
          <p:nvPr/>
        </p:nvGraphicFramePr>
        <p:xfrm>
          <a:off x="2438400" y="3733800"/>
          <a:ext cx="4883150" cy="2830513"/>
        </p:xfrm>
        <a:graphic>
          <a:graphicData uri="http://schemas.openxmlformats.org/presentationml/2006/ole">
            <mc:AlternateContent xmlns:mc="http://schemas.openxmlformats.org/markup-compatibility/2006">
              <mc:Choice xmlns:v="urn:schemas-microsoft-com:vml" Requires="v">
                <p:oleObj spid="_x0000_s94241" name="Bitmap Image" r:id="rId3" imgW="5191102" imgH="3009740" progId="Paint.Picture">
                  <p:embed/>
                </p:oleObj>
              </mc:Choice>
              <mc:Fallback>
                <p:oleObj name="Bitmap Image" r:id="rId3" imgW="5191102" imgH="3009740"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3733800"/>
                        <a:ext cx="4883150"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3"/>
          <p:cNvSpPr>
            <a:spLocks noGrp="1" noChangeArrowheads="1"/>
          </p:cNvSpPr>
          <p:nvPr>
            <p:ph type="body" idx="1"/>
          </p:nvPr>
        </p:nvSpPr>
        <p:spPr>
          <a:xfrm>
            <a:off x="304800" y="228600"/>
            <a:ext cx="8305800" cy="4114800"/>
          </a:xfrm>
        </p:spPr>
        <p:txBody>
          <a:bodyPr/>
          <a:lstStyle/>
          <a:p>
            <a:pPr marL="57150" indent="0">
              <a:buFontTx/>
              <a:buNone/>
            </a:pPr>
            <a:r>
              <a:rPr lang="en-US" altLang="en-US" smtClean="0"/>
              <a:t>DAC to DAC Skew</a:t>
            </a:r>
          </a:p>
          <a:p>
            <a:pPr lvl="2"/>
            <a:r>
              <a:rPr lang="en-US" altLang="en-US" smtClean="0"/>
              <a:t>Some types of DACs are designed for use in matched groups.  </a:t>
            </a:r>
          </a:p>
          <a:p>
            <a:pPr lvl="3"/>
            <a:r>
              <a:rPr lang="en-US" altLang="en-US" smtClean="0"/>
              <a:t>For example, a color palette RAM DAC is a device that is used to produce colors on video monitors.  A RAM DAC uses a random access memory (RAM) lookup table to turn a single color value into a set of three DAC output values, representing the red, green, and blue intensity of each pixel.  These DAC outputs must change almost simultaneously to produce a clean change from one pixel color to the next.  </a:t>
            </a:r>
          </a:p>
          <a:p>
            <a:pPr lvl="2"/>
            <a:r>
              <a:rPr lang="en-US" altLang="en-US" smtClean="0"/>
              <a:t>The degree of mismatch between the three DAC outputs is called DAC-to-DAC skew.  It is measured by digitizing each DAC output and comparing the timing of the 50% point of each output to the 50% point of the other outputs.  There are three skew values (R-G, G-B, and B-R) as illustrated in the next slide.</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6258" name="Object 2"/>
          <p:cNvGraphicFramePr>
            <a:graphicFrameLocks noChangeAspect="1"/>
          </p:cNvGraphicFramePr>
          <p:nvPr/>
        </p:nvGraphicFramePr>
        <p:xfrm>
          <a:off x="1752600" y="990600"/>
          <a:ext cx="5534025" cy="4784725"/>
        </p:xfrm>
        <a:graphic>
          <a:graphicData uri="http://schemas.openxmlformats.org/presentationml/2006/ole">
            <mc:AlternateContent xmlns:mc="http://schemas.openxmlformats.org/markup-compatibility/2006">
              <mc:Choice xmlns:v="urn:schemas-microsoft-com:vml" Requires="v">
                <p:oleObj spid="_x0000_s96288" name="Bitmap Image" r:id="rId3" imgW="4362171" imgH="3771613" progId="Paint.Picture">
                  <p:embed/>
                </p:oleObj>
              </mc:Choice>
              <mc:Fallback>
                <p:oleObj name="Bitmap Image" r:id="rId3" imgW="4362171" imgH="3771613"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990600"/>
                        <a:ext cx="5534025" cy="478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3"/>
          <p:cNvSpPr>
            <a:spLocks noGrp="1" noChangeArrowheads="1"/>
          </p:cNvSpPr>
          <p:nvPr>
            <p:ph type="body" idx="1"/>
          </p:nvPr>
        </p:nvSpPr>
        <p:spPr>
          <a:xfrm>
            <a:off x="381000" y="304800"/>
            <a:ext cx="8229600" cy="4114800"/>
          </a:xfrm>
        </p:spPr>
        <p:txBody>
          <a:bodyPr/>
          <a:lstStyle/>
          <a:p>
            <a:pPr marL="57150" indent="0">
              <a:buFontTx/>
              <a:buNone/>
            </a:pPr>
            <a:r>
              <a:rPr lang="en-US" altLang="en-US" smtClean="0"/>
              <a:t>Glitch Energy</a:t>
            </a:r>
          </a:p>
          <a:p>
            <a:pPr lvl="2"/>
            <a:r>
              <a:rPr lang="en-US" altLang="en-US" smtClean="0"/>
              <a:t>Glitch energy is another specification common to high frequency DACs, especially video DACs.  It is defined as the total area of the glitches in a DAC’s output as it transitions across the largest major transition (i.e. 01111111 to 10000000 in an 8-bit DAC) and back again.  </a:t>
            </a:r>
          </a:p>
          <a:p>
            <a:pPr lvl="2"/>
            <a:r>
              <a:rPr lang="en-US" altLang="en-US" smtClean="0"/>
              <a:t>The parameter is expressed in picosecond-volts (psV).  </a:t>
            </a:r>
          </a:p>
          <a:p>
            <a:pPr lvl="2"/>
            <a:r>
              <a:rPr lang="en-US" altLang="en-US" smtClean="0"/>
              <a:t>One area of ambiguity in this specification: is area under the negative-going spike considered negative area, to be subtracted from the area under the positive spike, or is it positive area to be added?  </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8306" name="Object 2"/>
          <p:cNvGraphicFramePr>
            <a:graphicFrameLocks noChangeAspect="1"/>
          </p:cNvGraphicFramePr>
          <p:nvPr/>
        </p:nvGraphicFramePr>
        <p:xfrm>
          <a:off x="1447800" y="2114550"/>
          <a:ext cx="6748463" cy="3808413"/>
        </p:xfrm>
        <a:graphic>
          <a:graphicData uri="http://schemas.openxmlformats.org/presentationml/2006/ole">
            <mc:AlternateContent xmlns:mc="http://schemas.openxmlformats.org/markup-compatibility/2006">
              <mc:Choice xmlns:v="urn:schemas-microsoft-com:vml" Requires="v">
                <p:oleObj spid="_x0000_s98336" name="Bitmap Image" r:id="rId3" imgW="4658255" imgH="2629378" progId="Paint.Picture">
                  <p:embed/>
                </p:oleObj>
              </mc:Choice>
              <mc:Fallback>
                <p:oleObj name="Bitmap Image" r:id="rId3" imgW="4658255" imgH="2629378"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2114550"/>
                        <a:ext cx="6748463" cy="380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2"/>
          <p:cNvSpPr>
            <a:spLocks noGrp="1"/>
          </p:cNvSpPr>
          <p:nvPr>
            <p:ph type="title"/>
          </p:nvPr>
        </p:nvSpPr>
        <p:spPr/>
        <p:txBody>
          <a:bodyPr/>
          <a:lstStyle/>
          <a:p>
            <a:r>
              <a:rPr lang="en-US" altLang="en-US" smtClean="0"/>
              <a:t>HW</a:t>
            </a:r>
          </a:p>
        </p:txBody>
      </p:sp>
      <p:sp>
        <p:nvSpPr>
          <p:cNvPr id="99331" name="Content Placeholder 3"/>
          <p:cNvSpPr>
            <a:spLocks noGrp="1"/>
          </p:cNvSpPr>
          <p:nvPr>
            <p:ph idx="1"/>
          </p:nvPr>
        </p:nvSpPr>
        <p:spPr/>
        <p:txBody>
          <a:bodyPr/>
          <a:lstStyle/>
          <a:p>
            <a:r>
              <a:rPr lang="en-US" altLang="en-US" sz="2800" smtClean="0"/>
              <a:t>Suppose a DAC is tested and the vectors of input C and output V are available. Vrefb and Vreft are also given for the bottom and top of the reference range. Write a Matlab function to generate the offset, gain error, INLk/DNLk, and INL/DNL, and plot INLk~k, DNLk~k plots.</a:t>
            </a:r>
          </a:p>
          <a:p>
            <a:r>
              <a:rPr lang="en-US" altLang="en-US" sz="2800" smtClean="0"/>
              <a:t>Suppose the waveform of the DAC output transient (as on the previous page) for two conversions is captured and recorded in V and t vectors. Write a Matlab function to compute the settling time, rise time, overshoot, and glitch energy.</a:t>
            </a:r>
          </a:p>
        </p:txBody>
      </p:sp>
      <p:sp>
        <p:nvSpPr>
          <p:cNvPr id="9933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FAB4E81-857D-40A7-A092-51E85BFEAD89}" type="slidenum">
              <a:rPr lang="en-US" altLang="en-US" sz="1400"/>
              <a:pPr>
                <a:spcBef>
                  <a:spcPct val="0"/>
                </a:spcBef>
                <a:buFontTx/>
                <a:buNone/>
              </a:pPr>
              <a:t>86</a:t>
            </a:fld>
            <a:endParaRPr lang="en-US" altLang="en-US" sz="140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2"/>
          <p:cNvSpPr>
            <a:spLocks noGrp="1"/>
          </p:cNvSpPr>
          <p:nvPr>
            <p:ph type="title"/>
          </p:nvPr>
        </p:nvSpPr>
        <p:spPr/>
        <p:txBody>
          <a:bodyPr/>
          <a:lstStyle/>
          <a:p>
            <a:r>
              <a:rPr lang="en-US" altLang="en-US" smtClean="0"/>
              <a:t>Food for thought</a:t>
            </a:r>
          </a:p>
        </p:txBody>
      </p:sp>
      <p:sp>
        <p:nvSpPr>
          <p:cNvPr id="100355" name="Content Placeholder 3"/>
          <p:cNvSpPr>
            <a:spLocks noGrp="1"/>
          </p:cNvSpPr>
          <p:nvPr>
            <p:ph idx="1"/>
          </p:nvPr>
        </p:nvSpPr>
        <p:spPr/>
        <p:txBody>
          <a:bodyPr/>
          <a:lstStyle/>
          <a:p>
            <a:r>
              <a:rPr lang="en-US" altLang="en-US" smtClean="0"/>
              <a:t>Typically in a given technology, available DAC performance is better than available ADC performance (could be quite bit better).</a:t>
            </a:r>
          </a:p>
          <a:p>
            <a:r>
              <a:rPr lang="en-US" altLang="en-US" smtClean="0"/>
              <a:t>How do you use an ADC to capture the DAC transient waveform?</a:t>
            </a:r>
          </a:p>
        </p:txBody>
      </p:sp>
      <p:sp>
        <p:nvSpPr>
          <p:cNvPr id="1003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2398886-B29C-4772-A745-AFD8EA3EF325}" type="slidenum">
              <a:rPr lang="en-US" altLang="en-US" sz="1400"/>
              <a:pPr>
                <a:spcBef>
                  <a:spcPct val="0"/>
                </a:spcBef>
                <a:buFontTx/>
                <a:buNone/>
              </a:pPr>
              <a:t>87</a:t>
            </a:fld>
            <a:endParaRPr lang="en-US" altLang="en-US" sz="140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US" altLang="en-US" dirty="0" smtClean="0"/>
              <a:t>Possibilities</a:t>
            </a:r>
          </a:p>
        </p:txBody>
      </p:sp>
      <p:sp>
        <p:nvSpPr>
          <p:cNvPr id="2" name="Content Placeholder 1"/>
          <p:cNvSpPr>
            <a:spLocks noGrp="1"/>
          </p:cNvSpPr>
          <p:nvPr>
            <p:ph idx="1"/>
          </p:nvPr>
        </p:nvSpPr>
        <p:spPr/>
        <p:txBody>
          <a:bodyPr/>
          <a:lstStyle/>
          <a:p>
            <a:r>
              <a:rPr lang="en-US" altLang="en-US" dirty="0"/>
              <a:t>P</a:t>
            </a:r>
            <a:r>
              <a:rPr lang="en-US" altLang="en-US" dirty="0" smtClean="0"/>
              <a:t>edestal DACs </a:t>
            </a:r>
          </a:p>
          <a:p>
            <a:endParaRPr lang="en-US" dirty="0"/>
          </a:p>
          <a:p>
            <a:endParaRPr lang="en-US" dirty="0" smtClean="0"/>
          </a:p>
          <a:p>
            <a:r>
              <a:rPr lang="en-US" dirty="0" smtClean="0"/>
              <a:t>Under-sampling</a:t>
            </a:r>
            <a:endParaRPr lang="en-US" dirty="0"/>
          </a:p>
        </p:txBody>
      </p:sp>
      <p:sp>
        <p:nvSpPr>
          <p:cNvPr id="10137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802369D-1BBD-4CFD-B70E-BC38B2327680}" type="slidenum">
              <a:rPr lang="en-US" altLang="en-US" sz="1400"/>
              <a:pPr>
                <a:spcBef>
                  <a:spcPct val="0"/>
                </a:spcBef>
                <a:buFontTx/>
                <a:buNone/>
              </a:pPr>
              <a:t>88</a:t>
            </a:fld>
            <a:endParaRPr lang="en-US" altLang="en-US" sz="140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7A287CE-165B-4082-A293-DC13411EB2E9}" type="slidenum">
              <a:rPr lang="en-US" sz="1400"/>
              <a:pPr>
                <a:spcBef>
                  <a:spcPct val="0"/>
                </a:spcBef>
                <a:buFontTx/>
                <a:buNone/>
              </a:pPr>
              <a:t>89</a:t>
            </a:fld>
            <a:endParaRPr lang="en-US" sz="1400"/>
          </a:p>
        </p:txBody>
      </p:sp>
      <p:pic>
        <p:nvPicPr>
          <p:cNvPr id="102403" name="Picture 4" descr="Image"/>
          <p:cNvPicPr>
            <a:picLocks noChangeAspect="1" noChangeArrowheads="1"/>
          </p:cNvPicPr>
          <p:nvPr/>
        </p:nvPicPr>
        <p:blipFill>
          <a:blip r:embed="rId2">
            <a:extLst>
              <a:ext uri="{28A0092B-C50C-407E-A947-70E740481C1C}">
                <a14:useLocalDpi xmlns:a14="http://schemas.microsoft.com/office/drawing/2010/main" val="0"/>
              </a:ext>
            </a:extLst>
          </a:blip>
          <a:srcRect b="10204"/>
          <a:stretch>
            <a:fillRect/>
          </a:stretch>
        </p:blipFill>
        <p:spPr bwMode="auto">
          <a:xfrm>
            <a:off x="4267200" y="100013"/>
            <a:ext cx="4724400" cy="249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04" name="TextBox 3"/>
          <p:cNvSpPr txBox="1">
            <a:spLocks noChangeArrowheads="1"/>
          </p:cNvSpPr>
          <p:nvPr/>
        </p:nvSpPr>
        <p:spPr bwMode="auto">
          <a:xfrm>
            <a:off x="228600" y="800100"/>
            <a:ext cx="8847294"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800100" indent="-34290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dirty="0"/>
              <a:t>HW</a:t>
            </a:r>
          </a:p>
          <a:p>
            <a:pPr eaLnBrk="1" hangingPunct="1">
              <a:spcBef>
                <a:spcPct val="0"/>
              </a:spcBef>
              <a:buFontTx/>
              <a:buNone/>
            </a:pPr>
            <a:r>
              <a:rPr lang="en-US" sz="1800" dirty="0" err="1"/>
              <a:t>Vref</a:t>
            </a:r>
            <a:r>
              <a:rPr lang="en-US" sz="1800" dirty="0"/>
              <a:t>=1V, P=1mW, T=27C, </a:t>
            </a:r>
            <a:r>
              <a:rPr lang="en-US" sz="1800" dirty="0" smtClean="0"/>
              <a:t>BW=10MHz</a:t>
            </a:r>
            <a:r>
              <a:rPr lang="en-US" sz="1800" dirty="0"/>
              <a:t>.</a:t>
            </a:r>
          </a:p>
          <a:p>
            <a:pPr eaLnBrk="1" hangingPunct="1">
              <a:spcBef>
                <a:spcPct val="0"/>
              </a:spcBef>
              <a:buFontTx/>
              <a:buAutoNum type="arabicPeriod"/>
            </a:pPr>
            <a:r>
              <a:rPr lang="en-US" sz="1800" dirty="0"/>
              <a:t>Determine R values.</a:t>
            </a:r>
          </a:p>
          <a:p>
            <a:pPr eaLnBrk="1" hangingPunct="1">
              <a:spcBef>
                <a:spcPct val="0"/>
              </a:spcBef>
              <a:buFontTx/>
              <a:buAutoNum type="arabicPeriod"/>
            </a:pPr>
            <a:r>
              <a:rPr lang="en-US" sz="1800" dirty="0"/>
              <a:t>Determine </a:t>
            </a:r>
            <a:r>
              <a:rPr lang="en-US" sz="1800" dirty="0">
                <a:latin typeface="Symbol" panose="05050102010706020507" pitchFamily="18" charset="2"/>
              </a:rPr>
              <a:t>s</a:t>
            </a:r>
            <a:r>
              <a:rPr lang="en-US" sz="1800" dirty="0"/>
              <a:t> for 18 bit matching.</a:t>
            </a:r>
          </a:p>
          <a:p>
            <a:pPr eaLnBrk="1" hangingPunct="1">
              <a:spcBef>
                <a:spcPct val="0"/>
              </a:spcBef>
              <a:buFontTx/>
              <a:buAutoNum type="arabicPeriod"/>
            </a:pPr>
            <a:r>
              <a:rPr lang="en-US" sz="1800" dirty="0"/>
              <a:t>Generate a 18 bit DAC and fix it.</a:t>
            </a:r>
          </a:p>
          <a:p>
            <a:pPr eaLnBrk="1" hangingPunct="1">
              <a:spcBef>
                <a:spcPct val="0"/>
              </a:spcBef>
              <a:buFontTx/>
              <a:buAutoNum type="arabicPeriod"/>
            </a:pPr>
            <a:r>
              <a:rPr lang="en-US" sz="1800" dirty="0"/>
              <a:t>Add a noise V-source for each R.</a:t>
            </a:r>
          </a:p>
          <a:p>
            <a:pPr eaLnBrk="1" hangingPunct="1">
              <a:spcBef>
                <a:spcPct val="0"/>
              </a:spcBef>
              <a:buFontTx/>
              <a:buAutoNum type="arabicPeriod"/>
            </a:pPr>
            <a:r>
              <a:rPr lang="en-US" sz="1800" dirty="0"/>
              <a:t>Use a 20 bit linear ADC to measure </a:t>
            </a:r>
            <a:r>
              <a:rPr lang="en-US" sz="1800" dirty="0" err="1"/>
              <a:t>Vout</a:t>
            </a:r>
            <a:r>
              <a:rPr lang="en-US" sz="1800" dirty="0"/>
              <a:t>. ADC has input additive noise </a:t>
            </a:r>
            <a:r>
              <a:rPr lang="en-US" sz="1800" dirty="0">
                <a:latin typeface="Symbol" panose="05050102010706020507" pitchFamily="18" charset="2"/>
              </a:rPr>
              <a:t>s</a:t>
            </a:r>
            <a:r>
              <a:rPr lang="en-US" sz="1800" dirty="0"/>
              <a:t>=1LSB.</a:t>
            </a:r>
          </a:p>
          <a:p>
            <a:pPr eaLnBrk="1" hangingPunct="1">
              <a:spcBef>
                <a:spcPct val="0"/>
              </a:spcBef>
              <a:buFontTx/>
              <a:buAutoNum type="arabicPeriod"/>
            </a:pPr>
            <a:r>
              <a:rPr lang="en-US" sz="1800" dirty="0"/>
              <a:t>Sequentially sweep DAC input code from 0 to 2^18 – </a:t>
            </a:r>
            <a:r>
              <a:rPr lang="en-US" sz="1800" dirty="0" smtClean="0"/>
              <a:t>1, with SPS = 0.1BW.</a:t>
            </a:r>
            <a:endParaRPr lang="en-US" sz="1800" dirty="0"/>
          </a:p>
          <a:p>
            <a:pPr eaLnBrk="1" hangingPunct="1">
              <a:spcBef>
                <a:spcPct val="0"/>
              </a:spcBef>
              <a:buFontTx/>
              <a:buAutoNum type="arabicPeriod"/>
            </a:pPr>
            <a:r>
              <a:rPr lang="en-US" sz="1800" dirty="0"/>
              <a:t>For each code, take H samples of </a:t>
            </a:r>
            <a:r>
              <a:rPr lang="en-US" sz="1800" dirty="0" err="1"/>
              <a:t>Vout</a:t>
            </a:r>
            <a:r>
              <a:rPr lang="en-US" sz="1800" dirty="0"/>
              <a:t>. Start with H=10, for example.</a:t>
            </a:r>
          </a:p>
          <a:p>
            <a:pPr eaLnBrk="1" hangingPunct="1">
              <a:spcBef>
                <a:spcPct val="0"/>
              </a:spcBef>
              <a:buFontTx/>
              <a:buAutoNum type="arabicPeriod"/>
            </a:pPr>
            <a:r>
              <a:rPr lang="en-US" sz="1800" dirty="0"/>
              <a:t>Create a big matrix, with the following columns</a:t>
            </a:r>
          </a:p>
          <a:p>
            <a:pPr lvl="1" eaLnBrk="1" hangingPunct="1">
              <a:spcBef>
                <a:spcPct val="0"/>
              </a:spcBef>
              <a:buFont typeface="Arial" panose="020B0604020202020204" pitchFamily="34" charset="0"/>
              <a:buAutoNum type="arabicParenR"/>
            </a:pPr>
            <a:r>
              <a:rPr lang="en-US" sz="1400" dirty="0"/>
              <a:t>Sample index</a:t>
            </a:r>
          </a:p>
          <a:p>
            <a:pPr lvl="1" eaLnBrk="1" hangingPunct="1">
              <a:spcBef>
                <a:spcPct val="0"/>
              </a:spcBef>
              <a:buFont typeface="Arial" panose="020B0604020202020204" pitchFamily="34" charset="0"/>
              <a:buAutoNum type="arabicParenR"/>
            </a:pPr>
            <a:r>
              <a:rPr lang="en-US" sz="1400" dirty="0"/>
              <a:t>DAC input code</a:t>
            </a:r>
          </a:p>
          <a:p>
            <a:pPr lvl="1" eaLnBrk="1" hangingPunct="1">
              <a:spcBef>
                <a:spcPct val="0"/>
              </a:spcBef>
              <a:buFont typeface="Arial" panose="020B0604020202020204" pitchFamily="34" charset="0"/>
              <a:buAutoNum type="arabicParenR"/>
            </a:pPr>
            <a:r>
              <a:rPr lang="en-US" sz="1400" dirty="0"/>
              <a:t>Ideal DAC output</a:t>
            </a:r>
          </a:p>
          <a:p>
            <a:pPr lvl="1" eaLnBrk="1" hangingPunct="1">
              <a:spcBef>
                <a:spcPct val="0"/>
              </a:spcBef>
              <a:buFont typeface="Arial" panose="020B0604020202020204" pitchFamily="34" charset="0"/>
              <a:buAutoNum type="arabicParenR"/>
            </a:pPr>
            <a:r>
              <a:rPr lang="en-US" sz="1400" dirty="0"/>
              <a:t>Expected DAC output (output if noise-free and infinite resolution ADC)</a:t>
            </a:r>
          </a:p>
          <a:p>
            <a:pPr lvl="1" eaLnBrk="1" hangingPunct="1">
              <a:spcBef>
                <a:spcPct val="0"/>
              </a:spcBef>
              <a:buFont typeface="Arial" panose="020B0604020202020204" pitchFamily="34" charset="0"/>
              <a:buAutoNum type="arabicParenR"/>
            </a:pPr>
            <a:r>
              <a:rPr lang="en-US" sz="1400" dirty="0"/>
              <a:t>Actual measured DAC output (20 bit ADC output code in the presence of noise, interpreted in V)</a:t>
            </a:r>
          </a:p>
          <a:p>
            <a:pPr lvl="1" eaLnBrk="1" hangingPunct="1">
              <a:spcBef>
                <a:spcPct val="0"/>
              </a:spcBef>
              <a:buFont typeface="Arial" panose="020B0604020202020204" pitchFamily="34" charset="0"/>
              <a:buAutoNum type="arabicParenR"/>
            </a:pPr>
            <a:r>
              <a:rPr lang="en-US" sz="1400" dirty="0"/>
              <a:t>TUE (total unadjusted error, = 5) – 3) ) in ideal LSB’s</a:t>
            </a:r>
          </a:p>
          <a:p>
            <a:pPr eaLnBrk="1" hangingPunct="1">
              <a:spcBef>
                <a:spcPct val="0"/>
              </a:spcBef>
              <a:buFontTx/>
              <a:buAutoNum type="arabicPeriod"/>
            </a:pPr>
            <a:r>
              <a:rPr lang="en-US" sz="1800" dirty="0"/>
              <a:t>Plot 3)~6) vs 1), or vs 2). zoom in to see details.</a:t>
            </a:r>
          </a:p>
          <a:p>
            <a:pPr eaLnBrk="1" hangingPunct="1">
              <a:spcBef>
                <a:spcPct val="0"/>
              </a:spcBef>
              <a:buFontTx/>
              <a:buAutoNum type="arabicPeriod"/>
            </a:pPr>
            <a:r>
              <a:rPr lang="en-US" sz="1800" dirty="0"/>
              <a:t>Use 5) to compute end-point fit line, and LS best fit line. Note: line is </a:t>
            </a:r>
            <a:r>
              <a:rPr lang="en-US" sz="1800" dirty="0" err="1"/>
              <a:t>V</a:t>
            </a:r>
            <a:r>
              <a:rPr lang="en-US" sz="1800" baseline="-25000" dirty="0" err="1"/>
              <a:t>out</a:t>
            </a:r>
            <a:r>
              <a:rPr lang="en-US" sz="1800" dirty="0"/>
              <a:t> vs D</a:t>
            </a:r>
            <a:r>
              <a:rPr lang="en-US" sz="1800" baseline="-25000" dirty="0"/>
              <a:t>in</a:t>
            </a:r>
            <a:endParaRPr lang="en-US" sz="1800" dirty="0"/>
          </a:p>
          <a:p>
            <a:pPr eaLnBrk="1" hangingPunct="1">
              <a:spcBef>
                <a:spcPct val="0"/>
              </a:spcBef>
              <a:buFontTx/>
              <a:buAutoNum type="arabicPeriod"/>
            </a:pPr>
            <a:r>
              <a:rPr lang="en-US" sz="1800" dirty="0"/>
              <a:t>Compute INL and DNL. (both </a:t>
            </a:r>
            <a:r>
              <a:rPr lang="en-US" sz="1800" dirty="0" err="1"/>
              <a:t>epfl</a:t>
            </a:r>
            <a:r>
              <a:rPr lang="en-US" sz="1800" dirty="0"/>
              <a:t> and </a:t>
            </a:r>
            <a:r>
              <a:rPr lang="en-US" sz="1800" dirty="0" err="1"/>
              <a:t>LSbfl</a:t>
            </a:r>
            <a:r>
              <a:rPr lang="en-US" sz="1800" dirty="0"/>
              <a:t>)</a:t>
            </a:r>
          </a:p>
          <a:p>
            <a:pPr eaLnBrk="1" hangingPunct="1">
              <a:spcBef>
                <a:spcPct val="0"/>
              </a:spcBef>
              <a:buFontTx/>
              <a:buAutoNum type="arabicPeriod"/>
            </a:pPr>
            <a:r>
              <a:rPr lang="en-US" sz="1800" dirty="0"/>
              <a:t>Compute gain error. (either </a:t>
            </a:r>
            <a:r>
              <a:rPr lang="en-US" sz="1800" dirty="0" err="1"/>
              <a:t>epfl</a:t>
            </a:r>
            <a:r>
              <a:rPr lang="en-US" sz="1800" dirty="0"/>
              <a:t> or </a:t>
            </a:r>
            <a:r>
              <a:rPr lang="en-US" sz="1800" dirty="0" err="1"/>
              <a:t>LSbfl</a:t>
            </a:r>
            <a:r>
              <a:rPr lang="en-US" sz="1800" dirty="0"/>
              <a:t>)</a:t>
            </a:r>
          </a:p>
          <a:p>
            <a:pPr eaLnBrk="1" hangingPunct="1">
              <a:spcBef>
                <a:spcPct val="0"/>
              </a:spcBef>
              <a:buFontTx/>
              <a:buAutoNum type="arabicPeriod"/>
            </a:pPr>
            <a:r>
              <a:rPr lang="en-US" sz="1800" dirty="0"/>
              <a:t>Compute </a:t>
            </a:r>
            <a:r>
              <a:rPr lang="en-US" sz="1800" dirty="0" err="1"/>
              <a:t>V</a:t>
            </a:r>
            <a:r>
              <a:rPr lang="en-US" sz="1800" baseline="-25000" dirty="0" err="1"/>
              <a:t>os</a:t>
            </a:r>
            <a:r>
              <a:rPr lang="en-US" sz="1800" dirty="0"/>
              <a:t>: from code C</a:t>
            </a:r>
            <a:r>
              <a:rPr lang="en-US" sz="1800" baseline="-25000" dirty="0"/>
              <a:t>0</a:t>
            </a:r>
            <a:r>
              <a:rPr lang="en-US" sz="1800" dirty="0"/>
              <a:t>, or from gain adjusted average error</a:t>
            </a:r>
          </a:p>
          <a:p>
            <a:pPr eaLnBrk="1" hangingPunct="1">
              <a:spcBef>
                <a:spcPct val="0"/>
              </a:spcBef>
              <a:buFontTx/>
              <a:buAutoNum type="arabicPeriod"/>
            </a:pPr>
            <a:r>
              <a:rPr lang="en-US" sz="1800" dirty="0"/>
              <a:t>Repeat for 10H, and/or 10P, 0.1P, and/or 10BW, 0.1BW; and conclude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9BBE37C-9F8F-442F-B259-2095428B82FD}" type="slidenum">
              <a:rPr lang="en-US" altLang="en-US" sz="1400"/>
              <a:pPr>
                <a:spcBef>
                  <a:spcPct val="0"/>
                </a:spcBef>
                <a:buFontTx/>
                <a:buNone/>
              </a:pPr>
              <a:t>9</a:t>
            </a:fld>
            <a:endParaRPr lang="en-US" altLang="en-US" sz="1400"/>
          </a:p>
        </p:txBody>
      </p:sp>
      <p:pic>
        <p:nvPicPr>
          <p:cNvPr id="15363" name="Picture 5" descr="Figure 9: Bipolar Codes, 4-bit Conver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143000"/>
            <a:ext cx="8001000" cy="550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6"/>
          <p:cNvSpPr>
            <a:spLocks noGrp="1" noChangeArrowheads="1"/>
          </p:cNvSpPr>
          <p:nvPr>
            <p:ph type="title"/>
          </p:nvPr>
        </p:nvSpPr>
        <p:spPr>
          <a:noFill/>
        </p:spPr>
        <p:txBody>
          <a:bodyPr/>
          <a:lstStyle/>
          <a:p>
            <a:pPr eaLnBrk="1" hangingPunct="1"/>
            <a:r>
              <a:rPr lang="en-US" altLang="en-US" smtClean="0"/>
              <a:t>Offset binary code for 3-bit ADC</a:t>
            </a:r>
          </a:p>
        </p:txBody>
      </p:sp>
      <p:sp>
        <p:nvSpPr>
          <p:cNvPr id="15365" name="TextBox 4"/>
          <p:cNvSpPr txBox="1">
            <a:spLocks noChangeArrowheads="1"/>
          </p:cNvSpPr>
          <p:nvPr/>
        </p:nvSpPr>
        <p:spPr bwMode="auto">
          <a:xfrm>
            <a:off x="7586663" y="5800725"/>
            <a:ext cx="709612" cy="461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V</a:t>
            </a:r>
            <a:r>
              <a:rPr lang="en-US" sz="2400" baseline="-25000"/>
              <a:t>Ref</a:t>
            </a:r>
            <a:endParaRPr lang="en-US" sz="2400"/>
          </a:p>
        </p:txBody>
      </p:sp>
      <p:sp>
        <p:nvSpPr>
          <p:cNvPr id="15366" name="TextBox 5"/>
          <p:cNvSpPr txBox="1">
            <a:spLocks noChangeArrowheads="1"/>
          </p:cNvSpPr>
          <p:nvPr/>
        </p:nvSpPr>
        <p:spPr bwMode="auto">
          <a:xfrm>
            <a:off x="2228850" y="5819775"/>
            <a:ext cx="811213" cy="461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-V</a:t>
            </a:r>
            <a:r>
              <a:rPr lang="en-US" sz="2400" baseline="-25000"/>
              <a:t>Ref</a:t>
            </a:r>
            <a:endParaRPr lang="en-US" sz="240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a:t>
            </a:r>
            <a:endParaRPr lang="en-US" dirty="0"/>
          </a:p>
        </p:txBody>
      </p:sp>
      <p:sp>
        <p:nvSpPr>
          <p:cNvPr id="10342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440BBB8-E621-4502-B074-12D95CF64C85}" type="slidenum">
              <a:rPr lang="en-US" sz="1400"/>
              <a:pPr>
                <a:spcBef>
                  <a:spcPct val="0"/>
                </a:spcBef>
                <a:buFontTx/>
                <a:buNone/>
              </a:pPr>
              <a:t>90</a:t>
            </a:fld>
            <a:endParaRPr lang="en-US" sz="1400"/>
          </a:p>
        </p:txBody>
      </p:sp>
      <p:sp>
        <p:nvSpPr>
          <p:cNvPr id="6" name="TextBox 2"/>
          <p:cNvSpPr txBox="1">
            <a:spLocks noGrp="1" noChangeArrowheads="1"/>
          </p:cNvSpPr>
          <p:nvPr>
            <p:ph idx="1"/>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US" sz="2400" dirty="0"/>
              <a:t>Show that, regardless how a net work of resistor are connected, the total noise contribution from all resistor to the output node is equal to the noise of an equivalent resistor looking into the output node.</a:t>
            </a:r>
          </a:p>
          <a:p>
            <a:pPr eaLnBrk="1" hangingPunct="1">
              <a:spcBef>
                <a:spcPct val="0"/>
              </a:spcBef>
            </a:pPr>
            <a:r>
              <a:rPr lang="en-US" sz="2400" dirty="0"/>
              <a:t>Show that, if we replace all resistors by their nominal values, the noise </a:t>
            </a:r>
            <a:r>
              <a:rPr lang="en-US" sz="2400" dirty="0" err="1"/>
              <a:t>rms</a:t>
            </a:r>
            <a:r>
              <a:rPr lang="en-US" sz="2400" dirty="0"/>
              <a:t> will only change by a negligible amount.</a:t>
            </a:r>
          </a:p>
          <a:p>
            <a:pPr eaLnBrk="1" hangingPunct="1">
              <a:spcBef>
                <a:spcPct val="0"/>
              </a:spcBef>
            </a:pPr>
            <a:endParaRPr lang="en-US" sz="2400" dirty="0"/>
          </a:p>
          <a:p>
            <a:pPr eaLnBrk="1" hangingPunct="1">
              <a:spcBef>
                <a:spcPct val="0"/>
              </a:spcBef>
            </a:pPr>
            <a:r>
              <a:rPr lang="en-US" sz="2400" dirty="0"/>
              <a:t>With the above two, a single voltage noise source with </a:t>
            </a:r>
            <a:r>
              <a:rPr lang="en-US" sz="2400" dirty="0" err="1"/>
              <a:t>psd</a:t>
            </a:r>
            <a:r>
              <a:rPr lang="en-US" sz="2400" dirty="0"/>
              <a:t> = 4kTR in series with </a:t>
            </a:r>
            <a:r>
              <a:rPr lang="en-US" sz="2400" dirty="0" err="1"/>
              <a:t>Vout</a:t>
            </a:r>
            <a:r>
              <a:rPr lang="en-US" sz="2400" dirty="0"/>
              <a:t> is sufficient.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152201</TotalTime>
  <Words>4537</Words>
  <Application>Microsoft Office PowerPoint</Application>
  <PresentationFormat>On-screen Show (4:3)</PresentationFormat>
  <Paragraphs>567</Paragraphs>
  <Slides>90</Slides>
  <Notes>27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90</vt:i4>
      </vt:variant>
    </vt:vector>
  </HeadingPairs>
  <TitlesOfParts>
    <vt:vector size="99" baseType="lpstr">
      <vt:lpstr>Gungsuh</vt:lpstr>
      <vt:lpstr>SimSun</vt:lpstr>
      <vt:lpstr>Arial</vt:lpstr>
      <vt:lpstr>Symbol</vt:lpstr>
      <vt:lpstr>Times New Roman</vt:lpstr>
      <vt:lpstr>Wingdings</vt:lpstr>
      <vt:lpstr>Default Design</vt:lpstr>
      <vt:lpstr>Equation</vt:lpstr>
      <vt:lpstr>Bitmap Image</vt:lpstr>
      <vt:lpstr>PowerPoint Presentation</vt:lpstr>
      <vt:lpstr>PowerPoint Presentation</vt:lpstr>
      <vt:lpstr>Transfer Curve for Ideal Unipolar 3-bit DAC </vt:lpstr>
      <vt:lpstr>Ideal DAC</vt:lpstr>
      <vt:lpstr>Offset binary code for 3-bit DAC</vt:lpstr>
      <vt:lpstr>PowerPoint Presentation</vt:lpstr>
      <vt:lpstr>Transfer Curve for Ideal Unipolar 3-bit ADC </vt:lpstr>
      <vt:lpstr>Ideal ADC</vt:lpstr>
      <vt:lpstr>Offset binary code for 3-bit ADC</vt:lpstr>
      <vt:lpstr>Ideal transfer curve of high resolution converters</vt:lpstr>
      <vt:lpstr>HW: DAC modeling</vt:lpstr>
      <vt:lpstr>PowerPoint Presentation</vt:lpstr>
      <vt:lpstr>PowerPoint Presentation</vt:lpstr>
      <vt:lpstr>PowerPoint Presentation</vt:lpstr>
      <vt:lpstr>HW: DAC modeling</vt:lpstr>
      <vt:lpstr>HW: DAC modeling</vt:lpstr>
      <vt:lpstr>The Kelvin Divider (String DAC)</vt:lpstr>
      <vt:lpstr>Model in Matlab</vt:lpstr>
      <vt:lpstr>PowerPoint Presentation</vt:lpstr>
      <vt:lpstr>PowerPoint Presentation</vt:lpstr>
      <vt:lpstr>A simple linear RC model</vt:lpstr>
      <vt:lpstr>If trimming points are included:</vt:lpstr>
      <vt:lpstr>Thermometer current DACs</vt:lpstr>
      <vt:lpstr>Use Matched Current Sources</vt:lpstr>
      <vt:lpstr>Use Complementary outputs</vt:lpstr>
      <vt:lpstr>Voltage-Mode Binary-Weighted Resistor DAC</vt:lpstr>
      <vt:lpstr>HW for everyone</vt:lpstr>
      <vt:lpstr>Current-Mode Binary-Weighted DACs</vt:lpstr>
      <vt:lpstr>4-Bit R-2R Ladder Network</vt:lpstr>
      <vt:lpstr>Voltage-Mode R-2R Ladder</vt:lpstr>
      <vt:lpstr>HW for everyone</vt:lpstr>
      <vt:lpstr>Current-Mode R-2R Ladder</vt:lpstr>
      <vt:lpstr>HW for everyone</vt:lpstr>
      <vt:lpstr>Equal Current Sources Switched into an R-2R Ladder Network</vt:lpstr>
      <vt:lpstr>Binary-Weighted Current Sources Switched into a Load</vt:lpstr>
      <vt:lpstr>Capacitive Unary-Weighted DAC</vt:lpstr>
      <vt:lpstr>Capacitive Binary-Weighted DAC</vt:lpstr>
      <vt:lpstr>Segmented binary Cap DAC</vt:lpstr>
      <vt:lpstr>HW for one group</vt:lpstr>
      <vt:lpstr>Segmented Voltage-Output DACs</vt:lpstr>
      <vt:lpstr>HW for one group</vt:lpstr>
      <vt:lpstr>Unbuffered String DACs</vt:lpstr>
      <vt:lpstr>Segmented Current-Output DACs</vt:lpstr>
      <vt:lpstr>HW for one group</vt:lpstr>
      <vt:lpstr>HW for one group</vt:lpstr>
      <vt:lpstr>Thermometer + thermometer segmentation</vt:lpstr>
      <vt:lpstr>HW for one group</vt:lpstr>
      <vt:lpstr>DAC standard test</vt:lpstr>
      <vt:lpstr>Offset and Gain Error</vt:lpstr>
      <vt:lpstr>Offset and Gain Error</vt:lpstr>
      <vt:lpstr>Offset and Gain Error</vt:lpstr>
      <vt:lpstr>Offset and Gain Error</vt:lpstr>
      <vt:lpstr>Offset and Gain Error</vt:lpstr>
      <vt:lpstr>Linearity errors</vt:lpstr>
      <vt:lpstr>Methods of Measuring INL</vt:lpstr>
      <vt:lpstr>Measuring INL/DNL: end point</vt:lpstr>
      <vt:lpstr>Measuring INL/DNL: end point</vt:lpstr>
      <vt:lpstr>HW</vt:lpstr>
      <vt:lpstr>Measuring INL/DNL: in computer</vt:lpstr>
      <vt:lpstr>HW</vt:lpstr>
      <vt:lpstr>Non-monotonic DAC</vt:lpstr>
      <vt:lpstr>HW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HW</vt:lpstr>
      <vt:lpstr>PowerPoint Presentation</vt:lpstr>
      <vt:lpstr>PowerPoint Presentation</vt:lpstr>
      <vt:lpstr>PowerPoint Presentation</vt:lpstr>
      <vt:lpstr>PowerPoint Presentation</vt:lpstr>
      <vt:lpstr>DAC AC test</vt:lpstr>
      <vt:lpstr>PowerPoint Presentation</vt:lpstr>
      <vt:lpstr>HW</vt:lpstr>
      <vt:lpstr>DAC transient test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HW</vt:lpstr>
      <vt:lpstr>Food for thought</vt:lpstr>
      <vt:lpstr>Possibilities</vt:lpstr>
      <vt:lpstr>PowerPoint Presentation</vt:lpstr>
      <vt:lpstr>HW</vt:lpstr>
    </vt:vector>
  </TitlesOfParts>
  <Company>Iowa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Notes, EE435, 2007</dc:title>
  <dc:subject>Analog IC Design</dc:subject>
  <dc:creator>DJ Chen</dc:creator>
  <cp:lastModifiedBy>Chen, Degang J </cp:lastModifiedBy>
  <cp:revision>1322</cp:revision>
  <dcterms:created xsi:type="dcterms:W3CDTF">2002-12-08T03:41:11Z</dcterms:created>
  <dcterms:modified xsi:type="dcterms:W3CDTF">2020-01-31T20:02:15Z</dcterms:modified>
</cp:coreProperties>
</file>