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127"/>
  </p:notesMasterIdLst>
  <p:sldIdLst>
    <p:sldId id="285" r:id="rId2"/>
    <p:sldId id="286" r:id="rId3"/>
    <p:sldId id="331" r:id="rId4"/>
    <p:sldId id="423" r:id="rId5"/>
    <p:sldId id="463" r:id="rId6"/>
    <p:sldId id="332" r:id="rId7"/>
    <p:sldId id="464" r:id="rId8"/>
    <p:sldId id="297" r:id="rId9"/>
    <p:sldId id="333" r:id="rId10"/>
    <p:sldId id="298" r:id="rId11"/>
    <p:sldId id="335" r:id="rId12"/>
    <p:sldId id="336" r:id="rId13"/>
    <p:sldId id="299" r:id="rId14"/>
    <p:sldId id="337" r:id="rId15"/>
    <p:sldId id="338" r:id="rId16"/>
    <p:sldId id="339" r:id="rId17"/>
    <p:sldId id="340" r:id="rId18"/>
    <p:sldId id="300" r:id="rId19"/>
    <p:sldId id="341" r:id="rId20"/>
    <p:sldId id="288" r:id="rId21"/>
    <p:sldId id="342" r:id="rId22"/>
    <p:sldId id="301" r:id="rId23"/>
    <p:sldId id="343" r:id="rId24"/>
    <p:sldId id="302" r:id="rId25"/>
    <p:sldId id="465" r:id="rId26"/>
    <p:sldId id="344" r:id="rId27"/>
    <p:sldId id="345" r:id="rId28"/>
    <p:sldId id="466" r:id="rId29"/>
    <p:sldId id="346" r:id="rId30"/>
    <p:sldId id="348" r:id="rId31"/>
    <p:sldId id="303" r:id="rId32"/>
    <p:sldId id="467" r:id="rId33"/>
    <p:sldId id="349" r:id="rId34"/>
    <p:sldId id="350" r:id="rId35"/>
    <p:sldId id="353" r:id="rId36"/>
    <p:sldId id="468" r:id="rId37"/>
    <p:sldId id="469" r:id="rId38"/>
    <p:sldId id="356" r:id="rId39"/>
    <p:sldId id="357" r:id="rId40"/>
    <p:sldId id="470" r:id="rId41"/>
    <p:sldId id="359" r:id="rId42"/>
    <p:sldId id="304" r:id="rId43"/>
    <p:sldId id="360" r:id="rId44"/>
    <p:sldId id="361" r:id="rId45"/>
    <p:sldId id="471" r:id="rId46"/>
    <p:sldId id="366" r:id="rId47"/>
    <p:sldId id="367" r:id="rId48"/>
    <p:sldId id="368" r:id="rId49"/>
    <p:sldId id="424" r:id="rId50"/>
    <p:sldId id="425" r:id="rId51"/>
    <p:sldId id="427" r:id="rId52"/>
    <p:sldId id="426" r:id="rId53"/>
    <p:sldId id="453" r:id="rId54"/>
    <p:sldId id="428" r:id="rId55"/>
    <p:sldId id="429" r:id="rId56"/>
    <p:sldId id="306" r:id="rId57"/>
    <p:sldId id="369" r:id="rId58"/>
    <p:sldId id="370" r:id="rId59"/>
    <p:sldId id="371" r:id="rId60"/>
    <p:sldId id="372" r:id="rId61"/>
    <p:sldId id="374" r:id="rId62"/>
    <p:sldId id="375" r:id="rId63"/>
    <p:sldId id="290" r:id="rId64"/>
    <p:sldId id="376" r:id="rId65"/>
    <p:sldId id="377" r:id="rId66"/>
    <p:sldId id="378" r:id="rId67"/>
    <p:sldId id="380" r:id="rId68"/>
    <p:sldId id="308" r:id="rId69"/>
    <p:sldId id="381" r:id="rId70"/>
    <p:sldId id="309" r:id="rId71"/>
    <p:sldId id="382" r:id="rId72"/>
    <p:sldId id="383" r:id="rId73"/>
    <p:sldId id="384" r:id="rId74"/>
    <p:sldId id="310" r:id="rId75"/>
    <p:sldId id="385" r:id="rId76"/>
    <p:sldId id="386" r:id="rId77"/>
    <p:sldId id="462" r:id="rId78"/>
    <p:sldId id="387" r:id="rId79"/>
    <p:sldId id="311" r:id="rId80"/>
    <p:sldId id="388" r:id="rId81"/>
    <p:sldId id="389" r:id="rId82"/>
    <p:sldId id="430" r:id="rId83"/>
    <p:sldId id="312" r:id="rId84"/>
    <p:sldId id="390" r:id="rId85"/>
    <p:sldId id="391" r:id="rId86"/>
    <p:sldId id="392" r:id="rId87"/>
    <p:sldId id="393" r:id="rId88"/>
    <p:sldId id="431" r:id="rId89"/>
    <p:sldId id="314" r:id="rId90"/>
    <p:sldId id="396" r:id="rId91"/>
    <p:sldId id="315" r:id="rId92"/>
    <p:sldId id="432" r:id="rId93"/>
    <p:sldId id="433" r:id="rId94"/>
    <p:sldId id="397" r:id="rId95"/>
    <p:sldId id="398" r:id="rId96"/>
    <p:sldId id="316" r:id="rId97"/>
    <p:sldId id="399" r:id="rId98"/>
    <p:sldId id="317" r:id="rId99"/>
    <p:sldId id="400" r:id="rId100"/>
    <p:sldId id="434" r:id="rId101"/>
    <p:sldId id="435" r:id="rId102"/>
    <p:sldId id="436" r:id="rId103"/>
    <p:sldId id="437" r:id="rId104"/>
    <p:sldId id="438" r:id="rId105"/>
    <p:sldId id="447" r:id="rId106"/>
    <p:sldId id="450" r:id="rId107"/>
    <p:sldId id="451" r:id="rId108"/>
    <p:sldId id="452" r:id="rId109"/>
    <p:sldId id="440" r:id="rId110"/>
    <p:sldId id="439" r:id="rId111"/>
    <p:sldId id="454" r:id="rId112"/>
    <p:sldId id="455" r:id="rId113"/>
    <p:sldId id="456" r:id="rId114"/>
    <p:sldId id="459" r:id="rId115"/>
    <p:sldId id="460" r:id="rId116"/>
    <p:sldId id="441" r:id="rId117"/>
    <p:sldId id="461" r:id="rId118"/>
    <p:sldId id="293" r:id="rId119"/>
    <p:sldId id="325" r:id="rId120"/>
    <p:sldId id="326" r:id="rId121"/>
    <p:sldId id="327" r:id="rId122"/>
    <p:sldId id="328" r:id="rId123"/>
    <p:sldId id="329" r:id="rId124"/>
    <p:sldId id="330" r:id="rId125"/>
    <p:sldId id="295" r:id="rId1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99" d="100"/>
          <a:sy n="99" d="100"/>
        </p:scale>
        <p:origin x="86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emf"/><Relationship Id="rId4"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5D0A713-6646-479C-8A49-51DF3832EEBA}" type="datetimeFigureOut">
              <a:rPr lang="en-US"/>
              <a:pPr>
                <a:defRPr/>
              </a:pPr>
              <a:t>3/28/2018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4FD22F-9404-4923-8E9C-8A9418B09A5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41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28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sldNum="0"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3.emf"/><Relationship Id="rId5" Type="http://schemas.openxmlformats.org/officeDocument/2006/relationships/image" Target="../media/image41.emf"/><Relationship Id="rId4" Type="http://schemas.openxmlformats.org/officeDocument/2006/relationships/oleObject" Target="../embeddings/oleObject24.bin"/></Relationships>
</file>

<file path=ppt/slides/_rels/slide10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25.bin"/><Relationship Id="rId7"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5.emf"/><Relationship Id="rId5" Type="http://schemas.openxmlformats.org/officeDocument/2006/relationships/oleObject" Target="../embeddings/oleObject26.bin"/><Relationship Id="rId4" Type="http://schemas.openxmlformats.org/officeDocument/2006/relationships/image" Target="../media/image44.wmf"/></Relationships>
</file>

<file path=ppt/slides/_rels/slide103.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31.bin"/><Relationship Id="rId3" Type="http://schemas.openxmlformats.org/officeDocument/2006/relationships/image" Target="../media/image53.emf"/><Relationship Id="rId7" Type="http://schemas.openxmlformats.org/officeDocument/2006/relationships/oleObject" Target="../embeddings/oleObject28.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8.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50.emf"/><Relationship Id="rId4" Type="http://schemas.openxmlformats.org/officeDocument/2006/relationships/image" Target="../media/image54.emf"/><Relationship Id="rId9" Type="http://schemas.openxmlformats.org/officeDocument/2006/relationships/oleObject" Target="../embeddings/oleObject29.bin"/><Relationship Id="rId14" Type="http://schemas.openxmlformats.org/officeDocument/2006/relationships/image" Target="../media/image52.emf"/></Relationships>
</file>

<file path=ppt/slides/_rels/slide10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32.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5.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9.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1.emf"/><Relationship Id="rId5" Type="http://schemas.openxmlformats.org/officeDocument/2006/relationships/oleObject" Target="../embeddings/oleObject36.bin"/><Relationship Id="rId4" Type="http://schemas.openxmlformats.org/officeDocument/2006/relationships/image" Target="../media/image63.emf"/></Relationships>
</file>

<file path=ppt/slides/_rels/slide11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4.emf"/><Relationship Id="rId5" Type="http://schemas.openxmlformats.org/officeDocument/2006/relationships/oleObject" Target="../embeddings/oleObject37.bin"/><Relationship Id="rId4" Type="http://schemas.openxmlformats.org/officeDocument/2006/relationships/image" Target="../media/image66.emf"/></Relationships>
</file>

<file path=ppt/slides/_rels/slide112.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9.emf"/><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7.emf"/><Relationship Id="rId5" Type="http://schemas.openxmlformats.org/officeDocument/2006/relationships/oleObject" Target="../embeddings/oleObject38.bin"/><Relationship Id="rId4" Type="http://schemas.openxmlformats.org/officeDocument/2006/relationships/image" Target="../media/image70.emf"/></Relationships>
</file>

<file path=ppt/slides/_rels/slide11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1.emf"/><Relationship Id="rId5" Type="http://schemas.openxmlformats.org/officeDocument/2006/relationships/oleObject" Target="../embeddings/oleObject40.bin"/><Relationship Id="rId4" Type="http://schemas.openxmlformats.org/officeDocument/2006/relationships/image" Target="../media/image73.emf"/></Relationships>
</file>

<file path=ppt/slides/_rels/slide11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4.emf"/><Relationship Id="rId5" Type="http://schemas.openxmlformats.org/officeDocument/2006/relationships/oleObject" Target="../embeddings/oleObject41.bin"/><Relationship Id="rId4" Type="http://schemas.openxmlformats.org/officeDocument/2006/relationships/image" Target="../media/image76.emf"/></Relationships>
</file>

<file path=ppt/slides/_rels/slide11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7.emf"/><Relationship Id="rId5" Type="http://schemas.openxmlformats.org/officeDocument/2006/relationships/oleObject" Target="../embeddings/oleObject42.bin"/><Relationship Id="rId4" Type="http://schemas.openxmlformats.org/officeDocument/2006/relationships/image" Target="../media/image79.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80.emf"/></Relationships>
</file>

<file path=ppt/slides/_rels/slide11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6.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1.emf"/><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9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36.emf"/><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33.wmf"/><Relationship Id="rId4" Type="http://schemas.openxmlformats.org/officeDocument/2006/relationships/oleObject" Target="../embeddings/oleObject19.bin"/><Relationship Id="rId9" Type="http://schemas.openxmlformats.org/officeDocument/2006/relationships/image" Target="../media/image35.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7.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bwMode="auto">
          <a:xfrm>
            <a:off x="836613" y="2133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dirty="0" smtClean="0"/>
              <a:t>Chapter 15 - DIB 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bwMode="auto">
          <a:xfrm>
            <a:off x="228600" y="533400"/>
            <a:ext cx="861060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PCB CAD Tools</a:t>
            </a:r>
          </a:p>
          <a:p>
            <a:pPr lvl="3" algn="just">
              <a:spcBef>
                <a:spcPts val="1200"/>
              </a:spcBef>
            </a:pPr>
            <a:r>
              <a:rPr lang="en-US" altLang="en-US" smtClean="0"/>
              <a:t>Using a netlist-compatible schematic capture tool, the test engineer draws the circuit schematic on a computer workstation or PC using the seed job for the DIB he decided to use.  </a:t>
            </a:r>
          </a:p>
          <a:p>
            <a:pPr lvl="3" algn="just">
              <a:spcBef>
                <a:spcPts val="1200"/>
              </a:spcBef>
            </a:pPr>
            <a:r>
              <a:rPr lang="en-US" altLang="en-US" smtClean="0"/>
              <a:t>Then the schematic database is transferred to the PCB designer for use in the DIB layout process. The layout (footprints) of the components are in the layout level of the design tool</a:t>
            </a:r>
          </a:p>
          <a:p>
            <a:pPr lvl="3" algn="just">
              <a:spcBef>
                <a:spcPts val="1200"/>
              </a:spcBef>
            </a:pPr>
            <a:r>
              <a:rPr lang="en-US" altLang="en-US" smtClean="0"/>
              <a:t>Once the netlist has been extracted from the database, the PCB designer begins laying out the DIB from a standard DIB template.  </a:t>
            </a:r>
          </a:p>
          <a:p>
            <a:pPr lvl="3" algn="just">
              <a:spcBef>
                <a:spcPts val="1200"/>
              </a:spcBef>
            </a:pPr>
            <a:r>
              <a:rPr lang="en-US" altLang="en-US" smtClean="0"/>
              <a:t>The DIB seedjob represents a head-start DIB design, which includes the shape of the DIB and its standard mechanical mounting holes as well as many pre-placed standard components, such as tester connectors and pogo pads and keep out areas.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body" idx="4294967295"/>
          </p:nvPr>
        </p:nvSpPr>
        <p:spPr bwMode="auto">
          <a:xfrm>
            <a:off x="228600" y="533400"/>
            <a:ext cx="8763000" cy="5943600"/>
          </a:xfrm>
          <a:prstGeom prst="rect">
            <a:avLst/>
          </a:prstGeom>
          <a:ln>
            <a:miter lim="800000"/>
            <a:headEnd/>
            <a:tailEnd/>
          </a:ln>
        </p:spPr>
        <p:txBody>
          <a:bodyPr/>
          <a:lstStyle/>
          <a:p>
            <a:pPr>
              <a:defRPr/>
            </a:pPr>
            <a:r>
              <a:rPr lang="en-US" dirty="0" smtClean="0"/>
              <a:t>DIB Components</a:t>
            </a:r>
          </a:p>
          <a:p>
            <a:pPr lvl="1">
              <a:defRPr/>
            </a:pPr>
            <a:r>
              <a:rPr lang="en-US" sz="2000" dirty="0" smtClean="0"/>
              <a:t>Matching Circuits for RF Boards</a:t>
            </a:r>
          </a:p>
          <a:p>
            <a:pPr lvl="1">
              <a:defRPr/>
            </a:pPr>
            <a:r>
              <a:rPr lang="en-US" sz="2000" dirty="0" smtClean="0"/>
              <a:t>The term matching means the impedance transformation, in terms of ATE it means in the most cases to transform the input impedance of the DUT to the port impedance of the ATE which his in most cased 50</a:t>
            </a:r>
            <a:r>
              <a:rPr lang="en-US" sz="2000" dirty="0" smtClean="0">
                <a:latin typeface="Symbol" pitchFamily="18" charset="2"/>
              </a:rPr>
              <a:t>W</a:t>
            </a:r>
            <a:r>
              <a:rPr lang="en-US" sz="2000" dirty="0" smtClean="0"/>
              <a:t>. </a:t>
            </a:r>
          </a:p>
          <a:p>
            <a:pPr lvl="1">
              <a:defRPr/>
            </a:pPr>
            <a:r>
              <a:rPr lang="en-US" sz="2000" dirty="0" smtClean="0"/>
              <a:t>In principle there kinds of matching</a:t>
            </a:r>
          </a:p>
          <a:p>
            <a:pPr marL="1257300" lvl="2" indent="-342900">
              <a:buClrTx/>
              <a:buFont typeface="+mj-lt"/>
              <a:buAutoNum type="arabicPeriod"/>
              <a:defRPr/>
            </a:pPr>
            <a:r>
              <a:rPr lang="en-US" sz="1800" dirty="0" smtClean="0">
                <a:ea typeface="+mn-ea"/>
                <a:cs typeface="+mn-cs"/>
              </a:rPr>
              <a:t>The </a:t>
            </a:r>
            <a:r>
              <a:rPr lang="en-US" sz="1800" b="1" dirty="0" smtClean="0">
                <a:ea typeface="+mn-ea"/>
                <a:cs typeface="+mn-cs"/>
              </a:rPr>
              <a:t>conjugate Match </a:t>
            </a:r>
            <a:r>
              <a:rPr lang="en-US" sz="1800" dirty="0" smtClean="0">
                <a:ea typeface="+mn-ea"/>
                <a:cs typeface="+mn-cs"/>
              </a:rPr>
              <a:t>transforms the load impedance </a:t>
            </a:r>
            <a:r>
              <a:rPr lang="en-US" sz="1800" i="1" dirty="0" smtClean="0"/>
              <a:t>Z</a:t>
            </a:r>
            <a:r>
              <a:rPr lang="en-US" sz="1800" i="1" baseline="-25000" dirty="0" smtClean="0"/>
              <a:t>L  </a:t>
            </a:r>
            <a:r>
              <a:rPr lang="en-US" sz="1800" dirty="0" smtClean="0">
                <a:ea typeface="+mn-ea"/>
                <a:cs typeface="+mn-cs"/>
              </a:rPr>
              <a:t>to the conjugate match of the source impedance </a:t>
            </a:r>
            <a:r>
              <a:rPr lang="en-US" sz="1800" i="1" dirty="0" smtClean="0">
                <a:ea typeface="+mn-ea"/>
                <a:cs typeface="+mn-cs"/>
              </a:rPr>
              <a:t>Z</a:t>
            </a:r>
            <a:r>
              <a:rPr lang="en-US" sz="1800" i="1" baseline="-25000" dirty="0" smtClean="0">
                <a:ea typeface="+mn-ea"/>
                <a:cs typeface="+mn-cs"/>
              </a:rPr>
              <a:t>S</a:t>
            </a:r>
            <a:r>
              <a:rPr lang="en-US" sz="1800" dirty="0" smtClean="0">
                <a:ea typeface="+mn-ea"/>
                <a:cs typeface="+mn-cs"/>
              </a:rPr>
              <a:t> with </a:t>
            </a:r>
            <a:r>
              <a:rPr lang="en-US" sz="1800" i="1" dirty="0" smtClean="0"/>
              <a:t>Z</a:t>
            </a:r>
            <a:r>
              <a:rPr lang="en-US" sz="1800" i="1" baseline="-25000" dirty="0" smtClean="0"/>
              <a:t>S </a:t>
            </a:r>
            <a:r>
              <a:rPr lang="en-US" sz="1800" dirty="0" smtClean="0">
                <a:ea typeface="+mn-ea"/>
                <a:cs typeface="+mn-cs"/>
              </a:rPr>
              <a:t>= </a:t>
            </a:r>
            <a:r>
              <a:rPr lang="en-US" sz="1800" i="1" dirty="0" smtClean="0"/>
              <a:t>Z</a:t>
            </a:r>
            <a:r>
              <a:rPr lang="en-US" sz="1800" i="1" baseline="-25000" dirty="0" smtClean="0"/>
              <a:t>L</a:t>
            </a:r>
            <a:r>
              <a:rPr lang="en-US" sz="1800" i="1" baseline="30000" dirty="0" smtClean="0"/>
              <a:t>*</a:t>
            </a:r>
            <a:r>
              <a:rPr lang="en-US" dirty="0" smtClean="0"/>
              <a:t>.</a:t>
            </a:r>
            <a:r>
              <a:rPr lang="en-US" sz="1800" dirty="0" smtClean="0">
                <a:ea typeface="+mn-ea"/>
                <a:cs typeface="+mn-cs"/>
              </a:rPr>
              <a:t> This type of matching will maximize the power delivery to the load, but will not minimize the reflections unless </a:t>
            </a:r>
            <a:r>
              <a:rPr lang="en-US" sz="1800" i="1" dirty="0" smtClean="0"/>
              <a:t>Z</a:t>
            </a:r>
            <a:r>
              <a:rPr lang="en-US" sz="1800" i="1" baseline="-25000" dirty="0" smtClean="0"/>
              <a:t>S</a:t>
            </a:r>
            <a:r>
              <a:rPr lang="en-US" sz="1800" dirty="0" smtClean="0">
                <a:ea typeface="+mn-ea"/>
                <a:cs typeface="+mn-cs"/>
              </a:rPr>
              <a:t> is real. </a:t>
            </a:r>
          </a:p>
          <a:p>
            <a:pPr marL="1257300" lvl="2" indent="-342900">
              <a:buClrTx/>
              <a:buFont typeface="+mj-lt"/>
              <a:buAutoNum type="arabicPeriod"/>
              <a:defRPr/>
            </a:pPr>
            <a:r>
              <a:rPr lang="en-US" sz="1800" dirty="0" smtClean="0">
                <a:ea typeface="+mn-ea"/>
                <a:cs typeface="+mn-cs"/>
              </a:rPr>
              <a:t>The </a:t>
            </a:r>
            <a:r>
              <a:rPr lang="en-US" sz="1800" b="1" dirty="0" smtClean="0">
                <a:ea typeface="+mn-ea"/>
                <a:cs typeface="+mn-cs"/>
              </a:rPr>
              <a:t>load match </a:t>
            </a:r>
            <a:r>
              <a:rPr lang="en-US" sz="1800" dirty="0" smtClean="0">
                <a:ea typeface="+mn-ea"/>
                <a:cs typeface="+mn-cs"/>
              </a:rPr>
              <a:t>transforms the load impedance </a:t>
            </a:r>
            <a:r>
              <a:rPr lang="en-US" sz="1800" i="1" dirty="0" smtClean="0"/>
              <a:t>Z</a:t>
            </a:r>
            <a:r>
              <a:rPr lang="en-US" sz="1800" i="1" baseline="-25000" dirty="0" smtClean="0"/>
              <a:t>L </a:t>
            </a:r>
            <a:r>
              <a:rPr lang="en-US" sz="1800" dirty="0" smtClean="0">
                <a:ea typeface="+mn-ea"/>
                <a:cs typeface="+mn-cs"/>
              </a:rPr>
              <a:t>to the line impedance </a:t>
            </a:r>
            <a:r>
              <a:rPr lang="en-US" sz="1800" i="1" dirty="0" smtClean="0"/>
              <a:t>Z</a:t>
            </a:r>
            <a:r>
              <a:rPr lang="en-US" sz="1800" i="1" baseline="-25000" dirty="0" smtClean="0"/>
              <a:t>0</a:t>
            </a:r>
            <a:r>
              <a:rPr lang="en-US" sz="1800" dirty="0" smtClean="0">
                <a:ea typeface="+mn-ea"/>
                <a:cs typeface="+mn-cs"/>
              </a:rPr>
              <a:t>. This matching is minimizing the reflections but does not maximize the delivered power unless </a:t>
            </a:r>
            <a:r>
              <a:rPr lang="en-US" sz="1800" i="1" dirty="0" smtClean="0"/>
              <a:t>Z</a:t>
            </a:r>
            <a:r>
              <a:rPr lang="en-US" sz="1800" i="1" baseline="-25000" dirty="0" smtClean="0"/>
              <a:t>0</a:t>
            </a:r>
            <a:r>
              <a:rPr lang="en-US" sz="1800" dirty="0" smtClean="0">
                <a:ea typeface="+mn-ea"/>
                <a:cs typeface="+mn-cs"/>
              </a:rPr>
              <a:t> is real. The load matching is best used at ends of transmission lines.</a:t>
            </a:r>
          </a:p>
          <a:p>
            <a:pPr marL="1257300" lvl="2" indent="-342900">
              <a:buClrTx/>
              <a:buFont typeface="+mj-lt"/>
              <a:buAutoNum type="arabicPeriod"/>
              <a:defRPr/>
            </a:pPr>
            <a:r>
              <a:rPr lang="en-US" sz="1800" dirty="0" smtClean="0">
                <a:ea typeface="+mn-ea"/>
                <a:cs typeface="+mn-cs"/>
              </a:rPr>
              <a:t>The </a:t>
            </a:r>
            <a:r>
              <a:rPr lang="en-US" sz="1800" b="1" dirty="0" smtClean="0">
                <a:ea typeface="+mn-ea"/>
                <a:cs typeface="+mn-cs"/>
              </a:rPr>
              <a:t>functional match </a:t>
            </a:r>
            <a:r>
              <a:rPr lang="en-US" sz="1800" dirty="0" smtClean="0">
                <a:ea typeface="+mn-ea"/>
                <a:cs typeface="+mn-cs"/>
              </a:rPr>
              <a:t>which will load the device with an impedance that optimize the performance. This match is done e.g. when optimizing the noise figure of an LNA since the best noise performance does not require necessarily the same load impedance than the best gain or power performance.</a:t>
            </a:r>
          </a:p>
          <a:p>
            <a:pPr lvl="1">
              <a:defRPr/>
            </a:pPr>
            <a:endParaRPr lang="en-US" sz="2400"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body" idx="4294967295"/>
          </p:nvPr>
        </p:nvSpPr>
        <p:spPr bwMode="auto">
          <a:xfrm>
            <a:off x="152400" y="152400"/>
            <a:ext cx="8763000" cy="251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Introduction to the Smith Chart</a:t>
            </a:r>
          </a:p>
          <a:p>
            <a:pPr lvl="1"/>
            <a:endParaRPr lang="en-US" altLang="en-US" sz="2400" smtClean="0"/>
          </a:p>
        </p:txBody>
      </p:sp>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3000"/>
            <a:ext cx="5486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2" name="Object 13"/>
          <p:cNvGraphicFramePr>
            <a:graphicFrameLocks noChangeAspect="1"/>
          </p:cNvGraphicFramePr>
          <p:nvPr/>
        </p:nvGraphicFramePr>
        <p:xfrm>
          <a:off x="765175" y="2668588"/>
          <a:ext cx="7664450" cy="2111375"/>
        </p:xfrm>
        <a:graphic>
          <a:graphicData uri="http://schemas.openxmlformats.org/presentationml/2006/ole">
            <mc:AlternateContent xmlns:mc="http://schemas.openxmlformats.org/markup-compatibility/2006">
              <mc:Choice xmlns:v="urn:schemas-microsoft-com:vml" Requires="v">
                <p:oleObj spid="_x0000_s20497" name="Document" r:id="rId4" imgW="5981754" imgH="1648491" progId="Word.Document.12">
                  <p:embed/>
                </p:oleObj>
              </mc:Choice>
              <mc:Fallback>
                <p:oleObj name="Document" r:id="rId4" imgW="5981754" imgH="1648491" progId="Word.Document.1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2668588"/>
                        <a:ext cx="7664450"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4648200"/>
            <a:ext cx="452755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8" name="Rectangle 2"/>
          <p:cNvSpPr>
            <a:spLocks noGrp="1" noChangeArrowheads="1"/>
          </p:cNvSpPr>
          <p:nvPr>
            <p:ph type="body" idx="4294967295"/>
          </p:nvPr>
        </p:nvSpPr>
        <p:spPr bwMode="auto">
          <a:xfrm>
            <a:off x="152400" y="228600"/>
            <a:ext cx="87630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Introduction to the Smith Chart</a:t>
            </a:r>
          </a:p>
        </p:txBody>
      </p:sp>
      <p:sp>
        <p:nvSpPr>
          <p:cNvPr id="2150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21506" name="Object 1"/>
          <p:cNvGraphicFramePr>
            <a:graphicFrameLocks noChangeAspect="1"/>
          </p:cNvGraphicFramePr>
          <p:nvPr/>
        </p:nvGraphicFramePr>
        <p:xfrm>
          <a:off x="3429000" y="1219200"/>
          <a:ext cx="1866900" cy="866775"/>
        </p:xfrm>
        <a:graphic>
          <a:graphicData uri="http://schemas.openxmlformats.org/presentationml/2006/ole">
            <mc:AlternateContent xmlns:mc="http://schemas.openxmlformats.org/markup-compatibility/2006">
              <mc:Choice xmlns:v="urn:schemas-microsoft-com:vml" Requires="v">
                <p:oleObj spid="_x0000_s21535" name="Equation" r:id="rId3" imgW="1866090" imgH="863225" progId="Equation.DSMT4">
                  <p:embed/>
                </p:oleObj>
              </mc:Choice>
              <mc:Fallback>
                <p:oleObj name="Equation" r:id="rId3" imgW="1866090" imgH="8632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18669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nvGraphicFramePr>
        <p:xfrm>
          <a:off x="446088" y="2058988"/>
          <a:ext cx="8326437" cy="2379662"/>
        </p:xfrm>
        <a:graphic>
          <a:graphicData uri="http://schemas.openxmlformats.org/presentationml/2006/ole">
            <mc:AlternateContent xmlns:mc="http://schemas.openxmlformats.org/markup-compatibility/2006">
              <mc:Choice xmlns:v="urn:schemas-microsoft-com:vml" Requires="v">
                <p:oleObj spid="_x0000_s21536" name="Document" r:id="rId5" imgW="8391496" imgH="2420614" progId="Word.Document.12">
                  <p:embed/>
                </p:oleObj>
              </mc:Choice>
              <mc:Fallback>
                <p:oleObj name="Document" r:id="rId5" imgW="8391496" imgH="2420614"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88" y="2058988"/>
                        <a:ext cx="8326437"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4578350"/>
            <a:ext cx="30956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4572000"/>
            <a:ext cx="31003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5" name="Rectangle 2"/>
          <p:cNvSpPr>
            <a:spLocks noGrp="1" noChangeArrowheads="1"/>
          </p:cNvSpPr>
          <p:nvPr>
            <p:ph type="body" idx="4294967295"/>
          </p:nvPr>
        </p:nvSpPr>
        <p:spPr bwMode="auto">
          <a:xfrm>
            <a:off x="228600" y="533400"/>
            <a:ext cx="87630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Introduction to the Smith Chart</a:t>
            </a:r>
          </a:p>
          <a:p>
            <a:pPr lvl="1"/>
            <a:r>
              <a:rPr lang="en-US" altLang="en-US" sz="2400" smtClean="0"/>
              <a:t>The input impedance Z</a:t>
            </a:r>
            <a:r>
              <a:rPr lang="en-US" altLang="en-US" sz="2400" baseline="-25000" smtClean="0"/>
              <a:t>IN</a:t>
            </a:r>
            <a:r>
              <a:rPr lang="en-US" altLang="en-US" sz="2400" smtClean="0"/>
              <a:t>  of a loss less line with the impedance Z</a:t>
            </a:r>
            <a:r>
              <a:rPr lang="en-US" altLang="en-US" sz="2400" baseline="-25000" smtClean="0"/>
              <a:t>TL</a:t>
            </a:r>
            <a:r>
              <a:rPr lang="en-US" altLang="en-US" sz="2400" smtClean="0"/>
              <a:t>  which connects complex load impedance Z</a:t>
            </a:r>
            <a:r>
              <a:rPr lang="en-US" altLang="en-US" sz="2400" baseline="-25000" smtClean="0"/>
              <a:t>L </a:t>
            </a:r>
            <a:r>
              <a:rPr lang="en-US" altLang="en-US" sz="2400" smtClean="0"/>
              <a:t>is given by</a:t>
            </a:r>
          </a:p>
          <a:p>
            <a:pPr lvl="1"/>
            <a:endParaRPr lang="en-US" altLang="en-US" sz="2400" smtClean="0"/>
          </a:p>
        </p:txBody>
      </p:sp>
      <p:pic>
        <p:nvPicPr>
          <p:cNvPr id="225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419600"/>
            <a:ext cx="29908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971800"/>
            <a:ext cx="27051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22530" name="Object 5"/>
          <p:cNvGraphicFramePr>
            <a:graphicFrameLocks noChangeAspect="1"/>
          </p:cNvGraphicFramePr>
          <p:nvPr/>
        </p:nvGraphicFramePr>
        <p:xfrm>
          <a:off x="533400" y="2057400"/>
          <a:ext cx="2678113" cy="722313"/>
        </p:xfrm>
        <a:graphic>
          <a:graphicData uri="http://schemas.openxmlformats.org/presentationml/2006/ole">
            <mc:AlternateContent xmlns:mc="http://schemas.openxmlformats.org/markup-compatibility/2006">
              <mc:Choice xmlns:v="urn:schemas-microsoft-com:vml" Requires="v">
                <p:oleObj spid="_x0000_s22597" name="Equation" r:id="rId5" imgW="1803400" imgH="482600" progId="Equation.DSMT4">
                  <p:embed/>
                </p:oleObj>
              </mc:Choice>
              <mc:Fallback>
                <p:oleObj name="Equation" r:id="rId5" imgW="1803400" imgH="482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057400"/>
                        <a:ext cx="2678113"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22531" name="Object 7"/>
          <p:cNvGraphicFramePr>
            <a:graphicFrameLocks noChangeAspect="1"/>
          </p:cNvGraphicFramePr>
          <p:nvPr/>
        </p:nvGraphicFramePr>
        <p:xfrm>
          <a:off x="6172200" y="2057400"/>
          <a:ext cx="1554163" cy="668338"/>
        </p:xfrm>
        <a:graphic>
          <a:graphicData uri="http://schemas.openxmlformats.org/presentationml/2006/ole">
            <mc:AlternateContent xmlns:mc="http://schemas.openxmlformats.org/markup-compatibility/2006">
              <mc:Choice xmlns:v="urn:schemas-microsoft-com:vml" Requires="v">
                <p:oleObj spid="_x0000_s22598" name="Equation" r:id="rId7" imgW="1218671" imgH="444307" progId="Equation.DSMT4">
                  <p:embed/>
                </p:oleObj>
              </mc:Choice>
              <mc:Fallback>
                <p:oleObj name="Equation" r:id="rId7" imgW="1218671" imgH="444307"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2057400"/>
                        <a:ext cx="1554163"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9"/>
          <p:cNvGraphicFramePr>
            <a:graphicFrameLocks noChangeAspect="1"/>
          </p:cNvGraphicFramePr>
          <p:nvPr/>
        </p:nvGraphicFramePr>
        <p:xfrm>
          <a:off x="533400" y="5562600"/>
          <a:ext cx="8213725" cy="960438"/>
        </p:xfrm>
        <a:graphic>
          <a:graphicData uri="http://schemas.openxmlformats.org/presentationml/2006/ole">
            <mc:AlternateContent xmlns:mc="http://schemas.openxmlformats.org/markup-compatibility/2006">
              <mc:Choice xmlns:v="urn:schemas-microsoft-com:vml" Requires="v">
                <p:oleObj spid="_x0000_s22599" name="Document" r:id="rId9" imgW="6500059" imgH="758693" progId="Word.Document.12">
                  <p:embed/>
                </p:oleObj>
              </mc:Choice>
              <mc:Fallback>
                <p:oleObj name="Document" r:id="rId9" imgW="6500059" imgH="758693" progId="Word.Document.12">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562600"/>
                        <a:ext cx="821372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0" name="TextBox 9"/>
          <p:cNvSpPr txBox="1">
            <a:spLocks noChangeArrowheads="1"/>
          </p:cNvSpPr>
          <p:nvPr/>
        </p:nvSpPr>
        <p:spPr bwMode="auto">
          <a:xfrm>
            <a:off x="3657600" y="21336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or normalized:</a:t>
            </a:r>
          </a:p>
        </p:txBody>
      </p:sp>
      <p:sp>
        <p:nvSpPr>
          <p:cNvPr id="22541"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22533" name="Object 10"/>
          <p:cNvGraphicFramePr>
            <a:graphicFrameLocks noChangeAspect="1"/>
          </p:cNvGraphicFramePr>
          <p:nvPr/>
        </p:nvGraphicFramePr>
        <p:xfrm>
          <a:off x="609600" y="3124200"/>
          <a:ext cx="2824163" cy="365125"/>
        </p:xfrm>
        <a:graphic>
          <a:graphicData uri="http://schemas.openxmlformats.org/presentationml/2006/ole">
            <mc:AlternateContent xmlns:mc="http://schemas.openxmlformats.org/markup-compatibility/2006">
              <mc:Choice xmlns:v="urn:schemas-microsoft-com:vml" Requires="v">
                <p:oleObj spid="_x0000_s22600" name="Equation" r:id="rId11" imgW="1841500" imgH="241300" progId="Equation.DSMT4">
                  <p:embed/>
                </p:oleObj>
              </mc:Choice>
              <mc:Fallback>
                <p:oleObj name="Equation" r:id="rId11" imgW="1841500" imgH="2413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124200"/>
                        <a:ext cx="282416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15"/>
          <p:cNvGraphicFramePr>
            <a:graphicFrameLocks noChangeAspect="1"/>
          </p:cNvGraphicFramePr>
          <p:nvPr/>
        </p:nvGraphicFramePr>
        <p:xfrm>
          <a:off x="533400" y="3581400"/>
          <a:ext cx="3673475" cy="854075"/>
        </p:xfrm>
        <a:graphic>
          <a:graphicData uri="http://schemas.openxmlformats.org/presentationml/2006/ole">
            <mc:AlternateContent xmlns:mc="http://schemas.openxmlformats.org/markup-compatibility/2006">
              <mc:Choice xmlns:v="urn:schemas-microsoft-com:vml" Requires="v">
                <p:oleObj spid="_x0000_s22601" name="Document" r:id="rId13" imgW="3774204" imgH="876024" progId="Word.Document.12">
                  <p:embed/>
                </p:oleObj>
              </mc:Choice>
              <mc:Fallback>
                <p:oleObj name="Document" r:id="rId13" imgW="3774204" imgH="876024" progId="Word.Document.12">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581400"/>
                        <a:ext cx="36734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bwMode="auto">
          <a:xfrm>
            <a:off x="0" y="228600"/>
            <a:ext cx="8763000" cy="1143000"/>
          </a:xfrm>
          <a:prstGeom prst="rect">
            <a:avLst/>
          </a:prstGeom>
          <a:ln>
            <a:miter lim="800000"/>
            <a:headEnd/>
            <a:tailEnd/>
          </a:ln>
        </p:spPr>
        <p:txBody>
          <a:bodyPr/>
          <a:lstStyle/>
          <a:p>
            <a:pPr>
              <a:defRPr/>
            </a:pPr>
            <a:r>
              <a:rPr lang="en-US" dirty="0" smtClean="0"/>
              <a:t>Introduction to the Smith Chart</a:t>
            </a:r>
          </a:p>
          <a:p>
            <a:pPr lvl="1">
              <a:defRPr/>
            </a:pPr>
            <a:r>
              <a:rPr lang="en-US" sz="2400" dirty="0" smtClean="0">
                <a:ea typeface="+mn-ea"/>
                <a:cs typeface="+mn-cs"/>
              </a:rPr>
              <a:t>Admittance Smith Chart</a:t>
            </a:r>
          </a:p>
          <a:p>
            <a:pPr>
              <a:defRPr/>
            </a:pPr>
            <a:endParaRPr lang="en-US" dirty="0" smtClean="0"/>
          </a:p>
        </p:txBody>
      </p:sp>
      <p:sp>
        <p:nvSpPr>
          <p:cNvPr id="235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23554" name="Object 3"/>
          <p:cNvGraphicFramePr>
            <a:graphicFrameLocks noChangeAspect="1"/>
          </p:cNvGraphicFramePr>
          <p:nvPr/>
        </p:nvGraphicFramePr>
        <p:xfrm>
          <a:off x="457200" y="1295400"/>
          <a:ext cx="2771775" cy="2520950"/>
        </p:xfrm>
        <a:graphic>
          <a:graphicData uri="http://schemas.openxmlformats.org/presentationml/2006/ole">
            <mc:AlternateContent xmlns:mc="http://schemas.openxmlformats.org/markup-compatibility/2006">
              <mc:Choice xmlns:v="urn:schemas-microsoft-com:vml" Requires="v">
                <p:oleObj spid="_x0000_s23582" name="Equation" r:id="rId3" imgW="1841400" imgH="1676160" progId="Equation.DSMT4">
                  <p:embed/>
                </p:oleObj>
              </mc:Choice>
              <mc:Fallback>
                <p:oleObj name="Equation" r:id="rId3" imgW="1841400" imgH="16761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2771775"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55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979863"/>
            <a:ext cx="42672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1063" y="4038600"/>
            <a:ext cx="43005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5" name="Object 8"/>
          <p:cNvGraphicFramePr>
            <a:graphicFrameLocks noChangeAspect="1"/>
          </p:cNvGraphicFramePr>
          <p:nvPr/>
        </p:nvGraphicFramePr>
        <p:xfrm>
          <a:off x="4130675" y="1066800"/>
          <a:ext cx="4784725" cy="3368675"/>
        </p:xfrm>
        <a:graphic>
          <a:graphicData uri="http://schemas.openxmlformats.org/presentationml/2006/ole">
            <mc:AlternateContent xmlns:mc="http://schemas.openxmlformats.org/markup-compatibility/2006">
              <mc:Choice xmlns:v="urn:schemas-microsoft-com:vml" Requires="v">
                <p:oleObj spid="_x0000_s23583" name="Document" r:id="rId7" imgW="2672463" imgH="1878738" progId="Word.Document.12">
                  <p:embed/>
                </p:oleObj>
              </mc:Choice>
              <mc:Fallback>
                <p:oleObj name="Document" r:id="rId7" imgW="2672463" imgH="1878738" progId="Word.Document.12">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0675" y="1066800"/>
                        <a:ext cx="4784725"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bwMode="auto">
          <a:xfrm>
            <a:off x="228600" y="76200"/>
            <a:ext cx="8763000" cy="1447800"/>
          </a:xfrm>
          <a:prstGeom prst="rect">
            <a:avLst/>
          </a:prstGeom>
          <a:ln>
            <a:miter lim="800000"/>
            <a:headEnd/>
            <a:tailEnd/>
          </a:ln>
        </p:spPr>
        <p:txBody>
          <a:bodyPr/>
          <a:lstStyle/>
          <a:p>
            <a:pPr>
              <a:defRPr/>
            </a:pPr>
            <a:r>
              <a:rPr lang="en-US" dirty="0" smtClean="0"/>
              <a:t>Introduction to the Smith Chart</a:t>
            </a:r>
          </a:p>
          <a:p>
            <a:pPr lvl="1">
              <a:defRPr/>
            </a:pPr>
            <a:r>
              <a:rPr lang="en-US" sz="2400" b="1" dirty="0" err="1" smtClean="0">
                <a:ea typeface="+mn-ea"/>
                <a:cs typeface="+mn-cs"/>
              </a:rPr>
              <a:t>Immitance</a:t>
            </a:r>
            <a:r>
              <a:rPr lang="en-US" sz="2400" b="1" dirty="0" smtClean="0">
                <a:ea typeface="+mn-ea"/>
                <a:cs typeface="+mn-cs"/>
              </a:rPr>
              <a:t> Smith Chart</a:t>
            </a:r>
          </a:p>
          <a:p>
            <a:pPr>
              <a:defRPr/>
            </a:pPr>
            <a:endParaRPr lang="en-US" dirty="0" smtClean="0"/>
          </a:p>
        </p:txBody>
      </p:sp>
      <p:grpSp>
        <p:nvGrpSpPr>
          <p:cNvPr id="110595" name="Group 198"/>
          <p:cNvGrpSpPr>
            <a:grpSpLocks/>
          </p:cNvGrpSpPr>
          <p:nvPr/>
        </p:nvGrpSpPr>
        <p:grpSpPr bwMode="auto">
          <a:xfrm>
            <a:off x="609600" y="990600"/>
            <a:ext cx="8001000" cy="5410200"/>
            <a:chOff x="0" y="1219200"/>
            <a:chExt cx="8153400" cy="5410200"/>
          </a:xfrm>
        </p:grpSpPr>
        <p:grpSp>
          <p:nvGrpSpPr>
            <p:cNvPr id="110597" name="Group 176"/>
            <p:cNvGrpSpPr>
              <a:grpSpLocks noChangeAspect="1"/>
            </p:cNvGrpSpPr>
            <p:nvPr/>
          </p:nvGrpSpPr>
          <p:grpSpPr bwMode="auto">
            <a:xfrm>
              <a:off x="990600" y="1219200"/>
              <a:ext cx="5425512" cy="5410200"/>
              <a:chOff x="483" y="-76"/>
              <a:chExt cx="4606" cy="4593"/>
            </a:xfrm>
          </p:grpSpPr>
          <p:grpSp>
            <p:nvGrpSpPr>
              <p:cNvPr id="110630" name="Group 89"/>
              <p:cNvGrpSpPr>
                <a:grpSpLocks noChangeAspect="1"/>
              </p:cNvGrpSpPr>
              <p:nvPr/>
            </p:nvGrpSpPr>
            <p:grpSpPr bwMode="auto">
              <a:xfrm>
                <a:off x="731" y="226"/>
                <a:ext cx="4019" cy="3935"/>
                <a:chOff x="731" y="334"/>
                <a:chExt cx="3651" cy="3575"/>
              </a:xfrm>
            </p:grpSpPr>
            <p:grpSp>
              <p:nvGrpSpPr>
                <p:cNvPr id="110717" name="Group 3"/>
                <p:cNvGrpSpPr>
                  <a:grpSpLocks noChangeAspect="1"/>
                </p:cNvGrpSpPr>
                <p:nvPr/>
              </p:nvGrpSpPr>
              <p:grpSpPr bwMode="auto">
                <a:xfrm>
                  <a:off x="816" y="354"/>
                  <a:ext cx="3555" cy="3547"/>
                  <a:chOff x="816" y="354"/>
                  <a:chExt cx="3555" cy="3547"/>
                </a:xfrm>
              </p:grpSpPr>
              <p:sp>
                <p:nvSpPr>
                  <p:cNvPr id="110771" name="Oval 4"/>
                  <p:cNvSpPr>
                    <a:spLocks noChangeAspect="1" noChangeArrowheads="1"/>
                  </p:cNvSpPr>
                  <p:nvPr/>
                </p:nvSpPr>
                <p:spPr bwMode="auto">
                  <a:xfrm flipH="1">
                    <a:off x="1145" y="515"/>
                    <a:ext cx="3226" cy="32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72" name="Oval 5"/>
                  <p:cNvSpPr>
                    <a:spLocks noChangeAspect="1" noChangeArrowheads="1"/>
                  </p:cNvSpPr>
                  <p:nvPr/>
                </p:nvSpPr>
                <p:spPr bwMode="auto">
                  <a:xfrm flipH="1">
                    <a:off x="1844" y="860"/>
                    <a:ext cx="2517" cy="253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73" name="Oval 6"/>
                  <p:cNvSpPr>
                    <a:spLocks noChangeAspect="1" noChangeArrowheads="1"/>
                  </p:cNvSpPr>
                  <p:nvPr/>
                </p:nvSpPr>
                <p:spPr bwMode="auto">
                  <a:xfrm flipH="1">
                    <a:off x="2158" y="1023"/>
                    <a:ext cx="2202" cy="2216"/>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74" name="Oval 7"/>
                  <p:cNvSpPr>
                    <a:spLocks noChangeAspect="1" noChangeArrowheads="1"/>
                  </p:cNvSpPr>
                  <p:nvPr/>
                </p:nvSpPr>
                <p:spPr bwMode="auto">
                  <a:xfrm flipH="1">
                    <a:off x="2587" y="1245"/>
                    <a:ext cx="1769" cy="176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75" name="Oval 8"/>
                  <p:cNvSpPr>
                    <a:spLocks noChangeAspect="1" noChangeArrowheads="1"/>
                  </p:cNvSpPr>
                  <p:nvPr/>
                </p:nvSpPr>
                <p:spPr bwMode="auto">
                  <a:xfrm flipH="1">
                    <a:off x="3173" y="1534"/>
                    <a:ext cx="1189" cy="117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76" name="Oval 9"/>
                  <p:cNvSpPr>
                    <a:spLocks noChangeAspect="1" noChangeArrowheads="1"/>
                  </p:cNvSpPr>
                  <p:nvPr/>
                </p:nvSpPr>
                <p:spPr bwMode="auto">
                  <a:xfrm flipH="1">
                    <a:off x="3766" y="1828"/>
                    <a:ext cx="593" cy="59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77" name="Freeform 10"/>
                  <p:cNvSpPr>
                    <a:spLocks noChangeAspect="1"/>
                  </p:cNvSpPr>
                  <p:nvPr/>
                </p:nvSpPr>
                <p:spPr bwMode="auto">
                  <a:xfrm flipH="1">
                    <a:off x="959" y="1434"/>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0778" name="Group 11"/>
                  <p:cNvGrpSpPr>
                    <a:grpSpLocks noChangeAspect="1"/>
                  </p:cNvGrpSpPr>
                  <p:nvPr/>
                </p:nvGrpSpPr>
                <p:grpSpPr bwMode="auto">
                  <a:xfrm flipH="1">
                    <a:off x="1311" y="354"/>
                    <a:ext cx="3052" cy="1776"/>
                    <a:chOff x="995" y="354"/>
                    <a:chExt cx="3052" cy="1776"/>
                  </a:xfrm>
                </p:grpSpPr>
                <p:sp>
                  <p:nvSpPr>
                    <p:cNvPr id="110788" name="Freeform 12"/>
                    <p:cNvSpPr>
                      <a:spLocks noChangeAspect="1"/>
                    </p:cNvSpPr>
                    <p:nvPr/>
                  </p:nvSpPr>
                  <p:spPr bwMode="auto">
                    <a:xfrm>
                      <a:off x="995" y="354"/>
                      <a:ext cx="1774"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89" name="Freeform 13"/>
                    <p:cNvSpPr>
                      <a:spLocks noChangeAspect="1"/>
                    </p:cNvSpPr>
                    <p:nvPr/>
                  </p:nvSpPr>
                  <p:spPr bwMode="auto">
                    <a:xfrm>
                      <a:off x="1000" y="711"/>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90" name="Freeform 14"/>
                    <p:cNvSpPr>
                      <a:spLocks noChangeAspect="1"/>
                    </p:cNvSpPr>
                    <p:nvPr/>
                  </p:nvSpPr>
                  <p:spPr bwMode="auto">
                    <a:xfrm>
                      <a:off x="995" y="1449"/>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91" name="Freeform 15"/>
                    <p:cNvSpPr>
                      <a:spLocks noChangeAspect="1"/>
                    </p:cNvSpPr>
                    <p:nvPr/>
                  </p:nvSpPr>
                  <p:spPr bwMode="auto">
                    <a:xfrm>
                      <a:off x="999" y="897"/>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92" name="Freeform 16"/>
                    <p:cNvSpPr>
                      <a:spLocks noChangeAspect="1"/>
                    </p:cNvSpPr>
                    <p:nvPr/>
                  </p:nvSpPr>
                  <p:spPr bwMode="auto">
                    <a:xfrm>
                      <a:off x="996" y="560"/>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779" name="Group 17"/>
                  <p:cNvGrpSpPr>
                    <a:grpSpLocks noChangeAspect="1"/>
                  </p:cNvGrpSpPr>
                  <p:nvPr/>
                </p:nvGrpSpPr>
                <p:grpSpPr bwMode="auto">
                  <a:xfrm flipH="1" flipV="1">
                    <a:off x="1314" y="2125"/>
                    <a:ext cx="3052" cy="1776"/>
                    <a:chOff x="995" y="354"/>
                    <a:chExt cx="3052" cy="1776"/>
                  </a:xfrm>
                </p:grpSpPr>
                <p:sp>
                  <p:nvSpPr>
                    <p:cNvPr id="110783" name="Freeform 18"/>
                    <p:cNvSpPr>
                      <a:spLocks noChangeAspect="1"/>
                    </p:cNvSpPr>
                    <p:nvPr/>
                  </p:nvSpPr>
                  <p:spPr bwMode="auto">
                    <a:xfrm>
                      <a:off x="995" y="354"/>
                      <a:ext cx="1774"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84" name="Freeform 19"/>
                    <p:cNvSpPr>
                      <a:spLocks noChangeAspect="1"/>
                    </p:cNvSpPr>
                    <p:nvPr/>
                  </p:nvSpPr>
                  <p:spPr bwMode="auto">
                    <a:xfrm>
                      <a:off x="1000" y="711"/>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85" name="Freeform 20"/>
                    <p:cNvSpPr>
                      <a:spLocks noChangeAspect="1"/>
                    </p:cNvSpPr>
                    <p:nvPr/>
                  </p:nvSpPr>
                  <p:spPr bwMode="auto">
                    <a:xfrm>
                      <a:off x="995" y="1449"/>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86" name="Freeform 21"/>
                    <p:cNvSpPr>
                      <a:spLocks noChangeAspect="1"/>
                    </p:cNvSpPr>
                    <p:nvPr/>
                  </p:nvSpPr>
                  <p:spPr bwMode="auto">
                    <a:xfrm>
                      <a:off x="999" y="897"/>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87" name="Freeform 22"/>
                    <p:cNvSpPr>
                      <a:spLocks noChangeAspect="1"/>
                    </p:cNvSpPr>
                    <p:nvPr/>
                  </p:nvSpPr>
                  <p:spPr bwMode="auto">
                    <a:xfrm>
                      <a:off x="996" y="560"/>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780" name="Line 23"/>
                  <p:cNvSpPr>
                    <a:spLocks noChangeAspect="1" noChangeShapeType="1"/>
                  </p:cNvSpPr>
                  <p:nvPr/>
                </p:nvSpPr>
                <p:spPr bwMode="auto">
                  <a:xfrm>
                    <a:off x="816" y="2127"/>
                    <a:ext cx="355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781" name="Freeform 24"/>
                  <p:cNvSpPr>
                    <a:spLocks noChangeAspect="1"/>
                  </p:cNvSpPr>
                  <p:nvPr/>
                </p:nvSpPr>
                <p:spPr bwMode="auto">
                  <a:xfrm flipH="1" flipV="1">
                    <a:off x="949" y="2125"/>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82" name="Oval 25"/>
                  <p:cNvSpPr>
                    <a:spLocks noChangeAspect="1" noChangeArrowheads="1"/>
                  </p:cNvSpPr>
                  <p:nvPr/>
                </p:nvSpPr>
                <p:spPr bwMode="auto">
                  <a:xfrm flipH="1">
                    <a:off x="823" y="358"/>
                    <a:ext cx="3547" cy="353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10718" name="Oval 26"/>
                <p:cNvSpPr>
                  <a:spLocks noChangeAspect="1" noChangeArrowheads="1"/>
                </p:cNvSpPr>
                <p:nvPr/>
              </p:nvSpPr>
              <p:spPr bwMode="auto">
                <a:xfrm>
                  <a:off x="837" y="868"/>
                  <a:ext cx="2517" cy="2532"/>
                </a:xfrm>
                <a:prstGeom prst="ellipse">
                  <a:avLst/>
                </a:prstGeom>
                <a:noFill/>
                <a:ln w="952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19" name="Oval 27"/>
                <p:cNvSpPr>
                  <a:spLocks noChangeAspect="1" noChangeArrowheads="1"/>
                </p:cNvSpPr>
                <p:nvPr/>
              </p:nvSpPr>
              <p:spPr bwMode="auto">
                <a:xfrm>
                  <a:off x="838" y="1031"/>
                  <a:ext cx="2202" cy="2216"/>
                </a:xfrm>
                <a:prstGeom prst="ellipse">
                  <a:avLst/>
                </a:prstGeom>
                <a:noFill/>
                <a:ln w="952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20" name="Oval 28"/>
                <p:cNvSpPr>
                  <a:spLocks noChangeAspect="1" noChangeArrowheads="1"/>
                </p:cNvSpPr>
                <p:nvPr/>
              </p:nvSpPr>
              <p:spPr bwMode="auto">
                <a:xfrm>
                  <a:off x="842" y="1253"/>
                  <a:ext cx="1748" cy="1765"/>
                </a:xfrm>
                <a:prstGeom prst="ellipse">
                  <a:avLst/>
                </a:prstGeom>
                <a:noFill/>
                <a:ln w="952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21" name="Oval 29"/>
                <p:cNvSpPr>
                  <a:spLocks noChangeAspect="1" noChangeArrowheads="1"/>
                </p:cNvSpPr>
                <p:nvPr/>
              </p:nvSpPr>
              <p:spPr bwMode="auto">
                <a:xfrm>
                  <a:off x="836" y="1542"/>
                  <a:ext cx="1189" cy="1174"/>
                </a:xfrm>
                <a:prstGeom prst="ellipse">
                  <a:avLst/>
                </a:prstGeom>
                <a:noFill/>
                <a:ln w="952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22" name="Oval 30"/>
                <p:cNvSpPr>
                  <a:spLocks noChangeAspect="1" noChangeArrowheads="1"/>
                </p:cNvSpPr>
                <p:nvPr/>
              </p:nvSpPr>
              <p:spPr bwMode="auto">
                <a:xfrm>
                  <a:off x="839" y="1836"/>
                  <a:ext cx="593" cy="592"/>
                </a:xfrm>
                <a:prstGeom prst="ellipse">
                  <a:avLst/>
                </a:prstGeom>
                <a:noFill/>
                <a:ln w="952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23" name="Freeform 31"/>
                <p:cNvSpPr>
                  <a:spLocks noChangeAspect="1"/>
                </p:cNvSpPr>
                <p:nvPr/>
              </p:nvSpPr>
              <p:spPr bwMode="auto">
                <a:xfrm>
                  <a:off x="828" y="1442"/>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24" name="Freeform 32"/>
                <p:cNvSpPr>
                  <a:spLocks noChangeAspect="1"/>
                </p:cNvSpPr>
                <p:nvPr/>
              </p:nvSpPr>
              <p:spPr bwMode="auto">
                <a:xfrm>
                  <a:off x="835" y="362"/>
                  <a:ext cx="1753"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25" name="Freeform 33"/>
                <p:cNvSpPr>
                  <a:spLocks noChangeAspect="1"/>
                </p:cNvSpPr>
                <p:nvPr/>
              </p:nvSpPr>
              <p:spPr bwMode="auto">
                <a:xfrm>
                  <a:off x="840" y="719"/>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26" name="Freeform 34"/>
                <p:cNvSpPr>
                  <a:spLocks noChangeAspect="1"/>
                </p:cNvSpPr>
                <p:nvPr/>
              </p:nvSpPr>
              <p:spPr bwMode="auto">
                <a:xfrm>
                  <a:off x="835" y="1457"/>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27" name="Freeform 35"/>
                <p:cNvSpPr>
                  <a:spLocks noChangeAspect="1"/>
                </p:cNvSpPr>
                <p:nvPr/>
              </p:nvSpPr>
              <p:spPr bwMode="auto">
                <a:xfrm>
                  <a:off x="839" y="905"/>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28" name="Freeform 36"/>
                <p:cNvSpPr>
                  <a:spLocks noChangeAspect="1"/>
                </p:cNvSpPr>
                <p:nvPr/>
              </p:nvSpPr>
              <p:spPr bwMode="auto">
                <a:xfrm>
                  <a:off x="836" y="568"/>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29" name="Freeform 37"/>
                <p:cNvSpPr>
                  <a:spLocks noChangeAspect="1"/>
                </p:cNvSpPr>
                <p:nvPr/>
              </p:nvSpPr>
              <p:spPr bwMode="auto">
                <a:xfrm flipV="1">
                  <a:off x="832" y="2133"/>
                  <a:ext cx="1762"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30" name="Freeform 38"/>
                <p:cNvSpPr>
                  <a:spLocks noChangeAspect="1"/>
                </p:cNvSpPr>
                <p:nvPr/>
              </p:nvSpPr>
              <p:spPr bwMode="auto">
                <a:xfrm flipV="1">
                  <a:off x="837" y="2136"/>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31" name="Freeform 39"/>
                <p:cNvSpPr>
                  <a:spLocks noChangeAspect="1"/>
                </p:cNvSpPr>
                <p:nvPr/>
              </p:nvSpPr>
              <p:spPr bwMode="auto">
                <a:xfrm flipV="1">
                  <a:off x="832" y="2136"/>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32" name="Freeform 40"/>
                <p:cNvSpPr>
                  <a:spLocks noChangeAspect="1"/>
                </p:cNvSpPr>
                <p:nvPr/>
              </p:nvSpPr>
              <p:spPr bwMode="auto">
                <a:xfrm flipV="1">
                  <a:off x="836" y="2136"/>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33" name="Freeform 41"/>
                <p:cNvSpPr>
                  <a:spLocks noChangeAspect="1"/>
                </p:cNvSpPr>
                <p:nvPr/>
              </p:nvSpPr>
              <p:spPr bwMode="auto">
                <a:xfrm flipV="1">
                  <a:off x="833" y="2133"/>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34" name="Line 42"/>
                <p:cNvSpPr>
                  <a:spLocks noChangeAspect="1" noChangeShapeType="1"/>
                </p:cNvSpPr>
                <p:nvPr/>
              </p:nvSpPr>
              <p:spPr bwMode="auto">
                <a:xfrm flipH="1">
                  <a:off x="830" y="2135"/>
                  <a:ext cx="3552" cy="0"/>
                </a:xfrm>
                <a:prstGeom prst="line">
                  <a:avLst/>
                </a:prstGeom>
                <a:noFill/>
                <a:ln w="952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735" name="Freeform 43"/>
                <p:cNvSpPr>
                  <a:spLocks noChangeAspect="1"/>
                </p:cNvSpPr>
                <p:nvPr/>
              </p:nvSpPr>
              <p:spPr bwMode="auto">
                <a:xfrm flipV="1">
                  <a:off x="838" y="2133"/>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9525" cap="flat" cmpd="sng">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736" name="Oval 44"/>
                <p:cNvSpPr>
                  <a:spLocks noChangeAspect="1" noChangeArrowheads="1"/>
                </p:cNvSpPr>
                <p:nvPr/>
              </p:nvSpPr>
              <p:spPr bwMode="auto">
                <a:xfrm>
                  <a:off x="831" y="523"/>
                  <a:ext cx="3222" cy="3224"/>
                </a:xfrm>
                <a:prstGeom prst="ellipse">
                  <a:avLst/>
                </a:prstGeom>
                <a:noFill/>
                <a:ln w="9525">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37" name="Oval 45"/>
                <p:cNvSpPr>
                  <a:spLocks noChangeAspect="1" noChangeArrowheads="1"/>
                </p:cNvSpPr>
                <p:nvPr/>
              </p:nvSpPr>
              <p:spPr bwMode="auto">
                <a:xfrm>
                  <a:off x="829" y="366"/>
                  <a:ext cx="3546" cy="353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738" name="Text Box 46"/>
                <p:cNvSpPr txBox="1">
                  <a:spLocks noChangeAspect="1" noChangeArrowheads="1"/>
                </p:cNvSpPr>
                <p:nvPr/>
              </p:nvSpPr>
              <p:spPr bwMode="auto">
                <a:xfrm>
                  <a:off x="2248" y="357"/>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-1</a:t>
                  </a:r>
                </a:p>
              </p:txBody>
            </p:sp>
            <p:sp>
              <p:nvSpPr>
                <p:cNvPr id="110739" name="Text Box 47"/>
                <p:cNvSpPr txBox="1">
                  <a:spLocks noChangeAspect="1" noChangeArrowheads="1"/>
                </p:cNvSpPr>
                <p:nvPr/>
              </p:nvSpPr>
              <p:spPr bwMode="auto">
                <a:xfrm flipH="1">
                  <a:off x="2410" y="334"/>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0740" name="Text Box 50"/>
                <p:cNvSpPr txBox="1">
                  <a:spLocks noChangeAspect="1" noChangeArrowheads="1"/>
                </p:cNvSpPr>
                <p:nvPr/>
              </p:nvSpPr>
              <p:spPr bwMode="auto">
                <a:xfrm>
                  <a:off x="3714" y="1279"/>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-0.2</a:t>
                  </a:r>
                </a:p>
              </p:txBody>
            </p:sp>
            <p:sp>
              <p:nvSpPr>
                <p:cNvPr id="110741" name="Text Box 51"/>
                <p:cNvSpPr txBox="1">
                  <a:spLocks noChangeAspect="1" noChangeArrowheads="1"/>
                </p:cNvSpPr>
                <p:nvPr/>
              </p:nvSpPr>
              <p:spPr bwMode="auto">
                <a:xfrm>
                  <a:off x="3432" y="863"/>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-0.4</a:t>
                  </a:r>
                </a:p>
              </p:txBody>
            </p:sp>
            <p:sp>
              <p:nvSpPr>
                <p:cNvPr id="110742" name="Text Box 52"/>
                <p:cNvSpPr txBox="1">
                  <a:spLocks noChangeAspect="1" noChangeArrowheads="1"/>
                </p:cNvSpPr>
                <p:nvPr/>
              </p:nvSpPr>
              <p:spPr bwMode="auto">
                <a:xfrm>
                  <a:off x="3018" y="491"/>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-0.6</a:t>
                  </a:r>
                </a:p>
              </p:txBody>
            </p:sp>
            <p:sp>
              <p:nvSpPr>
                <p:cNvPr id="110743" name="Text Box 53"/>
                <p:cNvSpPr txBox="1">
                  <a:spLocks noChangeAspect="1" noChangeArrowheads="1"/>
                </p:cNvSpPr>
                <p:nvPr/>
              </p:nvSpPr>
              <p:spPr bwMode="auto">
                <a:xfrm>
                  <a:off x="1246" y="669"/>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-2</a:t>
                  </a:r>
                </a:p>
              </p:txBody>
            </p:sp>
            <p:sp>
              <p:nvSpPr>
                <p:cNvPr id="110744" name="Text Box 54"/>
                <p:cNvSpPr txBox="1">
                  <a:spLocks noChangeAspect="1" noChangeArrowheads="1"/>
                </p:cNvSpPr>
                <p:nvPr/>
              </p:nvSpPr>
              <p:spPr bwMode="auto">
                <a:xfrm>
                  <a:off x="731" y="1246"/>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-5</a:t>
                  </a:r>
                </a:p>
              </p:txBody>
            </p:sp>
            <p:sp>
              <p:nvSpPr>
                <p:cNvPr id="110745" name="Text Box 55"/>
                <p:cNvSpPr txBox="1">
                  <a:spLocks noChangeAspect="1" noChangeArrowheads="1"/>
                </p:cNvSpPr>
                <p:nvPr/>
              </p:nvSpPr>
              <p:spPr bwMode="auto">
                <a:xfrm>
                  <a:off x="3704" y="2732"/>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0.2</a:t>
                  </a:r>
                </a:p>
              </p:txBody>
            </p:sp>
            <p:sp>
              <p:nvSpPr>
                <p:cNvPr id="110746" name="Text Box 56"/>
                <p:cNvSpPr txBox="1">
                  <a:spLocks noChangeAspect="1" noChangeArrowheads="1"/>
                </p:cNvSpPr>
                <p:nvPr/>
              </p:nvSpPr>
              <p:spPr bwMode="auto">
                <a:xfrm>
                  <a:off x="3477" y="3103"/>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0.4</a:t>
                  </a:r>
                </a:p>
              </p:txBody>
            </p:sp>
            <p:sp>
              <p:nvSpPr>
                <p:cNvPr id="110747" name="Text Box 57"/>
                <p:cNvSpPr txBox="1">
                  <a:spLocks noChangeAspect="1" noChangeArrowheads="1"/>
                </p:cNvSpPr>
                <p:nvPr/>
              </p:nvSpPr>
              <p:spPr bwMode="auto">
                <a:xfrm>
                  <a:off x="3162" y="3490"/>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0.6</a:t>
                  </a:r>
                </a:p>
              </p:txBody>
            </p:sp>
            <p:sp>
              <p:nvSpPr>
                <p:cNvPr id="110748" name="Text Box 58"/>
                <p:cNvSpPr txBox="1">
                  <a:spLocks noChangeAspect="1" noChangeArrowheads="1"/>
                </p:cNvSpPr>
                <p:nvPr/>
              </p:nvSpPr>
              <p:spPr bwMode="auto">
                <a:xfrm>
                  <a:off x="2273" y="3677"/>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1</a:t>
                  </a:r>
                </a:p>
              </p:txBody>
            </p:sp>
            <p:sp>
              <p:nvSpPr>
                <p:cNvPr id="110749" name="Text Box 59"/>
                <p:cNvSpPr txBox="1">
                  <a:spLocks noChangeAspect="1" noChangeArrowheads="1"/>
                </p:cNvSpPr>
                <p:nvPr/>
              </p:nvSpPr>
              <p:spPr bwMode="auto">
                <a:xfrm>
                  <a:off x="1381" y="3340"/>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2</a:t>
                  </a:r>
                </a:p>
              </p:txBody>
            </p:sp>
            <p:sp>
              <p:nvSpPr>
                <p:cNvPr id="110750" name="Text Box 60"/>
                <p:cNvSpPr txBox="1">
                  <a:spLocks noChangeAspect="1" noChangeArrowheads="1"/>
                </p:cNvSpPr>
                <p:nvPr/>
              </p:nvSpPr>
              <p:spPr bwMode="auto">
                <a:xfrm>
                  <a:off x="887" y="2350"/>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5</a:t>
                  </a:r>
                </a:p>
              </p:txBody>
            </p:sp>
            <p:sp>
              <p:nvSpPr>
                <p:cNvPr id="110751" name="Text Box 61"/>
                <p:cNvSpPr txBox="1">
                  <a:spLocks noChangeAspect="1" noChangeArrowheads="1"/>
                </p:cNvSpPr>
                <p:nvPr/>
              </p:nvSpPr>
              <p:spPr bwMode="auto">
                <a:xfrm>
                  <a:off x="3715" y="1900"/>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0.2</a:t>
                  </a:r>
                </a:p>
              </p:txBody>
            </p:sp>
            <p:sp>
              <p:nvSpPr>
                <p:cNvPr id="110752" name="Text Box 62"/>
                <p:cNvSpPr txBox="1">
                  <a:spLocks noChangeAspect="1" noChangeArrowheads="1"/>
                </p:cNvSpPr>
                <p:nvPr/>
              </p:nvSpPr>
              <p:spPr bwMode="auto">
                <a:xfrm>
                  <a:off x="3308" y="1909"/>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0.4</a:t>
                  </a:r>
                </a:p>
              </p:txBody>
            </p:sp>
            <p:sp>
              <p:nvSpPr>
                <p:cNvPr id="110753" name="Text Box 63"/>
                <p:cNvSpPr txBox="1">
                  <a:spLocks noChangeAspect="1" noChangeArrowheads="1"/>
                </p:cNvSpPr>
                <p:nvPr/>
              </p:nvSpPr>
              <p:spPr bwMode="auto">
                <a:xfrm>
                  <a:off x="2715" y="1902"/>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808080"/>
                      </a:solidFill>
                    </a:rPr>
                    <a:t>0.6</a:t>
                  </a:r>
                </a:p>
              </p:txBody>
            </p:sp>
            <p:sp>
              <p:nvSpPr>
                <p:cNvPr id="110754" name="Text Box 64"/>
                <p:cNvSpPr txBox="1">
                  <a:spLocks noChangeAspect="1" noChangeArrowheads="1"/>
                </p:cNvSpPr>
                <p:nvPr/>
              </p:nvSpPr>
              <p:spPr bwMode="auto">
                <a:xfrm>
                  <a:off x="2307" y="1913"/>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0755" name="Text Box 65"/>
                <p:cNvSpPr txBox="1">
                  <a:spLocks noChangeAspect="1" noChangeArrowheads="1"/>
                </p:cNvSpPr>
                <p:nvPr/>
              </p:nvSpPr>
              <p:spPr bwMode="auto">
                <a:xfrm>
                  <a:off x="1781" y="1927"/>
                  <a:ext cx="25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solidFill>
                        <a:srgbClr val="808080"/>
                      </a:solidFill>
                    </a:rPr>
                    <a:t>2</a:t>
                  </a:r>
                </a:p>
              </p:txBody>
            </p:sp>
            <p:sp>
              <p:nvSpPr>
                <p:cNvPr id="110756" name="Text Box 68"/>
                <p:cNvSpPr txBox="1">
                  <a:spLocks noChangeAspect="1" noChangeArrowheads="1"/>
                </p:cNvSpPr>
                <p:nvPr/>
              </p:nvSpPr>
              <p:spPr bwMode="auto">
                <a:xfrm flipH="1">
                  <a:off x="746" y="1486"/>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0.2</a:t>
                  </a:r>
                </a:p>
              </p:txBody>
            </p:sp>
            <p:sp>
              <p:nvSpPr>
                <p:cNvPr id="110757" name="Text Box 69"/>
                <p:cNvSpPr txBox="1">
                  <a:spLocks noChangeAspect="1" noChangeArrowheads="1"/>
                </p:cNvSpPr>
                <p:nvPr/>
              </p:nvSpPr>
              <p:spPr bwMode="auto">
                <a:xfrm flipH="1">
                  <a:off x="1095" y="897"/>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0.4</a:t>
                  </a:r>
                </a:p>
              </p:txBody>
            </p:sp>
            <p:sp>
              <p:nvSpPr>
                <p:cNvPr id="110758" name="Text Box 70"/>
                <p:cNvSpPr txBox="1">
                  <a:spLocks noChangeAspect="1" noChangeArrowheads="1"/>
                </p:cNvSpPr>
                <p:nvPr/>
              </p:nvSpPr>
              <p:spPr bwMode="auto">
                <a:xfrm flipH="1">
                  <a:off x="1524" y="556"/>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0.6</a:t>
                  </a:r>
                </a:p>
              </p:txBody>
            </p:sp>
            <p:sp>
              <p:nvSpPr>
                <p:cNvPr id="110759" name="Text Box 71"/>
                <p:cNvSpPr txBox="1">
                  <a:spLocks noChangeAspect="1" noChangeArrowheads="1"/>
                </p:cNvSpPr>
                <p:nvPr/>
              </p:nvSpPr>
              <p:spPr bwMode="auto">
                <a:xfrm flipH="1">
                  <a:off x="3127" y="607"/>
                  <a:ext cx="49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2</a:t>
                  </a:r>
                </a:p>
              </p:txBody>
            </p:sp>
            <p:sp>
              <p:nvSpPr>
                <p:cNvPr id="110760" name="Text Box 72"/>
                <p:cNvSpPr txBox="1">
                  <a:spLocks noChangeAspect="1" noChangeArrowheads="1"/>
                </p:cNvSpPr>
                <p:nvPr/>
              </p:nvSpPr>
              <p:spPr bwMode="auto">
                <a:xfrm flipH="1">
                  <a:off x="3782" y="1467"/>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5</a:t>
                  </a:r>
                </a:p>
              </p:txBody>
            </p:sp>
            <p:sp>
              <p:nvSpPr>
                <p:cNvPr id="110761" name="Text Box 73"/>
                <p:cNvSpPr txBox="1">
                  <a:spLocks noChangeAspect="1" noChangeArrowheads="1"/>
                </p:cNvSpPr>
                <p:nvPr/>
              </p:nvSpPr>
              <p:spPr bwMode="auto">
                <a:xfrm flipH="1">
                  <a:off x="1016" y="2740"/>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-0.2</a:t>
                  </a:r>
                </a:p>
              </p:txBody>
            </p:sp>
            <p:sp>
              <p:nvSpPr>
                <p:cNvPr id="110762" name="Text Box 74"/>
                <p:cNvSpPr txBox="1">
                  <a:spLocks noChangeAspect="1" noChangeArrowheads="1"/>
                </p:cNvSpPr>
                <p:nvPr/>
              </p:nvSpPr>
              <p:spPr bwMode="auto">
                <a:xfrm flipH="1">
                  <a:off x="1191" y="3112"/>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-0.4</a:t>
                  </a:r>
                </a:p>
              </p:txBody>
            </p:sp>
            <p:sp>
              <p:nvSpPr>
                <p:cNvPr id="110763" name="Text Box 75"/>
                <p:cNvSpPr txBox="1">
                  <a:spLocks noChangeAspect="1" noChangeArrowheads="1"/>
                </p:cNvSpPr>
                <p:nvPr/>
              </p:nvSpPr>
              <p:spPr bwMode="auto">
                <a:xfrm flipH="1">
                  <a:off x="1688" y="3518"/>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-0.6</a:t>
                  </a:r>
                </a:p>
              </p:txBody>
            </p:sp>
            <p:sp>
              <p:nvSpPr>
                <p:cNvPr id="110764" name="Text Box 76"/>
                <p:cNvSpPr txBox="1">
                  <a:spLocks noChangeAspect="1" noChangeArrowheads="1"/>
                </p:cNvSpPr>
                <p:nvPr/>
              </p:nvSpPr>
              <p:spPr bwMode="auto">
                <a:xfrm flipH="1">
                  <a:off x="2462" y="3656"/>
                  <a:ext cx="49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0765" name="Text Box 77"/>
                <p:cNvSpPr txBox="1">
                  <a:spLocks noChangeAspect="1" noChangeArrowheads="1"/>
                </p:cNvSpPr>
                <p:nvPr/>
              </p:nvSpPr>
              <p:spPr bwMode="auto">
                <a:xfrm flipH="1">
                  <a:off x="3219" y="3348"/>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-2</a:t>
                  </a:r>
                </a:p>
              </p:txBody>
            </p:sp>
            <p:sp>
              <p:nvSpPr>
                <p:cNvPr id="110766" name="Text Box 78"/>
                <p:cNvSpPr txBox="1">
                  <a:spLocks noChangeAspect="1" noChangeArrowheads="1"/>
                </p:cNvSpPr>
                <p:nvPr/>
              </p:nvSpPr>
              <p:spPr bwMode="auto">
                <a:xfrm flipH="1">
                  <a:off x="3822" y="2560"/>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-5</a:t>
                  </a:r>
                </a:p>
              </p:txBody>
            </p:sp>
            <p:sp>
              <p:nvSpPr>
                <p:cNvPr id="110767" name="Text Box 79"/>
                <p:cNvSpPr txBox="1">
                  <a:spLocks noChangeAspect="1" noChangeArrowheads="1"/>
                </p:cNvSpPr>
                <p:nvPr/>
              </p:nvSpPr>
              <p:spPr bwMode="auto">
                <a:xfrm flipH="1">
                  <a:off x="1108" y="1924"/>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0.2</a:t>
                  </a:r>
                </a:p>
              </p:txBody>
            </p:sp>
            <p:sp>
              <p:nvSpPr>
                <p:cNvPr id="110768" name="Text Box 80"/>
                <p:cNvSpPr txBox="1">
                  <a:spLocks noChangeAspect="1" noChangeArrowheads="1"/>
                </p:cNvSpPr>
                <p:nvPr/>
              </p:nvSpPr>
              <p:spPr bwMode="auto">
                <a:xfrm flipH="1">
                  <a:off x="1387" y="1909"/>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0.4</a:t>
                  </a:r>
                </a:p>
              </p:txBody>
            </p:sp>
            <p:sp>
              <p:nvSpPr>
                <p:cNvPr id="110769" name="Text Box 81"/>
                <p:cNvSpPr txBox="1">
                  <a:spLocks noChangeAspect="1" noChangeArrowheads="1"/>
                </p:cNvSpPr>
                <p:nvPr/>
              </p:nvSpPr>
              <p:spPr bwMode="auto">
                <a:xfrm flipH="1">
                  <a:off x="1716" y="1918"/>
                  <a:ext cx="4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0.6</a:t>
                  </a:r>
                </a:p>
              </p:txBody>
            </p:sp>
            <p:sp>
              <p:nvSpPr>
                <p:cNvPr id="110770" name="Text Box 82"/>
                <p:cNvSpPr txBox="1">
                  <a:spLocks noChangeAspect="1" noChangeArrowheads="1"/>
                </p:cNvSpPr>
                <p:nvPr/>
              </p:nvSpPr>
              <p:spPr bwMode="auto">
                <a:xfrm flipH="1">
                  <a:off x="3148" y="1927"/>
                  <a:ext cx="25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2</a:t>
                  </a:r>
                </a:p>
              </p:txBody>
            </p:sp>
          </p:grpSp>
          <p:grpSp>
            <p:nvGrpSpPr>
              <p:cNvPr id="110631" name="Group 90"/>
              <p:cNvGrpSpPr>
                <a:grpSpLocks/>
              </p:cNvGrpSpPr>
              <p:nvPr/>
            </p:nvGrpSpPr>
            <p:grpSpPr bwMode="auto">
              <a:xfrm>
                <a:off x="484" y="-76"/>
                <a:ext cx="4604" cy="4593"/>
                <a:chOff x="502" y="42"/>
                <a:chExt cx="4193" cy="4204"/>
              </a:xfrm>
            </p:grpSpPr>
            <p:grpSp>
              <p:nvGrpSpPr>
                <p:cNvPr id="110632" name="Group 91"/>
                <p:cNvGrpSpPr>
                  <a:grpSpLocks/>
                </p:cNvGrpSpPr>
                <p:nvPr/>
              </p:nvGrpSpPr>
              <p:grpSpPr bwMode="auto">
                <a:xfrm>
                  <a:off x="502" y="42"/>
                  <a:ext cx="4174" cy="4204"/>
                  <a:chOff x="502" y="42"/>
                  <a:chExt cx="4174" cy="4204"/>
                </a:xfrm>
              </p:grpSpPr>
              <p:grpSp>
                <p:nvGrpSpPr>
                  <p:cNvPr id="110636" name="Group 92"/>
                  <p:cNvGrpSpPr>
                    <a:grpSpLocks noChangeAspect="1"/>
                  </p:cNvGrpSpPr>
                  <p:nvPr/>
                </p:nvGrpSpPr>
                <p:grpSpPr bwMode="auto">
                  <a:xfrm>
                    <a:off x="712" y="207"/>
                    <a:ext cx="3780" cy="3864"/>
                    <a:chOff x="448" y="252"/>
                    <a:chExt cx="4005" cy="4068"/>
                  </a:xfrm>
                </p:grpSpPr>
                <p:sp>
                  <p:nvSpPr>
                    <p:cNvPr id="110674" name="Oval 93"/>
                    <p:cNvSpPr>
                      <a:spLocks noChangeAspect="1" noChangeArrowheads="1"/>
                    </p:cNvSpPr>
                    <p:nvPr/>
                  </p:nvSpPr>
                  <p:spPr bwMode="auto">
                    <a:xfrm>
                      <a:off x="485" y="334"/>
                      <a:ext cx="3930" cy="391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10675" name="Group 94"/>
                    <p:cNvGrpSpPr>
                      <a:grpSpLocks noChangeAspect="1"/>
                    </p:cNvGrpSpPr>
                    <p:nvPr/>
                  </p:nvGrpSpPr>
                  <p:grpSpPr bwMode="auto">
                    <a:xfrm>
                      <a:off x="448" y="252"/>
                      <a:ext cx="4004" cy="1702"/>
                      <a:chOff x="448" y="252"/>
                      <a:chExt cx="4004" cy="1702"/>
                    </a:xfrm>
                  </p:grpSpPr>
                  <p:grpSp>
                    <p:nvGrpSpPr>
                      <p:cNvPr id="110697" name="Group 95"/>
                      <p:cNvGrpSpPr>
                        <a:grpSpLocks noChangeAspect="1"/>
                      </p:cNvGrpSpPr>
                      <p:nvPr/>
                    </p:nvGrpSpPr>
                    <p:grpSpPr bwMode="auto">
                      <a:xfrm>
                        <a:off x="2450" y="252"/>
                        <a:ext cx="2002" cy="1698"/>
                        <a:chOff x="2450" y="252"/>
                        <a:chExt cx="2002" cy="1698"/>
                      </a:xfrm>
                    </p:grpSpPr>
                    <p:sp>
                      <p:nvSpPr>
                        <p:cNvPr id="110708" name="Line 96"/>
                        <p:cNvSpPr>
                          <a:spLocks noChangeAspect="1" noChangeShapeType="1"/>
                        </p:cNvSpPr>
                        <p:nvPr/>
                      </p:nvSpPr>
                      <p:spPr bwMode="auto">
                        <a:xfrm flipV="1">
                          <a:off x="4311" y="1923"/>
                          <a:ext cx="141" cy="2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9" name="Line 97"/>
                        <p:cNvSpPr>
                          <a:spLocks noChangeAspect="1" noChangeShapeType="1"/>
                        </p:cNvSpPr>
                        <p:nvPr/>
                      </p:nvSpPr>
                      <p:spPr bwMode="auto">
                        <a:xfrm flipV="1">
                          <a:off x="4232" y="1593"/>
                          <a:ext cx="136" cy="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0" name="Line 98"/>
                        <p:cNvSpPr>
                          <a:spLocks noChangeAspect="1" noChangeShapeType="1"/>
                        </p:cNvSpPr>
                        <p:nvPr/>
                      </p:nvSpPr>
                      <p:spPr bwMode="auto">
                        <a:xfrm flipV="1">
                          <a:off x="4097" y="1280"/>
                          <a:ext cx="127" cy="7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1" name="Line 99"/>
                        <p:cNvSpPr>
                          <a:spLocks noChangeAspect="1" noChangeShapeType="1"/>
                        </p:cNvSpPr>
                        <p:nvPr/>
                      </p:nvSpPr>
                      <p:spPr bwMode="auto">
                        <a:xfrm flipV="1">
                          <a:off x="3905" y="990"/>
                          <a:ext cx="113" cy="9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2" name="Line 100"/>
                        <p:cNvSpPr>
                          <a:spLocks noChangeAspect="1" noChangeShapeType="1"/>
                        </p:cNvSpPr>
                        <p:nvPr/>
                      </p:nvSpPr>
                      <p:spPr bwMode="auto">
                        <a:xfrm flipV="1">
                          <a:off x="3665" y="732"/>
                          <a:ext cx="96" cy="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3" name="Line 101"/>
                        <p:cNvSpPr>
                          <a:spLocks noChangeAspect="1" noChangeShapeType="1"/>
                        </p:cNvSpPr>
                        <p:nvPr/>
                      </p:nvSpPr>
                      <p:spPr bwMode="auto">
                        <a:xfrm flipV="1">
                          <a:off x="3395" y="522"/>
                          <a:ext cx="73" cy="13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4" name="Line 102"/>
                        <p:cNvSpPr>
                          <a:spLocks noChangeAspect="1" noChangeShapeType="1"/>
                        </p:cNvSpPr>
                        <p:nvPr/>
                      </p:nvSpPr>
                      <p:spPr bwMode="auto">
                        <a:xfrm flipV="1">
                          <a:off x="3104" y="381"/>
                          <a:ext cx="49" cy="1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5" name="Line 103"/>
                        <p:cNvSpPr>
                          <a:spLocks noChangeAspect="1" noChangeShapeType="1"/>
                        </p:cNvSpPr>
                        <p:nvPr/>
                      </p:nvSpPr>
                      <p:spPr bwMode="auto">
                        <a:xfrm flipV="1">
                          <a:off x="2784" y="282"/>
                          <a:ext cx="27"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6" name="Line 104"/>
                        <p:cNvSpPr>
                          <a:spLocks noChangeAspect="1" noChangeShapeType="1"/>
                        </p:cNvSpPr>
                        <p:nvPr/>
                      </p:nvSpPr>
                      <p:spPr bwMode="auto">
                        <a:xfrm flipH="1">
                          <a:off x="2450" y="252"/>
                          <a:ext cx="1" cy="1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698" name="Group 105"/>
                      <p:cNvGrpSpPr>
                        <a:grpSpLocks noChangeAspect="1"/>
                      </p:cNvGrpSpPr>
                      <p:nvPr/>
                    </p:nvGrpSpPr>
                    <p:grpSpPr bwMode="auto">
                      <a:xfrm flipH="1">
                        <a:off x="448" y="256"/>
                        <a:ext cx="2002" cy="1698"/>
                        <a:chOff x="2450" y="252"/>
                        <a:chExt cx="2002" cy="1698"/>
                      </a:xfrm>
                    </p:grpSpPr>
                    <p:sp>
                      <p:nvSpPr>
                        <p:cNvPr id="110699" name="Line 106"/>
                        <p:cNvSpPr>
                          <a:spLocks noChangeAspect="1" noChangeShapeType="1"/>
                        </p:cNvSpPr>
                        <p:nvPr/>
                      </p:nvSpPr>
                      <p:spPr bwMode="auto">
                        <a:xfrm flipV="1">
                          <a:off x="4311" y="1923"/>
                          <a:ext cx="141" cy="2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0" name="Line 107"/>
                        <p:cNvSpPr>
                          <a:spLocks noChangeAspect="1" noChangeShapeType="1"/>
                        </p:cNvSpPr>
                        <p:nvPr/>
                      </p:nvSpPr>
                      <p:spPr bwMode="auto">
                        <a:xfrm flipV="1">
                          <a:off x="4232" y="1593"/>
                          <a:ext cx="136" cy="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1" name="Line 108"/>
                        <p:cNvSpPr>
                          <a:spLocks noChangeAspect="1" noChangeShapeType="1"/>
                        </p:cNvSpPr>
                        <p:nvPr/>
                      </p:nvSpPr>
                      <p:spPr bwMode="auto">
                        <a:xfrm flipV="1">
                          <a:off x="4097" y="1280"/>
                          <a:ext cx="127" cy="7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2" name="Line 109"/>
                        <p:cNvSpPr>
                          <a:spLocks noChangeAspect="1" noChangeShapeType="1"/>
                        </p:cNvSpPr>
                        <p:nvPr/>
                      </p:nvSpPr>
                      <p:spPr bwMode="auto">
                        <a:xfrm flipV="1">
                          <a:off x="3905" y="990"/>
                          <a:ext cx="113" cy="9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3" name="Line 110"/>
                        <p:cNvSpPr>
                          <a:spLocks noChangeAspect="1" noChangeShapeType="1"/>
                        </p:cNvSpPr>
                        <p:nvPr/>
                      </p:nvSpPr>
                      <p:spPr bwMode="auto">
                        <a:xfrm flipV="1">
                          <a:off x="3665" y="732"/>
                          <a:ext cx="96" cy="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4" name="Line 111"/>
                        <p:cNvSpPr>
                          <a:spLocks noChangeAspect="1" noChangeShapeType="1"/>
                        </p:cNvSpPr>
                        <p:nvPr/>
                      </p:nvSpPr>
                      <p:spPr bwMode="auto">
                        <a:xfrm flipV="1">
                          <a:off x="3395" y="522"/>
                          <a:ext cx="73" cy="13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5" name="Line 112"/>
                        <p:cNvSpPr>
                          <a:spLocks noChangeAspect="1" noChangeShapeType="1"/>
                        </p:cNvSpPr>
                        <p:nvPr/>
                      </p:nvSpPr>
                      <p:spPr bwMode="auto">
                        <a:xfrm flipV="1">
                          <a:off x="3104" y="381"/>
                          <a:ext cx="49" cy="1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6" name="Line 113"/>
                        <p:cNvSpPr>
                          <a:spLocks noChangeAspect="1" noChangeShapeType="1"/>
                        </p:cNvSpPr>
                        <p:nvPr/>
                      </p:nvSpPr>
                      <p:spPr bwMode="auto">
                        <a:xfrm flipV="1">
                          <a:off x="2784" y="282"/>
                          <a:ext cx="27"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7" name="Line 114"/>
                        <p:cNvSpPr>
                          <a:spLocks noChangeAspect="1" noChangeShapeType="1"/>
                        </p:cNvSpPr>
                        <p:nvPr/>
                      </p:nvSpPr>
                      <p:spPr bwMode="auto">
                        <a:xfrm flipH="1">
                          <a:off x="2450" y="252"/>
                          <a:ext cx="1" cy="1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10676" name="Group 115"/>
                    <p:cNvGrpSpPr>
                      <a:grpSpLocks noChangeAspect="1"/>
                    </p:cNvGrpSpPr>
                    <p:nvPr/>
                  </p:nvGrpSpPr>
                  <p:grpSpPr bwMode="auto">
                    <a:xfrm flipV="1">
                      <a:off x="449" y="2618"/>
                      <a:ext cx="4004" cy="1702"/>
                      <a:chOff x="448" y="252"/>
                      <a:chExt cx="4004" cy="1702"/>
                    </a:xfrm>
                  </p:grpSpPr>
                  <p:grpSp>
                    <p:nvGrpSpPr>
                      <p:cNvPr id="110677" name="Group 116"/>
                      <p:cNvGrpSpPr>
                        <a:grpSpLocks noChangeAspect="1"/>
                      </p:cNvGrpSpPr>
                      <p:nvPr/>
                    </p:nvGrpSpPr>
                    <p:grpSpPr bwMode="auto">
                      <a:xfrm>
                        <a:off x="2450" y="252"/>
                        <a:ext cx="2002" cy="1698"/>
                        <a:chOff x="2450" y="252"/>
                        <a:chExt cx="2002" cy="1698"/>
                      </a:xfrm>
                    </p:grpSpPr>
                    <p:sp>
                      <p:nvSpPr>
                        <p:cNvPr id="110688" name="Line 117"/>
                        <p:cNvSpPr>
                          <a:spLocks noChangeAspect="1" noChangeShapeType="1"/>
                        </p:cNvSpPr>
                        <p:nvPr/>
                      </p:nvSpPr>
                      <p:spPr bwMode="auto">
                        <a:xfrm flipV="1">
                          <a:off x="4311" y="1923"/>
                          <a:ext cx="141" cy="2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9" name="Line 118"/>
                        <p:cNvSpPr>
                          <a:spLocks noChangeAspect="1" noChangeShapeType="1"/>
                        </p:cNvSpPr>
                        <p:nvPr/>
                      </p:nvSpPr>
                      <p:spPr bwMode="auto">
                        <a:xfrm flipV="1">
                          <a:off x="4232" y="1593"/>
                          <a:ext cx="136" cy="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0" name="Line 119"/>
                        <p:cNvSpPr>
                          <a:spLocks noChangeAspect="1" noChangeShapeType="1"/>
                        </p:cNvSpPr>
                        <p:nvPr/>
                      </p:nvSpPr>
                      <p:spPr bwMode="auto">
                        <a:xfrm flipV="1">
                          <a:off x="4097" y="1280"/>
                          <a:ext cx="127" cy="7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1" name="Line 120"/>
                        <p:cNvSpPr>
                          <a:spLocks noChangeAspect="1" noChangeShapeType="1"/>
                        </p:cNvSpPr>
                        <p:nvPr/>
                      </p:nvSpPr>
                      <p:spPr bwMode="auto">
                        <a:xfrm flipV="1">
                          <a:off x="3905" y="990"/>
                          <a:ext cx="113" cy="9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2" name="Line 121"/>
                        <p:cNvSpPr>
                          <a:spLocks noChangeAspect="1" noChangeShapeType="1"/>
                        </p:cNvSpPr>
                        <p:nvPr/>
                      </p:nvSpPr>
                      <p:spPr bwMode="auto">
                        <a:xfrm flipV="1">
                          <a:off x="3665" y="732"/>
                          <a:ext cx="96" cy="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3" name="Line 122"/>
                        <p:cNvSpPr>
                          <a:spLocks noChangeAspect="1" noChangeShapeType="1"/>
                        </p:cNvSpPr>
                        <p:nvPr/>
                      </p:nvSpPr>
                      <p:spPr bwMode="auto">
                        <a:xfrm flipV="1">
                          <a:off x="3395" y="522"/>
                          <a:ext cx="73" cy="13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4" name="Line 123"/>
                        <p:cNvSpPr>
                          <a:spLocks noChangeAspect="1" noChangeShapeType="1"/>
                        </p:cNvSpPr>
                        <p:nvPr/>
                      </p:nvSpPr>
                      <p:spPr bwMode="auto">
                        <a:xfrm flipV="1">
                          <a:off x="3104" y="381"/>
                          <a:ext cx="49" cy="1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5" name="Line 124"/>
                        <p:cNvSpPr>
                          <a:spLocks noChangeAspect="1" noChangeShapeType="1"/>
                        </p:cNvSpPr>
                        <p:nvPr/>
                      </p:nvSpPr>
                      <p:spPr bwMode="auto">
                        <a:xfrm flipV="1">
                          <a:off x="2784" y="282"/>
                          <a:ext cx="27"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6" name="Line 125"/>
                        <p:cNvSpPr>
                          <a:spLocks noChangeAspect="1" noChangeShapeType="1"/>
                        </p:cNvSpPr>
                        <p:nvPr/>
                      </p:nvSpPr>
                      <p:spPr bwMode="auto">
                        <a:xfrm flipH="1">
                          <a:off x="2450" y="252"/>
                          <a:ext cx="1" cy="1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678" name="Group 126"/>
                      <p:cNvGrpSpPr>
                        <a:grpSpLocks noChangeAspect="1"/>
                      </p:cNvGrpSpPr>
                      <p:nvPr/>
                    </p:nvGrpSpPr>
                    <p:grpSpPr bwMode="auto">
                      <a:xfrm flipH="1">
                        <a:off x="448" y="256"/>
                        <a:ext cx="2002" cy="1698"/>
                        <a:chOff x="2450" y="252"/>
                        <a:chExt cx="2002" cy="1698"/>
                      </a:xfrm>
                    </p:grpSpPr>
                    <p:sp>
                      <p:nvSpPr>
                        <p:cNvPr id="110679" name="Line 127"/>
                        <p:cNvSpPr>
                          <a:spLocks noChangeAspect="1" noChangeShapeType="1"/>
                        </p:cNvSpPr>
                        <p:nvPr/>
                      </p:nvSpPr>
                      <p:spPr bwMode="auto">
                        <a:xfrm flipV="1">
                          <a:off x="4311" y="1923"/>
                          <a:ext cx="141" cy="2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0" name="Line 128"/>
                        <p:cNvSpPr>
                          <a:spLocks noChangeAspect="1" noChangeShapeType="1"/>
                        </p:cNvSpPr>
                        <p:nvPr/>
                      </p:nvSpPr>
                      <p:spPr bwMode="auto">
                        <a:xfrm flipV="1">
                          <a:off x="4232" y="1593"/>
                          <a:ext cx="136" cy="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1" name="Line 129"/>
                        <p:cNvSpPr>
                          <a:spLocks noChangeAspect="1" noChangeShapeType="1"/>
                        </p:cNvSpPr>
                        <p:nvPr/>
                      </p:nvSpPr>
                      <p:spPr bwMode="auto">
                        <a:xfrm flipV="1">
                          <a:off x="4097" y="1280"/>
                          <a:ext cx="127" cy="7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2" name="Line 130"/>
                        <p:cNvSpPr>
                          <a:spLocks noChangeAspect="1" noChangeShapeType="1"/>
                        </p:cNvSpPr>
                        <p:nvPr/>
                      </p:nvSpPr>
                      <p:spPr bwMode="auto">
                        <a:xfrm flipV="1">
                          <a:off x="3905" y="990"/>
                          <a:ext cx="113" cy="9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3" name="Line 131"/>
                        <p:cNvSpPr>
                          <a:spLocks noChangeAspect="1" noChangeShapeType="1"/>
                        </p:cNvSpPr>
                        <p:nvPr/>
                      </p:nvSpPr>
                      <p:spPr bwMode="auto">
                        <a:xfrm flipV="1">
                          <a:off x="3665" y="732"/>
                          <a:ext cx="96" cy="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4" name="Line 132"/>
                        <p:cNvSpPr>
                          <a:spLocks noChangeAspect="1" noChangeShapeType="1"/>
                        </p:cNvSpPr>
                        <p:nvPr/>
                      </p:nvSpPr>
                      <p:spPr bwMode="auto">
                        <a:xfrm flipV="1">
                          <a:off x="3395" y="522"/>
                          <a:ext cx="73" cy="13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5" name="Line 133"/>
                        <p:cNvSpPr>
                          <a:spLocks noChangeAspect="1" noChangeShapeType="1"/>
                        </p:cNvSpPr>
                        <p:nvPr/>
                      </p:nvSpPr>
                      <p:spPr bwMode="auto">
                        <a:xfrm flipV="1">
                          <a:off x="3104" y="381"/>
                          <a:ext cx="49" cy="1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6" name="Line 134"/>
                        <p:cNvSpPr>
                          <a:spLocks noChangeAspect="1" noChangeShapeType="1"/>
                        </p:cNvSpPr>
                        <p:nvPr/>
                      </p:nvSpPr>
                      <p:spPr bwMode="auto">
                        <a:xfrm flipV="1">
                          <a:off x="2784" y="282"/>
                          <a:ext cx="27" cy="1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7" name="Line 135"/>
                        <p:cNvSpPr>
                          <a:spLocks noChangeAspect="1" noChangeShapeType="1"/>
                        </p:cNvSpPr>
                        <p:nvPr/>
                      </p:nvSpPr>
                      <p:spPr bwMode="auto">
                        <a:xfrm flipH="1">
                          <a:off x="2450" y="252"/>
                          <a:ext cx="1" cy="1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10637" name="Group 136"/>
                  <p:cNvGrpSpPr>
                    <a:grpSpLocks noChangeAspect="1"/>
                  </p:cNvGrpSpPr>
                  <p:nvPr/>
                </p:nvGrpSpPr>
                <p:grpSpPr bwMode="auto">
                  <a:xfrm>
                    <a:off x="2820" y="75"/>
                    <a:ext cx="1856" cy="1842"/>
                    <a:chOff x="2673" y="111"/>
                    <a:chExt cx="1960" cy="1941"/>
                  </a:xfrm>
                </p:grpSpPr>
                <p:sp>
                  <p:nvSpPr>
                    <p:cNvPr id="110666" name="Text Box 137"/>
                    <p:cNvSpPr txBox="1">
                      <a:spLocks noChangeAspect="1" noChangeArrowheads="1"/>
                    </p:cNvSpPr>
                    <p:nvPr/>
                  </p:nvSpPr>
                  <p:spPr bwMode="auto">
                    <a:xfrm rot="4771383">
                      <a:off x="4403" y="1821"/>
                      <a:ext cx="2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10</a:t>
                      </a:r>
                    </a:p>
                  </p:txBody>
                </p:sp>
                <p:sp>
                  <p:nvSpPr>
                    <p:cNvPr id="110667" name="Text Box 138"/>
                    <p:cNvSpPr txBox="1">
                      <a:spLocks noChangeAspect="1" noChangeArrowheads="1"/>
                    </p:cNvSpPr>
                    <p:nvPr/>
                  </p:nvSpPr>
                  <p:spPr bwMode="auto">
                    <a:xfrm rot="4198712">
                      <a:off x="4308" y="1481"/>
                      <a:ext cx="2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20</a:t>
                      </a:r>
                    </a:p>
                  </p:txBody>
                </p:sp>
                <p:sp>
                  <p:nvSpPr>
                    <p:cNvPr id="110668" name="Text Box 139"/>
                    <p:cNvSpPr txBox="1">
                      <a:spLocks noChangeAspect="1" noChangeArrowheads="1"/>
                    </p:cNvSpPr>
                    <p:nvPr/>
                  </p:nvSpPr>
                  <p:spPr bwMode="auto">
                    <a:xfrm rot="3596498">
                      <a:off x="4158" y="1151"/>
                      <a:ext cx="2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30</a:t>
                      </a:r>
                    </a:p>
                  </p:txBody>
                </p:sp>
                <p:sp>
                  <p:nvSpPr>
                    <p:cNvPr id="110669" name="Text Box 140"/>
                    <p:cNvSpPr txBox="1">
                      <a:spLocks noChangeAspect="1" noChangeArrowheads="1"/>
                    </p:cNvSpPr>
                    <p:nvPr/>
                  </p:nvSpPr>
                  <p:spPr bwMode="auto">
                    <a:xfrm rot="2966456">
                      <a:off x="3945" y="840"/>
                      <a:ext cx="29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40</a:t>
                      </a:r>
                    </a:p>
                  </p:txBody>
                </p:sp>
                <p:sp>
                  <p:nvSpPr>
                    <p:cNvPr id="110670" name="Text Box 141"/>
                    <p:cNvSpPr txBox="1">
                      <a:spLocks noChangeAspect="1" noChangeArrowheads="1"/>
                    </p:cNvSpPr>
                    <p:nvPr/>
                  </p:nvSpPr>
                  <p:spPr bwMode="auto">
                    <a:xfrm rot="2394023">
                      <a:off x="3672" y="572"/>
                      <a:ext cx="2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50</a:t>
                      </a:r>
                    </a:p>
                  </p:txBody>
                </p:sp>
                <p:sp>
                  <p:nvSpPr>
                    <p:cNvPr id="110671" name="Text Box 142"/>
                    <p:cNvSpPr txBox="1">
                      <a:spLocks noChangeAspect="1" noChangeArrowheads="1"/>
                    </p:cNvSpPr>
                    <p:nvPr/>
                  </p:nvSpPr>
                  <p:spPr bwMode="auto">
                    <a:xfrm rot="1773102">
                      <a:off x="3360" y="357"/>
                      <a:ext cx="29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60</a:t>
                      </a:r>
                    </a:p>
                  </p:txBody>
                </p:sp>
                <p:sp>
                  <p:nvSpPr>
                    <p:cNvPr id="110672" name="Text Box 143"/>
                    <p:cNvSpPr txBox="1">
                      <a:spLocks noChangeAspect="1" noChangeArrowheads="1"/>
                    </p:cNvSpPr>
                    <p:nvPr/>
                  </p:nvSpPr>
                  <p:spPr bwMode="auto">
                    <a:xfrm rot="1207204">
                      <a:off x="3037" y="205"/>
                      <a:ext cx="29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70</a:t>
                      </a:r>
                    </a:p>
                  </p:txBody>
                </p:sp>
                <p:sp>
                  <p:nvSpPr>
                    <p:cNvPr id="110673" name="Text Box 144"/>
                    <p:cNvSpPr txBox="1">
                      <a:spLocks noChangeAspect="1" noChangeArrowheads="1"/>
                    </p:cNvSpPr>
                    <p:nvPr/>
                  </p:nvSpPr>
                  <p:spPr bwMode="auto">
                    <a:xfrm rot="555492">
                      <a:off x="2673" y="111"/>
                      <a:ext cx="29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80</a:t>
                      </a:r>
                    </a:p>
                  </p:txBody>
                </p:sp>
              </p:grpSp>
              <p:sp>
                <p:nvSpPr>
                  <p:cNvPr id="110638" name="Text Box 145"/>
                  <p:cNvSpPr txBox="1">
                    <a:spLocks noChangeAspect="1" noChangeArrowheads="1"/>
                  </p:cNvSpPr>
                  <p:nvPr/>
                </p:nvSpPr>
                <p:spPr bwMode="auto">
                  <a:xfrm>
                    <a:off x="2466" y="42"/>
                    <a:ext cx="27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90</a:t>
                    </a:r>
                  </a:p>
                </p:txBody>
              </p:sp>
              <p:grpSp>
                <p:nvGrpSpPr>
                  <p:cNvPr id="110639" name="Group 146"/>
                  <p:cNvGrpSpPr>
                    <a:grpSpLocks noChangeAspect="1"/>
                  </p:cNvGrpSpPr>
                  <p:nvPr/>
                </p:nvGrpSpPr>
                <p:grpSpPr bwMode="auto">
                  <a:xfrm>
                    <a:off x="502" y="64"/>
                    <a:ext cx="1933" cy="2252"/>
                    <a:chOff x="225" y="102"/>
                    <a:chExt cx="2039" cy="2372"/>
                  </a:xfrm>
                </p:grpSpPr>
                <p:sp>
                  <p:nvSpPr>
                    <p:cNvPr id="110657" name="Text Box 147"/>
                    <p:cNvSpPr txBox="1">
                      <a:spLocks noChangeAspect="1" noChangeArrowheads="1"/>
                    </p:cNvSpPr>
                    <p:nvPr/>
                  </p:nvSpPr>
                  <p:spPr bwMode="auto">
                    <a:xfrm rot="16828617" flipH="1">
                      <a:off x="158" y="1828"/>
                      <a:ext cx="37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170</a:t>
                      </a:r>
                    </a:p>
                  </p:txBody>
                </p:sp>
                <p:sp>
                  <p:nvSpPr>
                    <p:cNvPr id="110658" name="Text Box 148"/>
                    <p:cNvSpPr txBox="1">
                      <a:spLocks noChangeAspect="1" noChangeArrowheads="1"/>
                    </p:cNvSpPr>
                    <p:nvPr/>
                  </p:nvSpPr>
                  <p:spPr bwMode="auto">
                    <a:xfrm rot="17401288" flipH="1">
                      <a:off x="249" y="1479"/>
                      <a:ext cx="37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160</a:t>
                      </a:r>
                    </a:p>
                  </p:txBody>
                </p:sp>
                <p:sp>
                  <p:nvSpPr>
                    <p:cNvPr id="110659" name="Text Box 149"/>
                    <p:cNvSpPr txBox="1">
                      <a:spLocks noChangeAspect="1" noChangeArrowheads="1"/>
                    </p:cNvSpPr>
                    <p:nvPr/>
                  </p:nvSpPr>
                  <p:spPr bwMode="auto">
                    <a:xfrm rot="18003502" flipH="1">
                      <a:off x="407" y="1149"/>
                      <a:ext cx="37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150</a:t>
                      </a:r>
                    </a:p>
                  </p:txBody>
                </p:sp>
                <p:sp>
                  <p:nvSpPr>
                    <p:cNvPr id="110660" name="Text Box 150"/>
                    <p:cNvSpPr txBox="1">
                      <a:spLocks noChangeAspect="1" noChangeArrowheads="1"/>
                    </p:cNvSpPr>
                    <p:nvPr/>
                  </p:nvSpPr>
                  <p:spPr bwMode="auto">
                    <a:xfrm rot="18633544" flipH="1">
                      <a:off x="626" y="843"/>
                      <a:ext cx="3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140</a:t>
                      </a:r>
                    </a:p>
                  </p:txBody>
                </p:sp>
                <p:sp>
                  <p:nvSpPr>
                    <p:cNvPr id="110661" name="Text Box 151"/>
                    <p:cNvSpPr txBox="1">
                      <a:spLocks noChangeAspect="1" noChangeArrowheads="1"/>
                    </p:cNvSpPr>
                    <p:nvPr/>
                  </p:nvSpPr>
                  <p:spPr bwMode="auto">
                    <a:xfrm rot="19205977" flipH="1">
                      <a:off x="895" y="563"/>
                      <a:ext cx="3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130</a:t>
                      </a:r>
                    </a:p>
                  </p:txBody>
                </p:sp>
                <p:sp>
                  <p:nvSpPr>
                    <p:cNvPr id="110662" name="Text Box 152"/>
                    <p:cNvSpPr txBox="1">
                      <a:spLocks noChangeAspect="1" noChangeArrowheads="1"/>
                    </p:cNvSpPr>
                    <p:nvPr/>
                  </p:nvSpPr>
                  <p:spPr bwMode="auto">
                    <a:xfrm rot="19826898" flipH="1">
                      <a:off x="1202" y="351"/>
                      <a:ext cx="35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120</a:t>
                      </a:r>
                    </a:p>
                  </p:txBody>
                </p:sp>
                <p:sp>
                  <p:nvSpPr>
                    <p:cNvPr id="110663" name="Text Box 153"/>
                    <p:cNvSpPr txBox="1">
                      <a:spLocks noChangeAspect="1" noChangeArrowheads="1"/>
                    </p:cNvSpPr>
                    <p:nvPr/>
                  </p:nvSpPr>
                  <p:spPr bwMode="auto">
                    <a:xfrm rot="20392796" flipH="1">
                      <a:off x="1530" y="207"/>
                      <a:ext cx="36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110</a:t>
                      </a:r>
                    </a:p>
                  </p:txBody>
                </p:sp>
                <p:sp>
                  <p:nvSpPr>
                    <p:cNvPr id="110664" name="Text Box 154"/>
                    <p:cNvSpPr txBox="1">
                      <a:spLocks noChangeAspect="1" noChangeArrowheads="1"/>
                    </p:cNvSpPr>
                    <p:nvPr/>
                  </p:nvSpPr>
                  <p:spPr bwMode="auto">
                    <a:xfrm rot="21044508" flipH="1">
                      <a:off x="1893" y="102"/>
                      <a:ext cx="37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100</a:t>
                      </a:r>
                    </a:p>
                  </p:txBody>
                </p:sp>
                <p:sp>
                  <p:nvSpPr>
                    <p:cNvPr id="110665" name="Text Box 155"/>
                    <p:cNvSpPr txBox="1">
                      <a:spLocks noChangeAspect="1" noChangeArrowheads="1"/>
                    </p:cNvSpPr>
                    <p:nvPr/>
                  </p:nvSpPr>
                  <p:spPr bwMode="auto">
                    <a:xfrm rot="16143615" flipH="1">
                      <a:off x="121" y="2203"/>
                      <a:ext cx="37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180</a:t>
                      </a:r>
                    </a:p>
                  </p:txBody>
                </p:sp>
              </p:grpSp>
              <p:sp>
                <p:nvSpPr>
                  <p:cNvPr id="110640" name="Text Box 156"/>
                  <p:cNvSpPr txBox="1">
                    <a:spLocks noChangeAspect="1" noChangeArrowheads="1"/>
                  </p:cNvSpPr>
                  <p:nvPr/>
                </p:nvSpPr>
                <p:spPr bwMode="auto">
                  <a:xfrm flipV="1">
                    <a:off x="2448" y="4088"/>
                    <a:ext cx="31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-90</a:t>
                    </a:r>
                  </a:p>
                </p:txBody>
              </p:sp>
              <p:sp>
                <p:nvSpPr>
                  <p:cNvPr id="110641" name="Text Box 157"/>
                  <p:cNvSpPr txBox="1">
                    <a:spLocks noChangeAspect="1" noChangeArrowheads="1"/>
                  </p:cNvSpPr>
                  <p:nvPr/>
                </p:nvSpPr>
                <p:spPr bwMode="auto">
                  <a:xfrm rot="4198712" flipH="1" flipV="1">
                    <a:off x="515" y="2739"/>
                    <a:ext cx="38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-160</a:t>
                    </a:r>
                  </a:p>
                </p:txBody>
              </p:sp>
              <p:sp>
                <p:nvSpPr>
                  <p:cNvPr id="110642" name="Text Box 158"/>
                  <p:cNvSpPr txBox="1">
                    <a:spLocks noChangeAspect="1" noChangeArrowheads="1"/>
                  </p:cNvSpPr>
                  <p:nvPr/>
                </p:nvSpPr>
                <p:spPr bwMode="auto">
                  <a:xfrm rot="3596498" flipH="1" flipV="1">
                    <a:off x="652" y="3056"/>
                    <a:ext cx="38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-150</a:t>
                    </a:r>
                  </a:p>
                </p:txBody>
              </p:sp>
              <p:sp>
                <p:nvSpPr>
                  <p:cNvPr id="110643" name="Text Box 159"/>
                  <p:cNvSpPr txBox="1">
                    <a:spLocks noChangeAspect="1" noChangeArrowheads="1"/>
                  </p:cNvSpPr>
                  <p:nvPr/>
                </p:nvSpPr>
                <p:spPr bwMode="auto">
                  <a:xfrm rot="2966456" flipH="1" flipV="1">
                    <a:off x="858" y="3343"/>
                    <a:ext cx="38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-140</a:t>
                    </a:r>
                  </a:p>
                </p:txBody>
              </p:sp>
              <p:sp>
                <p:nvSpPr>
                  <p:cNvPr id="110644" name="Text Box 160"/>
                  <p:cNvSpPr txBox="1">
                    <a:spLocks noChangeAspect="1" noChangeArrowheads="1"/>
                  </p:cNvSpPr>
                  <p:nvPr/>
                </p:nvSpPr>
                <p:spPr bwMode="auto">
                  <a:xfrm rot="2394023" flipH="1" flipV="1">
                    <a:off x="1108" y="3608"/>
                    <a:ext cx="38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-130</a:t>
                    </a:r>
                  </a:p>
                </p:txBody>
              </p:sp>
              <p:sp>
                <p:nvSpPr>
                  <p:cNvPr id="110645" name="Text Box 161"/>
                  <p:cNvSpPr txBox="1">
                    <a:spLocks noChangeAspect="1" noChangeArrowheads="1"/>
                  </p:cNvSpPr>
                  <p:nvPr/>
                </p:nvSpPr>
                <p:spPr bwMode="auto">
                  <a:xfrm rot="1773102" flipH="1" flipV="1">
                    <a:off x="1404" y="3813"/>
                    <a:ext cx="36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-120</a:t>
                    </a:r>
                  </a:p>
                </p:txBody>
              </p:sp>
              <p:sp>
                <p:nvSpPr>
                  <p:cNvPr id="110646" name="Text Box 162"/>
                  <p:cNvSpPr txBox="1">
                    <a:spLocks noChangeAspect="1" noChangeArrowheads="1"/>
                  </p:cNvSpPr>
                  <p:nvPr/>
                </p:nvSpPr>
                <p:spPr bwMode="auto">
                  <a:xfrm rot="1207204" flipH="1" flipV="1">
                    <a:off x="1720" y="3965"/>
                    <a:ext cx="36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-110</a:t>
                    </a:r>
                  </a:p>
                </p:txBody>
              </p:sp>
              <p:sp>
                <p:nvSpPr>
                  <p:cNvPr id="110647" name="Text Box 163"/>
                  <p:cNvSpPr txBox="1">
                    <a:spLocks noChangeAspect="1" noChangeArrowheads="1"/>
                  </p:cNvSpPr>
                  <p:nvPr/>
                </p:nvSpPr>
                <p:spPr bwMode="auto">
                  <a:xfrm rot="555492" flipH="1" flipV="1">
                    <a:off x="2059" y="4056"/>
                    <a:ext cx="38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-100</a:t>
                    </a:r>
                  </a:p>
                </p:txBody>
              </p:sp>
              <p:sp>
                <p:nvSpPr>
                  <p:cNvPr id="110648" name="Text Box 164"/>
                  <p:cNvSpPr txBox="1">
                    <a:spLocks noChangeAspect="1" noChangeArrowheads="1"/>
                  </p:cNvSpPr>
                  <p:nvPr/>
                </p:nvSpPr>
                <p:spPr bwMode="auto">
                  <a:xfrm rot="4740876" flipH="1" flipV="1">
                    <a:off x="428" y="2413"/>
                    <a:ext cx="38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-170</a:t>
                    </a:r>
                  </a:p>
                </p:txBody>
              </p:sp>
              <p:sp>
                <p:nvSpPr>
                  <p:cNvPr id="110649" name="Text Box 165"/>
                  <p:cNvSpPr txBox="1">
                    <a:spLocks noChangeAspect="1" noChangeArrowheads="1"/>
                  </p:cNvSpPr>
                  <p:nvPr/>
                </p:nvSpPr>
                <p:spPr bwMode="auto">
                  <a:xfrm rot="17401288" flipV="1">
                    <a:off x="4295" y="2742"/>
                    <a:ext cx="38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-20</a:t>
                    </a:r>
                  </a:p>
                </p:txBody>
              </p:sp>
              <p:sp>
                <p:nvSpPr>
                  <p:cNvPr id="110650" name="Text Box 166"/>
                  <p:cNvSpPr txBox="1">
                    <a:spLocks noChangeAspect="1" noChangeArrowheads="1"/>
                  </p:cNvSpPr>
                  <p:nvPr/>
                </p:nvSpPr>
                <p:spPr bwMode="auto">
                  <a:xfrm rot="18003502" flipV="1">
                    <a:off x="4155" y="3057"/>
                    <a:ext cx="38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-30</a:t>
                    </a:r>
                  </a:p>
                </p:txBody>
              </p:sp>
              <p:sp>
                <p:nvSpPr>
                  <p:cNvPr id="110651" name="Text Box 167"/>
                  <p:cNvSpPr txBox="1">
                    <a:spLocks noChangeAspect="1" noChangeArrowheads="1"/>
                  </p:cNvSpPr>
                  <p:nvPr/>
                </p:nvSpPr>
                <p:spPr bwMode="auto">
                  <a:xfrm rot="18633544" flipV="1">
                    <a:off x="3954" y="3345"/>
                    <a:ext cx="38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-40</a:t>
                    </a:r>
                  </a:p>
                </p:txBody>
              </p:sp>
              <p:sp>
                <p:nvSpPr>
                  <p:cNvPr id="110652" name="Text Box 168"/>
                  <p:cNvSpPr txBox="1">
                    <a:spLocks noChangeAspect="1" noChangeArrowheads="1"/>
                  </p:cNvSpPr>
                  <p:nvPr/>
                </p:nvSpPr>
                <p:spPr bwMode="auto">
                  <a:xfrm rot="19205977" flipV="1">
                    <a:off x="3697" y="3603"/>
                    <a:ext cx="38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-50</a:t>
                    </a:r>
                  </a:p>
                </p:txBody>
              </p:sp>
              <p:sp>
                <p:nvSpPr>
                  <p:cNvPr id="110653" name="Text Box 169"/>
                  <p:cNvSpPr txBox="1">
                    <a:spLocks noChangeAspect="1" noChangeArrowheads="1"/>
                  </p:cNvSpPr>
                  <p:nvPr/>
                </p:nvSpPr>
                <p:spPr bwMode="auto">
                  <a:xfrm rot="19826898" flipV="1">
                    <a:off x="3417" y="3813"/>
                    <a:ext cx="3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-60</a:t>
                    </a:r>
                  </a:p>
                </p:txBody>
              </p:sp>
              <p:sp>
                <p:nvSpPr>
                  <p:cNvPr id="110654" name="Text Box 170"/>
                  <p:cNvSpPr txBox="1">
                    <a:spLocks noChangeAspect="1" noChangeArrowheads="1"/>
                  </p:cNvSpPr>
                  <p:nvPr/>
                </p:nvSpPr>
                <p:spPr bwMode="auto">
                  <a:xfrm rot="20392796" flipV="1">
                    <a:off x="3106" y="3956"/>
                    <a:ext cx="36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-70</a:t>
                    </a:r>
                  </a:p>
                </p:txBody>
              </p:sp>
              <p:sp>
                <p:nvSpPr>
                  <p:cNvPr id="110655" name="Text Box 171"/>
                  <p:cNvSpPr txBox="1">
                    <a:spLocks noChangeAspect="1" noChangeArrowheads="1"/>
                  </p:cNvSpPr>
                  <p:nvPr/>
                </p:nvSpPr>
                <p:spPr bwMode="auto">
                  <a:xfrm rot="21044508" flipV="1">
                    <a:off x="2752" y="4045"/>
                    <a:ext cx="38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-80</a:t>
                    </a:r>
                  </a:p>
                </p:txBody>
              </p:sp>
              <p:sp>
                <p:nvSpPr>
                  <p:cNvPr id="110656" name="Text Box 172"/>
                  <p:cNvSpPr txBox="1">
                    <a:spLocks noChangeAspect="1" noChangeArrowheads="1"/>
                  </p:cNvSpPr>
                  <p:nvPr/>
                </p:nvSpPr>
                <p:spPr bwMode="auto">
                  <a:xfrm rot="16859124" flipV="1">
                    <a:off x="4385" y="2413"/>
                    <a:ext cx="39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-10</a:t>
                    </a:r>
                  </a:p>
                </p:txBody>
              </p:sp>
            </p:grpSp>
            <p:sp>
              <p:nvSpPr>
                <p:cNvPr id="110633" name="Line 173"/>
                <p:cNvSpPr>
                  <a:spLocks noChangeShapeType="1"/>
                </p:cNvSpPr>
                <p:nvPr/>
              </p:nvSpPr>
              <p:spPr bwMode="auto">
                <a:xfrm flipH="1">
                  <a:off x="670" y="2140"/>
                  <a:ext cx="14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4" name="Line 174"/>
                <p:cNvSpPr>
                  <a:spLocks noChangeShapeType="1"/>
                </p:cNvSpPr>
                <p:nvPr/>
              </p:nvSpPr>
              <p:spPr bwMode="auto">
                <a:xfrm>
                  <a:off x="4383" y="2127"/>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35" name="Text Box 175"/>
                <p:cNvSpPr txBox="1">
                  <a:spLocks noChangeAspect="1" noChangeArrowheads="1"/>
                </p:cNvSpPr>
                <p:nvPr/>
              </p:nvSpPr>
              <p:spPr bwMode="auto">
                <a:xfrm rot="16188458" flipV="1">
                  <a:off x="4420" y="2045"/>
                  <a:ext cx="39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a:t>0</a:t>
                  </a:r>
                </a:p>
              </p:txBody>
            </p:sp>
          </p:grpSp>
        </p:grpSp>
        <p:grpSp>
          <p:nvGrpSpPr>
            <p:cNvPr id="110598" name="Group 195"/>
            <p:cNvGrpSpPr>
              <a:grpSpLocks/>
            </p:cNvGrpSpPr>
            <p:nvPr/>
          </p:nvGrpSpPr>
          <p:grpSpPr bwMode="auto">
            <a:xfrm>
              <a:off x="7191375" y="1482435"/>
              <a:ext cx="962025" cy="4876800"/>
              <a:chOff x="6096001" y="954087"/>
              <a:chExt cx="962025" cy="5903913"/>
            </a:xfrm>
          </p:grpSpPr>
          <p:grpSp>
            <p:nvGrpSpPr>
              <p:cNvPr id="110601" name="Group 168"/>
              <p:cNvGrpSpPr>
                <a:grpSpLocks/>
              </p:cNvGrpSpPr>
              <p:nvPr/>
            </p:nvGrpSpPr>
            <p:grpSpPr bwMode="auto">
              <a:xfrm rot="-5400000">
                <a:off x="3469482" y="3761581"/>
                <a:ext cx="5546725" cy="293688"/>
                <a:chOff x="641" y="3520"/>
                <a:chExt cx="2854" cy="185"/>
              </a:xfrm>
            </p:grpSpPr>
            <p:sp>
              <p:nvSpPr>
                <p:cNvPr id="110607" name="Line 169"/>
                <p:cNvSpPr>
                  <a:spLocks noChangeShapeType="1"/>
                </p:cNvSpPr>
                <p:nvPr/>
              </p:nvSpPr>
              <p:spPr bwMode="auto">
                <a:xfrm>
                  <a:off x="641" y="3614"/>
                  <a:ext cx="28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8" name="Line 170"/>
                <p:cNvSpPr>
                  <a:spLocks noChangeShapeType="1"/>
                </p:cNvSpPr>
                <p:nvPr/>
              </p:nvSpPr>
              <p:spPr bwMode="auto">
                <a:xfrm>
                  <a:off x="2782" y="3520"/>
                  <a:ext cx="0"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9" name="Line 171"/>
                <p:cNvSpPr>
                  <a:spLocks noChangeShapeType="1"/>
                </p:cNvSpPr>
                <p:nvPr/>
              </p:nvSpPr>
              <p:spPr bwMode="auto">
                <a:xfrm>
                  <a:off x="2208" y="3612"/>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Line 172"/>
                <p:cNvSpPr>
                  <a:spLocks noChangeShapeType="1"/>
                </p:cNvSpPr>
                <p:nvPr/>
              </p:nvSpPr>
              <p:spPr bwMode="auto">
                <a:xfrm>
                  <a:off x="2353" y="3615"/>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1" name="Line 173"/>
                <p:cNvSpPr>
                  <a:spLocks noChangeShapeType="1"/>
                </p:cNvSpPr>
                <p:nvPr/>
              </p:nvSpPr>
              <p:spPr bwMode="auto">
                <a:xfrm>
                  <a:off x="2497" y="3611"/>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2" name="Line 174"/>
                <p:cNvSpPr>
                  <a:spLocks noChangeShapeType="1"/>
                </p:cNvSpPr>
                <p:nvPr/>
              </p:nvSpPr>
              <p:spPr bwMode="auto">
                <a:xfrm>
                  <a:off x="2639" y="3611"/>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3" name="Line 175"/>
                <p:cNvSpPr>
                  <a:spLocks noChangeShapeType="1"/>
                </p:cNvSpPr>
                <p:nvPr/>
              </p:nvSpPr>
              <p:spPr bwMode="auto">
                <a:xfrm>
                  <a:off x="2923" y="3613"/>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4" name="Line 176"/>
                <p:cNvSpPr>
                  <a:spLocks noChangeShapeType="1"/>
                </p:cNvSpPr>
                <p:nvPr/>
              </p:nvSpPr>
              <p:spPr bwMode="auto">
                <a:xfrm>
                  <a:off x="3068" y="3616"/>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5" name="Line 177"/>
                <p:cNvSpPr>
                  <a:spLocks noChangeShapeType="1"/>
                </p:cNvSpPr>
                <p:nvPr/>
              </p:nvSpPr>
              <p:spPr bwMode="auto">
                <a:xfrm>
                  <a:off x="3212" y="3612"/>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6" name="Line 178"/>
                <p:cNvSpPr>
                  <a:spLocks noChangeShapeType="1"/>
                </p:cNvSpPr>
                <p:nvPr/>
              </p:nvSpPr>
              <p:spPr bwMode="auto">
                <a:xfrm>
                  <a:off x="3354" y="3612"/>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7" name="Line 179"/>
                <p:cNvSpPr>
                  <a:spLocks noChangeShapeType="1"/>
                </p:cNvSpPr>
                <p:nvPr/>
              </p:nvSpPr>
              <p:spPr bwMode="auto">
                <a:xfrm>
                  <a:off x="3495" y="3521"/>
                  <a:ext cx="0"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0618" name="Group 180"/>
                <p:cNvGrpSpPr>
                  <a:grpSpLocks/>
                </p:cNvGrpSpPr>
                <p:nvPr/>
              </p:nvGrpSpPr>
              <p:grpSpPr bwMode="auto">
                <a:xfrm>
                  <a:off x="642" y="3521"/>
                  <a:ext cx="1426" cy="184"/>
                  <a:chOff x="2166" y="3613"/>
                  <a:chExt cx="1426" cy="184"/>
                </a:xfrm>
              </p:grpSpPr>
              <p:sp>
                <p:nvSpPr>
                  <p:cNvPr id="110619" name="Line 181"/>
                  <p:cNvSpPr>
                    <a:spLocks noChangeShapeType="1"/>
                  </p:cNvSpPr>
                  <p:nvPr/>
                </p:nvSpPr>
                <p:spPr bwMode="auto">
                  <a:xfrm>
                    <a:off x="2166" y="3613"/>
                    <a:ext cx="0"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0" name="Line 182"/>
                  <p:cNvSpPr>
                    <a:spLocks noChangeShapeType="1"/>
                  </p:cNvSpPr>
                  <p:nvPr/>
                </p:nvSpPr>
                <p:spPr bwMode="auto">
                  <a:xfrm>
                    <a:off x="2879" y="3617"/>
                    <a:ext cx="0"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1" name="Line 183"/>
                  <p:cNvSpPr>
                    <a:spLocks noChangeShapeType="1"/>
                  </p:cNvSpPr>
                  <p:nvPr/>
                </p:nvSpPr>
                <p:spPr bwMode="auto">
                  <a:xfrm>
                    <a:off x="2305" y="3709"/>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2" name="Line 184"/>
                  <p:cNvSpPr>
                    <a:spLocks noChangeShapeType="1"/>
                  </p:cNvSpPr>
                  <p:nvPr/>
                </p:nvSpPr>
                <p:spPr bwMode="auto">
                  <a:xfrm>
                    <a:off x="2450" y="3712"/>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3" name="Line 185"/>
                  <p:cNvSpPr>
                    <a:spLocks noChangeShapeType="1"/>
                  </p:cNvSpPr>
                  <p:nvPr/>
                </p:nvSpPr>
                <p:spPr bwMode="auto">
                  <a:xfrm>
                    <a:off x="2594" y="3708"/>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4" name="Line 186"/>
                  <p:cNvSpPr>
                    <a:spLocks noChangeShapeType="1"/>
                  </p:cNvSpPr>
                  <p:nvPr/>
                </p:nvSpPr>
                <p:spPr bwMode="auto">
                  <a:xfrm>
                    <a:off x="2736" y="3708"/>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5" name="Line 187"/>
                  <p:cNvSpPr>
                    <a:spLocks noChangeShapeType="1"/>
                  </p:cNvSpPr>
                  <p:nvPr/>
                </p:nvSpPr>
                <p:spPr bwMode="auto">
                  <a:xfrm>
                    <a:off x="3020" y="3710"/>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6" name="Line 188"/>
                  <p:cNvSpPr>
                    <a:spLocks noChangeShapeType="1"/>
                  </p:cNvSpPr>
                  <p:nvPr/>
                </p:nvSpPr>
                <p:spPr bwMode="auto">
                  <a:xfrm>
                    <a:off x="3165" y="3713"/>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7" name="Line 189"/>
                  <p:cNvSpPr>
                    <a:spLocks noChangeShapeType="1"/>
                  </p:cNvSpPr>
                  <p:nvPr/>
                </p:nvSpPr>
                <p:spPr bwMode="auto">
                  <a:xfrm>
                    <a:off x="3309" y="3709"/>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8" name="Line 190"/>
                  <p:cNvSpPr>
                    <a:spLocks noChangeShapeType="1"/>
                  </p:cNvSpPr>
                  <p:nvPr/>
                </p:nvSpPr>
                <p:spPr bwMode="auto">
                  <a:xfrm>
                    <a:off x="3451" y="3709"/>
                    <a:ext cx="0"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29" name="Line 191"/>
                  <p:cNvSpPr>
                    <a:spLocks noChangeShapeType="1"/>
                  </p:cNvSpPr>
                  <p:nvPr/>
                </p:nvSpPr>
                <p:spPr bwMode="auto">
                  <a:xfrm>
                    <a:off x="3592" y="3618"/>
                    <a:ext cx="0"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10602" name="Text Box 192"/>
              <p:cNvSpPr txBox="1">
                <a:spLocks noChangeArrowheads="1"/>
              </p:cNvSpPr>
              <p:nvPr/>
            </p:nvSpPr>
            <p:spPr bwMode="auto">
              <a:xfrm>
                <a:off x="6296026" y="3724275"/>
                <a:ext cx="652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0</a:t>
                </a:r>
              </a:p>
            </p:txBody>
          </p:sp>
          <p:sp>
            <p:nvSpPr>
              <p:cNvPr id="110603" name="Text Box 193"/>
              <p:cNvSpPr txBox="1">
                <a:spLocks noChangeArrowheads="1"/>
              </p:cNvSpPr>
              <p:nvPr/>
            </p:nvSpPr>
            <p:spPr bwMode="auto">
              <a:xfrm>
                <a:off x="6284914" y="2325687"/>
                <a:ext cx="652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0.5</a:t>
                </a:r>
              </a:p>
            </p:txBody>
          </p:sp>
          <p:sp>
            <p:nvSpPr>
              <p:cNvPr id="110604" name="Text Box 194"/>
              <p:cNvSpPr txBox="1">
                <a:spLocks noChangeArrowheads="1"/>
              </p:cNvSpPr>
              <p:nvPr/>
            </p:nvSpPr>
            <p:spPr bwMode="auto">
              <a:xfrm>
                <a:off x="6284914" y="954087"/>
                <a:ext cx="652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1.0</a:t>
                </a:r>
              </a:p>
            </p:txBody>
          </p:sp>
          <p:sp>
            <p:nvSpPr>
              <p:cNvPr id="110605" name="Text Box 195"/>
              <p:cNvSpPr txBox="1">
                <a:spLocks noChangeArrowheads="1"/>
              </p:cNvSpPr>
              <p:nvPr/>
            </p:nvSpPr>
            <p:spPr bwMode="auto">
              <a:xfrm>
                <a:off x="6308726" y="5116512"/>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-0.5</a:t>
                </a:r>
              </a:p>
            </p:txBody>
          </p:sp>
          <p:sp>
            <p:nvSpPr>
              <p:cNvPr id="110606" name="Text Box 196"/>
              <p:cNvSpPr txBox="1">
                <a:spLocks noChangeArrowheads="1"/>
              </p:cNvSpPr>
              <p:nvPr/>
            </p:nvSpPr>
            <p:spPr bwMode="auto">
              <a:xfrm>
                <a:off x="6296026" y="6491287"/>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-1.0</a:t>
                </a:r>
              </a:p>
            </p:txBody>
          </p:sp>
        </p:grpSp>
        <p:sp>
          <p:nvSpPr>
            <p:cNvPr id="110599" name="TextBox 196"/>
            <p:cNvSpPr txBox="1">
              <a:spLocks noChangeArrowheads="1"/>
            </p:cNvSpPr>
            <p:nvPr/>
          </p:nvSpPr>
          <p:spPr bwMode="auto">
            <a:xfrm>
              <a:off x="0" y="3657600"/>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i="1"/>
                <a:t>z</a:t>
              </a:r>
              <a:r>
                <a:rPr lang="en-US" altLang="en-US"/>
                <a:t>=0</a:t>
              </a:r>
            </a:p>
          </p:txBody>
        </p:sp>
        <p:sp>
          <p:nvSpPr>
            <p:cNvPr id="198" name="TextBox 197"/>
            <p:cNvSpPr txBox="1"/>
            <p:nvPr/>
          </p:nvSpPr>
          <p:spPr>
            <a:xfrm>
              <a:off x="6325356" y="3657600"/>
              <a:ext cx="990056" cy="461963"/>
            </a:xfrm>
            <a:prstGeom prst="rect">
              <a:avLst/>
            </a:prstGeom>
            <a:noFill/>
          </p:spPr>
          <p:txBody>
            <a:bodyPr>
              <a:spAutoFit/>
            </a:bodyPr>
            <a:lstStyle/>
            <a:p>
              <a:pPr>
                <a:defRPr/>
              </a:pPr>
              <a:r>
                <a:rPr lang="en-US" i="1" dirty="0">
                  <a:solidFill>
                    <a:schemeClr val="bg1">
                      <a:lumMod val="75000"/>
                    </a:schemeClr>
                  </a:solidFill>
                </a:rPr>
                <a:t>g</a:t>
              </a:r>
              <a:r>
                <a:rPr lang="en-US" dirty="0">
                  <a:solidFill>
                    <a:schemeClr val="bg1">
                      <a:lumMod val="75000"/>
                    </a:schemeClr>
                  </a:solidFill>
                </a:rPr>
                <a:t>=0</a:t>
              </a:r>
            </a:p>
          </p:txBody>
        </p:sp>
      </p:grpSp>
      <p:sp>
        <p:nvSpPr>
          <p:cNvPr id="110596" name="Rectangle 199"/>
          <p:cNvSpPr>
            <a:spLocks noChangeArrowheads="1"/>
          </p:cNvSpPr>
          <p:nvPr/>
        </p:nvSpPr>
        <p:spPr bwMode="auto">
          <a:xfrm>
            <a:off x="0" y="6396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The impedance grid is shown here in black, the admittance grid in gray.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Grp="1" noChangeArrowheads="1"/>
          </p:cNvSpPr>
          <p:nvPr>
            <p:ph type="body" idx="4294967295"/>
          </p:nvPr>
        </p:nvSpPr>
        <p:spPr bwMode="auto">
          <a:xfrm>
            <a:off x="228600" y="152400"/>
            <a:ext cx="8763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Introduction to the Smith Chart</a:t>
            </a:r>
          </a:p>
        </p:txBody>
      </p:sp>
      <p:graphicFrame>
        <p:nvGraphicFramePr>
          <p:cNvPr id="24578" name="Object 1"/>
          <p:cNvGraphicFramePr>
            <a:graphicFrameLocks noChangeAspect="1"/>
          </p:cNvGraphicFramePr>
          <p:nvPr/>
        </p:nvGraphicFramePr>
        <p:xfrm>
          <a:off x="228600" y="990600"/>
          <a:ext cx="8721725" cy="4495800"/>
        </p:xfrm>
        <a:graphic>
          <a:graphicData uri="http://schemas.openxmlformats.org/presentationml/2006/ole">
            <mc:AlternateContent xmlns:mc="http://schemas.openxmlformats.org/markup-compatibility/2006">
              <mc:Choice xmlns:v="urn:schemas-microsoft-com:vml" Requires="v">
                <p:oleObj spid="_x0000_s24591" name="Document" r:id="rId3" imgW="7943795" imgH="4115587" progId="Word.Document.12">
                  <p:embed/>
                </p:oleObj>
              </mc:Choice>
              <mc:Fallback>
                <p:oleObj name="Document" r:id="rId3" imgW="7943795" imgH="4115587"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7217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body" idx="4294967295"/>
          </p:nvPr>
        </p:nvSpPr>
        <p:spPr bwMode="auto">
          <a:xfrm>
            <a:off x="152400" y="228600"/>
            <a:ext cx="8763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Introduction to the Smith Chart</a:t>
            </a:r>
          </a:p>
        </p:txBody>
      </p:sp>
      <p:grpSp>
        <p:nvGrpSpPr>
          <p:cNvPr id="111619" name="Group 49"/>
          <p:cNvGrpSpPr>
            <a:grpSpLocks/>
          </p:cNvGrpSpPr>
          <p:nvPr/>
        </p:nvGrpSpPr>
        <p:grpSpPr bwMode="auto">
          <a:xfrm>
            <a:off x="193675" y="714375"/>
            <a:ext cx="8255000" cy="6448425"/>
            <a:chOff x="122" y="116"/>
            <a:chExt cx="5200" cy="4062"/>
          </a:xfrm>
        </p:grpSpPr>
        <p:sp>
          <p:nvSpPr>
            <p:cNvPr id="111620" name="Arc 2"/>
            <p:cNvSpPr>
              <a:spLocks/>
            </p:cNvSpPr>
            <p:nvPr/>
          </p:nvSpPr>
          <p:spPr bwMode="auto">
            <a:xfrm rot="5623755" flipH="1">
              <a:off x="1840" y="-458"/>
              <a:ext cx="1882" cy="3535"/>
            </a:xfrm>
            <a:custGeom>
              <a:avLst/>
              <a:gdLst>
                <a:gd name="T0" fmla="*/ 232 w 23035"/>
                <a:gd name="T1" fmla="*/ 0 h 43154"/>
                <a:gd name="T2" fmla="*/ 0 w 23035"/>
                <a:gd name="T3" fmla="*/ 3531 h 43154"/>
                <a:gd name="T4" fmla="*/ 117 w 23035"/>
                <a:gd name="T5" fmla="*/ 1766 h 43154"/>
                <a:gd name="T6" fmla="*/ 0 60000 65536"/>
                <a:gd name="T7" fmla="*/ 0 60000 65536"/>
                <a:gd name="T8" fmla="*/ 0 60000 65536"/>
                <a:gd name="T9" fmla="*/ 0 w 23035"/>
                <a:gd name="T10" fmla="*/ 0 h 43154"/>
                <a:gd name="T11" fmla="*/ 23035 w 23035"/>
                <a:gd name="T12" fmla="*/ 43154 h 43154"/>
              </a:gdLst>
              <a:ahLst/>
              <a:cxnLst>
                <a:cxn ang="T6">
                  <a:pos x="T0" y="T1"/>
                </a:cxn>
                <a:cxn ang="T7">
                  <a:pos x="T2" y="T3"/>
                </a:cxn>
                <a:cxn ang="T8">
                  <a:pos x="T4" y="T5"/>
                </a:cxn>
              </a:cxnLst>
              <a:rect l="T9" t="T10" r="T11" b="T12"/>
              <a:pathLst>
                <a:path w="23035" h="43154" fill="none" extrusionOk="0">
                  <a:moveTo>
                    <a:pt x="2844" y="0"/>
                  </a:moveTo>
                  <a:cubicBezTo>
                    <a:pt x="14202" y="743"/>
                    <a:pt x="23035" y="10172"/>
                    <a:pt x="23035" y="21554"/>
                  </a:cubicBezTo>
                  <a:cubicBezTo>
                    <a:pt x="23035" y="33483"/>
                    <a:pt x="13364" y="43154"/>
                    <a:pt x="1435" y="43154"/>
                  </a:cubicBezTo>
                  <a:cubicBezTo>
                    <a:pt x="956" y="43154"/>
                    <a:pt x="477" y="43138"/>
                    <a:pt x="-1" y="43106"/>
                  </a:cubicBezTo>
                </a:path>
                <a:path w="23035" h="43154" stroke="0" extrusionOk="0">
                  <a:moveTo>
                    <a:pt x="2844" y="0"/>
                  </a:moveTo>
                  <a:cubicBezTo>
                    <a:pt x="14202" y="743"/>
                    <a:pt x="23035" y="10172"/>
                    <a:pt x="23035" y="21554"/>
                  </a:cubicBezTo>
                  <a:cubicBezTo>
                    <a:pt x="23035" y="33483"/>
                    <a:pt x="13364" y="43154"/>
                    <a:pt x="1435" y="43154"/>
                  </a:cubicBezTo>
                  <a:cubicBezTo>
                    <a:pt x="956" y="43154"/>
                    <a:pt x="477" y="43138"/>
                    <a:pt x="-1" y="43106"/>
                  </a:cubicBezTo>
                  <a:lnTo>
                    <a:pt x="1435" y="21554"/>
                  </a:lnTo>
                  <a:close/>
                </a:path>
              </a:pathLst>
            </a:custGeom>
            <a:solidFill>
              <a:srgbClr val="EAEAEA"/>
            </a:solidFill>
            <a:ln w="38100">
              <a:solidFill>
                <a:schemeClr val="tx1"/>
              </a:solidFill>
              <a:prstDash val="dash"/>
              <a:round/>
              <a:headEnd/>
              <a:tailEnd/>
            </a:ln>
          </p:spPr>
          <p:txBody>
            <a:bodyPr wrap="none" anchor="ctr"/>
            <a:lstStyle/>
            <a:p>
              <a:endParaRPr lang="en-US"/>
            </a:p>
          </p:txBody>
        </p:sp>
        <p:sp>
          <p:nvSpPr>
            <p:cNvPr id="111621" name="Arc 3"/>
            <p:cNvSpPr>
              <a:spLocks/>
            </p:cNvSpPr>
            <p:nvPr/>
          </p:nvSpPr>
          <p:spPr bwMode="auto">
            <a:xfrm rot="-5623755" flipH="1" flipV="1">
              <a:off x="1840" y="1189"/>
              <a:ext cx="1882" cy="3535"/>
            </a:xfrm>
            <a:custGeom>
              <a:avLst/>
              <a:gdLst>
                <a:gd name="T0" fmla="*/ 232 w 23035"/>
                <a:gd name="T1" fmla="*/ 0 h 43154"/>
                <a:gd name="T2" fmla="*/ 0 w 23035"/>
                <a:gd name="T3" fmla="*/ 3531 h 43154"/>
                <a:gd name="T4" fmla="*/ 117 w 23035"/>
                <a:gd name="T5" fmla="*/ 1766 h 43154"/>
                <a:gd name="T6" fmla="*/ 0 60000 65536"/>
                <a:gd name="T7" fmla="*/ 0 60000 65536"/>
                <a:gd name="T8" fmla="*/ 0 60000 65536"/>
                <a:gd name="T9" fmla="*/ 0 w 23035"/>
                <a:gd name="T10" fmla="*/ 0 h 43154"/>
                <a:gd name="T11" fmla="*/ 23035 w 23035"/>
                <a:gd name="T12" fmla="*/ 43154 h 43154"/>
              </a:gdLst>
              <a:ahLst/>
              <a:cxnLst>
                <a:cxn ang="T6">
                  <a:pos x="T0" y="T1"/>
                </a:cxn>
                <a:cxn ang="T7">
                  <a:pos x="T2" y="T3"/>
                </a:cxn>
                <a:cxn ang="T8">
                  <a:pos x="T4" y="T5"/>
                </a:cxn>
              </a:cxnLst>
              <a:rect l="T9" t="T10" r="T11" b="T12"/>
              <a:pathLst>
                <a:path w="23035" h="43154" fill="none" extrusionOk="0">
                  <a:moveTo>
                    <a:pt x="2844" y="0"/>
                  </a:moveTo>
                  <a:cubicBezTo>
                    <a:pt x="14202" y="743"/>
                    <a:pt x="23035" y="10172"/>
                    <a:pt x="23035" y="21554"/>
                  </a:cubicBezTo>
                  <a:cubicBezTo>
                    <a:pt x="23035" y="33483"/>
                    <a:pt x="13364" y="43154"/>
                    <a:pt x="1435" y="43154"/>
                  </a:cubicBezTo>
                  <a:cubicBezTo>
                    <a:pt x="956" y="43154"/>
                    <a:pt x="477" y="43138"/>
                    <a:pt x="-1" y="43106"/>
                  </a:cubicBezTo>
                </a:path>
                <a:path w="23035" h="43154" stroke="0" extrusionOk="0">
                  <a:moveTo>
                    <a:pt x="2844" y="0"/>
                  </a:moveTo>
                  <a:cubicBezTo>
                    <a:pt x="14202" y="743"/>
                    <a:pt x="23035" y="10172"/>
                    <a:pt x="23035" y="21554"/>
                  </a:cubicBezTo>
                  <a:cubicBezTo>
                    <a:pt x="23035" y="33483"/>
                    <a:pt x="13364" y="43154"/>
                    <a:pt x="1435" y="43154"/>
                  </a:cubicBezTo>
                  <a:cubicBezTo>
                    <a:pt x="956" y="43154"/>
                    <a:pt x="477" y="43138"/>
                    <a:pt x="-1" y="43106"/>
                  </a:cubicBezTo>
                  <a:lnTo>
                    <a:pt x="1435" y="21554"/>
                  </a:lnTo>
                  <a:close/>
                </a:path>
              </a:pathLst>
            </a:custGeom>
            <a:solidFill>
              <a:srgbClr val="C0C0C0"/>
            </a:solidFill>
            <a:ln w="38100">
              <a:solidFill>
                <a:schemeClr val="tx2"/>
              </a:solidFill>
              <a:prstDash val="sysDot"/>
              <a:round/>
              <a:headEnd/>
              <a:tailEnd/>
            </a:ln>
          </p:spPr>
          <p:txBody>
            <a:bodyPr wrap="none" anchor="ctr"/>
            <a:lstStyle/>
            <a:p>
              <a:endParaRPr lang="en-US"/>
            </a:p>
          </p:txBody>
        </p:sp>
        <p:sp>
          <p:nvSpPr>
            <p:cNvPr id="111622" name="Text Box 4"/>
            <p:cNvSpPr txBox="1">
              <a:spLocks noChangeArrowheads="1"/>
            </p:cNvSpPr>
            <p:nvPr/>
          </p:nvSpPr>
          <p:spPr bwMode="auto">
            <a:xfrm flipH="1">
              <a:off x="290" y="1996"/>
              <a:ext cx="6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t>z=0+j0</a:t>
              </a:r>
            </a:p>
          </p:txBody>
        </p:sp>
        <p:sp>
          <p:nvSpPr>
            <p:cNvPr id="111623" name="Text Box 5"/>
            <p:cNvSpPr txBox="1">
              <a:spLocks noChangeArrowheads="1"/>
            </p:cNvSpPr>
            <p:nvPr/>
          </p:nvSpPr>
          <p:spPr bwMode="auto">
            <a:xfrm flipH="1">
              <a:off x="2489" y="116"/>
              <a:ext cx="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1624" name="Text Box 6"/>
            <p:cNvSpPr txBox="1">
              <a:spLocks noChangeArrowheads="1"/>
            </p:cNvSpPr>
            <p:nvPr/>
          </p:nvSpPr>
          <p:spPr bwMode="auto">
            <a:xfrm flipH="1">
              <a:off x="2434" y="3928"/>
              <a:ext cx="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1625" name="Oval 7"/>
            <p:cNvSpPr>
              <a:spLocks noChangeArrowheads="1"/>
            </p:cNvSpPr>
            <p:nvPr/>
          </p:nvSpPr>
          <p:spPr bwMode="auto">
            <a:xfrm flipH="1">
              <a:off x="1978" y="860"/>
              <a:ext cx="2517" cy="2532"/>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26" name="Oval 8"/>
            <p:cNvSpPr>
              <a:spLocks noChangeArrowheads="1"/>
            </p:cNvSpPr>
            <p:nvPr/>
          </p:nvSpPr>
          <p:spPr bwMode="auto">
            <a:xfrm flipH="1">
              <a:off x="2292" y="1023"/>
              <a:ext cx="2202" cy="2216"/>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27" name="Oval 9"/>
            <p:cNvSpPr>
              <a:spLocks noChangeArrowheads="1"/>
            </p:cNvSpPr>
            <p:nvPr/>
          </p:nvSpPr>
          <p:spPr bwMode="auto">
            <a:xfrm flipH="1">
              <a:off x="2721" y="1245"/>
              <a:ext cx="1769" cy="1765"/>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28" name="Oval 10"/>
            <p:cNvSpPr>
              <a:spLocks noChangeArrowheads="1"/>
            </p:cNvSpPr>
            <p:nvPr/>
          </p:nvSpPr>
          <p:spPr bwMode="auto">
            <a:xfrm flipH="1">
              <a:off x="3307" y="1534"/>
              <a:ext cx="1189" cy="1174"/>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29" name="Oval 11"/>
            <p:cNvSpPr>
              <a:spLocks noChangeArrowheads="1"/>
            </p:cNvSpPr>
            <p:nvPr/>
          </p:nvSpPr>
          <p:spPr bwMode="auto">
            <a:xfrm flipH="1">
              <a:off x="3900" y="1828"/>
              <a:ext cx="593" cy="592"/>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30" name="Freeform 12"/>
            <p:cNvSpPr>
              <a:spLocks/>
            </p:cNvSpPr>
            <p:nvPr/>
          </p:nvSpPr>
          <p:spPr bwMode="auto">
            <a:xfrm flipH="1">
              <a:off x="1093" y="1434"/>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1631" name="Group 14"/>
            <p:cNvGrpSpPr>
              <a:grpSpLocks/>
            </p:cNvGrpSpPr>
            <p:nvPr/>
          </p:nvGrpSpPr>
          <p:grpSpPr bwMode="auto">
            <a:xfrm flipH="1">
              <a:off x="1445" y="354"/>
              <a:ext cx="3052" cy="1776"/>
              <a:chOff x="995" y="354"/>
              <a:chExt cx="3052" cy="1776"/>
            </a:xfrm>
          </p:grpSpPr>
          <p:sp>
            <p:nvSpPr>
              <p:cNvPr id="111661" name="Freeform 14"/>
              <p:cNvSpPr>
                <a:spLocks/>
              </p:cNvSpPr>
              <p:nvPr/>
            </p:nvSpPr>
            <p:spPr bwMode="auto">
              <a:xfrm>
                <a:off x="995" y="354"/>
                <a:ext cx="1774"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62" name="Freeform 15"/>
              <p:cNvSpPr>
                <a:spLocks/>
              </p:cNvSpPr>
              <p:nvPr/>
            </p:nvSpPr>
            <p:spPr bwMode="auto">
              <a:xfrm>
                <a:off x="1000" y="711"/>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63" name="Freeform 16"/>
              <p:cNvSpPr>
                <a:spLocks/>
              </p:cNvSpPr>
              <p:nvPr/>
            </p:nvSpPr>
            <p:spPr bwMode="auto">
              <a:xfrm>
                <a:off x="995" y="1449"/>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64" name="Freeform 17"/>
              <p:cNvSpPr>
                <a:spLocks/>
              </p:cNvSpPr>
              <p:nvPr/>
            </p:nvSpPr>
            <p:spPr bwMode="auto">
              <a:xfrm>
                <a:off x="999" y="897"/>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65" name="Freeform 18"/>
              <p:cNvSpPr>
                <a:spLocks/>
              </p:cNvSpPr>
              <p:nvPr/>
            </p:nvSpPr>
            <p:spPr bwMode="auto">
              <a:xfrm>
                <a:off x="996" y="560"/>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1632" name="Group 19"/>
            <p:cNvGrpSpPr>
              <a:grpSpLocks/>
            </p:cNvGrpSpPr>
            <p:nvPr/>
          </p:nvGrpSpPr>
          <p:grpSpPr bwMode="auto">
            <a:xfrm flipH="1" flipV="1">
              <a:off x="1448" y="2125"/>
              <a:ext cx="3052" cy="1776"/>
              <a:chOff x="995" y="354"/>
              <a:chExt cx="3052" cy="1776"/>
            </a:xfrm>
          </p:grpSpPr>
          <p:sp>
            <p:nvSpPr>
              <p:cNvPr id="111656" name="Freeform 20"/>
              <p:cNvSpPr>
                <a:spLocks/>
              </p:cNvSpPr>
              <p:nvPr/>
            </p:nvSpPr>
            <p:spPr bwMode="auto">
              <a:xfrm>
                <a:off x="995" y="354"/>
                <a:ext cx="1774"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7" name="Freeform 21"/>
              <p:cNvSpPr>
                <a:spLocks/>
              </p:cNvSpPr>
              <p:nvPr/>
            </p:nvSpPr>
            <p:spPr bwMode="auto">
              <a:xfrm>
                <a:off x="1000" y="711"/>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8" name="Freeform 22"/>
              <p:cNvSpPr>
                <a:spLocks/>
              </p:cNvSpPr>
              <p:nvPr/>
            </p:nvSpPr>
            <p:spPr bwMode="auto">
              <a:xfrm>
                <a:off x="995" y="1449"/>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9" name="Freeform 23"/>
              <p:cNvSpPr>
                <a:spLocks/>
              </p:cNvSpPr>
              <p:nvPr/>
            </p:nvSpPr>
            <p:spPr bwMode="auto">
              <a:xfrm>
                <a:off x="999" y="897"/>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60" name="Freeform 24"/>
              <p:cNvSpPr>
                <a:spLocks/>
              </p:cNvSpPr>
              <p:nvPr/>
            </p:nvSpPr>
            <p:spPr bwMode="auto">
              <a:xfrm>
                <a:off x="996" y="560"/>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1633" name="Line 25"/>
            <p:cNvSpPr>
              <a:spLocks noChangeShapeType="1"/>
            </p:cNvSpPr>
            <p:nvPr/>
          </p:nvSpPr>
          <p:spPr bwMode="auto">
            <a:xfrm>
              <a:off x="950" y="2127"/>
              <a:ext cx="3552" cy="0"/>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1634" name="Freeform 26"/>
            <p:cNvSpPr>
              <a:spLocks/>
            </p:cNvSpPr>
            <p:nvPr/>
          </p:nvSpPr>
          <p:spPr bwMode="auto">
            <a:xfrm flipH="1" flipV="1">
              <a:off x="1083" y="2125"/>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35" name="Text Box 27"/>
            <p:cNvSpPr txBox="1">
              <a:spLocks noChangeArrowheads="1"/>
            </p:cNvSpPr>
            <p:nvPr/>
          </p:nvSpPr>
          <p:spPr bwMode="auto">
            <a:xfrm flipH="1">
              <a:off x="2521" y="1913"/>
              <a:ext cx="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1636" name="Text Box 28"/>
            <p:cNvSpPr txBox="1">
              <a:spLocks noChangeArrowheads="1"/>
            </p:cNvSpPr>
            <p:nvPr/>
          </p:nvSpPr>
          <p:spPr bwMode="auto">
            <a:xfrm flipH="1">
              <a:off x="4534" y="1961"/>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cs typeface="Arial" panose="020B0604020202020204" pitchFamily="34" charset="0"/>
                </a:rPr>
                <a:t>z=</a:t>
              </a:r>
              <a:r>
                <a:rPr lang="en-US" altLang="en-US" sz="2800">
                  <a:cs typeface="Arial" panose="020B0604020202020204" pitchFamily="34" charset="0"/>
                </a:rPr>
                <a:t>∞</a:t>
              </a:r>
            </a:p>
          </p:txBody>
        </p:sp>
        <p:sp>
          <p:nvSpPr>
            <p:cNvPr id="111637" name="Oval 29"/>
            <p:cNvSpPr>
              <a:spLocks noChangeArrowheads="1"/>
            </p:cNvSpPr>
            <p:nvPr/>
          </p:nvSpPr>
          <p:spPr bwMode="auto">
            <a:xfrm flipH="1">
              <a:off x="1279" y="515"/>
              <a:ext cx="3222" cy="3224"/>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38" name="Text Box 30"/>
            <p:cNvSpPr txBox="1">
              <a:spLocks noChangeArrowheads="1"/>
            </p:cNvSpPr>
            <p:nvPr/>
          </p:nvSpPr>
          <p:spPr bwMode="auto">
            <a:xfrm flipH="1">
              <a:off x="2003" y="438"/>
              <a:ext cx="14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Inductive</a:t>
              </a:r>
              <a:br>
                <a:rPr lang="en-US" altLang="en-US"/>
              </a:br>
              <a:r>
                <a:rPr lang="en-US" altLang="en-US"/>
                <a:t>reactance</a:t>
              </a:r>
              <a:br>
                <a:rPr lang="en-US" altLang="en-US"/>
              </a:br>
              <a:r>
                <a:rPr lang="en-US" altLang="en-US"/>
                <a:t>(positive)</a:t>
              </a:r>
            </a:p>
          </p:txBody>
        </p:sp>
        <p:sp>
          <p:nvSpPr>
            <p:cNvPr id="111639" name="Text Box 31"/>
            <p:cNvSpPr txBox="1">
              <a:spLocks noChangeArrowheads="1"/>
            </p:cNvSpPr>
            <p:nvPr/>
          </p:nvSpPr>
          <p:spPr bwMode="auto">
            <a:xfrm flipH="1">
              <a:off x="2033" y="3153"/>
              <a:ext cx="1387"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Capacitive</a:t>
              </a:r>
              <a:br>
                <a:rPr lang="en-US" altLang="en-US"/>
              </a:br>
              <a:r>
                <a:rPr lang="en-US" altLang="en-US"/>
                <a:t>reactance</a:t>
              </a:r>
              <a:br>
                <a:rPr lang="en-US" altLang="en-US"/>
              </a:br>
              <a:r>
                <a:rPr lang="en-US" altLang="en-US"/>
                <a:t>(negative)</a:t>
              </a:r>
            </a:p>
          </p:txBody>
        </p:sp>
        <p:sp>
          <p:nvSpPr>
            <p:cNvPr id="111640" name="Text Box 32"/>
            <p:cNvSpPr txBox="1">
              <a:spLocks noChangeArrowheads="1"/>
            </p:cNvSpPr>
            <p:nvPr/>
          </p:nvSpPr>
          <p:spPr bwMode="auto">
            <a:xfrm flipH="1">
              <a:off x="4543" y="1629"/>
              <a:ext cx="7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open</a:t>
              </a:r>
              <a:br>
                <a:rPr lang="en-US" altLang="en-US"/>
              </a:br>
              <a:r>
                <a:rPr lang="en-US" altLang="en-US"/>
                <a:t>circuit</a:t>
              </a:r>
            </a:p>
          </p:txBody>
        </p:sp>
        <p:sp>
          <p:nvSpPr>
            <p:cNvPr id="111641" name="Text Box 33"/>
            <p:cNvSpPr txBox="1">
              <a:spLocks noChangeArrowheads="1"/>
            </p:cNvSpPr>
            <p:nvPr/>
          </p:nvSpPr>
          <p:spPr bwMode="auto">
            <a:xfrm flipH="1">
              <a:off x="122" y="1611"/>
              <a:ext cx="7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a:t>short</a:t>
              </a:r>
              <a:br>
                <a:rPr lang="en-US" altLang="en-US"/>
              </a:br>
              <a:r>
                <a:rPr lang="en-US" altLang="en-US"/>
                <a:t>circuit</a:t>
              </a:r>
            </a:p>
          </p:txBody>
        </p:sp>
        <p:sp>
          <p:nvSpPr>
            <p:cNvPr id="111642" name="Text Box 34"/>
            <p:cNvSpPr txBox="1">
              <a:spLocks noChangeArrowheads="1"/>
            </p:cNvSpPr>
            <p:nvPr/>
          </p:nvSpPr>
          <p:spPr bwMode="auto">
            <a:xfrm flipH="1">
              <a:off x="1363" y="2205"/>
              <a:ext cx="110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Reference</a:t>
              </a:r>
              <a:br>
                <a:rPr lang="en-US" altLang="en-US"/>
              </a:br>
              <a:r>
                <a:rPr lang="en-US" altLang="en-US"/>
                <a:t>impedance</a:t>
              </a:r>
              <a:br>
                <a:rPr lang="en-US" altLang="en-US"/>
              </a:br>
              <a:r>
                <a:rPr lang="en-US" altLang="en-US"/>
                <a:t>z=1+j0</a:t>
              </a:r>
            </a:p>
          </p:txBody>
        </p:sp>
        <p:sp>
          <p:nvSpPr>
            <p:cNvPr id="111643" name="Line 35"/>
            <p:cNvSpPr>
              <a:spLocks noChangeShapeType="1"/>
            </p:cNvSpPr>
            <p:nvPr/>
          </p:nvSpPr>
          <p:spPr bwMode="auto">
            <a:xfrm flipV="1">
              <a:off x="2458" y="2166"/>
              <a:ext cx="235" cy="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44" name="Line 36"/>
            <p:cNvSpPr>
              <a:spLocks noChangeShapeType="1"/>
            </p:cNvSpPr>
            <p:nvPr/>
          </p:nvSpPr>
          <p:spPr bwMode="auto">
            <a:xfrm flipH="1">
              <a:off x="957" y="2125"/>
              <a:ext cx="3562" cy="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45" name="Oval 37"/>
            <p:cNvSpPr>
              <a:spLocks noChangeArrowheads="1"/>
            </p:cNvSpPr>
            <p:nvPr/>
          </p:nvSpPr>
          <p:spPr bwMode="auto">
            <a:xfrm flipH="1">
              <a:off x="2694" y="2098"/>
              <a:ext cx="56" cy="56"/>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46" name="Text Box 38"/>
            <p:cNvSpPr txBox="1">
              <a:spLocks noChangeArrowheads="1"/>
            </p:cNvSpPr>
            <p:nvPr/>
          </p:nvSpPr>
          <p:spPr bwMode="auto">
            <a:xfrm flipH="1">
              <a:off x="3003" y="2360"/>
              <a:ext cx="1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Ideal</a:t>
              </a:r>
              <a:br>
                <a:rPr lang="en-US" altLang="en-US"/>
              </a:br>
              <a:r>
                <a:rPr lang="en-US" altLang="en-US"/>
                <a:t>resistance</a:t>
              </a:r>
              <a:br>
                <a:rPr lang="en-US" altLang="en-US"/>
              </a:br>
              <a:r>
                <a:rPr lang="en-US" altLang="en-US"/>
                <a:t>x=0</a:t>
              </a:r>
            </a:p>
          </p:txBody>
        </p:sp>
        <p:sp>
          <p:nvSpPr>
            <p:cNvPr id="111647" name="Line 39"/>
            <p:cNvSpPr>
              <a:spLocks noChangeShapeType="1"/>
            </p:cNvSpPr>
            <p:nvPr/>
          </p:nvSpPr>
          <p:spPr bwMode="auto">
            <a:xfrm flipH="1" flipV="1">
              <a:off x="3204" y="2134"/>
              <a:ext cx="365" cy="2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48" name="Text Box 40"/>
            <p:cNvSpPr txBox="1">
              <a:spLocks noChangeArrowheads="1"/>
            </p:cNvSpPr>
            <p:nvPr/>
          </p:nvSpPr>
          <p:spPr bwMode="auto">
            <a:xfrm flipH="1">
              <a:off x="1136" y="1095"/>
              <a:ext cx="94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Constant resistance circles</a:t>
              </a:r>
            </a:p>
          </p:txBody>
        </p:sp>
        <p:sp>
          <p:nvSpPr>
            <p:cNvPr id="111649" name="Line 41"/>
            <p:cNvSpPr>
              <a:spLocks noChangeShapeType="1"/>
            </p:cNvSpPr>
            <p:nvPr/>
          </p:nvSpPr>
          <p:spPr bwMode="auto">
            <a:xfrm>
              <a:off x="1962" y="1412"/>
              <a:ext cx="494" cy="1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50" name="Line 42"/>
            <p:cNvSpPr>
              <a:spLocks noChangeShapeType="1"/>
            </p:cNvSpPr>
            <p:nvPr/>
          </p:nvSpPr>
          <p:spPr bwMode="auto">
            <a:xfrm>
              <a:off x="1946" y="1404"/>
              <a:ext cx="803"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51" name="Text Box 43"/>
            <p:cNvSpPr txBox="1">
              <a:spLocks noChangeArrowheads="1"/>
            </p:cNvSpPr>
            <p:nvPr/>
          </p:nvSpPr>
          <p:spPr bwMode="auto">
            <a:xfrm flipH="1">
              <a:off x="3189" y="1111"/>
              <a:ext cx="94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Constant reactance arcs</a:t>
              </a:r>
            </a:p>
          </p:txBody>
        </p:sp>
        <p:sp>
          <p:nvSpPr>
            <p:cNvPr id="111652" name="Line 44"/>
            <p:cNvSpPr>
              <a:spLocks noChangeShapeType="1"/>
            </p:cNvSpPr>
            <p:nvPr/>
          </p:nvSpPr>
          <p:spPr bwMode="auto">
            <a:xfrm flipH="1" flipV="1">
              <a:off x="2953" y="1217"/>
              <a:ext cx="276"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53" name="Line 45"/>
            <p:cNvSpPr>
              <a:spLocks noChangeShapeType="1"/>
            </p:cNvSpPr>
            <p:nvPr/>
          </p:nvSpPr>
          <p:spPr bwMode="auto">
            <a:xfrm flipH="1">
              <a:off x="2726" y="1347"/>
              <a:ext cx="519"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54" name="Line 46"/>
            <p:cNvSpPr>
              <a:spLocks noChangeShapeType="1"/>
            </p:cNvSpPr>
            <p:nvPr/>
          </p:nvSpPr>
          <p:spPr bwMode="auto">
            <a:xfrm flipH="1">
              <a:off x="2653" y="1355"/>
              <a:ext cx="584" cy="3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55" name="Line 48"/>
            <p:cNvSpPr>
              <a:spLocks noChangeShapeType="1"/>
            </p:cNvSpPr>
            <p:nvPr/>
          </p:nvSpPr>
          <p:spPr bwMode="auto">
            <a:xfrm>
              <a:off x="1963" y="1420"/>
              <a:ext cx="130"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2"/>
          <p:cNvSpPr>
            <a:spLocks noGrp="1" noChangeArrowheads="1"/>
          </p:cNvSpPr>
          <p:nvPr>
            <p:ph type="body" idx="4294967295"/>
          </p:nvPr>
        </p:nvSpPr>
        <p:spPr bwMode="auto">
          <a:xfrm>
            <a:off x="0" y="152400"/>
            <a:ext cx="8763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Introduction to the Smith Chart</a:t>
            </a:r>
          </a:p>
        </p:txBody>
      </p:sp>
      <p:grpSp>
        <p:nvGrpSpPr>
          <p:cNvPr id="112643" name="Group 70"/>
          <p:cNvGrpSpPr>
            <a:grpSpLocks/>
          </p:cNvGrpSpPr>
          <p:nvPr/>
        </p:nvGrpSpPr>
        <p:grpSpPr bwMode="auto">
          <a:xfrm>
            <a:off x="193675" y="561975"/>
            <a:ext cx="8331200" cy="6448425"/>
            <a:chOff x="122" y="116"/>
            <a:chExt cx="5248" cy="4062"/>
          </a:xfrm>
        </p:grpSpPr>
        <p:sp>
          <p:nvSpPr>
            <p:cNvPr id="112644" name="Arc 54"/>
            <p:cNvSpPr>
              <a:spLocks/>
            </p:cNvSpPr>
            <p:nvPr/>
          </p:nvSpPr>
          <p:spPr bwMode="auto">
            <a:xfrm rot="-5623755">
              <a:off x="1771" y="-458"/>
              <a:ext cx="1882" cy="3535"/>
            </a:xfrm>
            <a:custGeom>
              <a:avLst/>
              <a:gdLst>
                <a:gd name="T0" fmla="*/ 232 w 23035"/>
                <a:gd name="T1" fmla="*/ 0 h 43154"/>
                <a:gd name="T2" fmla="*/ 0 w 23035"/>
                <a:gd name="T3" fmla="*/ 3531 h 43154"/>
                <a:gd name="T4" fmla="*/ 117 w 23035"/>
                <a:gd name="T5" fmla="*/ 1766 h 43154"/>
                <a:gd name="T6" fmla="*/ 0 60000 65536"/>
                <a:gd name="T7" fmla="*/ 0 60000 65536"/>
                <a:gd name="T8" fmla="*/ 0 60000 65536"/>
                <a:gd name="T9" fmla="*/ 0 w 23035"/>
                <a:gd name="T10" fmla="*/ 0 h 43154"/>
                <a:gd name="T11" fmla="*/ 23035 w 23035"/>
                <a:gd name="T12" fmla="*/ 43154 h 43154"/>
              </a:gdLst>
              <a:ahLst/>
              <a:cxnLst>
                <a:cxn ang="T6">
                  <a:pos x="T0" y="T1"/>
                </a:cxn>
                <a:cxn ang="T7">
                  <a:pos x="T2" y="T3"/>
                </a:cxn>
                <a:cxn ang="T8">
                  <a:pos x="T4" y="T5"/>
                </a:cxn>
              </a:cxnLst>
              <a:rect l="T9" t="T10" r="T11" b="T12"/>
              <a:pathLst>
                <a:path w="23035" h="43154" fill="none" extrusionOk="0">
                  <a:moveTo>
                    <a:pt x="2844" y="0"/>
                  </a:moveTo>
                  <a:cubicBezTo>
                    <a:pt x="14202" y="743"/>
                    <a:pt x="23035" y="10172"/>
                    <a:pt x="23035" y="21554"/>
                  </a:cubicBezTo>
                  <a:cubicBezTo>
                    <a:pt x="23035" y="33483"/>
                    <a:pt x="13364" y="43154"/>
                    <a:pt x="1435" y="43154"/>
                  </a:cubicBezTo>
                  <a:cubicBezTo>
                    <a:pt x="956" y="43154"/>
                    <a:pt x="477" y="43138"/>
                    <a:pt x="-1" y="43106"/>
                  </a:cubicBezTo>
                </a:path>
                <a:path w="23035" h="43154" stroke="0" extrusionOk="0">
                  <a:moveTo>
                    <a:pt x="2844" y="0"/>
                  </a:moveTo>
                  <a:cubicBezTo>
                    <a:pt x="14202" y="743"/>
                    <a:pt x="23035" y="10172"/>
                    <a:pt x="23035" y="21554"/>
                  </a:cubicBezTo>
                  <a:cubicBezTo>
                    <a:pt x="23035" y="33483"/>
                    <a:pt x="13364" y="43154"/>
                    <a:pt x="1435" y="43154"/>
                  </a:cubicBezTo>
                  <a:cubicBezTo>
                    <a:pt x="956" y="43154"/>
                    <a:pt x="477" y="43138"/>
                    <a:pt x="-1" y="43106"/>
                  </a:cubicBezTo>
                  <a:lnTo>
                    <a:pt x="1435" y="21554"/>
                  </a:lnTo>
                  <a:close/>
                </a:path>
              </a:pathLst>
            </a:custGeom>
            <a:solidFill>
              <a:srgbClr val="EAEAEA"/>
            </a:solidFill>
            <a:ln w="38100">
              <a:solidFill>
                <a:schemeClr val="tx1"/>
              </a:solidFill>
              <a:prstDash val="dash"/>
              <a:round/>
              <a:headEnd/>
              <a:tailEnd/>
            </a:ln>
          </p:spPr>
          <p:txBody>
            <a:bodyPr wrap="none" anchor="ctr"/>
            <a:lstStyle/>
            <a:p>
              <a:endParaRPr lang="en-US"/>
            </a:p>
          </p:txBody>
        </p:sp>
        <p:sp>
          <p:nvSpPr>
            <p:cNvPr id="112645" name="Arc 55"/>
            <p:cNvSpPr>
              <a:spLocks/>
            </p:cNvSpPr>
            <p:nvPr/>
          </p:nvSpPr>
          <p:spPr bwMode="auto">
            <a:xfrm rot="5623755" flipV="1">
              <a:off x="1771" y="1189"/>
              <a:ext cx="1882" cy="3535"/>
            </a:xfrm>
            <a:custGeom>
              <a:avLst/>
              <a:gdLst>
                <a:gd name="T0" fmla="*/ 232 w 23035"/>
                <a:gd name="T1" fmla="*/ 0 h 43154"/>
                <a:gd name="T2" fmla="*/ 0 w 23035"/>
                <a:gd name="T3" fmla="*/ 3531 h 43154"/>
                <a:gd name="T4" fmla="*/ 117 w 23035"/>
                <a:gd name="T5" fmla="*/ 1766 h 43154"/>
                <a:gd name="T6" fmla="*/ 0 60000 65536"/>
                <a:gd name="T7" fmla="*/ 0 60000 65536"/>
                <a:gd name="T8" fmla="*/ 0 60000 65536"/>
                <a:gd name="T9" fmla="*/ 0 w 23035"/>
                <a:gd name="T10" fmla="*/ 0 h 43154"/>
                <a:gd name="T11" fmla="*/ 23035 w 23035"/>
                <a:gd name="T12" fmla="*/ 43154 h 43154"/>
              </a:gdLst>
              <a:ahLst/>
              <a:cxnLst>
                <a:cxn ang="T6">
                  <a:pos x="T0" y="T1"/>
                </a:cxn>
                <a:cxn ang="T7">
                  <a:pos x="T2" y="T3"/>
                </a:cxn>
                <a:cxn ang="T8">
                  <a:pos x="T4" y="T5"/>
                </a:cxn>
              </a:cxnLst>
              <a:rect l="T9" t="T10" r="T11" b="T12"/>
              <a:pathLst>
                <a:path w="23035" h="43154" fill="none" extrusionOk="0">
                  <a:moveTo>
                    <a:pt x="2844" y="0"/>
                  </a:moveTo>
                  <a:cubicBezTo>
                    <a:pt x="14202" y="743"/>
                    <a:pt x="23035" y="10172"/>
                    <a:pt x="23035" y="21554"/>
                  </a:cubicBezTo>
                  <a:cubicBezTo>
                    <a:pt x="23035" y="33483"/>
                    <a:pt x="13364" y="43154"/>
                    <a:pt x="1435" y="43154"/>
                  </a:cubicBezTo>
                  <a:cubicBezTo>
                    <a:pt x="956" y="43154"/>
                    <a:pt x="477" y="43138"/>
                    <a:pt x="-1" y="43106"/>
                  </a:cubicBezTo>
                </a:path>
                <a:path w="23035" h="43154" stroke="0" extrusionOk="0">
                  <a:moveTo>
                    <a:pt x="2844" y="0"/>
                  </a:moveTo>
                  <a:cubicBezTo>
                    <a:pt x="14202" y="743"/>
                    <a:pt x="23035" y="10172"/>
                    <a:pt x="23035" y="21554"/>
                  </a:cubicBezTo>
                  <a:cubicBezTo>
                    <a:pt x="23035" y="33483"/>
                    <a:pt x="13364" y="43154"/>
                    <a:pt x="1435" y="43154"/>
                  </a:cubicBezTo>
                  <a:cubicBezTo>
                    <a:pt x="956" y="43154"/>
                    <a:pt x="477" y="43138"/>
                    <a:pt x="-1" y="43106"/>
                  </a:cubicBezTo>
                  <a:lnTo>
                    <a:pt x="1435" y="21554"/>
                  </a:lnTo>
                  <a:close/>
                </a:path>
              </a:pathLst>
            </a:custGeom>
            <a:solidFill>
              <a:srgbClr val="C0C0C0"/>
            </a:solidFill>
            <a:ln w="38100">
              <a:solidFill>
                <a:schemeClr val="tx2"/>
              </a:solidFill>
              <a:prstDash val="sysDot"/>
              <a:round/>
              <a:headEnd/>
              <a:tailEnd/>
            </a:ln>
          </p:spPr>
          <p:txBody>
            <a:bodyPr wrap="none" anchor="ctr"/>
            <a:lstStyle/>
            <a:p>
              <a:endParaRPr lang="en-US"/>
            </a:p>
          </p:txBody>
        </p:sp>
        <p:sp>
          <p:nvSpPr>
            <p:cNvPr id="112646" name="Text Box 5"/>
            <p:cNvSpPr txBox="1">
              <a:spLocks noChangeArrowheads="1"/>
            </p:cNvSpPr>
            <p:nvPr/>
          </p:nvSpPr>
          <p:spPr bwMode="auto">
            <a:xfrm>
              <a:off x="4577" y="1996"/>
              <a:ext cx="6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g=0</a:t>
              </a:r>
            </a:p>
          </p:txBody>
        </p:sp>
        <p:sp>
          <p:nvSpPr>
            <p:cNvPr id="112647" name="Text Box 9"/>
            <p:cNvSpPr txBox="1">
              <a:spLocks noChangeArrowheads="1"/>
            </p:cNvSpPr>
            <p:nvPr/>
          </p:nvSpPr>
          <p:spPr bwMode="auto">
            <a:xfrm>
              <a:off x="2510" y="116"/>
              <a:ext cx="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2648" name="Text Box 15"/>
            <p:cNvSpPr txBox="1">
              <a:spLocks noChangeArrowheads="1"/>
            </p:cNvSpPr>
            <p:nvPr/>
          </p:nvSpPr>
          <p:spPr bwMode="auto">
            <a:xfrm>
              <a:off x="2565" y="3928"/>
              <a:ext cx="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2649" name="Oval 18"/>
            <p:cNvSpPr>
              <a:spLocks noChangeArrowheads="1"/>
            </p:cNvSpPr>
            <p:nvPr/>
          </p:nvSpPr>
          <p:spPr bwMode="auto">
            <a:xfrm>
              <a:off x="997" y="860"/>
              <a:ext cx="2517" cy="2532"/>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50" name="Oval 19"/>
            <p:cNvSpPr>
              <a:spLocks noChangeArrowheads="1"/>
            </p:cNvSpPr>
            <p:nvPr/>
          </p:nvSpPr>
          <p:spPr bwMode="auto">
            <a:xfrm>
              <a:off x="998" y="1023"/>
              <a:ext cx="2202" cy="2216"/>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51" name="Oval 20"/>
            <p:cNvSpPr>
              <a:spLocks noChangeArrowheads="1"/>
            </p:cNvSpPr>
            <p:nvPr/>
          </p:nvSpPr>
          <p:spPr bwMode="auto">
            <a:xfrm>
              <a:off x="1002" y="1245"/>
              <a:ext cx="1769" cy="1765"/>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52" name="Oval 21"/>
            <p:cNvSpPr>
              <a:spLocks noChangeArrowheads="1"/>
            </p:cNvSpPr>
            <p:nvPr/>
          </p:nvSpPr>
          <p:spPr bwMode="auto">
            <a:xfrm>
              <a:off x="996" y="1534"/>
              <a:ext cx="1189" cy="1174"/>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53" name="Oval 22"/>
            <p:cNvSpPr>
              <a:spLocks noChangeArrowheads="1"/>
            </p:cNvSpPr>
            <p:nvPr/>
          </p:nvSpPr>
          <p:spPr bwMode="auto">
            <a:xfrm>
              <a:off x="999" y="1828"/>
              <a:ext cx="593" cy="592"/>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54" name="Freeform 23"/>
            <p:cNvSpPr>
              <a:spLocks/>
            </p:cNvSpPr>
            <p:nvPr/>
          </p:nvSpPr>
          <p:spPr bwMode="auto">
            <a:xfrm>
              <a:off x="988" y="1434"/>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2655" name="Group 24"/>
            <p:cNvGrpSpPr>
              <a:grpSpLocks/>
            </p:cNvGrpSpPr>
            <p:nvPr/>
          </p:nvGrpSpPr>
          <p:grpSpPr bwMode="auto">
            <a:xfrm>
              <a:off x="995" y="354"/>
              <a:ext cx="3052" cy="1776"/>
              <a:chOff x="995" y="354"/>
              <a:chExt cx="3052" cy="1776"/>
            </a:xfrm>
          </p:grpSpPr>
          <p:sp>
            <p:nvSpPr>
              <p:cNvPr id="112684" name="Freeform 25"/>
              <p:cNvSpPr>
                <a:spLocks/>
              </p:cNvSpPr>
              <p:nvPr/>
            </p:nvSpPr>
            <p:spPr bwMode="auto">
              <a:xfrm>
                <a:off x="995" y="354"/>
                <a:ext cx="1774"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5" name="Freeform 26"/>
              <p:cNvSpPr>
                <a:spLocks/>
              </p:cNvSpPr>
              <p:nvPr/>
            </p:nvSpPr>
            <p:spPr bwMode="auto">
              <a:xfrm>
                <a:off x="1000" y="711"/>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6" name="Freeform 27"/>
              <p:cNvSpPr>
                <a:spLocks/>
              </p:cNvSpPr>
              <p:nvPr/>
            </p:nvSpPr>
            <p:spPr bwMode="auto">
              <a:xfrm>
                <a:off x="995" y="1449"/>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7" name="Freeform 28"/>
              <p:cNvSpPr>
                <a:spLocks/>
              </p:cNvSpPr>
              <p:nvPr/>
            </p:nvSpPr>
            <p:spPr bwMode="auto">
              <a:xfrm>
                <a:off x="999" y="897"/>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8" name="Freeform 29"/>
              <p:cNvSpPr>
                <a:spLocks/>
              </p:cNvSpPr>
              <p:nvPr/>
            </p:nvSpPr>
            <p:spPr bwMode="auto">
              <a:xfrm>
                <a:off x="996" y="560"/>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656" name="Group 30"/>
            <p:cNvGrpSpPr>
              <a:grpSpLocks/>
            </p:cNvGrpSpPr>
            <p:nvPr/>
          </p:nvGrpSpPr>
          <p:grpSpPr bwMode="auto">
            <a:xfrm flipV="1">
              <a:off x="992" y="2125"/>
              <a:ext cx="3052" cy="1776"/>
              <a:chOff x="995" y="354"/>
              <a:chExt cx="3052" cy="1776"/>
            </a:xfrm>
          </p:grpSpPr>
          <p:sp>
            <p:nvSpPr>
              <p:cNvPr id="112679" name="Freeform 31"/>
              <p:cNvSpPr>
                <a:spLocks/>
              </p:cNvSpPr>
              <p:nvPr/>
            </p:nvSpPr>
            <p:spPr bwMode="auto">
              <a:xfrm>
                <a:off x="995" y="354"/>
                <a:ext cx="1774" cy="1776"/>
              </a:xfrm>
              <a:custGeom>
                <a:avLst/>
                <a:gdLst>
                  <a:gd name="T0" fmla="*/ 0 w 1705"/>
                  <a:gd name="T1" fmla="*/ 1684 h 1684"/>
                  <a:gd name="T2" fmla="*/ 120 w 1705"/>
                  <a:gd name="T3" fmla="*/ 1680 h 1684"/>
                  <a:gd name="T4" fmla="*/ 228 w 1705"/>
                  <a:gd name="T5" fmla="*/ 1668 h 1684"/>
                  <a:gd name="T6" fmla="*/ 396 w 1705"/>
                  <a:gd name="T7" fmla="*/ 1636 h 1684"/>
                  <a:gd name="T8" fmla="*/ 560 w 1705"/>
                  <a:gd name="T9" fmla="*/ 1592 h 1684"/>
                  <a:gd name="T10" fmla="*/ 664 w 1705"/>
                  <a:gd name="T11" fmla="*/ 1556 h 1684"/>
                  <a:gd name="T12" fmla="*/ 812 w 1705"/>
                  <a:gd name="T13" fmla="*/ 1480 h 1684"/>
                  <a:gd name="T14" fmla="*/ 984 w 1705"/>
                  <a:gd name="T15" fmla="*/ 1380 h 1684"/>
                  <a:gd name="T16" fmla="*/ 1188 w 1705"/>
                  <a:gd name="T17" fmla="*/ 1204 h 1684"/>
                  <a:gd name="T18" fmla="*/ 1304 w 1705"/>
                  <a:gd name="T19" fmla="*/ 1084 h 1684"/>
                  <a:gd name="T20" fmla="*/ 1368 w 1705"/>
                  <a:gd name="T21" fmla="*/ 1012 h 1684"/>
                  <a:gd name="T22" fmla="*/ 1464 w 1705"/>
                  <a:gd name="T23" fmla="*/ 860 h 1684"/>
                  <a:gd name="T24" fmla="*/ 1532 w 1705"/>
                  <a:gd name="T25" fmla="*/ 740 h 1684"/>
                  <a:gd name="T26" fmla="*/ 1580 w 1705"/>
                  <a:gd name="T27" fmla="*/ 628 h 1684"/>
                  <a:gd name="T28" fmla="*/ 1616 w 1705"/>
                  <a:gd name="T29" fmla="*/ 532 h 1684"/>
                  <a:gd name="T30" fmla="*/ 1668 w 1705"/>
                  <a:gd name="T31" fmla="*/ 364 h 1684"/>
                  <a:gd name="T32" fmla="*/ 1696 w 1705"/>
                  <a:gd name="T33" fmla="*/ 200 h 1684"/>
                  <a:gd name="T34" fmla="*/ 1704 w 1705"/>
                  <a:gd name="T35" fmla="*/ 68 h 1684"/>
                  <a:gd name="T36" fmla="*/ 1704 w 1705"/>
                  <a:gd name="T37" fmla="*/ 0 h 1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5"/>
                  <a:gd name="T58" fmla="*/ 0 h 1684"/>
                  <a:gd name="T59" fmla="*/ 1705 w 1705"/>
                  <a:gd name="T60" fmla="*/ 1684 h 1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5" h="1684">
                    <a:moveTo>
                      <a:pt x="0" y="1684"/>
                    </a:moveTo>
                    <a:cubicBezTo>
                      <a:pt x="41" y="1683"/>
                      <a:pt x="82" y="1683"/>
                      <a:pt x="120" y="1680"/>
                    </a:cubicBezTo>
                    <a:cubicBezTo>
                      <a:pt x="158" y="1677"/>
                      <a:pt x="182" y="1675"/>
                      <a:pt x="228" y="1668"/>
                    </a:cubicBezTo>
                    <a:cubicBezTo>
                      <a:pt x="274" y="1661"/>
                      <a:pt x="341" y="1649"/>
                      <a:pt x="396" y="1636"/>
                    </a:cubicBezTo>
                    <a:cubicBezTo>
                      <a:pt x="451" y="1623"/>
                      <a:pt x="515" y="1605"/>
                      <a:pt x="560" y="1592"/>
                    </a:cubicBezTo>
                    <a:cubicBezTo>
                      <a:pt x="605" y="1579"/>
                      <a:pt x="622" y="1575"/>
                      <a:pt x="664" y="1556"/>
                    </a:cubicBezTo>
                    <a:cubicBezTo>
                      <a:pt x="706" y="1537"/>
                      <a:pt x="759" y="1509"/>
                      <a:pt x="812" y="1480"/>
                    </a:cubicBezTo>
                    <a:cubicBezTo>
                      <a:pt x="865" y="1451"/>
                      <a:pt x="921" y="1426"/>
                      <a:pt x="984" y="1380"/>
                    </a:cubicBezTo>
                    <a:cubicBezTo>
                      <a:pt x="1047" y="1334"/>
                      <a:pt x="1135" y="1253"/>
                      <a:pt x="1188" y="1204"/>
                    </a:cubicBezTo>
                    <a:cubicBezTo>
                      <a:pt x="1241" y="1155"/>
                      <a:pt x="1274" y="1116"/>
                      <a:pt x="1304" y="1084"/>
                    </a:cubicBezTo>
                    <a:cubicBezTo>
                      <a:pt x="1334" y="1052"/>
                      <a:pt x="1341" y="1049"/>
                      <a:pt x="1368" y="1012"/>
                    </a:cubicBezTo>
                    <a:cubicBezTo>
                      <a:pt x="1395" y="975"/>
                      <a:pt x="1437" y="905"/>
                      <a:pt x="1464" y="860"/>
                    </a:cubicBezTo>
                    <a:cubicBezTo>
                      <a:pt x="1491" y="815"/>
                      <a:pt x="1513" y="779"/>
                      <a:pt x="1532" y="740"/>
                    </a:cubicBezTo>
                    <a:cubicBezTo>
                      <a:pt x="1551" y="701"/>
                      <a:pt x="1566" y="663"/>
                      <a:pt x="1580" y="628"/>
                    </a:cubicBezTo>
                    <a:cubicBezTo>
                      <a:pt x="1594" y="593"/>
                      <a:pt x="1601" y="576"/>
                      <a:pt x="1616" y="532"/>
                    </a:cubicBezTo>
                    <a:cubicBezTo>
                      <a:pt x="1631" y="488"/>
                      <a:pt x="1655" y="419"/>
                      <a:pt x="1668" y="364"/>
                    </a:cubicBezTo>
                    <a:cubicBezTo>
                      <a:pt x="1681" y="309"/>
                      <a:pt x="1690" y="249"/>
                      <a:pt x="1696" y="200"/>
                    </a:cubicBezTo>
                    <a:cubicBezTo>
                      <a:pt x="1702" y="151"/>
                      <a:pt x="1703" y="101"/>
                      <a:pt x="1704" y="68"/>
                    </a:cubicBezTo>
                    <a:cubicBezTo>
                      <a:pt x="1705" y="35"/>
                      <a:pt x="1704" y="17"/>
                      <a:pt x="1704"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0" name="Freeform 32"/>
              <p:cNvSpPr>
                <a:spLocks/>
              </p:cNvSpPr>
              <p:nvPr/>
            </p:nvSpPr>
            <p:spPr bwMode="auto">
              <a:xfrm>
                <a:off x="1000" y="711"/>
                <a:ext cx="890" cy="1416"/>
              </a:xfrm>
              <a:custGeom>
                <a:avLst/>
                <a:gdLst>
                  <a:gd name="T0" fmla="*/ 0 w 855"/>
                  <a:gd name="T1" fmla="*/ 1342 h 1342"/>
                  <a:gd name="T2" fmla="*/ 72 w 855"/>
                  <a:gd name="T3" fmla="*/ 1339 h 1342"/>
                  <a:gd name="T4" fmla="*/ 137 w 855"/>
                  <a:gd name="T5" fmla="*/ 1329 h 1342"/>
                  <a:gd name="T6" fmla="*/ 237 w 855"/>
                  <a:gd name="T7" fmla="*/ 1304 h 1342"/>
                  <a:gd name="T8" fmla="*/ 335 w 855"/>
                  <a:gd name="T9" fmla="*/ 1269 h 1342"/>
                  <a:gd name="T10" fmla="*/ 398 w 855"/>
                  <a:gd name="T11" fmla="*/ 1240 h 1342"/>
                  <a:gd name="T12" fmla="*/ 486 w 855"/>
                  <a:gd name="T13" fmla="*/ 1180 h 1342"/>
                  <a:gd name="T14" fmla="*/ 589 w 855"/>
                  <a:gd name="T15" fmla="*/ 1100 h 1342"/>
                  <a:gd name="T16" fmla="*/ 711 w 855"/>
                  <a:gd name="T17" fmla="*/ 960 h 1342"/>
                  <a:gd name="T18" fmla="*/ 776 w 855"/>
                  <a:gd name="T19" fmla="*/ 864 h 1342"/>
                  <a:gd name="T20" fmla="*/ 806 w 855"/>
                  <a:gd name="T21" fmla="*/ 792 h 1342"/>
                  <a:gd name="T22" fmla="*/ 830 w 855"/>
                  <a:gd name="T23" fmla="*/ 714 h 1342"/>
                  <a:gd name="T24" fmla="*/ 845 w 855"/>
                  <a:gd name="T25" fmla="*/ 621 h 1342"/>
                  <a:gd name="T26" fmla="*/ 851 w 855"/>
                  <a:gd name="T27" fmla="*/ 543 h 1342"/>
                  <a:gd name="T28" fmla="*/ 848 w 855"/>
                  <a:gd name="T29" fmla="*/ 411 h 1342"/>
                  <a:gd name="T30" fmla="*/ 812 w 855"/>
                  <a:gd name="T31" fmla="*/ 243 h 1342"/>
                  <a:gd name="T32" fmla="*/ 761 w 855"/>
                  <a:gd name="T33" fmla="*/ 117 h 1342"/>
                  <a:gd name="T34" fmla="*/ 680 w 855"/>
                  <a:gd name="T35" fmla="*/ 0 h 13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5"/>
                  <a:gd name="T55" fmla="*/ 0 h 1342"/>
                  <a:gd name="T56" fmla="*/ 855 w 855"/>
                  <a:gd name="T57" fmla="*/ 1342 h 13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5" h="1342">
                    <a:moveTo>
                      <a:pt x="0" y="1342"/>
                    </a:moveTo>
                    <a:cubicBezTo>
                      <a:pt x="25" y="1341"/>
                      <a:pt x="49" y="1341"/>
                      <a:pt x="72" y="1339"/>
                    </a:cubicBezTo>
                    <a:cubicBezTo>
                      <a:pt x="95" y="1336"/>
                      <a:pt x="109" y="1335"/>
                      <a:pt x="137" y="1329"/>
                    </a:cubicBezTo>
                    <a:cubicBezTo>
                      <a:pt x="164" y="1324"/>
                      <a:pt x="204" y="1314"/>
                      <a:pt x="237" y="1304"/>
                    </a:cubicBezTo>
                    <a:cubicBezTo>
                      <a:pt x="270" y="1293"/>
                      <a:pt x="308" y="1279"/>
                      <a:pt x="335" y="1269"/>
                    </a:cubicBezTo>
                    <a:cubicBezTo>
                      <a:pt x="362" y="1258"/>
                      <a:pt x="372" y="1255"/>
                      <a:pt x="398" y="1240"/>
                    </a:cubicBezTo>
                    <a:cubicBezTo>
                      <a:pt x="423" y="1225"/>
                      <a:pt x="455" y="1203"/>
                      <a:pt x="486" y="1180"/>
                    </a:cubicBezTo>
                    <a:cubicBezTo>
                      <a:pt x="518" y="1157"/>
                      <a:pt x="552" y="1137"/>
                      <a:pt x="589" y="1100"/>
                    </a:cubicBezTo>
                    <a:cubicBezTo>
                      <a:pt x="627" y="1063"/>
                      <a:pt x="680" y="999"/>
                      <a:pt x="711" y="960"/>
                    </a:cubicBezTo>
                    <a:cubicBezTo>
                      <a:pt x="742" y="921"/>
                      <a:pt x="760" y="892"/>
                      <a:pt x="776" y="864"/>
                    </a:cubicBezTo>
                    <a:cubicBezTo>
                      <a:pt x="792" y="836"/>
                      <a:pt x="797" y="817"/>
                      <a:pt x="806" y="792"/>
                    </a:cubicBezTo>
                    <a:cubicBezTo>
                      <a:pt x="815" y="767"/>
                      <a:pt x="824" y="742"/>
                      <a:pt x="830" y="714"/>
                    </a:cubicBezTo>
                    <a:cubicBezTo>
                      <a:pt x="836" y="686"/>
                      <a:pt x="842" y="649"/>
                      <a:pt x="845" y="621"/>
                    </a:cubicBezTo>
                    <a:cubicBezTo>
                      <a:pt x="848" y="593"/>
                      <a:pt x="851" y="578"/>
                      <a:pt x="851" y="543"/>
                    </a:cubicBezTo>
                    <a:cubicBezTo>
                      <a:pt x="851" y="508"/>
                      <a:pt x="855" y="461"/>
                      <a:pt x="848" y="411"/>
                    </a:cubicBezTo>
                    <a:cubicBezTo>
                      <a:pt x="841" y="361"/>
                      <a:pt x="827" y="292"/>
                      <a:pt x="812" y="243"/>
                    </a:cubicBezTo>
                    <a:cubicBezTo>
                      <a:pt x="797" y="194"/>
                      <a:pt x="783" y="157"/>
                      <a:pt x="761" y="117"/>
                    </a:cubicBezTo>
                    <a:cubicBezTo>
                      <a:pt x="739" y="77"/>
                      <a:pt x="697" y="24"/>
                      <a:pt x="680"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1" name="Freeform 33"/>
              <p:cNvSpPr>
                <a:spLocks/>
              </p:cNvSpPr>
              <p:nvPr/>
            </p:nvSpPr>
            <p:spPr bwMode="auto">
              <a:xfrm>
                <a:off x="995" y="1449"/>
                <a:ext cx="366" cy="678"/>
              </a:xfrm>
              <a:custGeom>
                <a:avLst/>
                <a:gdLst>
                  <a:gd name="T0" fmla="*/ 0 w 352"/>
                  <a:gd name="T1" fmla="*/ 643 h 643"/>
                  <a:gd name="T2" fmla="*/ 40 w 352"/>
                  <a:gd name="T3" fmla="*/ 642 h 643"/>
                  <a:gd name="T4" fmla="*/ 76 w 352"/>
                  <a:gd name="T5" fmla="*/ 637 h 643"/>
                  <a:gd name="T6" fmla="*/ 131 w 352"/>
                  <a:gd name="T7" fmla="*/ 625 h 643"/>
                  <a:gd name="T8" fmla="*/ 186 w 352"/>
                  <a:gd name="T9" fmla="*/ 608 h 643"/>
                  <a:gd name="T10" fmla="*/ 232 w 352"/>
                  <a:gd name="T11" fmla="*/ 572 h 643"/>
                  <a:gd name="T12" fmla="*/ 277 w 352"/>
                  <a:gd name="T13" fmla="*/ 523 h 643"/>
                  <a:gd name="T14" fmla="*/ 300 w 352"/>
                  <a:gd name="T15" fmla="*/ 488 h 643"/>
                  <a:gd name="T16" fmla="*/ 322 w 352"/>
                  <a:gd name="T17" fmla="*/ 452 h 643"/>
                  <a:gd name="T18" fmla="*/ 338 w 352"/>
                  <a:gd name="T19" fmla="*/ 398 h 643"/>
                  <a:gd name="T20" fmla="*/ 351 w 352"/>
                  <a:gd name="T21" fmla="*/ 320 h 643"/>
                  <a:gd name="T22" fmla="*/ 343 w 352"/>
                  <a:gd name="T23" fmla="*/ 235 h 643"/>
                  <a:gd name="T24" fmla="*/ 312 w 352"/>
                  <a:gd name="T25" fmla="*/ 156 h 643"/>
                  <a:gd name="T26" fmla="*/ 286 w 352"/>
                  <a:gd name="T27" fmla="*/ 112 h 643"/>
                  <a:gd name="T28" fmla="*/ 218 w 352"/>
                  <a:gd name="T29" fmla="*/ 40 h 643"/>
                  <a:gd name="T30" fmla="*/ 133 w 352"/>
                  <a:gd name="T31" fmla="*/ 0 h 6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643"/>
                  <a:gd name="T50" fmla="*/ 352 w 352"/>
                  <a:gd name="T51" fmla="*/ 643 h 6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643">
                    <a:moveTo>
                      <a:pt x="0" y="643"/>
                    </a:moveTo>
                    <a:cubicBezTo>
                      <a:pt x="14" y="643"/>
                      <a:pt x="27" y="643"/>
                      <a:pt x="40" y="642"/>
                    </a:cubicBezTo>
                    <a:cubicBezTo>
                      <a:pt x="53" y="640"/>
                      <a:pt x="60" y="640"/>
                      <a:pt x="76" y="637"/>
                    </a:cubicBezTo>
                    <a:cubicBezTo>
                      <a:pt x="91" y="634"/>
                      <a:pt x="113" y="630"/>
                      <a:pt x="131" y="625"/>
                    </a:cubicBezTo>
                    <a:cubicBezTo>
                      <a:pt x="150" y="620"/>
                      <a:pt x="169" y="617"/>
                      <a:pt x="186" y="608"/>
                    </a:cubicBezTo>
                    <a:cubicBezTo>
                      <a:pt x="203" y="599"/>
                      <a:pt x="217" y="586"/>
                      <a:pt x="232" y="572"/>
                    </a:cubicBezTo>
                    <a:cubicBezTo>
                      <a:pt x="247" y="558"/>
                      <a:pt x="266" y="537"/>
                      <a:pt x="277" y="523"/>
                    </a:cubicBezTo>
                    <a:cubicBezTo>
                      <a:pt x="288" y="509"/>
                      <a:pt x="292" y="500"/>
                      <a:pt x="300" y="488"/>
                    </a:cubicBezTo>
                    <a:cubicBezTo>
                      <a:pt x="308" y="476"/>
                      <a:pt x="316" y="467"/>
                      <a:pt x="322" y="452"/>
                    </a:cubicBezTo>
                    <a:cubicBezTo>
                      <a:pt x="328" y="437"/>
                      <a:pt x="333" y="420"/>
                      <a:pt x="338" y="398"/>
                    </a:cubicBezTo>
                    <a:cubicBezTo>
                      <a:pt x="343" y="376"/>
                      <a:pt x="350" y="347"/>
                      <a:pt x="351" y="320"/>
                    </a:cubicBezTo>
                    <a:cubicBezTo>
                      <a:pt x="352" y="293"/>
                      <a:pt x="350" y="262"/>
                      <a:pt x="343" y="235"/>
                    </a:cubicBezTo>
                    <a:cubicBezTo>
                      <a:pt x="336" y="208"/>
                      <a:pt x="321" y="176"/>
                      <a:pt x="312" y="156"/>
                    </a:cubicBezTo>
                    <a:cubicBezTo>
                      <a:pt x="303" y="136"/>
                      <a:pt x="302" y="131"/>
                      <a:pt x="286" y="112"/>
                    </a:cubicBezTo>
                    <a:cubicBezTo>
                      <a:pt x="270" y="93"/>
                      <a:pt x="243" y="59"/>
                      <a:pt x="218" y="40"/>
                    </a:cubicBezTo>
                    <a:cubicBezTo>
                      <a:pt x="193" y="21"/>
                      <a:pt x="151" y="8"/>
                      <a:pt x="133"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2" name="Freeform 34"/>
              <p:cNvSpPr>
                <a:spLocks/>
              </p:cNvSpPr>
              <p:nvPr/>
            </p:nvSpPr>
            <p:spPr bwMode="auto">
              <a:xfrm>
                <a:off x="999" y="897"/>
                <a:ext cx="3048" cy="1230"/>
              </a:xfrm>
              <a:custGeom>
                <a:avLst/>
                <a:gdLst>
                  <a:gd name="T0" fmla="*/ 3048 w 3048"/>
                  <a:gd name="T1" fmla="*/ 0 h 1230"/>
                  <a:gd name="T2" fmla="*/ 2981 w 3048"/>
                  <a:gd name="T3" fmla="*/ 71 h 1230"/>
                  <a:gd name="T4" fmla="*/ 2892 w 3048"/>
                  <a:gd name="T5" fmla="*/ 150 h 1230"/>
                  <a:gd name="T6" fmla="*/ 2838 w 3048"/>
                  <a:gd name="T7" fmla="*/ 197 h 1230"/>
                  <a:gd name="T8" fmla="*/ 2754 w 3048"/>
                  <a:gd name="T9" fmla="*/ 267 h 1230"/>
                  <a:gd name="T10" fmla="*/ 2652 w 3048"/>
                  <a:gd name="T11" fmla="*/ 345 h 1230"/>
                  <a:gd name="T12" fmla="*/ 2574 w 3048"/>
                  <a:gd name="T13" fmla="*/ 402 h 1230"/>
                  <a:gd name="T14" fmla="*/ 2487 w 3048"/>
                  <a:gd name="T15" fmla="*/ 465 h 1230"/>
                  <a:gd name="T16" fmla="*/ 2385 w 3048"/>
                  <a:gd name="T17" fmla="*/ 531 h 1230"/>
                  <a:gd name="T18" fmla="*/ 2246 w 3048"/>
                  <a:gd name="T19" fmla="*/ 617 h 1230"/>
                  <a:gd name="T20" fmla="*/ 2121 w 3048"/>
                  <a:gd name="T21" fmla="*/ 687 h 1230"/>
                  <a:gd name="T22" fmla="*/ 2018 w 3048"/>
                  <a:gd name="T23" fmla="*/ 746 h 1230"/>
                  <a:gd name="T24" fmla="*/ 1886 w 3048"/>
                  <a:gd name="T25" fmla="*/ 813 h 1230"/>
                  <a:gd name="T26" fmla="*/ 1782 w 3048"/>
                  <a:gd name="T27" fmla="*/ 858 h 1230"/>
                  <a:gd name="T28" fmla="*/ 1698 w 3048"/>
                  <a:gd name="T29" fmla="*/ 894 h 1230"/>
                  <a:gd name="T30" fmla="*/ 1608 w 3048"/>
                  <a:gd name="T31" fmla="*/ 927 h 1230"/>
                  <a:gd name="T32" fmla="*/ 1425 w 3048"/>
                  <a:gd name="T33" fmla="*/ 993 h 1230"/>
                  <a:gd name="T34" fmla="*/ 1308 w 3048"/>
                  <a:gd name="T35" fmla="*/ 1032 h 1230"/>
                  <a:gd name="T36" fmla="*/ 1164 w 3048"/>
                  <a:gd name="T37" fmla="*/ 1077 h 1230"/>
                  <a:gd name="T38" fmla="*/ 885 w 3048"/>
                  <a:gd name="T39" fmla="*/ 1146 h 1230"/>
                  <a:gd name="T40" fmla="*/ 603 w 3048"/>
                  <a:gd name="T41" fmla="*/ 1188 h 1230"/>
                  <a:gd name="T42" fmla="*/ 225 w 3048"/>
                  <a:gd name="T43" fmla="*/ 1215 h 1230"/>
                  <a:gd name="T44" fmla="*/ 0 w 3048"/>
                  <a:gd name="T45" fmla="*/ 1230 h 1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8"/>
                  <a:gd name="T70" fmla="*/ 0 h 1230"/>
                  <a:gd name="T71" fmla="*/ 3048 w 3048"/>
                  <a:gd name="T72" fmla="*/ 1230 h 1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8" h="1230">
                    <a:moveTo>
                      <a:pt x="3048" y="0"/>
                    </a:moveTo>
                    <a:cubicBezTo>
                      <a:pt x="3037" y="12"/>
                      <a:pt x="3007" y="46"/>
                      <a:pt x="2981" y="71"/>
                    </a:cubicBezTo>
                    <a:cubicBezTo>
                      <a:pt x="2955" y="96"/>
                      <a:pt x="2916" y="129"/>
                      <a:pt x="2892" y="150"/>
                    </a:cubicBezTo>
                    <a:cubicBezTo>
                      <a:pt x="2868" y="171"/>
                      <a:pt x="2861" y="178"/>
                      <a:pt x="2838" y="197"/>
                    </a:cubicBezTo>
                    <a:cubicBezTo>
                      <a:pt x="2815" y="216"/>
                      <a:pt x="2785" y="242"/>
                      <a:pt x="2754" y="267"/>
                    </a:cubicBezTo>
                    <a:cubicBezTo>
                      <a:pt x="2723" y="292"/>
                      <a:pt x="2682" y="323"/>
                      <a:pt x="2652" y="345"/>
                    </a:cubicBezTo>
                    <a:cubicBezTo>
                      <a:pt x="2622" y="367"/>
                      <a:pt x="2602" y="382"/>
                      <a:pt x="2574" y="402"/>
                    </a:cubicBezTo>
                    <a:cubicBezTo>
                      <a:pt x="2546" y="422"/>
                      <a:pt x="2519" y="443"/>
                      <a:pt x="2487" y="465"/>
                    </a:cubicBezTo>
                    <a:cubicBezTo>
                      <a:pt x="2455" y="487"/>
                      <a:pt x="2425" y="506"/>
                      <a:pt x="2385" y="531"/>
                    </a:cubicBezTo>
                    <a:cubicBezTo>
                      <a:pt x="2345" y="556"/>
                      <a:pt x="2290" y="591"/>
                      <a:pt x="2246" y="617"/>
                    </a:cubicBezTo>
                    <a:cubicBezTo>
                      <a:pt x="2202" y="643"/>
                      <a:pt x="2159" y="666"/>
                      <a:pt x="2121" y="687"/>
                    </a:cubicBezTo>
                    <a:cubicBezTo>
                      <a:pt x="2083" y="708"/>
                      <a:pt x="2057" y="725"/>
                      <a:pt x="2018" y="746"/>
                    </a:cubicBezTo>
                    <a:cubicBezTo>
                      <a:pt x="1979" y="767"/>
                      <a:pt x="1925" y="794"/>
                      <a:pt x="1886" y="813"/>
                    </a:cubicBezTo>
                    <a:cubicBezTo>
                      <a:pt x="1847" y="832"/>
                      <a:pt x="1813" y="845"/>
                      <a:pt x="1782" y="858"/>
                    </a:cubicBezTo>
                    <a:cubicBezTo>
                      <a:pt x="1751" y="871"/>
                      <a:pt x="1727" y="883"/>
                      <a:pt x="1698" y="894"/>
                    </a:cubicBezTo>
                    <a:cubicBezTo>
                      <a:pt x="1669" y="905"/>
                      <a:pt x="1653" y="910"/>
                      <a:pt x="1608" y="927"/>
                    </a:cubicBezTo>
                    <a:cubicBezTo>
                      <a:pt x="1563" y="944"/>
                      <a:pt x="1475" y="975"/>
                      <a:pt x="1425" y="993"/>
                    </a:cubicBezTo>
                    <a:cubicBezTo>
                      <a:pt x="1375" y="1011"/>
                      <a:pt x="1352" y="1018"/>
                      <a:pt x="1308" y="1032"/>
                    </a:cubicBezTo>
                    <a:cubicBezTo>
                      <a:pt x="1264" y="1046"/>
                      <a:pt x="1234" y="1058"/>
                      <a:pt x="1164" y="1077"/>
                    </a:cubicBezTo>
                    <a:cubicBezTo>
                      <a:pt x="1094" y="1096"/>
                      <a:pt x="978" y="1128"/>
                      <a:pt x="885" y="1146"/>
                    </a:cubicBezTo>
                    <a:cubicBezTo>
                      <a:pt x="792" y="1164"/>
                      <a:pt x="713" y="1177"/>
                      <a:pt x="603" y="1188"/>
                    </a:cubicBezTo>
                    <a:cubicBezTo>
                      <a:pt x="493" y="1199"/>
                      <a:pt x="325" y="1208"/>
                      <a:pt x="225" y="1215"/>
                    </a:cubicBezTo>
                    <a:cubicBezTo>
                      <a:pt x="125" y="1222"/>
                      <a:pt x="47" y="1227"/>
                      <a:pt x="0" y="123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3" name="Freeform 35"/>
              <p:cNvSpPr>
                <a:spLocks/>
              </p:cNvSpPr>
              <p:nvPr/>
            </p:nvSpPr>
            <p:spPr bwMode="auto">
              <a:xfrm>
                <a:off x="996" y="560"/>
                <a:ext cx="2622" cy="1570"/>
              </a:xfrm>
              <a:custGeom>
                <a:avLst/>
                <a:gdLst>
                  <a:gd name="T0" fmla="*/ 2622 w 2622"/>
                  <a:gd name="T1" fmla="*/ 0 h 1570"/>
                  <a:gd name="T2" fmla="*/ 2555 w 2622"/>
                  <a:gd name="T3" fmla="*/ 91 h 1570"/>
                  <a:gd name="T4" fmla="*/ 2469 w 2622"/>
                  <a:gd name="T5" fmla="*/ 232 h 1570"/>
                  <a:gd name="T6" fmla="*/ 2418 w 2622"/>
                  <a:gd name="T7" fmla="*/ 304 h 1570"/>
                  <a:gd name="T8" fmla="*/ 2346 w 2622"/>
                  <a:gd name="T9" fmla="*/ 394 h 1570"/>
                  <a:gd name="T10" fmla="*/ 2262 w 2622"/>
                  <a:gd name="T11" fmla="*/ 505 h 1570"/>
                  <a:gd name="T12" fmla="*/ 2172 w 2622"/>
                  <a:gd name="T13" fmla="*/ 613 h 1570"/>
                  <a:gd name="T14" fmla="*/ 2088 w 2622"/>
                  <a:gd name="T15" fmla="*/ 696 h 1570"/>
                  <a:gd name="T16" fmla="*/ 1986 w 2622"/>
                  <a:gd name="T17" fmla="*/ 794 h 1570"/>
                  <a:gd name="T18" fmla="*/ 1818 w 2622"/>
                  <a:gd name="T19" fmla="*/ 926 h 1570"/>
                  <a:gd name="T20" fmla="*/ 1692 w 2622"/>
                  <a:gd name="T21" fmla="*/ 1024 h 1570"/>
                  <a:gd name="T22" fmla="*/ 1593 w 2622"/>
                  <a:gd name="T23" fmla="*/ 1090 h 1570"/>
                  <a:gd name="T24" fmla="*/ 1467 w 2622"/>
                  <a:gd name="T25" fmla="*/ 1174 h 1570"/>
                  <a:gd name="T26" fmla="*/ 1344 w 2622"/>
                  <a:gd name="T27" fmla="*/ 1240 h 1570"/>
                  <a:gd name="T28" fmla="*/ 1248 w 2622"/>
                  <a:gd name="T29" fmla="*/ 1285 h 1570"/>
                  <a:gd name="T30" fmla="*/ 1041 w 2622"/>
                  <a:gd name="T31" fmla="*/ 1366 h 1570"/>
                  <a:gd name="T32" fmla="*/ 846 w 2622"/>
                  <a:gd name="T33" fmla="*/ 1426 h 1570"/>
                  <a:gd name="T34" fmla="*/ 663 w 2622"/>
                  <a:gd name="T35" fmla="*/ 1474 h 1570"/>
                  <a:gd name="T36" fmla="*/ 429 w 2622"/>
                  <a:gd name="T37" fmla="*/ 1522 h 1570"/>
                  <a:gd name="T38" fmla="*/ 207 w 2622"/>
                  <a:gd name="T39" fmla="*/ 1552 h 1570"/>
                  <a:gd name="T40" fmla="*/ 0 w 2622"/>
                  <a:gd name="T41" fmla="*/ 1570 h 15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22"/>
                  <a:gd name="T64" fmla="*/ 0 h 1570"/>
                  <a:gd name="T65" fmla="*/ 2622 w 2622"/>
                  <a:gd name="T66" fmla="*/ 1570 h 15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22" h="1570">
                    <a:moveTo>
                      <a:pt x="2622" y="0"/>
                    </a:moveTo>
                    <a:cubicBezTo>
                      <a:pt x="2611" y="15"/>
                      <a:pt x="2580" y="52"/>
                      <a:pt x="2555" y="91"/>
                    </a:cubicBezTo>
                    <a:cubicBezTo>
                      <a:pt x="2530" y="130"/>
                      <a:pt x="2492" y="197"/>
                      <a:pt x="2469" y="232"/>
                    </a:cubicBezTo>
                    <a:cubicBezTo>
                      <a:pt x="2446" y="267"/>
                      <a:pt x="2438" y="277"/>
                      <a:pt x="2418" y="304"/>
                    </a:cubicBezTo>
                    <a:cubicBezTo>
                      <a:pt x="2398" y="331"/>
                      <a:pt x="2372" y="360"/>
                      <a:pt x="2346" y="394"/>
                    </a:cubicBezTo>
                    <a:cubicBezTo>
                      <a:pt x="2320" y="428"/>
                      <a:pt x="2291" y="469"/>
                      <a:pt x="2262" y="505"/>
                    </a:cubicBezTo>
                    <a:cubicBezTo>
                      <a:pt x="2233" y="541"/>
                      <a:pt x="2201" y="581"/>
                      <a:pt x="2172" y="613"/>
                    </a:cubicBezTo>
                    <a:cubicBezTo>
                      <a:pt x="2143" y="645"/>
                      <a:pt x="2119" y="666"/>
                      <a:pt x="2088" y="696"/>
                    </a:cubicBezTo>
                    <a:cubicBezTo>
                      <a:pt x="2057" y="726"/>
                      <a:pt x="2031" y="756"/>
                      <a:pt x="1986" y="794"/>
                    </a:cubicBezTo>
                    <a:cubicBezTo>
                      <a:pt x="1941" y="832"/>
                      <a:pt x="1867" y="888"/>
                      <a:pt x="1818" y="926"/>
                    </a:cubicBezTo>
                    <a:cubicBezTo>
                      <a:pt x="1769" y="964"/>
                      <a:pt x="1730" y="997"/>
                      <a:pt x="1692" y="1024"/>
                    </a:cubicBezTo>
                    <a:cubicBezTo>
                      <a:pt x="1654" y="1051"/>
                      <a:pt x="1630" y="1065"/>
                      <a:pt x="1593" y="1090"/>
                    </a:cubicBezTo>
                    <a:cubicBezTo>
                      <a:pt x="1556" y="1115"/>
                      <a:pt x="1508" y="1149"/>
                      <a:pt x="1467" y="1174"/>
                    </a:cubicBezTo>
                    <a:cubicBezTo>
                      <a:pt x="1426" y="1199"/>
                      <a:pt x="1380" y="1222"/>
                      <a:pt x="1344" y="1240"/>
                    </a:cubicBezTo>
                    <a:cubicBezTo>
                      <a:pt x="1308" y="1258"/>
                      <a:pt x="1298" y="1264"/>
                      <a:pt x="1248" y="1285"/>
                    </a:cubicBezTo>
                    <a:cubicBezTo>
                      <a:pt x="1198" y="1306"/>
                      <a:pt x="1108" y="1343"/>
                      <a:pt x="1041" y="1366"/>
                    </a:cubicBezTo>
                    <a:cubicBezTo>
                      <a:pt x="974" y="1389"/>
                      <a:pt x="909" y="1408"/>
                      <a:pt x="846" y="1426"/>
                    </a:cubicBezTo>
                    <a:cubicBezTo>
                      <a:pt x="783" y="1444"/>
                      <a:pt x="732" y="1458"/>
                      <a:pt x="663" y="1474"/>
                    </a:cubicBezTo>
                    <a:cubicBezTo>
                      <a:pt x="594" y="1490"/>
                      <a:pt x="505" y="1509"/>
                      <a:pt x="429" y="1522"/>
                    </a:cubicBezTo>
                    <a:cubicBezTo>
                      <a:pt x="353" y="1535"/>
                      <a:pt x="278" y="1544"/>
                      <a:pt x="207" y="1552"/>
                    </a:cubicBezTo>
                    <a:cubicBezTo>
                      <a:pt x="136" y="1560"/>
                      <a:pt x="43" y="1566"/>
                      <a:pt x="0" y="157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57" name="Line 36"/>
            <p:cNvSpPr>
              <a:spLocks noChangeShapeType="1"/>
            </p:cNvSpPr>
            <p:nvPr/>
          </p:nvSpPr>
          <p:spPr bwMode="auto">
            <a:xfrm flipH="1">
              <a:off x="990" y="2127"/>
              <a:ext cx="3552" cy="0"/>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Freeform 37"/>
            <p:cNvSpPr>
              <a:spLocks/>
            </p:cNvSpPr>
            <p:nvPr/>
          </p:nvSpPr>
          <p:spPr bwMode="auto">
            <a:xfrm flipV="1">
              <a:off x="998" y="2125"/>
              <a:ext cx="3411" cy="693"/>
            </a:xfrm>
            <a:custGeom>
              <a:avLst/>
              <a:gdLst>
                <a:gd name="T0" fmla="*/ 0 w 3411"/>
                <a:gd name="T1" fmla="*/ 693 h 693"/>
                <a:gd name="T2" fmla="*/ 207 w 3411"/>
                <a:gd name="T3" fmla="*/ 690 h 693"/>
                <a:gd name="T4" fmla="*/ 394 w 3411"/>
                <a:gd name="T5" fmla="*/ 678 h 693"/>
                <a:gd name="T6" fmla="*/ 746 w 3411"/>
                <a:gd name="T7" fmla="*/ 660 h 693"/>
                <a:gd name="T8" fmla="*/ 974 w 3411"/>
                <a:gd name="T9" fmla="*/ 642 h 693"/>
                <a:gd name="T10" fmla="*/ 1133 w 3411"/>
                <a:gd name="T11" fmla="*/ 621 h 693"/>
                <a:gd name="T12" fmla="*/ 1397 w 3411"/>
                <a:gd name="T13" fmla="*/ 582 h 693"/>
                <a:gd name="T14" fmla="*/ 1705 w 3411"/>
                <a:gd name="T15" fmla="*/ 523 h 693"/>
                <a:gd name="T16" fmla="*/ 2075 w 3411"/>
                <a:gd name="T17" fmla="*/ 451 h 693"/>
                <a:gd name="T18" fmla="*/ 2317 w 3411"/>
                <a:gd name="T19" fmla="*/ 388 h 693"/>
                <a:gd name="T20" fmla="*/ 2479 w 3411"/>
                <a:gd name="T21" fmla="*/ 342 h 693"/>
                <a:gd name="T22" fmla="*/ 2645 w 3411"/>
                <a:gd name="T23" fmla="*/ 291 h 693"/>
                <a:gd name="T24" fmla="*/ 2932 w 3411"/>
                <a:gd name="T25" fmla="*/ 194 h 693"/>
                <a:gd name="T26" fmla="*/ 3157 w 3411"/>
                <a:gd name="T27" fmla="*/ 114 h 693"/>
                <a:gd name="T28" fmla="*/ 3411 w 3411"/>
                <a:gd name="T29" fmla="*/ 0 h 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1"/>
                <a:gd name="T46" fmla="*/ 0 h 693"/>
                <a:gd name="T47" fmla="*/ 3411 w 3411"/>
                <a:gd name="T48" fmla="*/ 693 h 6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1" h="693">
                  <a:moveTo>
                    <a:pt x="0" y="693"/>
                  </a:moveTo>
                  <a:cubicBezTo>
                    <a:pt x="71" y="692"/>
                    <a:pt x="141" y="692"/>
                    <a:pt x="207" y="690"/>
                  </a:cubicBezTo>
                  <a:cubicBezTo>
                    <a:pt x="274" y="687"/>
                    <a:pt x="304" y="683"/>
                    <a:pt x="394" y="678"/>
                  </a:cubicBezTo>
                  <a:cubicBezTo>
                    <a:pt x="484" y="673"/>
                    <a:pt x="649" y="666"/>
                    <a:pt x="746" y="660"/>
                  </a:cubicBezTo>
                  <a:cubicBezTo>
                    <a:pt x="843" y="654"/>
                    <a:pt x="910" y="648"/>
                    <a:pt x="974" y="642"/>
                  </a:cubicBezTo>
                  <a:cubicBezTo>
                    <a:pt x="1038" y="636"/>
                    <a:pt x="1063" y="631"/>
                    <a:pt x="1133" y="621"/>
                  </a:cubicBezTo>
                  <a:cubicBezTo>
                    <a:pt x="1203" y="611"/>
                    <a:pt x="1302" y="598"/>
                    <a:pt x="1397" y="582"/>
                  </a:cubicBezTo>
                  <a:cubicBezTo>
                    <a:pt x="1492" y="566"/>
                    <a:pt x="1592" y="545"/>
                    <a:pt x="1705" y="523"/>
                  </a:cubicBezTo>
                  <a:cubicBezTo>
                    <a:pt x="1818" y="501"/>
                    <a:pt x="1973" y="474"/>
                    <a:pt x="2075" y="451"/>
                  </a:cubicBezTo>
                  <a:cubicBezTo>
                    <a:pt x="2177" y="429"/>
                    <a:pt x="2249" y="406"/>
                    <a:pt x="2317" y="388"/>
                  </a:cubicBezTo>
                  <a:cubicBezTo>
                    <a:pt x="2384" y="370"/>
                    <a:pt x="2424" y="358"/>
                    <a:pt x="2479" y="342"/>
                  </a:cubicBezTo>
                  <a:cubicBezTo>
                    <a:pt x="2534" y="326"/>
                    <a:pt x="2569" y="315"/>
                    <a:pt x="2645" y="291"/>
                  </a:cubicBezTo>
                  <a:cubicBezTo>
                    <a:pt x="2721" y="267"/>
                    <a:pt x="2847" y="224"/>
                    <a:pt x="2932" y="194"/>
                  </a:cubicBezTo>
                  <a:cubicBezTo>
                    <a:pt x="3018" y="165"/>
                    <a:pt x="3077" y="147"/>
                    <a:pt x="3157" y="114"/>
                  </a:cubicBezTo>
                  <a:cubicBezTo>
                    <a:pt x="3237" y="81"/>
                    <a:pt x="3368" y="19"/>
                    <a:pt x="3411"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9" name="Text Box 41"/>
            <p:cNvSpPr txBox="1">
              <a:spLocks noChangeArrowheads="1"/>
            </p:cNvSpPr>
            <p:nvPr/>
          </p:nvSpPr>
          <p:spPr bwMode="auto">
            <a:xfrm>
              <a:off x="2478" y="1913"/>
              <a:ext cx="4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t>1</a:t>
              </a:r>
            </a:p>
          </p:txBody>
        </p:sp>
        <p:sp>
          <p:nvSpPr>
            <p:cNvPr id="112660" name="Text Box 43"/>
            <p:cNvSpPr txBox="1">
              <a:spLocks noChangeArrowheads="1"/>
            </p:cNvSpPr>
            <p:nvPr/>
          </p:nvSpPr>
          <p:spPr bwMode="auto">
            <a:xfrm>
              <a:off x="310" y="1961"/>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2000">
                  <a:cs typeface="Arial" panose="020B0604020202020204" pitchFamily="34" charset="0"/>
                </a:rPr>
                <a:t>g=</a:t>
              </a:r>
              <a:r>
                <a:rPr lang="en-US" altLang="en-US" sz="2800">
                  <a:cs typeface="Arial" panose="020B0604020202020204" pitchFamily="34" charset="0"/>
                </a:rPr>
                <a:t>∞</a:t>
              </a:r>
            </a:p>
          </p:txBody>
        </p:sp>
        <p:sp>
          <p:nvSpPr>
            <p:cNvPr id="112661" name="Oval 44"/>
            <p:cNvSpPr>
              <a:spLocks noChangeArrowheads="1"/>
            </p:cNvSpPr>
            <p:nvPr/>
          </p:nvSpPr>
          <p:spPr bwMode="auto">
            <a:xfrm>
              <a:off x="991" y="515"/>
              <a:ext cx="3222" cy="3224"/>
            </a:xfrm>
            <a:prstGeom prst="ellipse">
              <a:avLst/>
            </a:prstGeom>
            <a:noFill/>
            <a:ln w="1905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62" name="Text Box 46"/>
            <p:cNvSpPr txBox="1">
              <a:spLocks noChangeArrowheads="1"/>
            </p:cNvSpPr>
            <p:nvPr/>
          </p:nvSpPr>
          <p:spPr bwMode="auto">
            <a:xfrm>
              <a:off x="2061" y="438"/>
              <a:ext cx="14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Inductive</a:t>
              </a:r>
              <a:br>
                <a:rPr lang="en-US" altLang="en-US"/>
              </a:br>
              <a:r>
                <a:rPr lang="en-US" altLang="en-US"/>
                <a:t>susceptance</a:t>
              </a:r>
              <a:br>
                <a:rPr lang="en-US" altLang="en-US"/>
              </a:br>
              <a:r>
                <a:rPr lang="en-US" altLang="en-US"/>
                <a:t>(negative)</a:t>
              </a:r>
            </a:p>
          </p:txBody>
        </p:sp>
        <p:sp>
          <p:nvSpPr>
            <p:cNvPr id="112663" name="Text Box 47"/>
            <p:cNvSpPr txBox="1">
              <a:spLocks noChangeArrowheads="1"/>
            </p:cNvSpPr>
            <p:nvPr/>
          </p:nvSpPr>
          <p:spPr bwMode="auto">
            <a:xfrm>
              <a:off x="2072" y="3153"/>
              <a:ext cx="1387"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Capacitive</a:t>
              </a:r>
              <a:br>
                <a:rPr lang="en-US" altLang="en-US"/>
              </a:br>
              <a:r>
                <a:rPr lang="en-US" altLang="en-US"/>
                <a:t>susceptance</a:t>
              </a:r>
              <a:br>
                <a:rPr lang="en-US" altLang="en-US"/>
              </a:br>
              <a:r>
                <a:rPr lang="en-US" altLang="en-US"/>
                <a:t>(positive)</a:t>
              </a:r>
            </a:p>
          </p:txBody>
        </p:sp>
        <p:sp>
          <p:nvSpPr>
            <p:cNvPr id="112664" name="Text Box 48"/>
            <p:cNvSpPr txBox="1">
              <a:spLocks noChangeArrowheads="1"/>
            </p:cNvSpPr>
            <p:nvPr/>
          </p:nvSpPr>
          <p:spPr bwMode="auto">
            <a:xfrm>
              <a:off x="122" y="1581"/>
              <a:ext cx="7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a:t>short</a:t>
              </a:r>
              <a:br>
                <a:rPr lang="en-US" altLang="en-US"/>
              </a:br>
              <a:r>
                <a:rPr lang="en-US" altLang="en-US"/>
                <a:t>circuit</a:t>
              </a:r>
            </a:p>
          </p:txBody>
        </p:sp>
        <p:sp>
          <p:nvSpPr>
            <p:cNvPr id="112665" name="Text Box 49"/>
            <p:cNvSpPr txBox="1">
              <a:spLocks noChangeArrowheads="1"/>
            </p:cNvSpPr>
            <p:nvPr/>
          </p:nvSpPr>
          <p:spPr bwMode="auto">
            <a:xfrm>
              <a:off x="4591" y="1611"/>
              <a:ext cx="7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open</a:t>
              </a:r>
              <a:br>
                <a:rPr lang="en-US" altLang="en-US"/>
              </a:br>
              <a:r>
                <a:rPr lang="en-US" altLang="en-US"/>
                <a:t>circuit</a:t>
              </a:r>
            </a:p>
          </p:txBody>
        </p:sp>
        <p:sp>
          <p:nvSpPr>
            <p:cNvPr id="112666" name="Text Box 50"/>
            <p:cNvSpPr txBox="1">
              <a:spLocks noChangeArrowheads="1"/>
            </p:cNvSpPr>
            <p:nvPr/>
          </p:nvSpPr>
          <p:spPr bwMode="auto">
            <a:xfrm>
              <a:off x="3025" y="2205"/>
              <a:ext cx="110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Reference</a:t>
              </a:r>
              <a:br>
                <a:rPr lang="en-US" altLang="en-US"/>
              </a:br>
              <a:r>
                <a:rPr lang="en-US" altLang="en-US"/>
                <a:t>admittance</a:t>
              </a:r>
              <a:br>
                <a:rPr lang="en-US" altLang="en-US"/>
              </a:br>
              <a:r>
                <a:rPr lang="en-US" altLang="en-US"/>
                <a:t>y=1+j0</a:t>
              </a:r>
            </a:p>
          </p:txBody>
        </p:sp>
        <p:sp>
          <p:nvSpPr>
            <p:cNvPr id="112667" name="Line 51"/>
            <p:cNvSpPr>
              <a:spLocks noChangeShapeType="1"/>
            </p:cNvSpPr>
            <p:nvPr/>
          </p:nvSpPr>
          <p:spPr bwMode="auto">
            <a:xfrm flipH="1" flipV="1">
              <a:off x="2799" y="2166"/>
              <a:ext cx="235" cy="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8" name="Line 52"/>
            <p:cNvSpPr>
              <a:spLocks noChangeShapeType="1"/>
            </p:cNvSpPr>
            <p:nvPr/>
          </p:nvSpPr>
          <p:spPr bwMode="auto">
            <a:xfrm>
              <a:off x="973" y="2125"/>
              <a:ext cx="3562" cy="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69" name="Oval 53"/>
            <p:cNvSpPr>
              <a:spLocks noChangeArrowheads="1"/>
            </p:cNvSpPr>
            <p:nvPr/>
          </p:nvSpPr>
          <p:spPr bwMode="auto">
            <a:xfrm>
              <a:off x="2742" y="2098"/>
              <a:ext cx="56" cy="56"/>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70" name="Text Box 58"/>
            <p:cNvSpPr txBox="1">
              <a:spLocks noChangeArrowheads="1"/>
            </p:cNvSpPr>
            <p:nvPr/>
          </p:nvSpPr>
          <p:spPr bwMode="auto">
            <a:xfrm>
              <a:off x="1329" y="2360"/>
              <a:ext cx="1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Ideal</a:t>
              </a:r>
              <a:br>
                <a:rPr lang="en-US" altLang="en-US"/>
              </a:br>
              <a:r>
                <a:rPr lang="en-US" altLang="en-US"/>
                <a:t>conductance</a:t>
              </a:r>
              <a:br>
                <a:rPr lang="en-US" altLang="en-US"/>
              </a:br>
              <a:r>
                <a:rPr lang="en-US" altLang="en-US"/>
                <a:t>b=0</a:t>
              </a:r>
            </a:p>
          </p:txBody>
        </p:sp>
        <p:sp>
          <p:nvSpPr>
            <p:cNvPr id="112671" name="Line 59"/>
            <p:cNvSpPr>
              <a:spLocks noChangeShapeType="1"/>
            </p:cNvSpPr>
            <p:nvPr/>
          </p:nvSpPr>
          <p:spPr bwMode="auto">
            <a:xfrm flipV="1">
              <a:off x="1923" y="2134"/>
              <a:ext cx="365" cy="2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2" name="Text Box 63"/>
            <p:cNvSpPr txBox="1">
              <a:spLocks noChangeArrowheads="1"/>
            </p:cNvSpPr>
            <p:nvPr/>
          </p:nvSpPr>
          <p:spPr bwMode="auto">
            <a:xfrm>
              <a:off x="3408" y="1095"/>
              <a:ext cx="94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Constant conductance circles</a:t>
              </a:r>
            </a:p>
          </p:txBody>
        </p:sp>
        <p:sp>
          <p:nvSpPr>
            <p:cNvPr id="112673" name="Line 64"/>
            <p:cNvSpPr>
              <a:spLocks noChangeShapeType="1"/>
            </p:cNvSpPr>
            <p:nvPr/>
          </p:nvSpPr>
          <p:spPr bwMode="auto">
            <a:xfrm flipH="1">
              <a:off x="3036" y="1412"/>
              <a:ext cx="364" cy="1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4" name="Line 65"/>
            <p:cNvSpPr>
              <a:spLocks noChangeShapeType="1"/>
            </p:cNvSpPr>
            <p:nvPr/>
          </p:nvSpPr>
          <p:spPr bwMode="auto">
            <a:xfrm flipH="1">
              <a:off x="2743" y="1428"/>
              <a:ext cx="665" cy="4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5" name="Text Box 66"/>
            <p:cNvSpPr txBox="1">
              <a:spLocks noChangeArrowheads="1"/>
            </p:cNvSpPr>
            <p:nvPr/>
          </p:nvSpPr>
          <p:spPr bwMode="auto">
            <a:xfrm>
              <a:off x="1363" y="1111"/>
              <a:ext cx="94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Constant susceptance arcs</a:t>
              </a:r>
            </a:p>
          </p:txBody>
        </p:sp>
        <p:sp>
          <p:nvSpPr>
            <p:cNvPr id="112676" name="Line 67"/>
            <p:cNvSpPr>
              <a:spLocks noChangeShapeType="1"/>
            </p:cNvSpPr>
            <p:nvPr/>
          </p:nvSpPr>
          <p:spPr bwMode="auto">
            <a:xfrm flipV="1">
              <a:off x="2263" y="1217"/>
              <a:ext cx="276"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7" name="Line 68"/>
            <p:cNvSpPr>
              <a:spLocks noChangeShapeType="1"/>
            </p:cNvSpPr>
            <p:nvPr/>
          </p:nvSpPr>
          <p:spPr bwMode="auto">
            <a:xfrm>
              <a:off x="2247" y="1347"/>
              <a:ext cx="519"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8" name="Line 69"/>
            <p:cNvSpPr>
              <a:spLocks noChangeShapeType="1"/>
            </p:cNvSpPr>
            <p:nvPr/>
          </p:nvSpPr>
          <p:spPr bwMode="auto">
            <a:xfrm>
              <a:off x="2255" y="1355"/>
              <a:ext cx="584" cy="3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body" idx="4294967295"/>
          </p:nvPr>
        </p:nvSpPr>
        <p:spPr bwMode="auto">
          <a:xfrm>
            <a:off x="152400" y="228600"/>
            <a:ext cx="8763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Introduction to the Smith Chart</a:t>
            </a:r>
          </a:p>
          <a:p>
            <a:pPr lvl="1"/>
            <a:endParaRPr lang="en-US" altLang="en-US" sz="2400" smtClean="0"/>
          </a:p>
        </p:txBody>
      </p:sp>
      <p:graphicFrame>
        <p:nvGraphicFramePr>
          <p:cNvPr id="25602" name="Object 3"/>
          <p:cNvGraphicFramePr>
            <a:graphicFrameLocks noChangeAspect="1"/>
          </p:cNvGraphicFramePr>
          <p:nvPr/>
        </p:nvGraphicFramePr>
        <p:xfrm>
          <a:off x="304800" y="838200"/>
          <a:ext cx="8401050" cy="5867400"/>
        </p:xfrm>
        <a:graphic>
          <a:graphicData uri="http://schemas.openxmlformats.org/presentationml/2006/ole">
            <mc:AlternateContent xmlns:mc="http://schemas.openxmlformats.org/markup-compatibility/2006">
              <mc:Choice xmlns:v="urn:schemas-microsoft-com:vml" Requires="v">
                <p:oleObj spid="_x0000_s25615" name="Document" r:id="rId3" imgW="7793000" imgH="5592304" progId="Word.Document.12">
                  <p:embed/>
                </p:oleObj>
              </mc:Choice>
              <mc:Fallback>
                <p:oleObj name="Document" r:id="rId3" imgW="7793000" imgH="5592304"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840105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bwMode="auto">
          <a:xfrm>
            <a:off x="0" y="533400"/>
            <a:ext cx="86106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PCB CAD Tools</a:t>
            </a:r>
          </a:p>
          <a:p>
            <a:pPr lvl="3"/>
            <a:r>
              <a:rPr lang="en-US" altLang="en-US" smtClean="0"/>
              <a:t>The netlist directs the PCB layout software to import all the required DIB components from a standard parts library.  The PCB designer then places these components and connects them as shown in the schematic.  </a:t>
            </a:r>
          </a:p>
          <a:p>
            <a:pPr lvl="3"/>
            <a:r>
              <a:rPr lang="en-US" altLang="en-US" smtClean="0"/>
              <a:t>The netlist prevents errors in point-to-point connections by refusing to let the layout designer place traces where they do not belong.  The netlist also guarantees that none of the desired connections are mistakenly omitted.  </a:t>
            </a:r>
          </a:p>
          <a:p>
            <a:pPr lvl="3"/>
            <a:r>
              <a:rPr lang="en-US" altLang="en-US" smtClean="0"/>
              <a:t>Once the DIB layout is completed, each layer of the design is plotted onto transparent film for use in PCB fabrication.  </a:t>
            </a:r>
          </a:p>
          <a:p>
            <a:pPr lvl="3"/>
            <a:r>
              <a:rPr lang="en-US" altLang="en-US" smtClean="0"/>
              <a:t>These plots are commonly known as Gerbers, or Gerber plots, named after the company that pioneered some of the early  plotting equipment (Gerber Scientific)</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bwMode="auto">
          <a:xfrm>
            <a:off x="152400" y="152400"/>
            <a:ext cx="8763000" cy="10668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Illustrative Example for parallel capacitor</a:t>
            </a:r>
          </a:p>
          <a:p>
            <a:pPr>
              <a:defRPr/>
            </a:pPr>
            <a:endParaRPr lang="en-US" sz="2400" dirty="0" smtClean="0"/>
          </a:p>
          <a:p>
            <a:pPr lvl="1">
              <a:defRPr/>
            </a:pPr>
            <a:endParaRPr lang="en-US" sz="2400" dirty="0" smtClean="0"/>
          </a:p>
        </p:txBody>
      </p:sp>
      <p:pic>
        <p:nvPicPr>
          <p:cNvPr id="266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0"/>
            <a:ext cx="3362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813" y="990600"/>
            <a:ext cx="50561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6" name="Object 5"/>
          <p:cNvGraphicFramePr>
            <a:graphicFrameLocks noChangeAspect="1"/>
          </p:cNvGraphicFramePr>
          <p:nvPr/>
        </p:nvGraphicFramePr>
        <p:xfrm>
          <a:off x="304800" y="3429000"/>
          <a:ext cx="4029075" cy="3429000"/>
        </p:xfrm>
        <a:graphic>
          <a:graphicData uri="http://schemas.openxmlformats.org/presentationml/2006/ole">
            <mc:AlternateContent xmlns:mc="http://schemas.openxmlformats.org/markup-compatibility/2006">
              <mc:Choice xmlns:v="urn:schemas-microsoft-com:vml" Requires="v">
                <p:oleObj spid="_x0000_s26641" name="Document" r:id="rId5" imgW="3590942" imgH="3071124" progId="Word.Document.12">
                  <p:embed/>
                </p:oleObj>
              </mc:Choice>
              <mc:Fallback>
                <p:oleObj name="Document" r:id="rId5" imgW="3590942" imgH="3071124"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429000"/>
                        <a:ext cx="40290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bwMode="auto">
          <a:xfrm>
            <a:off x="152400" y="228600"/>
            <a:ext cx="8763000" cy="10668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Illustrative Example for parallel inductor</a:t>
            </a:r>
          </a:p>
          <a:p>
            <a:pPr>
              <a:defRPr/>
            </a:pPr>
            <a:endParaRPr lang="en-US" sz="2400" dirty="0" smtClean="0"/>
          </a:p>
          <a:p>
            <a:pPr>
              <a:defRPr/>
            </a:pPr>
            <a:endParaRPr lang="en-US" sz="2400" dirty="0" smtClean="0"/>
          </a:p>
          <a:p>
            <a:pPr lvl="1">
              <a:defRPr/>
            </a:pPr>
            <a:endParaRPr lang="en-US" sz="2400" dirty="0" smtClean="0"/>
          </a:p>
        </p:txBody>
      </p:sp>
      <p:pic>
        <p:nvPicPr>
          <p:cNvPr id="276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3352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52600"/>
            <a:ext cx="45720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0" name="Object 6"/>
          <p:cNvGraphicFramePr>
            <a:graphicFrameLocks noChangeAspect="1"/>
          </p:cNvGraphicFramePr>
          <p:nvPr/>
        </p:nvGraphicFramePr>
        <p:xfrm>
          <a:off x="0" y="3260725"/>
          <a:ext cx="4724400" cy="3216275"/>
        </p:xfrm>
        <a:graphic>
          <a:graphicData uri="http://schemas.openxmlformats.org/presentationml/2006/ole">
            <mc:AlternateContent xmlns:mc="http://schemas.openxmlformats.org/markup-compatibility/2006">
              <mc:Choice xmlns:v="urn:schemas-microsoft-com:vml" Requires="v">
                <p:oleObj spid="_x0000_s27665" name="Document" r:id="rId5" imgW="3488848" imgH="2415006" progId="Word.Document.12">
                  <p:embed/>
                </p:oleObj>
              </mc:Choice>
              <mc:Fallback>
                <p:oleObj name="Document" r:id="rId5" imgW="3488848" imgH="2415006" progId="Word.Documen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60725"/>
                        <a:ext cx="47244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bwMode="auto">
          <a:xfrm>
            <a:off x="152400" y="228600"/>
            <a:ext cx="8763000" cy="10668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Illustrative Example for parallel resistor</a:t>
            </a:r>
          </a:p>
          <a:p>
            <a:pPr>
              <a:defRPr/>
            </a:pPr>
            <a:endParaRPr lang="en-US" sz="2400" dirty="0" smtClean="0"/>
          </a:p>
          <a:p>
            <a:pPr>
              <a:defRPr/>
            </a:pPr>
            <a:endParaRPr lang="en-US" sz="2400" dirty="0" smtClean="0"/>
          </a:p>
          <a:p>
            <a:pPr lvl="1">
              <a:defRPr/>
            </a:pPr>
            <a:endParaRPr lang="en-US" sz="2400" dirty="0" smtClean="0"/>
          </a:p>
        </p:txBody>
      </p:sp>
      <p:pic>
        <p:nvPicPr>
          <p:cNvPr id="2867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3362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938" y="609600"/>
            <a:ext cx="443706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12"/>
          <p:cNvGraphicFramePr>
            <a:graphicFrameLocks noChangeAspect="1"/>
          </p:cNvGraphicFramePr>
          <p:nvPr/>
        </p:nvGraphicFramePr>
        <p:xfrm>
          <a:off x="228600" y="2789238"/>
          <a:ext cx="4251325" cy="3932237"/>
        </p:xfrm>
        <a:graphic>
          <a:graphicData uri="http://schemas.openxmlformats.org/presentationml/2006/ole">
            <mc:AlternateContent xmlns:mc="http://schemas.openxmlformats.org/markup-compatibility/2006">
              <mc:Choice xmlns:v="urn:schemas-microsoft-com:vml" Requires="v">
                <p:oleObj spid="_x0000_s28701" name="Document" r:id="rId5" imgW="3176436" imgH="2933278" progId="Word.Document.12">
                  <p:embed/>
                </p:oleObj>
              </mc:Choice>
              <mc:Fallback>
                <p:oleObj name="Document" r:id="rId5" imgW="3176436" imgH="2933278" progId="Word.Document.1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789238"/>
                        <a:ext cx="4251325"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16"/>
          <p:cNvGraphicFramePr>
            <a:graphicFrameLocks noChangeAspect="1"/>
          </p:cNvGraphicFramePr>
          <p:nvPr/>
        </p:nvGraphicFramePr>
        <p:xfrm>
          <a:off x="4800600" y="4724400"/>
          <a:ext cx="4114800" cy="1844675"/>
        </p:xfrm>
        <a:graphic>
          <a:graphicData uri="http://schemas.openxmlformats.org/presentationml/2006/ole">
            <mc:AlternateContent xmlns:mc="http://schemas.openxmlformats.org/markup-compatibility/2006">
              <mc:Choice xmlns:v="urn:schemas-microsoft-com:vml" Requires="v">
                <p:oleObj spid="_x0000_s28702" name="Document" r:id="rId7" imgW="2474048" imgH="1371263" progId="Word.Document.12">
                  <p:embed/>
                </p:oleObj>
              </mc:Choice>
              <mc:Fallback>
                <p:oleObj name="Document" r:id="rId7" imgW="2474048" imgH="1371263" progId="Word.Document.12">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724400"/>
                        <a:ext cx="41148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bwMode="auto">
          <a:xfrm>
            <a:off x="152400" y="228600"/>
            <a:ext cx="8763000" cy="10668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Illustrative Example for series capacitor</a:t>
            </a:r>
          </a:p>
          <a:p>
            <a:pPr>
              <a:defRPr/>
            </a:pPr>
            <a:endParaRPr lang="en-US" sz="2400" dirty="0" smtClean="0"/>
          </a:p>
          <a:p>
            <a:pPr>
              <a:defRPr/>
            </a:pPr>
            <a:endParaRPr lang="en-US" sz="2400" dirty="0" smtClean="0"/>
          </a:p>
          <a:p>
            <a:pPr lvl="1">
              <a:defRPr/>
            </a:pPr>
            <a:endParaRPr lang="en-US" sz="2400" dirty="0" smtClean="0"/>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66800"/>
            <a:ext cx="3362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838200"/>
            <a:ext cx="3810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698" name="Object 6"/>
          <p:cNvGraphicFramePr>
            <a:graphicFrameLocks noChangeAspect="1"/>
          </p:cNvGraphicFramePr>
          <p:nvPr/>
        </p:nvGraphicFramePr>
        <p:xfrm>
          <a:off x="152400" y="2682875"/>
          <a:ext cx="4784725" cy="4144963"/>
        </p:xfrm>
        <a:graphic>
          <a:graphicData uri="http://schemas.openxmlformats.org/presentationml/2006/ole">
            <mc:AlternateContent xmlns:mc="http://schemas.openxmlformats.org/markup-compatibility/2006">
              <mc:Choice xmlns:v="urn:schemas-microsoft-com:vml" Requires="v">
                <p:oleObj spid="_x0000_s29713" name="Document" r:id="rId5" imgW="3945923" imgH="3409081" progId="Word.Document.12">
                  <p:embed/>
                </p:oleObj>
              </mc:Choice>
              <mc:Fallback>
                <p:oleObj name="Document" r:id="rId5" imgW="3945923" imgH="3409081" progId="Word.Documen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682875"/>
                        <a:ext cx="4784725"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bwMode="auto">
          <a:xfrm>
            <a:off x="152400" y="228600"/>
            <a:ext cx="8763000" cy="10668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Illustrative Example for series capacitor</a:t>
            </a:r>
          </a:p>
          <a:p>
            <a:pPr>
              <a:defRPr/>
            </a:pPr>
            <a:endParaRPr lang="en-US" sz="2400" dirty="0" smtClean="0"/>
          </a:p>
          <a:p>
            <a:pPr>
              <a:defRPr/>
            </a:pPr>
            <a:endParaRPr lang="en-US" sz="2400" dirty="0" smtClean="0"/>
          </a:p>
          <a:p>
            <a:pPr lvl="1">
              <a:defRPr/>
            </a:pPr>
            <a:endParaRPr lang="en-US" sz="2400" dirty="0" smtClean="0"/>
          </a:p>
        </p:txBody>
      </p:sp>
      <p:pic>
        <p:nvPicPr>
          <p:cNvPr id="307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3362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462213"/>
            <a:ext cx="4449763"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2" name="Object 5"/>
          <p:cNvGraphicFramePr>
            <a:graphicFrameLocks noChangeAspect="1"/>
          </p:cNvGraphicFramePr>
          <p:nvPr/>
        </p:nvGraphicFramePr>
        <p:xfrm>
          <a:off x="136525" y="2819400"/>
          <a:ext cx="4816475" cy="3611563"/>
        </p:xfrm>
        <a:graphic>
          <a:graphicData uri="http://schemas.openxmlformats.org/presentationml/2006/ole">
            <mc:AlternateContent xmlns:mc="http://schemas.openxmlformats.org/markup-compatibility/2006">
              <mc:Choice xmlns:v="urn:schemas-microsoft-com:vml" Requires="v">
                <p:oleObj spid="_x0000_s30737" name="Document" r:id="rId5" imgW="4204223" imgH="3320183" progId="Word.Document.12">
                  <p:embed/>
                </p:oleObj>
              </mc:Choice>
              <mc:Fallback>
                <p:oleObj name="Document" r:id="rId5" imgW="4204223" imgH="3320183"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 y="2819400"/>
                        <a:ext cx="4816475"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bwMode="auto">
          <a:xfrm>
            <a:off x="152400" y="228600"/>
            <a:ext cx="8763000" cy="10668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Illustrative Example for series resistor</a:t>
            </a:r>
          </a:p>
          <a:p>
            <a:pPr>
              <a:defRPr/>
            </a:pPr>
            <a:endParaRPr lang="en-US" sz="2400" dirty="0" smtClean="0"/>
          </a:p>
          <a:p>
            <a:pPr>
              <a:defRPr/>
            </a:pPr>
            <a:endParaRPr lang="en-US" sz="2400" dirty="0" smtClean="0"/>
          </a:p>
          <a:p>
            <a:pPr lvl="1">
              <a:defRPr/>
            </a:pPr>
            <a:endParaRPr lang="en-US" sz="2400" dirty="0" smtClean="0"/>
          </a:p>
        </p:txBody>
      </p:sp>
      <p:pic>
        <p:nvPicPr>
          <p:cNvPr id="317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3371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5575" y="533400"/>
            <a:ext cx="383222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46" name="Object 12"/>
          <p:cNvGraphicFramePr>
            <a:graphicFrameLocks noChangeAspect="1"/>
          </p:cNvGraphicFramePr>
          <p:nvPr/>
        </p:nvGraphicFramePr>
        <p:xfrm>
          <a:off x="228600" y="3529013"/>
          <a:ext cx="5334000" cy="2719387"/>
        </p:xfrm>
        <a:graphic>
          <a:graphicData uri="http://schemas.openxmlformats.org/presentationml/2006/ole">
            <mc:AlternateContent xmlns:mc="http://schemas.openxmlformats.org/markup-compatibility/2006">
              <mc:Choice xmlns:v="urn:schemas-microsoft-com:vml" Requires="v">
                <p:oleObj spid="_x0000_s31761" name="Document" r:id="rId5" imgW="3281054" imgH="2506423" progId="Word.Document.12">
                  <p:embed/>
                </p:oleObj>
              </mc:Choice>
              <mc:Fallback>
                <p:oleObj name="Document" r:id="rId5" imgW="3281054" imgH="2506423" progId="Word.Document.1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29013"/>
                        <a:ext cx="53340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body" idx="4294967295"/>
          </p:nvPr>
        </p:nvSpPr>
        <p:spPr bwMode="auto">
          <a:xfrm>
            <a:off x="0" y="0"/>
            <a:ext cx="8763000" cy="9144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Impedance Matching with a series and shunt component</a:t>
            </a:r>
            <a:endParaRPr lang="en-US" sz="2400" dirty="0" smtClean="0"/>
          </a:p>
        </p:txBody>
      </p:sp>
      <p:graphicFrame>
        <p:nvGraphicFramePr>
          <p:cNvPr id="32770" name="Object 4"/>
          <p:cNvGraphicFramePr>
            <a:graphicFrameLocks noChangeAspect="1"/>
          </p:cNvGraphicFramePr>
          <p:nvPr/>
        </p:nvGraphicFramePr>
        <p:xfrm>
          <a:off x="103188" y="1066800"/>
          <a:ext cx="8888412" cy="5715000"/>
        </p:xfrm>
        <a:graphic>
          <a:graphicData uri="http://schemas.openxmlformats.org/presentationml/2006/ole">
            <mc:AlternateContent xmlns:mc="http://schemas.openxmlformats.org/markup-compatibility/2006">
              <mc:Choice xmlns:v="urn:schemas-microsoft-com:vml" Requires="v">
                <p:oleObj spid="_x0000_s32783" name="Document" r:id="rId3" imgW="9687317" imgH="6215671" progId="Word.Document.12">
                  <p:embed/>
                </p:oleObj>
              </mc:Choice>
              <mc:Fallback>
                <p:oleObj name="Document" r:id="rId3" imgW="9687317" imgH="6215671" progId="Word.Document.1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1066800"/>
                        <a:ext cx="888841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body" idx="4294967295"/>
          </p:nvPr>
        </p:nvSpPr>
        <p:spPr bwMode="auto">
          <a:xfrm>
            <a:off x="0" y="0"/>
            <a:ext cx="8763000" cy="914400"/>
          </a:xfrm>
          <a:prstGeom prst="rect">
            <a:avLst/>
          </a:prstGeom>
          <a:ln>
            <a:miter lim="800000"/>
            <a:headEnd/>
            <a:tailEnd/>
          </a:ln>
        </p:spPr>
        <p:txBody>
          <a:bodyPr/>
          <a:lstStyle/>
          <a:p>
            <a:pPr>
              <a:defRPr/>
            </a:pPr>
            <a:r>
              <a:rPr lang="en-US" sz="2400" dirty="0" smtClean="0"/>
              <a:t>Introduction to the Smith Chart</a:t>
            </a:r>
          </a:p>
          <a:p>
            <a:pPr lvl="1">
              <a:defRPr/>
            </a:pPr>
            <a:r>
              <a:rPr lang="en-US" sz="2000" dirty="0" smtClean="0">
                <a:ea typeface="+mn-ea"/>
                <a:cs typeface="+mn-cs"/>
              </a:rPr>
              <a:t>Impedance Matching with a series and shunt component</a:t>
            </a:r>
            <a:endParaRPr lang="en-US" sz="2400" dirty="0" smtClean="0"/>
          </a:p>
        </p:txBody>
      </p:sp>
      <p:pic>
        <p:nvPicPr>
          <p:cNvPr id="1136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38250"/>
            <a:ext cx="3505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619250"/>
            <a:ext cx="56388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4294967295"/>
          </p:nvPr>
        </p:nvSpPr>
        <p:spPr bwMode="auto">
          <a:xfrm>
            <a:off x="152400" y="533400"/>
            <a:ext cx="8686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Poor Power Supply and Ground Layout</a:t>
            </a:r>
          </a:p>
          <a:p>
            <a:pPr lvl="2"/>
            <a:r>
              <a:rPr lang="en-US" altLang="en-US" sz="2000" smtClean="0"/>
              <a:t>One of the most common sources of noise injection in mixed-signal DIBs is poor power and ground layout.  </a:t>
            </a:r>
          </a:p>
          <a:p>
            <a:pPr lvl="2"/>
            <a:r>
              <a:rPr lang="en-US" altLang="en-US" sz="2000" smtClean="0"/>
              <a:t>The best way to avoid problems with power distribution and grounding is to use as many planes as needed, without regard to DIB cost.  Although each layer in a multilayer DIB adds fabrication cost,  the expense is fairly negligible compared to the production yield loss due to poor DIB performance.  </a:t>
            </a:r>
          </a:p>
          <a:p>
            <a:pPr lvl="2"/>
            <a:r>
              <a:rPr lang="en-US" altLang="en-US" sz="2000" smtClean="0"/>
              <a:t>A good DIB should include:</a:t>
            </a:r>
          </a:p>
          <a:p>
            <a:pPr lvl="3"/>
            <a:r>
              <a:rPr lang="en-US" altLang="en-US" sz="1800" smtClean="0"/>
              <a:t>one or two layers dedicated to digital transmission line ground and noisy current returns, </a:t>
            </a:r>
          </a:p>
          <a:p>
            <a:pPr lvl="3"/>
            <a:r>
              <a:rPr lang="en-US" altLang="en-US" sz="1800" smtClean="0"/>
              <a:t>one layer dedicated to analog current returns, </a:t>
            </a:r>
          </a:p>
          <a:p>
            <a:pPr lvl="3"/>
            <a:r>
              <a:rPr lang="en-US" altLang="en-US" sz="1800" smtClean="0"/>
              <a:t>one layer dedicated to low-current analog ground </a:t>
            </a:r>
          </a:p>
          <a:p>
            <a:pPr lvl="3"/>
            <a:r>
              <a:rPr lang="en-US" altLang="en-US" sz="1800" smtClean="0"/>
              <a:t>and at least one layer dedicated to split power planes.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bwMode="auto">
          <a:xfrm>
            <a:off x="152400" y="533400"/>
            <a:ext cx="891540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Crosstalk</a:t>
            </a:r>
          </a:p>
          <a:p>
            <a:pPr lvl="2"/>
            <a:r>
              <a:rPr lang="en-US" altLang="en-US" sz="2000" smtClean="0"/>
              <a:t>Another common problem on mixed-signal DIBs is crosstalk, especially between digital and analog signal lines.  The digital-to-analog crosstalk problem can be reduced by placing analog signals on a separate layer from digital signals, with an analog ground plane between the two layers.</a:t>
            </a:r>
          </a:p>
          <a:p>
            <a:pPr lvl="2"/>
            <a:r>
              <a:rPr lang="en-US" altLang="en-US" sz="2000" smtClean="0"/>
              <a:t>Sensitive nodes should be as short as possible to avoid crosstalk and coupling of external noise sources.</a:t>
            </a:r>
          </a:p>
          <a:p>
            <a:pPr lvl="2"/>
            <a:r>
              <a:rPr lang="en-US" altLang="en-US" sz="2000" smtClean="0"/>
              <a:t>One of the most common sensitive nodes on a mixed-signal DUT is its current reference input.  This input is typically tied to V</a:t>
            </a:r>
            <a:r>
              <a:rPr lang="en-US" altLang="en-US" sz="2000" baseline="-25000" smtClean="0"/>
              <a:t>DD</a:t>
            </a:r>
            <a:r>
              <a:rPr lang="en-US" altLang="en-US" sz="2000" smtClean="0"/>
              <a:t> or ground through a very high impedance bias resistor.  The node between the bias resistor and the DUT is an extremely sensitive one.  Noise injected into this node will translate directly into noise throughout the DUT.  Therefore current bias nodes should always be kept extremely short, preferably surrounded by a shield 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200025" y="2667000"/>
            <a:ext cx="8639175" cy="2819400"/>
            <a:chOff x="1126" y="864"/>
            <a:chExt cx="9162" cy="2961"/>
          </a:xfrm>
        </p:grpSpPr>
        <p:sp>
          <p:nvSpPr>
            <p:cNvPr id="44042" name="Text Box 3"/>
            <p:cNvSpPr txBox="1">
              <a:spLocks noChangeArrowheads="1"/>
            </p:cNvSpPr>
            <p:nvPr/>
          </p:nvSpPr>
          <p:spPr bwMode="auto">
            <a:xfrm>
              <a:off x="1126" y="864"/>
              <a:ext cx="1682" cy="1440"/>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Schematic</a:t>
              </a:r>
            </a:p>
            <a:p>
              <a:pPr algn="ctr"/>
              <a:r>
                <a:rPr lang="en-US" altLang="en-US" sz="1800" dirty="0" smtClean="0">
                  <a:latin typeface="Arial" panose="020B0604020202020204" pitchFamily="34" charset="0"/>
                </a:rPr>
                <a:t>Capture</a:t>
              </a:r>
              <a:endParaRPr lang="en-US" altLang="en-US" sz="1800" dirty="0">
                <a:latin typeface="Arial" panose="020B0604020202020204" pitchFamily="34" charset="0"/>
              </a:endParaRPr>
            </a:p>
          </p:txBody>
        </p:sp>
        <p:sp>
          <p:nvSpPr>
            <p:cNvPr id="44043" name="Text Box 4"/>
            <p:cNvSpPr txBox="1">
              <a:spLocks noChangeArrowheads="1"/>
            </p:cNvSpPr>
            <p:nvPr/>
          </p:nvSpPr>
          <p:spPr bwMode="auto">
            <a:xfrm>
              <a:off x="3285" y="864"/>
              <a:ext cx="1440" cy="864"/>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Netlist and BOM</a:t>
              </a:r>
            </a:p>
            <a:p>
              <a:pPr algn="ctr"/>
              <a:r>
                <a:rPr lang="en-US" altLang="en-US" sz="1800">
                  <a:latin typeface="Arial" panose="020B0604020202020204" pitchFamily="34" charset="0"/>
                </a:rPr>
                <a:t>Extraction</a:t>
              </a:r>
            </a:p>
          </p:txBody>
        </p:sp>
        <p:sp>
          <p:nvSpPr>
            <p:cNvPr id="44044" name="Text Box 5"/>
            <p:cNvSpPr txBox="1">
              <a:spLocks noChangeArrowheads="1"/>
            </p:cNvSpPr>
            <p:nvPr/>
          </p:nvSpPr>
          <p:spPr bwMode="auto">
            <a:xfrm>
              <a:off x="5373" y="864"/>
              <a:ext cx="1440" cy="2961"/>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DIB</a:t>
              </a:r>
            </a:p>
            <a:p>
              <a:pPr algn="ctr"/>
              <a:r>
                <a:rPr lang="en-US" altLang="en-US" sz="1800">
                  <a:latin typeface="Arial" panose="020B0604020202020204" pitchFamily="34" charset="0"/>
                </a:rPr>
                <a:t>Layout</a:t>
              </a:r>
            </a:p>
            <a:p>
              <a:pPr algn="ctr"/>
              <a:r>
                <a:rPr lang="en-US" altLang="en-US" sz="1800">
                  <a:latin typeface="Arial" panose="020B0604020202020204" pitchFamily="34" charset="0"/>
                </a:rPr>
                <a:t>Starting</a:t>
              </a:r>
            </a:p>
            <a:p>
              <a:pPr algn="ctr"/>
              <a:r>
                <a:rPr lang="en-US" altLang="en-US" sz="1800">
                  <a:latin typeface="Arial" panose="020B0604020202020204" pitchFamily="34" charset="0"/>
                </a:rPr>
                <a:t>with</a:t>
              </a:r>
            </a:p>
            <a:p>
              <a:pPr algn="ctr"/>
              <a:r>
                <a:rPr lang="en-US" altLang="en-US" sz="1800">
                  <a:latin typeface="Arial" panose="020B0604020202020204" pitchFamily="34" charset="0"/>
                </a:rPr>
                <a:t>DIB</a:t>
              </a:r>
            </a:p>
            <a:p>
              <a:pPr algn="ctr"/>
              <a:r>
                <a:rPr lang="en-US" altLang="en-US" sz="1800">
                  <a:latin typeface="Arial" panose="020B0604020202020204" pitchFamily="34" charset="0"/>
                </a:rPr>
                <a:t>Template</a:t>
              </a:r>
            </a:p>
          </p:txBody>
        </p:sp>
        <p:sp>
          <p:nvSpPr>
            <p:cNvPr id="44045" name="Text Box 6"/>
            <p:cNvSpPr txBox="1">
              <a:spLocks noChangeArrowheads="1"/>
            </p:cNvSpPr>
            <p:nvPr/>
          </p:nvSpPr>
          <p:spPr bwMode="auto">
            <a:xfrm>
              <a:off x="1126" y="2864"/>
              <a:ext cx="1728" cy="864"/>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Component</a:t>
              </a:r>
            </a:p>
            <a:p>
              <a:pPr algn="ctr"/>
              <a:r>
                <a:rPr lang="en-US" altLang="en-US" sz="1800" dirty="0">
                  <a:latin typeface="Arial" panose="020B0604020202020204" pitchFamily="34" charset="0"/>
                </a:rPr>
                <a:t>Library</a:t>
              </a:r>
            </a:p>
          </p:txBody>
        </p:sp>
        <p:sp>
          <p:nvSpPr>
            <p:cNvPr id="44046" name="Text Box 7"/>
            <p:cNvSpPr txBox="1">
              <a:spLocks noChangeArrowheads="1"/>
            </p:cNvSpPr>
            <p:nvPr/>
          </p:nvSpPr>
          <p:spPr bwMode="auto">
            <a:xfrm>
              <a:off x="7378" y="1824"/>
              <a:ext cx="1018" cy="864"/>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Gerber</a:t>
              </a:r>
            </a:p>
            <a:p>
              <a:pPr algn="ctr"/>
              <a:r>
                <a:rPr lang="en-US" altLang="en-US" sz="1800">
                  <a:latin typeface="Arial" panose="020B0604020202020204" pitchFamily="34" charset="0"/>
                </a:rPr>
                <a:t>Plots</a:t>
              </a:r>
            </a:p>
          </p:txBody>
        </p:sp>
        <p:sp>
          <p:nvSpPr>
            <p:cNvPr id="44047" name="Text Box 8"/>
            <p:cNvSpPr txBox="1">
              <a:spLocks noChangeArrowheads="1"/>
            </p:cNvSpPr>
            <p:nvPr/>
          </p:nvSpPr>
          <p:spPr bwMode="auto">
            <a:xfrm>
              <a:off x="8882" y="1824"/>
              <a:ext cx="1406" cy="864"/>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PCB</a:t>
              </a:r>
            </a:p>
            <a:p>
              <a:pPr algn="ctr"/>
              <a:r>
                <a:rPr lang="en-US" altLang="en-US" sz="1800">
                  <a:latin typeface="Arial" panose="020B0604020202020204" pitchFamily="34" charset="0"/>
                </a:rPr>
                <a:t>Fabrication</a:t>
              </a:r>
              <a:endParaRPr lang="en-US" altLang="en-US">
                <a:latin typeface="Arial" panose="020B0604020202020204" pitchFamily="34" charset="0"/>
              </a:endParaRPr>
            </a:p>
          </p:txBody>
        </p:sp>
        <p:sp>
          <p:nvSpPr>
            <p:cNvPr id="44048" name="AutoShape 9"/>
            <p:cNvSpPr>
              <a:spLocks noChangeArrowheads="1"/>
            </p:cNvSpPr>
            <p:nvPr/>
          </p:nvSpPr>
          <p:spPr bwMode="auto">
            <a:xfrm>
              <a:off x="2808" y="1104"/>
              <a:ext cx="449" cy="370"/>
            </a:xfrm>
            <a:prstGeom prst="rightArrow">
              <a:avLst>
                <a:gd name="adj1" fmla="val 50000"/>
                <a:gd name="adj2" fmla="val 5031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49" name="AutoShape 10"/>
            <p:cNvSpPr>
              <a:spLocks noChangeArrowheads="1"/>
            </p:cNvSpPr>
            <p:nvPr/>
          </p:nvSpPr>
          <p:spPr bwMode="auto">
            <a:xfrm>
              <a:off x="4725" y="1152"/>
              <a:ext cx="648" cy="322"/>
            </a:xfrm>
            <a:prstGeom prst="rightArrow">
              <a:avLst>
                <a:gd name="adj1" fmla="val 50000"/>
                <a:gd name="adj2" fmla="val 50311"/>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50" name="AutoShape 11"/>
            <p:cNvSpPr>
              <a:spLocks noChangeArrowheads="1"/>
            </p:cNvSpPr>
            <p:nvPr/>
          </p:nvSpPr>
          <p:spPr bwMode="auto">
            <a:xfrm>
              <a:off x="2853" y="3112"/>
              <a:ext cx="2505" cy="392"/>
            </a:xfrm>
            <a:prstGeom prst="rightArrow">
              <a:avLst>
                <a:gd name="adj1" fmla="val 50000"/>
                <a:gd name="adj2" fmla="val 50294"/>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51" name="AutoShape 12"/>
            <p:cNvSpPr>
              <a:spLocks noChangeArrowheads="1"/>
            </p:cNvSpPr>
            <p:nvPr/>
          </p:nvSpPr>
          <p:spPr bwMode="auto">
            <a:xfrm>
              <a:off x="6813" y="2112"/>
              <a:ext cx="565" cy="322"/>
            </a:xfrm>
            <a:prstGeom prst="rightArrow">
              <a:avLst>
                <a:gd name="adj1" fmla="val 50000"/>
                <a:gd name="adj2" fmla="val 50308"/>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4035" name="AutoShape 11"/>
          <p:cNvSpPr>
            <a:spLocks noChangeArrowheads="1"/>
          </p:cNvSpPr>
          <p:nvPr/>
        </p:nvSpPr>
        <p:spPr bwMode="auto">
          <a:xfrm rot="-5400000">
            <a:off x="765969" y="4118769"/>
            <a:ext cx="533400" cy="373062"/>
          </a:xfrm>
          <a:prstGeom prst="rightArrow">
            <a:avLst>
              <a:gd name="adj1" fmla="val 50000"/>
              <a:gd name="adj2" fmla="val 50393"/>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36" name="Text Box 8"/>
          <p:cNvSpPr txBox="1">
            <a:spLocks noChangeArrowheads="1"/>
          </p:cNvSpPr>
          <p:nvPr/>
        </p:nvSpPr>
        <p:spPr bwMode="auto">
          <a:xfrm>
            <a:off x="7315200" y="1447800"/>
            <a:ext cx="1628775" cy="822325"/>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PCB</a:t>
            </a:r>
          </a:p>
          <a:p>
            <a:pPr algn="ctr"/>
            <a:r>
              <a:rPr lang="en-US" altLang="en-US" sz="1800">
                <a:latin typeface="Arial" panose="020B0604020202020204" pitchFamily="34" charset="0"/>
              </a:rPr>
              <a:t>Assembly and test</a:t>
            </a:r>
            <a:endParaRPr lang="en-US" altLang="en-US">
              <a:latin typeface="Arial" panose="020B0604020202020204" pitchFamily="34" charset="0"/>
            </a:endParaRPr>
          </a:p>
        </p:txBody>
      </p:sp>
      <p:sp>
        <p:nvSpPr>
          <p:cNvPr id="44037" name="Text Box 8"/>
          <p:cNvSpPr txBox="1">
            <a:spLocks noChangeArrowheads="1"/>
          </p:cNvSpPr>
          <p:nvPr/>
        </p:nvSpPr>
        <p:spPr bwMode="auto">
          <a:xfrm>
            <a:off x="4267200" y="1447800"/>
            <a:ext cx="1628775" cy="822325"/>
          </a:xfrm>
          <a:prstGeom prst="rect">
            <a:avLst/>
          </a:prstGeom>
          <a:solidFill>
            <a:srgbClr val="FFFFFF"/>
          </a:solidFill>
          <a:ln w="15875">
            <a:solidFill>
              <a:srgbClr val="000000"/>
            </a:solidFill>
            <a:miter lim="800000"/>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Components order</a:t>
            </a:r>
            <a:endParaRPr lang="en-US" altLang="en-US">
              <a:latin typeface="Arial" panose="020B0604020202020204" pitchFamily="34" charset="0"/>
            </a:endParaRPr>
          </a:p>
        </p:txBody>
      </p:sp>
      <p:sp>
        <p:nvSpPr>
          <p:cNvPr id="44038" name="AutoShape 12"/>
          <p:cNvSpPr>
            <a:spLocks noChangeArrowheads="1"/>
          </p:cNvSpPr>
          <p:nvPr/>
        </p:nvSpPr>
        <p:spPr bwMode="auto">
          <a:xfrm>
            <a:off x="5894388" y="1697038"/>
            <a:ext cx="1420812" cy="304800"/>
          </a:xfrm>
          <a:prstGeom prst="rightArrow">
            <a:avLst>
              <a:gd name="adj1" fmla="val 50000"/>
              <a:gd name="adj2" fmla="val 50305"/>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39" name="AutoShape 12"/>
          <p:cNvSpPr>
            <a:spLocks noChangeArrowheads="1"/>
          </p:cNvSpPr>
          <p:nvPr/>
        </p:nvSpPr>
        <p:spPr bwMode="auto">
          <a:xfrm rot="-5400000">
            <a:off x="7504906" y="2782094"/>
            <a:ext cx="1296988" cy="304800"/>
          </a:xfrm>
          <a:prstGeom prst="rightArrow">
            <a:avLst>
              <a:gd name="adj1" fmla="val 50000"/>
              <a:gd name="adj2" fmla="val 50314"/>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 name="Bent-Up Arrow 20"/>
          <p:cNvSpPr/>
          <p:nvPr/>
        </p:nvSpPr>
        <p:spPr bwMode="auto">
          <a:xfrm rot="16200000" flipV="1">
            <a:off x="3086100" y="1485900"/>
            <a:ext cx="914400" cy="1447800"/>
          </a:xfrm>
          <a:prstGeom prst="bentUpArrow">
            <a:avLst>
              <a:gd name="adj1" fmla="val 16575"/>
              <a:gd name="adj2" fmla="val 17860"/>
              <a:gd name="adj3" fmla="val 26577"/>
            </a:avLst>
          </a:prstGeom>
          <a:noFill/>
          <a:ln w="9525" cap="flat" cmpd="sng" algn="ctr">
            <a:solidFill>
              <a:schemeClr val="tx1"/>
            </a:solidFill>
            <a:prstDash val="solid"/>
            <a:round/>
            <a:headEnd type="none" w="sm" len="sm"/>
            <a:tailEnd type="none" w="sm" len="sm"/>
          </a:ln>
          <a:effectLst/>
        </p:spPr>
        <p:txBody>
          <a:bodyPr/>
          <a:lstStyle/>
          <a:p>
            <a:pPr>
              <a:defRPr/>
            </a:pPr>
            <a:endParaRPr lang="en-US"/>
          </a:p>
        </p:txBody>
      </p:sp>
      <p:sp>
        <p:nvSpPr>
          <p:cNvPr id="44041" name="AutoShape 12"/>
          <p:cNvSpPr>
            <a:spLocks noChangeArrowheads="1"/>
          </p:cNvSpPr>
          <p:nvPr/>
        </p:nvSpPr>
        <p:spPr bwMode="auto">
          <a:xfrm>
            <a:off x="7053263" y="3824288"/>
            <a:ext cx="457200" cy="306387"/>
          </a:xfrm>
          <a:prstGeom prst="rightArrow">
            <a:avLst>
              <a:gd name="adj1" fmla="val 50000"/>
              <a:gd name="adj2" fmla="val 50349"/>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4294967295"/>
          </p:nvPr>
        </p:nvSpPr>
        <p:spPr bwMode="auto">
          <a:xfrm>
            <a:off x="1524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Transmission Line Discontinuities</a:t>
            </a:r>
          </a:p>
          <a:p>
            <a:pPr lvl="2"/>
            <a:r>
              <a:rPr lang="en-US" altLang="en-US" sz="2200" smtClean="0"/>
              <a:t>Small discontinuities in transmission lines can lead to glitches on the rising and falling edges of very fast digital signals. </a:t>
            </a:r>
          </a:p>
          <a:p>
            <a:pPr lvl="2"/>
            <a:r>
              <a:rPr lang="en-US" altLang="en-US" sz="2200" smtClean="0"/>
              <a:t>Such glitches can sometimes lead to timing errors or double clocked logic in the DUT.  </a:t>
            </a:r>
          </a:p>
          <a:p>
            <a:pPr lvl="2"/>
            <a:r>
              <a:rPr lang="en-US" altLang="en-US" sz="2200" smtClean="0"/>
              <a:t>The discontinuities are caused by lumped capacitance or inductance at transition points along the transmission line.  For example, a lumped capacitance and/or inductance exists whenever a digital signal trace is routed between layers through a via or other through hole.  </a:t>
            </a:r>
          </a:p>
          <a:p>
            <a:pPr lvl="2"/>
            <a:r>
              <a:rPr lang="en-US" altLang="en-US" sz="2200" smtClean="0"/>
              <a:t>Avoid routing digital signals from one layer to another, unless absolutely necessary.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4294967295"/>
          </p:nvPr>
        </p:nvSpPr>
        <p:spPr bwMode="auto">
          <a:xfrm>
            <a:off x="1524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Resistive Drops in Circuit Traces</a:t>
            </a:r>
          </a:p>
          <a:p>
            <a:pPr lvl="2"/>
            <a:r>
              <a:rPr lang="en-US" altLang="en-US" sz="2000" smtClean="0"/>
              <a:t>Even relatively short traces may have a series resistance of several hundred milliohms.  If we try to force current through such a trace, we will get a voltage drop due to the parasitic resistance of the trace.  Sometimes these voltage drops are unimportant, but other times they can lead to errors nearly as large as the parameter we are trying to measure.  </a:t>
            </a:r>
          </a:p>
          <a:p>
            <a:pPr lvl="2"/>
            <a:r>
              <a:rPr lang="en-US" altLang="en-US" sz="2000" smtClean="0"/>
              <a:t>If  the series resistance is serious enough to cause a problem, the trace can either be made wider, or a sensing circuit such as a Kelvin connection can be used to compensate for the resistive drops in the PCB trace.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bwMode="auto">
          <a:xfrm>
            <a:off x="2286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Tester Instrument Parasitics</a:t>
            </a:r>
          </a:p>
          <a:p>
            <a:pPr lvl="2"/>
            <a:r>
              <a:rPr lang="en-US" altLang="en-US" sz="2000" smtClean="0"/>
              <a:t>The various cables and wires that connect a DUT to a tester’s instruments can present a significant capacitive load to the DUT’s pins.  Often, the loading is high enough to cause gain errors, phase shifts, or even DUT circuit oscillations.  It is very important for a test engineer to ask the design engineer responsible for each DUT circuit what its capacitive drive capabilities will be.  </a:t>
            </a:r>
          </a:p>
          <a:p>
            <a:pPr lvl="2"/>
            <a:r>
              <a:rPr lang="en-US" altLang="en-US" sz="2000" smtClean="0"/>
              <a:t>If the output impedance of the DUT is incompatible with the tester’s load capacitance, then a voltage follower will probably be needed on the DIB buffer the DUT’s output.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4294967295"/>
          </p:nvPr>
        </p:nvSpPr>
        <p:spPr bwMode="auto">
          <a:xfrm>
            <a:off x="228600" y="533400"/>
            <a:ext cx="861060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Oscillations in Active Circuits</a:t>
            </a:r>
          </a:p>
          <a:p>
            <a:pPr lvl="2"/>
            <a:r>
              <a:rPr lang="en-US" altLang="en-US" sz="2200" smtClean="0"/>
              <a:t>Operational amplifiers used in buffer amplifiers or other DIB circuits may break into oscillations if they are not laid out properly.  </a:t>
            </a:r>
          </a:p>
          <a:p>
            <a:pPr lvl="3"/>
            <a:r>
              <a:rPr lang="en-US" altLang="en-US" sz="1800" smtClean="0"/>
              <a:t>For example, the inverting and non-inverting inputs to an op amp are extremely sensitive to parasitic capacitance.  If these traces are laid out so that they are more than a few tenths of an inch long, the amplifier will often break into oscillations.</a:t>
            </a:r>
          </a:p>
          <a:p>
            <a:pPr lvl="2"/>
            <a:r>
              <a:rPr lang="en-US" altLang="en-US" sz="2200" smtClean="0"/>
              <a:t>Another source of oscillations is poor power supply and decoupling capacitor layout. Decoupling capacitors in general should always be placed very close to their supply pin.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4294967295"/>
          </p:nvPr>
        </p:nvSpPr>
        <p:spPr bwMode="auto">
          <a:xfrm>
            <a:off x="2286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Common DIB Mistakes</a:t>
            </a:r>
          </a:p>
          <a:p>
            <a:pPr lvl="1"/>
            <a:r>
              <a:rPr lang="en-US" altLang="en-US" smtClean="0"/>
              <a:t>Poor DIB Component Placement and PCB Layout</a:t>
            </a:r>
          </a:p>
          <a:p>
            <a:pPr lvl="2"/>
            <a:r>
              <a:rPr lang="en-US" altLang="en-US" sz="2000" smtClean="0"/>
              <a:t>The physical layout of the DIB is extremely critical to mixed-signal DUT performance. </a:t>
            </a:r>
          </a:p>
          <a:p>
            <a:pPr lvl="2"/>
            <a:r>
              <a:rPr lang="en-US" altLang="en-US" sz="2000" smtClean="0"/>
              <a:t>Short traces have less parasitic resistance, inductance, and capacitance than long traces.  The best way to achieve short PCB traces is to arrange the DIB components in a way that allows short traces, especially in critical nodes.</a:t>
            </a:r>
          </a:p>
          <a:p>
            <a:pPr lvl="2"/>
            <a:r>
              <a:rPr lang="en-US" altLang="en-US" sz="2000" smtClean="0"/>
              <a:t>Component placement, power and ground schemes, trace layout, and other physical decisions must be made with knowledge of the DUT and DIB circuits and their required performance.</a:t>
            </a:r>
          </a:p>
          <a:p>
            <a:pPr lvl="3"/>
            <a:endParaRPr lang="en-US" altLang="en-US"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4294967295"/>
          </p:nvPr>
        </p:nvSpPr>
        <p:spPr bwMode="auto">
          <a:xfrm>
            <a:off x="76200" y="990600"/>
            <a:ext cx="8915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Summary</a:t>
            </a:r>
          </a:p>
          <a:p>
            <a:pPr lvl="2"/>
            <a:r>
              <a:rPr lang="en-US" altLang="en-US" sz="2200" smtClean="0"/>
              <a:t>A good DIB is one of the most critical elements in a successful mixed-signal test solution.  Without good DIB performance, the DUT may be unable to meet its specifications, regardless of the quality of the test code.  Many things lead to good mixed-signal DIB design, including proper component selection and placement, proper power and ground layout, proper PCB stackup, and proper attention to parasitic components related to PCB traces and DIB components.</a:t>
            </a:r>
          </a:p>
          <a:p>
            <a:pPr lvl="2"/>
            <a:r>
              <a:rPr lang="en-US" altLang="en-US" sz="2200" smtClean="0"/>
              <a:t>It is critical for the test engineer to review his test plan and DIB design with the design engineers before the DIB is laid out and fabricated.  Otherwise, the DIB may turn out to be an expensive but useless piece of test hardware, proving once again that concurrent engineering is critical to mixed-signal product development.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bwMode="auto">
          <a:xfrm>
            <a:off x="304800" y="533400"/>
            <a:ext cx="8610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Multilayer PCBs</a:t>
            </a:r>
          </a:p>
          <a:p>
            <a:pPr lvl="2"/>
            <a:r>
              <a:rPr lang="en-US" altLang="en-US" smtClean="0"/>
              <a:t>Low-cost PCBs can be designed and fabricated using one or two layers of copper trace.  </a:t>
            </a:r>
          </a:p>
          <a:p>
            <a:pPr lvl="2"/>
            <a:r>
              <a:rPr lang="en-US" altLang="en-US" smtClean="0"/>
              <a:t>Traces on opposite sides of a double-layer PCB can be connected using a copper plated through-hole called a via. </a:t>
            </a:r>
          </a:p>
          <a:p>
            <a:pPr lvl="2"/>
            <a:r>
              <a:rPr lang="en-US" altLang="en-US" smtClean="0"/>
              <a:t>Double-layer PCB fabrication starts with a blank PCB consisting of a sheet of insulator (e.g. fiberglass) plated on both sides with a thin layer of copper.  </a:t>
            </a:r>
          </a:p>
          <a:p>
            <a:pPr lvl="2"/>
            <a:r>
              <a:rPr lang="en-US" altLang="en-US" smtClean="0"/>
              <a:t>The component lead holes and vias are drilled first.  </a:t>
            </a:r>
          </a:p>
          <a:p>
            <a:pPr lvl="2"/>
            <a:r>
              <a:rPr lang="en-US" altLang="en-US" smtClean="0"/>
              <a:t>Then the holes are  plated with copper to form the layer-to-layer interconnects.  </a:t>
            </a:r>
          </a:p>
          <a:p>
            <a:pPr lvl="2"/>
            <a:r>
              <a:rPr lang="en-US" altLang="en-US" smtClean="0"/>
              <a:t>Finally, the traces are printed and etched using a photolithographic process similar to that used in IC fabrication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bwMode="auto">
          <a:xfrm>
            <a:off x="838200" y="228600"/>
            <a:ext cx="7772400" cy="12357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Multilayer PCBs</a:t>
            </a:r>
          </a:p>
        </p:txBody>
      </p:sp>
      <p:grpSp>
        <p:nvGrpSpPr>
          <p:cNvPr id="46083" name="Group 4"/>
          <p:cNvGrpSpPr>
            <a:grpSpLocks/>
          </p:cNvGrpSpPr>
          <p:nvPr/>
        </p:nvGrpSpPr>
        <p:grpSpPr bwMode="auto">
          <a:xfrm>
            <a:off x="990600" y="1670018"/>
            <a:ext cx="7888288" cy="4265420"/>
            <a:chOff x="2952" y="3240"/>
            <a:chExt cx="8280" cy="4032"/>
          </a:xfrm>
        </p:grpSpPr>
        <p:sp>
          <p:nvSpPr>
            <p:cNvPr id="46084" name="Rectangle 5"/>
            <p:cNvSpPr>
              <a:spLocks noChangeArrowheads="1"/>
            </p:cNvSpPr>
            <p:nvPr/>
          </p:nvSpPr>
          <p:spPr bwMode="auto">
            <a:xfrm>
              <a:off x="2952" y="4536"/>
              <a:ext cx="5832"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5" name="Rectangle 6"/>
            <p:cNvSpPr>
              <a:spLocks noChangeArrowheads="1"/>
            </p:cNvSpPr>
            <p:nvPr/>
          </p:nvSpPr>
          <p:spPr bwMode="auto">
            <a:xfrm>
              <a:off x="3384" y="4464"/>
              <a:ext cx="309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6" name="Rectangle 7"/>
            <p:cNvSpPr>
              <a:spLocks noChangeArrowheads="1"/>
            </p:cNvSpPr>
            <p:nvPr/>
          </p:nvSpPr>
          <p:spPr bwMode="auto">
            <a:xfrm>
              <a:off x="6912" y="4464"/>
              <a:ext cx="57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7" name="Rectangle 8"/>
            <p:cNvSpPr>
              <a:spLocks noChangeArrowheads="1"/>
            </p:cNvSpPr>
            <p:nvPr/>
          </p:nvSpPr>
          <p:spPr bwMode="auto">
            <a:xfrm>
              <a:off x="7992" y="4464"/>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8" name="Text Box 9"/>
            <p:cNvSpPr txBox="1">
              <a:spLocks noChangeArrowheads="1"/>
            </p:cNvSpPr>
            <p:nvPr/>
          </p:nvSpPr>
          <p:spPr bwMode="auto">
            <a:xfrm>
              <a:off x="9144" y="4392"/>
              <a:ext cx="2088"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PCB Insulator</a:t>
              </a:r>
            </a:p>
            <a:p>
              <a:pPr algn="ctr"/>
              <a:r>
                <a:rPr lang="en-US" altLang="en-US">
                  <a:latin typeface="Arial" panose="020B0604020202020204" pitchFamily="34" charset="0"/>
                </a:rPr>
                <a:t>(e.g. Fiberglass)</a:t>
              </a:r>
            </a:p>
          </p:txBody>
        </p:sp>
        <p:sp>
          <p:nvSpPr>
            <p:cNvPr id="46089" name="Text Box 10"/>
            <p:cNvSpPr txBox="1">
              <a:spLocks noChangeArrowheads="1"/>
            </p:cNvSpPr>
            <p:nvPr/>
          </p:nvSpPr>
          <p:spPr bwMode="auto">
            <a:xfrm>
              <a:off x="4896" y="3384"/>
              <a:ext cx="208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Copper Traces</a:t>
              </a:r>
            </a:p>
          </p:txBody>
        </p:sp>
        <p:sp>
          <p:nvSpPr>
            <p:cNvPr id="46090" name="Line 11"/>
            <p:cNvSpPr>
              <a:spLocks noChangeShapeType="1"/>
            </p:cNvSpPr>
            <p:nvPr/>
          </p:nvSpPr>
          <p:spPr bwMode="auto">
            <a:xfrm>
              <a:off x="6264" y="3816"/>
              <a:ext cx="864"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2"/>
            <p:cNvSpPr>
              <a:spLocks noChangeShapeType="1"/>
            </p:cNvSpPr>
            <p:nvPr/>
          </p:nvSpPr>
          <p:spPr bwMode="auto">
            <a:xfrm flipH="1">
              <a:off x="5256" y="3816"/>
              <a:ext cx="576"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3"/>
            <p:cNvSpPr>
              <a:spLocks noChangeShapeType="1"/>
            </p:cNvSpPr>
            <p:nvPr/>
          </p:nvSpPr>
          <p:spPr bwMode="auto">
            <a:xfrm flipH="1" flipV="1">
              <a:off x="8856" y="468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Text Box 14"/>
            <p:cNvSpPr txBox="1">
              <a:spLocks noChangeArrowheads="1"/>
            </p:cNvSpPr>
            <p:nvPr/>
          </p:nvSpPr>
          <p:spPr bwMode="auto">
            <a:xfrm>
              <a:off x="4824" y="4896"/>
              <a:ext cx="23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Arial" panose="020B0604020202020204" pitchFamily="34" charset="0"/>
                </a:rPr>
                <a:t>Single-Layer PCB</a:t>
              </a:r>
            </a:p>
          </p:txBody>
        </p:sp>
        <p:sp>
          <p:nvSpPr>
            <p:cNvPr id="46094" name="Rectangle 15"/>
            <p:cNvSpPr>
              <a:spLocks noChangeArrowheads="1"/>
            </p:cNvSpPr>
            <p:nvPr/>
          </p:nvSpPr>
          <p:spPr bwMode="auto">
            <a:xfrm>
              <a:off x="2952" y="6264"/>
              <a:ext cx="5832"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95" name="Rectangle 16"/>
            <p:cNvSpPr>
              <a:spLocks noChangeArrowheads="1"/>
            </p:cNvSpPr>
            <p:nvPr/>
          </p:nvSpPr>
          <p:spPr bwMode="auto">
            <a:xfrm>
              <a:off x="3456" y="6192"/>
              <a:ext cx="3024"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96" name="Rectangle 17"/>
            <p:cNvSpPr>
              <a:spLocks noChangeArrowheads="1"/>
            </p:cNvSpPr>
            <p:nvPr/>
          </p:nvSpPr>
          <p:spPr bwMode="auto">
            <a:xfrm>
              <a:off x="7200" y="619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97" name="Rectangle 18"/>
            <p:cNvSpPr>
              <a:spLocks noChangeArrowheads="1"/>
            </p:cNvSpPr>
            <p:nvPr/>
          </p:nvSpPr>
          <p:spPr bwMode="auto">
            <a:xfrm>
              <a:off x="7992" y="619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98" name="Text Box 19"/>
            <p:cNvSpPr txBox="1">
              <a:spLocks noChangeArrowheads="1"/>
            </p:cNvSpPr>
            <p:nvPr/>
          </p:nvSpPr>
          <p:spPr bwMode="auto">
            <a:xfrm>
              <a:off x="4824" y="6696"/>
              <a:ext cx="23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Arial" panose="020B0604020202020204" pitchFamily="34" charset="0"/>
                </a:rPr>
                <a:t>Double-Layer PCB</a:t>
              </a:r>
            </a:p>
          </p:txBody>
        </p:sp>
        <p:sp>
          <p:nvSpPr>
            <p:cNvPr id="46099" name="Rectangle 20"/>
            <p:cNvSpPr>
              <a:spLocks noChangeArrowheads="1"/>
            </p:cNvSpPr>
            <p:nvPr/>
          </p:nvSpPr>
          <p:spPr bwMode="auto">
            <a:xfrm>
              <a:off x="4824" y="6552"/>
              <a:ext cx="280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0" name="Rectangle 21"/>
            <p:cNvSpPr>
              <a:spLocks noChangeArrowheads="1"/>
            </p:cNvSpPr>
            <p:nvPr/>
          </p:nvSpPr>
          <p:spPr bwMode="auto">
            <a:xfrm>
              <a:off x="3456" y="655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1" name="Rectangle 22"/>
            <p:cNvSpPr>
              <a:spLocks noChangeArrowheads="1"/>
            </p:cNvSpPr>
            <p:nvPr/>
          </p:nvSpPr>
          <p:spPr bwMode="auto">
            <a:xfrm>
              <a:off x="7992" y="655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2" name="Rectangle 23"/>
            <p:cNvSpPr>
              <a:spLocks noChangeArrowheads="1"/>
            </p:cNvSpPr>
            <p:nvPr/>
          </p:nvSpPr>
          <p:spPr bwMode="auto">
            <a:xfrm>
              <a:off x="4104" y="6552"/>
              <a:ext cx="57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3" name="Rectangle 24"/>
            <p:cNvSpPr>
              <a:spLocks noChangeArrowheads="1"/>
            </p:cNvSpPr>
            <p:nvPr/>
          </p:nvSpPr>
          <p:spPr bwMode="auto">
            <a:xfrm>
              <a:off x="3600" y="6192"/>
              <a:ext cx="144"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4" name="Line 25"/>
            <p:cNvSpPr>
              <a:spLocks noChangeShapeType="1"/>
            </p:cNvSpPr>
            <p:nvPr/>
          </p:nvSpPr>
          <p:spPr bwMode="auto">
            <a:xfrm flipV="1">
              <a:off x="3672" y="6696"/>
              <a:ext cx="0"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6105" name="Group 26"/>
            <p:cNvGrpSpPr>
              <a:grpSpLocks/>
            </p:cNvGrpSpPr>
            <p:nvPr/>
          </p:nvGrpSpPr>
          <p:grpSpPr bwMode="auto">
            <a:xfrm>
              <a:off x="3528" y="6192"/>
              <a:ext cx="288" cy="432"/>
              <a:chOff x="3672" y="8352"/>
              <a:chExt cx="288" cy="432"/>
            </a:xfrm>
          </p:grpSpPr>
          <p:sp>
            <p:nvSpPr>
              <p:cNvPr id="46116" name="Rectangle 27"/>
              <p:cNvSpPr>
                <a:spLocks noChangeArrowheads="1"/>
              </p:cNvSpPr>
              <p:nvPr/>
            </p:nvSpPr>
            <p:spPr bwMode="auto">
              <a:xfrm>
                <a:off x="3744" y="8352"/>
                <a:ext cx="144" cy="4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7" name="Rectangle 28"/>
              <p:cNvSpPr>
                <a:spLocks noChangeArrowheads="1"/>
              </p:cNvSpPr>
              <p:nvPr/>
            </p:nvSpPr>
            <p:spPr bwMode="auto">
              <a:xfrm>
                <a:off x="3672" y="8352"/>
                <a:ext cx="72"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8" name="Rectangle 29"/>
              <p:cNvSpPr>
                <a:spLocks noChangeArrowheads="1"/>
              </p:cNvSpPr>
              <p:nvPr/>
            </p:nvSpPr>
            <p:spPr bwMode="auto">
              <a:xfrm>
                <a:off x="3888" y="8352"/>
                <a:ext cx="72"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46106" name="Group 30"/>
            <p:cNvGrpSpPr>
              <a:grpSpLocks/>
            </p:cNvGrpSpPr>
            <p:nvPr/>
          </p:nvGrpSpPr>
          <p:grpSpPr bwMode="auto">
            <a:xfrm>
              <a:off x="7272" y="6192"/>
              <a:ext cx="288" cy="432"/>
              <a:chOff x="3672" y="8352"/>
              <a:chExt cx="288" cy="432"/>
            </a:xfrm>
          </p:grpSpPr>
          <p:sp>
            <p:nvSpPr>
              <p:cNvPr id="46113" name="Rectangle 31"/>
              <p:cNvSpPr>
                <a:spLocks noChangeArrowheads="1"/>
              </p:cNvSpPr>
              <p:nvPr/>
            </p:nvSpPr>
            <p:spPr bwMode="auto">
              <a:xfrm>
                <a:off x="3744" y="8352"/>
                <a:ext cx="144" cy="4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4" name="Rectangle 32"/>
              <p:cNvSpPr>
                <a:spLocks noChangeArrowheads="1"/>
              </p:cNvSpPr>
              <p:nvPr/>
            </p:nvSpPr>
            <p:spPr bwMode="auto">
              <a:xfrm>
                <a:off x="3672" y="8352"/>
                <a:ext cx="72"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5" name="Rectangle 33"/>
              <p:cNvSpPr>
                <a:spLocks noChangeArrowheads="1"/>
              </p:cNvSpPr>
              <p:nvPr/>
            </p:nvSpPr>
            <p:spPr bwMode="auto">
              <a:xfrm>
                <a:off x="3888" y="8352"/>
                <a:ext cx="72"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6107" name="Rectangle 34"/>
            <p:cNvSpPr>
              <a:spLocks noChangeArrowheads="1"/>
            </p:cNvSpPr>
            <p:nvPr/>
          </p:nvSpPr>
          <p:spPr bwMode="auto">
            <a:xfrm>
              <a:off x="8136" y="6192"/>
              <a:ext cx="144" cy="4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8" name="Rectangle 35"/>
            <p:cNvSpPr>
              <a:spLocks noChangeArrowheads="1"/>
            </p:cNvSpPr>
            <p:nvPr/>
          </p:nvSpPr>
          <p:spPr bwMode="auto">
            <a:xfrm>
              <a:off x="8064" y="6192"/>
              <a:ext cx="72"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09" name="Rectangle 36"/>
            <p:cNvSpPr>
              <a:spLocks noChangeArrowheads="1"/>
            </p:cNvSpPr>
            <p:nvPr/>
          </p:nvSpPr>
          <p:spPr bwMode="auto">
            <a:xfrm>
              <a:off x="8280" y="6192"/>
              <a:ext cx="72" cy="43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0" name="Rectangle 37"/>
            <p:cNvSpPr>
              <a:spLocks noChangeArrowheads="1"/>
            </p:cNvSpPr>
            <p:nvPr/>
          </p:nvSpPr>
          <p:spPr bwMode="auto">
            <a:xfrm>
              <a:off x="8136" y="4464"/>
              <a:ext cx="144" cy="36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1" name="Text Box 38"/>
            <p:cNvSpPr txBox="1">
              <a:spLocks noChangeArrowheads="1"/>
            </p:cNvSpPr>
            <p:nvPr/>
          </p:nvSpPr>
          <p:spPr bwMode="auto">
            <a:xfrm>
              <a:off x="7128" y="3240"/>
              <a:ext cx="259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Non-Plated</a:t>
              </a:r>
            </a:p>
            <a:p>
              <a:pPr algn="ctr"/>
              <a:r>
                <a:rPr lang="en-US" altLang="en-US">
                  <a:latin typeface="Arial" panose="020B0604020202020204" pitchFamily="34" charset="0"/>
                </a:rPr>
                <a:t>Through-Hole</a:t>
              </a:r>
            </a:p>
          </p:txBody>
        </p:sp>
        <p:sp>
          <p:nvSpPr>
            <p:cNvPr id="46112" name="Line 39"/>
            <p:cNvSpPr>
              <a:spLocks noChangeShapeType="1"/>
            </p:cNvSpPr>
            <p:nvPr/>
          </p:nvSpPr>
          <p:spPr bwMode="auto">
            <a:xfrm flipH="1">
              <a:off x="8208" y="396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1336149" y="5941512"/>
            <a:ext cx="3533596" cy="830997"/>
          </a:xfrm>
          <a:prstGeom prst="rect">
            <a:avLst/>
          </a:prstGeom>
          <a:noFill/>
        </p:spPr>
        <p:txBody>
          <a:bodyPr wrap="none" rtlCol="0">
            <a:spAutoFit/>
          </a:bodyPr>
          <a:lstStyle/>
          <a:p>
            <a:r>
              <a:rPr lang="en-US" dirty="0" smtClean="0"/>
              <a:t>Via, </a:t>
            </a:r>
          </a:p>
          <a:p>
            <a:r>
              <a:rPr lang="en-US" dirty="0" smtClean="0"/>
              <a:t>copper-plated through-hole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bwMode="auto">
          <a:xfrm>
            <a:off x="3048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Multilayer PCBs</a:t>
            </a:r>
          </a:p>
          <a:p>
            <a:pPr lvl="2"/>
            <a:r>
              <a:rPr lang="en-US" altLang="en-US" smtClean="0"/>
              <a:t>Multilayer PCBs having four or more layers can be formed by stacking multiple two-layer boards together.  The internal, or buried, layers are first printed and etched.  Then the layers are all stacked and pressed together under heat to form a single board.  Finally, the vias are drilled and plated and the outer layers are etched to form the finished PCB.</a:t>
            </a:r>
          </a:p>
        </p:txBody>
      </p:sp>
      <p:grpSp>
        <p:nvGrpSpPr>
          <p:cNvPr id="47107" name="Group 4"/>
          <p:cNvGrpSpPr>
            <a:grpSpLocks/>
          </p:cNvGrpSpPr>
          <p:nvPr/>
        </p:nvGrpSpPr>
        <p:grpSpPr bwMode="auto">
          <a:xfrm>
            <a:off x="1600200" y="3916363"/>
            <a:ext cx="6324600" cy="2636837"/>
            <a:chOff x="2664" y="10074"/>
            <a:chExt cx="9072" cy="3312"/>
          </a:xfrm>
        </p:grpSpPr>
        <p:sp>
          <p:nvSpPr>
            <p:cNvPr id="47108" name="Rectangle 5"/>
            <p:cNvSpPr>
              <a:spLocks noChangeArrowheads="1"/>
            </p:cNvSpPr>
            <p:nvPr/>
          </p:nvSpPr>
          <p:spPr bwMode="auto">
            <a:xfrm>
              <a:off x="3456" y="11736"/>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09" name="Rectangle 6"/>
            <p:cNvSpPr>
              <a:spLocks noChangeArrowheads="1"/>
            </p:cNvSpPr>
            <p:nvPr/>
          </p:nvSpPr>
          <p:spPr bwMode="auto">
            <a:xfrm>
              <a:off x="5184" y="11232"/>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0" name="Rectangle 7"/>
            <p:cNvSpPr>
              <a:spLocks noChangeArrowheads="1"/>
            </p:cNvSpPr>
            <p:nvPr/>
          </p:nvSpPr>
          <p:spPr bwMode="auto">
            <a:xfrm>
              <a:off x="7488" y="11232"/>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1" name="Rectangle 8"/>
            <p:cNvSpPr>
              <a:spLocks noChangeArrowheads="1"/>
            </p:cNvSpPr>
            <p:nvPr/>
          </p:nvSpPr>
          <p:spPr bwMode="auto">
            <a:xfrm>
              <a:off x="5184" y="11736"/>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2" name="Rectangle 9"/>
            <p:cNvSpPr>
              <a:spLocks noChangeArrowheads="1"/>
            </p:cNvSpPr>
            <p:nvPr/>
          </p:nvSpPr>
          <p:spPr bwMode="auto">
            <a:xfrm>
              <a:off x="5904" y="10866"/>
              <a:ext cx="57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3" name="Rectangle 10"/>
            <p:cNvSpPr>
              <a:spLocks noChangeArrowheads="1"/>
            </p:cNvSpPr>
            <p:nvPr/>
          </p:nvSpPr>
          <p:spPr bwMode="auto">
            <a:xfrm>
              <a:off x="6696" y="10866"/>
              <a:ext cx="57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4" name="Text Box 11"/>
            <p:cNvSpPr txBox="1">
              <a:spLocks noChangeArrowheads="1"/>
            </p:cNvSpPr>
            <p:nvPr/>
          </p:nvSpPr>
          <p:spPr bwMode="auto">
            <a:xfrm>
              <a:off x="5544" y="10074"/>
              <a:ext cx="208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+5V Trace</a:t>
              </a:r>
              <a:endParaRPr lang="en-US" altLang="en-US" sz="1800">
                <a:latin typeface="Arial" panose="020B0604020202020204" pitchFamily="34" charset="0"/>
              </a:endParaRPr>
            </a:p>
          </p:txBody>
        </p:sp>
        <p:sp>
          <p:nvSpPr>
            <p:cNvPr id="47115" name="Text Box 12"/>
            <p:cNvSpPr txBox="1">
              <a:spLocks noChangeArrowheads="1"/>
            </p:cNvSpPr>
            <p:nvPr/>
          </p:nvSpPr>
          <p:spPr bwMode="auto">
            <a:xfrm>
              <a:off x="8928" y="10650"/>
              <a:ext cx="23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Layer 1 (Signals)</a:t>
              </a:r>
            </a:p>
          </p:txBody>
        </p:sp>
        <p:sp>
          <p:nvSpPr>
            <p:cNvPr id="47116" name="Rectangle 13"/>
            <p:cNvSpPr>
              <a:spLocks noChangeArrowheads="1"/>
            </p:cNvSpPr>
            <p:nvPr/>
          </p:nvSpPr>
          <p:spPr bwMode="auto">
            <a:xfrm>
              <a:off x="3024" y="10944"/>
              <a:ext cx="5832"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7" name="Rectangle 14"/>
            <p:cNvSpPr>
              <a:spLocks noChangeArrowheads="1"/>
            </p:cNvSpPr>
            <p:nvPr/>
          </p:nvSpPr>
          <p:spPr bwMode="auto">
            <a:xfrm>
              <a:off x="4320" y="10866"/>
              <a:ext cx="136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8" name="Rectangle 15"/>
            <p:cNvSpPr>
              <a:spLocks noChangeArrowheads="1"/>
            </p:cNvSpPr>
            <p:nvPr/>
          </p:nvSpPr>
          <p:spPr bwMode="auto">
            <a:xfrm>
              <a:off x="7560" y="10866"/>
              <a:ext cx="21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19" name="Rectangle 16"/>
            <p:cNvSpPr>
              <a:spLocks noChangeArrowheads="1"/>
            </p:cNvSpPr>
            <p:nvPr/>
          </p:nvSpPr>
          <p:spPr bwMode="auto">
            <a:xfrm>
              <a:off x="7848" y="10866"/>
              <a:ext cx="100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0" name="Text Box 17"/>
            <p:cNvSpPr txBox="1">
              <a:spLocks noChangeArrowheads="1"/>
            </p:cNvSpPr>
            <p:nvPr/>
          </p:nvSpPr>
          <p:spPr bwMode="auto">
            <a:xfrm>
              <a:off x="5184" y="12594"/>
              <a:ext cx="230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dirty="0">
                  <a:latin typeface="Arial" panose="020B0604020202020204" pitchFamily="34" charset="0"/>
                </a:rPr>
                <a:t>Layer-to-Layer</a:t>
              </a:r>
            </a:p>
            <a:p>
              <a:pPr algn="ctr"/>
              <a:r>
                <a:rPr lang="en-US" altLang="en-US" sz="1600" dirty="0" smtClean="0">
                  <a:latin typeface="Arial" panose="020B0604020202020204" pitchFamily="34" charset="0"/>
                </a:rPr>
                <a:t>Signal Interconnect</a:t>
              </a:r>
              <a:endParaRPr lang="en-US" altLang="en-US" sz="1600" dirty="0">
                <a:latin typeface="Arial" panose="020B0604020202020204" pitchFamily="34" charset="0"/>
              </a:endParaRPr>
            </a:p>
          </p:txBody>
        </p:sp>
        <p:sp>
          <p:nvSpPr>
            <p:cNvPr id="47121" name="Rectangle 18"/>
            <p:cNvSpPr>
              <a:spLocks noChangeArrowheads="1"/>
            </p:cNvSpPr>
            <p:nvPr/>
          </p:nvSpPr>
          <p:spPr bwMode="auto">
            <a:xfrm>
              <a:off x="5760" y="11232"/>
              <a:ext cx="172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2" name="Rectangle 19"/>
            <p:cNvSpPr>
              <a:spLocks noChangeArrowheads="1"/>
            </p:cNvSpPr>
            <p:nvPr/>
          </p:nvSpPr>
          <p:spPr bwMode="auto">
            <a:xfrm>
              <a:off x="8064" y="11232"/>
              <a:ext cx="79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3" name="Rectangle 20"/>
            <p:cNvSpPr>
              <a:spLocks noChangeArrowheads="1"/>
            </p:cNvSpPr>
            <p:nvPr/>
          </p:nvSpPr>
          <p:spPr bwMode="auto">
            <a:xfrm>
              <a:off x="3528" y="1086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4" name="Rectangle 21"/>
            <p:cNvSpPr>
              <a:spLocks noChangeArrowheads="1"/>
            </p:cNvSpPr>
            <p:nvPr/>
          </p:nvSpPr>
          <p:spPr bwMode="auto">
            <a:xfrm>
              <a:off x="3024" y="11802"/>
              <a:ext cx="5832"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5" name="Rectangle 22"/>
            <p:cNvSpPr>
              <a:spLocks noChangeArrowheads="1"/>
            </p:cNvSpPr>
            <p:nvPr/>
          </p:nvSpPr>
          <p:spPr bwMode="auto">
            <a:xfrm>
              <a:off x="4032" y="11736"/>
              <a:ext cx="115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6" name="Rectangle 23"/>
            <p:cNvSpPr>
              <a:spLocks noChangeArrowheads="1"/>
            </p:cNvSpPr>
            <p:nvPr/>
          </p:nvSpPr>
          <p:spPr bwMode="auto">
            <a:xfrm>
              <a:off x="3024" y="1173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7" name="Rectangle 24"/>
            <p:cNvSpPr>
              <a:spLocks noChangeArrowheads="1"/>
            </p:cNvSpPr>
            <p:nvPr/>
          </p:nvSpPr>
          <p:spPr bwMode="auto">
            <a:xfrm>
              <a:off x="5256" y="12090"/>
              <a:ext cx="1944"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8" name="Rectangle 25"/>
            <p:cNvSpPr>
              <a:spLocks noChangeArrowheads="1"/>
            </p:cNvSpPr>
            <p:nvPr/>
          </p:nvSpPr>
          <p:spPr bwMode="auto">
            <a:xfrm>
              <a:off x="3456" y="12090"/>
              <a:ext cx="151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29" name="Rectangle 26"/>
            <p:cNvSpPr>
              <a:spLocks noChangeArrowheads="1"/>
            </p:cNvSpPr>
            <p:nvPr/>
          </p:nvSpPr>
          <p:spPr bwMode="auto">
            <a:xfrm>
              <a:off x="7560" y="12090"/>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30" name="Rectangle 27"/>
            <p:cNvSpPr>
              <a:spLocks noChangeArrowheads="1"/>
            </p:cNvSpPr>
            <p:nvPr/>
          </p:nvSpPr>
          <p:spPr bwMode="auto">
            <a:xfrm>
              <a:off x="5760" y="11736"/>
              <a:ext cx="309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31" name="Rectangle 28"/>
            <p:cNvSpPr>
              <a:spLocks noChangeArrowheads="1"/>
            </p:cNvSpPr>
            <p:nvPr/>
          </p:nvSpPr>
          <p:spPr bwMode="auto">
            <a:xfrm>
              <a:off x="3024" y="11304"/>
              <a:ext cx="5832" cy="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32" name="Line 29"/>
            <p:cNvSpPr>
              <a:spLocks noChangeShapeType="1"/>
            </p:cNvSpPr>
            <p:nvPr/>
          </p:nvSpPr>
          <p:spPr bwMode="auto">
            <a:xfrm>
              <a:off x="3024" y="10938"/>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30"/>
            <p:cNvSpPr>
              <a:spLocks noChangeShapeType="1"/>
            </p:cNvSpPr>
            <p:nvPr/>
          </p:nvSpPr>
          <p:spPr bwMode="auto">
            <a:xfrm>
              <a:off x="8856" y="10938"/>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Rectangle 31"/>
            <p:cNvSpPr>
              <a:spLocks noChangeArrowheads="1"/>
            </p:cNvSpPr>
            <p:nvPr/>
          </p:nvSpPr>
          <p:spPr bwMode="auto">
            <a:xfrm>
              <a:off x="3024" y="11232"/>
              <a:ext cx="2160"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47135" name="Group 32"/>
            <p:cNvGrpSpPr>
              <a:grpSpLocks/>
            </p:cNvGrpSpPr>
            <p:nvPr/>
          </p:nvGrpSpPr>
          <p:grpSpPr bwMode="auto">
            <a:xfrm>
              <a:off x="3600" y="10866"/>
              <a:ext cx="288" cy="1296"/>
              <a:chOff x="3672" y="5616"/>
              <a:chExt cx="288" cy="1296"/>
            </a:xfrm>
          </p:grpSpPr>
          <p:sp>
            <p:nvSpPr>
              <p:cNvPr id="47151" name="Rectangle 33"/>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52" name="Rectangle 34"/>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53" name="Rectangle 35"/>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47136" name="Group 36"/>
            <p:cNvGrpSpPr>
              <a:grpSpLocks/>
            </p:cNvGrpSpPr>
            <p:nvPr/>
          </p:nvGrpSpPr>
          <p:grpSpPr bwMode="auto">
            <a:xfrm>
              <a:off x="5328" y="10866"/>
              <a:ext cx="288" cy="1296"/>
              <a:chOff x="3672" y="5616"/>
              <a:chExt cx="288" cy="1296"/>
            </a:xfrm>
          </p:grpSpPr>
          <p:sp>
            <p:nvSpPr>
              <p:cNvPr id="47148" name="Rectangle 37"/>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49" name="Rectangle 38"/>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50" name="Rectangle 39"/>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47137" name="Group 40"/>
            <p:cNvGrpSpPr>
              <a:grpSpLocks/>
            </p:cNvGrpSpPr>
            <p:nvPr/>
          </p:nvGrpSpPr>
          <p:grpSpPr bwMode="auto">
            <a:xfrm>
              <a:off x="7632" y="10866"/>
              <a:ext cx="288" cy="1296"/>
              <a:chOff x="3672" y="5616"/>
              <a:chExt cx="288" cy="1296"/>
            </a:xfrm>
          </p:grpSpPr>
          <p:sp>
            <p:nvSpPr>
              <p:cNvPr id="47145" name="Rectangle 41"/>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46" name="Rectangle 42"/>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7147" name="Rectangle 43"/>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7138" name="Text Box 44"/>
            <p:cNvSpPr txBox="1">
              <a:spLocks noChangeArrowheads="1"/>
            </p:cNvSpPr>
            <p:nvPr/>
          </p:nvSpPr>
          <p:spPr bwMode="auto">
            <a:xfrm>
              <a:off x="8928" y="11010"/>
              <a:ext cx="28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Layer 2 (Ground Plane)</a:t>
              </a:r>
            </a:p>
          </p:txBody>
        </p:sp>
        <p:sp>
          <p:nvSpPr>
            <p:cNvPr id="47139" name="Text Box 45"/>
            <p:cNvSpPr txBox="1">
              <a:spLocks noChangeArrowheads="1"/>
            </p:cNvSpPr>
            <p:nvPr/>
          </p:nvSpPr>
          <p:spPr bwMode="auto">
            <a:xfrm>
              <a:off x="8928" y="11586"/>
              <a:ext cx="26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Layer 3 (+5V Plane)</a:t>
              </a:r>
            </a:p>
          </p:txBody>
        </p:sp>
        <p:sp>
          <p:nvSpPr>
            <p:cNvPr id="47140" name="Text Box 46"/>
            <p:cNvSpPr txBox="1">
              <a:spLocks noChangeArrowheads="1"/>
            </p:cNvSpPr>
            <p:nvPr/>
          </p:nvSpPr>
          <p:spPr bwMode="auto">
            <a:xfrm>
              <a:off x="8928" y="11946"/>
              <a:ext cx="230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Layer 4 (Signals)</a:t>
              </a:r>
            </a:p>
          </p:txBody>
        </p:sp>
        <p:sp>
          <p:nvSpPr>
            <p:cNvPr id="47141" name="Text Box 47"/>
            <p:cNvSpPr txBox="1">
              <a:spLocks noChangeArrowheads="1"/>
            </p:cNvSpPr>
            <p:nvPr/>
          </p:nvSpPr>
          <p:spPr bwMode="auto">
            <a:xfrm>
              <a:off x="2664" y="12522"/>
              <a:ext cx="23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Grounded Trace</a:t>
              </a:r>
            </a:p>
          </p:txBody>
        </p:sp>
        <p:sp>
          <p:nvSpPr>
            <p:cNvPr id="47142" name="Line 48"/>
            <p:cNvSpPr>
              <a:spLocks noChangeShapeType="1"/>
            </p:cNvSpPr>
            <p:nvPr/>
          </p:nvSpPr>
          <p:spPr bwMode="auto">
            <a:xfrm flipV="1">
              <a:off x="4032" y="12234"/>
              <a:ext cx="216"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3" name="Line 49"/>
            <p:cNvSpPr>
              <a:spLocks noChangeShapeType="1"/>
            </p:cNvSpPr>
            <p:nvPr/>
          </p:nvSpPr>
          <p:spPr bwMode="auto">
            <a:xfrm flipH="1" flipV="1">
              <a:off x="5760" y="12306"/>
              <a:ext cx="43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4" name="Line 50"/>
            <p:cNvSpPr>
              <a:spLocks noChangeShapeType="1"/>
            </p:cNvSpPr>
            <p:nvPr/>
          </p:nvSpPr>
          <p:spPr bwMode="auto">
            <a:xfrm>
              <a:off x="7272" y="10362"/>
              <a:ext cx="936"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bwMode="auto">
          <a:xfrm>
            <a:off x="228600" y="533400"/>
            <a:ext cx="8610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Multilayer PCBs</a:t>
            </a:r>
          </a:p>
          <a:p>
            <a:pPr lvl="2"/>
            <a:r>
              <a:rPr lang="en-US" altLang="en-US" smtClean="0"/>
              <a:t>Most mixed-signal DIBs are formed using 6- to 30-layer PCBs. The arrangement of layers in a PCB is known as the stackup.  </a:t>
            </a:r>
          </a:p>
          <a:p>
            <a:pPr lvl="2"/>
            <a:r>
              <a:rPr lang="en-US" altLang="en-US" smtClean="0"/>
              <a:t>The stackup of a DIB may vary from one type of DUT to another, but there are some general guidelines that are commonly followed. </a:t>
            </a:r>
          </a:p>
          <a:p>
            <a:pPr lvl="2"/>
            <a:r>
              <a:rPr lang="en-US" altLang="en-US" smtClean="0"/>
              <a:t>The internal layers are typically used for ground and power distribution</a:t>
            </a:r>
          </a:p>
          <a:p>
            <a:pPr lvl="2"/>
            <a:r>
              <a:rPr lang="en-US" altLang="en-US" smtClean="0"/>
              <a:t>Internal layer can be used to shield critical traces between two ground planes (layer).  </a:t>
            </a:r>
          </a:p>
          <a:p>
            <a:pPr lvl="2"/>
            <a:r>
              <a:rPr lang="en-US" altLang="en-US" smtClean="0"/>
              <a:t>The outer layers are usually reserved for critical signals or those signal traces that might need to be modified after the DIB has been fabricated.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bwMode="auto">
          <a:xfrm>
            <a:off x="0" y="533400"/>
            <a:ext cx="8610600" cy="601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Multilayer PCBs</a:t>
            </a:r>
          </a:p>
          <a:p>
            <a:pPr lvl="2"/>
            <a:r>
              <a:rPr lang="en-US" altLang="en-US" smtClean="0"/>
              <a:t>In addition to the trace layers and insulator layers in a PCB, the outer layers are usually coated with a material called a solder mask.  This thin non-conductive layer keeps solder from flowing all over the traces when the DIB components are soldered onto the PCB.  The soldermask helps to prevent unwanted solder shorts between adjacent traces.  </a:t>
            </a:r>
          </a:p>
          <a:p>
            <a:pPr lvl="2"/>
            <a:r>
              <a:rPr lang="en-US" altLang="en-US" smtClean="0"/>
              <a:t>A silkscreened pattern may also be printed on the outer layers of the PCB.  The silkscreened patterns show the outline and reference numbers for all the DIB components, such as resistors, capacitors, relays, and connectors and the DUTs.  The silkscreened patterns are quite useful during the DIB component assembly process and they are equally useful during the test program debugging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bwMode="auto">
          <a:xfrm>
            <a:off x="152400" y="990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PCB Materials</a:t>
            </a:r>
          </a:p>
          <a:p>
            <a:pPr lvl="2" algn="just">
              <a:spcBef>
                <a:spcPts val="1200"/>
              </a:spcBef>
            </a:pPr>
            <a:r>
              <a:rPr lang="en-US" altLang="en-US" smtClean="0"/>
              <a:t>Printed circuit boards can be constructed using a variety of materials.  </a:t>
            </a:r>
          </a:p>
          <a:p>
            <a:pPr lvl="2" algn="just">
              <a:spcBef>
                <a:spcPts val="1200"/>
              </a:spcBef>
            </a:pPr>
            <a:r>
              <a:rPr lang="en-US" altLang="en-US" smtClean="0"/>
              <a:t>The most common trace material is copper, due to its excellent electrical conductivity.  </a:t>
            </a:r>
          </a:p>
          <a:p>
            <a:pPr lvl="2" algn="just">
              <a:spcBef>
                <a:spcPts val="1200"/>
              </a:spcBef>
            </a:pPr>
            <a:r>
              <a:rPr lang="en-US" altLang="en-US" smtClean="0"/>
              <a:t>The most common insulator material is FR4 (fire retardant, type 4) fiberglass.  Fiberglass is an inexpensive material that exhibits good electrical properties up to several hundred megahertz.  As frequencies approach 1 GHz, more exotic materials such as Teflon</a:t>
            </a:r>
            <a:r>
              <a:rPr lang="en-US" altLang="en-US" baseline="30000" smtClean="0">
                <a:sym typeface="Symbol" panose="05050102010706020507" pitchFamily="18" charset="2"/>
              </a:rPr>
              <a:t></a:t>
            </a:r>
            <a:r>
              <a:rPr lang="en-US" altLang="en-US" smtClean="0"/>
              <a:t> or cynate ester may be used.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bwMode="auto">
          <a:xfrm>
            <a:off x="304800" y="990600"/>
            <a:ext cx="8610600" cy="556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Printed Circuit Boards (PCBs)</a:t>
            </a:r>
          </a:p>
          <a:p>
            <a:pPr lvl="1"/>
            <a:r>
              <a:rPr lang="en-US" altLang="en-US" smtClean="0"/>
              <a:t>PCB Materials</a:t>
            </a:r>
          </a:p>
          <a:p>
            <a:pPr lvl="2">
              <a:spcBef>
                <a:spcPts val="1200"/>
              </a:spcBef>
            </a:pPr>
            <a:r>
              <a:rPr lang="en-US" altLang="en-US" smtClean="0"/>
              <a:t>Teflon</a:t>
            </a:r>
            <a:r>
              <a:rPr lang="en-US" altLang="en-US" baseline="30000" smtClean="0">
                <a:sym typeface="Symbol" panose="05050102010706020507" pitchFamily="18" charset="2"/>
              </a:rPr>
              <a:t></a:t>
            </a:r>
            <a:r>
              <a:rPr lang="en-US" altLang="en-US" baseline="30000" smtClean="0"/>
              <a:t>*</a:t>
            </a:r>
            <a:r>
              <a:rPr lang="en-US" altLang="en-US" smtClean="0"/>
              <a:t> exhibits excellent microwave characteristics, including low signal loss and a low dielectric constant.  However, it suffers from poor mechanical stiffness. </a:t>
            </a:r>
          </a:p>
          <a:p>
            <a:pPr lvl="2">
              <a:spcBef>
                <a:spcPts val="1200"/>
              </a:spcBef>
            </a:pPr>
            <a:r>
              <a:rPr lang="en-US" altLang="en-US" smtClean="0"/>
              <a:t>Cynate ester is a material with reasonably good high frequency properties and yet it is stiff enough to withstand the mechanical stress of production testing.  </a:t>
            </a:r>
          </a:p>
          <a:p>
            <a:pPr lvl="2">
              <a:spcBef>
                <a:spcPts val="1200"/>
              </a:spcBef>
            </a:pPr>
            <a:r>
              <a:rPr lang="en-US" altLang="en-US" smtClean="0"/>
              <a:t>One possible compromise between the good electrical properties of Teflon</a:t>
            </a:r>
            <a:r>
              <a:rPr lang="en-US" altLang="en-US" baseline="30000" smtClean="0">
                <a:sym typeface="Symbol" panose="05050102010706020507" pitchFamily="18" charset="2"/>
              </a:rPr>
              <a:t></a:t>
            </a:r>
            <a:r>
              <a:rPr lang="en-US" altLang="en-US" smtClean="0"/>
              <a:t> and the good mechanical properties of  cynate ester is a hybrid stackup consisting of sandwiched layers of Teflon</a:t>
            </a:r>
            <a:r>
              <a:rPr lang="en-US" altLang="en-US" baseline="30000" smtClean="0">
                <a:sym typeface="Symbol" panose="05050102010706020507" pitchFamily="18" charset="2"/>
              </a:rPr>
              <a:t></a:t>
            </a:r>
            <a:r>
              <a:rPr lang="en-US" altLang="en-US" smtClean="0"/>
              <a:t> and either FR4 or cynate ester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bwMode="auto">
          <a:xfrm>
            <a:off x="152400" y="533400"/>
            <a:ext cx="88392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Purpose of the Device Interface Board</a:t>
            </a:r>
          </a:p>
          <a:p>
            <a:pPr lvl="1"/>
            <a:r>
              <a:rPr lang="en-US" altLang="en-US" sz="2400" smtClean="0"/>
              <a:t>Definitions:</a:t>
            </a:r>
          </a:p>
          <a:p>
            <a:pPr lvl="2"/>
            <a:r>
              <a:rPr lang="en-US" altLang="en-US" sz="2000" smtClean="0"/>
              <a:t>DIB: Device Interface Board</a:t>
            </a:r>
          </a:p>
          <a:p>
            <a:pPr lvl="2"/>
            <a:r>
              <a:rPr lang="en-US" altLang="en-US" sz="2000" smtClean="0"/>
              <a:t>HIB: Handler Interface Board</a:t>
            </a:r>
          </a:p>
          <a:p>
            <a:pPr lvl="2"/>
            <a:r>
              <a:rPr lang="en-US" altLang="en-US" sz="2000" smtClean="0"/>
              <a:t>PIB: Prober Interface Board</a:t>
            </a:r>
          </a:p>
          <a:p>
            <a:r>
              <a:rPr lang="en-US" altLang="en-US" sz="2800" smtClean="0"/>
              <a:t>Electrical and mechanical interface between and ATE</a:t>
            </a:r>
          </a:p>
          <a:p>
            <a:pPr lvl="1"/>
            <a:r>
              <a:rPr lang="en-US" altLang="en-US" sz="2400" smtClean="0"/>
              <a:t>Electrical Interface:</a:t>
            </a:r>
          </a:p>
          <a:p>
            <a:pPr lvl="2"/>
            <a:r>
              <a:rPr lang="en-US" altLang="en-US" sz="2000" smtClean="0"/>
              <a:t>Distributing the power and signals from the ATE to the DUT</a:t>
            </a:r>
          </a:p>
          <a:p>
            <a:pPr lvl="2"/>
            <a:r>
              <a:rPr lang="en-US" altLang="en-US" sz="2000" smtClean="0"/>
              <a:t>Signal conditioning to comply with DUT requirements</a:t>
            </a:r>
          </a:p>
          <a:p>
            <a:pPr lvl="2"/>
            <a:r>
              <a:rPr lang="en-US" altLang="en-US" sz="2000" smtClean="0"/>
              <a:t>Optimizing Tester efficiency by on DIB components</a:t>
            </a:r>
          </a:p>
          <a:p>
            <a:pPr lvl="1"/>
            <a:r>
              <a:rPr lang="en-US" altLang="en-US" sz="2400" smtClean="0"/>
              <a:t>Mechanical Interface:</a:t>
            </a:r>
          </a:p>
          <a:p>
            <a:pPr lvl="2"/>
            <a:r>
              <a:rPr lang="en-US" altLang="en-US" sz="2000" smtClean="0"/>
              <a:t>Aligning the DUT from Handler/Prober to DUT contactor on DIB</a:t>
            </a:r>
          </a:p>
          <a:p>
            <a:pPr lvl="2"/>
            <a:r>
              <a:rPr lang="en-US" altLang="en-US" sz="2000" smtClean="0"/>
              <a:t>Comply with mechanical forces introduced by Handler/Prober when inserting DUT to socket</a:t>
            </a:r>
          </a:p>
          <a:p>
            <a:pPr lvl="2"/>
            <a:r>
              <a:rPr lang="en-US" altLang="en-US" sz="2000" smtClean="0"/>
              <a:t>Aligning the DIB to the test head of the 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bwMode="auto">
          <a:xfrm>
            <a:off x="304800" y="533400"/>
            <a:ext cx="8610600" cy="617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Parasitics</a:t>
            </a:r>
          </a:p>
          <a:p>
            <a:pPr lvl="2"/>
            <a:r>
              <a:rPr lang="en-US" altLang="en-US" smtClean="0"/>
              <a:t>One of the most important DIB components is the printed circuit board (PCB) trace. </a:t>
            </a:r>
          </a:p>
          <a:p>
            <a:pPr lvl="2"/>
            <a:r>
              <a:rPr lang="en-US" altLang="en-US" smtClean="0"/>
              <a:t> It is easy to think that wires and traces are not components at all, but are instead represented by the connecting lines that appear in a schematic.  However, PCB traces are slightly resistive, slightly inductive, and slightly capacitive in nature.  </a:t>
            </a:r>
          </a:p>
          <a:p>
            <a:pPr lvl="2"/>
            <a:r>
              <a:rPr lang="en-US" altLang="en-US" smtClean="0"/>
              <a:t>Often, trace parasitics can be ignored, especially when working with low frequencies and low to moderate current levels.  Other times, the parasitics will have a significant effect on a circuit’s behavior.  The test engineer should always be aware of the potential problems that trace parasitics might pose.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bwMode="auto">
          <a:xfrm>
            <a:off x="3048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Parasitics</a:t>
            </a:r>
          </a:p>
          <a:p>
            <a:pPr lvl="2"/>
            <a:r>
              <a:rPr lang="en-US" altLang="en-US" smtClean="0"/>
              <a:t>Trace resistance on DIBs seldom exceeds a few Ohms.  </a:t>
            </a:r>
          </a:p>
          <a:p>
            <a:pPr lvl="2"/>
            <a:r>
              <a:rPr lang="en-US" altLang="en-US" smtClean="0"/>
              <a:t>Inductance can be anywhere from one or two nanohenrys to several microhenrys.  </a:t>
            </a:r>
          </a:p>
          <a:p>
            <a:pPr lvl="2"/>
            <a:r>
              <a:rPr lang="en-US" altLang="en-US" smtClean="0"/>
              <a:t>Capacitance can range from one or two picofarads to tens of picofarads.  </a:t>
            </a:r>
          </a:p>
          <a:p>
            <a:pPr lvl="2"/>
            <a:r>
              <a:rPr lang="en-US" altLang="en-US" smtClean="0"/>
              <a:t>Although these values are very approximate, they can be used as a thumbnail estimate to determine whether the parasitic elements might be large enough to affect the DUT’s performance.    </a:t>
            </a:r>
          </a:p>
          <a:p>
            <a:pPr lvl="2"/>
            <a:r>
              <a:rPr lang="en-US" altLang="en-US" smtClean="0"/>
              <a:t>To estimate trace parasitics with a little more accuracy, we need to review the equations for trace resistance, inductance, and capacitance.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Resistance</a:t>
            </a:r>
          </a:p>
          <a:p>
            <a:pPr lvl="2" algn="just">
              <a:spcBef>
                <a:spcPts val="1200"/>
              </a:spcBef>
            </a:pPr>
            <a:r>
              <a:rPr lang="en-US" altLang="en-US" smtClean="0"/>
              <a:t>The parasitic resistance of a PCB trace is directly proportional to the length of the trace, and inversely proportional to the height and width of the trace.  The equation for resistance in a uniform conductive material with a rectangular cross section is:</a:t>
            </a:r>
          </a:p>
          <a:p>
            <a:pPr lvl="2" algn="just">
              <a:spcBef>
                <a:spcPts val="1200"/>
              </a:spcBef>
            </a:pPr>
            <a:endParaRPr lang="en-US" altLang="en-US" smtClean="0"/>
          </a:p>
          <a:p>
            <a:pPr lvl="2" algn="just">
              <a:spcBef>
                <a:spcPts val="1200"/>
              </a:spcBef>
            </a:pPr>
            <a:endParaRPr lang="en-US" altLang="en-US" smtClean="0"/>
          </a:p>
          <a:p>
            <a:pPr lvl="2" algn="just">
              <a:spcBef>
                <a:spcPts val="1200"/>
              </a:spcBef>
            </a:pPr>
            <a:r>
              <a:rPr lang="en-US" altLang="en-US" smtClean="0"/>
              <a:t>where: </a:t>
            </a:r>
            <a:r>
              <a:rPr lang="en-US" altLang="en-US" i="1" smtClean="0"/>
              <a:t>R</a:t>
            </a:r>
            <a:r>
              <a:rPr lang="en-US" altLang="en-US" smtClean="0"/>
              <a:t> = trace resistance, </a:t>
            </a:r>
            <a:r>
              <a:rPr lang="en-US" altLang="en-US" i="1" smtClean="0"/>
              <a:t>l</a:t>
            </a:r>
            <a:r>
              <a:rPr lang="en-US" altLang="en-US" baseline="-25000" smtClean="0"/>
              <a:t>trace</a:t>
            </a:r>
            <a:r>
              <a:rPr lang="en-US" altLang="en-US" smtClean="0"/>
              <a:t> = trace length, </a:t>
            </a:r>
            <a:r>
              <a:rPr lang="en-US" altLang="en-US" i="1" smtClean="0"/>
              <a:t>W</a:t>
            </a:r>
            <a:r>
              <a:rPr lang="en-US" altLang="en-US" smtClean="0"/>
              <a:t>= trace width, </a:t>
            </a:r>
            <a:r>
              <a:rPr lang="en-US" altLang="en-US" i="1" smtClean="0"/>
              <a:t>T</a:t>
            </a:r>
            <a:r>
              <a:rPr lang="en-US" altLang="en-US" smtClean="0"/>
              <a:t> = trace thickness (about 1 mil), and </a:t>
            </a:r>
            <a:r>
              <a:rPr lang="en-US" altLang="en-US" smtClean="0">
                <a:latin typeface="Symbol" panose="05050102010706020507" pitchFamily="18" charset="2"/>
              </a:rPr>
              <a:t>s</a:t>
            </a:r>
            <a:r>
              <a:rPr lang="en-US" altLang="en-US" smtClean="0"/>
              <a:t> is the conductivity of the trace material.</a:t>
            </a:r>
          </a:p>
          <a:p>
            <a:pPr lvl="3" algn="just">
              <a:spcBef>
                <a:spcPts val="1200"/>
              </a:spcBef>
            </a:pPr>
            <a:r>
              <a:rPr lang="en-US" altLang="en-US" smtClean="0"/>
              <a:t>copper conductivity =  5.7 x 10</a:t>
            </a:r>
            <a:r>
              <a:rPr lang="en-US" altLang="en-US" baseline="30000" smtClean="0"/>
              <a:t>7</a:t>
            </a:r>
            <a:r>
              <a:rPr lang="en-US" altLang="en-US" smtClean="0"/>
              <a:t> ohm-meters</a:t>
            </a:r>
            <a:r>
              <a:rPr lang="en-US" altLang="en-US" baseline="30000" smtClean="0"/>
              <a:t>-1</a:t>
            </a:r>
          </a:p>
          <a:p>
            <a:pPr lvl="3" algn="just">
              <a:spcBef>
                <a:spcPts val="1200"/>
              </a:spcBef>
            </a:pPr>
            <a:r>
              <a:rPr lang="en-US" altLang="en-US" smtClean="0"/>
              <a:t>1 mil = 1/39000 meter = 2.56 x 10</a:t>
            </a:r>
            <a:r>
              <a:rPr lang="en-US" altLang="en-US" baseline="30000" smtClean="0"/>
              <a:t>-5</a:t>
            </a:r>
            <a:r>
              <a:rPr lang="en-US" altLang="en-US" smtClean="0"/>
              <a:t> meter</a:t>
            </a:r>
          </a:p>
        </p:txBody>
      </p:sp>
      <p:graphicFrame>
        <p:nvGraphicFramePr>
          <p:cNvPr id="3074" name="Object 4"/>
          <p:cNvGraphicFramePr>
            <a:graphicFrameLocks noChangeAspect="1"/>
          </p:cNvGraphicFramePr>
          <p:nvPr/>
        </p:nvGraphicFramePr>
        <p:xfrm>
          <a:off x="3886200" y="3810000"/>
          <a:ext cx="1262063" cy="781050"/>
        </p:xfrm>
        <a:graphic>
          <a:graphicData uri="http://schemas.openxmlformats.org/presentationml/2006/ole">
            <mc:AlternateContent xmlns:mc="http://schemas.openxmlformats.org/markup-compatibility/2006">
              <mc:Choice xmlns:v="urn:schemas-microsoft-com:vml" Requires="v">
                <p:oleObj spid="_x0000_s3087" name="Equation" r:id="rId3" imgW="634680" imgH="393480" progId="Equation.DSMT4">
                  <p:embed/>
                </p:oleObj>
              </mc:Choice>
              <mc:Fallback>
                <p:oleObj name="Equation" r:id="rId3" imgW="634680" imgH="393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0"/>
                        <a:ext cx="12620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bwMode="auto">
          <a:xfrm>
            <a:off x="304800" y="10668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r>
              <a:rPr lang="en-US" altLang="en-US" smtClean="0"/>
              <a:t>Problem</a:t>
            </a:r>
          </a:p>
          <a:p>
            <a:pPr lvl="3" algn="just">
              <a:spcBef>
                <a:spcPts val="1200"/>
              </a:spcBef>
            </a:pPr>
            <a:r>
              <a:rPr lang="en-US" altLang="en-US" smtClean="0">
                <a:solidFill>
                  <a:srgbClr val="000000"/>
                </a:solidFill>
              </a:rPr>
              <a:t>Calculate the parasitic resistance of a PCB trace that is 15 inches long, 1 mil thick, and 20 mils wide.</a:t>
            </a:r>
          </a:p>
          <a:p>
            <a:pPr lvl="2" algn="just">
              <a:spcBef>
                <a:spcPts val="1200"/>
              </a:spcBef>
            </a:pPr>
            <a:r>
              <a:rPr lang="en-US" altLang="en-US" b="1" i="1" smtClean="0"/>
              <a:t>Solution:</a:t>
            </a:r>
          </a:p>
          <a:p>
            <a:pPr lvl="3" algn="just">
              <a:spcBef>
                <a:spcPts val="1200"/>
              </a:spcBef>
            </a:pPr>
            <a:r>
              <a:rPr lang="en-US" altLang="en-US" smtClean="0"/>
              <a:t>First we convert all units of length into meters:</a:t>
            </a:r>
          </a:p>
          <a:p>
            <a:pPr lvl="3" algn="just">
              <a:spcBef>
                <a:spcPts val="600"/>
              </a:spcBef>
            </a:pPr>
            <a:r>
              <a:rPr lang="en-US" altLang="en-US" i="1" smtClean="0"/>
              <a:t>L</a:t>
            </a:r>
            <a:r>
              <a:rPr lang="en-US" altLang="en-US" smtClean="0"/>
              <a:t> = 15 inches * (1 meter / 39 inches) = 0.38462 meters</a:t>
            </a:r>
          </a:p>
          <a:p>
            <a:pPr lvl="3" algn="just">
              <a:spcBef>
                <a:spcPts val="600"/>
              </a:spcBef>
            </a:pPr>
            <a:r>
              <a:rPr lang="en-US" altLang="en-US" i="1" smtClean="0"/>
              <a:t>T</a:t>
            </a:r>
            <a:r>
              <a:rPr lang="en-US" altLang="en-US" smtClean="0"/>
              <a:t> = 1 mil * (1 meter / 39370 mils) = 2.54 x 10</a:t>
            </a:r>
            <a:r>
              <a:rPr lang="en-US" altLang="en-US" baseline="30000" smtClean="0"/>
              <a:t>-5</a:t>
            </a:r>
            <a:r>
              <a:rPr lang="en-US" altLang="en-US" smtClean="0"/>
              <a:t> meters</a:t>
            </a:r>
          </a:p>
          <a:p>
            <a:pPr lvl="3" algn="just">
              <a:spcBef>
                <a:spcPts val="600"/>
              </a:spcBef>
            </a:pPr>
            <a:r>
              <a:rPr lang="en-US" altLang="en-US" i="1" smtClean="0"/>
              <a:t>W</a:t>
            </a:r>
            <a:r>
              <a:rPr lang="en-US" altLang="en-US" smtClean="0"/>
              <a:t> = 20 mil * (1 meter / 39370 mils) = 5.08 x 10</a:t>
            </a:r>
            <a:r>
              <a:rPr lang="en-US" altLang="en-US" baseline="30000" smtClean="0"/>
              <a:t>-4</a:t>
            </a:r>
            <a:r>
              <a:rPr lang="en-US" altLang="en-US" smtClean="0"/>
              <a:t> meters</a:t>
            </a:r>
          </a:p>
          <a:p>
            <a:pPr lvl="3" algn="just">
              <a:spcBef>
                <a:spcPts val="1200"/>
              </a:spcBef>
            </a:pPr>
            <a:r>
              <a:rPr lang="en-US" altLang="en-US" smtClean="0"/>
              <a:t>Applying the previous equation to a copper trace, we get a total parasitic resistance of:</a:t>
            </a:r>
          </a:p>
        </p:txBody>
      </p:sp>
      <p:graphicFrame>
        <p:nvGraphicFramePr>
          <p:cNvPr id="4098" name="Object 4"/>
          <p:cNvGraphicFramePr>
            <a:graphicFrameLocks noChangeAspect="1"/>
          </p:cNvGraphicFramePr>
          <p:nvPr/>
        </p:nvGraphicFramePr>
        <p:xfrm>
          <a:off x="2095500" y="5257800"/>
          <a:ext cx="5694363" cy="784225"/>
        </p:xfrm>
        <a:graphic>
          <a:graphicData uri="http://schemas.openxmlformats.org/presentationml/2006/ole">
            <mc:AlternateContent xmlns:mc="http://schemas.openxmlformats.org/markup-compatibility/2006">
              <mc:Choice xmlns:v="urn:schemas-microsoft-com:vml" Requires="v">
                <p:oleObj spid="_x0000_s4112" name="Equation" r:id="rId3" imgW="2844720" imgH="393480" progId="Equation.3">
                  <p:embed/>
                </p:oleObj>
              </mc:Choice>
              <mc:Fallback>
                <p:oleObj name="Equation" r:id="rId3" imgW="28447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5257800"/>
                        <a:ext cx="5694363"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5"/>
          <p:cNvSpPr txBox="1">
            <a:spLocks noChangeArrowheads="1"/>
          </p:cNvSpPr>
          <p:nvPr/>
        </p:nvSpPr>
        <p:spPr bwMode="auto">
          <a:xfrm>
            <a:off x="7659688" y="5410200"/>
            <a:ext cx="417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ym typeface="Symbol" panose="05050102010706020507" pitchFamily="18" charset="2"/>
              </a:rPr>
              <a:t></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bwMode="auto">
          <a:xfrm>
            <a:off x="228600" y="228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Inductance</a:t>
            </a:r>
          </a:p>
          <a:p>
            <a:pPr lvl="2"/>
            <a:r>
              <a:rPr lang="en-US" altLang="en-US" smtClean="0"/>
              <a:t>The inductance of a DIB trace depends on the shape and size of the trace, as well as the geometry of the signal path through which the currents flow to and from the load impedance.  The figure below shows a signal source feeding a load impedance through a pair of signal lines.  In this example, the current is forced to return to the source through a dedicated current return line.  The signal line and the current return line form a loop through which the load current flows.  </a:t>
            </a:r>
          </a:p>
        </p:txBody>
      </p:sp>
      <p:grpSp>
        <p:nvGrpSpPr>
          <p:cNvPr id="54275" name="Group 4"/>
          <p:cNvGrpSpPr>
            <a:grpSpLocks/>
          </p:cNvGrpSpPr>
          <p:nvPr/>
        </p:nvGrpSpPr>
        <p:grpSpPr bwMode="auto">
          <a:xfrm>
            <a:off x="1066800" y="4724400"/>
            <a:ext cx="6508750" cy="1874838"/>
            <a:chOff x="2952" y="10656"/>
            <a:chExt cx="7848" cy="2232"/>
          </a:xfrm>
        </p:grpSpPr>
        <p:sp>
          <p:nvSpPr>
            <p:cNvPr id="54276" name="Freeform 5"/>
            <p:cNvSpPr>
              <a:spLocks noChangeAspect="1"/>
            </p:cNvSpPr>
            <p:nvPr/>
          </p:nvSpPr>
          <p:spPr bwMode="auto">
            <a:xfrm>
              <a:off x="8352" y="11376"/>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77" name="Freeform 6"/>
            <p:cNvSpPr>
              <a:spLocks/>
            </p:cNvSpPr>
            <p:nvPr/>
          </p:nvSpPr>
          <p:spPr bwMode="auto">
            <a:xfrm>
              <a:off x="4248" y="12672"/>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54278" name="Line 7"/>
            <p:cNvSpPr>
              <a:spLocks noChangeShapeType="1"/>
            </p:cNvSpPr>
            <p:nvPr/>
          </p:nvSpPr>
          <p:spPr bwMode="auto">
            <a:xfrm>
              <a:off x="8424" y="1216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8"/>
            <p:cNvSpPr>
              <a:spLocks noChangeShapeType="1"/>
            </p:cNvSpPr>
            <p:nvPr/>
          </p:nvSpPr>
          <p:spPr bwMode="auto">
            <a:xfrm flipH="1">
              <a:off x="4392" y="12384"/>
              <a:ext cx="40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80" name="Group 9"/>
            <p:cNvGrpSpPr>
              <a:grpSpLocks/>
            </p:cNvGrpSpPr>
            <p:nvPr/>
          </p:nvGrpSpPr>
          <p:grpSpPr bwMode="auto">
            <a:xfrm>
              <a:off x="4104" y="11520"/>
              <a:ext cx="576" cy="576"/>
              <a:chOff x="2520" y="4320"/>
              <a:chExt cx="576" cy="576"/>
            </a:xfrm>
          </p:grpSpPr>
          <p:sp>
            <p:nvSpPr>
              <p:cNvPr id="54291" name="Oval 10"/>
              <p:cNvSpPr>
                <a:spLocks noChangeArrowheads="1"/>
              </p:cNvSpPr>
              <p:nvPr/>
            </p:nvSpPr>
            <p:spPr bwMode="auto">
              <a:xfrm>
                <a:off x="2520" y="4320"/>
                <a:ext cx="576" cy="576"/>
              </a:xfrm>
              <a:prstGeom prst="ellipse">
                <a:avLst/>
              </a:prstGeom>
              <a:solidFill>
                <a:srgbClr val="FFFFFF"/>
              </a:solidFill>
              <a:ln w="1587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a:p>
            </p:txBody>
          </p:sp>
          <p:grpSp>
            <p:nvGrpSpPr>
              <p:cNvPr id="54292" name="Group 11"/>
              <p:cNvGrpSpPr>
                <a:grpSpLocks/>
              </p:cNvGrpSpPr>
              <p:nvPr/>
            </p:nvGrpSpPr>
            <p:grpSpPr bwMode="auto">
              <a:xfrm>
                <a:off x="2664" y="4422"/>
                <a:ext cx="288" cy="360"/>
                <a:chOff x="4329" y="6567"/>
                <a:chExt cx="1296" cy="971"/>
              </a:xfrm>
            </p:grpSpPr>
            <p:sp>
              <p:nvSpPr>
                <p:cNvPr id="54293" name="Freeform 12"/>
                <p:cNvSpPr>
                  <a:spLocks/>
                </p:cNvSpPr>
                <p:nvPr/>
              </p:nvSpPr>
              <p:spPr bwMode="auto">
                <a:xfrm>
                  <a:off x="4329" y="6567"/>
                  <a:ext cx="329" cy="486"/>
                </a:xfrm>
                <a:custGeom>
                  <a:avLst/>
                  <a:gdLst>
                    <a:gd name="T0" fmla="*/ 0 w 1800"/>
                    <a:gd name="T1" fmla="*/ 84 h 2820"/>
                    <a:gd name="T2" fmla="*/ 7 w 1800"/>
                    <a:gd name="T3" fmla="*/ 67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3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4" name="Freeform 13"/>
                <p:cNvSpPr>
                  <a:spLocks/>
                </p:cNvSpPr>
                <p:nvPr/>
              </p:nvSpPr>
              <p:spPr bwMode="auto">
                <a:xfrm flipH="1">
                  <a:off x="4639" y="6570"/>
                  <a:ext cx="329" cy="483"/>
                </a:xfrm>
                <a:custGeom>
                  <a:avLst/>
                  <a:gdLst>
                    <a:gd name="T0" fmla="*/ 0 w 1800"/>
                    <a:gd name="T1" fmla="*/ 83 h 2820"/>
                    <a:gd name="T2" fmla="*/ 7 w 1800"/>
                    <a:gd name="T3" fmla="*/ 66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3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5" name="Freeform 14"/>
                <p:cNvSpPr>
                  <a:spLocks/>
                </p:cNvSpPr>
                <p:nvPr/>
              </p:nvSpPr>
              <p:spPr bwMode="auto">
                <a:xfrm rot="10800000">
                  <a:off x="5296" y="7052"/>
                  <a:ext cx="329" cy="486"/>
                </a:xfrm>
                <a:custGeom>
                  <a:avLst/>
                  <a:gdLst>
                    <a:gd name="T0" fmla="*/ 0 w 1800"/>
                    <a:gd name="T1" fmla="*/ 84 h 2820"/>
                    <a:gd name="T2" fmla="*/ 7 w 1800"/>
                    <a:gd name="T3" fmla="*/ 67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3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6" name="Freeform 15"/>
                <p:cNvSpPr>
                  <a:spLocks/>
                </p:cNvSpPr>
                <p:nvPr/>
              </p:nvSpPr>
              <p:spPr bwMode="auto">
                <a:xfrm rot="10800000" flipH="1">
                  <a:off x="4968" y="7056"/>
                  <a:ext cx="328" cy="482"/>
                </a:xfrm>
                <a:custGeom>
                  <a:avLst/>
                  <a:gdLst>
                    <a:gd name="T0" fmla="*/ 0 w 1800"/>
                    <a:gd name="T1" fmla="*/ 82 h 2820"/>
                    <a:gd name="T2" fmla="*/ 7 w 1800"/>
                    <a:gd name="T3" fmla="*/ 66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2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54281" name="Line 16"/>
            <p:cNvSpPr>
              <a:spLocks noChangeShapeType="1"/>
            </p:cNvSpPr>
            <p:nvPr/>
          </p:nvSpPr>
          <p:spPr bwMode="auto">
            <a:xfrm flipV="1">
              <a:off x="4392" y="12096"/>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2" name="Line 17"/>
            <p:cNvSpPr>
              <a:spLocks noChangeShapeType="1"/>
            </p:cNvSpPr>
            <p:nvPr/>
          </p:nvSpPr>
          <p:spPr bwMode="auto">
            <a:xfrm flipV="1">
              <a:off x="8424" y="11160"/>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Line 18"/>
            <p:cNvSpPr>
              <a:spLocks noChangeShapeType="1"/>
            </p:cNvSpPr>
            <p:nvPr/>
          </p:nvSpPr>
          <p:spPr bwMode="auto">
            <a:xfrm flipH="1">
              <a:off x="4392" y="11160"/>
              <a:ext cx="40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4" name="Line 19"/>
            <p:cNvSpPr>
              <a:spLocks noChangeShapeType="1"/>
            </p:cNvSpPr>
            <p:nvPr/>
          </p:nvSpPr>
          <p:spPr bwMode="auto">
            <a:xfrm flipV="1">
              <a:off x="4392" y="1116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Text Box 20"/>
            <p:cNvSpPr txBox="1">
              <a:spLocks noChangeArrowheads="1"/>
            </p:cNvSpPr>
            <p:nvPr/>
          </p:nvSpPr>
          <p:spPr bwMode="auto">
            <a:xfrm>
              <a:off x="2952" y="11376"/>
              <a:ext cx="12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Signal</a:t>
              </a:r>
            </a:p>
            <a:p>
              <a:pPr algn="ctr"/>
              <a:r>
                <a:rPr lang="en-US" altLang="en-US" sz="1600">
                  <a:latin typeface="Arial" panose="020B0604020202020204" pitchFamily="34" charset="0"/>
                </a:rPr>
                <a:t>Source</a:t>
              </a:r>
              <a:endParaRPr lang="en-US" altLang="en-US" sz="2800">
                <a:latin typeface="Arial" panose="020B0604020202020204" pitchFamily="34" charset="0"/>
              </a:endParaRPr>
            </a:p>
          </p:txBody>
        </p:sp>
        <p:sp>
          <p:nvSpPr>
            <p:cNvPr id="54286" name="Text Box 21"/>
            <p:cNvSpPr txBox="1">
              <a:spLocks noChangeArrowheads="1"/>
            </p:cNvSpPr>
            <p:nvPr/>
          </p:nvSpPr>
          <p:spPr bwMode="auto">
            <a:xfrm>
              <a:off x="5400" y="10656"/>
              <a:ext cx="22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Signal Path</a:t>
              </a:r>
            </a:p>
          </p:txBody>
        </p:sp>
        <p:sp>
          <p:nvSpPr>
            <p:cNvPr id="54287" name="Text Box 22"/>
            <p:cNvSpPr txBox="1">
              <a:spLocks noChangeArrowheads="1"/>
            </p:cNvSpPr>
            <p:nvPr/>
          </p:nvSpPr>
          <p:spPr bwMode="auto">
            <a:xfrm>
              <a:off x="5328" y="12456"/>
              <a:ext cx="244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Current Return Path</a:t>
              </a:r>
            </a:p>
          </p:txBody>
        </p:sp>
        <p:sp>
          <p:nvSpPr>
            <p:cNvPr id="54288" name="AutoShape 23"/>
            <p:cNvSpPr>
              <a:spLocks noChangeArrowheads="1"/>
            </p:cNvSpPr>
            <p:nvPr/>
          </p:nvSpPr>
          <p:spPr bwMode="auto">
            <a:xfrm rot="5400000">
              <a:off x="7308" y="11412"/>
              <a:ext cx="792" cy="864"/>
            </a:xfrm>
            <a:custGeom>
              <a:avLst/>
              <a:gdLst>
                <a:gd name="T0" fmla="*/ 0 w 21600"/>
                <a:gd name="T1" fmla="*/ 0 h 21600"/>
                <a:gd name="T2" fmla="*/ 0 w 21600"/>
                <a:gd name="T3" fmla="*/ 1 h 21600"/>
                <a:gd name="T4" fmla="*/ 0 w 21600"/>
                <a:gd name="T5" fmla="*/ 1 h 21600"/>
                <a:gd name="T6" fmla="*/ 1 w 21600"/>
                <a:gd name="T7" fmla="*/ 1 h 21600"/>
                <a:gd name="T8" fmla="*/ 1 w 21600"/>
                <a:gd name="T9" fmla="*/ 1 h 21600"/>
                <a:gd name="T10" fmla="*/ 17694720 60000 65536"/>
                <a:gd name="T11" fmla="*/ 5898240 60000 65536"/>
                <a:gd name="T12" fmla="*/ 5898240 60000 65536"/>
                <a:gd name="T13" fmla="*/ 5898240 60000 65536"/>
                <a:gd name="T14" fmla="*/ 0 60000 65536"/>
                <a:gd name="T15" fmla="*/ 0 w 21600"/>
                <a:gd name="T16" fmla="*/ 8300 h 21600"/>
                <a:gd name="T17" fmla="*/ 6109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9" name="Text Box 24"/>
            <p:cNvSpPr txBox="1">
              <a:spLocks noChangeArrowheads="1"/>
            </p:cNvSpPr>
            <p:nvPr/>
          </p:nvSpPr>
          <p:spPr bwMode="auto">
            <a:xfrm>
              <a:off x="5544" y="11376"/>
              <a:ext cx="18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Load Current</a:t>
              </a:r>
            </a:p>
          </p:txBody>
        </p:sp>
        <p:sp>
          <p:nvSpPr>
            <p:cNvPr id="54290" name="Text Box 25"/>
            <p:cNvSpPr txBox="1">
              <a:spLocks noChangeArrowheads="1"/>
            </p:cNvSpPr>
            <p:nvPr/>
          </p:nvSpPr>
          <p:spPr bwMode="auto">
            <a:xfrm>
              <a:off x="8568" y="11376"/>
              <a:ext cx="223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Load Impedance</a:t>
              </a:r>
            </a:p>
            <a:p>
              <a:pPr algn="ctr"/>
              <a:r>
                <a:rPr lang="en-US" altLang="en-US" sz="1400">
                  <a:latin typeface="Arial" panose="020B0604020202020204" pitchFamily="34" charset="0"/>
                </a:rPr>
                <a:t>Z</a:t>
              </a:r>
              <a:r>
                <a:rPr lang="en-US" altLang="en-US" sz="1400" baseline="-25000">
                  <a:latin typeface="Arial" panose="020B0604020202020204" pitchFamily="34" charset="0"/>
                </a:rPr>
                <a:t>L</a:t>
              </a:r>
              <a:endParaRPr lang="en-US" altLang="en-US" sz="1400">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686" y="3146813"/>
            <a:ext cx="6933715" cy="2415787"/>
            <a:chOff x="2267" y="8735"/>
            <a:chExt cx="7597" cy="2209"/>
          </a:xfrm>
        </p:grpSpPr>
        <p:sp>
          <p:nvSpPr>
            <p:cNvPr id="3" name="Freeform 3"/>
            <p:cNvSpPr>
              <a:spLocks noChangeAspect="1"/>
            </p:cNvSpPr>
            <p:nvPr/>
          </p:nvSpPr>
          <p:spPr bwMode="auto">
            <a:xfrm>
              <a:off x="7416" y="9504"/>
              <a:ext cx="144" cy="792"/>
            </a:xfrm>
            <a:custGeom>
              <a:avLst/>
              <a:gdLst>
                <a:gd name="T0" fmla="*/ 144 w 288"/>
                <a:gd name="T1" fmla="*/ 1584 h 1584"/>
                <a:gd name="T2" fmla="*/ 144 w 288"/>
                <a:gd name="T3" fmla="*/ 1224 h 1584"/>
                <a:gd name="T4" fmla="*/ 0 w 288"/>
                <a:gd name="T5" fmla="*/ 1152 h 1584"/>
                <a:gd name="T6" fmla="*/ 288 w 288"/>
                <a:gd name="T7" fmla="*/ 1008 h 1584"/>
                <a:gd name="T8" fmla="*/ 0 w 288"/>
                <a:gd name="T9" fmla="*/ 864 h 1584"/>
                <a:gd name="T10" fmla="*/ 288 w 288"/>
                <a:gd name="T11" fmla="*/ 720 h 1584"/>
                <a:gd name="T12" fmla="*/ 0 w 288"/>
                <a:gd name="T13" fmla="*/ 576 h 1584"/>
                <a:gd name="T14" fmla="*/ 288 w 288"/>
                <a:gd name="T15" fmla="*/ 432 h 1584"/>
                <a:gd name="T16" fmla="*/ 144 w 288"/>
                <a:gd name="T17" fmla="*/ 360 h 1584"/>
                <a:gd name="T18" fmla="*/ 144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p:spPr>
          <p:txBody>
            <a:bodyPr/>
            <a:lstStyle/>
            <a:p>
              <a:endParaRPr lang="en-US" sz="3200"/>
            </a:p>
          </p:txBody>
        </p:sp>
        <p:sp>
          <p:nvSpPr>
            <p:cNvPr id="4" name="Freeform 4"/>
            <p:cNvSpPr>
              <a:spLocks/>
            </p:cNvSpPr>
            <p:nvPr/>
          </p:nvSpPr>
          <p:spPr bwMode="auto">
            <a:xfrm>
              <a:off x="3312" y="10800"/>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sz="3200"/>
            </a:p>
          </p:txBody>
        </p:sp>
        <p:sp>
          <p:nvSpPr>
            <p:cNvPr id="5" name="Line 5"/>
            <p:cNvSpPr>
              <a:spLocks noChangeShapeType="1"/>
            </p:cNvSpPr>
            <p:nvPr/>
          </p:nvSpPr>
          <p:spPr bwMode="auto">
            <a:xfrm>
              <a:off x="7488" y="10296"/>
              <a:ext cx="0" cy="216"/>
            </a:xfrm>
            <a:prstGeom prst="line">
              <a:avLst/>
            </a:prstGeom>
            <a:noFill/>
            <a:ln w="9525">
              <a:solidFill>
                <a:srgbClr val="000000"/>
              </a:solidFill>
              <a:round/>
              <a:headEnd/>
              <a:tailEnd/>
            </a:ln>
          </p:spPr>
          <p:txBody>
            <a:bodyPr/>
            <a:lstStyle/>
            <a:p>
              <a:endParaRPr lang="en-US" sz="3200"/>
            </a:p>
          </p:txBody>
        </p:sp>
        <p:sp>
          <p:nvSpPr>
            <p:cNvPr id="6" name="Line 6"/>
            <p:cNvSpPr>
              <a:spLocks noChangeShapeType="1"/>
            </p:cNvSpPr>
            <p:nvPr/>
          </p:nvSpPr>
          <p:spPr bwMode="auto">
            <a:xfrm flipH="1">
              <a:off x="3456" y="10512"/>
              <a:ext cx="4032" cy="0"/>
            </a:xfrm>
            <a:prstGeom prst="line">
              <a:avLst/>
            </a:prstGeom>
            <a:noFill/>
            <a:ln w="9525">
              <a:solidFill>
                <a:srgbClr val="000000"/>
              </a:solidFill>
              <a:round/>
              <a:headEnd/>
              <a:tailEnd/>
            </a:ln>
          </p:spPr>
          <p:txBody>
            <a:bodyPr/>
            <a:lstStyle/>
            <a:p>
              <a:endParaRPr lang="en-US" sz="3200"/>
            </a:p>
          </p:txBody>
        </p:sp>
        <p:sp>
          <p:nvSpPr>
            <p:cNvPr id="7" name="Line 7"/>
            <p:cNvSpPr>
              <a:spLocks noChangeShapeType="1"/>
            </p:cNvSpPr>
            <p:nvPr/>
          </p:nvSpPr>
          <p:spPr bwMode="auto">
            <a:xfrm flipV="1">
              <a:off x="3456" y="10224"/>
              <a:ext cx="0" cy="576"/>
            </a:xfrm>
            <a:prstGeom prst="line">
              <a:avLst/>
            </a:prstGeom>
            <a:noFill/>
            <a:ln w="9525">
              <a:solidFill>
                <a:srgbClr val="000000"/>
              </a:solidFill>
              <a:round/>
              <a:headEnd/>
              <a:tailEnd/>
            </a:ln>
          </p:spPr>
          <p:txBody>
            <a:bodyPr/>
            <a:lstStyle/>
            <a:p>
              <a:endParaRPr lang="en-US" sz="3200"/>
            </a:p>
          </p:txBody>
        </p:sp>
        <p:sp>
          <p:nvSpPr>
            <p:cNvPr id="8" name="Line 8"/>
            <p:cNvSpPr>
              <a:spLocks noChangeShapeType="1"/>
            </p:cNvSpPr>
            <p:nvPr/>
          </p:nvSpPr>
          <p:spPr bwMode="auto">
            <a:xfrm flipV="1">
              <a:off x="7488" y="9288"/>
              <a:ext cx="0" cy="216"/>
            </a:xfrm>
            <a:prstGeom prst="line">
              <a:avLst/>
            </a:prstGeom>
            <a:noFill/>
            <a:ln w="9525">
              <a:solidFill>
                <a:srgbClr val="000000"/>
              </a:solidFill>
              <a:round/>
              <a:headEnd/>
              <a:tailEnd/>
            </a:ln>
          </p:spPr>
          <p:txBody>
            <a:bodyPr/>
            <a:lstStyle/>
            <a:p>
              <a:endParaRPr lang="en-US" sz="3200"/>
            </a:p>
          </p:txBody>
        </p:sp>
        <p:sp>
          <p:nvSpPr>
            <p:cNvPr id="9" name="Line 9"/>
            <p:cNvSpPr>
              <a:spLocks noChangeShapeType="1"/>
            </p:cNvSpPr>
            <p:nvPr/>
          </p:nvSpPr>
          <p:spPr bwMode="auto">
            <a:xfrm flipV="1">
              <a:off x="3456" y="9288"/>
              <a:ext cx="0" cy="360"/>
            </a:xfrm>
            <a:prstGeom prst="line">
              <a:avLst/>
            </a:prstGeom>
            <a:noFill/>
            <a:ln w="9525">
              <a:solidFill>
                <a:srgbClr val="000000"/>
              </a:solidFill>
              <a:round/>
              <a:headEnd/>
              <a:tailEnd/>
            </a:ln>
          </p:spPr>
          <p:txBody>
            <a:bodyPr/>
            <a:lstStyle/>
            <a:p>
              <a:endParaRPr lang="en-US" sz="3200"/>
            </a:p>
          </p:txBody>
        </p:sp>
        <p:sp>
          <p:nvSpPr>
            <p:cNvPr id="10" name="Text Box 10"/>
            <p:cNvSpPr txBox="1">
              <a:spLocks noChangeArrowheads="1"/>
            </p:cNvSpPr>
            <p:nvPr/>
          </p:nvSpPr>
          <p:spPr bwMode="auto">
            <a:xfrm>
              <a:off x="2267" y="9711"/>
              <a:ext cx="1296" cy="864"/>
            </a:xfrm>
            <a:prstGeom prst="rect">
              <a:avLst/>
            </a:prstGeom>
            <a:noFill/>
            <a:ln w="9525">
              <a:noFill/>
              <a:miter lim="800000"/>
              <a:headEnd/>
              <a:tailEnd/>
            </a:ln>
          </p:spPr>
          <p:txBody>
            <a:bodyPr/>
            <a:lstStyle/>
            <a:p>
              <a:r>
                <a:rPr lang="en-US" sz="1600" dirty="0">
                  <a:latin typeface="Calibri" pitchFamily="34" charset="0"/>
                </a:rPr>
                <a:t>Signal</a:t>
              </a:r>
            </a:p>
            <a:p>
              <a:r>
                <a:rPr lang="en-US" sz="1600" dirty="0">
                  <a:latin typeface="Calibri" pitchFamily="34" charset="0"/>
                </a:rPr>
                <a:t>source</a:t>
              </a:r>
              <a:endParaRPr lang="en-US" sz="3200" dirty="0">
                <a:latin typeface="Calibri" pitchFamily="34" charset="0"/>
              </a:endParaRPr>
            </a:p>
          </p:txBody>
        </p:sp>
        <p:sp>
          <p:nvSpPr>
            <p:cNvPr id="11" name="AutoShape 11"/>
            <p:cNvSpPr>
              <a:spLocks noChangeArrowheads="1"/>
            </p:cNvSpPr>
            <p:nvPr/>
          </p:nvSpPr>
          <p:spPr bwMode="auto">
            <a:xfrm rot="5400000">
              <a:off x="6372" y="9540"/>
              <a:ext cx="792" cy="864"/>
            </a:xfrm>
            <a:custGeom>
              <a:avLst/>
              <a:gdLst>
                <a:gd name="T0" fmla="*/ 339 w 21600"/>
                <a:gd name="T1" fmla="*/ 0 h 21600"/>
                <a:gd name="T2" fmla="*/ 112 w 21600"/>
                <a:gd name="T3" fmla="*/ 864 h 21600"/>
                <a:gd name="T4" fmla="*/ 357 w 21600"/>
                <a:gd name="T5" fmla="*/ 332 h 21600"/>
                <a:gd name="T6" fmla="*/ 574 w 21600"/>
                <a:gd name="T7" fmla="*/ 571 h 21600"/>
                <a:gd name="T8" fmla="*/ 792 w 21600"/>
                <a:gd name="T9" fmla="*/ 332 h 21600"/>
                <a:gd name="T10" fmla="*/ 17694720 60000 65536"/>
                <a:gd name="T11" fmla="*/ 5898240 60000 65536"/>
                <a:gd name="T12" fmla="*/ 5898240 60000 65536"/>
                <a:gd name="T13" fmla="*/ 5898240 60000 65536"/>
                <a:gd name="T14" fmla="*/ 0 60000 65536"/>
                <a:gd name="T15" fmla="*/ 0 w 21600"/>
                <a:gd name="T16" fmla="*/ 8300 h 21600"/>
                <a:gd name="T17" fmla="*/ 6109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9525">
              <a:solidFill>
                <a:srgbClr val="000000"/>
              </a:solidFill>
              <a:miter lim="800000"/>
              <a:headEnd/>
              <a:tailEnd/>
            </a:ln>
          </p:spPr>
          <p:txBody>
            <a:bodyPr/>
            <a:lstStyle/>
            <a:p>
              <a:endParaRPr lang="en-US" sz="3200"/>
            </a:p>
          </p:txBody>
        </p:sp>
        <p:sp>
          <p:nvSpPr>
            <p:cNvPr id="12" name="Text Box 12"/>
            <p:cNvSpPr txBox="1">
              <a:spLocks noChangeArrowheads="1"/>
            </p:cNvSpPr>
            <p:nvPr/>
          </p:nvSpPr>
          <p:spPr bwMode="auto">
            <a:xfrm>
              <a:off x="4788" y="9495"/>
              <a:ext cx="1872" cy="432"/>
            </a:xfrm>
            <a:prstGeom prst="rect">
              <a:avLst/>
            </a:prstGeom>
            <a:noFill/>
            <a:ln w="9525">
              <a:noFill/>
              <a:miter lim="800000"/>
              <a:headEnd/>
              <a:tailEnd/>
            </a:ln>
          </p:spPr>
          <p:txBody>
            <a:bodyPr/>
            <a:lstStyle/>
            <a:p>
              <a:r>
                <a:rPr lang="en-US" sz="1600" dirty="0">
                  <a:latin typeface="Calibri" pitchFamily="34" charset="0"/>
                </a:rPr>
                <a:t>Load current</a:t>
              </a:r>
              <a:endParaRPr lang="en-US" sz="3200" dirty="0">
                <a:latin typeface="Calibri" pitchFamily="34" charset="0"/>
              </a:endParaRPr>
            </a:p>
          </p:txBody>
        </p:sp>
        <p:sp>
          <p:nvSpPr>
            <p:cNvPr id="13" name="Text Box 13"/>
            <p:cNvSpPr txBox="1">
              <a:spLocks noChangeArrowheads="1"/>
            </p:cNvSpPr>
            <p:nvPr/>
          </p:nvSpPr>
          <p:spPr bwMode="auto">
            <a:xfrm>
              <a:off x="7632" y="9504"/>
              <a:ext cx="2232" cy="792"/>
            </a:xfrm>
            <a:prstGeom prst="rect">
              <a:avLst/>
            </a:prstGeom>
            <a:noFill/>
            <a:ln w="9525">
              <a:noFill/>
              <a:miter lim="800000"/>
              <a:headEnd/>
              <a:tailEnd/>
            </a:ln>
          </p:spPr>
          <p:txBody>
            <a:bodyPr/>
            <a:lstStyle/>
            <a:p>
              <a:r>
                <a:rPr lang="en-US" sz="1600">
                  <a:latin typeface="Calibri" pitchFamily="34" charset="0"/>
                </a:rPr>
                <a:t>Load impedance</a:t>
              </a:r>
            </a:p>
            <a:p>
              <a:r>
                <a:rPr lang="en-US" sz="1600" i="1"/>
                <a:t>Z</a:t>
              </a:r>
              <a:r>
                <a:rPr lang="en-US" sz="1600" i="1" baseline="-25000"/>
                <a:t>LOAD</a:t>
              </a:r>
              <a:endParaRPr lang="en-US" sz="3200">
                <a:latin typeface="Times New Roman" pitchFamily="18" charset="0"/>
              </a:endParaRPr>
            </a:p>
          </p:txBody>
        </p:sp>
        <p:grpSp>
          <p:nvGrpSpPr>
            <p:cNvPr id="14" name="Group 14"/>
            <p:cNvGrpSpPr>
              <a:grpSpLocks noChangeAspect="1"/>
            </p:cNvGrpSpPr>
            <p:nvPr/>
          </p:nvGrpSpPr>
          <p:grpSpPr bwMode="auto">
            <a:xfrm rot="-5400000">
              <a:off x="5436" y="8892"/>
              <a:ext cx="72" cy="720"/>
              <a:chOff x="3168" y="5040"/>
              <a:chExt cx="144" cy="1440"/>
            </a:xfrm>
          </p:grpSpPr>
          <p:sp>
            <p:nvSpPr>
              <p:cNvPr id="25" name="Arc 15"/>
              <p:cNvSpPr>
                <a:spLocks noChangeAspect="1"/>
              </p:cNvSpPr>
              <p:nvPr/>
            </p:nvSpPr>
            <p:spPr bwMode="auto">
              <a:xfrm>
                <a:off x="3168" y="5184"/>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26" name="Arc 16"/>
              <p:cNvSpPr>
                <a:spLocks noChangeAspect="1"/>
              </p:cNvSpPr>
              <p:nvPr/>
            </p:nvSpPr>
            <p:spPr bwMode="auto">
              <a:xfrm flipV="1">
                <a:off x="3168" y="5328"/>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27" name="Arc 17"/>
              <p:cNvSpPr>
                <a:spLocks noChangeAspect="1"/>
              </p:cNvSpPr>
              <p:nvPr/>
            </p:nvSpPr>
            <p:spPr bwMode="auto">
              <a:xfrm>
                <a:off x="3168" y="5472"/>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28" name="Arc 18"/>
              <p:cNvSpPr>
                <a:spLocks noChangeAspect="1"/>
              </p:cNvSpPr>
              <p:nvPr/>
            </p:nvSpPr>
            <p:spPr bwMode="auto">
              <a:xfrm flipV="1">
                <a:off x="3168" y="5616"/>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29" name="Arc 19"/>
              <p:cNvSpPr>
                <a:spLocks noChangeAspect="1"/>
              </p:cNvSpPr>
              <p:nvPr/>
            </p:nvSpPr>
            <p:spPr bwMode="auto">
              <a:xfrm>
                <a:off x="3168" y="5760"/>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30" name="Arc 20"/>
              <p:cNvSpPr>
                <a:spLocks noChangeAspect="1"/>
              </p:cNvSpPr>
              <p:nvPr/>
            </p:nvSpPr>
            <p:spPr bwMode="auto">
              <a:xfrm flipV="1">
                <a:off x="3168" y="5904"/>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31" name="Arc 21"/>
              <p:cNvSpPr>
                <a:spLocks noChangeAspect="1"/>
              </p:cNvSpPr>
              <p:nvPr/>
            </p:nvSpPr>
            <p:spPr bwMode="auto">
              <a:xfrm>
                <a:off x="3168" y="6048"/>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32" name="Arc 22"/>
              <p:cNvSpPr>
                <a:spLocks noChangeAspect="1"/>
              </p:cNvSpPr>
              <p:nvPr/>
            </p:nvSpPr>
            <p:spPr bwMode="auto">
              <a:xfrm flipV="1">
                <a:off x="3168" y="6192"/>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p:spPr>
            <p:txBody>
              <a:bodyPr/>
              <a:lstStyle/>
              <a:p>
                <a:endParaRPr lang="en-US" sz="3200"/>
              </a:p>
            </p:txBody>
          </p:sp>
          <p:sp>
            <p:nvSpPr>
              <p:cNvPr id="33" name="Line 23"/>
              <p:cNvSpPr>
                <a:spLocks noChangeAspect="1" noChangeShapeType="1"/>
              </p:cNvSpPr>
              <p:nvPr/>
            </p:nvSpPr>
            <p:spPr bwMode="auto">
              <a:xfrm>
                <a:off x="3168" y="6336"/>
                <a:ext cx="0" cy="144"/>
              </a:xfrm>
              <a:prstGeom prst="line">
                <a:avLst/>
              </a:prstGeom>
              <a:noFill/>
              <a:ln w="9525">
                <a:solidFill>
                  <a:srgbClr val="000000"/>
                </a:solidFill>
                <a:round/>
                <a:headEnd/>
                <a:tailEnd/>
              </a:ln>
            </p:spPr>
            <p:txBody>
              <a:bodyPr/>
              <a:lstStyle/>
              <a:p>
                <a:endParaRPr lang="en-US" sz="3200"/>
              </a:p>
            </p:txBody>
          </p:sp>
          <p:sp>
            <p:nvSpPr>
              <p:cNvPr id="34" name="Line 24"/>
              <p:cNvSpPr>
                <a:spLocks noChangeAspect="1" noChangeShapeType="1"/>
              </p:cNvSpPr>
              <p:nvPr/>
            </p:nvSpPr>
            <p:spPr bwMode="auto">
              <a:xfrm flipV="1">
                <a:off x="3168" y="5040"/>
                <a:ext cx="0" cy="144"/>
              </a:xfrm>
              <a:prstGeom prst="line">
                <a:avLst/>
              </a:prstGeom>
              <a:noFill/>
              <a:ln w="9525">
                <a:solidFill>
                  <a:srgbClr val="000000"/>
                </a:solidFill>
                <a:round/>
                <a:headEnd/>
                <a:tailEnd/>
              </a:ln>
            </p:spPr>
            <p:txBody>
              <a:bodyPr/>
              <a:lstStyle/>
              <a:p>
                <a:endParaRPr lang="en-US" sz="3200"/>
              </a:p>
            </p:txBody>
          </p:sp>
        </p:grpSp>
        <p:sp>
          <p:nvSpPr>
            <p:cNvPr id="15" name="Line 25"/>
            <p:cNvSpPr>
              <a:spLocks noChangeShapeType="1"/>
            </p:cNvSpPr>
            <p:nvPr/>
          </p:nvSpPr>
          <p:spPr bwMode="auto">
            <a:xfrm>
              <a:off x="3456" y="9288"/>
              <a:ext cx="1656" cy="0"/>
            </a:xfrm>
            <a:prstGeom prst="line">
              <a:avLst/>
            </a:prstGeom>
            <a:noFill/>
            <a:ln w="9525">
              <a:solidFill>
                <a:srgbClr val="000000"/>
              </a:solidFill>
              <a:round/>
              <a:headEnd/>
              <a:tailEnd/>
            </a:ln>
          </p:spPr>
          <p:txBody>
            <a:bodyPr/>
            <a:lstStyle/>
            <a:p>
              <a:endParaRPr lang="en-US" sz="3200"/>
            </a:p>
          </p:txBody>
        </p:sp>
        <p:sp>
          <p:nvSpPr>
            <p:cNvPr id="16" name="Line 26"/>
            <p:cNvSpPr>
              <a:spLocks noChangeShapeType="1"/>
            </p:cNvSpPr>
            <p:nvPr/>
          </p:nvSpPr>
          <p:spPr bwMode="auto">
            <a:xfrm>
              <a:off x="5832" y="9288"/>
              <a:ext cx="1656" cy="0"/>
            </a:xfrm>
            <a:prstGeom prst="line">
              <a:avLst/>
            </a:prstGeom>
            <a:noFill/>
            <a:ln w="9525">
              <a:solidFill>
                <a:srgbClr val="000000"/>
              </a:solidFill>
              <a:round/>
              <a:headEnd/>
              <a:tailEnd/>
            </a:ln>
          </p:spPr>
          <p:txBody>
            <a:bodyPr/>
            <a:lstStyle/>
            <a:p>
              <a:endParaRPr lang="en-US" sz="3200"/>
            </a:p>
          </p:txBody>
        </p:sp>
        <p:sp>
          <p:nvSpPr>
            <p:cNvPr id="17" name="Text Box 27"/>
            <p:cNvSpPr txBox="1">
              <a:spLocks noChangeArrowheads="1"/>
            </p:cNvSpPr>
            <p:nvPr/>
          </p:nvSpPr>
          <p:spPr bwMode="auto">
            <a:xfrm>
              <a:off x="3744" y="8735"/>
              <a:ext cx="3600" cy="423"/>
            </a:xfrm>
            <a:prstGeom prst="rect">
              <a:avLst/>
            </a:prstGeom>
            <a:noFill/>
            <a:ln w="9525">
              <a:noFill/>
              <a:miter lim="800000"/>
              <a:headEnd/>
              <a:tailEnd/>
            </a:ln>
          </p:spPr>
          <p:txBody>
            <a:bodyPr/>
            <a:lstStyle/>
            <a:p>
              <a:r>
                <a:rPr lang="en-US" sz="1600" dirty="0">
                  <a:latin typeface="Calibri" pitchFamily="34" charset="0"/>
                </a:rPr>
                <a:t>Parasitic inductance of signal path</a:t>
              </a:r>
              <a:endParaRPr lang="en-US" sz="3200" dirty="0">
                <a:latin typeface="Calibri" pitchFamily="34" charset="0"/>
              </a:endParaRPr>
            </a:p>
          </p:txBody>
        </p:sp>
        <p:grpSp>
          <p:nvGrpSpPr>
            <p:cNvPr id="18" name="Group 28"/>
            <p:cNvGrpSpPr>
              <a:grpSpLocks/>
            </p:cNvGrpSpPr>
            <p:nvPr/>
          </p:nvGrpSpPr>
          <p:grpSpPr bwMode="auto">
            <a:xfrm>
              <a:off x="3168" y="9648"/>
              <a:ext cx="576" cy="576"/>
              <a:chOff x="2736" y="2520"/>
              <a:chExt cx="576" cy="576"/>
            </a:xfrm>
          </p:grpSpPr>
          <p:sp>
            <p:nvSpPr>
              <p:cNvPr id="19" name="Oval 29"/>
              <p:cNvSpPr>
                <a:spLocks noChangeArrowheads="1"/>
              </p:cNvSpPr>
              <p:nvPr/>
            </p:nvSpPr>
            <p:spPr bwMode="auto">
              <a:xfrm>
                <a:off x="2736" y="2520"/>
                <a:ext cx="576" cy="576"/>
              </a:xfrm>
              <a:prstGeom prst="ellipse">
                <a:avLst/>
              </a:prstGeom>
              <a:solidFill>
                <a:srgbClr val="FFFFFF"/>
              </a:solidFill>
              <a:ln w="15875">
                <a:solidFill>
                  <a:srgbClr val="000000"/>
                </a:solidFill>
                <a:round/>
                <a:headEnd/>
                <a:tailEnd/>
              </a:ln>
            </p:spPr>
            <p:txBody>
              <a:bodyPr/>
              <a:lstStyle/>
              <a:p>
                <a:endParaRPr lang="en-US" sz="3200">
                  <a:latin typeface="Calibri" pitchFamily="34" charset="0"/>
                </a:endParaRPr>
              </a:p>
            </p:txBody>
          </p:sp>
          <p:grpSp>
            <p:nvGrpSpPr>
              <p:cNvPr id="20" name="Group 30"/>
              <p:cNvGrpSpPr>
                <a:grpSpLocks/>
              </p:cNvGrpSpPr>
              <p:nvPr/>
            </p:nvGrpSpPr>
            <p:grpSpPr bwMode="auto">
              <a:xfrm>
                <a:off x="2880" y="2736"/>
                <a:ext cx="288" cy="144"/>
                <a:chOff x="4329" y="6567"/>
                <a:chExt cx="1296" cy="971"/>
              </a:xfrm>
            </p:grpSpPr>
            <p:sp>
              <p:nvSpPr>
                <p:cNvPr id="21" name="Freeform 31"/>
                <p:cNvSpPr>
                  <a:spLocks/>
                </p:cNvSpPr>
                <p:nvPr/>
              </p:nvSpPr>
              <p:spPr bwMode="auto">
                <a:xfrm>
                  <a:off x="4329" y="6567"/>
                  <a:ext cx="329" cy="486"/>
                </a:xfrm>
                <a:custGeom>
                  <a:avLst/>
                  <a:gdLst>
                    <a:gd name="T0" fmla="*/ 0 w 1800"/>
                    <a:gd name="T1" fmla="*/ 2820 h 2820"/>
                    <a:gd name="T2" fmla="*/ 218 w 1800"/>
                    <a:gd name="T3" fmla="*/ 2265 h 2820"/>
                    <a:gd name="T4" fmla="*/ 450 w 1800"/>
                    <a:gd name="T5" fmla="*/ 1732 h 2820"/>
                    <a:gd name="T6" fmla="*/ 675 w 1800"/>
                    <a:gd name="T7" fmla="*/ 1252 h 2820"/>
                    <a:gd name="T8" fmla="*/ 900 w 1800"/>
                    <a:gd name="T9" fmla="*/ 825 h 2820"/>
                    <a:gd name="T10" fmla="*/ 1140 w 1800"/>
                    <a:gd name="T11" fmla="*/ 472 h 2820"/>
                    <a:gd name="T12" fmla="*/ 1350 w 1800"/>
                    <a:gd name="T13" fmla="*/ 232 h 2820"/>
                    <a:gd name="T14" fmla="*/ 1575 w 1800"/>
                    <a:gd name="T15" fmla="*/ 52 h 2820"/>
                    <a:gd name="T16" fmla="*/ 180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p:spPr>
              <p:txBody>
                <a:bodyPr/>
                <a:lstStyle/>
                <a:p>
                  <a:endParaRPr lang="en-US" sz="3200"/>
                </a:p>
              </p:txBody>
            </p:sp>
            <p:sp>
              <p:nvSpPr>
                <p:cNvPr id="22" name="Freeform 32"/>
                <p:cNvSpPr>
                  <a:spLocks/>
                </p:cNvSpPr>
                <p:nvPr/>
              </p:nvSpPr>
              <p:spPr bwMode="auto">
                <a:xfrm flipH="1">
                  <a:off x="4639" y="6570"/>
                  <a:ext cx="329" cy="483"/>
                </a:xfrm>
                <a:custGeom>
                  <a:avLst/>
                  <a:gdLst>
                    <a:gd name="T0" fmla="*/ 0 w 1800"/>
                    <a:gd name="T1" fmla="*/ 2820 h 2820"/>
                    <a:gd name="T2" fmla="*/ 218 w 1800"/>
                    <a:gd name="T3" fmla="*/ 2265 h 2820"/>
                    <a:gd name="T4" fmla="*/ 450 w 1800"/>
                    <a:gd name="T5" fmla="*/ 1732 h 2820"/>
                    <a:gd name="T6" fmla="*/ 675 w 1800"/>
                    <a:gd name="T7" fmla="*/ 1252 h 2820"/>
                    <a:gd name="T8" fmla="*/ 900 w 1800"/>
                    <a:gd name="T9" fmla="*/ 825 h 2820"/>
                    <a:gd name="T10" fmla="*/ 1140 w 1800"/>
                    <a:gd name="T11" fmla="*/ 472 h 2820"/>
                    <a:gd name="T12" fmla="*/ 1350 w 1800"/>
                    <a:gd name="T13" fmla="*/ 232 h 2820"/>
                    <a:gd name="T14" fmla="*/ 1575 w 1800"/>
                    <a:gd name="T15" fmla="*/ 52 h 2820"/>
                    <a:gd name="T16" fmla="*/ 180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p:spPr>
              <p:txBody>
                <a:bodyPr/>
                <a:lstStyle/>
                <a:p>
                  <a:endParaRPr lang="en-US" sz="3200"/>
                </a:p>
              </p:txBody>
            </p:sp>
            <p:sp>
              <p:nvSpPr>
                <p:cNvPr id="23" name="Freeform 33"/>
                <p:cNvSpPr>
                  <a:spLocks/>
                </p:cNvSpPr>
                <p:nvPr/>
              </p:nvSpPr>
              <p:spPr bwMode="auto">
                <a:xfrm rot="10800000">
                  <a:off x="5296" y="7052"/>
                  <a:ext cx="329" cy="486"/>
                </a:xfrm>
                <a:custGeom>
                  <a:avLst/>
                  <a:gdLst>
                    <a:gd name="T0" fmla="*/ 0 w 1800"/>
                    <a:gd name="T1" fmla="*/ 2820 h 2820"/>
                    <a:gd name="T2" fmla="*/ 218 w 1800"/>
                    <a:gd name="T3" fmla="*/ 2265 h 2820"/>
                    <a:gd name="T4" fmla="*/ 450 w 1800"/>
                    <a:gd name="T5" fmla="*/ 1732 h 2820"/>
                    <a:gd name="T6" fmla="*/ 675 w 1800"/>
                    <a:gd name="T7" fmla="*/ 1252 h 2820"/>
                    <a:gd name="T8" fmla="*/ 900 w 1800"/>
                    <a:gd name="T9" fmla="*/ 825 h 2820"/>
                    <a:gd name="T10" fmla="*/ 1140 w 1800"/>
                    <a:gd name="T11" fmla="*/ 472 h 2820"/>
                    <a:gd name="T12" fmla="*/ 1350 w 1800"/>
                    <a:gd name="T13" fmla="*/ 232 h 2820"/>
                    <a:gd name="T14" fmla="*/ 1575 w 1800"/>
                    <a:gd name="T15" fmla="*/ 52 h 2820"/>
                    <a:gd name="T16" fmla="*/ 180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p:spPr>
              <p:txBody>
                <a:bodyPr/>
                <a:lstStyle/>
                <a:p>
                  <a:endParaRPr lang="en-US" sz="3200"/>
                </a:p>
              </p:txBody>
            </p:sp>
            <p:sp>
              <p:nvSpPr>
                <p:cNvPr id="24" name="Freeform 34"/>
                <p:cNvSpPr>
                  <a:spLocks/>
                </p:cNvSpPr>
                <p:nvPr/>
              </p:nvSpPr>
              <p:spPr bwMode="auto">
                <a:xfrm rot="10800000" flipH="1">
                  <a:off x="4968" y="7056"/>
                  <a:ext cx="328" cy="482"/>
                </a:xfrm>
                <a:custGeom>
                  <a:avLst/>
                  <a:gdLst>
                    <a:gd name="T0" fmla="*/ 0 w 1800"/>
                    <a:gd name="T1" fmla="*/ 2820 h 2820"/>
                    <a:gd name="T2" fmla="*/ 218 w 1800"/>
                    <a:gd name="T3" fmla="*/ 2265 h 2820"/>
                    <a:gd name="T4" fmla="*/ 450 w 1800"/>
                    <a:gd name="T5" fmla="*/ 1732 h 2820"/>
                    <a:gd name="T6" fmla="*/ 675 w 1800"/>
                    <a:gd name="T7" fmla="*/ 1252 h 2820"/>
                    <a:gd name="T8" fmla="*/ 900 w 1800"/>
                    <a:gd name="T9" fmla="*/ 825 h 2820"/>
                    <a:gd name="T10" fmla="*/ 1140 w 1800"/>
                    <a:gd name="T11" fmla="*/ 472 h 2820"/>
                    <a:gd name="T12" fmla="*/ 1350 w 1800"/>
                    <a:gd name="T13" fmla="*/ 232 h 2820"/>
                    <a:gd name="T14" fmla="*/ 1575 w 1800"/>
                    <a:gd name="T15" fmla="*/ 52 h 2820"/>
                    <a:gd name="T16" fmla="*/ 180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p:spPr>
              <p:txBody>
                <a:bodyPr/>
                <a:lstStyle/>
                <a:p>
                  <a:endParaRPr lang="en-US" sz="3200"/>
                </a:p>
              </p:txBody>
            </p:sp>
          </p:grpSp>
        </p:grpSp>
      </p:grpSp>
      <p:sp>
        <p:nvSpPr>
          <p:cNvPr id="35" name="TextBox 34"/>
          <p:cNvSpPr txBox="1"/>
          <p:nvPr/>
        </p:nvSpPr>
        <p:spPr>
          <a:xfrm>
            <a:off x="1006330" y="977237"/>
            <a:ext cx="6934200" cy="830997"/>
          </a:xfrm>
          <a:prstGeom prst="rect">
            <a:avLst/>
          </a:prstGeom>
          <a:noFill/>
        </p:spPr>
        <p:txBody>
          <a:bodyPr wrap="square" rtlCol="0">
            <a:spAutoFit/>
          </a:bodyPr>
          <a:lstStyle/>
          <a:p>
            <a:r>
              <a:rPr lang="en-US" dirty="0" smtClean="0"/>
              <a:t>In reality, ground plane is solid ground, but signal path is a long trace that act as an inductor</a:t>
            </a:r>
            <a:endParaRPr lang="en-US" dirty="0"/>
          </a:p>
        </p:txBody>
      </p:sp>
    </p:spTree>
    <p:extLst>
      <p:ext uri="{BB962C8B-B14F-4D97-AF65-F5344CB8AC3E}">
        <p14:creationId xmlns:p14="http://schemas.microsoft.com/office/powerpoint/2010/main" val="266242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bwMode="auto">
          <a:xfrm>
            <a:off x="228600" y="4572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Inductance</a:t>
            </a:r>
          </a:p>
          <a:p>
            <a:pPr lvl="2"/>
            <a:r>
              <a:rPr lang="en-US" altLang="en-US" smtClean="0"/>
              <a:t>We wish to minimize the effects of parasitic trace inductance on the DUT and DIB circuits.  There are a number of ways to reduce this inductance.  </a:t>
            </a:r>
          </a:p>
          <a:p>
            <a:pPr lvl="3"/>
            <a:r>
              <a:rPr lang="en-US" altLang="en-US" smtClean="0"/>
              <a:t>Minimize the area enclosed by the load current path.  </a:t>
            </a:r>
          </a:p>
          <a:p>
            <a:pPr lvl="3"/>
            <a:r>
              <a:rPr lang="en-US" altLang="en-US" smtClean="0"/>
              <a:t>One easy way to do this is to lay a dedicated current return trace along side the signal trace.  Another way to obtain low inductance is to use a solid ground plane as the return path for all signals.</a:t>
            </a:r>
          </a:p>
          <a:p>
            <a:pPr lvl="3"/>
            <a:r>
              <a:rPr lang="en-US" altLang="en-US" smtClean="0"/>
              <a:t>By routing each signal trace over a solid ground plane close in the stack up, thus the load current can return underneath the trace along a path with very low cross sectional area. </a:t>
            </a:r>
          </a:p>
          <a:p>
            <a:pPr lvl="3"/>
            <a:r>
              <a:rPr lang="en-US" altLang="en-US" smtClean="0"/>
              <a:t>Another way to reduce inductance is to make the trace as wide as is practical, since a wide trace over a ground plane has minimal inductance.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bwMode="auto">
          <a:xfrm>
            <a:off x="838200" y="4572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DIB Traces, Shields and Ground</a:t>
            </a:r>
          </a:p>
          <a:p>
            <a:pPr lvl="1"/>
            <a:r>
              <a:rPr lang="en-US" altLang="en-US" dirty="0" smtClean="0"/>
              <a:t>Trace Inductance</a:t>
            </a:r>
          </a:p>
          <a:p>
            <a:pPr lvl="3"/>
            <a:r>
              <a:rPr lang="en-US" altLang="en-US" dirty="0" smtClean="0"/>
              <a:t>The inductance of a trace over a ground plane is dominated by the ratio of the trace-to-ground spacing, </a:t>
            </a:r>
            <a:r>
              <a:rPr lang="en-US" altLang="en-US" i="1" dirty="0" smtClean="0"/>
              <a:t>D</a:t>
            </a:r>
            <a:r>
              <a:rPr lang="en-US" altLang="en-US" dirty="0" smtClean="0"/>
              <a:t>, divided by the trace width, </a:t>
            </a:r>
            <a:r>
              <a:rPr lang="en-US" altLang="en-US" i="1" dirty="0" smtClean="0"/>
              <a:t>W</a:t>
            </a:r>
            <a:r>
              <a:rPr lang="en-US" altLang="en-US" dirty="0" smtClean="0"/>
              <a:t> .</a:t>
            </a:r>
          </a:p>
          <a:p>
            <a:pPr lvl="3"/>
            <a:endParaRPr lang="en-US" altLang="en-US" dirty="0" smtClean="0"/>
          </a:p>
          <a:p>
            <a:pPr lvl="3"/>
            <a:endParaRPr lang="en-US" altLang="en-US" dirty="0" smtClean="0"/>
          </a:p>
          <a:p>
            <a:pPr lvl="3"/>
            <a:endParaRPr lang="en-US" altLang="en-US" dirty="0" smtClean="0"/>
          </a:p>
          <a:p>
            <a:pPr lvl="3"/>
            <a:endParaRPr lang="en-US" altLang="en-US" dirty="0" smtClean="0"/>
          </a:p>
          <a:p>
            <a:pPr lvl="3"/>
            <a:r>
              <a:rPr lang="en-US" altLang="en-US" dirty="0" smtClean="0"/>
              <a:t>The parasitic inductance of a wide trace routed over a ground or power plane can be estimated using the equation:</a:t>
            </a:r>
          </a:p>
          <a:p>
            <a:pPr lvl="4"/>
            <a:r>
              <a:rPr lang="en-US" altLang="en-US" i="1" dirty="0" err="1" smtClean="0"/>
              <a:t>L</a:t>
            </a:r>
            <a:r>
              <a:rPr lang="en-US" altLang="en-US" baseline="-25000" dirty="0" err="1" smtClean="0">
                <a:latin typeface="BrushScript-Normal-Italic"/>
              </a:rPr>
              <a:t>l</a:t>
            </a:r>
            <a:r>
              <a:rPr lang="en-US" altLang="en-US" baseline="-25000" dirty="0" smtClean="0">
                <a:latin typeface="BrushScript-Normal-Italic"/>
              </a:rPr>
              <a:t> </a:t>
            </a:r>
            <a:r>
              <a:rPr lang="en-US" altLang="en-US" dirty="0" smtClean="0"/>
              <a:t>= Inductance per unit length (Henrys per meter)</a:t>
            </a:r>
          </a:p>
          <a:p>
            <a:pPr lvl="4"/>
            <a:r>
              <a:rPr lang="en-US" altLang="en-US" i="1" dirty="0" err="1" smtClean="0">
                <a:latin typeface="Symbol" panose="05050102010706020507" pitchFamily="18" charset="2"/>
              </a:rPr>
              <a:t>m</a:t>
            </a:r>
            <a:r>
              <a:rPr lang="en-US" altLang="en-US" i="1" baseline="-25000" dirty="0" err="1" smtClean="0"/>
              <a:t>o</a:t>
            </a:r>
            <a:r>
              <a:rPr lang="en-US" altLang="en-US" dirty="0" smtClean="0"/>
              <a:t> = magnetic permeability of free space (400</a:t>
            </a:r>
            <a:r>
              <a:rPr lang="en-US" altLang="en-US" dirty="0" smtClean="0">
                <a:latin typeface="Symbol" panose="05050102010706020507" pitchFamily="18" charset="2"/>
              </a:rPr>
              <a:t>p</a:t>
            </a:r>
            <a:r>
              <a:rPr lang="en-US" altLang="en-US" dirty="0" smtClean="0"/>
              <a:t> </a:t>
            </a:r>
            <a:r>
              <a:rPr lang="en-US" altLang="en-US" dirty="0" err="1" smtClean="0"/>
              <a:t>nH</a:t>
            </a:r>
            <a:r>
              <a:rPr lang="en-US" altLang="en-US" dirty="0" smtClean="0"/>
              <a:t> per meter)</a:t>
            </a:r>
          </a:p>
          <a:p>
            <a:pPr lvl="4" algn="just">
              <a:spcBef>
                <a:spcPts val="600"/>
              </a:spcBef>
            </a:pPr>
            <a:r>
              <a:rPr lang="en-US" altLang="en-US" i="1" dirty="0" err="1" smtClean="0">
                <a:latin typeface="Symbol" panose="05050102010706020507" pitchFamily="18" charset="2"/>
              </a:rPr>
              <a:t>m</a:t>
            </a:r>
            <a:r>
              <a:rPr lang="en-US" altLang="en-US" i="1" baseline="-25000" dirty="0" err="1" smtClean="0"/>
              <a:t>r</a:t>
            </a:r>
            <a:r>
              <a:rPr lang="en-US" altLang="en-US" dirty="0" smtClean="0"/>
              <a:t> = magnetic permeability of the PCB material divided by </a:t>
            </a:r>
            <a:r>
              <a:rPr lang="en-US" altLang="en-US" dirty="0" err="1" smtClean="0">
                <a:latin typeface="Symbol" panose="05050102010706020507" pitchFamily="18" charset="2"/>
              </a:rPr>
              <a:t>m</a:t>
            </a:r>
            <a:r>
              <a:rPr lang="en-US" altLang="en-US" baseline="-25000" dirty="0" err="1" smtClean="0"/>
              <a:t>o</a:t>
            </a:r>
            <a:r>
              <a:rPr lang="en-US" altLang="en-US" dirty="0" smtClean="0"/>
              <a:t> </a:t>
            </a:r>
          </a:p>
        </p:txBody>
      </p:sp>
      <p:grpSp>
        <p:nvGrpSpPr>
          <p:cNvPr id="5124" name="Group 4"/>
          <p:cNvGrpSpPr>
            <a:grpSpLocks/>
          </p:cNvGrpSpPr>
          <p:nvPr/>
        </p:nvGrpSpPr>
        <p:grpSpPr bwMode="auto">
          <a:xfrm>
            <a:off x="838200" y="2743200"/>
            <a:ext cx="4876800" cy="1189038"/>
            <a:chOff x="1584" y="1296"/>
            <a:chExt cx="8352" cy="1872"/>
          </a:xfrm>
        </p:grpSpPr>
        <p:sp>
          <p:nvSpPr>
            <p:cNvPr id="5125" name="Rectangle 5"/>
            <p:cNvSpPr>
              <a:spLocks noChangeArrowheads="1"/>
            </p:cNvSpPr>
            <p:nvPr/>
          </p:nvSpPr>
          <p:spPr bwMode="auto">
            <a:xfrm>
              <a:off x="1584" y="3024"/>
              <a:ext cx="6624"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26" name="Rectangle 6"/>
            <p:cNvSpPr>
              <a:spLocks noChangeArrowheads="1"/>
            </p:cNvSpPr>
            <p:nvPr/>
          </p:nvSpPr>
          <p:spPr bwMode="auto">
            <a:xfrm>
              <a:off x="4176" y="2448"/>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27" name="Line 7"/>
            <p:cNvSpPr>
              <a:spLocks noChangeShapeType="1"/>
            </p:cNvSpPr>
            <p:nvPr/>
          </p:nvSpPr>
          <p:spPr bwMode="auto">
            <a:xfrm flipV="1">
              <a:off x="5616" y="129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Line 8"/>
            <p:cNvSpPr>
              <a:spLocks noChangeShapeType="1"/>
            </p:cNvSpPr>
            <p:nvPr/>
          </p:nvSpPr>
          <p:spPr bwMode="auto">
            <a:xfrm flipV="1">
              <a:off x="4176" y="129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 name="Line 9"/>
            <p:cNvSpPr>
              <a:spLocks noChangeShapeType="1"/>
            </p:cNvSpPr>
            <p:nvPr/>
          </p:nvSpPr>
          <p:spPr bwMode="auto">
            <a:xfrm flipV="1">
              <a:off x="5616" y="1440"/>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10"/>
            <p:cNvSpPr>
              <a:spLocks noChangeShapeType="1"/>
            </p:cNvSpPr>
            <p:nvPr/>
          </p:nvSpPr>
          <p:spPr bwMode="auto">
            <a:xfrm flipV="1">
              <a:off x="1584" y="1296"/>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11"/>
            <p:cNvSpPr>
              <a:spLocks noChangeShapeType="1"/>
            </p:cNvSpPr>
            <p:nvPr/>
          </p:nvSpPr>
          <p:spPr bwMode="auto">
            <a:xfrm flipV="1">
              <a:off x="8208" y="1296"/>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2"/>
            <p:cNvSpPr>
              <a:spLocks noChangeShapeType="1"/>
            </p:cNvSpPr>
            <p:nvPr/>
          </p:nvSpPr>
          <p:spPr bwMode="auto">
            <a:xfrm flipV="1">
              <a:off x="8208" y="1440"/>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AutoShape 13"/>
            <p:cNvSpPr>
              <a:spLocks/>
            </p:cNvSpPr>
            <p:nvPr/>
          </p:nvSpPr>
          <p:spPr bwMode="auto">
            <a:xfrm>
              <a:off x="5760" y="2592"/>
              <a:ext cx="144" cy="432"/>
            </a:xfrm>
            <a:prstGeom prst="rightBrace">
              <a:avLst>
                <a:gd name="adj1" fmla="val 25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4" name="AutoShape 14"/>
            <p:cNvSpPr>
              <a:spLocks/>
            </p:cNvSpPr>
            <p:nvPr/>
          </p:nvSpPr>
          <p:spPr bwMode="auto">
            <a:xfrm rot="5400000">
              <a:off x="4824" y="1512"/>
              <a:ext cx="144" cy="1440"/>
            </a:xfrm>
            <a:prstGeom prst="leftBrace">
              <a:avLst>
                <a:gd name="adj1" fmla="val 83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5" name="AutoShape 15"/>
            <p:cNvSpPr>
              <a:spLocks/>
            </p:cNvSpPr>
            <p:nvPr/>
          </p:nvSpPr>
          <p:spPr bwMode="auto">
            <a:xfrm>
              <a:off x="3888" y="2448"/>
              <a:ext cx="144" cy="144"/>
            </a:xfrm>
            <a:prstGeom prst="leftBrace">
              <a:avLst>
                <a:gd name="adj1" fmla="val 8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6" name="Text Box 16"/>
            <p:cNvSpPr txBox="1">
              <a:spLocks noChangeArrowheads="1"/>
            </p:cNvSpPr>
            <p:nvPr/>
          </p:nvSpPr>
          <p:spPr bwMode="auto">
            <a:xfrm>
              <a:off x="4608" y="1728"/>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W</a:t>
              </a:r>
            </a:p>
          </p:txBody>
        </p:sp>
        <p:sp>
          <p:nvSpPr>
            <p:cNvPr id="5137" name="Text Box 17"/>
            <p:cNvSpPr txBox="1">
              <a:spLocks noChangeArrowheads="1"/>
            </p:cNvSpPr>
            <p:nvPr/>
          </p:nvSpPr>
          <p:spPr bwMode="auto">
            <a:xfrm>
              <a:off x="5760" y="2592"/>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D</a:t>
              </a:r>
            </a:p>
          </p:txBody>
        </p:sp>
        <p:sp>
          <p:nvSpPr>
            <p:cNvPr id="5138" name="Text Box 18"/>
            <p:cNvSpPr txBox="1">
              <a:spLocks noChangeArrowheads="1"/>
            </p:cNvSpPr>
            <p:nvPr/>
          </p:nvSpPr>
          <p:spPr bwMode="auto">
            <a:xfrm>
              <a:off x="3312" y="2304"/>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T</a:t>
              </a:r>
            </a:p>
          </p:txBody>
        </p:sp>
      </p:grpSp>
      <p:graphicFrame>
        <p:nvGraphicFramePr>
          <p:cNvPr id="5122" name="Object 19"/>
          <p:cNvGraphicFramePr>
            <a:graphicFrameLocks noChangeAspect="1"/>
          </p:cNvGraphicFramePr>
          <p:nvPr/>
        </p:nvGraphicFramePr>
        <p:xfrm>
          <a:off x="6127750" y="2895600"/>
          <a:ext cx="1644650" cy="781050"/>
        </p:xfrm>
        <a:graphic>
          <a:graphicData uri="http://schemas.openxmlformats.org/presentationml/2006/ole">
            <mc:AlternateContent xmlns:mc="http://schemas.openxmlformats.org/markup-compatibility/2006">
              <mc:Choice xmlns:v="urn:schemas-microsoft-com:vml" Requires="v">
                <p:oleObj spid="_x0000_s5150" name="Equation" r:id="rId3" imgW="825480" imgH="393480" progId="Equation.3">
                  <p:embed/>
                </p:oleObj>
              </mc:Choice>
              <mc:Fallback>
                <p:oleObj name="Equation" r:id="rId3" imgW="825480" imgH="393480"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0" y="2895600"/>
                        <a:ext cx="16446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219200"/>
            <a:ext cx="7848599" cy="5486400"/>
            <a:chOff x="864" y="5369"/>
            <a:chExt cx="9756" cy="6959"/>
          </a:xfrm>
        </p:grpSpPr>
        <p:sp>
          <p:nvSpPr>
            <p:cNvPr id="3" name="Line 3"/>
            <p:cNvSpPr>
              <a:spLocks noChangeShapeType="1"/>
            </p:cNvSpPr>
            <p:nvPr/>
          </p:nvSpPr>
          <p:spPr bwMode="auto">
            <a:xfrm flipV="1">
              <a:off x="3735" y="7502"/>
              <a:ext cx="6450" cy="3750"/>
            </a:xfrm>
            <a:prstGeom prst="line">
              <a:avLst/>
            </a:prstGeom>
            <a:noFill/>
            <a:ln w="12700">
              <a:solidFill>
                <a:srgbClr val="000000"/>
              </a:solidFill>
              <a:prstDash val="dash"/>
              <a:round/>
              <a:headEnd/>
              <a:tailEnd/>
            </a:ln>
          </p:spPr>
          <p:txBody>
            <a:bodyPr/>
            <a:lstStyle/>
            <a:p>
              <a:endParaRPr lang="en-US"/>
            </a:p>
          </p:txBody>
        </p:sp>
        <p:sp>
          <p:nvSpPr>
            <p:cNvPr id="4" name="Rectangle 4"/>
            <p:cNvSpPr>
              <a:spLocks noChangeArrowheads="1"/>
            </p:cNvSpPr>
            <p:nvPr/>
          </p:nvSpPr>
          <p:spPr bwMode="auto">
            <a:xfrm>
              <a:off x="3720" y="6362"/>
              <a:ext cx="6465" cy="5025"/>
            </a:xfrm>
            <a:prstGeom prst="rect">
              <a:avLst/>
            </a:prstGeom>
            <a:noFill/>
            <a:ln w="15875">
              <a:solidFill>
                <a:srgbClr val="000000"/>
              </a:solidFill>
              <a:miter lim="800000"/>
              <a:headEnd/>
              <a:tailEnd/>
            </a:ln>
          </p:spPr>
          <p:txBody>
            <a:bodyPr/>
            <a:lstStyle/>
            <a:p>
              <a:endParaRPr lang="en-US">
                <a:latin typeface="Calibri" pitchFamily="34" charset="0"/>
              </a:endParaRPr>
            </a:p>
          </p:txBody>
        </p:sp>
        <p:grpSp>
          <p:nvGrpSpPr>
            <p:cNvPr id="5" name="Group 5"/>
            <p:cNvGrpSpPr>
              <a:grpSpLocks/>
            </p:cNvGrpSpPr>
            <p:nvPr/>
          </p:nvGrpSpPr>
          <p:grpSpPr bwMode="auto">
            <a:xfrm>
              <a:off x="4365" y="6362"/>
              <a:ext cx="5685" cy="5010"/>
              <a:chOff x="3669" y="1728"/>
              <a:chExt cx="5685" cy="5040"/>
            </a:xfrm>
          </p:grpSpPr>
          <p:sp>
            <p:nvSpPr>
              <p:cNvPr id="66" name="Line 6"/>
              <p:cNvSpPr>
                <a:spLocks noChangeShapeType="1"/>
              </p:cNvSpPr>
              <p:nvPr/>
            </p:nvSpPr>
            <p:spPr bwMode="auto">
              <a:xfrm>
                <a:off x="5184" y="1728"/>
                <a:ext cx="0" cy="5040"/>
              </a:xfrm>
              <a:prstGeom prst="line">
                <a:avLst/>
              </a:prstGeom>
              <a:noFill/>
              <a:ln w="9525">
                <a:solidFill>
                  <a:srgbClr val="000000"/>
                </a:solidFill>
                <a:round/>
                <a:headEnd/>
                <a:tailEnd/>
              </a:ln>
            </p:spPr>
            <p:txBody>
              <a:bodyPr/>
              <a:lstStyle/>
              <a:p>
                <a:endParaRPr lang="en-US"/>
              </a:p>
            </p:txBody>
          </p:sp>
          <p:sp>
            <p:nvSpPr>
              <p:cNvPr id="67" name="Line 7"/>
              <p:cNvSpPr>
                <a:spLocks noChangeShapeType="1"/>
              </p:cNvSpPr>
              <p:nvPr/>
            </p:nvSpPr>
            <p:spPr bwMode="auto">
              <a:xfrm>
                <a:off x="3669" y="1728"/>
                <a:ext cx="0" cy="5040"/>
              </a:xfrm>
              <a:prstGeom prst="line">
                <a:avLst/>
              </a:prstGeom>
              <a:noFill/>
              <a:ln w="9525">
                <a:solidFill>
                  <a:srgbClr val="000000"/>
                </a:solidFill>
                <a:round/>
                <a:headEnd/>
                <a:tailEnd/>
              </a:ln>
            </p:spPr>
            <p:txBody>
              <a:bodyPr/>
              <a:lstStyle/>
              <a:p>
                <a:endParaRPr lang="en-US"/>
              </a:p>
            </p:txBody>
          </p:sp>
          <p:sp>
            <p:nvSpPr>
              <p:cNvPr id="68" name="Line 8"/>
              <p:cNvSpPr>
                <a:spLocks noChangeShapeType="1"/>
              </p:cNvSpPr>
              <p:nvPr/>
            </p:nvSpPr>
            <p:spPr bwMode="auto">
              <a:xfrm>
                <a:off x="4044" y="1728"/>
                <a:ext cx="0" cy="5040"/>
              </a:xfrm>
              <a:prstGeom prst="line">
                <a:avLst/>
              </a:prstGeom>
              <a:noFill/>
              <a:ln w="9525">
                <a:solidFill>
                  <a:srgbClr val="000000"/>
                </a:solidFill>
                <a:round/>
                <a:headEnd/>
                <a:tailEnd/>
              </a:ln>
            </p:spPr>
            <p:txBody>
              <a:bodyPr/>
              <a:lstStyle/>
              <a:p>
                <a:endParaRPr lang="en-US"/>
              </a:p>
            </p:txBody>
          </p:sp>
          <p:sp>
            <p:nvSpPr>
              <p:cNvPr id="69" name="Line 9"/>
              <p:cNvSpPr>
                <a:spLocks noChangeShapeType="1"/>
              </p:cNvSpPr>
              <p:nvPr/>
            </p:nvSpPr>
            <p:spPr bwMode="auto">
              <a:xfrm>
                <a:off x="4299" y="1728"/>
                <a:ext cx="0" cy="5040"/>
              </a:xfrm>
              <a:prstGeom prst="line">
                <a:avLst/>
              </a:prstGeom>
              <a:noFill/>
              <a:ln w="9525">
                <a:solidFill>
                  <a:srgbClr val="000000"/>
                </a:solidFill>
                <a:round/>
                <a:headEnd/>
                <a:tailEnd/>
              </a:ln>
            </p:spPr>
            <p:txBody>
              <a:bodyPr/>
              <a:lstStyle/>
              <a:p>
                <a:endParaRPr lang="en-US"/>
              </a:p>
            </p:txBody>
          </p:sp>
          <p:sp>
            <p:nvSpPr>
              <p:cNvPr id="70" name="Line 10"/>
              <p:cNvSpPr>
                <a:spLocks noChangeShapeType="1"/>
              </p:cNvSpPr>
              <p:nvPr/>
            </p:nvSpPr>
            <p:spPr bwMode="auto">
              <a:xfrm>
                <a:off x="4524" y="1728"/>
                <a:ext cx="0" cy="5040"/>
              </a:xfrm>
              <a:prstGeom prst="line">
                <a:avLst/>
              </a:prstGeom>
              <a:noFill/>
              <a:ln w="9525">
                <a:solidFill>
                  <a:srgbClr val="000000"/>
                </a:solidFill>
                <a:round/>
                <a:headEnd/>
                <a:tailEnd/>
              </a:ln>
            </p:spPr>
            <p:txBody>
              <a:bodyPr/>
              <a:lstStyle/>
              <a:p>
                <a:endParaRPr lang="en-US"/>
              </a:p>
            </p:txBody>
          </p:sp>
          <p:sp>
            <p:nvSpPr>
              <p:cNvPr id="71" name="Line 11"/>
              <p:cNvSpPr>
                <a:spLocks noChangeShapeType="1"/>
              </p:cNvSpPr>
              <p:nvPr/>
            </p:nvSpPr>
            <p:spPr bwMode="auto">
              <a:xfrm>
                <a:off x="4689" y="1728"/>
                <a:ext cx="0" cy="5040"/>
              </a:xfrm>
              <a:prstGeom prst="line">
                <a:avLst/>
              </a:prstGeom>
              <a:noFill/>
              <a:ln w="9525">
                <a:solidFill>
                  <a:srgbClr val="000000"/>
                </a:solidFill>
                <a:round/>
                <a:headEnd/>
                <a:tailEnd/>
              </a:ln>
            </p:spPr>
            <p:txBody>
              <a:bodyPr/>
              <a:lstStyle/>
              <a:p>
                <a:endParaRPr lang="en-US"/>
              </a:p>
            </p:txBody>
          </p:sp>
          <p:sp>
            <p:nvSpPr>
              <p:cNvPr id="72" name="Line 12"/>
              <p:cNvSpPr>
                <a:spLocks noChangeShapeType="1"/>
              </p:cNvSpPr>
              <p:nvPr/>
            </p:nvSpPr>
            <p:spPr bwMode="auto">
              <a:xfrm>
                <a:off x="4839" y="1728"/>
                <a:ext cx="0" cy="5040"/>
              </a:xfrm>
              <a:prstGeom prst="line">
                <a:avLst/>
              </a:prstGeom>
              <a:noFill/>
              <a:ln w="9525">
                <a:solidFill>
                  <a:srgbClr val="000000"/>
                </a:solidFill>
                <a:round/>
                <a:headEnd/>
                <a:tailEnd/>
              </a:ln>
            </p:spPr>
            <p:txBody>
              <a:bodyPr/>
              <a:lstStyle/>
              <a:p>
                <a:endParaRPr lang="en-US"/>
              </a:p>
            </p:txBody>
          </p:sp>
          <p:sp>
            <p:nvSpPr>
              <p:cNvPr id="73" name="Line 13"/>
              <p:cNvSpPr>
                <a:spLocks noChangeShapeType="1"/>
              </p:cNvSpPr>
              <p:nvPr/>
            </p:nvSpPr>
            <p:spPr bwMode="auto">
              <a:xfrm>
                <a:off x="4959" y="1728"/>
                <a:ext cx="0" cy="5040"/>
              </a:xfrm>
              <a:prstGeom prst="line">
                <a:avLst/>
              </a:prstGeom>
              <a:noFill/>
              <a:ln w="9525">
                <a:solidFill>
                  <a:srgbClr val="000000"/>
                </a:solidFill>
                <a:round/>
                <a:headEnd/>
                <a:tailEnd/>
              </a:ln>
            </p:spPr>
            <p:txBody>
              <a:bodyPr/>
              <a:lstStyle/>
              <a:p>
                <a:endParaRPr lang="en-US"/>
              </a:p>
            </p:txBody>
          </p:sp>
          <p:sp>
            <p:nvSpPr>
              <p:cNvPr id="74" name="Line 14"/>
              <p:cNvSpPr>
                <a:spLocks noChangeShapeType="1"/>
              </p:cNvSpPr>
              <p:nvPr/>
            </p:nvSpPr>
            <p:spPr bwMode="auto">
              <a:xfrm>
                <a:off x="5064" y="1728"/>
                <a:ext cx="0" cy="5040"/>
              </a:xfrm>
              <a:prstGeom prst="line">
                <a:avLst/>
              </a:prstGeom>
              <a:noFill/>
              <a:ln w="9525">
                <a:solidFill>
                  <a:srgbClr val="000000"/>
                </a:solidFill>
                <a:round/>
                <a:headEnd/>
                <a:tailEnd/>
              </a:ln>
            </p:spPr>
            <p:txBody>
              <a:bodyPr/>
              <a:lstStyle/>
              <a:p>
                <a:endParaRPr lang="en-US"/>
              </a:p>
            </p:txBody>
          </p:sp>
          <p:sp>
            <p:nvSpPr>
              <p:cNvPr id="75" name="Line 15"/>
              <p:cNvSpPr>
                <a:spLocks noChangeShapeType="1"/>
              </p:cNvSpPr>
              <p:nvPr/>
            </p:nvSpPr>
            <p:spPr bwMode="auto">
              <a:xfrm>
                <a:off x="7329" y="1728"/>
                <a:ext cx="0" cy="5040"/>
              </a:xfrm>
              <a:prstGeom prst="line">
                <a:avLst/>
              </a:prstGeom>
              <a:noFill/>
              <a:ln w="9525">
                <a:solidFill>
                  <a:srgbClr val="000000"/>
                </a:solidFill>
                <a:round/>
                <a:headEnd/>
                <a:tailEnd/>
              </a:ln>
            </p:spPr>
            <p:txBody>
              <a:bodyPr/>
              <a:lstStyle/>
              <a:p>
                <a:endParaRPr lang="en-US"/>
              </a:p>
            </p:txBody>
          </p:sp>
          <p:sp>
            <p:nvSpPr>
              <p:cNvPr id="76" name="Line 16"/>
              <p:cNvSpPr>
                <a:spLocks noChangeShapeType="1"/>
              </p:cNvSpPr>
              <p:nvPr/>
            </p:nvSpPr>
            <p:spPr bwMode="auto">
              <a:xfrm>
                <a:off x="5814" y="1728"/>
                <a:ext cx="0" cy="5040"/>
              </a:xfrm>
              <a:prstGeom prst="line">
                <a:avLst/>
              </a:prstGeom>
              <a:noFill/>
              <a:ln w="9525">
                <a:solidFill>
                  <a:srgbClr val="000000"/>
                </a:solidFill>
                <a:round/>
                <a:headEnd/>
                <a:tailEnd/>
              </a:ln>
            </p:spPr>
            <p:txBody>
              <a:bodyPr/>
              <a:lstStyle/>
              <a:p>
                <a:endParaRPr lang="en-US"/>
              </a:p>
            </p:txBody>
          </p:sp>
          <p:sp>
            <p:nvSpPr>
              <p:cNvPr id="77" name="Line 17"/>
              <p:cNvSpPr>
                <a:spLocks noChangeShapeType="1"/>
              </p:cNvSpPr>
              <p:nvPr/>
            </p:nvSpPr>
            <p:spPr bwMode="auto">
              <a:xfrm>
                <a:off x="6189" y="1728"/>
                <a:ext cx="0" cy="5040"/>
              </a:xfrm>
              <a:prstGeom prst="line">
                <a:avLst/>
              </a:prstGeom>
              <a:noFill/>
              <a:ln w="9525">
                <a:solidFill>
                  <a:srgbClr val="000000"/>
                </a:solidFill>
                <a:round/>
                <a:headEnd/>
                <a:tailEnd/>
              </a:ln>
            </p:spPr>
            <p:txBody>
              <a:bodyPr/>
              <a:lstStyle/>
              <a:p>
                <a:endParaRPr lang="en-US"/>
              </a:p>
            </p:txBody>
          </p:sp>
          <p:sp>
            <p:nvSpPr>
              <p:cNvPr id="78" name="Line 18"/>
              <p:cNvSpPr>
                <a:spLocks noChangeShapeType="1"/>
              </p:cNvSpPr>
              <p:nvPr/>
            </p:nvSpPr>
            <p:spPr bwMode="auto">
              <a:xfrm>
                <a:off x="6444" y="1728"/>
                <a:ext cx="0" cy="5040"/>
              </a:xfrm>
              <a:prstGeom prst="line">
                <a:avLst/>
              </a:prstGeom>
              <a:noFill/>
              <a:ln w="9525">
                <a:solidFill>
                  <a:srgbClr val="000000"/>
                </a:solidFill>
                <a:round/>
                <a:headEnd/>
                <a:tailEnd/>
              </a:ln>
            </p:spPr>
            <p:txBody>
              <a:bodyPr/>
              <a:lstStyle/>
              <a:p>
                <a:endParaRPr lang="en-US"/>
              </a:p>
            </p:txBody>
          </p:sp>
          <p:sp>
            <p:nvSpPr>
              <p:cNvPr id="79" name="Line 19"/>
              <p:cNvSpPr>
                <a:spLocks noChangeShapeType="1"/>
              </p:cNvSpPr>
              <p:nvPr/>
            </p:nvSpPr>
            <p:spPr bwMode="auto">
              <a:xfrm>
                <a:off x="6669" y="1728"/>
                <a:ext cx="0" cy="5040"/>
              </a:xfrm>
              <a:prstGeom prst="line">
                <a:avLst/>
              </a:prstGeom>
              <a:noFill/>
              <a:ln w="9525">
                <a:solidFill>
                  <a:srgbClr val="000000"/>
                </a:solidFill>
                <a:round/>
                <a:headEnd/>
                <a:tailEnd/>
              </a:ln>
            </p:spPr>
            <p:txBody>
              <a:bodyPr/>
              <a:lstStyle/>
              <a:p>
                <a:endParaRPr lang="en-US"/>
              </a:p>
            </p:txBody>
          </p:sp>
          <p:sp>
            <p:nvSpPr>
              <p:cNvPr id="80" name="Line 20"/>
              <p:cNvSpPr>
                <a:spLocks noChangeShapeType="1"/>
              </p:cNvSpPr>
              <p:nvPr/>
            </p:nvSpPr>
            <p:spPr bwMode="auto">
              <a:xfrm>
                <a:off x="6834" y="1728"/>
                <a:ext cx="0" cy="5040"/>
              </a:xfrm>
              <a:prstGeom prst="line">
                <a:avLst/>
              </a:prstGeom>
              <a:noFill/>
              <a:ln w="9525">
                <a:solidFill>
                  <a:srgbClr val="000000"/>
                </a:solidFill>
                <a:round/>
                <a:headEnd/>
                <a:tailEnd/>
              </a:ln>
            </p:spPr>
            <p:txBody>
              <a:bodyPr/>
              <a:lstStyle/>
              <a:p>
                <a:endParaRPr lang="en-US"/>
              </a:p>
            </p:txBody>
          </p:sp>
          <p:sp>
            <p:nvSpPr>
              <p:cNvPr id="81" name="Line 21"/>
              <p:cNvSpPr>
                <a:spLocks noChangeShapeType="1"/>
              </p:cNvSpPr>
              <p:nvPr/>
            </p:nvSpPr>
            <p:spPr bwMode="auto">
              <a:xfrm>
                <a:off x="6984" y="1728"/>
                <a:ext cx="0" cy="5040"/>
              </a:xfrm>
              <a:prstGeom prst="line">
                <a:avLst/>
              </a:prstGeom>
              <a:noFill/>
              <a:ln w="9525">
                <a:solidFill>
                  <a:srgbClr val="000000"/>
                </a:solidFill>
                <a:round/>
                <a:headEnd/>
                <a:tailEnd/>
              </a:ln>
            </p:spPr>
            <p:txBody>
              <a:bodyPr/>
              <a:lstStyle/>
              <a:p>
                <a:endParaRPr lang="en-US"/>
              </a:p>
            </p:txBody>
          </p:sp>
          <p:sp>
            <p:nvSpPr>
              <p:cNvPr id="82" name="Line 22"/>
              <p:cNvSpPr>
                <a:spLocks noChangeShapeType="1"/>
              </p:cNvSpPr>
              <p:nvPr/>
            </p:nvSpPr>
            <p:spPr bwMode="auto">
              <a:xfrm>
                <a:off x="7104" y="1728"/>
                <a:ext cx="0" cy="5040"/>
              </a:xfrm>
              <a:prstGeom prst="line">
                <a:avLst/>
              </a:prstGeom>
              <a:noFill/>
              <a:ln w="9525">
                <a:solidFill>
                  <a:srgbClr val="000000"/>
                </a:solidFill>
                <a:round/>
                <a:headEnd/>
                <a:tailEnd/>
              </a:ln>
            </p:spPr>
            <p:txBody>
              <a:bodyPr/>
              <a:lstStyle/>
              <a:p>
                <a:endParaRPr lang="en-US"/>
              </a:p>
            </p:txBody>
          </p:sp>
          <p:sp>
            <p:nvSpPr>
              <p:cNvPr id="83" name="Line 23"/>
              <p:cNvSpPr>
                <a:spLocks noChangeShapeType="1"/>
              </p:cNvSpPr>
              <p:nvPr/>
            </p:nvSpPr>
            <p:spPr bwMode="auto">
              <a:xfrm>
                <a:off x="7209" y="1728"/>
                <a:ext cx="0" cy="5040"/>
              </a:xfrm>
              <a:prstGeom prst="line">
                <a:avLst/>
              </a:prstGeom>
              <a:noFill/>
              <a:ln w="9525">
                <a:solidFill>
                  <a:srgbClr val="000000"/>
                </a:solidFill>
                <a:round/>
                <a:headEnd/>
                <a:tailEnd/>
              </a:ln>
            </p:spPr>
            <p:txBody>
              <a:bodyPr/>
              <a:lstStyle/>
              <a:p>
                <a:endParaRPr lang="en-US"/>
              </a:p>
            </p:txBody>
          </p:sp>
          <p:sp>
            <p:nvSpPr>
              <p:cNvPr id="84" name="Line 24"/>
              <p:cNvSpPr>
                <a:spLocks noChangeShapeType="1"/>
              </p:cNvSpPr>
              <p:nvPr/>
            </p:nvSpPr>
            <p:spPr bwMode="auto">
              <a:xfrm>
                <a:off x="7959" y="1728"/>
                <a:ext cx="0" cy="5040"/>
              </a:xfrm>
              <a:prstGeom prst="line">
                <a:avLst/>
              </a:prstGeom>
              <a:noFill/>
              <a:ln w="9525">
                <a:solidFill>
                  <a:srgbClr val="000000"/>
                </a:solidFill>
                <a:round/>
                <a:headEnd/>
                <a:tailEnd/>
              </a:ln>
            </p:spPr>
            <p:txBody>
              <a:bodyPr/>
              <a:lstStyle/>
              <a:p>
                <a:endParaRPr lang="en-US"/>
              </a:p>
            </p:txBody>
          </p:sp>
          <p:sp>
            <p:nvSpPr>
              <p:cNvPr id="85" name="Line 25"/>
              <p:cNvSpPr>
                <a:spLocks noChangeShapeType="1"/>
              </p:cNvSpPr>
              <p:nvPr/>
            </p:nvSpPr>
            <p:spPr bwMode="auto">
              <a:xfrm>
                <a:off x="8334" y="1728"/>
                <a:ext cx="0" cy="5040"/>
              </a:xfrm>
              <a:prstGeom prst="line">
                <a:avLst/>
              </a:prstGeom>
              <a:noFill/>
              <a:ln w="9525">
                <a:solidFill>
                  <a:srgbClr val="000000"/>
                </a:solidFill>
                <a:round/>
                <a:headEnd/>
                <a:tailEnd/>
              </a:ln>
            </p:spPr>
            <p:txBody>
              <a:bodyPr/>
              <a:lstStyle/>
              <a:p>
                <a:endParaRPr lang="en-US"/>
              </a:p>
            </p:txBody>
          </p:sp>
          <p:sp>
            <p:nvSpPr>
              <p:cNvPr id="86" name="Line 26"/>
              <p:cNvSpPr>
                <a:spLocks noChangeShapeType="1"/>
              </p:cNvSpPr>
              <p:nvPr/>
            </p:nvSpPr>
            <p:spPr bwMode="auto">
              <a:xfrm>
                <a:off x="8589" y="1728"/>
                <a:ext cx="0" cy="5040"/>
              </a:xfrm>
              <a:prstGeom prst="line">
                <a:avLst/>
              </a:prstGeom>
              <a:noFill/>
              <a:ln w="9525">
                <a:solidFill>
                  <a:srgbClr val="000000"/>
                </a:solidFill>
                <a:round/>
                <a:headEnd/>
                <a:tailEnd/>
              </a:ln>
            </p:spPr>
            <p:txBody>
              <a:bodyPr/>
              <a:lstStyle/>
              <a:p>
                <a:endParaRPr lang="en-US"/>
              </a:p>
            </p:txBody>
          </p:sp>
          <p:sp>
            <p:nvSpPr>
              <p:cNvPr id="87" name="Line 27"/>
              <p:cNvSpPr>
                <a:spLocks noChangeShapeType="1"/>
              </p:cNvSpPr>
              <p:nvPr/>
            </p:nvSpPr>
            <p:spPr bwMode="auto">
              <a:xfrm>
                <a:off x="8814" y="1728"/>
                <a:ext cx="0" cy="5040"/>
              </a:xfrm>
              <a:prstGeom prst="line">
                <a:avLst/>
              </a:prstGeom>
              <a:noFill/>
              <a:ln w="9525">
                <a:solidFill>
                  <a:srgbClr val="000000"/>
                </a:solidFill>
                <a:round/>
                <a:headEnd/>
                <a:tailEnd/>
              </a:ln>
            </p:spPr>
            <p:txBody>
              <a:bodyPr/>
              <a:lstStyle/>
              <a:p>
                <a:endParaRPr lang="en-US"/>
              </a:p>
            </p:txBody>
          </p:sp>
          <p:sp>
            <p:nvSpPr>
              <p:cNvPr id="88" name="Line 28"/>
              <p:cNvSpPr>
                <a:spLocks noChangeShapeType="1"/>
              </p:cNvSpPr>
              <p:nvPr/>
            </p:nvSpPr>
            <p:spPr bwMode="auto">
              <a:xfrm>
                <a:off x="8979" y="1728"/>
                <a:ext cx="0" cy="5040"/>
              </a:xfrm>
              <a:prstGeom prst="line">
                <a:avLst/>
              </a:prstGeom>
              <a:noFill/>
              <a:ln w="9525">
                <a:solidFill>
                  <a:srgbClr val="000000"/>
                </a:solidFill>
                <a:round/>
                <a:headEnd/>
                <a:tailEnd/>
              </a:ln>
            </p:spPr>
            <p:txBody>
              <a:bodyPr/>
              <a:lstStyle/>
              <a:p>
                <a:endParaRPr lang="en-US"/>
              </a:p>
            </p:txBody>
          </p:sp>
          <p:sp>
            <p:nvSpPr>
              <p:cNvPr id="89" name="Line 29"/>
              <p:cNvSpPr>
                <a:spLocks noChangeShapeType="1"/>
              </p:cNvSpPr>
              <p:nvPr/>
            </p:nvSpPr>
            <p:spPr bwMode="auto">
              <a:xfrm>
                <a:off x="9129" y="1728"/>
                <a:ext cx="0" cy="5040"/>
              </a:xfrm>
              <a:prstGeom prst="line">
                <a:avLst/>
              </a:prstGeom>
              <a:noFill/>
              <a:ln w="9525">
                <a:solidFill>
                  <a:srgbClr val="000000"/>
                </a:solidFill>
                <a:round/>
                <a:headEnd/>
                <a:tailEnd/>
              </a:ln>
            </p:spPr>
            <p:txBody>
              <a:bodyPr/>
              <a:lstStyle/>
              <a:p>
                <a:endParaRPr lang="en-US"/>
              </a:p>
            </p:txBody>
          </p:sp>
          <p:sp>
            <p:nvSpPr>
              <p:cNvPr id="90" name="Line 30"/>
              <p:cNvSpPr>
                <a:spLocks noChangeShapeType="1"/>
              </p:cNvSpPr>
              <p:nvPr/>
            </p:nvSpPr>
            <p:spPr bwMode="auto">
              <a:xfrm>
                <a:off x="9249" y="1728"/>
                <a:ext cx="0" cy="5040"/>
              </a:xfrm>
              <a:prstGeom prst="line">
                <a:avLst/>
              </a:prstGeom>
              <a:noFill/>
              <a:ln w="9525">
                <a:solidFill>
                  <a:srgbClr val="000000"/>
                </a:solidFill>
                <a:round/>
                <a:headEnd/>
                <a:tailEnd/>
              </a:ln>
            </p:spPr>
            <p:txBody>
              <a:bodyPr/>
              <a:lstStyle/>
              <a:p>
                <a:endParaRPr lang="en-US"/>
              </a:p>
            </p:txBody>
          </p:sp>
          <p:sp>
            <p:nvSpPr>
              <p:cNvPr id="91" name="Line 31"/>
              <p:cNvSpPr>
                <a:spLocks noChangeShapeType="1"/>
              </p:cNvSpPr>
              <p:nvPr/>
            </p:nvSpPr>
            <p:spPr bwMode="auto">
              <a:xfrm>
                <a:off x="9354" y="1728"/>
                <a:ext cx="0" cy="5040"/>
              </a:xfrm>
              <a:prstGeom prst="line">
                <a:avLst/>
              </a:prstGeom>
              <a:noFill/>
              <a:ln w="9525">
                <a:solidFill>
                  <a:srgbClr val="000000"/>
                </a:solidFill>
                <a:round/>
                <a:headEnd/>
                <a:tailEnd/>
              </a:ln>
            </p:spPr>
            <p:txBody>
              <a:bodyPr/>
              <a:lstStyle/>
              <a:p>
                <a:endParaRPr lang="en-US"/>
              </a:p>
            </p:txBody>
          </p:sp>
        </p:grpSp>
        <p:sp>
          <p:nvSpPr>
            <p:cNvPr id="6" name="Line 32"/>
            <p:cNvSpPr>
              <a:spLocks noChangeShapeType="1"/>
            </p:cNvSpPr>
            <p:nvPr/>
          </p:nvSpPr>
          <p:spPr bwMode="auto">
            <a:xfrm>
              <a:off x="3720" y="11027"/>
              <a:ext cx="6465" cy="0"/>
            </a:xfrm>
            <a:prstGeom prst="line">
              <a:avLst/>
            </a:prstGeom>
            <a:noFill/>
            <a:ln w="9525">
              <a:solidFill>
                <a:srgbClr val="000000"/>
              </a:solidFill>
              <a:round/>
              <a:headEnd/>
              <a:tailEnd/>
            </a:ln>
          </p:spPr>
          <p:txBody>
            <a:bodyPr/>
            <a:lstStyle/>
            <a:p>
              <a:endParaRPr lang="en-US"/>
            </a:p>
          </p:txBody>
        </p:sp>
        <p:sp>
          <p:nvSpPr>
            <p:cNvPr id="7" name="Line 33"/>
            <p:cNvSpPr>
              <a:spLocks noChangeShapeType="1"/>
            </p:cNvSpPr>
            <p:nvPr/>
          </p:nvSpPr>
          <p:spPr bwMode="auto">
            <a:xfrm>
              <a:off x="3720" y="10802"/>
              <a:ext cx="6465" cy="0"/>
            </a:xfrm>
            <a:prstGeom prst="line">
              <a:avLst/>
            </a:prstGeom>
            <a:noFill/>
            <a:ln w="9525">
              <a:solidFill>
                <a:srgbClr val="000000"/>
              </a:solidFill>
              <a:round/>
              <a:headEnd/>
              <a:tailEnd/>
            </a:ln>
          </p:spPr>
          <p:txBody>
            <a:bodyPr/>
            <a:lstStyle/>
            <a:p>
              <a:endParaRPr lang="en-US"/>
            </a:p>
          </p:txBody>
        </p:sp>
        <p:sp>
          <p:nvSpPr>
            <p:cNvPr id="8" name="Line 34"/>
            <p:cNvSpPr>
              <a:spLocks noChangeShapeType="1"/>
            </p:cNvSpPr>
            <p:nvPr/>
          </p:nvSpPr>
          <p:spPr bwMode="auto">
            <a:xfrm>
              <a:off x="3720" y="10652"/>
              <a:ext cx="6465" cy="0"/>
            </a:xfrm>
            <a:prstGeom prst="line">
              <a:avLst/>
            </a:prstGeom>
            <a:noFill/>
            <a:ln w="9525">
              <a:solidFill>
                <a:srgbClr val="000000"/>
              </a:solidFill>
              <a:round/>
              <a:headEnd/>
              <a:tailEnd/>
            </a:ln>
          </p:spPr>
          <p:txBody>
            <a:bodyPr/>
            <a:lstStyle/>
            <a:p>
              <a:endParaRPr lang="en-US"/>
            </a:p>
          </p:txBody>
        </p:sp>
        <p:sp>
          <p:nvSpPr>
            <p:cNvPr id="9" name="Line 35"/>
            <p:cNvSpPr>
              <a:spLocks noChangeShapeType="1"/>
            </p:cNvSpPr>
            <p:nvPr/>
          </p:nvSpPr>
          <p:spPr bwMode="auto">
            <a:xfrm>
              <a:off x="3720" y="10532"/>
              <a:ext cx="6465" cy="0"/>
            </a:xfrm>
            <a:prstGeom prst="line">
              <a:avLst/>
            </a:prstGeom>
            <a:noFill/>
            <a:ln w="9525">
              <a:solidFill>
                <a:srgbClr val="000000"/>
              </a:solidFill>
              <a:round/>
              <a:headEnd/>
              <a:tailEnd/>
            </a:ln>
          </p:spPr>
          <p:txBody>
            <a:bodyPr/>
            <a:lstStyle/>
            <a:p>
              <a:endParaRPr lang="en-US"/>
            </a:p>
          </p:txBody>
        </p:sp>
        <p:sp>
          <p:nvSpPr>
            <p:cNvPr id="10" name="Line 36"/>
            <p:cNvSpPr>
              <a:spLocks noChangeShapeType="1"/>
            </p:cNvSpPr>
            <p:nvPr/>
          </p:nvSpPr>
          <p:spPr bwMode="auto">
            <a:xfrm>
              <a:off x="3720" y="10442"/>
              <a:ext cx="6465" cy="0"/>
            </a:xfrm>
            <a:prstGeom prst="line">
              <a:avLst/>
            </a:prstGeom>
            <a:noFill/>
            <a:ln w="9525">
              <a:solidFill>
                <a:srgbClr val="000000"/>
              </a:solidFill>
              <a:round/>
              <a:headEnd/>
              <a:tailEnd/>
            </a:ln>
          </p:spPr>
          <p:txBody>
            <a:bodyPr/>
            <a:lstStyle/>
            <a:p>
              <a:endParaRPr lang="en-US"/>
            </a:p>
          </p:txBody>
        </p:sp>
        <p:sp>
          <p:nvSpPr>
            <p:cNvPr id="11" name="Line 37"/>
            <p:cNvSpPr>
              <a:spLocks noChangeShapeType="1"/>
            </p:cNvSpPr>
            <p:nvPr/>
          </p:nvSpPr>
          <p:spPr bwMode="auto">
            <a:xfrm>
              <a:off x="3720" y="10337"/>
              <a:ext cx="6465" cy="0"/>
            </a:xfrm>
            <a:prstGeom prst="line">
              <a:avLst/>
            </a:prstGeom>
            <a:noFill/>
            <a:ln w="9525">
              <a:solidFill>
                <a:srgbClr val="000000"/>
              </a:solidFill>
              <a:round/>
              <a:headEnd/>
              <a:tailEnd/>
            </a:ln>
          </p:spPr>
          <p:txBody>
            <a:bodyPr/>
            <a:lstStyle/>
            <a:p>
              <a:endParaRPr lang="en-US"/>
            </a:p>
          </p:txBody>
        </p:sp>
        <p:sp>
          <p:nvSpPr>
            <p:cNvPr id="12" name="Line 38"/>
            <p:cNvSpPr>
              <a:spLocks noChangeShapeType="1"/>
            </p:cNvSpPr>
            <p:nvPr/>
          </p:nvSpPr>
          <p:spPr bwMode="auto">
            <a:xfrm>
              <a:off x="3720" y="10262"/>
              <a:ext cx="6465" cy="0"/>
            </a:xfrm>
            <a:prstGeom prst="line">
              <a:avLst/>
            </a:prstGeom>
            <a:noFill/>
            <a:ln w="9525">
              <a:solidFill>
                <a:srgbClr val="000000"/>
              </a:solidFill>
              <a:round/>
              <a:headEnd/>
              <a:tailEnd/>
            </a:ln>
          </p:spPr>
          <p:txBody>
            <a:bodyPr/>
            <a:lstStyle/>
            <a:p>
              <a:endParaRPr lang="en-US"/>
            </a:p>
          </p:txBody>
        </p:sp>
        <p:sp>
          <p:nvSpPr>
            <p:cNvPr id="13" name="Line 39"/>
            <p:cNvSpPr>
              <a:spLocks noChangeShapeType="1"/>
            </p:cNvSpPr>
            <p:nvPr/>
          </p:nvSpPr>
          <p:spPr bwMode="auto">
            <a:xfrm>
              <a:off x="3720" y="10202"/>
              <a:ext cx="6465" cy="0"/>
            </a:xfrm>
            <a:prstGeom prst="line">
              <a:avLst/>
            </a:prstGeom>
            <a:noFill/>
            <a:ln w="9525">
              <a:solidFill>
                <a:srgbClr val="000000"/>
              </a:solidFill>
              <a:round/>
              <a:headEnd/>
              <a:tailEnd/>
            </a:ln>
          </p:spPr>
          <p:txBody>
            <a:bodyPr/>
            <a:lstStyle/>
            <a:p>
              <a:endParaRPr lang="en-US"/>
            </a:p>
          </p:txBody>
        </p:sp>
        <p:sp>
          <p:nvSpPr>
            <p:cNvPr id="14" name="Line 40"/>
            <p:cNvSpPr>
              <a:spLocks noChangeShapeType="1"/>
            </p:cNvSpPr>
            <p:nvPr/>
          </p:nvSpPr>
          <p:spPr bwMode="auto">
            <a:xfrm>
              <a:off x="3720" y="10142"/>
              <a:ext cx="6465" cy="0"/>
            </a:xfrm>
            <a:prstGeom prst="line">
              <a:avLst/>
            </a:prstGeom>
            <a:noFill/>
            <a:ln w="9525">
              <a:solidFill>
                <a:srgbClr val="000000"/>
              </a:solidFill>
              <a:round/>
              <a:headEnd/>
              <a:tailEnd/>
            </a:ln>
          </p:spPr>
          <p:txBody>
            <a:bodyPr/>
            <a:lstStyle/>
            <a:p>
              <a:endParaRPr lang="en-US"/>
            </a:p>
          </p:txBody>
        </p:sp>
        <p:sp>
          <p:nvSpPr>
            <p:cNvPr id="15" name="Line 41"/>
            <p:cNvSpPr>
              <a:spLocks noChangeShapeType="1"/>
            </p:cNvSpPr>
            <p:nvPr/>
          </p:nvSpPr>
          <p:spPr bwMode="auto">
            <a:xfrm>
              <a:off x="3720" y="9767"/>
              <a:ext cx="6465" cy="0"/>
            </a:xfrm>
            <a:prstGeom prst="line">
              <a:avLst/>
            </a:prstGeom>
            <a:noFill/>
            <a:ln w="9525">
              <a:solidFill>
                <a:srgbClr val="000000"/>
              </a:solidFill>
              <a:round/>
              <a:headEnd/>
              <a:tailEnd/>
            </a:ln>
          </p:spPr>
          <p:txBody>
            <a:bodyPr/>
            <a:lstStyle/>
            <a:p>
              <a:endParaRPr lang="en-US"/>
            </a:p>
          </p:txBody>
        </p:sp>
        <p:sp>
          <p:nvSpPr>
            <p:cNvPr id="16" name="Line 42"/>
            <p:cNvSpPr>
              <a:spLocks noChangeShapeType="1"/>
            </p:cNvSpPr>
            <p:nvPr/>
          </p:nvSpPr>
          <p:spPr bwMode="auto">
            <a:xfrm>
              <a:off x="3720" y="9542"/>
              <a:ext cx="6465" cy="0"/>
            </a:xfrm>
            <a:prstGeom prst="line">
              <a:avLst/>
            </a:prstGeom>
            <a:noFill/>
            <a:ln w="9525">
              <a:solidFill>
                <a:srgbClr val="000000"/>
              </a:solidFill>
              <a:round/>
              <a:headEnd/>
              <a:tailEnd/>
            </a:ln>
          </p:spPr>
          <p:txBody>
            <a:bodyPr/>
            <a:lstStyle/>
            <a:p>
              <a:endParaRPr lang="en-US"/>
            </a:p>
          </p:txBody>
        </p:sp>
        <p:sp>
          <p:nvSpPr>
            <p:cNvPr id="17" name="Line 43"/>
            <p:cNvSpPr>
              <a:spLocks noChangeShapeType="1"/>
            </p:cNvSpPr>
            <p:nvPr/>
          </p:nvSpPr>
          <p:spPr bwMode="auto">
            <a:xfrm>
              <a:off x="3720" y="9392"/>
              <a:ext cx="6465" cy="0"/>
            </a:xfrm>
            <a:prstGeom prst="line">
              <a:avLst/>
            </a:prstGeom>
            <a:noFill/>
            <a:ln w="9525">
              <a:solidFill>
                <a:srgbClr val="000000"/>
              </a:solidFill>
              <a:round/>
              <a:headEnd/>
              <a:tailEnd/>
            </a:ln>
          </p:spPr>
          <p:txBody>
            <a:bodyPr/>
            <a:lstStyle/>
            <a:p>
              <a:endParaRPr lang="en-US"/>
            </a:p>
          </p:txBody>
        </p:sp>
        <p:sp>
          <p:nvSpPr>
            <p:cNvPr id="18" name="Line 44"/>
            <p:cNvSpPr>
              <a:spLocks noChangeShapeType="1"/>
            </p:cNvSpPr>
            <p:nvPr/>
          </p:nvSpPr>
          <p:spPr bwMode="auto">
            <a:xfrm>
              <a:off x="3720" y="9272"/>
              <a:ext cx="6465" cy="0"/>
            </a:xfrm>
            <a:prstGeom prst="line">
              <a:avLst/>
            </a:prstGeom>
            <a:noFill/>
            <a:ln w="9525">
              <a:solidFill>
                <a:srgbClr val="000000"/>
              </a:solidFill>
              <a:round/>
              <a:headEnd/>
              <a:tailEnd/>
            </a:ln>
          </p:spPr>
          <p:txBody>
            <a:bodyPr/>
            <a:lstStyle/>
            <a:p>
              <a:endParaRPr lang="en-US"/>
            </a:p>
          </p:txBody>
        </p:sp>
        <p:sp>
          <p:nvSpPr>
            <p:cNvPr id="19" name="Line 45"/>
            <p:cNvSpPr>
              <a:spLocks noChangeShapeType="1"/>
            </p:cNvSpPr>
            <p:nvPr/>
          </p:nvSpPr>
          <p:spPr bwMode="auto">
            <a:xfrm>
              <a:off x="3720" y="9182"/>
              <a:ext cx="6465" cy="0"/>
            </a:xfrm>
            <a:prstGeom prst="line">
              <a:avLst/>
            </a:prstGeom>
            <a:noFill/>
            <a:ln w="9525">
              <a:solidFill>
                <a:srgbClr val="000000"/>
              </a:solidFill>
              <a:round/>
              <a:headEnd/>
              <a:tailEnd/>
            </a:ln>
          </p:spPr>
          <p:txBody>
            <a:bodyPr/>
            <a:lstStyle/>
            <a:p>
              <a:endParaRPr lang="en-US"/>
            </a:p>
          </p:txBody>
        </p:sp>
        <p:sp>
          <p:nvSpPr>
            <p:cNvPr id="20" name="Line 46"/>
            <p:cNvSpPr>
              <a:spLocks noChangeShapeType="1"/>
            </p:cNvSpPr>
            <p:nvPr/>
          </p:nvSpPr>
          <p:spPr bwMode="auto">
            <a:xfrm>
              <a:off x="3720" y="9077"/>
              <a:ext cx="6465" cy="0"/>
            </a:xfrm>
            <a:prstGeom prst="line">
              <a:avLst/>
            </a:prstGeom>
            <a:noFill/>
            <a:ln w="9525">
              <a:solidFill>
                <a:srgbClr val="000000"/>
              </a:solidFill>
              <a:round/>
              <a:headEnd/>
              <a:tailEnd/>
            </a:ln>
          </p:spPr>
          <p:txBody>
            <a:bodyPr/>
            <a:lstStyle/>
            <a:p>
              <a:endParaRPr lang="en-US"/>
            </a:p>
          </p:txBody>
        </p:sp>
        <p:sp>
          <p:nvSpPr>
            <p:cNvPr id="21" name="Line 47"/>
            <p:cNvSpPr>
              <a:spLocks noChangeShapeType="1"/>
            </p:cNvSpPr>
            <p:nvPr/>
          </p:nvSpPr>
          <p:spPr bwMode="auto">
            <a:xfrm>
              <a:off x="3720" y="9002"/>
              <a:ext cx="6465" cy="0"/>
            </a:xfrm>
            <a:prstGeom prst="line">
              <a:avLst/>
            </a:prstGeom>
            <a:noFill/>
            <a:ln w="9525">
              <a:solidFill>
                <a:srgbClr val="000000"/>
              </a:solidFill>
              <a:round/>
              <a:headEnd/>
              <a:tailEnd/>
            </a:ln>
          </p:spPr>
          <p:txBody>
            <a:bodyPr/>
            <a:lstStyle/>
            <a:p>
              <a:endParaRPr lang="en-US"/>
            </a:p>
          </p:txBody>
        </p:sp>
        <p:sp>
          <p:nvSpPr>
            <p:cNvPr id="22" name="Line 48"/>
            <p:cNvSpPr>
              <a:spLocks noChangeShapeType="1"/>
            </p:cNvSpPr>
            <p:nvPr/>
          </p:nvSpPr>
          <p:spPr bwMode="auto">
            <a:xfrm>
              <a:off x="3720" y="8942"/>
              <a:ext cx="6465" cy="0"/>
            </a:xfrm>
            <a:prstGeom prst="line">
              <a:avLst/>
            </a:prstGeom>
            <a:noFill/>
            <a:ln w="9525">
              <a:solidFill>
                <a:srgbClr val="000000"/>
              </a:solidFill>
              <a:round/>
              <a:headEnd/>
              <a:tailEnd/>
            </a:ln>
          </p:spPr>
          <p:txBody>
            <a:bodyPr/>
            <a:lstStyle/>
            <a:p>
              <a:endParaRPr lang="en-US"/>
            </a:p>
          </p:txBody>
        </p:sp>
        <p:sp>
          <p:nvSpPr>
            <p:cNvPr id="23" name="Line 49"/>
            <p:cNvSpPr>
              <a:spLocks noChangeShapeType="1"/>
            </p:cNvSpPr>
            <p:nvPr/>
          </p:nvSpPr>
          <p:spPr bwMode="auto">
            <a:xfrm>
              <a:off x="3720" y="8882"/>
              <a:ext cx="6465" cy="0"/>
            </a:xfrm>
            <a:prstGeom prst="line">
              <a:avLst/>
            </a:prstGeom>
            <a:noFill/>
            <a:ln w="9525">
              <a:solidFill>
                <a:srgbClr val="000000"/>
              </a:solidFill>
              <a:round/>
              <a:headEnd/>
              <a:tailEnd/>
            </a:ln>
          </p:spPr>
          <p:txBody>
            <a:bodyPr/>
            <a:lstStyle/>
            <a:p>
              <a:endParaRPr lang="en-US"/>
            </a:p>
          </p:txBody>
        </p:sp>
        <p:sp>
          <p:nvSpPr>
            <p:cNvPr id="24" name="Line 50"/>
            <p:cNvSpPr>
              <a:spLocks noChangeShapeType="1"/>
            </p:cNvSpPr>
            <p:nvPr/>
          </p:nvSpPr>
          <p:spPr bwMode="auto">
            <a:xfrm>
              <a:off x="3720" y="8522"/>
              <a:ext cx="6465" cy="0"/>
            </a:xfrm>
            <a:prstGeom prst="line">
              <a:avLst/>
            </a:prstGeom>
            <a:noFill/>
            <a:ln w="9525">
              <a:solidFill>
                <a:srgbClr val="000000"/>
              </a:solidFill>
              <a:round/>
              <a:headEnd/>
              <a:tailEnd/>
            </a:ln>
          </p:spPr>
          <p:txBody>
            <a:bodyPr/>
            <a:lstStyle/>
            <a:p>
              <a:endParaRPr lang="en-US"/>
            </a:p>
          </p:txBody>
        </p:sp>
        <p:sp>
          <p:nvSpPr>
            <p:cNvPr id="25" name="Line 51"/>
            <p:cNvSpPr>
              <a:spLocks noChangeShapeType="1"/>
            </p:cNvSpPr>
            <p:nvPr/>
          </p:nvSpPr>
          <p:spPr bwMode="auto">
            <a:xfrm>
              <a:off x="3720" y="8297"/>
              <a:ext cx="6465" cy="0"/>
            </a:xfrm>
            <a:prstGeom prst="line">
              <a:avLst/>
            </a:prstGeom>
            <a:noFill/>
            <a:ln w="9525">
              <a:solidFill>
                <a:srgbClr val="000000"/>
              </a:solidFill>
              <a:round/>
              <a:headEnd/>
              <a:tailEnd/>
            </a:ln>
          </p:spPr>
          <p:txBody>
            <a:bodyPr/>
            <a:lstStyle/>
            <a:p>
              <a:endParaRPr lang="en-US"/>
            </a:p>
          </p:txBody>
        </p:sp>
        <p:sp>
          <p:nvSpPr>
            <p:cNvPr id="26" name="Line 52"/>
            <p:cNvSpPr>
              <a:spLocks noChangeShapeType="1"/>
            </p:cNvSpPr>
            <p:nvPr/>
          </p:nvSpPr>
          <p:spPr bwMode="auto">
            <a:xfrm>
              <a:off x="3720" y="8147"/>
              <a:ext cx="6465" cy="0"/>
            </a:xfrm>
            <a:prstGeom prst="line">
              <a:avLst/>
            </a:prstGeom>
            <a:noFill/>
            <a:ln w="9525">
              <a:solidFill>
                <a:srgbClr val="000000"/>
              </a:solidFill>
              <a:round/>
              <a:headEnd/>
              <a:tailEnd/>
            </a:ln>
          </p:spPr>
          <p:txBody>
            <a:bodyPr/>
            <a:lstStyle/>
            <a:p>
              <a:endParaRPr lang="en-US"/>
            </a:p>
          </p:txBody>
        </p:sp>
        <p:sp>
          <p:nvSpPr>
            <p:cNvPr id="27" name="Line 53"/>
            <p:cNvSpPr>
              <a:spLocks noChangeShapeType="1"/>
            </p:cNvSpPr>
            <p:nvPr/>
          </p:nvSpPr>
          <p:spPr bwMode="auto">
            <a:xfrm>
              <a:off x="3720" y="8027"/>
              <a:ext cx="6465" cy="0"/>
            </a:xfrm>
            <a:prstGeom prst="line">
              <a:avLst/>
            </a:prstGeom>
            <a:noFill/>
            <a:ln w="9525">
              <a:solidFill>
                <a:srgbClr val="000000"/>
              </a:solidFill>
              <a:round/>
              <a:headEnd/>
              <a:tailEnd/>
            </a:ln>
          </p:spPr>
          <p:txBody>
            <a:bodyPr/>
            <a:lstStyle/>
            <a:p>
              <a:endParaRPr lang="en-US"/>
            </a:p>
          </p:txBody>
        </p:sp>
        <p:sp>
          <p:nvSpPr>
            <p:cNvPr id="28" name="Line 54"/>
            <p:cNvSpPr>
              <a:spLocks noChangeShapeType="1"/>
            </p:cNvSpPr>
            <p:nvPr/>
          </p:nvSpPr>
          <p:spPr bwMode="auto">
            <a:xfrm>
              <a:off x="3720" y="7937"/>
              <a:ext cx="6465" cy="0"/>
            </a:xfrm>
            <a:prstGeom prst="line">
              <a:avLst/>
            </a:prstGeom>
            <a:noFill/>
            <a:ln w="9525">
              <a:solidFill>
                <a:srgbClr val="000000"/>
              </a:solidFill>
              <a:round/>
              <a:headEnd/>
              <a:tailEnd/>
            </a:ln>
          </p:spPr>
          <p:txBody>
            <a:bodyPr/>
            <a:lstStyle/>
            <a:p>
              <a:endParaRPr lang="en-US"/>
            </a:p>
          </p:txBody>
        </p:sp>
        <p:sp>
          <p:nvSpPr>
            <p:cNvPr id="29" name="Line 55"/>
            <p:cNvSpPr>
              <a:spLocks noChangeShapeType="1"/>
            </p:cNvSpPr>
            <p:nvPr/>
          </p:nvSpPr>
          <p:spPr bwMode="auto">
            <a:xfrm>
              <a:off x="3720" y="7832"/>
              <a:ext cx="6465" cy="0"/>
            </a:xfrm>
            <a:prstGeom prst="line">
              <a:avLst/>
            </a:prstGeom>
            <a:noFill/>
            <a:ln w="9525">
              <a:solidFill>
                <a:srgbClr val="000000"/>
              </a:solidFill>
              <a:round/>
              <a:headEnd/>
              <a:tailEnd/>
            </a:ln>
          </p:spPr>
          <p:txBody>
            <a:bodyPr/>
            <a:lstStyle/>
            <a:p>
              <a:endParaRPr lang="en-US"/>
            </a:p>
          </p:txBody>
        </p:sp>
        <p:sp>
          <p:nvSpPr>
            <p:cNvPr id="30" name="Line 56"/>
            <p:cNvSpPr>
              <a:spLocks noChangeShapeType="1"/>
            </p:cNvSpPr>
            <p:nvPr/>
          </p:nvSpPr>
          <p:spPr bwMode="auto">
            <a:xfrm>
              <a:off x="3720" y="7757"/>
              <a:ext cx="6465" cy="0"/>
            </a:xfrm>
            <a:prstGeom prst="line">
              <a:avLst/>
            </a:prstGeom>
            <a:noFill/>
            <a:ln w="9525">
              <a:solidFill>
                <a:srgbClr val="000000"/>
              </a:solidFill>
              <a:round/>
              <a:headEnd/>
              <a:tailEnd/>
            </a:ln>
          </p:spPr>
          <p:txBody>
            <a:bodyPr/>
            <a:lstStyle/>
            <a:p>
              <a:endParaRPr lang="en-US"/>
            </a:p>
          </p:txBody>
        </p:sp>
        <p:sp>
          <p:nvSpPr>
            <p:cNvPr id="31" name="Line 57"/>
            <p:cNvSpPr>
              <a:spLocks noChangeShapeType="1"/>
            </p:cNvSpPr>
            <p:nvPr/>
          </p:nvSpPr>
          <p:spPr bwMode="auto">
            <a:xfrm>
              <a:off x="3720" y="7697"/>
              <a:ext cx="6465" cy="0"/>
            </a:xfrm>
            <a:prstGeom prst="line">
              <a:avLst/>
            </a:prstGeom>
            <a:noFill/>
            <a:ln w="9525">
              <a:solidFill>
                <a:srgbClr val="000000"/>
              </a:solidFill>
              <a:round/>
              <a:headEnd/>
              <a:tailEnd/>
            </a:ln>
          </p:spPr>
          <p:txBody>
            <a:bodyPr/>
            <a:lstStyle/>
            <a:p>
              <a:endParaRPr lang="en-US"/>
            </a:p>
          </p:txBody>
        </p:sp>
        <p:sp>
          <p:nvSpPr>
            <p:cNvPr id="32" name="Line 58"/>
            <p:cNvSpPr>
              <a:spLocks noChangeShapeType="1"/>
            </p:cNvSpPr>
            <p:nvPr/>
          </p:nvSpPr>
          <p:spPr bwMode="auto">
            <a:xfrm>
              <a:off x="3720" y="7637"/>
              <a:ext cx="6465" cy="0"/>
            </a:xfrm>
            <a:prstGeom prst="line">
              <a:avLst/>
            </a:prstGeom>
            <a:noFill/>
            <a:ln w="9525">
              <a:solidFill>
                <a:srgbClr val="000000"/>
              </a:solidFill>
              <a:round/>
              <a:headEnd/>
              <a:tailEnd/>
            </a:ln>
          </p:spPr>
          <p:txBody>
            <a:bodyPr/>
            <a:lstStyle/>
            <a:p>
              <a:endParaRPr lang="en-US"/>
            </a:p>
          </p:txBody>
        </p:sp>
        <p:sp>
          <p:nvSpPr>
            <p:cNvPr id="33" name="Line 59"/>
            <p:cNvSpPr>
              <a:spLocks noChangeShapeType="1"/>
            </p:cNvSpPr>
            <p:nvPr/>
          </p:nvSpPr>
          <p:spPr bwMode="auto">
            <a:xfrm>
              <a:off x="3720" y="7262"/>
              <a:ext cx="6465" cy="0"/>
            </a:xfrm>
            <a:prstGeom prst="line">
              <a:avLst/>
            </a:prstGeom>
            <a:noFill/>
            <a:ln w="9525">
              <a:solidFill>
                <a:srgbClr val="000000"/>
              </a:solidFill>
              <a:round/>
              <a:headEnd/>
              <a:tailEnd/>
            </a:ln>
          </p:spPr>
          <p:txBody>
            <a:bodyPr/>
            <a:lstStyle/>
            <a:p>
              <a:endParaRPr lang="en-US"/>
            </a:p>
          </p:txBody>
        </p:sp>
        <p:sp>
          <p:nvSpPr>
            <p:cNvPr id="34" name="Line 60"/>
            <p:cNvSpPr>
              <a:spLocks noChangeShapeType="1"/>
            </p:cNvSpPr>
            <p:nvPr/>
          </p:nvSpPr>
          <p:spPr bwMode="auto">
            <a:xfrm>
              <a:off x="3720" y="7037"/>
              <a:ext cx="6465" cy="0"/>
            </a:xfrm>
            <a:prstGeom prst="line">
              <a:avLst/>
            </a:prstGeom>
            <a:noFill/>
            <a:ln w="9525">
              <a:solidFill>
                <a:srgbClr val="000000"/>
              </a:solidFill>
              <a:round/>
              <a:headEnd/>
              <a:tailEnd/>
            </a:ln>
          </p:spPr>
          <p:txBody>
            <a:bodyPr/>
            <a:lstStyle/>
            <a:p>
              <a:endParaRPr lang="en-US"/>
            </a:p>
          </p:txBody>
        </p:sp>
        <p:sp>
          <p:nvSpPr>
            <p:cNvPr id="35" name="Line 61"/>
            <p:cNvSpPr>
              <a:spLocks noChangeShapeType="1"/>
            </p:cNvSpPr>
            <p:nvPr/>
          </p:nvSpPr>
          <p:spPr bwMode="auto">
            <a:xfrm>
              <a:off x="3720" y="6887"/>
              <a:ext cx="6465" cy="0"/>
            </a:xfrm>
            <a:prstGeom prst="line">
              <a:avLst/>
            </a:prstGeom>
            <a:noFill/>
            <a:ln w="9525">
              <a:solidFill>
                <a:srgbClr val="000000"/>
              </a:solidFill>
              <a:round/>
              <a:headEnd/>
              <a:tailEnd/>
            </a:ln>
          </p:spPr>
          <p:txBody>
            <a:bodyPr/>
            <a:lstStyle/>
            <a:p>
              <a:endParaRPr lang="en-US"/>
            </a:p>
          </p:txBody>
        </p:sp>
        <p:sp>
          <p:nvSpPr>
            <p:cNvPr id="36" name="Line 62"/>
            <p:cNvSpPr>
              <a:spLocks noChangeShapeType="1"/>
            </p:cNvSpPr>
            <p:nvPr/>
          </p:nvSpPr>
          <p:spPr bwMode="auto">
            <a:xfrm>
              <a:off x="3720" y="6767"/>
              <a:ext cx="6465" cy="0"/>
            </a:xfrm>
            <a:prstGeom prst="line">
              <a:avLst/>
            </a:prstGeom>
            <a:noFill/>
            <a:ln w="9525">
              <a:solidFill>
                <a:srgbClr val="000000"/>
              </a:solidFill>
              <a:round/>
              <a:headEnd/>
              <a:tailEnd/>
            </a:ln>
          </p:spPr>
          <p:txBody>
            <a:bodyPr/>
            <a:lstStyle/>
            <a:p>
              <a:endParaRPr lang="en-US"/>
            </a:p>
          </p:txBody>
        </p:sp>
        <p:sp>
          <p:nvSpPr>
            <p:cNvPr id="37" name="Line 63"/>
            <p:cNvSpPr>
              <a:spLocks noChangeShapeType="1"/>
            </p:cNvSpPr>
            <p:nvPr/>
          </p:nvSpPr>
          <p:spPr bwMode="auto">
            <a:xfrm>
              <a:off x="3720" y="6677"/>
              <a:ext cx="6465" cy="0"/>
            </a:xfrm>
            <a:prstGeom prst="line">
              <a:avLst/>
            </a:prstGeom>
            <a:noFill/>
            <a:ln w="9525">
              <a:solidFill>
                <a:srgbClr val="000000"/>
              </a:solidFill>
              <a:round/>
              <a:headEnd/>
              <a:tailEnd/>
            </a:ln>
          </p:spPr>
          <p:txBody>
            <a:bodyPr/>
            <a:lstStyle/>
            <a:p>
              <a:endParaRPr lang="en-US"/>
            </a:p>
          </p:txBody>
        </p:sp>
        <p:sp>
          <p:nvSpPr>
            <p:cNvPr id="38" name="Line 64"/>
            <p:cNvSpPr>
              <a:spLocks noChangeShapeType="1"/>
            </p:cNvSpPr>
            <p:nvPr/>
          </p:nvSpPr>
          <p:spPr bwMode="auto">
            <a:xfrm>
              <a:off x="3720" y="6572"/>
              <a:ext cx="6465" cy="0"/>
            </a:xfrm>
            <a:prstGeom prst="line">
              <a:avLst/>
            </a:prstGeom>
            <a:noFill/>
            <a:ln w="9525">
              <a:solidFill>
                <a:srgbClr val="000000"/>
              </a:solidFill>
              <a:round/>
              <a:headEnd/>
              <a:tailEnd/>
            </a:ln>
          </p:spPr>
          <p:txBody>
            <a:bodyPr/>
            <a:lstStyle/>
            <a:p>
              <a:endParaRPr lang="en-US"/>
            </a:p>
          </p:txBody>
        </p:sp>
        <p:sp>
          <p:nvSpPr>
            <p:cNvPr id="39" name="Line 65"/>
            <p:cNvSpPr>
              <a:spLocks noChangeShapeType="1"/>
            </p:cNvSpPr>
            <p:nvPr/>
          </p:nvSpPr>
          <p:spPr bwMode="auto">
            <a:xfrm>
              <a:off x="3720" y="6497"/>
              <a:ext cx="6465" cy="0"/>
            </a:xfrm>
            <a:prstGeom prst="line">
              <a:avLst/>
            </a:prstGeom>
            <a:noFill/>
            <a:ln w="9525">
              <a:solidFill>
                <a:srgbClr val="000000"/>
              </a:solidFill>
              <a:round/>
              <a:headEnd/>
              <a:tailEnd/>
            </a:ln>
          </p:spPr>
          <p:txBody>
            <a:bodyPr/>
            <a:lstStyle/>
            <a:p>
              <a:endParaRPr lang="en-US"/>
            </a:p>
          </p:txBody>
        </p:sp>
        <p:sp>
          <p:nvSpPr>
            <p:cNvPr id="40" name="Line 66"/>
            <p:cNvSpPr>
              <a:spLocks noChangeShapeType="1"/>
            </p:cNvSpPr>
            <p:nvPr/>
          </p:nvSpPr>
          <p:spPr bwMode="auto">
            <a:xfrm>
              <a:off x="3720" y="6437"/>
              <a:ext cx="6465" cy="0"/>
            </a:xfrm>
            <a:prstGeom prst="line">
              <a:avLst/>
            </a:prstGeom>
            <a:noFill/>
            <a:ln w="9525">
              <a:solidFill>
                <a:srgbClr val="000000"/>
              </a:solidFill>
              <a:round/>
              <a:headEnd/>
              <a:tailEnd/>
            </a:ln>
          </p:spPr>
          <p:txBody>
            <a:bodyPr/>
            <a:lstStyle/>
            <a:p>
              <a:endParaRPr lang="en-US"/>
            </a:p>
          </p:txBody>
        </p:sp>
        <p:sp>
          <p:nvSpPr>
            <p:cNvPr id="41" name="Freeform 67"/>
            <p:cNvSpPr>
              <a:spLocks/>
            </p:cNvSpPr>
            <p:nvPr/>
          </p:nvSpPr>
          <p:spPr bwMode="auto">
            <a:xfrm>
              <a:off x="3735" y="8717"/>
              <a:ext cx="6450" cy="2535"/>
            </a:xfrm>
            <a:custGeom>
              <a:avLst/>
              <a:gdLst>
                <a:gd name="T0" fmla="*/ 0 w 6450"/>
                <a:gd name="T1" fmla="*/ 2535 h 2535"/>
                <a:gd name="T2" fmla="*/ 1035 w 6450"/>
                <a:gd name="T3" fmla="*/ 1935 h 2535"/>
                <a:gd name="T4" fmla="*/ 2145 w 6450"/>
                <a:gd name="T5" fmla="*/ 1380 h 2535"/>
                <a:gd name="T6" fmla="*/ 3420 w 6450"/>
                <a:gd name="T7" fmla="*/ 825 h 2535"/>
                <a:gd name="T8" fmla="*/ 4305 w 6450"/>
                <a:gd name="T9" fmla="*/ 495 h 2535"/>
                <a:gd name="T10" fmla="*/ 5325 w 6450"/>
                <a:gd name="T11" fmla="*/ 210 h 2535"/>
                <a:gd name="T12" fmla="*/ 6450 w 6450"/>
                <a:gd name="T13" fmla="*/ 0 h 2535"/>
                <a:gd name="T14" fmla="*/ 0 60000 65536"/>
                <a:gd name="T15" fmla="*/ 0 60000 65536"/>
                <a:gd name="T16" fmla="*/ 0 60000 65536"/>
                <a:gd name="T17" fmla="*/ 0 60000 65536"/>
                <a:gd name="T18" fmla="*/ 0 60000 65536"/>
                <a:gd name="T19" fmla="*/ 0 60000 65536"/>
                <a:gd name="T20" fmla="*/ 0 60000 65536"/>
                <a:gd name="T21" fmla="*/ 0 w 6450"/>
                <a:gd name="T22" fmla="*/ 0 h 2535"/>
                <a:gd name="T23" fmla="*/ 6450 w 6450"/>
                <a:gd name="T24" fmla="*/ 2535 h 2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0" h="2535">
                  <a:moveTo>
                    <a:pt x="0" y="2535"/>
                  </a:moveTo>
                  <a:cubicBezTo>
                    <a:pt x="339" y="2331"/>
                    <a:pt x="678" y="2127"/>
                    <a:pt x="1035" y="1935"/>
                  </a:cubicBezTo>
                  <a:cubicBezTo>
                    <a:pt x="1392" y="1743"/>
                    <a:pt x="1748" y="1565"/>
                    <a:pt x="2145" y="1380"/>
                  </a:cubicBezTo>
                  <a:cubicBezTo>
                    <a:pt x="2542" y="1195"/>
                    <a:pt x="3060" y="972"/>
                    <a:pt x="3420" y="825"/>
                  </a:cubicBezTo>
                  <a:cubicBezTo>
                    <a:pt x="3780" y="678"/>
                    <a:pt x="3988" y="597"/>
                    <a:pt x="4305" y="495"/>
                  </a:cubicBezTo>
                  <a:cubicBezTo>
                    <a:pt x="4622" y="393"/>
                    <a:pt x="4968" y="292"/>
                    <a:pt x="5325" y="210"/>
                  </a:cubicBezTo>
                  <a:cubicBezTo>
                    <a:pt x="5682" y="128"/>
                    <a:pt x="6263" y="35"/>
                    <a:pt x="6450" y="0"/>
                  </a:cubicBezTo>
                </a:path>
              </a:pathLst>
            </a:custGeom>
            <a:noFill/>
            <a:ln w="12700" cap="flat" cmpd="sng">
              <a:solidFill>
                <a:srgbClr val="000000"/>
              </a:solidFill>
              <a:prstDash val="solid"/>
              <a:round/>
              <a:headEnd/>
              <a:tailEnd/>
            </a:ln>
          </p:spPr>
          <p:txBody>
            <a:bodyPr/>
            <a:lstStyle/>
            <a:p>
              <a:endParaRPr lang="en-US"/>
            </a:p>
          </p:txBody>
        </p:sp>
        <p:sp>
          <p:nvSpPr>
            <p:cNvPr id="42" name="Rectangle 68"/>
            <p:cNvSpPr>
              <a:spLocks noChangeArrowheads="1"/>
            </p:cNvSpPr>
            <p:nvPr/>
          </p:nvSpPr>
          <p:spPr bwMode="auto">
            <a:xfrm>
              <a:off x="3999" y="6628"/>
              <a:ext cx="3630" cy="1515"/>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3" name="Rectangle 69"/>
            <p:cNvSpPr>
              <a:spLocks noChangeArrowheads="1"/>
            </p:cNvSpPr>
            <p:nvPr/>
          </p:nvSpPr>
          <p:spPr bwMode="auto">
            <a:xfrm>
              <a:off x="4455" y="7765"/>
              <a:ext cx="2163"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4" name="Rectangle 70"/>
            <p:cNvSpPr>
              <a:spLocks noChangeArrowheads="1"/>
            </p:cNvSpPr>
            <p:nvPr/>
          </p:nvSpPr>
          <p:spPr bwMode="auto">
            <a:xfrm>
              <a:off x="5301" y="7503"/>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5" name="Line 71"/>
            <p:cNvSpPr>
              <a:spLocks noChangeShapeType="1"/>
            </p:cNvSpPr>
            <p:nvPr/>
          </p:nvSpPr>
          <p:spPr bwMode="auto">
            <a:xfrm flipV="1">
              <a:off x="5771" y="6979"/>
              <a:ext cx="377" cy="524"/>
            </a:xfrm>
            <a:prstGeom prst="line">
              <a:avLst/>
            </a:prstGeom>
            <a:noFill/>
            <a:ln w="9525">
              <a:solidFill>
                <a:srgbClr val="000000"/>
              </a:solidFill>
              <a:round/>
              <a:headEnd/>
              <a:tailEnd/>
            </a:ln>
          </p:spPr>
          <p:txBody>
            <a:bodyPr/>
            <a:lstStyle/>
            <a:p>
              <a:endParaRPr lang="en-US"/>
            </a:p>
          </p:txBody>
        </p:sp>
        <p:sp>
          <p:nvSpPr>
            <p:cNvPr id="46" name="Line 72"/>
            <p:cNvSpPr>
              <a:spLocks noChangeShapeType="1"/>
            </p:cNvSpPr>
            <p:nvPr/>
          </p:nvSpPr>
          <p:spPr bwMode="auto">
            <a:xfrm flipV="1">
              <a:off x="5301" y="6979"/>
              <a:ext cx="376" cy="524"/>
            </a:xfrm>
            <a:prstGeom prst="line">
              <a:avLst/>
            </a:prstGeom>
            <a:noFill/>
            <a:ln w="9525">
              <a:solidFill>
                <a:srgbClr val="000000"/>
              </a:solidFill>
              <a:round/>
              <a:headEnd/>
              <a:tailEnd/>
            </a:ln>
          </p:spPr>
          <p:txBody>
            <a:bodyPr/>
            <a:lstStyle/>
            <a:p>
              <a:endParaRPr lang="en-US"/>
            </a:p>
          </p:txBody>
        </p:sp>
        <p:sp>
          <p:nvSpPr>
            <p:cNvPr id="47" name="Line 73"/>
            <p:cNvSpPr>
              <a:spLocks noChangeShapeType="1"/>
            </p:cNvSpPr>
            <p:nvPr/>
          </p:nvSpPr>
          <p:spPr bwMode="auto">
            <a:xfrm flipV="1">
              <a:off x="5771" y="7045"/>
              <a:ext cx="377" cy="524"/>
            </a:xfrm>
            <a:prstGeom prst="line">
              <a:avLst/>
            </a:prstGeom>
            <a:noFill/>
            <a:ln w="9525">
              <a:solidFill>
                <a:srgbClr val="000000"/>
              </a:solidFill>
              <a:round/>
              <a:headEnd/>
              <a:tailEnd/>
            </a:ln>
          </p:spPr>
          <p:txBody>
            <a:bodyPr/>
            <a:lstStyle/>
            <a:p>
              <a:endParaRPr lang="en-US"/>
            </a:p>
          </p:txBody>
        </p:sp>
        <p:sp>
          <p:nvSpPr>
            <p:cNvPr id="48" name="Line 74"/>
            <p:cNvSpPr>
              <a:spLocks noChangeShapeType="1"/>
            </p:cNvSpPr>
            <p:nvPr/>
          </p:nvSpPr>
          <p:spPr bwMode="auto">
            <a:xfrm flipV="1">
              <a:off x="4455" y="6979"/>
              <a:ext cx="564" cy="786"/>
            </a:xfrm>
            <a:prstGeom prst="line">
              <a:avLst/>
            </a:prstGeom>
            <a:noFill/>
            <a:ln w="9525">
              <a:solidFill>
                <a:srgbClr val="000000"/>
              </a:solidFill>
              <a:round/>
              <a:headEnd/>
              <a:tailEnd/>
            </a:ln>
          </p:spPr>
          <p:txBody>
            <a:bodyPr/>
            <a:lstStyle/>
            <a:p>
              <a:endParaRPr lang="en-US"/>
            </a:p>
          </p:txBody>
        </p:sp>
        <p:sp>
          <p:nvSpPr>
            <p:cNvPr id="49" name="Line 75"/>
            <p:cNvSpPr>
              <a:spLocks noChangeShapeType="1"/>
            </p:cNvSpPr>
            <p:nvPr/>
          </p:nvSpPr>
          <p:spPr bwMode="auto">
            <a:xfrm flipV="1">
              <a:off x="6618" y="6979"/>
              <a:ext cx="564" cy="786"/>
            </a:xfrm>
            <a:prstGeom prst="line">
              <a:avLst/>
            </a:prstGeom>
            <a:noFill/>
            <a:ln w="9525">
              <a:solidFill>
                <a:srgbClr val="000000"/>
              </a:solidFill>
              <a:round/>
              <a:headEnd/>
              <a:tailEnd/>
            </a:ln>
          </p:spPr>
          <p:txBody>
            <a:bodyPr/>
            <a:lstStyle/>
            <a:p>
              <a:endParaRPr lang="en-US"/>
            </a:p>
          </p:txBody>
        </p:sp>
        <p:sp>
          <p:nvSpPr>
            <p:cNvPr id="50" name="Line 76"/>
            <p:cNvSpPr>
              <a:spLocks noChangeShapeType="1"/>
            </p:cNvSpPr>
            <p:nvPr/>
          </p:nvSpPr>
          <p:spPr bwMode="auto">
            <a:xfrm flipV="1">
              <a:off x="6618" y="7045"/>
              <a:ext cx="564" cy="786"/>
            </a:xfrm>
            <a:prstGeom prst="line">
              <a:avLst/>
            </a:prstGeom>
            <a:noFill/>
            <a:ln w="9525">
              <a:solidFill>
                <a:srgbClr val="000000"/>
              </a:solidFill>
              <a:round/>
              <a:headEnd/>
              <a:tailEnd/>
            </a:ln>
          </p:spPr>
          <p:txBody>
            <a:bodyPr/>
            <a:lstStyle/>
            <a:p>
              <a:endParaRPr lang="en-US"/>
            </a:p>
          </p:txBody>
        </p:sp>
        <p:sp>
          <p:nvSpPr>
            <p:cNvPr id="51" name="Text Box 77"/>
            <p:cNvSpPr txBox="1">
              <a:spLocks noChangeArrowheads="1"/>
            </p:cNvSpPr>
            <p:nvPr/>
          </p:nvSpPr>
          <p:spPr bwMode="auto">
            <a:xfrm>
              <a:off x="5670" y="11854"/>
              <a:ext cx="1845" cy="474"/>
            </a:xfrm>
            <a:prstGeom prst="rect">
              <a:avLst/>
            </a:prstGeom>
            <a:noFill/>
            <a:ln w="9525">
              <a:noFill/>
              <a:miter lim="800000"/>
              <a:headEnd/>
              <a:tailEnd/>
            </a:ln>
          </p:spPr>
          <p:txBody>
            <a:bodyPr/>
            <a:lstStyle/>
            <a:p>
              <a:r>
                <a:rPr lang="en-US" sz="1200" i="1">
                  <a:latin typeface="Times New Roman" pitchFamily="18" charset="0"/>
                </a:rPr>
                <a:t>D / W</a:t>
              </a:r>
              <a:r>
                <a:rPr lang="en-US" sz="1200" i="1">
                  <a:latin typeface="Calibri" pitchFamily="34" charset="0"/>
                </a:rPr>
                <a:t>  </a:t>
              </a:r>
              <a:r>
                <a:rPr lang="en-US" sz="1200">
                  <a:latin typeface="Calibri" pitchFamily="34" charset="0"/>
                </a:rPr>
                <a:t>ratio</a:t>
              </a:r>
              <a:endParaRPr lang="en-US">
                <a:latin typeface="Calibri" pitchFamily="34" charset="0"/>
              </a:endParaRPr>
            </a:p>
          </p:txBody>
        </p:sp>
        <p:sp>
          <p:nvSpPr>
            <p:cNvPr id="52" name="Text Box 78"/>
            <p:cNvSpPr txBox="1">
              <a:spLocks noChangeArrowheads="1"/>
            </p:cNvSpPr>
            <p:nvPr/>
          </p:nvSpPr>
          <p:spPr bwMode="auto">
            <a:xfrm>
              <a:off x="5520" y="11479"/>
              <a:ext cx="825" cy="474"/>
            </a:xfrm>
            <a:prstGeom prst="rect">
              <a:avLst/>
            </a:prstGeom>
            <a:noFill/>
            <a:ln w="9525">
              <a:noFill/>
              <a:miter lim="800000"/>
              <a:headEnd/>
              <a:tailEnd/>
            </a:ln>
          </p:spPr>
          <p:txBody>
            <a:bodyPr/>
            <a:lstStyle/>
            <a:p>
              <a:r>
                <a:rPr lang="en-US" sz="1200">
                  <a:latin typeface="Calibri" pitchFamily="34" charset="0"/>
                </a:rPr>
                <a:t>0.1</a:t>
              </a:r>
              <a:endParaRPr lang="en-US">
                <a:latin typeface="Calibri" pitchFamily="34" charset="0"/>
              </a:endParaRPr>
            </a:p>
          </p:txBody>
        </p:sp>
        <p:sp>
          <p:nvSpPr>
            <p:cNvPr id="53" name="Text Box 79"/>
            <p:cNvSpPr txBox="1">
              <a:spLocks noChangeArrowheads="1"/>
            </p:cNvSpPr>
            <p:nvPr/>
          </p:nvSpPr>
          <p:spPr bwMode="auto">
            <a:xfrm>
              <a:off x="3315" y="11479"/>
              <a:ext cx="825" cy="474"/>
            </a:xfrm>
            <a:prstGeom prst="rect">
              <a:avLst/>
            </a:prstGeom>
            <a:noFill/>
            <a:ln w="9525">
              <a:noFill/>
              <a:miter lim="800000"/>
              <a:headEnd/>
              <a:tailEnd/>
            </a:ln>
          </p:spPr>
          <p:txBody>
            <a:bodyPr/>
            <a:lstStyle/>
            <a:p>
              <a:r>
                <a:rPr lang="en-US" sz="1200">
                  <a:latin typeface="Calibri" pitchFamily="34" charset="0"/>
                </a:rPr>
                <a:t>0.01</a:t>
              </a:r>
              <a:endParaRPr lang="en-US">
                <a:latin typeface="Calibri" pitchFamily="34" charset="0"/>
              </a:endParaRPr>
            </a:p>
          </p:txBody>
        </p:sp>
        <p:sp>
          <p:nvSpPr>
            <p:cNvPr id="54" name="Text Box 80"/>
            <p:cNvSpPr txBox="1">
              <a:spLocks noChangeArrowheads="1"/>
            </p:cNvSpPr>
            <p:nvPr/>
          </p:nvSpPr>
          <p:spPr bwMode="auto">
            <a:xfrm>
              <a:off x="7605" y="11479"/>
              <a:ext cx="825" cy="474"/>
            </a:xfrm>
            <a:prstGeom prst="rect">
              <a:avLst/>
            </a:prstGeom>
            <a:noFill/>
            <a:ln w="9525">
              <a:noFill/>
              <a:miter lim="800000"/>
              <a:headEnd/>
              <a:tailEnd/>
            </a:ln>
          </p:spPr>
          <p:txBody>
            <a:bodyPr/>
            <a:lstStyle/>
            <a:p>
              <a:r>
                <a:rPr lang="en-US" sz="1200">
                  <a:latin typeface="Calibri" pitchFamily="34" charset="0"/>
                </a:rPr>
                <a:t>1</a:t>
              </a:r>
              <a:endParaRPr lang="en-US">
                <a:latin typeface="Calibri" pitchFamily="34" charset="0"/>
              </a:endParaRPr>
            </a:p>
          </p:txBody>
        </p:sp>
        <p:sp>
          <p:nvSpPr>
            <p:cNvPr id="55" name="Text Box 81"/>
            <p:cNvSpPr txBox="1">
              <a:spLocks noChangeArrowheads="1"/>
            </p:cNvSpPr>
            <p:nvPr/>
          </p:nvSpPr>
          <p:spPr bwMode="auto">
            <a:xfrm>
              <a:off x="9795" y="11479"/>
              <a:ext cx="825" cy="474"/>
            </a:xfrm>
            <a:prstGeom prst="rect">
              <a:avLst/>
            </a:prstGeom>
            <a:noFill/>
            <a:ln w="9525">
              <a:noFill/>
              <a:miter lim="800000"/>
              <a:headEnd/>
              <a:tailEnd/>
            </a:ln>
          </p:spPr>
          <p:txBody>
            <a:bodyPr/>
            <a:lstStyle/>
            <a:p>
              <a:r>
                <a:rPr lang="en-US" sz="1200">
                  <a:latin typeface="Calibri" pitchFamily="34" charset="0"/>
                </a:rPr>
                <a:t>10</a:t>
              </a:r>
              <a:endParaRPr lang="en-US">
                <a:latin typeface="Calibri" pitchFamily="34" charset="0"/>
              </a:endParaRPr>
            </a:p>
          </p:txBody>
        </p:sp>
        <p:sp>
          <p:nvSpPr>
            <p:cNvPr id="56" name="Text Box 82"/>
            <p:cNvSpPr txBox="1">
              <a:spLocks noChangeArrowheads="1"/>
            </p:cNvSpPr>
            <p:nvPr/>
          </p:nvSpPr>
          <p:spPr bwMode="auto">
            <a:xfrm>
              <a:off x="2223" y="7417"/>
              <a:ext cx="1392" cy="474"/>
            </a:xfrm>
            <a:prstGeom prst="rect">
              <a:avLst/>
            </a:prstGeom>
            <a:noFill/>
            <a:ln w="9525">
              <a:noFill/>
              <a:miter lim="800000"/>
              <a:headEnd/>
              <a:tailEnd/>
            </a:ln>
          </p:spPr>
          <p:txBody>
            <a:bodyPr/>
            <a:lstStyle/>
            <a:p>
              <a:r>
                <a:rPr lang="en-US" sz="1200">
                  <a:latin typeface="Calibri" pitchFamily="34" charset="0"/>
                </a:rPr>
                <a:t>10 </a:t>
              </a:r>
              <a:r>
                <a:rPr lang="en-US" sz="1200">
                  <a:latin typeface="Symbol" pitchFamily="18" charset="2"/>
                </a:rPr>
                <a:t>m</a:t>
              </a:r>
              <a:r>
                <a:rPr lang="en-US" sz="1200">
                  <a:latin typeface="Calibri" pitchFamily="34" charset="0"/>
                </a:rPr>
                <a:t>H/m</a:t>
              </a:r>
              <a:endParaRPr lang="en-US">
                <a:latin typeface="Calibri" pitchFamily="34" charset="0"/>
              </a:endParaRPr>
            </a:p>
          </p:txBody>
        </p:sp>
        <p:sp>
          <p:nvSpPr>
            <p:cNvPr id="57" name="Text Box 83"/>
            <p:cNvSpPr txBox="1">
              <a:spLocks noChangeArrowheads="1"/>
            </p:cNvSpPr>
            <p:nvPr/>
          </p:nvSpPr>
          <p:spPr bwMode="auto">
            <a:xfrm>
              <a:off x="2190" y="6112"/>
              <a:ext cx="1500" cy="474"/>
            </a:xfrm>
            <a:prstGeom prst="rect">
              <a:avLst/>
            </a:prstGeom>
            <a:noFill/>
            <a:ln w="9525">
              <a:noFill/>
              <a:miter lim="800000"/>
              <a:headEnd/>
              <a:tailEnd/>
            </a:ln>
          </p:spPr>
          <p:txBody>
            <a:bodyPr/>
            <a:lstStyle/>
            <a:p>
              <a:r>
                <a:rPr lang="en-US" sz="1200">
                  <a:latin typeface="Calibri" pitchFamily="34" charset="0"/>
                </a:rPr>
                <a:t>100 </a:t>
              </a:r>
              <a:r>
                <a:rPr lang="en-US" sz="1200">
                  <a:latin typeface="Symbol" pitchFamily="18" charset="2"/>
                </a:rPr>
                <a:t>m</a:t>
              </a:r>
              <a:r>
                <a:rPr lang="en-US" sz="1200">
                  <a:latin typeface="Calibri" pitchFamily="34" charset="0"/>
                </a:rPr>
                <a:t>H/m</a:t>
              </a:r>
              <a:endParaRPr lang="en-US">
                <a:latin typeface="Calibri" pitchFamily="34" charset="0"/>
              </a:endParaRPr>
            </a:p>
          </p:txBody>
        </p:sp>
        <p:sp>
          <p:nvSpPr>
            <p:cNvPr id="58" name="Text Box 84"/>
            <p:cNvSpPr txBox="1">
              <a:spLocks noChangeArrowheads="1"/>
            </p:cNvSpPr>
            <p:nvPr/>
          </p:nvSpPr>
          <p:spPr bwMode="auto">
            <a:xfrm>
              <a:off x="2350" y="8632"/>
              <a:ext cx="1265" cy="474"/>
            </a:xfrm>
            <a:prstGeom prst="rect">
              <a:avLst/>
            </a:prstGeom>
            <a:noFill/>
            <a:ln w="9525">
              <a:noFill/>
              <a:miter lim="800000"/>
              <a:headEnd/>
              <a:tailEnd/>
            </a:ln>
          </p:spPr>
          <p:txBody>
            <a:bodyPr/>
            <a:lstStyle/>
            <a:p>
              <a:r>
                <a:rPr lang="en-US" sz="1200">
                  <a:latin typeface="Calibri" pitchFamily="34" charset="0"/>
                </a:rPr>
                <a:t>1 </a:t>
              </a:r>
              <a:r>
                <a:rPr lang="en-US" sz="1200">
                  <a:latin typeface="Symbol" pitchFamily="18" charset="2"/>
                </a:rPr>
                <a:t>m</a:t>
              </a:r>
              <a:r>
                <a:rPr lang="en-US" sz="1200">
                  <a:latin typeface="Calibri" pitchFamily="34" charset="0"/>
                </a:rPr>
                <a:t>H/m</a:t>
              </a:r>
              <a:endParaRPr lang="en-US">
                <a:latin typeface="Calibri" pitchFamily="34" charset="0"/>
              </a:endParaRPr>
            </a:p>
          </p:txBody>
        </p:sp>
        <p:sp>
          <p:nvSpPr>
            <p:cNvPr id="59" name="Text Box 85"/>
            <p:cNvSpPr txBox="1">
              <a:spLocks noChangeArrowheads="1"/>
            </p:cNvSpPr>
            <p:nvPr/>
          </p:nvSpPr>
          <p:spPr bwMode="auto">
            <a:xfrm>
              <a:off x="2170" y="9892"/>
              <a:ext cx="1370" cy="474"/>
            </a:xfrm>
            <a:prstGeom prst="rect">
              <a:avLst/>
            </a:prstGeom>
            <a:noFill/>
            <a:ln w="9525">
              <a:noFill/>
              <a:miter lim="800000"/>
              <a:headEnd/>
              <a:tailEnd/>
            </a:ln>
          </p:spPr>
          <p:txBody>
            <a:bodyPr/>
            <a:lstStyle/>
            <a:p>
              <a:r>
                <a:rPr lang="en-US" sz="1200">
                  <a:latin typeface="Calibri" pitchFamily="34" charset="0"/>
                </a:rPr>
                <a:t>100 nH/m</a:t>
              </a:r>
              <a:endParaRPr lang="en-US">
                <a:latin typeface="Calibri" pitchFamily="34" charset="0"/>
              </a:endParaRPr>
            </a:p>
          </p:txBody>
        </p:sp>
        <p:sp>
          <p:nvSpPr>
            <p:cNvPr id="60" name="Text Box 86"/>
            <p:cNvSpPr txBox="1">
              <a:spLocks noChangeArrowheads="1"/>
            </p:cNvSpPr>
            <p:nvPr/>
          </p:nvSpPr>
          <p:spPr bwMode="auto">
            <a:xfrm>
              <a:off x="2275" y="11122"/>
              <a:ext cx="1265" cy="474"/>
            </a:xfrm>
            <a:prstGeom prst="rect">
              <a:avLst/>
            </a:prstGeom>
            <a:noFill/>
            <a:ln w="9525">
              <a:noFill/>
              <a:miter lim="800000"/>
              <a:headEnd/>
              <a:tailEnd/>
            </a:ln>
          </p:spPr>
          <p:txBody>
            <a:bodyPr/>
            <a:lstStyle/>
            <a:p>
              <a:r>
                <a:rPr lang="en-US" sz="1200">
                  <a:latin typeface="Calibri" pitchFamily="34" charset="0"/>
                </a:rPr>
                <a:t>10 nH/m</a:t>
              </a:r>
              <a:endParaRPr lang="en-US">
                <a:latin typeface="Calibri" pitchFamily="34" charset="0"/>
              </a:endParaRPr>
            </a:p>
          </p:txBody>
        </p:sp>
        <p:sp>
          <p:nvSpPr>
            <p:cNvPr id="61" name="Text Box 87"/>
            <p:cNvSpPr txBox="1">
              <a:spLocks noChangeArrowheads="1"/>
            </p:cNvSpPr>
            <p:nvPr/>
          </p:nvSpPr>
          <p:spPr bwMode="auto">
            <a:xfrm>
              <a:off x="864" y="8712"/>
              <a:ext cx="1650" cy="1314"/>
            </a:xfrm>
            <a:prstGeom prst="rect">
              <a:avLst/>
            </a:prstGeom>
            <a:noFill/>
            <a:ln w="9525">
              <a:noFill/>
              <a:miter lim="800000"/>
              <a:headEnd/>
              <a:tailEnd/>
            </a:ln>
          </p:spPr>
          <p:txBody>
            <a:bodyPr/>
            <a:lstStyle/>
            <a:p>
              <a:r>
                <a:rPr lang="en-US" sz="1200">
                  <a:latin typeface="Calibri" pitchFamily="34" charset="0"/>
                </a:rPr>
                <a:t>Trace</a:t>
              </a:r>
            </a:p>
            <a:p>
              <a:r>
                <a:rPr lang="en-US" sz="1200">
                  <a:latin typeface="Calibri" pitchFamily="34" charset="0"/>
                </a:rPr>
                <a:t>inductance per unit length, </a:t>
              </a:r>
              <a:r>
                <a:rPr lang="en-US" sz="1200" i="1">
                  <a:latin typeface="Times New Roman" pitchFamily="18" charset="0"/>
                </a:rPr>
                <a:t>L</a:t>
              </a:r>
              <a:r>
                <a:rPr lang="en-US" sz="1200" i="1" baseline="-25000">
                  <a:latin typeface="Times New Roman" pitchFamily="18" charset="0"/>
                </a:rPr>
                <a:t>l</a:t>
              </a:r>
              <a:endParaRPr lang="en-US">
                <a:latin typeface="Times New Roman" pitchFamily="18" charset="0"/>
              </a:endParaRPr>
            </a:p>
          </p:txBody>
        </p:sp>
        <p:sp>
          <p:nvSpPr>
            <p:cNvPr id="62" name="Line 88"/>
            <p:cNvSpPr>
              <a:spLocks noChangeShapeType="1"/>
            </p:cNvSpPr>
            <p:nvPr/>
          </p:nvSpPr>
          <p:spPr bwMode="auto">
            <a:xfrm>
              <a:off x="3924" y="5602"/>
              <a:ext cx="1005" cy="0"/>
            </a:xfrm>
            <a:prstGeom prst="line">
              <a:avLst/>
            </a:prstGeom>
            <a:noFill/>
            <a:ln w="12700">
              <a:solidFill>
                <a:srgbClr val="000000"/>
              </a:solidFill>
              <a:prstDash val="dash"/>
              <a:round/>
              <a:headEnd/>
              <a:tailEnd/>
            </a:ln>
          </p:spPr>
          <p:txBody>
            <a:bodyPr/>
            <a:lstStyle/>
            <a:p>
              <a:endParaRPr lang="en-US"/>
            </a:p>
          </p:txBody>
        </p:sp>
        <p:sp>
          <p:nvSpPr>
            <p:cNvPr id="63" name="Line 89"/>
            <p:cNvSpPr>
              <a:spLocks noChangeShapeType="1"/>
            </p:cNvSpPr>
            <p:nvPr/>
          </p:nvSpPr>
          <p:spPr bwMode="auto">
            <a:xfrm>
              <a:off x="3939" y="5947"/>
              <a:ext cx="1005" cy="0"/>
            </a:xfrm>
            <a:prstGeom prst="line">
              <a:avLst/>
            </a:prstGeom>
            <a:noFill/>
            <a:ln w="12700">
              <a:solidFill>
                <a:srgbClr val="000000"/>
              </a:solidFill>
              <a:round/>
              <a:headEnd/>
              <a:tailEnd/>
            </a:ln>
          </p:spPr>
          <p:txBody>
            <a:bodyPr/>
            <a:lstStyle/>
            <a:p>
              <a:endParaRPr lang="en-US"/>
            </a:p>
          </p:txBody>
        </p:sp>
        <p:sp>
          <p:nvSpPr>
            <p:cNvPr id="64" name="Text Box 90"/>
            <p:cNvSpPr txBox="1">
              <a:spLocks noChangeArrowheads="1"/>
            </p:cNvSpPr>
            <p:nvPr/>
          </p:nvSpPr>
          <p:spPr bwMode="auto">
            <a:xfrm>
              <a:off x="5010" y="5369"/>
              <a:ext cx="4572" cy="474"/>
            </a:xfrm>
            <a:prstGeom prst="rect">
              <a:avLst/>
            </a:prstGeom>
            <a:noFill/>
            <a:ln w="9525">
              <a:noFill/>
              <a:miter lim="800000"/>
              <a:headEnd/>
              <a:tailEnd/>
            </a:ln>
          </p:spPr>
          <p:txBody>
            <a:bodyPr/>
            <a:lstStyle/>
            <a:p>
              <a:r>
                <a:rPr lang="en-US" sz="1200" dirty="0">
                  <a:latin typeface="Calibri" pitchFamily="34" charset="0"/>
                </a:rPr>
                <a:t>Crude estimate using Eq. </a:t>
              </a:r>
              <a:r>
                <a:rPr lang="en-US" sz="1200" dirty="0" smtClean="0">
                  <a:latin typeface="Calibri" pitchFamily="34" charset="0"/>
                </a:rPr>
                <a:t>above </a:t>
              </a:r>
              <a:endParaRPr lang="en-US" dirty="0">
                <a:latin typeface="Calibri" pitchFamily="34" charset="0"/>
              </a:endParaRPr>
            </a:p>
          </p:txBody>
        </p:sp>
        <p:sp>
          <p:nvSpPr>
            <p:cNvPr id="65" name="Text Box 91"/>
            <p:cNvSpPr txBox="1">
              <a:spLocks noChangeArrowheads="1"/>
            </p:cNvSpPr>
            <p:nvPr/>
          </p:nvSpPr>
          <p:spPr bwMode="auto">
            <a:xfrm>
              <a:off x="5010" y="5714"/>
              <a:ext cx="4860" cy="429"/>
            </a:xfrm>
            <a:prstGeom prst="rect">
              <a:avLst/>
            </a:prstGeom>
            <a:noFill/>
            <a:ln w="9525">
              <a:noFill/>
              <a:miter lim="800000"/>
              <a:headEnd/>
              <a:tailEnd/>
            </a:ln>
          </p:spPr>
          <p:txBody>
            <a:bodyPr/>
            <a:lstStyle/>
            <a:p>
              <a:r>
                <a:rPr lang="en-US" sz="1200">
                  <a:latin typeface="Calibri" pitchFamily="34" charset="0"/>
                </a:rPr>
                <a:t>Refined estimate (fringe effects included)</a:t>
              </a:r>
              <a:endParaRPr lang="en-US">
                <a:latin typeface="Calibri" pitchFamily="34" charset="0"/>
              </a:endParaRPr>
            </a:p>
          </p:txBody>
        </p:sp>
      </p:grpSp>
      <p:grpSp>
        <p:nvGrpSpPr>
          <p:cNvPr id="92" name="Group 4"/>
          <p:cNvGrpSpPr>
            <a:grpSpLocks/>
          </p:cNvGrpSpPr>
          <p:nvPr/>
        </p:nvGrpSpPr>
        <p:grpSpPr bwMode="auto">
          <a:xfrm>
            <a:off x="3269922" y="2457760"/>
            <a:ext cx="2220391" cy="699649"/>
            <a:chOff x="1584" y="1296"/>
            <a:chExt cx="8352" cy="1872"/>
          </a:xfrm>
          <a:solidFill>
            <a:srgbClr val="FFFFFF"/>
          </a:solidFill>
        </p:grpSpPr>
        <p:sp>
          <p:nvSpPr>
            <p:cNvPr id="93" name="Rectangle 5"/>
            <p:cNvSpPr>
              <a:spLocks noChangeArrowheads="1"/>
            </p:cNvSpPr>
            <p:nvPr/>
          </p:nvSpPr>
          <p:spPr bwMode="auto">
            <a:xfrm>
              <a:off x="1584" y="3024"/>
              <a:ext cx="6624" cy="144"/>
            </a:xfrm>
            <a:prstGeom prst="rect">
              <a:avLst/>
            </a:prstGeom>
            <a:grp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900"/>
            </a:p>
          </p:txBody>
        </p:sp>
        <p:sp>
          <p:nvSpPr>
            <p:cNvPr id="94" name="Rectangle 6"/>
            <p:cNvSpPr>
              <a:spLocks noChangeArrowheads="1"/>
            </p:cNvSpPr>
            <p:nvPr/>
          </p:nvSpPr>
          <p:spPr bwMode="auto">
            <a:xfrm>
              <a:off x="4176" y="2448"/>
              <a:ext cx="1440" cy="144"/>
            </a:xfrm>
            <a:prstGeom prst="rect">
              <a:avLst/>
            </a:prstGeom>
            <a:grp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900"/>
            </a:p>
          </p:txBody>
        </p:sp>
        <p:sp>
          <p:nvSpPr>
            <p:cNvPr id="95" name="Line 7"/>
            <p:cNvSpPr>
              <a:spLocks noChangeShapeType="1"/>
            </p:cNvSpPr>
            <p:nvPr/>
          </p:nvSpPr>
          <p:spPr bwMode="auto">
            <a:xfrm flipV="1">
              <a:off x="5616" y="1296"/>
              <a:ext cx="1152" cy="1152"/>
            </a:xfrm>
            <a:prstGeom prst="line">
              <a:avLst/>
            </a:prstGeom>
            <a:grpFill/>
            <a:ln w="9525">
              <a:solidFill>
                <a:srgbClr val="000000"/>
              </a:solidFill>
              <a:round/>
              <a:headEnd/>
              <a:tailEnd/>
            </a:ln>
            <a:extLst/>
          </p:spPr>
          <p:txBody>
            <a:bodyPr/>
            <a:lstStyle/>
            <a:p>
              <a:endParaRPr lang="en-US" sz="900"/>
            </a:p>
          </p:txBody>
        </p:sp>
        <p:sp>
          <p:nvSpPr>
            <p:cNvPr id="96" name="Line 8"/>
            <p:cNvSpPr>
              <a:spLocks noChangeShapeType="1"/>
            </p:cNvSpPr>
            <p:nvPr/>
          </p:nvSpPr>
          <p:spPr bwMode="auto">
            <a:xfrm flipV="1">
              <a:off x="4176" y="1296"/>
              <a:ext cx="1152" cy="1152"/>
            </a:xfrm>
            <a:prstGeom prst="line">
              <a:avLst/>
            </a:prstGeom>
            <a:grpFill/>
            <a:ln w="9525">
              <a:solidFill>
                <a:srgbClr val="000000"/>
              </a:solidFill>
              <a:round/>
              <a:headEnd/>
              <a:tailEnd/>
            </a:ln>
            <a:extLst/>
          </p:spPr>
          <p:txBody>
            <a:bodyPr/>
            <a:lstStyle/>
            <a:p>
              <a:endParaRPr lang="en-US" sz="900"/>
            </a:p>
          </p:txBody>
        </p:sp>
        <p:sp>
          <p:nvSpPr>
            <p:cNvPr id="97" name="Line 9"/>
            <p:cNvSpPr>
              <a:spLocks noChangeShapeType="1"/>
            </p:cNvSpPr>
            <p:nvPr/>
          </p:nvSpPr>
          <p:spPr bwMode="auto">
            <a:xfrm flipV="1">
              <a:off x="5616" y="1440"/>
              <a:ext cx="1152" cy="1152"/>
            </a:xfrm>
            <a:prstGeom prst="line">
              <a:avLst/>
            </a:prstGeom>
            <a:grpFill/>
            <a:ln w="9525">
              <a:solidFill>
                <a:srgbClr val="000000"/>
              </a:solidFill>
              <a:round/>
              <a:headEnd/>
              <a:tailEnd/>
            </a:ln>
            <a:extLst/>
          </p:spPr>
          <p:txBody>
            <a:bodyPr/>
            <a:lstStyle/>
            <a:p>
              <a:endParaRPr lang="en-US" sz="900"/>
            </a:p>
          </p:txBody>
        </p:sp>
        <p:sp>
          <p:nvSpPr>
            <p:cNvPr id="98" name="Line 10"/>
            <p:cNvSpPr>
              <a:spLocks noChangeShapeType="1"/>
            </p:cNvSpPr>
            <p:nvPr/>
          </p:nvSpPr>
          <p:spPr bwMode="auto">
            <a:xfrm flipV="1">
              <a:off x="1584" y="1296"/>
              <a:ext cx="1728" cy="1728"/>
            </a:xfrm>
            <a:prstGeom prst="line">
              <a:avLst/>
            </a:prstGeom>
            <a:grpFill/>
            <a:ln w="9525">
              <a:solidFill>
                <a:srgbClr val="000000"/>
              </a:solidFill>
              <a:round/>
              <a:headEnd/>
              <a:tailEnd/>
            </a:ln>
            <a:extLst/>
          </p:spPr>
          <p:txBody>
            <a:bodyPr/>
            <a:lstStyle/>
            <a:p>
              <a:endParaRPr lang="en-US" sz="900"/>
            </a:p>
          </p:txBody>
        </p:sp>
        <p:sp>
          <p:nvSpPr>
            <p:cNvPr id="99" name="Line 11"/>
            <p:cNvSpPr>
              <a:spLocks noChangeShapeType="1"/>
            </p:cNvSpPr>
            <p:nvPr/>
          </p:nvSpPr>
          <p:spPr bwMode="auto">
            <a:xfrm flipV="1">
              <a:off x="8208" y="1296"/>
              <a:ext cx="1728" cy="1728"/>
            </a:xfrm>
            <a:prstGeom prst="line">
              <a:avLst/>
            </a:prstGeom>
            <a:grpFill/>
            <a:ln w="9525">
              <a:solidFill>
                <a:srgbClr val="000000"/>
              </a:solidFill>
              <a:round/>
              <a:headEnd/>
              <a:tailEnd/>
            </a:ln>
            <a:extLst/>
          </p:spPr>
          <p:txBody>
            <a:bodyPr/>
            <a:lstStyle/>
            <a:p>
              <a:endParaRPr lang="en-US" sz="900"/>
            </a:p>
          </p:txBody>
        </p:sp>
        <p:sp>
          <p:nvSpPr>
            <p:cNvPr id="100" name="Line 12"/>
            <p:cNvSpPr>
              <a:spLocks noChangeShapeType="1"/>
            </p:cNvSpPr>
            <p:nvPr/>
          </p:nvSpPr>
          <p:spPr bwMode="auto">
            <a:xfrm flipV="1">
              <a:off x="8208" y="1440"/>
              <a:ext cx="1728" cy="1728"/>
            </a:xfrm>
            <a:prstGeom prst="line">
              <a:avLst/>
            </a:prstGeom>
            <a:grpFill/>
            <a:ln w="9525">
              <a:solidFill>
                <a:srgbClr val="000000"/>
              </a:solidFill>
              <a:round/>
              <a:headEnd/>
              <a:tailEnd/>
            </a:ln>
            <a:extLst/>
          </p:spPr>
          <p:txBody>
            <a:bodyPr/>
            <a:lstStyle/>
            <a:p>
              <a:endParaRPr lang="en-US" sz="900"/>
            </a:p>
          </p:txBody>
        </p:sp>
        <p:sp>
          <p:nvSpPr>
            <p:cNvPr id="101" name="AutoShape 13"/>
            <p:cNvSpPr>
              <a:spLocks/>
            </p:cNvSpPr>
            <p:nvPr/>
          </p:nvSpPr>
          <p:spPr bwMode="auto">
            <a:xfrm>
              <a:off x="5760" y="2592"/>
              <a:ext cx="144" cy="432"/>
            </a:xfrm>
            <a:prstGeom prst="rightBrace">
              <a:avLst>
                <a:gd name="adj1" fmla="val 25000"/>
                <a:gd name="adj2" fmla="val 50000"/>
              </a:avLst>
            </a:prstGeom>
            <a:grpFill/>
            <a:ln w="9525">
              <a:solidFill>
                <a:srgbClr val="000000"/>
              </a:solidFill>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900"/>
            </a:p>
          </p:txBody>
        </p:sp>
        <p:sp>
          <p:nvSpPr>
            <p:cNvPr id="102" name="AutoShape 14"/>
            <p:cNvSpPr>
              <a:spLocks/>
            </p:cNvSpPr>
            <p:nvPr/>
          </p:nvSpPr>
          <p:spPr bwMode="auto">
            <a:xfrm rot="5400000">
              <a:off x="4824" y="1512"/>
              <a:ext cx="144" cy="1440"/>
            </a:xfrm>
            <a:prstGeom prst="leftBrace">
              <a:avLst>
                <a:gd name="adj1" fmla="val 83333"/>
                <a:gd name="adj2" fmla="val 50000"/>
              </a:avLst>
            </a:prstGeom>
            <a:grpFill/>
            <a:ln w="9525">
              <a:solidFill>
                <a:srgbClr val="000000"/>
              </a:solidFill>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900"/>
            </a:p>
          </p:txBody>
        </p:sp>
        <p:sp>
          <p:nvSpPr>
            <p:cNvPr id="103" name="AutoShape 15"/>
            <p:cNvSpPr>
              <a:spLocks/>
            </p:cNvSpPr>
            <p:nvPr/>
          </p:nvSpPr>
          <p:spPr bwMode="auto">
            <a:xfrm>
              <a:off x="3888" y="2448"/>
              <a:ext cx="144" cy="144"/>
            </a:xfrm>
            <a:prstGeom prst="leftBrace">
              <a:avLst>
                <a:gd name="adj1" fmla="val 8333"/>
                <a:gd name="adj2" fmla="val 50000"/>
              </a:avLst>
            </a:prstGeom>
            <a:grpFill/>
            <a:ln w="9525">
              <a:solidFill>
                <a:srgbClr val="000000"/>
              </a:solidFill>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900"/>
            </a:p>
          </p:txBody>
        </p:sp>
        <p:sp>
          <p:nvSpPr>
            <p:cNvPr id="104" name="Text Box 16"/>
            <p:cNvSpPr txBox="1">
              <a:spLocks noChangeArrowheads="1"/>
            </p:cNvSpPr>
            <p:nvPr/>
          </p:nvSpPr>
          <p:spPr bwMode="auto">
            <a:xfrm>
              <a:off x="4608" y="1728"/>
              <a:ext cx="720" cy="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00" i="1">
                  <a:latin typeface="Arial" panose="020B0604020202020204" pitchFamily="34" charset="0"/>
                </a:rPr>
                <a:t>W</a:t>
              </a:r>
            </a:p>
          </p:txBody>
        </p:sp>
        <p:sp>
          <p:nvSpPr>
            <p:cNvPr id="105" name="Text Box 17"/>
            <p:cNvSpPr txBox="1">
              <a:spLocks noChangeArrowheads="1"/>
            </p:cNvSpPr>
            <p:nvPr/>
          </p:nvSpPr>
          <p:spPr bwMode="auto">
            <a:xfrm>
              <a:off x="5760" y="2592"/>
              <a:ext cx="720" cy="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00" i="1">
                  <a:latin typeface="Arial" panose="020B0604020202020204" pitchFamily="34" charset="0"/>
                </a:rPr>
                <a:t>D</a:t>
              </a:r>
            </a:p>
          </p:txBody>
        </p:sp>
        <p:sp>
          <p:nvSpPr>
            <p:cNvPr id="106" name="Text Box 18"/>
            <p:cNvSpPr txBox="1">
              <a:spLocks noChangeArrowheads="1"/>
            </p:cNvSpPr>
            <p:nvPr/>
          </p:nvSpPr>
          <p:spPr bwMode="auto">
            <a:xfrm>
              <a:off x="3312" y="2304"/>
              <a:ext cx="720" cy="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00" i="1">
                  <a:latin typeface="Arial" panose="020B0604020202020204" pitchFamily="34" charset="0"/>
                </a:rPr>
                <a:t>T</a:t>
              </a:r>
            </a:p>
          </p:txBody>
        </p:sp>
      </p:grpSp>
    </p:spTree>
    <p:extLst>
      <p:ext uri="{BB962C8B-B14F-4D97-AF65-F5344CB8AC3E}">
        <p14:creationId xmlns:p14="http://schemas.microsoft.com/office/powerpoint/2010/main" val="378918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bwMode="auto">
          <a:xfrm>
            <a:off x="838200" y="4572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Inductance</a:t>
            </a:r>
          </a:p>
          <a:p>
            <a:pPr lvl="3"/>
            <a:r>
              <a:rPr lang="en-US" altLang="en-US" smtClean="0"/>
              <a:t>The value of  </a:t>
            </a:r>
            <a:r>
              <a:rPr lang="en-US" altLang="en-US" smtClean="0">
                <a:latin typeface="Symbol" panose="05050102010706020507" pitchFamily="18" charset="2"/>
              </a:rPr>
              <a:t>m</a:t>
            </a:r>
            <a:r>
              <a:rPr lang="en-US" altLang="en-US" baseline="-25000" smtClean="0"/>
              <a:t>r</a:t>
            </a:r>
            <a:r>
              <a:rPr lang="en-US" altLang="en-US" smtClean="0"/>
              <a:t> is very nearly equal to 1.0 in all common PCB materials, so we can drop it from our calculations.  The total inductance of the trace is directly proportional to the length of the trace:</a:t>
            </a:r>
          </a:p>
          <a:p>
            <a:pPr lvl="3"/>
            <a:endParaRPr lang="en-US" altLang="en-US" smtClean="0"/>
          </a:p>
          <a:p>
            <a:pPr lvl="3"/>
            <a:endParaRPr lang="en-US" altLang="en-US" smtClean="0"/>
          </a:p>
          <a:p>
            <a:pPr lvl="3" algn="just">
              <a:spcBef>
                <a:spcPts val="1200"/>
              </a:spcBef>
            </a:pPr>
            <a:r>
              <a:rPr lang="en-US" altLang="en-US" smtClean="0"/>
              <a:t>where</a:t>
            </a:r>
          </a:p>
          <a:p>
            <a:pPr lvl="4" algn="just">
              <a:spcBef>
                <a:spcPts val="600"/>
              </a:spcBef>
            </a:pPr>
            <a:r>
              <a:rPr lang="en-US" altLang="en-US" i="1" smtClean="0"/>
              <a:t>L</a:t>
            </a:r>
            <a:r>
              <a:rPr lang="en-US" altLang="en-US" smtClean="0"/>
              <a:t> = total inductance and </a:t>
            </a:r>
            <a:r>
              <a:rPr lang="en-US" altLang="en-US" i="1" smtClean="0"/>
              <a:t>l</a:t>
            </a:r>
            <a:r>
              <a:rPr lang="en-US" altLang="en-US" baseline="-25000" smtClean="0"/>
              <a:t>trace </a:t>
            </a:r>
            <a:r>
              <a:rPr lang="en-US" altLang="en-US" smtClean="0"/>
              <a:t>= trace length (meters)</a:t>
            </a:r>
          </a:p>
          <a:p>
            <a:pPr lvl="3" algn="just">
              <a:spcBef>
                <a:spcPts val="1200"/>
              </a:spcBef>
            </a:pPr>
            <a:r>
              <a:rPr lang="en-US" altLang="en-US" smtClean="0"/>
              <a:t>Thus trace inductance increases as trace length increases and also increases as trace width decreases.  Therefore, if we want to minimize parasitic inductance in PCB traces, we should make them as wide as possible, as short as possible, and as close to the ground or power plane as possible.</a:t>
            </a:r>
          </a:p>
        </p:txBody>
      </p:sp>
      <p:graphicFrame>
        <p:nvGraphicFramePr>
          <p:cNvPr id="6146" name="Object 4"/>
          <p:cNvGraphicFramePr>
            <a:graphicFrameLocks noChangeAspect="1"/>
          </p:cNvGraphicFramePr>
          <p:nvPr/>
        </p:nvGraphicFramePr>
        <p:xfrm>
          <a:off x="3886200" y="3124200"/>
          <a:ext cx="1335088" cy="457200"/>
        </p:xfrm>
        <a:graphic>
          <a:graphicData uri="http://schemas.openxmlformats.org/presentationml/2006/ole">
            <mc:AlternateContent xmlns:mc="http://schemas.openxmlformats.org/markup-compatibility/2006">
              <mc:Choice xmlns:v="urn:schemas-microsoft-com:vml" Requires="v">
                <p:oleObj spid="_x0000_s6159" name="Document" r:id="rId3" imgW="667440" imgH="228600" progId="Word.Document.8">
                  <p:embed/>
                </p:oleObj>
              </mc:Choice>
              <mc:Fallback>
                <p:oleObj name="Document" r:id="rId3" imgW="667440" imgH="2286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124200"/>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295400"/>
            <a:ext cx="9144000" cy="685800"/>
          </a:xfrm>
          <a:prstGeom prst="rect">
            <a:avLst/>
          </a:prstGeom>
        </p:spPr>
        <p:txBody>
          <a:bodyPr/>
          <a:lstStyle/>
          <a:p>
            <a:pPr algn="ctr">
              <a:defRPr/>
            </a:pPr>
            <a:r>
              <a:rPr lang="en-US" sz="3200" b="1" kern="0">
                <a:solidFill>
                  <a:schemeClr val="tx2"/>
                </a:solidFill>
                <a:latin typeface="+mj-lt"/>
                <a:ea typeface="+mj-ea"/>
                <a:cs typeface="+mj-cs"/>
              </a:rPr>
              <a:t>Octal site RF Device Interface Board (</a:t>
            </a:r>
            <a:r>
              <a:rPr lang="en-US" sz="3200" b="1" kern="0" dirty="0">
                <a:solidFill>
                  <a:schemeClr val="tx2"/>
                </a:solidFill>
                <a:latin typeface="+mj-lt"/>
                <a:ea typeface="+mj-ea"/>
                <a:cs typeface="+mj-cs"/>
              </a:rPr>
              <a:t>DIB)</a:t>
            </a:r>
          </a:p>
        </p:txBody>
      </p:sp>
      <p:graphicFrame>
        <p:nvGraphicFramePr>
          <p:cNvPr id="1026" name="Object 3"/>
          <p:cNvGraphicFramePr>
            <a:graphicFrameLocks noChangeAspect="1"/>
          </p:cNvGraphicFramePr>
          <p:nvPr/>
        </p:nvGraphicFramePr>
        <p:xfrm>
          <a:off x="190500" y="2120900"/>
          <a:ext cx="4244975" cy="4056063"/>
        </p:xfrm>
        <a:graphic>
          <a:graphicData uri="http://schemas.openxmlformats.org/presentationml/2006/ole">
            <mc:AlternateContent xmlns:mc="http://schemas.openxmlformats.org/markup-compatibility/2006">
              <mc:Choice xmlns:v="urn:schemas-microsoft-com:vml" Requires="v">
                <p:oleObj spid="_x0000_s1062" name="Photo Editor Photo" r:id="rId3" imgW="4638095" imgH="4439270" progId="MSPhotoEd.3">
                  <p:embed/>
                </p:oleObj>
              </mc:Choice>
              <mc:Fallback>
                <p:oleObj name="Photo Editor Photo" r:id="rId3" imgW="4638095" imgH="4439270"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120900"/>
                        <a:ext cx="424497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4"/>
          <p:cNvGraphicFramePr>
            <a:graphicFrameLocks noChangeAspect="1"/>
          </p:cNvGraphicFramePr>
          <p:nvPr/>
        </p:nvGraphicFramePr>
        <p:xfrm>
          <a:off x="4589463" y="2095500"/>
          <a:ext cx="4308475" cy="4148138"/>
        </p:xfrm>
        <a:graphic>
          <a:graphicData uri="http://schemas.openxmlformats.org/presentationml/2006/ole">
            <mc:AlternateContent xmlns:mc="http://schemas.openxmlformats.org/markup-compatibility/2006">
              <mc:Choice xmlns:v="urn:schemas-microsoft-com:vml" Requires="v">
                <p:oleObj spid="_x0000_s1063" name="Photo Editor Photo" r:id="rId5" imgW="4401164" imgH="4247619" progId="MSPhotoEd.3">
                  <p:embed/>
                </p:oleObj>
              </mc:Choice>
              <mc:Fallback>
                <p:oleObj name="Photo Editor Photo" r:id="rId5" imgW="4401164" imgH="4247619"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463" y="2095500"/>
                        <a:ext cx="4308475"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TextBox 8"/>
          <p:cNvSpPr txBox="1">
            <a:spLocks noChangeArrowheads="1"/>
          </p:cNvSpPr>
          <p:nvPr/>
        </p:nvSpPr>
        <p:spPr bwMode="auto">
          <a:xfrm>
            <a:off x="381000" y="20574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0000"/>
                </a:solidFill>
                <a:latin typeface="Arial Narrow" panose="020B0606020202030204" pitchFamily="34" charset="0"/>
              </a:rPr>
              <a:t>Hand test socket with DUT</a:t>
            </a:r>
          </a:p>
        </p:txBody>
      </p:sp>
      <p:cxnSp>
        <p:nvCxnSpPr>
          <p:cNvPr id="1031" name="Straight Arrow Connector 10"/>
          <p:cNvCxnSpPr>
            <a:cxnSpLocks noChangeShapeType="1"/>
          </p:cNvCxnSpPr>
          <p:nvPr/>
        </p:nvCxnSpPr>
        <p:spPr bwMode="auto">
          <a:xfrm rot="10800000" flipV="1">
            <a:off x="1066800" y="2590800"/>
            <a:ext cx="838200" cy="762000"/>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032" name="Straight Arrow Connector 11"/>
          <p:cNvCxnSpPr>
            <a:cxnSpLocks noChangeShapeType="1"/>
          </p:cNvCxnSpPr>
          <p:nvPr/>
        </p:nvCxnSpPr>
        <p:spPr bwMode="auto">
          <a:xfrm rot="5400000">
            <a:off x="1714500" y="2857500"/>
            <a:ext cx="609600" cy="228600"/>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033" name="Straight Arrow Connector 12"/>
          <p:cNvCxnSpPr>
            <a:cxnSpLocks noChangeShapeType="1"/>
          </p:cNvCxnSpPr>
          <p:nvPr/>
        </p:nvCxnSpPr>
        <p:spPr bwMode="auto">
          <a:xfrm rot="16200000" flipH="1">
            <a:off x="2209800" y="2895600"/>
            <a:ext cx="762000" cy="152400"/>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034" name="Straight Arrow Connector 13"/>
          <p:cNvCxnSpPr>
            <a:cxnSpLocks noChangeShapeType="1"/>
          </p:cNvCxnSpPr>
          <p:nvPr/>
        </p:nvCxnSpPr>
        <p:spPr bwMode="auto">
          <a:xfrm rot="16200000" flipH="1">
            <a:off x="2819400" y="2590800"/>
            <a:ext cx="762000" cy="762000"/>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8" name="TextBox 17"/>
          <p:cNvSpPr txBox="1"/>
          <p:nvPr/>
        </p:nvSpPr>
        <p:spPr>
          <a:xfrm rot="16200000">
            <a:off x="4648201" y="2514598"/>
            <a:ext cx="4191000" cy="3886203"/>
          </a:xfrm>
          <a:prstGeom prst="rect">
            <a:avLst/>
          </a:prstGeom>
          <a:noFill/>
        </p:spPr>
        <p:txBody>
          <a:bodyPr spcFirstLastPara="1">
            <a:prstTxWarp prst="textCircle">
              <a:avLst/>
            </a:prstTxWarp>
            <a:spAutoFit/>
          </a:bodyPr>
          <a:lstStyle/>
          <a:p>
            <a:pPr algn="ctr">
              <a:defRPr/>
            </a:pPr>
            <a:r>
              <a:rPr lang="en-US" sz="2000" b="1">
                <a:solidFill>
                  <a:srgbClr val="FF0000"/>
                </a:solidFill>
                <a:latin typeface="Arial Narrow" pitchFamily="34" charset="0"/>
              </a:rPr>
              <a:t>Pogo Interface to ATE resources</a:t>
            </a:r>
            <a:endParaRPr lang="en-US" sz="2000" b="1" dirty="0">
              <a:solidFill>
                <a:srgbClr val="FF0000"/>
              </a:solidFill>
              <a:latin typeface="Arial Narrow" pitchFamily="34" charset="0"/>
            </a:endParaRPr>
          </a:p>
        </p:txBody>
      </p:sp>
      <p:sp>
        <p:nvSpPr>
          <p:cNvPr id="19" name="TextBox 18"/>
          <p:cNvSpPr txBox="1"/>
          <p:nvPr/>
        </p:nvSpPr>
        <p:spPr>
          <a:xfrm rot="5400000">
            <a:off x="4610100" y="1943100"/>
            <a:ext cx="4191000" cy="3810000"/>
          </a:xfrm>
          <a:prstGeom prst="rect">
            <a:avLst/>
          </a:prstGeom>
          <a:noFill/>
        </p:spPr>
        <p:txBody>
          <a:bodyPr spcFirstLastPara="1">
            <a:prstTxWarp prst="textCircle">
              <a:avLst/>
            </a:prstTxWarp>
            <a:spAutoFit/>
          </a:bodyPr>
          <a:lstStyle/>
          <a:p>
            <a:pPr algn="ctr">
              <a:defRPr/>
            </a:pPr>
            <a:r>
              <a:rPr lang="en-US" sz="2000" b="1">
                <a:solidFill>
                  <a:srgbClr val="FF0000"/>
                </a:solidFill>
                <a:latin typeface="Arial Narrow" pitchFamily="34" charset="0"/>
              </a:rPr>
              <a:t>Pogo Interface to ATE resources</a:t>
            </a:r>
            <a:endParaRPr lang="en-US" sz="2000" b="1" dirty="0">
              <a:solidFill>
                <a:srgbClr val="FF0000"/>
              </a:solidFill>
              <a:latin typeface="Arial Narrow" pitchFamily="34" charset="0"/>
            </a:endParaRPr>
          </a:p>
        </p:txBody>
      </p:sp>
      <p:sp>
        <p:nvSpPr>
          <p:cNvPr id="1037" name="TextBox 19"/>
          <p:cNvSpPr txBox="1">
            <a:spLocks noChangeArrowheads="1"/>
          </p:cNvSpPr>
          <p:nvPr/>
        </p:nvSpPr>
        <p:spPr bwMode="auto">
          <a:xfrm>
            <a:off x="2286000" y="5867400"/>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0000"/>
                </a:solidFill>
                <a:latin typeface="Arial Narrow" panose="020B0606020202030204" pitchFamily="34" charset="0"/>
              </a:rPr>
              <a:t>Components for signal distribution and conditioning</a:t>
            </a:r>
          </a:p>
        </p:txBody>
      </p:sp>
      <p:sp>
        <p:nvSpPr>
          <p:cNvPr id="1038" name="Oval 20"/>
          <p:cNvSpPr>
            <a:spLocks noChangeArrowheads="1"/>
          </p:cNvSpPr>
          <p:nvPr/>
        </p:nvSpPr>
        <p:spPr bwMode="auto">
          <a:xfrm>
            <a:off x="4876800" y="4038600"/>
            <a:ext cx="1143000" cy="838200"/>
          </a:xfrm>
          <a:prstGeom prst="ellipse">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1039" name="Straight Arrow Connector 21"/>
          <p:cNvCxnSpPr>
            <a:cxnSpLocks noChangeShapeType="1"/>
          </p:cNvCxnSpPr>
          <p:nvPr/>
        </p:nvCxnSpPr>
        <p:spPr bwMode="auto">
          <a:xfrm rot="5400000" flipH="1" flipV="1">
            <a:off x="4191000" y="4800600"/>
            <a:ext cx="1143000" cy="838200"/>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Inductance</a:t>
            </a:r>
          </a:p>
          <a:p>
            <a:pPr lvl="2"/>
            <a:r>
              <a:rPr lang="en-US" altLang="en-US" smtClean="0"/>
              <a:t>It should be noted that the inductance of a trace over a ground plane is the same as the inductance of a trace over a second trace of equal size and shape.  </a:t>
            </a:r>
          </a:p>
        </p:txBody>
      </p:sp>
      <p:grpSp>
        <p:nvGrpSpPr>
          <p:cNvPr id="56323" name="Group 4"/>
          <p:cNvGrpSpPr>
            <a:grpSpLocks/>
          </p:cNvGrpSpPr>
          <p:nvPr/>
        </p:nvGrpSpPr>
        <p:grpSpPr bwMode="auto">
          <a:xfrm>
            <a:off x="3306763" y="3581400"/>
            <a:ext cx="2560637" cy="1558925"/>
            <a:chOff x="3585" y="3053"/>
            <a:chExt cx="4032" cy="2454"/>
          </a:xfrm>
        </p:grpSpPr>
        <p:sp>
          <p:nvSpPr>
            <p:cNvPr id="56324" name="Rectangle 5"/>
            <p:cNvSpPr>
              <a:spLocks noChangeArrowheads="1"/>
            </p:cNvSpPr>
            <p:nvPr/>
          </p:nvSpPr>
          <p:spPr bwMode="auto">
            <a:xfrm>
              <a:off x="4456" y="5363"/>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25" name="Rectangle 6"/>
            <p:cNvSpPr>
              <a:spLocks noChangeArrowheads="1"/>
            </p:cNvSpPr>
            <p:nvPr/>
          </p:nvSpPr>
          <p:spPr bwMode="auto">
            <a:xfrm>
              <a:off x="4449" y="4781"/>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26" name="Line 7"/>
            <p:cNvSpPr>
              <a:spLocks noChangeShapeType="1"/>
            </p:cNvSpPr>
            <p:nvPr/>
          </p:nvSpPr>
          <p:spPr bwMode="auto">
            <a:xfrm flipV="1">
              <a:off x="4449" y="4925"/>
              <a:ext cx="432"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Line 8"/>
            <p:cNvSpPr>
              <a:spLocks noChangeShapeType="1"/>
            </p:cNvSpPr>
            <p:nvPr/>
          </p:nvSpPr>
          <p:spPr bwMode="auto">
            <a:xfrm flipV="1">
              <a:off x="5889" y="3629"/>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9"/>
            <p:cNvSpPr>
              <a:spLocks noChangeShapeType="1"/>
            </p:cNvSpPr>
            <p:nvPr/>
          </p:nvSpPr>
          <p:spPr bwMode="auto">
            <a:xfrm flipV="1">
              <a:off x="5889" y="3773"/>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AutoShape 10"/>
            <p:cNvSpPr>
              <a:spLocks/>
            </p:cNvSpPr>
            <p:nvPr/>
          </p:nvSpPr>
          <p:spPr bwMode="auto">
            <a:xfrm>
              <a:off x="5169" y="4925"/>
              <a:ext cx="144" cy="432"/>
            </a:xfrm>
            <a:prstGeom prst="rightBrace">
              <a:avLst>
                <a:gd name="adj1" fmla="val 25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30" name="AutoShape 11"/>
            <p:cNvSpPr>
              <a:spLocks/>
            </p:cNvSpPr>
            <p:nvPr/>
          </p:nvSpPr>
          <p:spPr bwMode="auto">
            <a:xfrm rot="5400000">
              <a:off x="5097" y="3845"/>
              <a:ext cx="144" cy="1440"/>
            </a:xfrm>
            <a:prstGeom prst="leftBrace">
              <a:avLst>
                <a:gd name="adj1" fmla="val 83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31" name="AutoShape 12"/>
            <p:cNvSpPr>
              <a:spLocks/>
            </p:cNvSpPr>
            <p:nvPr/>
          </p:nvSpPr>
          <p:spPr bwMode="auto">
            <a:xfrm>
              <a:off x="4161" y="4781"/>
              <a:ext cx="144" cy="144"/>
            </a:xfrm>
            <a:prstGeom prst="leftBrace">
              <a:avLst>
                <a:gd name="adj1" fmla="val 8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32" name="Text Box 13"/>
            <p:cNvSpPr txBox="1">
              <a:spLocks noChangeArrowheads="1"/>
            </p:cNvSpPr>
            <p:nvPr/>
          </p:nvSpPr>
          <p:spPr bwMode="auto">
            <a:xfrm>
              <a:off x="4881" y="4061"/>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W</a:t>
              </a:r>
            </a:p>
          </p:txBody>
        </p:sp>
        <p:sp>
          <p:nvSpPr>
            <p:cNvPr id="56333" name="Text Box 14"/>
            <p:cNvSpPr txBox="1">
              <a:spLocks noChangeArrowheads="1"/>
            </p:cNvSpPr>
            <p:nvPr/>
          </p:nvSpPr>
          <p:spPr bwMode="auto">
            <a:xfrm>
              <a:off x="5169" y="4925"/>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D</a:t>
              </a:r>
            </a:p>
          </p:txBody>
        </p:sp>
        <p:sp>
          <p:nvSpPr>
            <p:cNvPr id="56334" name="Text Box 15"/>
            <p:cNvSpPr txBox="1">
              <a:spLocks noChangeArrowheads="1"/>
            </p:cNvSpPr>
            <p:nvPr/>
          </p:nvSpPr>
          <p:spPr bwMode="auto">
            <a:xfrm>
              <a:off x="3585" y="4637"/>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T</a:t>
              </a:r>
            </a:p>
          </p:txBody>
        </p:sp>
        <p:sp>
          <p:nvSpPr>
            <p:cNvPr id="56335" name="Line 16"/>
            <p:cNvSpPr>
              <a:spLocks noChangeShapeType="1"/>
            </p:cNvSpPr>
            <p:nvPr/>
          </p:nvSpPr>
          <p:spPr bwMode="auto">
            <a:xfrm flipV="1">
              <a:off x="5889" y="3053"/>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7"/>
            <p:cNvSpPr>
              <a:spLocks noChangeShapeType="1"/>
            </p:cNvSpPr>
            <p:nvPr/>
          </p:nvSpPr>
          <p:spPr bwMode="auto">
            <a:xfrm flipV="1">
              <a:off x="5889" y="3202"/>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18"/>
            <p:cNvSpPr>
              <a:spLocks noChangeShapeType="1"/>
            </p:cNvSpPr>
            <p:nvPr/>
          </p:nvSpPr>
          <p:spPr bwMode="auto">
            <a:xfrm flipV="1">
              <a:off x="4449" y="3058"/>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bwMode="auto">
          <a:xfrm>
            <a:off x="228600" y="609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2"/>
            <a:r>
              <a:rPr lang="en-US" altLang="en-US" smtClean="0"/>
              <a:t>The capacitance between two parallel traces can be estimated using the standard parallel plate capacitance equation. The parasitic capacitance between two metal plates of area </a:t>
            </a:r>
            <a:r>
              <a:rPr lang="en-US" altLang="en-US" i="1" smtClean="0"/>
              <a:t>A</a:t>
            </a:r>
            <a:r>
              <a:rPr lang="en-US" altLang="en-US" smtClean="0"/>
              <a:t> is given by the equation:</a:t>
            </a:r>
          </a:p>
          <a:p>
            <a:pPr lvl="2"/>
            <a:endParaRPr lang="en-US" altLang="en-US" smtClean="0"/>
          </a:p>
          <a:p>
            <a:pPr lvl="2"/>
            <a:endParaRPr lang="en-US" altLang="en-US" smtClean="0"/>
          </a:p>
          <a:p>
            <a:pPr lvl="2"/>
            <a:endParaRPr lang="en-US" altLang="en-US" smtClean="0"/>
          </a:p>
          <a:p>
            <a:pPr lvl="2"/>
            <a:r>
              <a:rPr lang="en-US" altLang="en-US" smtClean="0"/>
              <a:t>Where:</a:t>
            </a:r>
          </a:p>
          <a:p>
            <a:pPr lvl="3" algn="just">
              <a:spcBef>
                <a:spcPts val="600"/>
              </a:spcBef>
              <a:buFontTx/>
              <a:buNone/>
            </a:pPr>
            <a:r>
              <a:rPr lang="en-US" altLang="en-US" i="1" smtClean="0"/>
              <a:t>A</a:t>
            </a:r>
            <a:r>
              <a:rPr lang="en-US" altLang="en-US" smtClean="0"/>
              <a:t> = area of either plate</a:t>
            </a:r>
          </a:p>
          <a:p>
            <a:pPr lvl="3" algn="just">
              <a:spcBef>
                <a:spcPts val="600"/>
              </a:spcBef>
              <a:buFontTx/>
              <a:buNone/>
            </a:pPr>
            <a:r>
              <a:rPr lang="en-US" altLang="en-US" i="1" smtClean="0"/>
              <a:t>D</a:t>
            </a:r>
            <a:r>
              <a:rPr lang="en-US" altLang="en-US" smtClean="0"/>
              <a:t> = distance between the plates</a:t>
            </a:r>
          </a:p>
          <a:p>
            <a:pPr lvl="3" algn="just">
              <a:spcBef>
                <a:spcPts val="600"/>
              </a:spcBef>
              <a:buFontTx/>
              <a:buNone/>
            </a:pPr>
            <a:r>
              <a:rPr lang="en-US" altLang="en-US" i="1" smtClean="0">
                <a:latin typeface="Symbol" panose="05050102010706020507" pitchFamily="18" charset="2"/>
              </a:rPr>
              <a:t>e</a:t>
            </a:r>
            <a:r>
              <a:rPr lang="en-US" altLang="en-US" baseline="-25000" smtClean="0"/>
              <a:t>o</a:t>
            </a:r>
            <a:r>
              <a:rPr lang="en-US" altLang="en-US" smtClean="0"/>
              <a:t> =  electrical permittivity of free space (8.8542 x 10</a:t>
            </a:r>
            <a:r>
              <a:rPr lang="en-US" altLang="en-US" baseline="30000" smtClean="0"/>
              <a:t>-12</a:t>
            </a:r>
            <a:r>
              <a:rPr lang="en-US" altLang="en-US" smtClean="0"/>
              <a:t> F/m)</a:t>
            </a:r>
          </a:p>
          <a:p>
            <a:pPr lvl="3" algn="just">
              <a:spcBef>
                <a:spcPts val="1200"/>
              </a:spcBef>
              <a:buFontTx/>
              <a:buNone/>
            </a:pPr>
            <a:r>
              <a:rPr lang="en-US" altLang="en-US" i="1" smtClean="0">
                <a:latin typeface="Symbol" panose="05050102010706020507" pitchFamily="18" charset="2"/>
              </a:rPr>
              <a:t>e</a:t>
            </a:r>
            <a:r>
              <a:rPr lang="en-US" altLang="en-US" baseline="-25000" smtClean="0"/>
              <a:t>r</a:t>
            </a:r>
            <a:r>
              <a:rPr lang="en-US" altLang="en-US" smtClean="0"/>
              <a:t> = relative permittivity of the dielectric material</a:t>
            </a:r>
          </a:p>
        </p:txBody>
      </p:sp>
      <p:graphicFrame>
        <p:nvGraphicFramePr>
          <p:cNvPr id="7170" name="Object 4"/>
          <p:cNvGraphicFramePr>
            <a:graphicFrameLocks noChangeAspect="1"/>
          </p:cNvGraphicFramePr>
          <p:nvPr/>
        </p:nvGraphicFramePr>
        <p:xfrm>
          <a:off x="3124200" y="3581400"/>
          <a:ext cx="1444625" cy="784225"/>
        </p:xfrm>
        <a:graphic>
          <a:graphicData uri="http://schemas.openxmlformats.org/presentationml/2006/ole">
            <mc:AlternateContent xmlns:mc="http://schemas.openxmlformats.org/markup-compatibility/2006">
              <mc:Choice xmlns:v="urn:schemas-microsoft-com:vml" Requires="v">
                <p:oleObj spid="_x0000_s7183" name="Equation" r:id="rId3" imgW="723600" imgH="393480" progId="Equation.3">
                  <p:embed/>
                </p:oleObj>
              </mc:Choice>
              <mc:Fallback>
                <p:oleObj name="Equation" r:id="rId3" imgW="7236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14446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295400"/>
            <a:ext cx="7772400" cy="5334000"/>
            <a:chOff x="1008" y="2160"/>
            <a:chExt cx="9678" cy="7013"/>
          </a:xfrm>
        </p:grpSpPr>
        <p:sp>
          <p:nvSpPr>
            <p:cNvPr id="3" name="Line 3"/>
            <p:cNvSpPr>
              <a:spLocks noChangeShapeType="1"/>
            </p:cNvSpPr>
            <p:nvPr/>
          </p:nvSpPr>
          <p:spPr bwMode="auto">
            <a:xfrm>
              <a:off x="3759" y="3656"/>
              <a:ext cx="6480" cy="3780"/>
            </a:xfrm>
            <a:prstGeom prst="line">
              <a:avLst/>
            </a:prstGeom>
            <a:noFill/>
            <a:ln w="12700">
              <a:solidFill>
                <a:srgbClr val="000000"/>
              </a:solidFill>
              <a:prstDash val="dash"/>
              <a:round/>
              <a:headEnd/>
              <a:tailEnd/>
            </a:ln>
          </p:spPr>
          <p:txBody>
            <a:bodyPr/>
            <a:lstStyle/>
            <a:p>
              <a:endParaRPr lang="en-US"/>
            </a:p>
          </p:txBody>
        </p:sp>
        <p:sp>
          <p:nvSpPr>
            <p:cNvPr id="4" name="Rectangle 4"/>
            <p:cNvSpPr>
              <a:spLocks noChangeArrowheads="1"/>
            </p:cNvSpPr>
            <p:nvPr/>
          </p:nvSpPr>
          <p:spPr bwMode="auto">
            <a:xfrm>
              <a:off x="3759" y="3131"/>
              <a:ext cx="6465" cy="5025"/>
            </a:xfrm>
            <a:prstGeom prst="rect">
              <a:avLst/>
            </a:prstGeom>
            <a:noFill/>
            <a:ln w="15875">
              <a:solidFill>
                <a:srgbClr val="000000"/>
              </a:solidFill>
              <a:miter lim="800000"/>
              <a:headEnd/>
              <a:tailEnd/>
            </a:ln>
          </p:spPr>
          <p:txBody>
            <a:bodyPr/>
            <a:lstStyle/>
            <a:p>
              <a:endParaRPr lang="en-US">
                <a:latin typeface="Calibri" pitchFamily="34" charset="0"/>
              </a:endParaRPr>
            </a:p>
          </p:txBody>
        </p:sp>
        <p:sp>
          <p:nvSpPr>
            <p:cNvPr id="5" name="Line 5"/>
            <p:cNvSpPr>
              <a:spLocks noChangeShapeType="1"/>
            </p:cNvSpPr>
            <p:nvPr/>
          </p:nvSpPr>
          <p:spPr bwMode="auto">
            <a:xfrm>
              <a:off x="5919" y="3131"/>
              <a:ext cx="0" cy="5025"/>
            </a:xfrm>
            <a:prstGeom prst="line">
              <a:avLst/>
            </a:prstGeom>
            <a:noFill/>
            <a:ln w="9525">
              <a:solidFill>
                <a:srgbClr val="000000"/>
              </a:solidFill>
              <a:round/>
              <a:headEnd/>
              <a:tailEnd/>
            </a:ln>
          </p:spPr>
          <p:txBody>
            <a:bodyPr/>
            <a:lstStyle/>
            <a:p>
              <a:endParaRPr lang="en-US"/>
            </a:p>
          </p:txBody>
        </p:sp>
        <p:sp>
          <p:nvSpPr>
            <p:cNvPr id="6" name="Line 6"/>
            <p:cNvSpPr>
              <a:spLocks noChangeShapeType="1"/>
            </p:cNvSpPr>
            <p:nvPr/>
          </p:nvSpPr>
          <p:spPr bwMode="auto">
            <a:xfrm>
              <a:off x="4404" y="3131"/>
              <a:ext cx="0" cy="5025"/>
            </a:xfrm>
            <a:prstGeom prst="line">
              <a:avLst/>
            </a:prstGeom>
            <a:noFill/>
            <a:ln w="9525">
              <a:solidFill>
                <a:srgbClr val="000000"/>
              </a:solidFill>
              <a:round/>
              <a:headEnd/>
              <a:tailEnd/>
            </a:ln>
          </p:spPr>
          <p:txBody>
            <a:bodyPr/>
            <a:lstStyle/>
            <a:p>
              <a:endParaRPr lang="en-US"/>
            </a:p>
          </p:txBody>
        </p:sp>
        <p:sp>
          <p:nvSpPr>
            <p:cNvPr id="7" name="Line 7"/>
            <p:cNvSpPr>
              <a:spLocks noChangeShapeType="1"/>
            </p:cNvSpPr>
            <p:nvPr/>
          </p:nvSpPr>
          <p:spPr bwMode="auto">
            <a:xfrm>
              <a:off x="4779" y="3131"/>
              <a:ext cx="0" cy="5025"/>
            </a:xfrm>
            <a:prstGeom prst="line">
              <a:avLst/>
            </a:prstGeom>
            <a:noFill/>
            <a:ln w="9525">
              <a:solidFill>
                <a:srgbClr val="000000"/>
              </a:solidFill>
              <a:round/>
              <a:headEnd/>
              <a:tailEnd/>
            </a:ln>
          </p:spPr>
          <p:txBody>
            <a:bodyPr/>
            <a:lstStyle/>
            <a:p>
              <a:endParaRPr lang="en-US"/>
            </a:p>
          </p:txBody>
        </p:sp>
        <p:sp>
          <p:nvSpPr>
            <p:cNvPr id="8" name="Line 8"/>
            <p:cNvSpPr>
              <a:spLocks noChangeShapeType="1"/>
            </p:cNvSpPr>
            <p:nvPr/>
          </p:nvSpPr>
          <p:spPr bwMode="auto">
            <a:xfrm>
              <a:off x="5034" y="3131"/>
              <a:ext cx="0" cy="5025"/>
            </a:xfrm>
            <a:prstGeom prst="line">
              <a:avLst/>
            </a:prstGeom>
            <a:noFill/>
            <a:ln w="9525">
              <a:solidFill>
                <a:srgbClr val="000000"/>
              </a:solidFill>
              <a:round/>
              <a:headEnd/>
              <a:tailEnd/>
            </a:ln>
          </p:spPr>
          <p:txBody>
            <a:bodyPr/>
            <a:lstStyle/>
            <a:p>
              <a:endParaRPr lang="en-US"/>
            </a:p>
          </p:txBody>
        </p:sp>
        <p:sp>
          <p:nvSpPr>
            <p:cNvPr id="9" name="Line 9"/>
            <p:cNvSpPr>
              <a:spLocks noChangeShapeType="1"/>
            </p:cNvSpPr>
            <p:nvPr/>
          </p:nvSpPr>
          <p:spPr bwMode="auto">
            <a:xfrm>
              <a:off x="5259" y="3131"/>
              <a:ext cx="0" cy="5025"/>
            </a:xfrm>
            <a:prstGeom prst="line">
              <a:avLst/>
            </a:prstGeom>
            <a:noFill/>
            <a:ln w="9525">
              <a:solidFill>
                <a:srgbClr val="000000"/>
              </a:solidFill>
              <a:round/>
              <a:headEnd/>
              <a:tailEnd/>
            </a:ln>
          </p:spPr>
          <p:txBody>
            <a:bodyPr/>
            <a:lstStyle/>
            <a:p>
              <a:endParaRPr lang="en-US"/>
            </a:p>
          </p:txBody>
        </p:sp>
        <p:sp>
          <p:nvSpPr>
            <p:cNvPr id="10" name="Line 10"/>
            <p:cNvSpPr>
              <a:spLocks noChangeShapeType="1"/>
            </p:cNvSpPr>
            <p:nvPr/>
          </p:nvSpPr>
          <p:spPr bwMode="auto">
            <a:xfrm>
              <a:off x="5424" y="3131"/>
              <a:ext cx="0" cy="5025"/>
            </a:xfrm>
            <a:prstGeom prst="line">
              <a:avLst/>
            </a:prstGeom>
            <a:noFill/>
            <a:ln w="9525">
              <a:solidFill>
                <a:srgbClr val="000000"/>
              </a:solidFill>
              <a:round/>
              <a:headEnd/>
              <a:tailEnd/>
            </a:ln>
          </p:spPr>
          <p:txBody>
            <a:bodyPr/>
            <a:lstStyle/>
            <a:p>
              <a:endParaRPr lang="en-US"/>
            </a:p>
          </p:txBody>
        </p:sp>
        <p:sp>
          <p:nvSpPr>
            <p:cNvPr id="11" name="Line 11"/>
            <p:cNvSpPr>
              <a:spLocks noChangeShapeType="1"/>
            </p:cNvSpPr>
            <p:nvPr/>
          </p:nvSpPr>
          <p:spPr bwMode="auto">
            <a:xfrm>
              <a:off x="5574" y="3131"/>
              <a:ext cx="0" cy="5025"/>
            </a:xfrm>
            <a:prstGeom prst="line">
              <a:avLst/>
            </a:prstGeom>
            <a:noFill/>
            <a:ln w="9525">
              <a:solidFill>
                <a:srgbClr val="000000"/>
              </a:solidFill>
              <a:round/>
              <a:headEnd/>
              <a:tailEnd/>
            </a:ln>
          </p:spPr>
          <p:txBody>
            <a:bodyPr/>
            <a:lstStyle/>
            <a:p>
              <a:endParaRPr lang="en-US"/>
            </a:p>
          </p:txBody>
        </p:sp>
        <p:sp>
          <p:nvSpPr>
            <p:cNvPr id="12" name="Line 12"/>
            <p:cNvSpPr>
              <a:spLocks noChangeShapeType="1"/>
            </p:cNvSpPr>
            <p:nvPr/>
          </p:nvSpPr>
          <p:spPr bwMode="auto">
            <a:xfrm>
              <a:off x="5694" y="3131"/>
              <a:ext cx="0" cy="5025"/>
            </a:xfrm>
            <a:prstGeom prst="line">
              <a:avLst/>
            </a:prstGeom>
            <a:noFill/>
            <a:ln w="9525">
              <a:solidFill>
                <a:srgbClr val="000000"/>
              </a:solidFill>
              <a:round/>
              <a:headEnd/>
              <a:tailEnd/>
            </a:ln>
          </p:spPr>
          <p:txBody>
            <a:bodyPr/>
            <a:lstStyle/>
            <a:p>
              <a:endParaRPr lang="en-US"/>
            </a:p>
          </p:txBody>
        </p:sp>
        <p:sp>
          <p:nvSpPr>
            <p:cNvPr id="13" name="Line 13"/>
            <p:cNvSpPr>
              <a:spLocks noChangeShapeType="1"/>
            </p:cNvSpPr>
            <p:nvPr/>
          </p:nvSpPr>
          <p:spPr bwMode="auto">
            <a:xfrm>
              <a:off x="5799" y="3131"/>
              <a:ext cx="0" cy="5025"/>
            </a:xfrm>
            <a:prstGeom prst="line">
              <a:avLst/>
            </a:prstGeom>
            <a:noFill/>
            <a:ln w="9525">
              <a:solidFill>
                <a:srgbClr val="000000"/>
              </a:solidFill>
              <a:round/>
              <a:headEnd/>
              <a:tailEnd/>
            </a:ln>
          </p:spPr>
          <p:txBody>
            <a:bodyPr/>
            <a:lstStyle/>
            <a:p>
              <a:endParaRPr lang="en-US"/>
            </a:p>
          </p:txBody>
        </p:sp>
        <p:sp>
          <p:nvSpPr>
            <p:cNvPr id="14" name="Line 14"/>
            <p:cNvSpPr>
              <a:spLocks noChangeShapeType="1"/>
            </p:cNvSpPr>
            <p:nvPr/>
          </p:nvSpPr>
          <p:spPr bwMode="auto">
            <a:xfrm>
              <a:off x="8064" y="3131"/>
              <a:ext cx="0" cy="5025"/>
            </a:xfrm>
            <a:prstGeom prst="line">
              <a:avLst/>
            </a:prstGeom>
            <a:noFill/>
            <a:ln w="9525">
              <a:solidFill>
                <a:srgbClr val="000000"/>
              </a:solidFill>
              <a:round/>
              <a:headEnd/>
              <a:tailEnd/>
            </a:ln>
          </p:spPr>
          <p:txBody>
            <a:bodyPr/>
            <a:lstStyle/>
            <a:p>
              <a:endParaRPr lang="en-US"/>
            </a:p>
          </p:txBody>
        </p:sp>
        <p:sp>
          <p:nvSpPr>
            <p:cNvPr id="15" name="Line 15"/>
            <p:cNvSpPr>
              <a:spLocks noChangeShapeType="1"/>
            </p:cNvSpPr>
            <p:nvPr/>
          </p:nvSpPr>
          <p:spPr bwMode="auto">
            <a:xfrm>
              <a:off x="6549" y="3131"/>
              <a:ext cx="0" cy="5025"/>
            </a:xfrm>
            <a:prstGeom prst="line">
              <a:avLst/>
            </a:prstGeom>
            <a:noFill/>
            <a:ln w="9525">
              <a:solidFill>
                <a:srgbClr val="000000"/>
              </a:solidFill>
              <a:round/>
              <a:headEnd/>
              <a:tailEnd/>
            </a:ln>
          </p:spPr>
          <p:txBody>
            <a:bodyPr/>
            <a:lstStyle/>
            <a:p>
              <a:endParaRPr lang="en-US"/>
            </a:p>
          </p:txBody>
        </p:sp>
        <p:sp>
          <p:nvSpPr>
            <p:cNvPr id="16" name="Line 16"/>
            <p:cNvSpPr>
              <a:spLocks noChangeShapeType="1"/>
            </p:cNvSpPr>
            <p:nvPr/>
          </p:nvSpPr>
          <p:spPr bwMode="auto">
            <a:xfrm>
              <a:off x="6924" y="3131"/>
              <a:ext cx="0" cy="5025"/>
            </a:xfrm>
            <a:prstGeom prst="line">
              <a:avLst/>
            </a:prstGeom>
            <a:noFill/>
            <a:ln w="9525">
              <a:solidFill>
                <a:srgbClr val="000000"/>
              </a:solidFill>
              <a:round/>
              <a:headEnd/>
              <a:tailEnd/>
            </a:ln>
          </p:spPr>
          <p:txBody>
            <a:bodyPr/>
            <a:lstStyle/>
            <a:p>
              <a:endParaRPr lang="en-US"/>
            </a:p>
          </p:txBody>
        </p:sp>
        <p:sp>
          <p:nvSpPr>
            <p:cNvPr id="17" name="Line 17"/>
            <p:cNvSpPr>
              <a:spLocks noChangeShapeType="1"/>
            </p:cNvSpPr>
            <p:nvPr/>
          </p:nvSpPr>
          <p:spPr bwMode="auto">
            <a:xfrm>
              <a:off x="7179" y="3131"/>
              <a:ext cx="0" cy="5025"/>
            </a:xfrm>
            <a:prstGeom prst="line">
              <a:avLst/>
            </a:prstGeom>
            <a:noFill/>
            <a:ln w="9525">
              <a:solidFill>
                <a:srgbClr val="000000"/>
              </a:solidFill>
              <a:round/>
              <a:headEnd/>
              <a:tailEnd/>
            </a:ln>
          </p:spPr>
          <p:txBody>
            <a:bodyPr/>
            <a:lstStyle/>
            <a:p>
              <a:endParaRPr lang="en-US"/>
            </a:p>
          </p:txBody>
        </p:sp>
        <p:sp>
          <p:nvSpPr>
            <p:cNvPr id="18" name="Line 18"/>
            <p:cNvSpPr>
              <a:spLocks noChangeShapeType="1"/>
            </p:cNvSpPr>
            <p:nvPr/>
          </p:nvSpPr>
          <p:spPr bwMode="auto">
            <a:xfrm>
              <a:off x="7404" y="3131"/>
              <a:ext cx="0" cy="5025"/>
            </a:xfrm>
            <a:prstGeom prst="line">
              <a:avLst/>
            </a:prstGeom>
            <a:noFill/>
            <a:ln w="9525">
              <a:solidFill>
                <a:srgbClr val="000000"/>
              </a:solidFill>
              <a:round/>
              <a:headEnd/>
              <a:tailEnd/>
            </a:ln>
          </p:spPr>
          <p:txBody>
            <a:bodyPr/>
            <a:lstStyle/>
            <a:p>
              <a:endParaRPr lang="en-US"/>
            </a:p>
          </p:txBody>
        </p:sp>
        <p:sp>
          <p:nvSpPr>
            <p:cNvPr id="19" name="Line 19"/>
            <p:cNvSpPr>
              <a:spLocks noChangeShapeType="1"/>
            </p:cNvSpPr>
            <p:nvPr/>
          </p:nvSpPr>
          <p:spPr bwMode="auto">
            <a:xfrm>
              <a:off x="7569" y="3131"/>
              <a:ext cx="0" cy="5025"/>
            </a:xfrm>
            <a:prstGeom prst="line">
              <a:avLst/>
            </a:prstGeom>
            <a:noFill/>
            <a:ln w="9525">
              <a:solidFill>
                <a:srgbClr val="000000"/>
              </a:solidFill>
              <a:round/>
              <a:headEnd/>
              <a:tailEnd/>
            </a:ln>
          </p:spPr>
          <p:txBody>
            <a:bodyPr/>
            <a:lstStyle/>
            <a:p>
              <a:endParaRPr lang="en-US"/>
            </a:p>
          </p:txBody>
        </p:sp>
        <p:sp>
          <p:nvSpPr>
            <p:cNvPr id="20" name="Line 20"/>
            <p:cNvSpPr>
              <a:spLocks noChangeShapeType="1"/>
            </p:cNvSpPr>
            <p:nvPr/>
          </p:nvSpPr>
          <p:spPr bwMode="auto">
            <a:xfrm>
              <a:off x="7719" y="3131"/>
              <a:ext cx="0" cy="5025"/>
            </a:xfrm>
            <a:prstGeom prst="line">
              <a:avLst/>
            </a:prstGeom>
            <a:noFill/>
            <a:ln w="9525">
              <a:solidFill>
                <a:srgbClr val="000000"/>
              </a:solidFill>
              <a:round/>
              <a:headEnd/>
              <a:tailEnd/>
            </a:ln>
          </p:spPr>
          <p:txBody>
            <a:bodyPr/>
            <a:lstStyle/>
            <a:p>
              <a:endParaRPr lang="en-US"/>
            </a:p>
          </p:txBody>
        </p:sp>
        <p:sp>
          <p:nvSpPr>
            <p:cNvPr id="21" name="Line 21"/>
            <p:cNvSpPr>
              <a:spLocks noChangeShapeType="1"/>
            </p:cNvSpPr>
            <p:nvPr/>
          </p:nvSpPr>
          <p:spPr bwMode="auto">
            <a:xfrm>
              <a:off x="7839" y="3131"/>
              <a:ext cx="0" cy="5025"/>
            </a:xfrm>
            <a:prstGeom prst="line">
              <a:avLst/>
            </a:prstGeom>
            <a:noFill/>
            <a:ln w="9525">
              <a:solidFill>
                <a:srgbClr val="000000"/>
              </a:solidFill>
              <a:round/>
              <a:headEnd/>
              <a:tailEnd/>
            </a:ln>
          </p:spPr>
          <p:txBody>
            <a:bodyPr/>
            <a:lstStyle/>
            <a:p>
              <a:endParaRPr lang="en-US"/>
            </a:p>
          </p:txBody>
        </p:sp>
        <p:sp>
          <p:nvSpPr>
            <p:cNvPr id="22" name="Line 22"/>
            <p:cNvSpPr>
              <a:spLocks noChangeShapeType="1"/>
            </p:cNvSpPr>
            <p:nvPr/>
          </p:nvSpPr>
          <p:spPr bwMode="auto">
            <a:xfrm>
              <a:off x="7944" y="3131"/>
              <a:ext cx="0" cy="5025"/>
            </a:xfrm>
            <a:prstGeom prst="line">
              <a:avLst/>
            </a:prstGeom>
            <a:noFill/>
            <a:ln w="9525">
              <a:solidFill>
                <a:srgbClr val="000000"/>
              </a:solidFill>
              <a:round/>
              <a:headEnd/>
              <a:tailEnd/>
            </a:ln>
          </p:spPr>
          <p:txBody>
            <a:bodyPr/>
            <a:lstStyle/>
            <a:p>
              <a:endParaRPr lang="en-US"/>
            </a:p>
          </p:txBody>
        </p:sp>
        <p:sp>
          <p:nvSpPr>
            <p:cNvPr id="23" name="Line 23"/>
            <p:cNvSpPr>
              <a:spLocks noChangeShapeType="1"/>
            </p:cNvSpPr>
            <p:nvPr/>
          </p:nvSpPr>
          <p:spPr bwMode="auto">
            <a:xfrm>
              <a:off x="8694" y="3131"/>
              <a:ext cx="0" cy="5025"/>
            </a:xfrm>
            <a:prstGeom prst="line">
              <a:avLst/>
            </a:prstGeom>
            <a:noFill/>
            <a:ln w="9525">
              <a:solidFill>
                <a:srgbClr val="000000"/>
              </a:solidFill>
              <a:round/>
              <a:headEnd/>
              <a:tailEnd/>
            </a:ln>
          </p:spPr>
          <p:txBody>
            <a:bodyPr/>
            <a:lstStyle/>
            <a:p>
              <a:endParaRPr lang="en-US"/>
            </a:p>
          </p:txBody>
        </p:sp>
        <p:sp>
          <p:nvSpPr>
            <p:cNvPr id="24" name="Line 24"/>
            <p:cNvSpPr>
              <a:spLocks noChangeShapeType="1"/>
            </p:cNvSpPr>
            <p:nvPr/>
          </p:nvSpPr>
          <p:spPr bwMode="auto">
            <a:xfrm>
              <a:off x="9069" y="3131"/>
              <a:ext cx="0" cy="5025"/>
            </a:xfrm>
            <a:prstGeom prst="line">
              <a:avLst/>
            </a:prstGeom>
            <a:noFill/>
            <a:ln w="9525">
              <a:solidFill>
                <a:srgbClr val="000000"/>
              </a:solidFill>
              <a:round/>
              <a:headEnd/>
              <a:tailEnd/>
            </a:ln>
          </p:spPr>
          <p:txBody>
            <a:bodyPr/>
            <a:lstStyle/>
            <a:p>
              <a:endParaRPr lang="en-US"/>
            </a:p>
          </p:txBody>
        </p:sp>
        <p:sp>
          <p:nvSpPr>
            <p:cNvPr id="25" name="Line 25"/>
            <p:cNvSpPr>
              <a:spLocks noChangeShapeType="1"/>
            </p:cNvSpPr>
            <p:nvPr/>
          </p:nvSpPr>
          <p:spPr bwMode="auto">
            <a:xfrm>
              <a:off x="9324" y="3131"/>
              <a:ext cx="0" cy="5025"/>
            </a:xfrm>
            <a:prstGeom prst="line">
              <a:avLst/>
            </a:prstGeom>
            <a:noFill/>
            <a:ln w="9525">
              <a:solidFill>
                <a:srgbClr val="000000"/>
              </a:solidFill>
              <a:round/>
              <a:headEnd/>
              <a:tailEnd/>
            </a:ln>
          </p:spPr>
          <p:txBody>
            <a:bodyPr/>
            <a:lstStyle/>
            <a:p>
              <a:endParaRPr lang="en-US"/>
            </a:p>
          </p:txBody>
        </p:sp>
        <p:sp>
          <p:nvSpPr>
            <p:cNvPr id="26" name="Line 26"/>
            <p:cNvSpPr>
              <a:spLocks noChangeShapeType="1"/>
            </p:cNvSpPr>
            <p:nvPr/>
          </p:nvSpPr>
          <p:spPr bwMode="auto">
            <a:xfrm>
              <a:off x="9549" y="3131"/>
              <a:ext cx="0" cy="5025"/>
            </a:xfrm>
            <a:prstGeom prst="line">
              <a:avLst/>
            </a:prstGeom>
            <a:noFill/>
            <a:ln w="9525">
              <a:solidFill>
                <a:srgbClr val="000000"/>
              </a:solidFill>
              <a:round/>
              <a:headEnd/>
              <a:tailEnd/>
            </a:ln>
          </p:spPr>
          <p:txBody>
            <a:bodyPr/>
            <a:lstStyle/>
            <a:p>
              <a:endParaRPr lang="en-US"/>
            </a:p>
          </p:txBody>
        </p:sp>
        <p:sp>
          <p:nvSpPr>
            <p:cNvPr id="27" name="Line 27"/>
            <p:cNvSpPr>
              <a:spLocks noChangeShapeType="1"/>
            </p:cNvSpPr>
            <p:nvPr/>
          </p:nvSpPr>
          <p:spPr bwMode="auto">
            <a:xfrm>
              <a:off x="9714" y="3131"/>
              <a:ext cx="0" cy="5025"/>
            </a:xfrm>
            <a:prstGeom prst="line">
              <a:avLst/>
            </a:prstGeom>
            <a:noFill/>
            <a:ln w="9525">
              <a:solidFill>
                <a:srgbClr val="000000"/>
              </a:solidFill>
              <a:round/>
              <a:headEnd/>
              <a:tailEnd/>
            </a:ln>
          </p:spPr>
          <p:txBody>
            <a:bodyPr/>
            <a:lstStyle/>
            <a:p>
              <a:endParaRPr lang="en-US"/>
            </a:p>
          </p:txBody>
        </p:sp>
        <p:sp>
          <p:nvSpPr>
            <p:cNvPr id="28" name="Line 28"/>
            <p:cNvSpPr>
              <a:spLocks noChangeShapeType="1"/>
            </p:cNvSpPr>
            <p:nvPr/>
          </p:nvSpPr>
          <p:spPr bwMode="auto">
            <a:xfrm>
              <a:off x="9864" y="3131"/>
              <a:ext cx="0" cy="5025"/>
            </a:xfrm>
            <a:prstGeom prst="line">
              <a:avLst/>
            </a:prstGeom>
            <a:noFill/>
            <a:ln w="9525">
              <a:solidFill>
                <a:srgbClr val="000000"/>
              </a:solidFill>
              <a:round/>
              <a:headEnd/>
              <a:tailEnd/>
            </a:ln>
          </p:spPr>
          <p:txBody>
            <a:bodyPr/>
            <a:lstStyle/>
            <a:p>
              <a:endParaRPr lang="en-US"/>
            </a:p>
          </p:txBody>
        </p:sp>
        <p:sp>
          <p:nvSpPr>
            <p:cNvPr id="29" name="Line 29"/>
            <p:cNvSpPr>
              <a:spLocks noChangeShapeType="1"/>
            </p:cNvSpPr>
            <p:nvPr/>
          </p:nvSpPr>
          <p:spPr bwMode="auto">
            <a:xfrm>
              <a:off x="9984" y="3131"/>
              <a:ext cx="0" cy="5025"/>
            </a:xfrm>
            <a:prstGeom prst="line">
              <a:avLst/>
            </a:prstGeom>
            <a:noFill/>
            <a:ln w="9525">
              <a:solidFill>
                <a:srgbClr val="000000"/>
              </a:solidFill>
              <a:round/>
              <a:headEnd/>
              <a:tailEnd/>
            </a:ln>
          </p:spPr>
          <p:txBody>
            <a:bodyPr/>
            <a:lstStyle/>
            <a:p>
              <a:endParaRPr lang="en-US"/>
            </a:p>
          </p:txBody>
        </p:sp>
        <p:sp>
          <p:nvSpPr>
            <p:cNvPr id="30" name="Line 30"/>
            <p:cNvSpPr>
              <a:spLocks noChangeShapeType="1"/>
            </p:cNvSpPr>
            <p:nvPr/>
          </p:nvSpPr>
          <p:spPr bwMode="auto">
            <a:xfrm>
              <a:off x="10089" y="3131"/>
              <a:ext cx="0" cy="5025"/>
            </a:xfrm>
            <a:prstGeom prst="line">
              <a:avLst/>
            </a:prstGeom>
            <a:noFill/>
            <a:ln w="9525">
              <a:solidFill>
                <a:srgbClr val="000000"/>
              </a:solidFill>
              <a:round/>
              <a:headEnd/>
              <a:tailEnd/>
            </a:ln>
          </p:spPr>
          <p:txBody>
            <a:bodyPr/>
            <a:lstStyle/>
            <a:p>
              <a:endParaRPr lang="en-US"/>
            </a:p>
          </p:txBody>
        </p:sp>
        <p:sp>
          <p:nvSpPr>
            <p:cNvPr id="31" name="Line 31"/>
            <p:cNvSpPr>
              <a:spLocks noChangeShapeType="1"/>
            </p:cNvSpPr>
            <p:nvPr/>
          </p:nvSpPr>
          <p:spPr bwMode="auto">
            <a:xfrm>
              <a:off x="3759" y="7796"/>
              <a:ext cx="6465" cy="0"/>
            </a:xfrm>
            <a:prstGeom prst="line">
              <a:avLst/>
            </a:prstGeom>
            <a:noFill/>
            <a:ln w="9525">
              <a:solidFill>
                <a:srgbClr val="000000"/>
              </a:solidFill>
              <a:round/>
              <a:headEnd/>
              <a:tailEnd/>
            </a:ln>
          </p:spPr>
          <p:txBody>
            <a:bodyPr/>
            <a:lstStyle/>
            <a:p>
              <a:endParaRPr lang="en-US"/>
            </a:p>
          </p:txBody>
        </p:sp>
        <p:sp>
          <p:nvSpPr>
            <p:cNvPr id="32" name="Line 32"/>
            <p:cNvSpPr>
              <a:spLocks noChangeShapeType="1"/>
            </p:cNvSpPr>
            <p:nvPr/>
          </p:nvSpPr>
          <p:spPr bwMode="auto">
            <a:xfrm>
              <a:off x="3759" y="7571"/>
              <a:ext cx="6465" cy="0"/>
            </a:xfrm>
            <a:prstGeom prst="line">
              <a:avLst/>
            </a:prstGeom>
            <a:noFill/>
            <a:ln w="9525">
              <a:solidFill>
                <a:srgbClr val="000000"/>
              </a:solidFill>
              <a:round/>
              <a:headEnd/>
              <a:tailEnd/>
            </a:ln>
          </p:spPr>
          <p:txBody>
            <a:bodyPr/>
            <a:lstStyle/>
            <a:p>
              <a:endParaRPr lang="en-US"/>
            </a:p>
          </p:txBody>
        </p:sp>
        <p:sp>
          <p:nvSpPr>
            <p:cNvPr id="33" name="Line 33"/>
            <p:cNvSpPr>
              <a:spLocks noChangeShapeType="1"/>
            </p:cNvSpPr>
            <p:nvPr/>
          </p:nvSpPr>
          <p:spPr bwMode="auto">
            <a:xfrm>
              <a:off x="3759" y="7421"/>
              <a:ext cx="6465" cy="0"/>
            </a:xfrm>
            <a:prstGeom prst="line">
              <a:avLst/>
            </a:prstGeom>
            <a:noFill/>
            <a:ln w="9525">
              <a:solidFill>
                <a:srgbClr val="000000"/>
              </a:solidFill>
              <a:round/>
              <a:headEnd/>
              <a:tailEnd/>
            </a:ln>
          </p:spPr>
          <p:txBody>
            <a:bodyPr/>
            <a:lstStyle/>
            <a:p>
              <a:endParaRPr lang="en-US"/>
            </a:p>
          </p:txBody>
        </p:sp>
        <p:sp>
          <p:nvSpPr>
            <p:cNvPr id="34" name="Line 34"/>
            <p:cNvSpPr>
              <a:spLocks noChangeShapeType="1"/>
            </p:cNvSpPr>
            <p:nvPr/>
          </p:nvSpPr>
          <p:spPr bwMode="auto">
            <a:xfrm>
              <a:off x="3759" y="7301"/>
              <a:ext cx="6465" cy="0"/>
            </a:xfrm>
            <a:prstGeom prst="line">
              <a:avLst/>
            </a:prstGeom>
            <a:noFill/>
            <a:ln w="9525">
              <a:solidFill>
                <a:srgbClr val="000000"/>
              </a:solidFill>
              <a:round/>
              <a:headEnd/>
              <a:tailEnd/>
            </a:ln>
          </p:spPr>
          <p:txBody>
            <a:bodyPr/>
            <a:lstStyle/>
            <a:p>
              <a:endParaRPr lang="en-US"/>
            </a:p>
          </p:txBody>
        </p:sp>
        <p:sp>
          <p:nvSpPr>
            <p:cNvPr id="35" name="Line 35"/>
            <p:cNvSpPr>
              <a:spLocks noChangeShapeType="1"/>
            </p:cNvSpPr>
            <p:nvPr/>
          </p:nvSpPr>
          <p:spPr bwMode="auto">
            <a:xfrm>
              <a:off x="3759" y="7211"/>
              <a:ext cx="6465" cy="0"/>
            </a:xfrm>
            <a:prstGeom prst="line">
              <a:avLst/>
            </a:prstGeom>
            <a:noFill/>
            <a:ln w="9525">
              <a:solidFill>
                <a:srgbClr val="000000"/>
              </a:solidFill>
              <a:round/>
              <a:headEnd/>
              <a:tailEnd/>
            </a:ln>
          </p:spPr>
          <p:txBody>
            <a:bodyPr/>
            <a:lstStyle/>
            <a:p>
              <a:endParaRPr lang="en-US"/>
            </a:p>
          </p:txBody>
        </p:sp>
        <p:sp>
          <p:nvSpPr>
            <p:cNvPr id="36" name="Line 36"/>
            <p:cNvSpPr>
              <a:spLocks noChangeShapeType="1"/>
            </p:cNvSpPr>
            <p:nvPr/>
          </p:nvSpPr>
          <p:spPr bwMode="auto">
            <a:xfrm>
              <a:off x="3759" y="7106"/>
              <a:ext cx="6465" cy="0"/>
            </a:xfrm>
            <a:prstGeom prst="line">
              <a:avLst/>
            </a:prstGeom>
            <a:noFill/>
            <a:ln w="9525">
              <a:solidFill>
                <a:srgbClr val="000000"/>
              </a:solidFill>
              <a:round/>
              <a:headEnd/>
              <a:tailEnd/>
            </a:ln>
          </p:spPr>
          <p:txBody>
            <a:bodyPr/>
            <a:lstStyle/>
            <a:p>
              <a:endParaRPr lang="en-US"/>
            </a:p>
          </p:txBody>
        </p:sp>
        <p:sp>
          <p:nvSpPr>
            <p:cNvPr id="37" name="Line 37"/>
            <p:cNvSpPr>
              <a:spLocks noChangeShapeType="1"/>
            </p:cNvSpPr>
            <p:nvPr/>
          </p:nvSpPr>
          <p:spPr bwMode="auto">
            <a:xfrm>
              <a:off x="3759" y="7031"/>
              <a:ext cx="6465" cy="0"/>
            </a:xfrm>
            <a:prstGeom prst="line">
              <a:avLst/>
            </a:prstGeom>
            <a:noFill/>
            <a:ln w="9525">
              <a:solidFill>
                <a:srgbClr val="000000"/>
              </a:solidFill>
              <a:round/>
              <a:headEnd/>
              <a:tailEnd/>
            </a:ln>
          </p:spPr>
          <p:txBody>
            <a:bodyPr/>
            <a:lstStyle/>
            <a:p>
              <a:endParaRPr lang="en-US"/>
            </a:p>
          </p:txBody>
        </p:sp>
        <p:sp>
          <p:nvSpPr>
            <p:cNvPr id="38" name="Line 38"/>
            <p:cNvSpPr>
              <a:spLocks noChangeShapeType="1"/>
            </p:cNvSpPr>
            <p:nvPr/>
          </p:nvSpPr>
          <p:spPr bwMode="auto">
            <a:xfrm>
              <a:off x="3759" y="6971"/>
              <a:ext cx="6465" cy="0"/>
            </a:xfrm>
            <a:prstGeom prst="line">
              <a:avLst/>
            </a:prstGeom>
            <a:noFill/>
            <a:ln w="9525">
              <a:solidFill>
                <a:srgbClr val="000000"/>
              </a:solidFill>
              <a:round/>
              <a:headEnd/>
              <a:tailEnd/>
            </a:ln>
          </p:spPr>
          <p:txBody>
            <a:bodyPr/>
            <a:lstStyle/>
            <a:p>
              <a:endParaRPr lang="en-US"/>
            </a:p>
          </p:txBody>
        </p:sp>
        <p:sp>
          <p:nvSpPr>
            <p:cNvPr id="39" name="Line 39"/>
            <p:cNvSpPr>
              <a:spLocks noChangeShapeType="1"/>
            </p:cNvSpPr>
            <p:nvPr/>
          </p:nvSpPr>
          <p:spPr bwMode="auto">
            <a:xfrm>
              <a:off x="3759" y="6911"/>
              <a:ext cx="6465" cy="0"/>
            </a:xfrm>
            <a:prstGeom prst="line">
              <a:avLst/>
            </a:prstGeom>
            <a:noFill/>
            <a:ln w="9525">
              <a:solidFill>
                <a:srgbClr val="000000"/>
              </a:solidFill>
              <a:round/>
              <a:headEnd/>
              <a:tailEnd/>
            </a:ln>
          </p:spPr>
          <p:txBody>
            <a:bodyPr/>
            <a:lstStyle/>
            <a:p>
              <a:endParaRPr lang="en-US"/>
            </a:p>
          </p:txBody>
        </p:sp>
        <p:sp>
          <p:nvSpPr>
            <p:cNvPr id="40" name="Line 40"/>
            <p:cNvSpPr>
              <a:spLocks noChangeShapeType="1"/>
            </p:cNvSpPr>
            <p:nvPr/>
          </p:nvSpPr>
          <p:spPr bwMode="auto">
            <a:xfrm>
              <a:off x="3759" y="6536"/>
              <a:ext cx="6465" cy="0"/>
            </a:xfrm>
            <a:prstGeom prst="line">
              <a:avLst/>
            </a:prstGeom>
            <a:noFill/>
            <a:ln w="9525">
              <a:solidFill>
                <a:srgbClr val="000000"/>
              </a:solidFill>
              <a:round/>
              <a:headEnd/>
              <a:tailEnd/>
            </a:ln>
          </p:spPr>
          <p:txBody>
            <a:bodyPr/>
            <a:lstStyle/>
            <a:p>
              <a:endParaRPr lang="en-US"/>
            </a:p>
          </p:txBody>
        </p:sp>
        <p:sp>
          <p:nvSpPr>
            <p:cNvPr id="41" name="Line 41"/>
            <p:cNvSpPr>
              <a:spLocks noChangeShapeType="1"/>
            </p:cNvSpPr>
            <p:nvPr/>
          </p:nvSpPr>
          <p:spPr bwMode="auto">
            <a:xfrm>
              <a:off x="3759" y="6311"/>
              <a:ext cx="6465" cy="0"/>
            </a:xfrm>
            <a:prstGeom prst="line">
              <a:avLst/>
            </a:prstGeom>
            <a:noFill/>
            <a:ln w="9525">
              <a:solidFill>
                <a:srgbClr val="000000"/>
              </a:solidFill>
              <a:round/>
              <a:headEnd/>
              <a:tailEnd/>
            </a:ln>
          </p:spPr>
          <p:txBody>
            <a:bodyPr/>
            <a:lstStyle/>
            <a:p>
              <a:endParaRPr lang="en-US"/>
            </a:p>
          </p:txBody>
        </p:sp>
        <p:sp>
          <p:nvSpPr>
            <p:cNvPr id="42" name="Line 42"/>
            <p:cNvSpPr>
              <a:spLocks noChangeShapeType="1"/>
            </p:cNvSpPr>
            <p:nvPr/>
          </p:nvSpPr>
          <p:spPr bwMode="auto">
            <a:xfrm>
              <a:off x="3759" y="6161"/>
              <a:ext cx="6465" cy="0"/>
            </a:xfrm>
            <a:prstGeom prst="line">
              <a:avLst/>
            </a:prstGeom>
            <a:noFill/>
            <a:ln w="9525">
              <a:solidFill>
                <a:srgbClr val="000000"/>
              </a:solidFill>
              <a:round/>
              <a:headEnd/>
              <a:tailEnd/>
            </a:ln>
          </p:spPr>
          <p:txBody>
            <a:bodyPr/>
            <a:lstStyle/>
            <a:p>
              <a:endParaRPr lang="en-US"/>
            </a:p>
          </p:txBody>
        </p:sp>
        <p:sp>
          <p:nvSpPr>
            <p:cNvPr id="43" name="Line 43"/>
            <p:cNvSpPr>
              <a:spLocks noChangeShapeType="1"/>
            </p:cNvSpPr>
            <p:nvPr/>
          </p:nvSpPr>
          <p:spPr bwMode="auto">
            <a:xfrm>
              <a:off x="3759" y="6041"/>
              <a:ext cx="6465" cy="0"/>
            </a:xfrm>
            <a:prstGeom prst="line">
              <a:avLst/>
            </a:prstGeom>
            <a:noFill/>
            <a:ln w="9525">
              <a:solidFill>
                <a:srgbClr val="000000"/>
              </a:solidFill>
              <a:round/>
              <a:headEnd/>
              <a:tailEnd/>
            </a:ln>
          </p:spPr>
          <p:txBody>
            <a:bodyPr/>
            <a:lstStyle/>
            <a:p>
              <a:endParaRPr lang="en-US"/>
            </a:p>
          </p:txBody>
        </p:sp>
        <p:sp>
          <p:nvSpPr>
            <p:cNvPr id="44" name="Line 44"/>
            <p:cNvSpPr>
              <a:spLocks noChangeShapeType="1"/>
            </p:cNvSpPr>
            <p:nvPr/>
          </p:nvSpPr>
          <p:spPr bwMode="auto">
            <a:xfrm>
              <a:off x="3759" y="5951"/>
              <a:ext cx="6465" cy="0"/>
            </a:xfrm>
            <a:prstGeom prst="line">
              <a:avLst/>
            </a:prstGeom>
            <a:noFill/>
            <a:ln w="9525">
              <a:solidFill>
                <a:srgbClr val="000000"/>
              </a:solidFill>
              <a:round/>
              <a:headEnd/>
              <a:tailEnd/>
            </a:ln>
          </p:spPr>
          <p:txBody>
            <a:bodyPr/>
            <a:lstStyle/>
            <a:p>
              <a:endParaRPr lang="en-US"/>
            </a:p>
          </p:txBody>
        </p:sp>
        <p:sp>
          <p:nvSpPr>
            <p:cNvPr id="45" name="Line 45"/>
            <p:cNvSpPr>
              <a:spLocks noChangeShapeType="1"/>
            </p:cNvSpPr>
            <p:nvPr/>
          </p:nvSpPr>
          <p:spPr bwMode="auto">
            <a:xfrm>
              <a:off x="3759" y="5846"/>
              <a:ext cx="6465" cy="0"/>
            </a:xfrm>
            <a:prstGeom prst="line">
              <a:avLst/>
            </a:prstGeom>
            <a:noFill/>
            <a:ln w="9525">
              <a:solidFill>
                <a:srgbClr val="000000"/>
              </a:solidFill>
              <a:round/>
              <a:headEnd/>
              <a:tailEnd/>
            </a:ln>
          </p:spPr>
          <p:txBody>
            <a:bodyPr/>
            <a:lstStyle/>
            <a:p>
              <a:endParaRPr lang="en-US"/>
            </a:p>
          </p:txBody>
        </p:sp>
        <p:sp>
          <p:nvSpPr>
            <p:cNvPr id="46" name="Line 46"/>
            <p:cNvSpPr>
              <a:spLocks noChangeShapeType="1"/>
            </p:cNvSpPr>
            <p:nvPr/>
          </p:nvSpPr>
          <p:spPr bwMode="auto">
            <a:xfrm>
              <a:off x="3759" y="5771"/>
              <a:ext cx="6465" cy="0"/>
            </a:xfrm>
            <a:prstGeom prst="line">
              <a:avLst/>
            </a:prstGeom>
            <a:noFill/>
            <a:ln w="9525">
              <a:solidFill>
                <a:srgbClr val="000000"/>
              </a:solidFill>
              <a:round/>
              <a:headEnd/>
              <a:tailEnd/>
            </a:ln>
          </p:spPr>
          <p:txBody>
            <a:bodyPr/>
            <a:lstStyle/>
            <a:p>
              <a:endParaRPr lang="en-US"/>
            </a:p>
          </p:txBody>
        </p:sp>
        <p:sp>
          <p:nvSpPr>
            <p:cNvPr id="47" name="Line 47"/>
            <p:cNvSpPr>
              <a:spLocks noChangeShapeType="1"/>
            </p:cNvSpPr>
            <p:nvPr/>
          </p:nvSpPr>
          <p:spPr bwMode="auto">
            <a:xfrm>
              <a:off x="3759" y="5711"/>
              <a:ext cx="6465" cy="0"/>
            </a:xfrm>
            <a:prstGeom prst="line">
              <a:avLst/>
            </a:prstGeom>
            <a:noFill/>
            <a:ln w="9525">
              <a:solidFill>
                <a:srgbClr val="000000"/>
              </a:solidFill>
              <a:round/>
              <a:headEnd/>
              <a:tailEnd/>
            </a:ln>
          </p:spPr>
          <p:txBody>
            <a:bodyPr/>
            <a:lstStyle/>
            <a:p>
              <a:endParaRPr lang="en-US"/>
            </a:p>
          </p:txBody>
        </p:sp>
        <p:sp>
          <p:nvSpPr>
            <p:cNvPr id="48" name="Line 48"/>
            <p:cNvSpPr>
              <a:spLocks noChangeShapeType="1"/>
            </p:cNvSpPr>
            <p:nvPr/>
          </p:nvSpPr>
          <p:spPr bwMode="auto">
            <a:xfrm>
              <a:off x="3759" y="5651"/>
              <a:ext cx="6465" cy="0"/>
            </a:xfrm>
            <a:prstGeom prst="line">
              <a:avLst/>
            </a:prstGeom>
            <a:noFill/>
            <a:ln w="9525">
              <a:solidFill>
                <a:srgbClr val="000000"/>
              </a:solidFill>
              <a:round/>
              <a:headEnd/>
              <a:tailEnd/>
            </a:ln>
          </p:spPr>
          <p:txBody>
            <a:bodyPr/>
            <a:lstStyle/>
            <a:p>
              <a:endParaRPr lang="en-US"/>
            </a:p>
          </p:txBody>
        </p:sp>
        <p:sp>
          <p:nvSpPr>
            <p:cNvPr id="49" name="Line 49"/>
            <p:cNvSpPr>
              <a:spLocks noChangeShapeType="1"/>
            </p:cNvSpPr>
            <p:nvPr/>
          </p:nvSpPr>
          <p:spPr bwMode="auto">
            <a:xfrm>
              <a:off x="3759" y="5291"/>
              <a:ext cx="6465" cy="0"/>
            </a:xfrm>
            <a:prstGeom prst="line">
              <a:avLst/>
            </a:prstGeom>
            <a:noFill/>
            <a:ln w="9525">
              <a:solidFill>
                <a:srgbClr val="000000"/>
              </a:solidFill>
              <a:round/>
              <a:headEnd/>
              <a:tailEnd/>
            </a:ln>
          </p:spPr>
          <p:txBody>
            <a:bodyPr/>
            <a:lstStyle/>
            <a:p>
              <a:endParaRPr lang="en-US"/>
            </a:p>
          </p:txBody>
        </p:sp>
        <p:sp>
          <p:nvSpPr>
            <p:cNvPr id="50" name="Line 50"/>
            <p:cNvSpPr>
              <a:spLocks noChangeShapeType="1"/>
            </p:cNvSpPr>
            <p:nvPr/>
          </p:nvSpPr>
          <p:spPr bwMode="auto">
            <a:xfrm>
              <a:off x="3759" y="5066"/>
              <a:ext cx="6465" cy="0"/>
            </a:xfrm>
            <a:prstGeom prst="line">
              <a:avLst/>
            </a:prstGeom>
            <a:noFill/>
            <a:ln w="9525">
              <a:solidFill>
                <a:srgbClr val="000000"/>
              </a:solidFill>
              <a:round/>
              <a:headEnd/>
              <a:tailEnd/>
            </a:ln>
          </p:spPr>
          <p:txBody>
            <a:bodyPr/>
            <a:lstStyle/>
            <a:p>
              <a:endParaRPr lang="en-US"/>
            </a:p>
          </p:txBody>
        </p:sp>
        <p:sp>
          <p:nvSpPr>
            <p:cNvPr id="51" name="Line 51"/>
            <p:cNvSpPr>
              <a:spLocks noChangeShapeType="1"/>
            </p:cNvSpPr>
            <p:nvPr/>
          </p:nvSpPr>
          <p:spPr bwMode="auto">
            <a:xfrm>
              <a:off x="3759" y="4916"/>
              <a:ext cx="6465" cy="0"/>
            </a:xfrm>
            <a:prstGeom prst="line">
              <a:avLst/>
            </a:prstGeom>
            <a:noFill/>
            <a:ln w="9525">
              <a:solidFill>
                <a:srgbClr val="000000"/>
              </a:solidFill>
              <a:round/>
              <a:headEnd/>
              <a:tailEnd/>
            </a:ln>
          </p:spPr>
          <p:txBody>
            <a:bodyPr/>
            <a:lstStyle/>
            <a:p>
              <a:endParaRPr lang="en-US"/>
            </a:p>
          </p:txBody>
        </p:sp>
        <p:sp>
          <p:nvSpPr>
            <p:cNvPr id="52" name="Line 52"/>
            <p:cNvSpPr>
              <a:spLocks noChangeShapeType="1"/>
            </p:cNvSpPr>
            <p:nvPr/>
          </p:nvSpPr>
          <p:spPr bwMode="auto">
            <a:xfrm>
              <a:off x="3759" y="4796"/>
              <a:ext cx="6465" cy="0"/>
            </a:xfrm>
            <a:prstGeom prst="line">
              <a:avLst/>
            </a:prstGeom>
            <a:noFill/>
            <a:ln w="9525">
              <a:solidFill>
                <a:srgbClr val="000000"/>
              </a:solidFill>
              <a:round/>
              <a:headEnd/>
              <a:tailEnd/>
            </a:ln>
          </p:spPr>
          <p:txBody>
            <a:bodyPr/>
            <a:lstStyle/>
            <a:p>
              <a:endParaRPr lang="en-US"/>
            </a:p>
          </p:txBody>
        </p:sp>
        <p:sp>
          <p:nvSpPr>
            <p:cNvPr id="53" name="Line 53"/>
            <p:cNvSpPr>
              <a:spLocks noChangeShapeType="1"/>
            </p:cNvSpPr>
            <p:nvPr/>
          </p:nvSpPr>
          <p:spPr bwMode="auto">
            <a:xfrm>
              <a:off x="3759" y="4706"/>
              <a:ext cx="6465" cy="0"/>
            </a:xfrm>
            <a:prstGeom prst="line">
              <a:avLst/>
            </a:prstGeom>
            <a:noFill/>
            <a:ln w="9525">
              <a:solidFill>
                <a:srgbClr val="000000"/>
              </a:solidFill>
              <a:round/>
              <a:headEnd/>
              <a:tailEnd/>
            </a:ln>
          </p:spPr>
          <p:txBody>
            <a:bodyPr/>
            <a:lstStyle/>
            <a:p>
              <a:endParaRPr lang="en-US"/>
            </a:p>
          </p:txBody>
        </p:sp>
        <p:sp>
          <p:nvSpPr>
            <p:cNvPr id="54" name="Line 54"/>
            <p:cNvSpPr>
              <a:spLocks noChangeShapeType="1"/>
            </p:cNvSpPr>
            <p:nvPr/>
          </p:nvSpPr>
          <p:spPr bwMode="auto">
            <a:xfrm>
              <a:off x="3759" y="4601"/>
              <a:ext cx="6465" cy="0"/>
            </a:xfrm>
            <a:prstGeom prst="line">
              <a:avLst/>
            </a:prstGeom>
            <a:noFill/>
            <a:ln w="9525">
              <a:solidFill>
                <a:srgbClr val="000000"/>
              </a:solidFill>
              <a:round/>
              <a:headEnd/>
              <a:tailEnd/>
            </a:ln>
          </p:spPr>
          <p:txBody>
            <a:bodyPr/>
            <a:lstStyle/>
            <a:p>
              <a:endParaRPr lang="en-US"/>
            </a:p>
          </p:txBody>
        </p:sp>
        <p:sp>
          <p:nvSpPr>
            <p:cNvPr id="55" name="Line 55"/>
            <p:cNvSpPr>
              <a:spLocks noChangeShapeType="1"/>
            </p:cNvSpPr>
            <p:nvPr/>
          </p:nvSpPr>
          <p:spPr bwMode="auto">
            <a:xfrm>
              <a:off x="3759" y="4526"/>
              <a:ext cx="6465" cy="0"/>
            </a:xfrm>
            <a:prstGeom prst="line">
              <a:avLst/>
            </a:prstGeom>
            <a:noFill/>
            <a:ln w="9525">
              <a:solidFill>
                <a:srgbClr val="000000"/>
              </a:solidFill>
              <a:round/>
              <a:headEnd/>
              <a:tailEnd/>
            </a:ln>
          </p:spPr>
          <p:txBody>
            <a:bodyPr/>
            <a:lstStyle/>
            <a:p>
              <a:endParaRPr lang="en-US"/>
            </a:p>
          </p:txBody>
        </p:sp>
        <p:sp>
          <p:nvSpPr>
            <p:cNvPr id="56" name="Line 56"/>
            <p:cNvSpPr>
              <a:spLocks noChangeShapeType="1"/>
            </p:cNvSpPr>
            <p:nvPr/>
          </p:nvSpPr>
          <p:spPr bwMode="auto">
            <a:xfrm>
              <a:off x="3759" y="4466"/>
              <a:ext cx="6465" cy="0"/>
            </a:xfrm>
            <a:prstGeom prst="line">
              <a:avLst/>
            </a:prstGeom>
            <a:noFill/>
            <a:ln w="9525">
              <a:solidFill>
                <a:srgbClr val="000000"/>
              </a:solidFill>
              <a:round/>
              <a:headEnd/>
              <a:tailEnd/>
            </a:ln>
          </p:spPr>
          <p:txBody>
            <a:bodyPr/>
            <a:lstStyle/>
            <a:p>
              <a:endParaRPr lang="en-US"/>
            </a:p>
          </p:txBody>
        </p:sp>
        <p:sp>
          <p:nvSpPr>
            <p:cNvPr id="57" name="Line 57"/>
            <p:cNvSpPr>
              <a:spLocks noChangeShapeType="1"/>
            </p:cNvSpPr>
            <p:nvPr/>
          </p:nvSpPr>
          <p:spPr bwMode="auto">
            <a:xfrm>
              <a:off x="3759" y="4406"/>
              <a:ext cx="6465" cy="0"/>
            </a:xfrm>
            <a:prstGeom prst="line">
              <a:avLst/>
            </a:prstGeom>
            <a:noFill/>
            <a:ln w="9525">
              <a:solidFill>
                <a:srgbClr val="000000"/>
              </a:solidFill>
              <a:round/>
              <a:headEnd/>
              <a:tailEnd/>
            </a:ln>
          </p:spPr>
          <p:txBody>
            <a:bodyPr/>
            <a:lstStyle/>
            <a:p>
              <a:endParaRPr lang="en-US"/>
            </a:p>
          </p:txBody>
        </p:sp>
        <p:sp>
          <p:nvSpPr>
            <p:cNvPr id="58" name="Line 58"/>
            <p:cNvSpPr>
              <a:spLocks noChangeShapeType="1"/>
            </p:cNvSpPr>
            <p:nvPr/>
          </p:nvSpPr>
          <p:spPr bwMode="auto">
            <a:xfrm>
              <a:off x="3759" y="4031"/>
              <a:ext cx="6465" cy="0"/>
            </a:xfrm>
            <a:prstGeom prst="line">
              <a:avLst/>
            </a:prstGeom>
            <a:noFill/>
            <a:ln w="9525">
              <a:solidFill>
                <a:srgbClr val="000000"/>
              </a:solidFill>
              <a:round/>
              <a:headEnd/>
              <a:tailEnd/>
            </a:ln>
          </p:spPr>
          <p:txBody>
            <a:bodyPr/>
            <a:lstStyle/>
            <a:p>
              <a:endParaRPr lang="en-US"/>
            </a:p>
          </p:txBody>
        </p:sp>
        <p:sp>
          <p:nvSpPr>
            <p:cNvPr id="59" name="Line 59"/>
            <p:cNvSpPr>
              <a:spLocks noChangeShapeType="1"/>
            </p:cNvSpPr>
            <p:nvPr/>
          </p:nvSpPr>
          <p:spPr bwMode="auto">
            <a:xfrm>
              <a:off x="3759" y="3806"/>
              <a:ext cx="6465" cy="0"/>
            </a:xfrm>
            <a:prstGeom prst="line">
              <a:avLst/>
            </a:prstGeom>
            <a:noFill/>
            <a:ln w="9525">
              <a:solidFill>
                <a:srgbClr val="000000"/>
              </a:solidFill>
              <a:round/>
              <a:headEnd/>
              <a:tailEnd/>
            </a:ln>
          </p:spPr>
          <p:txBody>
            <a:bodyPr/>
            <a:lstStyle/>
            <a:p>
              <a:endParaRPr lang="en-US"/>
            </a:p>
          </p:txBody>
        </p:sp>
        <p:sp>
          <p:nvSpPr>
            <p:cNvPr id="60" name="Line 60"/>
            <p:cNvSpPr>
              <a:spLocks noChangeShapeType="1"/>
            </p:cNvSpPr>
            <p:nvPr/>
          </p:nvSpPr>
          <p:spPr bwMode="auto">
            <a:xfrm>
              <a:off x="3759" y="3656"/>
              <a:ext cx="6465" cy="0"/>
            </a:xfrm>
            <a:prstGeom prst="line">
              <a:avLst/>
            </a:prstGeom>
            <a:noFill/>
            <a:ln w="9525">
              <a:solidFill>
                <a:srgbClr val="000000"/>
              </a:solidFill>
              <a:round/>
              <a:headEnd/>
              <a:tailEnd/>
            </a:ln>
          </p:spPr>
          <p:txBody>
            <a:bodyPr/>
            <a:lstStyle/>
            <a:p>
              <a:endParaRPr lang="en-US"/>
            </a:p>
          </p:txBody>
        </p:sp>
        <p:sp>
          <p:nvSpPr>
            <p:cNvPr id="61" name="Line 61"/>
            <p:cNvSpPr>
              <a:spLocks noChangeShapeType="1"/>
            </p:cNvSpPr>
            <p:nvPr/>
          </p:nvSpPr>
          <p:spPr bwMode="auto">
            <a:xfrm>
              <a:off x="3759" y="3536"/>
              <a:ext cx="6465" cy="0"/>
            </a:xfrm>
            <a:prstGeom prst="line">
              <a:avLst/>
            </a:prstGeom>
            <a:noFill/>
            <a:ln w="9525">
              <a:solidFill>
                <a:srgbClr val="000000"/>
              </a:solidFill>
              <a:round/>
              <a:headEnd/>
              <a:tailEnd/>
            </a:ln>
          </p:spPr>
          <p:txBody>
            <a:bodyPr/>
            <a:lstStyle/>
            <a:p>
              <a:endParaRPr lang="en-US"/>
            </a:p>
          </p:txBody>
        </p:sp>
        <p:sp>
          <p:nvSpPr>
            <p:cNvPr id="62" name="Line 62"/>
            <p:cNvSpPr>
              <a:spLocks noChangeShapeType="1"/>
            </p:cNvSpPr>
            <p:nvPr/>
          </p:nvSpPr>
          <p:spPr bwMode="auto">
            <a:xfrm>
              <a:off x="3759" y="3446"/>
              <a:ext cx="6465" cy="0"/>
            </a:xfrm>
            <a:prstGeom prst="line">
              <a:avLst/>
            </a:prstGeom>
            <a:noFill/>
            <a:ln w="9525">
              <a:solidFill>
                <a:srgbClr val="000000"/>
              </a:solidFill>
              <a:round/>
              <a:headEnd/>
              <a:tailEnd/>
            </a:ln>
          </p:spPr>
          <p:txBody>
            <a:bodyPr/>
            <a:lstStyle/>
            <a:p>
              <a:endParaRPr lang="en-US"/>
            </a:p>
          </p:txBody>
        </p:sp>
        <p:sp>
          <p:nvSpPr>
            <p:cNvPr id="63" name="Line 63"/>
            <p:cNvSpPr>
              <a:spLocks noChangeShapeType="1"/>
            </p:cNvSpPr>
            <p:nvPr/>
          </p:nvSpPr>
          <p:spPr bwMode="auto">
            <a:xfrm>
              <a:off x="3759" y="3341"/>
              <a:ext cx="6465" cy="0"/>
            </a:xfrm>
            <a:prstGeom prst="line">
              <a:avLst/>
            </a:prstGeom>
            <a:noFill/>
            <a:ln w="9525">
              <a:solidFill>
                <a:srgbClr val="000000"/>
              </a:solidFill>
              <a:round/>
              <a:headEnd/>
              <a:tailEnd/>
            </a:ln>
          </p:spPr>
          <p:txBody>
            <a:bodyPr/>
            <a:lstStyle/>
            <a:p>
              <a:endParaRPr lang="en-US"/>
            </a:p>
          </p:txBody>
        </p:sp>
        <p:sp>
          <p:nvSpPr>
            <p:cNvPr id="64" name="Line 64"/>
            <p:cNvSpPr>
              <a:spLocks noChangeShapeType="1"/>
            </p:cNvSpPr>
            <p:nvPr/>
          </p:nvSpPr>
          <p:spPr bwMode="auto">
            <a:xfrm>
              <a:off x="3759" y="3266"/>
              <a:ext cx="6465" cy="0"/>
            </a:xfrm>
            <a:prstGeom prst="line">
              <a:avLst/>
            </a:prstGeom>
            <a:noFill/>
            <a:ln w="9525">
              <a:solidFill>
                <a:srgbClr val="000000"/>
              </a:solidFill>
              <a:round/>
              <a:headEnd/>
              <a:tailEnd/>
            </a:ln>
          </p:spPr>
          <p:txBody>
            <a:bodyPr/>
            <a:lstStyle/>
            <a:p>
              <a:endParaRPr lang="en-US"/>
            </a:p>
          </p:txBody>
        </p:sp>
        <p:sp>
          <p:nvSpPr>
            <p:cNvPr id="65" name="Line 65"/>
            <p:cNvSpPr>
              <a:spLocks noChangeShapeType="1"/>
            </p:cNvSpPr>
            <p:nvPr/>
          </p:nvSpPr>
          <p:spPr bwMode="auto">
            <a:xfrm>
              <a:off x="3759" y="3206"/>
              <a:ext cx="6465" cy="0"/>
            </a:xfrm>
            <a:prstGeom prst="line">
              <a:avLst/>
            </a:prstGeom>
            <a:noFill/>
            <a:ln w="9525">
              <a:solidFill>
                <a:srgbClr val="000000"/>
              </a:solidFill>
              <a:round/>
              <a:headEnd/>
              <a:tailEnd/>
            </a:ln>
          </p:spPr>
          <p:txBody>
            <a:bodyPr/>
            <a:lstStyle/>
            <a:p>
              <a:endParaRPr lang="en-US"/>
            </a:p>
          </p:txBody>
        </p:sp>
        <p:sp>
          <p:nvSpPr>
            <p:cNvPr id="66" name="Freeform 66"/>
            <p:cNvSpPr>
              <a:spLocks/>
            </p:cNvSpPr>
            <p:nvPr/>
          </p:nvSpPr>
          <p:spPr bwMode="auto">
            <a:xfrm>
              <a:off x="3765" y="3608"/>
              <a:ext cx="6450" cy="1680"/>
            </a:xfrm>
            <a:custGeom>
              <a:avLst/>
              <a:gdLst>
                <a:gd name="T0" fmla="*/ 0 w 6450"/>
                <a:gd name="T1" fmla="*/ 0 h 1680"/>
                <a:gd name="T2" fmla="*/ 930 w 6450"/>
                <a:gd name="T3" fmla="*/ 495 h 1680"/>
                <a:gd name="T4" fmla="*/ 1980 w 6450"/>
                <a:gd name="T5" fmla="*/ 915 h 1680"/>
                <a:gd name="T6" fmla="*/ 2985 w 6450"/>
                <a:gd name="T7" fmla="*/ 1200 h 1680"/>
                <a:gd name="T8" fmla="*/ 3945 w 6450"/>
                <a:gd name="T9" fmla="*/ 1380 h 1680"/>
                <a:gd name="T10" fmla="*/ 4995 w 6450"/>
                <a:gd name="T11" fmla="*/ 1530 h 1680"/>
                <a:gd name="T12" fmla="*/ 6450 w 6450"/>
                <a:gd name="T13" fmla="*/ 1680 h 1680"/>
                <a:gd name="T14" fmla="*/ 0 60000 65536"/>
                <a:gd name="T15" fmla="*/ 0 60000 65536"/>
                <a:gd name="T16" fmla="*/ 0 60000 65536"/>
                <a:gd name="T17" fmla="*/ 0 60000 65536"/>
                <a:gd name="T18" fmla="*/ 0 60000 65536"/>
                <a:gd name="T19" fmla="*/ 0 60000 65536"/>
                <a:gd name="T20" fmla="*/ 0 60000 65536"/>
                <a:gd name="T21" fmla="*/ 0 w 6450"/>
                <a:gd name="T22" fmla="*/ 0 h 1680"/>
                <a:gd name="T23" fmla="*/ 6450 w 6450"/>
                <a:gd name="T24" fmla="*/ 1680 h 1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0" h="1680">
                  <a:moveTo>
                    <a:pt x="0" y="0"/>
                  </a:moveTo>
                  <a:cubicBezTo>
                    <a:pt x="300" y="171"/>
                    <a:pt x="600" y="343"/>
                    <a:pt x="930" y="495"/>
                  </a:cubicBezTo>
                  <a:cubicBezTo>
                    <a:pt x="1260" y="647"/>
                    <a:pt x="1637" y="798"/>
                    <a:pt x="1980" y="915"/>
                  </a:cubicBezTo>
                  <a:cubicBezTo>
                    <a:pt x="2323" y="1032"/>
                    <a:pt x="2658" y="1123"/>
                    <a:pt x="2985" y="1200"/>
                  </a:cubicBezTo>
                  <a:cubicBezTo>
                    <a:pt x="3312" y="1277"/>
                    <a:pt x="3610" y="1325"/>
                    <a:pt x="3945" y="1380"/>
                  </a:cubicBezTo>
                  <a:cubicBezTo>
                    <a:pt x="4280" y="1435"/>
                    <a:pt x="4578" y="1480"/>
                    <a:pt x="4995" y="1530"/>
                  </a:cubicBezTo>
                  <a:cubicBezTo>
                    <a:pt x="5412" y="1580"/>
                    <a:pt x="5931" y="1630"/>
                    <a:pt x="6450" y="1680"/>
                  </a:cubicBezTo>
                </a:path>
              </a:pathLst>
            </a:custGeom>
            <a:noFill/>
            <a:ln w="12700">
              <a:solidFill>
                <a:srgbClr val="000000"/>
              </a:solidFill>
              <a:round/>
              <a:headEnd/>
              <a:tailEnd/>
            </a:ln>
          </p:spPr>
          <p:txBody>
            <a:bodyPr/>
            <a:lstStyle/>
            <a:p>
              <a:endParaRPr lang="en-US"/>
            </a:p>
          </p:txBody>
        </p:sp>
        <p:sp>
          <p:nvSpPr>
            <p:cNvPr id="67" name="Rectangle 67"/>
            <p:cNvSpPr>
              <a:spLocks noChangeArrowheads="1"/>
            </p:cNvSpPr>
            <p:nvPr/>
          </p:nvSpPr>
          <p:spPr bwMode="auto">
            <a:xfrm>
              <a:off x="4020" y="6137"/>
              <a:ext cx="2280" cy="1740"/>
            </a:xfrm>
            <a:prstGeom prst="rect">
              <a:avLst/>
            </a:prstGeom>
            <a:solidFill>
              <a:srgbClr val="FFFFFF"/>
            </a:solidFill>
            <a:ln w="9525">
              <a:solidFill>
                <a:srgbClr val="000000"/>
              </a:solidFill>
              <a:miter lim="800000"/>
              <a:headEnd/>
              <a:tailEnd/>
            </a:ln>
          </p:spPr>
          <p:txBody>
            <a:bodyPr/>
            <a:lstStyle/>
            <a:p>
              <a:endParaRPr lang="en-US" dirty="0">
                <a:latin typeface="Calibri" pitchFamily="34" charset="0"/>
              </a:endParaRPr>
            </a:p>
          </p:txBody>
        </p:sp>
        <p:sp>
          <p:nvSpPr>
            <p:cNvPr id="68" name="Rectangle 68"/>
            <p:cNvSpPr>
              <a:spLocks noChangeArrowheads="1"/>
            </p:cNvSpPr>
            <p:nvPr/>
          </p:nvSpPr>
          <p:spPr bwMode="auto">
            <a:xfrm>
              <a:off x="4294" y="7465"/>
              <a:ext cx="781" cy="55"/>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69" name="Rectangle 69"/>
            <p:cNvSpPr>
              <a:spLocks noChangeArrowheads="1"/>
            </p:cNvSpPr>
            <p:nvPr/>
          </p:nvSpPr>
          <p:spPr bwMode="auto">
            <a:xfrm>
              <a:off x="4294" y="7246"/>
              <a:ext cx="781" cy="54"/>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70" name="Line 70"/>
            <p:cNvSpPr>
              <a:spLocks noChangeShapeType="1"/>
            </p:cNvSpPr>
            <p:nvPr/>
          </p:nvSpPr>
          <p:spPr bwMode="auto">
            <a:xfrm flipV="1">
              <a:off x="4294" y="7300"/>
              <a:ext cx="234" cy="165"/>
            </a:xfrm>
            <a:prstGeom prst="line">
              <a:avLst/>
            </a:prstGeom>
            <a:noFill/>
            <a:ln w="9525">
              <a:solidFill>
                <a:srgbClr val="000000"/>
              </a:solidFill>
              <a:round/>
              <a:headEnd/>
              <a:tailEnd/>
            </a:ln>
          </p:spPr>
          <p:txBody>
            <a:bodyPr/>
            <a:lstStyle/>
            <a:p>
              <a:endParaRPr lang="en-US"/>
            </a:p>
          </p:txBody>
        </p:sp>
        <p:sp>
          <p:nvSpPr>
            <p:cNvPr id="71" name="Line 71"/>
            <p:cNvSpPr>
              <a:spLocks noChangeShapeType="1"/>
            </p:cNvSpPr>
            <p:nvPr/>
          </p:nvSpPr>
          <p:spPr bwMode="auto">
            <a:xfrm flipV="1">
              <a:off x="5075" y="6807"/>
              <a:ext cx="937" cy="658"/>
            </a:xfrm>
            <a:prstGeom prst="line">
              <a:avLst/>
            </a:prstGeom>
            <a:noFill/>
            <a:ln w="9525">
              <a:solidFill>
                <a:srgbClr val="000000"/>
              </a:solidFill>
              <a:round/>
              <a:headEnd/>
              <a:tailEnd/>
            </a:ln>
          </p:spPr>
          <p:txBody>
            <a:bodyPr/>
            <a:lstStyle/>
            <a:p>
              <a:endParaRPr lang="en-US"/>
            </a:p>
          </p:txBody>
        </p:sp>
        <p:sp>
          <p:nvSpPr>
            <p:cNvPr id="72" name="Line 72"/>
            <p:cNvSpPr>
              <a:spLocks noChangeShapeType="1"/>
            </p:cNvSpPr>
            <p:nvPr/>
          </p:nvSpPr>
          <p:spPr bwMode="auto">
            <a:xfrm flipV="1">
              <a:off x="5075" y="6861"/>
              <a:ext cx="937" cy="659"/>
            </a:xfrm>
            <a:prstGeom prst="line">
              <a:avLst/>
            </a:prstGeom>
            <a:noFill/>
            <a:ln w="9525">
              <a:solidFill>
                <a:srgbClr val="000000"/>
              </a:solidFill>
              <a:round/>
              <a:headEnd/>
              <a:tailEnd/>
            </a:ln>
          </p:spPr>
          <p:txBody>
            <a:bodyPr/>
            <a:lstStyle/>
            <a:p>
              <a:endParaRPr lang="en-US"/>
            </a:p>
          </p:txBody>
        </p:sp>
        <p:sp>
          <p:nvSpPr>
            <p:cNvPr id="73" name="Line 73"/>
            <p:cNvSpPr>
              <a:spLocks noChangeShapeType="1"/>
            </p:cNvSpPr>
            <p:nvPr/>
          </p:nvSpPr>
          <p:spPr bwMode="auto">
            <a:xfrm flipV="1">
              <a:off x="5075" y="6587"/>
              <a:ext cx="937" cy="659"/>
            </a:xfrm>
            <a:prstGeom prst="line">
              <a:avLst/>
            </a:prstGeom>
            <a:noFill/>
            <a:ln w="9525">
              <a:solidFill>
                <a:srgbClr val="000000"/>
              </a:solidFill>
              <a:round/>
              <a:headEnd/>
              <a:tailEnd/>
            </a:ln>
          </p:spPr>
          <p:txBody>
            <a:bodyPr/>
            <a:lstStyle/>
            <a:p>
              <a:endParaRPr lang="en-US"/>
            </a:p>
          </p:txBody>
        </p:sp>
        <p:sp>
          <p:nvSpPr>
            <p:cNvPr id="74" name="Line 74"/>
            <p:cNvSpPr>
              <a:spLocks noChangeShapeType="1"/>
            </p:cNvSpPr>
            <p:nvPr/>
          </p:nvSpPr>
          <p:spPr bwMode="auto">
            <a:xfrm flipV="1">
              <a:off x="5075" y="6644"/>
              <a:ext cx="937" cy="658"/>
            </a:xfrm>
            <a:prstGeom prst="line">
              <a:avLst/>
            </a:prstGeom>
            <a:noFill/>
            <a:ln w="9525">
              <a:solidFill>
                <a:srgbClr val="000000"/>
              </a:solidFill>
              <a:round/>
              <a:headEnd/>
              <a:tailEnd/>
            </a:ln>
          </p:spPr>
          <p:txBody>
            <a:bodyPr/>
            <a:lstStyle/>
            <a:p>
              <a:endParaRPr lang="en-US"/>
            </a:p>
          </p:txBody>
        </p:sp>
        <p:sp>
          <p:nvSpPr>
            <p:cNvPr id="75" name="Line 75"/>
            <p:cNvSpPr>
              <a:spLocks noChangeShapeType="1"/>
            </p:cNvSpPr>
            <p:nvPr/>
          </p:nvSpPr>
          <p:spPr bwMode="auto">
            <a:xfrm flipV="1">
              <a:off x="4294" y="6589"/>
              <a:ext cx="937" cy="658"/>
            </a:xfrm>
            <a:prstGeom prst="line">
              <a:avLst/>
            </a:prstGeom>
            <a:noFill/>
            <a:ln w="9525">
              <a:solidFill>
                <a:srgbClr val="000000"/>
              </a:solidFill>
              <a:round/>
              <a:headEnd/>
              <a:tailEnd/>
            </a:ln>
          </p:spPr>
          <p:txBody>
            <a:bodyPr/>
            <a:lstStyle/>
            <a:p>
              <a:endParaRPr lang="en-US"/>
            </a:p>
          </p:txBody>
        </p:sp>
        <p:sp>
          <p:nvSpPr>
            <p:cNvPr id="76" name="Text Box 76"/>
            <p:cNvSpPr txBox="1">
              <a:spLocks noChangeArrowheads="1"/>
            </p:cNvSpPr>
            <p:nvPr/>
          </p:nvSpPr>
          <p:spPr bwMode="auto">
            <a:xfrm>
              <a:off x="2294" y="4188"/>
              <a:ext cx="1417" cy="474"/>
            </a:xfrm>
            <a:prstGeom prst="rect">
              <a:avLst/>
            </a:prstGeom>
            <a:noFill/>
            <a:ln w="9525">
              <a:noFill/>
              <a:miter lim="800000"/>
              <a:headEnd/>
              <a:tailEnd/>
            </a:ln>
          </p:spPr>
          <p:txBody>
            <a:bodyPr/>
            <a:lstStyle/>
            <a:p>
              <a:r>
                <a:rPr lang="en-US" sz="1200">
                  <a:latin typeface="Calibri" pitchFamily="34" charset="0"/>
                </a:rPr>
                <a:t>100 pF/m</a:t>
              </a:r>
              <a:endParaRPr lang="en-US">
                <a:latin typeface="Calibri" pitchFamily="34" charset="0"/>
              </a:endParaRPr>
            </a:p>
          </p:txBody>
        </p:sp>
        <p:sp>
          <p:nvSpPr>
            <p:cNvPr id="77" name="Text Box 77"/>
            <p:cNvSpPr txBox="1">
              <a:spLocks noChangeArrowheads="1"/>
            </p:cNvSpPr>
            <p:nvPr/>
          </p:nvSpPr>
          <p:spPr bwMode="auto">
            <a:xfrm>
              <a:off x="2106" y="2883"/>
              <a:ext cx="1680" cy="474"/>
            </a:xfrm>
            <a:prstGeom prst="rect">
              <a:avLst/>
            </a:prstGeom>
            <a:noFill/>
            <a:ln w="9525">
              <a:noFill/>
              <a:miter lim="800000"/>
              <a:headEnd/>
              <a:tailEnd/>
            </a:ln>
          </p:spPr>
          <p:txBody>
            <a:bodyPr/>
            <a:lstStyle/>
            <a:p>
              <a:r>
                <a:rPr lang="en-US" sz="1200">
                  <a:latin typeface="Calibri" pitchFamily="34" charset="0"/>
                </a:rPr>
                <a:t>1000 pF/m</a:t>
              </a:r>
              <a:endParaRPr lang="en-US">
                <a:latin typeface="Calibri" pitchFamily="34" charset="0"/>
              </a:endParaRPr>
            </a:p>
          </p:txBody>
        </p:sp>
        <p:sp>
          <p:nvSpPr>
            <p:cNvPr id="78" name="Text Box 78"/>
            <p:cNvSpPr txBox="1">
              <a:spLocks noChangeArrowheads="1"/>
            </p:cNvSpPr>
            <p:nvPr/>
          </p:nvSpPr>
          <p:spPr bwMode="auto">
            <a:xfrm>
              <a:off x="2294" y="5403"/>
              <a:ext cx="1417" cy="474"/>
            </a:xfrm>
            <a:prstGeom prst="rect">
              <a:avLst/>
            </a:prstGeom>
            <a:noFill/>
            <a:ln w="9525">
              <a:noFill/>
              <a:miter lim="800000"/>
              <a:headEnd/>
              <a:tailEnd/>
            </a:ln>
          </p:spPr>
          <p:txBody>
            <a:bodyPr/>
            <a:lstStyle/>
            <a:p>
              <a:r>
                <a:rPr lang="en-US" sz="1200">
                  <a:latin typeface="Calibri" pitchFamily="34" charset="0"/>
                </a:rPr>
                <a:t>10 pF/m</a:t>
              </a:r>
              <a:endParaRPr lang="en-US">
                <a:latin typeface="Calibri" pitchFamily="34" charset="0"/>
              </a:endParaRPr>
            </a:p>
          </p:txBody>
        </p:sp>
        <p:sp>
          <p:nvSpPr>
            <p:cNvPr id="79" name="Text Box 79"/>
            <p:cNvSpPr txBox="1">
              <a:spLocks noChangeArrowheads="1"/>
            </p:cNvSpPr>
            <p:nvPr/>
          </p:nvSpPr>
          <p:spPr bwMode="auto">
            <a:xfrm>
              <a:off x="2294" y="6663"/>
              <a:ext cx="1417" cy="474"/>
            </a:xfrm>
            <a:prstGeom prst="rect">
              <a:avLst/>
            </a:prstGeom>
            <a:noFill/>
            <a:ln w="9525">
              <a:noFill/>
              <a:miter lim="800000"/>
              <a:headEnd/>
              <a:tailEnd/>
            </a:ln>
          </p:spPr>
          <p:txBody>
            <a:bodyPr/>
            <a:lstStyle/>
            <a:p>
              <a:r>
                <a:rPr lang="en-US" sz="1200">
                  <a:latin typeface="Calibri" pitchFamily="34" charset="0"/>
                </a:rPr>
                <a:t>1 pF/m</a:t>
              </a:r>
              <a:endParaRPr lang="en-US">
                <a:latin typeface="Calibri" pitchFamily="34" charset="0"/>
              </a:endParaRPr>
            </a:p>
          </p:txBody>
        </p:sp>
        <p:sp>
          <p:nvSpPr>
            <p:cNvPr id="80" name="Text Box 80"/>
            <p:cNvSpPr txBox="1">
              <a:spLocks noChangeArrowheads="1"/>
            </p:cNvSpPr>
            <p:nvPr/>
          </p:nvSpPr>
          <p:spPr bwMode="auto">
            <a:xfrm>
              <a:off x="2294" y="7893"/>
              <a:ext cx="1417" cy="474"/>
            </a:xfrm>
            <a:prstGeom prst="rect">
              <a:avLst/>
            </a:prstGeom>
            <a:noFill/>
            <a:ln w="9525">
              <a:noFill/>
              <a:miter lim="800000"/>
              <a:headEnd/>
              <a:tailEnd/>
            </a:ln>
          </p:spPr>
          <p:txBody>
            <a:bodyPr/>
            <a:lstStyle/>
            <a:p>
              <a:r>
                <a:rPr lang="en-US" sz="1200">
                  <a:latin typeface="Calibri" pitchFamily="34" charset="0"/>
                </a:rPr>
                <a:t>0.1 pF/m</a:t>
              </a:r>
              <a:endParaRPr lang="en-US">
                <a:latin typeface="Calibri" pitchFamily="34" charset="0"/>
              </a:endParaRPr>
            </a:p>
          </p:txBody>
        </p:sp>
        <p:sp>
          <p:nvSpPr>
            <p:cNvPr id="81" name="Text Box 81"/>
            <p:cNvSpPr txBox="1">
              <a:spLocks noChangeArrowheads="1"/>
            </p:cNvSpPr>
            <p:nvPr/>
          </p:nvSpPr>
          <p:spPr bwMode="auto">
            <a:xfrm>
              <a:off x="1008" y="5027"/>
              <a:ext cx="1650" cy="1644"/>
            </a:xfrm>
            <a:prstGeom prst="rect">
              <a:avLst/>
            </a:prstGeom>
            <a:noFill/>
            <a:ln w="9525">
              <a:noFill/>
              <a:miter lim="800000"/>
              <a:headEnd/>
              <a:tailEnd/>
            </a:ln>
          </p:spPr>
          <p:txBody>
            <a:bodyPr/>
            <a:lstStyle/>
            <a:p>
              <a:r>
                <a:rPr lang="en-US" sz="1200">
                  <a:latin typeface="Calibri" pitchFamily="34" charset="0"/>
                </a:rPr>
                <a:t>Trace-to-trace</a:t>
              </a:r>
            </a:p>
            <a:p>
              <a:r>
                <a:rPr lang="en-US" sz="1200">
                  <a:latin typeface="Calibri" pitchFamily="34" charset="0"/>
                </a:rPr>
                <a:t>capacitance per unit length</a:t>
              </a:r>
              <a:endParaRPr lang="en-US">
                <a:latin typeface="Calibri" pitchFamily="34" charset="0"/>
              </a:endParaRPr>
            </a:p>
          </p:txBody>
        </p:sp>
        <p:sp>
          <p:nvSpPr>
            <p:cNvPr id="82" name="Text Box 82"/>
            <p:cNvSpPr txBox="1">
              <a:spLocks noChangeArrowheads="1"/>
            </p:cNvSpPr>
            <p:nvPr/>
          </p:nvSpPr>
          <p:spPr bwMode="auto">
            <a:xfrm>
              <a:off x="6120" y="8699"/>
              <a:ext cx="1845" cy="474"/>
            </a:xfrm>
            <a:prstGeom prst="rect">
              <a:avLst/>
            </a:prstGeom>
            <a:noFill/>
            <a:ln w="9525">
              <a:noFill/>
              <a:miter lim="800000"/>
              <a:headEnd/>
              <a:tailEnd/>
            </a:ln>
          </p:spPr>
          <p:txBody>
            <a:bodyPr/>
            <a:lstStyle/>
            <a:p>
              <a:r>
                <a:rPr lang="en-US" sz="1200" i="1">
                  <a:latin typeface="Times New Roman" pitchFamily="18" charset="0"/>
                </a:rPr>
                <a:t>D / W</a:t>
              </a:r>
              <a:r>
                <a:rPr lang="en-US" sz="1200" i="1">
                  <a:latin typeface="Calibri" pitchFamily="34" charset="0"/>
                </a:rPr>
                <a:t>  </a:t>
              </a:r>
              <a:r>
                <a:rPr lang="en-US" sz="1200">
                  <a:latin typeface="Calibri" pitchFamily="34" charset="0"/>
                </a:rPr>
                <a:t>ratio</a:t>
              </a:r>
              <a:endParaRPr lang="en-US">
                <a:latin typeface="Calibri" pitchFamily="34" charset="0"/>
              </a:endParaRPr>
            </a:p>
          </p:txBody>
        </p:sp>
        <p:sp>
          <p:nvSpPr>
            <p:cNvPr id="83" name="Text Box 83"/>
            <p:cNvSpPr txBox="1">
              <a:spLocks noChangeArrowheads="1"/>
            </p:cNvSpPr>
            <p:nvPr/>
          </p:nvSpPr>
          <p:spPr bwMode="auto">
            <a:xfrm>
              <a:off x="5586" y="8310"/>
              <a:ext cx="825" cy="474"/>
            </a:xfrm>
            <a:prstGeom prst="rect">
              <a:avLst/>
            </a:prstGeom>
            <a:noFill/>
            <a:ln w="9525">
              <a:noFill/>
              <a:miter lim="800000"/>
              <a:headEnd/>
              <a:tailEnd/>
            </a:ln>
          </p:spPr>
          <p:txBody>
            <a:bodyPr/>
            <a:lstStyle/>
            <a:p>
              <a:r>
                <a:rPr lang="en-US" sz="1200">
                  <a:latin typeface="Calibri" pitchFamily="34" charset="0"/>
                </a:rPr>
                <a:t>1</a:t>
              </a:r>
              <a:endParaRPr lang="en-US">
                <a:latin typeface="Calibri" pitchFamily="34" charset="0"/>
              </a:endParaRPr>
            </a:p>
          </p:txBody>
        </p:sp>
        <p:sp>
          <p:nvSpPr>
            <p:cNvPr id="84" name="Text Box 84"/>
            <p:cNvSpPr txBox="1">
              <a:spLocks noChangeArrowheads="1"/>
            </p:cNvSpPr>
            <p:nvPr/>
          </p:nvSpPr>
          <p:spPr bwMode="auto">
            <a:xfrm>
              <a:off x="3381" y="8310"/>
              <a:ext cx="825" cy="474"/>
            </a:xfrm>
            <a:prstGeom prst="rect">
              <a:avLst/>
            </a:prstGeom>
            <a:noFill/>
            <a:ln w="9525">
              <a:noFill/>
              <a:miter lim="800000"/>
              <a:headEnd/>
              <a:tailEnd/>
            </a:ln>
          </p:spPr>
          <p:txBody>
            <a:bodyPr/>
            <a:lstStyle/>
            <a:p>
              <a:r>
                <a:rPr lang="en-US" sz="1200">
                  <a:latin typeface="Calibri" pitchFamily="34" charset="0"/>
                </a:rPr>
                <a:t>0.1</a:t>
              </a:r>
              <a:endParaRPr lang="en-US">
                <a:latin typeface="Calibri" pitchFamily="34" charset="0"/>
              </a:endParaRPr>
            </a:p>
          </p:txBody>
        </p:sp>
        <p:sp>
          <p:nvSpPr>
            <p:cNvPr id="85" name="Text Box 85"/>
            <p:cNvSpPr txBox="1">
              <a:spLocks noChangeArrowheads="1"/>
            </p:cNvSpPr>
            <p:nvPr/>
          </p:nvSpPr>
          <p:spPr bwMode="auto">
            <a:xfrm>
              <a:off x="7671" y="8310"/>
              <a:ext cx="825" cy="474"/>
            </a:xfrm>
            <a:prstGeom prst="rect">
              <a:avLst/>
            </a:prstGeom>
            <a:noFill/>
            <a:ln w="9525">
              <a:noFill/>
              <a:miter lim="800000"/>
              <a:headEnd/>
              <a:tailEnd/>
            </a:ln>
          </p:spPr>
          <p:txBody>
            <a:bodyPr/>
            <a:lstStyle/>
            <a:p>
              <a:r>
                <a:rPr lang="en-US" sz="1200">
                  <a:latin typeface="Calibri" pitchFamily="34" charset="0"/>
                </a:rPr>
                <a:t>10</a:t>
              </a:r>
              <a:endParaRPr lang="en-US">
                <a:latin typeface="Calibri" pitchFamily="34" charset="0"/>
              </a:endParaRPr>
            </a:p>
          </p:txBody>
        </p:sp>
        <p:sp>
          <p:nvSpPr>
            <p:cNvPr id="86" name="Text Box 86"/>
            <p:cNvSpPr txBox="1">
              <a:spLocks noChangeArrowheads="1"/>
            </p:cNvSpPr>
            <p:nvPr/>
          </p:nvSpPr>
          <p:spPr bwMode="auto">
            <a:xfrm>
              <a:off x="9861" y="8310"/>
              <a:ext cx="825" cy="474"/>
            </a:xfrm>
            <a:prstGeom prst="rect">
              <a:avLst/>
            </a:prstGeom>
            <a:noFill/>
            <a:ln w="9525">
              <a:noFill/>
              <a:miter lim="800000"/>
              <a:headEnd/>
              <a:tailEnd/>
            </a:ln>
          </p:spPr>
          <p:txBody>
            <a:bodyPr/>
            <a:lstStyle/>
            <a:p>
              <a:r>
                <a:rPr lang="en-US" sz="1200">
                  <a:latin typeface="Calibri" pitchFamily="34" charset="0"/>
                </a:rPr>
                <a:t>100</a:t>
              </a:r>
              <a:endParaRPr lang="en-US">
                <a:latin typeface="Calibri" pitchFamily="34" charset="0"/>
              </a:endParaRPr>
            </a:p>
          </p:txBody>
        </p:sp>
        <p:sp>
          <p:nvSpPr>
            <p:cNvPr id="87" name="Line 87"/>
            <p:cNvSpPr>
              <a:spLocks noChangeShapeType="1"/>
            </p:cNvSpPr>
            <p:nvPr/>
          </p:nvSpPr>
          <p:spPr bwMode="auto">
            <a:xfrm>
              <a:off x="4035" y="2393"/>
              <a:ext cx="1005" cy="0"/>
            </a:xfrm>
            <a:prstGeom prst="line">
              <a:avLst/>
            </a:prstGeom>
            <a:noFill/>
            <a:ln w="12700">
              <a:solidFill>
                <a:srgbClr val="000000"/>
              </a:solidFill>
              <a:prstDash val="dash"/>
              <a:round/>
              <a:headEnd/>
              <a:tailEnd/>
            </a:ln>
          </p:spPr>
          <p:txBody>
            <a:bodyPr/>
            <a:lstStyle/>
            <a:p>
              <a:endParaRPr lang="en-US"/>
            </a:p>
          </p:txBody>
        </p:sp>
        <p:sp>
          <p:nvSpPr>
            <p:cNvPr id="88" name="Line 88"/>
            <p:cNvSpPr>
              <a:spLocks noChangeShapeType="1"/>
            </p:cNvSpPr>
            <p:nvPr/>
          </p:nvSpPr>
          <p:spPr bwMode="auto">
            <a:xfrm>
              <a:off x="4050" y="2738"/>
              <a:ext cx="1005" cy="0"/>
            </a:xfrm>
            <a:prstGeom prst="line">
              <a:avLst/>
            </a:prstGeom>
            <a:noFill/>
            <a:ln w="12700">
              <a:solidFill>
                <a:srgbClr val="000000"/>
              </a:solidFill>
              <a:round/>
              <a:headEnd/>
              <a:tailEnd/>
            </a:ln>
          </p:spPr>
          <p:txBody>
            <a:bodyPr/>
            <a:lstStyle/>
            <a:p>
              <a:endParaRPr lang="en-US"/>
            </a:p>
          </p:txBody>
        </p:sp>
        <p:sp>
          <p:nvSpPr>
            <p:cNvPr id="89" name="Text Box 89"/>
            <p:cNvSpPr txBox="1">
              <a:spLocks noChangeArrowheads="1"/>
            </p:cNvSpPr>
            <p:nvPr/>
          </p:nvSpPr>
          <p:spPr bwMode="auto">
            <a:xfrm>
              <a:off x="5121" y="2160"/>
              <a:ext cx="4599" cy="474"/>
            </a:xfrm>
            <a:prstGeom prst="rect">
              <a:avLst/>
            </a:prstGeom>
            <a:noFill/>
            <a:ln w="9525">
              <a:noFill/>
              <a:miter lim="800000"/>
              <a:headEnd/>
              <a:tailEnd/>
            </a:ln>
          </p:spPr>
          <p:txBody>
            <a:bodyPr/>
            <a:lstStyle/>
            <a:p>
              <a:r>
                <a:rPr lang="en-US" sz="1200">
                  <a:latin typeface="Calibri" pitchFamily="34" charset="0"/>
                </a:rPr>
                <a:t>Crude estimate using Eq. (17.10) </a:t>
              </a:r>
              <a:endParaRPr lang="en-US">
                <a:latin typeface="Calibri" pitchFamily="34" charset="0"/>
              </a:endParaRPr>
            </a:p>
          </p:txBody>
        </p:sp>
        <p:sp>
          <p:nvSpPr>
            <p:cNvPr id="90" name="Text Box 90"/>
            <p:cNvSpPr txBox="1">
              <a:spLocks noChangeArrowheads="1"/>
            </p:cNvSpPr>
            <p:nvPr/>
          </p:nvSpPr>
          <p:spPr bwMode="auto">
            <a:xfrm>
              <a:off x="5121" y="2505"/>
              <a:ext cx="4860" cy="429"/>
            </a:xfrm>
            <a:prstGeom prst="rect">
              <a:avLst/>
            </a:prstGeom>
            <a:noFill/>
            <a:ln w="9525">
              <a:noFill/>
              <a:miter lim="800000"/>
              <a:headEnd/>
              <a:tailEnd/>
            </a:ln>
          </p:spPr>
          <p:txBody>
            <a:bodyPr/>
            <a:lstStyle/>
            <a:p>
              <a:r>
                <a:rPr lang="en-US" sz="1200">
                  <a:latin typeface="Calibri" pitchFamily="34" charset="0"/>
                </a:rPr>
                <a:t>Refined estimate (fringe effects included)</a:t>
              </a:r>
              <a:endParaRPr lang="en-US">
                <a:latin typeface="Calibri" pitchFamily="34" charset="0"/>
              </a:endParaRPr>
            </a:p>
          </p:txBody>
        </p:sp>
      </p:grpSp>
      <p:sp>
        <p:nvSpPr>
          <p:cNvPr id="91" name="TextBox 90"/>
          <p:cNvSpPr txBox="1"/>
          <p:nvPr/>
        </p:nvSpPr>
        <p:spPr>
          <a:xfrm>
            <a:off x="609600" y="457200"/>
            <a:ext cx="7060074" cy="830997"/>
          </a:xfrm>
          <a:prstGeom prst="rect">
            <a:avLst/>
          </a:prstGeom>
          <a:noFill/>
        </p:spPr>
        <p:txBody>
          <a:bodyPr wrap="none" rtlCol="0">
            <a:spAutoFit/>
          </a:bodyPr>
          <a:lstStyle/>
          <a:p>
            <a:r>
              <a:rPr lang="en-US" dirty="0" smtClean="0"/>
              <a:t>C</a:t>
            </a:r>
            <a:r>
              <a:rPr lang="en-US" baseline="-25000" dirty="0" smtClean="0"/>
              <a:t>L</a:t>
            </a:r>
            <a:r>
              <a:rPr lang="en-US" dirty="0" smtClean="0"/>
              <a:t>=C/</a:t>
            </a:r>
            <a:r>
              <a:rPr lang="en-US" dirty="0" err="1" smtClean="0"/>
              <a:t>L</a:t>
            </a:r>
            <a:r>
              <a:rPr lang="en-US" baseline="-25000" dirty="0" err="1" smtClean="0"/>
              <a:t>trace</a:t>
            </a:r>
            <a:r>
              <a:rPr lang="en-US" dirty="0" smtClean="0"/>
              <a:t>= </a:t>
            </a:r>
            <a:r>
              <a:rPr lang="en-US" dirty="0" smtClean="0">
                <a:latin typeface="Symbol" panose="05050102010706020507" pitchFamily="18" charset="2"/>
              </a:rPr>
              <a:t>e</a:t>
            </a:r>
            <a:r>
              <a:rPr lang="en-US" baseline="-25000" dirty="0" smtClean="0"/>
              <a:t>r</a:t>
            </a:r>
            <a:r>
              <a:rPr lang="en-US" dirty="0" smtClean="0">
                <a:latin typeface="Symbol" panose="05050102010706020507" pitchFamily="18" charset="2"/>
              </a:rPr>
              <a:t>e</a:t>
            </a:r>
            <a:r>
              <a:rPr lang="en-US" baseline="-25000" dirty="0" smtClean="0"/>
              <a:t>0</a:t>
            </a:r>
            <a:r>
              <a:rPr lang="en-US" dirty="0" smtClean="0"/>
              <a:t>A/D /</a:t>
            </a:r>
            <a:r>
              <a:rPr lang="en-US" dirty="0" err="1" smtClean="0"/>
              <a:t>L</a:t>
            </a:r>
            <a:r>
              <a:rPr lang="en-US" baseline="-25000" dirty="0" err="1" smtClean="0"/>
              <a:t>trace</a:t>
            </a:r>
            <a:r>
              <a:rPr lang="en-US" dirty="0" smtClean="0"/>
              <a:t> =</a:t>
            </a:r>
            <a:r>
              <a:rPr lang="en-US" dirty="0" smtClean="0">
                <a:latin typeface="Symbol" panose="05050102010706020507" pitchFamily="18" charset="2"/>
              </a:rPr>
              <a:t> e</a:t>
            </a:r>
            <a:r>
              <a:rPr lang="en-US" baseline="-25000" dirty="0" smtClean="0"/>
              <a:t>r</a:t>
            </a:r>
            <a:r>
              <a:rPr lang="en-US" dirty="0" smtClean="0">
                <a:latin typeface="Symbol" panose="05050102010706020507" pitchFamily="18" charset="2"/>
              </a:rPr>
              <a:t>e</a:t>
            </a:r>
            <a:r>
              <a:rPr lang="en-US" baseline="-25000" dirty="0" smtClean="0"/>
              <a:t>0</a:t>
            </a:r>
            <a:r>
              <a:rPr lang="en-US" dirty="0" smtClean="0"/>
              <a:t>A /</a:t>
            </a:r>
            <a:r>
              <a:rPr lang="en-US" dirty="0" err="1" smtClean="0"/>
              <a:t>L</a:t>
            </a:r>
            <a:r>
              <a:rPr lang="en-US" baseline="-25000" dirty="0" err="1" smtClean="0"/>
              <a:t>trace</a:t>
            </a:r>
            <a:r>
              <a:rPr lang="en-US" dirty="0" smtClean="0"/>
              <a:t> /D =</a:t>
            </a:r>
            <a:r>
              <a:rPr lang="en-US" dirty="0" smtClean="0">
                <a:latin typeface="Symbol" panose="05050102010706020507" pitchFamily="18" charset="2"/>
              </a:rPr>
              <a:t> e</a:t>
            </a:r>
            <a:r>
              <a:rPr lang="en-US" baseline="-25000" dirty="0" smtClean="0"/>
              <a:t>r</a:t>
            </a:r>
            <a:r>
              <a:rPr lang="en-US" dirty="0" smtClean="0">
                <a:latin typeface="Symbol" panose="05050102010706020507" pitchFamily="18" charset="2"/>
              </a:rPr>
              <a:t>e</a:t>
            </a:r>
            <a:r>
              <a:rPr lang="en-US" baseline="-25000" dirty="0" smtClean="0"/>
              <a:t>0 </a:t>
            </a:r>
            <a:r>
              <a:rPr lang="en-US" dirty="0" smtClean="0"/>
              <a:t>W/D</a:t>
            </a:r>
          </a:p>
          <a:p>
            <a:endParaRPr lang="en-US" dirty="0"/>
          </a:p>
        </p:txBody>
      </p:sp>
      <p:sp>
        <p:nvSpPr>
          <p:cNvPr id="92" name="Right Brace 91"/>
          <p:cNvSpPr/>
          <p:nvPr/>
        </p:nvSpPr>
        <p:spPr bwMode="auto">
          <a:xfrm rot="16200000">
            <a:off x="3343774" y="4645894"/>
            <a:ext cx="154513" cy="627259"/>
          </a:xfrm>
          <a:prstGeom prst="rightBrace">
            <a:avLst>
              <a:gd name="adj1" fmla="val 8333"/>
              <a:gd name="adj2" fmla="val 52598"/>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TextBox 92"/>
          <p:cNvSpPr txBox="1"/>
          <p:nvPr/>
        </p:nvSpPr>
        <p:spPr>
          <a:xfrm>
            <a:off x="3200099" y="4523351"/>
            <a:ext cx="474810" cy="461665"/>
          </a:xfrm>
          <a:prstGeom prst="rect">
            <a:avLst/>
          </a:prstGeom>
          <a:noFill/>
        </p:spPr>
        <p:txBody>
          <a:bodyPr wrap="none" rtlCol="0">
            <a:spAutoFit/>
          </a:bodyPr>
          <a:lstStyle/>
          <a:p>
            <a:r>
              <a:rPr lang="en-US" dirty="0" smtClean="0"/>
              <a:t>W</a:t>
            </a:r>
            <a:endParaRPr lang="en-US" dirty="0"/>
          </a:p>
        </p:txBody>
      </p:sp>
      <p:sp>
        <p:nvSpPr>
          <p:cNvPr id="94" name="Right Brace 93"/>
          <p:cNvSpPr/>
          <p:nvPr/>
        </p:nvSpPr>
        <p:spPr bwMode="auto">
          <a:xfrm>
            <a:off x="3821173" y="5188848"/>
            <a:ext cx="152400" cy="187485"/>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TextBox 94"/>
          <p:cNvSpPr txBox="1"/>
          <p:nvPr/>
        </p:nvSpPr>
        <p:spPr>
          <a:xfrm>
            <a:off x="3962419" y="5054343"/>
            <a:ext cx="407484" cy="461665"/>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190952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bwMode="auto">
          <a:xfrm>
            <a:off x="304800" y="990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2"/>
            <a:r>
              <a:rPr lang="en-US" altLang="en-US" smtClean="0"/>
              <a:t>The value of </a:t>
            </a:r>
            <a:r>
              <a:rPr lang="en-US" altLang="en-US" smtClean="0">
                <a:latin typeface="Symbol" panose="05050102010706020507" pitchFamily="18" charset="2"/>
              </a:rPr>
              <a:t>e</a:t>
            </a:r>
            <a:r>
              <a:rPr lang="en-US" altLang="en-US" baseline="-25000" smtClean="0"/>
              <a:t>r</a:t>
            </a:r>
            <a:r>
              <a:rPr lang="en-US" altLang="en-US" smtClean="0"/>
              <a:t> depends on the PCB insulator material.  </a:t>
            </a:r>
          </a:p>
          <a:p>
            <a:pPr lvl="2"/>
            <a:r>
              <a:rPr lang="en-US" altLang="en-US" smtClean="0"/>
              <a:t>Air has a relative permittivity very near 1.0.</a:t>
            </a:r>
          </a:p>
          <a:p>
            <a:pPr lvl="2"/>
            <a:r>
              <a:rPr lang="en-US" altLang="en-US" smtClean="0"/>
              <a:t>FR4 fiberglass has a relative permittivity of about 4.5. </a:t>
            </a:r>
          </a:p>
          <a:p>
            <a:pPr lvl="2"/>
            <a:r>
              <a:rPr lang="en-US" altLang="en-US" smtClean="0"/>
              <a:t>Teflon</a:t>
            </a:r>
            <a:r>
              <a:rPr lang="en-US" altLang="en-US" baseline="30000" smtClean="0">
                <a:sym typeface="Symbol" panose="05050102010706020507" pitchFamily="18" charset="2"/>
              </a:rPr>
              <a:t></a:t>
            </a:r>
            <a:r>
              <a:rPr lang="en-US" altLang="en-US" smtClean="0"/>
              <a:t>, by contrast, has a relative permittivity of about 2.7.  </a:t>
            </a:r>
          </a:p>
          <a:p>
            <a:pPr lvl="2"/>
            <a:r>
              <a:rPr lang="en-US" altLang="en-US" smtClean="0"/>
              <a:t>Therefore, Teflon</a:t>
            </a:r>
            <a:r>
              <a:rPr lang="en-US" altLang="en-US" baseline="30000" smtClean="0">
                <a:sym typeface="Symbol" panose="05050102010706020507" pitchFamily="18" charset="2"/>
              </a:rPr>
              <a:t></a:t>
            </a:r>
            <a:r>
              <a:rPr lang="en-US" altLang="en-US" smtClean="0"/>
              <a:t> PCBs exhibit less capacitance per unit area than FR4 PCBs.  This is one reason that Teflon</a:t>
            </a:r>
            <a:r>
              <a:rPr lang="en-US" altLang="en-US" baseline="30000" smtClean="0">
                <a:sym typeface="Symbol" panose="05050102010706020507" pitchFamily="18" charset="2"/>
              </a:rPr>
              <a:t></a:t>
            </a:r>
            <a:r>
              <a:rPr lang="en-US" altLang="en-US" smtClean="0"/>
              <a:t> is superior for extremely high frequency applications, since it leads to lower values of parasitic capacitance.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2"/>
            <a:r>
              <a:rPr lang="en-US" altLang="en-US" smtClean="0"/>
              <a:t>If </a:t>
            </a:r>
            <a:r>
              <a:rPr lang="en-US" altLang="en-US" i="1" smtClean="0"/>
              <a:t>W</a:t>
            </a:r>
            <a:r>
              <a:rPr lang="en-US" altLang="en-US" smtClean="0"/>
              <a:t> is about 10 times as large as </a:t>
            </a:r>
            <a:r>
              <a:rPr lang="en-US" altLang="en-US" i="1" smtClean="0"/>
              <a:t>D</a:t>
            </a:r>
            <a:r>
              <a:rPr lang="en-US" altLang="en-US" smtClean="0"/>
              <a:t>, then we can estimate the capacitance per unit length of the trace:</a:t>
            </a:r>
          </a:p>
          <a:p>
            <a:pPr lvl="2"/>
            <a:endParaRPr lang="en-US" altLang="en-US" smtClean="0"/>
          </a:p>
          <a:p>
            <a:pPr lvl="2"/>
            <a:endParaRPr lang="en-US" altLang="en-US" smtClean="0"/>
          </a:p>
          <a:p>
            <a:pPr lvl="2"/>
            <a:endParaRPr lang="en-US" altLang="en-US" smtClean="0"/>
          </a:p>
          <a:p>
            <a:pPr lvl="2"/>
            <a:r>
              <a:rPr lang="en-US" altLang="en-US" smtClean="0"/>
              <a:t>To calculate the total capacitance between two traces, we multiply the capacitance per unit length by the trace length.  </a:t>
            </a:r>
          </a:p>
        </p:txBody>
      </p:sp>
      <p:graphicFrame>
        <p:nvGraphicFramePr>
          <p:cNvPr id="8194" name="Object 4"/>
          <p:cNvGraphicFramePr>
            <a:graphicFrameLocks noChangeAspect="1"/>
          </p:cNvGraphicFramePr>
          <p:nvPr/>
        </p:nvGraphicFramePr>
        <p:xfrm>
          <a:off x="3886200" y="2743200"/>
          <a:ext cx="1571625" cy="782638"/>
        </p:xfrm>
        <a:graphic>
          <a:graphicData uri="http://schemas.openxmlformats.org/presentationml/2006/ole">
            <mc:AlternateContent xmlns:mc="http://schemas.openxmlformats.org/markup-compatibility/2006">
              <mc:Choice xmlns:v="urn:schemas-microsoft-com:vml" Requires="v">
                <p:oleObj spid="_x0000_s8219" name="Equation" r:id="rId3" imgW="787320" imgH="393480" progId="Equation.3">
                  <p:embed/>
                </p:oleObj>
              </mc:Choice>
              <mc:Fallback>
                <p:oleObj name="Equation" r:id="rId3" imgW="7873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743200"/>
                        <a:ext cx="157162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3886200" y="5410200"/>
          <a:ext cx="1719263" cy="455613"/>
        </p:xfrm>
        <a:graphic>
          <a:graphicData uri="http://schemas.openxmlformats.org/presentationml/2006/ole">
            <mc:AlternateContent xmlns:mc="http://schemas.openxmlformats.org/markup-compatibility/2006">
              <mc:Choice xmlns:v="urn:schemas-microsoft-com:vml" Requires="v">
                <p:oleObj spid="_x0000_s8220" name="Equation" r:id="rId5" imgW="863280" imgH="228600" progId="Equation.3">
                  <p:embed/>
                </p:oleObj>
              </mc:Choice>
              <mc:Fallback>
                <p:oleObj name="Equation" r:id="rId5" imgW="86328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410200"/>
                        <a:ext cx="17192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bwMode="auto">
          <a:xfrm>
            <a:off x="2286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2" algn="just">
              <a:spcBef>
                <a:spcPts val="1200"/>
              </a:spcBef>
            </a:pPr>
            <a:r>
              <a:rPr lang="en-US" altLang="en-US" smtClean="0"/>
              <a:t>The best form of crosstalk prevention is to simply keep the sensitive trace as short as possible.  </a:t>
            </a:r>
          </a:p>
          <a:p>
            <a:pPr lvl="2" algn="just">
              <a:spcBef>
                <a:spcPts val="1200"/>
              </a:spcBef>
            </a:pPr>
            <a:r>
              <a:rPr lang="en-US" altLang="en-US" smtClean="0"/>
              <a:t>Another method for reducing crosstalk is to place a ground plane underneath the critical signal traces, thus preventing layer-to-layer crosstalk.  </a:t>
            </a:r>
          </a:p>
          <a:p>
            <a:pPr lvl="2" algn="just">
              <a:spcBef>
                <a:spcPts val="1200"/>
              </a:spcBef>
            </a:pPr>
            <a:r>
              <a:rPr lang="en-US" altLang="en-US" smtClean="0"/>
              <a:t>Each of the traces would then see a parasitic capacitance to ground, but the ground plane would block the trace-to-trace capacitance altogether. </a:t>
            </a:r>
          </a:p>
          <a:p>
            <a:pPr lvl="2" algn="just">
              <a:spcBef>
                <a:spcPts val="1200"/>
              </a:spcBef>
            </a:pPr>
            <a:r>
              <a:rPr lang="en-US" altLang="en-US" smtClean="0"/>
              <a:t>The trace-to-trace capacitance is replaced by two parasitic capacitances to ground.  This effectively shunts the offending source to ground so that it can’t inject its signal into the sensitive node.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32100" y="2879725"/>
            <a:ext cx="3881438" cy="1998663"/>
            <a:chOff x="3096" y="5214"/>
            <a:chExt cx="6111" cy="3146"/>
          </a:xfrm>
        </p:grpSpPr>
        <p:sp>
          <p:nvSpPr>
            <p:cNvPr id="3" name="Rectangle 3"/>
            <p:cNvSpPr>
              <a:spLocks noChangeArrowheads="1"/>
            </p:cNvSpPr>
            <p:nvPr/>
          </p:nvSpPr>
          <p:spPr bwMode="auto">
            <a:xfrm>
              <a:off x="4059" y="5738"/>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 name="Line 4"/>
            <p:cNvSpPr>
              <a:spLocks noChangeShapeType="1"/>
            </p:cNvSpPr>
            <p:nvPr/>
          </p:nvSpPr>
          <p:spPr bwMode="auto">
            <a:xfrm flipV="1">
              <a:off x="4529" y="5214"/>
              <a:ext cx="377" cy="524"/>
            </a:xfrm>
            <a:prstGeom prst="line">
              <a:avLst/>
            </a:prstGeom>
            <a:noFill/>
            <a:ln w="9525">
              <a:solidFill>
                <a:srgbClr val="000000"/>
              </a:solidFill>
              <a:round/>
              <a:headEnd/>
              <a:tailEnd/>
            </a:ln>
          </p:spPr>
          <p:txBody>
            <a:bodyPr/>
            <a:lstStyle/>
            <a:p>
              <a:endParaRPr lang="en-US"/>
            </a:p>
          </p:txBody>
        </p:sp>
        <p:sp>
          <p:nvSpPr>
            <p:cNvPr id="5" name="Line 5"/>
            <p:cNvSpPr>
              <a:spLocks noChangeShapeType="1"/>
            </p:cNvSpPr>
            <p:nvPr/>
          </p:nvSpPr>
          <p:spPr bwMode="auto">
            <a:xfrm flipV="1">
              <a:off x="4059" y="5214"/>
              <a:ext cx="376" cy="524"/>
            </a:xfrm>
            <a:prstGeom prst="line">
              <a:avLst/>
            </a:prstGeom>
            <a:noFill/>
            <a:ln w="9525">
              <a:solidFill>
                <a:srgbClr val="000000"/>
              </a:solidFill>
              <a:round/>
              <a:headEnd/>
              <a:tailEnd/>
            </a:ln>
          </p:spPr>
          <p:txBody>
            <a:bodyPr/>
            <a:lstStyle/>
            <a:p>
              <a:endParaRPr lang="en-US"/>
            </a:p>
          </p:txBody>
        </p:sp>
        <p:sp>
          <p:nvSpPr>
            <p:cNvPr id="6" name="Line 6"/>
            <p:cNvSpPr>
              <a:spLocks noChangeShapeType="1"/>
            </p:cNvSpPr>
            <p:nvPr/>
          </p:nvSpPr>
          <p:spPr bwMode="auto">
            <a:xfrm flipV="1">
              <a:off x="4529" y="5280"/>
              <a:ext cx="377" cy="524"/>
            </a:xfrm>
            <a:prstGeom prst="line">
              <a:avLst/>
            </a:prstGeom>
            <a:noFill/>
            <a:ln w="9525">
              <a:solidFill>
                <a:srgbClr val="000000"/>
              </a:solidFill>
              <a:round/>
              <a:headEnd/>
              <a:tailEnd/>
            </a:ln>
          </p:spPr>
          <p:txBody>
            <a:bodyPr/>
            <a:lstStyle/>
            <a:p>
              <a:endParaRPr lang="en-US"/>
            </a:p>
          </p:txBody>
        </p:sp>
        <p:sp>
          <p:nvSpPr>
            <p:cNvPr id="7" name="Rectangle 7"/>
            <p:cNvSpPr>
              <a:spLocks noChangeArrowheads="1"/>
            </p:cNvSpPr>
            <p:nvPr/>
          </p:nvSpPr>
          <p:spPr bwMode="auto">
            <a:xfrm>
              <a:off x="4059" y="6293"/>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8" name="Line 8"/>
            <p:cNvSpPr>
              <a:spLocks noChangeShapeType="1"/>
            </p:cNvSpPr>
            <p:nvPr/>
          </p:nvSpPr>
          <p:spPr bwMode="auto">
            <a:xfrm flipV="1">
              <a:off x="4529" y="5769"/>
              <a:ext cx="377" cy="524"/>
            </a:xfrm>
            <a:prstGeom prst="line">
              <a:avLst/>
            </a:prstGeom>
            <a:noFill/>
            <a:ln w="9525">
              <a:solidFill>
                <a:srgbClr val="000000"/>
              </a:solidFill>
              <a:round/>
              <a:headEnd/>
              <a:tailEnd/>
            </a:ln>
          </p:spPr>
          <p:txBody>
            <a:bodyPr/>
            <a:lstStyle/>
            <a:p>
              <a:endParaRPr lang="en-US"/>
            </a:p>
          </p:txBody>
        </p:sp>
        <p:sp>
          <p:nvSpPr>
            <p:cNvPr id="9" name="Line 9"/>
            <p:cNvSpPr>
              <a:spLocks noChangeShapeType="1"/>
            </p:cNvSpPr>
            <p:nvPr/>
          </p:nvSpPr>
          <p:spPr bwMode="auto">
            <a:xfrm flipV="1">
              <a:off x="4059" y="5806"/>
              <a:ext cx="346" cy="487"/>
            </a:xfrm>
            <a:prstGeom prst="line">
              <a:avLst/>
            </a:prstGeom>
            <a:noFill/>
            <a:ln w="9525">
              <a:solidFill>
                <a:srgbClr val="000000"/>
              </a:solidFill>
              <a:round/>
              <a:headEnd/>
              <a:tailEnd/>
            </a:ln>
          </p:spPr>
          <p:txBody>
            <a:bodyPr/>
            <a:lstStyle/>
            <a:p>
              <a:endParaRPr lang="en-US"/>
            </a:p>
          </p:txBody>
        </p:sp>
        <p:sp>
          <p:nvSpPr>
            <p:cNvPr id="10" name="Line 10"/>
            <p:cNvSpPr>
              <a:spLocks noChangeShapeType="1"/>
            </p:cNvSpPr>
            <p:nvPr/>
          </p:nvSpPr>
          <p:spPr bwMode="auto">
            <a:xfrm flipV="1">
              <a:off x="4529" y="5835"/>
              <a:ext cx="377" cy="524"/>
            </a:xfrm>
            <a:prstGeom prst="line">
              <a:avLst/>
            </a:prstGeom>
            <a:noFill/>
            <a:ln w="9525">
              <a:solidFill>
                <a:srgbClr val="000000"/>
              </a:solidFill>
              <a:round/>
              <a:headEnd/>
              <a:tailEnd/>
            </a:ln>
          </p:spPr>
          <p:txBody>
            <a:bodyPr/>
            <a:lstStyle/>
            <a:p>
              <a:endParaRPr lang="en-US"/>
            </a:p>
          </p:txBody>
        </p:sp>
        <p:sp>
          <p:nvSpPr>
            <p:cNvPr id="11" name="Rectangle 11"/>
            <p:cNvSpPr>
              <a:spLocks noChangeArrowheads="1"/>
            </p:cNvSpPr>
            <p:nvPr/>
          </p:nvSpPr>
          <p:spPr bwMode="auto">
            <a:xfrm>
              <a:off x="3096" y="8001"/>
              <a:ext cx="2163"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12" name="Rectangle 12"/>
            <p:cNvSpPr>
              <a:spLocks noChangeArrowheads="1"/>
            </p:cNvSpPr>
            <p:nvPr/>
          </p:nvSpPr>
          <p:spPr bwMode="auto">
            <a:xfrm>
              <a:off x="3942" y="7739"/>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13" name="Line 13"/>
            <p:cNvSpPr>
              <a:spLocks noChangeShapeType="1"/>
            </p:cNvSpPr>
            <p:nvPr/>
          </p:nvSpPr>
          <p:spPr bwMode="auto">
            <a:xfrm flipV="1">
              <a:off x="4412" y="7215"/>
              <a:ext cx="377" cy="524"/>
            </a:xfrm>
            <a:prstGeom prst="line">
              <a:avLst/>
            </a:prstGeom>
            <a:noFill/>
            <a:ln w="9525">
              <a:solidFill>
                <a:srgbClr val="000000"/>
              </a:solidFill>
              <a:round/>
              <a:headEnd/>
              <a:tailEnd/>
            </a:ln>
          </p:spPr>
          <p:txBody>
            <a:bodyPr/>
            <a:lstStyle/>
            <a:p>
              <a:endParaRPr lang="en-US"/>
            </a:p>
          </p:txBody>
        </p:sp>
        <p:sp>
          <p:nvSpPr>
            <p:cNvPr id="14" name="Line 14"/>
            <p:cNvSpPr>
              <a:spLocks noChangeShapeType="1"/>
            </p:cNvSpPr>
            <p:nvPr/>
          </p:nvSpPr>
          <p:spPr bwMode="auto">
            <a:xfrm flipV="1">
              <a:off x="3942" y="7215"/>
              <a:ext cx="376" cy="524"/>
            </a:xfrm>
            <a:prstGeom prst="line">
              <a:avLst/>
            </a:prstGeom>
            <a:noFill/>
            <a:ln w="9525">
              <a:solidFill>
                <a:srgbClr val="000000"/>
              </a:solidFill>
              <a:round/>
              <a:headEnd/>
              <a:tailEnd/>
            </a:ln>
          </p:spPr>
          <p:txBody>
            <a:bodyPr/>
            <a:lstStyle/>
            <a:p>
              <a:endParaRPr lang="en-US"/>
            </a:p>
          </p:txBody>
        </p:sp>
        <p:sp>
          <p:nvSpPr>
            <p:cNvPr id="15" name="Line 15"/>
            <p:cNvSpPr>
              <a:spLocks noChangeShapeType="1"/>
            </p:cNvSpPr>
            <p:nvPr/>
          </p:nvSpPr>
          <p:spPr bwMode="auto">
            <a:xfrm flipV="1">
              <a:off x="4412" y="7281"/>
              <a:ext cx="377" cy="524"/>
            </a:xfrm>
            <a:prstGeom prst="line">
              <a:avLst/>
            </a:prstGeom>
            <a:noFill/>
            <a:ln w="9525">
              <a:solidFill>
                <a:srgbClr val="000000"/>
              </a:solidFill>
              <a:round/>
              <a:headEnd/>
              <a:tailEnd/>
            </a:ln>
          </p:spPr>
          <p:txBody>
            <a:bodyPr/>
            <a:lstStyle/>
            <a:p>
              <a:endParaRPr lang="en-US"/>
            </a:p>
          </p:txBody>
        </p:sp>
        <p:sp>
          <p:nvSpPr>
            <p:cNvPr id="16" name="Line 16"/>
            <p:cNvSpPr>
              <a:spLocks noChangeShapeType="1"/>
            </p:cNvSpPr>
            <p:nvPr/>
          </p:nvSpPr>
          <p:spPr bwMode="auto">
            <a:xfrm flipV="1">
              <a:off x="3096" y="7215"/>
              <a:ext cx="564" cy="786"/>
            </a:xfrm>
            <a:prstGeom prst="line">
              <a:avLst/>
            </a:prstGeom>
            <a:noFill/>
            <a:ln w="9525">
              <a:solidFill>
                <a:srgbClr val="000000"/>
              </a:solidFill>
              <a:round/>
              <a:headEnd/>
              <a:tailEnd/>
            </a:ln>
          </p:spPr>
          <p:txBody>
            <a:bodyPr/>
            <a:lstStyle/>
            <a:p>
              <a:endParaRPr lang="en-US"/>
            </a:p>
          </p:txBody>
        </p:sp>
        <p:sp>
          <p:nvSpPr>
            <p:cNvPr id="17" name="Line 17"/>
            <p:cNvSpPr>
              <a:spLocks noChangeShapeType="1"/>
            </p:cNvSpPr>
            <p:nvPr/>
          </p:nvSpPr>
          <p:spPr bwMode="auto">
            <a:xfrm flipV="1">
              <a:off x="5259" y="7215"/>
              <a:ext cx="564" cy="786"/>
            </a:xfrm>
            <a:prstGeom prst="line">
              <a:avLst/>
            </a:prstGeom>
            <a:noFill/>
            <a:ln w="9525">
              <a:solidFill>
                <a:srgbClr val="000000"/>
              </a:solidFill>
              <a:round/>
              <a:headEnd/>
              <a:tailEnd/>
            </a:ln>
          </p:spPr>
          <p:txBody>
            <a:bodyPr/>
            <a:lstStyle/>
            <a:p>
              <a:endParaRPr lang="en-US"/>
            </a:p>
          </p:txBody>
        </p:sp>
        <p:sp>
          <p:nvSpPr>
            <p:cNvPr id="18" name="Line 18"/>
            <p:cNvSpPr>
              <a:spLocks noChangeShapeType="1"/>
            </p:cNvSpPr>
            <p:nvPr/>
          </p:nvSpPr>
          <p:spPr bwMode="auto">
            <a:xfrm flipV="1">
              <a:off x="5259" y="7281"/>
              <a:ext cx="564" cy="786"/>
            </a:xfrm>
            <a:prstGeom prst="line">
              <a:avLst/>
            </a:prstGeom>
            <a:noFill/>
            <a:ln w="9525">
              <a:solidFill>
                <a:srgbClr val="000000"/>
              </a:solidFill>
              <a:round/>
              <a:headEnd/>
              <a:tailEnd/>
            </a:ln>
          </p:spPr>
          <p:txBody>
            <a:bodyPr/>
            <a:lstStyle/>
            <a:p>
              <a:endParaRPr lang="en-US"/>
            </a:p>
          </p:txBody>
        </p:sp>
        <p:sp>
          <p:nvSpPr>
            <p:cNvPr id="19" name="Rectangle 19"/>
            <p:cNvSpPr>
              <a:spLocks noChangeArrowheads="1"/>
            </p:cNvSpPr>
            <p:nvPr/>
          </p:nvSpPr>
          <p:spPr bwMode="auto">
            <a:xfrm>
              <a:off x="3942" y="8294"/>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20" name="Line 20"/>
            <p:cNvSpPr>
              <a:spLocks noChangeShapeType="1"/>
            </p:cNvSpPr>
            <p:nvPr/>
          </p:nvSpPr>
          <p:spPr bwMode="auto">
            <a:xfrm flipV="1">
              <a:off x="4412" y="8063"/>
              <a:ext cx="167" cy="231"/>
            </a:xfrm>
            <a:prstGeom prst="line">
              <a:avLst/>
            </a:prstGeom>
            <a:noFill/>
            <a:ln w="9525">
              <a:solidFill>
                <a:srgbClr val="000000"/>
              </a:solidFill>
              <a:round/>
              <a:headEnd/>
              <a:tailEnd/>
            </a:ln>
          </p:spPr>
          <p:txBody>
            <a:bodyPr/>
            <a:lstStyle/>
            <a:p>
              <a:endParaRPr lang="en-US"/>
            </a:p>
          </p:txBody>
        </p:sp>
        <p:sp>
          <p:nvSpPr>
            <p:cNvPr id="21" name="Line 21"/>
            <p:cNvSpPr>
              <a:spLocks noChangeShapeType="1"/>
            </p:cNvSpPr>
            <p:nvPr/>
          </p:nvSpPr>
          <p:spPr bwMode="auto">
            <a:xfrm flipV="1">
              <a:off x="3942" y="8070"/>
              <a:ext cx="150" cy="224"/>
            </a:xfrm>
            <a:prstGeom prst="line">
              <a:avLst/>
            </a:prstGeom>
            <a:noFill/>
            <a:ln w="9525">
              <a:solidFill>
                <a:srgbClr val="000000"/>
              </a:solidFill>
              <a:round/>
              <a:headEnd/>
              <a:tailEnd/>
            </a:ln>
          </p:spPr>
          <p:txBody>
            <a:bodyPr/>
            <a:lstStyle/>
            <a:p>
              <a:endParaRPr lang="en-US"/>
            </a:p>
          </p:txBody>
        </p:sp>
        <p:sp>
          <p:nvSpPr>
            <p:cNvPr id="22" name="Line 22"/>
            <p:cNvSpPr>
              <a:spLocks noChangeShapeType="1"/>
            </p:cNvSpPr>
            <p:nvPr/>
          </p:nvSpPr>
          <p:spPr bwMode="auto">
            <a:xfrm flipV="1">
              <a:off x="4412" y="8069"/>
              <a:ext cx="212" cy="291"/>
            </a:xfrm>
            <a:prstGeom prst="line">
              <a:avLst/>
            </a:prstGeom>
            <a:noFill/>
            <a:ln w="9525">
              <a:solidFill>
                <a:srgbClr val="000000"/>
              </a:solidFill>
              <a:round/>
              <a:headEnd/>
              <a:tailEnd/>
            </a:ln>
          </p:spPr>
          <p:txBody>
            <a:bodyPr/>
            <a:lstStyle/>
            <a:p>
              <a:endParaRPr lang="en-US"/>
            </a:p>
          </p:txBody>
        </p:sp>
        <p:sp>
          <p:nvSpPr>
            <p:cNvPr id="23" name="AutoShape 23"/>
            <p:cNvSpPr>
              <a:spLocks noChangeArrowheads="1"/>
            </p:cNvSpPr>
            <p:nvPr/>
          </p:nvSpPr>
          <p:spPr bwMode="auto">
            <a:xfrm>
              <a:off x="6180" y="7104"/>
              <a:ext cx="1110" cy="585"/>
            </a:xfrm>
            <a:prstGeom prst="rightArrow">
              <a:avLst>
                <a:gd name="adj1" fmla="val 50000"/>
                <a:gd name="adj2" fmla="val 47436"/>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24" name="AutoShape 24"/>
            <p:cNvSpPr>
              <a:spLocks noChangeArrowheads="1"/>
            </p:cNvSpPr>
            <p:nvPr/>
          </p:nvSpPr>
          <p:spPr bwMode="auto">
            <a:xfrm>
              <a:off x="6102" y="5478"/>
              <a:ext cx="1110" cy="585"/>
            </a:xfrm>
            <a:prstGeom prst="rightArrow">
              <a:avLst>
                <a:gd name="adj1" fmla="val 50000"/>
                <a:gd name="adj2" fmla="val 47436"/>
              </a:avLst>
            </a:prstGeom>
            <a:solidFill>
              <a:srgbClr val="FFFFFF"/>
            </a:solidFill>
            <a:ln w="9525">
              <a:solidFill>
                <a:srgbClr val="000000"/>
              </a:solidFill>
              <a:miter lim="800000"/>
              <a:headEnd/>
              <a:tailEnd/>
            </a:ln>
          </p:spPr>
          <p:txBody>
            <a:bodyPr/>
            <a:lstStyle/>
            <a:p>
              <a:endParaRPr lang="en-US">
                <a:latin typeface="Calibri" pitchFamily="34" charset="0"/>
              </a:endParaRPr>
            </a:p>
          </p:txBody>
        </p:sp>
        <p:grpSp>
          <p:nvGrpSpPr>
            <p:cNvPr id="25" name="Group 25"/>
            <p:cNvGrpSpPr>
              <a:grpSpLocks/>
            </p:cNvGrpSpPr>
            <p:nvPr/>
          </p:nvGrpSpPr>
          <p:grpSpPr bwMode="auto">
            <a:xfrm>
              <a:off x="8280" y="5400"/>
              <a:ext cx="288" cy="720"/>
              <a:chOff x="4104" y="2160"/>
              <a:chExt cx="288" cy="720"/>
            </a:xfrm>
          </p:grpSpPr>
          <p:sp>
            <p:nvSpPr>
              <p:cNvPr id="39" name="Line 26"/>
              <p:cNvSpPr>
                <a:spLocks noChangeShapeType="1"/>
              </p:cNvSpPr>
              <p:nvPr/>
            </p:nvSpPr>
            <p:spPr bwMode="auto">
              <a:xfrm>
                <a:off x="4248" y="2160"/>
                <a:ext cx="0" cy="288"/>
              </a:xfrm>
              <a:prstGeom prst="line">
                <a:avLst/>
              </a:prstGeom>
              <a:noFill/>
              <a:ln w="9525">
                <a:solidFill>
                  <a:srgbClr val="000000"/>
                </a:solidFill>
                <a:round/>
                <a:headEnd/>
                <a:tailEnd/>
              </a:ln>
            </p:spPr>
            <p:txBody>
              <a:bodyPr/>
              <a:lstStyle/>
              <a:p>
                <a:endParaRPr lang="en-US"/>
              </a:p>
            </p:txBody>
          </p:sp>
          <p:sp>
            <p:nvSpPr>
              <p:cNvPr id="40" name="Line 27"/>
              <p:cNvSpPr>
                <a:spLocks noChangeShapeType="1"/>
              </p:cNvSpPr>
              <p:nvPr/>
            </p:nvSpPr>
            <p:spPr bwMode="auto">
              <a:xfrm>
                <a:off x="4104" y="2448"/>
                <a:ext cx="288" cy="0"/>
              </a:xfrm>
              <a:prstGeom prst="line">
                <a:avLst/>
              </a:prstGeom>
              <a:noFill/>
              <a:ln w="9525">
                <a:solidFill>
                  <a:srgbClr val="000000"/>
                </a:solidFill>
                <a:round/>
                <a:headEnd/>
                <a:tailEnd/>
              </a:ln>
            </p:spPr>
            <p:txBody>
              <a:bodyPr/>
              <a:lstStyle/>
              <a:p>
                <a:endParaRPr lang="en-US"/>
              </a:p>
            </p:txBody>
          </p:sp>
          <p:sp>
            <p:nvSpPr>
              <p:cNvPr id="41" name="Line 28"/>
              <p:cNvSpPr>
                <a:spLocks noChangeShapeType="1"/>
              </p:cNvSpPr>
              <p:nvPr/>
            </p:nvSpPr>
            <p:spPr bwMode="auto">
              <a:xfrm>
                <a:off x="4104" y="2592"/>
                <a:ext cx="288" cy="0"/>
              </a:xfrm>
              <a:prstGeom prst="line">
                <a:avLst/>
              </a:prstGeom>
              <a:noFill/>
              <a:ln w="9525">
                <a:solidFill>
                  <a:srgbClr val="000000"/>
                </a:solidFill>
                <a:round/>
                <a:headEnd/>
                <a:tailEnd/>
              </a:ln>
            </p:spPr>
            <p:txBody>
              <a:bodyPr/>
              <a:lstStyle/>
              <a:p>
                <a:endParaRPr lang="en-US"/>
              </a:p>
            </p:txBody>
          </p:sp>
          <p:sp>
            <p:nvSpPr>
              <p:cNvPr id="42" name="Line 29"/>
              <p:cNvSpPr>
                <a:spLocks noChangeShapeType="1"/>
              </p:cNvSpPr>
              <p:nvPr/>
            </p:nvSpPr>
            <p:spPr bwMode="auto">
              <a:xfrm>
                <a:off x="4248" y="2592"/>
                <a:ext cx="0" cy="288"/>
              </a:xfrm>
              <a:prstGeom prst="line">
                <a:avLst/>
              </a:prstGeom>
              <a:noFill/>
              <a:ln w="9525">
                <a:solidFill>
                  <a:srgbClr val="000000"/>
                </a:solidFill>
                <a:round/>
                <a:headEnd/>
                <a:tailEnd/>
              </a:ln>
            </p:spPr>
            <p:txBody>
              <a:bodyPr/>
              <a:lstStyle/>
              <a:p>
                <a:endParaRPr lang="en-US"/>
              </a:p>
            </p:txBody>
          </p:sp>
        </p:grpSp>
        <p:grpSp>
          <p:nvGrpSpPr>
            <p:cNvPr id="26" name="Group 30"/>
            <p:cNvGrpSpPr>
              <a:grpSpLocks/>
            </p:cNvGrpSpPr>
            <p:nvPr/>
          </p:nvGrpSpPr>
          <p:grpSpPr bwMode="auto">
            <a:xfrm>
              <a:off x="8271" y="6810"/>
              <a:ext cx="288" cy="720"/>
              <a:chOff x="4104" y="2160"/>
              <a:chExt cx="288" cy="720"/>
            </a:xfrm>
          </p:grpSpPr>
          <p:sp>
            <p:nvSpPr>
              <p:cNvPr id="35" name="Line 31"/>
              <p:cNvSpPr>
                <a:spLocks noChangeShapeType="1"/>
              </p:cNvSpPr>
              <p:nvPr/>
            </p:nvSpPr>
            <p:spPr bwMode="auto">
              <a:xfrm>
                <a:off x="4248" y="2160"/>
                <a:ext cx="0" cy="288"/>
              </a:xfrm>
              <a:prstGeom prst="line">
                <a:avLst/>
              </a:prstGeom>
              <a:noFill/>
              <a:ln w="9525">
                <a:solidFill>
                  <a:srgbClr val="000000"/>
                </a:solidFill>
                <a:round/>
                <a:headEnd/>
                <a:tailEnd/>
              </a:ln>
            </p:spPr>
            <p:txBody>
              <a:bodyPr/>
              <a:lstStyle/>
              <a:p>
                <a:endParaRPr lang="en-US"/>
              </a:p>
            </p:txBody>
          </p:sp>
          <p:sp>
            <p:nvSpPr>
              <p:cNvPr id="36" name="Line 32"/>
              <p:cNvSpPr>
                <a:spLocks noChangeShapeType="1"/>
              </p:cNvSpPr>
              <p:nvPr/>
            </p:nvSpPr>
            <p:spPr bwMode="auto">
              <a:xfrm>
                <a:off x="4104" y="2448"/>
                <a:ext cx="288" cy="0"/>
              </a:xfrm>
              <a:prstGeom prst="line">
                <a:avLst/>
              </a:prstGeom>
              <a:noFill/>
              <a:ln w="9525">
                <a:solidFill>
                  <a:srgbClr val="000000"/>
                </a:solidFill>
                <a:round/>
                <a:headEnd/>
                <a:tailEnd/>
              </a:ln>
            </p:spPr>
            <p:txBody>
              <a:bodyPr/>
              <a:lstStyle/>
              <a:p>
                <a:endParaRPr lang="en-US"/>
              </a:p>
            </p:txBody>
          </p:sp>
          <p:sp>
            <p:nvSpPr>
              <p:cNvPr id="37" name="Line 33"/>
              <p:cNvSpPr>
                <a:spLocks noChangeShapeType="1"/>
              </p:cNvSpPr>
              <p:nvPr/>
            </p:nvSpPr>
            <p:spPr bwMode="auto">
              <a:xfrm>
                <a:off x="4104" y="2592"/>
                <a:ext cx="288" cy="0"/>
              </a:xfrm>
              <a:prstGeom prst="line">
                <a:avLst/>
              </a:prstGeom>
              <a:noFill/>
              <a:ln w="9525">
                <a:solidFill>
                  <a:srgbClr val="000000"/>
                </a:solidFill>
                <a:round/>
                <a:headEnd/>
                <a:tailEnd/>
              </a:ln>
            </p:spPr>
            <p:txBody>
              <a:bodyPr/>
              <a:lstStyle/>
              <a:p>
                <a:endParaRPr lang="en-US"/>
              </a:p>
            </p:txBody>
          </p:sp>
          <p:sp>
            <p:nvSpPr>
              <p:cNvPr id="38" name="Line 34"/>
              <p:cNvSpPr>
                <a:spLocks noChangeShapeType="1"/>
              </p:cNvSpPr>
              <p:nvPr/>
            </p:nvSpPr>
            <p:spPr bwMode="auto">
              <a:xfrm>
                <a:off x="4248" y="2592"/>
                <a:ext cx="0" cy="288"/>
              </a:xfrm>
              <a:prstGeom prst="line">
                <a:avLst/>
              </a:prstGeom>
              <a:noFill/>
              <a:ln w="9525">
                <a:solidFill>
                  <a:srgbClr val="000000"/>
                </a:solidFill>
                <a:round/>
                <a:headEnd/>
                <a:tailEnd/>
              </a:ln>
            </p:spPr>
            <p:txBody>
              <a:bodyPr/>
              <a:lstStyle/>
              <a:p>
                <a:endParaRPr lang="en-US"/>
              </a:p>
            </p:txBody>
          </p:sp>
        </p:grpSp>
        <p:grpSp>
          <p:nvGrpSpPr>
            <p:cNvPr id="27" name="Group 35"/>
            <p:cNvGrpSpPr>
              <a:grpSpLocks/>
            </p:cNvGrpSpPr>
            <p:nvPr/>
          </p:nvGrpSpPr>
          <p:grpSpPr bwMode="auto">
            <a:xfrm>
              <a:off x="8271" y="7530"/>
              <a:ext cx="288" cy="720"/>
              <a:chOff x="4104" y="2160"/>
              <a:chExt cx="288" cy="720"/>
            </a:xfrm>
          </p:grpSpPr>
          <p:sp>
            <p:nvSpPr>
              <p:cNvPr id="31" name="Line 36"/>
              <p:cNvSpPr>
                <a:spLocks noChangeShapeType="1"/>
              </p:cNvSpPr>
              <p:nvPr/>
            </p:nvSpPr>
            <p:spPr bwMode="auto">
              <a:xfrm>
                <a:off x="4248" y="2160"/>
                <a:ext cx="0" cy="288"/>
              </a:xfrm>
              <a:prstGeom prst="line">
                <a:avLst/>
              </a:prstGeom>
              <a:noFill/>
              <a:ln w="9525">
                <a:solidFill>
                  <a:srgbClr val="000000"/>
                </a:solidFill>
                <a:round/>
                <a:headEnd/>
                <a:tailEnd/>
              </a:ln>
            </p:spPr>
            <p:txBody>
              <a:bodyPr/>
              <a:lstStyle/>
              <a:p>
                <a:endParaRPr lang="en-US"/>
              </a:p>
            </p:txBody>
          </p:sp>
          <p:sp>
            <p:nvSpPr>
              <p:cNvPr id="32" name="Line 37"/>
              <p:cNvSpPr>
                <a:spLocks noChangeShapeType="1"/>
              </p:cNvSpPr>
              <p:nvPr/>
            </p:nvSpPr>
            <p:spPr bwMode="auto">
              <a:xfrm>
                <a:off x="4104" y="2448"/>
                <a:ext cx="288" cy="0"/>
              </a:xfrm>
              <a:prstGeom prst="line">
                <a:avLst/>
              </a:prstGeom>
              <a:noFill/>
              <a:ln w="9525">
                <a:solidFill>
                  <a:srgbClr val="000000"/>
                </a:solidFill>
                <a:round/>
                <a:headEnd/>
                <a:tailEnd/>
              </a:ln>
            </p:spPr>
            <p:txBody>
              <a:bodyPr/>
              <a:lstStyle/>
              <a:p>
                <a:endParaRPr lang="en-US"/>
              </a:p>
            </p:txBody>
          </p:sp>
          <p:sp>
            <p:nvSpPr>
              <p:cNvPr id="33" name="Line 38"/>
              <p:cNvSpPr>
                <a:spLocks noChangeShapeType="1"/>
              </p:cNvSpPr>
              <p:nvPr/>
            </p:nvSpPr>
            <p:spPr bwMode="auto">
              <a:xfrm>
                <a:off x="4104" y="2592"/>
                <a:ext cx="288" cy="0"/>
              </a:xfrm>
              <a:prstGeom prst="line">
                <a:avLst/>
              </a:prstGeom>
              <a:noFill/>
              <a:ln w="9525">
                <a:solidFill>
                  <a:srgbClr val="000000"/>
                </a:solidFill>
                <a:round/>
                <a:headEnd/>
                <a:tailEnd/>
              </a:ln>
            </p:spPr>
            <p:txBody>
              <a:bodyPr/>
              <a:lstStyle/>
              <a:p>
                <a:endParaRPr lang="en-US"/>
              </a:p>
            </p:txBody>
          </p:sp>
          <p:sp>
            <p:nvSpPr>
              <p:cNvPr id="34" name="Line 39"/>
              <p:cNvSpPr>
                <a:spLocks noChangeShapeType="1"/>
              </p:cNvSpPr>
              <p:nvPr/>
            </p:nvSpPr>
            <p:spPr bwMode="auto">
              <a:xfrm>
                <a:off x="4248" y="2592"/>
                <a:ext cx="0" cy="288"/>
              </a:xfrm>
              <a:prstGeom prst="line">
                <a:avLst/>
              </a:prstGeom>
              <a:noFill/>
              <a:ln w="9525">
                <a:solidFill>
                  <a:srgbClr val="000000"/>
                </a:solidFill>
                <a:round/>
                <a:headEnd/>
                <a:tailEnd/>
              </a:ln>
            </p:spPr>
            <p:txBody>
              <a:bodyPr/>
              <a:lstStyle/>
              <a:p>
                <a:endParaRPr lang="en-US"/>
              </a:p>
            </p:txBody>
          </p:sp>
        </p:grpSp>
        <p:sp>
          <p:nvSpPr>
            <p:cNvPr id="28" name="Freeform 40"/>
            <p:cNvSpPr>
              <a:spLocks/>
            </p:cNvSpPr>
            <p:nvPr/>
          </p:nvSpPr>
          <p:spPr bwMode="auto">
            <a:xfrm>
              <a:off x="8919" y="7746"/>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29" name="Line 41"/>
            <p:cNvSpPr>
              <a:spLocks noChangeShapeType="1"/>
            </p:cNvSpPr>
            <p:nvPr/>
          </p:nvSpPr>
          <p:spPr bwMode="auto">
            <a:xfrm>
              <a:off x="8415" y="7530"/>
              <a:ext cx="648" cy="0"/>
            </a:xfrm>
            <a:prstGeom prst="line">
              <a:avLst/>
            </a:prstGeom>
            <a:noFill/>
            <a:ln w="9525">
              <a:solidFill>
                <a:srgbClr val="000000"/>
              </a:solidFill>
              <a:round/>
              <a:headEnd/>
              <a:tailEnd/>
            </a:ln>
          </p:spPr>
          <p:txBody>
            <a:bodyPr/>
            <a:lstStyle/>
            <a:p>
              <a:endParaRPr lang="en-US"/>
            </a:p>
          </p:txBody>
        </p:sp>
        <p:sp>
          <p:nvSpPr>
            <p:cNvPr id="30" name="Line 42"/>
            <p:cNvSpPr>
              <a:spLocks noChangeShapeType="1"/>
            </p:cNvSpPr>
            <p:nvPr/>
          </p:nvSpPr>
          <p:spPr bwMode="auto">
            <a:xfrm>
              <a:off x="9063" y="7530"/>
              <a:ext cx="0" cy="216"/>
            </a:xfrm>
            <a:prstGeom prst="line">
              <a:avLst/>
            </a:prstGeom>
            <a:noFill/>
            <a:ln w="9525">
              <a:solidFill>
                <a:srgbClr val="000000"/>
              </a:solidFill>
              <a:round/>
              <a:headEnd/>
              <a:tailEnd/>
            </a:ln>
          </p:spPr>
          <p:txBody>
            <a:bodyPr/>
            <a:lstStyle/>
            <a:p>
              <a:endParaRPr lang="en-US"/>
            </a:p>
          </p:txBody>
        </p:sp>
      </p:grpSp>
      <p:sp>
        <p:nvSpPr>
          <p:cNvPr id="43" name="TextBox 42"/>
          <p:cNvSpPr txBox="1"/>
          <p:nvPr/>
        </p:nvSpPr>
        <p:spPr>
          <a:xfrm>
            <a:off x="1524000" y="1434456"/>
            <a:ext cx="5976573" cy="461665"/>
          </a:xfrm>
          <a:prstGeom prst="rect">
            <a:avLst/>
          </a:prstGeom>
          <a:noFill/>
        </p:spPr>
        <p:txBody>
          <a:bodyPr wrap="none" rtlCol="0">
            <a:spAutoFit/>
          </a:bodyPr>
          <a:lstStyle/>
          <a:p>
            <a:r>
              <a:rPr lang="en-US" dirty="0" smtClean="0"/>
              <a:t>Ground planes prevent layer-to-layer crosstalk</a:t>
            </a:r>
            <a:endParaRPr lang="en-US" dirty="0"/>
          </a:p>
        </p:txBody>
      </p:sp>
    </p:spTree>
    <p:extLst>
      <p:ext uri="{BB962C8B-B14F-4D97-AF65-F5344CB8AC3E}">
        <p14:creationId xmlns:p14="http://schemas.microsoft.com/office/powerpoint/2010/main" val="420219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1676400"/>
            <a:ext cx="6173788" cy="4318000"/>
            <a:chOff x="1224" y="2088"/>
            <a:chExt cx="9723" cy="6800"/>
          </a:xfrm>
        </p:grpSpPr>
        <p:sp>
          <p:nvSpPr>
            <p:cNvPr id="3" name="Line 3"/>
            <p:cNvSpPr>
              <a:spLocks noChangeShapeType="1"/>
            </p:cNvSpPr>
            <p:nvPr/>
          </p:nvSpPr>
          <p:spPr bwMode="auto">
            <a:xfrm>
              <a:off x="4041" y="3461"/>
              <a:ext cx="6480" cy="3780"/>
            </a:xfrm>
            <a:prstGeom prst="line">
              <a:avLst/>
            </a:prstGeom>
            <a:noFill/>
            <a:ln w="12700">
              <a:solidFill>
                <a:srgbClr val="000000"/>
              </a:solidFill>
              <a:prstDash val="dash"/>
              <a:round/>
              <a:headEnd/>
              <a:tailEnd/>
            </a:ln>
          </p:spPr>
          <p:txBody>
            <a:bodyPr/>
            <a:lstStyle/>
            <a:p>
              <a:endParaRPr lang="en-US"/>
            </a:p>
          </p:txBody>
        </p:sp>
        <p:sp>
          <p:nvSpPr>
            <p:cNvPr id="4" name="Rectangle 4"/>
            <p:cNvSpPr>
              <a:spLocks noChangeArrowheads="1"/>
            </p:cNvSpPr>
            <p:nvPr/>
          </p:nvSpPr>
          <p:spPr bwMode="auto">
            <a:xfrm>
              <a:off x="4041" y="2936"/>
              <a:ext cx="6465" cy="5025"/>
            </a:xfrm>
            <a:prstGeom prst="rect">
              <a:avLst/>
            </a:prstGeom>
            <a:noFill/>
            <a:ln w="15875">
              <a:solidFill>
                <a:srgbClr val="000000"/>
              </a:solidFill>
              <a:miter lim="800000"/>
              <a:headEnd/>
              <a:tailEnd/>
            </a:ln>
          </p:spPr>
          <p:txBody>
            <a:bodyPr/>
            <a:lstStyle/>
            <a:p>
              <a:endParaRPr lang="en-US">
                <a:latin typeface="Calibri" pitchFamily="34" charset="0"/>
              </a:endParaRPr>
            </a:p>
          </p:txBody>
        </p:sp>
        <p:sp>
          <p:nvSpPr>
            <p:cNvPr id="5" name="Line 5"/>
            <p:cNvSpPr>
              <a:spLocks noChangeShapeType="1"/>
            </p:cNvSpPr>
            <p:nvPr/>
          </p:nvSpPr>
          <p:spPr bwMode="auto">
            <a:xfrm>
              <a:off x="6201" y="2936"/>
              <a:ext cx="0" cy="5010"/>
            </a:xfrm>
            <a:prstGeom prst="line">
              <a:avLst/>
            </a:prstGeom>
            <a:noFill/>
            <a:ln w="9525">
              <a:solidFill>
                <a:srgbClr val="000000"/>
              </a:solidFill>
              <a:round/>
              <a:headEnd/>
              <a:tailEnd/>
            </a:ln>
          </p:spPr>
          <p:txBody>
            <a:bodyPr/>
            <a:lstStyle/>
            <a:p>
              <a:endParaRPr lang="en-US"/>
            </a:p>
          </p:txBody>
        </p:sp>
        <p:sp>
          <p:nvSpPr>
            <p:cNvPr id="6" name="Line 6"/>
            <p:cNvSpPr>
              <a:spLocks noChangeShapeType="1"/>
            </p:cNvSpPr>
            <p:nvPr/>
          </p:nvSpPr>
          <p:spPr bwMode="auto">
            <a:xfrm>
              <a:off x="4686" y="2936"/>
              <a:ext cx="0" cy="5010"/>
            </a:xfrm>
            <a:prstGeom prst="line">
              <a:avLst/>
            </a:prstGeom>
            <a:noFill/>
            <a:ln w="9525">
              <a:solidFill>
                <a:srgbClr val="000000"/>
              </a:solidFill>
              <a:round/>
              <a:headEnd/>
              <a:tailEnd/>
            </a:ln>
          </p:spPr>
          <p:txBody>
            <a:bodyPr/>
            <a:lstStyle/>
            <a:p>
              <a:endParaRPr lang="en-US"/>
            </a:p>
          </p:txBody>
        </p:sp>
        <p:sp>
          <p:nvSpPr>
            <p:cNvPr id="7" name="Line 7"/>
            <p:cNvSpPr>
              <a:spLocks noChangeShapeType="1"/>
            </p:cNvSpPr>
            <p:nvPr/>
          </p:nvSpPr>
          <p:spPr bwMode="auto">
            <a:xfrm>
              <a:off x="5061" y="2936"/>
              <a:ext cx="0" cy="5010"/>
            </a:xfrm>
            <a:prstGeom prst="line">
              <a:avLst/>
            </a:prstGeom>
            <a:noFill/>
            <a:ln w="9525">
              <a:solidFill>
                <a:srgbClr val="000000"/>
              </a:solidFill>
              <a:round/>
              <a:headEnd/>
              <a:tailEnd/>
            </a:ln>
          </p:spPr>
          <p:txBody>
            <a:bodyPr/>
            <a:lstStyle/>
            <a:p>
              <a:endParaRPr lang="en-US"/>
            </a:p>
          </p:txBody>
        </p:sp>
        <p:sp>
          <p:nvSpPr>
            <p:cNvPr id="8" name="Line 8"/>
            <p:cNvSpPr>
              <a:spLocks noChangeShapeType="1"/>
            </p:cNvSpPr>
            <p:nvPr/>
          </p:nvSpPr>
          <p:spPr bwMode="auto">
            <a:xfrm>
              <a:off x="5316" y="2936"/>
              <a:ext cx="0" cy="5010"/>
            </a:xfrm>
            <a:prstGeom prst="line">
              <a:avLst/>
            </a:prstGeom>
            <a:noFill/>
            <a:ln w="9525">
              <a:solidFill>
                <a:srgbClr val="000000"/>
              </a:solidFill>
              <a:round/>
              <a:headEnd/>
              <a:tailEnd/>
            </a:ln>
          </p:spPr>
          <p:txBody>
            <a:bodyPr/>
            <a:lstStyle/>
            <a:p>
              <a:endParaRPr lang="en-US"/>
            </a:p>
          </p:txBody>
        </p:sp>
        <p:sp>
          <p:nvSpPr>
            <p:cNvPr id="9" name="Line 9"/>
            <p:cNvSpPr>
              <a:spLocks noChangeShapeType="1"/>
            </p:cNvSpPr>
            <p:nvPr/>
          </p:nvSpPr>
          <p:spPr bwMode="auto">
            <a:xfrm>
              <a:off x="5541" y="2936"/>
              <a:ext cx="0" cy="5010"/>
            </a:xfrm>
            <a:prstGeom prst="line">
              <a:avLst/>
            </a:prstGeom>
            <a:noFill/>
            <a:ln w="9525">
              <a:solidFill>
                <a:srgbClr val="000000"/>
              </a:solidFill>
              <a:round/>
              <a:headEnd/>
              <a:tailEnd/>
            </a:ln>
          </p:spPr>
          <p:txBody>
            <a:bodyPr/>
            <a:lstStyle/>
            <a:p>
              <a:endParaRPr lang="en-US"/>
            </a:p>
          </p:txBody>
        </p:sp>
        <p:sp>
          <p:nvSpPr>
            <p:cNvPr id="10" name="Line 10"/>
            <p:cNvSpPr>
              <a:spLocks noChangeShapeType="1"/>
            </p:cNvSpPr>
            <p:nvPr/>
          </p:nvSpPr>
          <p:spPr bwMode="auto">
            <a:xfrm>
              <a:off x="5706" y="2936"/>
              <a:ext cx="0" cy="5010"/>
            </a:xfrm>
            <a:prstGeom prst="line">
              <a:avLst/>
            </a:prstGeom>
            <a:noFill/>
            <a:ln w="9525">
              <a:solidFill>
                <a:srgbClr val="000000"/>
              </a:solidFill>
              <a:round/>
              <a:headEnd/>
              <a:tailEnd/>
            </a:ln>
          </p:spPr>
          <p:txBody>
            <a:bodyPr/>
            <a:lstStyle/>
            <a:p>
              <a:endParaRPr lang="en-US"/>
            </a:p>
          </p:txBody>
        </p:sp>
        <p:sp>
          <p:nvSpPr>
            <p:cNvPr id="11" name="Line 11"/>
            <p:cNvSpPr>
              <a:spLocks noChangeShapeType="1"/>
            </p:cNvSpPr>
            <p:nvPr/>
          </p:nvSpPr>
          <p:spPr bwMode="auto">
            <a:xfrm>
              <a:off x="5856" y="2936"/>
              <a:ext cx="0" cy="5010"/>
            </a:xfrm>
            <a:prstGeom prst="line">
              <a:avLst/>
            </a:prstGeom>
            <a:noFill/>
            <a:ln w="9525">
              <a:solidFill>
                <a:srgbClr val="000000"/>
              </a:solidFill>
              <a:round/>
              <a:headEnd/>
              <a:tailEnd/>
            </a:ln>
          </p:spPr>
          <p:txBody>
            <a:bodyPr/>
            <a:lstStyle/>
            <a:p>
              <a:endParaRPr lang="en-US"/>
            </a:p>
          </p:txBody>
        </p:sp>
        <p:sp>
          <p:nvSpPr>
            <p:cNvPr id="12" name="Line 12"/>
            <p:cNvSpPr>
              <a:spLocks noChangeShapeType="1"/>
            </p:cNvSpPr>
            <p:nvPr/>
          </p:nvSpPr>
          <p:spPr bwMode="auto">
            <a:xfrm>
              <a:off x="5976" y="2936"/>
              <a:ext cx="0" cy="5010"/>
            </a:xfrm>
            <a:prstGeom prst="line">
              <a:avLst/>
            </a:prstGeom>
            <a:noFill/>
            <a:ln w="9525">
              <a:solidFill>
                <a:srgbClr val="000000"/>
              </a:solidFill>
              <a:round/>
              <a:headEnd/>
              <a:tailEnd/>
            </a:ln>
          </p:spPr>
          <p:txBody>
            <a:bodyPr/>
            <a:lstStyle/>
            <a:p>
              <a:endParaRPr lang="en-US"/>
            </a:p>
          </p:txBody>
        </p:sp>
        <p:sp>
          <p:nvSpPr>
            <p:cNvPr id="13" name="Line 13"/>
            <p:cNvSpPr>
              <a:spLocks noChangeShapeType="1"/>
            </p:cNvSpPr>
            <p:nvPr/>
          </p:nvSpPr>
          <p:spPr bwMode="auto">
            <a:xfrm>
              <a:off x="6081" y="2936"/>
              <a:ext cx="0" cy="5010"/>
            </a:xfrm>
            <a:prstGeom prst="line">
              <a:avLst/>
            </a:prstGeom>
            <a:noFill/>
            <a:ln w="9525">
              <a:solidFill>
                <a:srgbClr val="000000"/>
              </a:solidFill>
              <a:round/>
              <a:headEnd/>
              <a:tailEnd/>
            </a:ln>
          </p:spPr>
          <p:txBody>
            <a:bodyPr/>
            <a:lstStyle/>
            <a:p>
              <a:endParaRPr lang="en-US"/>
            </a:p>
          </p:txBody>
        </p:sp>
        <p:sp>
          <p:nvSpPr>
            <p:cNvPr id="14" name="Line 14"/>
            <p:cNvSpPr>
              <a:spLocks noChangeShapeType="1"/>
            </p:cNvSpPr>
            <p:nvPr/>
          </p:nvSpPr>
          <p:spPr bwMode="auto">
            <a:xfrm>
              <a:off x="8346" y="2936"/>
              <a:ext cx="0" cy="5010"/>
            </a:xfrm>
            <a:prstGeom prst="line">
              <a:avLst/>
            </a:prstGeom>
            <a:noFill/>
            <a:ln w="9525">
              <a:solidFill>
                <a:srgbClr val="000000"/>
              </a:solidFill>
              <a:round/>
              <a:headEnd/>
              <a:tailEnd/>
            </a:ln>
          </p:spPr>
          <p:txBody>
            <a:bodyPr/>
            <a:lstStyle/>
            <a:p>
              <a:endParaRPr lang="en-US"/>
            </a:p>
          </p:txBody>
        </p:sp>
        <p:sp>
          <p:nvSpPr>
            <p:cNvPr id="15" name="Line 15"/>
            <p:cNvSpPr>
              <a:spLocks noChangeShapeType="1"/>
            </p:cNvSpPr>
            <p:nvPr/>
          </p:nvSpPr>
          <p:spPr bwMode="auto">
            <a:xfrm>
              <a:off x="6831" y="2936"/>
              <a:ext cx="0" cy="5010"/>
            </a:xfrm>
            <a:prstGeom prst="line">
              <a:avLst/>
            </a:prstGeom>
            <a:noFill/>
            <a:ln w="9525">
              <a:solidFill>
                <a:srgbClr val="000000"/>
              </a:solidFill>
              <a:round/>
              <a:headEnd/>
              <a:tailEnd/>
            </a:ln>
          </p:spPr>
          <p:txBody>
            <a:bodyPr/>
            <a:lstStyle/>
            <a:p>
              <a:endParaRPr lang="en-US"/>
            </a:p>
          </p:txBody>
        </p:sp>
        <p:sp>
          <p:nvSpPr>
            <p:cNvPr id="16" name="Line 16"/>
            <p:cNvSpPr>
              <a:spLocks noChangeShapeType="1"/>
            </p:cNvSpPr>
            <p:nvPr/>
          </p:nvSpPr>
          <p:spPr bwMode="auto">
            <a:xfrm>
              <a:off x="7206" y="2936"/>
              <a:ext cx="0" cy="5010"/>
            </a:xfrm>
            <a:prstGeom prst="line">
              <a:avLst/>
            </a:prstGeom>
            <a:noFill/>
            <a:ln w="9525">
              <a:solidFill>
                <a:srgbClr val="000000"/>
              </a:solidFill>
              <a:round/>
              <a:headEnd/>
              <a:tailEnd/>
            </a:ln>
          </p:spPr>
          <p:txBody>
            <a:bodyPr/>
            <a:lstStyle/>
            <a:p>
              <a:endParaRPr lang="en-US"/>
            </a:p>
          </p:txBody>
        </p:sp>
        <p:sp>
          <p:nvSpPr>
            <p:cNvPr id="17" name="Line 17"/>
            <p:cNvSpPr>
              <a:spLocks noChangeShapeType="1"/>
            </p:cNvSpPr>
            <p:nvPr/>
          </p:nvSpPr>
          <p:spPr bwMode="auto">
            <a:xfrm>
              <a:off x="7461" y="2936"/>
              <a:ext cx="0" cy="5010"/>
            </a:xfrm>
            <a:prstGeom prst="line">
              <a:avLst/>
            </a:prstGeom>
            <a:noFill/>
            <a:ln w="9525">
              <a:solidFill>
                <a:srgbClr val="000000"/>
              </a:solidFill>
              <a:round/>
              <a:headEnd/>
              <a:tailEnd/>
            </a:ln>
          </p:spPr>
          <p:txBody>
            <a:bodyPr/>
            <a:lstStyle/>
            <a:p>
              <a:endParaRPr lang="en-US"/>
            </a:p>
          </p:txBody>
        </p:sp>
        <p:sp>
          <p:nvSpPr>
            <p:cNvPr id="18" name="Line 18"/>
            <p:cNvSpPr>
              <a:spLocks noChangeShapeType="1"/>
            </p:cNvSpPr>
            <p:nvPr/>
          </p:nvSpPr>
          <p:spPr bwMode="auto">
            <a:xfrm>
              <a:off x="7686" y="2936"/>
              <a:ext cx="0" cy="5010"/>
            </a:xfrm>
            <a:prstGeom prst="line">
              <a:avLst/>
            </a:prstGeom>
            <a:noFill/>
            <a:ln w="9525">
              <a:solidFill>
                <a:srgbClr val="000000"/>
              </a:solidFill>
              <a:round/>
              <a:headEnd/>
              <a:tailEnd/>
            </a:ln>
          </p:spPr>
          <p:txBody>
            <a:bodyPr/>
            <a:lstStyle/>
            <a:p>
              <a:endParaRPr lang="en-US"/>
            </a:p>
          </p:txBody>
        </p:sp>
        <p:sp>
          <p:nvSpPr>
            <p:cNvPr id="19" name="Line 19"/>
            <p:cNvSpPr>
              <a:spLocks noChangeShapeType="1"/>
            </p:cNvSpPr>
            <p:nvPr/>
          </p:nvSpPr>
          <p:spPr bwMode="auto">
            <a:xfrm>
              <a:off x="7851" y="2936"/>
              <a:ext cx="0" cy="5010"/>
            </a:xfrm>
            <a:prstGeom prst="line">
              <a:avLst/>
            </a:prstGeom>
            <a:noFill/>
            <a:ln w="9525">
              <a:solidFill>
                <a:srgbClr val="000000"/>
              </a:solidFill>
              <a:round/>
              <a:headEnd/>
              <a:tailEnd/>
            </a:ln>
          </p:spPr>
          <p:txBody>
            <a:bodyPr/>
            <a:lstStyle/>
            <a:p>
              <a:endParaRPr lang="en-US"/>
            </a:p>
          </p:txBody>
        </p:sp>
        <p:sp>
          <p:nvSpPr>
            <p:cNvPr id="20" name="Line 20"/>
            <p:cNvSpPr>
              <a:spLocks noChangeShapeType="1"/>
            </p:cNvSpPr>
            <p:nvPr/>
          </p:nvSpPr>
          <p:spPr bwMode="auto">
            <a:xfrm>
              <a:off x="8001" y="2936"/>
              <a:ext cx="0" cy="5010"/>
            </a:xfrm>
            <a:prstGeom prst="line">
              <a:avLst/>
            </a:prstGeom>
            <a:noFill/>
            <a:ln w="9525">
              <a:solidFill>
                <a:srgbClr val="000000"/>
              </a:solidFill>
              <a:round/>
              <a:headEnd/>
              <a:tailEnd/>
            </a:ln>
          </p:spPr>
          <p:txBody>
            <a:bodyPr/>
            <a:lstStyle/>
            <a:p>
              <a:endParaRPr lang="en-US"/>
            </a:p>
          </p:txBody>
        </p:sp>
        <p:sp>
          <p:nvSpPr>
            <p:cNvPr id="21" name="Line 21"/>
            <p:cNvSpPr>
              <a:spLocks noChangeShapeType="1"/>
            </p:cNvSpPr>
            <p:nvPr/>
          </p:nvSpPr>
          <p:spPr bwMode="auto">
            <a:xfrm>
              <a:off x="8121" y="2936"/>
              <a:ext cx="0" cy="5010"/>
            </a:xfrm>
            <a:prstGeom prst="line">
              <a:avLst/>
            </a:prstGeom>
            <a:noFill/>
            <a:ln w="9525">
              <a:solidFill>
                <a:srgbClr val="000000"/>
              </a:solidFill>
              <a:round/>
              <a:headEnd/>
              <a:tailEnd/>
            </a:ln>
          </p:spPr>
          <p:txBody>
            <a:bodyPr/>
            <a:lstStyle/>
            <a:p>
              <a:endParaRPr lang="en-US"/>
            </a:p>
          </p:txBody>
        </p:sp>
        <p:sp>
          <p:nvSpPr>
            <p:cNvPr id="22" name="Line 22"/>
            <p:cNvSpPr>
              <a:spLocks noChangeShapeType="1"/>
            </p:cNvSpPr>
            <p:nvPr/>
          </p:nvSpPr>
          <p:spPr bwMode="auto">
            <a:xfrm>
              <a:off x="8226" y="2936"/>
              <a:ext cx="0" cy="5010"/>
            </a:xfrm>
            <a:prstGeom prst="line">
              <a:avLst/>
            </a:prstGeom>
            <a:noFill/>
            <a:ln w="9525">
              <a:solidFill>
                <a:srgbClr val="000000"/>
              </a:solidFill>
              <a:round/>
              <a:headEnd/>
              <a:tailEnd/>
            </a:ln>
          </p:spPr>
          <p:txBody>
            <a:bodyPr/>
            <a:lstStyle/>
            <a:p>
              <a:endParaRPr lang="en-US"/>
            </a:p>
          </p:txBody>
        </p:sp>
        <p:sp>
          <p:nvSpPr>
            <p:cNvPr id="23" name="Line 23"/>
            <p:cNvSpPr>
              <a:spLocks noChangeShapeType="1"/>
            </p:cNvSpPr>
            <p:nvPr/>
          </p:nvSpPr>
          <p:spPr bwMode="auto">
            <a:xfrm>
              <a:off x="8976" y="2936"/>
              <a:ext cx="0" cy="5010"/>
            </a:xfrm>
            <a:prstGeom prst="line">
              <a:avLst/>
            </a:prstGeom>
            <a:noFill/>
            <a:ln w="9525">
              <a:solidFill>
                <a:srgbClr val="000000"/>
              </a:solidFill>
              <a:round/>
              <a:headEnd/>
              <a:tailEnd/>
            </a:ln>
          </p:spPr>
          <p:txBody>
            <a:bodyPr/>
            <a:lstStyle/>
            <a:p>
              <a:endParaRPr lang="en-US"/>
            </a:p>
          </p:txBody>
        </p:sp>
        <p:sp>
          <p:nvSpPr>
            <p:cNvPr id="24" name="Line 24"/>
            <p:cNvSpPr>
              <a:spLocks noChangeShapeType="1"/>
            </p:cNvSpPr>
            <p:nvPr/>
          </p:nvSpPr>
          <p:spPr bwMode="auto">
            <a:xfrm>
              <a:off x="9351" y="2936"/>
              <a:ext cx="0" cy="5010"/>
            </a:xfrm>
            <a:prstGeom prst="line">
              <a:avLst/>
            </a:prstGeom>
            <a:noFill/>
            <a:ln w="9525">
              <a:solidFill>
                <a:srgbClr val="000000"/>
              </a:solidFill>
              <a:round/>
              <a:headEnd/>
              <a:tailEnd/>
            </a:ln>
          </p:spPr>
          <p:txBody>
            <a:bodyPr/>
            <a:lstStyle/>
            <a:p>
              <a:endParaRPr lang="en-US"/>
            </a:p>
          </p:txBody>
        </p:sp>
        <p:sp>
          <p:nvSpPr>
            <p:cNvPr id="25" name="Line 25"/>
            <p:cNvSpPr>
              <a:spLocks noChangeShapeType="1"/>
            </p:cNvSpPr>
            <p:nvPr/>
          </p:nvSpPr>
          <p:spPr bwMode="auto">
            <a:xfrm>
              <a:off x="9606" y="2936"/>
              <a:ext cx="0" cy="5010"/>
            </a:xfrm>
            <a:prstGeom prst="line">
              <a:avLst/>
            </a:prstGeom>
            <a:noFill/>
            <a:ln w="9525">
              <a:solidFill>
                <a:srgbClr val="000000"/>
              </a:solidFill>
              <a:round/>
              <a:headEnd/>
              <a:tailEnd/>
            </a:ln>
          </p:spPr>
          <p:txBody>
            <a:bodyPr/>
            <a:lstStyle/>
            <a:p>
              <a:endParaRPr lang="en-US"/>
            </a:p>
          </p:txBody>
        </p:sp>
        <p:sp>
          <p:nvSpPr>
            <p:cNvPr id="26" name="Line 26"/>
            <p:cNvSpPr>
              <a:spLocks noChangeShapeType="1"/>
            </p:cNvSpPr>
            <p:nvPr/>
          </p:nvSpPr>
          <p:spPr bwMode="auto">
            <a:xfrm>
              <a:off x="9831" y="2936"/>
              <a:ext cx="0" cy="5010"/>
            </a:xfrm>
            <a:prstGeom prst="line">
              <a:avLst/>
            </a:prstGeom>
            <a:noFill/>
            <a:ln w="9525">
              <a:solidFill>
                <a:srgbClr val="000000"/>
              </a:solidFill>
              <a:round/>
              <a:headEnd/>
              <a:tailEnd/>
            </a:ln>
          </p:spPr>
          <p:txBody>
            <a:bodyPr/>
            <a:lstStyle/>
            <a:p>
              <a:endParaRPr lang="en-US"/>
            </a:p>
          </p:txBody>
        </p:sp>
        <p:sp>
          <p:nvSpPr>
            <p:cNvPr id="27" name="Line 27"/>
            <p:cNvSpPr>
              <a:spLocks noChangeShapeType="1"/>
            </p:cNvSpPr>
            <p:nvPr/>
          </p:nvSpPr>
          <p:spPr bwMode="auto">
            <a:xfrm>
              <a:off x="9996" y="2936"/>
              <a:ext cx="0" cy="5010"/>
            </a:xfrm>
            <a:prstGeom prst="line">
              <a:avLst/>
            </a:prstGeom>
            <a:noFill/>
            <a:ln w="9525">
              <a:solidFill>
                <a:srgbClr val="000000"/>
              </a:solidFill>
              <a:round/>
              <a:headEnd/>
              <a:tailEnd/>
            </a:ln>
          </p:spPr>
          <p:txBody>
            <a:bodyPr/>
            <a:lstStyle/>
            <a:p>
              <a:endParaRPr lang="en-US"/>
            </a:p>
          </p:txBody>
        </p:sp>
        <p:sp>
          <p:nvSpPr>
            <p:cNvPr id="28" name="Line 28"/>
            <p:cNvSpPr>
              <a:spLocks noChangeShapeType="1"/>
            </p:cNvSpPr>
            <p:nvPr/>
          </p:nvSpPr>
          <p:spPr bwMode="auto">
            <a:xfrm>
              <a:off x="10146" y="2936"/>
              <a:ext cx="0" cy="5010"/>
            </a:xfrm>
            <a:prstGeom prst="line">
              <a:avLst/>
            </a:prstGeom>
            <a:noFill/>
            <a:ln w="9525">
              <a:solidFill>
                <a:srgbClr val="000000"/>
              </a:solidFill>
              <a:round/>
              <a:headEnd/>
              <a:tailEnd/>
            </a:ln>
          </p:spPr>
          <p:txBody>
            <a:bodyPr/>
            <a:lstStyle/>
            <a:p>
              <a:endParaRPr lang="en-US"/>
            </a:p>
          </p:txBody>
        </p:sp>
        <p:sp>
          <p:nvSpPr>
            <p:cNvPr id="29" name="Line 29"/>
            <p:cNvSpPr>
              <a:spLocks noChangeShapeType="1"/>
            </p:cNvSpPr>
            <p:nvPr/>
          </p:nvSpPr>
          <p:spPr bwMode="auto">
            <a:xfrm>
              <a:off x="10266" y="2936"/>
              <a:ext cx="0" cy="5010"/>
            </a:xfrm>
            <a:prstGeom prst="line">
              <a:avLst/>
            </a:prstGeom>
            <a:noFill/>
            <a:ln w="9525">
              <a:solidFill>
                <a:srgbClr val="000000"/>
              </a:solidFill>
              <a:round/>
              <a:headEnd/>
              <a:tailEnd/>
            </a:ln>
          </p:spPr>
          <p:txBody>
            <a:bodyPr/>
            <a:lstStyle/>
            <a:p>
              <a:endParaRPr lang="en-US"/>
            </a:p>
          </p:txBody>
        </p:sp>
        <p:sp>
          <p:nvSpPr>
            <p:cNvPr id="30" name="Line 30"/>
            <p:cNvSpPr>
              <a:spLocks noChangeShapeType="1"/>
            </p:cNvSpPr>
            <p:nvPr/>
          </p:nvSpPr>
          <p:spPr bwMode="auto">
            <a:xfrm>
              <a:off x="10371" y="2936"/>
              <a:ext cx="0" cy="5010"/>
            </a:xfrm>
            <a:prstGeom prst="line">
              <a:avLst/>
            </a:prstGeom>
            <a:noFill/>
            <a:ln w="9525">
              <a:solidFill>
                <a:srgbClr val="000000"/>
              </a:solidFill>
              <a:round/>
              <a:headEnd/>
              <a:tailEnd/>
            </a:ln>
          </p:spPr>
          <p:txBody>
            <a:bodyPr/>
            <a:lstStyle/>
            <a:p>
              <a:endParaRPr lang="en-US"/>
            </a:p>
          </p:txBody>
        </p:sp>
        <p:sp>
          <p:nvSpPr>
            <p:cNvPr id="31" name="Line 31"/>
            <p:cNvSpPr>
              <a:spLocks noChangeShapeType="1"/>
            </p:cNvSpPr>
            <p:nvPr/>
          </p:nvSpPr>
          <p:spPr bwMode="auto">
            <a:xfrm>
              <a:off x="4041" y="7601"/>
              <a:ext cx="6465" cy="0"/>
            </a:xfrm>
            <a:prstGeom prst="line">
              <a:avLst/>
            </a:prstGeom>
            <a:noFill/>
            <a:ln w="9525">
              <a:solidFill>
                <a:srgbClr val="000000"/>
              </a:solidFill>
              <a:round/>
              <a:headEnd/>
              <a:tailEnd/>
            </a:ln>
          </p:spPr>
          <p:txBody>
            <a:bodyPr/>
            <a:lstStyle/>
            <a:p>
              <a:endParaRPr lang="en-US"/>
            </a:p>
          </p:txBody>
        </p:sp>
        <p:sp>
          <p:nvSpPr>
            <p:cNvPr id="32" name="Line 32"/>
            <p:cNvSpPr>
              <a:spLocks noChangeShapeType="1"/>
            </p:cNvSpPr>
            <p:nvPr/>
          </p:nvSpPr>
          <p:spPr bwMode="auto">
            <a:xfrm>
              <a:off x="4041" y="7376"/>
              <a:ext cx="6465" cy="0"/>
            </a:xfrm>
            <a:prstGeom prst="line">
              <a:avLst/>
            </a:prstGeom>
            <a:noFill/>
            <a:ln w="9525">
              <a:solidFill>
                <a:srgbClr val="000000"/>
              </a:solidFill>
              <a:round/>
              <a:headEnd/>
              <a:tailEnd/>
            </a:ln>
          </p:spPr>
          <p:txBody>
            <a:bodyPr/>
            <a:lstStyle/>
            <a:p>
              <a:endParaRPr lang="en-US"/>
            </a:p>
          </p:txBody>
        </p:sp>
        <p:sp>
          <p:nvSpPr>
            <p:cNvPr id="33" name="Line 33"/>
            <p:cNvSpPr>
              <a:spLocks noChangeShapeType="1"/>
            </p:cNvSpPr>
            <p:nvPr/>
          </p:nvSpPr>
          <p:spPr bwMode="auto">
            <a:xfrm>
              <a:off x="4041" y="7226"/>
              <a:ext cx="6465" cy="0"/>
            </a:xfrm>
            <a:prstGeom prst="line">
              <a:avLst/>
            </a:prstGeom>
            <a:noFill/>
            <a:ln w="9525">
              <a:solidFill>
                <a:srgbClr val="000000"/>
              </a:solidFill>
              <a:round/>
              <a:headEnd/>
              <a:tailEnd/>
            </a:ln>
          </p:spPr>
          <p:txBody>
            <a:bodyPr/>
            <a:lstStyle/>
            <a:p>
              <a:endParaRPr lang="en-US"/>
            </a:p>
          </p:txBody>
        </p:sp>
        <p:sp>
          <p:nvSpPr>
            <p:cNvPr id="34" name="Line 34"/>
            <p:cNvSpPr>
              <a:spLocks noChangeShapeType="1"/>
            </p:cNvSpPr>
            <p:nvPr/>
          </p:nvSpPr>
          <p:spPr bwMode="auto">
            <a:xfrm>
              <a:off x="4041" y="7106"/>
              <a:ext cx="6465" cy="0"/>
            </a:xfrm>
            <a:prstGeom prst="line">
              <a:avLst/>
            </a:prstGeom>
            <a:noFill/>
            <a:ln w="9525">
              <a:solidFill>
                <a:srgbClr val="000000"/>
              </a:solidFill>
              <a:round/>
              <a:headEnd/>
              <a:tailEnd/>
            </a:ln>
          </p:spPr>
          <p:txBody>
            <a:bodyPr/>
            <a:lstStyle/>
            <a:p>
              <a:endParaRPr lang="en-US"/>
            </a:p>
          </p:txBody>
        </p:sp>
        <p:sp>
          <p:nvSpPr>
            <p:cNvPr id="35" name="Line 35"/>
            <p:cNvSpPr>
              <a:spLocks noChangeShapeType="1"/>
            </p:cNvSpPr>
            <p:nvPr/>
          </p:nvSpPr>
          <p:spPr bwMode="auto">
            <a:xfrm>
              <a:off x="4041" y="7016"/>
              <a:ext cx="6465" cy="0"/>
            </a:xfrm>
            <a:prstGeom prst="line">
              <a:avLst/>
            </a:prstGeom>
            <a:noFill/>
            <a:ln w="9525">
              <a:solidFill>
                <a:srgbClr val="000000"/>
              </a:solidFill>
              <a:round/>
              <a:headEnd/>
              <a:tailEnd/>
            </a:ln>
          </p:spPr>
          <p:txBody>
            <a:bodyPr/>
            <a:lstStyle/>
            <a:p>
              <a:endParaRPr lang="en-US"/>
            </a:p>
          </p:txBody>
        </p:sp>
        <p:sp>
          <p:nvSpPr>
            <p:cNvPr id="36" name="Line 36"/>
            <p:cNvSpPr>
              <a:spLocks noChangeShapeType="1"/>
            </p:cNvSpPr>
            <p:nvPr/>
          </p:nvSpPr>
          <p:spPr bwMode="auto">
            <a:xfrm>
              <a:off x="4041" y="6911"/>
              <a:ext cx="6465" cy="0"/>
            </a:xfrm>
            <a:prstGeom prst="line">
              <a:avLst/>
            </a:prstGeom>
            <a:noFill/>
            <a:ln w="9525">
              <a:solidFill>
                <a:srgbClr val="000000"/>
              </a:solidFill>
              <a:round/>
              <a:headEnd/>
              <a:tailEnd/>
            </a:ln>
          </p:spPr>
          <p:txBody>
            <a:bodyPr/>
            <a:lstStyle/>
            <a:p>
              <a:endParaRPr lang="en-US"/>
            </a:p>
          </p:txBody>
        </p:sp>
        <p:sp>
          <p:nvSpPr>
            <p:cNvPr id="37" name="Line 37"/>
            <p:cNvSpPr>
              <a:spLocks noChangeShapeType="1"/>
            </p:cNvSpPr>
            <p:nvPr/>
          </p:nvSpPr>
          <p:spPr bwMode="auto">
            <a:xfrm>
              <a:off x="4041" y="6836"/>
              <a:ext cx="6465" cy="0"/>
            </a:xfrm>
            <a:prstGeom prst="line">
              <a:avLst/>
            </a:prstGeom>
            <a:noFill/>
            <a:ln w="9525">
              <a:solidFill>
                <a:srgbClr val="000000"/>
              </a:solidFill>
              <a:round/>
              <a:headEnd/>
              <a:tailEnd/>
            </a:ln>
          </p:spPr>
          <p:txBody>
            <a:bodyPr/>
            <a:lstStyle/>
            <a:p>
              <a:endParaRPr lang="en-US"/>
            </a:p>
          </p:txBody>
        </p:sp>
        <p:sp>
          <p:nvSpPr>
            <p:cNvPr id="38" name="Line 38"/>
            <p:cNvSpPr>
              <a:spLocks noChangeShapeType="1"/>
            </p:cNvSpPr>
            <p:nvPr/>
          </p:nvSpPr>
          <p:spPr bwMode="auto">
            <a:xfrm>
              <a:off x="4041" y="6776"/>
              <a:ext cx="6465" cy="0"/>
            </a:xfrm>
            <a:prstGeom prst="line">
              <a:avLst/>
            </a:prstGeom>
            <a:noFill/>
            <a:ln w="9525">
              <a:solidFill>
                <a:srgbClr val="000000"/>
              </a:solidFill>
              <a:round/>
              <a:headEnd/>
              <a:tailEnd/>
            </a:ln>
          </p:spPr>
          <p:txBody>
            <a:bodyPr/>
            <a:lstStyle/>
            <a:p>
              <a:endParaRPr lang="en-US"/>
            </a:p>
          </p:txBody>
        </p:sp>
        <p:sp>
          <p:nvSpPr>
            <p:cNvPr id="39" name="Line 39"/>
            <p:cNvSpPr>
              <a:spLocks noChangeShapeType="1"/>
            </p:cNvSpPr>
            <p:nvPr/>
          </p:nvSpPr>
          <p:spPr bwMode="auto">
            <a:xfrm>
              <a:off x="4041" y="6716"/>
              <a:ext cx="6465" cy="0"/>
            </a:xfrm>
            <a:prstGeom prst="line">
              <a:avLst/>
            </a:prstGeom>
            <a:noFill/>
            <a:ln w="9525">
              <a:solidFill>
                <a:srgbClr val="000000"/>
              </a:solidFill>
              <a:round/>
              <a:headEnd/>
              <a:tailEnd/>
            </a:ln>
          </p:spPr>
          <p:txBody>
            <a:bodyPr/>
            <a:lstStyle/>
            <a:p>
              <a:endParaRPr lang="en-US"/>
            </a:p>
          </p:txBody>
        </p:sp>
        <p:sp>
          <p:nvSpPr>
            <p:cNvPr id="40" name="Line 40"/>
            <p:cNvSpPr>
              <a:spLocks noChangeShapeType="1"/>
            </p:cNvSpPr>
            <p:nvPr/>
          </p:nvSpPr>
          <p:spPr bwMode="auto">
            <a:xfrm>
              <a:off x="4041" y="6341"/>
              <a:ext cx="6465" cy="0"/>
            </a:xfrm>
            <a:prstGeom prst="line">
              <a:avLst/>
            </a:prstGeom>
            <a:noFill/>
            <a:ln w="9525">
              <a:solidFill>
                <a:srgbClr val="000000"/>
              </a:solidFill>
              <a:round/>
              <a:headEnd/>
              <a:tailEnd/>
            </a:ln>
          </p:spPr>
          <p:txBody>
            <a:bodyPr/>
            <a:lstStyle/>
            <a:p>
              <a:endParaRPr lang="en-US"/>
            </a:p>
          </p:txBody>
        </p:sp>
        <p:sp>
          <p:nvSpPr>
            <p:cNvPr id="41" name="Line 41"/>
            <p:cNvSpPr>
              <a:spLocks noChangeShapeType="1"/>
            </p:cNvSpPr>
            <p:nvPr/>
          </p:nvSpPr>
          <p:spPr bwMode="auto">
            <a:xfrm>
              <a:off x="4041" y="6116"/>
              <a:ext cx="6465" cy="0"/>
            </a:xfrm>
            <a:prstGeom prst="line">
              <a:avLst/>
            </a:prstGeom>
            <a:noFill/>
            <a:ln w="9525">
              <a:solidFill>
                <a:srgbClr val="000000"/>
              </a:solidFill>
              <a:round/>
              <a:headEnd/>
              <a:tailEnd/>
            </a:ln>
          </p:spPr>
          <p:txBody>
            <a:bodyPr/>
            <a:lstStyle/>
            <a:p>
              <a:endParaRPr lang="en-US"/>
            </a:p>
          </p:txBody>
        </p:sp>
        <p:sp>
          <p:nvSpPr>
            <p:cNvPr id="42" name="Line 42"/>
            <p:cNvSpPr>
              <a:spLocks noChangeShapeType="1"/>
            </p:cNvSpPr>
            <p:nvPr/>
          </p:nvSpPr>
          <p:spPr bwMode="auto">
            <a:xfrm>
              <a:off x="4041" y="5966"/>
              <a:ext cx="6465" cy="0"/>
            </a:xfrm>
            <a:prstGeom prst="line">
              <a:avLst/>
            </a:prstGeom>
            <a:noFill/>
            <a:ln w="9525">
              <a:solidFill>
                <a:srgbClr val="000000"/>
              </a:solidFill>
              <a:round/>
              <a:headEnd/>
              <a:tailEnd/>
            </a:ln>
          </p:spPr>
          <p:txBody>
            <a:bodyPr/>
            <a:lstStyle/>
            <a:p>
              <a:endParaRPr lang="en-US"/>
            </a:p>
          </p:txBody>
        </p:sp>
        <p:sp>
          <p:nvSpPr>
            <p:cNvPr id="43" name="Line 43"/>
            <p:cNvSpPr>
              <a:spLocks noChangeShapeType="1"/>
            </p:cNvSpPr>
            <p:nvPr/>
          </p:nvSpPr>
          <p:spPr bwMode="auto">
            <a:xfrm>
              <a:off x="4041" y="5846"/>
              <a:ext cx="6465" cy="0"/>
            </a:xfrm>
            <a:prstGeom prst="line">
              <a:avLst/>
            </a:prstGeom>
            <a:noFill/>
            <a:ln w="9525">
              <a:solidFill>
                <a:srgbClr val="000000"/>
              </a:solidFill>
              <a:round/>
              <a:headEnd/>
              <a:tailEnd/>
            </a:ln>
          </p:spPr>
          <p:txBody>
            <a:bodyPr/>
            <a:lstStyle/>
            <a:p>
              <a:endParaRPr lang="en-US"/>
            </a:p>
          </p:txBody>
        </p:sp>
        <p:sp>
          <p:nvSpPr>
            <p:cNvPr id="44" name="Line 44"/>
            <p:cNvSpPr>
              <a:spLocks noChangeShapeType="1"/>
            </p:cNvSpPr>
            <p:nvPr/>
          </p:nvSpPr>
          <p:spPr bwMode="auto">
            <a:xfrm>
              <a:off x="4041" y="5756"/>
              <a:ext cx="6465" cy="0"/>
            </a:xfrm>
            <a:prstGeom prst="line">
              <a:avLst/>
            </a:prstGeom>
            <a:noFill/>
            <a:ln w="9525">
              <a:solidFill>
                <a:srgbClr val="000000"/>
              </a:solidFill>
              <a:round/>
              <a:headEnd/>
              <a:tailEnd/>
            </a:ln>
          </p:spPr>
          <p:txBody>
            <a:bodyPr/>
            <a:lstStyle/>
            <a:p>
              <a:endParaRPr lang="en-US"/>
            </a:p>
          </p:txBody>
        </p:sp>
        <p:sp>
          <p:nvSpPr>
            <p:cNvPr id="45" name="Line 45"/>
            <p:cNvSpPr>
              <a:spLocks noChangeShapeType="1"/>
            </p:cNvSpPr>
            <p:nvPr/>
          </p:nvSpPr>
          <p:spPr bwMode="auto">
            <a:xfrm>
              <a:off x="4041" y="5651"/>
              <a:ext cx="6465" cy="0"/>
            </a:xfrm>
            <a:prstGeom prst="line">
              <a:avLst/>
            </a:prstGeom>
            <a:noFill/>
            <a:ln w="9525">
              <a:solidFill>
                <a:srgbClr val="000000"/>
              </a:solidFill>
              <a:round/>
              <a:headEnd/>
              <a:tailEnd/>
            </a:ln>
          </p:spPr>
          <p:txBody>
            <a:bodyPr/>
            <a:lstStyle/>
            <a:p>
              <a:endParaRPr lang="en-US"/>
            </a:p>
          </p:txBody>
        </p:sp>
        <p:sp>
          <p:nvSpPr>
            <p:cNvPr id="46" name="Line 46"/>
            <p:cNvSpPr>
              <a:spLocks noChangeShapeType="1"/>
            </p:cNvSpPr>
            <p:nvPr/>
          </p:nvSpPr>
          <p:spPr bwMode="auto">
            <a:xfrm>
              <a:off x="4041" y="5576"/>
              <a:ext cx="6465" cy="0"/>
            </a:xfrm>
            <a:prstGeom prst="line">
              <a:avLst/>
            </a:prstGeom>
            <a:noFill/>
            <a:ln w="9525">
              <a:solidFill>
                <a:srgbClr val="000000"/>
              </a:solidFill>
              <a:round/>
              <a:headEnd/>
              <a:tailEnd/>
            </a:ln>
          </p:spPr>
          <p:txBody>
            <a:bodyPr/>
            <a:lstStyle/>
            <a:p>
              <a:endParaRPr lang="en-US"/>
            </a:p>
          </p:txBody>
        </p:sp>
        <p:sp>
          <p:nvSpPr>
            <p:cNvPr id="47" name="Line 47"/>
            <p:cNvSpPr>
              <a:spLocks noChangeShapeType="1"/>
            </p:cNvSpPr>
            <p:nvPr/>
          </p:nvSpPr>
          <p:spPr bwMode="auto">
            <a:xfrm>
              <a:off x="4041" y="5516"/>
              <a:ext cx="6465" cy="0"/>
            </a:xfrm>
            <a:prstGeom prst="line">
              <a:avLst/>
            </a:prstGeom>
            <a:noFill/>
            <a:ln w="9525">
              <a:solidFill>
                <a:srgbClr val="000000"/>
              </a:solidFill>
              <a:round/>
              <a:headEnd/>
              <a:tailEnd/>
            </a:ln>
          </p:spPr>
          <p:txBody>
            <a:bodyPr/>
            <a:lstStyle/>
            <a:p>
              <a:endParaRPr lang="en-US"/>
            </a:p>
          </p:txBody>
        </p:sp>
        <p:sp>
          <p:nvSpPr>
            <p:cNvPr id="48" name="Line 48"/>
            <p:cNvSpPr>
              <a:spLocks noChangeShapeType="1"/>
            </p:cNvSpPr>
            <p:nvPr/>
          </p:nvSpPr>
          <p:spPr bwMode="auto">
            <a:xfrm>
              <a:off x="4041" y="5456"/>
              <a:ext cx="6465" cy="0"/>
            </a:xfrm>
            <a:prstGeom prst="line">
              <a:avLst/>
            </a:prstGeom>
            <a:noFill/>
            <a:ln w="9525">
              <a:solidFill>
                <a:srgbClr val="000000"/>
              </a:solidFill>
              <a:round/>
              <a:headEnd/>
              <a:tailEnd/>
            </a:ln>
          </p:spPr>
          <p:txBody>
            <a:bodyPr/>
            <a:lstStyle/>
            <a:p>
              <a:endParaRPr lang="en-US"/>
            </a:p>
          </p:txBody>
        </p:sp>
        <p:sp>
          <p:nvSpPr>
            <p:cNvPr id="49" name="Line 49"/>
            <p:cNvSpPr>
              <a:spLocks noChangeShapeType="1"/>
            </p:cNvSpPr>
            <p:nvPr/>
          </p:nvSpPr>
          <p:spPr bwMode="auto">
            <a:xfrm>
              <a:off x="4041" y="5096"/>
              <a:ext cx="6465" cy="0"/>
            </a:xfrm>
            <a:prstGeom prst="line">
              <a:avLst/>
            </a:prstGeom>
            <a:noFill/>
            <a:ln w="9525">
              <a:solidFill>
                <a:srgbClr val="000000"/>
              </a:solidFill>
              <a:round/>
              <a:headEnd/>
              <a:tailEnd/>
            </a:ln>
          </p:spPr>
          <p:txBody>
            <a:bodyPr/>
            <a:lstStyle/>
            <a:p>
              <a:endParaRPr lang="en-US"/>
            </a:p>
          </p:txBody>
        </p:sp>
        <p:sp>
          <p:nvSpPr>
            <p:cNvPr id="50" name="Line 50"/>
            <p:cNvSpPr>
              <a:spLocks noChangeShapeType="1"/>
            </p:cNvSpPr>
            <p:nvPr/>
          </p:nvSpPr>
          <p:spPr bwMode="auto">
            <a:xfrm>
              <a:off x="4041" y="4871"/>
              <a:ext cx="6465" cy="0"/>
            </a:xfrm>
            <a:prstGeom prst="line">
              <a:avLst/>
            </a:prstGeom>
            <a:noFill/>
            <a:ln w="9525">
              <a:solidFill>
                <a:srgbClr val="000000"/>
              </a:solidFill>
              <a:round/>
              <a:headEnd/>
              <a:tailEnd/>
            </a:ln>
          </p:spPr>
          <p:txBody>
            <a:bodyPr/>
            <a:lstStyle/>
            <a:p>
              <a:endParaRPr lang="en-US"/>
            </a:p>
          </p:txBody>
        </p:sp>
        <p:sp>
          <p:nvSpPr>
            <p:cNvPr id="51" name="Line 51"/>
            <p:cNvSpPr>
              <a:spLocks noChangeShapeType="1"/>
            </p:cNvSpPr>
            <p:nvPr/>
          </p:nvSpPr>
          <p:spPr bwMode="auto">
            <a:xfrm>
              <a:off x="4041" y="4721"/>
              <a:ext cx="6465" cy="0"/>
            </a:xfrm>
            <a:prstGeom prst="line">
              <a:avLst/>
            </a:prstGeom>
            <a:noFill/>
            <a:ln w="9525">
              <a:solidFill>
                <a:srgbClr val="000000"/>
              </a:solidFill>
              <a:round/>
              <a:headEnd/>
              <a:tailEnd/>
            </a:ln>
          </p:spPr>
          <p:txBody>
            <a:bodyPr/>
            <a:lstStyle/>
            <a:p>
              <a:endParaRPr lang="en-US"/>
            </a:p>
          </p:txBody>
        </p:sp>
        <p:sp>
          <p:nvSpPr>
            <p:cNvPr id="52" name="Line 52"/>
            <p:cNvSpPr>
              <a:spLocks noChangeShapeType="1"/>
            </p:cNvSpPr>
            <p:nvPr/>
          </p:nvSpPr>
          <p:spPr bwMode="auto">
            <a:xfrm>
              <a:off x="4041" y="4601"/>
              <a:ext cx="6465" cy="0"/>
            </a:xfrm>
            <a:prstGeom prst="line">
              <a:avLst/>
            </a:prstGeom>
            <a:noFill/>
            <a:ln w="9525">
              <a:solidFill>
                <a:srgbClr val="000000"/>
              </a:solidFill>
              <a:round/>
              <a:headEnd/>
              <a:tailEnd/>
            </a:ln>
          </p:spPr>
          <p:txBody>
            <a:bodyPr/>
            <a:lstStyle/>
            <a:p>
              <a:endParaRPr lang="en-US"/>
            </a:p>
          </p:txBody>
        </p:sp>
        <p:sp>
          <p:nvSpPr>
            <p:cNvPr id="53" name="Line 53"/>
            <p:cNvSpPr>
              <a:spLocks noChangeShapeType="1"/>
            </p:cNvSpPr>
            <p:nvPr/>
          </p:nvSpPr>
          <p:spPr bwMode="auto">
            <a:xfrm>
              <a:off x="4041" y="4511"/>
              <a:ext cx="6465" cy="0"/>
            </a:xfrm>
            <a:prstGeom prst="line">
              <a:avLst/>
            </a:prstGeom>
            <a:noFill/>
            <a:ln w="9525">
              <a:solidFill>
                <a:srgbClr val="000000"/>
              </a:solidFill>
              <a:round/>
              <a:headEnd/>
              <a:tailEnd/>
            </a:ln>
          </p:spPr>
          <p:txBody>
            <a:bodyPr/>
            <a:lstStyle/>
            <a:p>
              <a:endParaRPr lang="en-US"/>
            </a:p>
          </p:txBody>
        </p:sp>
        <p:sp>
          <p:nvSpPr>
            <p:cNvPr id="54" name="Line 54"/>
            <p:cNvSpPr>
              <a:spLocks noChangeShapeType="1"/>
            </p:cNvSpPr>
            <p:nvPr/>
          </p:nvSpPr>
          <p:spPr bwMode="auto">
            <a:xfrm>
              <a:off x="4041" y="4406"/>
              <a:ext cx="6465" cy="0"/>
            </a:xfrm>
            <a:prstGeom prst="line">
              <a:avLst/>
            </a:prstGeom>
            <a:noFill/>
            <a:ln w="9525">
              <a:solidFill>
                <a:srgbClr val="000000"/>
              </a:solidFill>
              <a:round/>
              <a:headEnd/>
              <a:tailEnd/>
            </a:ln>
          </p:spPr>
          <p:txBody>
            <a:bodyPr/>
            <a:lstStyle/>
            <a:p>
              <a:endParaRPr lang="en-US"/>
            </a:p>
          </p:txBody>
        </p:sp>
        <p:sp>
          <p:nvSpPr>
            <p:cNvPr id="55" name="Line 55"/>
            <p:cNvSpPr>
              <a:spLocks noChangeShapeType="1"/>
            </p:cNvSpPr>
            <p:nvPr/>
          </p:nvSpPr>
          <p:spPr bwMode="auto">
            <a:xfrm>
              <a:off x="4041" y="4331"/>
              <a:ext cx="6465" cy="0"/>
            </a:xfrm>
            <a:prstGeom prst="line">
              <a:avLst/>
            </a:prstGeom>
            <a:noFill/>
            <a:ln w="9525">
              <a:solidFill>
                <a:srgbClr val="000000"/>
              </a:solidFill>
              <a:round/>
              <a:headEnd/>
              <a:tailEnd/>
            </a:ln>
          </p:spPr>
          <p:txBody>
            <a:bodyPr/>
            <a:lstStyle/>
            <a:p>
              <a:endParaRPr lang="en-US"/>
            </a:p>
          </p:txBody>
        </p:sp>
        <p:sp>
          <p:nvSpPr>
            <p:cNvPr id="56" name="Line 56"/>
            <p:cNvSpPr>
              <a:spLocks noChangeShapeType="1"/>
            </p:cNvSpPr>
            <p:nvPr/>
          </p:nvSpPr>
          <p:spPr bwMode="auto">
            <a:xfrm>
              <a:off x="4041" y="4271"/>
              <a:ext cx="6465" cy="0"/>
            </a:xfrm>
            <a:prstGeom prst="line">
              <a:avLst/>
            </a:prstGeom>
            <a:noFill/>
            <a:ln w="9525">
              <a:solidFill>
                <a:srgbClr val="000000"/>
              </a:solidFill>
              <a:round/>
              <a:headEnd/>
              <a:tailEnd/>
            </a:ln>
          </p:spPr>
          <p:txBody>
            <a:bodyPr/>
            <a:lstStyle/>
            <a:p>
              <a:endParaRPr lang="en-US"/>
            </a:p>
          </p:txBody>
        </p:sp>
        <p:sp>
          <p:nvSpPr>
            <p:cNvPr id="57" name="Line 57"/>
            <p:cNvSpPr>
              <a:spLocks noChangeShapeType="1"/>
            </p:cNvSpPr>
            <p:nvPr/>
          </p:nvSpPr>
          <p:spPr bwMode="auto">
            <a:xfrm>
              <a:off x="4041" y="4211"/>
              <a:ext cx="6465" cy="0"/>
            </a:xfrm>
            <a:prstGeom prst="line">
              <a:avLst/>
            </a:prstGeom>
            <a:noFill/>
            <a:ln w="9525">
              <a:solidFill>
                <a:srgbClr val="000000"/>
              </a:solidFill>
              <a:round/>
              <a:headEnd/>
              <a:tailEnd/>
            </a:ln>
          </p:spPr>
          <p:txBody>
            <a:bodyPr/>
            <a:lstStyle/>
            <a:p>
              <a:endParaRPr lang="en-US"/>
            </a:p>
          </p:txBody>
        </p:sp>
        <p:sp>
          <p:nvSpPr>
            <p:cNvPr id="58" name="Line 58"/>
            <p:cNvSpPr>
              <a:spLocks noChangeShapeType="1"/>
            </p:cNvSpPr>
            <p:nvPr/>
          </p:nvSpPr>
          <p:spPr bwMode="auto">
            <a:xfrm>
              <a:off x="4041" y="3836"/>
              <a:ext cx="6465" cy="0"/>
            </a:xfrm>
            <a:prstGeom prst="line">
              <a:avLst/>
            </a:prstGeom>
            <a:noFill/>
            <a:ln w="9525">
              <a:solidFill>
                <a:srgbClr val="000000"/>
              </a:solidFill>
              <a:round/>
              <a:headEnd/>
              <a:tailEnd/>
            </a:ln>
          </p:spPr>
          <p:txBody>
            <a:bodyPr/>
            <a:lstStyle/>
            <a:p>
              <a:endParaRPr lang="en-US"/>
            </a:p>
          </p:txBody>
        </p:sp>
        <p:sp>
          <p:nvSpPr>
            <p:cNvPr id="59" name="Line 59"/>
            <p:cNvSpPr>
              <a:spLocks noChangeShapeType="1"/>
            </p:cNvSpPr>
            <p:nvPr/>
          </p:nvSpPr>
          <p:spPr bwMode="auto">
            <a:xfrm>
              <a:off x="4041" y="3611"/>
              <a:ext cx="6465" cy="0"/>
            </a:xfrm>
            <a:prstGeom prst="line">
              <a:avLst/>
            </a:prstGeom>
            <a:noFill/>
            <a:ln w="9525">
              <a:solidFill>
                <a:srgbClr val="000000"/>
              </a:solidFill>
              <a:round/>
              <a:headEnd/>
              <a:tailEnd/>
            </a:ln>
          </p:spPr>
          <p:txBody>
            <a:bodyPr/>
            <a:lstStyle/>
            <a:p>
              <a:endParaRPr lang="en-US"/>
            </a:p>
          </p:txBody>
        </p:sp>
        <p:sp>
          <p:nvSpPr>
            <p:cNvPr id="60" name="Line 60"/>
            <p:cNvSpPr>
              <a:spLocks noChangeShapeType="1"/>
            </p:cNvSpPr>
            <p:nvPr/>
          </p:nvSpPr>
          <p:spPr bwMode="auto">
            <a:xfrm>
              <a:off x="4041" y="3461"/>
              <a:ext cx="6465" cy="0"/>
            </a:xfrm>
            <a:prstGeom prst="line">
              <a:avLst/>
            </a:prstGeom>
            <a:noFill/>
            <a:ln w="9525">
              <a:solidFill>
                <a:srgbClr val="000000"/>
              </a:solidFill>
              <a:round/>
              <a:headEnd/>
              <a:tailEnd/>
            </a:ln>
          </p:spPr>
          <p:txBody>
            <a:bodyPr/>
            <a:lstStyle/>
            <a:p>
              <a:endParaRPr lang="en-US"/>
            </a:p>
          </p:txBody>
        </p:sp>
        <p:sp>
          <p:nvSpPr>
            <p:cNvPr id="61" name="Line 61"/>
            <p:cNvSpPr>
              <a:spLocks noChangeShapeType="1"/>
            </p:cNvSpPr>
            <p:nvPr/>
          </p:nvSpPr>
          <p:spPr bwMode="auto">
            <a:xfrm>
              <a:off x="4041" y="3341"/>
              <a:ext cx="6465" cy="0"/>
            </a:xfrm>
            <a:prstGeom prst="line">
              <a:avLst/>
            </a:prstGeom>
            <a:noFill/>
            <a:ln w="9525">
              <a:solidFill>
                <a:srgbClr val="000000"/>
              </a:solidFill>
              <a:round/>
              <a:headEnd/>
              <a:tailEnd/>
            </a:ln>
          </p:spPr>
          <p:txBody>
            <a:bodyPr/>
            <a:lstStyle/>
            <a:p>
              <a:endParaRPr lang="en-US"/>
            </a:p>
          </p:txBody>
        </p:sp>
        <p:sp>
          <p:nvSpPr>
            <p:cNvPr id="62" name="Line 62"/>
            <p:cNvSpPr>
              <a:spLocks noChangeShapeType="1"/>
            </p:cNvSpPr>
            <p:nvPr/>
          </p:nvSpPr>
          <p:spPr bwMode="auto">
            <a:xfrm>
              <a:off x="4041" y="3251"/>
              <a:ext cx="6465" cy="0"/>
            </a:xfrm>
            <a:prstGeom prst="line">
              <a:avLst/>
            </a:prstGeom>
            <a:noFill/>
            <a:ln w="9525">
              <a:solidFill>
                <a:srgbClr val="000000"/>
              </a:solidFill>
              <a:round/>
              <a:headEnd/>
              <a:tailEnd/>
            </a:ln>
          </p:spPr>
          <p:txBody>
            <a:bodyPr/>
            <a:lstStyle/>
            <a:p>
              <a:endParaRPr lang="en-US"/>
            </a:p>
          </p:txBody>
        </p:sp>
        <p:sp>
          <p:nvSpPr>
            <p:cNvPr id="63" name="Line 63"/>
            <p:cNvSpPr>
              <a:spLocks noChangeShapeType="1"/>
            </p:cNvSpPr>
            <p:nvPr/>
          </p:nvSpPr>
          <p:spPr bwMode="auto">
            <a:xfrm>
              <a:off x="4041" y="3146"/>
              <a:ext cx="6465" cy="0"/>
            </a:xfrm>
            <a:prstGeom prst="line">
              <a:avLst/>
            </a:prstGeom>
            <a:noFill/>
            <a:ln w="9525">
              <a:solidFill>
                <a:srgbClr val="000000"/>
              </a:solidFill>
              <a:round/>
              <a:headEnd/>
              <a:tailEnd/>
            </a:ln>
          </p:spPr>
          <p:txBody>
            <a:bodyPr/>
            <a:lstStyle/>
            <a:p>
              <a:endParaRPr lang="en-US"/>
            </a:p>
          </p:txBody>
        </p:sp>
        <p:sp>
          <p:nvSpPr>
            <p:cNvPr id="64" name="Line 64"/>
            <p:cNvSpPr>
              <a:spLocks noChangeShapeType="1"/>
            </p:cNvSpPr>
            <p:nvPr/>
          </p:nvSpPr>
          <p:spPr bwMode="auto">
            <a:xfrm>
              <a:off x="4041" y="3071"/>
              <a:ext cx="6465" cy="0"/>
            </a:xfrm>
            <a:prstGeom prst="line">
              <a:avLst/>
            </a:prstGeom>
            <a:noFill/>
            <a:ln w="9525">
              <a:solidFill>
                <a:srgbClr val="000000"/>
              </a:solidFill>
              <a:round/>
              <a:headEnd/>
              <a:tailEnd/>
            </a:ln>
          </p:spPr>
          <p:txBody>
            <a:bodyPr/>
            <a:lstStyle/>
            <a:p>
              <a:endParaRPr lang="en-US"/>
            </a:p>
          </p:txBody>
        </p:sp>
        <p:sp>
          <p:nvSpPr>
            <p:cNvPr id="65" name="Line 65"/>
            <p:cNvSpPr>
              <a:spLocks noChangeShapeType="1"/>
            </p:cNvSpPr>
            <p:nvPr/>
          </p:nvSpPr>
          <p:spPr bwMode="auto">
            <a:xfrm>
              <a:off x="4041" y="3011"/>
              <a:ext cx="6465" cy="0"/>
            </a:xfrm>
            <a:prstGeom prst="line">
              <a:avLst/>
            </a:prstGeom>
            <a:noFill/>
            <a:ln w="9525">
              <a:solidFill>
                <a:srgbClr val="000000"/>
              </a:solidFill>
              <a:round/>
              <a:headEnd/>
              <a:tailEnd/>
            </a:ln>
          </p:spPr>
          <p:txBody>
            <a:bodyPr/>
            <a:lstStyle/>
            <a:p>
              <a:endParaRPr lang="en-US"/>
            </a:p>
          </p:txBody>
        </p:sp>
        <p:sp>
          <p:nvSpPr>
            <p:cNvPr id="66" name="Freeform 66"/>
            <p:cNvSpPr>
              <a:spLocks/>
            </p:cNvSpPr>
            <p:nvPr/>
          </p:nvSpPr>
          <p:spPr bwMode="auto">
            <a:xfrm>
              <a:off x="4041" y="3347"/>
              <a:ext cx="6465" cy="1395"/>
            </a:xfrm>
            <a:custGeom>
              <a:avLst/>
              <a:gdLst>
                <a:gd name="T0" fmla="*/ 0 w 6465"/>
                <a:gd name="T1" fmla="*/ 0 h 1395"/>
                <a:gd name="T2" fmla="*/ 645 w 6465"/>
                <a:gd name="T3" fmla="*/ 300 h 1395"/>
                <a:gd name="T4" fmla="*/ 1260 w 6465"/>
                <a:gd name="T5" fmla="*/ 540 h 1395"/>
                <a:gd name="T6" fmla="*/ 2145 w 6465"/>
                <a:gd name="T7" fmla="*/ 810 h 1395"/>
                <a:gd name="T8" fmla="*/ 3420 w 6465"/>
                <a:gd name="T9" fmla="*/ 1050 h 1395"/>
                <a:gd name="T10" fmla="*/ 4935 w 6465"/>
                <a:gd name="T11" fmla="*/ 1260 h 1395"/>
                <a:gd name="T12" fmla="*/ 5790 w 6465"/>
                <a:gd name="T13" fmla="*/ 1335 h 1395"/>
                <a:gd name="T14" fmla="*/ 6465 w 6465"/>
                <a:gd name="T15" fmla="*/ 1395 h 1395"/>
                <a:gd name="T16" fmla="*/ 0 60000 65536"/>
                <a:gd name="T17" fmla="*/ 0 60000 65536"/>
                <a:gd name="T18" fmla="*/ 0 60000 65536"/>
                <a:gd name="T19" fmla="*/ 0 60000 65536"/>
                <a:gd name="T20" fmla="*/ 0 60000 65536"/>
                <a:gd name="T21" fmla="*/ 0 60000 65536"/>
                <a:gd name="T22" fmla="*/ 0 60000 65536"/>
                <a:gd name="T23" fmla="*/ 0 60000 65536"/>
                <a:gd name="T24" fmla="*/ 0 w 6465"/>
                <a:gd name="T25" fmla="*/ 0 h 1395"/>
                <a:gd name="T26" fmla="*/ 6465 w 6465"/>
                <a:gd name="T27" fmla="*/ 1395 h 13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65" h="1395">
                  <a:moveTo>
                    <a:pt x="0" y="0"/>
                  </a:moveTo>
                  <a:cubicBezTo>
                    <a:pt x="217" y="105"/>
                    <a:pt x="435" y="210"/>
                    <a:pt x="645" y="300"/>
                  </a:cubicBezTo>
                  <a:cubicBezTo>
                    <a:pt x="855" y="390"/>
                    <a:pt x="1010" y="455"/>
                    <a:pt x="1260" y="540"/>
                  </a:cubicBezTo>
                  <a:cubicBezTo>
                    <a:pt x="1510" y="625"/>
                    <a:pt x="1785" y="725"/>
                    <a:pt x="2145" y="810"/>
                  </a:cubicBezTo>
                  <a:cubicBezTo>
                    <a:pt x="2505" y="895"/>
                    <a:pt x="2955" y="975"/>
                    <a:pt x="3420" y="1050"/>
                  </a:cubicBezTo>
                  <a:cubicBezTo>
                    <a:pt x="3885" y="1125"/>
                    <a:pt x="4540" y="1213"/>
                    <a:pt x="4935" y="1260"/>
                  </a:cubicBezTo>
                  <a:cubicBezTo>
                    <a:pt x="5330" y="1307"/>
                    <a:pt x="5535" y="1312"/>
                    <a:pt x="5790" y="1335"/>
                  </a:cubicBezTo>
                  <a:cubicBezTo>
                    <a:pt x="6045" y="1358"/>
                    <a:pt x="6255" y="1376"/>
                    <a:pt x="6465" y="1395"/>
                  </a:cubicBezTo>
                </a:path>
              </a:pathLst>
            </a:custGeom>
            <a:noFill/>
            <a:ln w="12700" cap="flat" cmpd="sng">
              <a:solidFill>
                <a:srgbClr val="000000"/>
              </a:solidFill>
              <a:prstDash val="solid"/>
              <a:round/>
              <a:headEnd/>
              <a:tailEnd/>
            </a:ln>
          </p:spPr>
          <p:txBody>
            <a:bodyPr/>
            <a:lstStyle/>
            <a:p>
              <a:endParaRPr lang="en-US"/>
            </a:p>
          </p:txBody>
        </p:sp>
        <p:grpSp>
          <p:nvGrpSpPr>
            <p:cNvPr id="67" name="Group 67"/>
            <p:cNvGrpSpPr>
              <a:grpSpLocks/>
            </p:cNvGrpSpPr>
            <p:nvPr/>
          </p:nvGrpSpPr>
          <p:grpSpPr bwMode="auto">
            <a:xfrm>
              <a:off x="7776" y="3168"/>
              <a:ext cx="2448" cy="1083"/>
              <a:chOff x="4341" y="6288"/>
              <a:chExt cx="3630" cy="1515"/>
            </a:xfrm>
          </p:grpSpPr>
          <p:sp>
            <p:nvSpPr>
              <p:cNvPr id="83" name="Rectangle 68"/>
              <p:cNvSpPr>
                <a:spLocks noChangeArrowheads="1"/>
              </p:cNvSpPr>
              <p:nvPr/>
            </p:nvSpPr>
            <p:spPr bwMode="auto">
              <a:xfrm>
                <a:off x="4341" y="6288"/>
                <a:ext cx="3630" cy="1515"/>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84" name="Rectangle 69"/>
              <p:cNvSpPr>
                <a:spLocks noChangeArrowheads="1"/>
              </p:cNvSpPr>
              <p:nvPr/>
            </p:nvSpPr>
            <p:spPr bwMode="auto">
              <a:xfrm>
                <a:off x="4797" y="7425"/>
                <a:ext cx="2163"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85" name="Rectangle 70"/>
              <p:cNvSpPr>
                <a:spLocks noChangeArrowheads="1"/>
              </p:cNvSpPr>
              <p:nvPr/>
            </p:nvSpPr>
            <p:spPr bwMode="auto">
              <a:xfrm>
                <a:off x="5643" y="7163"/>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86" name="Line 71"/>
              <p:cNvSpPr>
                <a:spLocks noChangeShapeType="1"/>
              </p:cNvSpPr>
              <p:nvPr/>
            </p:nvSpPr>
            <p:spPr bwMode="auto">
              <a:xfrm flipV="1">
                <a:off x="6113" y="6639"/>
                <a:ext cx="377" cy="524"/>
              </a:xfrm>
              <a:prstGeom prst="line">
                <a:avLst/>
              </a:prstGeom>
              <a:noFill/>
              <a:ln w="9525">
                <a:solidFill>
                  <a:srgbClr val="000000"/>
                </a:solidFill>
                <a:round/>
                <a:headEnd/>
                <a:tailEnd/>
              </a:ln>
            </p:spPr>
            <p:txBody>
              <a:bodyPr/>
              <a:lstStyle/>
              <a:p>
                <a:endParaRPr lang="en-US"/>
              </a:p>
            </p:txBody>
          </p:sp>
          <p:sp>
            <p:nvSpPr>
              <p:cNvPr id="87" name="Line 72"/>
              <p:cNvSpPr>
                <a:spLocks noChangeShapeType="1"/>
              </p:cNvSpPr>
              <p:nvPr/>
            </p:nvSpPr>
            <p:spPr bwMode="auto">
              <a:xfrm flipV="1">
                <a:off x="5643" y="6639"/>
                <a:ext cx="376" cy="524"/>
              </a:xfrm>
              <a:prstGeom prst="line">
                <a:avLst/>
              </a:prstGeom>
              <a:noFill/>
              <a:ln w="9525">
                <a:solidFill>
                  <a:srgbClr val="000000"/>
                </a:solidFill>
                <a:round/>
                <a:headEnd/>
                <a:tailEnd/>
              </a:ln>
            </p:spPr>
            <p:txBody>
              <a:bodyPr/>
              <a:lstStyle/>
              <a:p>
                <a:endParaRPr lang="en-US"/>
              </a:p>
            </p:txBody>
          </p:sp>
          <p:sp>
            <p:nvSpPr>
              <p:cNvPr id="88" name="Line 73"/>
              <p:cNvSpPr>
                <a:spLocks noChangeShapeType="1"/>
              </p:cNvSpPr>
              <p:nvPr/>
            </p:nvSpPr>
            <p:spPr bwMode="auto">
              <a:xfrm flipV="1">
                <a:off x="6113" y="6705"/>
                <a:ext cx="377" cy="524"/>
              </a:xfrm>
              <a:prstGeom prst="line">
                <a:avLst/>
              </a:prstGeom>
              <a:noFill/>
              <a:ln w="9525">
                <a:solidFill>
                  <a:srgbClr val="000000"/>
                </a:solidFill>
                <a:round/>
                <a:headEnd/>
                <a:tailEnd/>
              </a:ln>
            </p:spPr>
            <p:txBody>
              <a:bodyPr/>
              <a:lstStyle/>
              <a:p>
                <a:endParaRPr lang="en-US"/>
              </a:p>
            </p:txBody>
          </p:sp>
          <p:sp>
            <p:nvSpPr>
              <p:cNvPr id="89" name="Line 74"/>
              <p:cNvSpPr>
                <a:spLocks noChangeShapeType="1"/>
              </p:cNvSpPr>
              <p:nvPr/>
            </p:nvSpPr>
            <p:spPr bwMode="auto">
              <a:xfrm flipV="1">
                <a:off x="4797" y="6639"/>
                <a:ext cx="564" cy="786"/>
              </a:xfrm>
              <a:prstGeom prst="line">
                <a:avLst/>
              </a:prstGeom>
              <a:noFill/>
              <a:ln w="9525">
                <a:solidFill>
                  <a:srgbClr val="000000"/>
                </a:solidFill>
                <a:round/>
                <a:headEnd/>
                <a:tailEnd/>
              </a:ln>
            </p:spPr>
            <p:txBody>
              <a:bodyPr/>
              <a:lstStyle/>
              <a:p>
                <a:endParaRPr lang="en-US"/>
              </a:p>
            </p:txBody>
          </p:sp>
          <p:sp>
            <p:nvSpPr>
              <p:cNvPr id="90" name="Line 75"/>
              <p:cNvSpPr>
                <a:spLocks noChangeShapeType="1"/>
              </p:cNvSpPr>
              <p:nvPr/>
            </p:nvSpPr>
            <p:spPr bwMode="auto">
              <a:xfrm flipV="1">
                <a:off x="6960" y="6639"/>
                <a:ext cx="564" cy="786"/>
              </a:xfrm>
              <a:prstGeom prst="line">
                <a:avLst/>
              </a:prstGeom>
              <a:noFill/>
              <a:ln w="9525">
                <a:solidFill>
                  <a:srgbClr val="000000"/>
                </a:solidFill>
                <a:round/>
                <a:headEnd/>
                <a:tailEnd/>
              </a:ln>
            </p:spPr>
            <p:txBody>
              <a:bodyPr/>
              <a:lstStyle/>
              <a:p>
                <a:endParaRPr lang="en-US"/>
              </a:p>
            </p:txBody>
          </p:sp>
          <p:sp>
            <p:nvSpPr>
              <p:cNvPr id="91" name="Line 76"/>
              <p:cNvSpPr>
                <a:spLocks noChangeShapeType="1"/>
              </p:cNvSpPr>
              <p:nvPr/>
            </p:nvSpPr>
            <p:spPr bwMode="auto">
              <a:xfrm flipV="1">
                <a:off x="6960" y="6705"/>
                <a:ext cx="564" cy="786"/>
              </a:xfrm>
              <a:prstGeom prst="line">
                <a:avLst/>
              </a:prstGeom>
              <a:noFill/>
              <a:ln w="9525">
                <a:solidFill>
                  <a:srgbClr val="000000"/>
                </a:solidFill>
                <a:round/>
                <a:headEnd/>
                <a:tailEnd/>
              </a:ln>
            </p:spPr>
            <p:txBody>
              <a:bodyPr/>
              <a:lstStyle/>
              <a:p>
                <a:endParaRPr lang="en-US"/>
              </a:p>
            </p:txBody>
          </p:sp>
        </p:grpSp>
        <p:sp>
          <p:nvSpPr>
            <p:cNvPr id="68" name="Text Box 77"/>
            <p:cNvSpPr txBox="1">
              <a:spLocks noChangeArrowheads="1"/>
            </p:cNvSpPr>
            <p:nvPr/>
          </p:nvSpPr>
          <p:spPr bwMode="auto">
            <a:xfrm>
              <a:off x="6408" y="8414"/>
              <a:ext cx="1845" cy="474"/>
            </a:xfrm>
            <a:prstGeom prst="rect">
              <a:avLst/>
            </a:prstGeom>
            <a:noFill/>
            <a:ln w="9525">
              <a:noFill/>
              <a:miter lim="800000"/>
              <a:headEnd/>
              <a:tailEnd/>
            </a:ln>
          </p:spPr>
          <p:txBody>
            <a:bodyPr/>
            <a:lstStyle/>
            <a:p>
              <a:r>
                <a:rPr lang="en-US" sz="1200" i="1">
                  <a:latin typeface="Times New Roman" pitchFamily="18" charset="0"/>
                </a:rPr>
                <a:t>D / W</a:t>
              </a:r>
              <a:r>
                <a:rPr lang="en-US" sz="1200" i="1">
                  <a:latin typeface="Calibri" pitchFamily="34" charset="0"/>
                </a:rPr>
                <a:t>  </a:t>
              </a:r>
              <a:r>
                <a:rPr lang="en-US" sz="1200">
                  <a:latin typeface="Calibri" pitchFamily="34" charset="0"/>
                </a:rPr>
                <a:t>ratio</a:t>
              </a:r>
              <a:endParaRPr lang="en-US">
                <a:latin typeface="Calibri" pitchFamily="34" charset="0"/>
              </a:endParaRPr>
            </a:p>
          </p:txBody>
        </p:sp>
        <p:sp>
          <p:nvSpPr>
            <p:cNvPr id="69" name="Text Box 78"/>
            <p:cNvSpPr txBox="1">
              <a:spLocks noChangeArrowheads="1"/>
            </p:cNvSpPr>
            <p:nvPr/>
          </p:nvSpPr>
          <p:spPr bwMode="auto">
            <a:xfrm>
              <a:off x="5847" y="8043"/>
              <a:ext cx="825" cy="474"/>
            </a:xfrm>
            <a:prstGeom prst="rect">
              <a:avLst/>
            </a:prstGeom>
            <a:noFill/>
            <a:ln w="9525">
              <a:noFill/>
              <a:miter lim="800000"/>
              <a:headEnd/>
              <a:tailEnd/>
            </a:ln>
          </p:spPr>
          <p:txBody>
            <a:bodyPr/>
            <a:lstStyle/>
            <a:p>
              <a:r>
                <a:rPr lang="en-US" sz="1200">
                  <a:latin typeface="Calibri" pitchFamily="34" charset="0"/>
                </a:rPr>
                <a:t>1</a:t>
              </a:r>
              <a:endParaRPr lang="en-US">
                <a:latin typeface="Calibri" pitchFamily="34" charset="0"/>
              </a:endParaRPr>
            </a:p>
          </p:txBody>
        </p:sp>
        <p:sp>
          <p:nvSpPr>
            <p:cNvPr id="70" name="Text Box 79"/>
            <p:cNvSpPr txBox="1">
              <a:spLocks noChangeArrowheads="1"/>
            </p:cNvSpPr>
            <p:nvPr/>
          </p:nvSpPr>
          <p:spPr bwMode="auto">
            <a:xfrm>
              <a:off x="3642" y="8043"/>
              <a:ext cx="825" cy="474"/>
            </a:xfrm>
            <a:prstGeom prst="rect">
              <a:avLst/>
            </a:prstGeom>
            <a:noFill/>
            <a:ln w="9525">
              <a:noFill/>
              <a:miter lim="800000"/>
              <a:headEnd/>
              <a:tailEnd/>
            </a:ln>
          </p:spPr>
          <p:txBody>
            <a:bodyPr/>
            <a:lstStyle/>
            <a:p>
              <a:r>
                <a:rPr lang="en-US" sz="1200">
                  <a:latin typeface="Calibri" pitchFamily="34" charset="0"/>
                </a:rPr>
                <a:t>0.1</a:t>
              </a:r>
              <a:endParaRPr lang="en-US">
                <a:latin typeface="Calibri" pitchFamily="34" charset="0"/>
              </a:endParaRPr>
            </a:p>
          </p:txBody>
        </p:sp>
        <p:sp>
          <p:nvSpPr>
            <p:cNvPr id="71" name="Text Box 80"/>
            <p:cNvSpPr txBox="1">
              <a:spLocks noChangeArrowheads="1"/>
            </p:cNvSpPr>
            <p:nvPr/>
          </p:nvSpPr>
          <p:spPr bwMode="auto">
            <a:xfrm>
              <a:off x="7932" y="8043"/>
              <a:ext cx="825" cy="474"/>
            </a:xfrm>
            <a:prstGeom prst="rect">
              <a:avLst/>
            </a:prstGeom>
            <a:noFill/>
            <a:ln w="9525">
              <a:noFill/>
              <a:miter lim="800000"/>
              <a:headEnd/>
              <a:tailEnd/>
            </a:ln>
          </p:spPr>
          <p:txBody>
            <a:bodyPr/>
            <a:lstStyle/>
            <a:p>
              <a:r>
                <a:rPr lang="en-US" sz="1200">
                  <a:latin typeface="Calibri" pitchFamily="34" charset="0"/>
                </a:rPr>
                <a:t>10</a:t>
              </a:r>
              <a:endParaRPr lang="en-US">
                <a:latin typeface="Calibri" pitchFamily="34" charset="0"/>
              </a:endParaRPr>
            </a:p>
          </p:txBody>
        </p:sp>
        <p:sp>
          <p:nvSpPr>
            <p:cNvPr id="72" name="Text Box 81"/>
            <p:cNvSpPr txBox="1">
              <a:spLocks noChangeArrowheads="1"/>
            </p:cNvSpPr>
            <p:nvPr/>
          </p:nvSpPr>
          <p:spPr bwMode="auto">
            <a:xfrm>
              <a:off x="10122" y="8043"/>
              <a:ext cx="825" cy="474"/>
            </a:xfrm>
            <a:prstGeom prst="rect">
              <a:avLst/>
            </a:prstGeom>
            <a:noFill/>
            <a:ln w="9525">
              <a:noFill/>
              <a:miter lim="800000"/>
              <a:headEnd/>
              <a:tailEnd/>
            </a:ln>
          </p:spPr>
          <p:txBody>
            <a:bodyPr/>
            <a:lstStyle/>
            <a:p>
              <a:r>
                <a:rPr lang="en-US" sz="1200">
                  <a:latin typeface="Calibri" pitchFamily="34" charset="0"/>
                </a:rPr>
                <a:t>100</a:t>
              </a:r>
              <a:endParaRPr lang="en-US">
                <a:latin typeface="Calibri" pitchFamily="34" charset="0"/>
              </a:endParaRPr>
            </a:p>
          </p:txBody>
        </p:sp>
        <p:sp>
          <p:nvSpPr>
            <p:cNvPr id="73" name="Text Box 82"/>
            <p:cNvSpPr txBox="1">
              <a:spLocks noChangeArrowheads="1"/>
            </p:cNvSpPr>
            <p:nvPr/>
          </p:nvSpPr>
          <p:spPr bwMode="auto">
            <a:xfrm>
              <a:off x="2682" y="3978"/>
              <a:ext cx="1395" cy="474"/>
            </a:xfrm>
            <a:prstGeom prst="rect">
              <a:avLst/>
            </a:prstGeom>
            <a:noFill/>
            <a:ln w="9525">
              <a:noFill/>
              <a:miter lim="800000"/>
              <a:headEnd/>
              <a:tailEnd/>
            </a:ln>
          </p:spPr>
          <p:txBody>
            <a:bodyPr/>
            <a:lstStyle/>
            <a:p>
              <a:r>
                <a:rPr lang="en-US" sz="1200">
                  <a:latin typeface="Calibri" pitchFamily="34" charset="0"/>
                </a:rPr>
                <a:t>100 pF/m</a:t>
              </a:r>
              <a:endParaRPr lang="en-US">
                <a:latin typeface="Calibri" pitchFamily="34" charset="0"/>
              </a:endParaRPr>
            </a:p>
          </p:txBody>
        </p:sp>
        <p:sp>
          <p:nvSpPr>
            <p:cNvPr id="74" name="Text Box 83"/>
            <p:cNvSpPr txBox="1">
              <a:spLocks noChangeArrowheads="1"/>
            </p:cNvSpPr>
            <p:nvPr/>
          </p:nvSpPr>
          <p:spPr bwMode="auto">
            <a:xfrm>
              <a:off x="2577" y="2718"/>
              <a:ext cx="1485" cy="474"/>
            </a:xfrm>
            <a:prstGeom prst="rect">
              <a:avLst/>
            </a:prstGeom>
            <a:noFill/>
            <a:ln w="9525">
              <a:noFill/>
              <a:miter lim="800000"/>
              <a:headEnd/>
              <a:tailEnd/>
            </a:ln>
          </p:spPr>
          <p:txBody>
            <a:bodyPr/>
            <a:lstStyle/>
            <a:p>
              <a:r>
                <a:rPr lang="en-US" sz="1200">
                  <a:latin typeface="Calibri" pitchFamily="34" charset="0"/>
                </a:rPr>
                <a:t>1000 pF/m</a:t>
              </a:r>
              <a:endParaRPr lang="en-US">
                <a:latin typeface="Calibri" pitchFamily="34" charset="0"/>
              </a:endParaRPr>
            </a:p>
          </p:txBody>
        </p:sp>
        <p:sp>
          <p:nvSpPr>
            <p:cNvPr id="75" name="Text Box 84"/>
            <p:cNvSpPr txBox="1">
              <a:spLocks noChangeArrowheads="1"/>
            </p:cNvSpPr>
            <p:nvPr/>
          </p:nvSpPr>
          <p:spPr bwMode="auto">
            <a:xfrm>
              <a:off x="2742" y="5193"/>
              <a:ext cx="1335" cy="474"/>
            </a:xfrm>
            <a:prstGeom prst="rect">
              <a:avLst/>
            </a:prstGeom>
            <a:noFill/>
            <a:ln w="9525">
              <a:noFill/>
              <a:miter lim="800000"/>
              <a:headEnd/>
              <a:tailEnd/>
            </a:ln>
          </p:spPr>
          <p:txBody>
            <a:bodyPr/>
            <a:lstStyle/>
            <a:p>
              <a:r>
                <a:rPr lang="en-US" sz="1200">
                  <a:latin typeface="Calibri" pitchFamily="34" charset="0"/>
                </a:rPr>
                <a:t>10 pF/m</a:t>
              </a:r>
              <a:endParaRPr lang="en-US">
                <a:latin typeface="Calibri" pitchFamily="34" charset="0"/>
              </a:endParaRPr>
            </a:p>
          </p:txBody>
        </p:sp>
        <p:sp>
          <p:nvSpPr>
            <p:cNvPr id="76" name="Text Box 85"/>
            <p:cNvSpPr txBox="1">
              <a:spLocks noChangeArrowheads="1"/>
            </p:cNvSpPr>
            <p:nvPr/>
          </p:nvSpPr>
          <p:spPr bwMode="auto">
            <a:xfrm>
              <a:off x="2787" y="6453"/>
              <a:ext cx="1290" cy="474"/>
            </a:xfrm>
            <a:prstGeom prst="rect">
              <a:avLst/>
            </a:prstGeom>
            <a:noFill/>
            <a:ln w="9525">
              <a:noFill/>
              <a:miter lim="800000"/>
              <a:headEnd/>
              <a:tailEnd/>
            </a:ln>
          </p:spPr>
          <p:txBody>
            <a:bodyPr/>
            <a:lstStyle/>
            <a:p>
              <a:r>
                <a:rPr lang="en-US" sz="1200">
                  <a:latin typeface="Calibri" pitchFamily="34" charset="0"/>
                </a:rPr>
                <a:t>1 pF/m</a:t>
              </a:r>
              <a:endParaRPr lang="en-US">
                <a:latin typeface="Calibri" pitchFamily="34" charset="0"/>
              </a:endParaRPr>
            </a:p>
          </p:txBody>
        </p:sp>
        <p:sp>
          <p:nvSpPr>
            <p:cNvPr id="77" name="Text Box 86"/>
            <p:cNvSpPr txBox="1">
              <a:spLocks noChangeArrowheads="1"/>
            </p:cNvSpPr>
            <p:nvPr/>
          </p:nvSpPr>
          <p:spPr bwMode="auto">
            <a:xfrm>
              <a:off x="2622" y="7683"/>
              <a:ext cx="1455" cy="474"/>
            </a:xfrm>
            <a:prstGeom prst="rect">
              <a:avLst/>
            </a:prstGeom>
            <a:noFill/>
            <a:ln w="9525">
              <a:noFill/>
              <a:miter lim="800000"/>
              <a:headEnd/>
              <a:tailEnd/>
            </a:ln>
          </p:spPr>
          <p:txBody>
            <a:bodyPr/>
            <a:lstStyle/>
            <a:p>
              <a:r>
                <a:rPr lang="en-US" sz="1200">
                  <a:latin typeface="Calibri" pitchFamily="34" charset="0"/>
                </a:rPr>
                <a:t>0.1 pF/m</a:t>
              </a:r>
              <a:endParaRPr lang="en-US">
                <a:latin typeface="Calibri" pitchFamily="34" charset="0"/>
              </a:endParaRPr>
            </a:p>
          </p:txBody>
        </p:sp>
        <p:sp>
          <p:nvSpPr>
            <p:cNvPr id="78" name="Text Box 87"/>
            <p:cNvSpPr txBox="1">
              <a:spLocks noChangeArrowheads="1"/>
            </p:cNvSpPr>
            <p:nvPr/>
          </p:nvSpPr>
          <p:spPr bwMode="auto">
            <a:xfrm>
              <a:off x="1224" y="4382"/>
              <a:ext cx="1755" cy="1734"/>
            </a:xfrm>
            <a:prstGeom prst="rect">
              <a:avLst/>
            </a:prstGeom>
            <a:noFill/>
            <a:ln w="9525">
              <a:noFill/>
              <a:miter lim="800000"/>
              <a:headEnd/>
              <a:tailEnd/>
            </a:ln>
          </p:spPr>
          <p:txBody>
            <a:bodyPr/>
            <a:lstStyle/>
            <a:p>
              <a:r>
                <a:rPr lang="en-US" sz="1200">
                  <a:latin typeface="Calibri" pitchFamily="34" charset="0"/>
                </a:rPr>
                <a:t>Trace-to-ground</a:t>
              </a:r>
            </a:p>
            <a:p>
              <a:r>
                <a:rPr lang="en-US" sz="1200">
                  <a:latin typeface="Calibri" pitchFamily="34" charset="0"/>
                </a:rPr>
                <a:t>capacitance per unit length</a:t>
              </a:r>
              <a:endParaRPr lang="en-US">
                <a:latin typeface="Calibri" pitchFamily="34" charset="0"/>
              </a:endParaRPr>
            </a:p>
          </p:txBody>
        </p:sp>
        <p:sp>
          <p:nvSpPr>
            <p:cNvPr id="79" name="Line 88"/>
            <p:cNvSpPr>
              <a:spLocks noChangeShapeType="1"/>
            </p:cNvSpPr>
            <p:nvPr/>
          </p:nvSpPr>
          <p:spPr bwMode="auto">
            <a:xfrm>
              <a:off x="4281" y="2321"/>
              <a:ext cx="1005" cy="0"/>
            </a:xfrm>
            <a:prstGeom prst="line">
              <a:avLst/>
            </a:prstGeom>
            <a:noFill/>
            <a:ln w="12700">
              <a:solidFill>
                <a:srgbClr val="000000"/>
              </a:solidFill>
              <a:prstDash val="dash"/>
              <a:round/>
              <a:headEnd/>
              <a:tailEnd/>
            </a:ln>
          </p:spPr>
          <p:txBody>
            <a:bodyPr/>
            <a:lstStyle/>
            <a:p>
              <a:endParaRPr lang="en-US"/>
            </a:p>
          </p:txBody>
        </p:sp>
        <p:sp>
          <p:nvSpPr>
            <p:cNvPr id="80" name="Line 89"/>
            <p:cNvSpPr>
              <a:spLocks noChangeShapeType="1"/>
            </p:cNvSpPr>
            <p:nvPr/>
          </p:nvSpPr>
          <p:spPr bwMode="auto">
            <a:xfrm>
              <a:off x="4296" y="2666"/>
              <a:ext cx="1005" cy="0"/>
            </a:xfrm>
            <a:prstGeom prst="line">
              <a:avLst/>
            </a:prstGeom>
            <a:noFill/>
            <a:ln w="12700">
              <a:solidFill>
                <a:srgbClr val="000000"/>
              </a:solidFill>
              <a:round/>
              <a:headEnd/>
              <a:tailEnd/>
            </a:ln>
          </p:spPr>
          <p:txBody>
            <a:bodyPr/>
            <a:lstStyle/>
            <a:p>
              <a:endParaRPr lang="en-US"/>
            </a:p>
          </p:txBody>
        </p:sp>
        <p:sp>
          <p:nvSpPr>
            <p:cNvPr id="81" name="Text Box 90"/>
            <p:cNvSpPr txBox="1">
              <a:spLocks noChangeArrowheads="1"/>
            </p:cNvSpPr>
            <p:nvPr/>
          </p:nvSpPr>
          <p:spPr bwMode="auto">
            <a:xfrm>
              <a:off x="5367" y="2088"/>
              <a:ext cx="1965" cy="474"/>
            </a:xfrm>
            <a:prstGeom prst="rect">
              <a:avLst/>
            </a:prstGeom>
            <a:noFill/>
            <a:ln w="9525">
              <a:noFill/>
              <a:miter lim="800000"/>
              <a:headEnd/>
              <a:tailEnd/>
            </a:ln>
          </p:spPr>
          <p:txBody>
            <a:bodyPr/>
            <a:lstStyle/>
            <a:p>
              <a:r>
                <a:rPr lang="en-US" sz="1200">
                  <a:latin typeface="Calibri" pitchFamily="34" charset="0"/>
                </a:rPr>
                <a:t>Crude estimate</a:t>
              </a:r>
              <a:endParaRPr lang="en-US">
                <a:latin typeface="Calibri" pitchFamily="34" charset="0"/>
              </a:endParaRPr>
            </a:p>
          </p:txBody>
        </p:sp>
        <p:sp>
          <p:nvSpPr>
            <p:cNvPr id="82" name="Text Box 91"/>
            <p:cNvSpPr txBox="1">
              <a:spLocks noChangeArrowheads="1"/>
            </p:cNvSpPr>
            <p:nvPr/>
          </p:nvSpPr>
          <p:spPr bwMode="auto">
            <a:xfrm>
              <a:off x="5367" y="2433"/>
              <a:ext cx="4860" cy="429"/>
            </a:xfrm>
            <a:prstGeom prst="rect">
              <a:avLst/>
            </a:prstGeom>
            <a:noFill/>
            <a:ln w="9525">
              <a:noFill/>
              <a:miter lim="800000"/>
              <a:headEnd/>
              <a:tailEnd/>
            </a:ln>
          </p:spPr>
          <p:txBody>
            <a:bodyPr/>
            <a:lstStyle/>
            <a:p>
              <a:r>
                <a:rPr lang="en-US" sz="1200">
                  <a:latin typeface="Calibri" pitchFamily="34" charset="0"/>
                </a:rPr>
                <a:t>Refined estimate (fringe effects included)</a:t>
              </a:r>
              <a:endParaRPr lang="en-US">
                <a:latin typeface="Calibri" pitchFamily="34" charset="0"/>
              </a:endParaRPr>
            </a:p>
          </p:txBody>
        </p:sp>
      </p:grpSp>
    </p:spTree>
    <p:extLst>
      <p:ext uri="{BB962C8B-B14F-4D97-AF65-F5344CB8AC3E}">
        <p14:creationId xmlns:p14="http://schemas.microsoft.com/office/powerpoint/2010/main" val="1974618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4294967295"/>
          </p:nvPr>
        </p:nvSpPr>
        <p:spPr bwMode="auto">
          <a:xfrm>
            <a:off x="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2"/>
            <a:r>
              <a:rPr lang="en-US" altLang="en-US" smtClean="0"/>
              <a:t>Next we consider the capacitance between two parallel traces on the same PCB layer.  This configuration occurs very frequently in PCB designs, since many traces run parallel to each other for several inches on a typical DIB</a:t>
            </a:r>
          </a:p>
          <a:p>
            <a:pPr lvl="2"/>
            <a:endParaRPr lang="en-US" altLang="en-US" smtClean="0"/>
          </a:p>
          <a:p>
            <a:pPr lvl="2"/>
            <a:endParaRPr lang="en-US" altLang="en-US" smtClean="0"/>
          </a:p>
          <a:p>
            <a:pPr lvl="2"/>
            <a:endParaRPr lang="en-US" altLang="en-US" smtClean="0"/>
          </a:p>
          <a:p>
            <a:pPr lvl="2"/>
            <a:endParaRPr lang="en-US" altLang="en-US" smtClean="0"/>
          </a:p>
          <a:p>
            <a:pPr lvl="2"/>
            <a:r>
              <a:rPr lang="en-US" altLang="en-US" smtClean="0"/>
              <a:t>If the trace-to-trace spacing, </a:t>
            </a:r>
            <a:r>
              <a:rPr lang="en-US" altLang="en-US" i="1" smtClean="0"/>
              <a:t>S</a:t>
            </a:r>
            <a:r>
              <a:rPr lang="en-US" altLang="en-US" smtClean="0"/>
              <a:t>, is equal to or larger than the trace width, </a:t>
            </a:r>
            <a:r>
              <a:rPr lang="en-US" altLang="en-US" i="1" smtClean="0"/>
              <a:t>W</a:t>
            </a:r>
            <a:r>
              <a:rPr lang="en-US" altLang="en-US" smtClean="0"/>
              <a:t>, we can approximate this configuration as two circular wires having the same cross sectional area as the traces and having a center-to-center spacing of </a:t>
            </a:r>
            <a:r>
              <a:rPr lang="en-US" altLang="en-US" i="1" smtClean="0"/>
              <a:t>S</a:t>
            </a:r>
            <a:r>
              <a:rPr lang="en-US" altLang="en-US" smtClean="0"/>
              <a:t>+</a:t>
            </a:r>
            <a:r>
              <a:rPr lang="en-US" altLang="en-US" i="1" smtClean="0"/>
              <a:t>W.</a:t>
            </a:r>
          </a:p>
        </p:txBody>
      </p:sp>
      <p:grpSp>
        <p:nvGrpSpPr>
          <p:cNvPr id="59395" name="Group 4"/>
          <p:cNvGrpSpPr>
            <a:grpSpLocks/>
          </p:cNvGrpSpPr>
          <p:nvPr/>
        </p:nvGrpSpPr>
        <p:grpSpPr bwMode="auto">
          <a:xfrm>
            <a:off x="2590800" y="3429000"/>
            <a:ext cx="3732213" cy="1079500"/>
            <a:chOff x="2994" y="2716"/>
            <a:chExt cx="6831" cy="1971"/>
          </a:xfrm>
        </p:grpSpPr>
        <p:sp>
          <p:nvSpPr>
            <p:cNvPr id="59396" name="Rectangle 5"/>
            <p:cNvSpPr>
              <a:spLocks noChangeArrowheads="1"/>
            </p:cNvSpPr>
            <p:nvPr/>
          </p:nvSpPr>
          <p:spPr bwMode="auto">
            <a:xfrm>
              <a:off x="3828" y="3868"/>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9397" name="Line 6"/>
            <p:cNvSpPr>
              <a:spLocks noChangeShapeType="1"/>
            </p:cNvSpPr>
            <p:nvPr/>
          </p:nvSpPr>
          <p:spPr bwMode="auto">
            <a:xfrm flipV="1">
              <a:off x="5268" y="271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8" name="Line 7"/>
            <p:cNvSpPr>
              <a:spLocks noChangeShapeType="1"/>
            </p:cNvSpPr>
            <p:nvPr/>
          </p:nvSpPr>
          <p:spPr bwMode="auto">
            <a:xfrm flipV="1">
              <a:off x="3828" y="271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9" name="Line 8"/>
            <p:cNvSpPr>
              <a:spLocks noChangeShapeType="1"/>
            </p:cNvSpPr>
            <p:nvPr/>
          </p:nvSpPr>
          <p:spPr bwMode="auto">
            <a:xfrm flipV="1">
              <a:off x="5268" y="2860"/>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0" name="AutoShape 9"/>
            <p:cNvSpPr>
              <a:spLocks/>
            </p:cNvSpPr>
            <p:nvPr/>
          </p:nvSpPr>
          <p:spPr bwMode="auto">
            <a:xfrm rot="16200000" flipV="1">
              <a:off x="4432" y="3480"/>
              <a:ext cx="201" cy="1440"/>
            </a:xfrm>
            <a:prstGeom prst="leftBrace">
              <a:avLst>
                <a:gd name="adj1" fmla="val 5970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9401" name="AutoShape 10"/>
            <p:cNvSpPr>
              <a:spLocks/>
            </p:cNvSpPr>
            <p:nvPr/>
          </p:nvSpPr>
          <p:spPr bwMode="auto">
            <a:xfrm>
              <a:off x="3540" y="3868"/>
              <a:ext cx="144" cy="144"/>
            </a:xfrm>
            <a:prstGeom prst="leftBrace">
              <a:avLst>
                <a:gd name="adj1" fmla="val 8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9402" name="Text Box 11"/>
            <p:cNvSpPr txBox="1">
              <a:spLocks noChangeArrowheads="1"/>
            </p:cNvSpPr>
            <p:nvPr/>
          </p:nvSpPr>
          <p:spPr bwMode="auto">
            <a:xfrm>
              <a:off x="4140" y="4213"/>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W</a:t>
              </a:r>
            </a:p>
          </p:txBody>
        </p:sp>
        <p:sp>
          <p:nvSpPr>
            <p:cNvPr id="59403" name="Text Box 12"/>
            <p:cNvSpPr txBox="1">
              <a:spLocks noChangeArrowheads="1"/>
            </p:cNvSpPr>
            <p:nvPr/>
          </p:nvSpPr>
          <p:spPr bwMode="auto">
            <a:xfrm>
              <a:off x="5922" y="3172"/>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S</a:t>
              </a:r>
            </a:p>
          </p:txBody>
        </p:sp>
        <p:sp>
          <p:nvSpPr>
            <p:cNvPr id="59404" name="Text Box 13"/>
            <p:cNvSpPr txBox="1">
              <a:spLocks noChangeArrowheads="1"/>
            </p:cNvSpPr>
            <p:nvPr/>
          </p:nvSpPr>
          <p:spPr bwMode="auto">
            <a:xfrm>
              <a:off x="2994" y="3709"/>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T</a:t>
              </a:r>
            </a:p>
          </p:txBody>
        </p:sp>
        <p:sp>
          <p:nvSpPr>
            <p:cNvPr id="59405" name="Rectangle 14"/>
            <p:cNvSpPr>
              <a:spLocks noChangeArrowheads="1"/>
            </p:cNvSpPr>
            <p:nvPr/>
          </p:nvSpPr>
          <p:spPr bwMode="auto">
            <a:xfrm>
              <a:off x="7233" y="3868"/>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9406" name="Line 15"/>
            <p:cNvSpPr>
              <a:spLocks noChangeShapeType="1"/>
            </p:cNvSpPr>
            <p:nvPr/>
          </p:nvSpPr>
          <p:spPr bwMode="auto">
            <a:xfrm flipV="1">
              <a:off x="8673" y="271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6"/>
            <p:cNvSpPr>
              <a:spLocks noChangeShapeType="1"/>
            </p:cNvSpPr>
            <p:nvPr/>
          </p:nvSpPr>
          <p:spPr bwMode="auto">
            <a:xfrm flipV="1">
              <a:off x="7233" y="271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8" name="Line 17"/>
            <p:cNvSpPr>
              <a:spLocks noChangeShapeType="1"/>
            </p:cNvSpPr>
            <p:nvPr/>
          </p:nvSpPr>
          <p:spPr bwMode="auto">
            <a:xfrm flipV="1">
              <a:off x="8673" y="2860"/>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AutoShape 18"/>
            <p:cNvSpPr>
              <a:spLocks/>
            </p:cNvSpPr>
            <p:nvPr/>
          </p:nvSpPr>
          <p:spPr bwMode="auto">
            <a:xfrm rot="5400000">
              <a:off x="6156" y="2647"/>
              <a:ext cx="203" cy="2010"/>
            </a:xfrm>
            <a:prstGeom prst="leftBrace">
              <a:avLst>
                <a:gd name="adj1" fmla="val 8251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9410" name="AutoShape 19"/>
            <p:cNvSpPr>
              <a:spLocks/>
            </p:cNvSpPr>
            <p:nvPr/>
          </p:nvSpPr>
          <p:spPr bwMode="auto">
            <a:xfrm rot="16200000" flipV="1">
              <a:off x="7837" y="3480"/>
              <a:ext cx="201" cy="1440"/>
            </a:xfrm>
            <a:prstGeom prst="leftBrace">
              <a:avLst>
                <a:gd name="adj1" fmla="val 5970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9411" name="Text Box 20"/>
            <p:cNvSpPr txBox="1">
              <a:spLocks noChangeArrowheads="1"/>
            </p:cNvSpPr>
            <p:nvPr/>
          </p:nvSpPr>
          <p:spPr bwMode="auto">
            <a:xfrm>
              <a:off x="7545" y="4213"/>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W</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bwMode="auto">
          <a:xfrm>
            <a:off x="838200" y="4572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2"/>
            <a:r>
              <a:rPr lang="en-US" altLang="en-US" smtClean="0"/>
              <a:t>The equation for the capacitance per unit length of two circular conductors having this geometry is:</a:t>
            </a:r>
          </a:p>
          <a:p>
            <a:pPr lvl="2"/>
            <a:endParaRPr lang="en-US" altLang="en-US" smtClean="0"/>
          </a:p>
          <a:p>
            <a:pPr lvl="2"/>
            <a:endParaRPr lang="en-US" altLang="en-US" smtClean="0"/>
          </a:p>
          <a:p>
            <a:pPr lvl="2">
              <a:buFont typeface="Monotype Sorts" pitchFamily="2" charset="2"/>
              <a:buNone/>
            </a:pPr>
            <a:endParaRPr lang="en-US" altLang="en-US" smtClean="0"/>
          </a:p>
          <a:p>
            <a:pPr lvl="2" algn="just">
              <a:spcBef>
                <a:spcPts val="1200"/>
              </a:spcBef>
            </a:pPr>
            <a:r>
              <a:rPr lang="en-US" altLang="en-US" smtClean="0"/>
              <a:t>where:</a:t>
            </a:r>
          </a:p>
          <a:p>
            <a:pPr lvl="3" algn="just">
              <a:spcBef>
                <a:spcPts val="600"/>
              </a:spcBef>
              <a:buFontTx/>
              <a:buNone/>
            </a:pPr>
            <a:r>
              <a:rPr lang="en-US" altLang="en-US" i="1" smtClean="0"/>
              <a:t>C</a:t>
            </a:r>
            <a:r>
              <a:rPr lang="en-US" altLang="en-US" baseline="-25000" smtClean="0">
                <a:latin typeface="BrushScript-Normal-Italic"/>
              </a:rPr>
              <a:t>l </a:t>
            </a:r>
            <a:r>
              <a:rPr lang="en-US" altLang="en-US" smtClean="0"/>
              <a:t>= capacitance per unit length (Farads per meter)</a:t>
            </a:r>
          </a:p>
          <a:p>
            <a:pPr lvl="3" algn="just">
              <a:spcBef>
                <a:spcPts val="600"/>
              </a:spcBef>
              <a:buFontTx/>
              <a:buNone/>
            </a:pPr>
            <a:r>
              <a:rPr lang="en-US" altLang="en-US" i="1" smtClean="0">
                <a:latin typeface="Symbol" panose="05050102010706020507" pitchFamily="18" charset="2"/>
              </a:rPr>
              <a:t>e</a:t>
            </a:r>
            <a:r>
              <a:rPr lang="en-US" altLang="en-US" i="1" baseline="-25000" smtClean="0"/>
              <a:t>o</a:t>
            </a:r>
            <a:r>
              <a:rPr lang="en-US" altLang="en-US" smtClean="0"/>
              <a:t> = electric permeability of free space</a:t>
            </a:r>
          </a:p>
          <a:p>
            <a:pPr lvl="3" algn="just">
              <a:spcBef>
                <a:spcPts val="600"/>
              </a:spcBef>
              <a:buFontTx/>
              <a:buNone/>
            </a:pPr>
            <a:r>
              <a:rPr lang="en-US" altLang="en-US" i="1" smtClean="0">
                <a:latin typeface="Symbol" panose="05050102010706020507" pitchFamily="18" charset="2"/>
              </a:rPr>
              <a:t>e</a:t>
            </a:r>
            <a:r>
              <a:rPr lang="en-US" altLang="en-US" i="1" baseline="-25000" smtClean="0"/>
              <a:t>r</a:t>
            </a:r>
            <a:r>
              <a:rPr lang="en-US" altLang="en-US" smtClean="0"/>
              <a:t> = relative permeability of the PCB material</a:t>
            </a:r>
          </a:p>
          <a:p>
            <a:pPr lvl="3" algn="just">
              <a:spcBef>
                <a:spcPts val="600"/>
              </a:spcBef>
              <a:buFontTx/>
              <a:buNone/>
            </a:pPr>
            <a:r>
              <a:rPr lang="en-US" altLang="en-US" i="1" smtClean="0"/>
              <a:t>W</a:t>
            </a:r>
            <a:r>
              <a:rPr lang="en-US" altLang="en-US" smtClean="0"/>
              <a:t> = width of the rectangular trace</a:t>
            </a:r>
          </a:p>
          <a:p>
            <a:pPr lvl="3" algn="just">
              <a:spcBef>
                <a:spcPts val="600"/>
              </a:spcBef>
              <a:buFontTx/>
              <a:buNone/>
            </a:pPr>
            <a:r>
              <a:rPr lang="en-US" altLang="en-US" i="1" smtClean="0"/>
              <a:t>T</a:t>
            </a:r>
            <a:r>
              <a:rPr lang="en-US" altLang="en-US" smtClean="0"/>
              <a:t> = thickness of the rectangular trace</a:t>
            </a:r>
          </a:p>
          <a:p>
            <a:pPr lvl="3" algn="just">
              <a:spcBef>
                <a:spcPts val="600"/>
              </a:spcBef>
              <a:buFontTx/>
              <a:buNone/>
            </a:pPr>
            <a:r>
              <a:rPr lang="en-US" altLang="en-US" smtClean="0"/>
              <a:t>S = spacing between traces</a:t>
            </a:r>
          </a:p>
        </p:txBody>
      </p:sp>
      <p:graphicFrame>
        <p:nvGraphicFramePr>
          <p:cNvPr id="9218" name="Object 4"/>
          <p:cNvGraphicFramePr>
            <a:graphicFrameLocks noChangeAspect="1"/>
          </p:cNvGraphicFramePr>
          <p:nvPr/>
        </p:nvGraphicFramePr>
        <p:xfrm>
          <a:off x="3048000" y="2362200"/>
          <a:ext cx="3048000" cy="1601788"/>
        </p:xfrm>
        <a:graphic>
          <a:graphicData uri="http://schemas.openxmlformats.org/presentationml/2006/ole">
            <mc:AlternateContent xmlns:mc="http://schemas.openxmlformats.org/markup-compatibility/2006">
              <mc:Choice xmlns:v="urn:schemas-microsoft-com:vml" Requires="v">
                <p:oleObj spid="_x0000_s9231" name="Equation" r:id="rId3" imgW="2247840" imgH="1180800" progId="Equation.3">
                  <p:embed/>
                </p:oleObj>
              </mc:Choice>
              <mc:Fallback>
                <p:oleObj name="Equation" r:id="rId3" imgW="2247840" imgH="1180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62200"/>
                        <a:ext cx="30480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bwMode="auto">
          <a:xfrm>
            <a:off x="304800" y="533400"/>
            <a:ext cx="84582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Recap of ATE, Prober,  Handler, HIB and PIB</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762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p:cNvSpPr txBox="1">
            <a:spLocks noChangeArrowheads="1"/>
          </p:cNvSpPr>
          <p:nvPr/>
        </p:nvSpPr>
        <p:spPr bwMode="auto">
          <a:xfrm>
            <a:off x="381000" y="16764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Different styles of packages require adequate sockets or </a:t>
            </a:r>
            <a:br>
              <a:rPr lang="en-US" altLang="en-US"/>
            </a:br>
            <a:r>
              <a:rPr lang="en-US" altLang="en-US"/>
              <a:t>test/probe contacts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1676400"/>
            <a:ext cx="7391399" cy="4648200"/>
            <a:chOff x="1728" y="7632"/>
            <a:chExt cx="9072" cy="6522"/>
          </a:xfrm>
        </p:grpSpPr>
        <p:sp>
          <p:nvSpPr>
            <p:cNvPr id="3" name="Line 3"/>
            <p:cNvSpPr>
              <a:spLocks noChangeShapeType="1"/>
            </p:cNvSpPr>
            <p:nvPr/>
          </p:nvSpPr>
          <p:spPr bwMode="auto">
            <a:xfrm>
              <a:off x="9342" y="8750"/>
              <a:ext cx="0" cy="4266"/>
            </a:xfrm>
            <a:prstGeom prst="line">
              <a:avLst/>
            </a:prstGeom>
            <a:noFill/>
            <a:ln w="9525">
              <a:solidFill>
                <a:srgbClr val="000000"/>
              </a:solidFill>
              <a:round/>
              <a:headEnd/>
              <a:tailEnd/>
            </a:ln>
          </p:spPr>
          <p:txBody>
            <a:bodyPr/>
            <a:lstStyle/>
            <a:p>
              <a:endParaRPr lang="en-US"/>
            </a:p>
          </p:txBody>
        </p:sp>
        <p:sp>
          <p:nvSpPr>
            <p:cNvPr id="4" name="Line 4"/>
            <p:cNvSpPr>
              <a:spLocks noChangeShapeType="1"/>
            </p:cNvSpPr>
            <p:nvPr/>
          </p:nvSpPr>
          <p:spPr bwMode="auto">
            <a:xfrm>
              <a:off x="4389" y="8735"/>
              <a:ext cx="0" cy="4288"/>
            </a:xfrm>
            <a:prstGeom prst="line">
              <a:avLst/>
            </a:prstGeom>
            <a:noFill/>
            <a:ln w="9525">
              <a:solidFill>
                <a:srgbClr val="000000"/>
              </a:solidFill>
              <a:round/>
              <a:headEnd/>
              <a:tailEnd/>
            </a:ln>
          </p:spPr>
          <p:txBody>
            <a:bodyPr/>
            <a:lstStyle/>
            <a:p>
              <a:endParaRPr lang="en-US"/>
            </a:p>
          </p:txBody>
        </p:sp>
        <p:sp>
          <p:nvSpPr>
            <p:cNvPr id="5" name="Line 5"/>
            <p:cNvSpPr>
              <a:spLocks noChangeShapeType="1"/>
            </p:cNvSpPr>
            <p:nvPr/>
          </p:nvSpPr>
          <p:spPr bwMode="auto">
            <a:xfrm>
              <a:off x="4709" y="8735"/>
              <a:ext cx="0" cy="4288"/>
            </a:xfrm>
            <a:prstGeom prst="line">
              <a:avLst/>
            </a:prstGeom>
            <a:noFill/>
            <a:ln w="9525">
              <a:solidFill>
                <a:srgbClr val="000000"/>
              </a:solidFill>
              <a:round/>
              <a:headEnd/>
              <a:tailEnd/>
            </a:ln>
          </p:spPr>
          <p:txBody>
            <a:bodyPr/>
            <a:lstStyle/>
            <a:p>
              <a:endParaRPr lang="en-US"/>
            </a:p>
          </p:txBody>
        </p:sp>
        <p:sp>
          <p:nvSpPr>
            <p:cNvPr id="6" name="Line 6"/>
            <p:cNvSpPr>
              <a:spLocks noChangeShapeType="1"/>
            </p:cNvSpPr>
            <p:nvPr/>
          </p:nvSpPr>
          <p:spPr bwMode="auto">
            <a:xfrm>
              <a:off x="4926" y="8735"/>
              <a:ext cx="0" cy="4288"/>
            </a:xfrm>
            <a:prstGeom prst="line">
              <a:avLst/>
            </a:prstGeom>
            <a:noFill/>
            <a:ln w="9525">
              <a:solidFill>
                <a:srgbClr val="000000"/>
              </a:solidFill>
              <a:round/>
              <a:headEnd/>
              <a:tailEnd/>
            </a:ln>
          </p:spPr>
          <p:txBody>
            <a:bodyPr/>
            <a:lstStyle/>
            <a:p>
              <a:endParaRPr lang="en-US"/>
            </a:p>
          </p:txBody>
        </p:sp>
        <p:sp>
          <p:nvSpPr>
            <p:cNvPr id="7" name="Line 7"/>
            <p:cNvSpPr>
              <a:spLocks noChangeShapeType="1"/>
            </p:cNvSpPr>
            <p:nvPr/>
          </p:nvSpPr>
          <p:spPr bwMode="auto">
            <a:xfrm>
              <a:off x="5118" y="8735"/>
              <a:ext cx="0" cy="4288"/>
            </a:xfrm>
            <a:prstGeom prst="line">
              <a:avLst/>
            </a:prstGeom>
            <a:noFill/>
            <a:ln w="9525">
              <a:solidFill>
                <a:srgbClr val="000000"/>
              </a:solidFill>
              <a:round/>
              <a:headEnd/>
              <a:tailEnd/>
            </a:ln>
          </p:spPr>
          <p:txBody>
            <a:bodyPr/>
            <a:lstStyle/>
            <a:p>
              <a:endParaRPr lang="en-US"/>
            </a:p>
          </p:txBody>
        </p:sp>
        <p:sp>
          <p:nvSpPr>
            <p:cNvPr id="8" name="Line 8"/>
            <p:cNvSpPr>
              <a:spLocks noChangeShapeType="1"/>
            </p:cNvSpPr>
            <p:nvPr/>
          </p:nvSpPr>
          <p:spPr bwMode="auto">
            <a:xfrm>
              <a:off x="5259" y="8735"/>
              <a:ext cx="0" cy="4288"/>
            </a:xfrm>
            <a:prstGeom prst="line">
              <a:avLst/>
            </a:prstGeom>
            <a:noFill/>
            <a:ln w="9525">
              <a:solidFill>
                <a:srgbClr val="000000"/>
              </a:solidFill>
              <a:round/>
              <a:headEnd/>
              <a:tailEnd/>
            </a:ln>
          </p:spPr>
          <p:txBody>
            <a:bodyPr/>
            <a:lstStyle/>
            <a:p>
              <a:endParaRPr lang="en-US"/>
            </a:p>
          </p:txBody>
        </p:sp>
        <p:sp>
          <p:nvSpPr>
            <p:cNvPr id="9" name="Line 9"/>
            <p:cNvSpPr>
              <a:spLocks noChangeShapeType="1"/>
            </p:cNvSpPr>
            <p:nvPr/>
          </p:nvSpPr>
          <p:spPr bwMode="auto">
            <a:xfrm>
              <a:off x="5387" y="8735"/>
              <a:ext cx="0" cy="4288"/>
            </a:xfrm>
            <a:prstGeom prst="line">
              <a:avLst/>
            </a:prstGeom>
            <a:noFill/>
            <a:ln w="9525">
              <a:solidFill>
                <a:srgbClr val="000000"/>
              </a:solidFill>
              <a:round/>
              <a:headEnd/>
              <a:tailEnd/>
            </a:ln>
          </p:spPr>
          <p:txBody>
            <a:bodyPr/>
            <a:lstStyle/>
            <a:p>
              <a:endParaRPr lang="en-US"/>
            </a:p>
          </p:txBody>
        </p:sp>
        <p:sp>
          <p:nvSpPr>
            <p:cNvPr id="10" name="Line 10"/>
            <p:cNvSpPr>
              <a:spLocks noChangeShapeType="1"/>
            </p:cNvSpPr>
            <p:nvPr/>
          </p:nvSpPr>
          <p:spPr bwMode="auto">
            <a:xfrm>
              <a:off x="5490" y="8735"/>
              <a:ext cx="0" cy="4288"/>
            </a:xfrm>
            <a:prstGeom prst="line">
              <a:avLst/>
            </a:prstGeom>
            <a:noFill/>
            <a:ln w="9525">
              <a:solidFill>
                <a:srgbClr val="000000"/>
              </a:solidFill>
              <a:round/>
              <a:headEnd/>
              <a:tailEnd/>
            </a:ln>
          </p:spPr>
          <p:txBody>
            <a:bodyPr/>
            <a:lstStyle/>
            <a:p>
              <a:endParaRPr lang="en-US"/>
            </a:p>
          </p:txBody>
        </p:sp>
        <p:sp>
          <p:nvSpPr>
            <p:cNvPr id="11" name="Line 11"/>
            <p:cNvSpPr>
              <a:spLocks noChangeShapeType="1"/>
            </p:cNvSpPr>
            <p:nvPr/>
          </p:nvSpPr>
          <p:spPr bwMode="auto">
            <a:xfrm>
              <a:off x="5579" y="8735"/>
              <a:ext cx="0" cy="4288"/>
            </a:xfrm>
            <a:prstGeom prst="line">
              <a:avLst/>
            </a:prstGeom>
            <a:noFill/>
            <a:ln w="9525">
              <a:solidFill>
                <a:srgbClr val="000000"/>
              </a:solidFill>
              <a:round/>
              <a:headEnd/>
              <a:tailEnd/>
            </a:ln>
          </p:spPr>
          <p:txBody>
            <a:bodyPr/>
            <a:lstStyle/>
            <a:p>
              <a:endParaRPr lang="en-US"/>
            </a:p>
          </p:txBody>
        </p:sp>
        <p:sp>
          <p:nvSpPr>
            <p:cNvPr id="12" name="Line 12"/>
            <p:cNvSpPr>
              <a:spLocks noChangeShapeType="1"/>
            </p:cNvSpPr>
            <p:nvPr/>
          </p:nvSpPr>
          <p:spPr bwMode="auto">
            <a:xfrm>
              <a:off x="6219" y="8735"/>
              <a:ext cx="0" cy="4288"/>
            </a:xfrm>
            <a:prstGeom prst="line">
              <a:avLst/>
            </a:prstGeom>
            <a:noFill/>
            <a:ln w="9525">
              <a:solidFill>
                <a:srgbClr val="000000"/>
              </a:solidFill>
              <a:round/>
              <a:headEnd/>
              <a:tailEnd/>
            </a:ln>
          </p:spPr>
          <p:txBody>
            <a:bodyPr/>
            <a:lstStyle/>
            <a:p>
              <a:endParaRPr lang="en-US"/>
            </a:p>
          </p:txBody>
        </p:sp>
        <p:sp>
          <p:nvSpPr>
            <p:cNvPr id="13" name="Line 13"/>
            <p:cNvSpPr>
              <a:spLocks noChangeShapeType="1"/>
            </p:cNvSpPr>
            <p:nvPr/>
          </p:nvSpPr>
          <p:spPr bwMode="auto">
            <a:xfrm>
              <a:off x="7520" y="8727"/>
              <a:ext cx="0" cy="4288"/>
            </a:xfrm>
            <a:prstGeom prst="line">
              <a:avLst/>
            </a:prstGeom>
            <a:noFill/>
            <a:ln w="9525">
              <a:solidFill>
                <a:srgbClr val="000000"/>
              </a:solidFill>
              <a:round/>
              <a:headEnd/>
              <a:tailEnd/>
            </a:ln>
          </p:spPr>
          <p:txBody>
            <a:bodyPr/>
            <a:lstStyle/>
            <a:p>
              <a:endParaRPr lang="en-US"/>
            </a:p>
          </p:txBody>
        </p:sp>
        <p:sp>
          <p:nvSpPr>
            <p:cNvPr id="14" name="Line 14"/>
            <p:cNvSpPr>
              <a:spLocks noChangeShapeType="1"/>
            </p:cNvSpPr>
            <p:nvPr/>
          </p:nvSpPr>
          <p:spPr bwMode="auto">
            <a:xfrm>
              <a:off x="6547" y="8727"/>
              <a:ext cx="0" cy="4288"/>
            </a:xfrm>
            <a:prstGeom prst="line">
              <a:avLst/>
            </a:prstGeom>
            <a:noFill/>
            <a:ln w="9525">
              <a:solidFill>
                <a:srgbClr val="000000"/>
              </a:solidFill>
              <a:round/>
              <a:headEnd/>
              <a:tailEnd/>
            </a:ln>
          </p:spPr>
          <p:txBody>
            <a:bodyPr/>
            <a:lstStyle/>
            <a:p>
              <a:endParaRPr lang="en-US"/>
            </a:p>
          </p:txBody>
        </p:sp>
        <p:sp>
          <p:nvSpPr>
            <p:cNvPr id="15" name="Line 15"/>
            <p:cNvSpPr>
              <a:spLocks noChangeShapeType="1"/>
            </p:cNvSpPr>
            <p:nvPr/>
          </p:nvSpPr>
          <p:spPr bwMode="auto">
            <a:xfrm>
              <a:off x="6764" y="8727"/>
              <a:ext cx="0" cy="4288"/>
            </a:xfrm>
            <a:prstGeom prst="line">
              <a:avLst/>
            </a:prstGeom>
            <a:noFill/>
            <a:ln w="9525">
              <a:solidFill>
                <a:srgbClr val="000000"/>
              </a:solidFill>
              <a:round/>
              <a:headEnd/>
              <a:tailEnd/>
            </a:ln>
          </p:spPr>
          <p:txBody>
            <a:bodyPr/>
            <a:lstStyle/>
            <a:p>
              <a:endParaRPr lang="en-US"/>
            </a:p>
          </p:txBody>
        </p:sp>
        <p:sp>
          <p:nvSpPr>
            <p:cNvPr id="16" name="Line 16"/>
            <p:cNvSpPr>
              <a:spLocks noChangeShapeType="1"/>
            </p:cNvSpPr>
            <p:nvPr/>
          </p:nvSpPr>
          <p:spPr bwMode="auto">
            <a:xfrm>
              <a:off x="6956" y="8727"/>
              <a:ext cx="0" cy="4288"/>
            </a:xfrm>
            <a:prstGeom prst="line">
              <a:avLst/>
            </a:prstGeom>
            <a:noFill/>
            <a:ln w="9525">
              <a:solidFill>
                <a:srgbClr val="000000"/>
              </a:solidFill>
              <a:round/>
              <a:headEnd/>
              <a:tailEnd/>
            </a:ln>
          </p:spPr>
          <p:txBody>
            <a:bodyPr/>
            <a:lstStyle/>
            <a:p>
              <a:endParaRPr lang="en-US"/>
            </a:p>
          </p:txBody>
        </p:sp>
        <p:sp>
          <p:nvSpPr>
            <p:cNvPr id="17" name="Line 17"/>
            <p:cNvSpPr>
              <a:spLocks noChangeShapeType="1"/>
            </p:cNvSpPr>
            <p:nvPr/>
          </p:nvSpPr>
          <p:spPr bwMode="auto">
            <a:xfrm>
              <a:off x="7097" y="8727"/>
              <a:ext cx="0" cy="4288"/>
            </a:xfrm>
            <a:prstGeom prst="line">
              <a:avLst/>
            </a:prstGeom>
            <a:noFill/>
            <a:ln w="9525">
              <a:solidFill>
                <a:srgbClr val="000000"/>
              </a:solidFill>
              <a:round/>
              <a:headEnd/>
              <a:tailEnd/>
            </a:ln>
          </p:spPr>
          <p:txBody>
            <a:bodyPr/>
            <a:lstStyle/>
            <a:p>
              <a:endParaRPr lang="en-US"/>
            </a:p>
          </p:txBody>
        </p:sp>
        <p:sp>
          <p:nvSpPr>
            <p:cNvPr id="18" name="Line 18"/>
            <p:cNvSpPr>
              <a:spLocks noChangeShapeType="1"/>
            </p:cNvSpPr>
            <p:nvPr/>
          </p:nvSpPr>
          <p:spPr bwMode="auto">
            <a:xfrm>
              <a:off x="7225" y="8727"/>
              <a:ext cx="0" cy="4288"/>
            </a:xfrm>
            <a:prstGeom prst="line">
              <a:avLst/>
            </a:prstGeom>
            <a:noFill/>
            <a:ln w="9525">
              <a:solidFill>
                <a:srgbClr val="000000"/>
              </a:solidFill>
              <a:round/>
              <a:headEnd/>
              <a:tailEnd/>
            </a:ln>
          </p:spPr>
          <p:txBody>
            <a:bodyPr/>
            <a:lstStyle/>
            <a:p>
              <a:endParaRPr lang="en-US"/>
            </a:p>
          </p:txBody>
        </p:sp>
        <p:sp>
          <p:nvSpPr>
            <p:cNvPr id="19" name="Line 19"/>
            <p:cNvSpPr>
              <a:spLocks noChangeShapeType="1"/>
            </p:cNvSpPr>
            <p:nvPr/>
          </p:nvSpPr>
          <p:spPr bwMode="auto">
            <a:xfrm>
              <a:off x="7328" y="8727"/>
              <a:ext cx="0" cy="4288"/>
            </a:xfrm>
            <a:prstGeom prst="line">
              <a:avLst/>
            </a:prstGeom>
            <a:noFill/>
            <a:ln w="9525">
              <a:solidFill>
                <a:srgbClr val="000000"/>
              </a:solidFill>
              <a:round/>
              <a:headEnd/>
              <a:tailEnd/>
            </a:ln>
          </p:spPr>
          <p:txBody>
            <a:bodyPr/>
            <a:lstStyle/>
            <a:p>
              <a:endParaRPr lang="en-US"/>
            </a:p>
          </p:txBody>
        </p:sp>
        <p:sp>
          <p:nvSpPr>
            <p:cNvPr id="20" name="Line 20"/>
            <p:cNvSpPr>
              <a:spLocks noChangeShapeType="1"/>
            </p:cNvSpPr>
            <p:nvPr/>
          </p:nvSpPr>
          <p:spPr bwMode="auto">
            <a:xfrm>
              <a:off x="7417" y="8727"/>
              <a:ext cx="0" cy="4288"/>
            </a:xfrm>
            <a:prstGeom prst="line">
              <a:avLst/>
            </a:prstGeom>
            <a:noFill/>
            <a:ln w="9525">
              <a:solidFill>
                <a:srgbClr val="000000"/>
              </a:solidFill>
              <a:round/>
              <a:headEnd/>
              <a:tailEnd/>
            </a:ln>
          </p:spPr>
          <p:txBody>
            <a:bodyPr/>
            <a:lstStyle/>
            <a:p>
              <a:endParaRPr lang="en-US"/>
            </a:p>
          </p:txBody>
        </p:sp>
        <p:sp>
          <p:nvSpPr>
            <p:cNvPr id="21" name="Line 21"/>
            <p:cNvSpPr>
              <a:spLocks noChangeShapeType="1"/>
            </p:cNvSpPr>
            <p:nvPr/>
          </p:nvSpPr>
          <p:spPr bwMode="auto">
            <a:xfrm>
              <a:off x="8057" y="8727"/>
              <a:ext cx="0" cy="4288"/>
            </a:xfrm>
            <a:prstGeom prst="line">
              <a:avLst/>
            </a:prstGeom>
            <a:noFill/>
            <a:ln w="9525">
              <a:solidFill>
                <a:srgbClr val="000000"/>
              </a:solidFill>
              <a:round/>
              <a:headEnd/>
              <a:tailEnd/>
            </a:ln>
          </p:spPr>
          <p:txBody>
            <a:bodyPr/>
            <a:lstStyle/>
            <a:p>
              <a:endParaRPr lang="en-US"/>
            </a:p>
          </p:txBody>
        </p:sp>
        <p:sp>
          <p:nvSpPr>
            <p:cNvPr id="22" name="Line 22"/>
            <p:cNvSpPr>
              <a:spLocks noChangeShapeType="1"/>
            </p:cNvSpPr>
            <p:nvPr/>
          </p:nvSpPr>
          <p:spPr bwMode="auto">
            <a:xfrm>
              <a:off x="8369" y="8735"/>
              <a:ext cx="0" cy="4288"/>
            </a:xfrm>
            <a:prstGeom prst="line">
              <a:avLst/>
            </a:prstGeom>
            <a:noFill/>
            <a:ln w="9525">
              <a:solidFill>
                <a:srgbClr val="000000"/>
              </a:solidFill>
              <a:round/>
              <a:headEnd/>
              <a:tailEnd/>
            </a:ln>
          </p:spPr>
          <p:txBody>
            <a:bodyPr/>
            <a:lstStyle/>
            <a:p>
              <a:endParaRPr lang="en-US"/>
            </a:p>
          </p:txBody>
        </p:sp>
        <p:sp>
          <p:nvSpPr>
            <p:cNvPr id="23" name="Line 23"/>
            <p:cNvSpPr>
              <a:spLocks noChangeShapeType="1"/>
            </p:cNvSpPr>
            <p:nvPr/>
          </p:nvSpPr>
          <p:spPr bwMode="auto">
            <a:xfrm>
              <a:off x="8586" y="8735"/>
              <a:ext cx="0" cy="4288"/>
            </a:xfrm>
            <a:prstGeom prst="line">
              <a:avLst/>
            </a:prstGeom>
            <a:noFill/>
            <a:ln w="9525">
              <a:solidFill>
                <a:srgbClr val="000000"/>
              </a:solidFill>
              <a:round/>
              <a:headEnd/>
              <a:tailEnd/>
            </a:ln>
          </p:spPr>
          <p:txBody>
            <a:bodyPr/>
            <a:lstStyle/>
            <a:p>
              <a:endParaRPr lang="en-US"/>
            </a:p>
          </p:txBody>
        </p:sp>
        <p:sp>
          <p:nvSpPr>
            <p:cNvPr id="24" name="Line 24"/>
            <p:cNvSpPr>
              <a:spLocks noChangeShapeType="1"/>
            </p:cNvSpPr>
            <p:nvPr/>
          </p:nvSpPr>
          <p:spPr bwMode="auto">
            <a:xfrm>
              <a:off x="8778" y="8735"/>
              <a:ext cx="0" cy="4288"/>
            </a:xfrm>
            <a:prstGeom prst="line">
              <a:avLst/>
            </a:prstGeom>
            <a:noFill/>
            <a:ln w="9525">
              <a:solidFill>
                <a:srgbClr val="000000"/>
              </a:solidFill>
              <a:round/>
              <a:headEnd/>
              <a:tailEnd/>
            </a:ln>
          </p:spPr>
          <p:txBody>
            <a:bodyPr/>
            <a:lstStyle/>
            <a:p>
              <a:endParaRPr lang="en-US"/>
            </a:p>
          </p:txBody>
        </p:sp>
        <p:sp>
          <p:nvSpPr>
            <p:cNvPr id="25" name="Line 25"/>
            <p:cNvSpPr>
              <a:spLocks noChangeShapeType="1"/>
            </p:cNvSpPr>
            <p:nvPr/>
          </p:nvSpPr>
          <p:spPr bwMode="auto">
            <a:xfrm>
              <a:off x="8919" y="8735"/>
              <a:ext cx="0" cy="4288"/>
            </a:xfrm>
            <a:prstGeom prst="line">
              <a:avLst/>
            </a:prstGeom>
            <a:noFill/>
            <a:ln w="9525">
              <a:solidFill>
                <a:srgbClr val="000000"/>
              </a:solidFill>
              <a:round/>
              <a:headEnd/>
              <a:tailEnd/>
            </a:ln>
          </p:spPr>
          <p:txBody>
            <a:bodyPr/>
            <a:lstStyle/>
            <a:p>
              <a:endParaRPr lang="en-US"/>
            </a:p>
          </p:txBody>
        </p:sp>
        <p:sp>
          <p:nvSpPr>
            <p:cNvPr id="26" name="Line 26"/>
            <p:cNvSpPr>
              <a:spLocks noChangeShapeType="1"/>
            </p:cNvSpPr>
            <p:nvPr/>
          </p:nvSpPr>
          <p:spPr bwMode="auto">
            <a:xfrm>
              <a:off x="9047" y="8735"/>
              <a:ext cx="0" cy="4288"/>
            </a:xfrm>
            <a:prstGeom prst="line">
              <a:avLst/>
            </a:prstGeom>
            <a:noFill/>
            <a:ln w="9525">
              <a:solidFill>
                <a:srgbClr val="000000"/>
              </a:solidFill>
              <a:round/>
              <a:headEnd/>
              <a:tailEnd/>
            </a:ln>
          </p:spPr>
          <p:txBody>
            <a:bodyPr/>
            <a:lstStyle/>
            <a:p>
              <a:endParaRPr lang="en-US"/>
            </a:p>
          </p:txBody>
        </p:sp>
        <p:sp>
          <p:nvSpPr>
            <p:cNvPr id="27" name="Line 27"/>
            <p:cNvSpPr>
              <a:spLocks noChangeShapeType="1"/>
            </p:cNvSpPr>
            <p:nvPr/>
          </p:nvSpPr>
          <p:spPr bwMode="auto">
            <a:xfrm>
              <a:off x="9150" y="8735"/>
              <a:ext cx="0" cy="4288"/>
            </a:xfrm>
            <a:prstGeom prst="line">
              <a:avLst/>
            </a:prstGeom>
            <a:noFill/>
            <a:ln w="9525">
              <a:solidFill>
                <a:srgbClr val="000000"/>
              </a:solidFill>
              <a:round/>
              <a:headEnd/>
              <a:tailEnd/>
            </a:ln>
          </p:spPr>
          <p:txBody>
            <a:bodyPr/>
            <a:lstStyle/>
            <a:p>
              <a:endParaRPr lang="en-US"/>
            </a:p>
          </p:txBody>
        </p:sp>
        <p:sp>
          <p:nvSpPr>
            <p:cNvPr id="28" name="Line 28"/>
            <p:cNvSpPr>
              <a:spLocks noChangeShapeType="1"/>
            </p:cNvSpPr>
            <p:nvPr/>
          </p:nvSpPr>
          <p:spPr bwMode="auto">
            <a:xfrm>
              <a:off x="9239" y="8735"/>
              <a:ext cx="0" cy="4288"/>
            </a:xfrm>
            <a:prstGeom prst="line">
              <a:avLst/>
            </a:prstGeom>
            <a:noFill/>
            <a:ln w="9525">
              <a:solidFill>
                <a:srgbClr val="000000"/>
              </a:solidFill>
              <a:round/>
              <a:headEnd/>
              <a:tailEnd/>
            </a:ln>
          </p:spPr>
          <p:txBody>
            <a:bodyPr/>
            <a:lstStyle/>
            <a:p>
              <a:endParaRPr lang="en-US"/>
            </a:p>
          </p:txBody>
        </p:sp>
        <p:sp>
          <p:nvSpPr>
            <p:cNvPr id="29" name="Rectangle 29"/>
            <p:cNvSpPr>
              <a:spLocks noChangeArrowheads="1"/>
            </p:cNvSpPr>
            <p:nvPr/>
          </p:nvSpPr>
          <p:spPr bwMode="auto">
            <a:xfrm>
              <a:off x="3855" y="8735"/>
              <a:ext cx="5490" cy="4290"/>
            </a:xfrm>
            <a:prstGeom prst="rect">
              <a:avLst/>
            </a:prstGeom>
            <a:noFill/>
            <a:ln w="15875">
              <a:solidFill>
                <a:srgbClr val="000000"/>
              </a:solidFill>
              <a:miter lim="800000"/>
              <a:headEnd/>
              <a:tailEnd/>
            </a:ln>
          </p:spPr>
          <p:txBody>
            <a:bodyPr/>
            <a:lstStyle/>
            <a:p>
              <a:endParaRPr lang="en-US">
                <a:latin typeface="Calibri" pitchFamily="34" charset="0"/>
              </a:endParaRPr>
            </a:p>
          </p:txBody>
        </p:sp>
        <p:grpSp>
          <p:nvGrpSpPr>
            <p:cNvPr id="30" name="Group 30"/>
            <p:cNvGrpSpPr>
              <a:grpSpLocks/>
            </p:cNvGrpSpPr>
            <p:nvPr/>
          </p:nvGrpSpPr>
          <p:grpSpPr bwMode="auto">
            <a:xfrm>
              <a:off x="3849" y="8933"/>
              <a:ext cx="5498" cy="2805"/>
              <a:chOff x="1464" y="4023"/>
              <a:chExt cx="6465" cy="825"/>
            </a:xfrm>
          </p:grpSpPr>
          <p:sp>
            <p:nvSpPr>
              <p:cNvPr id="54" name="Line 31"/>
              <p:cNvSpPr>
                <a:spLocks noChangeShapeType="1"/>
              </p:cNvSpPr>
              <p:nvPr/>
            </p:nvSpPr>
            <p:spPr bwMode="auto">
              <a:xfrm>
                <a:off x="1464" y="4848"/>
                <a:ext cx="6465" cy="0"/>
              </a:xfrm>
              <a:prstGeom prst="line">
                <a:avLst/>
              </a:prstGeom>
              <a:noFill/>
              <a:ln w="9525">
                <a:solidFill>
                  <a:srgbClr val="000000"/>
                </a:solidFill>
                <a:round/>
                <a:headEnd/>
                <a:tailEnd/>
              </a:ln>
            </p:spPr>
            <p:txBody>
              <a:bodyPr/>
              <a:lstStyle/>
              <a:p>
                <a:endParaRPr lang="en-US"/>
              </a:p>
            </p:txBody>
          </p:sp>
          <p:sp>
            <p:nvSpPr>
              <p:cNvPr id="55" name="Line 32"/>
              <p:cNvSpPr>
                <a:spLocks noChangeShapeType="1"/>
              </p:cNvSpPr>
              <p:nvPr/>
            </p:nvSpPr>
            <p:spPr bwMode="auto">
              <a:xfrm>
                <a:off x="1464" y="4623"/>
                <a:ext cx="6465" cy="0"/>
              </a:xfrm>
              <a:prstGeom prst="line">
                <a:avLst/>
              </a:prstGeom>
              <a:noFill/>
              <a:ln w="9525">
                <a:solidFill>
                  <a:srgbClr val="000000"/>
                </a:solidFill>
                <a:round/>
                <a:headEnd/>
                <a:tailEnd/>
              </a:ln>
            </p:spPr>
            <p:txBody>
              <a:bodyPr/>
              <a:lstStyle/>
              <a:p>
                <a:endParaRPr lang="en-US"/>
              </a:p>
            </p:txBody>
          </p:sp>
          <p:sp>
            <p:nvSpPr>
              <p:cNvPr id="56" name="Line 33"/>
              <p:cNvSpPr>
                <a:spLocks noChangeShapeType="1"/>
              </p:cNvSpPr>
              <p:nvPr/>
            </p:nvSpPr>
            <p:spPr bwMode="auto">
              <a:xfrm>
                <a:off x="1464" y="4473"/>
                <a:ext cx="6465" cy="0"/>
              </a:xfrm>
              <a:prstGeom prst="line">
                <a:avLst/>
              </a:prstGeom>
              <a:noFill/>
              <a:ln w="9525">
                <a:solidFill>
                  <a:srgbClr val="000000"/>
                </a:solidFill>
                <a:round/>
                <a:headEnd/>
                <a:tailEnd/>
              </a:ln>
            </p:spPr>
            <p:txBody>
              <a:bodyPr/>
              <a:lstStyle/>
              <a:p>
                <a:endParaRPr lang="en-US"/>
              </a:p>
            </p:txBody>
          </p:sp>
          <p:sp>
            <p:nvSpPr>
              <p:cNvPr id="57" name="Line 34"/>
              <p:cNvSpPr>
                <a:spLocks noChangeShapeType="1"/>
              </p:cNvSpPr>
              <p:nvPr/>
            </p:nvSpPr>
            <p:spPr bwMode="auto">
              <a:xfrm>
                <a:off x="1464" y="4353"/>
                <a:ext cx="6465" cy="0"/>
              </a:xfrm>
              <a:prstGeom prst="line">
                <a:avLst/>
              </a:prstGeom>
              <a:noFill/>
              <a:ln w="9525">
                <a:solidFill>
                  <a:srgbClr val="000000"/>
                </a:solidFill>
                <a:round/>
                <a:headEnd/>
                <a:tailEnd/>
              </a:ln>
            </p:spPr>
            <p:txBody>
              <a:bodyPr/>
              <a:lstStyle/>
              <a:p>
                <a:endParaRPr lang="en-US"/>
              </a:p>
            </p:txBody>
          </p:sp>
          <p:sp>
            <p:nvSpPr>
              <p:cNvPr id="58" name="Line 35"/>
              <p:cNvSpPr>
                <a:spLocks noChangeShapeType="1"/>
              </p:cNvSpPr>
              <p:nvPr/>
            </p:nvSpPr>
            <p:spPr bwMode="auto">
              <a:xfrm>
                <a:off x="1464" y="4263"/>
                <a:ext cx="6465" cy="0"/>
              </a:xfrm>
              <a:prstGeom prst="line">
                <a:avLst/>
              </a:prstGeom>
              <a:noFill/>
              <a:ln w="9525">
                <a:solidFill>
                  <a:srgbClr val="000000"/>
                </a:solidFill>
                <a:round/>
                <a:headEnd/>
                <a:tailEnd/>
              </a:ln>
            </p:spPr>
            <p:txBody>
              <a:bodyPr/>
              <a:lstStyle/>
              <a:p>
                <a:endParaRPr lang="en-US"/>
              </a:p>
            </p:txBody>
          </p:sp>
          <p:sp>
            <p:nvSpPr>
              <p:cNvPr id="59" name="Line 36"/>
              <p:cNvSpPr>
                <a:spLocks noChangeShapeType="1"/>
              </p:cNvSpPr>
              <p:nvPr/>
            </p:nvSpPr>
            <p:spPr bwMode="auto">
              <a:xfrm>
                <a:off x="1464" y="4158"/>
                <a:ext cx="6465" cy="0"/>
              </a:xfrm>
              <a:prstGeom prst="line">
                <a:avLst/>
              </a:prstGeom>
              <a:noFill/>
              <a:ln w="9525">
                <a:solidFill>
                  <a:srgbClr val="000000"/>
                </a:solidFill>
                <a:round/>
                <a:headEnd/>
                <a:tailEnd/>
              </a:ln>
            </p:spPr>
            <p:txBody>
              <a:bodyPr/>
              <a:lstStyle/>
              <a:p>
                <a:endParaRPr lang="en-US"/>
              </a:p>
            </p:txBody>
          </p:sp>
          <p:sp>
            <p:nvSpPr>
              <p:cNvPr id="60" name="Line 37"/>
              <p:cNvSpPr>
                <a:spLocks noChangeShapeType="1"/>
              </p:cNvSpPr>
              <p:nvPr/>
            </p:nvSpPr>
            <p:spPr bwMode="auto">
              <a:xfrm>
                <a:off x="1464" y="4083"/>
                <a:ext cx="6465" cy="0"/>
              </a:xfrm>
              <a:prstGeom prst="line">
                <a:avLst/>
              </a:prstGeom>
              <a:noFill/>
              <a:ln w="9525">
                <a:solidFill>
                  <a:srgbClr val="000000"/>
                </a:solidFill>
                <a:round/>
                <a:headEnd/>
                <a:tailEnd/>
              </a:ln>
            </p:spPr>
            <p:txBody>
              <a:bodyPr/>
              <a:lstStyle/>
              <a:p>
                <a:endParaRPr lang="en-US"/>
              </a:p>
            </p:txBody>
          </p:sp>
          <p:sp>
            <p:nvSpPr>
              <p:cNvPr id="61" name="Line 38"/>
              <p:cNvSpPr>
                <a:spLocks noChangeShapeType="1"/>
              </p:cNvSpPr>
              <p:nvPr/>
            </p:nvSpPr>
            <p:spPr bwMode="auto">
              <a:xfrm>
                <a:off x="1464" y="4023"/>
                <a:ext cx="6465" cy="0"/>
              </a:xfrm>
              <a:prstGeom prst="line">
                <a:avLst/>
              </a:prstGeom>
              <a:noFill/>
              <a:ln w="9525">
                <a:solidFill>
                  <a:srgbClr val="000000"/>
                </a:solidFill>
                <a:round/>
                <a:headEnd/>
                <a:tailEnd/>
              </a:ln>
            </p:spPr>
            <p:txBody>
              <a:bodyPr/>
              <a:lstStyle/>
              <a:p>
                <a:endParaRPr lang="en-US"/>
              </a:p>
            </p:txBody>
          </p:sp>
        </p:grpSp>
        <p:sp>
          <p:nvSpPr>
            <p:cNvPr id="31" name="Freeform 39"/>
            <p:cNvSpPr>
              <a:spLocks/>
            </p:cNvSpPr>
            <p:nvPr/>
          </p:nvSpPr>
          <p:spPr bwMode="auto">
            <a:xfrm>
              <a:off x="3848" y="9943"/>
              <a:ext cx="5498" cy="2400"/>
            </a:xfrm>
            <a:custGeom>
              <a:avLst/>
              <a:gdLst>
                <a:gd name="T0" fmla="*/ 0 w 5505"/>
                <a:gd name="T1" fmla="*/ 0 h 2400"/>
                <a:gd name="T2" fmla="*/ 772 w 5505"/>
                <a:gd name="T3" fmla="*/ 420 h 2400"/>
                <a:gd name="T4" fmla="*/ 1597 w 5505"/>
                <a:gd name="T5" fmla="*/ 862 h 2400"/>
                <a:gd name="T6" fmla="*/ 2422 w 5505"/>
                <a:gd name="T7" fmla="*/ 1290 h 2400"/>
                <a:gd name="T8" fmla="*/ 3420 w 5505"/>
                <a:gd name="T9" fmla="*/ 1717 h 2400"/>
                <a:gd name="T10" fmla="*/ 4260 w 5505"/>
                <a:gd name="T11" fmla="*/ 2017 h 2400"/>
                <a:gd name="T12" fmla="*/ 5505 w 5505"/>
                <a:gd name="T13" fmla="*/ 2400 h 2400"/>
                <a:gd name="T14" fmla="*/ 0 60000 65536"/>
                <a:gd name="T15" fmla="*/ 0 60000 65536"/>
                <a:gd name="T16" fmla="*/ 0 60000 65536"/>
                <a:gd name="T17" fmla="*/ 0 60000 65536"/>
                <a:gd name="T18" fmla="*/ 0 60000 65536"/>
                <a:gd name="T19" fmla="*/ 0 60000 65536"/>
                <a:gd name="T20" fmla="*/ 0 60000 65536"/>
                <a:gd name="T21" fmla="*/ 0 w 5505"/>
                <a:gd name="T22" fmla="*/ 0 h 2400"/>
                <a:gd name="T23" fmla="*/ 5505 w 5505"/>
                <a:gd name="T24" fmla="*/ 2400 h 2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5" h="2400">
                  <a:moveTo>
                    <a:pt x="0" y="0"/>
                  </a:moveTo>
                  <a:cubicBezTo>
                    <a:pt x="129" y="70"/>
                    <a:pt x="506" y="276"/>
                    <a:pt x="772" y="420"/>
                  </a:cubicBezTo>
                  <a:cubicBezTo>
                    <a:pt x="1038" y="564"/>
                    <a:pt x="1322" y="717"/>
                    <a:pt x="1597" y="862"/>
                  </a:cubicBezTo>
                  <a:cubicBezTo>
                    <a:pt x="1872" y="1007"/>
                    <a:pt x="2118" y="1147"/>
                    <a:pt x="2422" y="1290"/>
                  </a:cubicBezTo>
                  <a:cubicBezTo>
                    <a:pt x="2726" y="1433"/>
                    <a:pt x="3114" y="1596"/>
                    <a:pt x="3420" y="1717"/>
                  </a:cubicBezTo>
                  <a:cubicBezTo>
                    <a:pt x="3726" y="1838"/>
                    <a:pt x="3912" y="1903"/>
                    <a:pt x="4260" y="2017"/>
                  </a:cubicBezTo>
                  <a:cubicBezTo>
                    <a:pt x="4608" y="2131"/>
                    <a:pt x="5246" y="2320"/>
                    <a:pt x="5505" y="2400"/>
                  </a:cubicBezTo>
                </a:path>
              </a:pathLst>
            </a:custGeom>
            <a:noFill/>
            <a:ln w="12700" cap="flat" cmpd="sng">
              <a:solidFill>
                <a:srgbClr val="000000"/>
              </a:solidFill>
              <a:prstDash val="dash"/>
              <a:round/>
              <a:headEnd/>
              <a:tailEnd/>
            </a:ln>
          </p:spPr>
          <p:txBody>
            <a:bodyPr/>
            <a:lstStyle/>
            <a:p>
              <a:endParaRPr lang="en-US"/>
            </a:p>
          </p:txBody>
        </p:sp>
        <p:sp>
          <p:nvSpPr>
            <p:cNvPr id="32" name="Freeform 40"/>
            <p:cNvSpPr>
              <a:spLocks/>
            </p:cNvSpPr>
            <p:nvPr/>
          </p:nvSpPr>
          <p:spPr bwMode="auto">
            <a:xfrm>
              <a:off x="3855" y="9815"/>
              <a:ext cx="5491" cy="2483"/>
            </a:xfrm>
            <a:custGeom>
              <a:avLst/>
              <a:gdLst>
                <a:gd name="T0" fmla="*/ 0 w 5498"/>
                <a:gd name="T1" fmla="*/ 0 h 2483"/>
                <a:gd name="T2" fmla="*/ 945 w 5498"/>
                <a:gd name="T3" fmla="*/ 533 h 2483"/>
                <a:gd name="T4" fmla="*/ 1830 w 5498"/>
                <a:gd name="T5" fmla="*/ 1028 h 2483"/>
                <a:gd name="T6" fmla="*/ 2603 w 5498"/>
                <a:gd name="T7" fmla="*/ 1433 h 2483"/>
                <a:gd name="T8" fmla="*/ 3248 w 5498"/>
                <a:gd name="T9" fmla="*/ 1725 h 2483"/>
                <a:gd name="T10" fmla="*/ 4073 w 5498"/>
                <a:gd name="T11" fmla="*/ 2040 h 2483"/>
                <a:gd name="T12" fmla="*/ 4928 w 5498"/>
                <a:gd name="T13" fmla="*/ 2310 h 2483"/>
                <a:gd name="T14" fmla="*/ 5498 w 5498"/>
                <a:gd name="T15" fmla="*/ 2483 h 2483"/>
                <a:gd name="T16" fmla="*/ 0 60000 65536"/>
                <a:gd name="T17" fmla="*/ 0 60000 65536"/>
                <a:gd name="T18" fmla="*/ 0 60000 65536"/>
                <a:gd name="T19" fmla="*/ 0 60000 65536"/>
                <a:gd name="T20" fmla="*/ 0 60000 65536"/>
                <a:gd name="T21" fmla="*/ 0 60000 65536"/>
                <a:gd name="T22" fmla="*/ 0 60000 65536"/>
                <a:gd name="T23" fmla="*/ 0 60000 65536"/>
                <a:gd name="T24" fmla="*/ 0 w 5498"/>
                <a:gd name="T25" fmla="*/ 0 h 2483"/>
                <a:gd name="T26" fmla="*/ 5498 w 5498"/>
                <a:gd name="T27" fmla="*/ 2483 h 2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98" h="2483">
                  <a:moveTo>
                    <a:pt x="0" y="0"/>
                  </a:moveTo>
                  <a:cubicBezTo>
                    <a:pt x="320" y="181"/>
                    <a:pt x="640" y="362"/>
                    <a:pt x="945" y="533"/>
                  </a:cubicBezTo>
                  <a:cubicBezTo>
                    <a:pt x="1250" y="704"/>
                    <a:pt x="1554" y="878"/>
                    <a:pt x="1830" y="1028"/>
                  </a:cubicBezTo>
                  <a:cubicBezTo>
                    <a:pt x="2106" y="1178"/>
                    <a:pt x="2367" y="1317"/>
                    <a:pt x="2603" y="1433"/>
                  </a:cubicBezTo>
                  <a:cubicBezTo>
                    <a:pt x="2839" y="1549"/>
                    <a:pt x="3003" y="1624"/>
                    <a:pt x="3248" y="1725"/>
                  </a:cubicBezTo>
                  <a:cubicBezTo>
                    <a:pt x="3493" y="1826"/>
                    <a:pt x="3793" y="1942"/>
                    <a:pt x="4073" y="2040"/>
                  </a:cubicBezTo>
                  <a:cubicBezTo>
                    <a:pt x="4353" y="2138"/>
                    <a:pt x="4691" y="2236"/>
                    <a:pt x="4928" y="2310"/>
                  </a:cubicBezTo>
                  <a:cubicBezTo>
                    <a:pt x="5165" y="2384"/>
                    <a:pt x="5402" y="2453"/>
                    <a:pt x="5498" y="2483"/>
                  </a:cubicBezTo>
                </a:path>
              </a:pathLst>
            </a:custGeom>
            <a:noFill/>
            <a:ln w="12700" cap="flat" cmpd="sng">
              <a:solidFill>
                <a:srgbClr val="000000"/>
              </a:solidFill>
              <a:prstDash val="solid"/>
              <a:round/>
              <a:headEnd/>
              <a:tailEnd/>
            </a:ln>
          </p:spPr>
          <p:txBody>
            <a:bodyPr/>
            <a:lstStyle/>
            <a:p>
              <a:endParaRPr lang="en-US"/>
            </a:p>
          </p:txBody>
        </p:sp>
        <p:sp>
          <p:nvSpPr>
            <p:cNvPr id="33" name="Rectangle 41"/>
            <p:cNvSpPr>
              <a:spLocks noChangeArrowheads="1"/>
            </p:cNvSpPr>
            <p:nvPr/>
          </p:nvSpPr>
          <p:spPr bwMode="auto">
            <a:xfrm>
              <a:off x="6450" y="9006"/>
              <a:ext cx="2655" cy="1515"/>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34" name="Rectangle 42"/>
            <p:cNvSpPr>
              <a:spLocks noChangeArrowheads="1"/>
            </p:cNvSpPr>
            <p:nvPr/>
          </p:nvSpPr>
          <p:spPr bwMode="auto">
            <a:xfrm>
              <a:off x="6822" y="9956"/>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35" name="Line 43"/>
            <p:cNvSpPr>
              <a:spLocks noChangeShapeType="1"/>
            </p:cNvSpPr>
            <p:nvPr/>
          </p:nvSpPr>
          <p:spPr bwMode="auto">
            <a:xfrm flipV="1">
              <a:off x="7292" y="9432"/>
              <a:ext cx="377" cy="524"/>
            </a:xfrm>
            <a:prstGeom prst="line">
              <a:avLst/>
            </a:prstGeom>
            <a:noFill/>
            <a:ln w="9525">
              <a:solidFill>
                <a:srgbClr val="000000"/>
              </a:solidFill>
              <a:round/>
              <a:headEnd/>
              <a:tailEnd/>
            </a:ln>
          </p:spPr>
          <p:txBody>
            <a:bodyPr/>
            <a:lstStyle/>
            <a:p>
              <a:endParaRPr lang="en-US"/>
            </a:p>
          </p:txBody>
        </p:sp>
        <p:sp>
          <p:nvSpPr>
            <p:cNvPr id="36" name="Line 44"/>
            <p:cNvSpPr>
              <a:spLocks noChangeShapeType="1"/>
            </p:cNvSpPr>
            <p:nvPr/>
          </p:nvSpPr>
          <p:spPr bwMode="auto">
            <a:xfrm flipV="1">
              <a:off x="6822" y="9432"/>
              <a:ext cx="376" cy="524"/>
            </a:xfrm>
            <a:prstGeom prst="line">
              <a:avLst/>
            </a:prstGeom>
            <a:noFill/>
            <a:ln w="9525">
              <a:solidFill>
                <a:srgbClr val="000000"/>
              </a:solidFill>
              <a:round/>
              <a:headEnd/>
              <a:tailEnd/>
            </a:ln>
          </p:spPr>
          <p:txBody>
            <a:bodyPr/>
            <a:lstStyle/>
            <a:p>
              <a:endParaRPr lang="en-US"/>
            </a:p>
          </p:txBody>
        </p:sp>
        <p:sp>
          <p:nvSpPr>
            <p:cNvPr id="37" name="Line 45"/>
            <p:cNvSpPr>
              <a:spLocks noChangeShapeType="1"/>
            </p:cNvSpPr>
            <p:nvPr/>
          </p:nvSpPr>
          <p:spPr bwMode="auto">
            <a:xfrm flipV="1">
              <a:off x="7292" y="9498"/>
              <a:ext cx="377" cy="524"/>
            </a:xfrm>
            <a:prstGeom prst="line">
              <a:avLst/>
            </a:prstGeom>
            <a:noFill/>
            <a:ln w="9525">
              <a:solidFill>
                <a:srgbClr val="000000"/>
              </a:solidFill>
              <a:round/>
              <a:headEnd/>
              <a:tailEnd/>
            </a:ln>
          </p:spPr>
          <p:txBody>
            <a:bodyPr/>
            <a:lstStyle/>
            <a:p>
              <a:endParaRPr lang="en-US"/>
            </a:p>
          </p:txBody>
        </p:sp>
        <p:sp>
          <p:nvSpPr>
            <p:cNvPr id="38" name="Rectangle 46"/>
            <p:cNvSpPr>
              <a:spLocks noChangeArrowheads="1"/>
            </p:cNvSpPr>
            <p:nvPr/>
          </p:nvSpPr>
          <p:spPr bwMode="auto">
            <a:xfrm>
              <a:off x="7857" y="9971"/>
              <a:ext cx="470" cy="66"/>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39" name="Line 47"/>
            <p:cNvSpPr>
              <a:spLocks noChangeShapeType="1"/>
            </p:cNvSpPr>
            <p:nvPr/>
          </p:nvSpPr>
          <p:spPr bwMode="auto">
            <a:xfrm flipV="1">
              <a:off x="8327" y="9447"/>
              <a:ext cx="377" cy="524"/>
            </a:xfrm>
            <a:prstGeom prst="line">
              <a:avLst/>
            </a:prstGeom>
            <a:noFill/>
            <a:ln w="9525">
              <a:solidFill>
                <a:srgbClr val="000000"/>
              </a:solidFill>
              <a:round/>
              <a:headEnd/>
              <a:tailEnd/>
            </a:ln>
          </p:spPr>
          <p:txBody>
            <a:bodyPr/>
            <a:lstStyle/>
            <a:p>
              <a:endParaRPr lang="en-US"/>
            </a:p>
          </p:txBody>
        </p:sp>
        <p:sp>
          <p:nvSpPr>
            <p:cNvPr id="40" name="Line 48"/>
            <p:cNvSpPr>
              <a:spLocks noChangeShapeType="1"/>
            </p:cNvSpPr>
            <p:nvPr/>
          </p:nvSpPr>
          <p:spPr bwMode="auto">
            <a:xfrm flipV="1">
              <a:off x="7857" y="9447"/>
              <a:ext cx="376" cy="524"/>
            </a:xfrm>
            <a:prstGeom prst="line">
              <a:avLst/>
            </a:prstGeom>
            <a:noFill/>
            <a:ln w="9525">
              <a:solidFill>
                <a:srgbClr val="000000"/>
              </a:solidFill>
              <a:round/>
              <a:headEnd/>
              <a:tailEnd/>
            </a:ln>
          </p:spPr>
          <p:txBody>
            <a:bodyPr/>
            <a:lstStyle/>
            <a:p>
              <a:endParaRPr lang="en-US"/>
            </a:p>
          </p:txBody>
        </p:sp>
        <p:sp>
          <p:nvSpPr>
            <p:cNvPr id="41" name="Line 49"/>
            <p:cNvSpPr>
              <a:spLocks noChangeShapeType="1"/>
            </p:cNvSpPr>
            <p:nvPr/>
          </p:nvSpPr>
          <p:spPr bwMode="auto">
            <a:xfrm flipV="1">
              <a:off x="8327" y="9513"/>
              <a:ext cx="377" cy="524"/>
            </a:xfrm>
            <a:prstGeom prst="line">
              <a:avLst/>
            </a:prstGeom>
            <a:noFill/>
            <a:ln w="9525">
              <a:solidFill>
                <a:srgbClr val="000000"/>
              </a:solidFill>
              <a:round/>
              <a:headEnd/>
              <a:tailEnd/>
            </a:ln>
          </p:spPr>
          <p:txBody>
            <a:bodyPr/>
            <a:lstStyle/>
            <a:p>
              <a:endParaRPr lang="en-US"/>
            </a:p>
          </p:txBody>
        </p:sp>
        <p:sp>
          <p:nvSpPr>
            <p:cNvPr id="42" name="Text Box 50"/>
            <p:cNvSpPr txBox="1">
              <a:spLocks noChangeArrowheads="1"/>
            </p:cNvSpPr>
            <p:nvPr/>
          </p:nvSpPr>
          <p:spPr bwMode="auto">
            <a:xfrm>
              <a:off x="1728" y="9936"/>
              <a:ext cx="1650" cy="1569"/>
            </a:xfrm>
            <a:prstGeom prst="rect">
              <a:avLst/>
            </a:prstGeom>
            <a:noFill/>
            <a:ln w="9525">
              <a:noFill/>
              <a:miter lim="800000"/>
              <a:headEnd/>
              <a:tailEnd/>
            </a:ln>
          </p:spPr>
          <p:txBody>
            <a:bodyPr/>
            <a:lstStyle/>
            <a:p>
              <a:r>
                <a:rPr lang="en-US" sz="1200">
                  <a:latin typeface="Calibri" pitchFamily="34" charset="0"/>
                </a:rPr>
                <a:t>Trace-to-trace</a:t>
              </a:r>
            </a:p>
            <a:p>
              <a:r>
                <a:rPr lang="en-US" sz="1200">
                  <a:latin typeface="Calibri" pitchFamily="34" charset="0"/>
                </a:rPr>
                <a:t>capacitance</a:t>
              </a:r>
            </a:p>
            <a:p>
              <a:r>
                <a:rPr lang="en-US" sz="1200">
                  <a:latin typeface="Calibri" pitchFamily="34" charset="0"/>
                </a:rPr>
                <a:t>per unit length</a:t>
              </a:r>
              <a:endParaRPr lang="en-US">
                <a:latin typeface="Calibri" pitchFamily="34" charset="0"/>
              </a:endParaRPr>
            </a:p>
          </p:txBody>
        </p:sp>
        <p:sp>
          <p:nvSpPr>
            <p:cNvPr id="43" name="Text Box 51"/>
            <p:cNvSpPr txBox="1">
              <a:spLocks noChangeArrowheads="1"/>
            </p:cNvSpPr>
            <p:nvPr/>
          </p:nvSpPr>
          <p:spPr bwMode="auto">
            <a:xfrm>
              <a:off x="5688" y="13680"/>
              <a:ext cx="1845" cy="474"/>
            </a:xfrm>
            <a:prstGeom prst="rect">
              <a:avLst/>
            </a:prstGeom>
            <a:noFill/>
            <a:ln w="9525">
              <a:noFill/>
              <a:miter lim="800000"/>
              <a:headEnd/>
              <a:tailEnd/>
            </a:ln>
          </p:spPr>
          <p:txBody>
            <a:bodyPr/>
            <a:lstStyle/>
            <a:p>
              <a:r>
                <a:rPr lang="en-US" sz="1200" i="1">
                  <a:latin typeface="Times New Roman" pitchFamily="18" charset="0"/>
                </a:rPr>
                <a:t>S / W</a:t>
              </a:r>
              <a:r>
                <a:rPr lang="en-US" sz="1200" i="1">
                  <a:latin typeface="Calibri" pitchFamily="34" charset="0"/>
                </a:rPr>
                <a:t>  </a:t>
              </a:r>
              <a:r>
                <a:rPr lang="en-US" sz="1200">
                  <a:latin typeface="Calibri" pitchFamily="34" charset="0"/>
                </a:rPr>
                <a:t>ratio</a:t>
              </a:r>
              <a:endParaRPr lang="en-US">
                <a:latin typeface="Calibri" pitchFamily="34" charset="0"/>
              </a:endParaRPr>
            </a:p>
          </p:txBody>
        </p:sp>
        <p:sp>
          <p:nvSpPr>
            <p:cNvPr id="44" name="Text Box 52"/>
            <p:cNvSpPr txBox="1">
              <a:spLocks noChangeArrowheads="1"/>
            </p:cNvSpPr>
            <p:nvPr/>
          </p:nvSpPr>
          <p:spPr bwMode="auto">
            <a:xfrm>
              <a:off x="3441" y="13188"/>
              <a:ext cx="825" cy="474"/>
            </a:xfrm>
            <a:prstGeom prst="rect">
              <a:avLst/>
            </a:prstGeom>
            <a:noFill/>
            <a:ln w="9525">
              <a:noFill/>
              <a:miter lim="800000"/>
              <a:headEnd/>
              <a:tailEnd/>
            </a:ln>
          </p:spPr>
          <p:txBody>
            <a:bodyPr/>
            <a:lstStyle/>
            <a:p>
              <a:r>
                <a:rPr lang="en-US" sz="1200">
                  <a:latin typeface="Calibri" pitchFamily="34" charset="0"/>
                </a:rPr>
                <a:t>1</a:t>
              </a:r>
              <a:endParaRPr lang="en-US">
                <a:latin typeface="Calibri" pitchFamily="34" charset="0"/>
              </a:endParaRPr>
            </a:p>
          </p:txBody>
        </p:sp>
        <p:sp>
          <p:nvSpPr>
            <p:cNvPr id="45" name="Text Box 53"/>
            <p:cNvSpPr txBox="1">
              <a:spLocks noChangeArrowheads="1"/>
            </p:cNvSpPr>
            <p:nvPr/>
          </p:nvSpPr>
          <p:spPr bwMode="auto">
            <a:xfrm>
              <a:off x="5181" y="13188"/>
              <a:ext cx="825" cy="474"/>
            </a:xfrm>
            <a:prstGeom prst="rect">
              <a:avLst/>
            </a:prstGeom>
            <a:noFill/>
            <a:ln w="9525">
              <a:noFill/>
              <a:miter lim="800000"/>
              <a:headEnd/>
              <a:tailEnd/>
            </a:ln>
          </p:spPr>
          <p:txBody>
            <a:bodyPr/>
            <a:lstStyle/>
            <a:p>
              <a:r>
                <a:rPr lang="en-US" sz="1200">
                  <a:latin typeface="Calibri" pitchFamily="34" charset="0"/>
                </a:rPr>
                <a:t>10</a:t>
              </a:r>
              <a:endParaRPr lang="en-US">
                <a:latin typeface="Calibri" pitchFamily="34" charset="0"/>
              </a:endParaRPr>
            </a:p>
          </p:txBody>
        </p:sp>
        <p:sp>
          <p:nvSpPr>
            <p:cNvPr id="46" name="Text Box 54"/>
            <p:cNvSpPr txBox="1">
              <a:spLocks noChangeArrowheads="1"/>
            </p:cNvSpPr>
            <p:nvPr/>
          </p:nvSpPr>
          <p:spPr bwMode="auto">
            <a:xfrm>
              <a:off x="7116" y="13188"/>
              <a:ext cx="825" cy="474"/>
            </a:xfrm>
            <a:prstGeom prst="rect">
              <a:avLst/>
            </a:prstGeom>
            <a:noFill/>
            <a:ln w="9525">
              <a:noFill/>
              <a:miter lim="800000"/>
              <a:headEnd/>
              <a:tailEnd/>
            </a:ln>
          </p:spPr>
          <p:txBody>
            <a:bodyPr/>
            <a:lstStyle/>
            <a:p>
              <a:r>
                <a:rPr lang="en-US" sz="1200">
                  <a:latin typeface="Calibri" pitchFamily="34" charset="0"/>
                </a:rPr>
                <a:t>100</a:t>
              </a:r>
              <a:endParaRPr lang="en-US">
                <a:latin typeface="Calibri" pitchFamily="34" charset="0"/>
              </a:endParaRPr>
            </a:p>
          </p:txBody>
        </p:sp>
        <p:sp>
          <p:nvSpPr>
            <p:cNvPr id="47" name="Text Box 55"/>
            <p:cNvSpPr txBox="1">
              <a:spLocks noChangeArrowheads="1"/>
            </p:cNvSpPr>
            <p:nvPr/>
          </p:nvSpPr>
          <p:spPr bwMode="auto">
            <a:xfrm>
              <a:off x="8946" y="13188"/>
              <a:ext cx="825" cy="474"/>
            </a:xfrm>
            <a:prstGeom prst="rect">
              <a:avLst/>
            </a:prstGeom>
            <a:noFill/>
            <a:ln w="9525">
              <a:noFill/>
              <a:miter lim="800000"/>
              <a:headEnd/>
              <a:tailEnd/>
            </a:ln>
          </p:spPr>
          <p:txBody>
            <a:bodyPr/>
            <a:lstStyle/>
            <a:p>
              <a:r>
                <a:rPr lang="en-US" sz="1200">
                  <a:latin typeface="Calibri" pitchFamily="34" charset="0"/>
                </a:rPr>
                <a:t>1000</a:t>
              </a:r>
              <a:endParaRPr lang="en-US">
                <a:latin typeface="Calibri" pitchFamily="34" charset="0"/>
              </a:endParaRPr>
            </a:p>
          </p:txBody>
        </p:sp>
        <p:sp>
          <p:nvSpPr>
            <p:cNvPr id="48" name="Text Box 56"/>
            <p:cNvSpPr txBox="1">
              <a:spLocks noChangeArrowheads="1"/>
            </p:cNvSpPr>
            <p:nvPr/>
          </p:nvSpPr>
          <p:spPr bwMode="auto">
            <a:xfrm>
              <a:off x="2376" y="8538"/>
              <a:ext cx="1470" cy="474"/>
            </a:xfrm>
            <a:prstGeom prst="rect">
              <a:avLst/>
            </a:prstGeom>
            <a:noFill/>
            <a:ln w="9525">
              <a:noFill/>
              <a:miter lim="800000"/>
              <a:headEnd/>
              <a:tailEnd/>
            </a:ln>
          </p:spPr>
          <p:txBody>
            <a:bodyPr/>
            <a:lstStyle/>
            <a:p>
              <a:r>
                <a:rPr lang="en-US" sz="1200">
                  <a:latin typeface="Calibri" pitchFamily="34" charset="0"/>
                </a:rPr>
                <a:t>100 pF/m</a:t>
              </a:r>
              <a:endParaRPr lang="en-US">
                <a:latin typeface="Calibri" pitchFamily="34" charset="0"/>
              </a:endParaRPr>
            </a:p>
          </p:txBody>
        </p:sp>
        <p:sp>
          <p:nvSpPr>
            <p:cNvPr id="49" name="Text Box 57"/>
            <p:cNvSpPr txBox="1">
              <a:spLocks noChangeArrowheads="1"/>
            </p:cNvSpPr>
            <p:nvPr/>
          </p:nvSpPr>
          <p:spPr bwMode="auto">
            <a:xfrm>
              <a:off x="2421" y="12768"/>
              <a:ext cx="1470" cy="474"/>
            </a:xfrm>
            <a:prstGeom prst="rect">
              <a:avLst/>
            </a:prstGeom>
            <a:noFill/>
            <a:ln w="9525">
              <a:noFill/>
              <a:miter lim="800000"/>
              <a:headEnd/>
              <a:tailEnd/>
            </a:ln>
          </p:spPr>
          <p:txBody>
            <a:bodyPr/>
            <a:lstStyle/>
            <a:p>
              <a:r>
                <a:rPr lang="en-US" sz="1200">
                  <a:latin typeface="Calibri" pitchFamily="34" charset="0"/>
                </a:rPr>
                <a:t>10 pF/m</a:t>
              </a:r>
              <a:endParaRPr lang="en-US">
                <a:latin typeface="Calibri" pitchFamily="34" charset="0"/>
              </a:endParaRPr>
            </a:p>
          </p:txBody>
        </p:sp>
        <p:sp>
          <p:nvSpPr>
            <p:cNvPr id="50" name="Line 58"/>
            <p:cNvSpPr>
              <a:spLocks noChangeShapeType="1"/>
            </p:cNvSpPr>
            <p:nvPr/>
          </p:nvSpPr>
          <p:spPr bwMode="auto">
            <a:xfrm flipV="1">
              <a:off x="4278" y="8088"/>
              <a:ext cx="1008" cy="0"/>
            </a:xfrm>
            <a:prstGeom prst="line">
              <a:avLst/>
            </a:prstGeom>
            <a:noFill/>
            <a:ln w="12700">
              <a:solidFill>
                <a:srgbClr val="000000"/>
              </a:solidFill>
              <a:prstDash val="dash"/>
              <a:round/>
              <a:headEnd/>
              <a:tailEnd/>
            </a:ln>
          </p:spPr>
          <p:txBody>
            <a:bodyPr/>
            <a:lstStyle/>
            <a:p>
              <a:endParaRPr lang="en-US"/>
            </a:p>
          </p:txBody>
        </p:sp>
        <p:sp>
          <p:nvSpPr>
            <p:cNvPr id="51" name="Line 59"/>
            <p:cNvSpPr>
              <a:spLocks noChangeShapeType="1"/>
            </p:cNvSpPr>
            <p:nvPr/>
          </p:nvSpPr>
          <p:spPr bwMode="auto">
            <a:xfrm flipV="1">
              <a:off x="4278" y="8376"/>
              <a:ext cx="1008" cy="0"/>
            </a:xfrm>
            <a:prstGeom prst="line">
              <a:avLst/>
            </a:prstGeom>
            <a:noFill/>
            <a:ln w="12700">
              <a:solidFill>
                <a:srgbClr val="000000"/>
              </a:solidFill>
              <a:round/>
              <a:headEnd/>
              <a:tailEnd/>
            </a:ln>
          </p:spPr>
          <p:txBody>
            <a:bodyPr/>
            <a:lstStyle/>
            <a:p>
              <a:endParaRPr lang="en-US"/>
            </a:p>
          </p:txBody>
        </p:sp>
        <p:sp>
          <p:nvSpPr>
            <p:cNvPr id="52" name="Text Box 60"/>
            <p:cNvSpPr txBox="1">
              <a:spLocks noChangeArrowheads="1"/>
            </p:cNvSpPr>
            <p:nvPr/>
          </p:nvSpPr>
          <p:spPr bwMode="auto">
            <a:xfrm>
              <a:off x="5352" y="7632"/>
              <a:ext cx="5448" cy="690"/>
            </a:xfrm>
            <a:prstGeom prst="rect">
              <a:avLst/>
            </a:prstGeom>
            <a:noFill/>
            <a:ln w="9525">
              <a:noFill/>
              <a:miter lim="800000"/>
              <a:headEnd/>
              <a:tailEnd/>
            </a:ln>
          </p:spPr>
          <p:txBody>
            <a:bodyPr/>
            <a:lstStyle/>
            <a:p>
              <a:r>
                <a:rPr lang="en-US" sz="1200" dirty="0">
                  <a:latin typeface="Calibri" pitchFamily="34" charset="0"/>
                </a:rPr>
                <a:t>Crude estimate using </a:t>
              </a:r>
              <a:r>
                <a:rPr lang="en-US" sz="1200" dirty="0" smtClean="0">
                  <a:latin typeface="Calibri" pitchFamily="34" charset="0"/>
                </a:rPr>
                <a:t>book formula Eq</a:t>
              </a:r>
              <a:r>
                <a:rPr lang="en-US" sz="1200" dirty="0">
                  <a:latin typeface="Calibri" pitchFamily="34" charset="0"/>
                </a:rPr>
                <a:t>. (</a:t>
              </a:r>
              <a:r>
                <a:rPr lang="en-US" sz="1200" dirty="0" smtClean="0">
                  <a:latin typeface="Calibri" pitchFamily="34" charset="0"/>
                </a:rPr>
                <a:t>15.13</a:t>
              </a:r>
              <a:r>
                <a:rPr lang="en-US" sz="1200" dirty="0">
                  <a:latin typeface="Calibri" pitchFamily="34" charset="0"/>
                </a:rPr>
                <a:t>) </a:t>
              </a:r>
            </a:p>
            <a:p>
              <a:r>
                <a:rPr lang="en-US" sz="1200" dirty="0">
                  <a:latin typeface="Calibri" pitchFamily="34" charset="0"/>
                </a:rPr>
                <a:t>(</a:t>
              </a:r>
              <a:r>
                <a:rPr lang="en-US" sz="1200" i="1" dirty="0">
                  <a:latin typeface="Times New Roman" pitchFamily="18" charset="0"/>
                </a:rPr>
                <a:t>W</a:t>
              </a:r>
              <a:r>
                <a:rPr lang="en-US" sz="1200" dirty="0">
                  <a:latin typeface="Calibri" pitchFamily="34" charset="0"/>
                </a:rPr>
                <a:t>=10 mils, </a:t>
              </a:r>
              <a:r>
                <a:rPr lang="en-US" sz="1200" i="1" dirty="0">
                  <a:latin typeface="Times New Roman" pitchFamily="18" charset="0"/>
                </a:rPr>
                <a:t>T</a:t>
              </a:r>
              <a:r>
                <a:rPr lang="en-US" sz="1200" dirty="0">
                  <a:latin typeface="Calibri" pitchFamily="34" charset="0"/>
                </a:rPr>
                <a:t> = 1 mil)</a:t>
              </a:r>
              <a:endParaRPr lang="en-US" dirty="0">
                <a:latin typeface="Calibri" pitchFamily="34" charset="0"/>
              </a:endParaRPr>
            </a:p>
          </p:txBody>
        </p:sp>
        <p:sp>
          <p:nvSpPr>
            <p:cNvPr id="53" name="Text Box 61"/>
            <p:cNvSpPr txBox="1">
              <a:spLocks noChangeArrowheads="1"/>
            </p:cNvSpPr>
            <p:nvPr/>
          </p:nvSpPr>
          <p:spPr bwMode="auto">
            <a:xfrm>
              <a:off x="5352" y="8193"/>
              <a:ext cx="2205" cy="429"/>
            </a:xfrm>
            <a:prstGeom prst="rect">
              <a:avLst/>
            </a:prstGeom>
            <a:noFill/>
            <a:ln w="9525">
              <a:noFill/>
              <a:miter lim="800000"/>
              <a:headEnd/>
              <a:tailEnd/>
            </a:ln>
          </p:spPr>
          <p:txBody>
            <a:bodyPr/>
            <a:lstStyle/>
            <a:p>
              <a:r>
                <a:rPr lang="en-US" sz="1200">
                  <a:latin typeface="Calibri" pitchFamily="34" charset="0"/>
                </a:rPr>
                <a:t>Refined estimate</a:t>
              </a:r>
              <a:endParaRPr lang="en-US">
                <a:latin typeface="Calibri" pitchFamily="34" charset="0"/>
              </a:endParaRPr>
            </a:p>
          </p:txBody>
        </p:sp>
      </p:grpSp>
    </p:spTree>
    <p:extLst>
      <p:ext uri="{BB962C8B-B14F-4D97-AF65-F5344CB8AC3E}">
        <p14:creationId xmlns:p14="http://schemas.microsoft.com/office/powerpoint/2010/main" val="1278084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bwMode="auto">
          <a:xfrm>
            <a:off x="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Trace Capacitance</a:t>
            </a:r>
          </a:p>
          <a:p>
            <a:pPr lvl="3" algn="just">
              <a:spcBef>
                <a:spcPts val="1200"/>
              </a:spcBef>
            </a:pPr>
            <a:r>
              <a:rPr lang="en-US" altLang="en-US" smtClean="0"/>
              <a:t>We can reduce the effects of trace-to-trace crosstalk between coplanar traces using a ground plane.  The figure below shows a pair of coplanar traces with a width of </a:t>
            </a:r>
            <a:r>
              <a:rPr lang="en-US" altLang="en-US" i="1" smtClean="0"/>
              <a:t>W</a:t>
            </a:r>
            <a:r>
              <a:rPr lang="en-US" altLang="en-US" smtClean="0"/>
              <a:t> separated from one another by a distance </a:t>
            </a:r>
            <a:r>
              <a:rPr lang="en-US" altLang="en-US" i="1" smtClean="0"/>
              <a:t>S</a:t>
            </a:r>
            <a:r>
              <a:rPr lang="en-US" altLang="en-US" smtClean="0"/>
              <a:t> and spaced a distance </a:t>
            </a:r>
            <a:r>
              <a:rPr lang="en-US" altLang="en-US" i="1" smtClean="0"/>
              <a:t>D</a:t>
            </a:r>
            <a:r>
              <a:rPr lang="en-US" altLang="en-US" smtClean="0"/>
              <a:t> over a ground plane.</a:t>
            </a:r>
          </a:p>
        </p:txBody>
      </p:sp>
      <p:grpSp>
        <p:nvGrpSpPr>
          <p:cNvPr id="60419" name="Group 4"/>
          <p:cNvGrpSpPr>
            <a:grpSpLocks/>
          </p:cNvGrpSpPr>
          <p:nvPr/>
        </p:nvGrpSpPr>
        <p:grpSpPr bwMode="auto">
          <a:xfrm>
            <a:off x="2392363" y="3276600"/>
            <a:ext cx="5151437" cy="1219200"/>
            <a:chOff x="2601" y="11503"/>
            <a:chExt cx="8352" cy="2083"/>
          </a:xfrm>
        </p:grpSpPr>
        <p:sp>
          <p:nvSpPr>
            <p:cNvPr id="60446" name="Rectangle 5"/>
            <p:cNvSpPr>
              <a:spLocks noChangeArrowheads="1"/>
            </p:cNvSpPr>
            <p:nvPr/>
          </p:nvSpPr>
          <p:spPr bwMode="auto">
            <a:xfrm>
              <a:off x="2601" y="13442"/>
              <a:ext cx="6624"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47" name="Rectangle 6"/>
            <p:cNvSpPr>
              <a:spLocks noChangeArrowheads="1"/>
            </p:cNvSpPr>
            <p:nvPr/>
          </p:nvSpPr>
          <p:spPr bwMode="auto">
            <a:xfrm>
              <a:off x="4083" y="12655"/>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48" name="Line 7"/>
            <p:cNvSpPr>
              <a:spLocks noChangeShapeType="1"/>
            </p:cNvSpPr>
            <p:nvPr/>
          </p:nvSpPr>
          <p:spPr bwMode="auto">
            <a:xfrm flipV="1">
              <a:off x="5523" y="11503"/>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9" name="Line 8"/>
            <p:cNvSpPr>
              <a:spLocks noChangeShapeType="1"/>
            </p:cNvSpPr>
            <p:nvPr/>
          </p:nvSpPr>
          <p:spPr bwMode="auto">
            <a:xfrm flipV="1">
              <a:off x="4083" y="11503"/>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0" name="Line 9"/>
            <p:cNvSpPr>
              <a:spLocks noChangeShapeType="1"/>
            </p:cNvSpPr>
            <p:nvPr/>
          </p:nvSpPr>
          <p:spPr bwMode="auto">
            <a:xfrm flipV="1">
              <a:off x="5523" y="11647"/>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1" name="Line 10"/>
            <p:cNvSpPr>
              <a:spLocks noChangeShapeType="1"/>
            </p:cNvSpPr>
            <p:nvPr/>
          </p:nvSpPr>
          <p:spPr bwMode="auto">
            <a:xfrm flipV="1">
              <a:off x="2601" y="11713"/>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2" name="Line 11"/>
            <p:cNvSpPr>
              <a:spLocks noChangeShapeType="1"/>
            </p:cNvSpPr>
            <p:nvPr/>
          </p:nvSpPr>
          <p:spPr bwMode="auto">
            <a:xfrm flipV="1">
              <a:off x="9225" y="11713"/>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3" name="Line 12"/>
            <p:cNvSpPr>
              <a:spLocks noChangeShapeType="1"/>
            </p:cNvSpPr>
            <p:nvPr/>
          </p:nvSpPr>
          <p:spPr bwMode="auto">
            <a:xfrm flipV="1">
              <a:off x="9225" y="11857"/>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4" name="AutoShape 13"/>
            <p:cNvSpPr>
              <a:spLocks/>
            </p:cNvSpPr>
            <p:nvPr/>
          </p:nvSpPr>
          <p:spPr bwMode="auto">
            <a:xfrm rot="16200000" flipV="1">
              <a:off x="4687" y="12267"/>
              <a:ext cx="201" cy="1440"/>
            </a:xfrm>
            <a:prstGeom prst="leftBrace">
              <a:avLst>
                <a:gd name="adj1" fmla="val 5970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55" name="AutoShape 14"/>
            <p:cNvSpPr>
              <a:spLocks/>
            </p:cNvSpPr>
            <p:nvPr/>
          </p:nvSpPr>
          <p:spPr bwMode="auto">
            <a:xfrm>
              <a:off x="3795" y="12655"/>
              <a:ext cx="144" cy="144"/>
            </a:xfrm>
            <a:prstGeom prst="leftBrace">
              <a:avLst>
                <a:gd name="adj1" fmla="val 8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56" name="Text Box 15"/>
            <p:cNvSpPr txBox="1">
              <a:spLocks noChangeArrowheads="1"/>
            </p:cNvSpPr>
            <p:nvPr/>
          </p:nvSpPr>
          <p:spPr bwMode="auto">
            <a:xfrm>
              <a:off x="4395" y="13000"/>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W</a:t>
              </a:r>
            </a:p>
          </p:txBody>
        </p:sp>
        <p:sp>
          <p:nvSpPr>
            <p:cNvPr id="60457" name="Text Box 16"/>
            <p:cNvSpPr txBox="1">
              <a:spLocks noChangeArrowheads="1"/>
            </p:cNvSpPr>
            <p:nvPr/>
          </p:nvSpPr>
          <p:spPr bwMode="auto">
            <a:xfrm>
              <a:off x="6177" y="11959"/>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S</a:t>
              </a:r>
            </a:p>
          </p:txBody>
        </p:sp>
        <p:sp>
          <p:nvSpPr>
            <p:cNvPr id="60458" name="Text Box 17"/>
            <p:cNvSpPr txBox="1">
              <a:spLocks noChangeArrowheads="1"/>
            </p:cNvSpPr>
            <p:nvPr/>
          </p:nvSpPr>
          <p:spPr bwMode="auto">
            <a:xfrm>
              <a:off x="3249" y="12496"/>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T</a:t>
              </a:r>
            </a:p>
          </p:txBody>
        </p:sp>
        <p:sp>
          <p:nvSpPr>
            <p:cNvPr id="60459" name="Rectangle 18"/>
            <p:cNvSpPr>
              <a:spLocks noChangeArrowheads="1"/>
            </p:cNvSpPr>
            <p:nvPr/>
          </p:nvSpPr>
          <p:spPr bwMode="auto">
            <a:xfrm>
              <a:off x="7488" y="12655"/>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60" name="Line 19"/>
            <p:cNvSpPr>
              <a:spLocks noChangeShapeType="1"/>
            </p:cNvSpPr>
            <p:nvPr/>
          </p:nvSpPr>
          <p:spPr bwMode="auto">
            <a:xfrm flipV="1">
              <a:off x="8928" y="11503"/>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1" name="Line 20"/>
            <p:cNvSpPr>
              <a:spLocks noChangeShapeType="1"/>
            </p:cNvSpPr>
            <p:nvPr/>
          </p:nvSpPr>
          <p:spPr bwMode="auto">
            <a:xfrm flipV="1">
              <a:off x="7488" y="11503"/>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2" name="Line 21"/>
            <p:cNvSpPr>
              <a:spLocks noChangeShapeType="1"/>
            </p:cNvSpPr>
            <p:nvPr/>
          </p:nvSpPr>
          <p:spPr bwMode="auto">
            <a:xfrm flipV="1">
              <a:off x="8928" y="11647"/>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3" name="AutoShape 22"/>
            <p:cNvSpPr>
              <a:spLocks/>
            </p:cNvSpPr>
            <p:nvPr/>
          </p:nvSpPr>
          <p:spPr bwMode="auto">
            <a:xfrm rot="5400000">
              <a:off x="6411" y="11434"/>
              <a:ext cx="203" cy="2010"/>
            </a:xfrm>
            <a:prstGeom prst="leftBrace">
              <a:avLst>
                <a:gd name="adj1" fmla="val 8251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64" name="AutoShape 23"/>
            <p:cNvSpPr>
              <a:spLocks/>
            </p:cNvSpPr>
            <p:nvPr/>
          </p:nvSpPr>
          <p:spPr bwMode="auto">
            <a:xfrm rot="16200000" flipV="1">
              <a:off x="8092" y="12267"/>
              <a:ext cx="201" cy="1440"/>
            </a:xfrm>
            <a:prstGeom prst="leftBrace">
              <a:avLst>
                <a:gd name="adj1" fmla="val 5970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65" name="Text Box 24"/>
            <p:cNvSpPr txBox="1">
              <a:spLocks noChangeArrowheads="1"/>
            </p:cNvSpPr>
            <p:nvPr/>
          </p:nvSpPr>
          <p:spPr bwMode="auto">
            <a:xfrm>
              <a:off x="7800" y="13000"/>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W</a:t>
              </a:r>
            </a:p>
          </p:txBody>
        </p:sp>
        <p:sp>
          <p:nvSpPr>
            <p:cNvPr id="60466" name="AutoShape 25"/>
            <p:cNvSpPr>
              <a:spLocks/>
            </p:cNvSpPr>
            <p:nvPr/>
          </p:nvSpPr>
          <p:spPr bwMode="auto">
            <a:xfrm>
              <a:off x="5688" y="12816"/>
              <a:ext cx="72" cy="432"/>
            </a:xfrm>
            <a:prstGeom prst="rightBrace">
              <a:avLst>
                <a:gd name="adj1" fmla="val 5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67" name="Text Box 26"/>
            <p:cNvSpPr txBox="1">
              <a:spLocks noChangeArrowheads="1"/>
            </p:cNvSpPr>
            <p:nvPr/>
          </p:nvSpPr>
          <p:spPr bwMode="auto">
            <a:xfrm>
              <a:off x="5616" y="12816"/>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i="1">
                  <a:latin typeface="Arial" panose="020B0604020202020204" pitchFamily="34" charset="0"/>
                </a:rPr>
                <a:t>D</a:t>
              </a:r>
            </a:p>
          </p:txBody>
        </p:sp>
      </p:grpSp>
      <p:grpSp>
        <p:nvGrpSpPr>
          <p:cNvPr id="60420" name="Group 27"/>
          <p:cNvGrpSpPr>
            <a:grpSpLocks/>
          </p:cNvGrpSpPr>
          <p:nvPr/>
        </p:nvGrpSpPr>
        <p:grpSpPr bwMode="auto">
          <a:xfrm>
            <a:off x="2117725" y="4648200"/>
            <a:ext cx="5045075" cy="1600200"/>
            <a:chOff x="3096" y="2035"/>
            <a:chExt cx="5760" cy="2520"/>
          </a:xfrm>
        </p:grpSpPr>
        <p:grpSp>
          <p:nvGrpSpPr>
            <p:cNvPr id="60421" name="Group 28"/>
            <p:cNvGrpSpPr>
              <a:grpSpLocks/>
            </p:cNvGrpSpPr>
            <p:nvPr/>
          </p:nvGrpSpPr>
          <p:grpSpPr bwMode="auto">
            <a:xfrm>
              <a:off x="5112" y="3259"/>
              <a:ext cx="288" cy="720"/>
              <a:chOff x="4104" y="2160"/>
              <a:chExt cx="288" cy="720"/>
            </a:xfrm>
          </p:grpSpPr>
          <p:sp>
            <p:nvSpPr>
              <p:cNvPr id="60442" name="Line 29"/>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3" name="Line 30"/>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4" name="Line 31"/>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5" name="Line 32"/>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422" name="Group 33"/>
            <p:cNvGrpSpPr>
              <a:grpSpLocks/>
            </p:cNvGrpSpPr>
            <p:nvPr/>
          </p:nvGrpSpPr>
          <p:grpSpPr bwMode="auto">
            <a:xfrm rot="5400000">
              <a:off x="5760" y="2683"/>
              <a:ext cx="288" cy="720"/>
              <a:chOff x="4104" y="2160"/>
              <a:chExt cx="288" cy="720"/>
            </a:xfrm>
          </p:grpSpPr>
          <p:sp>
            <p:nvSpPr>
              <p:cNvPr id="60438" name="Line 34"/>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9" name="Line 35"/>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0" name="Line 36"/>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1" name="Line 37"/>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423" name="Group 38"/>
            <p:cNvGrpSpPr>
              <a:grpSpLocks/>
            </p:cNvGrpSpPr>
            <p:nvPr/>
          </p:nvGrpSpPr>
          <p:grpSpPr bwMode="auto">
            <a:xfrm>
              <a:off x="6408" y="3259"/>
              <a:ext cx="288" cy="720"/>
              <a:chOff x="4104" y="2160"/>
              <a:chExt cx="288" cy="720"/>
            </a:xfrm>
          </p:grpSpPr>
          <p:sp>
            <p:nvSpPr>
              <p:cNvPr id="60434" name="Line 39"/>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5" name="Line 40"/>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6" name="Line 41"/>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7" name="Line 42"/>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0424" name="Freeform 43"/>
            <p:cNvSpPr>
              <a:spLocks/>
            </p:cNvSpPr>
            <p:nvPr/>
          </p:nvSpPr>
          <p:spPr bwMode="auto">
            <a:xfrm>
              <a:off x="6408" y="3979"/>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60425" name="Line 44"/>
            <p:cNvSpPr>
              <a:spLocks noChangeShapeType="1"/>
            </p:cNvSpPr>
            <p:nvPr/>
          </p:nvSpPr>
          <p:spPr bwMode="auto">
            <a:xfrm flipH="1">
              <a:off x="4680" y="3043"/>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6" name="Line 45"/>
            <p:cNvSpPr>
              <a:spLocks noChangeShapeType="1"/>
            </p:cNvSpPr>
            <p:nvPr/>
          </p:nvSpPr>
          <p:spPr bwMode="auto">
            <a:xfrm>
              <a:off x="6264" y="3043"/>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Line 46"/>
            <p:cNvSpPr>
              <a:spLocks noChangeShapeType="1"/>
            </p:cNvSpPr>
            <p:nvPr/>
          </p:nvSpPr>
          <p:spPr bwMode="auto">
            <a:xfrm flipV="1">
              <a:off x="5256" y="3043"/>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47"/>
            <p:cNvSpPr>
              <a:spLocks noChangeShapeType="1"/>
            </p:cNvSpPr>
            <p:nvPr/>
          </p:nvSpPr>
          <p:spPr bwMode="auto">
            <a:xfrm flipV="1">
              <a:off x="6552" y="3043"/>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Text Box 48"/>
            <p:cNvSpPr txBox="1">
              <a:spLocks noChangeArrowheads="1"/>
            </p:cNvSpPr>
            <p:nvPr/>
          </p:nvSpPr>
          <p:spPr bwMode="auto">
            <a:xfrm>
              <a:off x="6696" y="2683"/>
              <a:ext cx="194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Sensitive</a:t>
              </a:r>
            </a:p>
            <a:p>
              <a:pPr algn="ctr"/>
              <a:r>
                <a:rPr lang="en-US" altLang="en-US" sz="1400">
                  <a:latin typeface="Arial" panose="020B0604020202020204" pitchFamily="34" charset="0"/>
                </a:rPr>
                <a:t>Node</a:t>
              </a:r>
            </a:p>
          </p:txBody>
        </p:sp>
        <p:sp>
          <p:nvSpPr>
            <p:cNvPr id="60430" name="Text Box 49"/>
            <p:cNvSpPr txBox="1">
              <a:spLocks noChangeArrowheads="1"/>
            </p:cNvSpPr>
            <p:nvPr/>
          </p:nvSpPr>
          <p:spPr bwMode="auto">
            <a:xfrm>
              <a:off x="3096" y="2611"/>
              <a:ext cx="194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Interference</a:t>
              </a:r>
            </a:p>
            <a:p>
              <a:pPr algn="ctr"/>
              <a:r>
                <a:rPr lang="en-US" altLang="en-US" sz="1400">
                  <a:latin typeface="Arial" panose="020B0604020202020204" pitchFamily="34" charset="0"/>
                </a:rPr>
                <a:t>Source</a:t>
              </a:r>
            </a:p>
          </p:txBody>
        </p:sp>
        <p:sp>
          <p:nvSpPr>
            <p:cNvPr id="60431" name="Text Box 50"/>
            <p:cNvSpPr txBox="1">
              <a:spLocks noChangeArrowheads="1"/>
            </p:cNvSpPr>
            <p:nvPr/>
          </p:nvSpPr>
          <p:spPr bwMode="auto">
            <a:xfrm>
              <a:off x="5040" y="2035"/>
              <a:ext cx="194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Trace-to-Trace</a:t>
              </a:r>
            </a:p>
            <a:p>
              <a:pPr algn="ctr"/>
              <a:r>
                <a:rPr lang="en-US" altLang="en-US" sz="1400">
                  <a:latin typeface="Arial" panose="020B0604020202020204" pitchFamily="34" charset="0"/>
                </a:rPr>
                <a:t>Capacitance</a:t>
              </a:r>
            </a:p>
          </p:txBody>
        </p:sp>
        <p:sp>
          <p:nvSpPr>
            <p:cNvPr id="60432" name="Text Box 51"/>
            <p:cNvSpPr txBox="1">
              <a:spLocks noChangeArrowheads="1"/>
            </p:cNvSpPr>
            <p:nvPr/>
          </p:nvSpPr>
          <p:spPr bwMode="auto">
            <a:xfrm>
              <a:off x="6696" y="3547"/>
              <a:ext cx="216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Sensitive Node’s</a:t>
              </a:r>
            </a:p>
            <a:p>
              <a:pPr algn="ctr"/>
              <a:r>
                <a:rPr lang="en-US" altLang="en-US" sz="1400">
                  <a:latin typeface="Arial" panose="020B0604020202020204" pitchFamily="34" charset="0"/>
                </a:rPr>
                <a:t>Capacitance</a:t>
              </a:r>
            </a:p>
            <a:p>
              <a:pPr algn="ctr"/>
              <a:r>
                <a:rPr lang="en-US" altLang="en-US" sz="1400">
                  <a:latin typeface="Arial" panose="020B0604020202020204" pitchFamily="34" charset="0"/>
                </a:rPr>
                <a:t>to Ground</a:t>
              </a:r>
            </a:p>
          </p:txBody>
        </p:sp>
        <p:sp>
          <p:nvSpPr>
            <p:cNvPr id="60433" name="Freeform 52"/>
            <p:cNvSpPr>
              <a:spLocks/>
            </p:cNvSpPr>
            <p:nvPr/>
          </p:nvSpPr>
          <p:spPr bwMode="auto">
            <a:xfrm>
              <a:off x="5112" y="3979"/>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4294967295"/>
          </p:nvPr>
        </p:nvSpPr>
        <p:spPr bwMode="auto">
          <a:xfrm>
            <a:off x="304800" y="533400"/>
            <a:ext cx="8610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Shielding</a:t>
            </a:r>
          </a:p>
          <a:p>
            <a:pPr lvl="3"/>
            <a:r>
              <a:rPr lang="en-US" altLang="en-US" smtClean="0"/>
              <a:t>Electrostatic shields can also be used to reduce coplanar trace-to-trace crosstalk.  A shield is any conductor that shunts electric fields to ground so that they don’t couple into the sensitive trace in the form of crosstalk.  </a:t>
            </a:r>
          </a:p>
          <a:p>
            <a:pPr lvl="3"/>
            <a:r>
              <a:rPr lang="en-US" altLang="en-US" smtClean="0"/>
              <a:t>The electric fields can originate from external noise sources such as radio waves or 60 Hz power line radiation, or they can originate from other signals on the DIB.  The ground plane is only one type of electrostatic shield.  </a:t>
            </a:r>
          </a:p>
          <a:p>
            <a:pPr lvl="3"/>
            <a:r>
              <a:rPr lang="en-US" altLang="en-US" smtClean="0"/>
              <a:t>Ideally, a shield should completely enclose the sensitive node.  A coaxial cable is one example of a fully shielded signal path.  It would be impractical to completely shield every signal on a DIB using coaxial cables.  However, we can achieve a close approximation of a fully shielded signal path by placing shield traces around sensitive signal traces. This configuration is called coplanar shielding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bwMode="auto">
          <a:xfrm>
            <a:off x="1524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Shielding</a:t>
            </a:r>
          </a:p>
          <a:p>
            <a:pPr lvl="2"/>
            <a:r>
              <a:rPr lang="en-US" altLang="en-US" smtClean="0"/>
              <a:t>Coplanar shielding can reduce crosstalk between a interference source and a sensitive DIB signal. The shield trace is connected to the ground plane to provide an extra level of protection for the sensitive node.  Another benefit of shield traces is that they help to reduce the coupling of electromagnetic interference such as radio and TV signals</a:t>
            </a:r>
          </a:p>
        </p:txBody>
      </p:sp>
      <p:grpSp>
        <p:nvGrpSpPr>
          <p:cNvPr id="62467" name="Group 4"/>
          <p:cNvGrpSpPr>
            <a:grpSpLocks/>
          </p:cNvGrpSpPr>
          <p:nvPr/>
        </p:nvGrpSpPr>
        <p:grpSpPr bwMode="auto">
          <a:xfrm>
            <a:off x="1143000" y="4419600"/>
            <a:ext cx="6781800" cy="2057400"/>
            <a:chOff x="1728" y="1814"/>
            <a:chExt cx="9000" cy="3240"/>
          </a:xfrm>
        </p:grpSpPr>
        <p:sp>
          <p:nvSpPr>
            <p:cNvPr id="62468" name="Rectangle 5"/>
            <p:cNvSpPr>
              <a:spLocks noChangeArrowheads="1"/>
            </p:cNvSpPr>
            <p:nvPr/>
          </p:nvSpPr>
          <p:spPr bwMode="auto">
            <a:xfrm>
              <a:off x="1728" y="4466"/>
              <a:ext cx="7272"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69" name="Rectangle 6"/>
            <p:cNvSpPr>
              <a:spLocks noChangeArrowheads="1"/>
            </p:cNvSpPr>
            <p:nvPr/>
          </p:nvSpPr>
          <p:spPr bwMode="auto">
            <a:xfrm>
              <a:off x="2736" y="3674"/>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70" name="Line 7"/>
            <p:cNvSpPr>
              <a:spLocks noChangeShapeType="1"/>
            </p:cNvSpPr>
            <p:nvPr/>
          </p:nvSpPr>
          <p:spPr bwMode="auto">
            <a:xfrm flipV="1">
              <a:off x="4176" y="2522"/>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1" name="Line 8"/>
            <p:cNvSpPr>
              <a:spLocks noChangeShapeType="1"/>
            </p:cNvSpPr>
            <p:nvPr/>
          </p:nvSpPr>
          <p:spPr bwMode="auto">
            <a:xfrm flipV="1">
              <a:off x="2736" y="2522"/>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2" name="Line 9"/>
            <p:cNvSpPr>
              <a:spLocks noChangeShapeType="1"/>
            </p:cNvSpPr>
            <p:nvPr/>
          </p:nvSpPr>
          <p:spPr bwMode="auto">
            <a:xfrm flipV="1">
              <a:off x="4176" y="266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3" name="Line 10"/>
            <p:cNvSpPr>
              <a:spLocks noChangeShapeType="1"/>
            </p:cNvSpPr>
            <p:nvPr/>
          </p:nvSpPr>
          <p:spPr bwMode="auto">
            <a:xfrm flipV="1">
              <a:off x="1728" y="2732"/>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4" name="Line 11"/>
            <p:cNvSpPr>
              <a:spLocks noChangeShapeType="1"/>
            </p:cNvSpPr>
            <p:nvPr/>
          </p:nvSpPr>
          <p:spPr bwMode="auto">
            <a:xfrm flipV="1">
              <a:off x="9000" y="2738"/>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Line 12"/>
            <p:cNvSpPr>
              <a:spLocks noChangeShapeType="1"/>
            </p:cNvSpPr>
            <p:nvPr/>
          </p:nvSpPr>
          <p:spPr bwMode="auto">
            <a:xfrm flipV="1">
              <a:off x="9000" y="2882"/>
              <a:ext cx="1728"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Rectangle 13"/>
            <p:cNvSpPr>
              <a:spLocks noChangeArrowheads="1"/>
            </p:cNvSpPr>
            <p:nvPr/>
          </p:nvSpPr>
          <p:spPr bwMode="auto">
            <a:xfrm>
              <a:off x="7560" y="3674"/>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77" name="Line 14"/>
            <p:cNvSpPr>
              <a:spLocks noChangeShapeType="1"/>
            </p:cNvSpPr>
            <p:nvPr/>
          </p:nvSpPr>
          <p:spPr bwMode="auto">
            <a:xfrm flipV="1">
              <a:off x="9000" y="2522"/>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8" name="Line 15"/>
            <p:cNvSpPr>
              <a:spLocks noChangeShapeType="1"/>
            </p:cNvSpPr>
            <p:nvPr/>
          </p:nvSpPr>
          <p:spPr bwMode="auto">
            <a:xfrm flipV="1">
              <a:off x="7560" y="2522"/>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9" name="Line 16"/>
            <p:cNvSpPr>
              <a:spLocks noChangeShapeType="1"/>
            </p:cNvSpPr>
            <p:nvPr/>
          </p:nvSpPr>
          <p:spPr bwMode="auto">
            <a:xfrm flipV="1">
              <a:off x="9000" y="266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0" name="Rectangle 17"/>
            <p:cNvSpPr>
              <a:spLocks noChangeArrowheads="1"/>
            </p:cNvSpPr>
            <p:nvPr/>
          </p:nvSpPr>
          <p:spPr bwMode="auto">
            <a:xfrm>
              <a:off x="5184" y="3674"/>
              <a:ext cx="1440"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81" name="Line 18"/>
            <p:cNvSpPr>
              <a:spLocks noChangeShapeType="1"/>
            </p:cNvSpPr>
            <p:nvPr/>
          </p:nvSpPr>
          <p:spPr bwMode="auto">
            <a:xfrm flipV="1">
              <a:off x="6624" y="2522"/>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Line 19"/>
            <p:cNvSpPr>
              <a:spLocks noChangeShapeType="1"/>
            </p:cNvSpPr>
            <p:nvPr/>
          </p:nvSpPr>
          <p:spPr bwMode="auto">
            <a:xfrm flipV="1">
              <a:off x="5184" y="2522"/>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3" name="Line 20"/>
            <p:cNvSpPr>
              <a:spLocks noChangeShapeType="1"/>
            </p:cNvSpPr>
            <p:nvPr/>
          </p:nvSpPr>
          <p:spPr bwMode="auto">
            <a:xfrm flipV="1">
              <a:off x="6624" y="2666"/>
              <a:ext cx="115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4" name="Line 21"/>
            <p:cNvSpPr>
              <a:spLocks noChangeShapeType="1"/>
            </p:cNvSpPr>
            <p:nvPr/>
          </p:nvSpPr>
          <p:spPr bwMode="auto">
            <a:xfrm flipH="1" flipV="1">
              <a:off x="5904" y="4608"/>
              <a:ext cx="0" cy="288"/>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2485" name="Freeform 22"/>
            <p:cNvSpPr>
              <a:spLocks/>
            </p:cNvSpPr>
            <p:nvPr/>
          </p:nvSpPr>
          <p:spPr bwMode="auto">
            <a:xfrm>
              <a:off x="5760" y="4910"/>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62486" name="Text Box 23"/>
            <p:cNvSpPr txBox="1">
              <a:spLocks noChangeArrowheads="1"/>
            </p:cNvSpPr>
            <p:nvPr/>
          </p:nvSpPr>
          <p:spPr bwMode="auto">
            <a:xfrm>
              <a:off x="3744" y="1814"/>
              <a:ext cx="194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Interference</a:t>
              </a:r>
            </a:p>
            <a:p>
              <a:pPr algn="ctr"/>
              <a:r>
                <a:rPr lang="en-US" altLang="en-US" sz="1800">
                  <a:latin typeface="Arial" panose="020B0604020202020204" pitchFamily="34" charset="0"/>
                </a:rPr>
                <a:t>Source</a:t>
              </a:r>
            </a:p>
          </p:txBody>
        </p:sp>
        <p:sp>
          <p:nvSpPr>
            <p:cNvPr id="62487" name="Text Box 24"/>
            <p:cNvSpPr txBox="1">
              <a:spLocks noChangeArrowheads="1"/>
            </p:cNvSpPr>
            <p:nvPr/>
          </p:nvSpPr>
          <p:spPr bwMode="auto">
            <a:xfrm>
              <a:off x="6120" y="1814"/>
              <a:ext cx="194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Shield </a:t>
              </a:r>
            </a:p>
            <a:p>
              <a:pPr algn="ctr"/>
              <a:r>
                <a:rPr lang="en-US" altLang="en-US" sz="1800">
                  <a:latin typeface="Arial" panose="020B0604020202020204" pitchFamily="34" charset="0"/>
                </a:rPr>
                <a:t>Trace</a:t>
              </a:r>
            </a:p>
          </p:txBody>
        </p:sp>
        <p:sp>
          <p:nvSpPr>
            <p:cNvPr id="62488" name="Text Box 25"/>
            <p:cNvSpPr txBox="1">
              <a:spLocks noChangeArrowheads="1"/>
            </p:cNvSpPr>
            <p:nvPr/>
          </p:nvSpPr>
          <p:spPr bwMode="auto">
            <a:xfrm>
              <a:off x="8712" y="1828"/>
              <a:ext cx="158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Sensitive </a:t>
              </a:r>
            </a:p>
            <a:p>
              <a:pPr algn="ctr"/>
              <a:r>
                <a:rPr lang="en-US" altLang="en-US" sz="1800">
                  <a:latin typeface="Arial" panose="020B0604020202020204" pitchFamily="34" charset="0"/>
                </a:rPr>
                <a:t>Node</a:t>
              </a:r>
            </a:p>
          </p:txBody>
        </p:sp>
        <p:sp>
          <p:nvSpPr>
            <p:cNvPr id="62489" name="Line 26"/>
            <p:cNvSpPr>
              <a:spLocks noChangeShapeType="1"/>
            </p:cNvSpPr>
            <p:nvPr/>
          </p:nvSpPr>
          <p:spPr bwMode="auto">
            <a:xfrm flipH="1">
              <a:off x="4104" y="3096"/>
              <a:ext cx="108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2490" name="Line 27"/>
            <p:cNvSpPr>
              <a:spLocks noChangeShapeType="1"/>
            </p:cNvSpPr>
            <p:nvPr/>
          </p:nvSpPr>
          <p:spPr bwMode="auto">
            <a:xfrm flipV="1">
              <a:off x="5040" y="2952"/>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1" name="Line 28"/>
            <p:cNvSpPr>
              <a:spLocks noChangeShapeType="1"/>
            </p:cNvSpPr>
            <p:nvPr/>
          </p:nvSpPr>
          <p:spPr bwMode="auto">
            <a:xfrm flipV="1">
              <a:off x="5256" y="2952"/>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2" name="Line 29"/>
            <p:cNvSpPr>
              <a:spLocks noChangeShapeType="1"/>
            </p:cNvSpPr>
            <p:nvPr/>
          </p:nvSpPr>
          <p:spPr bwMode="auto">
            <a:xfrm>
              <a:off x="5400" y="3096"/>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3" name="Line 30"/>
            <p:cNvSpPr>
              <a:spLocks noChangeShapeType="1"/>
            </p:cNvSpPr>
            <p:nvPr/>
          </p:nvSpPr>
          <p:spPr bwMode="auto">
            <a:xfrm flipH="1">
              <a:off x="6480" y="3096"/>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4" name="Line 31"/>
            <p:cNvSpPr>
              <a:spLocks noChangeShapeType="1"/>
            </p:cNvSpPr>
            <p:nvPr/>
          </p:nvSpPr>
          <p:spPr bwMode="auto">
            <a:xfrm flipV="1">
              <a:off x="7488" y="2952"/>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5" name="Line 32"/>
            <p:cNvSpPr>
              <a:spLocks noChangeShapeType="1"/>
            </p:cNvSpPr>
            <p:nvPr/>
          </p:nvSpPr>
          <p:spPr bwMode="auto">
            <a:xfrm flipV="1">
              <a:off x="7704" y="2952"/>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6" name="Line 33"/>
            <p:cNvSpPr>
              <a:spLocks noChangeShapeType="1"/>
            </p:cNvSpPr>
            <p:nvPr/>
          </p:nvSpPr>
          <p:spPr bwMode="auto">
            <a:xfrm>
              <a:off x="7848" y="3096"/>
              <a:ext cx="1008"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2497" name="Line 34"/>
            <p:cNvSpPr>
              <a:spLocks noChangeShapeType="1"/>
            </p:cNvSpPr>
            <p:nvPr/>
          </p:nvSpPr>
          <p:spPr bwMode="auto">
            <a:xfrm flipH="1" flipV="1">
              <a:off x="6336" y="3096"/>
              <a:ext cx="0" cy="288"/>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62498" name="Freeform 35"/>
            <p:cNvSpPr>
              <a:spLocks/>
            </p:cNvSpPr>
            <p:nvPr/>
          </p:nvSpPr>
          <p:spPr bwMode="auto">
            <a:xfrm>
              <a:off x="6192" y="339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bwMode="auto">
          <a:xfrm>
            <a:off x="838200" y="533400"/>
            <a:ext cx="77724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Traces, Shields and Ground</a:t>
            </a:r>
          </a:p>
          <a:p>
            <a:pPr lvl="1"/>
            <a:r>
              <a:rPr lang="en-US" altLang="en-US" smtClean="0"/>
              <a:t>Shielding</a:t>
            </a:r>
          </a:p>
          <a:p>
            <a:pPr lvl="2"/>
            <a:r>
              <a:rPr lang="en-US" altLang="en-US" smtClean="0"/>
              <a:t>Sometimes, a shield trace will be routed all the way around a sensitive node.</a:t>
            </a:r>
          </a:p>
        </p:txBody>
      </p:sp>
      <p:grpSp>
        <p:nvGrpSpPr>
          <p:cNvPr id="63491" name="Group 4"/>
          <p:cNvGrpSpPr>
            <a:grpSpLocks/>
          </p:cNvGrpSpPr>
          <p:nvPr/>
        </p:nvGrpSpPr>
        <p:grpSpPr bwMode="auto">
          <a:xfrm>
            <a:off x="2209800" y="3352800"/>
            <a:ext cx="5287963" cy="2209800"/>
            <a:chOff x="2952" y="6120"/>
            <a:chExt cx="5904" cy="1842"/>
          </a:xfrm>
        </p:grpSpPr>
        <p:sp>
          <p:nvSpPr>
            <p:cNvPr id="63492" name="AutoShape 5"/>
            <p:cNvSpPr>
              <a:spLocks noChangeArrowheads="1"/>
            </p:cNvSpPr>
            <p:nvPr/>
          </p:nvSpPr>
          <p:spPr bwMode="auto">
            <a:xfrm>
              <a:off x="5760" y="6912"/>
              <a:ext cx="2592" cy="576"/>
            </a:xfrm>
            <a:prstGeom prst="roundRect">
              <a:avLst>
                <a:gd name="adj" fmla="val 16667"/>
              </a:avLst>
            </a:pr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493" name="AutoShape 6"/>
            <p:cNvSpPr>
              <a:spLocks noChangeArrowheads="1"/>
            </p:cNvSpPr>
            <p:nvPr/>
          </p:nvSpPr>
          <p:spPr bwMode="auto">
            <a:xfrm>
              <a:off x="4968" y="7056"/>
              <a:ext cx="936" cy="288"/>
            </a:xfrm>
            <a:prstGeom prst="rightArrow">
              <a:avLst>
                <a:gd name="adj1" fmla="val 50000"/>
                <a:gd name="adj2" fmla="val 8125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494" name="Line 7"/>
            <p:cNvSpPr>
              <a:spLocks noChangeShapeType="1"/>
            </p:cNvSpPr>
            <p:nvPr/>
          </p:nvSpPr>
          <p:spPr bwMode="auto">
            <a:xfrm flipV="1">
              <a:off x="6120" y="7200"/>
              <a:ext cx="1872" cy="0"/>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Line 8"/>
            <p:cNvSpPr>
              <a:spLocks noChangeShapeType="1"/>
            </p:cNvSpPr>
            <p:nvPr/>
          </p:nvSpPr>
          <p:spPr bwMode="auto">
            <a:xfrm>
              <a:off x="8712" y="6552"/>
              <a:ext cx="3" cy="576"/>
            </a:xfrm>
            <a:prstGeom prst="line">
              <a:avLst/>
            </a:prstGeom>
            <a:noFill/>
            <a:ln w="127000">
              <a:solidFill>
                <a:srgbClr val="000000"/>
              </a:solidFill>
              <a:round/>
              <a:headEnd/>
              <a:tailEnd type="none" w="sm" len="lg"/>
            </a:ln>
            <a:extLst>
              <a:ext uri="{909E8E84-426E-40DD-AFC4-6F175D3DCCD1}">
                <a14:hiddenFill xmlns:a14="http://schemas.microsoft.com/office/drawing/2010/main">
                  <a:noFill/>
                </a14:hiddenFill>
              </a:ext>
            </a:extLst>
          </p:spPr>
          <p:txBody>
            <a:bodyPr/>
            <a:lstStyle/>
            <a:p>
              <a:endParaRPr lang="en-US"/>
            </a:p>
          </p:txBody>
        </p:sp>
        <p:sp>
          <p:nvSpPr>
            <p:cNvPr id="63496" name="Line 9"/>
            <p:cNvSpPr>
              <a:spLocks noChangeShapeType="1"/>
            </p:cNvSpPr>
            <p:nvPr/>
          </p:nvSpPr>
          <p:spPr bwMode="auto">
            <a:xfrm>
              <a:off x="5328" y="6624"/>
              <a:ext cx="3456" cy="0"/>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Oval 10"/>
            <p:cNvSpPr>
              <a:spLocks noChangeArrowheads="1"/>
            </p:cNvSpPr>
            <p:nvPr/>
          </p:nvSpPr>
          <p:spPr bwMode="auto">
            <a:xfrm>
              <a:off x="7920" y="705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498" name="Oval 11"/>
            <p:cNvSpPr>
              <a:spLocks noChangeArrowheads="1"/>
            </p:cNvSpPr>
            <p:nvPr/>
          </p:nvSpPr>
          <p:spPr bwMode="auto">
            <a:xfrm>
              <a:off x="7992" y="712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499" name="Oval 12"/>
            <p:cNvSpPr>
              <a:spLocks noChangeArrowheads="1"/>
            </p:cNvSpPr>
            <p:nvPr/>
          </p:nvSpPr>
          <p:spPr bwMode="auto">
            <a:xfrm>
              <a:off x="5904" y="705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500" name="Oval 13"/>
            <p:cNvSpPr>
              <a:spLocks noChangeArrowheads="1"/>
            </p:cNvSpPr>
            <p:nvPr/>
          </p:nvSpPr>
          <p:spPr bwMode="auto">
            <a:xfrm>
              <a:off x="5976" y="712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501" name="Oval 14"/>
            <p:cNvSpPr>
              <a:spLocks noChangeArrowheads="1"/>
            </p:cNvSpPr>
            <p:nvPr/>
          </p:nvSpPr>
          <p:spPr bwMode="auto">
            <a:xfrm>
              <a:off x="8568" y="705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502" name="Oval 15"/>
            <p:cNvSpPr>
              <a:spLocks noChangeArrowheads="1"/>
            </p:cNvSpPr>
            <p:nvPr/>
          </p:nvSpPr>
          <p:spPr bwMode="auto">
            <a:xfrm>
              <a:off x="8640" y="712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503" name="Text Box 16"/>
            <p:cNvSpPr txBox="1">
              <a:spLocks noChangeArrowheads="1"/>
            </p:cNvSpPr>
            <p:nvPr/>
          </p:nvSpPr>
          <p:spPr bwMode="auto">
            <a:xfrm>
              <a:off x="5400" y="6120"/>
              <a:ext cx="324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Interference Signal</a:t>
              </a:r>
            </a:p>
          </p:txBody>
        </p:sp>
        <p:sp>
          <p:nvSpPr>
            <p:cNvPr id="63504" name="Text Box 17"/>
            <p:cNvSpPr txBox="1">
              <a:spLocks noChangeArrowheads="1"/>
            </p:cNvSpPr>
            <p:nvPr/>
          </p:nvSpPr>
          <p:spPr bwMode="auto">
            <a:xfrm>
              <a:off x="5616" y="7488"/>
              <a:ext cx="280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Grounded Shield Ring</a:t>
              </a:r>
            </a:p>
          </p:txBody>
        </p:sp>
        <p:sp>
          <p:nvSpPr>
            <p:cNvPr id="63505" name="Text Box 18"/>
            <p:cNvSpPr txBox="1">
              <a:spLocks noChangeArrowheads="1"/>
            </p:cNvSpPr>
            <p:nvPr/>
          </p:nvSpPr>
          <p:spPr bwMode="auto">
            <a:xfrm>
              <a:off x="2952" y="6984"/>
              <a:ext cx="2016"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Sensitive Node</a:t>
              </a:r>
            </a:p>
          </p:txBody>
        </p:sp>
        <p:sp>
          <p:nvSpPr>
            <p:cNvPr id="63506" name="Line 19"/>
            <p:cNvSpPr>
              <a:spLocks noChangeShapeType="1"/>
            </p:cNvSpPr>
            <p:nvPr/>
          </p:nvSpPr>
          <p:spPr bwMode="auto">
            <a:xfrm>
              <a:off x="4896" y="7200"/>
              <a:ext cx="86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219200" y="1749425"/>
            <a:ext cx="5638799" cy="4727575"/>
            <a:chOff x="3024" y="1810"/>
            <a:chExt cx="6336" cy="5904"/>
          </a:xfrm>
        </p:grpSpPr>
        <p:sp>
          <p:nvSpPr>
            <p:cNvPr id="3" name="Text Box 20"/>
            <p:cNvSpPr txBox="1">
              <a:spLocks noChangeArrowheads="1"/>
            </p:cNvSpPr>
            <p:nvPr/>
          </p:nvSpPr>
          <p:spPr bwMode="auto">
            <a:xfrm>
              <a:off x="5904" y="5122"/>
              <a:ext cx="1800" cy="864"/>
            </a:xfrm>
            <a:prstGeom prst="rect">
              <a:avLst/>
            </a:prstGeom>
            <a:noFill/>
            <a:ln w="9525">
              <a:noFill/>
              <a:miter lim="800000"/>
              <a:headEnd/>
              <a:tailEnd/>
            </a:ln>
          </p:spPr>
          <p:txBody>
            <a:bodyPr/>
            <a:lstStyle/>
            <a:p>
              <a:r>
                <a:rPr lang="en-US" sz="1200">
                  <a:latin typeface="Calibri" pitchFamily="34" charset="0"/>
                </a:rPr>
                <a:t>Shunt</a:t>
              </a:r>
            </a:p>
            <a:p>
              <a:r>
                <a:rPr lang="en-US" sz="1200">
                  <a:latin typeface="Calibri" pitchFamily="34" charset="0"/>
                </a:rPr>
                <a:t>capacitance</a:t>
              </a:r>
              <a:endParaRPr lang="en-US">
                <a:latin typeface="Calibri" pitchFamily="34" charset="0"/>
              </a:endParaRPr>
            </a:p>
          </p:txBody>
        </p:sp>
        <p:grpSp>
          <p:nvGrpSpPr>
            <p:cNvPr id="4" name="Group 21"/>
            <p:cNvGrpSpPr>
              <a:grpSpLocks/>
            </p:cNvGrpSpPr>
            <p:nvPr/>
          </p:nvGrpSpPr>
          <p:grpSpPr bwMode="auto">
            <a:xfrm>
              <a:off x="6552" y="6706"/>
              <a:ext cx="720" cy="576"/>
              <a:chOff x="2448" y="5400"/>
              <a:chExt cx="720" cy="576"/>
            </a:xfrm>
          </p:grpSpPr>
          <p:sp>
            <p:nvSpPr>
              <p:cNvPr id="50" name="Line 22"/>
              <p:cNvSpPr>
                <a:spLocks noChangeShapeType="1"/>
              </p:cNvSpPr>
              <p:nvPr/>
            </p:nvSpPr>
            <p:spPr bwMode="auto">
              <a:xfrm flipV="1">
                <a:off x="2592" y="5400"/>
                <a:ext cx="0" cy="576"/>
              </a:xfrm>
              <a:prstGeom prst="line">
                <a:avLst/>
              </a:prstGeom>
              <a:noFill/>
              <a:ln w="15875">
                <a:solidFill>
                  <a:srgbClr val="000000"/>
                </a:solidFill>
                <a:round/>
                <a:headEnd/>
                <a:tailEnd/>
              </a:ln>
            </p:spPr>
            <p:txBody>
              <a:bodyPr/>
              <a:lstStyle/>
              <a:p>
                <a:endParaRPr lang="en-US"/>
              </a:p>
            </p:txBody>
          </p:sp>
          <p:sp>
            <p:nvSpPr>
              <p:cNvPr id="51" name="Line 23"/>
              <p:cNvSpPr>
                <a:spLocks noChangeShapeType="1"/>
              </p:cNvSpPr>
              <p:nvPr/>
            </p:nvSpPr>
            <p:spPr bwMode="auto">
              <a:xfrm>
                <a:off x="2592" y="5400"/>
                <a:ext cx="576" cy="288"/>
              </a:xfrm>
              <a:prstGeom prst="line">
                <a:avLst/>
              </a:prstGeom>
              <a:noFill/>
              <a:ln w="15875">
                <a:solidFill>
                  <a:srgbClr val="000000"/>
                </a:solidFill>
                <a:round/>
                <a:headEnd/>
                <a:tailEnd/>
              </a:ln>
            </p:spPr>
            <p:txBody>
              <a:bodyPr/>
              <a:lstStyle/>
              <a:p>
                <a:endParaRPr lang="en-US"/>
              </a:p>
            </p:txBody>
          </p:sp>
          <p:sp>
            <p:nvSpPr>
              <p:cNvPr id="52" name="Line 24"/>
              <p:cNvSpPr>
                <a:spLocks noChangeShapeType="1"/>
              </p:cNvSpPr>
              <p:nvPr/>
            </p:nvSpPr>
            <p:spPr bwMode="auto">
              <a:xfrm flipV="1">
                <a:off x="2592" y="5688"/>
                <a:ext cx="576" cy="288"/>
              </a:xfrm>
              <a:prstGeom prst="line">
                <a:avLst/>
              </a:prstGeom>
              <a:noFill/>
              <a:ln w="15875">
                <a:solidFill>
                  <a:srgbClr val="000000"/>
                </a:solidFill>
                <a:round/>
                <a:headEnd/>
                <a:tailEnd/>
              </a:ln>
            </p:spPr>
            <p:txBody>
              <a:bodyPr/>
              <a:lstStyle/>
              <a:p>
                <a:endParaRPr lang="en-US"/>
              </a:p>
            </p:txBody>
          </p:sp>
          <p:sp>
            <p:nvSpPr>
              <p:cNvPr id="53" name="Line 25"/>
              <p:cNvSpPr>
                <a:spLocks noChangeShapeType="1"/>
              </p:cNvSpPr>
              <p:nvPr/>
            </p:nvSpPr>
            <p:spPr bwMode="auto">
              <a:xfrm flipH="1">
                <a:off x="2448" y="5688"/>
                <a:ext cx="144" cy="0"/>
              </a:xfrm>
              <a:prstGeom prst="line">
                <a:avLst/>
              </a:prstGeom>
              <a:noFill/>
              <a:ln w="9525">
                <a:solidFill>
                  <a:srgbClr val="000000"/>
                </a:solidFill>
                <a:round/>
                <a:headEnd/>
                <a:tailEnd/>
              </a:ln>
            </p:spPr>
            <p:txBody>
              <a:bodyPr/>
              <a:lstStyle/>
              <a:p>
                <a:endParaRPr lang="en-US"/>
              </a:p>
            </p:txBody>
          </p:sp>
        </p:grpSp>
        <p:sp>
          <p:nvSpPr>
            <p:cNvPr id="5" name="Line 26"/>
            <p:cNvSpPr>
              <a:spLocks noChangeShapeType="1"/>
            </p:cNvSpPr>
            <p:nvPr/>
          </p:nvSpPr>
          <p:spPr bwMode="auto">
            <a:xfrm flipV="1">
              <a:off x="5544" y="2890"/>
              <a:ext cx="1872" cy="0"/>
            </a:xfrm>
            <a:prstGeom prst="line">
              <a:avLst/>
            </a:prstGeom>
            <a:noFill/>
            <a:ln w="127000">
              <a:solidFill>
                <a:srgbClr val="000000"/>
              </a:solidFill>
              <a:round/>
              <a:headEnd/>
              <a:tailEnd/>
            </a:ln>
          </p:spPr>
          <p:txBody>
            <a:bodyPr/>
            <a:lstStyle/>
            <a:p>
              <a:endParaRPr lang="en-US"/>
            </a:p>
          </p:txBody>
        </p:sp>
        <p:sp>
          <p:nvSpPr>
            <p:cNvPr id="6" name="Line 27"/>
            <p:cNvSpPr>
              <a:spLocks noChangeShapeType="1"/>
            </p:cNvSpPr>
            <p:nvPr/>
          </p:nvSpPr>
          <p:spPr bwMode="auto">
            <a:xfrm flipH="1">
              <a:off x="8136" y="2242"/>
              <a:ext cx="0" cy="576"/>
            </a:xfrm>
            <a:prstGeom prst="line">
              <a:avLst/>
            </a:prstGeom>
            <a:noFill/>
            <a:ln w="127000">
              <a:solidFill>
                <a:srgbClr val="000000"/>
              </a:solidFill>
              <a:round/>
              <a:headEnd/>
              <a:tailEnd type="none" w="sm" len="lg"/>
            </a:ln>
          </p:spPr>
          <p:txBody>
            <a:bodyPr/>
            <a:lstStyle/>
            <a:p>
              <a:endParaRPr lang="en-US"/>
            </a:p>
          </p:txBody>
        </p:sp>
        <p:sp>
          <p:nvSpPr>
            <p:cNvPr id="7" name="Line 28"/>
            <p:cNvSpPr>
              <a:spLocks noChangeShapeType="1"/>
            </p:cNvSpPr>
            <p:nvPr/>
          </p:nvSpPr>
          <p:spPr bwMode="auto">
            <a:xfrm>
              <a:off x="4680" y="2314"/>
              <a:ext cx="3528" cy="0"/>
            </a:xfrm>
            <a:prstGeom prst="line">
              <a:avLst/>
            </a:prstGeom>
            <a:noFill/>
            <a:ln w="127000">
              <a:solidFill>
                <a:srgbClr val="000000"/>
              </a:solidFill>
              <a:round/>
              <a:headEnd/>
              <a:tailEnd/>
            </a:ln>
          </p:spPr>
          <p:txBody>
            <a:bodyPr/>
            <a:lstStyle/>
            <a:p>
              <a:endParaRPr lang="en-US"/>
            </a:p>
          </p:txBody>
        </p:sp>
        <p:sp>
          <p:nvSpPr>
            <p:cNvPr id="8" name="Oval 29"/>
            <p:cNvSpPr>
              <a:spLocks noChangeArrowheads="1"/>
            </p:cNvSpPr>
            <p:nvPr/>
          </p:nvSpPr>
          <p:spPr bwMode="auto">
            <a:xfrm>
              <a:off x="7344" y="2746"/>
              <a:ext cx="288" cy="288"/>
            </a:xfrm>
            <a:prstGeom prst="ellipse">
              <a:avLst/>
            </a:prstGeom>
            <a:solidFill>
              <a:srgbClr val="000000"/>
            </a:solidFill>
            <a:ln w="9525">
              <a:solidFill>
                <a:srgbClr val="000000"/>
              </a:solidFill>
              <a:round/>
              <a:headEnd/>
              <a:tailEnd/>
            </a:ln>
          </p:spPr>
          <p:txBody>
            <a:bodyPr/>
            <a:lstStyle/>
            <a:p>
              <a:endParaRPr lang="en-US">
                <a:latin typeface="Calibri" pitchFamily="34" charset="0"/>
              </a:endParaRPr>
            </a:p>
          </p:txBody>
        </p:sp>
        <p:sp>
          <p:nvSpPr>
            <p:cNvPr id="9" name="Oval 30"/>
            <p:cNvSpPr>
              <a:spLocks noChangeArrowheads="1"/>
            </p:cNvSpPr>
            <p:nvPr/>
          </p:nvSpPr>
          <p:spPr bwMode="auto">
            <a:xfrm>
              <a:off x="7416" y="2818"/>
              <a:ext cx="144" cy="144"/>
            </a:xfrm>
            <a:prstGeom prst="ellipse">
              <a:avLst/>
            </a:prstGeom>
            <a:solidFill>
              <a:srgbClr val="FFFFFF"/>
            </a:solidFill>
            <a:ln w="9525">
              <a:solidFill>
                <a:srgbClr val="000000"/>
              </a:solidFill>
              <a:round/>
              <a:headEnd/>
              <a:tailEnd/>
            </a:ln>
          </p:spPr>
          <p:txBody>
            <a:bodyPr/>
            <a:lstStyle/>
            <a:p>
              <a:endParaRPr lang="en-US">
                <a:latin typeface="Calibri" pitchFamily="34" charset="0"/>
              </a:endParaRPr>
            </a:p>
          </p:txBody>
        </p:sp>
        <p:sp>
          <p:nvSpPr>
            <p:cNvPr id="10" name="AutoShape 31"/>
            <p:cNvSpPr>
              <a:spLocks noChangeArrowheads="1"/>
            </p:cNvSpPr>
            <p:nvPr/>
          </p:nvSpPr>
          <p:spPr bwMode="auto">
            <a:xfrm>
              <a:off x="5184" y="2602"/>
              <a:ext cx="2592" cy="576"/>
            </a:xfrm>
            <a:prstGeom prst="roundRect">
              <a:avLst>
                <a:gd name="adj" fmla="val 16667"/>
              </a:avLst>
            </a:prstGeom>
            <a:noFill/>
            <a:ln w="63500">
              <a:solidFill>
                <a:srgbClr val="000000"/>
              </a:solidFill>
              <a:round/>
              <a:headEnd/>
              <a:tailEnd/>
            </a:ln>
          </p:spPr>
          <p:txBody>
            <a:bodyPr/>
            <a:lstStyle/>
            <a:p>
              <a:endParaRPr lang="en-US">
                <a:latin typeface="Calibri" pitchFamily="34" charset="0"/>
              </a:endParaRPr>
            </a:p>
          </p:txBody>
        </p:sp>
        <p:sp>
          <p:nvSpPr>
            <p:cNvPr id="11" name="Oval 32"/>
            <p:cNvSpPr>
              <a:spLocks noChangeArrowheads="1"/>
            </p:cNvSpPr>
            <p:nvPr/>
          </p:nvSpPr>
          <p:spPr bwMode="auto">
            <a:xfrm>
              <a:off x="5328" y="2746"/>
              <a:ext cx="288" cy="288"/>
            </a:xfrm>
            <a:prstGeom prst="ellipse">
              <a:avLst/>
            </a:prstGeom>
            <a:solidFill>
              <a:srgbClr val="000000"/>
            </a:solidFill>
            <a:ln w="9525">
              <a:solidFill>
                <a:srgbClr val="000000"/>
              </a:solidFill>
              <a:round/>
              <a:headEnd/>
              <a:tailEnd/>
            </a:ln>
          </p:spPr>
          <p:txBody>
            <a:bodyPr/>
            <a:lstStyle/>
            <a:p>
              <a:endParaRPr lang="en-US">
                <a:latin typeface="Calibri" pitchFamily="34" charset="0"/>
              </a:endParaRPr>
            </a:p>
          </p:txBody>
        </p:sp>
        <p:sp>
          <p:nvSpPr>
            <p:cNvPr id="12" name="Oval 33"/>
            <p:cNvSpPr>
              <a:spLocks noChangeArrowheads="1"/>
            </p:cNvSpPr>
            <p:nvPr/>
          </p:nvSpPr>
          <p:spPr bwMode="auto">
            <a:xfrm>
              <a:off x="5400" y="2818"/>
              <a:ext cx="144" cy="144"/>
            </a:xfrm>
            <a:prstGeom prst="ellipse">
              <a:avLst/>
            </a:prstGeom>
            <a:solidFill>
              <a:srgbClr val="FFFFFF"/>
            </a:solidFill>
            <a:ln w="9525">
              <a:solidFill>
                <a:srgbClr val="000000"/>
              </a:solidFill>
              <a:round/>
              <a:headEnd/>
              <a:tailEnd/>
            </a:ln>
          </p:spPr>
          <p:txBody>
            <a:bodyPr/>
            <a:lstStyle/>
            <a:p>
              <a:endParaRPr lang="en-US">
                <a:latin typeface="Calibri" pitchFamily="34" charset="0"/>
              </a:endParaRPr>
            </a:p>
          </p:txBody>
        </p:sp>
        <p:sp>
          <p:nvSpPr>
            <p:cNvPr id="13" name="Oval 34"/>
            <p:cNvSpPr>
              <a:spLocks noChangeArrowheads="1"/>
            </p:cNvSpPr>
            <p:nvPr/>
          </p:nvSpPr>
          <p:spPr bwMode="auto">
            <a:xfrm>
              <a:off x="7992" y="2746"/>
              <a:ext cx="288" cy="288"/>
            </a:xfrm>
            <a:prstGeom prst="ellipse">
              <a:avLst/>
            </a:prstGeom>
            <a:solidFill>
              <a:srgbClr val="000000"/>
            </a:solidFill>
            <a:ln w="9525">
              <a:solidFill>
                <a:srgbClr val="000000"/>
              </a:solidFill>
              <a:round/>
              <a:headEnd/>
              <a:tailEnd/>
            </a:ln>
          </p:spPr>
          <p:txBody>
            <a:bodyPr/>
            <a:lstStyle/>
            <a:p>
              <a:endParaRPr lang="en-US">
                <a:latin typeface="Calibri" pitchFamily="34" charset="0"/>
              </a:endParaRPr>
            </a:p>
          </p:txBody>
        </p:sp>
        <p:sp>
          <p:nvSpPr>
            <p:cNvPr id="14" name="Oval 35"/>
            <p:cNvSpPr>
              <a:spLocks noChangeArrowheads="1"/>
            </p:cNvSpPr>
            <p:nvPr/>
          </p:nvSpPr>
          <p:spPr bwMode="auto">
            <a:xfrm>
              <a:off x="8064" y="2818"/>
              <a:ext cx="144" cy="144"/>
            </a:xfrm>
            <a:prstGeom prst="ellipse">
              <a:avLst/>
            </a:prstGeom>
            <a:solidFill>
              <a:srgbClr val="FFFFFF"/>
            </a:solidFill>
            <a:ln w="9525">
              <a:solidFill>
                <a:srgbClr val="000000"/>
              </a:solidFill>
              <a:round/>
              <a:headEnd/>
              <a:tailEnd/>
            </a:ln>
          </p:spPr>
          <p:txBody>
            <a:bodyPr/>
            <a:lstStyle/>
            <a:p>
              <a:endParaRPr lang="en-US">
                <a:latin typeface="Calibri" pitchFamily="34" charset="0"/>
              </a:endParaRPr>
            </a:p>
          </p:txBody>
        </p:sp>
        <p:sp>
          <p:nvSpPr>
            <p:cNvPr id="15" name="Text Box 36"/>
            <p:cNvSpPr txBox="1">
              <a:spLocks noChangeArrowheads="1"/>
            </p:cNvSpPr>
            <p:nvPr/>
          </p:nvSpPr>
          <p:spPr bwMode="auto">
            <a:xfrm>
              <a:off x="4824" y="1810"/>
              <a:ext cx="3240" cy="474"/>
            </a:xfrm>
            <a:prstGeom prst="rect">
              <a:avLst/>
            </a:prstGeom>
            <a:noFill/>
            <a:ln w="9525">
              <a:noFill/>
              <a:miter lim="800000"/>
              <a:headEnd/>
              <a:tailEnd/>
            </a:ln>
          </p:spPr>
          <p:txBody>
            <a:bodyPr/>
            <a:lstStyle/>
            <a:p>
              <a:r>
                <a:rPr lang="en-US" sz="1200">
                  <a:latin typeface="Calibri" pitchFamily="34" charset="0"/>
                </a:rPr>
                <a:t>Interference signal</a:t>
              </a:r>
              <a:endParaRPr lang="en-US">
                <a:latin typeface="Calibri" pitchFamily="34" charset="0"/>
              </a:endParaRPr>
            </a:p>
          </p:txBody>
        </p:sp>
        <p:sp>
          <p:nvSpPr>
            <p:cNvPr id="16" name="Text Box 37"/>
            <p:cNvSpPr txBox="1">
              <a:spLocks noChangeArrowheads="1"/>
            </p:cNvSpPr>
            <p:nvPr/>
          </p:nvSpPr>
          <p:spPr bwMode="auto">
            <a:xfrm>
              <a:off x="7056" y="3250"/>
              <a:ext cx="1584" cy="720"/>
            </a:xfrm>
            <a:prstGeom prst="rect">
              <a:avLst/>
            </a:prstGeom>
            <a:noFill/>
            <a:ln w="9525">
              <a:noFill/>
              <a:miter lim="800000"/>
              <a:headEnd/>
              <a:tailEnd/>
            </a:ln>
          </p:spPr>
          <p:txBody>
            <a:bodyPr/>
            <a:lstStyle/>
            <a:p>
              <a:r>
                <a:rPr lang="en-US" sz="1200">
                  <a:latin typeface="Calibri" pitchFamily="34" charset="0"/>
                </a:rPr>
                <a:t>Driven </a:t>
              </a:r>
            </a:p>
            <a:p>
              <a:r>
                <a:rPr lang="en-US" sz="1200">
                  <a:latin typeface="Calibri" pitchFamily="34" charset="0"/>
                </a:rPr>
                <a:t>guard ring</a:t>
              </a:r>
              <a:endParaRPr lang="en-US">
                <a:latin typeface="Calibri" pitchFamily="34" charset="0"/>
              </a:endParaRPr>
            </a:p>
          </p:txBody>
        </p:sp>
        <p:sp>
          <p:nvSpPr>
            <p:cNvPr id="17" name="Text Box 38"/>
            <p:cNvSpPr txBox="1">
              <a:spLocks noChangeArrowheads="1"/>
            </p:cNvSpPr>
            <p:nvPr/>
          </p:nvSpPr>
          <p:spPr bwMode="auto">
            <a:xfrm>
              <a:off x="3024" y="2530"/>
              <a:ext cx="1368" cy="720"/>
            </a:xfrm>
            <a:prstGeom prst="rect">
              <a:avLst/>
            </a:prstGeom>
            <a:noFill/>
            <a:ln w="9525">
              <a:noFill/>
              <a:miter lim="800000"/>
              <a:headEnd/>
              <a:tailEnd/>
            </a:ln>
          </p:spPr>
          <p:txBody>
            <a:bodyPr/>
            <a:lstStyle/>
            <a:p>
              <a:r>
                <a:rPr lang="en-US" sz="1200">
                  <a:latin typeface="Calibri" pitchFamily="34" charset="0"/>
                </a:rPr>
                <a:t>Sensitive</a:t>
              </a:r>
            </a:p>
            <a:p>
              <a:r>
                <a:rPr lang="en-US" sz="1200">
                  <a:latin typeface="Calibri" pitchFamily="34" charset="0"/>
                </a:rPr>
                <a:t>node</a:t>
              </a:r>
              <a:endParaRPr lang="en-US">
                <a:latin typeface="Calibri" pitchFamily="34" charset="0"/>
              </a:endParaRPr>
            </a:p>
          </p:txBody>
        </p:sp>
        <p:sp>
          <p:nvSpPr>
            <p:cNvPr id="18" name="Line 39"/>
            <p:cNvSpPr>
              <a:spLocks noChangeShapeType="1"/>
            </p:cNvSpPr>
            <p:nvPr/>
          </p:nvSpPr>
          <p:spPr bwMode="auto">
            <a:xfrm flipV="1">
              <a:off x="4320" y="2890"/>
              <a:ext cx="720" cy="0"/>
            </a:xfrm>
            <a:prstGeom prst="line">
              <a:avLst/>
            </a:prstGeom>
            <a:noFill/>
            <a:ln w="9525">
              <a:solidFill>
                <a:srgbClr val="000000"/>
              </a:solidFill>
              <a:round/>
              <a:headEnd/>
              <a:tailEnd type="triangle" w="med" len="med"/>
            </a:ln>
          </p:spPr>
          <p:txBody>
            <a:bodyPr/>
            <a:lstStyle/>
            <a:p>
              <a:endParaRPr lang="en-US"/>
            </a:p>
          </p:txBody>
        </p:sp>
        <p:sp>
          <p:nvSpPr>
            <p:cNvPr id="19" name="Line 40"/>
            <p:cNvSpPr>
              <a:spLocks noChangeShapeType="1"/>
            </p:cNvSpPr>
            <p:nvPr/>
          </p:nvSpPr>
          <p:spPr bwMode="auto">
            <a:xfrm>
              <a:off x="6768" y="3754"/>
              <a:ext cx="216" cy="0"/>
            </a:xfrm>
            <a:prstGeom prst="line">
              <a:avLst/>
            </a:prstGeom>
            <a:noFill/>
            <a:ln w="9525">
              <a:solidFill>
                <a:srgbClr val="000000"/>
              </a:solidFill>
              <a:round/>
              <a:headEnd/>
              <a:tailEnd/>
            </a:ln>
          </p:spPr>
          <p:txBody>
            <a:bodyPr/>
            <a:lstStyle/>
            <a:p>
              <a:endParaRPr lang="en-US"/>
            </a:p>
          </p:txBody>
        </p:sp>
        <p:sp>
          <p:nvSpPr>
            <p:cNvPr id="20" name="Line 41"/>
            <p:cNvSpPr>
              <a:spLocks noChangeShapeType="1"/>
            </p:cNvSpPr>
            <p:nvPr/>
          </p:nvSpPr>
          <p:spPr bwMode="auto">
            <a:xfrm flipV="1">
              <a:off x="6984" y="3178"/>
              <a:ext cx="0" cy="576"/>
            </a:xfrm>
            <a:prstGeom prst="line">
              <a:avLst/>
            </a:prstGeom>
            <a:noFill/>
            <a:ln w="9525">
              <a:solidFill>
                <a:srgbClr val="000000"/>
              </a:solidFill>
              <a:round/>
              <a:headEnd/>
              <a:tailEnd/>
            </a:ln>
          </p:spPr>
          <p:txBody>
            <a:bodyPr/>
            <a:lstStyle/>
            <a:p>
              <a:endParaRPr lang="en-US"/>
            </a:p>
          </p:txBody>
        </p:sp>
        <p:sp>
          <p:nvSpPr>
            <p:cNvPr id="21" name="Line 42"/>
            <p:cNvSpPr>
              <a:spLocks noChangeShapeType="1"/>
            </p:cNvSpPr>
            <p:nvPr/>
          </p:nvSpPr>
          <p:spPr bwMode="auto">
            <a:xfrm>
              <a:off x="5832" y="3106"/>
              <a:ext cx="0" cy="216"/>
            </a:xfrm>
            <a:prstGeom prst="line">
              <a:avLst/>
            </a:prstGeom>
            <a:noFill/>
            <a:ln w="63500">
              <a:solidFill>
                <a:srgbClr val="FFFFFF"/>
              </a:solidFill>
              <a:round/>
              <a:headEnd/>
              <a:tailEnd/>
            </a:ln>
          </p:spPr>
          <p:txBody>
            <a:bodyPr/>
            <a:lstStyle/>
            <a:p>
              <a:endParaRPr lang="en-US"/>
            </a:p>
          </p:txBody>
        </p:sp>
        <p:sp>
          <p:nvSpPr>
            <p:cNvPr id="22" name="Line 43"/>
            <p:cNvSpPr>
              <a:spLocks noChangeShapeType="1"/>
            </p:cNvSpPr>
            <p:nvPr/>
          </p:nvSpPr>
          <p:spPr bwMode="auto">
            <a:xfrm>
              <a:off x="5832" y="2890"/>
              <a:ext cx="0" cy="864"/>
            </a:xfrm>
            <a:prstGeom prst="line">
              <a:avLst/>
            </a:prstGeom>
            <a:noFill/>
            <a:ln w="9525">
              <a:solidFill>
                <a:srgbClr val="000000"/>
              </a:solidFill>
              <a:round/>
              <a:headEnd/>
              <a:tailEnd/>
            </a:ln>
          </p:spPr>
          <p:txBody>
            <a:bodyPr/>
            <a:lstStyle/>
            <a:p>
              <a:endParaRPr lang="en-US"/>
            </a:p>
          </p:txBody>
        </p:sp>
        <p:sp>
          <p:nvSpPr>
            <p:cNvPr id="23" name="Line 44"/>
            <p:cNvSpPr>
              <a:spLocks noChangeShapeType="1"/>
            </p:cNvSpPr>
            <p:nvPr/>
          </p:nvSpPr>
          <p:spPr bwMode="auto">
            <a:xfrm flipH="1">
              <a:off x="5832" y="3754"/>
              <a:ext cx="216" cy="0"/>
            </a:xfrm>
            <a:prstGeom prst="line">
              <a:avLst/>
            </a:prstGeom>
            <a:noFill/>
            <a:ln w="9525">
              <a:solidFill>
                <a:srgbClr val="000000"/>
              </a:solidFill>
              <a:round/>
              <a:headEnd/>
              <a:tailEnd/>
            </a:ln>
          </p:spPr>
          <p:txBody>
            <a:bodyPr/>
            <a:lstStyle/>
            <a:p>
              <a:endParaRPr lang="en-US"/>
            </a:p>
          </p:txBody>
        </p:sp>
        <p:sp>
          <p:nvSpPr>
            <p:cNvPr id="24" name="Text Box 45"/>
            <p:cNvSpPr txBox="1">
              <a:spLocks noChangeArrowheads="1"/>
            </p:cNvSpPr>
            <p:nvPr/>
          </p:nvSpPr>
          <p:spPr bwMode="auto">
            <a:xfrm>
              <a:off x="5112" y="4042"/>
              <a:ext cx="2808" cy="474"/>
            </a:xfrm>
            <a:prstGeom prst="rect">
              <a:avLst/>
            </a:prstGeom>
            <a:noFill/>
            <a:ln w="9525">
              <a:noFill/>
              <a:miter lim="800000"/>
              <a:headEnd/>
              <a:tailEnd/>
            </a:ln>
          </p:spPr>
          <p:txBody>
            <a:bodyPr/>
            <a:lstStyle/>
            <a:p>
              <a:r>
                <a:rPr lang="en-US" sz="1200" dirty="0">
                  <a:latin typeface="Calibri" pitchFamily="34" charset="0"/>
                </a:rPr>
                <a:t>Voltage follower</a:t>
              </a:r>
              <a:endParaRPr lang="en-US" dirty="0">
                <a:latin typeface="Calibri" pitchFamily="34" charset="0"/>
              </a:endParaRPr>
            </a:p>
          </p:txBody>
        </p:sp>
        <p:grpSp>
          <p:nvGrpSpPr>
            <p:cNvPr id="25" name="Group 46"/>
            <p:cNvGrpSpPr>
              <a:grpSpLocks/>
            </p:cNvGrpSpPr>
            <p:nvPr/>
          </p:nvGrpSpPr>
          <p:grpSpPr bwMode="auto">
            <a:xfrm>
              <a:off x="5760" y="5986"/>
              <a:ext cx="288" cy="720"/>
              <a:chOff x="4104" y="2160"/>
              <a:chExt cx="288" cy="720"/>
            </a:xfrm>
          </p:grpSpPr>
          <p:sp>
            <p:nvSpPr>
              <p:cNvPr id="46" name="Line 47"/>
              <p:cNvSpPr>
                <a:spLocks noChangeShapeType="1"/>
              </p:cNvSpPr>
              <p:nvPr/>
            </p:nvSpPr>
            <p:spPr bwMode="auto">
              <a:xfrm>
                <a:off x="4248" y="2160"/>
                <a:ext cx="0" cy="288"/>
              </a:xfrm>
              <a:prstGeom prst="line">
                <a:avLst/>
              </a:prstGeom>
              <a:noFill/>
              <a:ln w="9525">
                <a:solidFill>
                  <a:srgbClr val="000000"/>
                </a:solidFill>
                <a:round/>
                <a:headEnd/>
                <a:tailEnd/>
              </a:ln>
            </p:spPr>
            <p:txBody>
              <a:bodyPr/>
              <a:lstStyle/>
              <a:p>
                <a:endParaRPr lang="en-US"/>
              </a:p>
            </p:txBody>
          </p:sp>
          <p:sp>
            <p:nvSpPr>
              <p:cNvPr id="47" name="Line 48"/>
              <p:cNvSpPr>
                <a:spLocks noChangeShapeType="1"/>
              </p:cNvSpPr>
              <p:nvPr/>
            </p:nvSpPr>
            <p:spPr bwMode="auto">
              <a:xfrm>
                <a:off x="4104" y="2448"/>
                <a:ext cx="288" cy="0"/>
              </a:xfrm>
              <a:prstGeom prst="line">
                <a:avLst/>
              </a:prstGeom>
              <a:noFill/>
              <a:ln w="9525">
                <a:solidFill>
                  <a:srgbClr val="000000"/>
                </a:solidFill>
                <a:round/>
                <a:headEnd/>
                <a:tailEnd/>
              </a:ln>
            </p:spPr>
            <p:txBody>
              <a:bodyPr/>
              <a:lstStyle/>
              <a:p>
                <a:endParaRPr lang="en-US"/>
              </a:p>
            </p:txBody>
          </p:sp>
          <p:sp>
            <p:nvSpPr>
              <p:cNvPr id="48" name="Line 49"/>
              <p:cNvSpPr>
                <a:spLocks noChangeShapeType="1"/>
              </p:cNvSpPr>
              <p:nvPr/>
            </p:nvSpPr>
            <p:spPr bwMode="auto">
              <a:xfrm>
                <a:off x="4104" y="2592"/>
                <a:ext cx="288" cy="0"/>
              </a:xfrm>
              <a:prstGeom prst="line">
                <a:avLst/>
              </a:prstGeom>
              <a:noFill/>
              <a:ln w="9525">
                <a:solidFill>
                  <a:srgbClr val="000000"/>
                </a:solidFill>
                <a:round/>
                <a:headEnd/>
                <a:tailEnd/>
              </a:ln>
            </p:spPr>
            <p:txBody>
              <a:bodyPr/>
              <a:lstStyle/>
              <a:p>
                <a:endParaRPr lang="en-US"/>
              </a:p>
            </p:txBody>
          </p:sp>
          <p:sp>
            <p:nvSpPr>
              <p:cNvPr id="49" name="Line 50"/>
              <p:cNvSpPr>
                <a:spLocks noChangeShapeType="1"/>
              </p:cNvSpPr>
              <p:nvPr/>
            </p:nvSpPr>
            <p:spPr bwMode="auto">
              <a:xfrm>
                <a:off x="4248" y="2592"/>
                <a:ext cx="0" cy="288"/>
              </a:xfrm>
              <a:prstGeom prst="line">
                <a:avLst/>
              </a:prstGeom>
              <a:noFill/>
              <a:ln w="9525">
                <a:solidFill>
                  <a:srgbClr val="000000"/>
                </a:solidFill>
                <a:round/>
                <a:headEnd/>
                <a:tailEnd/>
              </a:ln>
            </p:spPr>
            <p:txBody>
              <a:bodyPr/>
              <a:lstStyle/>
              <a:p>
                <a:endParaRPr lang="en-US"/>
              </a:p>
            </p:txBody>
          </p:sp>
        </p:grpSp>
        <p:grpSp>
          <p:nvGrpSpPr>
            <p:cNvPr id="26" name="Group 51"/>
            <p:cNvGrpSpPr>
              <a:grpSpLocks/>
            </p:cNvGrpSpPr>
            <p:nvPr/>
          </p:nvGrpSpPr>
          <p:grpSpPr bwMode="auto">
            <a:xfrm>
              <a:off x="5760" y="5266"/>
              <a:ext cx="288" cy="720"/>
              <a:chOff x="4104" y="2160"/>
              <a:chExt cx="288" cy="720"/>
            </a:xfrm>
          </p:grpSpPr>
          <p:sp>
            <p:nvSpPr>
              <p:cNvPr id="42" name="Line 52"/>
              <p:cNvSpPr>
                <a:spLocks noChangeShapeType="1"/>
              </p:cNvSpPr>
              <p:nvPr/>
            </p:nvSpPr>
            <p:spPr bwMode="auto">
              <a:xfrm>
                <a:off x="4248" y="2160"/>
                <a:ext cx="0" cy="288"/>
              </a:xfrm>
              <a:prstGeom prst="line">
                <a:avLst/>
              </a:prstGeom>
              <a:noFill/>
              <a:ln w="9525">
                <a:solidFill>
                  <a:srgbClr val="000000"/>
                </a:solidFill>
                <a:round/>
                <a:headEnd/>
                <a:tailEnd/>
              </a:ln>
            </p:spPr>
            <p:txBody>
              <a:bodyPr/>
              <a:lstStyle/>
              <a:p>
                <a:endParaRPr lang="en-US"/>
              </a:p>
            </p:txBody>
          </p:sp>
          <p:sp>
            <p:nvSpPr>
              <p:cNvPr id="43" name="Line 53"/>
              <p:cNvSpPr>
                <a:spLocks noChangeShapeType="1"/>
              </p:cNvSpPr>
              <p:nvPr/>
            </p:nvSpPr>
            <p:spPr bwMode="auto">
              <a:xfrm>
                <a:off x="4104" y="2448"/>
                <a:ext cx="288" cy="0"/>
              </a:xfrm>
              <a:prstGeom prst="line">
                <a:avLst/>
              </a:prstGeom>
              <a:noFill/>
              <a:ln w="9525">
                <a:solidFill>
                  <a:srgbClr val="000000"/>
                </a:solidFill>
                <a:round/>
                <a:headEnd/>
                <a:tailEnd/>
              </a:ln>
            </p:spPr>
            <p:txBody>
              <a:bodyPr/>
              <a:lstStyle/>
              <a:p>
                <a:endParaRPr lang="en-US"/>
              </a:p>
            </p:txBody>
          </p:sp>
          <p:sp>
            <p:nvSpPr>
              <p:cNvPr id="44" name="Line 54"/>
              <p:cNvSpPr>
                <a:spLocks noChangeShapeType="1"/>
              </p:cNvSpPr>
              <p:nvPr/>
            </p:nvSpPr>
            <p:spPr bwMode="auto">
              <a:xfrm>
                <a:off x="4104" y="2592"/>
                <a:ext cx="288" cy="0"/>
              </a:xfrm>
              <a:prstGeom prst="line">
                <a:avLst/>
              </a:prstGeom>
              <a:noFill/>
              <a:ln w="9525">
                <a:solidFill>
                  <a:srgbClr val="000000"/>
                </a:solidFill>
                <a:round/>
                <a:headEnd/>
                <a:tailEnd/>
              </a:ln>
            </p:spPr>
            <p:txBody>
              <a:bodyPr/>
              <a:lstStyle/>
              <a:p>
                <a:endParaRPr lang="en-US"/>
              </a:p>
            </p:txBody>
          </p:sp>
          <p:sp>
            <p:nvSpPr>
              <p:cNvPr id="45" name="Line 55"/>
              <p:cNvSpPr>
                <a:spLocks noChangeShapeType="1"/>
              </p:cNvSpPr>
              <p:nvPr/>
            </p:nvSpPr>
            <p:spPr bwMode="auto">
              <a:xfrm>
                <a:off x="4248" y="2592"/>
                <a:ext cx="0" cy="288"/>
              </a:xfrm>
              <a:prstGeom prst="line">
                <a:avLst/>
              </a:prstGeom>
              <a:noFill/>
              <a:ln w="9525">
                <a:solidFill>
                  <a:srgbClr val="000000"/>
                </a:solidFill>
                <a:round/>
                <a:headEnd/>
                <a:tailEnd/>
              </a:ln>
            </p:spPr>
            <p:txBody>
              <a:bodyPr/>
              <a:lstStyle/>
              <a:p>
                <a:endParaRPr lang="en-US"/>
              </a:p>
            </p:txBody>
          </p:sp>
        </p:grpSp>
        <p:sp>
          <p:nvSpPr>
            <p:cNvPr id="27" name="Line 56"/>
            <p:cNvSpPr>
              <a:spLocks noChangeShapeType="1"/>
            </p:cNvSpPr>
            <p:nvPr/>
          </p:nvSpPr>
          <p:spPr bwMode="auto">
            <a:xfrm>
              <a:off x="5904" y="5986"/>
              <a:ext cx="1800" cy="0"/>
            </a:xfrm>
            <a:prstGeom prst="line">
              <a:avLst/>
            </a:prstGeom>
            <a:noFill/>
            <a:ln w="9525">
              <a:solidFill>
                <a:srgbClr val="000000"/>
              </a:solidFill>
              <a:round/>
              <a:headEnd/>
              <a:tailEnd/>
            </a:ln>
          </p:spPr>
          <p:txBody>
            <a:bodyPr/>
            <a:lstStyle/>
            <a:p>
              <a:endParaRPr lang="en-US"/>
            </a:p>
          </p:txBody>
        </p:sp>
        <p:sp>
          <p:nvSpPr>
            <p:cNvPr id="28" name="Line 57"/>
            <p:cNvSpPr>
              <a:spLocks noChangeShapeType="1"/>
            </p:cNvSpPr>
            <p:nvPr/>
          </p:nvSpPr>
          <p:spPr bwMode="auto">
            <a:xfrm>
              <a:off x="7272" y="6994"/>
              <a:ext cx="432" cy="0"/>
            </a:xfrm>
            <a:prstGeom prst="line">
              <a:avLst/>
            </a:prstGeom>
            <a:noFill/>
            <a:ln w="9525">
              <a:solidFill>
                <a:srgbClr val="000000"/>
              </a:solidFill>
              <a:round/>
              <a:headEnd/>
              <a:tailEnd/>
            </a:ln>
          </p:spPr>
          <p:txBody>
            <a:bodyPr/>
            <a:lstStyle/>
            <a:p>
              <a:endParaRPr lang="en-US"/>
            </a:p>
          </p:txBody>
        </p:sp>
        <p:sp>
          <p:nvSpPr>
            <p:cNvPr id="29" name="Line 58"/>
            <p:cNvSpPr>
              <a:spLocks noChangeShapeType="1"/>
            </p:cNvSpPr>
            <p:nvPr/>
          </p:nvSpPr>
          <p:spPr bwMode="auto">
            <a:xfrm>
              <a:off x="7704" y="5986"/>
              <a:ext cx="0" cy="1008"/>
            </a:xfrm>
            <a:prstGeom prst="line">
              <a:avLst/>
            </a:prstGeom>
            <a:noFill/>
            <a:ln w="9525">
              <a:solidFill>
                <a:srgbClr val="000000"/>
              </a:solidFill>
              <a:round/>
              <a:headEnd/>
              <a:tailEnd/>
            </a:ln>
          </p:spPr>
          <p:txBody>
            <a:bodyPr/>
            <a:lstStyle/>
            <a:p>
              <a:endParaRPr lang="en-US"/>
            </a:p>
          </p:txBody>
        </p:sp>
        <p:sp>
          <p:nvSpPr>
            <p:cNvPr id="30" name="Line 59"/>
            <p:cNvSpPr>
              <a:spLocks noChangeShapeType="1"/>
            </p:cNvSpPr>
            <p:nvPr/>
          </p:nvSpPr>
          <p:spPr bwMode="auto">
            <a:xfrm flipH="1">
              <a:off x="5112" y="6994"/>
              <a:ext cx="1440" cy="0"/>
            </a:xfrm>
            <a:prstGeom prst="line">
              <a:avLst/>
            </a:prstGeom>
            <a:noFill/>
            <a:ln w="9525">
              <a:solidFill>
                <a:srgbClr val="000000"/>
              </a:solidFill>
              <a:round/>
              <a:headEnd/>
              <a:tailEnd/>
            </a:ln>
          </p:spPr>
          <p:txBody>
            <a:bodyPr/>
            <a:lstStyle/>
            <a:p>
              <a:endParaRPr lang="en-US"/>
            </a:p>
          </p:txBody>
        </p:sp>
        <p:sp>
          <p:nvSpPr>
            <p:cNvPr id="31" name="Line 60"/>
            <p:cNvSpPr>
              <a:spLocks noChangeShapeType="1"/>
            </p:cNvSpPr>
            <p:nvPr/>
          </p:nvSpPr>
          <p:spPr bwMode="auto">
            <a:xfrm>
              <a:off x="5904" y="6706"/>
              <a:ext cx="0" cy="288"/>
            </a:xfrm>
            <a:prstGeom prst="line">
              <a:avLst/>
            </a:prstGeom>
            <a:noFill/>
            <a:ln w="9525">
              <a:solidFill>
                <a:srgbClr val="000000"/>
              </a:solidFill>
              <a:round/>
              <a:headEnd/>
              <a:tailEnd/>
            </a:ln>
          </p:spPr>
          <p:txBody>
            <a:bodyPr/>
            <a:lstStyle/>
            <a:p>
              <a:endParaRPr lang="en-US"/>
            </a:p>
          </p:txBody>
        </p:sp>
        <p:sp>
          <p:nvSpPr>
            <p:cNvPr id="32" name="Line 61"/>
            <p:cNvSpPr>
              <a:spLocks noChangeShapeType="1"/>
            </p:cNvSpPr>
            <p:nvPr/>
          </p:nvSpPr>
          <p:spPr bwMode="auto">
            <a:xfrm flipH="1">
              <a:off x="5184" y="5266"/>
              <a:ext cx="720" cy="0"/>
            </a:xfrm>
            <a:prstGeom prst="line">
              <a:avLst/>
            </a:prstGeom>
            <a:noFill/>
            <a:ln w="9525">
              <a:solidFill>
                <a:srgbClr val="000000"/>
              </a:solidFill>
              <a:round/>
              <a:headEnd/>
              <a:tailEnd/>
            </a:ln>
          </p:spPr>
          <p:txBody>
            <a:bodyPr/>
            <a:lstStyle/>
            <a:p>
              <a:endParaRPr lang="en-US"/>
            </a:p>
          </p:txBody>
        </p:sp>
        <p:sp>
          <p:nvSpPr>
            <p:cNvPr id="33" name="Text Box 62"/>
            <p:cNvSpPr txBox="1">
              <a:spLocks noChangeArrowheads="1"/>
            </p:cNvSpPr>
            <p:nvPr/>
          </p:nvSpPr>
          <p:spPr bwMode="auto">
            <a:xfrm>
              <a:off x="3816" y="4834"/>
              <a:ext cx="1728" cy="864"/>
            </a:xfrm>
            <a:prstGeom prst="rect">
              <a:avLst/>
            </a:prstGeom>
            <a:noFill/>
            <a:ln w="9525">
              <a:noFill/>
              <a:miter lim="800000"/>
              <a:headEnd/>
              <a:tailEnd/>
            </a:ln>
          </p:spPr>
          <p:txBody>
            <a:bodyPr/>
            <a:lstStyle/>
            <a:p>
              <a:r>
                <a:rPr lang="en-US" sz="1200">
                  <a:latin typeface="Calibri" pitchFamily="34" charset="0"/>
                </a:rPr>
                <a:t>Interference </a:t>
              </a:r>
            </a:p>
            <a:p>
              <a:r>
                <a:rPr lang="en-US" sz="1200">
                  <a:latin typeface="Calibri" pitchFamily="34" charset="0"/>
                </a:rPr>
                <a:t>signal</a:t>
              </a:r>
              <a:endParaRPr lang="en-US">
                <a:latin typeface="Calibri" pitchFamily="34" charset="0"/>
              </a:endParaRPr>
            </a:p>
          </p:txBody>
        </p:sp>
        <p:sp>
          <p:nvSpPr>
            <p:cNvPr id="34" name="Text Box 63"/>
            <p:cNvSpPr txBox="1">
              <a:spLocks noChangeArrowheads="1"/>
            </p:cNvSpPr>
            <p:nvPr/>
          </p:nvSpPr>
          <p:spPr bwMode="auto">
            <a:xfrm>
              <a:off x="4536" y="6994"/>
              <a:ext cx="2016" cy="720"/>
            </a:xfrm>
            <a:prstGeom prst="rect">
              <a:avLst/>
            </a:prstGeom>
            <a:noFill/>
            <a:ln w="9525">
              <a:noFill/>
              <a:miter lim="800000"/>
              <a:headEnd/>
              <a:tailEnd/>
            </a:ln>
          </p:spPr>
          <p:txBody>
            <a:bodyPr/>
            <a:lstStyle/>
            <a:p>
              <a:r>
                <a:rPr lang="en-US" sz="1200">
                  <a:latin typeface="Calibri" pitchFamily="34" charset="0"/>
                </a:rPr>
                <a:t>Sensitive</a:t>
              </a:r>
            </a:p>
            <a:p>
              <a:r>
                <a:rPr lang="en-US" sz="1200">
                  <a:latin typeface="Calibri" pitchFamily="34" charset="0"/>
                </a:rPr>
                <a:t>node</a:t>
              </a:r>
              <a:endParaRPr lang="en-US">
                <a:latin typeface="Calibri" pitchFamily="34" charset="0"/>
              </a:endParaRPr>
            </a:p>
          </p:txBody>
        </p:sp>
        <p:sp>
          <p:nvSpPr>
            <p:cNvPr id="35" name="Text Box 64"/>
            <p:cNvSpPr txBox="1">
              <a:spLocks noChangeArrowheads="1"/>
            </p:cNvSpPr>
            <p:nvPr/>
          </p:nvSpPr>
          <p:spPr bwMode="auto">
            <a:xfrm>
              <a:off x="7560" y="6130"/>
              <a:ext cx="1800" cy="720"/>
            </a:xfrm>
            <a:prstGeom prst="rect">
              <a:avLst/>
            </a:prstGeom>
            <a:noFill/>
            <a:ln w="9525">
              <a:noFill/>
              <a:miter lim="800000"/>
              <a:headEnd/>
              <a:tailEnd/>
            </a:ln>
          </p:spPr>
          <p:txBody>
            <a:bodyPr/>
            <a:lstStyle/>
            <a:p>
              <a:r>
                <a:rPr lang="en-US" sz="1200">
                  <a:latin typeface="Calibri" pitchFamily="34" charset="0"/>
                </a:rPr>
                <a:t>Driven </a:t>
              </a:r>
            </a:p>
            <a:p>
              <a:r>
                <a:rPr lang="en-US" sz="1200">
                  <a:latin typeface="Calibri" pitchFamily="34" charset="0"/>
                </a:rPr>
                <a:t>guard ring</a:t>
              </a:r>
              <a:endParaRPr lang="en-US">
                <a:latin typeface="Calibri" pitchFamily="34" charset="0"/>
              </a:endParaRPr>
            </a:p>
          </p:txBody>
        </p:sp>
        <p:grpSp>
          <p:nvGrpSpPr>
            <p:cNvPr id="36" name="Group 65"/>
            <p:cNvGrpSpPr>
              <a:grpSpLocks/>
            </p:cNvGrpSpPr>
            <p:nvPr/>
          </p:nvGrpSpPr>
          <p:grpSpPr bwMode="auto">
            <a:xfrm>
              <a:off x="6048" y="3466"/>
              <a:ext cx="720" cy="576"/>
              <a:chOff x="2448" y="5400"/>
              <a:chExt cx="720" cy="576"/>
            </a:xfrm>
          </p:grpSpPr>
          <p:sp>
            <p:nvSpPr>
              <p:cNvPr id="38" name="Line 66"/>
              <p:cNvSpPr>
                <a:spLocks noChangeShapeType="1"/>
              </p:cNvSpPr>
              <p:nvPr/>
            </p:nvSpPr>
            <p:spPr bwMode="auto">
              <a:xfrm flipV="1">
                <a:off x="2592" y="5400"/>
                <a:ext cx="0" cy="576"/>
              </a:xfrm>
              <a:prstGeom prst="line">
                <a:avLst/>
              </a:prstGeom>
              <a:noFill/>
              <a:ln w="15875">
                <a:solidFill>
                  <a:srgbClr val="000000"/>
                </a:solidFill>
                <a:round/>
                <a:headEnd/>
                <a:tailEnd/>
              </a:ln>
            </p:spPr>
            <p:txBody>
              <a:bodyPr/>
              <a:lstStyle/>
              <a:p>
                <a:endParaRPr lang="en-US"/>
              </a:p>
            </p:txBody>
          </p:sp>
          <p:sp>
            <p:nvSpPr>
              <p:cNvPr id="39" name="Line 67"/>
              <p:cNvSpPr>
                <a:spLocks noChangeShapeType="1"/>
              </p:cNvSpPr>
              <p:nvPr/>
            </p:nvSpPr>
            <p:spPr bwMode="auto">
              <a:xfrm>
                <a:off x="2592" y="5400"/>
                <a:ext cx="576" cy="288"/>
              </a:xfrm>
              <a:prstGeom prst="line">
                <a:avLst/>
              </a:prstGeom>
              <a:noFill/>
              <a:ln w="15875">
                <a:solidFill>
                  <a:srgbClr val="000000"/>
                </a:solidFill>
                <a:round/>
                <a:headEnd/>
                <a:tailEnd/>
              </a:ln>
            </p:spPr>
            <p:txBody>
              <a:bodyPr/>
              <a:lstStyle/>
              <a:p>
                <a:endParaRPr lang="en-US"/>
              </a:p>
            </p:txBody>
          </p:sp>
          <p:sp>
            <p:nvSpPr>
              <p:cNvPr id="40" name="Line 68"/>
              <p:cNvSpPr>
                <a:spLocks noChangeShapeType="1"/>
              </p:cNvSpPr>
              <p:nvPr/>
            </p:nvSpPr>
            <p:spPr bwMode="auto">
              <a:xfrm flipV="1">
                <a:off x="2592" y="5688"/>
                <a:ext cx="576" cy="288"/>
              </a:xfrm>
              <a:prstGeom prst="line">
                <a:avLst/>
              </a:prstGeom>
              <a:noFill/>
              <a:ln w="15875">
                <a:solidFill>
                  <a:srgbClr val="000000"/>
                </a:solidFill>
                <a:round/>
                <a:headEnd/>
                <a:tailEnd/>
              </a:ln>
            </p:spPr>
            <p:txBody>
              <a:bodyPr/>
              <a:lstStyle/>
              <a:p>
                <a:endParaRPr lang="en-US"/>
              </a:p>
            </p:txBody>
          </p:sp>
          <p:sp>
            <p:nvSpPr>
              <p:cNvPr id="41" name="Line 69"/>
              <p:cNvSpPr>
                <a:spLocks noChangeShapeType="1"/>
              </p:cNvSpPr>
              <p:nvPr/>
            </p:nvSpPr>
            <p:spPr bwMode="auto">
              <a:xfrm flipH="1">
                <a:off x="2448" y="5688"/>
                <a:ext cx="144" cy="0"/>
              </a:xfrm>
              <a:prstGeom prst="line">
                <a:avLst/>
              </a:prstGeom>
              <a:noFill/>
              <a:ln w="9525">
                <a:solidFill>
                  <a:srgbClr val="000000"/>
                </a:solidFill>
                <a:round/>
                <a:headEnd/>
                <a:tailEnd/>
              </a:ln>
            </p:spPr>
            <p:txBody>
              <a:bodyPr/>
              <a:lstStyle/>
              <a:p>
                <a:endParaRPr lang="en-US"/>
              </a:p>
            </p:txBody>
          </p:sp>
        </p:grpSp>
        <p:sp>
          <p:nvSpPr>
            <p:cNvPr id="37" name="Text Box 70"/>
            <p:cNvSpPr txBox="1">
              <a:spLocks noChangeArrowheads="1"/>
            </p:cNvSpPr>
            <p:nvPr/>
          </p:nvSpPr>
          <p:spPr bwMode="auto">
            <a:xfrm>
              <a:off x="3816" y="5986"/>
              <a:ext cx="2160" cy="864"/>
            </a:xfrm>
            <a:prstGeom prst="rect">
              <a:avLst/>
            </a:prstGeom>
            <a:noFill/>
            <a:ln w="9525">
              <a:noFill/>
              <a:miter lim="800000"/>
              <a:headEnd/>
              <a:tailEnd/>
            </a:ln>
          </p:spPr>
          <p:txBody>
            <a:bodyPr/>
            <a:lstStyle/>
            <a:p>
              <a:r>
                <a:rPr lang="en-US" sz="1200">
                  <a:latin typeface="Calibri" pitchFamily="34" charset="0"/>
                </a:rPr>
                <a:t>Parasitic load</a:t>
              </a:r>
            </a:p>
            <a:p>
              <a:r>
                <a:rPr lang="en-US" sz="1200">
                  <a:latin typeface="Calibri" pitchFamily="34" charset="0"/>
                </a:rPr>
                <a:t>capacitance</a:t>
              </a:r>
              <a:endParaRPr lang="en-US">
                <a:latin typeface="Calibri" pitchFamily="34" charset="0"/>
              </a:endParaRPr>
            </a:p>
          </p:txBody>
        </p:sp>
      </p:grpSp>
      <p:sp>
        <p:nvSpPr>
          <p:cNvPr id="54" name="TextBox 53"/>
          <p:cNvSpPr txBox="1"/>
          <p:nvPr/>
        </p:nvSpPr>
        <p:spPr>
          <a:xfrm>
            <a:off x="2057400" y="685800"/>
            <a:ext cx="2021707" cy="461665"/>
          </a:xfrm>
          <a:prstGeom prst="rect">
            <a:avLst/>
          </a:prstGeom>
          <a:noFill/>
        </p:spPr>
        <p:txBody>
          <a:bodyPr wrap="none" rtlCol="0">
            <a:spAutoFit/>
          </a:bodyPr>
          <a:lstStyle/>
          <a:p>
            <a:r>
              <a:rPr lang="en-US" dirty="0" smtClean="0"/>
              <a:t>Driven guards:</a:t>
            </a:r>
            <a:endParaRPr lang="en-US" dirty="0"/>
          </a:p>
        </p:txBody>
      </p:sp>
      <p:cxnSp>
        <p:nvCxnSpPr>
          <p:cNvPr id="56" name="Straight Arrow Connector 55"/>
          <p:cNvCxnSpPr/>
          <p:nvPr/>
        </p:nvCxnSpPr>
        <p:spPr bwMode="auto">
          <a:xfrm flipH="1">
            <a:off x="4038600" y="4170866"/>
            <a:ext cx="2178627" cy="115306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7" name="TextBox 56"/>
          <p:cNvSpPr txBox="1"/>
          <p:nvPr/>
        </p:nvSpPr>
        <p:spPr>
          <a:xfrm>
            <a:off x="6217227" y="3886200"/>
            <a:ext cx="2850573" cy="830997"/>
          </a:xfrm>
          <a:prstGeom prst="rect">
            <a:avLst/>
          </a:prstGeom>
          <a:noFill/>
        </p:spPr>
        <p:txBody>
          <a:bodyPr wrap="square" rtlCol="0">
            <a:spAutoFit/>
          </a:bodyPr>
          <a:lstStyle/>
          <a:p>
            <a:r>
              <a:rPr lang="en-US" dirty="0" smtClean="0"/>
              <a:t>This cap has zero V across it</a:t>
            </a:r>
            <a:endParaRPr lang="en-US" dirty="0"/>
          </a:p>
        </p:txBody>
      </p:sp>
    </p:spTree>
    <p:extLst>
      <p:ext uri="{BB962C8B-B14F-4D97-AF65-F5344CB8AC3E}">
        <p14:creationId xmlns:p14="http://schemas.microsoft.com/office/powerpoint/2010/main" val="2247423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bwMode="auto">
          <a:xfrm>
            <a:off x="3810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Transmission Lines</a:t>
            </a:r>
          </a:p>
          <a:p>
            <a:pPr lvl="1"/>
            <a:r>
              <a:rPr lang="en-US" altLang="en-US" dirty="0" smtClean="0"/>
              <a:t>Lumped Element Model</a:t>
            </a:r>
          </a:p>
          <a:p>
            <a:pPr lvl="2"/>
            <a:r>
              <a:rPr lang="en-US" altLang="en-US" dirty="0" smtClean="0"/>
              <a:t>A transmission line or </a:t>
            </a:r>
            <a:r>
              <a:rPr lang="en-US" altLang="en-US" dirty="0" err="1" smtClean="0"/>
              <a:t>stripline</a:t>
            </a:r>
            <a:r>
              <a:rPr lang="en-US" altLang="en-US" dirty="0" smtClean="0"/>
              <a:t> can be formed by parallel trace pairs (a single trace over a ground plane), or a coaxial cable.  Each of these types of transmission lines behaves according to the same equations.  For example, one of the key parameters of a transmission line is its characteristic impedance, defined as follows:</a:t>
            </a:r>
          </a:p>
          <a:p>
            <a:pPr lvl="3"/>
            <a:endParaRPr lang="en-US" altLang="en-US" dirty="0" smtClean="0"/>
          </a:p>
          <a:p>
            <a:pPr lvl="3"/>
            <a:endParaRPr lang="en-US" altLang="en-US" dirty="0" smtClean="0"/>
          </a:p>
          <a:p>
            <a:pPr lvl="3"/>
            <a:endParaRPr lang="en-US" altLang="en-US" dirty="0" smtClean="0"/>
          </a:p>
          <a:p>
            <a:pPr lvl="3">
              <a:buFontTx/>
              <a:buNone/>
            </a:pPr>
            <a:r>
              <a:rPr lang="en-US" altLang="en-US" dirty="0" smtClean="0"/>
              <a:t>Where:</a:t>
            </a:r>
          </a:p>
          <a:p>
            <a:pPr lvl="4" algn="just">
              <a:spcBef>
                <a:spcPts val="600"/>
              </a:spcBef>
              <a:buFontTx/>
              <a:buNone/>
            </a:pPr>
            <a:r>
              <a:rPr lang="en-US" altLang="en-US" i="1" dirty="0" smtClean="0"/>
              <a:t>Z</a:t>
            </a:r>
            <a:r>
              <a:rPr lang="en-US" altLang="en-US" i="1" baseline="-25000" dirty="0" smtClean="0"/>
              <a:t>o</a:t>
            </a:r>
            <a:r>
              <a:rPr lang="en-US" altLang="en-US" dirty="0" smtClean="0"/>
              <a:t> = characteristic impedance of the transmission line</a:t>
            </a:r>
          </a:p>
          <a:p>
            <a:pPr lvl="4" algn="just">
              <a:spcBef>
                <a:spcPts val="600"/>
              </a:spcBef>
              <a:buFontTx/>
              <a:buNone/>
            </a:pPr>
            <a:r>
              <a:rPr lang="en-US" altLang="en-US" i="1" dirty="0" err="1" smtClean="0"/>
              <a:t>L</a:t>
            </a:r>
            <a:r>
              <a:rPr lang="en-US" altLang="en-US" i="1" baseline="-25000" dirty="0" err="1" smtClean="0">
                <a:cs typeface="Times New Roman" panose="02020603050405020304" pitchFamily="18" charset="0"/>
              </a:rPr>
              <a:t>l</a:t>
            </a:r>
            <a:r>
              <a:rPr lang="en-US" altLang="en-US" baseline="-25000" dirty="0" smtClean="0">
                <a:latin typeface="Brush Script"/>
              </a:rPr>
              <a:t> </a:t>
            </a:r>
            <a:r>
              <a:rPr lang="en-US" altLang="en-US" dirty="0" smtClean="0"/>
              <a:t>= trace inductance per unit length</a:t>
            </a:r>
          </a:p>
          <a:p>
            <a:pPr lvl="4" algn="just">
              <a:spcBef>
                <a:spcPts val="600"/>
              </a:spcBef>
              <a:buFontTx/>
              <a:buNone/>
            </a:pPr>
            <a:r>
              <a:rPr lang="en-US" altLang="en-US" i="1" dirty="0" smtClean="0"/>
              <a:t>C</a:t>
            </a:r>
            <a:r>
              <a:rPr lang="en-US" altLang="en-US" i="1" baseline="-25000" dirty="0" smtClean="0">
                <a:cs typeface="Times New Roman" panose="02020603050405020304" pitchFamily="18" charset="0"/>
              </a:rPr>
              <a:t>l</a:t>
            </a:r>
            <a:r>
              <a:rPr lang="en-US" altLang="en-US" dirty="0" smtClean="0"/>
              <a:t> = trace capacitance per unit length</a:t>
            </a:r>
          </a:p>
        </p:txBody>
      </p:sp>
      <p:graphicFrame>
        <p:nvGraphicFramePr>
          <p:cNvPr id="10242" name="Object 5"/>
          <p:cNvGraphicFramePr>
            <a:graphicFrameLocks noChangeAspect="1"/>
          </p:cNvGraphicFramePr>
          <p:nvPr/>
        </p:nvGraphicFramePr>
        <p:xfrm>
          <a:off x="3657600" y="4114800"/>
          <a:ext cx="1516063" cy="833438"/>
        </p:xfrm>
        <a:graphic>
          <a:graphicData uri="http://schemas.openxmlformats.org/presentationml/2006/ole">
            <mc:AlternateContent xmlns:mc="http://schemas.openxmlformats.org/markup-compatibility/2006">
              <mc:Choice xmlns:v="urn:schemas-microsoft-com:vml" Requires="v">
                <p:oleObj spid="_x0000_s10255" name="Equation" r:id="rId3" imgW="876240" imgH="482400" progId="Equation.DSMT4">
                  <p:embed/>
                </p:oleObj>
              </mc:Choice>
              <mc:Fallback>
                <p:oleObj name="Equation" r:id="rId3" imgW="876240" imgH="482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14800"/>
                        <a:ext cx="15160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4294967295"/>
          </p:nvPr>
        </p:nvSpPr>
        <p:spPr bwMode="auto">
          <a:xfrm>
            <a:off x="3810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Lumped Element Model</a:t>
            </a:r>
          </a:p>
          <a:p>
            <a:pPr lvl="2"/>
            <a:r>
              <a:rPr lang="en-US" altLang="en-US" smtClean="0"/>
              <a:t>Signals injected into a transmission line travel down the line at a speed determined by the inductance and capacitance per unit length.  The equation for the signal velocity is:</a:t>
            </a:r>
          </a:p>
          <a:p>
            <a:pPr lvl="2"/>
            <a:endParaRPr lang="en-US" altLang="en-US" smtClean="0"/>
          </a:p>
          <a:p>
            <a:pPr lvl="2"/>
            <a:endParaRPr lang="en-US" altLang="en-US" smtClean="0"/>
          </a:p>
          <a:p>
            <a:pPr lvl="2"/>
            <a:r>
              <a:rPr lang="en-US" altLang="en-US" smtClean="0"/>
              <a:t>The total time it takes a signal to travel down a transmission line is therefore equal to the length of the line divided by the signal velocity.  This time is commonly called the transmission line’s propagation delay:</a:t>
            </a:r>
          </a:p>
        </p:txBody>
      </p:sp>
      <p:graphicFrame>
        <p:nvGraphicFramePr>
          <p:cNvPr id="11266" name="Object 4"/>
          <p:cNvGraphicFramePr>
            <a:graphicFrameLocks noChangeAspect="1"/>
          </p:cNvGraphicFramePr>
          <p:nvPr/>
        </p:nvGraphicFramePr>
        <p:xfrm>
          <a:off x="2836863" y="3200400"/>
          <a:ext cx="1966912" cy="701675"/>
        </p:xfrm>
        <a:graphic>
          <a:graphicData uri="http://schemas.openxmlformats.org/presentationml/2006/ole">
            <mc:AlternateContent xmlns:mc="http://schemas.openxmlformats.org/markup-compatibility/2006">
              <mc:Choice xmlns:v="urn:schemas-microsoft-com:vml" Requires="v">
                <p:oleObj spid="_x0000_s11291" name="Equation" r:id="rId3" imgW="1346040" imgH="482400" progId="Equation.DSMT4">
                  <p:embed/>
                </p:oleObj>
              </mc:Choice>
              <mc:Fallback>
                <p:oleObj name="Equation" r:id="rId3" imgW="1346040" imgH="482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3200400"/>
                        <a:ext cx="1966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6"/>
          <p:cNvGraphicFramePr>
            <a:graphicFrameLocks noChangeAspect="1"/>
          </p:cNvGraphicFramePr>
          <p:nvPr/>
        </p:nvGraphicFramePr>
        <p:xfrm>
          <a:off x="3200400" y="5791200"/>
          <a:ext cx="2409825" cy="671513"/>
        </p:xfrm>
        <a:graphic>
          <a:graphicData uri="http://schemas.openxmlformats.org/presentationml/2006/ole">
            <mc:AlternateContent xmlns:mc="http://schemas.openxmlformats.org/markup-compatibility/2006">
              <mc:Choice xmlns:v="urn:schemas-microsoft-com:vml" Requires="v">
                <p:oleObj spid="_x0000_s11292" name="Equation" r:id="rId5" imgW="1587240" imgH="444240" progId="Equation.DSMT4">
                  <p:embed/>
                </p:oleObj>
              </mc:Choice>
              <mc:Fallback>
                <p:oleObj name="Equation" r:id="rId5" imgW="1587240" imgH="4442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791200"/>
                        <a:ext cx="2409825"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bwMode="auto">
          <a:xfrm>
            <a:off x="4572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Lumped Element Model</a:t>
            </a:r>
          </a:p>
          <a:p>
            <a:pPr lvl="2"/>
            <a:r>
              <a:rPr lang="en-US" altLang="en-US" smtClean="0"/>
              <a:t>The wavelength of a sine wave travelling down a transmission line is given by the equation:</a:t>
            </a:r>
          </a:p>
          <a:p>
            <a:pPr lvl="2"/>
            <a:endParaRPr lang="en-US" altLang="en-US" smtClean="0"/>
          </a:p>
          <a:p>
            <a:pPr lvl="2"/>
            <a:endParaRPr lang="en-US" altLang="en-US" smtClean="0"/>
          </a:p>
          <a:p>
            <a:pPr lvl="2"/>
            <a:endParaRPr lang="en-US" altLang="en-US" smtClean="0"/>
          </a:p>
          <a:p>
            <a:pPr lvl="2"/>
            <a:r>
              <a:rPr lang="en-US" altLang="en-US" smtClean="0"/>
              <a:t>The period of the signal should be at least 10 times larger than the transmission line’s propagation delay before we can treat the parasitic elements as lumped rather than distributed.</a:t>
            </a:r>
          </a:p>
        </p:txBody>
      </p:sp>
      <p:graphicFrame>
        <p:nvGraphicFramePr>
          <p:cNvPr id="12290" name="Object 4"/>
          <p:cNvGraphicFramePr>
            <a:graphicFrameLocks noChangeAspect="1"/>
          </p:cNvGraphicFramePr>
          <p:nvPr/>
        </p:nvGraphicFramePr>
        <p:xfrm>
          <a:off x="2079625" y="2590800"/>
          <a:ext cx="2833688" cy="889000"/>
        </p:xfrm>
        <a:graphic>
          <a:graphicData uri="http://schemas.openxmlformats.org/presentationml/2006/ole">
            <mc:AlternateContent xmlns:mc="http://schemas.openxmlformats.org/markup-compatibility/2006">
              <mc:Choice xmlns:v="urn:schemas-microsoft-com:vml" Requires="v">
                <p:oleObj spid="_x0000_s12303" name="Equation" r:id="rId3" imgW="1498320" imgH="469800" progId="Equation.DSMT4">
                  <p:embed/>
                </p:oleObj>
              </mc:Choice>
              <mc:Fallback>
                <p:oleObj name="Equation" r:id="rId3" imgW="1498320" imgH="46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25" y="2590800"/>
                        <a:ext cx="283368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4294967295"/>
          </p:nvPr>
        </p:nvSpPr>
        <p:spPr>
          <a:xfrm>
            <a:off x="457200" y="304800"/>
            <a:ext cx="8610600" cy="6858000"/>
          </a:xfrm>
          <a:prstGeom prst="rect">
            <a:avLst/>
          </a:prstGeom>
        </p:spPr>
        <p:txBody>
          <a:bodyPr/>
          <a:lstStyle/>
          <a:p>
            <a:pPr>
              <a:defRPr/>
            </a:pPr>
            <a:r>
              <a:rPr lang="en-US" dirty="0" smtClean="0"/>
              <a:t>Transmission Lines</a:t>
            </a:r>
          </a:p>
          <a:p>
            <a:pPr lvl="1">
              <a:defRPr/>
            </a:pPr>
            <a:r>
              <a:rPr lang="en-US" sz="2400" dirty="0" smtClean="0">
                <a:ea typeface="+mn-ea"/>
                <a:cs typeface="+mn-cs"/>
              </a:rPr>
              <a:t>Coaxial line</a:t>
            </a:r>
          </a:p>
          <a:p>
            <a:pPr lvl="2">
              <a:defRPr/>
            </a:pPr>
            <a:r>
              <a:rPr lang="en-US" sz="2000" dirty="0" smtClean="0">
                <a:ea typeface="+mn-ea"/>
                <a:cs typeface="+mn-cs"/>
              </a:rPr>
              <a:t>The coaxial line has perfect shielding and its propagation energy does not radiate</a:t>
            </a:r>
          </a:p>
          <a:p>
            <a:pPr lvl="2">
              <a:defRPr/>
            </a:pPr>
            <a:r>
              <a:rPr lang="en-US" sz="2000" dirty="0" smtClean="0">
                <a:ea typeface="+mn-ea"/>
                <a:cs typeface="+mn-cs"/>
              </a:rPr>
              <a:t>Commonly used to distribute RF signals from the ATE to the DIB</a:t>
            </a:r>
          </a:p>
          <a:p>
            <a:pPr lvl="2">
              <a:defRPr/>
            </a:pPr>
            <a:r>
              <a:rPr lang="en-US" sz="2000" dirty="0" smtClean="0"/>
              <a:t>generally consists of an SMA or SMP connector-type flexible cable assembly  allowing flexible routing and easy access for debugging</a:t>
            </a:r>
            <a:endParaRPr lang="en-US" sz="2000" dirty="0" smtClean="0">
              <a:ea typeface="+mn-ea"/>
              <a:cs typeface="+mn-cs"/>
            </a:endParaRPr>
          </a:p>
        </p:txBody>
      </p:sp>
      <p:pic>
        <p:nvPicPr>
          <p:cNvPr id="133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6629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4" name="Object 3"/>
          <p:cNvGraphicFramePr>
            <a:graphicFrameLocks noChangeAspect="1"/>
          </p:cNvGraphicFramePr>
          <p:nvPr/>
        </p:nvGraphicFramePr>
        <p:xfrm>
          <a:off x="533400" y="5514975"/>
          <a:ext cx="4114800" cy="850900"/>
        </p:xfrm>
        <a:graphic>
          <a:graphicData uri="http://schemas.openxmlformats.org/presentationml/2006/ole">
            <mc:AlternateContent xmlns:mc="http://schemas.openxmlformats.org/markup-compatibility/2006">
              <mc:Choice xmlns:v="urn:schemas-microsoft-com:vml" Requires="v">
                <p:oleObj spid="_x0000_s13330" name="Equation" r:id="rId4" imgW="2286000" imgH="507960" progId="Equation.DSMT4">
                  <p:embed/>
                </p:oleObj>
              </mc:Choice>
              <mc:Fallback>
                <p:oleObj name="Equation" r:id="rId4" imgW="2286000" imgH="5079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514975"/>
                        <a:ext cx="41148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Rectangle 5"/>
          <p:cNvSpPr>
            <a:spLocks noChangeArrowheads="1"/>
          </p:cNvSpPr>
          <p:nvPr/>
        </p:nvSpPr>
        <p:spPr bwMode="auto">
          <a:xfrm>
            <a:off x="5181600" y="54102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t>where </a:t>
            </a:r>
          </a:p>
          <a:p>
            <a:r>
              <a:rPr lang="en-US" altLang="en-US" sz="1800" i="1" dirty="0"/>
              <a:t>D</a:t>
            </a:r>
            <a:r>
              <a:rPr lang="en-US" altLang="en-US" sz="1800" dirty="0"/>
              <a:t> : diameter of the braided conductor</a:t>
            </a:r>
          </a:p>
          <a:p>
            <a:r>
              <a:rPr lang="en-US" altLang="en-US" sz="1800" i="1" dirty="0" smtClean="0"/>
              <a:t>d: </a:t>
            </a:r>
            <a:r>
              <a:rPr lang="en-US" altLang="en-US" sz="1800" dirty="0" smtClean="0"/>
              <a:t>diameter </a:t>
            </a:r>
            <a:r>
              <a:rPr lang="en-US" altLang="en-US" sz="1800" dirty="0"/>
              <a:t>of the inner conductor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184150" y="2382838"/>
            <a:ext cx="8872538" cy="3411537"/>
            <a:chOff x="116" y="1501"/>
            <a:chExt cx="5589" cy="2149"/>
          </a:xfrm>
        </p:grpSpPr>
        <p:sp>
          <p:nvSpPr>
            <p:cNvPr id="3" name="Line 7"/>
            <p:cNvSpPr>
              <a:spLocks noChangeShapeType="1"/>
            </p:cNvSpPr>
            <p:nvPr/>
          </p:nvSpPr>
          <p:spPr bwMode="auto">
            <a:xfrm>
              <a:off x="312" y="1761"/>
              <a:ext cx="1209" cy="0"/>
            </a:xfrm>
            <a:prstGeom prst="line">
              <a:avLst/>
            </a:prstGeom>
            <a:noFill/>
            <a:ln w="28575">
              <a:solidFill>
                <a:schemeClr val="tx1"/>
              </a:solidFill>
              <a:round/>
              <a:headEnd/>
              <a:tailEnd/>
            </a:ln>
          </p:spPr>
          <p:txBody>
            <a:bodyPr/>
            <a:lstStyle/>
            <a:p>
              <a:endParaRPr lang="en-US"/>
            </a:p>
          </p:txBody>
        </p:sp>
        <p:sp>
          <p:nvSpPr>
            <p:cNvPr id="4" name="Text Box 8"/>
            <p:cNvSpPr txBox="1">
              <a:spLocks noChangeArrowheads="1"/>
            </p:cNvSpPr>
            <p:nvPr/>
          </p:nvSpPr>
          <p:spPr bwMode="auto">
            <a:xfrm>
              <a:off x="1515" y="1524"/>
              <a:ext cx="972" cy="468"/>
            </a:xfrm>
            <a:prstGeom prst="rect">
              <a:avLst/>
            </a:prstGeom>
            <a:noFill/>
            <a:ln w="28575">
              <a:solidFill>
                <a:schemeClr val="tx1"/>
              </a:solidFill>
              <a:miter lim="800000"/>
              <a:headEnd/>
              <a:tailEnd/>
            </a:ln>
          </p:spPr>
          <p:txBody>
            <a:bodyPr anchor="ctr" anchorCtr="1"/>
            <a:lstStyle/>
            <a:p>
              <a:pPr>
                <a:spcBef>
                  <a:spcPct val="50000"/>
                </a:spcBef>
              </a:pPr>
              <a:r>
                <a:rPr lang="en-US" sz="2400">
                  <a:latin typeface="Calibri" pitchFamily="34" charset="0"/>
                </a:rPr>
                <a:t>ATE</a:t>
              </a:r>
            </a:p>
          </p:txBody>
        </p:sp>
        <p:sp>
          <p:nvSpPr>
            <p:cNvPr id="5" name="Line 10"/>
            <p:cNvSpPr>
              <a:spLocks noChangeShapeType="1"/>
            </p:cNvSpPr>
            <p:nvPr/>
          </p:nvSpPr>
          <p:spPr bwMode="auto">
            <a:xfrm flipH="1">
              <a:off x="1060" y="1758"/>
              <a:ext cx="0" cy="266"/>
            </a:xfrm>
            <a:prstGeom prst="line">
              <a:avLst/>
            </a:prstGeom>
            <a:noFill/>
            <a:ln w="28575">
              <a:solidFill>
                <a:schemeClr val="tx1"/>
              </a:solidFill>
              <a:round/>
              <a:headEnd/>
              <a:tailEnd/>
            </a:ln>
          </p:spPr>
          <p:txBody>
            <a:bodyPr/>
            <a:lstStyle/>
            <a:p>
              <a:endParaRPr lang="en-US"/>
            </a:p>
          </p:txBody>
        </p:sp>
        <p:sp>
          <p:nvSpPr>
            <p:cNvPr id="6" name="Oval 9"/>
            <p:cNvSpPr>
              <a:spLocks noChangeArrowheads="1"/>
            </p:cNvSpPr>
            <p:nvPr/>
          </p:nvSpPr>
          <p:spPr bwMode="auto">
            <a:xfrm>
              <a:off x="1011" y="1953"/>
              <a:ext cx="93" cy="93"/>
            </a:xfrm>
            <a:prstGeom prst="ellipse">
              <a:avLst/>
            </a:prstGeom>
            <a:solidFill>
              <a:schemeClr val="bg1"/>
            </a:solidFill>
            <a:ln w="28575">
              <a:solidFill>
                <a:schemeClr val="tx1"/>
              </a:solidFill>
              <a:round/>
              <a:headEnd/>
              <a:tailEnd/>
            </a:ln>
          </p:spPr>
          <p:txBody>
            <a:bodyPr wrap="none" anchor="ctr"/>
            <a:lstStyle/>
            <a:p>
              <a:endParaRPr lang="en-US">
                <a:latin typeface="Calibri" pitchFamily="34" charset="0"/>
              </a:endParaRPr>
            </a:p>
          </p:txBody>
        </p:sp>
        <p:sp>
          <p:nvSpPr>
            <p:cNvPr id="7" name="Line 11"/>
            <p:cNvSpPr>
              <a:spLocks noChangeShapeType="1"/>
            </p:cNvSpPr>
            <p:nvPr/>
          </p:nvSpPr>
          <p:spPr bwMode="auto">
            <a:xfrm>
              <a:off x="1059" y="2043"/>
              <a:ext cx="141" cy="237"/>
            </a:xfrm>
            <a:prstGeom prst="line">
              <a:avLst/>
            </a:prstGeom>
            <a:noFill/>
            <a:ln w="28575">
              <a:solidFill>
                <a:schemeClr val="tx1"/>
              </a:solidFill>
              <a:round/>
              <a:headEnd/>
              <a:tailEnd/>
            </a:ln>
          </p:spPr>
          <p:txBody>
            <a:bodyPr/>
            <a:lstStyle/>
            <a:p>
              <a:endParaRPr lang="en-US"/>
            </a:p>
          </p:txBody>
        </p:sp>
        <p:sp>
          <p:nvSpPr>
            <p:cNvPr id="8" name="Line 12"/>
            <p:cNvSpPr>
              <a:spLocks noChangeShapeType="1"/>
            </p:cNvSpPr>
            <p:nvPr/>
          </p:nvSpPr>
          <p:spPr bwMode="auto">
            <a:xfrm flipH="1">
              <a:off x="1287" y="2259"/>
              <a:ext cx="372" cy="0"/>
            </a:xfrm>
            <a:prstGeom prst="line">
              <a:avLst/>
            </a:prstGeom>
            <a:noFill/>
            <a:ln w="28575">
              <a:solidFill>
                <a:schemeClr val="tx1"/>
              </a:solidFill>
              <a:round/>
              <a:headEnd/>
              <a:tailEnd type="triangle" w="lg" len="lg"/>
            </a:ln>
          </p:spPr>
          <p:txBody>
            <a:bodyPr/>
            <a:lstStyle/>
            <a:p>
              <a:endParaRPr lang="en-US"/>
            </a:p>
          </p:txBody>
        </p:sp>
        <p:grpSp>
          <p:nvGrpSpPr>
            <p:cNvPr id="9" name="Group 21"/>
            <p:cNvGrpSpPr>
              <a:grpSpLocks/>
            </p:cNvGrpSpPr>
            <p:nvPr/>
          </p:nvGrpSpPr>
          <p:grpSpPr bwMode="auto">
            <a:xfrm>
              <a:off x="1009" y="2567"/>
              <a:ext cx="94" cy="276"/>
              <a:chOff x="1009" y="2567"/>
              <a:chExt cx="94" cy="276"/>
            </a:xfrm>
          </p:grpSpPr>
          <p:sp>
            <p:nvSpPr>
              <p:cNvPr id="43" name="Line 13"/>
              <p:cNvSpPr>
                <a:spLocks noChangeShapeType="1"/>
              </p:cNvSpPr>
              <p:nvPr/>
            </p:nvSpPr>
            <p:spPr bwMode="auto">
              <a:xfrm>
                <a:off x="1055" y="2567"/>
                <a:ext cx="46" cy="22"/>
              </a:xfrm>
              <a:prstGeom prst="line">
                <a:avLst/>
              </a:prstGeom>
              <a:noFill/>
              <a:ln w="28575">
                <a:solidFill>
                  <a:schemeClr val="tx1"/>
                </a:solidFill>
                <a:round/>
                <a:headEnd/>
                <a:tailEnd/>
              </a:ln>
            </p:spPr>
            <p:txBody>
              <a:bodyPr/>
              <a:lstStyle/>
              <a:p>
                <a:endParaRPr lang="en-US"/>
              </a:p>
            </p:txBody>
          </p:sp>
          <p:sp>
            <p:nvSpPr>
              <p:cNvPr id="44" name="Line 14"/>
              <p:cNvSpPr>
                <a:spLocks noChangeShapeType="1"/>
              </p:cNvSpPr>
              <p:nvPr/>
            </p:nvSpPr>
            <p:spPr bwMode="auto">
              <a:xfrm flipH="1">
                <a:off x="1011" y="2588"/>
                <a:ext cx="92" cy="48"/>
              </a:xfrm>
              <a:prstGeom prst="line">
                <a:avLst/>
              </a:prstGeom>
              <a:noFill/>
              <a:ln w="28575">
                <a:solidFill>
                  <a:schemeClr val="tx1"/>
                </a:solidFill>
                <a:round/>
                <a:headEnd/>
                <a:tailEnd/>
              </a:ln>
            </p:spPr>
            <p:txBody>
              <a:bodyPr/>
              <a:lstStyle/>
              <a:p>
                <a:endParaRPr lang="en-US"/>
              </a:p>
            </p:txBody>
          </p:sp>
          <p:sp>
            <p:nvSpPr>
              <p:cNvPr id="45" name="Line 15"/>
              <p:cNvSpPr>
                <a:spLocks noChangeShapeType="1"/>
              </p:cNvSpPr>
              <p:nvPr/>
            </p:nvSpPr>
            <p:spPr bwMode="auto">
              <a:xfrm flipH="1" flipV="1">
                <a:off x="1010" y="2633"/>
                <a:ext cx="92" cy="48"/>
              </a:xfrm>
              <a:prstGeom prst="line">
                <a:avLst/>
              </a:prstGeom>
              <a:noFill/>
              <a:ln w="28575">
                <a:solidFill>
                  <a:schemeClr val="tx1"/>
                </a:solidFill>
                <a:round/>
                <a:headEnd/>
                <a:tailEnd/>
              </a:ln>
            </p:spPr>
            <p:txBody>
              <a:bodyPr/>
              <a:lstStyle/>
              <a:p>
                <a:endParaRPr lang="en-US"/>
              </a:p>
            </p:txBody>
          </p:sp>
          <p:sp>
            <p:nvSpPr>
              <p:cNvPr id="46" name="Line 16"/>
              <p:cNvSpPr>
                <a:spLocks noChangeShapeType="1"/>
              </p:cNvSpPr>
              <p:nvPr/>
            </p:nvSpPr>
            <p:spPr bwMode="auto">
              <a:xfrm flipH="1">
                <a:off x="1010" y="2681"/>
                <a:ext cx="92" cy="48"/>
              </a:xfrm>
              <a:prstGeom prst="line">
                <a:avLst/>
              </a:prstGeom>
              <a:noFill/>
              <a:ln w="28575">
                <a:solidFill>
                  <a:schemeClr val="tx1"/>
                </a:solidFill>
                <a:round/>
                <a:headEnd/>
                <a:tailEnd/>
              </a:ln>
            </p:spPr>
            <p:txBody>
              <a:bodyPr/>
              <a:lstStyle/>
              <a:p>
                <a:endParaRPr lang="en-US"/>
              </a:p>
            </p:txBody>
          </p:sp>
          <p:sp>
            <p:nvSpPr>
              <p:cNvPr id="47" name="Line 17"/>
              <p:cNvSpPr>
                <a:spLocks noChangeShapeType="1"/>
              </p:cNvSpPr>
              <p:nvPr/>
            </p:nvSpPr>
            <p:spPr bwMode="auto">
              <a:xfrm flipH="1" flipV="1">
                <a:off x="1009" y="2726"/>
                <a:ext cx="92" cy="48"/>
              </a:xfrm>
              <a:prstGeom prst="line">
                <a:avLst/>
              </a:prstGeom>
              <a:noFill/>
              <a:ln w="28575">
                <a:solidFill>
                  <a:schemeClr val="tx1"/>
                </a:solidFill>
                <a:round/>
                <a:headEnd/>
                <a:tailEnd/>
              </a:ln>
            </p:spPr>
            <p:txBody>
              <a:bodyPr/>
              <a:lstStyle/>
              <a:p>
                <a:endParaRPr lang="en-US"/>
              </a:p>
            </p:txBody>
          </p:sp>
          <p:grpSp>
            <p:nvGrpSpPr>
              <p:cNvPr id="48" name="Group 20"/>
              <p:cNvGrpSpPr>
                <a:grpSpLocks/>
              </p:cNvGrpSpPr>
              <p:nvPr/>
            </p:nvGrpSpPr>
            <p:grpSpPr bwMode="auto">
              <a:xfrm flipH="1" flipV="1">
                <a:off x="1009" y="2774"/>
                <a:ext cx="92" cy="69"/>
                <a:chOff x="1108" y="2664"/>
                <a:chExt cx="92" cy="69"/>
              </a:xfrm>
            </p:grpSpPr>
            <p:sp>
              <p:nvSpPr>
                <p:cNvPr id="49" name="Line 18"/>
                <p:cNvSpPr>
                  <a:spLocks noChangeShapeType="1"/>
                </p:cNvSpPr>
                <p:nvPr/>
              </p:nvSpPr>
              <p:spPr bwMode="auto">
                <a:xfrm>
                  <a:off x="1152" y="2664"/>
                  <a:ext cx="46" cy="22"/>
                </a:xfrm>
                <a:prstGeom prst="line">
                  <a:avLst/>
                </a:prstGeom>
                <a:noFill/>
                <a:ln w="28575">
                  <a:solidFill>
                    <a:schemeClr val="tx1"/>
                  </a:solidFill>
                  <a:round/>
                  <a:headEnd/>
                  <a:tailEnd/>
                </a:ln>
              </p:spPr>
              <p:txBody>
                <a:bodyPr/>
                <a:lstStyle/>
                <a:p>
                  <a:endParaRPr lang="en-US"/>
                </a:p>
              </p:txBody>
            </p:sp>
            <p:sp>
              <p:nvSpPr>
                <p:cNvPr id="50" name="Line 19"/>
                <p:cNvSpPr>
                  <a:spLocks noChangeShapeType="1"/>
                </p:cNvSpPr>
                <p:nvPr/>
              </p:nvSpPr>
              <p:spPr bwMode="auto">
                <a:xfrm flipH="1">
                  <a:off x="1108" y="2685"/>
                  <a:ext cx="92" cy="48"/>
                </a:xfrm>
                <a:prstGeom prst="line">
                  <a:avLst/>
                </a:prstGeom>
                <a:noFill/>
                <a:ln w="28575">
                  <a:solidFill>
                    <a:schemeClr val="tx1"/>
                  </a:solidFill>
                  <a:round/>
                  <a:headEnd/>
                  <a:tailEnd/>
                </a:ln>
              </p:spPr>
              <p:txBody>
                <a:bodyPr/>
                <a:lstStyle/>
                <a:p>
                  <a:endParaRPr lang="en-US"/>
                </a:p>
              </p:txBody>
            </p:sp>
          </p:grpSp>
        </p:grpSp>
        <p:sp>
          <p:nvSpPr>
            <p:cNvPr id="10" name="Line 22"/>
            <p:cNvSpPr>
              <a:spLocks noChangeShapeType="1"/>
            </p:cNvSpPr>
            <p:nvPr/>
          </p:nvSpPr>
          <p:spPr bwMode="auto">
            <a:xfrm flipV="1">
              <a:off x="1056" y="2295"/>
              <a:ext cx="0" cy="272"/>
            </a:xfrm>
            <a:prstGeom prst="line">
              <a:avLst/>
            </a:prstGeom>
            <a:noFill/>
            <a:ln w="28575">
              <a:solidFill>
                <a:schemeClr val="tx1"/>
              </a:solidFill>
              <a:round/>
              <a:headEnd/>
              <a:tailEnd/>
            </a:ln>
          </p:spPr>
          <p:txBody>
            <a:bodyPr/>
            <a:lstStyle/>
            <a:p>
              <a:endParaRPr lang="en-US"/>
            </a:p>
          </p:txBody>
        </p:sp>
        <p:sp>
          <p:nvSpPr>
            <p:cNvPr id="11" name="Oval 23"/>
            <p:cNvSpPr>
              <a:spLocks noChangeArrowheads="1"/>
            </p:cNvSpPr>
            <p:nvPr/>
          </p:nvSpPr>
          <p:spPr bwMode="auto">
            <a:xfrm>
              <a:off x="1008" y="2230"/>
              <a:ext cx="93" cy="93"/>
            </a:xfrm>
            <a:prstGeom prst="ellipse">
              <a:avLst/>
            </a:prstGeom>
            <a:solidFill>
              <a:schemeClr val="bg1"/>
            </a:solidFill>
            <a:ln w="28575">
              <a:solidFill>
                <a:schemeClr val="tx1"/>
              </a:solidFill>
              <a:round/>
              <a:headEnd/>
              <a:tailEnd/>
            </a:ln>
          </p:spPr>
          <p:txBody>
            <a:bodyPr wrap="none" anchor="ctr"/>
            <a:lstStyle/>
            <a:p>
              <a:endParaRPr lang="en-US">
                <a:latin typeface="Calibri" pitchFamily="34" charset="0"/>
              </a:endParaRPr>
            </a:p>
          </p:txBody>
        </p:sp>
        <p:sp>
          <p:nvSpPr>
            <p:cNvPr id="12" name="Line 24"/>
            <p:cNvSpPr>
              <a:spLocks noChangeShapeType="1"/>
            </p:cNvSpPr>
            <p:nvPr/>
          </p:nvSpPr>
          <p:spPr bwMode="auto">
            <a:xfrm>
              <a:off x="1056" y="2838"/>
              <a:ext cx="0" cy="141"/>
            </a:xfrm>
            <a:prstGeom prst="line">
              <a:avLst/>
            </a:prstGeom>
            <a:noFill/>
            <a:ln w="28575">
              <a:solidFill>
                <a:schemeClr val="tx1"/>
              </a:solidFill>
              <a:round/>
              <a:headEnd/>
              <a:tailEnd/>
            </a:ln>
          </p:spPr>
          <p:txBody>
            <a:bodyPr/>
            <a:lstStyle/>
            <a:p>
              <a:endParaRPr lang="en-US"/>
            </a:p>
          </p:txBody>
        </p:sp>
        <p:sp>
          <p:nvSpPr>
            <p:cNvPr id="13" name="AutoShape 25"/>
            <p:cNvSpPr>
              <a:spLocks noChangeArrowheads="1"/>
            </p:cNvSpPr>
            <p:nvPr/>
          </p:nvSpPr>
          <p:spPr bwMode="auto">
            <a:xfrm>
              <a:off x="969" y="2958"/>
              <a:ext cx="173" cy="92"/>
            </a:xfrm>
            <a:prstGeom prst="flowChartMerge">
              <a:avLst/>
            </a:prstGeom>
            <a:solidFill>
              <a:schemeClr val="bg1"/>
            </a:solidFill>
            <a:ln w="28575">
              <a:solidFill>
                <a:schemeClr val="tx1"/>
              </a:solidFill>
              <a:miter lim="800000"/>
              <a:headEnd/>
              <a:tailEnd/>
            </a:ln>
          </p:spPr>
          <p:txBody>
            <a:bodyPr wrap="none" anchor="ctr"/>
            <a:lstStyle/>
            <a:p>
              <a:endParaRPr lang="en-US">
                <a:latin typeface="Calibri" pitchFamily="34" charset="0"/>
              </a:endParaRPr>
            </a:p>
          </p:txBody>
        </p:sp>
        <p:sp>
          <p:nvSpPr>
            <p:cNvPr id="14" name="AutoShape 6"/>
            <p:cNvSpPr>
              <a:spLocks noChangeArrowheads="1"/>
            </p:cNvSpPr>
            <p:nvPr/>
          </p:nvSpPr>
          <p:spPr bwMode="auto">
            <a:xfrm rot="5400000">
              <a:off x="407" y="1579"/>
              <a:ext cx="369" cy="366"/>
            </a:xfrm>
            <a:prstGeom prst="flowChartExtract">
              <a:avLst/>
            </a:prstGeom>
            <a:solidFill>
              <a:schemeClr val="bg1"/>
            </a:solidFill>
            <a:ln w="28575">
              <a:solidFill>
                <a:schemeClr val="tx1"/>
              </a:solidFill>
              <a:miter lim="800000"/>
              <a:headEnd/>
              <a:tailEnd/>
            </a:ln>
          </p:spPr>
          <p:txBody>
            <a:bodyPr wrap="none" anchor="ctr"/>
            <a:lstStyle/>
            <a:p>
              <a:endParaRPr lang="en-US">
                <a:latin typeface="Calibri" pitchFamily="34" charset="0"/>
              </a:endParaRPr>
            </a:p>
          </p:txBody>
        </p:sp>
        <p:sp>
          <p:nvSpPr>
            <p:cNvPr id="15" name="Text Box 26"/>
            <p:cNvSpPr txBox="1">
              <a:spLocks noChangeArrowheads="1"/>
            </p:cNvSpPr>
            <p:nvPr/>
          </p:nvSpPr>
          <p:spPr bwMode="auto">
            <a:xfrm>
              <a:off x="116" y="1960"/>
              <a:ext cx="704"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DUT</a:t>
              </a:r>
              <a:br>
                <a:rPr lang="en-US" sz="2000">
                  <a:latin typeface="Calibri" pitchFamily="34" charset="0"/>
                </a:rPr>
              </a:br>
              <a:r>
                <a:rPr lang="en-US" sz="2000">
                  <a:latin typeface="Calibri" pitchFamily="34" charset="0"/>
                </a:rPr>
                <a:t>output</a:t>
              </a:r>
            </a:p>
          </p:txBody>
        </p:sp>
        <p:sp>
          <p:nvSpPr>
            <p:cNvPr id="16" name="Text Box 27"/>
            <p:cNvSpPr txBox="1">
              <a:spLocks noChangeArrowheads="1"/>
            </p:cNvSpPr>
            <p:nvPr/>
          </p:nvSpPr>
          <p:spPr bwMode="auto">
            <a:xfrm>
              <a:off x="1681" y="2065"/>
              <a:ext cx="704"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Relay</a:t>
              </a:r>
              <a:br>
                <a:rPr lang="en-US" sz="2000">
                  <a:latin typeface="Calibri" pitchFamily="34" charset="0"/>
                </a:rPr>
              </a:br>
              <a:r>
                <a:rPr lang="en-US" sz="2000">
                  <a:latin typeface="Calibri" pitchFamily="34" charset="0"/>
                </a:rPr>
                <a:t>(open)</a:t>
              </a:r>
            </a:p>
          </p:txBody>
        </p:sp>
        <p:sp>
          <p:nvSpPr>
            <p:cNvPr id="17" name="Text Box 28"/>
            <p:cNvSpPr txBox="1">
              <a:spLocks noChangeArrowheads="1"/>
            </p:cNvSpPr>
            <p:nvPr/>
          </p:nvSpPr>
          <p:spPr bwMode="auto">
            <a:xfrm>
              <a:off x="445" y="2457"/>
              <a:ext cx="580"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1k</a:t>
              </a:r>
              <a:r>
                <a:rPr lang="en-US" sz="2000">
                  <a:latin typeface="Symbol" pitchFamily="18" charset="2"/>
                </a:rPr>
                <a:t>W</a:t>
              </a:r>
              <a:br>
                <a:rPr lang="en-US" sz="2000">
                  <a:latin typeface="Symbol" pitchFamily="18" charset="2"/>
                </a:rPr>
              </a:br>
              <a:r>
                <a:rPr lang="en-US" sz="2000">
                  <a:latin typeface="Calibri" pitchFamily="34" charset="0"/>
                </a:rPr>
                <a:t>load</a:t>
              </a:r>
            </a:p>
          </p:txBody>
        </p:sp>
        <p:sp>
          <p:nvSpPr>
            <p:cNvPr id="18" name="Text Box 29"/>
            <p:cNvSpPr txBox="1">
              <a:spLocks noChangeArrowheads="1"/>
            </p:cNvSpPr>
            <p:nvPr/>
          </p:nvSpPr>
          <p:spPr bwMode="auto">
            <a:xfrm>
              <a:off x="823" y="3208"/>
              <a:ext cx="1125"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Leakage</a:t>
              </a:r>
              <a:br>
                <a:rPr lang="en-US" sz="2000">
                  <a:latin typeface="Calibri" pitchFamily="34" charset="0"/>
                </a:rPr>
              </a:br>
              <a:r>
                <a:rPr lang="en-US" sz="2000">
                  <a:latin typeface="Calibri" pitchFamily="34" charset="0"/>
                </a:rPr>
                <a:t>test setup</a:t>
              </a:r>
            </a:p>
          </p:txBody>
        </p:sp>
        <p:sp>
          <p:nvSpPr>
            <p:cNvPr id="19" name="Line 30"/>
            <p:cNvSpPr>
              <a:spLocks noChangeShapeType="1"/>
            </p:cNvSpPr>
            <p:nvPr/>
          </p:nvSpPr>
          <p:spPr bwMode="auto">
            <a:xfrm>
              <a:off x="3461" y="1738"/>
              <a:ext cx="1209" cy="0"/>
            </a:xfrm>
            <a:prstGeom prst="line">
              <a:avLst/>
            </a:prstGeom>
            <a:noFill/>
            <a:ln w="28575">
              <a:solidFill>
                <a:schemeClr val="tx1"/>
              </a:solidFill>
              <a:round/>
              <a:headEnd/>
              <a:tailEnd/>
            </a:ln>
          </p:spPr>
          <p:txBody>
            <a:bodyPr/>
            <a:lstStyle/>
            <a:p>
              <a:endParaRPr lang="en-US"/>
            </a:p>
          </p:txBody>
        </p:sp>
        <p:sp>
          <p:nvSpPr>
            <p:cNvPr id="20" name="Text Box 31"/>
            <p:cNvSpPr txBox="1">
              <a:spLocks noChangeArrowheads="1"/>
            </p:cNvSpPr>
            <p:nvPr/>
          </p:nvSpPr>
          <p:spPr bwMode="auto">
            <a:xfrm>
              <a:off x="4664" y="1501"/>
              <a:ext cx="972" cy="468"/>
            </a:xfrm>
            <a:prstGeom prst="rect">
              <a:avLst/>
            </a:prstGeom>
            <a:noFill/>
            <a:ln w="28575">
              <a:solidFill>
                <a:schemeClr val="tx1"/>
              </a:solidFill>
              <a:miter lim="800000"/>
              <a:headEnd/>
              <a:tailEnd/>
            </a:ln>
          </p:spPr>
          <p:txBody>
            <a:bodyPr anchor="ctr" anchorCtr="1"/>
            <a:lstStyle/>
            <a:p>
              <a:pPr>
                <a:spcBef>
                  <a:spcPct val="50000"/>
                </a:spcBef>
              </a:pPr>
              <a:r>
                <a:rPr lang="en-US" sz="2400">
                  <a:latin typeface="Calibri" pitchFamily="34" charset="0"/>
                </a:rPr>
                <a:t>ATE</a:t>
              </a:r>
            </a:p>
          </p:txBody>
        </p:sp>
        <p:sp>
          <p:nvSpPr>
            <p:cNvPr id="21" name="Line 32"/>
            <p:cNvSpPr>
              <a:spLocks noChangeShapeType="1"/>
            </p:cNvSpPr>
            <p:nvPr/>
          </p:nvSpPr>
          <p:spPr bwMode="auto">
            <a:xfrm flipH="1">
              <a:off x="4209" y="1735"/>
              <a:ext cx="0" cy="266"/>
            </a:xfrm>
            <a:prstGeom prst="line">
              <a:avLst/>
            </a:prstGeom>
            <a:noFill/>
            <a:ln w="28575">
              <a:solidFill>
                <a:schemeClr val="tx1"/>
              </a:solidFill>
              <a:round/>
              <a:headEnd/>
              <a:tailEnd/>
            </a:ln>
          </p:spPr>
          <p:txBody>
            <a:bodyPr/>
            <a:lstStyle/>
            <a:p>
              <a:endParaRPr lang="en-US"/>
            </a:p>
          </p:txBody>
        </p:sp>
        <p:sp>
          <p:nvSpPr>
            <p:cNvPr id="22" name="Oval 33"/>
            <p:cNvSpPr>
              <a:spLocks noChangeArrowheads="1"/>
            </p:cNvSpPr>
            <p:nvPr/>
          </p:nvSpPr>
          <p:spPr bwMode="auto">
            <a:xfrm>
              <a:off x="4160" y="1930"/>
              <a:ext cx="93" cy="93"/>
            </a:xfrm>
            <a:prstGeom prst="ellipse">
              <a:avLst/>
            </a:prstGeom>
            <a:solidFill>
              <a:schemeClr val="bg1"/>
            </a:solidFill>
            <a:ln w="28575">
              <a:solidFill>
                <a:schemeClr val="tx1"/>
              </a:solidFill>
              <a:round/>
              <a:headEnd/>
              <a:tailEnd/>
            </a:ln>
          </p:spPr>
          <p:txBody>
            <a:bodyPr wrap="none" anchor="ctr"/>
            <a:lstStyle/>
            <a:p>
              <a:endParaRPr lang="en-US">
                <a:latin typeface="Calibri" pitchFamily="34" charset="0"/>
              </a:endParaRPr>
            </a:p>
          </p:txBody>
        </p:sp>
        <p:sp>
          <p:nvSpPr>
            <p:cNvPr id="23" name="Line 34"/>
            <p:cNvSpPr>
              <a:spLocks noChangeShapeType="1"/>
            </p:cNvSpPr>
            <p:nvPr/>
          </p:nvSpPr>
          <p:spPr bwMode="auto">
            <a:xfrm>
              <a:off x="4208" y="2020"/>
              <a:ext cx="48" cy="249"/>
            </a:xfrm>
            <a:prstGeom prst="line">
              <a:avLst/>
            </a:prstGeom>
            <a:noFill/>
            <a:ln w="28575">
              <a:solidFill>
                <a:schemeClr val="tx1"/>
              </a:solidFill>
              <a:round/>
              <a:headEnd/>
              <a:tailEnd/>
            </a:ln>
          </p:spPr>
          <p:txBody>
            <a:bodyPr/>
            <a:lstStyle/>
            <a:p>
              <a:endParaRPr lang="en-US"/>
            </a:p>
          </p:txBody>
        </p:sp>
        <p:sp>
          <p:nvSpPr>
            <p:cNvPr id="24" name="Line 35"/>
            <p:cNvSpPr>
              <a:spLocks noChangeShapeType="1"/>
            </p:cNvSpPr>
            <p:nvPr/>
          </p:nvSpPr>
          <p:spPr bwMode="auto">
            <a:xfrm flipH="1">
              <a:off x="4436" y="2236"/>
              <a:ext cx="372" cy="0"/>
            </a:xfrm>
            <a:prstGeom prst="line">
              <a:avLst/>
            </a:prstGeom>
            <a:noFill/>
            <a:ln w="28575">
              <a:solidFill>
                <a:schemeClr val="tx1"/>
              </a:solidFill>
              <a:round/>
              <a:headEnd/>
              <a:tailEnd type="triangle" w="lg" len="lg"/>
            </a:ln>
          </p:spPr>
          <p:txBody>
            <a:bodyPr/>
            <a:lstStyle/>
            <a:p>
              <a:endParaRPr lang="en-US"/>
            </a:p>
          </p:txBody>
        </p:sp>
        <p:grpSp>
          <p:nvGrpSpPr>
            <p:cNvPr id="25" name="Group 36"/>
            <p:cNvGrpSpPr>
              <a:grpSpLocks/>
            </p:cNvGrpSpPr>
            <p:nvPr/>
          </p:nvGrpSpPr>
          <p:grpSpPr bwMode="auto">
            <a:xfrm>
              <a:off x="4158" y="2544"/>
              <a:ext cx="94" cy="276"/>
              <a:chOff x="1009" y="2567"/>
              <a:chExt cx="94" cy="276"/>
            </a:xfrm>
          </p:grpSpPr>
          <p:sp>
            <p:nvSpPr>
              <p:cNvPr id="35" name="Line 37"/>
              <p:cNvSpPr>
                <a:spLocks noChangeShapeType="1"/>
              </p:cNvSpPr>
              <p:nvPr/>
            </p:nvSpPr>
            <p:spPr bwMode="auto">
              <a:xfrm>
                <a:off x="1055" y="2567"/>
                <a:ext cx="46" cy="22"/>
              </a:xfrm>
              <a:prstGeom prst="line">
                <a:avLst/>
              </a:prstGeom>
              <a:noFill/>
              <a:ln w="28575">
                <a:solidFill>
                  <a:schemeClr val="tx1"/>
                </a:solidFill>
                <a:round/>
                <a:headEnd/>
                <a:tailEnd/>
              </a:ln>
            </p:spPr>
            <p:txBody>
              <a:bodyPr/>
              <a:lstStyle/>
              <a:p>
                <a:endParaRPr lang="en-US"/>
              </a:p>
            </p:txBody>
          </p:sp>
          <p:sp>
            <p:nvSpPr>
              <p:cNvPr id="36" name="Line 38"/>
              <p:cNvSpPr>
                <a:spLocks noChangeShapeType="1"/>
              </p:cNvSpPr>
              <p:nvPr/>
            </p:nvSpPr>
            <p:spPr bwMode="auto">
              <a:xfrm flipH="1">
                <a:off x="1011" y="2588"/>
                <a:ext cx="92" cy="48"/>
              </a:xfrm>
              <a:prstGeom prst="line">
                <a:avLst/>
              </a:prstGeom>
              <a:noFill/>
              <a:ln w="28575">
                <a:solidFill>
                  <a:schemeClr val="tx1"/>
                </a:solidFill>
                <a:round/>
                <a:headEnd/>
                <a:tailEnd/>
              </a:ln>
            </p:spPr>
            <p:txBody>
              <a:bodyPr/>
              <a:lstStyle/>
              <a:p>
                <a:endParaRPr lang="en-US"/>
              </a:p>
            </p:txBody>
          </p:sp>
          <p:sp>
            <p:nvSpPr>
              <p:cNvPr id="37" name="Line 39"/>
              <p:cNvSpPr>
                <a:spLocks noChangeShapeType="1"/>
              </p:cNvSpPr>
              <p:nvPr/>
            </p:nvSpPr>
            <p:spPr bwMode="auto">
              <a:xfrm flipH="1" flipV="1">
                <a:off x="1010" y="2633"/>
                <a:ext cx="92" cy="48"/>
              </a:xfrm>
              <a:prstGeom prst="line">
                <a:avLst/>
              </a:prstGeom>
              <a:noFill/>
              <a:ln w="28575">
                <a:solidFill>
                  <a:schemeClr val="tx1"/>
                </a:solidFill>
                <a:round/>
                <a:headEnd/>
                <a:tailEnd/>
              </a:ln>
            </p:spPr>
            <p:txBody>
              <a:bodyPr/>
              <a:lstStyle/>
              <a:p>
                <a:endParaRPr lang="en-US"/>
              </a:p>
            </p:txBody>
          </p:sp>
          <p:sp>
            <p:nvSpPr>
              <p:cNvPr id="38" name="Line 40"/>
              <p:cNvSpPr>
                <a:spLocks noChangeShapeType="1"/>
              </p:cNvSpPr>
              <p:nvPr/>
            </p:nvSpPr>
            <p:spPr bwMode="auto">
              <a:xfrm flipH="1">
                <a:off x="1010" y="2681"/>
                <a:ext cx="92" cy="48"/>
              </a:xfrm>
              <a:prstGeom prst="line">
                <a:avLst/>
              </a:prstGeom>
              <a:noFill/>
              <a:ln w="28575">
                <a:solidFill>
                  <a:schemeClr val="tx1"/>
                </a:solidFill>
                <a:round/>
                <a:headEnd/>
                <a:tailEnd/>
              </a:ln>
            </p:spPr>
            <p:txBody>
              <a:bodyPr/>
              <a:lstStyle/>
              <a:p>
                <a:endParaRPr lang="en-US"/>
              </a:p>
            </p:txBody>
          </p:sp>
          <p:sp>
            <p:nvSpPr>
              <p:cNvPr id="39" name="Line 41"/>
              <p:cNvSpPr>
                <a:spLocks noChangeShapeType="1"/>
              </p:cNvSpPr>
              <p:nvPr/>
            </p:nvSpPr>
            <p:spPr bwMode="auto">
              <a:xfrm flipH="1" flipV="1">
                <a:off x="1009" y="2726"/>
                <a:ext cx="92" cy="48"/>
              </a:xfrm>
              <a:prstGeom prst="line">
                <a:avLst/>
              </a:prstGeom>
              <a:noFill/>
              <a:ln w="28575">
                <a:solidFill>
                  <a:schemeClr val="tx1"/>
                </a:solidFill>
                <a:round/>
                <a:headEnd/>
                <a:tailEnd/>
              </a:ln>
            </p:spPr>
            <p:txBody>
              <a:bodyPr/>
              <a:lstStyle/>
              <a:p>
                <a:endParaRPr lang="en-US"/>
              </a:p>
            </p:txBody>
          </p:sp>
          <p:grpSp>
            <p:nvGrpSpPr>
              <p:cNvPr id="40" name="Group 42"/>
              <p:cNvGrpSpPr>
                <a:grpSpLocks/>
              </p:cNvGrpSpPr>
              <p:nvPr/>
            </p:nvGrpSpPr>
            <p:grpSpPr bwMode="auto">
              <a:xfrm flipH="1" flipV="1">
                <a:off x="1009" y="2774"/>
                <a:ext cx="92" cy="69"/>
                <a:chOff x="1108" y="2664"/>
                <a:chExt cx="92" cy="69"/>
              </a:xfrm>
            </p:grpSpPr>
            <p:sp>
              <p:nvSpPr>
                <p:cNvPr id="41" name="Line 43"/>
                <p:cNvSpPr>
                  <a:spLocks noChangeShapeType="1"/>
                </p:cNvSpPr>
                <p:nvPr/>
              </p:nvSpPr>
              <p:spPr bwMode="auto">
                <a:xfrm>
                  <a:off x="1152" y="2664"/>
                  <a:ext cx="46" cy="22"/>
                </a:xfrm>
                <a:prstGeom prst="line">
                  <a:avLst/>
                </a:prstGeom>
                <a:noFill/>
                <a:ln w="28575">
                  <a:solidFill>
                    <a:schemeClr val="tx1"/>
                  </a:solidFill>
                  <a:round/>
                  <a:headEnd/>
                  <a:tailEnd/>
                </a:ln>
              </p:spPr>
              <p:txBody>
                <a:bodyPr/>
                <a:lstStyle/>
                <a:p>
                  <a:endParaRPr lang="en-US"/>
                </a:p>
              </p:txBody>
            </p:sp>
            <p:sp>
              <p:nvSpPr>
                <p:cNvPr id="42" name="Line 44"/>
                <p:cNvSpPr>
                  <a:spLocks noChangeShapeType="1"/>
                </p:cNvSpPr>
                <p:nvPr/>
              </p:nvSpPr>
              <p:spPr bwMode="auto">
                <a:xfrm flipH="1">
                  <a:off x="1108" y="2685"/>
                  <a:ext cx="92" cy="48"/>
                </a:xfrm>
                <a:prstGeom prst="line">
                  <a:avLst/>
                </a:prstGeom>
                <a:noFill/>
                <a:ln w="28575">
                  <a:solidFill>
                    <a:schemeClr val="tx1"/>
                  </a:solidFill>
                  <a:round/>
                  <a:headEnd/>
                  <a:tailEnd/>
                </a:ln>
              </p:spPr>
              <p:txBody>
                <a:bodyPr/>
                <a:lstStyle/>
                <a:p>
                  <a:endParaRPr lang="en-US"/>
                </a:p>
              </p:txBody>
            </p:sp>
          </p:grpSp>
        </p:grpSp>
        <p:sp>
          <p:nvSpPr>
            <p:cNvPr id="26" name="Line 45"/>
            <p:cNvSpPr>
              <a:spLocks noChangeShapeType="1"/>
            </p:cNvSpPr>
            <p:nvPr/>
          </p:nvSpPr>
          <p:spPr bwMode="auto">
            <a:xfrm flipV="1">
              <a:off x="4205" y="2272"/>
              <a:ext cx="0" cy="272"/>
            </a:xfrm>
            <a:prstGeom prst="line">
              <a:avLst/>
            </a:prstGeom>
            <a:noFill/>
            <a:ln w="28575">
              <a:solidFill>
                <a:schemeClr val="tx1"/>
              </a:solidFill>
              <a:round/>
              <a:headEnd/>
              <a:tailEnd/>
            </a:ln>
          </p:spPr>
          <p:txBody>
            <a:bodyPr/>
            <a:lstStyle/>
            <a:p>
              <a:endParaRPr lang="en-US"/>
            </a:p>
          </p:txBody>
        </p:sp>
        <p:sp>
          <p:nvSpPr>
            <p:cNvPr id="27" name="Oval 46"/>
            <p:cNvSpPr>
              <a:spLocks noChangeArrowheads="1"/>
            </p:cNvSpPr>
            <p:nvPr/>
          </p:nvSpPr>
          <p:spPr bwMode="auto">
            <a:xfrm>
              <a:off x="4157" y="2207"/>
              <a:ext cx="93" cy="93"/>
            </a:xfrm>
            <a:prstGeom prst="ellipse">
              <a:avLst/>
            </a:prstGeom>
            <a:solidFill>
              <a:schemeClr val="bg1"/>
            </a:solidFill>
            <a:ln w="28575">
              <a:solidFill>
                <a:schemeClr val="tx1"/>
              </a:solidFill>
              <a:round/>
              <a:headEnd/>
              <a:tailEnd/>
            </a:ln>
          </p:spPr>
          <p:txBody>
            <a:bodyPr wrap="none" anchor="ctr"/>
            <a:lstStyle/>
            <a:p>
              <a:endParaRPr lang="en-US">
                <a:latin typeface="Calibri" pitchFamily="34" charset="0"/>
              </a:endParaRPr>
            </a:p>
          </p:txBody>
        </p:sp>
        <p:sp>
          <p:nvSpPr>
            <p:cNvPr id="28" name="Line 47"/>
            <p:cNvSpPr>
              <a:spLocks noChangeShapeType="1"/>
            </p:cNvSpPr>
            <p:nvPr/>
          </p:nvSpPr>
          <p:spPr bwMode="auto">
            <a:xfrm>
              <a:off x="4205" y="2815"/>
              <a:ext cx="0" cy="141"/>
            </a:xfrm>
            <a:prstGeom prst="line">
              <a:avLst/>
            </a:prstGeom>
            <a:noFill/>
            <a:ln w="28575">
              <a:solidFill>
                <a:schemeClr val="tx1"/>
              </a:solidFill>
              <a:round/>
              <a:headEnd/>
              <a:tailEnd/>
            </a:ln>
          </p:spPr>
          <p:txBody>
            <a:bodyPr/>
            <a:lstStyle/>
            <a:p>
              <a:endParaRPr lang="en-US"/>
            </a:p>
          </p:txBody>
        </p:sp>
        <p:sp>
          <p:nvSpPr>
            <p:cNvPr id="29" name="AutoShape 48"/>
            <p:cNvSpPr>
              <a:spLocks noChangeArrowheads="1"/>
            </p:cNvSpPr>
            <p:nvPr/>
          </p:nvSpPr>
          <p:spPr bwMode="auto">
            <a:xfrm>
              <a:off x="4118" y="2935"/>
              <a:ext cx="173" cy="92"/>
            </a:xfrm>
            <a:prstGeom prst="flowChartMerge">
              <a:avLst/>
            </a:prstGeom>
            <a:solidFill>
              <a:schemeClr val="bg1"/>
            </a:solidFill>
            <a:ln w="28575">
              <a:solidFill>
                <a:schemeClr val="tx1"/>
              </a:solidFill>
              <a:miter lim="800000"/>
              <a:headEnd/>
              <a:tailEnd/>
            </a:ln>
          </p:spPr>
          <p:txBody>
            <a:bodyPr wrap="none" anchor="ctr"/>
            <a:lstStyle/>
            <a:p>
              <a:endParaRPr lang="en-US">
                <a:latin typeface="Calibri" pitchFamily="34" charset="0"/>
              </a:endParaRPr>
            </a:p>
          </p:txBody>
        </p:sp>
        <p:sp>
          <p:nvSpPr>
            <p:cNvPr id="30" name="AutoShape 49"/>
            <p:cNvSpPr>
              <a:spLocks noChangeArrowheads="1"/>
            </p:cNvSpPr>
            <p:nvPr/>
          </p:nvSpPr>
          <p:spPr bwMode="auto">
            <a:xfrm rot="5400000">
              <a:off x="3556" y="1556"/>
              <a:ext cx="369" cy="366"/>
            </a:xfrm>
            <a:prstGeom prst="flowChartExtract">
              <a:avLst/>
            </a:prstGeom>
            <a:solidFill>
              <a:schemeClr val="bg1"/>
            </a:solidFill>
            <a:ln w="28575">
              <a:solidFill>
                <a:schemeClr val="tx1"/>
              </a:solidFill>
              <a:miter lim="800000"/>
              <a:headEnd/>
              <a:tailEnd/>
            </a:ln>
          </p:spPr>
          <p:txBody>
            <a:bodyPr wrap="none" anchor="ctr"/>
            <a:lstStyle/>
            <a:p>
              <a:endParaRPr lang="en-US">
                <a:latin typeface="Calibri" pitchFamily="34" charset="0"/>
              </a:endParaRPr>
            </a:p>
          </p:txBody>
        </p:sp>
        <p:sp>
          <p:nvSpPr>
            <p:cNvPr id="31" name="Text Box 50"/>
            <p:cNvSpPr txBox="1">
              <a:spLocks noChangeArrowheads="1"/>
            </p:cNvSpPr>
            <p:nvPr/>
          </p:nvSpPr>
          <p:spPr bwMode="auto">
            <a:xfrm>
              <a:off x="3265" y="1937"/>
              <a:ext cx="704"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DUT</a:t>
              </a:r>
              <a:br>
                <a:rPr lang="en-US" sz="2000">
                  <a:latin typeface="Calibri" pitchFamily="34" charset="0"/>
                </a:rPr>
              </a:br>
              <a:r>
                <a:rPr lang="en-US" sz="2000">
                  <a:latin typeface="Calibri" pitchFamily="34" charset="0"/>
                </a:rPr>
                <a:t>output</a:t>
              </a:r>
            </a:p>
          </p:txBody>
        </p:sp>
        <p:sp>
          <p:nvSpPr>
            <p:cNvPr id="32" name="Text Box 51"/>
            <p:cNvSpPr txBox="1">
              <a:spLocks noChangeArrowheads="1"/>
            </p:cNvSpPr>
            <p:nvPr/>
          </p:nvSpPr>
          <p:spPr bwMode="auto">
            <a:xfrm>
              <a:off x="4563" y="2057"/>
              <a:ext cx="1142" cy="634"/>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Relay</a:t>
              </a:r>
              <a:br>
                <a:rPr lang="en-US" sz="2000">
                  <a:latin typeface="Calibri" pitchFamily="34" charset="0"/>
                </a:rPr>
              </a:br>
              <a:r>
                <a:rPr lang="en-US" sz="2000">
                  <a:latin typeface="Calibri" pitchFamily="34" charset="0"/>
                </a:rPr>
                <a:t>(closed by test program)</a:t>
              </a:r>
            </a:p>
          </p:txBody>
        </p:sp>
        <p:sp>
          <p:nvSpPr>
            <p:cNvPr id="33" name="Text Box 52"/>
            <p:cNvSpPr txBox="1">
              <a:spLocks noChangeArrowheads="1"/>
            </p:cNvSpPr>
            <p:nvPr/>
          </p:nvSpPr>
          <p:spPr bwMode="auto">
            <a:xfrm>
              <a:off x="3594" y="2434"/>
              <a:ext cx="580"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1k</a:t>
              </a:r>
              <a:r>
                <a:rPr lang="en-US" sz="2000">
                  <a:latin typeface="Symbol" pitchFamily="18" charset="2"/>
                </a:rPr>
                <a:t>W</a:t>
              </a:r>
              <a:br>
                <a:rPr lang="en-US" sz="2000">
                  <a:latin typeface="Symbol" pitchFamily="18" charset="2"/>
                </a:rPr>
              </a:br>
              <a:r>
                <a:rPr lang="en-US" sz="2000">
                  <a:latin typeface="Calibri" pitchFamily="34" charset="0"/>
                </a:rPr>
                <a:t>load</a:t>
              </a:r>
            </a:p>
          </p:txBody>
        </p:sp>
        <p:sp>
          <p:nvSpPr>
            <p:cNvPr id="34" name="Text Box 53"/>
            <p:cNvSpPr txBox="1">
              <a:spLocks noChangeArrowheads="1"/>
            </p:cNvSpPr>
            <p:nvPr/>
          </p:nvSpPr>
          <p:spPr bwMode="auto">
            <a:xfrm>
              <a:off x="4050" y="3206"/>
              <a:ext cx="1125" cy="442"/>
            </a:xfrm>
            <a:prstGeom prst="rect">
              <a:avLst/>
            </a:prstGeom>
            <a:noFill/>
            <a:ln w="19050">
              <a:noFill/>
              <a:miter lim="800000"/>
              <a:headEnd/>
              <a:tailEnd/>
            </a:ln>
          </p:spPr>
          <p:txBody>
            <a:bodyPr>
              <a:spAutoFit/>
            </a:bodyPr>
            <a:lstStyle/>
            <a:p>
              <a:pPr>
                <a:spcBef>
                  <a:spcPct val="50000"/>
                </a:spcBef>
              </a:pPr>
              <a:r>
                <a:rPr lang="en-US" sz="2000">
                  <a:latin typeface="Calibri" pitchFamily="34" charset="0"/>
                </a:rPr>
                <a:t>Distortion</a:t>
              </a:r>
              <a:br>
                <a:rPr lang="en-US" sz="2000">
                  <a:latin typeface="Calibri" pitchFamily="34" charset="0"/>
                </a:rPr>
              </a:br>
              <a:r>
                <a:rPr lang="en-US" sz="2000">
                  <a:latin typeface="Calibri" pitchFamily="34" charset="0"/>
                </a:rPr>
                <a:t>test setup</a:t>
              </a:r>
            </a:p>
          </p:txBody>
        </p:sp>
      </p:grpSp>
      <p:sp>
        <p:nvSpPr>
          <p:cNvPr id="51" name="TextBox 50"/>
          <p:cNvSpPr txBox="1"/>
          <p:nvPr/>
        </p:nvSpPr>
        <p:spPr>
          <a:xfrm>
            <a:off x="1133148" y="864452"/>
            <a:ext cx="6248400" cy="830997"/>
          </a:xfrm>
          <a:prstGeom prst="rect">
            <a:avLst/>
          </a:prstGeom>
          <a:noFill/>
        </p:spPr>
        <p:txBody>
          <a:bodyPr wrap="square" rtlCol="0">
            <a:spAutoFit/>
          </a:bodyPr>
          <a:lstStyle/>
          <a:p>
            <a:r>
              <a:rPr lang="en-US" dirty="0" smtClean="0"/>
              <a:t>Electromechanical relays modify the DUT’s electrical environment</a:t>
            </a:r>
            <a:endParaRPr lang="en-US" dirty="0"/>
          </a:p>
        </p:txBody>
      </p:sp>
    </p:spTree>
    <p:extLst>
      <p:ext uri="{BB962C8B-B14F-4D97-AF65-F5344CB8AC3E}">
        <p14:creationId xmlns:p14="http://schemas.microsoft.com/office/powerpoint/2010/main" val="772287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bwMode="auto">
          <a:xfrm>
            <a:off x="228600" y="533400"/>
            <a:ext cx="8839200" cy="662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Stripline</a:t>
            </a:r>
          </a:p>
          <a:p>
            <a:pPr marL="1025525" lvl="2" indent="-222250"/>
            <a:r>
              <a:rPr lang="en-US" altLang="en-US" sz="2000" smtClean="0"/>
              <a:t>realized in printed circuit boards by placing the RF line symmetrically in between two parallel ground planes</a:t>
            </a:r>
          </a:p>
          <a:p>
            <a:pPr marL="1025525" lvl="2" indent="-222250"/>
            <a:r>
              <a:rPr lang="en-US" altLang="en-US" sz="2000" smtClean="0"/>
              <a:t>allows for low cost integrated passive load board elements, like directional couplers and filters</a:t>
            </a:r>
          </a:p>
          <a:p>
            <a:pPr marL="1025525" lvl="2" indent="-222250"/>
            <a:r>
              <a:rPr lang="en-US" altLang="en-US" sz="2000" smtClean="0"/>
              <a:t>most commonly used when high signal integrity is required</a:t>
            </a:r>
          </a:p>
          <a:p>
            <a:pPr marL="1025525" lvl="2" indent="-222250"/>
            <a:r>
              <a:rPr lang="en-US" altLang="en-US" sz="2000" smtClean="0"/>
              <a:t>A minor disadvantage is that striplines are not accessible for matching, and any access to this line will be made with a via, which is a discontinuity in itself</a:t>
            </a:r>
          </a:p>
          <a:p>
            <a:pPr marL="1025525" lvl="2" indent="-222250"/>
            <a:r>
              <a:rPr lang="en-US" altLang="en-US" sz="2000" smtClean="0"/>
              <a:t>Line Impedance can be calculated using tools like LINECALC of the Agilent EESOF package, AWR’s TXLINE, or Ansoft’s TRL to name a few</a:t>
            </a:r>
          </a:p>
        </p:txBody>
      </p:sp>
      <p:pic>
        <p:nvPicPr>
          <p:cNvPr id="6451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5246688"/>
            <a:ext cx="24003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4294967295"/>
          </p:nvPr>
        </p:nvSpPr>
        <p:spPr>
          <a:xfrm>
            <a:off x="228600" y="533400"/>
            <a:ext cx="8839200" cy="5486400"/>
          </a:xfrm>
          <a:prstGeom prst="rect">
            <a:avLst/>
          </a:prstGeom>
        </p:spPr>
        <p:txBody>
          <a:bodyPr/>
          <a:lstStyle/>
          <a:p>
            <a:pPr>
              <a:defRPr/>
            </a:pPr>
            <a:r>
              <a:rPr lang="en-US" smtClean="0"/>
              <a:t>Transmission Lines</a:t>
            </a:r>
            <a:endParaRPr lang="en-US" dirty="0" smtClean="0"/>
          </a:p>
          <a:p>
            <a:pPr lvl="1">
              <a:defRPr/>
            </a:pPr>
            <a:r>
              <a:rPr lang="en-US" b="1" smtClean="0">
                <a:ea typeface="+mn-ea"/>
                <a:cs typeface="+mn-cs"/>
              </a:rPr>
              <a:t>Microstrip Line</a:t>
            </a:r>
            <a:endParaRPr lang="en-US" b="1" dirty="0" smtClean="0">
              <a:ea typeface="+mn-ea"/>
              <a:cs typeface="+mn-cs"/>
            </a:endParaRPr>
          </a:p>
          <a:p>
            <a:pPr lvl="2">
              <a:defRPr/>
            </a:pPr>
            <a:r>
              <a:rPr lang="en-US" sz="2000" smtClean="0"/>
              <a:t>open center conductor trace on the top layer of the PCB just above a ground plane</a:t>
            </a:r>
            <a:endParaRPr lang="en-US" sz="2000" dirty="0" smtClean="0"/>
          </a:p>
          <a:p>
            <a:pPr lvl="2">
              <a:defRPr/>
            </a:pPr>
            <a:r>
              <a:rPr lang="en-US" sz="2000" smtClean="0"/>
              <a:t>most commonly used transmission line geometry for RF DIB</a:t>
            </a:r>
            <a:endParaRPr lang="en-US" sz="2000" dirty="0" smtClean="0"/>
          </a:p>
          <a:p>
            <a:pPr lvl="2">
              <a:defRPr/>
            </a:pPr>
            <a:r>
              <a:rPr lang="en-US" sz="2000" smtClean="0"/>
              <a:t>allows easy access for debugging purposes, and allows for the addition of components to tune the RF performance when necessary</a:t>
            </a:r>
            <a:endParaRPr lang="en-US" sz="2000" dirty="0" smtClean="0"/>
          </a:p>
          <a:p>
            <a:pPr lvl="2">
              <a:defRPr/>
            </a:pPr>
            <a:r>
              <a:rPr lang="en-US" sz="2000" smtClean="0"/>
              <a:t>One significant difference between the microstip line and the stripline, and coaxial line configuration is that the dielectric medium through which the electromagnetic wave is traveling is not homogeneous, since parts of the EM-wave will be in the PCB board with dielectric constant  and the other part will be in the free air space above the line, which causes different phase velocities and wavelengths. This effect is called dispersion</a:t>
            </a:r>
            <a:endParaRPr lang="en-US" sz="2000" b="1" dirty="0" smtClean="0">
              <a:ea typeface="+mn-ea"/>
              <a:cs typeface="+mn-cs"/>
            </a:endParaRPr>
          </a:p>
          <a:p>
            <a:pPr lvl="1">
              <a:defRPr/>
            </a:pPr>
            <a:endParaRPr lang="en-US" b="1" dirty="0" smtClean="0">
              <a:ea typeface="+mn-ea"/>
              <a:cs typeface="+mn-cs"/>
            </a:endParaRPr>
          </a:p>
        </p:txBody>
      </p:sp>
      <p:pic>
        <p:nvPicPr>
          <p:cNvPr id="6553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524500"/>
            <a:ext cx="2679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4294967295"/>
          </p:nvPr>
        </p:nvSpPr>
        <p:spPr>
          <a:xfrm>
            <a:off x="457200" y="533400"/>
            <a:ext cx="8610600" cy="4114800"/>
          </a:xfrm>
          <a:prstGeom prst="rect">
            <a:avLst/>
          </a:prstGeom>
        </p:spPr>
        <p:txBody>
          <a:bodyPr/>
          <a:lstStyle/>
          <a:p>
            <a:pPr>
              <a:defRPr/>
            </a:pPr>
            <a:r>
              <a:rPr lang="en-US" smtClean="0"/>
              <a:t>Transmission Lines</a:t>
            </a:r>
            <a:endParaRPr lang="en-US" dirty="0" smtClean="0"/>
          </a:p>
          <a:p>
            <a:pPr lvl="1">
              <a:defRPr/>
            </a:pPr>
            <a:r>
              <a:rPr lang="en-US" b="1" smtClean="0">
                <a:ea typeface="+mn-ea"/>
                <a:cs typeface="+mn-cs"/>
              </a:rPr>
              <a:t>Coplanar waveguide (</a:t>
            </a:r>
            <a:r>
              <a:rPr lang="en-US" b="1" dirty="0" smtClean="0">
                <a:ea typeface="+mn-ea"/>
                <a:cs typeface="+mn-cs"/>
              </a:rPr>
              <a:t>CPW)</a:t>
            </a:r>
          </a:p>
          <a:p>
            <a:pPr lvl="2">
              <a:defRPr/>
            </a:pPr>
            <a:r>
              <a:rPr lang="en-US" sz="2000" smtClean="0">
                <a:ea typeface="+mn-ea"/>
                <a:cs typeface="+mn-cs"/>
              </a:rPr>
              <a:t> A </a:t>
            </a:r>
            <a:r>
              <a:rPr lang="en-US" sz="2000" smtClean="0"/>
              <a:t>CPW is formed from a conductor separated from a pair of adjacent ground planes</a:t>
            </a:r>
            <a:endParaRPr lang="en-US" sz="2000" dirty="0" smtClean="0"/>
          </a:p>
          <a:p>
            <a:pPr lvl="2">
              <a:defRPr/>
            </a:pPr>
            <a:r>
              <a:rPr lang="en-US" sz="2000" smtClean="0"/>
              <a:t>A variance of the CPW is a grounded coplanar waveguide (GCPW), where a ground plane is positioned on the opposite site of the substrate</a:t>
            </a:r>
            <a:endParaRPr lang="en-US" sz="2000" dirty="0" smtClean="0"/>
          </a:p>
          <a:p>
            <a:pPr lvl="2">
              <a:defRPr/>
            </a:pPr>
            <a:r>
              <a:rPr lang="en-US" sz="2000" smtClean="0"/>
              <a:t>An advantage of CPW is that it provides an extremely high frequency response, as it uses no vias in the ground path</a:t>
            </a:r>
            <a:endParaRPr lang="en-US" sz="2000" dirty="0" smtClean="0">
              <a:ea typeface="+mn-ea"/>
              <a:cs typeface="+mn-cs"/>
            </a:endParaRPr>
          </a:p>
        </p:txBody>
      </p:sp>
      <p:pic>
        <p:nvPicPr>
          <p:cNvPr id="665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343400"/>
            <a:ext cx="30099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14800"/>
            <a:ext cx="31448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4"/>
          <p:cNvSpPr>
            <a:spLocks noChangeArrowheads="1"/>
          </p:cNvSpPr>
          <p:nvPr/>
        </p:nvSpPr>
        <p:spPr bwMode="auto">
          <a:xfrm>
            <a:off x="1524000" y="586740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CPW </a:t>
            </a:r>
          </a:p>
        </p:txBody>
      </p:sp>
      <p:sp>
        <p:nvSpPr>
          <p:cNvPr id="66566" name="Rectangle 5"/>
          <p:cNvSpPr>
            <a:spLocks noChangeArrowheads="1"/>
          </p:cNvSpPr>
          <p:nvPr/>
        </p:nvSpPr>
        <p:spPr bwMode="auto">
          <a:xfrm>
            <a:off x="6096000" y="5943600"/>
            <a:ext cx="114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GCPW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bwMode="auto">
          <a:xfrm>
            <a:off x="304800" y="228600"/>
            <a:ext cx="8610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calculator </a:t>
            </a:r>
            <a:r>
              <a:rPr lang="en-US" altLang="en-US" i="1" smtClean="0"/>
              <a:t>LineCalc</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b="3751"/>
          <a:stretch>
            <a:fillRect/>
          </a:stretch>
        </p:blipFill>
        <p:spPr bwMode="auto">
          <a:xfrm>
            <a:off x="762000" y="1295400"/>
            <a:ext cx="73914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4294967295"/>
          </p:nvPr>
        </p:nvSpPr>
        <p:spPr>
          <a:xfrm>
            <a:off x="457200" y="533400"/>
            <a:ext cx="8610600" cy="5105400"/>
          </a:xfrm>
          <a:prstGeom prst="rect">
            <a:avLst/>
          </a:prstGeom>
        </p:spPr>
        <p:txBody>
          <a:bodyPr/>
          <a:lstStyle/>
          <a:p>
            <a:pPr>
              <a:defRPr/>
            </a:pPr>
            <a:r>
              <a:rPr lang="en-US" smtClean="0"/>
              <a:t>Transmission Lines Discontinuities</a:t>
            </a:r>
            <a:endParaRPr lang="en-US" dirty="0" smtClean="0"/>
          </a:p>
          <a:p>
            <a:pPr lvl="1">
              <a:defRPr/>
            </a:pPr>
            <a:r>
              <a:rPr lang="en-US" sz="2000" smtClean="0"/>
              <a:t>Every </a:t>
            </a:r>
            <a:r>
              <a:rPr lang="en-US" sz="2400" smtClean="0"/>
              <a:t>time when an EM wave hits a discontinuity in a transmission line, the RF current will crowd which will behave like an inductor, or the electrical field will fringe which has a capacitance nature</a:t>
            </a:r>
            <a:r>
              <a:rPr lang="en-US" sz="2400" dirty="0" smtClean="0"/>
              <a:t>.</a:t>
            </a:r>
          </a:p>
          <a:p>
            <a:pPr lvl="1">
              <a:defRPr/>
            </a:pPr>
            <a:r>
              <a:rPr lang="en-US" sz="2400" smtClean="0"/>
              <a:t>For a best and most simple design of a RF DIB it is recommended, to avoid any line discontinuities</a:t>
            </a:r>
            <a:endParaRPr lang="en-US" sz="2400" dirty="0" smtClean="0"/>
          </a:p>
          <a:p>
            <a:pPr lvl="1">
              <a:defRPr/>
            </a:pPr>
            <a:r>
              <a:rPr lang="en-US" sz="2400" smtClean="0"/>
              <a:t>it is obvious, that RF lines can’t be connected in a Tee or Cross configuration without simulating this new RF element with a RF simulation</a:t>
            </a:r>
            <a:endParaRPr lang="en-US" sz="2400" dirty="0" smtClean="0"/>
          </a:p>
          <a:p>
            <a:pPr lvl="1">
              <a:defRPr/>
            </a:pPr>
            <a:r>
              <a:rPr lang="en-US" sz="2400" smtClean="0"/>
              <a:t>Performance impact of line discontinuities are shown in the next slide</a:t>
            </a:r>
            <a:endParaRPr lang="en-US" sz="2400" dirty="0" smtClean="0"/>
          </a:p>
          <a:p>
            <a:pPr lvl="1">
              <a:buFontTx/>
              <a:buNone/>
              <a:defRPr/>
            </a:pP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 Discontinuities</a:t>
            </a:r>
          </a:p>
        </p:txBody>
      </p:sp>
      <p:graphicFrame>
        <p:nvGraphicFramePr>
          <p:cNvPr id="14338" name="Object 3"/>
          <p:cNvGraphicFramePr>
            <a:graphicFrameLocks noChangeAspect="1"/>
          </p:cNvGraphicFramePr>
          <p:nvPr>
            <p:extLst>
              <p:ext uri="{D42A27DB-BD31-4B8C-83A1-F6EECF244321}">
                <p14:modId xmlns:p14="http://schemas.microsoft.com/office/powerpoint/2010/main" val="1336416145"/>
              </p:ext>
            </p:extLst>
          </p:nvPr>
        </p:nvGraphicFramePr>
        <p:xfrm>
          <a:off x="609600" y="1069975"/>
          <a:ext cx="8102600" cy="5710238"/>
        </p:xfrm>
        <a:graphic>
          <a:graphicData uri="http://schemas.openxmlformats.org/presentationml/2006/ole">
            <mc:AlternateContent xmlns:mc="http://schemas.openxmlformats.org/markup-compatibility/2006">
              <mc:Choice xmlns:v="urn:schemas-microsoft-com:vml" Requires="v">
                <p:oleObj spid="_x0000_s14352" name="Document" r:id="rId3" imgW="8986118" imgH="6561033" progId="Word.Document.12">
                  <p:embed/>
                </p:oleObj>
              </mc:Choice>
              <mc:Fallback>
                <p:oleObj name="Document" r:id="rId3" imgW="8986118" imgH="6561033" progId="Word.Document.12">
                  <p:embed/>
                  <p:pic>
                    <p:nvPicPr>
                      <p:cNvPr id="0" name="Object 3"/>
                      <p:cNvPicPr>
                        <a:picLocks noChangeAspect="1" noChangeArrowheads="1"/>
                      </p:cNvPicPr>
                      <p:nvPr/>
                    </p:nvPicPr>
                    <p:blipFill>
                      <a:blip r:embed="rId4"/>
                      <a:srcRect/>
                      <a:stretch>
                        <a:fillRect/>
                      </a:stretch>
                    </p:blipFill>
                    <p:spPr bwMode="auto">
                      <a:xfrm>
                        <a:off x="609600" y="1069975"/>
                        <a:ext cx="8102600" cy="571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4294967295"/>
          </p:nvPr>
        </p:nvSpPr>
        <p:spPr bwMode="auto">
          <a:xfrm>
            <a:off x="3048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Termination</a:t>
            </a:r>
          </a:p>
          <a:p>
            <a:pPr lvl="2"/>
            <a:r>
              <a:rPr lang="en-US" altLang="en-US" smtClean="0"/>
              <a:t>To understand the purpose of transmission line termination, let us first examine the behavior of an unterminated line.  An unterminated transmission line behaves as a sort of electronic echo chamber.  If we transmit a stepped voltage down an unterminated transmission line, it will bounce back and forth between the ends of the line until parasitic resistance in the line eventually causes the echoes to die out.  The resulting reflections appear as undesirable ringing on the stepped signal. Properly chosen termination resistors placed at either the source side or the load side of a transmission line cause it to behave in a much simpler manner than it would behave without termination.  The purpose of termination resistors is to dissipate the energy in the transmitted signal so that reflections do not occur.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bwMode="auto">
          <a:xfrm>
            <a:off x="152400" y="304800"/>
            <a:ext cx="8839200" cy="632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Termination</a:t>
            </a:r>
          </a:p>
          <a:p>
            <a:pPr lvl="2" indent="-339725"/>
            <a:r>
              <a:rPr lang="en-US" altLang="en-US" smtClean="0"/>
              <a:t>If the termination resistor R</a:t>
            </a:r>
            <a:r>
              <a:rPr lang="en-US" altLang="en-US" baseline="-25000" smtClean="0"/>
              <a:t>T</a:t>
            </a:r>
            <a:r>
              <a:rPr lang="en-US" altLang="en-US" smtClean="0"/>
              <a:t> is equal to the characteristic impedance of the transmission line, then the transmitted signal will not reflect at all.  The energy associated with the currents and voltages propagating along the transmission line is completely dissipated by the termination resistor.  As far as the signal source is concerned</a:t>
            </a:r>
            <a:r>
              <a:rPr lang="en-US" altLang="en-US" i="1" smtClean="0"/>
              <a:t>, a terminated transmission line looks just like a resistor whose value is equal to Z</a:t>
            </a:r>
            <a:r>
              <a:rPr lang="en-US" altLang="en-US" i="1" baseline="-25000" smtClean="0"/>
              <a:t>o</a:t>
            </a:r>
            <a:r>
              <a:rPr lang="en-US" altLang="en-US" smtClean="0"/>
              <a:t>.  The distributed inductance and capacitance of the transmission line</a:t>
            </a:r>
            <a:r>
              <a:rPr lang="en-US" altLang="en-US" i="1" smtClean="0"/>
              <a:t> completely disappear as far as the source is concerned</a:t>
            </a:r>
            <a:r>
              <a:rPr lang="en-US" altLang="en-US" smtClean="0"/>
              <a:t>.  </a:t>
            </a:r>
          </a:p>
          <a:p>
            <a:pPr marL="1427163" lvl="3" indent="-277813"/>
            <a:r>
              <a:rPr lang="en-US" altLang="en-US" smtClean="0"/>
              <a:t>The only difference between a purely resistive load and a terminated transmission line is that the signal reaching the termination resistor is delayed by the propagation delay of the transmission line.  Also it is important to note that while the termination resistor is usually connected to ground, it can be set to any DC voltage and the transmission line will still be properly terminated.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1447800" y="914400"/>
            <a:ext cx="6324600" cy="5715000"/>
            <a:chOff x="2448" y="5760"/>
            <a:chExt cx="6768" cy="5976"/>
          </a:xfrm>
        </p:grpSpPr>
        <p:grpSp>
          <p:nvGrpSpPr>
            <p:cNvPr id="71683" name="Group 3"/>
            <p:cNvGrpSpPr>
              <a:grpSpLocks/>
            </p:cNvGrpSpPr>
            <p:nvPr/>
          </p:nvGrpSpPr>
          <p:grpSpPr bwMode="auto">
            <a:xfrm>
              <a:off x="4392" y="6624"/>
              <a:ext cx="2592" cy="648"/>
              <a:chOff x="2448" y="10224"/>
              <a:chExt cx="2592" cy="648"/>
            </a:xfrm>
          </p:grpSpPr>
          <p:sp>
            <p:nvSpPr>
              <p:cNvPr id="71739" name="Line 4"/>
              <p:cNvSpPr>
                <a:spLocks noChangeShapeType="1"/>
              </p:cNvSpPr>
              <p:nvPr/>
            </p:nvSpPr>
            <p:spPr bwMode="auto">
              <a:xfrm>
                <a:off x="2664" y="10512"/>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0" name="Line 5"/>
              <p:cNvSpPr>
                <a:spLocks noChangeShapeType="1"/>
              </p:cNvSpPr>
              <p:nvPr/>
            </p:nvSpPr>
            <p:spPr bwMode="auto">
              <a:xfrm>
                <a:off x="2664" y="1022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1" name="Oval 6"/>
              <p:cNvSpPr>
                <a:spLocks noChangeArrowheads="1"/>
              </p:cNvSpPr>
              <p:nvPr/>
            </p:nvSpPr>
            <p:spPr bwMode="auto">
              <a:xfrm>
                <a:off x="2592" y="10224"/>
                <a:ext cx="144" cy="28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42" name="Oval 7"/>
              <p:cNvSpPr>
                <a:spLocks noChangeArrowheads="1"/>
              </p:cNvSpPr>
              <p:nvPr/>
            </p:nvSpPr>
            <p:spPr bwMode="auto">
              <a:xfrm>
                <a:off x="4752" y="10224"/>
                <a:ext cx="144" cy="28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43" name="Line 8"/>
              <p:cNvSpPr>
                <a:spLocks noChangeShapeType="1"/>
              </p:cNvSpPr>
              <p:nvPr/>
            </p:nvSpPr>
            <p:spPr bwMode="auto">
              <a:xfrm>
                <a:off x="2448" y="10368"/>
                <a:ext cx="25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4" name="Line 9"/>
              <p:cNvSpPr>
                <a:spLocks noChangeShapeType="1"/>
              </p:cNvSpPr>
              <p:nvPr/>
            </p:nvSpPr>
            <p:spPr bwMode="auto">
              <a:xfrm>
                <a:off x="2664" y="10512"/>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5" name="Line 10"/>
              <p:cNvSpPr>
                <a:spLocks noChangeShapeType="1"/>
              </p:cNvSpPr>
              <p:nvPr/>
            </p:nvSpPr>
            <p:spPr bwMode="auto">
              <a:xfrm flipH="1">
                <a:off x="4824" y="10512"/>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6" name="Freeform 11"/>
              <p:cNvSpPr>
                <a:spLocks/>
              </p:cNvSpPr>
              <p:nvPr/>
            </p:nvSpPr>
            <p:spPr bwMode="auto">
              <a:xfrm>
                <a:off x="2520" y="1072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1747" name="Freeform 12"/>
              <p:cNvSpPr>
                <a:spLocks/>
              </p:cNvSpPr>
              <p:nvPr/>
            </p:nvSpPr>
            <p:spPr bwMode="auto">
              <a:xfrm>
                <a:off x="4680" y="1072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grpSp>
        <p:grpSp>
          <p:nvGrpSpPr>
            <p:cNvPr id="71684" name="Group 13"/>
            <p:cNvGrpSpPr>
              <a:grpSpLocks/>
            </p:cNvGrpSpPr>
            <p:nvPr/>
          </p:nvGrpSpPr>
          <p:grpSpPr bwMode="auto">
            <a:xfrm>
              <a:off x="2448" y="7200"/>
              <a:ext cx="576" cy="576"/>
              <a:chOff x="2736" y="5832"/>
              <a:chExt cx="576" cy="576"/>
            </a:xfrm>
          </p:grpSpPr>
          <p:sp>
            <p:nvSpPr>
              <p:cNvPr id="71735" name="Oval 14"/>
              <p:cNvSpPr>
                <a:spLocks noChangeArrowheads="1"/>
              </p:cNvSpPr>
              <p:nvPr/>
            </p:nvSpPr>
            <p:spPr bwMode="auto">
              <a:xfrm>
                <a:off x="2736" y="5832"/>
                <a:ext cx="576" cy="576"/>
              </a:xfrm>
              <a:prstGeom prst="ellipse">
                <a:avLst/>
              </a:prstGeom>
              <a:solidFill>
                <a:srgbClr val="FFFFFF"/>
              </a:solidFill>
              <a:ln w="1587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36" name="Line 15"/>
              <p:cNvSpPr>
                <a:spLocks noChangeShapeType="1"/>
              </p:cNvSpPr>
              <p:nvPr/>
            </p:nvSpPr>
            <p:spPr bwMode="auto">
              <a:xfrm>
                <a:off x="2880" y="6264"/>
                <a:ext cx="14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7" name="Line 16"/>
              <p:cNvSpPr>
                <a:spLocks noChangeShapeType="1"/>
              </p:cNvSpPr>
              <p:nvPr/>
            </p:nvSpPr>
            <p:spPr bwMode="auto">
              <a:xfrm flipV="1">
                <a:off x="3024" y="5976"/>
                <a:ext cx="0" cy="2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8" name="Line 17"/>
              <p:cNvSpPr>
                <a:spLocks noChangeShapeType="1"/>
              </p:cNvSpPr>
              <p:nvPr/>
            </p:nvSpPr>
            <p:spPr bwMode="auto">
              <a:xfrm>
                <a:off x="3024" y="5976"/>
                <a:ext cx="14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685" name="Freeform 18"/>
            <p:cNvSpPr>
              <a:spLocks/>
            </p:cNvSpPr>
            <p:nvPr/>
          </p:nvSpPr>
          <p:spPr bwMode="auto">
            <a:xfrm>
              <a:off x="2592" y="8064"/>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1686" name="Line 19"/>
            <p:cNvSpPr>
              <a:spLocks noChangeShapeType="1"/>
            </p:cNvSpPr>
            <p:nvPr/>
          </p:nvSpPr>
          <p:spPr bwMode="auto">
            <a:xfrm flipV="1">
              <a:off x="2736" y="7776"/>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Line 20"/>
            <p:cNvSpPr>
              <a:spLocks noChangeShapeType="1"/>
            </p:cNvSpPr>
            <p:nvPr/>
          </p:nvSpPr>
          <p:spPr bwMode="auto">
            <a:xfrm flipV="1">
              <a:off x="2736" y="6768"/>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Freeform 21"/>
            <p:cNvSpPr>
              <a:spLocks/>
            </p:cNvSpPr>
            <p:nvPr/>
          </p:nvSpPr>
          <p:spPr bwMode="auto">
            <a:xfrm>
              <a:off x="7272" y="8064"/>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1689" name="Line 22"/>
            <p:cNvSpPr>
              <a:spLocks noChangeShapeType="1"/>
            </p:cNvSpPr>
            <p:nvPr/>
          </p:nvSpPr>
          <p:spPr bwMode="auto">
            <a:xfrm flipV="1">
              <a:off x="7416" y="784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0" name="Line 23"/>
            <p:cNvSpPr>
              <a:spLocks noChangeShapeType="1"/>
            </p:cNvSpPr>
            <p:nvPr/>
          </p:nvSpPr>
          <p:spPr bwMode="auto">
            <a:xfrm flipV="1">
              <a:off x="7416" y="6768"/>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1" name="Line 24"/>
            <p:cNvSpPr>
              <a:spLocks noChangeShapeType="1"/>
            </p:cNvSpPr>
            <p:nvPr/>
          </p:nvSpPr>
          <p:spPr bwMode="auto">
            <a:xfrm flipH="1">
              <a:off x="6912" y="6768"/>
              <a:ext cx="5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2" name="Text Box 25"/>
            <p:cNvSpPr txBox="1">
              <a:spLocks noChangeArrowheads="1"/>
            </p:cNvSpPr>
            <p:nvPr/>
          </p:nvSpPr>
          <p:spPr bwMode="auto">
            <a:xfrm>
              <a:off x="7272" y="7128"/>
              <a:ext cx="18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Termination</a:t>
              </a:r>
            </a:p>
            <a:p>
              <a:pPr algn="ctr"/>
              <a:r>
                <a:rPr lang="en-US" altLang="en-US" sz="1800">
                  <a:latin typeface="Arial" panose="020B0604020202020204" pitchFamily="34" charset="0"/>
                </a:rPr>
                <a:t>Resistor,</a:t>
              </a:r>
            </a:p>
            <a:p>
              <a:pPr algn="ctr"/>
              <a:r>
                <a:rPr lang="en-US" altLang="en-US" sz="1800">
                  <a:latin typeface="Arial" panose="020B0604020202020204" pitchFamily="34" charset="0"/>
                </a:rPr>
                <a:t>R</a:t>
              </a:r>
              <a:r>
                <a:rPr lang="en-US" altLang="en-US" sz="1800" baseline="-25000">
                  <a:latin typeface="Arial" panose="020B0604020202020204" pitchFamily="34" charset="0"/>
                </a:rPr>
                <a:t>T</a:t>
              </a:r>
              <a:r>
                <a:rPr lang="en-US" altLang="en-US" sz="1800">
                  <a:latin typeface="Arial" panose="020B0604020202020204" pitchFamily="34" charset="0"/>
                </a:rPr>
                <a:t>=Z</a:t>
              </a:r>
              <a:r>
                <a:rPr lang="en-US" altLang="en-US" sz="1800" baseline="-25000">
                  <a:latin typeface="Arial" panose="020B0604020202020204" pitchFamily="34" charset="0"/>
                </a:rPr>
                <a:t>o</a:t>
              </a:r>
              <a:endParaRPr lang="en-US" altLang="en-US" sz="1800">
                <a:latin typeface="Arial" panose="020B0604020202020204" pitchFamily="34" charset="0"/>
              </a:endParaRPr>
            </a:p>
          </p:txBody>
        </p:sp>
        <p:sp>
          <p:nvSpPr>
            <p:cNvPr id="71693" name="Text Box 26"/>
            <p:cNvSpPr txBox="1">
              <a:spLocks noChangeArrowheads="1"/>
            </p:cNvSpPr>
            <p:nvPr/>
          </p:nvSpPr>
          <p:spPr bwMode="auto">
            <a:xfrm>
              <a:off x="2880" y="7128"/>
              <a:ext cx="14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DUT</a:t>
              </a:r>
            </a:p>
            <a:p>
              <a:pPr algn="ctr"/>
              <a:r>
                <a:rPr lang="en-US" altLang="en-US" sz="1800">
                  <a:latin typeface="Arial" panose="020B0604020202020204" pitchFamily="34" charset="0"/>
                </a:rPr>
                <a:t>Output</a:t>
              </a:r>
            </a:p>
          </p:txBody>
        </p:sp>
        <p:sp>
          <p:nvSpPr>
            <p:cNvPr id="71694" name="Text Box 27"/>
            <p:cNvSpPr txBox="1">
              <a:spLocks noChangeArrowheads="1"/>
            </p:cNvSpPr>
            <p:nvPr/>
          </p:nvSpPr>
          <p:spPr bwMode="auto">
            <a:xfrm>
              <a:off x="4464" y="7344"/>
              <a:ext cx="252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Transmission Line, Characteristic</a:t>
              </a:r>
            </a:p>
            <a:p>
              <a:pPr algn="ctr"/>
              <a:r>
                <a:rPr lang="en-US" altLang="en-US" sz="1800">
                  <a:latin typeface="Arial" panose="020B0604020202020204" pitchFamily="34" charset="0"/>
                </a:rPr>
                <a:t>Impedance = Zo</a:t>
              </a:r>
            </a:p>
          </p:txBody>
        </p:sp>
        <p:sp>
          <p:nvSpPr>
            <p:cNvPr id="71695" name="Freeform 28"/>
            <p:cNvSpPr>
              <a:spLocks noChangeAspect="1"/>
            </p:cNvSpPr>
            <p:nvPr/>
          </p:nvSpPr>
          <p:spPr bwMode="auto">
            <a:xfrm>
              <a:off x="7344" y="7056"/>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6" name="Rectangle 29"/>
            <p:cNvSpPr>
              <a:spLocks noChangeArrowheads="1"/>
            </p:cNvSpPr>
            <p:nvPr/>
          </p:nvSpPr>
          <p:spPr bwMode="auto">
            <a:xfrm>
              <a:off x="4320" y="6264"/>
              <a:ext cx="4896" cy="21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697" name="Text Box 30"/>
            <p:cNvSpPr txBox="1">
              <a:spLocks noChangeArrowheads="1"/>
            </p:cNvSpPr>
            <p:nvPr/>
          </p:nvSpPr>
          <p:spPr bwMode="auto">
            <a:xfrm>
              <a:off x="4392" y="5832"/>
              <a:ext cx="475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Tester Instrument and Connecting Cable</a:t>
              </a:r>
            </a:p>
          </p:txBody>
        </p:sp>
        <p:sp>
          <p:nvSpPr>
            <p:cNvPr id="71698" name="Freeform 31"/>
            <p:cNvSpPr>
              <a:spLocks noChangeAspect="1"/>
            </p:cNvSpPr>
            <p:nvPr/>
          </p:nvSpPr>
          <p:spPr bwMode="auto">
            <a:xfrm rot="5400000">
              <a:off x="3492" y="6372"/>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9" name="Line 32"/>
            <p:cNvSpPr>
              <a:spLocks noChangeShapeType="1"/>
            </p:cNvSpPr>
            <p:nvPr/>
          </p:nvSpPr>
          <p:spPr bwMode="auto">
            <a:xfrm>
              <a:off x="2736" y="6768"/>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700" name="Group 33"/>
            <p:cNvGrpSpPr>
              <a:grpSpLocks/>
            </p:cNvGrpSpPr>
            <p:nvPr/>
          </p:nvGrpSpPr>
          <p:grpSpPr bwMode="auto">
            <a:xfrm>
              <a:off x="7776" y="6480"/>
              <a:ext cx="720" cy="576"/>
              <a:chOff x="2448" y="5400"/>
              <a:chExt cx="720" cy="576"/>
            </a:xfrm>
          </p:grpSpPr>
          <p:sp>
            <p:nvSpPr>
              <p:cNvPr id="71731" name="Line 34"/>
              <p:cNvSpPr>
                <a:spLocks noChangeShapeType="1"/>
              </p:cNvSpPr>
              <p:nvPr/>
            </p:nvSpPr>
            <p:spPr bwMode="auto">
              <a:xfrm flipV="1">
                <a:off x="2592" y="5400"/>
                <a:ext cx="0" cy="57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2" name="Line 35"/>
              <p:cNvSpPr>
                <a:spLocks noChangeShapeType="1"/>
              </p:cNvSpPr>
              <p:nvPr/>
            </p:nvSpPr>
            <p:spPr bwMode="auto">
              <a:xfrm>
                <a:off x="2592" y="5400"/>
                <a:ext cx="576" cy="2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3" name="Line 36"/>
              <p:cNvSpPr>
                <a:spLocks noChangeShapeType="1"/>
              </p:cNvSpPr>
              <p:nvPr/>
            </p:nvSpPr>
            <p:spPr bwMode="auto">
              <a:xfrm flipV="1">
                <a:off x="2592" y="5688"/>
                <a:ext cx="576" cy="2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4" name="Line 37"/>
              <p:cNvSpPr>
                <a:spLocks noChangeShapeType="1"/>
              </p:cNvSpPr>
              <p:nvPr/>
            </p:nvSpPr>
            <p:spPr bwMode="auto">
              <a:xfrm flipH="1">
                <a:off x="2448" y="568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01" name="Line 38"/>
            <p:cNvSpPr>
              <a:spLocks noChangeShapeType="1"/>
            </p:cNvSpPr>
            <p:nvPr/>
          </p:nvSpPr>
          <p:spPr bwMode="auto">
            <a:xfrm>
              <a:off x="7416" y="67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2" name="Line 39"/>
            <p:cNvSpPr>
              <a:spLocks noChangeShapeType="1"/>
            </p:cNvSpPr>
            <p:nvPr/>
          </p:nvSpPr>
          <p:spPr bwMode="auto">
            <a:xfrm>
              <a:off x="3960" y="6768"/>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703" name="Group 40"/>
            <p:cNvGrpSpPr>
              <a:grpSpLocks/>
            </p:cNvGrpSpPr>
            <p:nvPr/>
          </p:nvGrpSpPr>
          <p:grpSpPr bwMode="auto">
            <a:xfrm>
              <a:off x="3816" y="10512"/>
              <a:ext cx="576" cy="576"/>
              <a:chOff x="2736" y="5832"/>
              <a:chExt cx="576" cy="576"/>
            </a:xfrm>
          </p:grpSpPr>
          <p:sp>
            <p:nvSpPr>
              <p:cNvPr id="71727" name="Oval 41"/>
              <p:cNvSpPr>
                <a:spLocks noChangeArrowheads="1"/>
              </p:cNvSpPr>
              <p:nvPr/>
            </p:nvSpPr>
            <p:spPr bwMode="auto">
              <a:xfrm>
                <a:off x="2736" y="5832"/>
                <a:ext cx="576" cy="576"/>
              </a:xfrm>
              <a:prstGeom prst="ellipse">
                <a:avLst/>
              </a:prstGeom>
              <a:solidFill>
                <a:srgbClr val="FFFFFF"/>
              </a:solidFill>
              <a:ln w="1587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28" name="Line 42"/>
              <p:cNvSpPr>
                <a:spLocks noChangeShapeType="1"/>
              </p:cNvSpPr>
              <p:nvPr/>
            </p:nvSpPr>
            <p:spPr bwMode="auto">
              <a:xfrm>
                <a:off x="2880" y="6264"/>
                <a:ext cx="14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9" name="Line 43"/>
              <p:cNvSpPr>
                <a:spLocks noChangeShapeType="1"/>
              </p:cNvSpPr>
              <p:nvPr/>
            </p:nvSpPr>
            <p:spPr bwMode="auto">
              <a:xfrm flipV="1">
                <a:off x="3024" y="5976"/>
                <a:ext cx="0" cy="2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0" name="Line 44"/>
              <p:cNvSpPr>
                <a:spLocks noChangeShapeType="1"/>
              </p:cNvSpPr>
              <p:nvPr/>
            </p:nvSpPr>
            <p:spPr bwMode="auto">
              <a:xfrm>
                <a:off x="3024" y="5976"/>
                <a:ext cx="144"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04" name="Freeform 45"/>
            <p:cNvSpPr>
              <a:spLocks/>
            </p:cNvSpPr>
            <p:nvPr/>
          </p:nvSpPr>
          <p:spPr bwMode="auto">
            <a:xfrm>
              <a:off x="3960" y="11376"/>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1705" name="Line 46"/>
            <p:cNvSpPr>
              <a:spLocks noChangeShapeType="1"/>
            </p:cNvSpPr>
            <p:nvPr/>
          </p:nvSpPr>
          <p:spPr bwMode="auto">
            <a:xfrm flipV="1">
              <a:off x="4104" y="11088"/>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6" name="Line 47"/>
            <p:cNvSpPr>
              <a:spLocks noChangeShapeType="1"/>
            </p:cNvSpPr>
            <p:nvPr/>
          </p:nvSpPr>
          <p:spPr bwMode="auto">
            <a:xfrm flipV="1">
              <a:off x="4104" y="1008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7" name="Freeform 48"/>
            <p:cNvSpPr>
              <a:spLocks/>
            </p:cNvSpPr>
            <p:nvPr/>
          </p:nvSpPr>
          <p:spPr bwMode="auto">
            <a:xfrm>
              <a:off x="6120" y="11376"/>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1708" name="Line 49"/>
            <p:cNvSpPr>
              <a:spLocks noChangeShapeType="1"/>
            </p:cNvSpPr>
            <p:nvPr/>
          </p:nvSpPr>
          <p:spPr bwMode="auto">
            <a:xfrm flipV="1">
              <a:off x="6264" y="11160"/>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9" name="Line 50"/>
            <p:cNvSpPr>
              <a:spLocks noChangeShapeType="1"/>
            </p:cNvSpPr>
            <p:nvPr/>
          </p:nvSpPr>
          <p:spPr bwMode="auto">
            <a:xfrm flipV="1">
              <a:off x="6264" y="100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0" name="Line 51"/>
            <p:cNvSpPr>
              <a:spLocks noChangeShapeType="1"/>
            </p:cNvSpPr>
            <p:nvPr/>
          </p:nvSpPr>
          <p:spPr bwMode="auto">
            <a:xfrm flipH="1">
              <a:off x="5760" y="10080"/>
              <a:ext cx="5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1" name="Text Box 52"/>
            <p:cNvSpPr txBox="1">
              <a:spLocks noChangeArrowheads="1"/>
            </p:cNvSpPr>
            <p:nvPr/>
          </p:nvSpPr>
          <p:spPr bwMode="auto">
            <a:xfrm>
              <a:off x="6120" y="10440"/>
              <a:ext cx="18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Termination</a:t>
              </a:r>
            </a:p>
            <a:p>
              <a:pPr algn="ctr"/>
              <a:r>
                <a:rPr lang="en-US" altLang="en-US" sz="1800">
                  <a:latin typeface="Arial" panose="020B0604020202020204" pitchFamily="34" charset="0"/>
                </a:rPr>
                <a:t>Resistor,</a:t>
              </a:r>
            </a:p>
            <a:p>
              <a:pPr algn="ctr"/>
              <a:r>
                <a:rPr lang="en-US" altLang="en-US" sz="1800">
                  <a:latin typeface="Arial" panose="020B0604020202020204" pitchFamily="34" charset="0"/>
                </a:rPr>
                <a:t>R</a:t>
              </a:r>
              <a:r>
                <a:rPr lang="en-US" altLang="en-US" sz="1800" baseline="-25000">
                  <a:latin typeface="Arial" panose="020B0604020202020204" pitchFamily="34" charset="0"/>
                </a:rPr>
                <a:t>T</a:t>
              </a:r>
              <a:r>
                <a:rPr lang="en-US" altLang="en-US" sz="1800">
                  <a:latin typeface="Arial" panose="020B0604020202020204" pitchFamily="34" charset="0"/>
                </a:rPr>
                <a:t>=Z</a:t>
              </a:r>
              <a:r>
                <a:rPr lang="en-US" altLang="en-US" sz="1800" baseline="-25000">
                  <a:latin typeface="Arial" panose="020B0604020202020204" pitchFamily="34" charset="0"/>
                </a:rPr>
                <a:t>o</a:t>
              </a:r>
              <a:endParaRPr lang="en-US" altLang="en-US" sz="1800">
                <a:latin typeface="Arial" panose="020B0604020202020204" pitchFamily="34" charset="0"/>
              </a:endParaRPr>
            </a:p>
          </p:txBody>
        </p:sp>
        <p:sp>
          <p:nvSpPr>
            <p:cNvPr id="71712" name="Text Box 53"/>
            <p:cNvSpPr txBox="1">
              <a:spLocks noChangeArrowheads="1"/>
            </p:cNvSpPr>
            <p:nvPr/>
          </p:nvSpPr>
          <p:spPr bwMode="auto">
            <a:xfrm>
              <a:off x="4248" y="10440"/>
              <a:ext cx="14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DUT</a:t>
              </a:r>
            </a:p>
            <a:p>
              <a:pPr algn="ctr"/>
              <a:r>
                <a:rPr lang="en-US" altLang="en-US" sz="1800">
                  <a:latin typeface="Arial" panose="020B0604020202020204" pitchFamily="34" charset="0"/>
                </a:rPr>
                <a:t>Output</a:t>
              </a:r>
            </a:p>
          </p:txBody>
        </p:sp>
        <p:sp>
          <p:nvSpPr>
            <p:cNvPr id="71713" name="Freeform 54"/>
            <p:cNvSpPr>
              <a:spLocks noChangeAspect="1"/>
            </p:cNvSpPr>
            <p:nvPr/>
          </p:nvSpPr>
          <p:spPr bwMode="auto">
            <a:xfrm>
              <a:off x="6192" y="10368"/>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4" name="Rectangle 55"/>
            <p:cNvSpPr>
              <a:spLocks noChangeArrowheads="1"/>
            </p:cNvSpPr>
            <p:nvPr/>
          </p:nvSpPr>
          <p:spPr bwMode="auto">
            <a:xfrm>
              <a:off x="5616" y="9576"/>
              <a:ext cx="2448" cy="21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15" name="Text Box 56"/>
            <p:cNvSpPr txBox="1">
              <a:spLocks noChangeArrowheads="1"/>
            </p:cNvSpPr>
            <p:nvPr/>
          </p:nvSpPr>
          <p:spPr bwMode="auto">
            <a:xfrm>
              <a:off x="5400" y="9072"/>
              <a:ext cx="295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Equivalent Load</a:t>
              </a:r>
            </a:p>
          </p:txBody>
        </p:sp>
        <p:sp>
          <p:nvSpPr>
            <p:cNvPr id="71716" name="Freeform 57"/>
            <p:cNvSpPr>
              <a:spLocks noChangeAspect="1"/>
            </p:cNvSpPr>
            <p:nvPr/>
          </p:nvSpPr>
          <p:spPr bwMode="auto">
            <a:xfrm rot="5400000">
              <a:off x="4860" y="9684"/>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7" name="Line 58"/>
            <p:cNvSpPr>
              <a:spLocks noChangeShapeType="1"/>
            </p:cNvSpPr>
            <p:nvPr/>
          </p:nvSpPr>
          <p:spPr bwMode="auto">
            <a:xfrm>
              <a:off x="4104" y="10080"/>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718" name="Group 59"/>
            <p:cNvGrpSpPr>
              <a:grpSpLocks/>
            </p:cNvGrpSpPr>
            <p:nvPr/>
          </p:nvGrpSpPr>
          <p:grpSpPr bwMode="auto">
            <a:xfrm>
              <a:off x="6624" y="9792"/>
              <a:ext cx="720" cy="576"/>
              <a:chOff x="2448" y="5400"/>
              <a:chExt cx="720" cy="576"/>
            </a:xfrm>
          </p:grpSpPr>
          <p:sp>
            <p:nvSpPr>
              <p:cNvPr id="71723" name="Line 60"/>
              <p:cNvSpPr>
                <a:spLocks noChangeShapeType="1"/>
              </p:cNvSpPr>
              <p:nvPr/>
            </p:nvSpPr>
            <p:spPr bwMode="auto">
              <a:xfrm flipV="1">
                <a:off x="2592" y="5400"/>
                <a:ext cx="0" cy="57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4" name="Line 61"/>
              <p:cNvSpPr>
                <a:spLocks noChangeShapeType="1"/>
              </p:cNvSpPr>
              <p:nvPr/>
            </p:nvSpPr>
            <p:spPr bwMode="auto">
              <a:xfrm>
                <a:off x="2592" y="5400"/>
                <a:ext cx="576" cy="2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5" name="Line 62"/>
              <p:cNvSpPr>
                <a:spLocks noChangeShapeType="1"/>
              </p:cNvSpPr>
              <p:nvPr/>
            </p:nvSpPr>
            <p:spPr bwMode="auto">
              <a:xfrm flipV="1">
                <a:off x="2592" y="5688"/>
                <a:ext cx="576" cy="2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6" name="Line 63"/>
              <p:cNvSpPr>
                <a:spLocks noChangeShapeType="1"/>
              </p:cNvSpPr>
              <p:nvPr/>
            </p:nvSpPr>
            <p:spPr bwMode="auto">
              <a:xfrm flipH="1">
                <a:off x="2448" y="568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19" name="Line 64"/>
            <p:cNvSpPr>
              <a:spLocks noChangeShapeType="1"/>
            </p:cNvSpPr>
            <p:nvPr/>
          </p:nvSpPr>
          <p:spPr bwMode="auto">
            <a:xfrm>
              <a:off x="6264" y="1008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0" name="Line 65"/>
            <p:cNvSpPr>
              <a:spLocks noChangeShapeType="1"/>
            </p:cNvSpPr>
            <p:nvPr/>
          </p:nvSpPr>
          <p:spPr bwMode="auto">
            <a:xfrm>
              <a:off x="5328" y="10080"/>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1" name="Text Box 66"/>
            <p:cNvSpPr txBox="1">
              <a:spLocks noChangeArrowheads="1"/>
            </p:cNvSpPr>
            <p:nvPr/>
          </p:nvSpPr>
          <p:spPr bwMode="auto">
            <a:xfrm>
              <a:off x="4248" y="9072"/>
              <a:ext cx="14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Series </a:t>
              </a:r>
            </a:p>
            <a:p>
              <a:pPr algn="ctr"/>
              <a:r>
                <a:rPr lang="en-US" altLang="en-US" sz="1800">
                  <a:latin typeface="Arial" panose="020B0604020202020204" pitchFamily="34" charset="0"/>
                </a:rPr>
                <a:t>Resistor, R</a:t>
              </a:r>
              <a:r>
                <a:rPr lang="en-US" altLang="en-US" sz="1800" baseline="-25000">
                  <a:latin typeface="Arial" panose="020B0604020202020204" pitchFamily="34" charset="0"/>
                </a:rPr>
                <a:t>S</a:t>
              </a:r>
              <a:endParaRPr lang="en-US" altLang="en-US" sz="1800">
                <a:latin typeface="Arial" panose="020B0604020202020204" pitchFamily="34" charset="0"/>
              </a:endParaRPr>
            </a:p>
          </p:txBody>
        </p:sp>
        <p:sp>
          <p:nvSpPr>
            <p:cNvPr id="71722" name="Text Box 67"/>
            <p:cNvSpPr txBox="1">
              <a:spLocks noChangeArrowheads="1"/>
            </p:cNvSpPr>
            <p:nvPr/>
          </p:nvSpPr>
          <p:spPr bwMode="auto">
            <a:xfrm>
              <a:off x="2880" y="5760"/>
              <a:ext cx="14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Series </a:t>
              </a:r>
            </a:p>
            <a:p>
              <a:pPr algn="ctr"/>
              <a:r>
                <a:rPr lang="en-US" altLang="en-US" sz="1800">
                  <a:latin typeface="Arial" panose="020B0604020202020204" pitchFamily="34" charset="0"/>
                </a:rPr>
                <a:t>Resistor, R</a:t>
              </a:r>
              <a:r>
                <a:rPr lang="en-US" altLang="en-US" sz="1800" baseline="-25000">
                  <a:latin typeface="Arial" panose="020B0604020202020204" pitchFamily="34" charset="0"/>
                </a:rPr>
                <a:t>S</a:t>
              </a:r>
              <a:endParaRPr lang="en-US" altLang="en-US" sz="1800">
                <a:latin typeface="Arial" panose="020B0604020202020204" pitchFamily="34" charset="0"/>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bwMode="auto">
          <a:xfrm>
            <a:off x="152400" y="533400"/>
            <a:ext cx="8763000" cy="601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Termination</a:t>
            </a:r>
          </a:p>
          <a:p>
            <a:pPr lvl="2"/>
            <a:r>
              <a:rPr lang="en-US" altLang="en-US" smtClean="0"/>
              <a:t>The ability to treat a terminated transmission line as a purely resistive element is very useful.  Many tester instruments are connected to the DUT through a 50 </a:t>
            </a:r>
            <a:r>
              <a:rPr lang="en-US" altLang="en-US" smtClean="0">
                <a:latin typeface="Symbol" panose="05050102010706020507" pitchFamily="18" charset="2"/>
              </a:rPr>
              <a:t>W</a:t>
            </a:r>
            <a:r>
              <a:rPr lang="en-US" altLang="en-US" smtClean="0"/>
              <a:t> transmission line which is terminated with a 50 </a:t>
            </a:r>
            <a:r>
              <a:rPr lang="en-US" altLang="en-US" smtClean="0">
                <a:latin typeface="Symbol" panose="05050102010706020507" pitchFamily="18" charset="2"/>
              </a:rPr>
              <a:t>W</a:t>
            </a:r>
            <a:r>
              <a:rPr lang="en-US" altLang="en-US" smtClean="0"/>
              <a:t> resistor at the instrument’s input (on the previous slide).  As far as the DUT is concerned, this instrument looks just like a 50 </a:t>
            </a:r>
            <a:r>
              <a:rPr lang="en-US" altLang="en-US" smtClean="0">
                <a:latin typeface="Symbol" panose="05050102010706020507" pitchFamily="18" charset="2"/>
              </a:rPr>
              <a:t>W</a:t>
            </a:r>
            <a:r>
              <a:rPr lang="en-US" altLang="en-US" smtClean="0"/>
              <a:t> resistor attached between its output and ground.  If the DUT output is unable to drive such a low impedance, then we can add a resistor, </a:t>
            </a:r>
            <a:r>
              <a:rPr lang="en-US" altLang="en-US" i="1" smtClean="0"/>
              <a:t>R</a:t>
            </a:r>
            <a:r>
              <a:rPr lang="en-US" altLang="en-US" i="1" baseline="-25000" smtClean="0"/>
              <a:t>S</a:t>
            </a:r>
            <a:r>
              <a:rPr lang="en-US" altLang="en-US" smtClean="0"/>
              <a:t>, between the DUT output and the terminated transmission line.  The DUT output  then sees a purely resistive load equal to </a:t>
            </a:r>
            <a:r>
              <a:rPr lang="en-US" altLang="en-US" i="1" smtClean="0"/>
              <a:t>R</a:t>
            </a:r>
            <a:r>
              <a:rPr lang="en-US" altLang="en-US" i="1" baseline="-25000" smtClean="0"/>
              <a:t>S</a:t>
            </a:r>
            <a:r>
              <a:rPr lang="en-US" altLang="en-US" i="1" smtClean="0"/>
              <a:t>+Z</a:t>
            </a:r>
            <a:r>
              <a:rPr lang="en-US" altLang="en-US" i="1" baseline="-25000" smtClean="0"/>
              <a:t>0</a:t>
            </a:r>
            <a:r>
              <a:rPr lang="en-US" altLang="en-US" smtClean="0"/>
              <a:t>.  The signal amplitude is reduced by a factor of </a:t>
            </a:r>
            <a:r>
              <a:rPr lang="en-US" altLang="en-US" i="1" smtClean="0"/>
              <a:t>Z</a:t>
            </a:r>
            <a:r>
              <a:rPr lang="en-US" altLang="en-US" i="1" baseline="-25000" smtClean="0"/>
              <a:t>0</a:t>
            </a:r>
            <a:r>
              <a:rPr lang="en-US" altLang="en-US" i="1" smtClean="0"/>
              <a:t>/(Z</a:t>
            </a:r>
            <a:r>
              <a:rPr lang="en-US" altLang="en-US" i="1" baseline="-25000" smtClean="0"/>
              <a:t>0</a:t>
            </a:r>
            <a:r>
              <a:rPr lang="en-US" altLang="en-US" i="1" smtClean="0"/>
              <a:t>+R</a:t>
            </a:r>
            <a:r>
              <a:rPr lang="en-US" altLang="en-US" i="1" baseline="-25000" smtClean="0"/>
              <a:t>S</a:t>
            </a:r>
            <a:r>
              <a:rPr lang="en-US" altLang="en-US" i="1" smtClean="0"/>
              <a:t>), </a:t>
            </a:r>
            <a:r>
              <a:rPr lang="en-US" altLang="en-US" smtClean="0"/>
              <a:t>but we can compensate for this gain error using a calibration factor.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bwMode="auto">
          <a:xfrm>
            <a:off x="304800" y="990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Basics</a:t>
            </a:r>
          </a:p>
          <a:p>
            <a:pPr lvl="1"/>
            <a:r>
              <a:rPr lang="en-US" altLang="en-US" smtClean="0"/>
              <a:t>Purpose of the Device Interface Board</a:t>
            </a:r>
          </a:p>
          <a:p>
            <a:pPr lvl="3"/>
            <a:r>
              <a:rPr lang="en-US" altLang="en-US" smtClean="0"/>
              <a:t>DUTs that are purely digital in nature typically require a very simple DIB that simply provides point-to-point connectivity between the DUT pins and the tester’s power supplies and digital pin card electronics.  </a:t>
            </a:r>
          </a:p>
          <a:p>
            <a:pPr lvl="3"/>
            <a:r>
              <a:rPr lang="en-US" altLang="en-US" smtClean="0"/>
              <a:t>Analog and mixed-signal DUTs usually require much more elaborate DIBs.  </a:t>
            </a:r>
          </a:p>
          <a:p>
            <a:pPr lvl="4"/>
            <a:r>
              <a:rPr lang="en-US" altLang="en-US" smtClean="0"/>
              <a:t>In fact, DIB design is a fairly major part of mixed-signal test development.  </a:t>
            </a:r>
          </a:p>
          <a:p>
            <a:pPr lvl="3"/>
            <a:r>
              <a:rPr lang="en-US" altLang="en-US" smtClean="0"/>
              <a:t>A mixed-signal DIB will often contain a variety of active and passive circuits that must be connected to (or disconnected from) various DUT pins as the test program progresses.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4294967295"/>
          </p:nvPr>
        </p:nvSpPr>
        <p:spPr bwMode="auto">
          <a:xfrm>
            <a:off x="2286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Termination</a:t>
            </a:r>
          </a:p>
          <a:p>
            <a:pPr lvl="2"/>
            <a:r>
              <a:rPr lang="en-US" altLang="en-US" smtClean="0"/>
              <a:t>If we observe the signals at the DUT output, the input to the transmission line, and the input to the tester instrument, we can see the effects of the resistive divider and the propagation delay of the transmission line.  The signal is attenuated by the series resistor and termination resistance, and it is also delayed by a time equal to </a:t>
            </a:r>
            <a:r>
              <a:rPr lang="en-US" altLang="en-US" i="1" smtClean="0"/>
              <a:t>T</a:t>
            </a:r>
            <a:r>
              <a:rPr lang="en-US" altLang="en-US" i="1" baseline="-25000" smtClean="0"/>
              <a:t>d</a:t>
            </a:r>
            <a:r>
              <a:rPr lang="en-US" altLang="en-US" baseline="-25000" smtClean="0"/>
              <a:t>.</a:t>
            </a:r>
          </a:p>
        </p:txBody>
      </p:sp>
      <p:grpSp>
        <p:nvGrpSpPr>
          <p:cNvPr id="73731" name="Group 4"/>
          <p:cNvGrpSpPr>
            <a:grpSpLocks/>
          </p:cNvGrpSpPr>
          <p:nvPr/>
        </p:nvGrpSpPr>
        <p:grpSpPr bwMode="auto">
          <a:xfrm>
            <a:off x="1752600" y="4225925"/>
            <a:ext cx="6065838" cy="2403475"/>
            <a:chOff x="2880" y="5544"/>
            <a:chExt cx="4824" cy="3066"/>
          </a:xfrm>
        </p:grpSpPr>
        <p:sp>
          <p:nvSpPr>
            <p:cNvPr id="73732" name="Text Box 5"/>
            <p:cNvSpPr txBox="1">
              <a:spLocks noChangeArrowheads="1"/>
            </p:cNvSpPr>
            <p:nvPr/>
          </p:nvSpPr>
          <p:spPr bwMode="auto">
            <a:xfrm>
              <a:off x="2952" y="5544"/>
              <a:ext cx="151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DUT </a:t>
              </a:r>
            </a:p>
            <a:p>
              <a:pPr algn="ctr"/>
              <a:r>
                <a:rPr lang="en-US" altLang="en-US" sz="1800">
                  <a:latin typeface="Arial" panose="020B0604020202020204" pitchFamily="34" charset="0"/>
                </a:rPr>
                <a:t>Output</a:t>
              </a:r>
            </a:p>
          </p:txBody>
        </p:sp>
        <p:sp>
          <p:nvSpPr>
            <p:cNvPr id="73733" name="Text Box 6"/>
            <p:cNvSpPr txBox="1">
              <a:spLocks noChangeArrowheads="1"/>
            </p:cNvSpPr>
            <p:nvPr/>
          </p:nvSpPr>
          <p:spPr bwMode="auto">
            <a:xfrm>
              <a:off x="2880" y="6408"/>
              <a:ext cx="1800"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Transmission </a:t>
              </a:r>
            </a:p>
            <a:p>
              <a:pPr algn="ctr"/>
              <a:r>
                <a:rPr lang="en-US" altLang="en-US" sz="1800">
                  <a:latin typeface="Arial" panose="020B0604020202020204" pitchFamily="34" charset="0"/>
                </a:rPr>
                <a:t>Line Input</a:t>
              </a:r>
            </a:p>
          </p:txBody>
        </p:sp>
        <p:sp>
          <p:nvSpPr>
            <p:cNvPr id="73734" name="Text Box 7"/>
            <p:cNvSpPr txBox="1">
              <a:spLocks noChangeArrowheads="1"/>
            </p:cNvSpPr>
            <p:nvPr/>
          </p:nvSpPr>
          <p:spPr bwMode="auto">
            <a:xfrm>
              <a:off x="2952" y="7272"/>
              <a:ext cx="1656"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Tester</a:t>
              </a:r>
            </a:p>
            <a:p>
              <a:pPr algn="ctr"/>
              <a:r>
                <a:rPr lang="en-US" altLang="en-US" sz="1800">
                  <a:latin typeface="Arial" panose="020B0604020202020204" pitchFamily="34" charset="0"/>
                </a:rPr>
                <a:t>Instrument </a:t>
              </a:r>
            </a:p>
            <a:p>
              <a:pPr algn="ctr"/>
              <a:r>
                <a:rPr lang="en-US" altLang="en-US" sz="1800">
                  <a:latin typeface="Arial" panose="020B0604020202020204" pitchFamily="34" charset="0"/>
                </a:rPr>
                <a:t>Input</a:t>
              </a:r>
            </a:p>
          </p:txBody>
        </p:sp>
        <p:sp>
          <p:nvSpPr>
            <p:cNvPr id="73735" name="Line 8"/>
            <p:cNvSpPr>
              <a:spLocks noChangeShapeType="1"/>
            </p:cNvSpPr>
            <p:nvPr/>
          </p:nvSpPr>
          <p:spPr bwMode="auto">
            <a:xfrm>
              <a:off x="4536" y="6048"/>
              <a:ext cx="64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6" name="Line 9"/>
            <p:cNvSpPr>
              <a:spLocks noChangeShapeType="1"/>
            </p:cNvSpPr>
            <p:nvPr/>
          </p:nvSpPr>
          <p:spPr bwMode="auto">
            <a:xfrm flipV="1">
              <a:off x="5184" y="5544"/>
              <a:ext cx="135" cy="50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Line 10"/>
            <p:cNvSpPr>
              <a:spLocks noChangeShapeType="1"/>
            </p:cNvSpPr>
            <p:nvPr/>
          </p:nvSpPr>
          <p:spPr bwMode="auto">
            <a:xfrm>
              <a:off x="5328" y="5544"/>
              <a:ext cx="237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8" name="Line 11"/>
            <p:cNvSpPr>
              <a:spLocks noChangeShapeType="1"/>
            </p:cNvSpPr>
            <p:nvPr/>
          </p:nvSpPr>
          <p:spPr bwMode="auto">
            <a:xfrm>
              <a:off x="4536" y="6984"/>
              <a:ext cx="64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9" name="Line 12"/>
            <p:cNvSpPr>
              <a:spLocks noChangeShapeType="1"/>
            </p:cNvSpPr>
            <p:nvPr/>
          </p:nvSpPr>
          <p:spPr bwMode="auto">
            <a:xfrm flipV="1">
              <a:off x="5184" y="6768"/>
              <a:ext cx="135" cy="21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0" name="Line 13"/>
            <p:cNvSpPr>
              <a:spLocks noChangeShapeType="1"/>
            </p:cNvSpPr>
            <p:nvPr/>
          </p:nvSpPr>
          <p:spPr bwMode="auto">
            <a:xfrm>
              <a:off x="5328" y="6768"/>
              <a:ext cx="237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1" name="Line 14"/>
            <p:cNvSpPr>
              <a:spLocks noChangeShapeType="1"/>
            </p:cNvSpPr>
            <p:nvPr/>
          </p:nvSpPr>
          <p:spPr bwMode="auto">
            <a:xfrm>
              <a:off x="4536" y="7920"/>
              <a:ext cx="223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2" name="Line 15"/>
            <p:cNvSpPr>
              <a:spLocks noChangeShapeType="1"/>
            </p:cNvSpPr>
            <p:nvPr/>
          </p:nvSpPr>
          <p:spPr bwMode="auto">
            <a:xfrm flipV="1">
              <a:off x="6768" y="7704"/>
              <a:ext cx="135" cy="21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3" name="Line 16"/>
            <p:cNvSpPr>
              <a:spLocks noChangeShapeType="1"/>
            </p:cNvSpPr>
            <p:nvPr/>
          </p:nvSpPr>
          <p:spPr bwMode="auto">
            <a:xfrm>
              <a:off x="6912" y="7704"/>
              <a:ext cx="79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4" name="Line 17"/>
            <p:cNvSpPr>
              <a:spLocks noChangeShapeType="1"/>
            </p:cNvSpPr>
            <p:nvPr/>
          </p:nvSpPr>
          <p:spPr bwMode="auto">
            <a:xfrm>
              <a:off x="5256" y="7056"/>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3745" name="Line 18"/>
            <p:cNvSpPr>
              <a:spLocks noChangeShapeType="1"/>
            </p:cNvSpPr>
            <p:nvPr/>
          </p:nvSpPr>
          <p:spPr bwMode="auto">
            <a:xfrm>
              <a:off x="6840" y="7992"/>
              <a:ext cx="0" cy="50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3746" name="Line 19"/>
            <p:cNvSpPr>
              <a:spLocks noChangeShapeType="1"/>
            </p:cNvSpPr>
            <p:nvPr/>
          </p:nvSpPr>
          <p:spPr bwMode="auto">
            <a:xfrm flipH="1">
              <a:off x="5328" y="8352"/>
              <a:ext cx="5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7" name="Line 20"/>
            <p:cNvSpPr>
              <a:spLocks noChangeShapeType="1"/>
            </p:cNvSpPr>
            <p:nvPr/>
          </p:nvSpPr>
          <p:spPr bwMode="auto">
            <a:xfrm>
              <a:off x="6264" y="8352"/>
              <a:ext cx="5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8" name="Text Box 21"/>
            <p:cNvSpPr txBox="1">
              <a:spLocks noChangeArrowheads="1"/>
            </p:cNvSpPr>
            <p:nvPr/>
          </p:nvSpPr>
          <p:spPr bwMode="auto">
            <a:xfrm>
              <a:off x="5688" y="8136"/>
              <a:ext cx="72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i="1">
                  <a:latin typeface="Arial" panose="020B0604020202020204" pitchFamily="34" charset="0"/>
                </a:rPr>
                <a:t>T</a:t>
              </a:r>
              <a:r>
                <a:rPr lang="en-US" altLang="en-US" sz="1800" i="1" baseline="-25000">
                  <a:latin typeface="Arial" panose="020B0604020202020204" pitchFamily="34" charset="0"/>
                </a:rPr>
                <a:t>d</a:t>
              </a:r>
              <a:endParaRPr lang="en-US" altLang="en-US" sz="1800" i="1">
                <a:latin typeface="Arial" panose="020B0604020202020204" pitchFamily="34"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bwMode="auto">
          <a:xfrm>
            <a:off x="228600" y="990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Termination</a:t>
            </a:r>
          </a:p>
          <a:p>
            <a:pPr lvl="2"/>
            <a:r>
              <a:rPr lang="en-US" altLang="en-US" smtClean="0"/>
              <a:t>One of the common mistakes made by novice test engineers is to observe the output of a digital channel at the point where the DIB connects to the test head.  Such an observation point represents an intermediate point along the cascaded transmission line. As a result, a rising edge will appear as a pair of transitions rather than a single transition.  The novice test engineer often thinks the tester driver is defective, when in fact it is working just fine. The only way to see the correct signal is to observe it at the DUT’s input.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4294967295"/>
          </p:nvPr>
        </p:nvSpPr>
        <p:spPr bwMode="auto">
          <a:xfrm>
            <a:off x="228600" y="457200"/>
            <a:ext cx="8610600" cy="556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Transmission Lines</a:t>
            </a:r>
          </a:p>
          <a:p>
            <a:pPr lvl="1"/>
            <a:r>
              <a:rPr lang="en-US" altLang="en-US" smtClean="0"/>
              <a:t>Transmission Line Termination</a:t>
            </a:r>
          </a:p>
          <a:p>
            <a:pPr lvl="2"/>
            <a:r>
              <a:rPr lang="en-US" altLang="en-US" smtClean="0"/>
              <a:t>Notice that we can measure the propagation delay of a transmission line by measuring the time between the first and second step transitions at the source end of a source-terminated transmission line.  This time is equal to 2*</a:t>
            </a:r>
            <a:r>
              <a:rPr lang="en-US" altLang="en-US" i="1" smtClean="0"/>
              <a:t>T</a:t>
            </a:r>
            <a:r>
              <a:rPr lang="en-US" altLang="en-US" i="1" baseline="-25000" smtClean="0"/>
              <a:t>d</a:t>
            </a:r>
            <a:r>
              <a:rPr lang="en-US" altLang="en-US" smtClean="0"/>
              <a:t>.  We can divide the measured time by two to calculate the transmission line’s propagation delay. This is how modern testers measure the propagation delays from the digital channel card drivers to the DUT’s digital inputs. The tester can automatically compensate for the electrical delay in each transmission line, thereby removing timing skew from the digital signals.  This deskewing process is known as time domain reflectometry, or TDR.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4294967295"/>
          </p:nvPr>
        </p:nvSpPr>
        <p:spPr bwMode="auto">
          <a:xfrm>
            <a:off x="1524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Grounding</a:t>
            </a:r>
          </a:p>
          <a:p>
            <a:pPr lvl="2"/>
            <a:r>
              <a:rPr lang="en-US" altLang="en-US" sz="2000" smtClean="0"/>
              <a:t>The term “grounding” refers to the electrical interconnection and physical layout of the various ground nodes in an electronic system such as an ATE tester and DIB.  </a:t>
            </a:r>
          </a:p>
          <a:p>
            <a:pPr lvl="2"/>
            <a:r>
              <a:rPr lang="en-US" altLang="en-US" sz="2000" smtClean="0"/>
              <a:t>The Test Engineer needs to remember when placing a Ground node, that the ground path is as important as the signal path and represents the return path of the signal to the ATE or DUT</a:t>
            </a:r>
          </a:p>
          <a:p>
            <a:pPr lvl="2"/>
            <a:r>
              <a:rPr lang="en-US" altLang="en-US" sz="2000" smtClean="0"/>
              <a:t>In a circuit schematic, grounds are treated as perfect zero volt reference points exhibiting zero impedance.  In a real system, there can be only one point that is defined as true ground.  All other ground nodes are connected to true ground through resistive and inductive traces, wires, or ground planes.  Often, these parasitic resistors and inductors play a significant role in the performance of the DUT and the ATE tester instruments.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4294967295"/>
          </p:nvPr>
        </p:nvSpPr>
        <p:spPr bwMode="auto">
          <a:xfrm>
            <a:off x="2286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Grounding</a:t>
            </a:r>
          </a:p>
          <a:p>
            <a:pPr lvl="2"/>
            <a:r>
              <a:rPr lang="en-US" altLang="en-US" smtClean="0"/>
              <a:t>One way to achieve proper grounding is to pay close attention to the flow of currents through the traces, wires, and planes in the DIB and tester. The first thing we have to consider is DC measurement errors caused by resistive drops in ground connections.  The figure on the following slide shows a simple test setup including a DC current source, a DC voltmeter, and a DUT (a simple load resistor in this case). We wish to measure the value of the resistor by forcing a current, </a:t>
            </a:r>
            <a:r>
              <a:rPr lang="en-US" altLang="en-US" i="1" smtClean="0"/>
              <a:t>I</a:t>
            </a:r>
            <a:r>
              <a:rPr lang="en-US" altLang="en-US" i="1" baseline="-25000" smtClean="0"/>
              <a:t>TEST</a:t>
            </a:r>
            <a:r>
              <a:rPr lang="en-US" altLang="en-US" smtClean="0"/>
              <a:t>, and measuring the voltage drop across the resistor, </a:t>
            </a:r>
            <a:r>
              <a:rPr lang="en-US" altLang="en-US" i="1" smtClean="0"/>
              <a:t>V</a:t>
            </a:r>
            <a:r>
              <a:rPr lang="en-US" altLang="en-US" i="1" baseline="-25000" smtClean="0"/>
              <a:t>TEST</a:t>
            </a:r>
            <a:r>
              <a:rPr lang="en-US" altLang="en-US" smtClean="0"/>
              <a:t>.  The resistor’s value is calculated by dividing </a:t>
            </a:r>
            <a:r>
              <a:rPr lang="en-US" altLang="en-US" i="1" smtClean="0"/>
              <a:t>V</a:t>
            </a:r>
            <a:r>
              <a:rPr lang="en-US" altLang="en-US" i="1" baseline="-25000" smtClean="0"/>
              <a:t>TEST</a:t>
            </a:r>
            <a:r>
              <a:rPr lang="en-US" altLang="en-US" i="1" smtClean="0"/>
              <a:t> </a:t>
            </a:r>
            <a:r>
              <a:rPr lang="en-US" altLang="en-US" smtClean="0"/>
              <a:t>by </a:t>
            </a:r>
            <a:r>
              <a:rPr lang="en-US" altLang="en-US" i="1" smtClean="0"/>
              <a:t>I</a:t>
            </a:r>
            <a:r>
              <a:rPr lang="en-US" altLang="en-US" i="1" baseline="-25000" smtClean="0"/>
              <a:t>TEST</a:t>
            </a:r>
            <a:r>
              <a:rPr lang="en-US" altLang="en-US" smtClean="0"/>
              <a:t>.</a:t>
            </a:r>
            <a:endParaRPr lang="en-US" altLang="en-US" baseline="-250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Grounding</a:t>
            </a:r>
          </a:p>
        </p:txBody>
      </p:sp>
      <p:grpSp>
        <p:nvGrpSpPr>
          <p:cNvPr id="78851" name="Group 3"/>
          <p:cNvGrpSpPr>
            <a:grpSpLocks/>
          </p:cNvGrpSpPr>
          <p:nvPr/>
        </p:nvGrpSpPr>
        <p:grpSpPr bwMode="auto">
          <a:xfrm>
            <a:off x="1447800" y="2133600"/>
            <a:ext cx="5257800" cy="1279525"/>
            <a:chOff x="1440" y="2952"/>
            <a:chExt cx="8280" cy="2016"/>
          </a:xfrm>
        </p:grpSpPr>
        <p:grpSp>
          <p:nvGrpSpPr>
            <p:cNvPr id="78886" name="Group 4"/>
            <p:cNvGrpSpPr>
              <a:grpSpLocks/>
            </p:cNvGrpSpPr>
            <p:nvPr/>
          </p:nvGrpSpPr>
          <p:grpSpPr bwMode="auto">
            <a:xfrm>
              <a:off x="2763" y="3744"/>
              <a:ext cx="504" cy="648"/>
              <a:chOff x="2520" y="4320"/>
              <a:chExt cx="504" cy="648"/>
            </a:xfrm>
          </p:grpSpPr>
          <p:sp>
            <p:nvSpPr>
              <p:cNvPr id="78910" name="Oval 5"/>
              <p:cNvSpPr>
                <a:spLocks noChangeArrowheads="1"/>
              </p:cNvSpPr>
              <p:nvPr/>
            </p:nvSpPr>
            <p:spPr bwMode="auto">
              <a:xfrm>
                <a:off x="2664" y="4608"/>
                <a:ext cx="360" cy="36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1" name="Oval 6"/>
              <p:cNvSpPr>
                <a:spLocks noChangeArrowheads="1"/>
              </p:cNvSpPr>
              <p:nvPr/>
            </p:nvSpPr>
            <p:spPr bwMode="auto">
              <a:xfrm>
                <a:off x="2664" y="4320"/>
                <a:ext cx="360" cy="36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12" name="Line 7"/>
              <p:cNvSpPr>
                <a:spLocks noChangeShapeType="1"/>
              </p:cNvSpPr>
              <p:nvPr/>
            </p:nvSpPr>
            <p:spPr bwMode="auto">
              <a:xfrm flipV="1">
                <a:off x="2520" y="4392"/>
                <a:ext cx="0"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8887" name="Group 8"/>
            <p:cNvGrpSpPr>
              <a:grpSpLocks/>
            </p:cNvGrpSpPr>
            <p:nvPr/>
          </p:nvGrpSpPr>
          <p:grpSpPr bwMode="auto">
            <a:xfrm>
              <a:off x="3600" y="3744"/>
              <a:ext cx="576" cy="576"/>
              <a:chOff x="3456" y="10512"/>
              <a:chExt cx="576" cy="576"/>
            </a:xfrm>
          </p:grpSpPr>
          <p:sp>
            <p:nvSpPr>
              <p:cNvPr id="78908" name="Oval 9"/>
              <p:cNvSpPr>
                <a:spLocks noChangeArrowheads="1"/>
              </p:cNvSpPr>
              <p:nvPr/>
            </p:nvSpPr>
            <p:spPr bwMode="auto">
              <a:xfrm>
                <a:off x="3456" y="10512"/>
                <a:ext cx="576" cy="576"/>
              </a:xfrm>
              <a:prstGeom prst="ellipse">
                <a:avLst/>
              </a:prstGeom>
              <a:solidFill>
                <a:srgbClr val="FFFFFF"/>
              </a:solidFill>
              <a:ln w="1587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9" name="Line 10"/>
              <p:cNvSpPr>
                <a:spLocks noChangeShapeType="1"/>
              </p:cNvSpPr>
              <p:nvPr/>
            </p:nvSpPr>
            <p:spPr bwMode="auto">
              <a:xfrm flipV="1">
                <a:off x="3600" y="10656"/>
                <a:ext cx="288"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8888" name="Line 11"/>
            <p:cNvSpPr>
              <a:spLocks noChangeShapeType="1"/>
            </p:cNvSpPr>
            <p:nvPr/>
          </p:nvSpPr>
          <p:spPr bwMode="auto">
            <a:xfrm>
              <a:off x="3096" y="4608"/>
              <a:ext cx="48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9" name="Freeform 12"/>
            <p:cNvSpPr>
              <a:spLocks noChangeAspect="1"/>
            </p:cNvSpPr>
            <p:nvPr/>
          </p:nvSpPr>
          <p:spPr bwMode="auto">
            <a:xfrm>
              <a:off x="7848" y="3528"/>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90" name="Line 13"/>
            <p:cNvSpPr>
              <a:spLocks noChangeShapeType="1"/>
            </p:cNvSpPr>
            <p:nvPr/>
          </p:nvSpPr>
          <p:spPr bwMode="auto">
            <a:xfrm>
              <a:off x="7920"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1" name="Line 14"/>
            <p:cNvSpPr>
              <a:spLocks noChangeShapeType="1"/>
            </p:cNvSpPr>
            <p:nvPr/>
          </p:nvSpPr>
          <p:spPr bwMode="auto">
            <a:xfrm flipV="1">
              <a:off x="7920" y="3312"/>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2" name="Line 15"/>
            <p:cNvSpPr>
              <a:spLocks noChangeShapeType="1"/>
            </p:cNvSpPr>
            <p:nvPr/>
          </p:nvSpPr>
          <p:spPr bwMode="auto">
            <a:xfrm flipV="1">
              <a:off x="3888" y="3312"/>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3" name="Line 16"/>
            <p:cNvSpPr>
              <a:spLocks noChangeShapeType="1"/>
            </p:cNvSpPr>
            <p:nvPr/>
          </p:nvSpPr>
          <p:spPr bwMode="auto">
            <a:xfrm flipH="1" flipV="1">
              <a:off x="7632" y="3024"/>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4" name="Line 17"/>
            <p:cNvSpPr>
              <a:spLocks noChangeShapeType="1"/>
            </p:cNvSpPr>
            <p:nvPr/>
          </p:nvSpPr>
          <p:spPr bwMode="auto">
            <a:xfrm flipV="1">
              <a:off x="3096" y="3024"/>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5" name="Line 18"/>
            <p:cNvSpPr>
              <a:spLocks noChangeShapeType="1"/>
            </p:cNvSpPr>
            <p:nvPr/>
          </p:nvSpPr>
          <p:spPr bwMode="auto">
            <a:xfrm>
              <a:off x="3096" y="4392"/>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6" name="Freeform 19"/>
            <p:cNvSpPr>
              <a:spLocks/>
            </p:cNvSpPr>
            <p:nvPr/>
          </p:nvSpPr>
          <p:spPr bwMode="auto">
            <a:xfrm>
              <a:off x="2952" y="4824"/>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8897" name="Line 20"/>
            <p:cNvSpPr>
              <a:spLocks noChangeShapeType="1"/>
            </p:cNvSpPr>
            <p:nvPr/>
          </p:nvSpPr>
          <p:spPr bwMode="auto">
            <a:xfrm>
              <a:off x="3888"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8" name="Text Box 21"/>
            <p:cNvSpPr txBox="1">
              <a:spLocks noChangeArrowheads="1"/>
            </p:cNvSpPr>
            <p:nvPr/>
          </p:nvSpPr>
          <p:spPr bwMode="auto">
            <a:xfrm>
              <a:off x="7920" y="3456"/>
              <a:ext cx="16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Load</a:t>
              </a:r>
            </a:p>
            <a:p>
              <a:pPr algn="ctr"/>
              <a:r>
                <a:rPr lang="en-US" altLang="en-US" sz="1200">
                  <a:latin typeface="Arial" panose="020B0604020202020204" pitchFamily="34" charset="0"/>
                </a:rPr>
                <a:t>Resistance,</a:t>
              </a:r>
            </a:p>
            <a:p>
              <a:pPr algn="ctr"/>
              <a:r>
                <a:rPr lang="en-US" altLang="en-US" sz="1200">
                  <a:latin typeface="Arial" panose="020B0604020202020204" pitchFamily="34" charset="0"/>
                </a:rPr>
                <a:t>R</a:t>
              </a:r>
              <a:r>
                <a:rPr lang="en-US" altLang="en-US" sz="1200" baseline="-25000">
                  <a:latin typeface="Arial" panose="020B0604020202020204" pitchFamily="34" charset="0"/>
                </a:rPr>
                <a:t>L</a:t>
              </a:r>
              <a:endParaRPr lang="en-US" altLang="en-US" sz="1200">
                <a:latin typeface="Arial" panose="020B0604020202020204" pitchFamily="34" charset="0"/>
              </a:endParaRPr>
            </a:p>
          </p:txBody>
        </p:sp>
        <p:sp>
          <p:nvSpPr>
            <p:cNvPr id="78899" name="Line 22"/>
            <p:cNvSpPr>
              <a:spLocks noChangeShapeType="1"/>
            </p:cNvSpPr>
            <p:nvPr/>
          </p:nvSpPr>
          <p:spPr bwMode="auto">
            <a:xfrm>
              <a:off x="3096" y="3024"/>
              <a:ext cx="45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00" name="Line 23"/>
            <p:cNvSpPr>
              <a:spLocks noChangeShapeType="1"/>
            </p:cNvSpPr>
            <p:nvPr/>
          </p:nvSpPr>
          <p:spPr bwMode="auto">
            <a:xfrm>
              <a:off x="3888" y="3312"/>
              <a:ext cx="40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01" name="Rectangle 24"/>
            <p:cNvSpPr>
              <a:spLocks noChangeArrowheads="1"/>
            </p:cNvSpPr>
            <p:nvPr/>
          </p:nvSpPr>
          <p:spPr bwMode="auto">
            <a:xfrm>
              <a:off x="7632" y="3384"/>
              <a:ext cx="2088" cy="115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902" name="Text Box 25"/>
            <p:cNvSpPr txBox="1">
              <a:spLocks noChangeArrowheads="1"/>
            </p:cNvSpPr>
            <p:nvPr/>
          </p:nvSpPr>
          <p:spPr bwMode="auto">
            <a:xfrm>
              <a:off x="8064" y="2952"/>
              <a:ext cx="147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Arial" panose="020B0604020202020204" pitchFamily="34" charset="0"/>
                </a:rPr>
                <a:t>DUT</a:t>
              </a:r>
            </a:p>
          </p:txBody>
        </p:sp>
        <p:sp>
          <p:nvSpPr>
            <p:cNvPr id="78903" name="Text Box 26"/>
            <p:cNvSpPr txBox="1">
              <a:spLocks noChangeArrowheads="1"/>
            </p:cNvSpPr>
            <p:nvPr/>
          </p:nvSpPr>
          <p:spPr bwMode="auto">
            <a:xfrm>
              <a:off x="1440" y="3528"/>
              <a:ext cx="14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Test</a:t>
              </a:r>
            </a:p>
            <a:p>
              <a:pPr algn="ctr"/>
              <a:r>
                <a:rPr lang="en-US" altLang="en-US" sz="1200">
                  <a:latin typeface="Arial" panose="020B0604020202020204" pitchFamily="34" charset="0"/>
                </a:rPr>
                <a:t>Current,</a:t>
              </a:r>
            </a:p>
            <a:p>
              <a:pPr algn="ctr"/>
              <a:r>
                <a:rPr lang="en-US" altLang="en-US" sz="1200">
                  <a:latin typeface="Arial" panose="020B0604020202020204" pitchFamily="34" charset="0"/>
                </a:rPr>
                <a:t>I</a:t>
              </a:r>
              <a:r>
                <a:rPr lang="en-US" altLang="en-US" sz="1200" baseline="-25000">
                  <a:latin typeface="Arial" panose="020B0604020202020204" pitchFamily="34" charset="0"/>
                </a:rPr>
                <a:t>TEST</a:t>
              </a:r>
              <a:endParaRPr lang="en-US" altLang="en-US" sz="1200">
                <a:latin typeface="Arial" panose="020B0604020202020204" pitchFamily="34" charset="0"/>
              </a:endParaRPr>
            </a:p>
          </p:txBody>
        </p:sp>
        <p:sp>
          <p:nvSpPr>
            <p:cNvPr id="78904" name="Text Box 27"/>
            <p:cNvSpPr txBox="1">
              <a:spLocks noChangeArrowheads="1"/>
            </p:cNvSpPr>
            <p:nvPr/>
          </p:nvSpPr>
          <p:spPr bwMode="auto">
            <a:xfrm>
              <a:off x="4176" y="3744"/>
              <a:ext cx="86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V</a:t>
              </a:r>
              <a:r>
                <a:rPr lang="en-US" altLang="en-US" sz="1200" baseline="-25000">
                  <a:latin typeface="Arial" panose="020B0604020202020204" pitchFamily="34" charset="0"/>
                </a:rPr>
                <a:t>TEST</a:t>
              </a:r>
              <a:endParaRPr lang="en-US" altLang="en-US" sz="1200">
                <a:latin typeface="Arial" panose="020B0604020202020204" pitchFamily="34" charset="0"/>
              </a:endParaRPr>
            </a:p>
          </p:txBody>
        </p:sp>
        <p:sp>
          <p:nvSpPr>
            <p:cNvPr id="78905" name="Text Box 28"/>
            <p:cNvSpPr txBox="1">
              <a:spLocks noChangeArrowheads="1"/>
            </p:cNvSpPr>
            <p:nvPr/>
          </p:nvSpPr>
          <p:spPr bwMode="auto">
            <a:xfrm>
              <a:off x="5256" y="3456"/>
              <a:ext cx="2160"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Interconnecting</a:t>
              </a:r>
            </a:p>
            <a:p>
              <a:pPr algn="ctr"/>
              <a:r>
                <a:rPr lang="en-US" altLang="en-US" sz="1200">
                  <a:latin typeface="Arial" panose="020B0604020202020204" pitchFamily="34" charset="0"/>
                </a:rPr>
                <a:t>Cables and Traces</a:t>
              </a:r>
            </a:p>
          </p:txBody>
        </p:sp>
        <p:sp>
          <p:nvSpPr>
            <p:cNvPr id="78906" name="Line 29"/>
            <p:cNvSpPr>
              <a:spLocks noChangeShapeType="1"/>
            </p:cNvSpPr>
            <p:nvPr/>
          </p:nvSpPr>
          <p:spPr bwMode="auto">
            <a:xfrm>
              <a:off x="6336" y="4392"/>
              <a:ext cx="0"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907" name="Line 30"/>
            <p:cNvSpPr>
              <a:spLocks noChangeShapeType="1"/>
            </p:cNvSpPr>
            <p:nvPr/>
          </p:nvSpPr>
          <p:spPr bwMode="auto">
            <a:xfrm flipV="1">
              <a:off x="6336" y="3384"/>
              <a:ext cx="0"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8852" name="Group 31"/>
          <p:cNvGrpSpPr>
            <a:grpSpLocks/>
          </p:cNvGrpSpPr>
          <p:nvPr/>
        </p:nvGrpSpPr>
        <p:grpSpPr bwMode="auto">
          <a:xfrm>
            <a:off x="1355725" y="3717925"/>
            <a:ext cx="5257800" cy="2378075"/>
            <a:chOff x="1512" y="2592"/>
            <a:chExt cx="8280" cy="3744"/>
          </a:xfrm>
        </p:grpSpPr>
        <p:grpSp>
          <p:nvGrpSpPr>
            <p:cNvPr id="78853" name="Group 32"/>
            <p:cNvGrpSpPr>
              <a:grpSpLocks/>
            </p:cNvGrpSpPr>
            <p:nvPr/>
          </p:nvGrpSpPr>
          <p:grpSpPr bwMode="auto">
            <a:xfrm>
              <a:off x="2835" y="4320"/>
              <a:ext cx="504" cy="648"/>
              <a:chOff x="2520" y="4320"/>
              <a:chExt cx="504" cy="648"/>
            </a:xfrm>
          </p:grpSpPr>
          <p:sp>
            <p:nvSpPr>
              <p:cNvPr id="78883" name="Oval 33"/>
              <p:cNvSpPr>
                <a:spLocks noChangeArrowheads="1"/>
              </p:cNvSpPr>
              <p:nvPr/>
            </p:nvSpPr>
            <p:spPr bwMode="auto">
              <a:xfrm>
                <a:off x="2664" y="4608"/>
                <a:ext cx="360" cy="36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4" name="Oval 34"/>
              <p:cNvSpPr>
                <a:spLocks noChangeArrowheads="1"/>
              </p:cNvSpPr>
              <p:nvPr/>
            </p:nvSpPr>
            <p:spPr bwMode="auto">
              <a:xfrm>
                <a:off x="2664" y="4320"/>
                <a:ext cx="360" cy="36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5" name="Line 35"/>
              <p:cNvSpPr>
                <a:spLocks noChangeShapeType="1"/>
              </p:cNvSpPr>
              <p:nvPr/>
            </p:nvSpPr>
            <p:spPr bwMode="auto">
              <a:xfrm flipV="1">
                <a:off x="2520" y="4392"/>
                <a:ext cx="0"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8854" name="Group 36"/>
            <p:cNvGrpSpPr>
              <a:grpSpLocks/>
            </p:cNvGrpSpPr>
            <p:nvPr/>
          </p:nvGrpSpPr>
          <p:grpSpPr bwMode="auto">
            <a:xfrm>
              <a:off x="3672" y="4320"/>
              <a:ext cx="576" cy="576"/>
              <a:chOff x="3456" y="10512"/>
              <a:chExt cx="576" cy="576"/>
            </a:xfrm>
          </p:grpSpPr>
          <p:sp>
            <p:nvSpPr>
              <p:cNvPr id="78881" name="Oval 37"/>
              <p:cNvSpPr>
                <a:spLocks noChangeArrowheads="1"/>
              </p:cNvSpPr>
              <p:nvPr/>
            </p:nvSpPr>
            <p:spPr bwMode="auto">
              <a:xfrm>
                <a:off x="3456" y="10512"/>
                <a:ext cx="576" cy="576"/>
              </a:xfrm>
              <a:prstGeom prst="ellipse">
                <a:avLst/>
              </a:prstGeom>
              <a:solidFill>
                <a:srgbClr val="FFFFFF"/>
              </a:solidFill>
              <a:ln w="1587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82" name="Line 38"/>
              <p:cNvSpPr>
                <a:spLocks noChangeShapeType="1"/>
              </p:cNvSpPr>
              <p:nvPr/>
            </p:nvSpPr>
            <p:spPr bwMode="auto">
              <a:xfrm flipV="1">
                <a:off x="3600" y="10656"/>
                <a:ext cx="288"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8855" name="Line 39"/>
            <p:cNvSpPr>
              <a:spLocks noChangeShapeType="1"/>
            </p:cNvSpPr>
            <p:nvPr/>
          </p:nvSpPr>
          <p:spPr bwMode="auto">
            <a:xfrm>
              <a:off x="3168" y="5184"/>
              <a:ext cx="26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 name="Freeform 40"/>
            <p:cNvSpPr>
              <a:spLocks noChangeAspect="1"/>
            </p:cNvSpPr>
            <p:nvPr/>
          </p:nvSpPr>
          <p:spPr bwMode="auto">
            <a:xfrm>
              <a:off x="7920" y="4104"/>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7" name="Freeform 41"/>
            <p:cNvSpPr>
              <a:spLocks noChangeAspect="1"/>
            </p:cNvSpPr>
            <p:nvPr/>
          </p:nvSpPr>
          <p:spPr bwMode="auto">
            <a:xfrm rot="5400000">
              <a:off x="6156" y="4788"/>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8" name="Line 42"/>
            <p:cNvSpPr>
              <a:spLocks noChangeShapeType="1"/>
            </p:cNvSpPr>
            <p:nvPr/>
          </p:nvSpPr>
          <p:spPr bwMode="auto">
            <a:xfrm>
              <a:off x="6624" y="5184"/>
              <a:ext cx="13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 name="Line 43"/>
            <p:cNvSpPr>
              <a:spLocks noChangeShapeType="1"/>
            </p:cNvSpPr>
            <p:nvPr/>
          </p:nvSpPr>
          <p:spPr bwMode="auto">
            <a:xfrm>
              <a:off x="7992" y="4896"/>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0" name="Line 44"/>
            <p:cNvSpPr>
              <a:spLocks noChangeShapeType="1"/>
            </p:cNvSpPr>
            <p:nvPr/>
          </p:nvSpPr>
          <p:spPr bwMode="auto">
            <a:xfrm flipV="1">
              <a:off x="7992" y="388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Line 45"/>
            <p:cNvSpPr>
              <a:spLocks noChangeShapeType="1"/>
            </p:cNvSpPr>
            <p:nvPr/>
          </p:nvSpPr>
          <p:spPr bwMode="auto">
            <a:xfrm flipH="1">
              <a:off x="3960" y="3888"/>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2" name="Line 46"/>
            <p:cNvSpPr>
              <a:spLocks noChangeShapeType="1"/>
            </p:cNvSpPr>
            <p:nvPr/>
          </p:nvSpPr>
          <p:spPr bwMode="auto">
            <a:xfrm flipV="1">
              <a:off x="3960" y="3888"/>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3" name="Line 47"/>
            <p:cNvSpPr>
              <a:spLocks noChangeShapeType="1"/>
            </p:cNvSpPr>
            <p:nvPr/>
          </p:nvSpPr>
          <p:spPr bwMode="auto">
            <a:xfrm flipH="1" flipV="1">
              <a:off x="7704" y="3600"/>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4" name="Line 48"/>
            <p:cNvSpPr>
              <a:spLocks noChangeShapeType="1"/>
            </p:cNvSpPr>
            <p:nvPr/>
          </p:nvSpPr>
          <p:spPr bwMode="auto">
            <a:xfrm flipH="1">
              <a:off x="3168" y="36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5" name="Line 49"/>
            <p:cNvSpPr>
              <a:spLocks noChangeShapeType="1"/>
            </p:cNvSpPr>
            <p:nvPr/>
          </p:nvSpPr>
          <p:spPr bwMode="auto">
            <a:xfrm flipV="1">
              <a:off x="3168" y="3600"/>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6" name="Line 50"/>
            <p:cNvSpPr>
              <a:spLocks noChangeShapeType="1"/>
            </p:cNvSpPr>
            <p:nvPr/>
          </p:nvSpPr>
          <p:spPr bwMode="auto">
            <a:xfrm>
              <a:off x="3168" y="4968"/>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7" name="Freeform 51"/>
            <p:cNvSpPr>
              <a:spLocks/>
            </p:cNvSpPr>
            <p:nvPr/>
          </p:nvSpPr>
          <p:spPr bwMode="auto">
            <a:xfrm>
              <a:off x="3024" y="5400"/>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78868" name="Line 52"/>
            <p:cNvSpPr>
              <a:spLocks noChangeShapeType="1"/>
            </p:cNvSpPr>
            <p:nvPr/>
          </p:nvSpPr>
          <p:spPr bwMode="auto">
            <a:xfrm>
              <a:off x="3960" y="4896"/>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9" name="Text Box 53"/>
            <p:cNvSpPr txBox="1">
              <a:spLocks noChangeArrowheads="1"/>
            </p:cNvSpPr>
            <p:nvPr/>
          </p:nvSpPr>
          <p:spPr bwMode="auto">
            <a:xfrm>
              <a:off x="5472" y="5256"/>
              <a:ext cx="1656"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Ground</a:t>
              </a:r>
            </a:p>
            <a:p>
              <a:pPr algn="ctr"/>
              <a:r>
                <a:rPr lang="en-US" altLang="en-US" sz="1200">
                  <a:latin typeface="Arial" panose="020B0604020202020204" pitchFamily="34" charset="0"/>
                </a:rPr>
                <a:t>Resistance,</a:t>
              </a:r>
            </a:p>
            <a:p>
              <a:pPr algn="ctr"/>
              <a:r>
                <a:rPr lang="en-US" altLang="en-US" sz="1200">
                  <a:latin typeface="Arial" panose="020B0604020202020204" pitchFamily="34" charset="0"/>
                </a:rPr>
                <a:t>R</a:t>
              </a:r>
              <a:r>
                <a:rPr lang="en-US" altLang="en-US" sz="1200" baseline="-25000">
                  <a:latin typeface="Arial" panose="020B0604020202020204" pitchFamily="34" charset="0"/>
                </a:rPr>
                <a:t>G</a:t>
              </a:r>
              <a:endParaRPr lang="en-US" altLang="en-US" sz="1200">
                <a:latin typeface="Arial" panose="020B0604020202020204" pitchFamily="34" charset="0"/>
              </a:endParaRPr>
            </a:p>
          </p:txBody>
        </p:sp>
        <p:sp>
          <p:nvSpPr>
            <p:cNvPr id="78870" name="Text Box 54"/>
            <p:cNvSpPr txBox="1">
              <a:spLocks noChangeArrowheads="1"/>
            </p:cNvSpPr>
            <p:nvPr/>
          </p:nvSpPr>
          <p:spPr bwMode="auto">
            <a:xfrm>
              <a:off x="7992" y="4032"/>
              <a:ext cx="16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Load</a:t>
              </a:r>
            </a:p>
            <a:p>
              <a:pPr algn="ctr"/>
              <a:r>
                <a:rPr lang="en-US" altLang="en-US" sz="1200">
                  <a:latin typeface="Arial" panose="020B0604020202020204" pitchFamily="34" charset="0"/>
                </a:rPr>
                <a:t>Resistance,</a:t>
              </a:r>
            </a:p>
            <a:p>
              <a:pPr algn="ctr"/>
              <a:r>
                <a:rPr lang="en-US" altLang="en-US" sz="1200">
                  <a:latin typeface="Arial" panose="020B0604020202020204" pitchFamily="34" charset="0"/>
                </a:rPr>
                <a:t>R</a:t>
              </a:r>
              <a:r>
                <a:rPr lang="en-US" altLang="en-US" sz="1200" baseline="-25000">
                  <a:latin typeface="Arial" panose="020B0604020202020204" pitchFamily="34" charset="0"/>
                </a:rPr>
                <a:t>L</a:t>
              </a:r>
              <a:endParaRPr lang="en-US" altLang="en-US" sz="1200">
                <a:latin typeface="Arial" panose="020B0604020202020204" pitchFamily="34" charset="0"/>
              </a:endParaRPr>
            </a:p>
          </p:txBody>
        </p:sp>
        <p:sp>
          <p:nvSpPr>
            <p:cNvPr id="78871" name="Freeform 55"/>
            <p:cNvSpPr>
              <a:spLocks noChangeAspect="1"/>
            </p:cNvSpPr>
            <p:nvPr/>
          </p:nvSpPr>
          <p:spPr bwMode="auto">
            <a:xfrm rot="5400000">
              <a:off x="4932" y="3204"/>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2" name="Text Box 56"/>
            <p:cNvSpPr txBox="1">
              <a:spLocks noChangeArrowheads="1"/>
            </p:cNvSpPr>
            <p:nvPr/>
          </p:nvSpPr>
          <p:spPr bwMode="auto">
            <a:xfrm>
              <a:off x="4248" y="2592"/>
              <a:ext cx="1656"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Source</a:t>
              </a:r>
            </a:p>
            <a:p>
              <a:pPr algn="ctr"/>
              <a:r>
                <a:rPr lang="en-US" altLang="en-US" sz="1200">
                  <a:latin typeface="Arial" panose="020B0604020202020204" pitchFamily="34" charset="0"/>
                </a:rPr>
                <a:t>Resistance,</a:t>
              </a:r>
            </a:p>
            <a:p>
              <a:pPr algn="ctr"/>
              <a:r>
                <a:rPr lang="en-US" altLang="en-US" sz="1200">
                  <a:latin typeface="Arial" panose="020B0604020202020204" pitchFamily="34" charset="0"/>
                </a:rPr>
                <a:t>R</a:t>
              </a:r>
              <a:r>
                <a:rPr lang="en-US" altLang="en-US" sz="1200" baseline="-25000">
                  <a:latin typeface="Arial" panose="020B0604020202020204" pitchFamily="34" charset="0"/>
                </a:rPr>
                <a:t>S</a:t>
              </a:r>
              <a:endParaRPr lang="en-US" altLang="en-US" sz="1200">
                <a:latin typeface="Arial" panose="020B0604020202020204" pitchFamily="34" charset="0"/>
              </a:endParaRPr>
            </a:p>
          </p:txBody>
        </p:sp>
        <p:sp>
          <p:nvSpPr>
            <p:cNvPr id="78873" name="Line 57"/>
            <p:cNvSpPr>
              <a:spLocks noChangeShapeType="1"/>
            </p:cNvSpPr>
            <p:nvPr/>
          </p:nvSpPr>
          <p:spPr bwMode="auto">
            <a:xfrm>
              <a:off x="5400" y="360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4" name="Freeform 58"/>
            <p:cNvSpPr>
              <a:spLocks noChangeAspect="1"/>
            </p:cNvSpPr>
            <p:nvPr/>
          </p:nvSpPr>
          <p:spPr bwMode="auto">
            <a:xfrm rot="5400000">
              <a:off x="6012" y="3492"/>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5" name="Line 59"/>
            <p:cNvSpPr>
              <a:spLocks noChangeShapeType="1"/>
            </p:cNvSpPr>
            <p:nvPr/>
          </p:nvSpPr>
          <p:spPr bwMode="auto">
            <a:xfrm>
              <a:off x="6480" y="3888"/>
              <a:ext cx="15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6" name="Text Box 60"/>
            <p:cNvSpPr txBox="1">
              <a:spLocks noChangeArrowheads="1"/>
            </p:cNvSpPr>
            <p:nvPr/>
          </p:nvSpPr>
          <p:spPr bwMode="auto">
            <a:xfrm>
              <a:off x="5328" y="3888"/>
              <a:ext cx="1656"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Measure</a:t>
              </a:r>
            </a:p>
            <a:p>
              <a:pPr algn="ctr"/>
              <a:r>
                <a:rPr lang="en-US" altLang="en-US" sz="1200">
                  <a:latin typeface="Arial" panose="020B0604020202020204" pitchFamily="34" charset="0"/>
                </a:rPr>
                <a:t>Resistance,</a:t>
              </a:r>
            </a:p>
            <a:p>
              <a:pPr algn="ctr"/>
              <a:r>
                <a:rPr lang="en-US" altLang="en-US" sz="1200">
                  <a:latin typeface="Arial" panose="020B0604020202020204" pitchFamily="34" charset="0"/>
                </a:rPr>
                <a:t>R</a:t>
              </a:r>
              <a:r>
                <a:rPr lang="en-US" altLang="en-US" sz="1200" baseline="-25000">
                  <a:latin typeface="Arial" panose="020B0604020202020204" pitchFamily="34" charset="0"/>
                </a:rPr>
                <a:t>M</a:t>
              </a:r>
              <a:endParaRPr lang="en-US" altLang="en-US" sz="1200">
                <a:latin typeface="Arial" panose="020B0604020202020204" pitchFamily="34" charset="0"/>
              </a:endParaRPr>
            </a:p>
          </p:txBody>
        </p:sp>
        <p:sp>
          <p:nvSpPr>
            <p:cNvPr id="78877" name="Rectangle 61"/>
            <p:cNvSpPr>
              <a:spLocks noChangeArrowheads="1"/>
            </p:cNvSpPr>
            <p:nvPr/>
          </p:nvSpPr>
          <p:spPr bwMode="auto">
            <a:xfrm>
              <a:off x="7704" y="3960"/>
              <a:ext cx="2088" cy="115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78" name="Text Box 62"/>
            <p:cNvSpPr txBox="1">
              <a:spLocks noChangeArrowheads="1"/>
            </p:cNvSpPr>
            <p:nvPr/>
          </p:nvSpPr>
          <p:spPr bwMode="auto">
            <a:xfrm>
              <a:off x="8136" y="3528"/>
              <a:ext cx="147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Arial" panose="020B0604020202020204" pitchFamily="34" charset="0"/>
                </a:rPr>
                <a:t>DUT</a:t>
              </a:r>
            </a:p>
          </p:txBody>
        </p:sp>
        <p:sp>
          <p:nvSpPr>
            <p:cNvPr id="78879" name="Text Box 63"/>
            <p:cNvSpPr txBox="1">
              <a:spLocks noChangeArrowheads="1"/>
            </p:cNvSpPr>
            <p:nvPr/>
          </p:nvSpPr>
          <p:spPr bwMode="auto">
            <a:xfrm>
              <a:off x="1512" y="4104"/>
              <a:ext cx="14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Test</a:t>
              </a:r>
            </a:p>
            <a:p>
              <a:pPr algn="ctr"/>
              <a:r>
                <a:rPr lang="en-US" altLang="en-US" sz="1200">
                  <a:latin typeface="Arial" panose="020B0604020202020204" pitchFamily="34" charset="0"/>
                </a:rPr>
                <a:t>Current,</a:t>
              </a:r>
            </a:p>
            <a:p>
              <a:pPr algn="ctr"/>
              <a:r>
                <a:rPr lang="en-US" altLang="en-US" sz="1200">
                  <a:latin typeface="Arial" panose="020B0604020202020204" pitchFamily="34" charset="0"/>
                </a:rPr>
                <a:t>I</a:t>
              </a:r>
              <a:r>
                <a:rPr lang="en-US" altLang="en-US" sz="1200" baseline="-25000">
                  <a:latin typeface="Arial" panose="020B0604020202020204" pitchFamily="34" charset="0"/>
                </a:rPr>
                <a:t>TEST</a:t>
              </a:r>
              <a:endParaRPr lang="en-US" altLang="en-US" sz="1200">
                <a:latin typeface="Arial" panose="020B0604020202020204" pitchFamily="34" charset="0"/>
              </a:endParaRPr>
            </a:p>
          </p:txBody>
        </p:sp>
        <p:sp>
          <p:nvSpPr>
            <p:cNvPr id="78880" name="Text Box 64"/>
            <p:cNvSpPr txBox="1">
              <a:spLocks noChangeArrowheads="1"/>
            </p:cNvSpPr>
            <p:nvPr/>
          </p:nvSpPr>
          <p:spPr bwMode="auto">
            <a:xfrm>
              <a:off x="4248" y="4320"/>
              <a:ext cx="86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V</a:t>
              </a:r>
              <a:r>
                <a:rPr lang="en-US" altLang="en-US" sz="1200" baseline="-25000">
                  <a:latin typeface="Arial" panose="020B0604020202020204" pitchFamily="34" charset="0"/>
                </a:rPr>
                <a:t>TEST</a:t>
              </a:r>
              <a:endParaRPr lang="en-US" altLang="en-US" sz="1200">
                <a:latin typeface="Arial" panose="020B0604020202020204"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bwMode="auto">
          <a:xfrm>
            <a:off x="228600" y="5334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Grounding</a:t>
            </a:r>
          </a:p>
          <a:p>
            <a:pPr lvl="2"/>
            <a:r>
              <a:rPr lang="en-US" altLang="en-US" smtClean="0"/>
              <a:t>Obviously, accurate mixed-signal testers can not be constructed using such a simple grounding scheme.  Instead, they use a signal which we will call device ground sense, or DGS, to carry the DUT’s 0 Volt reference back to each tester instrument.  Since the DGS signal is carried on a network of zero-current wires, the series resistances of these wires do not result in voltage measurement errors. Any number of tester instruments can use the DGS line as a zero volt reference, provided that they do not pull current from DGS.  Consequently, each tester instrument typically contains a high input impedance voltage follower to buffer the voltage on DGS.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Grounding</a:t>
            </a:r>
          </a:p>
          <a:p>
            <a:pPr lvl="2"/>
            <a:r>
              <a:rPr lang="en-US" altLang="en-US" sz="2000" smtClean="0"/>
              <a:t>The DGS signal is often routed all the way to a point near the DUT which serves as the true 0 Volt reference point of the entire test system.  This single point is known by several names, including star ground and device zero.  We will use the term “device zero”, or DZ, to refer to this point in the circuit. All measurement instruments should be referenced to the DIB’s DZ voltage.</a:t>
            </a:r>
          </a:p>
        </p:txBody>
      </p:sp>
      <p:grpSp>
        <p:nvGrpSpPr>
          <p:cNvPr id="80899" name="Group 3"/>
          <p:cNvGrpSpPr>
            <a:grpSpLocks/>
          </p:cNvGrpSpPr>
          <p:nvPr/>
        </p:nvGrpSpPr>
        <p:grpSpPr bwMode="auto">
          <a:xfrm>
            <a:off x="1584325" y="3978275"/>
            <a:ext cx="5807075" cy="2193925"/>
            <a:chOff x="1656" y="2016"/>
            <a:chExt cx="9144" cy="3456"/>
          </a:xfrm>
        </p:grpSpPr>
        <p:grpSp>
          <p:nvGrpSpPr>
            <p:cNvPr id="80900" name="Group 4"/>
            <p:cNvGrpSpPr>
              <a:grpSpLocks/>
            </p:cNvGrpSpPr>
            <p:nvPr/>
          </p:nvGrpSpPr>
          <p:grpSpPr bwMode="auto">
            <a:xfrm>
              <a:off x="2979" y="3240"/>
              <a:ext cx="504" cy="648"/>
              <a:chOff x="2520" y="4320"/>
              <a:chExt cx="504" cy="648"/>
            </a:xfrm>
          </p:grpSpPr>
          <p:sp>
            <p:nvSpPr>
              <p:cNvPr id="80939" name="Oval 5"/>
              <p:cNvSpPr>
                <a:spLocks noChangeArrowheads="1"/>
              </p:cNvSpPr>
              <p:nvPr/>
            </p:nvSpPr>
            <p:spPr bwMode="auto">
              <a:xfrm>
                <a:off x="2664" y="4608"/>
                <a:ext cx="360" cy="36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40" name="Oval 6"/>
              <p:cNvSpPr>
                <a:spLocks noChangeArrowheads="1"/>
              </p:cNvSpPr>
              <p:nvPr/>
            </p:nvSpPr>
            <p:spPr bwMode="auto">
              <a:xfrm>
                <a:off x="2664" y="4320"/>
                <a:ext cx="360" cy="36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41" name="Line 7"/>
              <p:cNvSpPr>
                <a:spLocks noChangeShapeType="1"/>
              </p:cNvSpPr>
              <p:nvPr/>
            </p:nvSpPr>
            <p:spPr bwMode="auto">
              <a:xfrm flipV="1">
                <a:off x="2520" y="4392"/>
                <a:ext cx="0"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0901" name="Group 8"/>
            <p:cNvGrpSpPr>
              <a:grpSpLocks/>
            </p:cNvGrpSpPr>
            <p:nvPr/>
          </p:nvGrpSpPr>
          <p:grpSpPr bwMode="auto">
            <a:xfrm>
              <a:off x="3816" y="3096"/>
              <a:ext cx="576" cy="576"/>
              <a:chOff x="3456" y="10512"/>
              <a:chExt cx="576" cy="576"/>
            </a:xfrm>
          </p:grpSpPr>
          <p:sp>
            <p:nvSpPr>
              <p:cNvPr id="80937" name="Oval 9"/>
              <p:cNvSpPr>
                <a:spLocks noChangeArrowheads="1"/>
              </p:cNvSpPr>
              <p:nvPr/>
            </p:nvSpPr>
            <p:spPr bwMode="auto">
              <a:xfrm>
                <a:off x="3456" y="10512"/>
                <a:ext cx="576" cy="576"/>
              </a:xfrm>
              <a:prstGeom prst="ellipse">
                <a:avLst/>
              </a:prstGeom>
              <a:solidFill>
                <a:srgbClr val="FFFFFF"/>
              </a:solidFill>
              <a:ln w="1587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38" name="Line 10"/>
              <p:cNvSpPr>
                <a:spLocks noChangeShapeType="1"/>
              </p:cNvSpPr>
              <p:nvPr/>
            </p:nvSpPr>
            <p:spPr bwMode="auto">
              <a:xfrm flipV="1">
                <a:off x="3600" y="10656"/>
                <a:ext cx="288"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0902" name="Line 11"/>
            <p:cNvSpPr>
              <a:spLocks noChangeShapeType="1"/>
            </p:cNvSpPr>
            <p:nvPr/>
          </p:nvSpPr>
          <p:spPr bwMode="auto">
            <a:xfrm>
              <a:off x="3312" y="4392"/>
              <a:ext cx="26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Freeform 12"/>
            <p:cNvSpPr>
              <a:spLocks noChangeAspect="1"/>
            </p:cNvSpPr>
            <p:nvPr/>
          </p:nvSpPr>
          <p:spPr bwMode="auto">
            <a:xfrm>
              <a:off x="8064" y="3024"/>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4" name="Freeform 13"/>
            <p:cNvSpPr>
              <a:spLocks noChangeAspect="1"/>
            </p:cNvSpPr>
            <p:nvPr/>
          </p:nvSpPr>
          <p:spPr bwMode="auto">
            <a:xfrm rot="5400000">
              <a:off x="6300" y="3996"/>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5" name="Line 14"/>
            <p:cNvSpPr>
              <a:spLocks noChangeShapeType="1"/>
            </p:cNvSpPr>
            <p:nvPr/>
          </p:nvSpPr>
          <p:spPr bwMode="auto">
            <a:xfrm>
              <a:off x="6768" y="4392"/>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Line 15"/>
            <p:cNvSpPr>
              <a:spLocks noChangeShapeType="1"/>
            </p:cNvSpPr>
            <p:nvPr/>
          </p:nvSpPr>
          <p:spPr bwMode="auto">
            <a:xfrm>
              <a:off x="8136" y="3816"/>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16"/>
            <p:cNvSpPr>
              <a:spLocks noChangeShapeType="1"/>
            </p:cNvSpPr>
            <p:nvPr/>
          </p:nvSpPr>
          <p:spPr bwMode="auto">
            <a:xfrm flipV="1">
              <a:off x="8136" y="280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17"/>
            <p:cNvSpPr>
              <a:spLocks noChangeShapeType="1"/>
            </p:cNvSpPr>
            <p:nvPr/>
          </p:nvSpPr>
          <p:spPr bwMode="auto">
            <a:xfrm flipH="1">
              <a:off x="4104" y="2808"/>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18"/>
            <p:cNvSpPr>
              <a:spLocks noChangeShapeType="1"/>
            </p:cNvSpPr>
            <p:nvPr/>
          </p:nvSpPr>
          <p:spPr bwMode="auto">
            <a:xfrm flipV="1">
              <a:off x="4104" y="2808"/>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0" name="Line 19"/>
            <p:cNvSpPr>
              <a:spLocks noChangeShapeType="1"/>
            </p:cNvSpPr>
            <p:nvPr/>
          </p:nvSpPr>
          <p:spPr bwMode="auto">
            <a:xfrm flipH="1" flipV="1">
              <a:off x="7848" y="2520"/>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1" name="Line 20"/>
            <p:cNvSpPr>
              <a:spLocks noChangeShapeType="1"/>
            </p:cNvSpPr>
            <p:nvPr/>
          </p:nvSpPr>
          <p:spPr bwMode="auto">
            <a:xfrm flipH="1">
              <a:off x="3312" y="252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2" name="Line 21"/>
            <p:cNvSpPr>
              <a:spLocks noChangeShapeType="1"/>
            </p:cNvSpPr>
            <p:nvPr/>
          </p:nvSpPr>
          <p:spPr bwMode="auto">
            <a:xfrm flipV="1">
              <a:off x="3312" y="2520"/>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3" name="Line 22"/>
            <p:cNvSpPr>
              <a:spLocks noChangeShapeType="1"/>
            </p:cNvSpPr>
            <p:nvPr/>
          </p:nvSpPr>
          <p:spPr bwMode="auto">
            <a:xfrm>
              <a:off x="3312" y="388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4" name="Freeform 23"/>
            <p:cNvSpPr>
              <a:spLocks/>
            </p:cNvSpPr>
            <p:nvPr/>
          </p:nvSpPr>
          <p:spPr bwMode="auto">
            <a:xfrm>
              <a:off x="3168" y="460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80915" name="Line 24"/>
            <p:cNvSpPr>
              <a:spLocks noChangeShapeType="1"/>
            </p:cNvSpPr>
            <p:nvPr/>
          </p:nvSpPr>
          <p:spPr bwMode="auto">
            <a:xfrm>
              <a:off x="4104" y="3672"/>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6" name="Text Box 25"/>
            <p:cNvSpPr txBox="1">
              <a:spLocks noChangeArrowheads="1"/>
            </p:cNvSpPr>
            <p:nvPr/>
          </p:nvSpPr>
          <p:spPr bwMode="auto">
            <a:xfrm>
              <a:off x="5616" y="4464"/>
              <a:ext cx="165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R</a:t>
              </a:r>
              <a:r>
                <a:rPr lang="en-US" altLang="en-US" sz="1200" baseline="-25000">
                  <a:latin typeface="Arial" panose="020B0604020202020204" pitchFamily="34" charset="0"/>
                </a:rPr>
                <a:t>G</a:t>
              </a:r>
              <a:endParaRPr lang="en-US" altLang="en-US" sz="1200">
                <a:latin typeface="Arial" panose="020B0604020202020204" pitchFamily="34" charset="0"/>
              </a:endParaRPr>
            </a:p>
          </p:txBody>
        </p:sp>
        <p:sp>
          <p:nvSpPr>
            <p:cNvPr id="80917" name="Text Box 26"/>
            <p:cNvSpPr txBox="1">
              <a:spLocks noChangeArrowheads="1"/>
            </p:cNvSpPr>
            <p:nvPr/>
          </p:nvSpPr>
          <p:spPr bwMode="auto">
            <a:xfrm>
              <a:off x="8136" y="2952"/>
              <a:ext cx="16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Load</a:t>
              </a:r>
            </a:p>
            <a:p>
              <a:pPr algn="ctr"/>
              <a:r>
                <a:rPr lang="en-US" altLang="en-US" sz="1200">
                  <a:latin typeface="Arial" panose="020B0604020202020204" pitchFamily="34" charset="0"/>
                </a:rPr>
                <a:t>Resistance,</a:t>
              </a:r>
            </a:p>
            <a:p>
              <a:pPr algn="ctr"/>
              <a:r>
                <a:rPr lang="en-US" altLang="en-US" sz="1200">
                  <a:latin typeface="Arial" panose="020B0604020202020204" pitchFamily="34" charset="0"/>
                </a:rPr>
                <a:t>R</a:t>
              </a:r>
              <a:r>
                <a:rPr lang="en-US" altLang="en-US" sz="1200" baseline="-25000">
                  <a:latin typeface="Arial" panose="020B0604020202020204" pitchFamily="34" charset="0"/>
                </a:rPr>
                <a:t>L</a:t>
              </a:r>
              <a:endParaRPr lang="en-US" altLang="en-US" sz="1200">
                <a:latin typeface="Arial" panose="020B0604020202020204" pitchFamily="34" charset="0"/>
              </a:endParaRPr>
            </a:p>
          </p:txBody>
        </p:sp>
        <p:sp>
          <p:nvSpPr>
            <p:cNvPr id="80918" name="Freeform 27"/>
            <p:cNvSpPr>
              <a:spLocks noChangeAspect="1"/>
            </p:cNvSpPr>
            <p:nvPr/>
          </p:nvSpPr>
          <p:spPr bwMode="auto">
            <a:xfrm rot="5400000">
              <a:off x="5076" y="2124"/>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19" name="Text Box 28"/>
            <p:cNvSpPr txBox="1">
              <a:spLocks noChangeArrowheads="1"/>
            </p:cNvSpPr>
            <p:nvPr/>
          </p:nvSpPr>
          <p:spPr bwMode="auto">
            <a:xfrm>
              <a:off x="4320" y="2016"/>
              <a:ext cx="165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R</a:t>
              </a:r>
              <a:r>
                <a:rPr lang="en-US" altLang="en-US" sz="1200" baseline="-25000">
                  <a:latin typeface="Arial" panose="020B0604020202020204" pitchFamily="34" charset="0"/>
                </a:rPr>
                <a:t>S</a:t>
              </a:r>
              <a:endParaRPr lang="en-US" altLang="en-US" sz="1200">
                <a:latin typeface="Arial" panose="020B0604020202020204" pitchFamily="34" charset="0"/>
              </a:endParaRPr>
            </a:p>
          </p:txBody>
        </p:sp>
        <p:sp>
          <p:nvSpPr>
            <p:cNvPr id="80920" name="Line 29"/>
            <p:cNvSpPr>
              <a:spLocks noChangeShapeType="1"/>
            </p:cNvSpPr>
            <p:nvPr/>
          </p:nvSpPr>
          <p:spPr bwMode="auto">
            <a:xfrm>
              <a:off x="5544" y="252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1" name="Freeform 30"/>
            <p:cNvSpPr>
              <a:spLocks noChangeAspect="1"/>
            </p:cNvSpPr>
            <p:nvPr/>
          </p:nvSpPr>
          <p:spPr bwMode="auto">
            <a:xfrm rot="5400000">
              <a:off x="6156" y="2412"/>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22" name="Line 31"/>
            <p:cNvSpPr>
              <a:spLocks noChangeShapeType="1"/>
            </p:cNvSpPr>
            <p:nvPr/>
          </p:nvSpPr>
          <p:spPr bwMode="auto">
            <a:xfrm>
              <a:off x="6624" y="2808"/>
              <a:ext cx="15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3" name="Text Box 32"/>
            <p:cNvSpPr txBox="1">
              <a:spLocks noChangeArrowheads="1"/>
            </p:cNvSpPr>
            <p:nvPr/>
          </p:nvSpPr>
          <p:spPr bwMode="auto">
            <a:xfrm>
              <a:off x="5832" y="288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R</a:t>
              </a:r>
              <a:r>
                <a:rPr lang="en-US" altLang="en-US" sz="1200" baseline="-25000">
                  <a:latin typeface="Arial" panose="020B0604020202020204" pitchFamily="34" charset="0"/>
                </a:rPr>
                <a:t>M</a:t>
              </a:r>
              <a:endParaRPr lang="en-US" altLang="en-US" sz="1200">
                <a:latin typeface="Arial" panose="020B0604020202020204" pitchFamily="34" charset="0"/>
              </a:endParaRPr>
            </a:p>
          </p:txBody>
        </p:sp>
        <p:sp>
          <p:nvSpPr>
            <p:cNvPr id="80924" name="Rectangle 33"/>
            <p:cNvSpPr>
              <a:spLocks noChangeArrowheads="1"/>
            </p:cNvSpPr>
            <p:nvPr/>
          </p:nvSpPr>
          <p:spPr bwMode="auto">
            <a:xfrm>
              <a:off x="7848" y="2880"/>
              <a:ext cx="2088" cy="115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25" name="Text Box 34"/>
            <p:cNvSpPr txBox="1">
              <a:spLocks noChangeArrowheads="1"/>
            </p:cNvSpPr>
            <p:nvPr/>
          </p:nvSpPr>
          <p:spPr bwMode="auto">
            <a:xfrm>
              <a:off x="8280" y="2448"/>
              <a:ext cx="147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a:latin typeface="Arial" panose="020B0604020202020204" pitchFamily="34" charset="0"/>
                </a:rPr>
                <a:t>DUT</a:t>
              </a:r>
            </a:p>
          </p:txBody>
        </p:sp>
        <p:sp>
          <p:nvSpPr>
            <p:cNvPr id="80926" name="Text Box 35"/>
            <p:cNvSpPr txBox="1">
              <a:spLocks noChangeArrowheads="1"/>
            </p:cNvSpPr>
            <p:nvPr/>
          </p:nvSpPr>
          <p:spPr bwMode="auto">
            <a:xfrm>
              <a:off x="1656" y="3024"/>
              <a:ext cx="14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Test</a:t>
              </a:r>
            </a:p>
            <a:p>
              <a:pPr algn="ctr"/>
              <a:r>
                <a:rPr lang="en-US" altLang="en-US" sz="1200">
                  <a:latin typeface="Arial" panose="020B0604020202020204" pitchFamily="34" charset="0"/>
                </a:rPr>
                <a:t>Current,</a:t>
              </a:r>
            </a:p>
            <a:p>
              <a:pPr algn="ctr"/>
              <a:r>
                <a:rPr lang="en-US" altLang="en-US" sz="1200">
                  <a:latin typeface="Arial" panose="020B0604020202020204" pitchFamily="34" charset="0"/>
                </a:rPr>
                <a:t>I</a:t>
              </a:r>
              <a:r>
                <a:rPr lang="en-US" altLang="en-US" sz="1200" baseline="-25000">
                  <a:latin typeface="Arial" panose="020B0604020202020204" pitchFamily="34" charset="0"/>
                </a:rPr>
                <a:t>TEST</a:t>
              </a:r>
              <a:endParaRPr lang="en-US" altLang="en-US" sz="1200">
                <a:latin typeface="Arial" panose="020B0604020202020204" pitchFamily="34" charset="0"/>
              </a:endParaRPr>
            </a:p>
          </p:txBody>
        </p:sp>
        <p:sp>
          <p:nvSpPr>
            <p:cNvPr id="80927" name="Text Box 36"/>
            <p:cNvSpPr txBox="1">
              <a:spLocks noChangeArrowheads="1"/>
            </p:cNvSpPr>
            <p:nvPr/>
          </p:nvSpPr>
          <p:spPr bwMode="auto">
            <a:xfrm>
              <a:off x="4392" y="3096"/>
              <a:ext cx="86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V</a:t>
              </a:r>
              <a:r>
                <a:rPr lang="en-US" altLang="en-US" sz="1200" baseline="-25000">
                  <a:latin typeface="Arial" panose="020B0604020202020204" pitchFamily="34" charset="0"/>
                </a:rPr>
                <a:t>TEST</a:t>
              </a:r>
              <a:endParaRPr lang="en-US" altLang="en-US" sz="1200">
                <a:latin typeface="Arial" panose="020B0604020202020204" pitchFamily="34" charset="0"/>
              </a:endParaRPr>
            </a:p>
          </p:txBody>
        </p:sp>
        <p:sp>
          <p:nvSpPr>
            <p:cNvPr id="80928" name="Line 37"/>
            <p:cNvSpPr>
              <a:spLocks noChangeShapeType="1"/>
            </p:cNvSpPr>
            <p:nvPr/>
          </p:nvSpPr>
          <p:spPr bwMode="auto">
            <a:xfrm flipH="1">
              <a:off x="7848" y="4104"/>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9" name="Freeform 38"/>
            <p:cNvSpPr>
              <a:spLocks noChangeAspect="1"/>
            </p:cNvSpPr>
            <p:nvPr/>
          </p:nvSpPr>
          <p:spPr bwMode="auto">
            <a:xfrm rot="5400000">
              <a:off x="5580" y="3708"/>
              <a:ext cx="144" cy="792"/>
            </a:xfrm>
            <a:custGeom>
              <a:avLst/>
              <a:gdLst>
                <a:gd name="T0" fmla="*/ 36 w 288"/>
                <a:gd name="T1" fmla="*/ 396 h 1584"/>
                <a:gd name="T2" fmla="*/ 36 w 288"/>
                <a:gd name="T3" fmla="*/ 306 h 1584"/>
                <a:gd name="T4" fmla="*/ 0 w 288"/>
                <a:gd name="T5" fmla="*/ 288 h 1584"/>
                <a:gd name="T6" fmla="*/ 72 w 288"/>
                <a:gd name="T7" fmla="*/ 252 h 1584"/>
                <a:gd name="T8" fmla="*/ 0 w 288"/>
                <a:gd name="T9" fmla="*/ 216 h 1584"/>
                <a:gd name="T10" fmla="*/ 72 w 288"/>
                <a:gd name="T11" fmla="*/ 180 h 1584"/>
                <a:gd name="T12" fmla="*/ 0 w 288"/>
                <a:gd name="T13" fmla="*/ 144 h 1584"/>
                <a:gd name="T14" fmla="*/ 72 w 288"/>
                <a:gd name="T15" fmla="*/ 108 h 1584"/>
                <a:gd name="T16" fmla="*/ 36 w 288"/>
                <a:gd name="T17" fmla="*/ 90 h 1584"/>
                <a:gd name="T18" fmla="*/ 36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584"/>
                <a:gd name="T32" fmla="*/ 288 w 288"/>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0" name="Line 39"/>
            <p:cNvSpPr>
              <a:spLocks noChangeShapeType="1"/>
            </p:cNvSpPr>
            <p:nvPr/>
          </p:nvSpPr>
          <p:spPr bwMode="auto">
            <a:xfrm flipV="1">
              <a:off x="4104" y="4104"/>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1" name="Line 40"/>
            <p:cNvSpPr>
              <a:spLocks noChangeShapeType="1"/>
            </p:cNvSpPr>
            <p:nvPr/>
          </p:nvSpPr>
          <p:spPr bwMode="auto">
            <a:xfrm>
              <a:off x="6048" y="4104"/>
              <a:ext cx="2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2" name="Text Box 41"/>
            <p:cNvSpPr txBox="1">
              <a:spLocks noChangeArrowheads="1"/>
            </p:cNvSpPr>
            <p:nvPr/>
          </p:nvSpPr>
          <p:spPr bwMode="auto">
            <a:xfrm>
              <a:off x="5328" y="360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R</a:t>
              </a:r>
              <a:r>
                <a:rPr lang="en-US" altLang="en-US" sz="1200" baseline="-25000">
                  <a:latin typeface="Arial" panose="020B0604020202020204" pitchFamily="34" charset="0"/>
                </a:rPr>
                <a:t>M</a:t>
              </a:r>
              <a:endParaRPr lang="en-US" altLang="en-US" sz="1200">
                <a:latin typeface="Arial" panose="020B0604020202020204" pitchFamily="34" charset="0"/>
              </a:endParaRPr>
            </a:p>
          </p:txBody>
        </p:sp>
        <p:sp>
          <p:nvSpPr>
            <p:cNvPr id="80933" name="Text Box 42"/>
            <p:cNvSpPr txBox="1">
              <a:spLocks noChangeArrowheads="1"/>
            </p:cNvSpPr>
            <p:nvPr/>
          </p:nvSpPr>
          <p:spPr bwMode="auto">
            <a:xfrm>
              <a:off x="7200" y="4680"/>
              <a:ext cx="2304"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Device Ground Sense (DGS) Line</a:t>
              </a:r>
            </a:p>
          </p:txBody>
        </p:sp>
        <p:sp>
          <p:nvSpPr>
            <p:cNvPr id="80934" name="Line 43"/>
            <p:cNvSpPr>
              <a:spLocks noChangeShapeType="1"/>
            </p:cNvSpPr>
            <p:nvPr/>
          </p:nvSpPr>
          <p:spPr bwMode="auto">
            <a:xfrm flipH="1" flipV="1">
              <a:off x="7056" y="4176"/>
              <a:ext cx="360" cy="6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5" name="Text Box 44"/>
            <p:cNvSpPr txBox="1">
              <a:spLocks noChangeArrowheads="1"/>
            </p:cNvSpPr>
            <p:nvPr/>
          </p:nvSpPr>
          <p:spPr bwMode="auto">
            <a:xfrm>
              <a:off x="8640" y="4248"/>
              <a:ext cx="21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a:latin typeface="Arial" panose="020B0604020202020204" pitchFamily="34" charset="0"/>
                </a:rPr>
                <a:t>Device Zero (DZ)</a:t>
              </a:r>
            </a:p>
          </p:txBody>
        </p:sp>
        <p:sp>
          <p:nvSpPr>
            <p:cNvPr id="80936" name="Line 45"/>
            <p:cNvSpPr>
              <a:spLocks noChangeShapeType="1"/>
            </p:cNvSpPr>
            <p:nvPr/>
          </p:nvSpPr>
          <p:spPr bwMode="auto">
            <a:xfrm flipH="1" flipV="1">
              <a:off x="8208" y="4176"/>
              <a:ext cx="504"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Power Distribution</a:t>
            </a:r>
          </a:p>
        </p:txBody>
      </p:sp>
      <p:grpSp>
        <p:nvGrpSpPr>
          <p:cNvPr id="81923" name="Group 4"/>
          <p:cNvGrpSpPr>
            <a:grpSpLocks/>
          </p:cNvGrpSpPr>
          <p:nvPr/>
        </p:nvGrpSpPr>
        <p:grpSpPr bwMode="auto">
          <a:xfrm>
            <a:off x="1189038" y="1828800"/>
            <a:ext cx="6735762" cy="4191000"/>
            <a:chOff x="1872" y="8712"/>
            <a:chExt cx="8208" cy="4896"/>
          </a:xfrm>
        </p:grpSpPr>
        <p:sp>
          <p:nvSpPr>
            <p:cNvPr id="81924" name="Text Box 5"/>
            <p:cNvSpPr txBox="1">
              <a:spLocks noChangeArrowheads="1"/>
            </p:cNvSpPr>
            <p:nvPr/>
          </p:nvSpPr>
          <p:spPr bwMode="auto">
            <a:xfrm>
              <a:off x="1872" y="8856"/>
              <a:ext cx="1152" cy="1152"/>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Source 1</a:t>
              </a:r>
            </a:p>
          </p:txBody>
        </p:sp>
        <p:sp>
          <p:nvSpPr>
            <p:cNvPr id="81925" name="Text Box 6"/>
            <p:cNvSpPr txBox="1">
              <a:spLocks noChangeArrowheads="1"/>
            </p:cNvSpPr>
            <p:nvPr/>
          </p:nvSpPr>
          <p:spPr bwMode="auto">
            <a:xfrm>
              <a:off x="1872" y="10584"/>
              <a:ext cx="1152" cy="1152"/>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Source 2</a:t>
              </a:r>
            </a:p>
          </p:txBody>
        </p:sp>
        <p:sp>
          <p:nvSpPr>
            <p:cNvPr id="81926" name="Text Box 7"/>
            <p:cNvSpPr txBox="1">
              <a:spLocks noChangeArrowheads="1"/>
            </p:cNvSpPr>
            <p:nvPr/>
          </p:nvSpPr>
          <p:spPr bwMode="auto">
            <a:xfrm>
              <a:off x="1872" y="12240"/>
              <a:ext cx="1152" cy="1152"/>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Source 3</a:t>
              </a:r>
            </a:p>
          </p:txBody>
        </p:sp>
        <p:sp>
          <p:nvSpPr>
            <p:cNvPr id="81927" name="Oval 8"/>
            <p:cNvSpPr>
              <a:spLocks noChangeArrowheads="1"/>
            </p:cNvSpPr>
            <p:nvPr/>
          </p:nvSpPr>
          <p:spPr bwMode="auto">
            <a:xfrm>
              <a:off x="4320" y="9360"/>
              <a:ext cx="3888" cy="3888"/>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28" name="Rectangle 9"/>
            <p:cNvSpPr>
              <a:spLocks noChangeArrowheads="1"/>
            </p:cNvSpPr>
            <p:nvPr/>
          </p:nvSpPr>
          <p:spPr bwMode="auto">
            <a:xfrm>
              <a:off x="5832" y="10872"/>
              <a:ext cx="864" cy="8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29" name="Line 10"/>
            <p:cNvSpPr>
              <a:spLocks noChangeShapeType="1"/>
            </p:cNvSpPr>
            <p:nvPr/>
          </p:nvSpPr>
          <p:spPr bwMode="auto">
            <a:xfrm>
              <a:off x="3024" y="12672"/>
              <a:ext cx="2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0" name="Line 11"/>
            <p:cNvSpPr>
              <a:spLocks noChangeShapeType="1"/>
            </p:cNvSpPr>
            <p:nvPr/>
          </p:nvSpPr>
          <p:spPr bwMode="auto">
            <a:xfrm>
              <a:off x="3024" y="12384"/>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1" name="Line 12"/>
            <p:cNvSpPr>
              <a:spLocks noChangeShapeType="1"/>
            </p:cNvSpPr>
            <p:nvPr/>
          </p:nvSpPr>
          <p:spPr bwMode="auto">
            <a:xfrm>
              <a:off x="3024" y="13248"/>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2" name="Line 13"/>
            <p:cNvSpPr>
              <a:spLocks noChangeShapeType="1"/>
            </p:cNvSpPr>
            <p:nvPr/>
          </p:nvSpPr>
          <p:spPr bwMode="auto">
            <a:xfrm>
              <a:off x="3024" y="12960"/>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3" name="Text Box 14"/>
            <p:cNvSpPr txBox="1">
              <a:spLocks noChangeArrowheads="1"/>
            </p:cNvSpPr>
            <p:nvPr/>
          </p:nvSpPr>
          <p:spPr bwMode="auto">
            <a:xfrm>
              <a:off x="2880" y="12096"/>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HF</a:t>
              </a:r>
            </a:p>
          </p:txBody>
        </p:sp>
        <p:sp>
          <p:nvSpPr>
            <p:cNvPr id="81934" name="Text Box 15"/>
            <p:cNvSpPr txBox="1">
              <a:spLocks noChangeArrowheads="1"/>
            </p:cNvSpPr>
            <p:nvPr/>
          </p:nvSpPr>
          <p:spPr bwMode="auto">
            <a:xfrm>
              <a:off x="2880" y="12384"/>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HS</a:t>
              </a:r>
            </a:p>
          </p:txBody>
        </p:sp>
        <p:sp>
          <p:nvSpPr>
            <p:cNvPr id="81935" name="Text Box 16"/>
            <p:cNvSpPr txBox="1">
              <a:spLocks noChangeArrowheads="1"/>
            </p:cNvSpPr>
            <p:nvPr/>
          </p:nvSpPr>
          <p:spPr bwMode="auto">
            <a:xfrm>
              <a:off x="2880" y="12672"/>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LF</a:t>
              </a:r>
            </a:p>
          </p:txBody>
        </p:sp>
        <p:sp>
          <p:nvSpPr>
            <p:cNvPr id="81936" name="Text Box 17"/>
            <p:cNvSpPr txBox="1">
              <a:spLocks noChangeArrowheads="1"/>
            </p:cNvSpPr>
            <p:nvPr/>
          </p:nvSpPr>
          <p:spPr bwMode="auto">
            <a:xfrm>
              <a:off x="2880" y="12960"/>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LS</a:t>
              </a:r>
            </a:p>
          </p:txBody>
        </p:sp>
        <p:sp>
          <p:nvSpPr>
            <p:cNvPr id="81937" name="Line 18"/>
            <p:cNvSpPr>
              <a:spLocks noChangeShapeType="1"/>
            </p:cNvSpPr>
            <p:nvPr/>
          </p:nvSpPr>
          <p:spPr bwMode="auto">
            <a:xfrm>
              <a:off x="3024" y="11016"/>
              <a:ext cx="16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8" name="Line 19"/>
            <p:cNvSpPr>
              <a:spLocks noChangeShapeType="1"/>
            </p:cNvSpPr>
            <p:nvPr/>
          </p:nvSpPr>
          <p:spPr bwMode="auto">
            <a:xfrm>
              <a:off x="3024" y="10728"/>
              <a:ext cx="19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9" name="Line 20"/>
            <p:cNvSpPr>
              <a:spLocks noChangeShapeType="1"/>
            </p:cNvSpPr>
            <p:nvPr/>
          </p:nvSpPr>
          <p:spPr bwMode="auto">
            <a:xfrm>
              <a:off x="3024" y="11592"/>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0" name="Line 21"/>
            <p:cNvSpPr>
              <a:spLocks noChangeShapeType="1"/>
            </p:cNvSpPr>
            <p:nvPr/>
          </p:nvSpPr>
          <p:spPr bwMode="auto">
            <a:xfrm>
              <a:off x="3024" y="11304"/>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1" name="Text Box 22"/>
            <p:cNvSpPr txBox="1">
              <a:spLocks noChangeArrowheads="1"/>
            </p:cNvSpPr>
            <p:nvPr/>
          </p:nvSpPr>
          <p:spPr bwMode="auto">
            <a:xfrm>
              <a:off x="2880" y="10440"/>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HF</a:t>
              </a:r>
            </a:p>
          </p:txBody>
        </p:sp>
        <p:sp>
          <p:nvSpPr>
            <p:cNvPr id="81942" name="Text Box 23"/>
            <p:cNvSpPr txBox="1">
              <a:spLocks noChangeArrowheads="1"/>
            </p:cNvSpPr>
            <p:nvPr/>
          </p:nvSpPr>
          <p:spPr bwMode="auto">
            <a:xfrm>
              <a:off x="2880" y="10728"/>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HS</a:t>
              </a:r>
            </a:p>
          </p:txBody>
        </p:sp>
        <p:sp>
          <p:nvSpPr>
            <p:cNvPr id="81943" name="Text Box 24"/>
            <p:cNvSpPr txBox="1">
              <a:spLocks noChangeArrowheads="1"/>
            </p:cNvSpPr>
            <p:nvPr/>
          </p:nvSpPr>
          <p:spPr bwMode="auto">
            <a:xfrm>
              <a:off x="2880" y="11016"/>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LF</a:t>
              </a:r>
            </a:p>
          </p:txBody>
        </p:sp>
        <p:sp>
          <p:nvSpPr>
            <p:cNvPr id="81944" name="Text Box 25"/>
            <p:cNvSpPr txBox="1">
              <a:spLocks noChangeArrowheads="1"/>
            </p:cNvSpPr>
            <p:nvPr/>
          </p:nvSpPr>
          <p:spPr bwMode="auto">
            <a:xfrm>
              <a:off x="2880" y="11304"/>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LS</a:t>
              </a:r>
            </a:p>
          </p:txBody>
        </p:sp>
        <p:sp>
          <p:nvSpPr>
            <p:cNvPr id="81945" name="Line 26"/>
            <p:cNvSpPr>
              <a:spLocks noChangeShapeType="1"/>
            </p:cNvSpPr>
            <p:nvPr/>
          </p:nvSpPr>
          <p:spPr bwMode="auto">
            <a:xfrm>
              <a:off x="3024" y="9288"/>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6" name="Line 27"/>
            <p:cNvSpPr>
              <a:spLocks noChangeShapeType="1"/>
            </p:cNvSpPr>
            <p:nvPr/>
          </p:nvSpPr>
          <p:spPr bwMode="auto">
            <a:xfrm>
              <a:off x="3024" y="9000"/>
              <a:ext cx="32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7" name="Line 28"/>
            <p:cNvSpPr>
              <a:spLocks noChangeShapeType="1"/>
            </p:cNvSpPr>
            <p:nvPr/>
          </p:nvSpPr>
          <p:spPr bwMode="auto">
            <a:xfrm>
              <a:off x="3024" y="9864"/>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8" name="Line 29"/>
            <p:cNvSpPr>
              <a:spLocks noChangeShapeType="1"/>
            </p:cNvSpPr>
            <p:nvPr/>
          </p:nvSpPr>
          <p:spPr bwMode="auto">
            <a:xfrm>
              <a:off x="3024" y="9576"/>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Text Box 30"/>
            <p:cNvSpPr txBox="1">
              <a:spLocks noChangeArrowheads="1"/>
            </p:cNvSpPr>
            <p:nvPr/>
          </p:nvSpPr>
          <p:spPr bwMode="auto">
            <a:xfrm>
              <a:off x="2880" y="8712"/>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HF</a:t>
              </a:r>
            </a:p>
          </p:txBody>
        </p:sp>
        <p:sp>
          <p:nvSpPr>
            <p:cNvPr id="81950" name="Text Box 31"/>
            <p:cNvSpPr txBox="1">
              <a:spLocks noChangeArrowheads="1"/>
            </p:cNvSpPr>
            <p:nvPr/>
          </p:nvSpPr>
          <p:spPr bwMode="auto">
            <a:xfrm>
              <a:off x="2880" y="9000"/>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HS</a:t>
              </a:r>
            </a:p>
          </p:txBody>
        </p:sp>
        <p:sp>
          <p:nvSpPr>
            <p:cNvPr id="81951" name="Text Box 32"/>
            <p:cNvSpPr txBox="1">
              <a:spLocks noChangeArrowheads="1"/>
            </p:cNvSpPr>
            <p:nvPr/>
          </p:nvSpPr>
          <p:spPr bwMode="auto">
            <a:xfrm>
              <a:off x="2880" y="9288"/>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LF</a:t>
              </a:r>
            </a:p>
          </p:txBody>
        </p:sp>
        <p:sp>
          <p:nvSpPr>
            <p:cNvPr id="81952" name="Text Box 33"/>
            <p:cNvSpPr txBox="1">
              <a:spLocks noChangeArrowheads="1"/>
            </p:cNvSpPr>
            <p:nvPr/>
          </p:nvSpPr>
          <p:spPr bwMode="auto">
            <a:xfrm>
              <a:off x="2880" y="9576"/>
              <a:ext cx="79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LS</a:t>
              </a:r>
            </a:p>
          </p:txBody>
        </p:sp>
        <p:sp>
          <p:nvSpPr>
            <p:cNvPr id="81953" name="Text Box 34"/>
            <p:cNvSpPr txBox="1">
              <a:spLocks noChangeArrowheads="1"/>
            </p:cNvSpPr>
            <p:nvPr/>
          </p:nvSpPr>
          <p:spPr bwMode="auto">
            <a:xfrm>
              <a:off x="8712" y="8928"/>
              <a:ext cx="1368" cy="1080"/>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DC Meter</a:t>
              </a:r>
            </a:p>
          </p:txBody>
        </p:sp>
        <p:sp>
          <p:nvSpPr>
            <p:cNvPr id="81954" name="Text Box 35"/>
            <p:cNvSpPr txBox="1">
              <a:spLocks noChangeArrowheads="1"/>
            </p:cNvSpPr>
            <p:nvPr/>
          </p:nvSpPr>
          <p:spPr bwMode="auto">
            <a:xfrm>
              <a:off x="8712" y="12528"/>
              <a:ext cx="1368" cy="1080"/>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Digitizer</a:t>
              </a:r>
            </a:p>
          </p:txBody>
        </p:sp>
        <p:sp>
          <p:nvSpPr>
            <p:cNvPr id="81955" name="Text Box 36"/>
            <p:cNvSpPr txBox="1">
              <a:spLocks noChangeArrowheads="1"/>
            </p:cNvSpPr>
            <p:nvPr/>
          </p:nvSpPr>
          <p:spPr bwMode="auto">
            <a:xfrm>
              <a:off x="4608" y="9720"/>
              <a:ext cx="147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DIB</a:t>
              </a:r>
            </a:p>
          </p:txBody>
        </p:sp>
        <p:sp>
          <p:nvSpPr>
            <p:cNvPr id="81956" name="Text Box 37"/>
            <p:cNvSpPr txBox="1">
              <a:spLocks noChangeArrowheads="1"/>
            </p:cNvSpPr>
            <p:nvPr/>
          </p:nvSpPr>
          <p:spPr bwMode="auto">
            <a:xfrm>
              <a:off x="5544" y="11088"/>
              <a:ext cx="147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DUT</a:t>
              </a:r>
            </a:p>
          </p:txBody>
        </p:sp>
        <p:sp>
          <p:nvSpPr>
            <p:cNvPr id="81957" name="Freeform 38"/>
            <p:cNvSpPr>
              <a:spLocks/>
            </p:cNvSpPr>
            <p:nvPr/>
          </p:nvSpPr>
          <p:spPr bwMode="auto">
            <a:xfrm>
              <a:off x="6120" y="1216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81958" name="Line 39"/>
            <p:cNvSpPr>
              <a:spLocks noChangeShapeType="1"/>
            </p:cNvSpPr>
            <p:nvPr/>
          </p:nvSpPr>
          <p:spPr bwMode="auto">
            <a:xfrm flipV="1">
              <a:off x="6264" y="11736"/>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9" name="Line 40"/>
            <p:cNvSpPr>
              <a:spLocks noChangeShapeType="1"/>
            </p:cNvSpPr>
            <p:nvPr/>
          </p:nvSpPr>
          <p:spPr bwMode="auto">
            <a:xfrm>
              <a:off x="3888" y="1324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0" name="Line 41"/>
            <p:cNvSpPr>
              <a:spLocks noChangeShapeType="1"/>
            </p:cNvSpPr>
            <p:nvPr/>
          </p:nvSpPr>
          <p:spPr bwMode="auto">
            <a:xfrm>
              <a:off x="3888" y="13464"/>
              <a:ext cx="48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1" name="Line 42"/>
            <p:cNvSpPr>
              <a:spLocks noChangeShapeType="1"/>
            </p:cNvSpPr>
            <p:nvPr/>
          </p:nvSpPr>
          <p:spPr bwMode="auto">
            <a:xfrm flipV="1">
              <a:off x="8496" y="9864"/>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2" name="Line 43"/>
            <p:cNvSpPr>
              <a:spLocks noChangeShapeType="1"/>
            </p:cNvSpPr>
            <p:nvPr/>
          </p:nvSpPr>
          <p:spPr bwMode="auto">
            <a:xfrm>
              <a:off x="8496" y="9864"/>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3" name="Line 44"/>
            <p:cNvSpPr>
              <a:spLocks noChangeShapeType="1"/>
            </p:cNvSpPr>
            <p:nvPr/>
          </p:nvSpPr>
          <p:spPr bwMode="auto">
            <a:xfrm flipH="1">
              <a:off x="5904" y="11808"/>
              <a:ext cx="36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4" name="Line 45"/>
            <p:cNvSpPr>
              <a:spLocks noChangeShapeType="1"/>
            </p:cNvSpPr>
            <p:nvPr/>
          </p:nvSpPr>
          <p:spPr bwMode="auto">
            <a:xfrm>
              <a:off x="5904" y="12240"/>
              <a:ext cx="0" cy="12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5" name="Line 46"/>
            <p:cNvSpPr>
              <a:spLocks noChangeShapeType="1"/>
            </p:cNvSpPr>
            <p:nvPr/>
          </p:nvSpPr>
          <p:spPr bwMode="auto">
            <a:xfrm flipV="1">
              <a:off x="3888" y="9864"/>
              <a:ext cx="0" cy="3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6" name="Line 47"/>
            <p:cNvSpPr>
              <a:spLocks noChangeShapeType="1"/>
            </p:cNvSpPr>
            <p:nvPr/>
          </p:nvSpPr>
          <p:spPr bwMode="auto">
            <a:xfrm flipH="1">
              <a:off x="7344" y="9072"/>
              <a:ext cx="13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7" name="Line 48"/>
            <p:cNvSpPr>
              <a:spLocks noChangeShapeType="1"/>
            </p:cNvSpPr>
            <p:nvPr/>
          </p:nvSpPr>
          <p:spPr bwMode="auto">
            <a:xfrm>
              <a:off x="7344" y="9072"/>
              <a:ext cx="0"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8" name="Line 49"/>
            <p:cNvSpPr>
              <a:spLocks noChangeShapeType="1"/>
            </p:cNvSpPr>
            <p:nvPr/>
          </p:nvSpPr>
          <p:spPr bwMode="auto">
            <a:xfrm flipH="1">
              <a:off x="6696" y="11088"/>
              <a:ext cx="64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9" name="Line 50"/>
            <p:cNvSpPr>
              <a:spLocks noChangeShapeType="1"/>
            </p:cNvSpPr>
            <p:nvPr/>
          </p:nvSpPr>
          <p:spPr bwMode="auto">
            <a:xfrm flipH="1">
              <a:off x="7344" y="12672"/>
              <a:ext cx="136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0" name="Line 51"/>
            <p:cNvSpPr>
              <a:spLocks noChangeShapeType="1"/>
            </p:cNvSpPr>
            <p:nvPr/>
          </p:nvSpPr>
          <p:spPr bwMode="auto">
            <a:xfrm flipV="1">
              <a:off x="7344" y="11448"/>
              <a:ext cx="0" cy="12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1" name="Line 52"/>
            <p:cNvSpPr>
              <a:spLocks noChangeShapeType="1"/>
            </p:cNvSpPr>
            <p:nvPr/>
          </p:nvSpPr>
          <p:spPr bwMode="auto">
            <a:xfrm flipH="1">
              <a:off x="6696" y="11448"/>
              <a:ext cx="64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2" name="Line 53"/>
            <p:cNvSpPr>
              <a:spLocks noChangeShapeType="1"/>
            </p:cNvSpPr>
            <p:nvPr/>
          </p:nvSpPr>
          <p:spPr bwMode="auto">
            <a:xfrm flipH="1">
              <a:off x="4680" y="11304"/>
              <a:ext cx="115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3" name="Line 54"/>
            <p:cNvSpPr>
              <a:spLocks noChangeShapeType="1"/>
            </p:cNvSpPr>
            <p:nvPr/>
          </p:nvSpPr>
          <p:spPr bwMode="auto">
            <a:xfrm flipH="1">
              <a:off x="4824" y="11664"/>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4" name="Line 55"/>
            <p:cNvSpPr>
              <a:spLocks noChangeShapeType="1"/>
            </p:cNvSpPr>
            <p:nvPr/>
          </p:nvSpPr>
          <p:spPr bwMode="auto">
            <a:xfrm flipV="1">
              <a:off x="4824" y="11664"/>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5" name="Line 56"/>
            <p:cNvSpPr>
              <a:spLocks noChangeShapeType="1"/>
            </p:cNvSpPr>
            <p:nvPr/>
          </p:nvSpPr>
          <p:spPr bwMode="auto">
            <a:xfrm flipH="1">
              <a:off x="5688" y="11808"/>
              <a:ext cx="576"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6" name="Text Box 57"/>
            <p:cNvSpPr txBox="1">
              <a:spLocks noChangeArrowheads="1"/>
            </p:cNvSpPr>
            <p:nvPr/>
          </p:nvSpPr>
          <p:spPr bwMode="auto">
            <a:xfrm>
              <a:off x="6120" y="11808"/>
              <a:ext cx="7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DZ</a:t>
              </a:r>
            </a:p>
          </p:txBody>
        </p:sp>
        <p:sp>
          <p:nvSpPr>
            <p:cNvPr id="81977" name="Line 58"/>
            <p:cNvSpPr>
              <a:spLocks noChangeShapeType="1"/>
            </p:cNvSpPr>
            <p:nvPr/>
          </p:nvSpPr>
          <p:spPr bwMode="auto">
            <a:xfrm flipH="1">
              <a:off x="5472" y="11664"/>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8" name="Line 59"/>
            <p:cNvSpPr>
              <a:spLocks noChangeShapeType="1"/>
            </p:cNvSpPr>
            <p:nvPr/>
          </p:nvSpPr>
          <p:spPr bwMode="auto">
            <a:xfrm flipH="1">
              <a:off x="5112" y="11952"/>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9" name="Line 60"/>
            <p:cNvSpPr>
              <a:spLocks noChangeShapeType="1"/>
            </p:cNvSpPr>
            <p:nvPr/>
          </p:nvSpPr>
          <p:spPr bwMode="auto">
            <a:xfrm>
              <a:off x="5112" y="11952"/>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0" name="Line 61"/>
            <p:cNvSpPr>
              <a:spLocks noChangeShapeType="1"/>
            </p:cNvSpPr>
            <p:nvPr/>
          </p:nvSpPr>
          <p:spPr bwMode="auto">
            <a:xfrm>
              <a:off x="4680" y="11016"/>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1" name="Line 62"/>
            <p:cNvSpPr>
              <a:spLocks noChangeShapeType="1"/>
            </p:cNvSpPr>
            <p:nvPr/>
          </p:nvSpPr>
          <p:spPr bwMode="auto">
            <a:xfrm flipH="1" flipV="1">
              <a:off x="5472" y="11016"/>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2" name="Line 63"/>
            <p:cNvSpPr>
              <a:spLocks noChangeShapeType="1"/>
            </p:cNvSpPr>
            <p:nvPr/>
          </p:nvSpPr>
          <p:spPr bwMode="auto">
            <a:xfrm flipH="1">
              <a:off x="4968" y="11016"/>
              <a:ext cx="5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3" name="Line 64"/>
            <p:cNvSpPr>
              <a:spLocks noChangeShapeType="1"/>
            </p:cNvSpPr>
            <p:nvPr/>
          </p:nvSpPr>
          <p:spPr bwMode="auto">
            <a:xfrm>
              <a:off x="4968" y="10728"/>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4" name="Line 65"/>
            <p:cNvSpPr>
              <a:spLocks noChangeShapeType="1"/>
            </p:cNvSpPr>
            <p:nvPr/>
          </p:nvSpPr>
          <p:spPr bwMode="auto">
            <a:xfrm>
              <a:off x="6264" y="9000"/>
              <a:ext cx="0" cy="18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5" name="Line 66"/>
            <p:cNvSpPr>
              <a:spLocks noChangeShapeType="1"/>
            </p:cNvSpPr>
            <p:nvPr/>
          </p:nvSpPr>
          <p:spPr bwMode="auto">
            <a:xfrm flipH="1" flipV="1">
              <a:off x="5904" y="1044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6" name="Line 67"/>
            <p:cNvSpPr>
              <a:spLocks noChangeShapeType="1"/>
            </p:cNvSpPr>
            <p:nvPr/>
          </p:nvSpPr>
          <p:spPr bwMode="auto">
            <a:xfrm flipV="1">
              <a:off x="5904" y="9288"/>
              <a:ext cx="0"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7" name="Line 68"/>
            <p:cNvSpPr>
              <a:spLocks noChangeShapeType="1"/>
            </p:cNvSpPr>
            <p:nvPr/>
          </p:nvSpPr>
          <p:spPr bwMode="auto">
            <a:xfrm flipH="1">
              <a:off x="4176" y="12168"/>
              <a:ext cx="15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8" name="Line 69"/>
            <p:cNvSpPr>
              <a:spLocks noChangeShapeType="1"/>
            </p:cNvSpPr>
            <p:nvPr/>
          </p:nvSpPr>
          <p:spPr bwMode="auto">
            <a:xfrm flipV="1">
              <a:off x="4176" y="9576"/>
              <a:ext cx="0" cy="3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9" name="Text Box 70"/>
            <p:cNvSpPr txBox="1">
              <a:spLocks noChangeArrowheads="1"/>
            </p:cNvSpPr>
            <p:nvPr/>
          </p:nvSpPr>
          <p:spPr bwMode="auto">
            <a:xfrm>
              <a:off x="8712" y="12528"/>
              <a:ext cx="64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IN+</a:t>
              </a:r>
            </a:p>
          </p:txBody>
        </p:sp>
        <p:sp>
          <p:nvSpPr>
            <p:cNvPr id="81990" name="Text Box 71"/>
            <p:cNvSpPr txBox="1">
              <a:spLocks noChangeArrowheads="1"/>
            </p:cNvSpPr>
            <p:nvPr/>
          </p:nvSpPr>
          <p:spPr bwMode="auto">
            <a:xfrm>
              <a:off x="8712" y="13248"/>
              <a:ext cx="64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IN-</a:t>
              </a:r>
            </a:p>
          </p:txBody>
        </p:sp>
        <p:sp>
          <p:nvSpPr>
            <p:cNvPr id="81991" name="Text Box 72"/>
            <p:cNvSpPr txBox="1">
              <a:spLocks noChangeArrowheads="1"/>
            </p:cNvSpPr>
            <p:nvPr/>
          </p:nvSpPr>
          <p:spPr bwMode="auto">
            <a:xfrm>
              <a:off x="8712" y="8928"/>
              <a:ext cx="64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IN+</a:t>
              </a:r>
            </a:p>
          </p:txBody>
        </p:sp>
        <p:sp>
          <p:nvSpPr>
            <p:cNvPr id="81992" name="Text Box 73"/>
            <p:cNvSpPr txBox="1">
              <a:spLocks noChangeArrowheads="1"/>
            </p:cNvSpPr>
            <p:nvPr/>
          </p:nvSpPr>
          <p:spPr bwMode="auto">
            <a:xfrm>
              <a:off x="8712" y="9648"/>
              <a:ext cx="64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00">
                  <a:latin typeface="Arial" panose="020B0604020202020204" pitchFamily="34" charset="0"/>
                </a:rPr>
                <a:t>IN-</a:t>
              </a:r>
            </a:p>
          </p:txBody>
        </p:sp>
        <p:sp>
          <p:nvSpPr>
            <p:cNvPr id="81993" name="Text Box 74"/>
            <p:cNvSpPr txBox="1">
              <a:spLocks noChangeArrowheads="1"/>
            </p:cNvSpPr>
            <p:nvPr/>
          </p:nvSpPr>
          <p:spPr bwMode="auto">
            <a:xfrm>
              <a:off x="6696" y="13104"/>
              <a:ext cx="165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Arial" panose="020B0604020202020204" pitchFamily="34" charset="0"/>
                </a:rPr>
                <a:t>DGS Line</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Power Distribution</a:t>
            </a:r>
          </a:p>
        </p:txBody>
      </p:sp>
      <p:grpSp>
        <p:nvGrpSpPr>
          <p:cNvPr id="82947" name="Group 3"/>
          <p:cNvGrpSpPr>
            <a:grpSpLocks/>
          </p:cNvGrpSpPr>
          <p:nvPr/>
        </p:nvGrpSpPr>
        <p:grpSpPr bwMode="auto">
          <a:xfrm>
            <a:off x="1508125" y="1524000"/>
            <a:ext cx="6873875" cy="5121275"/>
            <a:chOff x="2088" y="2952"/>
            <a:chExt cx="7704" cy="8064"/>
          </a:xfrm>
        </p:grpSpPr>
        <p:sp>
          <p:nvSpPr>
            <p:cNvPr id="82948" name="Line 4"/>
            <p:cNvSpPr>
              <a:spLocks noChangeShapeType="1"/>
            </p:cNvSpPr>
            <p:nvPr/>
          </p:nvSpPr>
          <p:spPr bwMode="auto">
            <a:xfrm flipV="1">
              <a:off x="2160" y="4608"/>
              <a:ext cx="52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9" name="Oval 5"/>
            <p:cNvSpPr>
              <a:spLocks noChangeArrowheads="1"/>
            </p:cNvSpPr>
            <p:nvPr/>
          </p:nvSpPr>
          <p:spPr bwMode="auto">
            <a:xfrm>
              <a:off x="7272" y="4104"/>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0" name="Oval 6"/>
            <p:cNvSpPr>
              <a:spLocks noChangeArrowheads="1"/>
            </p:cNvSpPr>
            <p:nvPr/>
          </p:nvSpPr>
          <p:spPr bwMode="auto">
            <a:xfrm>
              <a:off x="7344" y="4176"/>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1" name="Oval 7"/>
            <p:cNvSpPr>
              <a:spLocks noChangeArrowheads="1"/>
            </p:cNvSpPr>
            <p:nvPr/>
          </p:nvSpPr>
          <p:spPr bwMode="auto">
            <a:xfrm>
              <a:off x="7848" y="4104"/>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2" name="Oval 8"/>
            <p:cNvSpPr>
              <a:spLocks noChangeArrowheads="1"/>
            </p:cNvSpPr>
            <p:nvPr/>
          </p:nvSpPr>
          <p:spPr bwMode="auto">
            <a:xfrm>
              <a:off x="7920" y="4176"/>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3" name="Oval 9"/>
            <p:cNvSpPr>
              <a:spLocks noChangeArrowheads="1"/>
            </p:cNvSpPr>
            <p:nvPr/>
          </p:nvSpPr>
          <p:spPr bwMode="auto">
            <a:xfrm>
              <a:off x="8424" y="4104"/>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4" name="Oval 10"/>
            <p:cNvSpPr>
              <a:spLocks noChangeArrowheads="1"/>
            </p:cNvSpPr>
            <p:nvPr/>
          </p:nvSpPr>
          <p:spPr bwMode="auto">
            <a:xfrm>
              <a:off x="8496" y="4176"/>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5" name="Oval 11"/>
            <p:cNvSpPr>
              <a:spLocks noChangeArrowheads="1"/>
            </p:cNvSpPr>
            <p:nvPr/>
          </p:nvSpPr>
          <p:spPr bwMode="auto">
            <a:xfrm>
              <a:off x="9000" y="4104"/>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6" name="Oval 12"/>
            <p:cNvSpPr>
              <a:spLocks noChangeArrowheads="1"/>
            </p:cNvSpPr>
            <p:nvPr/>
          </p:nvSpPr>
          <p:spPr bwMode="auto">
            <a:xfrm>
              <a:off x="9072" y="4176"/>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7" name="Oval 13"/>
            <p:cNvSpPr>
              <a:spLocks noChangeArrowheads="1"/>
            </p:cNvSpPr>
            <p:nvPr/>
          </p:nvSpPr>
          <p:spPr bwMode="auto">
            <a:xfrm>
              <a:off x="9504" y="4104"/>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8" name="Oval 14"/>
            <p:cNvSpPr>
              <a:spLocks noChangeArrowheads="1"/>
            </p:cNvSpPr>
            <p:nvPr/>
          </p:nvSpPr>
          <p:spPr bwMode="auto">
            <a:xfrm>
              <a:off x="9576" y="4176"/>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9" name="Line 15"/>
            <p:cNvSpPr>
              <a:spLocks noChangeShapeType="1"/>
            </p:cNvSpPr>
            <p:nvPr/>
          </p:nvSpPr>
          <p:spPr bwMode="auto">
            <a:xfrm flipH="1">
              <a:off x="7416" y="4392"/>
              <a:ext cx="0" cy="21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0" name="Line 16"/>
            <p:cNvSpPr>
              <a:spLocks noChangeShapeType="1"/>
            </p:cNvSpPr>
            <p:nvPr/>
          </p:nvSpPr>
          <p:spPr bwMode="auto">
            <a:xfrm flipH="1">
              <a:off x="2160" y="5040"/>
              <a:ext cx="482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1" name="Line 17"/>
            <p:cNvSpPr>
              <a:spLocks noChangeShapeType="1"/>
            </p:cNvSpPr>
            <p:nvPr/>
          </p:nvSpPr>
          <p:spPr bwMode="auto">
            <a:xfrm>
              <a:off x="8568" y="4392"/>
              <a:ext cx="0" cy="21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2" name="Line 18"/>
            <p:cNvSpPr>
              <a:spLocks noChangeShapeType="1"/>
            </p:cNvSpPr>
            <p:nvPr/>
          </p:nvSpPr>
          <p:spPr bwMode="auto">
            <a:xfrm flipH="1">
              <a:off x="2160" y="6552"/>
              <a:ext cx="640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3" name="Line 19"/>
            <p:cNvSpPr>
              <a:spLocks noChangeShapeType="1"/>
            </p:cNvSpPr>
            <p:nvPr/>
          </p:nvSpPr>
          <p:spPr bwMode="auto">
            <a:xfrm flipH="1">
              <a:off x="8352" y="4536"/>
              <a:ext cx="216" cy="21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4" name="Line 20"/>
            <p:cNvSpPr>
              <a:spLocks noChangeShapeType="1"/>
            </p:cNvSpPr>
            <p:nvPr/>
          </p:nvSpPr>
          <p:spPr bwMode="auto">
            <a:xfrm>
              <a:off x="8352" y="4752"/>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Line 21"/>
            <p:cNvSpPr>
              <a:spLocks noChangeShapeType="1"/>
            </p:cNvSpPr>
            <p:nvPr/>
          </p:nvSpPr>
          <p:spPr bwMode="auto">
            <a:xfrm flipH="1">
              <a:off x="2160" y="6048"/>
              <a:ext cx="61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6" name="Line 22"/>
            <p:cNvSpPr>
              <a:spLocks noChangeShapeType="1"/>
            </p:cNvSpPr>
            <p:nvPr/>
          </p:nvSpPr>
          <p:spPr bwMode="auto">
            <a:xfrm flipH="1">
              <a:off x="8208" y="4536"/>
              <a:ext cx="36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7" name="Line 23"/>
            <p:cNvSpPr>
              <a:spLocks noChangeShapeType="1"/>
            </p:cNvSpPr>
            <p:nvPr/>
          </p:nvSpPr>
          <p:spPr bwMode="auto">
            <a:xfrm>
              <a:off x="8208" y="4536"/>
              <a:ext cx="0" cy="100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8" name="Line 24"/>
            <p:cNvSpPr>
              <a:spLocks noChangeShapeType="1"/>
            </p:cNvSpPr>
            <p:nvPr/>
          </p:nvSpPr>
          <p:spPr bwMode="auto">
            <a:xfrm flipH="1">
              <a:off x="2160" y="5544"/>
              <a:ext cx="604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9" name="Text Box 25"/>
            <p:cNvSpPr txBox="1">
              <a:spLocks noChangeArrowheads="1"/>
            </p:cNvSpPr>
            <p:nvPr/>
          </p:nvSpPr>
          <p:spPr bwMode="auto">
            <a:xfrm>
              <a:off x="7560" y="2952"/>
              <a:ext cx="201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DUT</a:t>
              </a:r>
            </a:p>
            <a:p>
              <a:pPr algn="ctr"/>
              <a:r>
                <a:rPr lang="en-US" altLang="en-US" sz="1400">
                  <a:latin typeface="Arial" panose="020B0604020202020204" pitchFamily="34" charset="0"/>
                </a:rPr>
                <a:t>Analog Ground</a:t>
              </a:r>
            </a:p>
          </p:txBody>
        </p:sp>
        <p:sp>
          <p:nvSpPr>
            <p:cNvPr id="82970" name="Text Box 26"/>
            <p:cNvSpPr txBox="1">
              <a:spLocks noChangeArrowheads="1"/>
            </p:cNvSpPr>
            <p:nvPr/>
          </p:nvSpPr>
          <p:spPr bwMode="auto">
            <a:xfrm>
              <a:off x="5328" y="2952"/>
              <a:ext cx="2016"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DUT</a:t>
              </a:r>
            </a:p>
            <a:p>
              <a:pPr algn="ctr"/>
              <a:r>
                <a:rPr lang="en-US" altLang="en-US" sz="1400">
                  <a:latin typeface="Arial" panose="020B0604020202020204" pitchFamily="34" charset="0"/>
                </a:rPr>
                <a:t>Power Supply Pin</a:t>
              </a:r>
            </a:p>
          </p:txBody>
        </p:sp>
        <p:sp>
          <p:nvSpPr>
            <p:cNvPr id="82971" name="Line 27"/>
            <p:cNvSpPr>
              <a:spLocks noChangeShapeType="1"/>
            </p:cNvSpPr>
            <p:nvPr/>
          </p:nvSpPr>
          <p:spPr bwMode="auto">
            <a:xfrm>
              <a:off x="6768" y="3672"/>
              <a:ext cx="432"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72" name="Line 28"/>
            <p:cNvSpPr>
              <a:spLocks noChangeShapeType="1"/>
            </p:cNvSpPr>
            <p:nvPr/>
          </p:nvSpPr>
          <p:spPr bwMode="auto">
            <a:xfrm>
              <a:off x="8568" y="360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73" name="Text Box 29"/>
            <p:cNvSpPr txBox="1">
              <a:spLocks noChangeArrowheads="1"/>
            </p:cNvSpPr>
            <p:nvPr/>
          </p:nvSpPr>
          <p:spPr bwMode="auto">
            <a:xfrm>
              <a:off x="9000" y="4752"/>
              <a:ext cx="79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DZ</a:t>
              </a:r>
            </a:p>
          </p:txBody>
        </p:sp>
        <p:sp>
          <p:nvSpPr>
            <p:cNvPr id="82974" name="Text Box 30"/>
            <p:cNvSpPr txBox="1">
              <a:spLocks noChangeArrowheads="1"/>
            </p:cNvSpPr>
            <p:nvPr/>
          </p:nvSpPr>
          <p:spPr bwMode="auto">
            <a:xfrm>
              <a:off x="2160" y="4176"/>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Supply #1 High Force</a:t>
              </a:r>
            </a:p>
          </p:txBody>
        </p:sp>
        <p:sp>
          <p:nvSpPr>
            <p:cNvPr id="82975" name="Text Box 31"/>
            <p:cNvSpPr txBox="1">
              <a:spLocks noChangeArrowheads="1"/>
            </p:cNvSpPr>
            <p:nvPr/>
          </p:nvSpPr>
          <p:spPr bwMode="auto">
            <a:xfrm>
              <a:off x="2160" y="4608"/>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Supply #1 High Sense</a:t>
              </a:r>
            </a:p>
          </p:txBody>
        </p:sp>
        <p:sp>
          <p:nvSpPr>
            <p:cNvPr id="82976" name="Line 32"/>
            <p:cNvSpPr>
              <a:spLocks noChangeShapeType="1"/>
            </p:cNvSpPr>
            <p:nvPr/>
          </p:nvSpPr>
          <p:spPr bwMode="auto">
            <a:xfrm flipH="1">
              <a:off x="6984" y="4608"/>
              <a:ext cx="432" cy="43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7" name="Text Box 33"/>
            <p:cNvSpPr txBox="1">
              <a:spLocks noChangeArrowheads="1"/>
            </p:cNvSpPr>
            <p:nvPr/>
          </p:nvSpPr>
          <p:spPr bwMode="auto">
            <a:xfrm>
              <a:off x="2160" y="5112"/>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Supply #1 Low Force</a:t>
              </a:r>
            </a:p>
          </p:txBody>
        </p:sp>
        <p:sp>
          <p:nvSpPr>
            <p:cNvPr id="82978" name="Text Box 34"/>
            <p:cNvSpPr txBox="1">
              <a:spLocks noChangeArrowheads="1"/>
            </p:cNvSpPr>
            <p:nvPr/>
          </p:nvSpPr>
          <p:spPr bwMode="auto">
            <a:xfrm>
              <a:off x="2160" y="6120"/>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DGS Line</a:t>
              </a:r>
            </a:p>
          </p:txBody>
        </p:sp>
        <p:sp>
          <p:nvSpPr>
            <p:cNvPr id="82979" name="Text Box 35"/>
            <p:cNvSpPr txBox="1">
              <a:spLocks noChangeArrowheads="1"/>
            </p:cNvSpPr>
            <p:nvPr/>
          </p:nvSpPr>
          <p:spPr bwMode="auto">
            <a:xfrm>
              <a:off x="2088" y="5616"/>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Instrument XYZ Low Force</a:t>
              </a:r>
            </a:p>
          </p:txBody>
        </p:sp>
        <p:sp>
          <p:nvSpPr>
            <p:cNvPr id="82980" name="Line 36"/>
            <p:cNvSpPr>
              <a:spLocks noChangeShapeType="1"/>
            </p:cNvSpPr>
            <p:nvPr/>
          </p:nvSpPr>
          <p:spPr bwMode="auto">
            <a:xfrm flipH="1" flipV="1">
              <a:off x="8640" y="4608"/>
              <a:ext cx="43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1" name="Text Box 37"/>
            <p:cNvSpPr txBox="1">
              <a:spLocks noChangeArrowheads="1"/>
            </p:cNvSpPr>
            <p:nvPr/>
          </p:nvSpPr>
          <p:spPr bwMode="auto">
            <a:xfrm>
              <a:off x="3600" y="6696"/>
              <a:ext cx="3024"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 Proper Connections</a:t>
              </a:r>
            </a:p>
          </p:txBody>
        </p:sp>
        <p:sp>
          <p:nvSpPr>
            <p:cNvPr id="82982" name="Line 38"/>
            <p:cNvSpPr>
              <a:spLocks noChangeShapeType="1"/>
            </p:cNvSpPr>
            <p:nvPr/>
          </p:nvSpPr>
          <p:spPr bwMode="auto">
            <a:xfrm flipV="1">
              <a:off x="2160" y="8280"/>
              <a:ext cx="52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3" name="Oval 39"/>
            <p:cNvSpPr>
              <a:spLocks noChangeArrowheads="1"/>
            </p:cNvSpPr>
            <p:nvPr/>
          </p:nvSpPr>
          <p:spPr bwMode="auto">
            <a:xfrm>
              <a:off x="7272" y="777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84" name="Oval 40"/>
            <p:cNvSpPr>
              <a:spLocks noChangeArrowheads="1"/>
            </p:cNvSpPr>
            <p:nvPr/>
          </p:nvSpPr>
          <p:spPr bwMode="auto">
            <a:xfrm>
              <a:off x="7344" y="784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85" name="Oval 41"/>
            <p:cNvSpPr>
              <a:spLocks noChangeArrowheads="1"/>
            </p:cNvSpPr>
            <p:nvPr/>
          </p:nvSpPr>
          <p:spPr bwMode="auto">
            <a:xfrm>
              <a:off x="7848" y="777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86" name="Oval 42"/>
            <p:cNvSpPr>
              <a:spLocks noChangeArrowheads="1"/>
            </p:cNvSpPr>
            <p:nvPr/>
          </p:nvSpPr>
          <p:spPr bwMode="auto">
            <a:xfrm>
              <a:off x="7920" y="784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87" name="Oval 43"/>
            <p:cNvSpPr>
              <a:spLocks noChangeArrowheads="1"/>
            </p:cNvSpPr>
            <p:nvPr/>
          </p:nvSpPr>
          <p:spPr bwMode="auto">
            <a:xfrm>
              <a:off x="8424" y="777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88" name="Oval 44"/>
            <p:cNvSpPr>
              <a:spLocks noChangeArrowheads="1"/>
            </p:cNvSpPr>
            <p:nvPr/>
          </p:nvSpPr>
          <p:spPr bwMode="auto">
            <a:xfrm>
              <a:off x="8496" y="784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89" name="Oval 45"/>
            <p:cNvSpPr>
              <a:spLocks noChangeArrowheads="1"/>
            </p:cNvSpPr>
            <p:nvPr/>
          </p:nvSpPr>
          <p:spPr bwMode="auto">
            <a:xfrm>
              <a:off x="9000" y="777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90" name="Oval 46"/>
            <p:cNvSpPr>
              <a:spLocks noChangeArrowheads="1"/>
            </p:cNvSpPr>
            <p:nvPr/>
          </p:nvSpPr>
          <p:spPr bwMode="auto">
            <a:xfrm>
              <a:off x="9072" y="784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91" name="Oval 47"/>
            <p:cNvSpPr>
              <a:spLocks noChangeArrowheads="1"/>
            </p:cNvSpPr>
            <p:nvPr/>
          </p:nvSpPr>
          <p:spPr bwMode="auto">
            <a:xfrm>
              <a:off x="9504" y="7776"/>
              <a:ext cx="288" cy="288"/>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92" name="Oval 48"/>
            <p:cNvSpPr>
              <a:spLocks noChangeArrowheads="1"/>
            </p:cNvSpPr>
            <p:nvPr/>
          </p:nvSpPr>
          <p:spPr bwMode="auto">
            <a:xfrm>
              <a:off x="9576" y="7848"/>
              <a:ext cx="144" cy="14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93" name="Line 49"/>
            <p:cNvSpPr>
              <a:spLocks noChangeShapeType="1"/>
            </p:cNvSpPr>
            <p:nvPr/>
          </p:nvSpPr>
          <p:spPr bwMode="auto">
            <a:xfrm flipH="1">
              <a:off x="7416" y="8064"/>
              <a:ext cx="0" cy="21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4" name="Line 50"/>
            <p:cNvSpPr>
              <a:spLocks noChangeShapeType="1"/>
            </p:cNvSpPr>
            <p:nvPr/>
          </p:nvSpPr>
          <p:spPr bwMode="auto">
            <a:xfrm flipH="1">
              <a:off x="2160" y="8712"/>
              <a:ext cx="2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5" name="Line 51"/>
            <p:cNvSpPr>
              <a:spLocks noChangeShapeType="1"/>
            </p:cNvSpPr>
            <p:nvPr/>
          </p:nvSpPr>
          <p:spPr bwMode="auto">
            <a:xfrm>
              <a:off x="8568" y="8064"/>
              <a:ext cx="0" cy="21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6" name="Line 52"/>
            <p:cNvSpPr>
              <a:spLocks noChangeShapeType="1"/>
            </p:cNvSpPr>
            <p:nvPr/>
          </p:nvSpPr>
          <p:spPr bwMode="auto">
            <a:xfrm flipH="1">
              <a:off x="2160" y="10224"/>
              <a:ext cx="640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7" name="Line 53"/>
            <p:cNvSpPr>
              <a:spLocks noChangeShapeType="1"/>
            </p:cNvSpPr>
            <p:nvPr/>
          </p:nvSpPr>
          <p:spPr bwMode="auto">
            <a:xfrm flipH="1">
              <a:off x="2160" y="9720"/>
              <a:ext cx="36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8" name="Line 54"/>
            <p:cNvSpPr>
              <a:spLocks noChangeShapeType="1"/>
            </p:cNvSpPr>
            <p:nvPr/>
          </p:nvSpPr>
          <p:spPr bwMode="auto">
            <a:xfrm>
              <a:off x="2520" y="9216"/>
              <a:ext cx="0" cy="100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9" name="Line 55"/>
            <p:cNvSpPr>
              <a:spLocks noChangeShapeType="1"/>
            </p:cNvSpPr>
            <p:nvPr/>
          </p:nvSpPr>
          <p:spPr bwMode="auto">
            <a:xfrm flipH="1">
              <a:off x="2160" y="9216"/>
              <a:ext cx="36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00" name="Text Box 56"/>
            <p:cNvSpPr txBox="1">
              <a:spLocks noChangeArrowheads="1"/>
            </p:cNvSpPr>
            <p:nvPr/>
          </p:nvSpPr>
          <p:spPr bwMode="auto">
            <a:xfrm>
              <a:off x="9000" y="8424"/>
              <a:ext cx="79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DZ</a:t>
              </a:r>
            </a:p>
          </p:txBody>
        </p:sp>
        <p:sp>
          <p:nvSpPr>
            <p:cNvPr id="83001" name="Text Box 57"/>
            <p:cNvSpPr txBox="1">
              <a:spLocks noChangeArrowheads="1"/>
            </p:cNvSpPr>
            <p:nvPr/>
          </p:nvSpPr>
          <p:spPr bwMode="auto">
            <a:xfrm>
              <a:off x="2232" y="7848"/>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Supply #1 High Force</a:t>
              </a:r>
            </a:p>
          </p:txBody>
        </p:sp>
        <p:sp>
          <p:nvSpPr>
            <p:cNvPr id="83002" name="Text Box 58"/>
            <p:cNvSpPr txBox="1">
              <a:spLocks noChangeArrowheads="1"/>
            </p:cNvSpPr>
            <p:nvPr/>
          </p:nvSpPr>
          <p:spPr bwMode="auto">
            <a:xfrm>
              <a:off x="2232" y="8496"/>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Supply #1 High Sense</a:t>
              </a:r>
            </a:p>
          </p:txBody>
        </p:sp>
        <p:sp>
          <p:nvSpPr>
            <p:cNvPr id="83003" name="Line 59"/>
            <p:cNvSpPr>
              <a:spLocks noChangeShapeType="1"/>
            </p:cNvSpPr>
            <p:nvPr/>
          </p:nvSpPr>
          <p:spPr bwMode="auto">
            <a:xfrm flipH="1">
              <a:off x="2448" y="8280"/>
              <a:ext cx="0" cy="43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04" name="Text Box 60"/>
            <p:cNvSpPr txBox="1">
              <a:spLocks noChangeArrowheads="1"/>
            </p:cNvSpPr>
            <p:nvPr/>
          </p:nvSpPr>
          <p:spPr bwMode="auto">
            <a:xfrm>
              <a:off x="2232" y="9000"/>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Supply #1 Low Force</a:t>
              </a:r>
            </a:p>
          </p:txBody>
        </p:sp>
        <p:sp>
          <p:nvSpPr>
            <p:cNvPr id="83005" name="Text Box 61"/>
            <p:cNvSpPr txBox="1">
              <a:spLocks noChangeArrowheads="1"/>
            </p:cNvSpPr>
            <p:nvPr/>
          </p:nvSpPr>
          <p:spPr bwMode="auto">
            <a:xfrm>
              <a:off x="4608" y="9792"/>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DGS Line</a:t>
              </a:r>
            </a:p>
          </p:txBody>
        </p:sp>
        <p:sp>
          <p:nvSpPr>
            <p:cNvPr id="83006" name="Text Box 62"/>
            <p:cNvSpPr txBox="1">
              <a:spLocks noChangeArrowheads="1"/>
            </p:cNvSpPr>
            <p:nvPr/>
          </p:nvSpPr>
          <p:spPr bwMode="auto">
            <a:xfrm>
              <a:off x="2160" y="9504"/>
              <a:ext cx="381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Instrument XYZ Low Force</a:t>
              </a:r>
            </a:p>
          </p:txBody>
        </p:sp>
        <p:sp>
          <p:nvSpPr>
            <p:cNvPr id="83007" name="Line 63"/>
            <p:cNvSpPr>
              <a:spLocks noChangeShapeType="1"/>
            </p:cNvSpPr>
            <p:nvPr/>
          </p:nvSpPr>
          <p:spPr bwMode="auto">
            <a:xfrm flipH="1" flipV="1">
              <a:off x="8640" y="8280"/>
              <a:ext cx="43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8" name="Text Box 64"/>
            <p:cNvSpPr txBox="1">
              <a:spLocks noChangeArrowheads="1"/>
            </p:cNvSpPr>
            <p:nvPr/>
          </p:nvSpPr>
          <p:spPr bwMode="auto">
            <a:xfrm>
              <a:off x="3240" y="10368"/>
              <a:ext cx="417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b) Improper Connections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14450" y="838200"/>
            <a:ext cx="7067550" cy="5694363"/>
            <a:chOff x="1224" y="2088"/>
            <a:chExt cx="10296" cy="8178"/>
          </a:xfrm>
        </p:grpSpPr>
        <p:sp>
          <p:nvSpPr>
            <p:cNvPr id="3" name="Rectangle 3"/>
            <p:cNvSpPr>
              <a:spLocks noChangeArrowheads="1"/>
            </p:cNvSpPr>
            <p:nvPr/>
          </p:nvSpPr>
          <p:spPr bwMode="auto">
            <a:xfrm>
              <a:off x="4752" y="3024"/>
              <a:ext cx="2304" cy="72"/>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 name="Rectangle 4"/>
            <p:cNvSpPr>
              <a:spLocks noChangeArrowheads="1"/>
            </p:cNvSpPr>
            <p:nvPr/>
          </p:nvSpPr>
          <p:spPr bwMode="auto">
            <a:xfrm>
              <a:off x="4536" y="3240"/>
              <a:ext cx="2736" cy="1008"/>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5" name="Rectangle 5"/>
            <p:cNvSpPr>
              <a:spLocks noChangeArrowheads="1"/>
            </p:cNvSpPr>
            <p:nvPr/>
          </p:nvSpPr>
          <p:spPr bwMode="auto">
            <a:xfrm>
              <a:off x="4896" y="3096"/>
              <a:ext cx="2016" cy="288"/>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6" name="Rectangle 6"/>
            <p:cNvSpPr>
              <a:spLocks noChangeArrowheads="1"/>
            </p:cNvSpPr>
            <p:nvPr/>
          </p:nvSpPr>
          <p:spPr bwMode="auto">
            <a:xfrm>
              <a:off x="4680" y="3384"/>
              <a:ext cx="2448" cy="720"/>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7" name="Text Box 7"/>
            <p:cNvSpPr txBox="1">
              <a:spLocks noChangeArrowheads="1"/>
            </p:cNvSpPr>
            <p:nvPr/>
          </p:nvSpPr>
          <p:spPr bwMode="auto">
            <a:xfrm>
              <a:off x="7776" y="3456"/>
              <a:ext cx="2448" cy="474"/>
            </a:xfrm>
            <a:prstGeom prst="rect">
              <a:avLst/>
            </a:prstGeom>
            <a:noFill/>
            <a:ln w="9525">
              <a:noFill/>
              <a:miter lim="800000"/>
              <a:headEnd/>
              <a:tailEnd/>
            </a:ln>
          </p:spPr>
          <p:txBody>
            <a:bodyPr/>
            <a:lstStyle/>
            <a:p>
              <a:r>
                <a:rPr lang="en-US" sz="1200">
                  <a:latin typeface="Calibri" pitchFamily="34" charset="0"/>
                </a:rPr>
                <a:t>Tester instruments</a:t>
              </a:r>
              <a:endParaRPr lang="en-US">
                <a:latin typeface="Calibri" pitchFamily="34" charset="0"/>
              </a:endParaRPr>
            </a:p>
          </p:txBody>
        </p:sp>
        <p:sp>
          <p:nvSpPr>
            <p:cNvPr id="8" name="Text Box 8"/>
            <p:cNvSpPr txBox="1">
              <a:spLocks noChangeArrowheads="1"/>
            </p:cNvSpPr>
            <p:nvPr/>
          </p:nvSpPr>
          <p:spPr bwMode="auto">
            <a:xfrm>
              <a:off x="7776" y="3888"/>
              <a:ext cx="1512" cy="474"/>
            </a:xfrm>
            <a:prstGeom prst="rect">
              <a:avLst/>
            </a:prstGeom>
            <a:noFill/>
            <a:ln w="9525">
              <a:noFill/>
              <a:miter lim="800000"/>
              <a:headEnd/>
              <a:tailEnd/>
            </a:ln>
          </p:spPr>
          <p:txBody>
            <a:bodyPr/>
            <a:lstStyle/>
            <a:p>
              <a:r>
                <a:rPr lang="en-US" sz="1200">
                  <a:latin typeface="Calibri" pitchFamily="34" charset="0"/>
                </a:rPr>
                <a:t>Test head</a:t>
              </a:r>
              <a:endParaRPr lang="en-US">
                <a:latin typeface="Calibri" pitchFamily="34" charset="0"/>
              </a:endParaRPr>
            </a:p>
          </p:txBody>
        </p:sp>
        <p:sp>
          <p:nvSpPr>
            <p:cNvPr id="9" name="Text Box 9"/>
            <p:cNvSpPr txBox="1">
              <a:spLocks noChangeArrowheads="1"/>
            </p:cNvSpPr>
            <p:nvPr/>
          </p:nvSpPr>
          <p:spPr bwMode="auto">
            <a:xfrm>
              <a:off x="7848" y="2808"/>
              <a:ext cx="1512" cy="474"/>
            </a:xfrm>
            <a:prstGeom prst="rect">
              <a:avLst/>
            </a:prstGeom>
            <a:noFill/>
            <a:ln w="9525">
              <a:noFill/>
              <a:miter lim="800000"/>
              <a:headEnd/>
              <a:tailEnd/>
            </a:ln>
          </p:spPr>
          <p:txBody>
            <a:bodyPr/>
            <a:lstStyle/>
            <a:p>
              <a:r>
                <a:rPr lang="en-US" sz="1200">
                  <a:latin typeface="Calibri" pitchFamily="34" charset="0"/>
                </a:rPr>
                <a:t>DIB</a:t>
              </a:r>
              <a:endParaRPr lang="en-US">
                <a:latin typeface="Calibri" pitchFamily="34" charset="0"/>
              </a:endParaRPr>
            </a:p>
          </p:txBody>
        </p:sp>
        <p:sp>
          <p:nvSpPr>
            <p:cNvPr id="10" name="Text Box 10"/>
            <p:cNvSpPr txBox="1">
              <a:spLocks noChangeArrowheads="1"/>
            </p:cNvSpPr>
            <p:nvPr/>
          </p:nvSpPr>
          <p:spPr bwMode="auto">
            <a:xfrm>
              <a:off x="1584" y="2952"/>
              <a:ext cx="2448" cy="474"/>
            </a:xfrm>
            <a:prstGeom prst="rect">
              <a:avLst/>
            </a:prstGeom>
            <a:noFill/>
            <a:ln w="9525">
              <a:noFill/>
              <a:miter lim="800000"/>
              <a:headEnd/>
              <a:tailEnd/>
            </a:ln>
          </p:spPr>
          <p:txBody>
            <a:bodyPr/>
            <a:lstStyle/>
            <a:p>
              <a:r>
                <a:rPr lang="en-US" sz="1200">
                  <a:latin typeface="Calibri" pitchFamily="34" charset="0"/>
                </a:rPr>
                <a:t>Connector block</a:t>
              </a:r>
              <a:endParaRPr lang="en-US">
                <a:latin typeface="Calibri" pitchFamily="34" charset="0"/>
              </a:endParaRPr>
            </a:p>
          </p:txBody>
        </p:sp>
        <p:sp>
          <p:nvSpPr>
            <p:cNvPr id="11" name="Line 11"/>
            <p:cNvSpPr>
              <a:spLocks noChangeShapeType="1"/>
            </p:cNvSpPr>
            <p:nvPr/>
          </p:nvSpPr>
          <p:spPr bwMode="auto">
            <a:xfrm>
              <a:off x="3816" y="3168"/>
              <a:ext cx="576" cy="0"/>
            </a:xfrm>
            <a:prstGeom prst="line">
              <a:avLst/>
            </a:prstGeom>
            <a:noFill/>
            <a:ln w="9525">
              <a:solidFill>
                <a:srgbClr val="000000"/>
              </a:solidFill>
              <a:round/>
              <a:headEnd/>
              <a:tailEnd type="triangle" w="med" len="med"/>
            </a:ln>
          </p:spPr>
          <p:txBody>
            <a:bodyPr/>
            <a:lstStyle/>
            <a:p>
              <a:endParaRPr lang="en-US"/>
            </a:p>
          </p:txBody>
        </p:sp>
        <p:sp>
          <p:nvSpPr>
            <p:cNvPr id="12" name="Line 12"/>
            <p:cNvSpPr>
              <a:spLocks noChangeShapeType="1"/>
            </p:cNvSpPr>
            <p:nvPr/>
          </p:nvSpPr>
          <p:spPr bwMode="auto">
            <a:xfrm flipH="1">
              <a:off x="6480" y="3672"/>
              <a:ext cx="1368" cy="0"/>
            </a:xfrm>
            <a:prstGeom prst="line">
              <a:avLst/>
            </a:prstGeom>
            <a:noFill/>
            <a:ln w="9525">
              <a:solidFill>
                <a:srgbClr val="000000"/>
              </a:solidFill>
              <a:round/>
              <a:headEnd/>
              <a:tailEnd type="triangle" w="med" len="med"/>
            </a:ln>
          </p:spPr>
          <p:txBody>
            <a:bodyPr/>
            <a:lstStyle/>
            <a:p>
              <a:endParaRPr lang="en-US"/>
            </a:p>
          </p:txBody>
        </p:sp>
        <p:sp>
          <p:nvSpPr>
            <p:cNvPr id="13" name="Line 13"/>
            <p:cNvSpPr>
              <a:spLocks noChangeShapeType="1"/>
            </p:cNvSpPr>
            <p:nvPr/>
          </p:nvSpPr>
          <p:spPr bwMode="auto">
            <a:xfrm flipH="1">
              <a:off x="7272" y="4104"/>
              <a:ext cx="576" cy="0"/>
            </a:xfrm>
            <a:prstGeom prst="line">
              <a:avLst/>
            </a:prstGeom>
            <a:noFill/>
            <a:ln w="9525">
              <a:solidFill>
                <a:srgbClr val="000000"/>
              </a:solidFill>
              <a:round/>
              <a:headEnd/>
              <a:tailEnd type="triangle" w="med" len="med"/>
            </a:ln>
          </p:spPr>
          <p:txBody>
            <a:bodyPr/>
            <a:lstStyle/>
            <a:p>
              <a:endParaRPr lang="en-US"/>
            </a:p>
          </p:txBody>
        </p:sp>
        <p:sp>
          <p:nvSpPr>
            <p:cNvPr id="14" name="Rectangle 14"/>
            <p:cNvSpPr>
              <a:spLocks noChangeArrowheads="1"/>
            </p:cNvSpPr>
            <p:nvPr/>
          </p:nvSpPr>
          <p:spPr bwMode="auto">
            <a:xfrm>
              <a:off x="4680" y="5976"/>
              <a:ext cx="2304" cy="72"/>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15" name="Rectangle 15"/>
            <p:cNvSpPr>
              <a:spLocks noChangeArrowheads="1"/>
            </p:cNvSpPr>
            <p:nvPr/>
          </p:nvSpPr>
          <p:spPr bwMode="auto">
            <a:xfrm>
              <a:off x="4464" y="6192"/>
              <a:ext cx="2736" cy="1008"/>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16" name="Rectangle 16"/>
            <p:cNvSpPr>
              <a:spLocks noChangeArrowheads="1"/>
            </p:cNvSpPr>
            <p:nvPr/>
          </p:nvSpPr>
          <p:spPr bwMode="auto">
            <a:xfrm>
              <a:off x="4824" y="6048"/>
              <a:ext cx="2016" cy="288"/>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17" name="Rectangle 17"/>
            <p:cNvSpPr>
              <a:spLocks noChangeArrowheads="1"/>
            </p:cNvSpPr>
            <p:nvPr/>
          </p:nvSpPr>
          <p:spPr bwMode="auto">
            <a:xfrm>
              <a:off x="4608" y="6336"/>
              <a:ext cx="2448" cy="720"/>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18" name="Text Box 18"/>
            <p:cNvSpPr txBox="1">
              <a:spLocks noChangeArrowheads="1"/>
            </p:cNvSpPr>
            <p:nvPr/>
          </p:nvSpPr>
          <p:spPr bwMode="auto">
            <a:xfrm>
              <a:off x="7704" y="6408"/>
              <a:ext cx="2448" cy="474"/>
            </a:xfrm>
            <a:prstGeom prst="rect">
              <a:avLst/>
            </a:prstGeom>
            <a:noFill/>
            <a:ln w="9525">
              <a:noFill/>
              <a:miter lim="800000"/>
              <a:headEnd/>
              <a:tailEnd/>
            </a:ln>
          </p:spPr>
          <p:txBody>
            <a:bodyPr/>
            <a:lstStyle/>
            <a:p>
              <a:r>
                <a:rPr lang="en-US" sz="1200">
                  <a:latin typeface="Calibri" pitchFamily="34" charset="0"/>
                </a:rPr>
                <a:t>Tester instruments</a:t>
              </a:r>
              <a:endParaRPr lang="en-US">
                <a:latin typeface="Calibri" pitchFamily="34" charset="0"/>
              </a:endParaRPr>
            </a:p>
          </p:txBody>
        </p:sp>
        <p:sp>
          <p:nvSpPr>
            <p:cNvPr id="19" name="Text Box 19"/>
            <p:cNvSpPr txBox="1">
              <a:spLocks noChangeArrowheads="1"/>
            </p:cNvSpPr>
            <p:nvPr/>
          </p:nvSpPr>
          <p:spPr bwMode="auto">
            <a:xfrm>
              <a:off x="7704" y="6840"/>
              <a:ext cx="1512" cy="474"/>
            </a:xfrm>
            <a:prstGeom prst="rect">
              <a:avLst/>
            </a:prstGeom>
            <a:noFill/>
            <a:ln w="9525">
              <a:noFill/>
              <a:miter lim="800000"/>
              <a:headEnd/>
              <a:tailEnd/>
            </a:ln>
          </p:spPr>
          <p:txBody>
            <a:bodyPr/>
            <a:lstStyle/>
            <a:p>
              <a:r>
                <a:rPr lang="en-US" sz="1200">
                  <a:latin typeface="Calibri" pitchFamily="34" charset="0"/>
                </a:rPr>
                <a:t>Test head</a:t>
              </a:r>
              <a:endParaRPr lang="en-US">
                <a:latin typeface="Calibri" pitchFamily="34" charset="0"/>
              </a:endParaRPr>
            </a:p>
          </p:txBody>
        </p:sp>
        <p:sp>
          <p:nvSpPr>
            <p:cNvPr id="20" name="Text Box 20"/>
            <p:cNvSpPr txBox="1">
              <a:spLocks noChangeArrowheads="1"/>
            </p:cNvSpPr>
            <p:nvPr/>
          </p:nvSpPr>
          <p:spPr bwMode="auto">
            <a:xfrm>
              <a:off x="1224" y="5760"/>
              <a:ext cx="2448" cy="474"/>
            </a:xfrm>
            <a:prstGeom prst="rect">
              <a:avLst/>
            </a:prstGeom>
            <a:noFill/>
            <a:ln w="9525">
              <a:noFill/>
              <a:miter lim="800000"/>
              <a:headEnd/>
              <a:tailEnd/>
            </a:ln>
          </p:spPr>
          <p:txBody>
            <a:bodyPr/>
            <a:lstStyle/>
            <a:p>
              <a:r>
                <a:rPr lang="en-US" sz="1200">
                  <a:latin typeface="Calibri" pitchFamily="34" charset="0"/>
                </a:rPr>
                <a:t>Connector blocks</a:t>
              </a:r>
              <a:endParaRPr lang="en-US">
                <a:latin typeface="Calibri" pitchFamily="34" charset="0"/>
              </a:endParaRPr>
            </a:p>
          </p:txBody>
        </p:sp>
        <p:sp>
          <p:nvSpPr>
            <p:cNvPr id="21" name="Line 21"/>
            <p:cNvSpPr>
              <a:spLocks noChangeShapeType="1"/>
            </p:cNvSpPr>
            <p:nvPr/>
          </p:nvSpPr>
          <p:spPr bwMode="auto">
            <a:xfrm>
              <a:off x="3528" y="6120"/>
              <a:ext cx="648" cy="0"/>
            </a:xfrm>
            <a:prstGeom prst="line">
              <a:avLst/>
            </a:prstGeom>
            <a:noFill/>
            <a:ln w="9525">
              <a:solidFill>
                <a:srgbClr val="000000"/>
              </a:solidFill>
              <a:round/>
              <a:headEnd/>
              <a:tailEnd type="triangle" w="med" len="med"/>
            </a:ln>
          </p:spPr>
          <p:txBody>
            <a:bodyPr/>
            <a:lstStyle/>
            <a:p>
              <a:endParaRPr lang="en-US"/>
            </a:p>
          </p:txBody>
        </p:sp>
        <p:sp>
          <p:nvSpPr>
            <p:cNvPr id="22" name="Line 22"/>
            <p:cNvSpPr>
              <a:spLocks noChangeShapeType="1"/>
            </p:cNvSpPr>
            <p:nvPr/>
          </p:nvSpPr>
          <p:spPr bwMode="auto">
            <a:xfrm flipH="1">
              <a:off x="6408" y="6624"/>
              <a:ext cx="1368" cy="0"/>
            </a:xfrm>
            <a:prstGeom prst="line">
              <a:avLst/>
            </a:prstGeom>
            <a:noFill/>
            <a:ln w="9525">
              <a:solidFill>
                <a:srgbClr val="000000"/>
              </a:solidFill>
              <a:round/>
              <a:headEnd/>
              <a:tailEnd type="triangle" w="med" len="med"/>
            </a:ln>
          </p:spPr>
          <p:txBody>
            <a:bodyPr/>
            <a:lstStyle/>
            <a:p>
              <a:endParaRPr lang="en-US"/>
            </a:p>
          </p:txBody>
        </p:sp>
        <p:sp>
          <p:nvSpPr>
            <p:cNvPr id="23" name="Line 23"/>
            <p:cNvSpPr>
              <a:spLocks noChangeShapeType="1"/>
            </p:cNvSpPr>
            <p:nvPr/>
          </p:nvSpPr>
          <p:spPr bwMode="auto">
            <a:xfrm flipH="1">
              <a:off x="7200" y="7056"/>
              <a:ext cx="576" cy="0"/>
            </a:xfrm>
            <a:prstGeom prst="line">
              <a:avLst/>
            </a:prstGeom>
            <a:noFill/>
            <a:ln w="9525">
              <a:solidFill>
                <a:srgbClr val="000000"/>
              </a:solidFill>
              <a:round/>
              <a:headEnd/>
              <a:tailEnd type="triangle" w="med" len="med"/>
            </a:ln>
          </p:spPr>
          <p:txBody>
            <a:bodyPr/>
            <a:lstStyle/>
            <a:p>
              <a:endParaRPr lang="en-US"/>
            </a:p>
          </p:txBody>
        </p:sp>
        <p:sp>
          <p:nvSpPr>
            <p:cNvPr id="24" name="Line 24"/>
            <p:cNvSpPr>
              <a:spLocks noChangeShapeType="1"/>
            </p:cNvSpPr>
            <p:nvPr/>
          </p:nvSpPr>
          <p:spPr bwMode="auto">
            <a:xfrm flipH="1">
              <a:off x="7128" y="3024"/>
              <a:ext cx="720" cy="0"/>
            </a:xfrm>
            <a:prstGeom prst="line">
              <a:avLst/>
            </a:prstGeom>
            <a:noFill/>
            <a:ln w="9525">
              <a:solidFill>
                <a:srgbClr val="000000"/>
              </a:solidFill>
              <a:round/>
              <a:headEnd/>
              <a:tailEnd type="triangle" w="med" len="med"/>
            </a:ln>
          </p:spPr>
          <p:txBody>
            <a:bodyPr/>
            <a:lstStyle/>
            <a:p>
              <a:endParaRPr lang="en-US"/>
            </a:p>
          </p:txBody>
        </p:sp>
        <p:sp>
          <p:nvSpPr>
            <p:cNvPr id="25" name="Text Box 25"/>
            <p:cNvSpPr txBox="1">
              <a:spLocks noChangeArrowheads="1"/>
            </p:cNvSpPr>
            <p:nvPr/>
          </p:nvSpPr>
          <p:spPr bwMode="auto">
            <a:xfrm>
              <a:off x="7776" y="5760"/>
              <a:ext cx="3672" cy="474"/>
            </a:xfrm>
            <a:prstGeom prst="rect">
              <a:avLst/>
            </a:prstGeom>
            <a:noFill/>
            <a:ln w="9525">
              <a:noFill/>
              <a:miter lim="800000"/>
              <a:headEnd/>
              <a:tailEnd/>
            </a:ln>
          </p:spPr>
          <p:txBody>
            <a:bodyPr/>
            <a:lstStyle/>
            <a:p>
              <a:r>
                <a:rPr lang="en-US" sz="1200">
                  <a:latin typeface="Calibri" pitchFamily="34" charset="0"/>
                </a:rPr>
                <a:t>Socket adapter (mother board)</a:t>
              </a:r>
              <a:endParaRPr lang="en-US">
                <a:latin typeface="Calibri" pitchFamily="34" charset="0"/>
              </a:endParaRPr>
            </a:p>
          </p:txBody>
        </p:sp>
        <p:sp>
          <p:nvSpPr>
            <p:cNvPr id="26" name="Line 26"/>
            <p:cNvSpPr>
              <a:spLocks noChangeShapeType="1"/>
            </p:cNvSpPr>
            <p:nvPr/>
          </p:nvSpPr>
          <p:spPr bwMode="auto">
            <a:xfrm flipH="1">
              <a:off x="7056" y="5976"/>
              <a:ext cx="720" cy="0"/>
            </a:xfrm>
            <a:prstGeom prst="line">
              <a:avLst/>
            </a:prstGeom>
            <a:noFill/>
            <a:ln w="9525">
              <a:solidFill>
                <a:srgbClr val="000000"/>
              </a:solidFill>
              <a:round/>
              <a:headEnd/>
              <a:tailEnd type="triangle" w="med" len="med"/>
            </a:ln>
          </p:spPr>
          <p:txBody>
            <a:bodyPr/>
            <a:lstStyle/>
            <a:p>
              <a:endParaRPr lang="en-US"/>
            </a:p>
          </p:txBody>
        </p:sp>
        <p:sp>
          <p:nvSpPr>
            <p:cNvPr id="27" name="Rectangle 27"/>
            <p:cNvSpPr>
              <a:spLocks noChangeArrowheads="1"/>
            </p:cNvSpPr>
            <p:nvPr/>
          </p:nvSpPr>
          <p:spPr bwMode="auto">
            <a:xfrm>
              <a:off x="5472" y="5832"/>
              <a:ext cx="864" cy="144"/>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28" name="Rectangle 28"/>
            <p:cNvSpPr>
              <a:spLocks noChangeArrowheads="1"/>
            </p:cNvSpPr>
            <p:nvPr/>
          </p:nvSpPr>
          <p:spPr bwMode="auto">
            <a:xfrm>
              <a:off x="5400" y="5760"/>
              <a:ext cx="1008" cy="72"/>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29" name="Rectangle 29"/>
            <p:cNvSpPr>
              <a:spLocks noChangeArrowheads="1"/>
            </p:cNvSpPr>
            <p:nvPr/>
          </p:nvSpPr>
          <p:spPr bwMode="auto">
            <a:xfrm>
              <a:off x="5688" y="5688"/>
              <a:ext cx="432" cy="72"/>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30" name="Rectangle 30"/>
            <p:cNvSpPr>
              <a:spLocks noChangeArrowheads="1"/>
            </p:cNvSpPr>
            <p:nvPr/>
          </p:nvSpPr>
          <p:spPr bwMode="auto">
            <a:xfrm>
              <a:off x="5760" y="5616"/>
              <a:ext cx="288" cy="72"/>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31" name="Text Box 31"/>
            <p:cNvSpPr txBox="1">
              <a:spLocks noChangeArrowheads="1"/>
            </p:cNvSpPr>
            <p:nvPr/>
          </p:nvSpPr>
          <p:spPr bwMode="auto">
            <a:xfrm>
              <a:off x="7776" y="5400"/>
              <a:ext cx="3744" cy="474"/>
            </a:xfrm>
            <a:prstGeom prst="rect">
              <a:avLst/>
            </a:prstGeom>
            <a:noFill/>
            <a:ln w="9525">
              <a:noFill/>
              <a:miter lim="800000"/>
              <a:headEnd/>
              <a:tailEnd/>
            </a:ln>
          </p:spPr>
          <p:txBody>
            <a:bodyPr/>
            <a:lstStyle/>
            <a:p>
              <a:r>
                <a:rPr lang="en-US" sz="1200">
                  <a:latin typeface="Calibri" pitchFamily="34" charset="0"/>
                </a:rPr>
                <a:t>Swap block (daughter board)</a:t>
              </a:r>
              <a:endParaRPr lang="en-US">
                <a:latin typeface="Calibri" pitchFamily="34" charset="0"/>
              </a:endParaRPr>
            </a:p>
          </p:txBody>
        </p:sp>
        <p:sp>
          <p:nvSpPr>
            <p:cNvPr id="32" name="Line 32"/>
            <p:cNvSpPr>
              <a:spLocks noChangeShapeType="1"/>
            </p:cNvSpPr>
            <p:nvPr/>
          </p:nvSpPr>
          <p:spPr bwMode="auto">
            <a:xfrm flipH="1">
              <a:off x="6624" y="5616"/>
              <a:ext cx="1152" cy="144"/>
            </a:xfrm>
            <a:prstGeom prst="line">
              <a:avLst/>
            </a:prstGeom>
            <a:noFill/>
            <a:ln w="9525">
              <a:solidFill>
                <a:srgbClr val="000000"/>
              </a:solidFill>
              <a:round/>
              <a:headEnd/>
              <a:tailEnd type="triangle" w="med" len="med"/>
            </a:ln>
          </p:spPr>
          <p:txBody>
            <a:bodyPr/>
            <a:lstStyle/>
            <a:p>
              <a:endParaRPr lang="en-US"/>
            </a:p>
          </p:txBody>
        </p:sp>
        <p:sp>
          <p:nvSpPr>
            <p:cNvPr id="33" name="Text Box 33"/>
            <p:cNvSpPr txBox="1">
              <a:spLocks noChangeArrowheads="1"/>
            </p:cNvSpPr>
            <p:nvPr/>
          </p:nvSpPr>
          <p:spPr bwMode="auto">
            <a:xfrm>
              <a:off x="4608" y="4824"/>
              <a:ext cx="3024" cy="474"/>
            </a:xfrm>
            <a:prstGeom prst="rect">
              <a:avLst/>
            </a:prstGeom>
            <a:noFill/>
            <a:ln w="9525">
              <a:noFill/>
              <a:miter lim="800000"/>
              <a:headEnd/>
              <a:tailEnd/>
            </a:ln>
          </p:spPr>
          <p:txBody>
            <a:bodyPr/>
            <a:lstStyle/>
            <a:p>
              <a:r>
                <a:rPr lang="en-US" sz="1200">
                  <a:latin typeface="Calibri" pitchFamily="34" charset="0"/>
                </a:rPr>
                <a:t>DUT and DUT socket</a:t>
              </a:r>
              <a:endParaRPr lang="en-US">
                <a:latin typeface="Calibri" pitchFamily="34" charset="0"/>
              </a:endParaRPr>
            </a:p>
          </p:txBody>
        </p:sp>
        <p:sp>
          <p:nvSpPr>
            <p:cNvPr id="34" name="Line 34"/>
            <p:cNvSpPr>
              <a:spLocks noChangeShapeType="1"/>
            </p:cNvSpPr>
            <p:nvPr/>
          </p:nvSpPr>
          <p:spPr bwMode="auto">
            <a:xfrm>
              <a:off x="5904" y="5256"/>
              <a:ext cx="0" cy="288"/>
            </a:xfrm>
            <a:prstGeom prst="line">
              <a:avLst/>
            </a:prstGeom>
            <a:noFill/>
            <a:ln w="9525">
              <a:solidFill>
                <a:srgbClr val="000000"/>
              </a:solidFill>
              <a:round/>
              <a:headEnd/>
              <a:tailEnd type="triangle" w="med" len="med"/>
            </a:ln>
          </p:spPr>
          <p:txBody>
            <a:bodyPr/>
            <a:lstStyle/>
            <a:p>
              <a:endParaRPr lang="en-US"/>
            </a:p>
          </p:txBody>
        </p:sp>
        <p:sp>
          <p:nvSpPr>
            <p:cNvPr id="35" name="Rectangle 35"/>
            <p:cNvSpPr>
              <a:spLocks noChangeArrowheads="1"/>
            </p:cNvSpPr>
            <p:nvPr/>
          </p:nvSpPr>
          <p:spPr bwMode="auto">
            <a:xfrm>
              <a:off x="5688" y="2952"/>
              <a:ext cx="432" cy="72"/>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36" name="Rectangle 36"/>
            <p:cNvSpPr>
              <a:spLocks noChangeArrowheads="1"/>
            </p:cNvSpPr>
            <p:nvPr/>
          </p:nvSpPr>
          <p:spPr bwMode="auto">
            <a:xfrm>
              <a:off x="5760" y="2880"/>
              <a:ext cx="288" cy="72"/>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37" name="Text Box 37"/>
            <p:cNvSpPr txBox="1">
              <a:spLocks noChangeArrowheads="1"/>
            </p:cNvSpPr>
            <p:nvPr/>
          </p:nvSpPr>
          <p:spPr bwMode="auto">
            <a:xfrm>
              <a:off x="4608" y="2088"/>
              <a:ext cx="3024" cy="474"/>
            </a:xfrm>
            <a:prstGeom prst="rect">
              <a:avLst/>
            </a:prstGeom>
            <a:noFill/>
            <a:ln w="9525">
              <a:noFill/>
              <a:miter lim="800000"/>
              <a:headEnd/>
              <a:tailEnd/>
            </a:ln>
          </p:spPr>
          <p:txBody>
            <a:bodyPr/>
            <a:lstStyle/>
            <a:p>
              <a:r>
                <a:rPr lang="en-US" sz="1200">
                  <a:latin typeface="Calibri" pitchFamily="34" charset="0"/>
                </a:rPr>
                <a:t>DUT and DUT socket</a:t>
              </a:r>
              <a:endParaRPr lang="en-US">
                <a:latin typeface="Calibri" pitchFamily="34" charset="0"/>
              </a:endParaRPr>
            </a:p>
          </p:txBody>
        </p:sp>
        <p:sp>
          <p:nvSpPr>
            <p:cNvPr id="38" name="Line 38"/>
            <p:cNvSpPr>
              <a:spLocks noChangeShapeType="1"/>
            </p:cNvSpPr>
            <p:nvPr/>
          </p:nvSpPr>
          <p:spPr bwMode="auto">
            <a:xfrm>
              <a:off x="5904" y="2520"/>
              <a:ext cx="0" cy="288"/>
            </a:xfrm>
            <a:prstGeom prst="line">
              <a:avLst/>
            </a:prstGeom>
            <a:noFill/>
            <a:ln w="9525">
              <a:solidFill>
                <a:srgbClr val="000000"/>
              </a:solidFill>
              <a:round/>
              <a:headEnd/>
              <a:tailEnd type="triangle" w="med" len="med"/>
            </a:ln>
          </p:spPr>
          <p:txBody>
            <a:bodyPr/>
            <a:lstStyle/>
            <a:p>
              <a:endParaRPr lang="en-US"/>
            </a:p>
          </p:txBody>
        </p:sp>
        <p:sp>
          <p:nvSpPr>
            <p:cNvPr id="39" name="Line 39"/>
            <p:cNvSpPr>
              <a:spLocks noChangeShapeType="1"/>
            </p:cNvSpPr>
            <p:nvPr/>
          </p:nvSpPr>
          <p:spPr bwMode="auto">
            <a:xfrm>
              <a:off x="3528" y="5904"/>
              <a:ext cx="1656" cy="0"/>
            </a:xfrm>
            <a:prstGeom prst="line">
              <a:avLst/>
            </a:prstGeom>
            <a:noFill/>
            <a:ln w="9525">
              <a:solidFill>
                <a:srgbClr val="000000"/>
              </a:solidFill>
              <a:round/>
              <a:headEnd/>
              <a:tailEnd type="triangle" w="med" len="med"/>
            </a:ln>
          </p:spPr>
          <p:txBody>
            <a:bodyPr/>
            <a:lstStyle/>
            <a:p>
              <a:endParaRPr lang="en-US"/>
            </a:p>
          </p:txBody>
        </p:sp>
        <p:sp>
          <p:nvSpPr>
            <p:cNvPr id="40" name="Rectangle 40"/>
            <p:cNvSpPr>
              <a:spLocks noChangeArrowheads="1"/>
            </p:cNvSpPr>
            <p:nvPr/>
          </p:nvSpPr>
          <p:spPr bwMode="auto">
            <a:xfrm>
              <a:off x="4680" y="8568"/>
              <a:ext cx="2304" cy="72"/>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1" name="Rectangle 41"/>
            <p:cNvSpPr>
              <a:spLocks noChangeArrowheads="1"/>
            </p:cNvSpPr>
            <p:nvPr/>
          </p:nvSpPr>
          <p:spPr bwMode="auto">
            <a:xfrm>
              <a:off x="4464" y="8784"/>
              <a:ext cx="2736" cy="1008"/>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2" name="Rectangle 42"/>
            <p:cNvSpPr>
              <a:spLocks noChangeArrowheads="1"/>
            </p:cNvSpPr>
            <p:nvPr/>
          </p:nvSpPr>
          <p:spPr bwMode="auto">
            <a:xfrm>
              <a:off x="4824" y="8640"/>
              <a:ext cx="2016" cy="288"/>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43" name="Rectangle 43"/>
            <p:cNvSpPr>
              <a:spLocks noChangeArrowheads="1"/>
            </p:cNvSpPr>
            <p:nvPr/>
          </p:nvSpPr>
          <p:spPr bwMode="auto">
            <a:xfrm>
              <a:off x="4608" y="9000"/>
              <a:ext cx="2448" cy="648"/>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44" name="Text Box 44"/>
            <p:cNvSpPr txBox="1">
              <a:spLocks noChangeArrowheads="1"/>
            </p:cNvSpPr>
            <p:nvPr/>
          </p:nvSpPr>
          <p:spPr bwMode="auto">
            <a:xfrm>
              <a:off x="7704" y="9000"/>
              <a:ext cx="2448" cy="474"/>
            </a:xfrm>
            <a:prstGeom prst="rect">
              <a:avLst/>
            </a:prstGeom>
            <a:noFill/>
            <a:ln w="9525">
              <a:noFill/>
              <a:miter lim="800000"/>
              <a:headEnd/>
              <a:tailEnd/>
            </a:ln>
          </p:spPr>
          <p:txBody>
            <a:bodyPr/>
            <a:lstStyle/>
            <a:p>
              <a:r>
                <a:rPr lang="en-US" sz="1200">
                  <a:latin typeface="Calibri" pitchFamily="34" charset="0"/>
                </a:rPr>
                <a:t>Tester instruments</a:t>
              </a:r>
              <a:endParaRPr lang="en-US">
                <a:latin typeface="Calibri" pitchFamily="34" charset="0"/>
              </a:endParaRPr>
            </a:p>
          </p:txBody>
        </p:sp>
        <p:sp>
          <p:nvSpPr>
            <p:cNvPr id="45" name="Text Box 45"/>
            <p:cNvSpPr txBox="1">
              <a:spLocks noChangeArrowheads="1"/>
            </p:cNvSpPr>
            <p:nvPr/>
          </p:nvSpPr>
          <p:spPr bwMode="auto">
            <a:xfrm>
              <a:off x="7704" y="9432"/>
              <a:ext cx="1512" cy="474"/>
            </a:xfrm>
            <a:prstGeom prst="rect">
              <a:avLst/>
            </a:prstGeom>
            <a:noFill/>
            <a:ln w="9525">
              <a:noFill/>
              <a:miter lim="800000"/>
              <a:headEnd/>
              <a:tailEnd/>
            </a:ln>
          </p:spPr>
          <p:txBody>
            <a:bodyPr/>
            <a:lstStyle/>
            <a:p>
              <a:r>
                <a:rPr lang="en-US" sz="1200">
                  <a:latin typeface="Calibri" pitchFamily="34" charset="0"/>
                </a:rPr>
                <a:t>Test head</a:t>
              </a:r>
              <a:endParaRPr lang="en-US">
                <a:latin typeface="Calibri" pitchFamily="34" charset="0"/>
              </a:endParaRPr>
            </a:p>
          </p:txBody>
        </p:sp>
        <p:sp>
          <p:nvSpPr>
            <p:cNvPr id="46" name="Text Box 46"/>
            <p:cNvSpPr txBox="1">
              <a:spLocks noChangeArrowheads="1"/>
            </p:cNvSpPr>
            <p:nvPr/>
          </p:nvSpPr>
          <p:spPr bwMode="auto">
            <a:xfrm>
              <a:off x="7776" y="8352"/>
              <a:ext cx="1512" cy="474"/>
            </a:xfrm>
            <a:prstGeom prst="rect">
              <a:avLst/>
            </a:prstGeom>
            <a:noFill/>
            <a:ln w="9525">
              <a:noFill/>
              <a:miter lim="800000"/>
              <a:headEnd/>
              <a:tailEnd/>
            </a:ln>
          </p:spPr>
          <p:txBody>
            <a:bodyPr/>
            <a:lstStyle/>
            <a:p>
              <a:r>
                <a:rPr lang="en-US" sz="1200">
                  <a:latin typeface="Calibri" pitchFamily="34" charset="0"/>
                </a:rPr>
                <a:t>DIB</a:t>
              </a:r>
              <a:endParaRPr lang="en-US">
                <a:latin typeface="Calibri" pitchFamily="34" charset="0"/>
              </a:endParaRPr>
            </a:p>
          </p:txBody>
        </p:sp>
        <p:sp>
          <p:nvSpPr>
            <p:cNvPr id="47" name="Text Box 47"/>
            <p:cNvSpPr txBox="1">
              <a:spLocks noChangeArrowheads="1"/>
            </p:cNvSpPr>
            <p:nvPr/>
          </p:nvSpPr>
          <p:spPr bwMode="auto">
            <a:xfrm>
              <a:off x="1512" y="8496"/>
              <a:ext cx="2448" cy="474"/>
            </a:xfrm>
            <a:prstGeom prst="rect">
              <a:avLst/>
            </a:prstGeom>
            <a:noFill/>
            <a:ln w="9525">
              <a:noFill/>
              <a:miter lim="800000"/>
              <a:headEnd/>
              <a:tailEnd/>
            </a:ln>
          </p:spPr>
          <p:txBody>
            <a:bodyPr/>
            <a:lstStyle/>
            <a:p>
              <a:r>
                <a:rPr lang="en-US" sz="1200">
                  <a:latin typeface="Calibri" pitchFamily="34" charset="0"/>
                </a:rPr>
                <a:t>Connector block</a:t>
              </a:r>
              <a:endParaRPr lang="en-US">
                <a:latin typeface="Calibri" pitchFamily="34" charset="0"/>
              </a:endParaRPr>
            </a:p>
          </p:txBody>
        </p:sp>
        <p:sp>
          <p:nvSpPr>
            <p:cNvPr id="48" name="Line 48"/>
            <p:cNvSpPr>
              <a:spLocks noChangeShapeType="1"/>
            </p:cNvSpPr>
            <p:nvPr/>
          </p:nvSpPr>
          <p:spPr bwMode="auto">
            <a:xfrm>
              <a:off x="3744" y="8712"/>
              <a:ext cx="576" cy="0"/>
            </a:xfrm>
            <a:prstGeom prst="line">
              <a:avLst/>
            </a:prstGeom>
            <a:noFill/>
            <a:ln w="9525">
              <a:solidFill>
                <a:srgbClr val="000000"/>
              </a:solidFill>
              <a:round/>
              <a:headEnd/>
              <a:tailEnd type="triangle" w="med" len="med"/>
            </a:ln>
          </p:spPr>
          <p:txBody>
            <a:bodyPr/>
            <a:lstStyle/>
            <a:p>
              <a:endParaRPr lang="en-US"/>
            </a:p>
          </p:txBody>
        </p:sp>
        <p:sp>
          <p:nvSpPr>
            <p:cNvPr id="49" name="Line 49"/>
            <p:cNvSpPr>
              <a:spLocks noChangeShapeType="1"/>
            </p:cNvSpPr>
            <p:nvPr/>
          </p:nvSpPr>
          <p:spPr bwMode="auto">
            <a:xfrm flipH="1">
              <a:off x="6408" y="9216"/>
              <a:ext cx="1368" cy="0"/>
            </a:xfrm>
            <a:prstGeom prst="line">
              <a:avLst/>
            </a:prstGeom>
            <a:noFill/>
            <a:ln w="9525">
              <a:solidFill>
                <a:srgbClr val="000000"/>
              </a:solidFill>
              <a:round/>
              <a:headEnd/>
              <a:tailEnd type="triangle" w="med" len="med"/>
            </a:ln>
          </p:spPr>
          <p:txBody>
            <a:bodyPr/>
            <a:lstStyle/>
            <a:p>
              <a:endParaRPr lang="en-US"/>
            </a:p>
          </p:txBody>
        </p:sp>
        <p:sp>
          <p:nvSpPr>
            <p:cNvPr id="50" name="Line 50"/>
            <p:cNvSpPr>
              <a:spLocks noChangeShapeType="1"/>
            </p:cNvSpPr>
            <p:nvPr/>
          </p:nvSpPr>
          <p:spPr bwMode="auto">
            <a:xfrm flipH="1">
              <a:off x="7200" y="9648"/>
              <a:ext cx="576" cy="0"/>
            </a:xfrm>
            <a:prstGeom prst="line">
              <a:avLst/>
            </a:prstGeom>
            <a:noFill/>
            <a:ln w="9525">
              <a:solidFill>
                <a:srgbClr val="000000"/>
              </a:solidFill>
              <a:round/>
              <a:headEnd/>
              <a:tailEnd type="triangle" w="med" len="med"/>
            </a:ln>
          </p:spPr>
          <p:txBody>
            <a:bodyPr/>
            <a:lstStyle/>
            <a:p>
              <a:endParaRPr lang="en-US"/>
            </a:p>
          </p:txBody>
        </p:sp>
        <p:sp>
          <p:nvSpPr>
            <p:cNvPr id="51" name="Line 51"/>
            <p:cNvSpPr>
              <a:spLocks noChangeShapeType="1"/>
            </p:cNvSpPr>
            <p:nvPr/>
          </p:nvSpPr>
          <p:spPr bwMode="auto">
            <a:xfrm flipH="1">
              <a:off x="7056" y="8568"/>
              <a:ext cx="720" cy="0"/>
            </a:xfrm>
            <a:prstGeom prst="line">
              <a:avLst/>
            </a:prstGeom>
            <a:noFill/>
            <a:ln w="9525">
              <a:solidFill>
                <a:srgbClr val="000000"/>
              </a:solidFill>
              <a:round/>
              <a:headEnd/>
              <a:tailEnd type="triangle" w="med" len="med"/>
            </a:ln>
          </p:spPr>
          <p:txBody>
            <a:bodyPr/>
            <a:lstStyle/>
            <a:p>
              <a:endParaRPr lang="en-US"/>
            </a:p>
          </p:txBody>
        </p:sp>
        <p:sp>
          <p:nvSpPr>
            <p:cNvPr id="52" name="Rectangle 52"/>
            <p:cNvSpPr>
              <a:spLocks noChangeArrowheads="1"/>
            </p:cNvSpPr>
            <p:nvPr/>
          </p:nvSpPr>
          <p:spPr bwMode="auto">
            <a:xfrm>
              <a:off x="5616" y="8496"/>
              <a:ext cx="432" cy="72"/>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53" name="Rectangle 53"/>
            <p:cNvSpPr>
              <a:spLocks noChangeArrowheads="1"/>
            </p:cNvSpPr>
            <p:nvPr/>
          </p:nvSpPr>
          <p:spPr bwMode="auto">
            <a:xfrm>
              <a:off x="5688" y="8424"/>
              <a:ext cx="288" cy="72"/>
            </a:xfrm>
            <a:prstGeom prst="rect">
              <a:avLst/>
            </a:prstGeom>
            <a:solidFill>
              <a:srgbClr val="000000"/>
            </a:solidFill>
            <a:ln w="9525">
              <a:solidFill>
                <a:srgbClr val="000000"/>
              </a:solidFill>
              <a:miter lim="800000"/>
              <a:headEnd/>
              <a:tailEnd/>
            </a:ln>
          </p:spPr>
          <p:txBody>
            <a:bodyPr/>
            <a:lstStyle/>
            <a:p>
              <a:endParaRPr lang="en-US">
                <a:latin typeface="Calibri" pitchFamily="34" charset="0"/>
              </a:endParaRPr>
            </a:p>
          </p:txBody>
        </p:sp>
        <p:sp>
          <p:nvSpPr>
            <p:cNvPr id="54" name="Text Box 54"/>
            <p:cNvSpPr txBox="1">
              <a:spLocks noChangeArrowheads="1"/>
            </p:cNvSpPr>
            <p:nvPr/>
          </p:nvSpPr>
          <p:spPr bwMode="auto">
            <a:xfrm>
              <a:off x="4536" y="7632"/>
              <a:ext cx="3024" cy="474"/>
            </a:xfrm>
            <a:prstGeom prst="rect">
              <a:avLst/>
            </a:prstGeom>
            <a:noFill/>
            <a:ln w="9525">
              <a:noFill/>
              <a:miter lim="800000"/>
              <a:headEnd/>
              <a:tailEnd/>
            </a:ln>
          </p:spPr>
          <p:txBody>
            <a:bodyPr/>
            <a:lstStyle/>
            <a:p>
              <a:r>
                <a:rPr lang="en-US" sz="1200">
                  <a:latin typeface="Calibri" pitchFamily="34" charset="0"/>
                </a:rPr>
                <a:t>DUT and DUT socket</a:t>
              </a:r>
              <a:endParaRPr lang="en-US">
                <a:latin typeface="Calibri" pitchFamily="34" charset="0"/>
              </a:endParaRPr>
            </a:p>
          </p:txBody>
        </p:sp>
        <p:sp>
          <p:nvSpPr>
            <p:cNvPr id="55" name="Line 55"/>
            <p:cNvSpPr>
              <a:spLocks noChangeShapeType="1"/>
            </p:cNvSpPr>
            <p:nvPr/>
          </p:nvSpPr>
          <p:spPr bwMode="auto">
            <a:xfrm>
              <a:off x="5832" y="8064"/>
              <a:ext cx="0" cy="288"/>
            </a:xfrm>
            <a:prstGeom prst="line">
              <a:avLst/>
            </a:prstGeom>
            <a:noFill/>
            <a:ln w="9525">
              <a:solidFill>
                <a:srgbClr val="000000"/>
              </a:solidFill>
              <a:round/>
              <a:headEnd/>
              <a:tailEnd type="triangle" w="med" len="med"/>
            </a:ln>
          </p:spPr>
          <p:txBody>
            <a:bodyPr/>
            <a:lstStyle/>
            <a:p>
              <a:endParaRPr lang="en-US"/>
            </a:p>
          </p:txBody>
        </p:sp>
        <p:sp>
          <p:nvSpPr>
            <p:cNvPr id="56" name="Rectangle 56"/>
            <p:cNvSpPr>
              <a:spLocks noChangeArrowheads="1"/>
            </p:cNvSpPr>
            <p:nvPr/>
          </p:nvSpPr>
          <p:spPr bwMode="auto">
            <a:xfrm>
              <a:off x="4536" y="8928"/>
              <a:ext cx="2592" cy="72"/>
            </a:xfrm>
            <a:prstGeom prst="rect">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57" name="Text Box 57"/>
            <p:cNvSpPr txBox="1">
              <a:spLocks noChangeArrowheads="1"/>
            </p:cNvSpPr>
            <p:nvPr/>
          </p:nvSpPr>
          <p:spPr bwMode="auto">
            <a:xfrm>
              <a:off x="7704" y="8712"/>
              <a:ext cx="2448" cy="474"/>
            </a:xfrm>
            <a:prstGeom prst="rect">
              <a:avLst/>
            </a:prstGeom>
            <a:noFill/>
            <a:ln w="9525">
              <a:noFill/>
              <a:miter lim="800000"/>
              <a:headEnd/>
              <a:tailEnd/>
            </a:ln>
          </p:spPr>
          <p:txBody>
            <a:bodyPr/>
            <a:lstStyle/>
            <a:p>
              <a:r>
                <a:rPr lang="en-US" sz="1200">
                  <a:latin typeface="Calibri" pitchFamily="34" charset="0"/>
                </a:rPr>
                <a:t>Configuration board</a:t>
              </a:r>
              <a:endParaRPr lang="en-US">
                <a:latin typeface="Calibri" pitchFamily="34" charset="0"/>
              </a:endParaRPr>
            </a:p>
          </p:txBody>
        </p:sp>
        <p:sp>
          <p:nvSpPr>
            <p:cNvPr id="58" name="Line 58"/>
            <p:cNvSpPr>
              <a:spLocks noChangeShapeType="1"/>
            </p:cNvSpPr>
            <p:nvPr/>
          </p:nvSpPr>
          <p:spPr bwMode="auto">
            <a:xfrm flipH="1">
              <a:off x="7272" y="8928"/>
              <a:ext cx="504" cy="0"/>
            </a:xfrm>
            <a:prstGeom prst="line">
              <a:avLst/>
            </a:prstGeom>
            <a:noFill/>
            <a:ln w="9525">
              <a:solidFill>
                <a:srgbClr val="000000"/>
              </a:solidFill>
              <a:round/>
              <a:headEnd/>
              <a:tailEnd type="triangle" w="med" len="med"/>
            </a:ln>
          </p:spPr>
          <p:txBody>
            <a:bodyPr/>
            <a:lstStyle/>
            <a:p>
              <a:endParaRPr lang="en-US"/>
            </a:p>
          </p:txBody>
        </p:sp>
        <p:sp>
          <p:nvSpPr>
            <p:cNvPr id="59" name="Text Box 59"/>
            <p:cNvSpPr txBox="1">
              <a:spLocks noChangeArrowheads="1"/>
            </p:cNvSpPr>
            <p:nvPr/>
          </p:nvSpPr>
          <p:spPr bwMode="auto">
            <a:xfrm>
              <a:off x="5184" y="4248"/>
              <a:ext cx="1512" cy="474"/>
            </a:xfrm>
            <a:prstGeom prst="rect">
              <a:avLst/>
            </a:prstGeom>
            <a:noFill/>
            <a:ln w="9525">
              <a:noFill/>
              <a:miter lim="800000"/>
              <a:headEnd/>
              <a:tailEnd/>
            </a:ln>
          </p:spPr>
          <p:txBody>
            <a:bodyPr/>
            <a:lstStyle/>
            <a:p>
              <a:r>
                <a:rPr lang="en-US" sz="1200">
                  <a:latin typeface="Calibri" pitchFamily="34" charset="0"/>
                </a:rPr>
                <a:t>(a)</a:t>
              </a:r>
              <a:endParaRPr lang="en-US">
                <a:latin typeface="Calibri" pitchFamily="34" charset="0"/>
              </a:endParaRPr>
            </a:p>
          </p:txBody>
        </p:sp>
        <p:sp>
          <p:nvSpPr>
            <p:cNvPr id="60" name="Text Box 60"/>
            <p:cNvSpPr txBox="1">
              <a:spLocks noChangeArrowheads="1"/>
            </p:cNvSpPr>
            <p:nvPr/>
          </p:nvSpPr>
          <p:spPr bwMode="auto">
            <a:xfrm>
              <a:off x="5184" y="7200"/>
              <a:ext cx="1512" cy="474"/>
            </a:xfrm>
            <a:prstGeom prst="rect">
              <a:avLst/>
            </a:prstGeom>
            <a:noFill/>
            <a:ln w="9525">
              <a:noFill/>
              <a:miter lim="800000"/>
              <a:headEnd/>
              <a:tailEnd/>
            </a:ln>
          </p:spPr>
          <p:txBody>
            <a:bodyPr/>
            <a:lstStyle/>
            <a:p>
              <a:r>
                <a:rPr lang="en-US" sz="1200">
                  <a:latin typeface="Calibri" pitchFamily="34" charset="0"/>
                </a:rPr>
                <a:t>(b)</a:t>
              </a:r>
              <a:endParaRPr lang="en-US">
                <a:latin typeface="Calibri" pitchFamily="34" charset="0"/>
              </a:endParaRPr>
            </a:p>
          </p:txBody>
        </p:sp>
        <p:sp>
          <p:nvSpPr>
            <p:cNvPr id="61" name="Text Box 61"/>
            <p:cNvSpPr txBox="1">
              <a:spLocks noChangeArrowheads="1"/>
            </p:cNvSpPr>
            <p:nvPr/>
          </p:nvSpPr>
          <p:spPr bwMode="auto">
            <a:xfrm>
              <a:off x="5184" y="7200"/>
              <a:ext cx="1512" cy="474"/>
            </a:xfrm>
            <a:prstGeom prst="rect">
              <a:avLst/>
            </a:prstGeom>
            <a:noFill/>
            <a:ln w="9525">
              <a:noFill/>
              <a:miter lim="800000"/>
              <a:headEnd/>
              <a:tailEnd/>
            </a:ln>
          </p:spPr>
          <p:txBody>
            <a:bodyPr/>
            <a:lstStyle/>
            <a:p>
              <a:r>
                <a:rPr lang="en-US" sz="1200">
                  <a:latin typeface="Calibri" pitchFamily="34" charset="0"/>
                </a:rPr>
                <a:t>(b)</a:t>
              </a:r>
              <a:endParaRPr lang="en-US">
                <a:latin typeface="Calibri" pitchFamily="34" charset="0"/>
              </a:endParaRPr>
            </a:p>
          </p:txBody>
        </p:sp>
        <p:sp>
          <p:nvSpPr>
            <p:cNvPr id="62" name="Text Box 62"/>
            <p:cNvSpPr txBox="1">
              <a:spLocks noChangeArrowheads="1"/>
            </p:cNvSpPr>
            <p:nvPr/>
          </p:nvSpPr>
          <p:spPr bwMode="auto">
            <a:xfrm>
              <a:off x="5184" y="9792"/>
              <a:ext cx="1512" cy="474"/>
            </a:xfrm>
            <a:prstGeom prst="rect">
              <a:avLst/>
            </a:prstGeom>
            <a:noFill/>
            <a:ln w="9525">
              <a:noFill/>
              <a:miter lim="800000"/>
              <a:headEnd/>
              <a:tailEnd/>
            </a:ln>
          </p:spPr>
          <p:txBody>
            <a:bodyPr/>
            <a:lstStyle/>
            <a:p>
              <a:r>
                <a:rPr lang="en-US" sz="1200">
                  <a:latin typeface="Calibri" pitchFamily="34" charset="0"/>
                </a:rPr>
                <a:t>(c)</a:t>
              </a:r>
              <a:endParaRPr lang="en-US">
                <a:latin typeface="Calibri" pitchFamily="34" charset="0"/>
              </a:endParaRPr>
            </a:p>
          </p:txBody>
        </p:sp>
      </p:grpSp>
      <p:sp>
        <p:nvSpPr>
          <p:cNvPr id="63" name="TextBox 62"/>
          <p:cNvSpPr txBox="1"/>
          <p:nvPr/>
        </p:nvSpPr>
        <p:spPr>
          <a:xfrm>
            <a:off x="2694626" y="288070"/>
            <a:ext cx="2985113" cy="461665"/>
          </a:xfrm>
          <a:prstGeom prst="rect">
            <a:avLst/>
          </a:prstGeom>
          <a:noFill/>
        </p:spPr>
        <p:txBody>
          <a:bodyPr wrap="none" rtlCol="0">
            <a:spAutoFit/>
          </a:bodyPr>
          <a:lstStyle/>
          <a:p>
            <a:r>
              <a:rPr lang="en-US" dirty="0" smtClean="0"/>
              <a:t>DIB interface schemes</a:t>
            </a:r>
            <a:endParaRPr lang="en-US" dirty="0"/>
          </a:p>
        </p:txBody>
      </p:sp>
      <p:sp>
        <p:nvSpPr>
          <p:cNvPr id="64" name="TextBox 63"/>
          <p:cNvSpPr txBox="1"/>
          <p:nvPr/>
        </p:nvSpPr>
        <p:spPr>
          <a:xfrm>
            <a:off x="685800" y="1790742"/>
            <a:ext cx="1662635" cy="461665"/>
          </a:xfrm>
          <a:prstGeom prst="rect">
            <a:avLst/>
          </a:prstGeom>
          <a:noFill/>
        </p:spPr>
        <p:txBody>
          <a:bodyPr wrap="none" rtlCol="0">
            <a:spAutoFit/>
          </a:bodyPr>
          <a:lstStyle/>
          <a:p>
            <a:r>
              <a:rPr lang="en-US" dirty="0" smtClean="0"/>
              <a:t>Simple DIB</a:t>
            </a:r>
            <a:endParaRPr lang="en-US" dirty="0"/>
          </a:p>
        </p:txBody>
      </p:sp>
      <p:sp>
        <p:nvSpPr>
          <p:cNvPr id="65" name="TextBox 64"/>
          <p:cNvSpPr txBox="1"/>
          <p:nvPr/>
        </p:nvSpPr>
        <p:spPr>
          <a:xfrm>
            <a:off x="107106" y="3701992"/>
            <a:ext cx="2780101" cy="830997"/>
          </a:xfrm>
          <a:prstGeom prst="rect">
            <a:avLst/>
          </a:prstGeom>
          <a:noFill/>
        </p:spPr>
        <p:txBody>
          <a:bodyPr wrap="square" rtlCol="0">
            <a:spAutoFit/>
          </a:bodyPr>
          <a:lstStyle/>
          <a:p>
            <a:r>
              <a:rPr lang="en-US" dirty="0" smtClean="0"/>
              <a:t>Socket adapter/swap block</a:t>
            </a:r>
            <a:endParaRPr lang="en-US" dirty="0"/>
          </a:p>
        </p:txBody>
      </p:sp>
      <p:sp>
        <p:nvSpPr>
          <p:cNvPr id="66" name="TextBox 65"/>
          <p:cNvSpPr txBox="1"/>
          <p:nvPr/>
        </p:nvSpPr>
        <p:spPr>
          <a:xfrm>
            <a:off x="183306" y="5633705"/>
            <a:ext cx="2753325" cy="830997"/>
          </a:xfrm>
          <a:prstGeom prst="rect">
            <a:avLst/>
          </a:prstGeom>
          <a:noFill/>
        </p:spPr>
        <p:txBody>
          <a:bodyPr wrap="square" rtlCol="0">
            <a:spAutoFit/>
          </a:bodyPr>
          <a:lstStyle/>
          <a:p>
            <a:r>
              <a:rPr lang="en-US" dirty="0" smtClean="0"/>
              <a:t>Separate DIB and configuration board</a:t>
            </a:r>
            <a:endParaRPr lang="en-US" dirty="0"/>
          </a:p>
        </p:txBody>
      </p:sp>
    </p:spTree>
    <p:extLst>
      <p:ext uri="{BB962C8B-B14F-4D97-AF65-F5344CB8AC3E}">
        <p14:creationId xmlns:p14="http://schemas.microsoft.com/office/powerpoint/2010/main" val="4175051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bwMode="auto">
          <a:xfrm>
            <a:off x="304800" y="990600"/>
            <a:ext cx="86106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Power and Ground Planes</a:t>
            </a:r>
          </a:p>
          <a:p>
            <a:pPr lvl="2"/>
            <a:r>
              <a:rPr lang="en-US" altLang="en-US" smtClean="0"/>
              <a:t>The ground plane provides a low inductance connection between all the grounds on a DIB.  Similarly, power supplies can be routed using power planes to reduce the series inductance between all power supply nodes.  Power and ground planes can be divided into sections, forming what are known as split planes.  Each section of a split plane can carry a different signal, such as +12 V, +5 V, and –5 V.  This provides the electrical superiority of copper planes without requiring a separate plane for each supply.  Typically, power is applied through split planes while grounds are connected to solid (non-split) planes.</a:t>
            </a:r>
          </a:p>
          <a:p>
            <a:pPr lvl="3"/>
            <a:endParaRPr lang="en-US" alt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4294967295"/>
          </p:nvPr>
        </p:nvSpPr>
        <p:spPr bwMode="auto">
          <a:xfrm>
            <a:off x="228600" y="990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Grounding and Power Distribution</a:t>
            </a:r>
          </a:p>
          <a:p>
            <a:pPr lvl="1"/>
            <a:r>
              <a:rPr lang="en-US" altLang="en-US" dirty="0" smtClean="0"/>
              <a:t>Power and Ground Planes</a:t>
            </a:r>
          </a:p>
          <a:p>
            <a:pPr lvl="2"/>
            <a:r>
              <a:rPr lang="en-US" altLang="en-US" dirty="0" smtClean="0"/>
              <a:t>There are usually at least two separate ground planes in any mixed-signal DIB.  One plane forms the ground for the transmission line traces carrying digital signals.  This plane is subject to rapidly changing current flows from the digital signals, and therefore exhibits fairly large voltage spikes caused by the interactions of the currents with its own inductance. This ground plane is often called DGND (digital ground) in the DIB schematics. </a:t>
            </a:r>
            <a:endParaRPr lang="en-US" altLang="en-US" dirty="0" smtClean="0"/>
          </a:p>
          <a:p>
            <a:pPr lvl="2"/>
            <a:r>
              <a:rPr lang="en-US" altLang="en-US" dirty="0" smtClean="0"/>
              <a:t>The </a:t>
            </a:r>
            <a:r>
              <a:rPr lang="en-US" altLang="en-US" dirty="0" smtClean="0"/>
              <a:t>second plane, AGND (analog ground), is for use by analog circuits.  Ideally, this plane should carry only low frequency, low current signals that will not give rise to voltage spikes.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4294967295"/>
          </p:nvPr>
        </p:nvSpPr>
        <p:spPr bwMode="auto">
          <a:xfrm>
            <a:off x="381000" y="990600"/>
            <a:ext cx="8610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Power and Ground Planes</a:t>
            </a:r>
          </a:p>
          <a:p>
            <a:pPr lvl="2"/>
            <a:r>
              <a:rPr lang="en-US" altLang="en-US" smtClean="0"/>
              <a:t>A third plane is sometimes used as a DIB-wide zero volt reference.  This “quiet ground” plane (QGND) can be used by any analog circuits on the DIB that need a low noise ground reference.  This plane must be connected in such a way that it does not carry any currents exceeding a few milliamps.  It should be tied only to the DZ node at a single point and to relatively high impedance DUT pins and DIB circuit nodes.  Often, the analog ground plane and the quiet ground plane are combined into a single plane, resulting in a DIB with only two ground planes (analog and digital).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Power and Ground Planes</a:t>
            </a:r>
          </a:p>
        </p:txBody>
      </p:sp>
      <p:grpSp>
        <p:nvGrpSpPr>
          <p:cNvPr id="87043" name="Group 3"/>
          <p:cNvGrpSpPr>
            <a:grpSpLocks/>
          </p:cNvGrpSpPr>
          <p:nvPr/>
        </p:nvGrpSpPr>
        <p:grpSpPr bwMode="auto">
          <a:xfrm>
            <a:off x="1417638" y="2286000"/>
            <a:ext cx="6811962" cy="3505200"/>
            <a:chOff x="1872" y="1512"/>
            <a:chExt cx="9216" cy="3816"/>
          </a:xfrm>
        </p:grpSpPr>
        <p:sp>
          <p:nvSpPr>
            <p:cNvPr id="87044" name="Rectangle 4"/>
            <p:cNvSpPr>
              <a:spLocks noChangeArrowheads="1"/>
            </p:cNvSpPr>
            <p:nvPr/>
          </p:nvSpPr>
          <p:spPr bwMode="auto">
            <a:xfrm>
              <a:off x="3168" y="2808"/>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45" name="Rectangle 5"/>
            <p:cNvSpPr>
              <a:spLocks noChangeArrowheads="1"/>
            </p:cNvSpPr>
            <p:nvPr/>
          </p:nvSpPr>
          <p:spPr bwMode="auto">
            <a:xfrm>
              <a:off x="6336" y="2808"/>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46" name="Rectangle 6"/>
            <p:cNvSpPr>
              <a:spLocks noChangeArrowheads="1"/>
            </p:cNvSpPr>
            <p:nvPr/>
          </p:nvSpPr>
          <p:spPr bwMode="auto">
            <a:xfrm>
              <a:off x="6336" y="3024"/>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47" name="Rectangle 7"/>
            <p:cNvSpPr>
              <a:spLocks noChangeArrowheads="1"/>
            </p:cNvSpPr>
            <p:nvPr/>
          </p:nvSpPr>
          <p:spPr bwMode="auto">
            <a:xfrm>
              <a:off x="6336" y="3384"/>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48" name="Rectangle 8"/>
            <p:cNvSpPr>
              <a:spLocks noChangeArrowheads="1"/>
            </p:cNvSpPr>
            <p:nvPr/>
          </p:nvSpPr>
          <p:spPr bwMode="auto">
            <a:xfrm>
              <a:off x="4032" y="3384"/>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49" name="Rectangle 9"/>
            <p:cNvSpPr>
              <a:spLocks noChangeArrowheads="1"/>
            </p:cNvSpPr>
            <p:nvPr/>
          </p:nvSpPr>
          <p:spPr bwMode="auto">
            <a:xfrm>
              <a:off x="2880" y="3384"/>
              <a:ext cx="115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0" name="Rectangle 10"/>
            <p:cNvSpPr>
              <a:spLocks noChangeArrowheads="1"/>
            </p:cNvSpPr>
            <p:nvPr/>
          </p:nvSpPr>
          <p:spPr bwMode="auto">
            <a:xfrm>
              <a:off x="4032" y="3024"/>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1" name="Rectangle 11"/>
            <p:cNvSpPr>
              <a:spLocks noChangeArrowheads="1"/>
            </p:cNvSpPr>
            <p:nvPr/>
          </p:nvSpPr>
          <p:spPr bwMode="auto">
            <a:xfrm>
              <a:off x="4032" y="3600"/>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2" name="Rectangle 12"/>
            <p:cNvSpPr>
              <a:spLocks noChangeArrowheads="1"/>
            </p:cNvSpPr>
            <p:nvPr/>
          </p:nvSpPr>
          <p:spPr bwMode="auto">
            <a:xfrm>
              <a:off x="1872" y="3024"/>
              <a:ext cx="129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3" name="Rectangle 13"/>
            <p:cNvSpPr>
              <a:spLocks noChangeArrowheads="1"/>
            </p:cNvSpPr>
            <p:nvPr/>
          </p:nvSpPr>
          <p:spPr bwMode="auto">
            <a:xfrm>
              <a:off x="2304" y="3600"/>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4" name="Rectangle 14"/>
            <p:cNvSpPr>
              <a:spLocks noChangeArrowheads="1"/>
            </p:cNvSpPr>
            <p:nvPr/>
          </p:nvSpPr>
          <p:spPr bwMode="auto">
            <a:xfrm>
              <a:off x="2304" y="3384"/>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5" name="Rectangle 15"/>
            <p:cNvSpPr>
              <a:spLocks noChangeArrowheads="1"/>
            </p:cNvSpPr>
            <p:nvPr/>
          </p:nvSpPr>
          <p:spPr bwMode="auto">
            <a:xfrm>
              <a:off x="3168" y="3024"/>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6" name="Rectangle 16"/>
            <p:cNvSpPr>
              <a:spLocks noChangeArrowheads="1"/>
            </p:cNvSpPr>
            <p:nvPr/>
          </p:nvSpPr>
          <p:spPr bwMode="auto">
            <a:xfrm>
              <a:off x="1872" y="2880"/>
              <a:ext cx="5832"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7" name="Rectangle 17"/>
            <p:cNvSpPr>
              <a:spLocks noChangeArrowheads="1"/>
            </p:cNvSpPr>
            <p:nvPr/>
          </p:nvSpPr>
          <p:spPr bwMode="auto">
            <a:xfrm>
              <a:off x="1872" y="3096"/>
              <a:ext cx="5832"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58" name="Text Box 18"/>
            <p:cNvSpPr txBox="1">
              <a:spLocks noChangeArrowheads="1"/>
            </p:cNvSpPr>
            <p:nvPr/>
          </p:nvSpPr>
          <p:spPr bwMode="auto">
            <a:xfrm>
              <a:off x="7776" y="2304"/>
              <a:ext cx="295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Layer 1 (Digital Signals)</a:t>
              </a:r>
            </a:p>
          </p:txBody>
        </p:sp>
        <p:sp>
          <p:nvSpPr>
            <p:cNvPr id="87059" name="Rectangle 19"/>
            <p:cNvSpPr>
              <a:spLocks noChangeArrowheads="1"/>
            </p:cNvSpPr>
            <p:nvPr/>
          </p:nvSpPr>
          <p:spPr bwMode="auto">
            <a:xfrm>
              <a:off x="1872" y="2664"/>
              <a:ext cx="5832"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0" name="Rectangle 20"/>
            <p:cNvSpPr>
              <a:spLocks noChangeArrowheads="1"/>
            </p:cNvSpPr>
            <p:nvPr/>
          </p:nvSpPr>
          <p:spPr bwMode="auto">
            <a:xfrm>
              <a:off x="4104" y="259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1" name="Rectangle 21"/>
            <p:cNvSpPr>
              <a:spLocks noChangeArrowheads="1"/>
            </p:cNvSpPr>
            <p:nvPr/>
          </p:nvSpPr>
          <p:spPr bwMode="auto">
            <a:xfrm>
              <a:off x="6408" y="2592"/>
              <a:ext cx="21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2" name="Rectangle 22"/>
            <p:cNvSpPr>
              <a:spLocks noChangeArrowheads="1"/>
            </p:cNvSpPr>
            <p:nvPr/>
          </p:nvSpPr>
          <p:spPr bwMode="auto">
            <a:xfrm>
              <a:off x="6696" y="2592"/>
              <a:ext cx="144"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3" name="Rectangle 23"/>
            <p:cNvSpPr>
              <a:spLocks noChangeArrowheads="1"/>
            </p:cNvSpPr>
            <p:nvPr/>
          </p:nvSpPr>
          <p:spPr bwMode="auto">
            <a:xfrm>
              <a:off x="2304" y="2808"/>
              <a:ext cx="576" cy="72"/>
            </a:xfrm>
            <a:prstGeom prst="rect">
              <a:avLst/>
            </a:prstGeom>
            <a:solidFill>
              <a:srgbClr val="C0C0C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4" name="Rectangle 24"/>
            <p:cNvSpPr>
              <a:spLocks noChangeArrowheads="1"/>
            </p:cNvSpPr>
            <p:nvPr/>
          </p:nvSpPr>
          <p:spPr bwMode="auto">
            <a:xfrm>
              <a:off x="6912" y="2808"/>
              <a:ext cx="79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5" name="Rectangle 25"/>
            <p:cNvSpPr>
              <a:spLocks noChangeArrowheads="1"/>
            </p:cNvSpPr>
            <p:nvPr/>
          </p:nvSpPr>
          <p:spPr bwMode="auto">
            <a:xfrm>
              <a:off x="2376" y="259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6" name="Rectangle 26"/>
            <p:cNvSpPr>
              <a:spLocks noChangeArrowheads="1"/>
            </p:cNvSpPr>
            <p:nvPr/>
          </p:nvSpPr>
          <p:spPr bwMode="auto">
            <a:xfrm>
              <a:off x="1872" y="3672"/>
              <a:ext cx="5832"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7" name="Rectangle 27"/>
            <p:cNvSpPr>
              <a:spLocks noChangeArrowheads="1"/>
            </p:cNvSpPr>
            <p:nvPr/>
          </p:nvSpPr>
          <p:spPr bwMode="auto">
            <a:xfrm>
              <a:off x="2880" y="3600"/>
              <a:ext cx="115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8" name="Rectangle 28"/>
            <p:cNvSpPr>
              <a:spLocks noChangeArrowheads="1"/>
            </p:cNvSpPr>
            <p:nvPr/>
          </p:nvSpPr>
          <p:spPr bwMode="auto">
            <a:xfrm>
              <a:off x="1872" y="3600"/>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69" name="Rectangle 29"/>
            <p:cNvSpPr>
              <a:spLocks noChangeArrowheads="1"/>
            </p:cNvSpPr>
            <p:nvPr/>
          </p:nvSpPr>
          <p:spPr bwMode="auto">
            <a:xfrm>
              <a:off x="2376" y="381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70" name="Rectangle 30"/>
            <p:cNvSpPr>
              <a:spLocks noChangeArrowheads="1"/>
            </p:cNvSpPr>
            <p:nvPr/>
          </p:nvSpPr>
          <p:spPr bwMode="auto">
            <a:xfrm>
              <a:off x="6408" y="381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71" name="Rectangle 31"/>
            <p:cNvSpPr>
              <a:spLocks noChangeArrowheads="1"/>
            </p:cNvSpPr>
            <p:nvPr/>
          </p:nvSpPr>
          <p:spPr bwMode="auto">
            <a:xfrm>
              <a:off x="4608" y="3600"/>
              <a:ext cx="3096"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72" name="Rectangle 32"/>
            <p:cNvSpPr>
              <a:spLocks noChangeArrowheads="1"/>
            </p:cNvSpPr>
            <p:nvPr/>
          </p:nvSpPr>
          <p:spPr bwMode="auto">
            <a:xfrm>
              <a:off x="1872" y="3456"/>
              <a:ext cx="5832"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73" name="Line 33"/>
            <p:cNvSpPr>
              <a:spLocks noChangeShapeType="1"/>
            </p:cNvSpPr>
            <p:nvPr/>
          </p:nvSpPr>
          <p:spPr bwMode="auto">
            <a:xfrm>
              <a:off x="1872" y="2664"/>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4" name="Line 34"/>
            <p:cNvSpPr>
              <a:spLocks noChangeShapeType="1"/>
            </p:cNvSpPr>
            <p:nvPr/>
          </p:nvSpPr>
          <p:spPr bwMode="auto">
            <a:xfrm>
              <a:off x="7704" y="2664"/>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5" name="Rectangle 35"/>
            <p:cNvSpPr>
              <a:spLocks noChangeArrowheads="1"/>
            </p:cNvSpPr>
            <p:nvPr/>
          </p:nvSpPr>
          <p:spPr bwMode="auto">
            <a:xfrm>
              <a:off x="3744" y="2808"/>
              <a:ext cx="259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7076" name="Group 36"/>
            <p:cNvGrpSpPr>
              <a:grpSpLocks/>
            </p:cNvGrpSpPr>
            <p:nvPr/>
          </p:nvGrpSpPr>
          <p:grpSpPr bwMode="auto">
            <a:xfrm>
              <a:off x="2448" y="2592"/>
              <a:ext cx="288" cy="1296"/>
              <a:chOff x="3672" y="5616"/>
              <a:chExt cx="288" cy="1296"/>
            </a:xfrm>
          </p:grpSpPr>
          <p:sp>
            <p:nvSpPr>
              <p:cNvPr id="87117" name="Rectangle 37"/>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8" name="Rectangle 38"/>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9" name="Rectangle 39"/>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7077" name="Group 40"/>
            <p:cNvGrpSpPr>
              <a:grpSpLocks/>
            </p:cNvGrpSpPr>
            <p:nvPr/>
          </p:nvGrpSpPr>
          <p:grpSpPr bwMode="auto">
            <a:xfrm>
              <a:off x="6480" y="2592"/>
              <a:ext cx="288" cy="1296"/>
              <a:chOff x="3672" y="5616"/>
              <a:chExt cx="288" cy="1296"/>
            </a:xfrm>
          </p:grpSpPr>
          <p:sp>
            <p:nvSpPr>
              <p:cNvPr id="87114" name="Rectangle 41"/>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5" name="Rectangle 42"/>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6" name="Rectangle 43"/>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7078" name="Text Box 44"/>
            <p:cNvSpPr txBox="1">
              <a:spLocks noChangeArrowheads="1"/>
            </p:cNvSpPr>
            <p:nvPr/>
          </p:nvSpPr>
          <p:spPr bwMode="auto">
            <a:xfrm>
              <a:off x="7776" y="2592"/>
              <a:ext cx="280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Layer 2 (DGND Plane)</a:t>
              </a:r>
            </a:p>
          </p:txBody>
        </p:sp>
        <p:sp>
          <p:nvSpPr>
            <p:cNvPr id="87079" name="Text Box 45"/>
            <p:cNvSpPr txBox="1">
              <a:spLocks noChangeArrowheads="1"/>
            </p:cNvSpPr>
            <p:nvPr/>
          </p:nvSpPr>
          <p:spPr bwMode="auto">
            <a:xfrm>
              <a:off x="7776" y="3456"/>
              <a:ext cx="302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Layer 5 (QGND Plane)</a:t>
              </a:r>
            </a:p>
          </p:txBody>
        </p:sp>
        <p:sp>
          <p:nvSpPr>
            <p:cNvPr id="87080" name="Text Box 46"/>
            <p:cNvSpPr txBox="1">
              <a:spLocks noChangeArrowheads="1"/>
            </p:cNvSpPr>
            <p:nvPr/>
          </p:nvSpPr>
          <p:spPr bwMode="auto">
            <a:xfrm>
              <a:off x="7776" y="3744"/>
              <a:ext cx="302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Layer 6 (Analog Signals)</a:t>
              </a:r>
            </a:p>
          </p:txBody>
        </p:sp>
        <p:sp>
          <p:nvSpPr>
            <p:cNvPr id="87081" name="Text Box 47"/>
            <p:cNvSpPr txBox="1">
              <a:spLocks noChangeArrowheads="1"/>
            </p:cNvSpPr>
            <p:nvPr/>
          </p:nvSpPr>
          <p:spPr bwMode="auto">
            <a:xfrm>
              <a:off x="3816" y="158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DUT</a:t>
              </a:r>
            </a:p>
            <a:p>
              <a:pPr algn="ctr"/>
              <a:r>
                <a:rPr lang="en-US" altLang="en-US" sz="1400">
                  <a:latin typeface="Arial" panose="020B0604020202020204" pitchFamily="34" charset="0"/>
                </a:rPr>
                <a:t>DGND</a:t>
              </a:r>
            </a:p>
            <a:p>
              <a:pPr algn="ctr"/>
              <a:r>
                <a:rPr lang="en-US" altLang="en-US" sz="1400">
                  <a:latin typeface="Arial" panose="020B0604020202020204" pitchFamily="34" charset="0"/>
                </a:rPr>
                <a:t>Pin</a:t>
              </a:r>
            </a:p>
          </p:txBody>
        </p:sp>
        <p:sp>
          <p:nvSpPr>
            <p:cNvPr id="87082" name="Line 48"/>
            <p:cNvSpPr>
              <a:spLocks noChangeShapeType="1"/>
            </p:cNvSpPr>
            <p:nvPr/>
          </p:nvSpPr>
          <p:spPr bwMode="auto">
            <a:xfrm flipV="1">
              <a:off x="3456" y="3960"/>
              <a:ext cx="0" cy="6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83" name="Text Box 49"/>
            <p:cNvSpPr txBox="1">
              <a:spLocks noChangeArrowheads="1"/>
            </p:cNvSpPr>
            <p:nvPr/>
          </p:nvSpPr>
          <p:spPr bwMode="auto">
            <a:xfrm>
              <a:off x="7776" y="2880"/>
              <a:ext cx="331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1400">
                  <a:latin typeface="Arial" panose="020B0604020202020204" pitchFamily="34" charset="0"/>
                </a:rPr>
                <a:t>Layer 3 (Split Power Plane)</a:t>
              </a:r>
            </a:p>
          </p:txBody>
        </p:sp>
        <p:sp>
          <p:nvSpPr>
            <p:cNvPr id="87084" name="Text Box 50"/>
            <p:cNvSpPr txBox="1">
              <a:spLocks noChangeArrowheads="1"/>
            </p:cNvSpPr>
            <p:nvPr/>
          </p:nvSpPr>
          <p:spPr bwMode="auto">
            <a:xfrm>
              <a:off x="7776" y="3168"/>
              <a:ext cx="302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Layer 4 (AGND Plane)</a:t>
              </a:r>
            </a:p>
          </p:txBody>
        </p:sp>
        <p:sp>
          <p:nvSpPr>
            <p:cNvPr id="87085" name="Rectangle 51"/>
            <p:cNvSpPr>
              <a:spLocks noChangeArrowheads="1"/>
            </p:cNvSpPr>
            <p:nvPr/>
          </p:nvSpPr>
          <p:spPr bwMode="auto">
            <a:xfrm>
              <a:off x="3240" y="2592"/>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86" name="Text Box 52"/>
            <p:cNvSpPr txBox="1">
              <a:spLocks noChangeArrowheads="1"/>
            </p:cNvSpPr>
            <p:nvPr/>
          </p:nvSpPr>
          <p:spPr bwMode="auto">
            <a:xfrm>
              <a:off x="2880" y="158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DUT</a:t>
              </a:r>
            </a:p>
            <a:p>
              <a:pPr algn="ctr"/>
              <a:r>
                <a:rPr lang="en-US" altLang="en-US" sz="1400">
                  <a:latin typeface="Arial" panose="020B0604020202020204" pitchFamily="34" charset="0"/>
                </a:rPr>
                <a:t>AGND</a:t>
              </a:r>
            </a:p>
            <a:p>
              <a:pPr algn="ctr"/>
              <a:r>
                <a:rPr lang="en-US" altLang="en-US" sz="1400">
                  <a:latin typeface="Arial" panose="020B0604020202020204" pitchFamily="34" charset="0"/>
                </a:rPr>
                <a:t>Pin</a:t>
              </a:r>
            </a:p>
          </p:txBody>
        </p:sp>
        <p:sp>
          <p:nvSpPr>
            <p:cNvPr id="87087" name="Text Box 53"/>
            <p:cNvSpPr txBox="1">
              <a:spLocks noChangeArrowheads="1"/>
            </p:cNvSpPr>
            <p:nvPr/>
          </p:nvSpPr>
          <p:spPr bwMode="auto">
            <a:xfrm>
              <a:off x="5472" y="1512"/>
              <a:ext cx="230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DIB Circuit</a:t>
              </a:r>
            </a:p>
            <a:p>
              <a:pPr algn="ctr"/>
              <a:r>
                <a:rPr lang="en-US" altLang="en-US" sz="1400">
                  <a:latin typeface="Arial" panose="020B0604020202020204" pitchFamily="34" charset="0"/>
                </a:rPr>
                <a:t>Ground Input</a:t>
              </a:r>
            </a:p>
            <a:p>
              <a:pPr algn="ctr"/>
              <a:r>
                <a:rPr lang="en-US" altLang="en-US" sz="1400">
                  <a:latin typeface="Arial" panose="020B0604020202020204" pitchFamily="34" charset="0"/>
                </a:rPr>
                <a:t>(High Impedance)</a:t>
              </a:r>
            </a:p>
          </p:txBody>
        </p:sp>
        <p:sp>
          <p:nvSpPr>
            <p:cNvPr id="87088" name="Rectangle 54"/>
            <p:cNvSpPr>
              <a:spLocks noChangeArrowheads="1"/>
            </p:cNvSpPr>
            <p:nvPr/>
          </p:nvSpPr>
          <p:spPr bwMode="auto">
            <a:xfrm>
              <a:off x="2880" y="2808"/>
              <a:ext cx="28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89" name="Rectangle 55"/>
            <p:cNvSpPr>
              <a:spLocks noChangeArrowheads="1"/>
            </p:cNvSpPr>
            <p:nvPr/>
          </p:nvSpPr>
          <p:spPr bwMode="auto">
            <a:xfrm>
              <a:off x="1872" y="2808"/>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90" name="Rectangle 56"/>
            <p:cNvSpPr>
              <a:spLocks noChangeArrowheads="1"/>
            </p:cNvSpPr>
            <p:nvPr/>
          </p:nvSpPr>
          <p:spPr bwMode="auto">
            <a:xfrm>
              <a:off x="1872" y="3384"/>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91" name="Rectangle 57"/>
            <p:cNvSpPr>
              <a:spLocks noChangeArrowheads="1"/>
            </p:cNvSpPr>
            <p:nvPr/>
          </p:nvSpPr>
          <p:spPr bwMode="auto">
            <a:xfrm>
              <a:off x="3240" y="381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92" name="Rectangle 58"/>
            <p:cNvSpPr>
              <a:spLocks noChangeArrowheads="1"/>
            </p:cNvSpPr>
            <p:nvPr/>
          </p:nvSpPr>
          <p:spPr bwMode="auto">
            <a:xfrm>
              <a:off x="4104" y="381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87093" name="Group 59"/>
            <p:cNvGrpSpPr>
              <a:grpSpLocks/>
            </p:cNvGrpSpPr>
            <p:nvPr/>
          </p:nvGrpSpPr>
          <p:grpSpPr bwMode="auto">
            <a:xfrm>
              <a:off x="4176" y="2592"/>
              <a:ext cx="288" cy="1296"/>
              <a:chOff x="3672" y="5616"/>
              <a:chExt cx="288" cy="1296"/>
            </a:xfrm>
          </p:grpSpPr>
          <p:sp>
            <p:nvSpPr>
              <p:cNvPr id="87111" name="Rectangle 60"/>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2" name="Rectangle 61"/>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3" name="Rectangle 62"/>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87094" name="Group 63"/>
            <p:cNvGrpSpPr>
              <a:grpSpLocks/>
            </p:cNvGrpSpPr>
            <p:nvPr/>
          </p:nvGrpSpPr>
          <p:grpSpPr bwMode="auto">
            <a:xfrm>
              <a:off x="3312" y="2592"/>
              <a:ext cx="288" cy="1296"/>
              <a:chOff x="3672" y="5616"/>
              <a:chExt cx="288" cy="1296"/>
            </a:xfrm>
          </p:grpSpPr>
          <p:sp>
            <p:nvSpPr>
              <p:cNvPr id="87108" name="Rectangle 64"/>
              <p:cNvSpPr>
                <a:spLocks noChangeArrowheads="1"/>
              </p:cNvSpPr>
              <p:nvPr/>
            </p:nvSpPr>
            <p:spPr bwMode="auto">
              <a:xfrm>
                <a:off x="3888"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09" name="Rectangle 65"/>
              <p:cNvSpPr>
                <a:spLocks noChangeArrowheads="1"/>
              </p:cNvSpPr>
              <p:nvPr/>
            </p:nvSpPr>
            <p:spPr bwMode="auto">
              <a:xfrm>
                <a:off x="3672" y="5688"/>
                <a:ext cx="72" cy="114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10" name="Rectangle 66"/>
              <p:cNvSpPr>
                <a:spLocks noChangeArrowheads="1"/>
              </p:cNvSpPr>
              <p:nvPr/>
            </p:nvSpPr>
            <p:spPr bwMode="auto">
              <a:xfrm>
                <a:off x="3744" y="5616"/>
                <a:ext cx="144"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7095" name="Text Box 67"/>
            <p:cNvSpPr txBox="1">
              <a:spLocks noChangeArrowheads="1"/>
            </p:cNvSpPr>
            <p:nvPr/>
          </p:nvSpPr>
          <p:spPr bwMode="auto">
            <a:xfrm>
              <a:off x="2880" y="4608"/>
              <a:ext cx="10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DZ</a:t>
              </a:r>
            </a:p>
          </p:txBody>
        </p:sp>
        <p:sp>
          <p:nvSpPr>
            <p:cNvPr id="87096" name="Text Box 68"/>
            <p:cNvSpPr txBox="1">
              <a:spLocks noChangeArrowheads="1"/>
            </p:cNvSpPr>
            <p:nvPr/>
          </p:nvSpPr>
          <p:spPr bwMode="auto">
            <a:xfrm>
              <a:off x="2016" y="1584"/>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DUT</a:t>
              </a:r>
            </a:p>
            <a:p>
              <a:pPr algn="ctr"/>
              <a:r>
                <a:rPr lang="en-US" altLang="en-US" sz="1400">
                  <a:latin typeface="Arial" panose="020B0604020202020204" pitchFamily="34" charset="0"/>
                </a:rPr>
                <a:t>+5V</a:t>
              </a:r>
            </a:p>
            <a:p>
              <a:pPr algn="ctr"/>
              <a:r>
                <a:rPr lang="en-US" altLang="en-US" sz="1400">
                  <a:latin typeface="Arial" panose="020B0604020202020204" pitchFamily="34" charset="0"/>
                </a:rPr>
                <a:t>Pin</a:t>
              </a:r>
            </a:p>
          </p:txBody>
        </p:sp>
        <p:sp>
          <p:nvSpPr>
            <p:cNvPr id="87097" name="Rectangle 69"/>
            <p:cNvSpPr>
              <a:spLocks noChangeArrowheads="1"/>
            </p:cNvSpPr>
            <p:nvPr/>
          </p:nvSpPr>
          <p:spPr bwMode="auto">
            <a:xfrm>
              <a:off x="3744" y="3024"/>
              <a:ext cx="28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98" name="Rectangle 70"/>
            <p:cNvSpPr>
              <a:spLocks noChangeArrowheads="1"/>
            </p:cNvSpPr>
            <p:nvPr/>
          </p:nvSpPr>
          <p:spPr bwMode="auto">
            <a:xfrm>
              <a:off x="4608" y="3024"/>
              <a:ext cx="28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099" name="Rectangle 71"/>
            <p:cNvSpPr>
              <a:spLocks noChangeArrowheads="1"/>
            </p:cNvSpPr>
            <p:nvPr/>
          </p:nvSpPr>
          <p:spPr bwMode="auto">
            <a:xfrm>
              <a:off x="5328" y="3024"/>
              <a:ext cx="100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00" name="Rectangle 72"/>
            <p:cNvSpPr>
              <a:spLocks noChangeArrowheads="1"/>
            </p:cNvSpPr>
            <p:nvPr/>
          </p:nvSpPr>
          <p:spPr bwMode="auto">
            <a:xfrm>
              <a:off x="6912" y="3024"/>
              <a:ext cx="79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01" name="Rectangle 73"/>
            <p:cNvSpPr>
              <a:spLocks noChangeArrowheads="1"/>
            </p:cNvSpPr>
            <p:nvPr/>
          </p:nvSpPr>
          <p:spPr bwMode="auto">
            <a:xfrm>
              <a:off x="4608" y="3384"/>
              <a:ext cx="1728"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02" name="Rectangle 74"/>
            <p:cNvSpPr>
              <a:spLocks noChangeArrowheads="1"/>
            </p:cNvSpPr>
            <p:nvPr/>
          </p:nvSpPr>
          <p:spPr bwMode="auto">
            <a:xfrm>
              <a:off x="6912" y="3384"/>
              <a:ext cx="79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03" name="Rectangle 75"/>
            <p:cNvSpPr>
              <a:spLocks noChangeArrowheads="1"/>
            </p:cNvSpPr>
            <p:nvPr/>
          </p:nvSpPr>
          <p:spPr bwMode="auto">
            <a:xfrm>
              <a:off x="3672" y="3816"/>
              <a:ext cx="432" cy="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104" name="Text Box 76"/>
            <p:cNvSpPr txBox="1">
              <a:spLocks noChangeArrowheads="1"/>
            </p:cNvSpPr>
            <p:nvPr/>
          </p:nvSpPr>
          <p:spPr bwMode="auto">
            <a:xfrm>
              <a:off x="3888" y="4320"/>
              <a:ext cx="244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AGND to DGND</a:t>
              </a:r>
            </a:p>
            <a:p>
              <a:pPr algn="ctr"/>
              <a:r>
                <a:rPr lang="en-US" altLang="en-US" sz="1400">
                  <a:latin typeface="Arial" panose="020B0604020202020204" pitchFamily="34" charset="0"/>
                </a:rPr>
                <a:t>Connection</a:t>
              </a:r>
            </a:p>
            <a:p>
              <a:pPr algn="ctr"/>
              <a:r>
                <a:rPr lang="en-US" altLang="en-US" sz="1400">
                  <a:latin typeface="Arial" panose="020B0604020202020204" pitchFamily="34" charset="0"/>
                </a:rPr>
                <a:t>(Single Point)</a:t>
              </a:r>
            </a:p>
          </p:txBody>
        </p:sp>
        <p:sp>
          <p:nvSpPr>
            <p:cNvPr id="87105" name="Line 77"/>
            <p:cNvSpPr>
              <a:spLocks noChangeShapeType="1"/>
            </p:cNvSpPr>
            <p:nvPr/>
          </p:nvSpPr>
          <p:spPr bwMode="auto">
            <a:xfrm flipH="1" flipV="1">
              <a:off x="3960" y="3960"/>
              <a:ext cx="288"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06" name="Text Box 78"/>
            <p:cNvSpPr txBox="1">
              <a:spLocks noChangeArrowheads="1"/>
            </p:cNvSpPr>
            <p:nvPr/>
          </p:nvSpPr>
          <p:spPr bwMode="auto">
            <a:xfrm>
              <a:off x="6336" y="4464"/>
              <a:ext cx="172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Arial" panose="020B0604020202020204" pitchFamily="34" charset="0"/>
                </a:rPr>
                <a:t>Power Plane</a:t>
              </a:r>
            </a:p>
            <a:p>
              <a:pPr algn="ctr"/>
              <a:r>
                <a:rPr lang="en-US" altLang="en-US" sz="1400">
                  <a:latin typeface="Arial" panose="020B0604020202020204" pitchFamily="34" charset="0"/>
                </a:rPr>
                <a:t>Split</a:t>
              </a:r>
            </a:p>
          </p:txBody>
        </p:sp>
        <p:sp>
          <p:nvSpPr>
            <p:cNvPr id="87107" name="Line 79"/>
            <p:cNvSpPr>
              <a:spLocks noChangeShapeType="1"/>
            </p:cNvSpPr>
            <p:nvPr/>
          </p:nvSpPr>
          <p:spPr bwMode="auto">
            <a:xfrm flipH="1" flipV="1">
              <a:off x="5112" y="3096"/>
              <a:ext cx="1296" cy="13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4294967295"/>
          </p:nvPr>
        </p:nvSpPr>
        <p:spPr bwMode="auto">
          <a:xfrm>
            <a:off x="228600" y="533400"/>
            <a:ext cx="8610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 Loops</a:t>
            </a:r>
          </a:p>
          <a:p>
            <a:pPr lvl="2"/>
            <a:r>
              <a:rPr lang="en-US" altLang="en-US" smtClean="0"/>
              <a:t>A star grounding scheme is formed by connecting the grounds of multiple circuits to a single ground point, rather than connecting them in a daisy chain.  Star grounds prevent a common grounding error known as a ground loop.  A ground loop is formed whenever the metallic traces and wires in a ground network are connected so that a loop is formed.</a:t>
            </a:r>
          </a:p>
          <a:p>
            <a:pPr lvl="2"/>
            <a:r>
              <a:rPr lang="en-US" altLang="en-US" smtClean="0"/>
              <a:t>A fluctuating magnetic field passing through a loop of wire gives rise to a fluctuating electric current in the wire.  The fluctuating current, in turn, gives rise to a fluctuating voltage in the wire due to the wire’s series resistance and inductance.  Thus, AC voltages can be induced into ground wires if we carelessly connect them in a loop.</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4294967295"/>
          </p:nvPr>
        </p:nvSpPr>
        <p:spPr bwMode="auto">
          <a:xfrm>
            <a:off x="228600" y="685800"/>
            <a:ext cx="86106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 Loops</a:t>
            </a:r>
          </a:p>
          <a:p>
            <a:pPr lvl="2"/>
            <a:r>
              <a:rPr lang="en-US" altLang="en-US" smtClean="0"/>
              <a:t>Ground loops are most commonly formed when we connect instruments such as oscilloscopes and spectrum analyzers to our DIB (as seen on the next slide).  The tester housing and its electrical ground must be connected to earth ground for safety reasons to prevent electrical shock.  Likewise, an oscilloscope’s housing and electronics must be connected to earth ground.</a:t>
            </a:r>
          </a:p>
          <a:p>
            <a:pPr lvl="2"/>
            <a:r>
              <a:rPr lang="en-US" altLang="en-US" smtClean="0"/>
              <a:t>The ground loop often causes the tester’s signals to appear terribly corrupted with 60 Hz power and other noise components.  The test engineer has to realize that these signals are not present in the tester itself.  They disappear as soon as we disconnect the bench instrument.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Ground Loops</a:t>
            </a:r>
          </a:p>
        </p:txBody>
      </p:sp>
      <p:grpSp>
        <p:nvGrpSpPr>
          <p:cNvPr id="90115" name="Group 3"/>
          <p:cNvGrpSpPr>
            <a:grpSpLocks/>
          </p:cNvGrpSpPr>
          <p:nvPr/>
        </p:nvGrpSpPr>
        <p:grpSpPr bwMode="auto">
          <a:xfrm>
            <a:off x="1371600" y="1703388"/>
            <a:ext cx="6324600" cy="4468812"/>
            <a:chOff x="2592" y="7992"/>
            <a:chExt cx="7344" cy="5478"/>
          </a:xfrm>
        </p:grpSpPr>
        <p:sp>
          <p:nvSpPr>
            <p:cNvPr id="90116" name="Text Box 4"/>
            <p:cNvSpPr txBox="1">
              <a:spLocks noChangeArrowheads="1"/>
            </p:cNvSpPr>
            <p:nvPr/>
          </p:nvSpPr>
          <p:spPr bwMode="auto">
            <a:xfrm>
              <a:off x="7272" y="11223"/>
              <a:ext cx="2376"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Tester</a:t>
              </a:r>
            </a:p>
            <a:p>
              <a:pPr algn="ctr"/>
              <a:r>
                <a:rPr lang="en-US" altLang="en-US" sz="1800">
                  <a:latin typeface="Arial" panose="020B0604020202020204" pitchFamily="34" charset="0"/>
                </a:rPr>
                <a:t>Safety </a:t>
              </a:r>
            </a:p>
            <a:p>
              <a:pPr algn="ctr"/>
              <a:r>
                <a:rPr lang="en-US" altLang="en-US" sz="1800">
                  <a:latin typeface="Arial" panose="020B0604020202020204" pitchFamily="34" charset="0"/>
                </a:rPr>
                <a:t>Ground</a:t>
              </a:r>
            </a:p>
          </p:txBody>
        </p:sp>
        <p:sp>
          <p:nvSpPr>
            <p:cNvPr id="90117" name="Rectangle 5"/>
            <p:cNvSpPr>
              <a:spLocks noChangeArrowheads="1"/>
            </p:cNvSpPr>
            <p:nvPr/>
          </p:nvSpPr>
          <p:spPr bwMode="auto">
            <a:xfrm>
              <a:off x="2808" y="9567"/>
              <a:ext cx="57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90118" name="Group 6"/>
            <p:cNvGrpSpPr>
              <a:grpSpLocks/>
            </p:cNvGrpSpPr>
            <p:nvPr/>
          </p:nvGrpSpPr>
          <p:grpSpPr bwMode="auto">
            <a:xfrm>
              <a:off x="2808" y="9639"/>
              <a:ext cx="576" cy="432"/>
              <a:chOff x="4329" y="6567"/>
              <a:chExt cx="1296" cy="971"/>
            </a:xfrm>
          </p:grpSpPr>
          <p:sp>
            <p:nvSpPr>
              <p:cNvPr id="90175" name="Freeform 7"/>
              <p:cNvSpPr>
                <a:spLocks/>
              </p:cNvSpPr>
              <p:nvPr/>
            </p:nvSpPr>
            <p:spPr bwMode="auto">
              <a:xfrm>
                <a:off x="4329" y="6567"/>
                <a:ext cx="329" cy="486"/>
              </a:xfrm>
              <a:custGeom>
                <a:avLst/>
                <a:gdLst>
                  <a:gd name="T0" fmla="*/ 0 w 1800"/>
                  <a:gd name="T1" fmla="*/ 84 h 2820"/>
                  <a:gd name="T2" fmla="*/ 7 w 1800"/>
                  <a:gd name="T3" fmla="*/ 67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3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76" name="Freeform 8"/>
              <p:cNvSpPr>
                <a:spLocks/>
              </p:cNvSpPr>
              <p:nvPr/>
            </p:nvSpPr>
            <p:spPr bwMode="auto">
              <a:xfrm flipH="1">
                <a:off x="4639" y="6570"/>
                <a:ext cx="329" cy="483"/>
              </a:xfrm>
              <a:custGeom>
                <a:avLst/>
                <a:gdLst>
                  <a:gd name="T0" fmla="*/ 0 w 1800"/>
                  <a:gd name="T1" fmla="*/ 83 h 2820"/>
                  <a:gd name="T2" fmla="*/ 7 w 1800"/>
                  <a:gd name="T3" fmla="*/ 66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3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77" name="Freeform 9"/>
              <p:cNvSpPr>
                <a:spLocks/>
              </p:cNvSpPr>
              <p:nvPr/>
            </p:nvSpPr>
            <p:spPr bwMode="auto">
              <a:xfrm rot="10800000">
                <a:off x="5296" y="7052"/>
                <a:ext cx="329" cy="486"/>
              </a:xfrm>
              <a:custGeom>
                <a:avLst/>
                <a:gdLst>
                  <a:gd name="T0" fmla="*/ 0 w 1800"/>
                  <a:gd name="T1" fmla="*/ 84 h 2820"/>
                  <a:gd name="T2" fmla="*/ 7 w 1800"/>
                  <a:gd name="T3" fmla="*/ 67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3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78" name="Freeform 10"/>
              <p:cNvSpPr>
                <a:spLocks/>
              </p:cNvSpPr>
              <p:nvPr/>
            </p:nvSpPr>
            <p:spPr bwMode="auto">
              <a:xfrm rot="10800000" flipH="1">
                <a:off x="4968" y="7056"/>
                <a:ext cx="328" cy="482"/>
              </a:xfrm>
              <a:custGeom>
                <a:avLst/>
                <a:gdLst>
                  <a:gd name="T0" fmla="*/ 0 w 1800"/>
                  <a:gd name="T1" fmla="*/ 82 h 2820"/>
                  <a:gd name="T2" fmla="*/ 7 w 1800"/>
                  <a:gd name="T3" fmla="*/ 66 h 2820"/>
                  <a:gd name="T4" fmla="*/ 15 w 1800"/>
                  <a:gd name="T5" fmla="*/ 51 h 2820"/>
                  <a:gd name="T6" fmla="*/ 22 w 1800"/>
                  <a:gd name="T7" fmla="*/ 37 h 2820"/>
                  <a:gd name="T8" fmla="*/ 30 w 1800"/>
                  <a:gd name="T9" fmla="*/ 24 h 2820"/>
                  <a:gd name="T10" fmla="*/ 38 w 1800"/>
                  <a:gd name="T11" fmla="*/ 14 h 2820"/>
                  <a:gd name="T12" fmla="*/ 45 w 1800"/>
                  <a:gd name="T13" fmla="*/ 7 h 2820"/>
                  <a:gd name="T14" fmla="*/ 52 w 1800"/>
                  <a:gd name="T15" fmla="*/ 2 h 2820"/>
                  <a:gd name="T16" fmla="*/ 60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
                  <a:gd name="T28" fmla="*/ 0 h 2820"/>
                  <a:gd name="T29" fmla="*/ 1800 w 1800"/>
                  <a:gd name="T30" fmla="*/ 2820 h 2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0119" name="Line 11"/>
            <p:cNvSpPr>
              <a:spLocks noChangeShapeType="1"/>
            </p:cNvSpPr>
            <p:nvPr/>
          </p:nvSpPr>
          <p:spPr bwMode="auto">
            <a:xfrm>
              <a:off x="2808" y="9855"/>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0" name="Line 12"/>
            <p:cNvSpPr>
              <a:spLocks noChangeShapeType="1"/>
            </p:cNvSpPr>
            <p:nvPr/>
          </p:nvSpPr>
          <p:spPr bwMode="auto">
            <a:xfrm>
              <a:off x="2808" y="9711"/>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1" name="Line 13"/>
            <p:cNvSpPr>
              <a:spLocks noChangeShapeType="1"/>
            </p:cNvSpPr>
            <p:nvPr/>
          </p:nvSpPr>
          <p:spPr bwMode="auto">
            <a:xfrm>
              <a:off x="2808" y="9999"/>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4"/>
            <p:cNvSpPr>
              <a:spLocks noChangeShapeType="1"/>
            </p:cNvSpPr>
            <p:nvPr/>
          </p:nvSpPr>
          <p:spPr bwMode="auto">
            <a:xfrm>
              <a:off x="3096" y="9567"/>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Line 15"/>
            <p:cNvSpPr>
              <a:spLocks noChangeShapeType="1"/>
            </p:cNvSpPr>
            <p:nvPr/>
          </p:nvSpPr>
          <p:spPr bwMode="auto">
            <a:xfrm>
              <a:off x="2952" y="9567"/>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Line 16"/>
            <p:cNvSpPr>
              <a:spLocks noChangeShapeType="1"/>
            </p:cNvSpPr>
            <p:nvPr/>
          </p:nvSpPr>
          <p:spPr bwMode="auto">
            <a:xfrm>
              <a:off x="3240" y="9567"/>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5" name="Rectangle 17"/>
            <p:cNvSpPr>
              <a:spLocks noChangeArrowheads="1"/>
            </p:cNvSpPr>
            <p:nvPr/>
          </p:nvSpPr>
          <p:spPr bwMode="auto">
            <a:xfrm>
              <a:off x="2664" y="9423"/>
              <a:ext cx="1800" cy="8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26" name="Line 18"/>
            <p:cNvSpPr>
              <a:spLocks noChangeShapeType="1"/>
            </p:cNvSpPr>
            <p:nvPr/>
          </p:nvSpPr>
          <p:spPr bwMode="auto">
            <a:xfrm>
              <a:off x="4248" y="10071"/>
              <a:ext cx="0" cy="25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7" name="Line 19"/>
            <p:cNvSpPr>
              <a:spLocks noChangeShapeType="1"/>
            </p:cNvSpPr>
            <p:nvPr/>
          </p:nvSpPr>
          <p:spPr bwMode="auto">
            <a:xfrm>
              <a:off x="4248" y="12591"/>
              <a:ext cx="36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8" name="Oval 20"/>
            <p:cNvSpPr>
              <a:spLocks noChangeArrowheads="1"/>
            </p:cNvSpPr>
            <p:nvPr/>
          </p:nvSpPr>
          <p:spPr bwMode="auto">
            <a:xfrm>
              <a:off x="5256" y="9567"/>
              <a:ext cx="864" cy="86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29" name="Rectangle 21"/>
            <p:cNvSpPr>
              <a:spLocks noChangeArrowheads="1"/>
            </p:cNvSpPr>
            <p:nvPr/>
          </p:nvSpPr>
          <p:spPr bwMode="auto">
            <a:xfrm>
              <a:off x="4968" y="9279"/>
              <a:ext cx="1440" cy="14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30" name="Line 22"/>
            <p:cNvSpPr>
              <a:spLocks noChangeShapeType="1"/>
            </p:cNvSpPr>
            <p:nvPr/>
          </p:nvSpPr>
          <p:spPr bwMode="auto">
            <a:xfrm flipV="1">
              <a:off x="5904" y="12591"/>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0131" name="Group 23"/>
            <p:cNvGrpSpPr>
              <a:grpSpLocks/>
            </p:cNvGrpSpPr>
            <p:nvPr/>
          </p:nvGrpSpPr>
          <p:grpSpPr bwMode="auto">
            <a:xfrm>
              <a:off x="4104" y="9855"/>
              <a:ext cx="1728" cy="224"/>
              <a:chOff x="8424" y="4608"/>
              <a:chExt cx="1728" cy="224"/>
            </a:xfrm>
          </p:grpSpPr>
          <p:sp>
            <p:nvSpPr>
              <p:cNvPr id="90168" name="Line 24"/>
              <p:cNvSpPr>
                <a:spLocks noChangeShapeType="1"/>
              </p:cNvSpPr>
              <p:nvPr/>
            </p:nvSpPr>
            <p:spPr bwMode="auto">
              <a:xfrm>
                <a:off x="8568" y="4736"/>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9" name="Line 25"/>
              <p:cNvSpPr>
                <a:spLocks noChangeShapeType="1"/>
              </p:cNvSpPr>
              <p:nvPr/>
            </p:nvSpPr>
            <p:spPr bwMode="auto">
              <a:xfrm>
                <a:off x="8568" y="4608"/>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0" name="Oval 26"/>
              <p:cNvSpPr>
                <a:spLocks noChangeArrowheads="1"/>
              </p:cNvSpPr>
              <p:nvPr/>
            </p:nvSpPr>
            <p:spPr bwMode="auto">
              <a:xfrm>
                <a:off x="8520" y="4608"/>
                <a:ext cx="96" cy="12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71" name="Oval 27"/>
              <p:cNvSpPr>
                <a:spLocks noChangeArrowheads="1"/>
              </p:cNvSpPr>
              <p:nvPr/>
            </p:nvSpPr>
            <p:spPr bwMode="auto">
              <a:xfrm>
                <a:off x="9960" y="4608"/>
                <a:ext cx="96" cy="12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72" name="Line 28"/>
              <p:cNvSpPr>
                <a:spLocks noChangeShapeType="1"/>
              </p:cNvSpPr>
              <p:nvPr/>
            </p:nvSpPr>
            <p:spPr bwMode="auto">
              <a:xfrm>
                <a:off x="8424" y="4672"/>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3" name="Line 29"/>
              <p:cNvSpPr>
                <a:spLocks noChangeShapeType="1"/>
              </p:cNvSpPr>
              <p:nvPr/>
            </p:nvSpPr>
            <p:spPr bwMode="auto">
              <a:xfrm>
                <a:off x="8568" y="473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74" name="Line 30"/>
              <p:cNvSpPr>
                <a:spLocks noChangeShapeType="1"/>
              </p:cNvSpPr>
              <p:nvPr/>
            </p:nvSpPr>
            <p:spPr bwMode="auto">
              <a:xfrm flipH="1">
                <a:off x="10008" y="473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132" name="Rectangle 31"/>
            <p:cNvSpPr>
              <a:spLocks noChangeArrowheads="1"/>
            </p:cNvSpPr>
            <p:nvPr/>
          </p:nvSpPr>
          <p:spPr bwMode="auto">
            <a:xfrm>
              <a:off x="7056" y="8847"/>
              <a:ext cx="2808" cy="187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33" name="Line 32"/>
            <p:cNvSpPr>
              <a:spLocks noChangeShapeType="1"/>
            </p:cNvSpPr>
            <p:nvPr/>
          </p:nvSpPr>
          <p:spPr bwMode="auto">
            <a:xfrm flipV="1">
              <a:off x="7920" y="10359"/>
              <a:ext cx="0" cy="2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4" name="Line 33"/>
            <p:cNvSpPr>
              <a:spLocks noChangeShapeType="1"/>
            </p:cNvSpPr>
            <p:nvPr/>
          </p:nvSpPr>
          <p:spPr bwMode="auto">
            <a:xfrm flipH="1">
              <a:off x="6120" y="10359"/>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5" name="Line 34"/>
            <p:cNvSpPr>
              <a:spLocks noChangeShapeType="1"/>
            </p:cNvSpPr>
            <p:nvPr/>
          </p:nvSpPr>
          <p:spPr bwMode="auto">
            <a:xfrm>
              <a:off x="5688" y="10071"/>
              <a:ext cx="432"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Freeform 35"/>
            <p:cNvSpPr>
              <a:spLocks/>
            </p:cNvSpPr>
            <p:nvPr/>
          </p:nvSpPr>
          <p:spPr bwMode="auto">
            <a:xfrm>
              <a:off x="5544" y="10215"/>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90137" name="Line 36"/>
            <p:cNvSpPr>
              <a:spLocks noChangeShapeType="1"/>
            </p:cNvSpPr>
            <p:nvPr/>
          </p:nvSpPr>
          <p:spPr bwMode="auto">
            <a:xfrm>
              <a:off x="5688" y="10071"/>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8" name="AutoShape 37"/>
            <p:cNvSpPr>
              <a:spLocks noChangeArrowheads="1"/>
            </p:cNvSpPr>
            <p:nvPr/>
          </p:nvSpPr>
          <p:spPr bwMode="auto">
            <a:xfrm rot="5400000">
              <a:off x="6048" y="11007"/>
              <a:ext cx="1224" cy="1224"/>
            </a:xfrm>
            <a:custGeom>
              <a:avLst/>
              <a:gdLst>
                <a:gd name="T0" fmla="*/ 2 w 21600"/>
                <a:gd name="T1" fmla="*/ 0 h 21600"/>
                <a:gd name="T2" fmla="*/ 1 w 21600"/>
                <a:gd name="T3" fmla="*/ 2 h 21600"/>
                <a:gd name="T4" fmla="*/ 2 w 21600"/>
                <a:gd name="T5" fmla="*/ 1 h 21600"/>
                <a:gd name="T6" fmla="*/ 4 w 21600"/>
                <a:gd name="T7" fmla="*/ 2 h 21600"/>
                <a:gd name="T8" fmla="*/ 3 w 21600"/>
                <a:gd name="T9" fmla="*/ 3 h 21600"/>
                <a:gd name="T10" fmla="*/ 2 w 21600"/>
                <a:gd name="T11" fmla="*/ 2 h 21600"/>
                <a:gd name="T12" fmla="*/ 0 60000 65536"/>
                <a:gd name="T13" fmla="*/ 0 60000 65536"/>
                <a:gd name="T14" fmla="*/ 0 60000 65536"/>
                <a:gd name="T15" fmla="*/ 0 60000 65536"/>
                <a:gd name="T16" fmla="*/ 0 60000 65536"/>
                <a:gd name="T17" fmla="*/ 0 60000 65536"/>
                <a:gd name="T18" fmla="*/ 3159 w 21600"/>
                <a:gd name="T19" fmla="*/ 3159 h 21600"/>
                <a:gd name="T20" fmla="*/ 18441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39" name="AutoShape 38"/>
            <p:cNvSpPr>
              <a:spLocks noChangeArrowheads="1"/>
            </p:cNvSpPr>
            <p:nvPr/>
          </p:nvSpPr>
          <p:spPr bwMode="auto">
            <a:xfrm rot="-5400000">
              <a:off x="4896" y="11007"/>
              <a:ext cx="1224" cy="1224"/>
            </a:xfrm>
            <a:custGeom>
              <a:avLst/>
              <a:gdLst>
                <a:gd name="T0" fmla="*/ 2 w 21600"/>
                <a:gd name="T1" fmla="*/ 0 h 21600"/>
                <a:gd name="T2" fmla="*/ 1 w 21600"/>
                <a:gd name="T3" fmla="*/ 2 h 21600"/>
                <a:gd name="T4" fmla="*/ 2 w 21600"/>
                <a:gd name="T5" fmla="*/ 1 h 21600"/>
                <a:gd name="T6" fmla="*/ 4 w 21600"/>
                <a:gd name="T7" fmla="*/ 2 h 21600"/>
                <a:gd name="T8" fmla="*/ 3 w 21600"/>
                <a:gd name="T9" fmla="*/ 3 h 21600"/>
                <a:gd name="T10" fmla="*/ 2 w 21600"/>
                <a:gd name="T11" fmla="*/ 2 h 21600"/>
                <a:gd name="T12" fmla="*/ 0 60000 65536"/>
                <a:gd name="T13" fmla="*/ 0 60000 65536"/>
                <a:gd name="T14" fmla="*/ 0 60000 65536"/>
                <a:gd name="T15" fmla="*/ 0 60000 65536"/>
                <a:gd name="T16" fmla="*/ 0 60000 65536"/>
                <a:gd name="T17" fmla="*/ 0 60000 65536"/>
                <a:gd name="T18" fmla="*/ 3159 w 21600"/>
                <a:gd name="T19" fmla="*/ 3159 h 21600"/>
                <a:gd name="T20" fmla="*/ 18441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0" name="Text Box 39"/>
            <p:cNvSpPr txBox="1">
              <a:spLocks noChangeArrowheads="1"/>
            </p:cNvSpPr>
            <p:nvPr/>
          </p:nvSpPr>
          <p:spPr bwMode="auto">
            <a:xfrm>
              <a:off x="5472" y="11295"/>
              <a:ext cx="12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Ground</a:t>
              </a:r>
            </a:p>
            <a:p>
              <a:pPr algn="ctr"/>
              <a:r>
                <a:rPr lang="en-US" altLang="en-US" sz="1800">
                  <a:latin typeface="Arial" panose="020B0604020202020204" pitchFamily="34" charset="0"/>
                </a:rPr>
                <a:t>Loop</a:t>
              </a:r>
            </a:p>
          </p:txBody>
        </p:sp>
        <p:sp>
          <p:nvSpPr>
            <p:cNvPr id="90141" name="Freeform 40"/>
            <p:cNvSpPr>
              <a:spLocks/>
            </p:cNvSpPr>
            <p:nvPr/>
          </p:nvSpPr>
          <p:spPr bwMode="auto">
            <a:xfrm>
              <a:off x="7344" y="9495"/>
              <a:ext cx="792" cy="432"/>
            </a:xfrm>
            <a:custGeom>
              <a:avLst/>
              <a:gdLst>
                <a:gd name="T0" fmla="*/ 121 w 1728"/>
                <a:gd name="T1" fmla="*/ 0 h 864"/>
                <a:gd name="T2" fmla="*/ 363 w 1728"/>
                <a:gd name="T3" fmla="*/ 0 h 864"/>
                <a:gd name="T4" fmla="*/ 363 w 1728"/>
                <a:gd name="T5" fmla="*/ 216 h 864"/>
                <a:gd name="T6" fmla="*/ 121 w 1728"/>
                <a:gd name="T7" fmla="*/ 216 h 864"/>
                <a:gd name="T8" fmla="*/ 0 w 1728"/>
                <a:gd name="T9" fmla="*/ 108 h 864"/>
                <a:gd name="T10" fmla="*/ 121 w 1728"/>
                <a:gd name="T11" fmla="*/ 0 h 864"/>
                <a:gd name="T12" fmla="*/ 0 60000 65536"/>
                <a:gd name="T13" fmla="*/ 0 60000 65536"/>
                <a:gd name="T14" fmla="*/ 0 60000 65536"/>
                <a:gd name="T15" fmla="*/ 0 60000 65536"/>
                <a:gd name="T16" fmla="*/ 0 60000 65536"/>
                <a:gd name="T17" fmla="*/ 0 60000 65536"/>
                <a:gd name="T18" fmla="*/ 0 w 1728"/>
                <a:gd name="T19" fmla="*/ 0 h 864"/>
                <a:gd name="T20" fmla="*/ 1728 w 1728"/>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728" h="864">
                  <a:moveTo>
                    <a:pt x="576" y="0"/>
                  </a:moveTo>
                  <a:lnTo>
                    <a:pt x="1728" y="0"/>
                  </a:lnTo>
                  <a:lnTo>
                    <a:pt x="1728" y="864"/>
                  </a:lnTo>
                  <a:lnTo>
                    <a:pt x="576" y="864"/>
                  </a:lnTo>
                  <a:lnTo>
                    <a:pt x="0" y="432"/>
                  </a:lnTo>
                  <a:lnTo>
                    <a:pt x="576"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90142" name="Line 41"/>
            <p:cNvSpPr>
              <a:spLocks noChangeShapeType="1"/>
            </p:cNvSpPr>
            <p:nvPr/>
          </p:nvSpPr>
          <p:spPr bwMode="auto">
            <a:xfrm flipV="1">
              <a:off x="7920" y="9927"/>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3" name="Line 42"/>
            <p:cNvSpPr>
              <a:spLocks noChangeShapeType="1"/>
            </p:cNvSpPr>
            <p:nvPr/>
          </p:nvSpPr>
          <p:spPr bwMode="auto">
            <a:xfrm flipH="1">
              <a:off x="6048" y="9711"/>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4" name="Line 43"/>
            <p:cNvSpPr>
              <a:spLocks noChangeShapeType="1"/>
            </p:cNvSpPr>
            <p:nvPr/>
          </p:nvSpPr>
          <p:spPr bwMode="auto">
            <a:xfrm flipV="1">
              <a:off x="5832" y="9711"/>
              <a:ext cx="216"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45" name="Text Box 44"/>
            <p:cNvSpPr txBox="1">
              <a:spLocks noChangeArrowheads="1"/>
            </p:cNvSpPr>
            <p:nvPr/>
          </p:nvSpPr>
          <p:spPr bwMode="auto">
            <a:xfrm>
              <a:off x="7992" y="9135"/>
              <a:ext cx="1944"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Tester</a:t>
              </a:r>
            </a:p>
            <a:p>
              <a:pPr algn="ctr"/>
              <a:r>
                <a:rPr lang="en-US" altLang="en-US" sz="1800">
                  <a:latin typeface="Arial" panose="020B0604020202020204" pitchFamily="34" charset="0"/>
                </a:rPr>
                <a:t>Instrument </a:t>
              </a:r>
            </a:p>
            <a:p>
              <a:pPr algn="ctr"/>
              <a:r>
                <a:rPr lang="en-US" altLang="en-US" sz="1800">
                  <a:latin typeface="Arial" panose="020B0604020202020204" pitchFamily="34" charset="0"/>
                </a:rPr>
                <a:t>Ground</a:t>
              </a:r>
            </a:p>
          </p:txBody>
        </p:sp>
        <p:sp>
          <p:nvSpPr>
            <p:cNvPr id="90146" name="Line 45"/>
            <p:cNvSpPr>
              <a:spLocks noChangeShapeType="1"/>
            </p:cNvSpPr>
            <p:nvPr/>
          </p:nvSpPr>
          <p:spPr bwMode="auto">
            <a:xfrm flipH="1">
              <a:off x="7992" y="9999"/>
              <a:ext cx="43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7" name="Line 46"/>
            <p:cNvSpPr>
              <a:spLocks noChangeShapeType="1"/>
            </p:cNvSpPr>
            <p:nvPr/>
          </p:nvSpPr>
          <p:spPr bwMode="auto">
            <a:xfrm flipH="1">
              <a:off x="4089" y="10089"/>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0148" name="Group 47"/>
            <p:cNvGrpSpPr>
              <a:grpSpLocks/>
            </p:cNvGrpSpPr>
            <p:nvPr/>
          </p:nvGrpSpPr>
          <p:grpSpPr bwMode="auto">
            <a:xfrm>
              <a:off x="3677" y="9826"/>
              <a:ext cx="432" cy="347"/>
              <a:chOff x="3527" y="3454"/>
              <a:chExt cx="432" cy="347"/>
            </a:xfrm>
          </p:grpSpPr>
          <p:sp>
            <p:nvSpPr>
              <p:cNvPr id="90160" name="Line 48"/>
              <p:cNvSpPr>
                <a:spLocks noChangeShapeType="1"/>
              </p:cNvSpPr>
              <p:nvPr/>
            </p:nvSpPr>
            <p:spPr bwMode="auto">
              <a:xfrm rot="10800000" flipV="1">
                <a:off x="3873" y="3455"/>
                <a:ext cx="0" cy="3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1" name="Line 49"/>
              <p:cNvSpPr>
                <a:spLocks noChangeShapeType="1"/>
              </p:cNvSpPr>
              <p:nvPr/>
            </p:nvSpPr>
            <p:spPr bwMode="auto">
              <a:xfrm rot="10800000">
                <a:off x="3527" y="3627"/>
                <a:ext cx="346"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2" name="Line 50"/>
              <p:cNvSpPr>
                <a:spLocks noChangeShapeType="1"/>
              </p:cNvSpPr>
              <p:nvPr/>
            </p:nvSpPr>
            <p:spPr bwMode="auto">
              <a:xfrm rot="10800000" flipV="1">
                <a:off x="3527" y="3454"/>
                <a:ext cx="346"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3" name="Line 51"/>
              <p:cNvSpPr>
                <a:spLocks noChangeShapeType="1"/>
              </p:cNvSpPr>
              <p:nvPr/>
            </p:nvSpPr>
            <p:spPr bwMode="auto">
              <a:xfrm rot="10800000" flipH="1">
                <a:off x="3873" y="3541"/>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4" name="Line 52"/>
              <p:cNvSpPr>
                <a:spLocks noChangeShapeType="1"/>
              </p:cNvSpPr>
              <p:nvPr/>
            </p:nvSpPr>
            <p:spPr bwMode="auto">
              <a:xfrm rot="10800000" flipH="1">
                <a:off x="3873" y="3714"/>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5" name="Line 53"/>
              <p:cNvSpPr>
                <a:spLocks noChangeShapeType="1"/>
              </p:cNvSpPr>
              <p:nvPr/>
            </p:nvSpPr>
            <p:spPr bwMode="auto">
              <a:xfrm rot="10800000">
                <a:off x="3797" y="3714"/>
                <a:ext cx="5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6" name="Line 54"/>
              <p:cNvSpPr>
                <a:spLocks noChangeShapeType="1"/>
              </p:cNvSpPr>
              <p:nvPr/>
            </p:nvSpPr>
            <p:spPr bwMode="auto">
              <a:xfrm rot="10800000" flipV="1">
                <a:off x="3789" y="3546"/>
                <a:ext cx="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67" name="Line 55"/>
              <p:cNvSpPr>
                <a:spLocks noChangeShapeType="1"/>
              </p:cNvSpPr>
              <p:nvPr/>
            </p:nvSpPr>
            <p:spPr bwMode="auto">
              <a:xfrm rot="10800000" flipH="1">
                <a:off x="3820" y="351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149" name="Line 56"/>
            <p:cNvSpPr>
              <a:spLocks noChangeShapeType="1"/>
            </p:cNvSpPr>
            <p:nvPr/>
          </p:nvSpPr>
          <p:spPr bwMode="auto">
            <a:xfrm flipH="1">
              <a:off x="3495" y="10002"/>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0" name="Text Box 57"/>
            <p:cNvSpPr txBox="1">
              <a:spLocks noChangeArrowheads="1"/>
            </p:cNvSpPr>
            <p:nvPr/>
          </p:nvSpPr>
          <p:spPr bwMode="auto">
            <a:xfrm>
              <a:off x="7587" y="8070"/>
              <a:ext cx="1944"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Tester</a:t>
              </a:r>
            </a:p>
            <a:p>
              <a:pPr algn="ctr"/>
              <a:r>
                <a:rPr lang="en-US" altLang="en-US" sz="1800">
                  <a:latin typeface="Arial" panose="020B0604020202020204" pitchFamily="34" charset="0"/>
                </a:rPr>
                <a:t>Mainframe</a:t>
              </a:r>
            </a:p>
          </p:txBody>
        </p:sp>
        <p:sp>
          <p:nvSpPr>
            <p:cNvPr id="90151" name="Text Box 58"/>
            <p:cNvSpPr txBox="1">
              <a:spLocks noChangeArrowheads="1"/>
            </p:cNvSpPr>
            <p:nvPr/>
          </p:nvSpPr>
          <p:spPr bwMode="auto">
            <a:xfrm>
              <a:off x="2772" y="11133"/>
              <a:ext cx="1566"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Bench</a:t>
              </a:r>
            </a:p>
            <a:p>
              <a:pPr algn="ctr"/>
              <a:r>
                <a:rPr lang="en-US" altLang="en-US" sz="1800">
                  <a:latin typeface="Arial" panose="020B0604020202020204" pitchFamily="34" charset="0"/>
                </a:rPr>
                <a:t>Instrument</a:t>
              </a:r>
            </a:p>
            <a:p>
              <a:pPr algn="ctr"/>
              <a:r>
                <a:rPr lang="en-US" altLang="en-US" sz="1800">
                  <a:latin typeface="Arial" panose="020B0604020202020204" pitchFamily="34" charset="0"/>
                </a:rPr>
                <a:t>Safety </a:t>
              </a:r>
            </a:p>
            <a:p>
              <a:pPr algn="ctr"/>
              <a:r>
                <a:rPr lang="en-US" altLang="en-US" sz="1800">
                  <a:latin typeface="Arial" panose="020B0604020202020204" pitchFamily="34" charset="0"/>
                </a:rPr>
                <a:t>Ground</a:t>
              </a:r>
            </a:p>
          </p:txBody>
        </p:sp>
        <p:sp>
          <p:nvSpPr>
            <p:cNvPr id="90152" name="Text Box 59"/>
            <p:cNvSpPr txBox="1">
              <a:spLocks noChangeArrowheads="1"/>
            </p:cNvSpPr>
            <p:nvPr/>
          </p:nvSpPr>
          <p:spPr bwMode="auto">
            <a:xfrm>
              <a:off x="5760" y="12735"/>
              <a:ext cx="1566"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Earth </a:t>
              </a:r>
            </a:p>
            <a:p>
              <a:pPr algn="ctr"/>
              <a:r>
                <a:rPr lang="en-US" altLang="en-US" sz="1800">
                  <a:latin typeface="Arial" panose="020B0604020202020204" pitchFamily="34" charset="0"/>
                </a:rPr>
                <a:t>Ground</a:t>
              </a:r>
            </a:p>
          </p:txBody>
        </p:sp>
        <p:sp>
          <p:nvSpPr>
            <p:cNvPr id="90153" name="Line 60"/>
            <p:cNvSpPr>
              <a:spLocks noChangeShapeType="1"/>
            </p:cNvSpPr>
            <p:nvPr/>
          </p:nvSpPr>
          <p:spPr bwMode="auto">
            <a:xfrm flipH="1">
              <a:off x="5832" y="12951"/>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4" name="Line 61"/>
            <p:cNvSpPr>
              <a:spLocks noChangeShapeType="1"/>
            </p:cNvSpPr>
            <p:nvPr/>
          </p:nvSpPr>
          <p:spPr bwMode="auto">
            <a:xfrm>
              <a:off x="5688" y="12807"/>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5" name="Line 62"/>
            <p:cNvSpPr>
              <a:spLocks noChangeShapeType="1"/>
            </p:cNvSpPr>
            <p:nvPr/>
          </p:nvSpPr>
          <p:spPr bwMode="auto">
            <a:xfrm>
              <a:off x="5760" y="12879"/>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56" name="Text Box 63"/>
            <p:cNvSpPr txBox="1">
              <a:spLocks noChangeArrowheads="1"/>
            </p:cNvSpPr>
            <p:nvPr/>
          </p:nvSpPr>
          <p:spPr bwMode="auto">
            <a:xfrm>
              <a:off x="4680" y="8487"/>
              <a:ext cx="1944"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Test Head</a:t>
              </a:r>
            </a:p>
            <a:p>
              <a:pPr algn="ctr"/>
              <a:r>
                <a:rPr lang="en-US" altLang="en-US" sz="1800">
                  <a:latin typeface="Arial" panose="020B0604020202020204" pitchFamily="34" charset="0"/>
                </a:rPr>
                <a:t>and DIB</a:t>
              </a:r>
            </a:p>
          </p:txBody>
        </p:sp>
        <p:sp>
          <p:nvSpPr>
            <p:cNvPr id="90157" name="Text Box 64"/>
            <p:cNvSpPr txBox="1">
              <a:spLocks noChangeArrowheads="1"/>
            </p:cNvSpPr>
            <p:nvPr/>
          </p:nvSpPr>
          <p:spPr bwMode="auto">
            <a:xfrm>
              <a:off x="2592" y="8559"/>
              <a:ext cx="1944"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Bench</a:t>
              </a:r>
            </a:p>
            <a:p>
              <a:pPr algn="ctr"/>
              <a:r>
                <a:rPr lang="en-US" altLang="en-US" sz="1800">
                  <a:latin typeface="Arial" panose="020B0604020202020204" pitchFamily="34" charset="0"/>
                </a:rPr>
                <a:t>Instrument</a:t>
              </a:r>
            </a:p>
          </p:txBody>
        </p:sp>
        <p:sp>
          <p:nvSpPr>
            <p:cNvPr id="90158" name="Text Box 65"/>
            <p:cNvSpPr txBox="1">
              <a:spLocks noChangeArrowheads="1"/>
            </p:cNvSpPr>
            <p:nvPr/>
          </p:nvSpPr>
          <p:spPr bwMode="auto">
            <a:xfrm>
              <a:off x="3528" y="7992"/>
              <a:ext cx="1944"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Instrument</a:t>
              </a:r>
            </a:p>
            <a:p>
              <a:pPr algn="ctr"/>
              <a:r>
                <a:rPr lang="en-US" altLang="en-US" sz="1800">
                  <a:latin typeface="Arial" panose="020B0604020202020204" pitchFamily="34" charset="0"/>
                </a:rPr>
                <a:t>Probe</a:t>
              </a:r>
            </a:p>
          </p:txBody>
        </p:sp>
        <p:sp>
          <p:nvSpPr>
            <p:cNvPr id="90159" name="Line 66"/>
            <p:cNvSpPr>
              <a:spLocks noChangeShapeType="1"/>
            </p:cNvSpPr>
            <p:nvPr/>
          </p:nvSpPr>
          <p:spPr bwMode="auto">
            <a:xfrm>
              <a:off x="4536" y="8712"/>
              <a:ext cx="216"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4294967295"/>
          </p:nvPr>
        </p:nvSpPr>
        <p:spPr bwMode="auto">
          <a:xfrm>
            <a:off x="228600" y="533400"/>
            <a:ext cx="86106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Grounding and Power Distribution</a:t>
            </a:r>
          </a:p>
          <a:p>
            <a:pPr lvl="1"/>
            <a:r>
              <a:rPr lang="en-US" altLang="en-US" smtClean="0"/>
              <a:t>Improving the cross coupling path via GND by increasing the signal length</a:t>
            </a:r>
          </a:p>
        </p:txBody>
      </p:sp>
      <p:pic>
        <p:nvPicPr>
          <p:cNvPr id="91139"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0425"/>
            <a:ext cx="61722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876350" y="33528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3733800" y="33528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4572000" y="33528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5410200" y="33528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5410200" y="44196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4572000" y="44196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3733800" y="44196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2895600" y="4419600"/>
            <a:ext cx="5334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4294967295"/>
          </p:nvPr>
        </p:nvSpPr>
        <p:spPr bwMode="auto">
          <a:xfrm>
            <a:off x="152400" y="533400"/>
            <a:ext cx="87630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DUT Sockets and Contactor Assemblies</a:t>
            </a:r>
          </a:p>
          <a:p>
            <a:pPr lvl="2"/>
            <a:r>
              <a:rPr lang="en-US" altLang="en-US" smtClean="0"/>
              <a:t>The DUT pins and the circuit traces on a DIB must be connected temporarily during test program execution.  A hand-test socket or a handler contactor assembly makes the temporary connection.  The most important thing to note is that the metallic contacts of the socket or contactor assembly represent an extra resistance, inductance, and capacitance to ground that will not exist when the DUT is soldered directly to the PCB in the customer’s system-level application.  </a:t>
            </a:r>
          </a:p>
          <a:p>
            <a:pPr lvl="2"/>
            <a:r>
              <a:rPr lang="en-US" altLang="en-US" smtClean="0"/>
              <a:t>Sometimes the parasitic elements are unimportant to a device’s operation, but other times, particularly at high frequencies, they can be extremely critical.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4294967295"/>
          </p:nvPr>
        </p:nvSpPr>
        <p:spPr bwMode="auto">
          <a:xfrm>
            <a:off x="152400" y="609600"/>
            <a:ext cx="87630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Contact Pads, Pogo Pins, and Socket Pins</a:t>
            </a:r>
          </a:p>
          <a:p>
            <a:pPr lvl="2"/>
            <a:r>
              <a:rPr lang="en-US" altLang="en-US" sz="2200" smtClean="0"/>
              <a:t>Contact pads are metal pads formed on the outer trace layers of a DIB PCB.  They appear on DIB schematics as circles, black dots, or connector bars.  These pads allow a relatively non-abrasive connection between one layer of interface hardware and the next.   Two common uses for connector pads are pogo pin connections and DUT socket pin or contactor pin connections.  A pogo pin is a spring-loaded gold-plated rod that provides a connection between two connector pads.  Pogo pins may have blunted ends, pointed ends, or crown-shaped ends, depending on the connection requirements.  Pointed or crown-shaped ends tend to dig into the pad surface, providing a reliable, low resistance connection to the pad.  However, the digging action may eventually destroy the pad.  Blunted pogo pins are less abrasive to the pads, but are slightly less reliable since they don’t dig into the pad surface.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bwMode="auto">
          <a:xfrm>
            <a:off x="838200" y="990600"/>
            <a:ext cx="77724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Basics</a:t>
            </a:r>
          </a:p>
          <a:p>
            <a:pPr lvl="1"/>
            <a:r>
              <a:rPr lang="en-US" altLang="en-US" smtClean="0"/>
              <a:t>Importance of good DIB Design</a:t>
            </a:r>
          </a:p>
          <a:p>
            <a:pPr lvl="3"/>
            <a:r>
              <a:rPr lang="en-US" altLang="en-US" smtClean="0"/>
              <a:t>One of the major causes of long test program development time is poor mixed-signal DIB design and printed circuit board design and layout.   </a:t>
            </a:r>
          </a:p>
          <a:p>
            <a:pPr lvl="3"/>
            <a:r>
              <a:rPr lang="en-US" altLang="en-US" smtClean="0"/>
              <a:t>A DIB schematic shows only an idealized view of the DIB.  Resistors are shown as ideal resistances, capacitors as ideal capacitances, and traces as perfect connections with no parasitic inductance or capacitance.  </a:t>
            </a:r>
          </a:p>
          <a:p>
            <a:pPr lvl="3"/>
            <a:r>
              <a:rPr lang="en-US" altLang="en-US" smtClean="0"/>
              <a:t>In reality, the exact mechanical layout of the components and traces on the DIB may make the difference between failing test results and passing results.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4294967295"/>
          </p:nvPr>
        </p:nvSpPr>
        <p:spPr bwMode="auto">
          <a:xfrm>
            <a:off x="838200" y="533400"/>
            <a:ext cx="7772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Contact Pads, Pogo Pins, and Socket Pins</a:t>
            </a:r>
          </a:p>
        </p:txBody>
      </p:sp>
      <p:grpSp>
        <p:nvGrpSpPr>
          <p:cNvPr id="94211" name="Group 3"/>
          <p:cNvGrpSpPr>
            <a:grpSpLocks/>
          </p:cNvGrpSpPr>
          <p:nvPr/>
        </p:nvGrpSpPr>
        <p:grpSpPr bwMode="auto">
          <a:xfrm>
            <a:off x="1600200" y="2074863"/>
            <a:ext cx="5486400" cy="3868737"/>
            <a:chOff x="2304" y="747"/>
            <a:chExt cx="6417" cy="4293"/>
          </a:xfrm>
        </p:grpSpPr>
        <p:sp>
          <p:nvSpPr>
            <p:cNvPr id="94212" name="Oval 4"/>
            <p:cNvSpPr>
              <a:spLocks noChangeArrowheads="1"/>
            </p:cNvSpPr>
            <p:nvPr/>
          </p:nvSpPr>
          <p:spPr bwMode="auto">
            <a:xfrm flipH="1">
              <a:off x="8264" y="3708"/>
              <a:ext cx="457" cy="1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13" name="Rectangle 5"/>
            <p:cNvSpPr>
              <a:spLocks noChangeArrowheads="1"/>
            </p:cNvSpPr>
            <p:nvPr/>
          </p:nvSpPr>
          <p:spPr bwMode="auto">
            <a:xfrm flipH="1">
              <a:off x="8227" y="3774"/>
              <a:ext cx="150" cy="52"/>
            </a:xfrm>
            <a:prstGeom prst="rect">
              <a:avLst/>
            </a:prstGeom>
            <a:solidFill>
              <a:srgbClr val="FFFFFF"/>
            </a:solidFill>
            <a:ln w="9525">
              <a:solidFill>
                <a:srgbClr val="FFFFFF"/>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14" name="Line 6"/>
            <p:cNvSpPr>
              <a:spLocks noChangeShapeType="1"/>
            </p:cNvSpPr>
            <p:nvPr/>
          </p:nvSpPr>
          <p:spPr bwMode="auto">
            <a:xfrm flipH="1">
              <a:off x="7700" y="3774"/>
              <a:ext cx="5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5" name="Line 7"/>
            <p:cNvSpPr>
              <a:spLocks noChangeShapeType="1"/>
            </p:cNvSpPr>
            <p:nvPr/>
          </p:nvSpPr>
          <p:spPr bwMode="auto">
            <a:xfrm flipH="1" flipV="1">
              <a:off x="7589" y="3822"/>
              <a:ext cx="68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 name="Rectangle 8"/>
            <p:cNvSpPr>
              <a:spLocks noChangeArrowheads="1"/>
            </p:cNvSpPr>
            <p:nvPr/>
          </p:nvSpPr>
          <p:spPr bwMode="auto">
            <a:xfrm>
              <a:off x="8351" y="1243"/>
              <a:ext cx="330" cy="202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17" name="AutoShape 9"/>
            <p:cNvSpPr>
              <a:spLocks noChangeArrowheads="1"/>
            </p:cNvSpPr>
            <p:nvPr/>
          </p:nvSpPr>
          <p:spPr bwMode="auto">
            <a:xfrm rot="5400000">
              <a:off x="8247" y="3455"/>
              <a:ext cx="538" cy="166"/>
            </a:xfrm>
            <a:prstGeom prst="homePlate">
              <a:avLst>
                <a:gd name="adj" fmla="val 81024"/>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18" name="AutoShape 10"/>
            <p:cNvSpPr>
              <a:spLocks noChangeArrowheads="1"/>
            </p:cNvSpPr>
            <p:nvPr/>
          </p:nvSpPr>
          <p:spPr bwMode="auto">
            <a:xfrm rot="-5400000">
              <a:off x="8268" y="912"/>
              <a:ext cx="496" cy="166"/>
            </a:xfrm>
            <a:prstGeom prst="homePlate">
              <a:avLst>
                <a:gd name="adj" fmla="val 74699"/>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19" name="Rectangle 11"/>
            <p:cNvSpPr>
              <a:spLocks noChangeArrowheads="1"/>
            </p:cNvSpPr>
            <p:nvPr/>
          </p:nvSpPr>
          <p:spPr bwMode="auto">
            <a:xfrm>
              <a:off x="8433" y="1574"/>
              <a:ext cx="166" cy="169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0" name="Oval 12"/>
            <p:cNvSpPr>
              <a:spLocks noChangeArrowheads="1"/>
            </p:cNvSpPr>
            <p:nvPr/>
          </p:nvSpPr>
          <p:spPr bwMode="auto">
            <a:xfrm>
              <a:off x="8599" y="2732"/>
              <a:ext cx="82" cy="82"/>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1" name="Oval 13"/>
            <p:cNvSpPr>
              <a:spLocks noChangeArrowheads="1"/>
            </p:cNvSpPr>
            <p:nvPr/>
          </p:nvSpPr>
          <p:spPr bwMode="auto">
            <a:xfrm>
              <a:off x="8599" y="2566"/>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2" name="Oval 14"/>
            <p:cNvSpPr>
              <a:spLocks noChangeArrowheads="1"/>
            </p:cNvSpPr>
            <p:nvPr/>
          </p:nvSpPr>
          <p:spPr bwMode="auto">
            <a:xfrm>
              <a:off x="8599" y="2401"/>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3" name="Oval 15"/>
            <p:cNvSpPr>
              <a:spLocks noChangeArrowheads="1"/>
            </p:cNvSpPr>
            <p:nvPr/>
          </p:nvSpPr>
          <p:spPr bwMode="auto">
            <a:xfrm>
              <a:off x="8599" y="2235"/>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4" name="Oval 16"/>
            <p:cNvSpPr>
              <a:spLocks noChangeArrowheads="1"/>
            </p:cNvSpPr>
            <p:nvPr/>
          </p:nvSpPr>
          <p:spPr bwMode="auto">
            <a:xfrm>
              <a:off x="8599" y="2070"/>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5" name="Oval 17"/>
            <p:cNvSpPr>
              <a:spLocks noChangeArrowheads="1"/>
            </p:cNvSpPr>
            <p:nvPr/>
          </p:nvSpPr>
          <p:spPr bwMode="auto">
            <a:xfrm>
              <a:off x="8599" y="1905"/>
              <a:ext cx="82" cy="82"/>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6" name="Oval 18"/>
            <p:cNvSpPr>
              <a:spLocks noChangeArrowheads="1"/>
            </p:cNvSpPr>
            <p:nvPr/>
          </p:nvSpPr>
          <p:spPr bwMode="auto">
            <a:xfrm>
              <a:off x="8599" y="1739"/>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7" name="Oval 19"/>
            <p:cNvSpPr>
              <a:spLocks noChangeArrowheads="1"/>
            </p:cNvSpPr>
            <p:nvPr/>
          </p:nvSpPr>
          <p:spPr bwMode="auto">
            <a:xfrm>
              <a:off x="8599" y="1574"/>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8" name="Oval 20"/>
            <p:cNvSpPr>
              <a:spLocks noChangeArrowheads="1"/>
            </p:cNvSpPr>
            <p:nvPr/>
          </p:nvSpPr>
          <p:spPr bwMode="auto">
            <a:xfrm>
              <a:off x="8599" y="1409"/>
              <a:ext cx="82" cy="82"/>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9" name="Oval 21"/>
            <p:cNvSpPr>
              <a:spLocks noChangeArrowheads="1"/>
            </p:cNvSpPr>
            <p:nvPr/>
          </p:nvSpPr>
          <p:spPr bwMode="auto">
            <a:xfrm>
              <a:off x="8599" y="1243"/>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0" name="Oval 22"/>
            <p:cNvSpPr>
              <a:spLocks noChangeArrowheads="1"/>
            </p:cNvSpPr>
            <p:nvPr/>
          </p:nvSpPr>
          <p:spPr bwMode="auto">
            <a:xfrm>
              <a:off x="8351" y="2814"/>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1" name="Oval 23"/>
            <p:cNvSpPr>
              <a:spLocks noChangeArrowheads="1"/>
            </p:cNvSpPr>
            <p:nvPr/>
          </p:nvSpPr>
          <p:spPr bwMode="auto">
            <a:xfrm>
              <a:off x="8351" y="2649"/>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2" name="Oval 24"/>
            <p:cNvSpPr>
              <a:spLocks noChangeArrowheads="1"/>
            </p:cNvSpPr>
            <p:nvPr/>
          </p:nvSpPr>
          <p:spPr bwMode="auto">
            <a:xfrm>
              <a:off x="8351" y="2484"/>
              <a:ext cx="82" cy="82"/>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3" name="Oval 25"/>
            <p:cNvSpPr>
              <a:spLocks noChangeArrowheads="1"/>
            </p:cNvSpPr>
            <p:nvPr/>
          </p:nvSpPr>
          <p:spPr bwMode="auto">
            <a:xfrm>
              <a:off x="8351" y="2318"/>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4" name="Oval 26"/>
            <p:cNvSpPr>
              <a:spLocks noChangeArrowheads="1"/>
            </p:cNvSpPr>
            <p:nvPr/>
          </p:nvSpPr>
          <p:spPr bwMode="auto">
            <a:xfrm>
              <a:off x="8351" y="2153"/>
              <a:ext cx="82" cy="82"/>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5" name="Oval 27"/>
            <p:cNvSpPr>
              <a:spLocks noChangeArrowheads="1"/>
            </p:cNvSpPr>
            <p:nvPr/>
          </p:nvSpPr>
          <p:spPr bwMode="auto">
            <a:xfrm>
              <a:off x="8351" y="1987"/>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6" name="Oval 28"/>
            <p:cNvSpPr>
              <a:spLocks noChangeArrowheads="1"/>
            </p:cNvSpPr>
            <p:nvPr/>
          </p:nvSpPr>
          <p:spPr bwMode="auto">
            <a:xfrm>
              <a:off x="8351" y="1822"/>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7" name="Oval 29"/>
            <p:cNvSpPr>
              <a:spLocks noChangeArrowheads="1"/>
            </p:cNvSpPr>
            <p:nvPr/>
          </p:nvSpPr>
          <p:spPr bwMode="auto">
            <a:xfrm>
              <a:off x="8351" y="1657"/>
              <a:ext cx="82" cy="82"/>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8" name="Oval 30"/>
            <p:cNvSpPr>
              <a:spLocks noChangeArrowheads="1"/>
            </p:cNvSpPr>
            <p:nvPr/>
          </p:nvSpPr>
          <p:spPr bwMode="auto">
            <a:xfrm>
              <a:off x="8351" y="1491"/>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39" name="Oval 31"/>
            <p:cNvSpPr>
              <a:spLocks noChangeArrowheads="1"/>
            </p:cNvSpPr>
            <p:nvPr/>
          </p:nvSpPr>
          <p:spPr bwMode="auto">
            <a:xfrm>
              <a:off x="8351" y="1326"/>
              <a:ext cx="82" cy="8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40" name="Line 32"/>
            <p:cNvSpPr>
              <a:spLocks noChangeShapeType="1"/>
            </p:cNvSpPr>
            <p:nvPr/>
          </p:nvSpPr>
          <p:spPr bwMode="auto">
            <a:xfrm flipH="1">
              <a:off x="8392" y="1243"/>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1" name="Line 33"/>
            <p:cNvSpPr>
              <a:spLocks noChangeShapeType="1"/>
            </p:cNvSpPr>
            <p:nvPr/>
          </p:nvSpPr>
          <p:spPr bwMode="auto">
            <a:xfrm flipH="1">
              <a:off x="8392" y="1326"/>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2" name="Line 34"/>
            <p:cNvSpPr>
              <a:spLocks noChangeShapeType="1"/>
            </p:cNvSpPr>
            <p:nvPr/>
          </p:nvSpPr>
          <p:spPr bwMode="auto">
            <a:xfrm flipH="1">
              <a:off x="8392" y="1409"/>
              <a:ext cx="248" cy="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3" name="Line 35"/>
            <p:cNvSpPr>
              <a:spLocks noChangeShapeType="1"/>
            </p:cNvSpPr>
            <p:nvPr/>
          </p:nvSpPr>
          <p:spPr bwMode="auto">
            <a:xfrm flipH="1">
              <a:off x="8392" y="1491"/>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4" name="Line 36"/>
            <p:cNvSpPr>
              <a:spLocks noChangeShapeType="1"/>
            </p:cNvSpPr>
            <p:nvPr/>
          </p:nvSpPr>
          <p:spPr bwMode="auto">
            <a:xfrm flipH="1">
              <a:off x="8392" y="1574"/>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5" name="Line 37"/>
            <p:cNvSpPr>
              <a:spLocks noChangeShapeType="1"/>
            </p:cNvSpPr>
            <p:nvPr/>
          </p:nvSpPr>
          <p:spPr bwMode="auto">
            <a:xfrm flipH="1">
              <a:off x="8392" y="1657"/>
              <a:ext cx="248" cy="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6" name="Line 38"/>
            <p:cNvSpPr>
              <a:spLocks noChangeShapeType="1"/>
            </p:cNvSpPr>
            <p:nvPr/>
          </p:nvSpPr>
          <p:spPr bwMode="auto">
            <a:xfrm flipH="1">
              <a:off x="8392" y="1739"/>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7" name="Line 39"/>
            <p:cNvSpPr>
              <a:spLocks noChangeShapeType="1"/>
            </p:cNvSpPr>
            <p:nvPr/>
          </p:nvSpPr>
          <p:spPr bwMode="auto">
            <a:xfrm flipH="1">
              <a:off x="8392" y="1822"/>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8" name="Line 40"/>
            <p:cNvSpPr>
              <a:spLocks noChangeShapeType="1"/>
            </p:cNvSpPr>
            <p:nvPr/>
          </p:nvSpPr>
          <p:spPr bwMode="auto">
            <a:xfrm flipH="1">
              <a:off x="8392" y="1905"/>
              <a:ext cx="248" cy="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9" name="Line 41"/>
            <p:cNvSpPr>
              <a:spLocks noChangeShapeType="1"/>
            </p:cNvSpPr>
            <p:nvPr/>
          </p:nvSpPr>
          <p:spPr bwMode="auto">
            <a:xfrm flipH="1">
              <a:off x="8392" y="1987"/>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0" name="Line 42"/>
            <p:cNvSpPr>
              <a:spLocks noChangeShapeType="1"/>
            </p:cNvSpPr>
            <p:nvPr/>
          </p:nvSpPr>
          <p:spPr bwMode="auto">
            <a:xfrm flipH="1">
              <a:off x="8392" y="2070"/>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1" name="Line 43"/>
            <p:cNvSpPr>
              <a:spLocks noChangeShapeType="1"/>
            </p:cNvSpPr>
            <p:nvPr/>
          </p:nvSpPr>
          <p:spPr bwMode="auto">
            <a:xfrm flipH="1">
              <a:off x="8392" y="2153"/>
              <a:ext cx="248" cy="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2" name="Line 44"/>
            <p:cNvSpPr>
              <a:spLocks noChangeShapeType="1"/>
            </p:cNvSpPr>
            <p:nvPr/>
          </p:nvSpPr>
          <p:spPr bwMode="auto">
            <a:xfrm flipH="1">
              <a:off x="8392" y="2235"/>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3" name="Line 45"/>
            <p:cNvSpPr>
              <a:spLocks noChangeShapeType="1"/>
            </p:cNvSpPr>
            <p:nvPr/>
          </p:nvSpPr>
          <p:spPr bwMode="auto">
            <a:xfrm flipH="1">
              <a:off x="8392" y="2318"/>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4" name="Line 46"/>
            <p:cNvSpPr>
              <a:spLocks noChangeShapeType="1"/>
            </p:cNvSpPr>
            <p:nvPr/>
          </p:nvSpPr>
          <p:spPr bwMode="auto">
            <a:xfrm flipH="1">
              <a:off x="8392" y="2401"/>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5" name="Line 47"/>
            <p:cNvSpPr>
              <a:spLocks noChangeShapeType="1"/>
            </p:cNvSpPr>
            <p:nvPr/>
          </p:nvSpPr>
          <p:spPr bwMode="auto">
            <a:xfrm flipH="1">
              <a:off x="8392" y="2484"/>
              <a:ext cx="248" cy="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6" name="Line 48"/>
            <p:cNvSpPr>
              <a:spLocks noChangeShapeType="1"/>
            </p:cNvSpPr>
            <p:nvPr/>
          </p:nvSpPr>
          <p:spPr bwMode="auto">
            <a:xfrm flipH="1">
              <a:off x="8392" y="2566"/>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7" name="Line 49"/>
            <p:cNvSpPr>
              <a:spLocks noChangeShapeType="1"/>
            </p:cNvSpPr>
            <p:nvPr/>
          </p:nvSpPr>
          <p:spPr bwMode="auto">
            <a:xfrm flipH="1">
              <a:off x="8392" y="2649"/>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8" name="Line 50"/>
            <p:cNvSpPr>
              <a:spLocks noChangeShapeType="1"/>
            </p:cNvSpPr>
            <p:nvPr/>
          </p:nvSpPr>
          <p:spPr bwMode="auto">
            <a:xfrm flipH="1">
              <a:off x="8392" y="2732"/>
              <a:ext cx="248" cy="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9" name="Line 51"/>
            <p:cNvSpPr>
              <a:spLocks noChangeShapeType="1"/>
            </p:cNvSpPr>
            <p:nvPr/>
          </p:nvSpPr>
          <p:spPr bwMode="auto">
            <a:xfrm flipH="1">
              <a:off x="8392" y="2814"/>
              <a:ext cx="248" cy="8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4260" name="Group 52"/>
            <p:cNvGrpSpPr>
              <a:grpSpLocks/>
            </p:cNvGrpSpPr>
            <p:nvPr/>
          </p:nvGrpSpPr>
          <p:grpSpPr bwMode="auto">
            <a:xfrm>
              <a:off x="4040" y="2788"/>
              <a:ext cx="641" cy="472"/>
              <a:chOff x="4376" y="3993"/>
              <a:chExt cx="641" cy="472"/>
            </a:xfrm>
          </p:grpSpPr>
          <p:sp>
            <p:nvSpPr>
              <p:cNvPr id="94318" name="Freeform 53"/>
              <p:cNvSpPr>
                <a:spLocks/>
              </p:cNvSpPr>
              <p:nvPr/>
            </p:nvSpPr>
            <p:spPr bwMode="auto">
              <a:xfrm>
                <a:off x="4462" y="399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9" name="Line 54"/>
              <p:cNvSpPr>
                <a:spLocks noChangeShapeType="1"/>
              </p:cNvSpPr>
              <p:nvPr/>
            </p:nvSpPr>
            <p:spPr bwMode="auto">
              <a:xfrm flipH="1">
                <a:off x="4925" y="4402"/>
                <a:ext cx="82"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0" name="Line 55"/>
              <p:cNvSpPr>
                <a:spLocks noChangeShapeType="1"/>
              </p:cNvSpPr>
              <p:nvPr/>
            </p:nvSpPr>
            <p:spPr bwMode="auto">
              <a:xfrm flipH="1">
                <a:off x="4376" y="4001"/>
                <a:ext cx="83"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1" name="Freeform 56"/>
              <p:cNvSpPr>
                <a:spLocks/>
              </p:cNvSpPr>
              <p:nvPr/>
            </p:nvSpPr>
            <p:spPr bwMode="auto">
              <a:xfrm>
                <a:off x="4380" y="405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61" name="Group 57"/>
            <p:cNvGrpSpPr>
              <a:grpSpLocks/>
            </p:cNvGrpSpPr>
            <p:nvPr/>
          </p:nvGrpSpPr>
          <p:grpSpPr bwMode="auto">
            <a:xfrm>
              <a:off x="4372" y="3186"/>
              <a:ext cx="623" cy="660"/>
              <a:chOff x="8972" y="5219"/>
              <a:chExt cx="987" cy="1045"/>
            </a:xfrm>
          </p:grpSpPr>
          <p:sp>
            <p:nvSpPr>
              <p:cNvPr id="94308" name="Arc 58"/>
              <p:cNvSpPr>
                <a:spLocks/>
              </p:cNvSpPr>
              <p:nvPr/>
            </p:nvSpPr>
            <p:spPr bwMode="auto">
              <a:xfrm rot="8100000">
                <a:off x="9600" y="6056"/>
                <a:ext cx="178" cy="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p:spPr>
            <p:txBody>
              <a:bodyPr/>
              <a:lstStyle/>
              <a:p>
                <a:endParaRPr lang="en-US"/>
              </a:p>
            </p:txBody>
          </p:sp>
          <p:sp>
            <p:nvSpPr>
              <p:cNvPr id="94309" name="Arc 59"/>
              <p:cNvSpPr>
                <a:spLocks/>
              </p:cNvSpPr>
              <p:nvPr/>
            </p:nvSpPr>
            <p:spPr bwMode="auto">
              <a:xfrm rot="-8100000">
                <a:off x="8970" y="5416"/>
                <a:ext cx="182"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p:spPr>
            <p:txBody>
              <a:bodyPr/>
              <a:lstStyle/>
              <a:p>
                <a:endParaRPr lang="en-US"/>
              </a:p>
            </p:txBody>
          </p:sp>
          <p:sp>
            <p:nvSpPr>
              <p:cNvPr id="94310" name="Line 60"/>
              <p:cNvSpPr>
                <a:spLocks noChangeShapeType="1"/>
              </p:cNvSpPr>
              <p:nvPr/>
            </p:nvSpPr>
            <p:spPr bwMode="auto">
              <a:xfrm rot="8100000" flipH="1" flipV="1">
                <a:off x="9310" y="5521"/>
                <a:ext cx="0" cy="7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1" name="Arc 61"/>
              <p:cNvSpPr>
                <a:spLocks/>
              </p:cNvSpPr>
              <p:nvPr/>
            </p:nvSpPr>
            <p:spPr bwMode="auto">
              <a:xfrm rot="-2700000">
                <a:off x="9108" y="5282"/>
                <a:ext cx="178" cy="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p:spPr>
            <p:txBody>
              <a:bodyPr/>
              <a:lstStyle/>
              <a:p>
                <a:endParaRPr lang="en-US"/>
              </a:p>
            </p:txBody>
          </p:sp>
          <p:sp>
            <p:nvSpPr>
              <p:cNvPr id="94312" name="Arc 62"/>
              <p:cNvSpPr>
                <a:spLocks/>
              </p:cNvSpPr>
              <p:nvPr/>
            </p:nvSpPr>
            <p:spPr bwMode="auto">
              <a:xfrm rot="2700000">
                <a:off x="9735" y="5926"/>
                <a:ext cx="182"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p:spPr>
            <p:txBody>
              <a:bodyPr/>
              <a:lstStyle/>
              <a:p>
                <a:endParaRPr lang="en-US"/>
              </a:p>
            </p:txBody>
          </p:sp>
          <p:sp>
            <p:nvSpPr>
              <p:cNvPr id="94313" name="Line 63"/>
              <p:cNvSpPr>
                <a:spLocks noChangeShapeType="1"/>
              </p:cNvSpPr>
              <p:nvPr/>
            </p:nvSpPr>
            <p:spPr bwMode="auto">
              <a:xfrm rot="-2700000" flipH="1" flipV="1">
                <a:off x="9576" y="5256"/>
                <a:ext cx="0" cy="7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4" name="Arc 64"/>
              <p:cNvSpPr>
                <a:spLocks/>
              </p:cNvSpPr>
              <p:nvPr/>
            </p:nvSpPr>
            <p:spPr bwMode="auto">
              <a:xfrm rot="-2700000">
                <a:off x="9153" y="5245"/>
                <a:ext cx="178" cy="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5" name="Arc 65"/>
              <p:cNvSpPr>
                <a:spLocks/>
              </p:cNvSpPr>
              <p:nvPr/>
            </p:nvSpPr>
            <p:spPr bwMode="auto">
              <a:xfrm rot="2700000">
                <a:off x="9780" y="5889"/>
                <a:ext cx="182"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6" name="Line 66"/>
              <p:cNvSpPr>
                <a:spLocks noChangeShapeType="1"/>
              </p:cNvSpPr>
              <p:nvPr/>
            </p:nvSpPr>
            <p:spPr bwMode="auto">
              <a:xfrm rot="-2700000" flipH="1" flipV="1">
                <a:off x="9621" y="5219"/>
                <a:ext cx="0" cy="7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17" name="Line 67"/>
              <p:cNvSpPr>
                <a:spLocks noChangeShapeType="1"/>
              </p:cNvSpPr>
              <p:nvPr/>
            </p:nvSpPr>
            <p:spPr bwMode="auto">
              <a:xfrm flipH="1">
                <a:off x="9816" y="6089"/>
                <a:ext cx="72" cy="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62" name="Line 68"/>
            <p:cNvSpPr>
              <a:spLocks noChangeShapeType="1"/>
            </p:cNvSpPr>
            <p:nvPr/>
          </p:nvSpPr>
          <p:spPr bwMode="auto">
            <a:xfrm flipH="1">
              <a:off x="5093" y="3821"/>
              <a:ext cx="154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3" name="Line 69"/>
            <p:cNvSpPr>
              <a:spLocks noChangeShapeType="1"/>
            </p:cNvSpPr>
            <p:nvPr/>
          </p:nvSpPr>
          <p:spPr bwMode="auto">
            <a:xfrm flipH="1">
              <a:off x="5196" y="3778"/>
              <a:ext cx="154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4" name="AutoShape 70"/>
            <p:cNvSpPr>
              <a:spLocks noChangeArrowheads="1"/>
            </p:cNvSpPr>
            <p:nvPr/>
          </p:nvSpPr>
          <p:spPr bwMode="auto">
            <a:xfrm>
              <a:off x="4452" y="3747"/>
              <a:ext cx="804" cy="96"/>
            </a:xfrm>
            <a:prstGeom prst="parallelogram">
              <a:avLst>
                <a:gd name="adj" fmla="val 209375"/>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65" name="Line 71"/>
            <p:cNvSpPr>
              <a:spLocks noChangeShapeType="1"/>
            </p:cNvSpPr>
            <p:nvPr/>
          </p:nvSpPr>
          <p:spPr bwMode="auto">
            <a:xfrm flipV="1">
              <a:off x="4726" y="3740"/>
              <a:ext cx="19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6" name="Line 72"/>
            <p:cNvSpPr>
              <a:spLocks noChangeShapeType="1"/>
            </p:cNvSpPr>
            <p:nvPr/>
          </p:nvSpPr>
          <p:spPr bwMode="auto">
            <a:xfrm flipV="1">
              <a:off x="5124" y="3778"/>
              <a:ext cx="66" cy="29"/>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7" name="Line 73"/>
            <p:cNvSpPr>
              <a:spLocks noChangeShapeType="1"/>
            </p:cNvSpPr>
            <p:nvPr/>
          </p:nvSpPr>
          <p:spPr bwMode="auto">
            <a:xfrm flipV="1">
              <a:off x="3980" y="2577"/>
              <a:ext cx="637" cy="4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8" name="Line 74"/>
            <p:cNvSpPr>
              <a:spLocks noChangeShapeType="1"/>
            </p:cNvSpPr>
            <p:nvPr/>
          </p:nvSpPr>
          <p:spPr bwMode="auto">
            <a:xfrm flipV="1">
              <a:off x="3980" y="2304"/>
              <a:ext cx="637" cy="4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9" name="Rectangle 75"/>
            <p:cNvSpPr>
              <a:spLocks noChangeArrowheads="1"/>
            </p:cNvSpPr>
            <p:nvPr/>
          </p:nvSpPr>
          <p:spPr bwMode="auto">
            <a:xfrm>
              <a:off x="3024" y="2713"/>
              <a:ext cx="956" cy="2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70" name="Line 76"/>
            <p:cNvSpPr>
              <a:spLocks noChangeShapeType="1"/>
            </p:cNvSpPr>
            <p:nvPr/>
          </p:nvSpPr>
          <p:spPr bwMode="auto">
            <a:xfrm>
              <a:off x="3707" y="2304"/>
              <a:ext cx="9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1" name="Line 77"/>
            <p:cNvSpPr>
              <a:spLocks noChangeShapeType="1"/>
            </p:cNvSpPr>
            <p:nvPr/>
          </p:nvSpPr>
          <p:spPr bwMode="auto">
            <a:xfrm>
              <a:off x="4617" y="2304"/>
              <a:ext cx="0" cy="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2" name="Line 78"/>
            <p:cNvSpPr>
              <a:spLocks noChangeShapeType="1"/>
            </p:cNvSpPr>
            <p:nvPr/>
          </p:nvSpPr>
          <p:spPr bwMode="auto">
            <a:xfrm flipV="1">
              <a:off x="3024" y="2304"/>
              <a:ext cx="683" cy="4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3" name="Line 79"/>
            <p:cNvSpPr>
              <a:spLocks noChangeShapeType="1"/>
            </p:cNvSpPr>
            <p:nvPr/>
          </p:nvSpPr>
          <p:spPr bwMode="auto">
            <a:xfrm flipH="1">
              <a:off x="4452" y="2636"/>
              <a:ext cx="70" cy="4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4" name="Line 80"/>
            <p:cNvSpPr>
              <a:spLocks noChangeShapeType="1"/>
            </p:cNvSpPr>
            <p:nvPr/>
          </p:nvSpPr>
          <p:spPr bwMode="auto">
            <a:xfrm flipH="1">
              <a:off x="4312" y="2726"/>
              <a:ext cx="71" cy="3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5" name="Line 81"/>
            <p:cNvSpPr>
              <a:spLocks noChangeShapeType="1"/>
            </p:cNvSpPr>
            <p:nvPr/>
          </p:nvSpPr>
          <p:spPr bwMode="auto">
            <a:xfrm flipH="1" flipV="1">
              <a:off x="4488" y="2573"/>
              <a:ext cx="180" cy="0"/>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6" name="Line 82"/>
            <p:cNvSpPr>
              <a:spLocks noChangeShapeType="1"/>
            </p:cNvSpPr>
            <p:nvPr/>
          </p:nvSpPr>
          <p:spPr bwMode="auto">
            <a:xfrm flipH="1" flipV="1">
              <a:off x="4152" y="2846"/>
              <a:ext cx="106"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7" name="Line 83"/>
            <p:cNvSpPr>
              <a:spLocks noChangeShapeType="1"/>
            </p:cNvSpPr>
            <p:nvPr/>
          </p:nvSpPr>
          <p:spPr bwMode="auto">
            <a:xfrm flipH="1" flipV="1">
              <a:off x="4530" y="2548"/>
              <a:ext cx="104" cy="4"/>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8" name="Line 84"/>
            <p:cNvSpPr>
              <a:spLocks noChangeShapeType="1"/>
            </p:cNvSpPr>
            <p:nvPr/>
          </p:nvSpPr>
          <p:spPr bwMode="auto">
            <a:xfrm flipH="1" flipV="1">
              <a:off x="4152" y="2824"/>
              <a:ext cx="106"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79" name="Line 85"/>
            <p:cNvSpPr>
              <a:spLocks noChangeShapeType="1"/>
            </p:cNvSpPr>
            <p:nvPr/>
          </p:nvSpPr>
          <p:spPr bwMode="auto">
            <a:xfrm flipH="1" flipV="1">
              <a:off x="4468" y="3222"/>
              <a:ext cx="129"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80" name="Line 86"/>
            <p:cNvSpPr>
              <a:spLocks noChangeShapeType="1"/>
            </p:cNvSpPr>
            <p:nvPr/>
          </p:nvSpPr>
          <p:spPr bwMode="auto">
            <a:xfrm flipH="1" flipV="1">
              <a:off x="4468" y="3229"/>
              <a:ext cx="144" cy="2"/>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4281" name="Group 87"/>
            <p:cNvGrpSpPr>
              <a:grpSpLocks/>
            </p:cNvGrpSpPr>
            <p:nvPr/>
          </p:nvGrpSpPr>
          <p:grpSpPr bwMode="auto">
            <a:xfrm>
              <a:off x="4176" y="2699"/>
              <a:ext cx="641" cy="472"/>
              <a:chOff x="4376" y="3993"/>
              <a:chExt cx="641" cy="472"/>
            </a:xfrm>
          </p:grpSpPr>
          <p:sp>
            <p:nvSpPr>
              <p:cNvPr id="94304" name="Freeform 88"/>
              <p:cNvSpPr>
                <a:spLocks/>
              </p:cNvSpPr>
              <p:nvPr/>
            </p:nvSpPr>
            <p:spPr bwMode="auto">
              <a:xfrm>
                <a:off x="4462" y="399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05" name="Line 89"/>
              <p:cNvSpPr>
                <a:spLocks noChangeShapeType="1"/>
              </p:cNvSpPr>
              <p:nvPr/>
            </p:nvSpPr>
            <p:spPr bwMode="auto">
              <a:xfrm flipH="1">
                <a:off x="4925" y="4402"/>
                <a:ext cx="82"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6" name="Line 90"/>
              <p:cNvSpPr>
                <a:spLocks noChangeShapeType="1"/>
              </p:cNvSpPr>
              <p:nvPr/>
            </p:nvSpPr>
            <p:spPr bwMode="auto">
              <a:xfrm flipH="1">
                <a:off x="4376" y="4001"/>
                <a:ext cx="83"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7" name="Freeform 91"/>
              <p:cNvSpPr>
                <a:spLocks/>
              </p:cNvSpPr>
              <p:nvPr/>
            </p:nvSpPr>
            <p:spPr bwMode="auto">
              <a:xfrm>
                <a:off x="4380" y="405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82" name="Group 92"/>
            <p:cNvGrpSpPr>
              <a:grpSpLocks/>
            </p:cNvGrpSpPr>
            <p:nvPr/>
          </p:nvGrpSpPr>
          <p:grpSpPr bwMode="auto">
            <a:xfrm>
              <a:off x="4318" y="2610"/>
              <a:ext cx="641" cy="472"/>
              <a:chOff x="4376" y="3993"/>
              <a:chExt cx="641" cy="472"/>
            </a:xfrm>
          </p:grpSpPr>
          <p:sp>
            <p:nvSpPr>
              <p:cNvPr id="94300" name="Freeform 93"/>
              <p:cNvSpPr>
                <a:spLocks/>
              </p:cNvSpPr>
              <p:nvPr/>
            </p:nvSpPr>
            <p:spPr bwMode="auto">
              <a:xfrm>
                <a:off x="4462" y="399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01" name="Line 94"/>
              <p:cNvSpPr>
                <a:spLocks noChangeShapeType="1"/>
              </p:cNvSpPr>
              <p:nvPr/>
            </p:nvSpPr>
            <p:spPr bwMode="auto">
              <a:xfrm flipH="1">
                <a:off x="4925" y="4402"/>
                <a:ext cx="82"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2" name="Line 95"/>
              <p:cNvSpPr>
                <a:spLocks noChangeShapeType="1"/>
              </p:cNvSpPr>
              <p:nvPr/>
            </p:nvSpPr>
            <p:spPr bwMode="auto">
              <a:xfrm flipH="1">
                <a:off x="4376" y="4001"/>
                <a:ext cx="83"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03" name="Freeform 96"/>
              <p:cNvSpPr>
                <a:spLocks/>
              </p:cNvSpPr>
              <p:nvPr/>
            </p:nvSpPr>
            <p:spPr bwMode="auto">
              <a:xfrm>
                <a:off x="4380" y="405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83" name="Group 97"/>
            <p:cNvGrpSpPr>
              <a:grpSpLocks/>
            </p:cNvGrpSpPr>
            <p:nvPr/>
          </p:nvGrpSpPr>
          <p:grpSpPr bwMode="auto">
            <a:xfrm>
              <a:off x="4453" y="2520"/>
              <a:ext cx="641" cy="472"/>
              <a:chOff x="4376" y="3993"/>
              <a:chExt cx="641" cy="472"/>
            </a:xfrm>
          </p:grpSpPr>
          <p:sp>
            <p:nvSpPr>
              <p:cNvPr id="94296" name="Freeform 98"/>
              <p:cNvSpPr>
                <a:spLocks/>
              </p:cNvSpPr>
              <p:nvPr/>
            </p:nvSpPr>
            <p:spPr bwMode="auto">
              <a:xfrm>
                <a:off x="4462" y="399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97" name="Line 99"/>
              <p:cNvSpPr>
                <a:spLocks noChangeShapeType="1"/>
              </p:cNvSpPr>
              <p:nvPr/>
            </p:nvSpPr>
            <p:spPr bwMode="auto">
              <a:xfrm flipH="1">
                <a:off x="4925" y="4402"/>
                <a:ext cx="82"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8" name="Line 100"/>
              <p:cNvSpPr>
                <a:spLocks noChangeShapeType="1"/>
              </p:cNvSpPr>
              <p:nvPr/>
            </p:nvSpPr>
            <p:spPr bwMode="auto">
              <a:xfrm flipH="1">
                <a:off x="4376" y="4001"/>
                <a:ext cx="83"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99" name="Freeform 101"/>
              <p:cNvSpPr>
                <a:spLocks/>
              </p:cNvSpPr>
              <p:nvPr/>
            </p:nvSpPr>
            <p:spPr bwMode="auto">
              <a:xfrm>
                <a:off x="4380" y="4053"/>
                <a:ext cx="555" cy="412"/>
              </a:xfrm>
              <a:custGeom>
                <a:avLst/>
                <a:gdLst>
                  <a:gd name="T0" fmla="*/ 0 w 555"/>
                  <a:gd name="T1" fmla="*/ 5 h 412"/>
                  <a:gd name="T2" fmla="*/ 120 w 555"/>
                  <a:gd name="T3" fmla="*/ 12 h 412"/>
                  <a:gd name="T4" fmla="*/ 195 w 555"/>
                  <a:gd name="T5" fmla="*/ 80 h 412"/>
                  <a:gd name="T6" fmla="*/ 345 w 555"/>
                  <a:gd name="T7" fmla="*/ 350 h 412"/>
                  <a:gd name="T8" fmla="*/ 465 w 555"/>
                  <a:gd name="T9" fmla="*/ 402 h 412"/>
                  <a:gd name="T10" fmla="*/ 555 w 555"/>
                  <a:gd name="T11" fmla="*/ 410 h 412"/>
                  <a:gd name="T12" fmla="*/ 0 60000 65536"/>
                  <a:gd name="T13" fmla="*/ 0 60000 65536"/>
                  <a:gd name="T14" fmla="*/ 0 60000 65536"/>
                  <a:gd name="T15" fmla="*/ 0 60000 65536"/>
                  <a:gd name="T16" fmla="*/ 0 60000 65536"/>
                  <a:gd name="T17" fmla="*/ 0 60000 65536"/>
                  <a:gd name="T18" fmla="*/ 0 w 555"/>
                  <a:gd name="T19" fmla="*/ 0 h 412"/>
                  <a:gd name="T20" fmla="*/ 555 w 555"/>
                  <a:gd name="T21" fmla="*/ 412 h 412"/>
                </a:gdLst>
                <a:ahLst/>
                <a:cxnLst>
                  <a:cxn ang="T12">
                    <a:pos x="T0" y="T1"/>
                  </a:cxn>
                  <a:cxn ang="T13">
                    <a:pos x="T2" y="T3"/>
                  </a:cxn>
                  <a:cxn ang="T14">
                    <a:pos x="T4" y="T5"/>
                  </a:cxn>
                  <a:cxn ang="T15">
                    <a:pos x="T6" y="T7"/>
                  </a:cxn>
                  <a:cxn ang="T16">
                    <a:pos x="T8" y="T9"/>
                  </a:cxn>
                  <a:cxn ang="T17">
                    <a:pos x="T10" y="T11"/>
                  </a:cxn>
                </a:cxnLst>
                <a:rect l="T18" t="T19" r="T20" b="T21"/>
                <a:pathLst>
                  <a:path w="555" h="412">
                    <a:moveTo>
                      <a:pt x="0" y="5"/>
                    </a:moveTo>
                    <a:cubicBezTo>
                      <a:pt x="20" y="5"/>
                      <a:pt x="88" y="0"/>
                      <a:pt x="120" y="12"/>
                    </a:cubicBezTo>
                    <a:cubicBezTo>
                      <a:pt x="152" y="24"/>
                      <a:pt x="158" y="24"/>
                      <a:pt x="195" y="80"/>
                    </a:cubicBezTo>
                    <a:cubicBezTo>
                      <a:pt x="232" y="136"/>
                      <a:pt x="300" y="296"/>
                      <a:pt x="345" y="350"/>
                    </a:cubicBezTo>
                    <a:cubicBezTo>
                      <a:pt x="390" y="404"/>
                      <a:pt x="430" y="392"/>
                      <a:pt x="465" y="402"/>
                    </a:cubicBezTo>
                    <a:cubicBezTo>
                      <a:pt x="500" y="412"/>
                      <a:pt x="536" y="408"/>
                      <a:pt x="555" y="410"/>
                    </a:cubicBezTo>
                  </a:path>
                </a:pathLst>
              </a:custGeom>
              <a:noFill/>
              <a:ln w="95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284" name="Line 102"/>
            <p:cNvSpPr>
              <a:spLocks noChangeShapeType="1"/>
            </p:cNvSpPr>
            <p:nvPr/>
          </p:nvSpPr>
          <p:spPr bwMode="auto">
            <a:xfrm flipV="1">
              <a:off x="4538" y="3945"/>
              <a:ext cx="300" cy="5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85" name="Text Box 103"/>
            <p:cNvSpPr txBox="1">
              <a:spLocks noChangeArrowheads="1"/>
            </p:cNvSpPr>
            <p:nvPr/>
          </p:nvSpPr>
          <p:spPr bwMode="auto">
            <a:xfrm>
              <a:off x="3312" y="4536"/>
              <a:ext cx="22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Socket Pad</a:t>
              </a:r>
            </a:p>
          </p:txBody>
        </p:sp>
        <p:sp>
          <p:nvSpPr>
            <p:cNvPr id="94286" name="Line 104"/>
            <p:cNvSpPr>
              <a:spLocks noChangeShapeType="1"/>
            </p:cNvSpPr>
            <p:nvPr/>
          </p:nvSpPr>
          <p:spPr bwMode="auto">
            <a:xfrm flipV="1">
              <a:off x="3674" y="3513"/>
              <a:ext cx="660"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87" name="Text Box 105"/>
            <p:cNvSpPr txBox="1">
              <a:spLocks noChangeArrowheads="1"/>
            </p:cNvSpPr>
            <p:nvPr/>
          </p:nvSpPr>
          <p:spPr bwMode="auto">
            <a:xfrm>
              <a:off x="2306" y="3729"/>
              <a:ext cx="187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Socket Pin</a:t>
              </a:r>
            </a:p>
          </p:txBody>
        </p:sp>
        <p:sp>
          <p:nvSpPr>
            <p:cNvPr id="94288" name="Text Box 106"/>
            <p:cNvSpPr txBox="1">
              <a:spLocks noChangeArrowheads="1"/>
            </p:cNvSpPr>
            <p:nvPr/>
          </p:nvSpPr>
          <p:spPr bwMode="auto">
            <a:xfrm>
              <a:off x="5760" y="4392"/>
              <a:ext cx="223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PCB Trace</a:t>
              </a:r>
            </a:p>
          </p:txBody>
        </p:sp>
        <p:sp>
          <p:nvSpPr>
            <p:cNvPr id="94289" name="Text Box 107"/>
            <p:cNvSpPr txBox="1">
              <a:spLocks noChangeArrowheads="1"/>
            </p:cNvSpPr>
            <p:nvPr/>
          </p:nvSpPr>
          <p:spPr bwMode="auto">
            <a:xfrm>
              <a:off x="5760" y="1152"/>
              <a:ext cx="223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Spring-Loaded</a:t>
              </a:r>
            </a:p>
            <a:p>
              <a:pPr algn="ctr"/>
              <a:r>
                <a:rPr lang="en-US" altLang="en-US">
                  <a:latin typeface="Arial" panose="020B0604020202020204" pitchFamily="34" charset="0"/>
                </a:rPr>
                <a:t>Pogo Pin</a:t>
              </a:r>
            </a:p>
          </p:txBody>
        </p:sp>
        <p:sp>
          <p:nvSpPr>
            <p:cNvPr id="94290" name="Line 108"/>
            <p:cNvSpPr>
              <a:spLocks noChangeShapeType="1"/>
            </p:cNvSpPr>
            <p:nvPr/>
          </p:nvSpPr>
          <p:spPr bwMode="auto">
            <a:xfrm flipH="1" flipV="1">
              <a:off x="6192" y="3960"/>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91" name="Line 109"/>
            <p:cNvSpPr>
              <a:spLocks noChangeShapeType="1"/>
            </p:cNvSpPr>
            <p:nvPr/>
          </p:nvSpPr>
          <p:spPr bwMode="auto">
            <a:xfrm flipV="1">
              <a:off x="7272" y="3960"/>
              <a:ext cx="432"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92" name="Line 110"/>
            <p:cNvSpPr>
              <a:spLocks noChangeShapeType="1"/>
            </p:cNvSpPr>
            <p:nvPr/>
          </p:nvSpPr>
          <p:spPr bwMode="auto">
            <a:xfrm>
              <a:off x="7560" y="1584"/>
              <a:ext cx="648"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93" name="Text Box 111"/>
            <p:cNvSpPr txBox="1">
              <a:spLocks noChangeArrowheads="1"/>
            </p:cNvSpPr>
            <p:nvPr/>
          </p:nvSpPr>
          <p:spPr bwMode="auto">
            <a:xfrm>
              <a:off x="5832" y="2880"/>
              <a:ext cx="2232"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Pogo Pad</a:t>
              </a:r>
            </a:p>
          </p:txBody>
        </p:sp>
        <p:sp>
          <p:nvSpPr>
            <p:cNvPr id="94294" name="Line 112"/>
            <p:cNvSpPr>
              <a:spLocks noChangeShapeType="1"/>
            </p:cNvSpPr>
            <p:nvPr/>
          </p:nvSpPr>
          <p:spPr bwMode="auto">
            <a:xfrm>
              <a:off x="7560" y="3240"/>
              <a:ext cx="72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95" name="Text Box 113"/>
            <p:cNvSpPr txBox="1">
              <a:spLocks noChangeArrowheads="1"/>
            </p:cNvSpPr>
            <p:nvPr/>
          </p:nvSpPr>
          <p:spPr bwMode="auto">
            <a:xfrm>
              <a:off x="2304" y="2016"/>
              <a:ext cx="187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DUT</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4294967295"/>
          </p:nvPr>
        </p:nvSpPr>
        <p:spPr bwMode="auto">
          <a:xfrm>
            <a:off x="228600" y="533400"/>
            <a:ext cx="8610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Contact Pads, Pogo Pins, and Socket Pins</a:t>
            </a:r>
          </a:p>
          <a:p>
            <a:pPr lvl="2"/>
            <a:r>
              <a:rPr lang="en-US" altLang="en-US" smtClean="0"/>
              <a:t>A connection formed with a contact pad can be treated as an ideal zero impedance connection in most cases.</a:t>
            </a:r>
          </a:p>
          <a:p>
            <a:pPr lvl="2"/>
            <a:r>
              <a:rPr lang="en-US" altLang="en-US" smtClean="0"/>
              <a:t>Pogo pins and socket pins also add inductance to the signal path.  The inductance may be as little as one nH or as large as a few tens of nH.  In general, long thin pins add more inductance than short fat ones.  Socket pins and pogo pins may also introduce pin-to-pin or pin-to-ground parasitic capacitance on the order of a few pF.</a:t>
            </a:r>
          </a:p>
          <a:p>
            <a:pPr lvl="2"/>
            <a:r>
              <a:rPr lang="en-US" altLang="en-US" smtClean="0"/>
              <a:t>You seldom can control the size of the current loop, therefore you are basically left with selecting the appropriate socket with short pins.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4294967295"/>
          </p:nvPr>
        </p:nvSpPr>
        <p:spPr bwMode="auto">
          <a:xfrm>
            <a:off x="0" y="304800"/>
            <a:ext cx="89916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Example specification of a high performance test socket</a:t>
            </a:r>
          </a:p>
        </p:txBody>
      </p:sp>
      <p:graphicFrame>
        <p:nvGraphicFramePr>
          <p:cNvPr id="15362" name="Object 2"/>
          <p:cNvGraphicFramePr>
            <a:graphicFrameLocks noChangeAspect="1"/>
          </p:cNvGraphicFramePr>
          <p:nvPr/>
        </p:nvGraphicFramePr>
        <p:xfrm>
          <a:off x="379413" y="1676400"/>
          <a:ext cx="8548687" cy="5092700"/>
        </p:xfrm>
        <a:graphic>
          <a:graphicData uri="http://schemas.openxmlformats.org/presentationml/2006/ole">
            <mc:AlternateContent xmlns:mc="http://schemas.openxmlformats.org/markup-compatibility/2006">
              <mc:Choice xmlns:v="urn:schemas-microsoft-com:vml" Requires="v">
                <p:oleObj spid="_x0000_s15375" name="Document" r:id="rId3" imgW="8616904" imgH="5381139" progId="Word.Document.12">
                  <p:embed/>
                </p:oleObj>
              </mc:Choice>
              <mc:Fallback>
                <p:oleObj name="Document" r:id="rId3" imgW="8616904" imgH="5381139"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1676400"/>
                        <a:ext cx="8548687"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4294967295"/>
          </p:nvPr>
        </p:nvSpPr>
        <p:spPr bwMode="auto">
          <a:xfrm>
            <a:off x="152400" y="533400"/>
            <a:ext cx="861060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Electromechanical Relays</a:t>
            </a:r>
          </a:p>
          <a:p>
            <a:pPr lvl="2"/>
            <a:r>
              <a:rPr lang="en-US" altLang="en-US" sz="2000" smtClean="0"/>
              <a:t>One of the more common DIB components used in mixed-signal testing is the electromechanical relay.  The relay is an electromagnetically controlled mechanical switch.  </a:t>
            </a:r>
          </a:p>
          <a:p>
            <a:pPr lvl="2"/>
            <a:r>
              <a:rPr lang="en-US" altLang="en-US" sz="2000" smtClean="0"/>
              <a:t>Relays allow the DIB circuits to be appropriately reconfigured for each measurement in the test program.  As one of the few moving parts on a DIB, relays represent a potential reliability problem in production.</a:t>
            </a:r>
          </a:p>
          <a:p>
            <a:pPr lvl="2"/>
            <a:r>
              <a:rPr lang="en-US" altLang="en-US" sz="2000" smtClean="0"/>
              <a:t>The metal contacts in a relay are pulled open or closed using an electromagnetic field generated by a DC current passing through a coil of wire. The current is switched on or off under test program control as the test code is executed.  </a:t>
            </a:r>
          </a:p>
          <a:p>
            <a:pPr lvl="2"/>
            <a:r>
              <a:rPr lang="en-US" altLang="en-US" sz="2000" smtClean="0"/>
              <a:t>Flyback diodes are sometimes added to the DIB in parallel with each relay coil to prevent the coil’s inductive kickback voltage from damaging the current-driving electronics located inside the tester.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DIB Components</a:t>
            </a:r>
          </a:p>
          <a:p>
            <a:pPr lvl="1"/>
            <a:r>
              <a:rPr lang="en-US" altLang="en-US" dirty="0" smtClean="0"/>
              <a:t>Electromechanical Relays</a:t>
            </a:r>
          </a:p>
        </p:txBody>
      </p:sp>
      <p:grpSp>
        <p:nvGrpSpPr>
          <p:cNvPr id="97283" name="Group 3"/>
          <p:cNvGrpSpPr>
            <a:grpSpLocks/>
          </p:cNvGrpSpPr>
          <p:nvPr/>
        </p:nvGrpSpPr>
        <p:grpSpPr bwMode="auto">
          <a:xfrm>
            <a:off x="1752600" y="1981200"/>
            <a:ext cx="6172200" cy="3870325"/>
            <a:chOff x="2160" y="6199"/>
            <a:chExt cx="7632" cy="4176"/>
          </a:xfrm>
        </p:grpSpPr>
        <p:sp>
          <p:nvSpPr>
            <p:cNvPr id="97284" name="Line 4"/>
            <p:cNvSpPr>
              <a:spLocks noChangeShapeType="1"/>
            </p:cNvSpPr>
            <p:nvPr/>
          </p:nvSpPr>
          <p:spPr bwMode="auto">
            <a:xfrm flipV="1">
              <a:off x="2160" y="8461"/>
              <a:ext cx="275" cy="3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5" name="Line 5"/>
            <p:cNvSpPr>
              <a:spLocks noChangeShapeType="1"/>
            </p:cNvSpPr>
            <p:nvPr/>
          </p:nvSpPr>
          <p:spPr bwMode="auto">
            <a:xfrm>
              <a:off x="2880" y="7927"/>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6" name="Line 6"/>
            <p:cNvSpPr>
              <a:spLocks noChangeShapeType="1"/>
            </p:cNvSpPr>
            <p:nvPr/>
          </p:nvSpPr>
          <p:spPr bwMode="auto">
            <a:xfrm>
              <a:off x="2160" y="8791"/>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7" name="Line 7"/>
            <p:cNvSpPr>
              <a:spLocks noChangeShapeType="1"/>
            </p:cNvSpPr>
            <p:nvPr/>
          </p:nvSpPr>
          <p:spPr bwMode="auto">
            <a:xfrm>
              <a:off x="2952" y="7639"/>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8" name="Oval 8"/>
            <p:cNvSpPr>
              <a:spLocks noChangeArrowheads="1"/>
            </p:cNvSpPr>
            <p:nvPr/>
          </p:nvSpPr>
          <p:spPr bwMode="auto">
            <a:xfrm>
              <a:off x="2952" y="7575"/>
              <a:ext cx="216" cy="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89" name="Line 9"/>
            <p:cNvSpPr>
              <a:spLocks noChangeShapeType="1"/>
            </p:cNvSpPr>
            <p:nvPr/>
          </p:nvSpPr>
          <p:spPr bwMode="auto">
            <a:xfrm>
              <a:off x="3168" y="7639"/>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290" name="Group 10"/>
            <p:cNvGrpSpPr>
              <a:grpSpLocks/>
            </p:cNvGrpSpPr>
            <p:nvPr/>
          </p:nvGrpSpPr>
          <p:grpSpPr bwMode="auto">
            <a:xfrm>
              <a:off x="2952" y="8071"/>
              <a:ext cx="216" cy="72"/>
              <a:chOff x="1728" y="4320"/>
              <a:chExt cx="3600" cy="936"/>
            </a:xfrm>
          </p:grpSpPr>
          <p:sp>
            <p:nvSpPr>
              <p:cNvPr id="97417" name="Arc 11"/>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18" name="Arc 12"/>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291" name="Line 13"/>
            <p:cNvSpPr>
              <a:spLocks noChangeShapeType="1"/>
            </p:cNvSpPr>
            <p:nvPr/>
          </p:nvSpPr>
          <p:spPr bwMode="auto">
            <a:xfrm>
              <a:off x="2448" y="821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2" name="Oval 14"/>
            <p:cNvSpPr>
              <a:spLocks noChangeArrowheads="1"/>
            </p:cNvSpPr>
            <p:nvPr/>
          </p:nvSpPr>
          <p:spPr bwMode="auto">
            <a:xfrm>
              <a:off x="2448" y="8151"/>
              <a:ext cx="216" cy="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3" name="Line 15"/>
            <p:cNvSpPr>
              <a:spLocks noChangeShapeType="1"/>
            </p:cNvSpPr>
            <p:nvPr/>
          </p:nvSpPr>
          <p:spPr bwMode="auto">
            <a:xfrm>
              <a:off x="2664" y="821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294" name="Group 16"/>
            <p:cNvGrpSpPr>
              <a:grpSpLocks/>
            </p:cNvGrpSpPr>
            <p:nvPr/>
          </p:nvGrpSpPr>
          <p:grpSpPr bwMode="auto">
            <a:xfrm>
              <a:off x="2448" y="8647"/>
              <a:ext cx="216" cy="72"/>
              <a:chOff x="1728" y="4320"/>
              <a:chExt cx="3600" cy="936"/>
            </a:xfrm>
          </p:grpSpPr>
          <p:sp>
            <p:nvSpPr>
              <p:cNvPr id="97415" name="Arc 17"/>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16" name="Arc 18"/>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295" name="Line 19"/>
            <p:cNvSpPr>
              <a:spLocks noChangeShapeType="1"/>
            </p:cNvSpPr>
            <p:nvPr/>
          </p:nvSpPr>
          <p:spPr bwMode="auto">
            <a:xfrm>
              <a:off x="3960" y="821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6" name="Oval 20"/>
            <p:cNvSpPr>
              <a:spLocks noChangeArrowheads="1"/>
            </p:cNvSpPr>
            <p:nvPr/>
          </p:nvSpPr>
          <p:spPr bwMode="auto">
            <a:xfrm>
              <a:off x="3960" y="8151"/>
              <a:ext cx="216" cy="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7" name="Line 21"/>
            <p:cNvSpPr>
              <a:spLocks noChangeShapeType="1"/>
            </p:cNvSpPr>
            <p:nvPr/>
          </p:nvSpPr>
          <p:spPr bwMode="auto">
            <a:xfrm>
              <a:off x="4176" y="821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298" name="Group 22"/>
            <p:cNvGrpSpPr>
              <a:grpSpLocks/>
            </p:cNvGrpSpPr>
            <p:nvPr/>
          </p:nvGrpSpPr>
          <p:grpSpPr bwMode="auto">
            <a:xfrm>
              <a:off x="3960" y="8647"/>
              <a:ext cx="216" cy="72"/>
              <a:chOff x="1728" y="4320"/>
              <a:chExt cx="3600" cy="936"/>
            </a:xfrm>
          </p:grpSpPr>
          <p:sp>
            <p:nvSpPr>
              <p:cNvPr id="97413" name="Arc 23"/>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14" name="Arc 24"/>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299" name="Line 25"/>
            <p:cNvSpPr>
              <a:spLocks noChangeShapeType="1"/>
            </p:cNvSpPr>
            <p:nvPr/>
          </p:nvSpPr>
          <p:spPr bwMode="auto">
            <a:xfrm>
              <a:off x="5040" y="7639"/>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0" name="Oval 26"/>
            <p:cNvSpPr>
              <a:spLocks noChangeArrowheads="1"/>
            </p:cNvSpPr>
            <p:nvPr/>
          </p:nvSpPr>
          <p:spPr bwMode="auto">
            <a:xfrm>
              <a:off x="5040" y="7575"/>
              <a:ext cx="216" cy="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301" name="Line 27"/>
            <p:cNvSpPr>
              <a:spLocks noChangeShapeType="1"/>
            </p:cNvSpPr>
            <p:nvPr/>
          </p:nvSpPr>
          <p:spPr bwMode="auto">
            <a:xfrm>
              <a:off x="5256" y="7639"/>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02" name="Group 28"/>
            <p:cNvGrpSpPr>
              <a:grpSpLocks/>
            </p:cNvGrpSpPr>
            <p:nvPr/>
          </p:nvGrpSpPr>
          <p:grpSpPr bwMode="auto">
            <a:xfrm>
              <a:off x="5040" y="8071"/>
              <a:ext cx="216" cy="72"/>
              <a:chOff x="1728" y="4320"/>
              <a:chExt cx="3600" cy="936"/>
            </a:xfrm>
          </p:grpSpPr>
          <p:sp>
            <p:nvSpPr>
              <p:cNvPr id="97411" name="Arc 29"/>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12" name="Arc 30"/>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03" name="Line 31"/>
            <p:cNvSpPr>
              <a:spLocks noChangeShapeType="1"/>
            </p:cNvSpPr>
            <p:nvPr/>
          </p:nvSpPr>
          <p:spPr bwMode="auto">
            <a:xfrm>
              <a:off x="4536" y="821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4" name="Oval 32"/>
            <p:cNvSpPr>
              <a:spLocks noChangeArrowheads="1"/>
            </p:cNvSpPr>
            <p:nvPr/>
          </p:nvSpPr>
          <p:spPr bwMode="auto">
            <a:xfrm>
              <a:off x="4536" y="8151"/>
              <a:ext cx="216" cy="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305" name="Line 33"/>
            <p:cNvSpPr>
              <a:spLocks noChangeShapeType="1"/>
            </p:cNvSpPr>
            <p:nvPr/>
          </p:nvSpPr>
          <p:spPr bwMode="auto">
            <a:xfrm>
              <a:off x="4752" y="821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06" name="Group 34"/>
            <p:cNvGrpSpPr>
              <a:grpSpLocks/>
            </p:cNvGrpSpPr>
            <p:nvPr/>
          </p:nvGrpSpPr>
          <p:grpSpPr bwMode="auto">
            <a:xfrm>
              <a:off x="4536" y="8647"/>
              <a:ext cx="216" cy="72"/>
              <a:chOff x="1728" y="4320"/>
              <a:chExt cx="3600" cy="936"/>
            </a:xfrm>
          </p:grpSpPr>
          <p:sp>
            <p:nvSpPr>
              <p:cNvPr id="97409" name="Arc 35"/>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10" name="Arc 36"/>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307" name="Group 37"/>
            <p:cNvGrpSpPr>
              <a:grpSpLocks/>
            </p:cNvGrpSpPr>
            <p:nvPr/>
          </p:nvGrpSpPr>
          <p:grpSpPr bwMode="auto">
            <a:xfrm>
              <a:off x="2952" y="7999"/>
              <a:ext cx="216" cy="72"/>
              <a:chOff x="1728" y="4320"/>
              <a:chExt cx="3600" cy="936"/>
            </a:xfrm>
          </p:grpSpPr>
          <p:sp>
            <p:nvSpPr>
              <p:cNvPr id="97407" name="Arc 38"/>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08" name="Arc 39"/>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308" name="Group 40"/>
            <p:cNvGrpSpPr>
              <a:grpSpLocks/>
            </p:cNvGrpSpPr>
            <p:nvPr/>
          </p:nvGrpSpPr>
          <p:grpSpPr bwMode="auto">
            <a:xfrm>
              <a:off x="2952" y="7711"/>
              <a:ext cx="216" cy="72"/>
              <a:chOff x="1728" y="4320"/>
              <a:chExt cx="3600" cy="936"/>
            </a:xfrm>
          </p:grpSpPr>
          <p:sp>
            <p:nvSpPr>
              <p:cNvPr id="97405" name="Arc 41"/>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06" name="Arc 42"/>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09" name="Rectangle 43"/>
            <p:cNvSpPr>
              <a:spLocks noChangeArrowheads="1"/>
            </p:cNvSpPr>
            <p:nvPr/>
          </p:nvSpPr>
          <p:spPr bwMode="auto">
            <a:xfrm>
              <a:off x="3168" y="7711"/>
              <a:ext cx="2016" cy="2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310" name="Line 44"/>
            <p:cNvSpPr>
              <a:spLocks noChangeShapeType="1"/>
            </p:cNvSpPr>
            <p:nvPr/>
          </p:nvSpPr>
          <p:spPr bwMode="auto">
            <a:xfrm flipH="1">
              <a:off x="2808"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1" name="Line 45"/>
            <p:cNvSpPr>
              <a:spLocks noChangeShapeType="1"/>
            </p:cNvSpPr>
            <p:nvPr/>
          </p:nvSpPr>
          <p:spPr bwMode="auto">
            <a:xfrm flipH="1">
              <a:off x="2880"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2" name="Line 46"/>
            <p:cNvSpPr>
              <a:spLocks noChangeShapeType="1"/>
            </p:cNvSpPr>
            <p:nvPr/>
          </p:nvSpPr>
          <p:spPr bwMode="auto">
            <a:xfrm flipH="1">
              <a:off x="2880"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3" name="Line 47"/>
            <p:cNvSpPr>
              <a:spLocks noChangeShapeType="1"/>
            </p:cNvSpPr>
            <p:nvPr/>
          </p:nvSpPr>
          <p:spPr bwMode="auto">
            <a:xfrm flipH="1">
              <a:off x="2952"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4" name="Line 48"/>
            <p:cNvSpPr>
              <a:spLocks noChangeShapeType="1"/>
            </p:cNvSpPr>
            <p:nvPr/>
          </p:nvSpPr>
          <p:spPr bwMode="auto">
            <a:xfrm flipH="1">
              <a:off x="3024"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5" name="Line 49"/>
            <p:cNvSpPr>
              <a:spLocks noChangeShapeType="1"/>
            </p:cNvSpPr>
            <p:nvPr/>
          </p:nvSpPr>
          <p:spPr bwMode="auto">
            <a:xfrm flipH="1">
              <a:off x="3096"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6" name="Line 50"/>
            <p:cNvSpPr>
              <a:spLocks noChangeShapeType="1"/>
            </p:cNvSpPr>
            <p:nvPr/>
          </p:nvSpPr>
          <p:spPr bwMode="auto">
            <a:xfrm flipH="1">
              <a:off x="3168"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7" name="Line 51"/>
            <p:cNvSpPr>
              <a:spLocks noChangeShapeType="1"/>
            </p:cNvSpPr>
            <p:nvPr/>
          </p:nvSpPr>
          <p:spPr bwMode="auto">
            <a:xfrm flipH="1">
              <a:off x="3240"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8" name="Line 52"/>
            <p:cNvSpPr>
              <a:spLocks noChangeShapeType="1"/>
            </p:cNvSpPr>
            <p:nvPr/>
          </p:nvSpPr>
          <p:spPr bwMode="auto">
            <a:xfrm flipH="1">
              <a:off x="3312"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9" name="Line 53"/>
            <p:cNvSpPr>
              <a:spLocks noChangeShapeType="1"/>
            </p:cNvSpPr>
            <p:nvPr/>
          </p:nvSpPr>
          <p:spPr bwMode="auto">
            <a:xfrm flipH="1">
              <a:off x="3384"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0" name="Line 54"/>
            <p:cNvSpPr>
              <a:spLocks noChangeShapeType="1"/>
            </p:cNvSpPr>
            <p:nvPr/>
          </p:nvSpPr>
          <p:spPr bwMode="auto">
            <a:xfrm flipH="1">
              <a:off x="3456"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1" name="Line 55"/>
            <p:cNvSpPr>
              <a:spLocks noChangeShapeType="1"/>
            </p:cNvSpPr>
            <p:nvPr/>
          </p:nvSpPr>
          <p:spPr bwMode="auto">
            <a:xfrm flipH="1">
              <a:off x="3528"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2" name="Line 56"/>
            <p:cNvSpPr>
              <a:spLocks noChangeShapeType="1"/>
            </p:cNvSpPr>
            <p:nvPr/>
          </p:nvSpPr>
          <p:spPr bwMode="auto">
            <a:xfrm flipH="1">
              <a:off x="3600"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3" name="Line 57"/>
            <p:cNvSpPr>
              <a:spLocks noChangeShapeType="1"/>
            </p:cNvSpPr>
            <p:nvPr/>
          </p:nvSpPr>
          <p:spPr bwMode="auto">
            <a:xfrm>
              <a:off x="2808" y="8575"/>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4" name="Line 58"/>
            <p:cNvSpPr>
              <a:spLocks noChangeShapeType="1"/>
            </p:cNvSpPr>
            <p:nvPr/>
          </p:nvSpPr>
          <p:spPr bwMode="auto">
            <a:xfrm>
              <a:off x="2808" y="8215"/>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25" name="Group 59"/>
            <p:cNvGrpSpPr>
              <a:grpSpLocks/>
            </p:cNvGrpSpPr>
            <p:nvPr/>
          </p:nvGrpSpPr>
          <p:grpSpPr bwMode="auto">
            <a:xfrm rot="5400000">
              <a:off x="2584" y="8355"/>
              <a:ext cx="387" cy="72"/>
              <a:chOff x="1728" y="4320"/>
              <a:chExt cx="3600" cy="936"/>
            </a:xfrm>
          </p:grpSpPr>
          <p:sp>
            <p:nvSpPr>
              <p:cNvPr id="97403" name="Arc 60"/>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04" name="Arc 61"/>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326" name="Group 62"/>
            <p:cNvGrpSpPr>
              <a:grpSpLocks/>
            </p:cNvGrpSpPr>
            <p:nvPr/>
          </p:nvGrpSpPr>
          <p:grpSpPr bwMode="auto">
            <a:xfrm rot="5400000">
              <a:off x="3600" y="8359"/>
              <a:ext cx="360" cy="72"/>
              <a:chOff x="1728" y="4320"/>
              <a:chExt cx="3600" cy="936"/>
            </a:xfrm>
          </p:grpSpPr>
          <p:sp>
            <p:nvSpPr>
              <p:cNvPr id="97401" name="Arc 63"/>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02" name="Arc 64"/>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7327" name="Group 65"/>
            <p:cNvGrpSpPr>
              <a:grpSpLocks/>
            </p:cNvGrpSpPr>
            <p:nvPr/>
          </p:nvGrpSpPr>
          <p:grpSpPr bwMode="auto">
            <a:xfrm rot="-5400000">
              <a:off x="3672" y="8359"/>
              <a:ext cx="360" cy="72"/>
              <a:chOff x="1728" y="4320"/>
              <a:chExt cx="3600" cy="936"/>
            </a:xfrm>
          </p:grpSpPr>
          <p:sp>
            <p:nvSpPr>
              <p:cNvPr id="97399" name="Arc 66"/>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400" name="Arc 67"/>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28" name="Line 68"/>
            <p:cNvSpPr>
              <a:spLocks noChangeShapeType="1"/>
            </p:cNvSpPr>
            <p:nvPr/>
          </p:nvSpPr>
          <p:spPr bwMode="auto">
            <a:xfrm flipH="1">
              <a:off x="3672" y="8215"/>
              <a:ext cx="72"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9" name="Line 69"/>
            <p:cNvSpPr>
              <a:spLocks noChangeShapeType="1"/>
            </p:cNvSpPr>
            <p:nvPr/>
          </p:nvSpPr>
          <p:spPr bwMode="auto">
            <a:xfrm flipH="1">
              <a:off x="2448" y="8575"/>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0" name="Line 70"/>
            <p:cNvSpPr>
              <a:spLocks noChangeShapeType="1"/>
            </p:cNvSpPr>
            <p:nvPr/>
          </p:nvSpPr>
          <p:spPr bwMode="auto">
            <a:xfrm>
              <a:off x="3816" y="8215"/>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1" name="Line 71"/>
            <p:cNvSpPr>
              <a:spLocks noChangeShapeType="1"/>
            </p:cNvSpPr>
            <p:nvPr/>
          </p:nvSpPr>
          <p:spPr bwMode="auto">
            <a:xfrm>
              <a:off x="3960" y="8791"/>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2" name="Line 72"/>
            <p:cNvSpPr>
              <a:spLocks noChangeShapeType="1"/>
            </p:cNvSpPr>
            <p:nvPr/>
          </p:nvSpPr>
          <p:spPr bwMode="auto">
            <a:xfrm>
              <a:off x="4176" y="8791"/>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33" name="Group 73"/>
            <p:cNvGrpSpPr>
              <a:grpSpLocks/>
            </p:cNvGrpSpPr>
            <p:nvPr/>
          </p:nvGrpSpPr>
          <p:grpSpPr bwMode="auto">
            <a:xfrm>
              <a:off x="3960" y="9223"/>
              <a:ext cx="216" cy="72"/>
              <a:chOff x="1728" y="4320"/>
              <a:chExt cx="3600" cy="936"/>
            </a:xfrm>
          </p:grpSpPr>
          <p:sp>
            <p:nvSpPr>
              <p:cNvPr id="97397" name="Arc 74"/>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98" name="Arc 75"/>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34" name="Line 76"/>
            <p:cNvSpPr>
              <a:spLocks noChangeShapeType="1"/>
            </p:cNvSpPr>
            <p:nvPr/>
          </p:nvSpPr>
          <p:spPr bwMode="auto">
            <a:xfrm>
              <a:off x="4536" y="8791"/>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5" name="Line 77"/>
            <p:cNvSpPr>
              <a:spLocks noChangeShapeType="1"/>
            </p:cNvSpPr>
            <p:nvPr/>
          </p:nvSpPr>
          <p:spPr bwMode="auto">
            <a:xfrm>
              <a:off x="4752" y="8791"/>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36" name="Group 78"/>
            <p:cNvGrpSpPr>
              <a:grpSpLocks/>
            </p:cNvGrpSpPr>
            <p:nvPr/>
          </p:nvGrpSpPr>
          <p:grpSpPr bwMode="auto">
            <a:xfrm>
              <a:off x="4536" y="9223"/>
              <a:ext cx="216" cy="72"/>
              <a:chOff x="1728" y="4320"/>
              <a:chExt cx="3600" cy="936"/>
            </a:xfrm>
          </p:grpSpPr>
          <p:sp>
            <p:nvSpPr>
              <p:cNvPr id="97395" name="Arc 79"/>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96" name="Arc 80"/>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37" name="Line 81"/>
            <p:cNvSpPr>
              <a:spLocks noChangeShapeType="1"/>
            </p:cNvSpPr>
            <p:nvPr/>
          </p:nvSpPr>
          <p:spPr bwMode="auto">
            <a:xfrm>
              <a:off x="2448" y="8791"/>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8" name="Line 82"/>
            <p:cNvSpPr>
              <a:spLocks noChangeShapeType="1"/>
            </p:cNvSpPr>
            <p:nvPr/>
          </p:nvSpPr>
          <p:spPr bwMode="auto">
            <a:xfrm>
              <a:off x="2664" y="8791"/>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39" name="Group 83"/>
            <p:cNvGrpSpPr>
              <a:grpSpLocks/>
            </p:cNvGrpSpPr>
            <p:nvPr/>
          </p:nvGrpSpPr>
          <p:grpSpPr bwMode="auto">
            <a:xfrm>
              <a:off x="2448" y="9223"/>
              <a:ext cx="216" cy="72"/>
              <a:chOff x="1728" y="4320"/>
              <a:chExt cx="3600" cy="936"/>
            </a:xfrm>
          </p:grpSpPr>
          <p:sp>
            <p:nvSpPr>
              <p:cNvPr id="97393" name="Arc 84"/>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94" name="Arc 85"/>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40" name="Line 86"/>
            <p:cNvSpPr>
              <a:spLocks noChangeShapeType="1"/>
            </p:cNvSpPr>
            <p:nvPr/>
          </p:nvSpPr>
          <p:spPr bwMode="auto">
            <a:xfrm flipV="1">
              <a:off x="4896" y="7927"/>
              <a:ext cx="720"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41" name="Line 87"/>
            <p:cNvSpPr>
              <a:spLocks noChangeShapeType="1"/>
            </p:cNvSpPr>
            <p:nvPr/>
          </p:nvSpPr>
          <p:spPr bwMode="auto">
            <a:xfrm>
              <a:off x="5040" y="864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42" name="Line 88"/>
            <p:cNvSpPr>
              <a:spLocks noChangeShapeType="1"/>
            </p:cNvSpPr>
            <p:nvPr/>
          </p:nvSpPr>
          <p:spPr bwMode="auto">
            <a:xfrm>
              <a:off x="5256" y="835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43" name="Group 89"/>
            <p:cNvGrpSpPr>
              <a:grpSpLocks/>
            </p:cNvGrpSpPr>
            <p:nvPr/>
          </p:nvGrpSpPr>
          <p:grpSpPr bwMode="auto">
            <a:xfrm>
              <a:off x="5040" y="8647"/>
              <a:ext cx="216" cy="72"/>
              <a:chOff x="1728" y="4320"/>
              <a:chExt cx="3600" cy="936"/>
            </a:xfrm>
          </p:grpSpPr>
          <p:sp>
            <p:nvSpPr>
              <p:cNvPr id="97391" name="Arc 90"/>
              <p:cNvSpPr>
                <a:spLocks/>
              </p:cNvSpPr>
              <p:nvPr/>
            </p:nvSpPr>
            <p:spPr bwMode="auto">
              <a:xfrm rot="10800000">
                <a:off x="1728" y="4392"/>
                <a:ext cx="1800" cy="864"/>
              </a:xfrm>
              <a:custGeom>
                <a:avLst/>
                <a:gdLst>
                  <a:gd name="T0" fmla="*/ 0 w 21600"/>
                  <a:gd name="T1" fmla="*/ 0 h 21600"/>
                  <a:gd name="T2" fmla="*/ 13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92" name="Arc 91"/>
              <p:cNvSpPr>
                <a:spLocks/>
              </p:cNvSpPr>
              <p:nvPr/>
            </p:nvSpPr>
            <p:spPr bwMode="auto">
              <a:xfrm flipV="1">
                <a:off x="3528" y="4320"/>
                <a:ext cx="1800" cy="936"/>
              </a:xfrm>
              <a:custGeom>
                <a:avLst/>
                <a:gdLst>
                  <a:gd name="T0" fmla="*/ 0 w 21600"/>
                  <a:gd name="T1" fmla="*/ 0 h 21600"/>
                  <a:gd name="T2" fmla="*/ 1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344" name="Line 92"/>
            <p:cNvSpPr>
              <a:spLocks noChangeShapeType="1"/>
            </p:cNvSpPr>
            <p:nvPr/>
          </p:nvSpPr>
          <p:spPr bwMode="auto">
            <a:xfrm flipV="1">
              <a:off x="2160" y="7423"/>
              <a:ext cx="0" cy="13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45" name="Line 93"/>
            <p:cNvSpPr>
              <a:spLocks noChangeShapeType="1"/>
            </p:cNvSpPr>
            <p:nvPr/>
          </p:nvSpPr>
          <p:spPr bwMode="auto">
            <a:xfrm flipV="1">
              <a:off x="2160" y="6559"/>
              <a:ext cx="720" cy="86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46" name="Line 94"/>
            <p:cNvSpPr>
              <a:spLocks noChangeShapeType="1"/>
            </p:cNvSpPr>
            <p:nvPr/>
          </p:nvSpPr>
          <p:spPr bwMode="auto">
            <a:xfrm>
              <a:off x="2160" y="7423"/>
              <a:ext cx="273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47" name="Line 95"/>
            <p:cNvSpPr>
              <a:spLocks noChangeShapeType="1"/>
            </p:cNvSpPr>
            <p:nvPr/>
          </p:nvSpPr>
          <p:spPr bwMode="auto">
            <a:xfrm flipV="1">
              <a:off x="4896" y="6559"/>
              <a:ext cx="720" cy="86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48" name="Line 96"/>
            <p:cNvSpPr>
              <a:spLocks noChangeShapeType="1"/>
            </p:cNvSpPr>
            <p:nvPr/>
          </p:nvSpPr>
          <p:spPr bwMode="auto">
            <a:xfrm>
              <a:off x="4896" y="7423"/>
              <a:ext cx="0" cy="13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49" name="Line 97"/>
            <p:cNvSpPr>
              <a:spLocks noChangeShapeType="1"/>
            </p:cNvSpPr>
            <p:nvPr/>
          </p:nvSpPr>
          <p:spPr bwMode="auto">
            <a:xfrm>
              <a:off x="5616" y="6559"/>
              <a:ext cx="0" cy="13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50" name="Line 98"/>
            <p:cNvSpPr>
              <a:spLocks noChangeShapeType="1"/>
            </p:cNvSpPr>
            <p:nvPr/>
          </p:nvSpPr>
          <p:spPr bwMode="auto">
            <a:xfrm>
              <a:off x="2880" y="6559"/>
              <a:ext cx="273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51" name="Line 99"/>
            <p:cNvSpPr>
              <a:spLocks noChangeShapeType="1"/>
            </p:cNvSpPr>
            <p:nvPr/>
          </p:nvSpPr>
          <p:spPr bwMode="auto">
            <a:xfrm>
              <a:off x="2880" y="6559"/>
              <a:ext cx="0" cy="13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352" name="Line 100"/>
            <p:cNvSpPr>
              <a:spLocks noChangeShapeType="1"/>
            </p:cNvSpPr>
            <p:nvPr/>
          </p:nvSpPr>
          <p:spPr bwMode="auto">
            <a:xfrm flipH="1">
              <a:off x="5256" y="7927"/>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53" name="Line 101"/>
            <p:cNvSpPr>
              <a:spLocks noChangeShapeType="1"/>
            </p:cNvSpPr>
            <p:nvPr/>
          </p:nvSpPr>
          <p:spPr bwMode="auto">
            <a:xfrm flipV="1">
              <a:off x="2664" y="7927"/>
              <a:ext cx="24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354" name="Group 102"/>
            <p:cNvGrpSpPr>
              <a:grpSpLocks/>
            </p:cNvGrpSpPr>
            <p:nvPr/>
          </p:nvGrpSpPr>
          <p:grpSpPr bwMode="auto">
            <a:xfrm>
              <a:off x="7632" y="8431"/>
              <a:ext cx="1152" cy="936"/>
              <a:chOff x="7704" y="2232"/>
              <a:chExt cx="1152" cy="936"/>
            </a:xfrm>
          </p:grpSpPr>
          <p:grpSp>
            <p:nvGrpSpPr>
              <p:cNvPr id="97367" name="Group 103"/>
              <p:cNvGrpSpPr>
                <a:grpSpLocks/>
              </p:cNvGrpSpPr>
              <p:nvPr/>
            </p:nvGrpSpPr>
            <p:grpSpPr bwMode="auto">
              <a:xfrm>
                <a:off x="7848" y="2232"/>
                <a:ext cx="864" cy="936"/>
                <a:chOff x="6048" y="1296"/>
                <a:chExt cx="864" cy="936"/>
              </a:xfrm>
            </p:grpSpPr>
            <p:sp>
              <p:nvSpPr>
                <p:cNvPr id="97373" name="Oval 104"/>
                <p:cNvSpPr>
                  <a:spLocks noChangeArrowheads="1"/>
                </p:cNvSpPr>
                <p:nvPr/>
              </p:nvSpPr>
              <p:spPr bwMode="auto">
                <a:xfrm>
                  <a:off x="6624" y="1368"/>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374" name="Oval 105"/>
                <p:cNvSpPr>
                  <a:spLocks noChangeArrowheads="1"/>
                </p:cNvSpPr>
                <p:nvPr/>
              </p:nvSpPr>
              <p:spPr bwMode="auto">
                <a:xfrm>
                  <a:off x="6192" y="165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375" name="Oval 106"/>
                <p:cNvSpPr>
                  <a:spLocks noChangeArrowheads="1"/>
                </p:cNvSpPr>
                <p:nvPr/>
              </p:nvSpPr>
              <p:spPr bwMode="auto">
                <a:xfrm>
                  <a:off x="6624" y="165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376" name="Line 107"/>
                <p:cNvSpPr>
                  <a:spLocks noChangeShapeType="1"/>
                </p:cNvSpPr>
                <p:nvPr/>
              </p:nvSpPr>
              <p:spPr bwMode="auto">
                <a:xfrm flipH="1">
                  <a:off x="6048" y="17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7" name="Line 108"/>
                <p:cNvSpPr>
                  <a:spLocks noChangeShapeType="1"/>
                </p:cNvSpPr>
                <p:nvPr/>
              </p:nvSpPr>
              <p:spPr bwMode="auto">
                <a:xfrm>
                  <a:off x="6768" y="17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8" name="Line 109"/>
                <p:cNvSpPr>
                  <a:spLocks noChangeShapeType="1"/>
                </p:cNvSpPr>
                <p:nvPr/>
              </p:nvSpPr>
              <p:spPr bwMode="auto">
                <a:xfrm flipV="1">
                  <a:off x="6336" y="1512"/>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9" name="Arc 110"/>
                <p:cNvSpPr>
                  <a:spLocks noChangeAspect="1"/>
                </p:cNvSpPr>
                <p:nvPr/>
              </p:nvSpPr>
              <p:spPr bwMode="auto">
                <a:xfrm rot="-5400000">
                  <a:off x="6191"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0" name="Arc 111"/>
                <p:cNvSpPr>
                  <a:spLocks noChangeAspect="1"/>
                </p:cNvSpPr>
                <p:nvPr/>
              </p:nvSpPr>
              <p:spPr bwMode="auto">
                <a:xfrm rot="16200000" flipV="1">
                  <a:off x="6263"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1" name="Arc 112"/>
                <p:cNvSpPr>
                  <a:spLocks noChangeAspect="1"/>
                </p:cNvSpPr>
                <p:nvPr/>
              </p:nvSpPr>
              <p:spPr bwMode="auto">
                <a:xfrm rot="-5400000">
                  <a:off x="6335"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2" name="Arc 113"/>
                <p:cNvSpPr>
                  <a:spLocks noChangeAspect="1"/>
                </p:cNvSpPr>
                <p:nvPr/>
              </p:nvSpPr>
              <p:spPr bwMode="auto">
                <a:xfrm rot="16200000" flipV="1">
                  <a:off x="6407"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3" name="Arc 114"/>
                <p:cNvSpPr>
                  <a:spLocks noChangeAspect="1"/>
                </p:cNvSpPr>
                <p:nvPr/>
              </p:nvSpPr>
              <p:spPr bwMode="auto">
                <a:xfrm rot="-5400000">
                  <a:off x="6479"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4" name="Arc 115"/>
                <p:cNvSpPr>
                  <a:spLocks noChangeAspect="1"/>
                </p:cNvSpPr>
                <p:nvPr/>
              </p:nvSpPr>
              <p:spPr bwMode="auto">
                <a:xfrm rot="16200000" flipV="1">
                  <a:off x="6551"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5" name="Arc 116"/>
                <p:cNvSpPr>
                  <a:spLocks noChangeAspect="1"/>
                </p:cNvSpPr>
                <p:nvPr/>
              </p:nvSpPr>
              <p:spPr bwMode="auto">
                <a:xfrm rot="-5400000">
                  <a:off x="6623"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6" name="Arc 117"/>
                <p:cNvSpPr>
                  <a:spLocks noChangeAspect="1"/>
                </p:cNvSpPr>
                <p:nvPr/>
              </p:nvSpPr>
              <p:spPr bwMode="auto">
                <a:xfrm rot="16200000" flipV="1">
                  <a:off x="6695"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87" name="Line 118"/>
                <p:cNvSpPr>
                  <a:spLocks noChangeAspect="1" noChangeShapeType="1"/>
                </p:cNvSpPr>
                <p:nvPr/>
              </p:nvSpPr>
              <p:spPr bwMode="auto">
                <a:xfrm rot="-5400000">
                  <a:off x="6840" y="2014"/>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88" name="Line 119"/>
                <p:cNvSpPr>
                  <a:spLocks noChangeAspect="1" noChangeShapeType="1"/>
                </p:cNvSpPr>
                <p:nvPr/>
              </p:nvSpPr>
              <p:spPr bwMode="auto">
                <a:xfrm rot="16200000" flipV="1">
                  <a:off x="6120" y="2015"/>
                  <a:ext cx="0"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89" name="Line 120"/>
                <p:cNvSpPr>
                  <a:spLocks noChangeShapeType="1"/>
                </p:cNvSpPr>
                <p:nvPr/>
              </p:nvSpPr>
              <p:spPr bwMode="auto">
                <a:xfrm>
                  <a:off x="6768" y="144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90" name="Rectangle 121"/>
                <p:cNvSpPr>
                  <a:spLocks noChangeArrowheads="1"/>
                </p:cNvSpPr>
                <p:nvPr/>
              </p:nvSpPr>
              <p:spPr bwMode="auto">
                <a:xfrm>
                  <a:off x="6048" y="1296"/>
                  <a:ext cx="864" cy="93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7368" name="Line 122"/>
              <p:cNvSpPr>
                <a:spLocks noChangeShapeType="1"/>
              </p:cNvSpPr>
              <p:nvPr/>
            </p:nvSpPr>
            <p:spPr bwMode="auto">
              <a:xfrm flipH="1">
                <a:off x="7704" y="302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69" name="Line 123"/>
              <p:cNvSpPr>
                <a:spLocks noChangeShapeType="1"/>
              </p:cNvSpPr>
              <p:nvPr/>
            </p:nvSpPr>
            <p:spPr bwMode="auto">
              <a:xfrm flipH="1">
                <a:off x="7704" y="266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0" name="Line 124"/>
              <p:cNvSpPr>
                <a:spLocks noChangeShapeType="1"/>
              </p:cNvSpPr>
              <p:nvPr/>
            </p:nvSpPr>
            <p:spPr bwMode="auto">
              <a:xfrm flipH="1">
                <a:off x="8712" y="237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1" name="Line 125"/>
              <p:cNvSpPr>
                <a:spLocks noChangeShapeType="1"/>
              </p:cNvSpPr>
              <p:nvPr/>
            </p:nvSpPr>
            <p:spPr bwMode="auto">
              <a:xfrm flipH="1">
                <a:off x="8712" y="266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2" name="Line 126"/>
              <p:cNvSpPr>
                <a:spLocks noChangeShapeType="1"/>
              </p:cNvSpPr>
              <p:nvPr/>
            </p:nvSpPr>
            <p:spPr bwMode="auto">
              <a:xfrm flipH="1">
                <a:off x="8712" y="302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7355" name="Text Box 127"/>
            <p:cNvSpPr txBox="1">
              <a:spLocks noChangeArrowheads="1"/>
            </p:cNvSpPr>
            <p:nvPr/>
          </p:nvSpPr>
          <p:spPr bwMode="auto">
            <a:xfrm>
              <a:off x="2952" y="6199"/>
              <a:ext cx="180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Case</a:t>
              </a:r>
            </a:p>
          </p:txBody>
        </p:sp>
        <p:sp>
          <p:nvSpPr>
            <p:cNvPr id="97356" name="Text Box 128"/>
            <p:cNvSpPr txBox="1">
              <a:spLocks noChangeArrowheads="1"/>
            </p:cNvSpPr>
            <p:nvPr/>
          </p:nvSpPr>
          <p:spPr bwMode="auto">
            <a:xfrm>
              <a:off x="4896" y="6738"/>
              <a:ext cx="180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dirty="0">
                  <a:latin typeface="Arial" panose="020B0604020202020204" pitchFamily="34" charset="0"/>
                </a:rPr>
                <a:t>Wiper</a:t>
              </a:r>
            </a:p>
          </p:txBody>
        </p:sp>
        <p:sp>
          <p:nvSpPr>
            <p:cNvPr id="97357" name="Text Box 129"/>
            <p:cNvSpPr txBox="1">
              <a:spLocks noChangeArrowheads="1"/>
            </p:cNvSpPr>
            <p:nvPr/>
          </p:nvSpPr>
          <p:spPr bwMode="auto">
            <a:xfrm>
              <a:off x="6336" y="8215"/>
              <a:ext cx="180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Posts</a:t>
              </a:r>
            </a:p>
          </p:txBody>
        </p:sp>
        <p:sp>
          <p:nvSpPr>
            <p:cNvPr id="97358" name="Text Box 130"/>
            <p:cNvSpPr txBox="1">
              <a:spLocks noChangeArrowheads="1"/>
            </p:cNvSpPr>
            <p:nvPr/>
          </p:nvSpPr>
          <p:spPr bwMode="auto">
            <a:xfrm>
              <a:off x="2808" y="9439"/>
              <a:ext cx="180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Coil</a:t>
              </a:r>
            </a:p>
          </p:txBody>
        </p:sp>
        <p:sp>
          <p:nvSpPr>
            <p:cNvPr id="97359" name="Line 131"/>
            <p:cNvSpPr>
              <a:spLocks noChangeShapeType="1"/>
            </p:cNvSpPr>
            <p:nvPr/>
          </p:nvSpPr>
          <p:spPr bwMode="auto">
            <a:xfrm flipV="1">
              <a:off x="3168" y="8575"/>
              <a:ext cx="0" cy="8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60" name="Line 132"/>
            <p:cNvSpPr>
              <a:spLocks noChangeShapeType="1"/>
            </p:cNvSpPr>
            <p:nvPr/>
          </p:nvSpPr>
          <p:spPr bwMode="auto">
            <a:xfrm flipH="1" flipV="1">
              <a:off x="5328" y="7999"/>
              <a:ext cx="1008"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61" name="Line 133"/>
            <p:cNvSpPr>
              <a:spLocks noChangeShapeType="1"/>
            </p:cNvSpPr>
            <p:nvPr/>
          </p:nvSpPr>
          <p:spPr bwMode="auto">
            <a:xfrm flipH="1">
              <a:off x="4680" y="8431"/>
              <a:ext cx="16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62" name="Line 134"/>
            <p:cNvSpPr>
              <a:spLocks noChangeShapeType="1"/>
            </p:cNvSpPr>
            <p:nvPr/>
          </p:nvSpPr>
          <p:spPr bwMode="auto">
            <a:xfrm flipH="1">
              <a:off x="4752" y="6984"/>
              <a:ext cx="607" cy="6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63" name="Text Box 135"/>
            <p:cNvSpPr txBox="1">
              <a:spLocks noChangeArrowheads="1"/>
            </p:cNvSpPr>
            <p:nvPr/>
          </p:nvSpPr>
          <p:spPr bwMode="auto">
            <a:xfrm>
              <a:off x="2232" y="9871"/>
              <a:ext cx="331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latin typeface="Arial" panose="020B0604020202020204" pitchFamily="34" charset="0"/>
                </a:rPr>
                <a:t>Mechanical Diagram</a:t>
              </a:r>
            </a:p>
          </p:txBody>
        </p:sp>
        <p:sp>
          <p:nvSpPr>
            <p:cNvPr id="97364" name="Text Box 136"/>
            <p:cNvSpPr txBox="1">
              <a:spLocks noChangeArrowheads="1"/>
            </p:cNvSpPr>
            <p:nvPr/>
          </p:nvSpPr>
          <p:spPr bwMode="auto">
            <a:xfrm>
              <a:off x="6480" y="9871"/>
              <a:ext cx="331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latin typeface="Arial" panose="020B0604020202020204" pitchFamily="34" charset="0"/>
                </a:rPr>
                <a:t>Schematic Symbol</a:t>
              </a:r>
            </a:p>
          </p:txBody>
        </p:sp>
        <p:sp>
          <p:nvSpPr>
            <p:cNvPr id="97365" name="Text Box 137"/>
            <p:cNvSpPr txBox="1">
              <a:spLocks noChangeArrowheads="1"/>
            </p:cNvSpPr>
            <p:nvPr/>
          </p:nvSpPr>
          <p:spPr bwMode="auto">
            <a:xfrm>
              <a:off x="3052" y="6953"/>
              <a:ext cx="180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dirty="0">
                  <a:latin typeface="Arial" panose="020B0604020202020204" pitchFamily="34" charset="0"/>
                </a:rPr>
                <a:t>Pole</a:t>
              </a:r>
            </a:p>
          </p:txBody>
        </p:sp>
        <p:sp>
          <p:nvSpPr>
            <p:cNvPr id="97366" name="Line 138"/>
            <p:cNvSpPr>
              <a:spLocks noChangeShapeType="1"/>
            </p:cNvSpPr>
            <p:nvPr/>
          </p:nvSpPr>
          <p:spPr bwMode="auto">
            <a:xfrm flipH="1">
              <a:off x="3240" y="7313"/>
              <a:ext cx="576"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bwMode="auto">
          <a:xfrm>
            <a:off x="152400" y="533400"/>
            <a:ext cx="87630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Electromechanical Relays</a:t>
            </a:r>
          </a:p>
          <a:p>
            <a:pPr lvl="2"/>
            <a:r>
              <a:rPr lang="en-US" altLang="en-US" sz="2000" smtClean="0"/>
              <a:t>In conventional relays, the moving armature is called the wiper.  Since it pivots on its pole, it may eventually wear out and get stuck.  A more reliable relay is the reed relay, which uses two springy metal reeds that become magnetized by the coil’s electromagnetic field.  They are attracted to each other by the induced magnetism.  Since the reeds do not swing on any pivot, there are no parts to wear out other than the point of contact between the two reeds.  Reed relays are used very often on DIBs because of their superior reliability.</a:t>
            </a:r>
          </a:p>
          <a:p>
            <a:pPr lvl="2"/>
            <a:r>
              <a:rPr lang="en-US" altLang="en-US" sz="2000" smtClean="0"/>
              <a:t>Damage can also be caused to the wiper and contacts by abrupt changes in the current passing through the contacts as they open and close.  The high </a:t>
            </a:r>
            <a:r>
              <a:rPr lang="en-US" altLang="en-US" sz="2000" i="1" smtClean="0"/>
              <a:t>di/dt</a:t>
            </a:r>
            <a:r>
              <a:rPr lang="en-US" altLang="en-US" sz="2000" smtClean="0"/>
              <a:t> current changes can induce large inductive voltage spikes, leading to a spark that welds the contacts together.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4294967295"/>
          </p:nvPr>
        </p:nvSpPr>
        <p:spPr bwMode="auto">
          <a:xfrm>
            <a:off x="152400" y="533400"/>
            <a:ext cx="8763000" cy="304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Electromechanical Relays</a:t>
            </a:r>
          </a:p>
          <a:p>
            <a:pPr lvl="2"/>
            <a:r>
              <a:rPr lang="en-US" altLang="en-US" sz="2000" smtClean="0"/>
              <a:t>Relays, like manually activated switches, are available in a variety of configurations.  The most common versions are single-pole/single-throw (SPST), single-pole/double-throw (SPDT), double-pole/single-throw (DPST), and double-pole/double-throw (DPDT).  The schematic representation of each of these configurations is shown below.</a:t>
            </a:r>
          </a:p>
        </p:txBody>
      </p:sp>
      <p:grpSp>
        <p:nvGrpSpPr>
          <p:cNvPr id="99331" name="Group 4"/>
          <p:cNvGrpSpPr>
            <a:grpSpLocks/>
          </p:cNvGrpSpPr>
          <p:nvPr/>
        </p:nvGrpSpPr>
        <p:grpSpPr bwMode="auto">
          <a:xfrm>
            <a:off x="2209800" y="4267200"/>
            <a:ext cx="4899025" cy="1417638"/>
            <a:chOff x="2952" y="4536"/>
            <a:chExt cx="6516" cy="2232"/>
          </a:xfrm>
        </p:grpSpPr>
        <p:grpSp>
          <p:nvGrpSpPr>
            <p:cNvPr id="99332" name="Group 5"/>
            <p:cNvGrpSpPr>
              <a:grpSpLocks/>
            </p:cNvGrpSpPr>
            <p:nvPr/>
          </p:nvGrpSpPr>
          <p:grpSpPr bwMode="auto">
            <a:xfrm>
              <a:off x="3240" y="5256"/>
              <a:ext cx="864" cy="792"/>
              <a:chOff x="8712" y="1440"/>
              <a:chExt cx="864" cy="792"/>
            </a:xfrm>
          </p:grpSpPr>
          <p:sp>
            <p:nvSpPr>
              <p:cNvPr id="99404" name="Oval 6"/>
              <p:cNvSpPr>
                <a:spLocks noChangeArrowheads="1"/>
              </p:cNvSpPr>
              <p:nvPr/>
            </p:nvSpPr>
            <p:spPr bwMode="auto">
              <a:xfrm>
                <a:off x="8856" y="165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405" name="Oval 7"/>
              <p:cNvSpPr>
                <a:spLocks noChangeArrowheads="1"/>
              </p:cNvSpPr>
              <p:nvPr/>
            </p:nvSpPr>
            <p:spPr bwMode="auto">
              <a:xfrm>
                <a:off x="9288" y="165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406" name="Line 8"/>
              <p:cNvSpPr>
                <a:spLocks noChangeShapeType="1"/>
              </p:cNvSpPr>
              <p:nvPr/>
            </p:nvSpPr>
            <p:spPr bwMode="auto">
              <a:xfrm flipH="1">
                <a:off x="8712" y="17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7" name="Line 9"/>
              <p:cNvSpPr>
                <a:spLocks noChangeShapeType="1"/>
              </p:cNvSpPr>
              <p:nvPr/>
            </p:nvSpPr>
            <p:spPr bwMode="auto">
              <a:xfrm>
                <a:off x="9432" y="17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8" name="Line 10"/>
              <p:cNvSpPr>
                <a:spLocks noChangeShapeType="1"/>
              </p:cNvSpPr>
              <p:nvPr/>
            </p:nvSpPr>
            <p:spPr bwMode="auto">
              <a:xfrm flipV="1">
                <a:off x="9000" y="1512"/>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9" name="Arc 11"/>
              <p:cNvSpPr>
                <a:spLocks noChangeAspect="1"/>
              </p:cNvSpPr>
              <p:nvPr/>
            </p:nvSpPr>
            <p:spPr bwMode="auto">
              <a:xfrm rot="-5400000">
                <a:off x="8855"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0" name="Arc 12"/>
              <p:cNvSpPr>
                <a:spLocks noChangeAspect="1"/>
              </p:cNvSpPr>
              <p:nvPr/>
            </p:nvSpPr>
            <p:spPr bwMode="auto">
              <a:xfrm rot="16200000" flipV="1">
                <a:off x="8927"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1" name="Arc 13"/>
              <p:cNvSpPr>
                <a:spLocks noChangeAspect="1"/>
              </p:cNvSpPr>
              <p:nvPr/>
            </p:nvSpPr>
            <p:spPr bwMode="auto">
              <a:xfrm rot="-5400000">
                <a:off x="8999"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2" name="Arc 14"/>
              <p:cNvSpPr>
                <a:spLocks noChangeAspect="1"/>
              </p:cNvSpPr>
              <p:nvPr/>
            </p:nvSpPr>
            <p:spPr bwMode="auto">
              <a:xfrm rot="16200000" flipV="1">
                <a:off x="9071"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3" name="Arc 15"/>
              <p:cNvSpPr>
                <a:spLocks noChangeAspect="1"/>
              </p:cNvSpPr>
              <p:nvPr/>
            </p:nvSpPr>
            <p:spPr bwMode="auto">
              <a:xfrm rot="-5400000">
                <a:off x="9143"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4" name="Arc 16"/>
              <p:cNvSpPr>
                <a:spLocks noChangeAspect="1"/>
              </p:cNvSpPr>
              <p:nvPr/>
            </p:nvSpPr>
            <p:spPr bwMode="auto">
              <a:xfrm rot="16200000" flipV="1">
                <a:off x="9215"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5" name="Arc 17"/>
              <p:cNvSpPr>
                <a:spLocks noChangeAspect="1"/>
              </p:cNvSpPr>
              <p:nvPr/>
            </p:nvSpPr>
            <p:spPr bwMode="auto">
              <a:xfrm rot="-5400000">
                <a:off x="9287"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6" name="Arc 18"/>
              <p:cNvSpPr>
                <a:spLocks noChangeAspect="1"/>
              </p:cNvSpPr>
              <p:nvPr/>
            </p:nvSpPr>
            <p:spPr bwMode="auto">
              <a:xfrm rot="16200000" flipV="1">
                <a:off x="9359"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17" name="Line 19"/>
              <p:cNvSpPr>
                <a:spLocks noChangeAspect="1" noChangeShapeType="1"/>
              </p:cNvSpPr>
              <p:nvPr/>
            </p:nvSpPr>
            <p:spPr bwMode="auto">
              <a:xfrm rot="-5400000">
                <a:off x="9504" y="2014"/>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18" name="Line 20"/>
              <p:cNvSpPr>
                <a:spLocks noChangeAspect="1" noChangeShapeType="1"/>
              </p:cNvSpPr>
              <p:nvPr/>
            </p:nvSpPr>
            <p:spPr bwMode="auto">
              <a:xfrm rot="16200000" flipV="1">
                <a:off x="8784" y="2015"/>
                <a:ext cx="0"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19" name="Rectangle 21"/>
              <p:cNvSpPr>
                <a:spLocks noChangeArrowheads="1"/>
              </p:cNvSpPr>
              <p:nvPr/>
            </p:nvSpPr>
            <p:spPr bwMode="auto">
              <a:xfrm>
                <a:off x="8712" y="1440"/>
                <a:ext cx="864" cy="79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9333" name="Group 22"/>
            <p:cNvGrpSpPr>
              <a:grpSpLocks/>
            </p:cNvGrpSpPr>
            <p:nvPr/>
          </p:nvGrpSpPr>
          <p:grpSpPr bwMode="auto">
            <a:xfrm>
              <a:off x="4968" y="4896"/>
              <a:ext cx="864" cy="1152"/>
              <a:chOff x="7416" y="1152"/>
              <a:chExt cx="864" cy="1152"/>
            </a:xfrm>
          </p:grpSpPr>
          <p:sp>
            <p:nvSpPr>
              <p:cNvPr id="99383" name="Oval 23"/>
              <p:cNvSpPr>
                <a:spLocks noChangeArrowheads="1"/>
              </p:cNvSpPr>
              <p:nvPr/>
            </p:nvSpPr>
            <p:spPr bwMode="auto">
              <a:xfrm>
                <a:off x="7560" y="1368"/>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84" name="Oval 24"/>
              <p:cNvSpPr>
                <a:spLocks noChangeArrowheads="1"/>
              </p:cNvSpPr>
              <p:nvPr/>
            </p:nvSpPr>
            <p:spPr bwMode="auto">
              <a:xfrm>
                <a:off x="7992" y="1368"/>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85" name="Line 25"/>
              <p:cNvSpPr>
                <a:spLocks noChangeShapeType="1"/>
              </p:cNvSpPr>
              <p:nvPr/>
            </p:nvSpPr>
            <p:spPr bwMode="auto">
              <a:xfrm flipH="1">
                <a:off x="7416" y="144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6" name="Line 26"/>
              <p:cNvSpPr>
                <a:spLocks noChangeShapeType="1"/>
              </p:cNvSpPr>
              <p:nvPr/>
            </p:nvSpPr>
            <p:spPr bwMode="auto">
              <a:xfrm>
                <a:off x="8136" y="144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7" name="Line 27"/>
              <p:cNvSpPr>
                <a:spLocks noChangeShapeType="1"/>
              </p:cNvSpPr>
              <p:nvPr/>
            </p:nvSpPr>
            <p:spPr bwMode="auto">
              <a:xfrm flipV="1">
                <a:off x="7704" y="1224"/>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8" name="Oval 28"/>
              <p:cNvSpPr>
                <a:spLocks noChangeArrowheads="1"/>
              </p:cNvSpPr>
              <p:nvPr/>
            </p:nvSpPr>
            <p:spPr bwMode="auto">
              <a:xfrm>
                <a:off x="7560" y="1728"/>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89" name="Oval 29"/>
              <p:cNvSpPr>
                <a:spLocks noChangeArrowheads="1"/>
              </p:cNvSpPr>
              <p:nvPr/>
            </p:nvSpPr>
            <p:spPr bwMode="auto">
              <a:xfrm>
                <a:off x="7992" y="1728"/>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90" name="Line 30"/>
              <p:cNvSpPr>
                <a:spLocks noChangeShapeType="1"/>
              </p:cNvSpPr>
              <p:nvPr/>
            </p:nvSpPr>
            <p:spPr bwMode="auto">
              <a:xfrm flipH="1">
                <a:off x="7416" y="180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1" name="Line 31"/>
              <p:cNvSpPr>
                <a:spLocks noChangeShapeType="1"/>
              </p:cNvSpPr>
              <p:nvPr/>
            </p:nvSpPr>
            <p:spPr bwMode="auto">
              <a:xfrm>
                <a:off x="8136" y="180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2" name="Line 32"/>
              <p:cNvSpPr>
                <a:spLocks noChangeShapeType="1"/>
              </p:cNvSpPr>
              <p:nvPr/>
            </p:nvSpPr>
            <p:spPr bwMode="auto">
              <a:xfrm flipV="1">
                <a:off x="7704" y="1584"/>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3" name="Arc 33"/>
              <p:cNvSpPr>
                <a:spLocks noChangeAspect="1"/>
              </p:cNvSpPr>
              <p:nvPr/>
            </p:nvSpPr>
            <p:spPr bwMode="auto">
              <a:xfrm rot="-5400000">
                <a:off x="7559"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4" name="Arc 34"/>
              <p:cNvSpPr>
                <a:spLocks noChangeAspect="1"/>
              </p:cNvSpPr>
              <p:nvPr/>
            </p:nvSpPr>
            <p:spPr bwMode="auto">
              <a:xfrm rot="16200000" flipV="1">
                <a:off x="7631"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5" name="Arc 35"/>
              <p:cNvSpPr>
                <a:spLocks noChangeAspect="1"/>
              </p:cNvSpPr>
              <p:nvPr/>
            </p:nvSpPr>
            <p:spPr bwMode="auto">
              <a:xfrm rot="-5400000">
                <a:off x="7703"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6" name="Arc 36"/>
              <p:cNvSpPr>
                <a:spLocks noChangeAspect="1"/>
              </p:cNvSpPr>
              <p:nvPr/>
            </p:nvSpPr>
            <p:spPr bwMode="auto">
              <a:xfrm rot="16200000" flipV="1">
                <a:off x="7775"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7" name="Arc 37"/>
              <p:cNvSpPr>
                <a:spLocks noChangeAspect="1"/>
              </p:cNvSpPr>
              <p:nvPr/>
            </p:nvSpPr>
            <p:spPr bwMode="auto">
              <a:xfrm rot="-5400000">
                <a:off x="7847"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8" name="Arc 38"/>
              <p:cNvSpPr>
                <a:spLocks noChangeAspect="1"/>
              </p:cNvSpPr>
              <p:nvPr/>
            </p:nvSpPr>
            <p:spPr bwMode="auto">
              <a:xfrm rot="16200000" flipV="1">
                <a:off x="7919"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9" name="Arc 39"/>
              <p:cNvSpPr>
                <a:spLocks noChangeAspect="1"/>
              </p:cNvSpPr>
              <p:nvPr/>
            </p:nvSpPr>
            <p:spPr bwMode="auto">
              <a:xfrm rot="-5400000">
                <a:off x="7991"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00" name="Arc 40"/>
              <p:cNvSpPr>
                <a:spLocks noChangeAspect="1"/>
              </p:cNvSpPr>
              <p:nvPr/>
            </p:nvSpPr>
            <p:spPr bwMode="auto">
              <a:xfrm rot="16200000" flipV="1">
                <a:off x="8063" y="2087"/>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01" name="Line 41"/>
              <p:cNvSpPr>
                <a:spLocks noChangeAspect="1" noChangeShapeType="1"/>
              </p:cNvSpPr>
              <p:nvPr/>
            </p:nvSpPr>
            <p:spPr bwMode="auto">
              <a:xfrm rot="-5400000">
                <a:off x="8208" y="2086"/>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2" name="Line 42"/>
              <p:cNvSpPr>
                <a:spLocks noChangeAspect="1" noChangeShapeType="1"/>
              </p:cNvSpPr>
              <p:nvPr/>
            </p:nvSpPr>
            <p:spPr bwMode="auto">
              <a:xfrm rot="16200000" flipV="1">
                <a:off x="7488" y="2087"/>
                <a:ext cx="0"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3" name="Rectangle 43"/>
              <p:cNvSpPr>
                <a:spLocks noChangeArrowheads="1"/>
              </p:cNvSpPr>
              <p:nvPr/>
            </p:nvSpPr>
            <p:spPr bwMode="auto">
              <a:xfrm>
                <a:off x="7416" y="1152"/>
                <a:ext cx="864" cy="115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9334" name="Group 44"/>
            <p:cNvGrpSpPr>
              <a:grpSpLocks/>
            </p:cNvGrpSpPr>
            <p:nvPr/>
          </p:nvGrpSpPr>
          <p:grpSpPr bwMode="auto">
            <a:xfrm>
              <a:off x="6624" y="5112"/>
              <a:ext cx="864" cy="936"/>
              <a:chOff x="6048" y="1296"/>
              <a:chExt cx="864" cy="936"/>
            </a:xfrm>
          </p:grpSpPr>
          <p:sp>
            <p:nvSpPr>
              <p:cNvPr id="99365" name="Oval 45"/>
              <p:cNvSpPr>
                <a:spLocks noChangeArrowheads="1"/>
              </p:cNvSpPr>
              <p:nvPr/>
            </p:nvSpPr>
            <p:spPr bwMode="auto">
              <a:xfrm>
                <a:off x="6624" y="1368"/>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6" name="Oval 46"/>
              <p:cNvSpPr>
                <a:spLocks noChangeArrowheads="1"/>
              </p:cNvSpPr>
              <p:nvPr/>
            </p:nvSpPr>
            <p:spPr bwMode="auto">
              <a:xfrm>
                <a:off x="6192" y="165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7" name="Oval 47"/>
              <p:cNvSpPr>
                <a:spLocks noChangeArrowheads="1"/>
              </p:cNvSpPr>
              <p:nvPr/>
            </p:nvSpPr>
            <p:spPr bwMode="auto">
              <a:xfrm>
                <a:off x="6624" y="165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8" name="Line 48"/>
              <p:cNvSpPr>
                <a:spLocks noChangeShapeType="1"/>
              </p:cNvSpPr>
              <p:nvPr/>
            </p:nvSpPr>
            <p:spPr bwMode="auto">
              <a:xfrm flipH="1">
                <a:off x="6048" y="17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69" name="Line 49"/>
              <p:cNvSpPr>
                <a:spLocks noChangeShapeType="1"/>
              </p:cNvSpPr>
              <p:nvPr/>
            </p:nvSpPr>
            <p:spPr bwMode="auto">
              <a:xfrm>
                <a:off x="6768" y="17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0" name="Line 50"/>
              <p:cNvSpPr>
                <a:spLocks noChangeShapeType="1"/>
              </p:cNvSpPr>
              <p:nvPr/>
            </p:nvSpPr>
            <p:spPr bwMode="auto">
              <a:xfrm flipV="1">
                <a:off x="6336" y="1512"/>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1" name="Arc 51"/>
              <p:cNvSpPr>
                <a:spLocks noChangeAspect="1"/>
              </p:cNvSpPr>
              <p:nvPr/>
            </p:nvSpPr>
            <p:spPr bwMode="auto">
              <a:xfrm rot="-5400000">
                <a:off x="6191"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2" name="Arc 52"/>
              <p:cNvSpPr>
                <a:spLocks noChangeAspect="1"/>
              </p:cNvSpPr>
              <p:nvPr/>
            </p:nvSpPr>
            <p:spPr bwMode="auto">
              <a:xfrm rot="16200000" flipV="1">
                <a:off x="6263"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3" name="Arc 53"/>
              <p:cNvSpPr>
                <a:spLocks noChangeAspect="1"/>
              </p:cNvSpPr>
              <p:nvPr/>
            </p:nvSpPr>
            <p:spPr bwMode="auto">
              <a:xfrm rot="-5400000">
                <a:off x="6335"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4" name="Arc 54"/>
              <p:cNvSpPr>
                <a:spLocks noChangeAspect="1"/>
              </p:cNvSpPr>
              <p:nvPr/>
            </p:nvSpPr>
            <p:spPr bwMode="auto">
              <a:xfrm rot="16200000" flipV="1">
                <a:off x="6407"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5" name="Arc 55"/>
              <p:cNvSpPr>
                <a:spLocks noChangeAspect="1"/>
              </p:cNvSpPr>
              <p:nvPr/>
            </p:nvSpPr>
            <p:spPr bwMode="auto">
              <a:xfrm rot="-5400000">
                <a:off x="6479"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6" name="Arc 56"/>
              <p:cNvSpPr>
                <a:spLocks noChangeAspect="1"/>
              </p:cNvSpPr>
              <p:nvPr/>
            </p:nvSpPr>
            <p:spPr bwMode="auto">
              <a:xfrm rot="16200000" flipV="1">
                <a:off x="6551"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7" name="Arc 57"/>
              <p:cNvSpPr>
                <a:spLocks noChangeAspect="1"/>
              </p:cNvSpPr>
              <p:nvPr/>
            </p:nvSpPr>
            <p:spPr bwMode="auto">
              <a:xfrm rot="-5400000">
                <a:off x="6623"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8" name="Arc 58"/>
              <p:cNvSpPr>
                <a:spLocks noChangeAspect="1"/>
              </p:cNvSpPr>
              <p:nvPr/>
            </p:nvSpPr>
            <p:spPr bwMode="auto">
              <a:xfrm rot="16200000" flipV="1">
                <a:off x="6695" y="2015"/>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9" name="Line 59"/>
              <p:cNvSpPr>
                <a:spLocks noChangeAspect="1" noChangeShapeType="1"/>
              </p:cNvSpPr>
              <p:nvPr/>
            </p:nvSpPr>
            <p:spPr bwMode="auto">
              <a:xfrm rot="-5400000">
                <a:off x="6840" y="2014"/>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0" name="Line 60"/>
              <p:cNvSpPr>
                <a:spLocks noChangeAspect="1" noChangeShapeType="1"/>
              </p:cNvSpPr>
              <p:nvPr/>
            </p:nvSpPr>
            <p:spPr bwMode="auto">
              <a:xfrm rot="16200000" flipV="1">
                <a:off x="6120" y="2015"/>
                <a:ext cx="0"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1" name="Line 61"/>
              <p:cNvSpPr>
                <a:spLocks noChangeShapeType="1"/>
              </p:cNvSpPr>
              <p:nvPr/>
            </p:nvSpPr>
            <p:spPr bwMode="auto">
              <a:xfrm>
                <a:off x="6768" y="144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2" name="Rectangle 62"/>
              <p:cNvSpPr>
                <a:spLocks noChangeArrowheads="1"/>
              </p:cNvSpPr>
              <p:nvPr/>
            </p:nvSpPr>
            <p:spPr bwMode="auto">
              <a:xfrm>
                <a:off x="6048" y="1296"/>
                <a:ext cx="864" cy="93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9335" name="Group 63"/>
            <p:cNvGrpSpPr>
              <a:grpSpLocks/>
            </p:cNvGrpSpPr>
            <p:nvPr/>
          </p:nvGrpSpPr>
          <p:grpSpPr bwMode="auto">
            <a:xfrm>
              <a:off x="8352" y="4536"/>
              <a:ext cx="864" cy="1512"/>
              <a:chOff x="8568" y="4464"/>
              <a:chExt cx="864" cy="1512"/>
            </a:xfrm>
          </p:grpSpPr>
          <p:sp>
            <p:nvSpPr>
              <p:cNvPr id="99340" name="Oval 64"/>
              <p:cNvSpPr>
                <a:spLocks noChangeArrowheads="1"/>
              </p:cNvSpPr>
              <p:nvPr/>
            </p:nvSpPr>
            <p:spPr bwMode="auto">
              <a:xfrm>
                <a:off x="9144" y="5112"/>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41" name="Oval 65"/>
              <p:cNvSpPr>
                <a:spLocks noChangeArrowheads="1"/>
              </p:cNvSpPr>
              <p:nvPr/>
            </p:nvSpPr>
            <p:spPr bwMode="auto">
              <a:xfrm>
                <a:off x="8712" y="5400"/>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42" name="Oval 66"/>
              <p:cNvSpPr>
                <a:spLocks noChangeArrowheads="1"/>
              </p:cNvSpPr>
              <p:nvPr/>
            </p:nvSpPr>
            <p:spPr bwMode="auto">
              <a:xfrm>
                <a:off x="9144" y="5400"/>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43" name="Line 67"/>
              <p:cNvSpPr>
                <a:spLocks noChangeShapeType="1"/>
              </p:cNvSpPr>
              <p:nvPr/>
            </p:nvSpPr>
            <p:spPr bwMode="auto">
              <a:xfrm flipH="1">
                <a:off x="8568" y="547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4" name="Line 68"/>
              <p:cNvSpPr>
                <a:spLocks noChangeShapeType="1"/>
              </p:cNvSpPr>
              <p:nvPr/>
            </p:nvSpPr>
            <p:spPr bwMode="auto">
              <a:xfrm>
                <a:off x="9288" y="547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5" name="Line 69"/>
              <p:cNvSpPr>
                <a:spLocks noChangeShapeType="1"/>
              </p:cNvSpPr>
              <p:nvPr/>
            </p:nvSpPr>
            <p:spPr bwMode="auto">
              <a:xfrm flipV="1">
                <a:off x="8856" y="5256"/>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6" name="Arc 70"/>
              <p:cNvSpPr>
                <a:spLocks noChangeAspect="1"/>
              </p:cNvSpPr>
              <p:nvPr/>
            </p:nvSpPr>
            <p:spPr bwMode="auto">
              <a:xfrm rot="-5400000">
                <a:off x="8711"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47" name="Arc 71"/>
              <p:cNvSpPr>
                <a:spLocks noChangeAspect="1"/>
              </p:cNvSpPr>
              <p:nvPr/>
            </p:nvSpPr>
            <p:spPr bwMode="auto">
              <a:xfrm rot="16200000" flipV="1">
                <a:off x="8783"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48" name="Arc 72"/>
              <p:cNvSpPr>
                <a:spLocks noChangeAspect="1"/>
              </p:cNvSpPr>
              <p:nvPr/>
            </p:nvSpPr>
            <p:spPr bwMode="auto">
              <a:xfrm rot="-5400000">
                <a:off x="8855"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49" name="Arc 73"/>
              <p:cNvSpPr>
                <a:spLocks noChangeAspect="1"/>
              </p:cNvSpPr>
              <p:nvPr/>
            </p:nvSpPr>
            <p:spPr bwMode="auto">
              <a:xfrm rot="16200000" flipV="1">
                <a:off x="8927"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0" name="Arc 74"/>
              <p:cNvSpPr>
                <a:spLocks noChangeAspect="1"/>
              </p:cNvSpPr>
              <p:nvPr/>
            </p:nvSpPr>
            <p:spPr bwMode="auto">
              <a:xfrm rot="-5400000">
                <a:off x="8999"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1" name="Arc 75"/>
              <p:cNvSpPr>
                <a:spLocks noChangeAspect="1"/>
              </p:cNvSpPr>
              <p:nvPr/>
            </p:nvSpPr>
            <p:spPr bwMode="auto">
              <a:xfrm rot="16200000" flipV="1">
                <a:off x="9071"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2" name="Arc 76"/>
              <p:cNvSpPr>
                <a:spLocks noChangeAspect="1"/>
              </p:cNvSpPr>
              <p:nvPr/>
            </p:nvSpPr>
            <p:spPr bwMode="auto">
              <a:xfrm rot="-5400000">
                <a:off x="9143"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3" name="Arc 77"/>
              <p:cNvSpPr>
                <a:spLocks noChangeAspect="1"/>
              </p:cNvSpPr>
              <p:nvPr/>
            </p:nvSpPr>
            <p:spPr bwMode="auto">
              <a:xfrm rot="16200000" flipV="1">
                <a:off x="9215" y="5759"/>
                <a:ext cx="72"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4" name="Line 78"/>
              <p:cNvSpPr>
                <a:spLocks noChangeAspect="1" noChangeShapeType="1"/>
              </p:cNvSpPr>
              <p:nvPr/>
            </p:nvSpPr>
            <p:spPr bwMode="auto">
              <a:xfrm rot="-5400000">
                <a:off x="9360" y="5758"/>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5" name="Line 79"/>
              <p:cNvSpPr>
                <a:spLocks noChangeAspect="1" noChangeShapeType="1"/>
              </p:cNvSpPr>
              <p:nvPr/>
            </p:nvSpPr>
            <p:spPr bwMode="auto">
              <a:xfrm rot="16200000" flipV="1">
                <a:off x="8640" y="5759"/>
                <a:ext cx="0" cy="1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6" name="Line 80"/>
              <p:cNvSpPr>
                <a:spLocks noChangeShapeType="1"/>
              </p:cNvSpPr>
              <p:nvPr/>
            </p:nvSpPr>
            <p:spPr bwMode="auto">
              <a:xfrm>
                <a:off x="9288" y="518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7" name="Rectangle 81"/>
              <p:cNvSpPr>
                <a:spLocks noChangeArrowheads="1"/>
              </p:cNvSpPr>
              <p:nvPr/>
            </p:nvSpPr>
            <p:spPr bwMode="auto">
              <a:xfrm>
                <a:off x="8568" y="4464"/>
                <a:ext cx="864" cy="15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58" name="Oval 82"/>
              <p:cNvSpPr>
                <a:spLocks noChangeArrowheads="1"/>
              </p:cNvSpPr>
              <p:nvPr/>
            </p:nvSpPr>
            <p:spPr bwMode="auto">
              <a:xfrm>
                <a:off x="9144" y="4536"/>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59" name="Oval 83"/>
              <p:cNvSpPr>
                <a:spLocks noChangeArrowheads="1"/>
              </p:cNvSpPr>
              <p:nvPr/>
            </p:nvSpPr>
            <p:spPr bwMode="auto">
              <a:xfrm>
                <a:off x="8712" y="4824"/>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0" name="Oval 84"/>
              <p:cNvSpPr>
                <a:spLocks noChangeArrowheads="1"/>
              </p:cNvSpPr>
              <p:nvPr/>
            </p:nvSpPr>
            <p:spPr bwMode="auto">
              <a:xfrm>
                <a:off x="9144" y="4824"/>
                <a:ext cx="144" cy="14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1" name="Line 85"/>
              <p:cNvSpPr>
                <a:spLocks noChangeShapeType="1"/>
              </p:cNvSpPr>
              <p:nvPr/>
            </p:nvSpPr>
            <p:spPr bwMode="auto">
              <a:xfrm flipH="1">
                <a:off x="8568" y="489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62" name="Line 86"/>
              <p:cNvSpPr>
                <a:spLocks noChangeShapeType="1"/>
              </p:cNvSpPr>
              <p:nvPr/>
            </p:nvSpPr>
            <p:spPr bwMode="auto">
              <a:xfrm>
                <a:off x="9288" y="489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63" name="Line 87"/>
              <p:cNvSpPr>
                <a:spLocks noChangeShapeType="1"/>
              </p:cNvSpPr>
              <p:nvPr/>
            </p:nvSpPr>
            <p:spPr bwMode="auto">
              <a:xfrm flipV="1">
                <a:off x="8856" y="4680"/>
                <a:ext cx="36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64" name="Line 88"/>
              <p:cNvSpPr>
                <a:spLocks noChangeShapeType="1"/>
              </p:cNvSpPr>
              <p:nvPr/>
            </p:nvSpPr>
            <p:spPr bwMode="auto">
              <a:xfrm>
                <a:off x="9288" y="460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336" name="Text Box 89"/>
            <p:cNvSpPr txBox="1">
              <a:spLocks noChangeArrowheads="1"/>
            </p:cNvSpPr>
            <p:nvPr/>
          </p:nvSpPr>
          <p:spPr bwMode="auto">
            <a:xfrm>
              <a:off x="2952" y="6264"/>
              <a:ext cx="14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SPST</a:t>
              </a:r>
            </a:p>
          </p:txBody>
        </p:sp>
        <p:sp>
          <p:nvSpPr>
            <p:cNvPr id="99337" name="Text Box 90"/>
            <p:cNvSpPr txBox="1">
              <a:spLocks noChangeArrowheads="1"/>
            </p:cNvSpPr>
            <p:nvPr/>
          </p:nvSpPr>
          <p:spPr bwMode="auto">
            <a:xfrm>
              <a:off x="4608" y="6264"/>
              <a:ext cx="14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DPST</a:t>
              </a:r>
            </a:p>
          </p:txBody>
        </p:sp>
        <p:sp>
          <p:nvSpPr>
            <p:cNvPr id="99338" name="Text Box 91"/>
            <p:cNvSpPr txBox="1">
              <a:spLocks noChangeArrowheads="1"/>
            </p:cNvSpPr>
            <p:nvPr/>
          </p:nvSpPr>
          <p:spPr bwMode="auto">
            <a:xfrm>
              <a:off x="6336" y="6264"/>
              <a:ext cx="14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SPDT</a:t>
              </a:r>
            </a:p>
          </p:txBody>
        </p:sp>
        <p:sp>
          <p:nvSpPr>
            <p:cNvPr id="99339" name="Text Box 92"/>
            <p:cNvSpPr txBox="1">
              <a:spLocks noChangeArrowheads="1"/>
            </p:cNvSpPr>
            <p:nvPr/>
          </p:nvSpPr>
          <p:spPr bwMode="auto">
            <a:xfrm>
              <a:off x="7992" y="6264"/>
              <a:ext cx="14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Arial" panose="020B0604020202020204" pitchFamily="34" charset="0"/>
                </a:rPr>
                <a:t>DPDT</a:t>
              </a: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4294967295"/>
          </p:nvPr>
        </p:nvSpPr>
        <p:spPr bwMode="auto">
          <a:xfrm>
            <a:off x="76200" y="304800"/>
            <a:ext cx="8991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Electromechanical Relays</a:t>
            </a:r>
          </a:p>
          <a:p>
            <a:pPr lvl="2"/>
            <a:r>
              <a:rPr lang="en-US" altLang="en-US" sz="2000" smtClean="0"/>
              <a:t>The parasitic behavior of relays may exhibit a number of possible non-ideal characteristics, including series resistance through the wiper and posts (R</a:t>
            </a:r>
            <a:r>
              <a:rPr lang="en-US" altLang="en-US" sz="2000" baseline="-25000" smtClean="0"/>
              <a:t>WP</a:t>
            </a:r>
            <a:r>
              <a:rPr lang="en-US" altLang="en-US" sz="2000" smtClean="0"/>
              <a:t>), series inductance through the wiper and contacts (L</a:t>
            </a:r>
            <a:r>
              <a:rPr lang="en-US" altLang="en-US" sz="2000" baseline="-25000" smtClean="0"/>
              <a:t>W</a:t>
            </a:r>
            <a:r>
              <a:rPr lang="en-US" altLang="en-US" sz="2000" smtClean="0"/>
              <a:t>), inductive coupling between the contacts and ground (C</a:t>
            </a:r>
            <a:r>
              <a:rPr lang="en-US" altLang="en-US" sz="2000" baseline="-25000" smtClean="0"/>
              <a:t>PG</a:t>
            </a:r>
            <a:r>
              <a:rPr lang="en-US" altLang="en-US" sz="2000" smtClean="0"/>
              <a:t>), capacitive coupling between the wiper and the coil (C</a:t>
            </a:r>
            <a:r>
              <a:rPr lang="en-US" altLang="en-US" sz="2000" baseline="-25000" smtClean="0"/>
              <a:t>WC</a:t>
            </a:r>
            <a:r>
              <a:rPr lang="en-US" altLang="en-US" sz="2000" smtClean="0"/>
              <a:t>), capacitive coupling from contact to contact, and mutual inductance between the coil and the wiper. </a:t>
            </a:r>
          </a:p>
          <a:p>
            <a:pPr lvl="2"/>
            <a:r>
              <a:rPr lang="en-US" altLang="en-US" sz="2000" smtClean="0"/>
              <a:t>Series resistance is typically only a few hundred m</a:t>
            </a:r>
            <a:r>
              <a:rPr lang="en-US" altLang="en-US" sz="2000" smtClean="0">
                <a:latin typeface="Symbol" panose="05050102010706020507" pitchFamily="18" charset="2"/>
              </a:rPr>
              <a:t>W</a:t>
            </a:r>
            <a:r>
              <a:rPr lang="en-US" altLang="en-US" sz="2000" smtClean="0"/>
              <a:t>, although the exact value changes from one closure to the next.  </a:t>
            </a:r>
          </a:p>
          <a:p>
            <a:pPr lvl="2"/>
            <a:r>
              <a:rPr lang="en-US" altLang="en-US" sz="2000" smtClean="0"/>
              <a:t>Series inductance is often fairly high, and may exceed 10 mH.  </a:t>
            </a:r>
          </a:p>
          <a:p>
            <a:pPr lvl="2"/>
            <a:r>
              <a:rPr lang="en-US" altLang="en-US" sz="2000" smtClean="0"/>
              <a:t>Capacitance values are usually around 1 to 5 pF.</a:t>
            </a:r>
          </a:p>
        </p:txBody>
      </p:sp>
      <p:pic>
        <p:nvPicPr>
          <p:cNvPr id="1003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876800"/>
            <a:ext cx="334803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4294967295"/>
          </p:nvPr>
        </p:nvSpPr>
        <p:spPr bwMode="auto">
          <a:xfrm>
            <a:off x="228600" y="533400"/>
            <a:ext cx="8686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Solid State Relays (or FET switch)</a:t>
            </a:r>
          </a:p>
          <a:p>
            <a:pPr lvl="2"/>
            <a:r>
              <a:rPr lang="en-US" altLang="en-US" sz="2000" smtClean="0"/>
              <a:t>Highly reliable relay based on FET switch without any mechanical part</a:t>
            </a:r>
          </a:p>
          <a:p>
            <a:pPr lvl="2"/>
            <a:r>
              <a:rPr lang="en-US" altLang="en-US" sz="2000" smtClean="0"/>
              <a:t>Solid state FET switches are LED driven MOS FET driver which have an ON-Resistance as low as 1 Ohm and an output capacity of 1 pF or less </a:t>
            </a:r>
          </a:p>
          <a:p>
            <a:pPr lvl="2"/>
            <a:r>
              <a:rPr lang="en-US" altLang="en-US" sz="2000" smtClean="0"/>
              <a:t>Since the solid state FET switch has no mechanical parts, it can be build extremely small and can achieve hundreds of millions switching cycles</a:t>
            </a:r>
          </a:p>
          <a:p>
            <a:pPr lvl="2"/>
            <a:endParaRPr lang="en-US" altLang="en-US" sz="2000" smtClean="0"/>
          </a:p>
        </p:txBody>
      </p:sp>
      <p:pic>
        <p:nvPicPr>
          <p:cNvPr id="1013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191000"/>
            <a:ext cx="28352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4294967295"/>
          </p:nvPr>
        </p:nvSpPr>
        <p:spPr bwMode="auto">
          <a:xfrm>
            <a:off x="838200" y="533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Resistors</a:t>
            </a:r>
          </a:p>
          <a:p>
            <a:pPr lvl="2"/>
            <a:r>
              <a:rPr lang="en-US" altLang="en-US" sz="2000" smtClean="0"/>
              <a:t>Resistors are available in a variety of package types, including surface mount, axial leaded, and non-axial leaded varieties. They can be constructed using a wide variety of resistive materials, most commonly carbon or metal (e.g. aluminum).  Resistors can be constructed either as a solid core of resistive material, a coil of resistive wire, or a thin film of resistive carbon or metal.</a:t>
            </a:r>
          </a:p>
          <a:p>
            <a:pPr lvl="3"/>
            <a:endParaRPr lang="en-US" altLang="en-US" smtClean="0"/>
          </a:p>
        </p:txBody>
      </p:sp>
      <p:grpSp>
        <p:nvGrpSpPr>
          <p:cNvPr id="102403" name="Group 4"/>
          <p:cNvGrpSpPr>
            <a:grpSpLocks/>
          </p:cNvGrpSpPr>
          <p:nvPr/>
        </p:nvGrpSpPr>
        <p:grpSpPr bwMode="auto">
          <a:xfrm>
            <a:off x="2443163" y="4408488"/>
            <a:ext cx="365125" cy="153987"/>
            <a:chOff x="7992" y="3456"/>
            <a:chExt cx="576" cy="243"/>
          </a:xfrm>
        </p:grpSpPr>
        <p:sp>
          <p:nvSpPr>
            <p:cNvPr id="102431" name="Rectangle 5"/>
            <p:cNvSpPr>
              <a:spLocks noChangeArrowheads="1"/>
            </p:cNvSpPr>
            <p:nvPr/>
          </p:nvSpPr>
          <p:spPr bwMode="auto">
            <a:xfrm flipH="1">
              <a:off x="8447" y="3578"/>
              <a:ext cx="121" cy="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32" name="Rectangle 6"/>
            <p:cNvSpPr>
              <a:spLocks noChangeArrowheads="1"/>
            </p:cNvSpPr>
            <p:nvPr/>
          </p:nvSpPr>
          <p:spPr bwMode="auto">
            <a:xfrm flipH="1">
              <a:off x="8235" y="3578"/>
              <a:ext cx="212" cy="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33" name="Rectangle 7"/>
            <p:cNvSpPr>
              <a:spLocks noChangeArrowheads="1"/>
            </p:cNvSpPr>
            <p:nvPr/>
          </p:nvSpPr>
          <p:spPr bwMode="auto">
            <a:xfrm flipH="1">
              <a:off x="8113" y="3578"/>
              <a:ext cx="122" cy="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34" name="Line 8"/>
            <p:cNvSpPr>
              <a:spLocks noChangeShapeType="1"/>
            </p:cNvSpPr>
            <p:nvPr/>
          </p:nvSpPr>
          <p:spPr bwMode="auto">
            <a:xfrm flipH="1" flipV="1">
              <a:off x="8447" y="3456"/>
              <a:ext cx="121"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5" name="Line 9"/>
            <p:cNvSpPr>
              <a:spLocks noChangeShapeType="1"/>
            </p:cNvSpPr>
            <p:nvPr/>
          </p:nvSpPr>
          <p:spPr bwMode="auto">
            <a:xfrm flipH="1" flipV="1">
              <a:off x="8325" y="3456"/>
              <a:ext cx="122"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6" name="Line 10"/>
            <p:cNvSpPr>
              <a:spLocks noChangeShapeType="1"/>
            </p:cNvSpPr>
            <p:nvPr/>
          </p:nvSpPr>
          <p:spPr bwMode="auto">
            <a:xfrm flipH="1" flipV="1">
              <a:off x="7992" y="3456"/>
              <a:ext cx="121"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7" name="Line 11"/>
            <p:cNvSpPr>
              <a:spLocks noChangeShapeType="1"/>
            </p:cNvSpPr>
            <p:nvPr/>
          </p:nvSpPr>
          <p:spPr bwMode="auto">
            <a:xfrm flipH="1" flipV="1">
              <a:off x="8113" y="3456"/>
              <a:ext cx="122"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8" name="Line 12"/>
            <p:cNvSpPr>
              <a:spLocks noChangeShapeType="1"/>
            </p:cNvSpPr>
            <p:nvPr/>
          </p:nvSpPr>
          <p:spPr bwMode="auto">
            <a:xfrm flipH="1" flipV="1">
              <a:off x="7992" y="3578"/>
              <a:ext cx="121" cy="1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9" name="Line 13"/>
            <p:cNvSpPr>
              <a:spLocks noChangeShapeType="1"/>
            </p:cNvSpPr>
            <p:nvPr/>
          </p:nvSpPr>
          <p:spPr bwMode="auto">
            <a:xfrm flipH="1" flipV="1">
              <a:off x="7992" y="3456"/>
              <a:ext cx="0" cy="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0" name="Line 14"/>
            <p:cNvSpPr>
              <a:spLocks noChangeShapeType="1"/>
            </p:cNvSpPr>
            <p:nvPr/>
          </p:nvSpPr>
          <p:spPr bwMode="auto">
            <a:xfrm>
              <a:off x="7992" y="3456"/>
              <a:ext cx="4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404" name="Oval 15"/>
          <p:cNvSpPr>
            <a:spLocks noChangeArrowheads="1"/>
          </p:cNvSpPr>
          <p:nvPr/>
        </p:nvSpPr>
        <p:spPr bwMode="auto">
          <a:xfrm>
            <a:off x="6145213" y="4402138"/>
            <a:ext cx="46037" cy="920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05" name="Line 16"/>
          <p:cNvSpPr>
            <a:spLocks noChangeShapeType="1"/>
          </p:cNvSpPr>
          <p:nvPr/>
        </p:nvSpPr>
        <p:spPr bwMode="auto">
          <a:xfrm flipH="1">
            <a:off x="5656263" y="4492625"/>
            <a:ext cx="50958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6" name="Line 17"/>
          <p:cNvSpPr>
            <a:spLocks noChangeShapeType="1"/>
          </p:cNvSpPr>
          <p:nvPr/>
        </p:nvSpPr>
        <p:spPr bwMode="auto">
          <a:xfrm flipH="1">
            <a:off x="5661025" y="4402138"/>
            <a:ext cx="504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7" name="Oval 18"/>
          <p:cNvSpPr>
            <a:spLocks noChangeArrowheads="1"/>
          </p:cNvSpPr>
          <p:nvPr/>
        </p:nvSpPr>
        <p:spPr bwMode="auto">
          <a:xfrm>
            <a:off x="5635625" y="4397375"/>
            <a:ext cx="44450" cy="9048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08" name="Oval 19"/>
          <p:cNvSpPr>
            <a:spLocks noChangeArrowheads="1"/>
          </p:cNvSpPr>
          <p:nvPr/>
        </p:nvSpPr>
        <p:spPr bwMode="auto">
          <a:xfrm>
            <a:off x="6243638" y="4519613"/>
            <a:ext cx="44450" cy="904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09" name="Line 20"/>
          <p:cNvSpPr>
            <a:spLocks noChangeShapeType="1"/>
          </p:cNvSpPr>
          <p:nvPr/>
        </p:nvSpPr>
        <p:spPr bwMode="auto">
          <a:xfrm flipH="1">
            <a:off x="5753100" y="4614863"/>
            <a:ext cx="5095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0" name="Line 21"/>
          <p:cNvSpPr>
            <a:spLocks noChangeShapeType="1"/>
          </p:cNvSpPr>
          <p:nvPr/>
        </p:nvSpPr>
        <p:spPr bwMode="auto">
          <a:xfrm flipH="1">
            <a:off x="5757863" y="4522788"/>
            <a:ext cx="504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1" name="Oval 22"/>
          <p:cNvSpPr>
            <a:spLocks noChangeArrowheads="1"/>
          </p:cNvSpPr>
          <p:nvPr/>
        </p:nvSpPr>
        <p:spPr bwMode="auto">
          <a:xfrm>
            <a:off x="5734050" y="4519613"/>
            <a:ext cx="44450" cy="9048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12" name="Rectangle 23"/>
          <p:cNvSpPr>
            <a:spLocks noChangeArrowheads="1"/>
          </p:cNvSpPr>
          <p:nvPr/>
        </p:nvSpPr>
        <p:spPr bwMode="auto">
          <a:xfrm flipH="1">
            <a:off x="6311900" y="4506913"/>
            <a:ext cx="685800" cy="184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13" name="Line 24"/>
          <p:cNvSpPr>
            <a:spLocks noChangeShapeType="1"/>
          </p:cNvSpPr>
          <p:nvPr/>
        </p:nvSpPr>
        <p:spPr bwMode="auto">
          <a:xfrm flipH="1" flipV="1">
            <a:off x="6129338" y="4324350"/>
            <a:ext cx="182562"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4" name="Line 25"/>
          <p:cNvSpPr>
            <a:spLocks noChangeShapeType="1"/>
          </p:cNvSpPr>
          <p:nvPr/>
        </p:nvSpPr>
        <p:spPr bwMode="auto">
          <a:xfrm flipH="1" flipV="1">
            <a:off x="6129338" y="4506913"/>
            <a:ext cx="182562" cy="184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5" name="Line 26"/>
          <p:cNvSpPr>
            <a:spLocks noChangeShapeType="1"/>
          </p:cNvSpPr>
          <p:nvPr/>
        </p:nvSpPr>
        <p:spPr bwMode="auto">
          <a:xfrm>
            <a:off x="6129338" y="4324350"/>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6" name="Line 27"/>
          <p:cNvSpPr>
            <a:spLocks noChangeShapeType="1"/>
          </p:cNvSpPr>
          <p:nvPr/>
        </p:nvSpPr>
        <p:spPr bwMode="auto">
          <a:xfrm flipH="1" flipV="1">
            <a:off x="6815138" y="4324350"/>
            <a:ext cx="182562"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7" name="Oval 28"/>
          <p:cNvSpPr>
            <a:spLocks noChangeArrowheads="1"/>
          </p:cNvSpPr>
          <p:nvPr/>
        </p:nvSpPr>
        <p:spPr bwMode="auto">
          <a:xfrm>
            <a:off x="3898900" y="4300538"/>
            <a:ext cx="136525" cy="3651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18" name="Line 29"/>
          <p:cNvSpPr>
            <a:spLocks noChangeShapeType="1"/>
          </p:cNvSpPr>
          <p:nvPr/>
        </p:nvSpPr>
        <p:spPr bwMode="auto">
          <a:xfrm>
            <a:off x="3989388" y="4294188"/>
            <a:ext cx="8239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9" name="Line 30"/>
          <p:cNvSpPr>
            <a:spLocks noChangeShapeType="1"/>
          </p:cNvSpPr>
          <p:nvPr/>
        </p:nvSpPr>
        <p:spPr bwMode="auto">
          <a:xfrm>
            <a:off x="3989388" y="4659313"/>
            <a:ext cx="777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0" name="Oval 31"/>
          <p:cNvSpPr>
            <a:spLocks noChangeArrowheads="1"/>
          </p:cNvSpPr>
          <p:nvPr/>
        </p:nvSpPr>
        <p:spPr bwMode="auto">
          <a:xfrm>
            <a:off x="4721225" y="4294188"/>
            <a:ext cx="136525" cy="3651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21" name="Oval 32"/>
          <p:cNvSpPr>
            <a:spLocks noChangeArrowheads="1"/>
          </p:cNvSpPr>
          <p:nvPr/>
        </p:nvSpPr>
        <p:spPr bwMode="auto">
          <a:xfrm>
            <a:off x="3943350" y="4427538"/>
            <a:ext cx="44450" cy="920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22" name="Line 33"/>
          <p:cNvSpPr>
            <a:spLocks noChangeShapeType="1"/>
          </p:cNvSpPr>
          <p:nvPr/>
        </p:nvSpPr>
        <p:spPr bwMode="auto">
          <a:xfrm flipH="1">
            <a:off x="3452813" y="4522788"/>
            <a:ext cx="50958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3" name="Line 34"/>
          <p:cNvSpPr>
            <a:spLocks noChangeShapeType="1"/>
          </p:cNvSpPr>
          <p:nvPr/>
        </p:nvSpPr>
        <p:spPr bwMode="auto">
          <a:xfrm flipH="1">
            <a:off x="3457575" y="4432300"/>
            <a:ext cx="504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4" name="Oval 35"/>
          <p:cNvSpPr>
            <a:spLocks noChangeArrowheads="1"/>
          </p:cNvSpPr>
          <p:nvPr/>
        </p:nvSpPr>
        <p:spPr bwMode="auto">
          <a:xfrm>
            <a:off x="3432175" y="4427538"/>
            <a:ext cx="46038" cy="920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25" name="Oval 36"/>
          <p:cNvSpPr>
            <a:spLocks noChangeArrowheads="1"/>
          </p:cNvSpPr>
          <p:nvPr/>
        </p:nvSpPr>
        <p:spPr bwMode="auto">
          <a:xfrm>
            <a:off x="5295900" y="4427538"/>
            <a:ext cx="44450" cy="9207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26" name="Line 37"/>
          <p:cNvSpPr>
            <a:spLocks noChangeShapeType="1"/>
          </p:cNvSpPr>
          <p:nvPr/>
        </p:nvSpPr>
        <p:spPr bwMode="auto">
          <a:xfrm flipH="1">
            <a:off x="4862513" y="4522788"/>
            <a:ext cx="452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7" name="Line 38"/>
          <p:cNvSpPr>
            <a:spLocks noChangeShapeType="1"/>
          </p:cNvSpPr>
          <p:nvPr/>
        </p:nvSpPr>
        <p:spPr bwMode="auto">
          <a:xfrm flipH="1">
            <a:off x="4852988" y="4432300"/>
            <a:ext cx="461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8" name="Text Box 39"/>
          <p:cNvSpPr txBox="1">
            <a:spLocks noChangeArrowheads="1"/>
          </p:cNvSpPr>
          <p:nvPr/>
        </p:nvSpPr>
        <p:spPr bwMode="auto">
          <a:xfrm>
            <a:off x="3540125" y="4922838"/>
            <a:ext cx="16414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Axial Leaded</a:t>
            </a:r>
          </a:p>
        </p:txBody>
      </p:sp>
      <p:sp>
        <p:nvSpPr>
          <p:cNvPr id="102429" name="Text Box 40"/>
          <p:cNvSpPr txBox="1">
            <a:spLocks noChangeArrowheads="1"/>
          </p:cNvSpPr>
          <p:nvPr/>
        </p:nvSpPr>
        <p:spPr bwMode="auto">
          <a:xfrm>
            <a:off x="5521325" y="4922838"/>
            <a:ext cx="16414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Non-Axial Leaded</a:t>
            </a:r>
          </a:p>
        </p:txBody>
      </p:sp>
      <p:sp>
        <p:nvSpPr>
          <p:cNvPr id="102430" name="Text Box 41"/>
          <p:cNvSpPr txBox="1">
            <a:spLocks noChangeArrowheads="1"/>
          </p:cNvSpPr>
          <p:nvPr/>
        </p:nvSpPr>
        <p:spPr bwMode="auto">
          <a:xfrm>
            <a:off x="1863725" y="4760913"/>
            <a:ext cx="16414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Surface Mount</a:t>
            </a:r>
          </a:p>
          <a:p>
            <a:pPr algn="ctr"/>
            <a:r>
              <a:rPr lang="en-US" altLang="en-US" sz="1800">
                <a:latin typeface="Arial" panose="020B0604020202020204" pitchFamily="34" charset="0"/>
              </a:rPr>
              <a:t>(Chip Resistor)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bwMode="auto">
          <a:xfrm>
            <a:off x="381000" y="304800"/>
            <a:ext cx="8610600" cy="632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Basics</a:t>
            </a:r>
          </a:p>
          <a:p>
            <a:pPr lvl="1"/>
            <a:r>
              <a:rPr lang="en-US" altLang="en-US" smtClean="0"/>
              <a:t>Importance of good DIB Design</a:t>
            </a:r>
          </a:p>
          <a:p>
            <a:pPr lvl="3"/>
            <a:r>
              <a:rPr lang="en-US" altLang="en-US" smtClean="0"/>
              <a:t>The performance of analog and mixed-signal devices is highly dependent on the quality of the surrounding circuit design.  </a:t>
            </a:r>
          </a:p>
          <a:p>
            <a:pPr lvl="4"/>
            <a:r>
              <a:rPr lang="en-US" altLang="en-US" smtClean="0"/>
              <a:t>It is important to be able to distinguish between legitimate DUT failures and failures caused by poor design of the DIB. </a:t>
            </a:r>
          </a:p>
          <a:p>
            <a:pPr lvl="3"/>
            <a:r>
              <a:rPr lang="en-US" altLang="en-US" smtClean="0"/>
              <a:t>Unfortunately, it is difficult to provide the DUT with a perfect environment using a general-purpose tester with bulky electromechanical interconnections. </a:t>
            </a:r>
          </a:p>
          <a:p>
            <a:pPr lvl="4"/>
            <a:r>
              <a:rPr lang="en-US" altLang="en-US" smtClean="0"/>
              <a:t>For example, the pins of the DUT socket will typically add more inductance and capacitance with an increased cross coupling to the DUT’s environment than it will see when it is soldered directly onto a printed circuit board in the final application.  </a:t>
            </a:r>
          </a:p>
          <a:p>
            <a:pPr lvl="3"/>
            <a:r>
              <a:rPr lang="en-US" altLang="en-US" smtClean="0"/>
              <a:t>Nevertheless, the test engineer has to try to design a DIB that does not present the DUT with electrical handicaps.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4294967295"/>
          </p:nvPr>
        </p:nvSpPr>
        <p:spPr bwMode="auto">
          <a:xfrm>
            <a:off x="76200" y="304800"/>
            <a:ext cx="8839200" cy="327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Resistors</a:t>
            </a:r>
          </a:p>
          <a:p>
            <a:pPr lvl="2"/>
            <a:r>
              <a:rPr lang="en-US" altLang="en-US" sz="2000" smtClean="0"/>
              <a:t>Considerations in resistor selection include:</a:t>
            </a:r>
          </a:p>
          <a:p>
            <a:pPr lvl="3"/>
            <a:r>
              <a:rPr lang="en-US" altLang="en-US" sz="1800" smtClean="0"/>
              <a:t>Size</a:t>
            </a:r>
          </a:p>
          <a:p>
            <a:pPr lvl="3"/>
            <a:r>
              <a:rPr lang="en-US" altLang="en-US" sz="1800" smtClean="0"/>
              <a:t>Power dissipation</a:t>
            </a:r>
          </a:p>
          <a:p>
            <a:pPr lvl="3"/>
            <a:r>
              <a:rPr lang="en-US" altLang="en-US" sz="1800" smtClean="0"/>
              <a:t>Precision</a:t>
            </a:r>
          </a:p>
          <a:p>
            <a:pPr lvl="3"/>
            <a:r>
              <a:rPr lang="en-US" altLang="en-US" sz="1800" smtClean="0"/>
              <a:t>Cost is inversely proportional to precision</a:t>
            </a:r>
          </a:p>
          <a:p>
            <a:pPr lvl="3"/>
            <a:r>
              <a:rPr lang="en-US" altLang="en-US" sz="1800" smtClean="0"/>
              <a:t>Ideal performance of the resistor (does it show a large series inductance?)</a:t>
            </a: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0"/>
            <a:ext cx="4070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6386" name="Object 5"/>
          <p:cNvGraphicFramePr>
            <a:graphicFrameLocks noChangeAspect="1"/>
          </p:cNvGraphicFramePr>
          <p:nvPr/>
        </p:nvGraphicFramePr>
        <p:xfrm>
          <a:off x="1066800" y="5410200"/>
          <a:ext cx="1981200" cy="1062038"/>
        </p:xfrm>
        <a:graphic>
          <a:graphicData uri="http://schemas.openxmlformats.org/presentationml/2006/ole">
            <mc:AlternateContent xmlns:mc="http://schemas.openxmlformats.org/markup-compatibility/2006">
              <mc:Choice xmlns:v="urn:schemas-microsoft-com:vml" Requires="v">
                <p:oleObj spid="_x0000_s16403" name="Equation" r:id="rId4" imgW="1333500" imgH="711200" progId="Equation.DSMT4">
                  <p:embed/>
                </p:oleObj>
              </mc:Choice>
              <mc:Fallback>
                <p:oleObj name="Equation" r:id="rId4" imgW="1333500" imgH="711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410200"/>
                        <a:ext cx="1981200"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4114800"/>
            <a:ext cx="393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4572000" y="3657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Typical |Z|/R-ratio for a 50 Ω-resistors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4294967295"/>
          </p:nvPr>
        </p:nvSpPr>
        <p:spPr bwMode="auto">
          <a:xfrm>
            <a:off x="152400" y="533400"/>
            <a:ext cx="84582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Capacitors</a:t>
            </a:r>
          </a:p>
          <a:p>
            <a:pPr lvl="2"/>
            <a:r>
              <a:rPr lang="en-US" altLang="en-US" sz="2000" smtClean="0"/>
              <a:t>Capacitors suffer from a number of parasitic elements.  The dielectric material can be slightly conductive, giving rise to an effective high-value resistance, </a:t>
            </a:r>
            <a:r>
              <a:rPr lang="en-US" altLang="en-US" sz="2000" i="1" smtClean="0"/>
              <a:t>R</a:t>
            </a:r>
            <a:r>
              <a:rPr lang="en-US" altLang="en-US" sz="2000" i="1" baseline="-25000" smtClean="0"/>
              <a:t>P</a:t>
            </a:r>
            <a:r>
              <a:rPr lang="en-US" altLang="en-US" sz="2000" smtClean="0"/>
              <a:t>, in parallel with the capacitor’s plates.  This leads to current leakage from one plate to the other whenever the capacitor is charged.  The capacitor’s leads and plates also contribute series inductance, </a:t>
            </a:r>
            <a:r>
              <a:rPr lang="en-US" altLang="en-US" sz="2000" i="1" smtClean="0"/>
              <a:t>L</a:t>
            </a:r>
            <a:r>
              <a:rPr lang="en-US" altLang="en-US" sz="2000" i="1" baseline="-25000" smtClean="0"/>
              <a:t>S</a:t>
            </a:r>
            <a:r>
              <a:rPr lang="en-US" altLang="en-US" sz="2000" smtClean="0"/>
              <a:t>, and series resistance, </a:t>
            </a:r>
            <a:r>
              <a:rPr lang="en-US" altLang="en-US" sz="2000" i="1" smtClean="0"/>
              <a:t>R</a:t>
            </a:r>
            <a:r>
              <a:rPr lang="en-US" altLang="en-US" sz="2000" i="1" baseline="-25000" smtClean="0"/>
              <a:t>S</a:t>
            </a:r>
            <a:r>
              <a:rPr lang="en-US" altLang="en-US" sz="2000" smtClean="0"/>
              <a:t>.  Thus, a simple parasitic model of a physical capacitor including dielectric leakage and parasitic series resistance and inductance is shown below.</a:t>
            </a:r>
          </a:p>
        </p:txBody>
      </p:sp>
      <p:pic>
        <p:nvPicPr>
          <p:cNvPr id="103427" name="Picture 36"/>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124200" y="4495800"/>
            <a:ext cx="252571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36"/>
          <p:cNvSpPr>
            <a:spLocks noChangeArrowheads="1"/>
          </p:cNvSpPr>
          <p:nvPr/>
        </p:nvSpPr>
        <p:spPr bwMode="auto">
          <a:xfrm>
            <a:off x="2590800" y="61722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Cross section of a multilayer chip capacitor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4294967295"/>
          </p:nvPr>
        </p:nvSpPr>
        <p:spPr bwMode="auto">
          <a:xfrm>
            <a:off x="152400" y="228600"/>
            <a:ext cx="8458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Capacitors</a:t>
            </a:r>
          </a:p>
        </p:txBody>
      </p:sp>
      <p:pic>
        <p:nvPicPr>
          <p:cNvPr id="174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447800"/>
            <a:ext cx="54864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31"/>
          <p:cNvSpPr txBox="1">
            <a:spLocks noChangeArrowheads="1"/>
          </p:cNvSpPr>
          <p:nvPr/>
        </p:nvSpPr>
        <p:spPr bwMode="auto">
          <a:xfrm>
            <a:off x="152400" y="28194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t>Equivalent Series Inductance: ESL; Equivalent Series Resistance: ESR</a:t>
            </a:r>
          </a:p>
        </p:txBody>
      </p:sp>
      <p:sp>
        <p:nvSpPr>
          <p:cNvPr id="17416" name="TextBox 35"/>
          <p:cNvSpPr txBox="1">
            <a:spLocks noChangeArrowheads="1"/>
          </p:cNvSpPr>
          <p:nvPr/>
        </p:nvSpPr>
        <p:spPr bwMode="auto">
          <a:xfrm>
            <a:off x="762000" y="34290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Quality factor		   with </a:t>
            </a:r>
          </a:p>
        </p:txBody>
      </p:sp>
      <p:sp>
        <p:nvSpPr>
          <p:cNvPr id="17417"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7410" name="Object 32"/>
          <p:cNvGraphicFramePr>
            <a:graphicFrameLocks noChangeAspect="1"/>
          </p:cNvGraphicFramePr>
          <p:nvPr/>
        </p:nvGraphicFramePr>
        <p:xfrm>
          <a:off x="2362200" y="3276600"/>
          <a:ext cx="996950" cy="685800"/>
        </p:xfrm>
        <a:graphic>
          <a:graphicData uri="http://schemas.openxmlformats.org/presentationml/2006/ole">
            <mc:AlternateContent xmlns:mc="http://schemas.openxmlformats.org/markup-compatibility/2006">
              <mc:Choice xmlns:v="urn:schemas-microsoft-com:vml" Requires="v">
                <p:oleObj spid="_x0000_s17520" name="Equation" r:id="rId4" imgW="609600" imgH="419100" progId="Equation.DSMT4">
                  <p:embed/>
                </p:oleObj>
              </mc:Choice>
              <mc:Fallback>
                <p:oleObj name="Equation" r:id="rId4" imgW="609600" imgH="419100" progId="Equation.DSMT4">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9969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7411" name="Object 34"/>
          <p:cNvGraphicFramePr>
            <a:graphicFrameLocks noChangeAspect="1"/>
          </p:cNvGraphicFramePr>
          <p:nvPr/>
        </p:nvGraphicFramePr>
        <p:xfrm>
          <a:off x="4343400" y="3429000"/>
          <a:ext cx="1760538" cy="457200"/>
        </p:xfrm>
        <a:graphic>
          <a:graphicData uri="http://schemas.openxmlformats.org/presentationml/2006/ole">
            <mc:AlternateContent xmlns:mc="http://schemas.openxmlformats.org/markup-compatibility/2006">
              <mc:Choice xmlns:v="urn:schemas-microsoft-com:vml" Requires="v">
                <p:oleObj spid="_x0000_s17521" name="Equation" r:id="rId6" imgW="990170" imgH="253890" progId="Equation.DSMT4">
                  <p:embed/>
                </p:oleObj>
              </mc:Choice>
              <mc:Fallback>
                <p:oleObj name="Equation" r:id="rId6" imgW="990170" imgH="253890"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429000"/>
                        <a:ext cx="17605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7412" name="Object 36"/>
          <p:cNvGraphicFramePr>
            <a:graphicFrameLocks noChangeAspect="1"/>
          </p:cNvGraphicFramePr>
          <p:nvPr/>
        </p:nvGraphicFramePr>
        <p:xfrm>
          <a:off x="3733800" y="4114800"/>
          <a:ext cx="1711325" cy="609600"/>
        </p:xfrm>
        <a:graphic>
          <a:graphicData uri="http://schemas.openxmlformats.org/presentationml/2006/ole">
            <mc:AlternateContent xmlns:mc="http://schemas.openxmlformats.org/markup-compatibility/2006">
              <mc:Choice xmlns:v="urn:schemas-microsoft-com:vml" Requires="v">
                <p:oleObj spid="_x0000_s17522" name="Equation" r:id="rId8" imgW="1256755" imgH="444307" progId="Equation.DSMT4">
                  <p:embed/>
                </p:oleObj>
              </mc:Choice>
              <mc:Fallback>
                <p:oleObj name="Equation" r:id="rId8" imgW="1256755" imgH="444307"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114800"/>
                        <a:ext cx="17113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TextBox 42"/>
          <p:cNvSpPr txBox="1">
            <a:spLocks noChangeArrowheads="1"/>
          </p:cNvSpPr>
          <p:nvPr/>
        </p:nvSpPr>
        <p:spPr bwMode="auto">
          <a:xfrm>
            <a:off x="762000" y="41910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Self Resonance Frequency</a:t>
            </a:r>
          </a:p>
        </p:txBody>
      </p:sp>
      <p:graphicFrame>
        <p:nvGraphicFramePr>
          <p:cNvPr id="44" name="Table 43"/>
          <p:cNvGraphicFramePr>
            <a:graphicFrameLocks noGrp="1"/>
          </p:cNvGraphicFramePr>
          <p:nvPr/>
        </p:nvGraphicFramePr>
        <p:xfrm>
          <a:off x="685800" y="5334000"/>
          <a:ext cx="3554414" cy="1280160"/>
        </p:xfrm>
        <a:graphic>
          <a:graphicData uri="http://schemas.openxmlformats.org/drawingml/2006/table">
            <a:tbl>
              <a:tblPr/>
              <a:tblGrid>
                <a:gridCol w="868603">
                  <a:extLst>
                    <a:ext uri="{9D8B030D-6E8A-4147-A177-3AD203B41FA5}">
                      <a16:colId xmlns:a16="http://schemas.microsoft.com/office/drawing/2014/main" val="20000"/>
                    </a:ext>
                  </a:extLst>
                </a:gridCol>
                <a:gridCol w="1257188">
                  <a:extLst>
                    <a:ext uri="{9D8B030D-6E8A-4147-A177-3AD203B41FA5}">
                      <a16:colId xmlns:a16="http://schemas.microsoft.com/office/drawing/2014/main" val="20001"/>
                    </a:ext>
                  </a:extLst>
                </a:gridCol>
                <a:gridCol w="1428623">
                  <a:extLst>
                    <a:ext uri="{9D8B030D-6E8A-4147-A177-3AD203B41FA5}">
                      <a16:colId xmlns:a16="http://schemas.microsoft.com/office/drawing/2014/main" val="20002"/>
                    </a:ext>
                  </a:extLst>
                </a:gridCol>
              </a:tblGrid>
              <a:tr h="182789">
                <a:tc>
                  <a:txBody>
                    <a:bodyPr/>
                    <a:lstStyle/>
                    <a:p>
                      <a:pPr marL="0" marR="0" indent="0" algn="ctr">
                        <a:spcBef>
                          <a:spcPts val="600"/>
                        </a:spcBef>
                        <a:spcAft>
                          <a:spcPts val="600"/>
                        </a:spcAft>
                      </a:pPr>
                      <a:r>
                        <a:rPr lang="en-US" sz="1200" b="1" dirty="0">
                          <a:latin typeface="Times New Roman"/>
                          <a:ea typeface="Batang"/>
                        </a:rPr>
                        <a:t>Package</a:t>
                      </a:r>
                      <a:endParaRPr lang="en-US" sz="1200" dirty="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indent="0" algn="ctr">
                        <a:spcBef>
                          <a:spcPts val="600"/>
                        </a:spcBef>
                        <a:spcAft>
                          <a:spcPts val="600"/>
                        </a:spcAft>
                      </a:pPr>
                      <a:r>
                        <a:rPr lang="en-US" sz="1200" b="1">
                          <a:latin typeface="Times New Roman"/>
                          <a:ea typeface="Batang"/>
                        </a:rPr>
                        <a:t>Size [mm]</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indent="0" algn="ctr">
                        <a:spcBef>
                          <a:spcPts val="600"/>
                        </a:spcBef>
                        <a:spcAft>
                          <a:spcPts val="600"/>
                        </a:spcAft>
                      </a:pPr>
                      <a:r>
                        <a:rPr lang="en-US" sz="1200" b="1">
                          <a:latin typeface="Times New Roman"/>
                          <a:ea typeface="Batang"/>
                        </a:rPr>
                        <a:t>ESL [pH]</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182789">
                <a:tc>
                  <a:txBody>
                    <a:bodyPr/>
                    <a:lstStyle/>
                    <a:p>
                      <a:pPr marL="0" marR="0" indent="0" algn="ctr">
                        <a:spcBef>
                          <a:spcPts val="100"/>
                        </a:spcBef>
                        <a:spcAft>
                          <a:spcPts val="100"/>
                        </a:spcAft>
                      </a:pPr>
                      <a:r>
                        <a:rPr lang="en-US" sz="1200">
                          <a:latin typeface="Times New Roman"/>
                          <a:ea typeface="Batang"/>
                        </a:rPr>
                        <a:t>0201</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0.6x0.3</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400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82789">
                <a:tc>
                  <a:txBody>
                    <a:bodyPr/>
                    <a:lstStyle/>
                    <a:p>
                      <a:pPr marL="0" marR="0" indent="0" algn="ctr">
                        <a:spcBef>
                          <a:spcPts val="100"/>
                        </a:spcBef>
                        <a:spcAft>
                          <a:spcPts val="100"/>
                        </a:spcAft>
                      </a:pPr>
                      <a:r>
                        <a:rPr lang="en-US" sz="1200">
                          <a:latin typeface="Times New Roman"/>
                          <a:ea typeface="Batang"/>
                        </a:rPr>
                        <a:t>0402</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1x0.5</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550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182789">
                <a:tc>
                  <a:txBody>
                    <a:bodyPr/>
                    <a:lstStyle/>
                    <a:p>
                      <a:pPr marL="0" marR="0" indent="0" algn="ctr">
                        <a:spcBef>
                          <a:spcPts val="100"/>
                        </a:spcBef>
                        <a:spcAft>
                          <a:spcPts val="100"/>
                        </a:spcAft>
                      </a:pPr>
                      <a:r>
                        <a:rPr lang="en-US" sz="1200">
                          <a:latin typeface="Times New Roman"/>
                          <a:ea typeface="Batang"/>
                        </a:rPr>
                        <a:t>0603</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1.6x0.8</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700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182789">
                <a:tc>
                  <a:txBody>
                    <a:bodyPr/>
                    <a:lstStyle/>
                    <a:p>
                      <a:pPr marL="0" marR="0" indent="0" algn="ctr">
                        <a:spcBef>
                          <a:spcPts val="100"/>
                        </a:spcBef>
                        <a:spcAft>
                          <a:spcPts val="100"/>
                        </a:spcAft>
                      </a:pPr>
                      <a:r>
                        <a:rPr lang="en-US" sz="1200">
                          <a:latin typeface="Times New Roman"/>
                          <a:ea typeface="Batang"/>
                        </a:rPr>
                        <a:t>0805</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2.0x1.25</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800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182789">
                <a:tc>
                  <a:txBody>
                    <a:bodyPr/>
                    <a:lstStyle/>
                    <a:p>
                      <a:pPr marL="0" marR="0" indent="0" algn="ctr">
                        <a:spcBef>
                          <a:spcPts val="100"/>
                        </a:spcBef>
                        <a:spcAft>
                          <a:spcPts val="100"/>
                        </a:spcAft>
                      </a:pPr>
                      <a:r>
                        <a:rPr lang="en-US" sz="1200">
                          <a:latin typeface="Times New Roman"/>
                          <a:ea typeface="Batang"/>
                        </a:rPr>
                        <a:t>1206</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3.2x1.6</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1250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r h="182789">
                <a:tc>
                  <a:txBody>
                    <a:bodyPr/>
                    <a:lstStyle/>
                    <a:p>
                      <a:pPr marL="0" marR="0" indent="0" algn="ctr">
                        <a:spcBef>
                          <a:spcPts val="100"/>
                        </a:spcBef>
                        <a:spcAft>
                          <a:spcPts val="100"/>
                        </a:spcAft>
                      </a:pPr>
                      <a:r>
                        <a:rPr lang="en-US" sz="1200">
                          <a:latin typeface="Times New Roman"/>
                          <a:ea typeface="Batang"/>
                        </a:rPr>
                        <a:t>0612</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1.6x3.2</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dirty="0">
                          <a:latin typeface="Times New Roman"/>
                          <a:ea typeface="Batang"/>
                        </a:rPr>
                        <a:t>63</a:t>
                      </a:r>
                      <a:endParaRPr lang="en-US" sz="1200" dirty="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bl>
          </a:graphicData>
        </a:graphic>
      </p:graphicFrame>
      <p:sp>
        <p:nvSpPr>
          <p:cNvPr id="17455" name="Rectangle 38"/>
          <p:cNvSpPr>
            <a:spLocks noChangeArrowheads="1"/>
          </p:cNvSpPr>
          <p:nvPr/>
        </p:nvSpPr>
        <p:spPr bwMode="auto">
          <a:xfrm>
            <a:off x="609600" y="4953000"/>
            <a:ext cx="373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Narrow" panose="020B0606020202030204" pitchFamily="34" charset="0"/>
                <a:cs typeface="Times New Roman" panose="02020603050405020304" pitchFamily="18" charset="0"/>
              </a:rPr>
              <a:t>Common SMD Capacitor size and ESL values</a:t>
            </a:r>
            <a:endParaRPr lang="en-US" altLang="en-US" sz="2800" b="1"/>
          </a:p>
        </p:txBody>
      </p:sp>
      <p:graphicFrame>
        <p:nvGraphicFramePr>
          <p:cNvPr id="46" name="Table 45"/>
          <p:cNvGraphicFramePr>
            <a:graphicFrameLocks noGrp="1"/>
          </p:cNvGraphicFramePr>
          <p:nvPr/>
        </p:nvGraphicFramePr>
        <p:xfrm>
          <a:off x="5029200" y="5334000"/>
          <a:ext cx="3554413" cy="1097280"/>
        </p:xfrm>
        <a:graphic>
          <a:graphicData uri="http://schemas.openxmlformats.org/drawingml/2006/table">
            <a:tbl>
              <a:tblPr/>
              <a:tblGrid>
                <a:gridCol w="1948641">
                  <a:extLst>
                    <a:ext uri="{9D8B030D-6E8A-4147-A177-3AD203B41FA5}">
                      <a16:colId xmlns:a16="http://schemas.microsoft.com/office/drawing/2014/main" val="20000"/>
                    </a:ext>
                  </a:extLst>
                </a:gridCol>
                <a:gridCol w="742884">
                  <a:extLst>
                    <a:ext uri="{9D8B030D-6E8A-4147-A177-3AD203B41FA5}">
                      <a16:colId xmlns:a16="http://schemas.microsoft.com/office/drawing/2014/main" val="20001"/>
                    </a:ext>
                  </a:extLst>
                </a:gridCol>
                <a:gridCol w="862888">
                  <a:extLst>
                    <a:ext uri="{9D8B030D-6E8A-4147-A177-3AD203B41FA5}">
                      <a16:colId xmlns:a16="http://schemas.microsoft.com/office/drawing/2014/main" val="20002"/>
                    </a:ext>
                  </a:extLst>
                </a:gridCol>
              </a:tblGrid>
              <a:tr h="182827">
                <a:tc>
                  <a:txBody>
                    <a:bodyPr/>
                    <a:lstStyle/>
                    <a:p>
                      <a:pPr marL="0" marR="0" indent="0" algn="ctr">
                        <a:spcBef>
                          <a:spcPts val="600"/>
                        </a:spcBef>
                        <a:spcAft>
                          <a:spcPts val="600"/>
                        </a:spcAft>
                      </a:pPr>
                      <a:r>
                        <a:rPr lang="en-US" sz="1200" b="1" dirty="0">
                          <a:latin typeface="Times New Roman"/>
                          <a:ea typeface="Batang"/>
                        </a:rPr>
                        <a:t>Capacitor type</a:t>
                      </a:r>
                      <a:endParaRPr lang="en-US" sz="1200" dirty="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indent="0" algn="ctr">
                        <a:spcBef>
                          <a:spcPts val="600"/>
                        </a:spcBef>
                        <a:spcAft>
                          <a:spcPts val="600"/>
                        </a:spcAft>
                      </a:pPr>
                      <a:r>
                        <a:rPr lang="en-US" sz="1200" b="1">
                          <a:latin typeface="Times New Roman"/>
                          <a:ea typeface="Batang"/>
                        </a:rPr>
                        <a:t>value</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indent="0" algn="ctr">
                        <a:spcBef>
                          <a:spcPts val="600"/>
                        </a:spcBef>
                        <a:spcAft>
                          <a:spcPts val="600"/>
                        </a:spcAft>
                      </a:pPr>
                      <a:r>
                        <a:rPr lang="en-US" sz="1200" b="1">
                          <a:latin typeface="Times New Roman"/>
                          <a:ea typeface="Batang"/>
                        </a:rPr>
                        <a:t>ESL [pH]</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182827">
                <a:tc>
                  <a:txBody>
                    <a:bodyPr/>
                    <a:lstStyle/>
                    <a:p>
                      <a:pPr marL="0" marR="0" indent="0" algn="l">
                        <a:spcBef>
                          <a:spcPts val="100"/>
                        </a:spcBef>
                        <a:spcAft>
                          <a:spcPts val="100"/>
                        </a:spcAft>
                      </a:pPr>
                      <a:r>
                        <a:rPr lang="en-US" sz="1200">
                          <a:latin typeface="Times New Roman"/>
                          <a:ea typeface="Batang"/>
                        </a:rPr>
                        <a:t>Leaded disc ceramic </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0.01 mF</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3000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82827">
                <a:tc>
                  <a:txBody>
                    <a:bodyPr/>
                    <a:lstStyle/>
                    <a:p>
                      <a:pPr marL="0" marR="0" indent="0" algn="l">
                        <a:spcBef>
                          <a:spcPts val="100"/>
                        </a:spcBef>
                        <a:spcAft>
                          <a:spcPts val="100"/>
                        </a:spcAft>
                      </a:pPr>
                      <a:r>
                        <a:rPr lang="en-US" sz="1200">
                          <a:latin typeface="Times New Roman"/>
                          <a:ea typeface="Batang"/>
                        </a:rPr>
                        <a:t>Leaded monolithic ceramic </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0.01 mF</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1600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182827">
                <a:tc>
                  <a:txBody>
                    <a:bodyPr/>
                    <a:lstStyle/>
                    <a:p>
                      <a:pPr marL="0" marR="0" indent="0" algn="l">
                        <a:spcBef>
                          <a:spcPts val="100"/>
                        </a:spcBef>
                        <a:spcAft>
                          <a:spcPts val="100"/>
                        </a:spcAft>
                      </a:pPr>
                      <a:r>
                        <a:rPr lang="en-US" sz="1200">
                          <a:latin typeface="Times New Roman"/>
                          <a:ea typeface="Batang"/>
                        </a:rPr>
                        <a:t>Leaded monolithic ceramic </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0.1 </a:t>
                      </a:r>
                      <a:r>
                        <a:rPr lang="en-US" sz="1200">
                          <a:latin typeface="Symbol"/>
                          <a:ea typeface="Batang"/>
                        </a:rPr>
                        <a:t>m</a:t>
                      </a:r>
                      <a:r>
                        <a:rPr lang="en-US" sz="1200">
                          <a:latin typeface="Times New Roman"/>
                          <a:ea typeface="Batang"/>
                        </a:rPr>
                        <a:t>F</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1900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182827">
                <a:tc>
                  <a:txBody>
                    <a:bodyPr/>
                    <a:lstStyle/>
                    <a:p>
                      <a:pPr marL="0" marR="0" indent="0" algn="l">
                        <a:spcBef>
                          <a:spcPts val="100"/>
                        </a:spcBef>
                        <a:spcAft>
                          <a:spcPts val="100"/>
                        </a:spcAft>
                      </a:pPr>
                      <a:r>
                        <a:rPr lang="en-US" sz="1200">
                          <a:latin typeface="Times New Roman"/>
                          <a:ea typeface="Batang"/>
                        </a:rPr>
                        <a:t>SMD aluminum electrolytic </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47 </a:t>
                      </a:r>
                      <a:r>
                        <a:rPr lang="en-US" sz="1200">
                          <a:latin typeface="Symbol"/>
                          <a:ea typeface="Batang"/>
                        </a:rPr>
                        <a:t>m</a:t>
                      </a:r>
                      <a:r>
                        <a:rPr lang="en-US" sz="1200">
                          <a:latin typeface="Times New Roman"/>
                          <a:ea typeface="Batang"/>
                        </a:rPr>
                        <a:t>F</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6800</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182827">
                <a:tc>
                  <a:txBody>
                    <a:bodyPr/>
                    <a:lstStyle/>
                    <a:p>
                      <a:pPr marL="0" marR="0" indent="0" algn="l">
                        <a:spcBef>
                          <a:spcPts val="100"/>
                        </a:spcBef>
                        <a:spcAft>
                          <a:spcPts val="100"/>
                        </a:spcAft>
                      </a:pPr>
                      <a:r>
                        <a:rPr lang="en-US" sz="1200">
                          <a:latin typeface="Times New Roman"/>
                          <a:ea typeface="Batang"/>
                        </a:rPr>
                        <a:t>SMD tantalum electrolytic </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a:latin typeface="Times New Roman"/>
                          <a:ea typeface="Batang"/>
                        </a:rPr>
                        <a:t>47 </a:t>
                      </a:r>
                      <a:r>
                        <a:rPr lang="en-US" sz="1200">
                          <a:latin typeface="Symbol"/>
                          <a:ea typeface="Batang"/>
                        </a:rPr>
                        <a:t>m</a:t>
                      </a:r>
                      <a:r>
                        <a:rPr lang="en-US" sz="1200">
                          <a:latin typeface="Times New Roman"/>
                          <a:ea typeface="Batang"/>
                        </a:rPr>
                        <a:t>F</a:t>
                      </a:r>
                      <a:endParaRPr lang="en-US" sz="120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indent="0" algn="ctr">
                        <a:spcBef>
                          <a:spcPts val="100"/>
                        </a:spcBef>
                        <a:spcAft>
                          <a:spcPts val="100"/>
                        </a:spcAft>
                      </a:pPr>
                      <a:r>
                        <a:rPr lang="en-US" sz="1200" dirty="0">
                          <a:latin typeface="Times New Roman"/>
                          <a:ea typeface="Batang"/>
                        </a:rPr>
                        <a:t>3400</a:t>
                      </a:r>
                      <a:endParaRPr lang="en-US" sz="1200" dirty="0">
                        <a:latin typeface="Times New Roman"/>
                        <a:ea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bl>
          </a:graphicData>
        </a:graphic>
      </p:graphicFrame>
      <p:sp>
        <p:nvSpPr>
          <p:cNvPr id="17486" name="Rectangle 39"/>
          <p:cNvSpPr>
            <a:spLocks noChangeArrowheads="1"/>
          </p:cNvSpPr>
          <p:nvPr/>
        </p:nvSpPr>
        <p:spPr bwMode="auto">
          <a:xfrm>
            <a:off x="4724400" y="4937125"/>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Narrow" panose="020B0606020202030204" pitchFamily="34" charset="0"/>
                <a:cs typeface="Times New Roman" panose="02020603050405020304" pitchFamily="18" charset="0"/>
              </a:rPr>
              <a:t>Typical ESL values for leaded and electrolytic capacitors</a:t>
            </a:r>
            <a:endParaRPr lang="en-US" altLang="en-US" sz="2800" b="1"/>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bwMode="auto">
          <a:xfrm>
            <a:off x="152400" y="533400"/>
            <a:ext cx="8458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Capacitors</a:t>
            </a:r>
          </a:p>
        </p:txBody>
      </p:sp>
      <p:sp>
        <p:nvSpPr>
          <p:cNvPr id="18436"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37"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38"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8434" name="Object 5"/>
          <p:cNvGraphicFramePr>
            <a:graphicFrameLocks noChangeAspect="1"/>
          </p:cNvGraphicFramePr>
          <p:nvPr/>
        </p:nvGraphicFramePr>
        <p:xfrm>
          <a:off x="685800" y="1905000"/>
          <a:ext cx="7448550" cy="4699000"/>
        </p:xfrm>
        <a:graphic>
          <a:graphicData uri="http://schemas.openxmlformats.org/presentationml/2006/ole">
            <mc:AlternateContent xmlns:mc="http://schemas.openxmlformats.org/markup-compatibility/2006">
              <mc:Choice xmlns:v="urn:schemas-microsoft-com:vml" Requires="v">
                <p:oleObj spid="_x0000_s18450" name="Document" r:id="rId3" imgW="7320180" imgH="4887958" progId="Word.Document.12">
                  <p:embed/>
                </p:oleObj>
              </mc:Choice>
              <mc:Fallback>
                <p:oleObj name="Document" r:id="rId3" imgW="7320180" imgH="4887958" progId="Word.Documen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744855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4294967295"/>
          </p:nvPr>
        </p:nvSpPr>
        <p:spPr bwMode="auto">
          <a:xfrm>
            <a:off x="228600" y="533400"/>
            <a:ext cx="8686800"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Inductors and Ferrite Beads</a:t>
            </a:r>
          </a:p>
          <a:p>
            <a:pPr lvl="2"/>
            <a:r>
              <a:rPr lang="en-US" altLang="en-US" sz="2000" smtClean="0"/>
              <a:t>Inductor are occasionally required as part of a DUT circuit such as a voltage doubler.  </a:t>
            </a:r>
          </a:p>
          <a:p>
            <a:pPr lvl="2"/>
            <a:r>
              <a:rPr lang="en-US" altLang="en-US" sz="2000" smtClean="0"/>
              <a:t>They may also be used as part of a passive load circuit that must be connected to a DUT output to simulate a speaker coil or similar system-level component.  </a:t>
            </a:r>
          </a:p>
          <a:p>
            <a:pPr lvl="2"/>
            <a:r>
              <a:rPr lang="en-US" altLang="en-US" sz="2000" smtClean="0"/>
              <a:t>Inductors can also be used in conjunction with capacitors to simulate long transmission lines by building an LC network.</a:t>
            </a:r>
          </a:p>
          <a:p>
            <a:pPr lvl="2"/>
            <a:r>
              <a:rPr lang="en-US" altLang="en-US" sz="2000" smtClean="0"/>
              <a:t>Inductors are used as part of an RF matching circuit</a:t>
            </a:r>
          </a:p>
          <a:p>
            <a:pPr lvl="2"/>
            <a:r>
              <a:rPr lang="en-US" altLang="en-US" sz="2000" smtClean="0"/>
              <a:t>Inductors can be modeled as an inductance in series with a resistance</a:t>
            </a:r>
            <a:r>
              <a:rPr lang="en-US" altLang="en-US" smtClean="0"/>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4294967295"/>
          </p:nvPr>
        </p:nvSpPr>
        <p:spPr bwMode="auto">
          <a:xfrm>
            <a:off x="76200" y="533400"/>
            <a:ext cx="891540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Inductors and Ferrite Beads</a:t>
            </a:r>
          </a:p>
          <a:p>
            <a:pPr lvl="2"/>
            <a:r>
              <a:rPr lang="en-US" altLang="en-US" sz="2000" smtClean="0"/>
              <a:t>Depending on the magnetic core material chosen, the inductor may also exhibit lossy behavior at high frequencies, resulting in an apparent increase in the series resistance of the coil wire.  </a:t>
            </a:r>
          </a:p>
          <a:p>
            <a:pPr lvl="2"/>
            <a:r>
              <a:rPr lang="en-US" altLang="en-US" sz="2000" smtClean="0"/>
              <a:t>In fact, a class of inductors called ferrite beads are intentionally designed with very lossy core materials to achieve a component with near-zero resistance at low frequencies and higher resistance at higher frequencies.</a:t>
            </a:r>
          </a:p>
          <a:p>
            <a:pPr lvl="2"/>
            <a:r>
              <a:rPr lang="en-US" altLang="en-US" sz="2000" smtClean="0"/>
              <a:t>Ferrite beads are useful for blocking high frequency interference signals.  They can reduce AC crosstalk from one circuit to another, while allowing DC current to flow freely.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bwMode="auto">
          <a:xfrm>
            <a:off x="152400" y="228600"/>
            <a:ext cx="87630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z="2000" smtClean="0"/>
              <a:t>Inductors and Ferrite Beads</a:t>
            </a:r>
          </a:p>
          <a:p>
            <a:pPr lvl="2"/>
            <a:r>
              <a:rPr lang="en-US" altLang="en-US" sz="2000" smtClean="0"/>
              <a:t>Self resonant frequency: </a:t>
            </a:r>
          </a:p>
          <a:p>
            <a:pPr lvl="3"/>
            <a:endParaRPr lang="en-US" altLang="en-US" smtClean="0"/>
          </a:p>
        </p:txBody>
      </p:sp>
      <p:sp>
        <p:nvSpPr>
          <p:cNvPr id="19460" name="Rectangle 6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9458" name="Object 62"/>
          <p:cNvGraphicFramePr>
            <a:graphicFrameLocks noChangeAspect="1"/>
          </p:cNvGraphicFramePr>
          <p:nvPr/>
        </p:nvGraphicFramePr>
        <p:xfrm>
          <a:off x="3886200" y="1143000"/>
          <a:ext cx="1485900" cy="457200"/>
        </p:xfrm>
        <a:graphic>
          <a:graphicData uri="http://schemas.openxmlformats.org/presentationml/2006/ole">
            <mc:AlternateContent xmlns:mc="http://schemas.openxmlformats.org/markup-compatibility/2006">
              <mc:Choice xmlns:v="urn:schemas-microsoft-com:vml" Requires="v">
                <p:oleObj spid="_x0000_s19476" name="Equation" r:id="rId3" imgW="1358900" imgH="419100" progId="Equation.DSMT4">
                  <p:embed/>
                </p:oleObj>
              </mc:Choice>
              <mc:Fallback>
                <p:oleObj name="Equation" r:id="rId3" imgW="1358900" imgH="419100" progId="Equation.DSMT4">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143000"/>
                        <a:ext cx="1485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1" name="Picture 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971800"/>
            <a:ext cx="38322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550" y="2667000"/>
            <a:ext cx="436245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65"/>
          <p:cNvSpPr>
            <a:spLocks noChangeArrowheads="1"/>
          </p:cNvSpPr>
          <p:nvPr/>
        </p:nvSpPr>
        <p:spPr bwMode="auto">
          <a:xfrm>
            <a:off x="4572000" y="22209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panose="020B0604020202020204" pitchFamily="34" charset="0"/>
                <a:cs typeface="Arial" panose="020B0604020202020204" pitchFamily="34" charset="0"/>
              </a:rPr>
              <a:t>Typical ferrite bead impedance chart</a:t>
            </a:r>
          </a:p>
        </p:txBody>
      </p:sp>
      <p:sp>
        <p:nvSpPr>
          <p:cNvPr id="19464" name="Rectangle 66"/>
          <p:cNvSpPr>
            <a:spLocks noChangeArrowheads="1"/>
          </p:cNvSpPr>
          <p:nvPr/>
        </p:nvSpPr>
        <p:spPr bwMode="auto">
          <a:xfrm>
            <a:off x="152400" y="2209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latin typeface="Arial" panose="020B0604020202020204" pitchFamily="34" charset="0"/>
                <a:cs typeface="Arial" panose="020B0604020202020204" pitchFamily="34" charset="0"/>
              </a:rPr>
              <a:t>Typical inductance and impedance for a 100 nH wire wound inductor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bwMode="auto">
          <a:xfrm>
            <a:off x="152400" y="533400"/>
            <a:ext cx="88392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Inductors and Ferrite Beads</a:t>
            </a:r>
          </a:p>
          <a:p>
            <a:pPr lvl="2"/>
            <a:r>
              <a:rPr lang="en-US" altLang="en-US" sz="2000" smtClean="0"/>
              <a:t>For example, a ferrite bead can be placed in series with a power supply to prevent supply current spikes drawn by one circuit block from disturbing another circuit block. Both the inductance and resistance of the bead are near zero at DC, so power supply current can flow freely through the ferrite beads. </a:t>
            </a:r>
          </a:p>
        </p:txBody>
      </p:sp>
      <p:grpSp>
        <p:nvGrpSpPr>
          <p:cNvPr id="106499" name="Group 61"/>
          <p:cNvGrpSpPr>
            <a:grpSpLocks/>
          </p:cNvGrpSpPr>
          <p:nvPr/>
        </p:nvGrpSpPr>
        <p:grpSpPr bwMode="auto">
          <a:xfrm>
            <a:off x="2179638" y="3581400"/>
            <a:ext cx="4373562" cy="2667000"/>
            <a:chOff x="1368" y="1872"/>
            <a:chExt cx="5832" cy="3888"/>
          </a:xfrm>
        </p:grpSpPr>
        <p:sp>
          <p:nvSpPr>
            <p:cNvPr id="106500" name="Text Box 62"/>
            <p:cNvSpPr txBox="1">
              <a:spLocks noChangeArrowheads="1"/>
            </p:cNvSpPr>
            <p:nvPr/>
          </p:nvSpPr>
          <p:spPr bwMode="auto">
            <a:xfrm>
              <a:off x="5184" y="2232"/>
              <a:ext cx="2016" cy="1152"/>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Circuit 1</a:t>
              </a:r>
            </a:p>
          </p:txBody>
        </p:sp>
        <p:grpSp>
          <p:nvGrpSpPr>
            <p:cNvPr id="106501" name="Group 63"/>
            <p:cNvGrpSpPr>
              <a:grpSpLocks noChangeAspect="1"/>
            </p:cNvGrpSpPr>
            <p:nvPr/>
          </p:nvGrpSpPr>
          <p:grpSpPr bwMode="auto">
            <a:xfrm rot="-5400000">
              <a:off x="3708" y="2412"/>
              <a:ext cx="72" cy="720"/>
              <a:chOff x="3168" y="5040"/>
              <a:chExt cx="144" cy="1440"/>
            </a:xfrm>
          </p:grpSpPr>
          <p:sp>
            <p:nvSpPr>
              <p:cNvPr id="106556" name="Arc 64"/>
              <p:cNvSpPr>
                <a:spLocks noChangeAspect="1"/>
              </p:cNvSpPr>
              <p:nvPr/>
            </p:nvSpPr>
            <p:spPr bwMode="auto">
              <a:xfrm>
                <a:off x="3168" y="518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57" name="Arc 65"/>
              <p:cNvSpPr>
                <a:spLocks noChangeAspect="1"/>
              </p:cNvSpPr>
              <p:nvPr/>
            </p:nvSpPr>
            <p:spPr bwMode="auto">
              <a:xfrm flipV="1">
                <a:off x="3168" y="532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58" name="Arc 66"/>
              <p:cNvSpPr>
                <a:spLocks noChangeAspect="1"/>
              </p:cNvSpPr>
              <p:nvPr/>
            </p:nvSpPr>
            <p:spPr bwMode="auto">
              <a:xfrm>
                <a:off x="3168" y="547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59" name="Arc 67"/>
              <p:cNvSpPr>
                <a:spLocks noChangeAspect="1"/>
              </p:cNvSpPr>
              <p:nvPr/>
            </p:nvSpPr>
            <p:spPr bwMode="auto">
              <a:xfrm flipV="1">
                <a:off x="3168" y="561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0" name="Arc 68"/>
              <p:cNvSpPr>
                <a:spLocks noChangeAspect="1"/>
              </p:cNvSpPr>
              <p:nvPr/>
            </p:nvSpPr>
            <p:spPr bwMode="auto">
              <a:xfrm>
                <a:off x="3168" y="576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1" name="Arc 69"/>
              <p:cNvSpPr>
                <a:spLocks noChangeAspect="1"/>
              </p:cNvSpPr>
              <p:nvPr/>
            </p:nvSpPr>
            <p:spPr bwMode="auto">
              <a:xfrm flipV="1">
                <a:off x="3168" y="590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2" name="Arc 70"/>
              <p:cNvSpPr>
                <a:spLocks noChangeAspect="1"/>
              </p:cNvSpPr>
              <p:nvPr/>
            </p:nvSpPr>
            <p:spPr bwMode="auto">
              <a:xfrm>
                <a:off x="3168" y="604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3" name="Arc 71"/>
              <p:cNvSpPr>
                <a:spLocks noChangeAspect="1"/>
              </p:cNvSpPr>
              <p:nvPr/>
            </p:nvSpPr>
            <p:spPr bwMode="auto">
              <a:xfrm flipV="1">
                <a:off x="3168" y="619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4" name="Line 72"/>
              <p:cNvSpPr>
                <a:spLocks noChangeAspect="1" noChangeShapeType="1"/>
              </p:cNvSpPr>
              <p:nvPr/>
            </p:nvSpPr>
            <p:spPr bwMode="auto">
              <a:xfrm>
                <a:off x="3168" y="633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5" name="Line 73"/>
              <p:cNvSpPr>
                <a:spLocks noChangeAspect="1" noChangeShapeType="1"/>
              </p:cNvSpPr>
              <p:nvPr/>
            </p:nvSpPr>
            <p:spPr bwMode="auto">
              <a:xfrm flipV="1">
                <a:off x="3168" y="5040"/>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02" name="Line 74"/>
            <p:cNvSpPr>
              <a:spLocks noChangeShapeType="1"/>
            </p:cNvSpPr>
            <p:nvPr/>
          </p:nvSpPr>
          <p:spPr bwMode="auto">
            <a:xfrm flipH="1">
              <a:off x="2088" y="2808"/>
              <a:ext cx="1296"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nvGrpSpPr>
            <p:cNvPr id="106503" name="Group 75"/>
            <p:cNvGrpSpPr>
              <a:grpSpLocks/>
            </p:cNvGrpSpPr>
            <p:nvPr/>
          </p:nvGrpSpPr>
          <p:grpSpPr bwMode="auto">
            <a:xfrm>
              <a:off x="3024" y="2808"/>
              <a:ext cx="288" cy="720"/>
              <a:chOff x="4104" y="2160"/>
              <a:chExt cx="288" cy="720"/>
            </a:xfrm>
          </p:grpSpPr>
          <p:sp>
            <p:nvSpPr>
              <p:cNvPr id="106552" name="Line 76"/>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53" name="Line 77"/>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54" name="Line 78"/>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55" name="Line 79"/>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4" name="Group 80"/>
            <p:cNvGrpSpPr>
              <a:grpSpLocks/>
            </p:cNvGrpSpPr>
            <p:nvPr/>
          </p:nvGrpSpPr>
          <p:grpSpPr bwMode="auto">
            <a:xfrm>
              <a:off x="4104" y="2808"/>
              <a:ext cx="288" cy="720"/>
              <a:chOff x="4104" y="2160"/>
              <a:chExt cx="288" cy="720"/>
            </a:xfrm>
          </p:grpSpPr>
          <p:sp>
            <p:nvSpPr>
              <p:cNvPr id="106548" name="Line 81"/>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49" name="Line 82"/>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50" name="Line 83"/>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51" name="Line 84"/>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05" name="Line 85"/>
            <p:cNvSpPr>
              <a:spLocks noChangeShapeType="1"/>
            </p:cNvSpPr>
            <p:nvPr/>
          </p:nvSpPr>
          <p:spPr bwMode="auto">
            <a:xfrm>
              <a:off x="4104" y="2808"/>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6" name="Freeform 86"/>
            <p:cNvSpPr>
              <a:spLocks/>
            </p:cNvSpPr>
            <p:nvPr/>
          </p:nvSpPr>
          <p:spPr bwMode="auto">
            <a:xfrm>
              <a:off x="3024" y="352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106507" name="Freeform 87"/>
            <p:cNvSpPr>
              <a:spLocks/>
            </p:cNvSpPr>
            <p:nvPr/>
          </p:nvSpPr>
          <p:spPr bwMode="auto">
            <a:xfrm>
              <a:off x="4104" y="3528"/>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106508" name="Text Box 88"/>
            <p:cNvSpPr txBox="1">
              <a:spLocks noChangeArrowheads="1"/>
            </p:cNvSpPr>
            <p:nvPr/>
          </p:nvSpPr>
          <p:spPr bwMode="auto">
            <a:xfrm>
              <a:off x="5112" y="2520"/>
              <a:ext cx="7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V</a:t>
              </a:r>
              <a:r>
                <a:rPr lang="en-US" altLang="en-US" sz="1600" baseline="-25000">
                  <a:latin typeface="Arial" panose="020B0604020202020204" pitchFamily="34" charset="0"/>
                </a:rPr>
                <a:t>DD</a:t>
              </a:r>
              <a:endParaRPr lang="en-US" altLang="en-US" sz="1600">
                <a:latin typeface="Arial" panose="020B0604020202020204" pitchFamily="34" charset="0"/>
              </a:endParaRPr>
            </a:p>
          </p:txBody>
        </p:sp>
        <p:sp>
          <p:nvSpPr>
            <p:cNvPr id="106509" name="Freeform 89"/>
            <p:cNvSpPr>
              <a:spLocks/>
            </p:cNvSpPr>
            <p:nvPr/>
          </p:nvSpPr>
          <p:spPr bwMode="auto">
            <a:xfrm>
              <a:off x="5976" y="3600"/>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106510" name="Line 90"/>
            <p:cNvSpPr>
              <a:spLocks noChangeShapeType="1"/>
            </p:cNvSpPr>
            <p:nvPr/>
          </p:nvSpPr>
          <p:spPr bwMode="auto">
            <a:xfrm>
              <a:off x="6120" y="3384"/>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1" name="Text Box 91"/>
            <p:cNvSpPr txBox="1">
              <a:spLocks noChangeArrowheads="1"/>
            </p:cNvSpPr>
            <p:nvPr/>
          </p:nvSpPr>
          <p:spPr bwMode="auto">
            <a:xfrm>
              <a:off x="5184" y="4248"/>
              <a:ext cx="2016" cy="1152"/>
            </a:xfrm>
            <a:prstGeom prst="rect">
              <a:avLst/>
            </a:prstGeom>
            <a:solidFill>
              <a:srgbClr val="FFFFFF"/>
            </a:solidFill>
            <a:ln w="1587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600">
                <a:latin typeface="Arial" panose="020B0604020202020204" pitchFamily="34" charset="0"/>
              </a:endParaRPr>
            </a:p>
            <a:p>
              <a:pPr algn="ctr"/>
              <a:r>
                <a:rPr lang="en-US" altLang="en-US" sz="1600">
                  <a:latin typeface="Arial" panose="020B0604020202020204" pitchFamily="34" charset="0"/>
                </a:rPr>
                <a:t>Circuit 1</a:t>
              </a:r>
            </a:p>
          </p:txBody>
        </p:sp>
        <p:grpSp>
          <p:nvGrpSpPr>
            <p:cNvPr id="106512" name="Group 92"/>
            <p:cNvGrpSpPr>
              <a:grpSpLocks noChangeAspect="1"/>
            </p:cNvGrpSpPr>
            <p:nvPr/>
          </p:nvGrpSpPr>
          <p:grpSpPr bwMode="auto">
            <a:xfrm rot="-5400000">
              <a:off x="3708" y="4428"/>
              <a:ext cx="72" cy="720"/>
              <a:chOff x="3168" y="5040"/>
              <a:chExt cx="144" cy="1440"/>
            </a:xfrm>
          </p:grpSpPr>
          <p:sp>
            <p:nvSpPr>
              <p:cNvPr id="106538" name="Arc 93"/>
              <p:cNvSpPr>
                <a:spLocks noChangeAspect="1"/>
              </p:cNvSpPr>
              <p:nvPr/>
            </p:nvSpPr>
            <p:spPr bwMode="auto">
              <a:xfrm>
                <a:off x="3168" y="518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39" name="Arc 94"/>
              <p:cNvSpPr>
                <a:spLocks noChangeAspect="1"/>
              </p:cNvSpPr>
              <p:nvPr/>
            </p:nvSpPr>
            <p:spPr bwMode="auto">
              <a:xfrm flipV="1">
                <a:off x="3168" y="532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0" name="Arc 95"/>
              <p:cNvSpPr>
                <a:spLocks noChangeAspect="1"/>
              </p:cNvSpPr>
              <p:nvPr/>
            </p:nvSpPr>
            <p:spPr bwMode="auto">
              <a:xfrm>
                <a:off x="3168" y="547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1" name="Arc 96"/>
              <p:cNvSpPr>
                <a:spLocks noChangeAspect="1"/>
              </p:cNvSpPr>
              <p:nvPr/>
            </p:nvSpPr>
            <p:spPr bwMode="auto">
              <a:xfrm flipV="1">
                <a:off x="3168" y="5616"/>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2" name="Arc 97"/>
              <p:cNvSpPr>
                <a:spLocks noChangeAspect="1"/>
              </p:cNvSpPr>
              <p:nvPr/>
            </p:nvSpPr>
            <p:spPr bwMode="auto">
              <a:xfrm>
                <a:off x="3168" y="5760"/>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3" name="Arc 98"/>
              <p:cNvSpPr>
                <a:spLocks noChangeAspect="1"/>
              </p:cNvSpPr>
              <p:nvPr/>
            </p:nvSpPr>
            <p:spPr bwMode="auto">
              <a:xfrm flipV="1">
                <a:off x="3168" y="5904"/>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4" name="Arc 99"/>
              <p:cNvSpPr>
                <a:spLocks noChangeAspect="1"/>
              </p:cNvSpPr>
              <p:nvPr/>
            </p:nvSpPr>
            <p:spPr bwMode="auto">
              <a:xfrm>
                <a:off x="3168" y="6048"/>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5" name="Arc 100"/>
              <p:cNvSpPr>
                <a:spLocks noChangeAspect="1"/>
              </p:cNvSpPr>
              <p:nvPr/>
            </p:nvSpPr>
            <p:spPr bwMode="auto">
              <a:xfrm flipV="1">
                <a:off x="3168" y="619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46" name="Line 101"/>
              <p:cNvSpPr>
                <a:spLocks noChangeAspect="1" noChangeShapeType="1"/>
              </p:cNvSpPr>
              <p:nvPr/>
            </p:nvSpPr>
            <p:spPr bwMode="auto">
              <a:xfrm>
                <a:off x="3168" y="633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47" name="Line 102"/>
              <p:cNvSpPr>
                <a:spLocks noChangeAspect="1" noChangeShapeType="1"/>
              </p:cNvSpPr>
              <p:nvPr/>
            </p:nvSpPr>
            <p:spPr bwMode="auto">
              <a:xfrm flipV="1">
                <a:off x="3168" y="5040"/>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13" name="Group 103"/>
            <p:cNvGrpSpPr>
              <a:grpSpLocks/>
            </p:cNvGrpSpPr>
            <p:nvPr/>
          </p:nvGrpSpPr>
          <p:grpSpPr bwMode="auto">
            <a:xfrm>
              <a:off x="3024" y="4824"/>
              <a:ext cx="288" cy="720"/>
              <a:chOff x="4104" y="2160"/>
              <a:chExt cx="288" cy="720"/>
            </a:xfrm>
          </p:grpSpPr>
          <p:sp>
            <p:nvSpPr>
              <p:cNvPr id="106534" name="Line 104"/>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5" name="Line 105"/>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6" name="Line 106"/>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7" name="Line 107"/>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14" name="Group 108"/>
            <p:cNvGrpSpPr>
              <a:grpSpLocks/>
            </p:cNvGrpSpPr>
            <p:nvPr/>
          </p:nvGrpSpPr>
          <p:grpSpPr bwMode="auto">
            <a:xfrm>
              <a:off x="4104" y="4824"/>
              <a:ext cx="288" cy="720"/>
              <a:chOff x="4104" y="2160"/>
              <a:chExt cx="288" cy="720"/>
            </a:xfrm>
          </p:grpSpPr>
          <p:sp>
            <p:nvSpPr>
              <p:cNvPr id="106530" name="Line 109"/>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1" name="Line 110"/>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2" name="Line 111"/>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33" name="Line 112"/>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15" name="Line 113"/>
            <p:cNvSpPr>
              <a:spLocks noChangeShapeType="1"/>
            </p:cNvSpPr>
            <p:nvPr/>
          </p:nvSpPr>
          <p:spPr bwMode="auto">
            <a:xfrm>
              <a:off x="4104" y="4824"/>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6" name="Freeform 114"/>
            <p:cNvSpPr>
              <a:spLocks/>
            </p:cNvSpPr>
            <p:nvPr/>
          </p:nvSpPr>
          <p:spPr bwMode="auto">
            <a:xfrm>
              <a:off x="3024" y="5544"/>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106517" name="Freeform 115"/>
            <p:cNvSpPr>
              <a:spLocks/>
            </p:cNvSpPr>
            <p:nvPr/>
          </p:nvSpPr>
          <p:spPr bwMode="auto">
            <a:xfrm>
              <a:off x="4104" y="5544"/>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106518" name="Text Box 116"/>
            <p:cNvSpPr txBox="1">
              <a:spLocks noChangeArrowheads="1"/>
            </p:cNvSpPr>
            <p:nvPr/>
          </p:nvSpPr>
          <p:spPr bwMode="auto">
            <a:xfrm>
              <a:off x="5112" y="4536"/>
              <a:ext cx="7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V</a:t>
              </a:r>
              <a:r>
                <a:rPr lang="en-US" altLang="en-US" sz="1600" baseline="-25000">
                  <a:latin typeface="Arial" panose="020B0604020202020204" pitchFamily="34" charset="0"/>
                </a:rPr>
                <a:t>DD</a:t>
              </a:r>
              <a:endParaRPr lang="en-US" altLang="en-US" sz="1600">
                <a:latin typeface="Arial" panose="020B0604020202020204" pitchFamily="34" charset="0"/>
              </a:endParaRPr>
            </a:p>
          </p:txBody>
        </p:sp>
        <p:sp>
          <p:nvSpPr>
            <p:cNvPr id="106519" name="Freeform 117"/>
            <p:cNvSpPr>
              <a:spLocks/>
            </p:cNvSpPr>
            <p:nvPr/>
          </p:nvSpPr>
          <p:spPr bwMode="auto">
            <a:xfrm>
              <a:off x="5976" y="5616"/>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p:spPr>
          <p:txBody>
            <a:bodyPr/>
            <a:lstStyle/>
            <a:p>
              <a:endParaRPr lang="en-US"/>
            </a:p>
          </p:txBody>
        </p:sp>
        <p:sp>
          <p:nvSpPr>
            <p:cNvPr id="106520" name="Line 118"/>
            <p:cNvSpPr>
              <a:spLocks noChangeShapeType="1"/>
            </p:cNvSpPr>
            <p:nvPr/>
          </p:nvSpPr>
          <p:spPr bwMode="auto">
            <a:xfrm>
              <a:off x="6120" y="5400"/>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1" name="Line 119"/>
            <p:cNvSpPr>
              <a:spLocks noChangeShapeType="1"/>
            </p:cNvSpPr>
            <p:nvPr/>
          </p:nvSpPr>
          <p:spPr bwMode="auto">
            <a:xfrm flipH="1">
              <a:off x="2592" y="4824"/>
              <a:ext cx="7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2" name="Line 120"/>
            <p:cNvSpPr>
              <a:spLocks noChangeShapeType="1"/>
            </p:cNvSpPr>
            <p:nvPr/>
          </p:nvSpPr>
          <p:spPr bwMode="auto">
            <a:xfrm flipV="1">
              <a:off x="2592" y="2808"/>
              <a:ext cx="0"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3" name="Text Box 121"/>
            <p:cNvSpPr txBox="1">
              <a:spLocks noChangeArrowheads="1"/>
            </p:cNvSpPr>
            <p:nvPr/>
          </p:nvSpPr>
          <p:spPr bwMode="auto">
            <a:xfrm>
              <a:off x="2952" y="3960"/>
              <a:ext cx="201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Ferrite Beads</a:t>
              </a:r>
            </a:p>
          </p:txBody>
        </p:sp>
        <p:sp>
          <p:nvSpPr>
            <p:cNvPr id="106524" name="Line 122"/>
            <p:cNvSpPr>
              <a:spLocks noChangeShapeType="1"/>
            </p:cNvSpPr>
            <p:nvPr/>
          </p:nvSpPr>
          <p:spPr bwMode="auto">
            <a:xfrm flipV="1">
              <a:off x="3744" y="2952"/>
              <a:ext cx="0" cy="10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25" name="Line 123"/>
            <p:cNvSpPr>
              <a:spLocks noChangeShapeType="1"/>
            </p:cNvSpPr>
            <p:nvPr/>
          </p:nvSpPr>
          <p:spPr bwMode="auto">
            <a:xfrm>
              <a:off x="3744" y="4320"/>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26" name="Text Box 124"/>
            <p:cNvSpPr txBox="1">
              <a:spLocks noChangeArrowheads="1"/>
            </p:cNvSpPr>
            <p:nvPr/>
          </p:nvSpPr>
          <p:spPr bwMode="auto">
            <a:xfrm>
              <a:off x="2736" y="1872"/>
              <a:ext cx="230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Decoupling Caps</a:t>
              </a:r>
            </a:p>
          </p:txBody>
        </p:sp>
        <p:sp>
          <p:nvSpPr>
            <p:cNvPr id="106527" name="Line 125"/>
            <p:cNvSpPr>
              <a:spLocks noChangeShapeType="1"/>
            </p:cNvSpPr>
            <p:nvPr/>
          </p:nvSpPr>
          <p:spPr bwMode="auto">
            <a:xfrm>
              <a:off x="4248" y="230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28" name="Line 126"/>
            <p:cNvSpPr>
              <a:spLocks noChangeShapeType="1"/>
            </p:cNvSpPr>
            <p:nvPr/>
          </p:nvSpPr>
          <p:spPr bwMode="auto">
            <a:xfrm>
              <a:off x="3168" y="230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29" name="Text Box 127"/>
            <p:cNvSpPr txBox="1">
              <a:spLocks noChangeArrowheads="1"/>
            </p:cNvSpPr>
            <p:nvPr/>
          </p:nvSpPr>
          <p:spPr bwMode="auto">
            <a:xfrm>
              <a:off x="1368" y="2520"/>
              <a:ext cx="7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a:latin typeface="Arial" panose="020B0604020202020204" pitchFamily="34" charset="0"/>
                </a:rPr>
                <a:t>V</a:t>
              </a:r>
              <a:r>
                <a:rPr lang="en-US" altLang="en-US" sz="1600" baseline="-25000">
                  <a:latin typeface="Arial" panose="020B0604020202020204" pitchFamily="34" charset="0"/>
                </a:rPr>
                <a:t>DD</a:t>
              </a:r>
              <a:endParaRPr lang="en-US" altLang="en-US" sz="1600">
                <a:latin typeface="Arial" panose="020B0604020202020204" pitchFamily="34" charset="0"/>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bwMode="auto">
          <a:xfrm>
            <a:off x="152400" y="533400"/>
            <a:ext cx="8686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Transformers and Power Splitters</a:t>
            </a:r>
          </a:p>
          <a:p>
            <a:pPr lvl="2"/>
            <a:r>
              <a:rPr lang="en-US" altLang="en-US" sz="2000" smtClean="0"/>
              <a:t>Transformers are sometimes used on DIBs to translate a high-frequency single-ended signal into a differential signal or vice-versa.  </a:t>
            </a:r>
          </a:p>
          <a:p>
            <a:pPr lvl="2"/>
            <a:r>
              <a:rPr lang="en-US" altLang="en-US" sz="2000" smtClean="0"/>
              <a:t>Unfortunately, the transformer’s frequency response is highly dependent on the output impedance of the transmitting circuit as well as the input impedance of the receiving circuit.  </a:t>
            </a:r>
          </a:p>
          <a:p>
            <a:pPr lvl="2"/>
            <a:r>
              <a:rPr lang="en-US" altLang="en-US" sz="2000" smtClean="0"/>
              <a:t>Consequently, the frequency response of the transformer is difficult to accurately calibrate, since it may change from one DUT to the next.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4294967295"/>
          </p:nvPr>
        </p:nvSpPr>
        <p:spPr bwMode="auto">
          <a:xfrm>
            <a:off x="228600" y="533400"/>
            <a:ext cx="87630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DIB Components</a:t>
            </a:r>
          </a:p>
          <a:p>
            <a:pPr lvl="1"/>
            <a:r>
              <a:rPr lang="en-US" altLang="en-US" smtClean="0"/>
              <a:t>Transformers and Power Splitters</a:t>
            </a:r>
          </a:p>
          <a:p>
            <a:pPr lvl="2"/>
            <a:r>
              <a:rPr lang="en-US" altLang="en-US" sz="2000" smtClean="0"/>
              <a:t>Power splitters are controlled impedance transformers that are useful at high frequencies. </a:t>
            </a:r>
          </a:p>
          <a:p>
            <a:pPr lvl="2"/>
            <a:r>
              <a:rPr lang="en-US" altLang="en-US" sz="2000" smtClean="0"/>
              <a:t>They are typically used in RF and microwave systems, but occasionally find use on mixed-signal DIBs.  </a:t>
            </a:r>
          </a:p>
          <a:p>
            <a:pPr lvl="2"/>
            <a:r>
              <a:rPr lang="en-US" altLang="en-US" sz="2000" smtClean="0"/>
              <a:t>Power splitter and transformer operation are sometimes limited to a small range of frequencies depending on the internal circuits</a:t>
            </a:r>
          </a:p>
          <a:p>
            <a:pPr lvl="2"/>
            <a:r>
              <a:rPr lang="en-US" altLang="en-US" sz="2000" smtClean="0"/>
              <a:t>Transformers and power splitters, by contrast, present a low impedance inductive or resistive load the DUT.  Since many DUTs can’t drive low impedances, transformers and power splitters are often unusable.  </a:t>
            </a:r>
          </a:p>
          <a:p>
            <a:pPr lvl="2"/>
            <a:r>
              <a:rPr lang="en-US" altLang="en-US" sz="2000" smtClean="0"/>
              <a:t>However, because they can handle frequencies well above those handled by active op amp circuits, they are sometimes the only viable choice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essional">
  <a:themeElements>
    <a:clrScheme name="">
      <a:dk1>
        <a:srgbClr val="000000"/>
      </a:dk1>
      <a:lt1>
        <a:srgbClr val="FFFFFF"/>
      </a:lt1>
      <a:dk2>
        <a:srgbClr val="000000"/>
      </a:dk2>
      <a:lt2>
        <a:srgbClr val="0000FF"/>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pot">
      <a:majorFont>
        <a:latin typeface="Times New Roman"/>
        <a:ea typeface=""/>
        <a:cs typeface=""/>
      </a:majorFont>
      <a:minorFont>
        <a:latin typeface="Times New Roman"/>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pot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pot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pot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pot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Designs\Professional.pot</Template>
  <TotalTime>53494</TotalTime>
  <Words>9703</Words>
  <Application>Microsoft Office PowerPoint</Application>
  <PresentationFormat>On-screen Show (4:3)</PresentationFormat>
  <Paragraphs>1049</Paragraphs>
  <Slides>125</Slides>
  <Notes>0</Notes>
  <HiddenSlides>17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125</vt:i4>
      </vt:variant>
    </vt:vector>
  </HeadingPairs>
  <TitlesOfParts>
    <vt:vector size="139" baseType="lpstr">
      <vt:lpstr>Arial</vt:lpstr>
      <vt:lpstr>Arial Narrow</vt:lpstr>
      <vt:lpstr>Batang</vt:lpstr>
      <vt:lpstr>Brush Script</vt:lpstr>
      <vt:lpstr>BrushScript-Normal-Italic</vt:lpstr>
      <vt:lpstr>Calibri</vt:lpstr>
      <vt:lpstr>Monotype Sorts</vt:lpstr>
      <vt:lpstr>Symbol</vt:lpstr>
      <vt:lpstr>Times New Roman</vt:lpstr>
      <vt:lpstr>Professional</vt:lpstr>
      <vt:lpstr>Photo Editor Photo</vt:lpstr>
      <vt:lpstr>Equation</vt:lpstr>
      <vt:lpstr>Document</vt:lpstr>
      <vt:lpstr>Microsoft Word Document</vt:lpstr>
      <vt:lpstr>Chapter 15 - DIB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ENTC - TAMU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Focused       Calibrations</dc:title>
  <dc:creator>Dr Fink</dc:creator>
  <cp:lastModifiedBy>Chen, Degang J </cp:lastModifiedBy>
  <cp:revision>417</cp:revision>
  <cp:lastPrinted>1998-12-03T15:38:24Z</cp:lastPrinted>
  <dcterms:created xsi:type="dcterms:W3CDTF">1998-08-10T21:57:32Z</dcterms:created>
  <dcterms:modified xsi:type="dcterms:W3CDTF">2018-03-30T17:09:55Z</dcterms:modified>
</cp:coreProperties>
</file>