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2"/>
  </p:notesMasterIdLst>
  <p:handoutMasterIdLst>
    <p:handoutMasterId r:id="rId83"/>
  </p:handoutMasterIdLst>
  <p:sldIdLst>
    <p:sldId id="256" r:id="rId2"/>
    <p:sldId id="485" r:id="rId3"/>
    <p:sldId id="487" r:id="rId4"/>
    <p:sldId id="477" r:id="rId5"/>
    <p:sldId id="490" r:id="rId6"/>
    <p:sldId id="483" r:id="rId7"/>
    <p:sldId id="491" r:id="rId8"/>
    <p:sldId id="482" r:id="rId9"/>
    <p:sldId id="492" r:id="rId10"/>
    <p:sldId id="465" r:id="rId11"/>
    <p:sldId id="466" r:id="rId12"/>
    <p:sldId id="459" r:id="rId13"/>
    <p:sldId id="278" r:id="rId14"/>
    <p:sldId id="281" r:id="rId15"/>
    <p:sldId id="454" r:id="rId16"/>
    <p:sldId id="458" r:id="rId17"/>
    <p:sldId id="456" r:id="rId18"/>
    <p:sldId id="457" r:id="rId19"/>
    <p:sldId id="455" r:id="rId20"/>
    <p:sldId id="471" r:id="rId21"/>
    <p:sldId id="488" r:id="rId22"/>
    <p:sldId id="489" r:id="rId23"/>
    <p:sldId id="460" r:id="rId24"/>
    <p:sldId id="472" r:id="rId25"/>
    <p:sldId id="284" r:id="rId26"/>
    <p:sldId id="303" r:id="rId27"/>
    <p:sldId id="461" r:id="rId28"/>
    <p:sldId id="288" r:id="rId29"/>
    <p:sldId id="289" r:id="rId30"/>
    <p:sldId id="373" r:id="rId31"/>
    <p:sldId id="290" r:id="rId32"/>
    <p:sldId id="399" r:id="rId33"/>
    <p:sldId id="291" r:id="rId34"/>
    <p:sldId id="398" r:id="rId35"/>
    <p:sldId id="292" r:id="rId36"/>
    <p:sldId id="400" r:id="rId37"/>
    <p:sldId id="448" r:id="rId38"/>
    <p:sldId id="293" r:id="rId39"/>
    <p:sldId id="304" r:id="rId40"/>
    <p:sldId id="402" r:id="rId41"/>
    <p:sldId id="403" r:id="rId42"/>
    <p:sldId id="404" r:id="rId43"/>
    <p:sldId id="305" r:id="rId44"/>
    <p:sldId id="295" r:id="rId45"/>
    <p:sldId id="296" r:id="rId46"/>
    <p:sldId id="369" r:id="rId47"/>
    <p:sldId id="370" r:id="rId48"/>
    <p:sldId id="406" r:id="rId49"/>
    <p:sldId id="462" r:id="rId50"/>
    <p:sldId id="447" r:id="rId51"/>
    <p:sldId id="409" r:id="rId52"/>
    <p:sldId id="410" r:id="rId53"/>
    <p:sldId id="411" r:id="rId54"/>
    <p:sldId id="413" r:id="rId55"/>
    <p:sldId id="414" r:id="rId56"/>
    <p:sldId id="416" r:id="rId57"/>
    <p:sldId id="417" r:id="rId58"/>
    <p:sldId id="419" r:id="rId59"/>
    <p:sldId id="420" r:id="rId60"/>
    <p:sldId id="463" r:id="rId61"/>
    <p:sldId id="364" r:id="rId62"/>
    <p:sldId id="354" r:id="rId63"/>
    <p:sldId id="493" r:id="rId64"/>
    <p:sldId id="359" r:id="rId65"/>
    <p:sldId id="422" r:id="rId66"/>
    <p:sldId id="423" r:id="rId67"/>
    <p:sldId id="424" r:id="rId68"/>
    <p:sldId id="425" r:id="rId69"/>
    <p:sldId id="431" r:id="rId70"/>
    <p:sldId id="432" r:id="rId71"/>
    <p:sldId id="433" r:id="rId72"/>
    <p:sldId id="434" r:id="rId73"/>
    <p:sldId id="443" r:id="rId74"/>
    <p:sldId id="444" r:id="rId75"/>
    <p:sldId id="445" r:id="rId76"/>
    <p:sldId id="446" r:id="rId77"/>
    <p:sldId id="362" r:id="rId78"/>
    <p:sldId id="367" r:id="rId79"/>
    <p:sldId id="349" r:id="rId80"/>
    <p:sldId id="464" r:id="rId8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6633"/>
    <a:srgbClr val="CCFF99"/>
    <a:srgbClr val="006600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60"/>
  </p:normalViewPr>
  <p:slideViewPr>
    <p:cSldViewPr>
      <p:cViewPr>
        <p:scale>
          <a:sx n="90" d="100"/>
          <a:sy n="90" d="100"/>
        </p:scale>
        <p:origin x="-1026" y="-5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16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101.wmf"/><Relationship Id="rId1" Type="http://schemas.openxmlformats.org/officeDocument/2006/relationships/image" Target="../media/image98.wmf"/><Relationship Id="rId4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898B0-6B56-4507-B364-A53D90F08889}" type="datetimeFigureOut">
              <a:rPr lang="en-US" smtClean="0"/>
              <a:pPr/>
              <a:t>4/12/2014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2937A-8A59-40DD-93E1-3B4929DB6E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0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4370A-1DE9-4121-94AB-E85EDFEF42C9}" type="datetimeFigureOut">
              <a:rPr lang="zh-TW" altLang="en-US" smtClean="0"/>
              <a:pPr/>
              <a:t>2014/4/12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301B2-C3F1-42E6-B86A-1364622ED6E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91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01B2-C3F1-42E6-B86A-1364622ED6E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61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0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2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52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F415-3286-4628-85F3-D5BCB839D374}" type="slidenum">
              <a:rPr lang="en-US" altLang="zh-CN" smtClean="0"/>
              <a:pPr/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0557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01B2-C3F1-42E6-B86A-1364622ED6E8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16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01B2-C3F1-42E6-B86A-1364622ED6E8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246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01B2-C3F1-42E6-B86A-1364622ED6E8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763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301B2-C3F1-42E6-B86A-1364622ED6E8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25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0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0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87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4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69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5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01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3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3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84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1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0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41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03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56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66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45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58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F2(x,b0)could</a:t>
            </a:r>
            <a:r>
              <a:rPr lang="en-US" altLang="zh-CN" baseline="0" dirty="0" smtClean="0"/>
              <a:t> be larger than b1, F2(x,b1)could be </a:t>
            </a:r>
            <a:r>
              <a:rPr lang="en-US" altLang="zh-CN" baseline="0" smtClean="0"/>
              <a:t>less than b0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872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77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1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1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758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13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98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215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894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26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F415-3286-4628-85F3-D5BCB839D374}" type="slidenum">
              <a:rPr lang="en-US" altLang="zh-CN" smtClean="0"/>
              <a:pPr/>
              <a:t>77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7532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315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0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B08F9-5155-4108-8C31-BE8AAD59B3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5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E9456-ACBA-4336-8FFE-78F646D7F5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E9456-ACBA-4336-8FFE-78F646D7F5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23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E9456-ACBA-4336-8FFE-78F646D7F5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dirty="0" smtClean="0"/>
              <a:t>Click to edit Master sub-title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98573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00812396"/>
              </p:ext>
            </p:extLst>
          </p:nvPr>
        </p:nvGraphicFramePr>
        <p:xfrm>
          <a:off x="381000" y="1943100"/>
          <a:ext cx="8534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7" name="Visio" r:id="rId3" imgW="6105586" imgH="4076726" progId="Visio.Drawing.11">
                  <p:embed/>
                </p:oleObj>
              </mc:Choice>
              <mc:Fallback>
                <p:oleObj name="Visio" r:id="rId3" imgW="6105586" imgH="40767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43100"/>
                        <a:ext cx="85344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7512"/>
            <a:ext cx="8229600" cy="1219200"/>
          </a:xfrm>
        </p:spPr>
        <p:txBody>
          <a:bodyPr/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1688"/>
            <a:ext cx="8534400" cy="4876800"/>
          </a:xfrm>
        </p:spPr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63468298"/>
              </p:ext>
            </p:extLst>
          </p:nvPr>
        </p:nvGraphicFramePr>
        <p:xfrm>
          <a:off x="228600" y="457200"/>
          <a:ext cx="8534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1" name="Visio" r:id="rId3" imgW="6105586" imgH="4076726" progId="Visio.Drawing.11">
                  <p:embed/>
                </p:oleObj>
              </mc:Choice>
              <mc:Fallback>
                <p:oleObj name="Visio" r:id="rId3" imgW="6105586" imgH="40767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5344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1044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5843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altLang="zh-CN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10449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000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Visio_Drawing11.vsdx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Visio_Drawing43.vsdx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Visio_Drawing65.vsdx"/><Relationship Id="rId11" Type="http://schemas.openxmlformats.org/officeDocument/2006/relationships/image" Target="../media/image28.emf"/><Relationship Id="rId5" Type="http://schemas.openxmlformats.org/officeDocument/2006/relationships/image" Target="../media/image26.emf"/><Relationship Id="rId10" Type="http://schemas.openxmlformats.org/officeDocument/2006/relationships/package" Target="../embeddings/Microsoft_Visio_Drawing76.vsdx"/><Relationship Id="rId4" Type="http://schemas.openxmlformats.org/officeDocument/2006/relationships/package" Target="../embeddings/Microsoft_Visio_Drawing54.vsdx"/><Relationship Id="rId9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emf"/><Relationship Id="rId12" Type="http://schemas.openxmlformats.org/officeDocument/2006/relationships/package" Target="../embeddings/Microsoft_Visio_Drawing10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Visio_Drawing98.vsdx"/><Relationship Id="rId11" Type="http://schemas.openxmlformats.org/officeDocument/2006/relationships/image" Target="../media/image24.png"/><Relationship Id="rId5" Type="http://schemas.openxmlformats.org/officeDocument/2006/relationships/image" Target="../media/image31.emf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package" Target="../embeddings/Microsoft_Visio_Drawing87.vsdx"/><Relationship Id="rId9" Type="http://schemas.openxmlformats.org/officeDocument/2006/relationships/image" Target="../media/image30.emf"/><Relationship Id="rId1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Visio_Drawing1211.vsdx"/><Relationship Id="rId5" Type="http://schemas.openxmlformats.org/officeDocument/2006/relationships/image" Target="../media/image35.emf"/><Relationship Id="rId4" Type="http://schemas.openxmlformats.org/officeDocument/2006/relationships/package" Target="../embeddings/Microsoft_Visio_Drawing1110.vsd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1614.vsdx"/><Relationship Id="rId3" Type="http://schemas.openxmlformats.org/officeDocument/2006/relationships/image" Target="../media/image41.png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Visio_Drawing1513.vsdx"/><Relationship Id="rId5" Type="http://schemas.openxmlformats.org/officeDocument/2006/relationships/image" Target="../media/image39.emf"/><Relationship Id="rId4" Type="http://schemas.openxmlformats.org/officeDocument/2006/relationships/package" Target="../embeddings/Microsoft_Visio_Drawing1412.vsdx"/><Relationship Id="rId9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1917.vsdx"/><Relationship Id="rId3" Type="http://schemas.openxmlformats.org/officeDocument/2006/relationships/image" Target="../media/image46.png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Visio_Drawing1816.vsdx"/><Relationship Id="rId5" Type="http://schemas.openxmlformats.org/officeDocument/2006/relationships/image" Target="../media/image31.emf"/><Relationship Id="rId4" Type="http://schemas.openxmlformats.org/officeDocument/2006/relationships/package" Target="../embeddings/Microsoft_Visio_Drawing1715.vsdx"/><Relationship Id="rId9" Type="http://schemas.openxmlformats.org/officeDocument/2006/relationships/image" Target="../media/image4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01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emf"/><Relationship Id="rId4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2321.vsdx"/><Relationship Id="rId3" Type="http://schemas.openxmlformats.org/officeDocument/2006/relationships/image" Target="../media/image54.png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Visio_Drawing2220.vsdx"/><Relationship Id="rId5" Type="http://schemas.openxmlformats.org/officeDocument/2006/relationships/image" Target="../media/image51.emf"/><Relationship Id="rId4" Type="http://schemas.openxmlformats.org/officeDocument/2006/relationships/package" Target="../embeddings/Microsoft_Visio_Drawing2119.vsdx"/><Relationship Id="rId9" Type="http://schemas.openxmlformats.org/officeDocument/2006/relationships/image" Target="../media/image5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42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package" Target="../embeddings/Microsoft_Visio_Drawing2923.vsdx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png"/><Relationship Id="rId5" Type="http://schemas.openxmlformats.org/officeDocument/2006/relationships/image" Target="../media/image70.png"/><Relationship Id="rId4" Type="http://schemas.openxmlformats.org/officeDocument/2006/relationships/image" Target="../media/image60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4.emf"/><Relationship Id="rId5" Type="http://schemas.openxmlformats.org/officeDocument/2006/relationships/package" Target="../embeddings/Microsoft_Visio_Drawing3024.vsdx"/><Relationship Id="rId4" Type="http://schemas.openxmlformats.org/officeDocument/2006/relationships/image" Target="../media/image22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87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90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Microsoft_Visio_Drawing3326.vsdx"/><Relationship Id="rId5" Type="http://schemas.openxmlformats.org/officeDocument/2006/relationships/image" Target="../media/image91.emf"/><Relationship Id="rId4" Type="http://schemas.openxmlformats.org/officeDocument/2006/relationships/package" Target="../embeddings/Microsoft_Visio_Drawing3225.vsdx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01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99.wmf"/><Relationship Id="rId25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00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99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07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104.wmf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35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11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Degang </a:t>
            </a:r>
            <a:r>
              <a:rPr lang="en-US" dirty="0" smtClean="0"/>
              <a:t>Chen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0525" y="533400"/>
            <a:ext cx="82296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b="1" kern="0" dirty="0">
                <a:effectLst/>
              </a:rPr>
              <a:t>Feedback Loops and Trojan States: Hardware Threats to Cyber Security and Trusted Electronics</a:t>
            </a:r>
            <a:endParaRPr lang="en-US" b="1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multi-state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is a very powerful technique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egulates voltage, current, frequency, …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e-sensitizes PVT, disturbance, …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nhances  performance, linearity, …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nables learning, healing, adaptation, …</a:t>
            </a:r>
          </a:p>
          <a:p>
            <a:pPr lvl="1"/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eedback also creates problems</a:t>
            </a:r>
          </a:p>
          <a:p>
            <a:pPr lvl="1"/>
            <a:r>
              <a:rPr lang="en-US" dirty="0" smtClean="0"/>
              <a:t>Causes instability</a:t>
            </a:r>
          </a:p>
          <a:p>
            <a:pPr lvl="1"/>
            <a:r>
              <a:rPr lang="en-US" dirty="0" smtClean="0"/>
              <a:t>Introduces extra operating points</a:t>
            </a:r>
          </a:p>
          <a:p>
            <a:pPr lvl="1"/>
            <a:r>
              <a:rPr lang="en-US" dirty="0" smtClean="0"/>
              <a:t>Creates startup issues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Unpredictably kicks system into undesired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060835"/>
              </p:ext>
            </p:extLst>
          </p:nvPr>
        </p:nvGraphicFramePr>
        <p:xfrm>
          <a:off x="7410450" y="1066800"/>
          <a:ext cx="188595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4" name="Visio" r:id="rId3" imgW="2431602" imgH="3134446" progId="Visio.Drawing.11">
                  <p:embed/>
                </p:oleObj>
              </mc:Choice>
              <mc:Fallback>
                <p:oleObj name="Visio" r:id="rId3" imgW="2431602" imgH="3134446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1066800"/>
                        <a:ext cx="1885950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53516" y="3958118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 states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234223"/>
            <a:ext cx="195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Trojan states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Risk of Analog Trojan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1688"/>
            <a:ext cx="8534400" cy="5305312"/>
          </a:xfrm>
        </p:spPr>
        <p:txBody>
          <a:bodyPr/>
          <a:lstStyle/>
          <a:p>
            <a:r>
              <a:rPr lang="en-US" dirty="0" smtClean="0"/>
              <a:t>All non-trivial circuits vulnerable</a:t>
            </a:r>
          </a:p>
          <a:p>
            <a:pPr lvl="1"/>
            <a:r>
              <a:rPr lang="en-US" dirty="0" smtClean="0"/>
              <a:t>If containing analog blocks with feedback loops</a:t>
            </a:r>
          </a:p>
          <a:p>
            <a:r>
              <a:rPr lang="en-US" dirty="0" smtClean="0"/>
              <a:t>Increasingly widespread</a:t>
            </a:r>
          </a:p>
          <a:p>
            <a:pPr lvl="1"/>
            <a:r>
              <a:rPr lang="en-US" dirty="0" smtClean="0"/>
              <a:t>Young, inexperienced analog </a:t>
            </a:r>
            <a:r>
              <a:rPr lang="en-US" dirty="0" err="1" smtClean="0"/>
              <a:t>desigers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S</a:t>
            </a:r>
            <a:r>
              <a:rPr lang="en-US" dirty="0" smtClean="0"/>
              <a:t>marts” are becoming prevalent</a:t>
            </a:r>
          </a:p>
          <a:p>
            <a:r>
              <a:rPr lang="en-US" dirty="0" smtClean="0"/>
              <a:t>Consequences very severe </a:t>
            </a:r>
          </a:p>
          <a:p>
            <a:pPr lvl="1"/>
            <a:r>
              <a:rPr lang="en-US" dirty="0" smtClean="0"/>
              <a:t>Huge performance degradation or total failure</a:t>
            </a:r>
          </a:p>
          <a:p>
            <a:pPr lvl="1"/>
            <a:r>
              <a:rPr lang="en-US" dirty="0" smtClean="0"/>
              <a:t>Recovery only by power off and power on</a:t>
            </a:r>
          </a:p>
          <a:p>
            <a:r>
              <a:rPr lang="en-US" dirty="0" smtClean="0"/>
              <a:t>Truly insidious</a:t>
            </a:r>
          </a:p>
          <a:p>
            <a:pPr lvl="1"/>
            <a:r>
              <a:rPr lang="en-US" dirty="0"/>
              <a:t>No existing </a:t>
            </a:r>
            <a:r>
              <a:rPr lang="en-US" dirty="0" smtClean="0"/>
              <a:t>tools can </a:t>
            </a:r>
            <a:r>
              <a:rPr lang="en-US" dirty="0"/>
              <a:t>catch </a:t>
            </a:r>
            <a:r>
              <a:rPr lang="en-US" dirty="0" smtClean="0"/>
              <a:t>all Trojan states</a:t>
            </a:r>
          </a:p>
          <a:p>
            <a:pPr lvl="1"/>
            <a:r>
              <a:rPr lang="en-US" dirty="0"/>
              <a:t>Even if existence is known, </a:t>
            </a:r>
            <a:r>
              <a:rPr lang="en-US" dirty="0" smtClean="0"/>
              <a:t>extensive standard simulation </a:t>
            </a:r>
            <a:r>
              <a:rPr lang="en-US" dirty="0"/>
              <a:t>may </a:t>
            </a:r>
            <a:r>
              <a:rPr lang="en-US" dirty="0" smtClean="0"/>
              <a:t>still miss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1688"/>
            <a:ext cx="9144000" cy="4876800"/>
          </a:xfrm>
        </p:spPr>
        <p:txBody>
          <a:bodyPr/>
          <a:lstStyle/>
          <a:p>
            <a:r>
              <a:rPr lang="en-US" dirty="0" smtClean="0"/>
              <a:t>Introduction and Problem </a:t>
            </a:r>
            <a:r>
              <a:rPr lang="en-US" dirty="0"/>
              <a:t>Statement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Existing Approaches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Proposed Method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Loop Identification and </a:t>
            </a:r>
            <a:r>
              <a:rPr lang="en-US" b="0" dirty="0" smtClean="0">
                <a:solidFill>
                  <a:schemeClr val="tx1"/>
                </a:solidFill>
              </a:rPr>
              <a:t>break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altLang="zh-CN" b="0" dirty="0">
                <a:solidFill>
                  <a:schemeClr val="tx1"/>
                </a:solidFill>
              </a:rPr>
              <a:t>Replica method to avoid breaking NFL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Computationally </a:t>
            </a:r>
            <a:r>
              <a:rPr lang="en-US" b="0" dirty="0" smtClean="0">
                <a:solidFill>
                  <a:schemeClr val="tx1"/>
                </a:solidFill>
              </a:rPr>
              <a:t>efficient </a:t>
            </a:r>
            <a:r>
              <a:rPr lang="en-US" b="0" dirty="0">
                <a:solidFill>
                  <a:schemeClr val="tx1"/>
                </a:solidFill>
              </a:rPr>
              <a:t>v</a:t>
            </a:r>
            <a:r>
              <a:rPr lang="en-US" b="0" dirty="0" smtClean="0">
                <a:solidFill>
                  <a:schemeClr val="tx1"/>
                </a:solidFill>
              </a:rPr>
              <a:t>erification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7500" y="1066800"/>
            <a:ext cx="8305800" cy="4419600"/>
          </a:xfrm>
        </p:spPr>
        <p:txBody>
          <a:bodyPr/>
          <a:lstStyle/>
          <a:p>
            <a:pPr lvl="1"/>
            <a:r>
              <a:rPr lang="en-US" sz="2800" b="0" dirty="0" smtClean="0">
                <a:solidFill>
                  <a:schemeClr val="tx1"/>
                </a:solidFill>
              </a:rPr>
              <a:t>Experience </a:t>
            </a:r>
            <a:r>
              <a:rPr lang="en-US" sz="2800" b="0" dirty="0" smtClean="0">
                <a:solidFill>
                  <a:schemeClr val="tx1"/>
                </a:solidFill>
              </a:rPr>
              <a:t>and intuition used to identify start-up problems</a:t>
            </a:r>
          </a:p>
          <a:p>
            <a:pPr lvl="1"/>
            <a:r>
              <a:rPr lang="en-US" sz="2800" b="0" dirty="0" smtClean="0">
                <a:solidFill>
                  <a:schemeClr val="tx1"/>
                </a:solidFill>
              </a:rPr>
              <a:t>Occasionally need for start-up missed</a:t>
            </a:r>
          </a:p>
          <a:p>
            <a:pPr lvl="1"/>
            <a:r>
              <a:rPr lang="en-US" sz="2800" b="0" dirty="0" smtClean="0">
                <a:solidFill>
                  <a:schemeClr val="tx1"/>
                </a:solidFill>
              </a:rPr>
              <a:t>Often attempt to verify </a:t>
            </a:r>
            <a:r>
              <a:rPr lang="en-US" sz="2800" b="0" dirty="0">
                <a:solidFill>
                  <a:schemeClr val="tx1"/>
                </a:solidFill>
              </a:rPr>
              <a:t>start-up </a:t>
            </a:r>
            <a:r>
              <a:rPr lang="en-US" sz="2800" b="0" dirty="0" smtClean="0">
                <a:solidFill>
                  <a:schemeClr val="tx1"/>
                </a:solidFill>
              </a:rPr>
              <a:t>effectiveness with transient </a:t>
            </a:r>
            <a:r>
              <a:rPr lang="en-US" sz="2800" b="0" dirty="0">
                <a:solidFill>
                  <a:schemeClr val="tx1"/>
                </a:solidFill>
              </a:rPr>
              <a:t>simulation </a:t>
            </a:r>
            <a:endParaRPr lang="en-US" sz="2800" b="0" dirty="0" smtClean="0">
              <a:solidFill>
                <a:schemeClr val="tx1"/>
              </a:solidFill>
            </a:endParaRPr>
          </a:p>
          <a:p>
            <a:pPr lvl="2"/>
            <a:r>
              <a:rPr lang="en-US" sz="2400" b="0" dirty="0">
                <a:solidFill>
                  <a:schemeClr val="tx1"/>
                </a:solidFill>
              </a:rPr>
              <a:t>Heuristic</a:t>
            </a:r>
          </a:p>
          <a:p>
            <a:pPr lvl="2"/>
            <a:r>
              <a:rPr lang="en-US" sz="2400" b="0" dirty="0" smtClean="0">
                <a:solidFill>
                  <a:schemeClr val="tx1"/>
                </a:solidFill>
              </a:rPr>
              <a:t>Time consuming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Multiple operating points may still </a:t>
            </a:r>
            <a:r>
              <a:rPr lang="en-US" sz="2400" dirty="0" smtClean="0">
                <a:solidFill>
                  <a:schemeClr val="tx1"/>
                </a:solidFill>
              </a:rPr>
              <a:t>exist !!!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Transient Simulation</a:t>
            </a: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685800" y="1050836"/>
            <a:ext cx="266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400" dirty="0" smtClean="0"/>
              <a:t>DC simulation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DD</a:t>
            </a:r>
            <a:r>
              <a:rPr lang="en-US" sz="2000" dirty="0" smtClean="0"/>
              <a:t>=1.8V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OL</a:t>
            </a:r>
            <a:r>
              <a:rPr lang="en-US" sz="2000" dirty="0" smtClean="0"/>
              <a:t>=0.5V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075954"/>
            <a:ext cx="336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Transient simulation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30671" y="4572000"/>
            <a:ext cx="409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 threshold based temperature sensor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370" y="5029200"/>
            <a:ext cx="870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Everything looks fine with </a:t>
            </a:r>
            <a:r>
              <a:rPr lang="en-US" sz="2400" dirty="0" smtClean="0">
                <a:solidFill>
                  <a:srgbClr val="FF0000"/>
                </a:solidFill>
              </a:rPr>
              <a:t>this </a:t>
            </a:r>
            <a:r>
              <a:rPr lang="en-US" sz="2400" dirty="0" smtClean="0">
                <a:solidFill>
                  <a:srgbClr val="FF0000"/>
                </a:solidFill>
              </a:rPr>
              <a:t>approach. But it has multi-states!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4083" y="5507503"/>
            <a:ext cx="4985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OP     V</a:t>
            </a:r>
            <a:r>
              <a:rPr lang="en-US" baseline="-25000" dirty="0" smtClean="0"/>
              <a:t>OL</a:t>
            </a:r>
            <a:r>
              <a:rPr lang="en-US" dirty="0" smtClean="0"/>
              <a:t>:  0.5V      80mV      7mV</a:t>
            </a:r>
            <a:br>
              <a:rPr lang="en-US" dirty="0" smtClean="0"/>
            </a:br>
            <a:r>
              <a:rPr lang="en-US" dirty="0" smtClean="0"/>
              <a:t>            V</a:t>
            </a:r>
            <a:r>
              <a:rPr lang="en-US" baseline="-25000" dirty="0" smtClean="0"/>
              <a:t>OH</a:t>
            </a:r>
            <a:r>
              <a:rPr lang="en-US" dirty="0" smtClean="0"/>
              <a:t>: 1.16V    0.2V        18mV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08330"/>
              </p:ext>
            </p:extLst>
          </p:nvPr>
        </p:nvGraphicFramePr>
        <p:xfrm>
          <a:off x="2076986" y="1905000"/>
          <a:ext cx="1885414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5" name="Visio" r:id="rId4" imgW="2431602" imgH="3134446" progId="Visio.Drawing.11">
                  <p:embed/>
                </p:oleObj>
              </mc:Choice>
              <mc:Fallback>
                <p:oleObj name="Visio" r:id="rId4" imgW="2431602" imgH="31344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6986" y="1905000"/>
                        <a:ext cx="1885414" cy="270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40858"/>
              </p:ext>
            </p:extLst>
          </p:nvPr>
        </p:nvGraphicFramePr>
        <p:xfrm>
          <a:off x="4234406" y="1720294"/>
          <a:ext cx="3164935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6" name="Visio" r:id="rId6" imgW="3635935" imgH="3288249" progId="Visio.Drawing.11">
                  <p:embed/>
                </p:oleObj>
              </mc:Choice>
              <mc:Fallback>
                <p:oleObj name="Visio" r:id="rId6" imgW="3635935" imgH="32882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4406" y="1720294"/>
                        <a:ext cx="3164935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5600" y="1727200"/>
            <a:ext cx="609600" cy="2082800"/>
          </a:xfrm>
          <a:prstGeom prst="ellipse">
            <a:avLst/>
          </a:prstGeom>
          <a:solidFill>
            <a:srgbClr val="C00000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0044" y="6153834"/>
            <a:ext cx="84029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Wang, Yen-Ting, Degang J. Chen, and Randall L. Geiger. "Effectiveness of Circuit-level Continuation Methods for Trojan State Elimination Verification." In Circuits and Systems (MWSCAS), 2013 IEEE 56th International Midwest Symposium on, pp. 1043-1046. IEEE, 2013</a:t>
            </a:r>
            <a:r>
              <a:rPr lang="en-US" sz="1050" dirty="0" smtClean="0"/>
              <a:t>.</a:t>
            </a:r>
          </a:p>
          <a:p>
            <a:r>
              <a:rPr lang="en-US" sz="1050" dirty="0"/>
              <a:t>Wang, Yen-Ting, Degang Chen, and Randall L. Geiger. "Practical methods for verifying removal of Trojan stable operating points." In Circuits and Systems (ISCAS), 2013 IEEE International Symposium on, pp. 2658-2661. IEEE, 2013.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195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5562600"/>
            <a:ext cx="7962900" cy="8726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finding operating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5910"/>
            <a:ext cx="8534400" cy="4334289"/>
          </a:xfrm>
        </p:spPr>
        <p:txBody>
          <a:bodyPr/>
          <a:lstStyle/>
          <a:p>
            <a:r>
              <a:rPr lang="en-US" dirty="0" err="1"/>
              <a:t>Homotopy</a:t>
            </a:r>
            <a:r>
              <a:rPr lang="en-US" dirty="0"/>
              <a:t>- Green, </a:t>
            </a:r>
            <a:r>
              <a:rPr lang="en-US" dirty="0" err="1"/>
              <a:t>Trajkovic</a:t>
            </a:r>
            <a:r>
              <a:rPr lang="en-US" dirty="0"/>
              <a:t>, </a:t>
            </a:r>
            <a:r>
              <a:rPr lang="en-US" dirty="0" err="1" smtClean="0"/>
              <a:t>Tadeusiewicz</a:t>
            </a:r>
            <a:endParaRPr lang="en-US" dirty="0" smtClean="0"/>
          </a:p>
          <a:p>
            <a:pPr lvl="1"/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Linear Homotopy</a:t>
            </a:r>
            <a:endParaRPr lang="en-US" sz="2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Arc-length </a:t>
            </a:r>
            <a:r>
              <a:rPr 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continuation</a:t>
            </a:r>
          </a:p>
          <a:p>
            <a:pPr lvl="1"/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Newton methods</a:t>
            </a:r>
          </a:p>
          <a:p>
            <a:pPr lvl="1"/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Finds most operating points for simple circuits</a:t>
            </a:r>
            <a:endParaRPr lang="en-US" sz="2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Piecewise linear </a:t>
            </a:r>
            <a:r>
              <a:rPr lang="en-US" dirty="0" smtClean="0"/>
              <a:t>approximation– Chua</a:t>
            </a:r>
          </a:p>
          <a:p>
            <a:pPr lvl="1"/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Finds all operating points (in infinite time)</a:t>
            </a:r>
            <a:endParaRPr lang="en-US" sz="2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Interval algorithm- Yamamura</a:t>
            </a:r>
            <a:endParaRPr lang="en-US" sz="2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Simplex algorithm Yamamura</a:t>
            </a:r>
          </a:p>
          <a:p>
            <a:pPr lvl="1"/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Practically applicable to only small circuits</a:t>
            </a:r>
          </a:p>
          <a:p>
            <a:pPr lvl="1"/>
            <a:endParaRPr lang="en-US" b="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" y="576811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Finding all operating points is </a:t>
            </a:r>
            <a:r>
              <a:rPr lang="en-US" sz="2400" b="1" i="1" dirty="0" smtClean="0">
                <a:solidFill>
                  <a:srgbClr val="FF0000"/>
                </a:solidFill>
              </a:rPr>
              <a:t>an </a:t>
            </a:r>
            <a:r>
              <a:rPr lang="en-US" sz="2400" b="1" i="1" dirty="0" smtClean="0">
                <a:solidFill>
                  <a:srgbClr val="FF0000"/>
                </a:solidFill>
              </a:rPr>
              <a:t>open </a:t>
            </a:r>
            <a:r>
              <a:rPr lang="en-US" sz="2400" b="1" i="1" dirty="0" smtClean="0">
                <a:solidFill>
                  <a:srgbClr val="FF0000"/>
                </a:solidFill>
              </a:rPr>
              <a:t>problem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379" y="1676400"/>
            <a:ext cx="2264367" cy="1147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43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2" y="-88418"/>
            <a:ext cx="8014607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DC OP Analysis </a:t>
            </a:r>
            <a:r>
              <a:rPr lang="en-US" dirty="0" smtClean="0"/>
              <a:t>by Formal </a:t>
            </a:r>
            <a:r>
              <a:rPr lang="en-US" dirty="0" smtClean="0"/>
              <a:t>Approach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886700" cy="34880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Verifying the start-up of Oscillator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Proposed method</a:t>
            </a:r>
          </a:p>
          <a:p>
            <a:pPr lvl="1" indent="-342900">
              <a:buAutoNum type="arabicPeriod"/>
            </a:pP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Locate all equilibrium points </a:t>
            </a:r>
          </a:p>
          <a:p>
            <a:pPr lvl="2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ODE model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SAT (</a:t>
            </a:r>
            <a:r>
              <a:rPr lang="en-US" sz="2200" dirty="0" err="1" smtClean="0">
                <a:solidFill>
                  <a:schemeClr val="tx1"/>
                </a:solidFill>
              </a:rPr>
              <a:t>satisfiability</a:t>
            </a:r>
            <a:r>
              <a:rPr lang="en-US" sz="2200" dirty="0" smtClean="0">
                <a:solidFill>
                  <a:schemeClr val="tx1"/>
                </a:solidFill>
              </a:rPr>
              <a:t>) (NP-complete problem)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42900" lvl="1" indent="0">
              <a:buNone/>
            </a:pPr>
            <a:r>
              <a:rPr lang="en-US" sz="2200" b="0" dirty="0" smtClean="0">
                <a:solidFill>
                  <a:schemeClr val="tx1"/>
                </a:solidFill>
              </a:rPr>
              <a:t> 2.  Test the stability </a:t>
            </a: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all equilibrium points by find the eigenvalue</a:t>
            </a:r>
            <a:r>
              <a:rPr lang="en-US" sz="2200" b="0" dirty="0" smtClean="0">
                <a:solidFill>
                  <a:schemeClr val="tx1"/>
                </a:solidFill>
              </a:rPr>
              <a:t> of </a:t>
            </a:r>
            <a:r>
              <a:rPr lang="en-US" sz="2200" b="0" dirty="0" err="1" smtClean="0">
                <a:solidFill>
                  <a:schemeClr val="tx1"/>
                </a:solidFill>
              </a:rPr>
              <a:t>Jacobian</a:t>
            </a:r>
            <a:r>
              <a:rPr lang="en-US" sz="2200" b="0" dirty="0" smtClean="0">
                <a:solidFill>
                  <a:schemeClr val="tx1"/>
                </a:solidFill>
              </a:rPr>
              <a:t> matrix</a:t>
            </a:r>
          </a:p>
          <a:p>
            <a:pPr lvl="1" indent="-342900">
              <a:buAutoNum type="arabicPeriod" startAt="3"/>
            </a:pP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Oscillator should have no stable operating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1E413-B6EF-4F73-BFDB-74DDE11F665C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742" y="4876800"/>
            <a:ext cx="7950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[1] M</a:t>
            </a:r>
            <a:r>
              <a:rPr lang="en-US" sz="14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H. </a:t>
            </a:r>
            <a:r>
              <a:rPr lang="en-US" sz="1400" dirty="0" err="1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Zaki</a:t>
            </a:r>
            <a:r>
              <a:rPr lang="en-US" sz="14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I. M. Mitchell, and M. R. </a:t>
            </a:r>
            <a:r>
              <a:rPr lang="en-US" sz="1400" dirty="0" err="1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Greenstreet</a:t>
            </a:r>
            <a:r>
              <a:rPr lang="en-US" sz="14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“DC operating point analysis - a formal approach,” in Proceedings of Formal Veriﬁcation of Analog Circuits (FAC), 2009.</a:t>
            </a:r>
            <a:endParaRPr lang="en-US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0" y="-188278"/>
            <a:ext cx="8775092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SAT-based </a:t>
            </a:r>
            <a:r>
              <a:rPr lang="en-US" dirty="0"/>
              <a:t>Formal Analog </a:t>
            </a:r>
            <a:r>
              <a:rPr lang="en-US" dirty="0" smtClean="0"/>
              <a:t>Verification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8" y="962032"/>
            <a:ext cx="8188361" cy="3381368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1" indent="0" algn="just">
              <a:buNone/>
            </a:pP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SPICE based simulators are often hard to verify the circuit across a range of process, environmental conditions, etc. </a:t>
            </a:r>
            <a:r>
              <a:rPr 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hey also suffer from the deficiency to identify the circuits over a range of operating conditions.</a:t>
            </a:r>
            <a:r>
              <a:rPr lang="en-US" sz="2200" b="0" dirty="0" smtClean="0">
                <a:solidFill>
                  <a:schemeClr val="tx1"/>
                </a:solidFill>
              </a:rPr>
              <a:t>  </a:t>
            </a:r>
          </a:p>
          <a:p>
            <a:pPr algn="just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Proposed method</a:t>
            </a:r>
          </a:p>
          <a:p>
            <a:pPr lvl="1" indent="-342900" algn="just">
              <a:buFont typeface="+mj-lt"/>
              <a:buAutoNum type="arabicPeriod"/>
            </a:pPr>
            <a:r>
              <a:rPr lang="en-US" sz="2200" b="0" dirty="0">
                <a:solidFill>
                  <a:schemeClr val="tx1"/>
                </a:solidFill>
              </a:rPr>
              <a:t>Replace the </a:t>
            </a:r>
            <a:r>
              <a:rPr lang="en-US" sz="2200" b="0" dirty="0" smtClean="0">
                <a:solidFill>
                  <a:schemeClr val="tx1"/>
                </a:solidFill>
              </a:rPr>
              <a:t>nonlinear analog </a:t>
            </a:r>
            <a:r>
              <a:rPr lang="en-US" sz="2200" b="0" dirty="0" smtClean="0">
                <a:solidFill>
                  <a:schemeClr val="tx1"/>
                </a:solidFill>
              </a:rPr>
              <a:t>models </a:t>
            </a:r>
            <a:r>
              <a:rPr lang="en-US" sz="2200" b="0" dirty="0">
                <a:solidFill>
                  <a:schemeClr val="tx1"/>
                </a:solidFill>
              </a:rPr>
              <a:t>with </a:t>
            </a:r>
            <a:r>
              <a:rPr lang="en-US" sz="2200" b="0" i="1" dirty="0">
                <a:solidFill>
                  <a:schemeClr val="tx1"/>
                </a:solidFill>
              </a:rPr>
              <a:t>discretized device I-V tables </a:t>
            </a:r>
            <a:endParaRPr lang="en-US" sz="2200" b="0" i="1" dirty="0" smtClean="0">
              <a:solidFill>
                <a:schemeClr val="tx1"/>
              </a:solidFill>
            </a:endParaRPr>
          </a:p>
          <a:p>
            <a:pPr lvl="1" indent="-342900" algn="just">
              <a:buFont typeface="+mj-lt"/>
              <a:buAutoNum type="arabicPeriod"/>
            </a:pP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Combine the </a:t>
            </a:r>
            <a:r>
              <a:rPr lang="en-US" sz="22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I-V </a:t>
            </a:r>
            <a:r>
              <a:rPr lang="en-US" sz="22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tables</a:t>
            </a: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with the KCL constraints</a:t>
            </a:r>
            <a:r>
              <a:rPr lang="en-US" sz="2200" b="0" dirty="0" smtClean="0">
                <a:solidFill>
                  <a:schemeClr val="tx1"/>
                </a:solidFill>
              </a:rPr>
              <a:t> to formulate SAT problems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9347" y="1028700"/>
            <a:ext cx="5809059" cy="6536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490366" y="5715000"/>
            <a:ext cx="8058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[1] S</a:t>
            </a:r>
            <a:r>
              <a:rPr lang="en-US" sz="14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Tiwary</a:t>
            </a:r>
            <a:r>
              <a:rPr lang="en-US" sz="14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A. Gupta, J. Phillips, C. </a:t>
            </a:r>
            <a:r>
              <a:rPr lang="en-US" sz="1400" dirty="0" err="1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Pinello</a:t>
            </a:r>
            <a:r>
              <a:rPr lang="en-US" sz="14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R. </a:t>
            </a:r>
            <a:r>
              <a:rPr lang="en-US" sz="1400" dirty="0" err="1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Zlatanovici</a:t>
            </a:r>
            <a:r>
              <a:rPr lang="en-US" sz="14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"First Steps Towards SAT-based Formal Analog Verification," IEEE/ACM ICCAD, Nov. 2009. </a:t>
            </a:r>
            <a:endParaRPr lang="en-US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5244" y="896024"/>
            <a:ext cx="862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Tiwary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144000" cy="1219200"/>
          </a:xfrm>
        </p:spPr>
        <p:txBody>
          <a:bodyPr>
            <a:normAutofit/>
          </a:bodyPr>
          <a:lstStyle/>
          <a:p>
            <a:r>
              <a:rPr lang="en-US" dirty="0"/>
              <a:t>Simulation-Assisted Formal Verification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338" y="965200"/>
            <a:ext cx="8534400" cy="42291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Problem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1" indent="0" algn="just">
              <a:buNone/>
            </a:pP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terms of transient </a:t>
            </a: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verification, the SMT solvers is </a:t>
            </a:r>
            <a:r>
              <a:rPr 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computationally intensive to verify dynamic properties of nonlinear AMS </a:t>
            </a: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circuits.</a:t>
            </a:r>
          </a:p>
          <a:p>
            <a:pPr algn="just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Proposed method</a:t>
            </a:r>
          </a:p>
          <a:p>
            <a:pPr lvl="1" indent="-342900" algn="just">
              <a:buFont typeface="+mj-lt"/>
              <a:buAutoNum type="arabicPeriod"/>
            </a:pP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Randomly </a:t>
            </a:r>
            <a:r>
              <a:rPr 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sampled </a:t>
            </a: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transient simulations </a:t>
            </a:r>
            <a:r>
              <a:rPr 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</a:t>
            </a: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first </a:t>
            </a:r>
            <a:r>
              <a:rPr 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applied to quickly explore the reachable state </a:t>
            </a: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space and then </a:t>
            </a:r>
            <a:r>
              <a:rPr lang="en-US" sz="2200" b="0" dirty="0" smtClean="0">
                <a:solidFill>
                  <a:schemeClr val="tx1"/>
                </a:solidFill>
              </a:rPr>
              <a:t>SMT </a:t>
            </a:r>
            <a:r>
              <a:rPr lang="en-US" sz="2200" b="0" dirty="0">
                <a:solidFill>
                  <a:schemeClr val="tx1"/>
                </a:solidFill>
              </a:rPr>
              <a:t>solver is invoked </a:t>
            </a:r>
            <a:r>
              <a:rPr 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</a:t>
            </a: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ensure the </a:t>
            </a:r>
            <a:r>
              <a:rPr lang="en-US" sz="22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conservativeness</a:t>
            </a:r>
            <a:r>
              <a:rPr lang="en-US" sz="2200" b="0" dirty="0" smtClean="0">
                <a:solidFill>
                  <a:schemeClr val="tx1"/>
                </a:solidFill>
              </a:rPr>
              <a:t>.</a:t>
            </a:r>
          </a:p>
          <a:p>
            <a:pPr lvl="1" indent="-342900" algn="just">
              <a:buFont typeface="+mj-lt"/>
              <a:buAutoNum type="arabicPeriod"/>
            </a:pP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Bayesian inference based on random simulation history is used as tradeoff between the runtime costs of simulation and SMT solving.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9347" y="1028700"/>
            <a:ext cx="5809059" cy="6536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489347" y="5544553"/>
            <a:ext cx="8078183" cy="703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[1] L</a:t>
            </a:r>
            <a:r>
              <a:rPr lang="en-US" sz="14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Yin, Y. Deng and P. Li, “Simulation-Assisted Formal Verification of Nonlinear Mixed-Signal Circuits with Bayesian Inference Guidance” IEEE </a:t>
            </a:r>
            <a:r>
              <a:rPr lang="en-US" sz="1400" dirty="0" err="1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Trans.on</a:t>
            </a:r>
            <a:r>
              <a:rPr lang="en-US" sz="1400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CAD, July 2013</a:t>
            </a:r>
            <a:endParaRPr lang="en-US" sz="28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844034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Peng</a:t>
            </a:r>
            <a:r>
              <a:rPr lang="en-US" i="1" dirty="0"/>
              <a:t> Li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10" y="-68550"/>
            <a:ext cx="8785403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State Space Approach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37" y="1355526"/>
            <a:ext cx="8446232" cy="4307281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/>
              <a:t>Avoids NP-complete SAT problem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 major steps in the method: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Take 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certain 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 of samples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the initial state space of a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circuit, perform multiple steps of transient simulations</a:t>
            </a:r>
            <a:endParaRPr lang="en-US" sz="20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Cluster Splitting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Detection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after </a:t>
            </a:r>
            <a:r>
              <a:rPr lang="en-US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transient 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simulation: </a:t>
            </a:r>
            <a:endParaRPr lang="en-US" sz="20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 indent="-342900" algn="just">
              <a:spcAft>
                <a:spcPts val="600"/>
              </a:spcAft>
            </a:pPr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examine </a:t>
            </a: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distributions of the resulting circuit states using clustering </a:t>
            </a:r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analysis; </a:t>
            </a:r>
          </a:p>
          <a:p>
            <a:pPr lvl="2" indent="-342900" algn="just">
              <a:spcAft>
                <a:spcPts val="600"/>
              </a:spcAft>
            </a:pPr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more than one clusters are formed, global convergence failure</a:t>
            </a:r>
            <a:r>
              <a:rPr lang="en-US" sz="18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470099"/>
            <a:ext cx="2057400" cy="316706"/>
          </a:xfrm>
        </p:spPr>
        <p:txBody>
          <a:bodyPr/>
          <a:lstStyle/>
          <a:p>
            <a:fld id="{9E81E413-B6EF-4F73-BFDB-74DDE11F665C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9347" y="1028700"/>
            <a:ext cx="5809059" cy="6536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357653" y="5581471"/>
            <a:ext cx="8150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[1] 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Youn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J. Kim, M. Horowitz, "Global convergence analysis of mixed-signal systems," 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Design Automation </a:t>
            </a:r>
            <a:r>
              <a:rPr lang="en-US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Conference 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(DAC), 2011 48th ACM/EDAC/IEEE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, vol., no., pp.498,503, 5-9 June 2011</a:t>
            </a:r>
            <a:endParaRPr lang="en-US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[2] S.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Youn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J. Kim, "Preventing Global Convergence Failure in Mixed-Signal Systems via Indeterminate State (‘X’) Elimination," 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Circuits and Systems I: Regular Papers, IEEE Transactions on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, vol.60, no.10, pp.2561,2571, Oct. 2013</a:t>
            </a:r>
            <a:endParaRPr lang="en-US" sz="24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5562" y="1066800"/>
            <a:ext cx="2142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S. </a:t>
            </a:r>
            <a:r>
              <a:rPr lang="en-US" i="1" dirty="0" err="1"/>
              <a:t>Youn</a:t>
            </a:r>
            <a:r>
              <a:rPr lang="en-US" i="1" dirty="0"/>
              <a:t> and J.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1688"/>
            <a:ext cx="86106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 and Problem </a:t>
            </a:r>
            <a:r>
              <a:rPr lang="en-US" dirty="0">
                <a:solidFill>
                  <a:srgbClr val="FF0000"/>
                </a:solidFill>
              </a:rPr>
              <a:t>Statement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Hardware security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Feedback induced multi-state vulnerability</a:t>
            </a:r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Existing Approaches</a:t>
            </a:r>
            <a:endParaRPr lang="en-US" dirty="0" smtClean="0"/>
          </a:p>
          <a:p>
            <a:r>
              <a:rPr lang="en-US" dirty="0" smtClean="0"/>
              <a:t>Proposed Method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Loop Identification and </a:t>
            </a:r>
            <a:r>
              <a:rPr lang="en-US" b="0" dirty="0" smtClean="0">
                <a:solidFill>
                  <a:schemeClr val="tx1"/>
                </a:solidFill>
              </a:rPr>
              <a:t>break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altLang="zh-CN" b="0" dirty="0">
                <a:solidFill>
                  <a:schemeClr val="tx1"/>
                </a:solidFill>
              </a:rPr>
              <a:t>Replica method to avoid breaking NFL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Computationally </a:t>
            </a:r>
            <a:r>
              <a:rPr lang="en-US" b="0" dirty="0" smtClean="0">
                <a:solidFill>
                  <a:schemeClr val="tx1"/>
                </a:solidFill>
              </a:rPr>
              <a:t>efficient </a:t>
            </a:r>
            <a:r>
              <a:rPr lang="en-US" b="0" dirty="0">
                <a:solidFill>
                  <a:schemeClr val="tx1"/>
                </a:solidFill>
              </a:rPr>
              <a:t>v</a:t>
            </a:r>
            <a:r>
              <a:rPr lang="en-US" b="0" dirty="0" smtClean="0">
                <a:solidFill>
                  <a:schemeClr val="tx1"/>
                </a:solidFill>
              </a:rPr>
              <a:t>erification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51200" t="41377" r="4609" b="13324"/>
          <a:stretch/>
        </p:blipFill>
        <p:spPr bwMode="auto">
          <a:xfrm>
            <a:off x="0" y="3844607"/>
            <a:ext cx="9144000" cy="3013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Software </a:t>
            </a:r>
            <a:r>
              <a:rPr lang="en-US" dirty="0" err="1" smtClean="0"/>
              <a:t>Engr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r>
              <a:rPr lang="en-US" dirty="0"/>
              <a:t>: Security Development Lifecycle (SDL) </a:t>
            </a:r>
            <a:endParaRPr lang="en-US" dirty="0" smtClean="0"/>
          </a:p>
          <a:p>
            <a:r>
              <a:rPr lang="en-US" dirty="0" smtClean="0"/>
              <a:t>IBM’s </a:t>
            </a:r>
            <a:r>
              <a:rPr lang="en-US" dirty="0"/>
              <a:t>Secure Engineering Framework</a:t>
            </a:r>
            <a:endParaRPr lang="en-US" dirty="0" smtClean="0"/>
          </a:p>
          <a:p>
            <a:r>
              <a:rPr lang="en-US" dirty="0"/>
              <a:t>The Building Security In Maturity </a:t>
            </a:r>
            <a:r>
              <a:rPr lang="en-US" dirty="0" smtClean="0"/>
              <a:t>Model (</a:t>
            </a:r>
            <a:r>
              <a:rPr lang="en-US" dirty="0"/>
              <a:t>BSIMM)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425"/>
            <a:ext cx="9144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3124200"/>
            <a:ext cx="6623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</a:rPr>
              <a:t>Framework + requirements + verification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1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52400"/>
            <a:ext cx="8366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Intel’s HSDL: </a:t>
            </a:r>
          </a:p>
          <a:p>
            <a:r>
              <a:rPr lang="en-US" sz="3600" dirty="0" smtClean="0"/>
              <a:t>hardware security development lifecycle</a:t>
            </a:r>
            <a:endParaRPr lang="en-US" sz="3600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7627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8200"/>
            <a:ext cx="9143999" cy="5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9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1688"/>
            <a:ext cx="9144000" cy="4876800"/>
          </a:xfrm>
        </p:spPr>
        <p:txBody>
          <a:bodyPr/>
          <a:lstStyle/>
          <a:p>
            <a:r>
              <a:rPr lang="en-US" dirty="0" smtClean="0"/>
              <a:t>Introduction and Problem </a:t>
            </a:r>
            <a:r>
              <a:rPr lang="en-US" dirty="0"/>
              <a:t>Statement </a:t>
            </a:r>
            <a:endParaRPr lang="en-US" dirty="0" smtClean="0"/>
          </a:p>
          <a:p>
            <a:r>
              <a:rPr lang="en-US" dirty="0" smtClean="0"/>
              <a:t>Existing Approaches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Proposed Method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Loop Identification and </a:t>
            </a:r>
            <a:r>
              <a:rPr lang="en-US" b="0" dirty="0" smtClean="0">
                <a:solidFill>
                  <a:schemeClr val="tx1"/>
                </a:solidFill>
              </a:rPr>
              <a:t>break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altLang="zh-CN" b="0" dirty="0">
                <a:solidFill>
                  <a:schemeClr val="tx1"/>
                </a:solidFill>
              </a:rPr>
              <a:t>Replica method to avoid breaking NFL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Computationally </a:t>
            </a:r>
            <a:r>
              <a:rPr lang="en-US" b="0" dirty="0" smtClean="0">
                <a:solidFill>
                  <a:schemeClr val="tx1"/>
                </a:solidFill>
              </a:rPr>
              <a:t>efficient </a:t>
            </a:r>
            <a:r>
              <a:rPr lang="en-US" b="0" dirty="0">
                <a:solidFill>
                  <a:schemeClr val="tx1"/>
                </a:solidFill>
              </a:rPr>
              <a:t>v</a:t>
            </a:r>
            <a:r>
              <a:rPr lang="en-US" b="0" dirty="0" smtClean="0">
                <a:solidFill>
                  <a:schemeClr val="tx1"/>
                </a:solidFill>
              </a:rPr>
              <a:t>erification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7512"/>
            <a:ext cx="8229600" cy="1647712"/>
          </a:xfrm>
        </p:spPr>
        <p:txBody>
          <a:bodyPr/>
          <a:lstStyle/>
          <a:p>
            <a:r>
              <a:rPr lang="en-US" dirty="0" smtClean="0"/>
              <a:t>Integrated Design and Verification</a:t>
            </a:r>
            <a:br>
              <a:rPr lang="en-US" dirty="0" smtClean="0"/>
            </a:br>
            <a:r>
              <a:rPr lang="en-US" dirty="0" smtClean="0"/>
              <a:t>for hardware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4876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the long run: A security/verifiability aware framework for comprehensively dealing with specification, design, verification, validation, and testing</a:t>
            </a:r>
          </a:p>
          <a:p>
            <a:r>
              <a:rPr lang="en-US" dirty="0" smtClean="0"/>
              <a:t>Short term: </a:t>
            </a:r>
          </a:p>
          <a:p>
            <a:pPr lvl="1"/>
            <a:r>
              <a:rPr lang="en-US" dirty="0" smtClean="0"/>
              <a:t>Design requirements to ensure verifiability</a:t>
            </a:r>
          </a:p>
          <a:p>
            <a:pPr lvl="1"/>
            <a:r>
              <a:rPr lang="en-US" dirty="0" smtClean="0"/>
              <a:t>Design guidelines to reduce verification challenge</a:t>
            </a:r>
          </a:p>
          <a:p>
            <a:pPr lvl="1"/>
            <a:r>
              <a:rPr lang="en-US" dirty="0" smtClean="0"/>
              <a:t>Efficient verification tools for verifiable circuits</a:t>
            </a:r>
          </a:p>
          <a:p>
            <a:pPr lvl="1"/>
            <a:endParaRPr lang="en-US" dirty="0"/>
          </a:p>
          <a:p>
            <a:pPr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Never design non-verifiable circuit</a:t>
            </a:r>
          </a:p>
          <a:p>
            <a:pPr>
              <a:buFont typeface="Wingdings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Guaranteed verification when rules followed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69712" y="2139016"/>
            <a:ext cx="8434755" cy="15618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97614" y="942392"/>
            <a:ext cx="8434755" cy="11107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0" y="210379"/>
            <a:ext cx="8229600" cy="59735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Proposed Approach</a:t>
            </a:r>
            <a:endParaRPr lang="en-US" dirty="0"/>
          </a:p>
        </p:txBody>
      </p:sp>
      <p:sp>
        <p:nvSpPr>
          <p:cNvPr id="21510" name="TextBox 21509"/>
          <p:cNvSpPr txBox="1"/>
          <p:nvPr/>
        </p:nvSpPr>
        <p:spPr>
          <a:xfrm>
            <a:off x="295112" y="975674"/>
            <a:ext cx="82905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Convert </a:t>
            </a:r>
            <a:r>
              <a:rPr lang="en-US" sz="2000" dirty="0"/>
              <a:t>circuit netlist </a:t>
            </a:r>
            <a:r>
              <a:rPr lang="en-US" sz="2000" dirty="0" smtClean="0"/>
              <a:t>N to </a:t>
            </a:r>
            <a:r>
              <a:rPr lang="en-US" sz="2000" b="1" i="1" dirty="0" smtClean="0">
                <a:solidFill>
                  <a:srgbClr val="0070C0"/>
                </a:solidFill>
              </a:rPr>
              <a:t>Directed Dependency Graph </a:t>
            </a:r>
            <a:r>
              <a:rPr lang="en-US" sz="2000" dirty="0" smtClean="0"/>
              <a:t>(DDG)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Identify all </a:t>
            </a:r>
            <a:r>
              <a:rPr lang="en-US" sz="2000" b="1" i="1" dirty="0" smtClean="0">
                <a:solidFill>
                  <a:srgbClr val="0070C0"/>
                </a:solidFill>
              </a:rPr>
              <a:t>Positive Feedback Loops </a:t>
            </a:r>
            <a:r>
              <a:rPr lang="en-US" sz="2000" dirty="0" smtClean="0"/>
              <a:t>(PFLs)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Break </a:t>
            </a:r>
            <a:r>
              <a:rPr lang="en-US" sz="2000" dirty="0"/>
              <a:t>the </a:t>
            </a:r>
            <a:r>
              <a:rPr lang="en-US" sz="2000" dirty="0" smtClean="0"/>
              <a:t>PFLs</a:t>
            </a:r>
          </a:p>
          <a:p>
            <a:pPr marL="457200" indent="-457200">
              <a:buFont typeface="+mj-lt"/>
              <a:buAutoNum type="arabicPeriod" startAt="2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solidFill>
                  <a:srgbClr val="000000"/>
                </a:solidFill>
              </a:rPr>
              <a:t>Apply </a:t>
            </a:r>
            <a:r>
              <a:rPr lang="en-US" sz="2000" dirty="0" err="1">
                <a:solidFill>
                  <a:srgbClr val="000000"/>
                </a:solidFill>
              </a:rPr>
              <a:t>Homotopy</a:t>
            </a:r>
            <a:r>
              <a:rPr lang="en-US" sz="2000" dirty="0">
                <a:solidFill>
                  <a:srgbClr val="000000"/>
                </a:solidFill>
              </a:rPr>
              <a:t> Methods at </a:t>
            </a:r>
            <a:r>
              <a:rPr lang="en-US" sz="2000" dirty="0" smtClean="0">
                <a:solidFill>
                  <a:srgbClr val="000000"/>
                </a:solidFill>
              </a:rPr>
              <a:t>Break-points </a:t>
            </a:r>
            <a:r>
              <a:rPr lang="en-US" sz="1600" dirty="0" smtClean="0">
                <a:solidFill>
                  <a:srgbClr val="000000"/>
                </a:solidFill>
              </a:rPr>
              <a:t>(insert </a:t>
            </a:r>
            <a:r>
              <a:rPr lang="en-US" sz="1600" dirty="0">
                <a:solidFill>
                  <a:srgbClr val="000000"/>
                </a:solidFill>
              </a:rPr>
              <a:t>sources to drive broken PFLs and analyze return map)</a:t>
            </a:r>
            <a:r>
              <a:rPr lang="en-US" sz="2400" dirty="0">
                <a:solidFill>
                  <a:srgbClr val="000000"/>
                </a:solidFill>
              </a:rPr>
              <a:t>,  </a:t>
            </a:r>
            <a:r>
              <a:rPr lang="en-US" sz="2000" dirty="0" smtClean="0"/>
              <a:t>DC operating points where  :  </a:t>
            </a:r>
            <a:r>
              <a:rPr lang="en-US" sz="2000" b="1" dirty="0" smtClean="0">
                <a:solidFill>
                  <a:srgbClr val="FF0000"/>
                </a:solidFill>
              </a:rPr>
              <a:t>f(x)=x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Apply Divide </a:t>
            </a:r>
            <a:r>
              <a:rPr lang="en-US" sz="1600" dirty="0"/>
              <a:t>and Contraction </a:t>
            </a:r>
            <a:r>
              <a:rPr lang="en-US" sz="1600" dirty="0" smtClean="0"/>
              <a:t>Algorithms: finding </a:t>
            </a:r>
            <a:r>
              <a:rPr lang="en-US" sz="1600" dirty="0"/>
              <a:t>intervals </a:t>
            </a:r>
            <a:r>
              <a:rPr lang="en-US" sz="1600" dirty="0" smtClean="0"/>
              <a:t>containing Trojan states which is efficient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Find more than 1OP, stop=&gt;Trojan </a:t>
            </a:r>
            <a:r>
              <a:rPr lang="en-US" sz="1600" dirty="0" smtClean="0"/>
              <a:t>States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53803" y="3891794"/>
            <a:ext cx="1898295" cy="1326080"/>
            <a:chOff x="6975046" y="2128623"/>
            <a:chExt cx="2109993" cy="1290430"/>
          </a:xfrm>
        </p:grpSpPr>
        <p:grpSp>
          <p:nvGrpSpPr>
            <p:cNvPr id="9" name="Group 21519"/>
            <p:cNvGrpSpPr/>
            <p:nvPr/>
          </p:nvGrpSpPr>
          <p:grpSpPr>
            <a:xfrm>
              <a:off x="6975046" y="2128623"/>
              <a:ext cx="2109993" cy="863889"/>
              <a:chOff x="6665566" y="1644289"/>
              <a:chExt cx="2109993" cy="1145820"/>
            </a:xfrm>
          </p:grpSpPr>
          <p:grpSp>
            <p:nvGrpSpPr>
              <p:cNvPr id="12" name="Group 21517"/>
              <p:cNvGrpSpPr/>
              <p:nvPr/>
            </p:nvGrpSpPr>
            <p:grpSpPr>
              <a:xfrm>
                <a:off x="6665566" y="1644289"/>
                <a:ext cx="2109993" cy="1145820"/>
                <a:chOff x="7177891" y="1678602"/>
                <a:chExt cx="703994" cy="1112818"/>
              </a:xfrm>
            </p:grpSpPr>
            <p:sp>
              <p:nvSpPr>
                <p:cNvPr id="21517" name="Rounded Rectangle 21516"/>
                <p:cNvSpPr/>
                <p:nvPr/>
              </p:nvSpPr>
              <p:spPr>
                <a:xfrm>
                  <a:off x="7177891" y="1678602"/>
                  <a:ext cx="505081" cy="992462"/>
                </a:xfrm>
                <a:prstGeom prst="roundRect">
                  <a:avLst/>
                </a:prstGeom>
                <a:solidFill>
                  <a:srgbClr val="EFF7C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7459896" y="2174831"/>
                  <a:ext cx="4219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f(x)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7258544" y="2174832"/>
                  <a:ext cx="174849" cy="6165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x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1519" name="TextBox 21518"/>
              <p:cNvSpPr txBox="1"/>
              <p:nvPr/>
            </p:nvSpPr>
            <p:spPr>
              <a:xfrm>
                <a:off x="6732085" y="1692610"/>
                <a:ext cx="1823537" cy="55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70C0"/>
                    </a:solidFill>
                  </a:rPr>
                  <a:t>Return map</a:t>
                </a:r>
                <a:endParaRPr lang="en-US" sz="15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V="1">
              <a:off x="7987160" y="2982625"/>
              <a:ext cx="0" cy="43642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>
              <a:off x="7302010" y="3008200"/>
              <a:ext cx="92933" cy="38527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405157" y="4037503"/>
            <a:ext cx="7611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70C0"/>
                </a:solidFill>
              </a:rPr>
              <a:t>DDG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197501" y="5670159"/>
            <a:ext cx="290790" cy="1939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579146" y="5658413"/>
            <a:ext cx="382022" cy="1939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1" y="3904842"/>
            <a:ext cx="1567070" cy="2460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540" y="4199085"/>
            <a:ext cx="1213915" cy="910440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 rot="5400000">
            <a:off x="3401029" y="5190559"/>
            <a:ext cx="304874" cy="1939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368" y="4023176"/>
            <a:ext cx="1456003" cy="2286096"/>
          </a:xfrm>
          <a:prstGeom prst="rect">
            <a:avLst/>
          </a:prstGeom>
        </p:spPr>
      </p:pic>
      <p:sp>
        <p:nvSpPr>
          <p:cNvPr id="87" name="Right Arrow 86"/>
          <p:cNvSpPr/>
          <p:nvPr/>
        </p:nvSpPr>
        <p:spPr>
          <a:xfrm>
            <a:off x="2135799" y="4528605"/>
            <a:ext cx="311726" cy="1939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386" y="5491357"/>
            <a:ext cx="1416224" cy="7392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438194" y="5419834"/>
            <a:ext cx="5931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70C0"/>
                </a:solidFill>
              </a:rPr>
              <a:t>PFL</a:t>
            </a:r>
            <a:endParaRPr lang="en-US" sz="1500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5545" y="5350943"/>
            <a:ext cx="1578402" cy="703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4758" y="1555877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Loop Identification &amp; break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8683" y="3257195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Divide &amp;Contraction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7" grpId="0" animBg="1"/>
      <p:bldP spid="13" grpId="0"/>
      <p:bldP spid="29" grpId="0" animBg="1"/>
      <p:bldP spid="32" grpId="0" animBg="1"/>
      <p:bldP spid="23" grpId="0" animBg="1"/>
      <p:bldP spid="87" grpId="0" animBg="1"/>
      <p:bldP spid="30" grpId="0"/>
      <p:bldP spid="20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295400"/>
            <a:ext cx="3872226" cy="525780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31386" y="1295400"/>
            <a:ext cx="4077317" cy="525780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371600"/>
            <a:ext cx="350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Loop Identification and Break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13888"/>
              </p:ext>
            </p:extLst>
          </p:nvPr>
        </p:nvGraphicFramePr>
        <p:xfrm>
          <a:off x="4862827" y="2216894"/>
          <a:ext cx="3792199" cy="371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77" name="Visio" r:id="rId3" imgW="4620881" imgH="4219446" progId="Visio.Drawing.11">
                  <p:embed/>
                </p:oleObj>
              </mc:Choice>
              <mc:Fallback>
                <p:oleObj name="Visio" r:id="rId3" imgW="4620881" imgH="42194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827" y="2216894"/>
                        <a:ext cx="3792199" cy="3717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514600" y="2743200"/>
            <a:ext cx="2348227" cy="3671846"/>
            <a:chOff x="2502010" y="2819400"/>
            <a:chExt cx="2736740" cy="317043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502010" y="5567115"/>
              <a:ext cx="0" cy="4227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02010" y="5989836"/>
              <a:ext cx="22848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86905" y="2819400"/>
              <a:ext cx="0" cy="31704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786905" y="2819400"/>
              <a:ext cx="4518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541503" y="13843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Computationally Efficient </a:t>
            </a:r>
            <a:r>
              <a:rPr lang="en-US" sz="2400" dirty="0" smtClean="0"/>
              <a:t>Divided and Contraction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2770" y="210379"/>
            <a:ext cx="8229600" cy="59735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Proposed Approach</a:t>
            </a:r>
            <a:endParaRPr lang="en-US" dirty="0"/>
          </a:p>
        </p:txBody>
      </p:sp>
      <p:sp>
        <p:nvSpPr>
          <p:cNvPr id="21" name="Rectangle 138"/>
          <p:cNvSpPr>
            <a:spLocks noChangeArrowheads="1"/>
          </p:cNvSpPr>
          <p:nvPr/>
        </p:nvSpPr>
        <p:spPr bwMode="auto">
          <a:xfrm>
            <a:off x="1219201" y="21574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42"/>
          <p:cNvSpPr>
            <a:spLocks noChangeArrowheads="1"/>
          </p:cNvSpPr>
          <p:nvPr/>
        </p:nvSpPr>
        <p:spPr bwMode="auto">
          <a:xfrm>
            <a:off x="867327" y="2278797"/>
            <a:ext cx="9428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364550"/>
              </p:ext>
            </p:extLst>
          </p:nvPr>
        </p:nvGraphicFramePr>
        <p:xfrm>
          <a:off x="1105230" y="2164497"/>
          <a:ext cx="2818740" cy="384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78" name="Visio" r:id="rId5" imgW="2733563" imgH="3733710" progId="Visio.Drawing.15">
                  <p:embed/>
                </p:oleObj>
              </mc:Choice>
              <mc:Fallback>
                <p:oleObj name="Visio" r:id="rId5" imgW="2733563" imgH="3733710" progId="Visio.Drawing.15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230" y="2164497"/>
                        <a:ext cx="2818740" cy="3849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6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1688"/>
            <a:ext cx="9144000" cy="4876800"/>
          </a:xfrm>
        </p:spPr>
        <p:txBody>
          <a:bodyPr/>
          <a:lstStyle/>
          <a:p>
            <a:r>
              <a:rPr lang="en-US" dirty="0" smtClean="0"/>
              <a:t>Introduction and Problem </a:t>
            </a:r>
            <a:r>
              <a:rPr lang="en-US" dirty="0"/>
              <a:t>Statement </a:t>
            </a:r>
            <a:endParaRPr lang="en-US" dirty="0" smtClean="0"/>
          </a:p>
          <a:p>
            <a:r>
              <a:rPr lang="en-US" dirty="0" smtClean="0"/>
              <a:t>Existing Approaches</a:t>
            </a:r>
            <a:endParaRPr lang="en-US" dirty="0" smtClean="0"/>
          </a:p>
          <a:p>
            <a:r>
              <a:rPr lang="en-US" dirty="0" smtClean="0"/>
              <a:t>Proposed Method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Loop Identification and </a:t>
            </a:r>
            <a:r>
              <a:rPr lang="en-US" b="0" dirty="0" smtClean="0">
                <a:solidFill>
                  <a:srgbClr val="FF0000"/>
                </a:solidFill>
              </a:rPr>
              <a:t>break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en-US" altLang="zh-CN" b="0" dirty="0">
                <a:solidFill>
                  <a:schemeClr val="tx1"/>
                </a:solidFill>
              </a:rPr>
              <a:t>Replica method to avoid breaking NFL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Computationally </a:t>
            </a:r>
            <a:r>
              <a:rPr lang="en-US" b="0" dirty="0" smtClean="0">
                <a:solidFill>
                  <a:schemeClr val="tx1"/>
                </a:solidFill>
              </a:rPr>
              <a:t>efficient </a:t>
            </a:r>
            <a:r>
              <a:rPr lang="en-US" b="0" dirty="0">
                <a:solidFill>
                  <a:schemeClr val="tx1"/>
                </a:solidFill>
              </a:rPr>
              <a:t>v</a:t>
            </a:r>
            <a:r>
              <a:rPr lang="en-US" b="0" dirty="0" smtClean="0">
                <a:solidFill>
                  <a:schemeClr val="tx1"/>
                </a:solidFill>
              </a:rPr>
              <a:t>erification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049"/>
            <a:ext cx="9144000" cy="1219200"/>
          </a:xfrm>
        </p:spPr>
        <p:txBody>
          <a:bodyPr/>
          <a:lstStyle/>
          <a:p>
            <a:r>
              <a:rPr lang="en-US" dirty="0" smtClean="0"/>
              <a:t>Directed Dependency Graph (DDG)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9100" y="5362144"/>
            <a:ext cx="7924800" cy="1019606"/>
          </a:xfrm>
        </p:spPr>
        <p:txBody>
          <a:bodyPr/>
          <a:lstStyle/>
          <a:p>
            <a:pPr algn="just"/>
            <a:r>
              <a:rPr lang="en-US" sz="2600" kern="1200" dirty="0"/>
              <a:t>DDG captures the critical relationships among </a:t>
            </a:r>
            <a:r>
              <a:rPr lang="en-US" sz="2600" kern="1200" dirty="0" smtClean="0"/>
              <a:t>Path </a:t>
            </a:r>
            <a:r>
              <a:rPr lang="en-US" sz="2600" kern="1200" dirty="0"/>
              <a:t>currents and node voltages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921476"/>
              </p:ext>
            </p:extLst>
          </p:nvPr>
        </p:nvGraphicFramePr>
        <p:xfrm>
          <a:off x="1075099" y="2676219"/>
          <a:ext cx="1763624" cy="277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67" name="Visio" r:id="rId3" imgW="2019274" imgH="3181479" progId="Visio.Drawing.15">
                  <p:embed/>
                </p:oleObj>
              </mc:Choice>
              <mc:Fallback>
                <p:oleObj name="Visio" r:id="rId3" imgW="2019274" imgH="3181479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99" y="2676219"/>
                        <a:ext cx="1763624" cy="277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974969"/>
            <a:ext cx="8610600" cy="158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b="1" dirty="0" smtClean="0"/>
              <a:t>DDG(V,E)</a:t>
            </a:r>
            <a:r>
              <a:rPr lang="en-US" b="1" kern="0" dirty="0" smtClean="0"/>
              <a:t>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tx1"/>
                </a:solidFill>
              </a:rPr>
              <a:t>Vertices</a:t>
            </a:r>
            <a:r>
              <a:rPr lang="en-US" b="0" i="1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Path </a:t>
            </a:r>
            <a:r>
              <a:rPr lang="en-US" b="0" dirty="0" smtClean="0">
                <a:solidFill>
                  <a:schemeClr val="tx1"/>
                </a:solidFill>
              </a:rPr>
              <a:t>Current(PI) or Controlling Voltage(CV)</a:t>
            </a:r>
            <a:endParaRPr lang="en-US" b="0" i="1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tx1"/>
                </a:solidFill>
              </a:rPr>
              <a:t>Edges</a:t>
            </a:r>
            <a:r>
              <a:rPr lang="en-US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Dependency</a:t>
            </a:r>
            <a:r>
              <a:rPr lang="en-US" b="0" dirty="0" smtClean="0">
                <a:solidFill>
                  <a:schemeClr val="tx1"/>
                </a:solidFill>
              </a:rPr>
              <a:t> between </a:t>
            </a:r>
            <a:r>
              <a:rPr 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PI and </a:t>
            </a:r>
            <a:r>
              <a:rPr lang="en-US" b="0" dirty="0" smtClean="0">
                <a:solidFill>
                  <a:schemeClr val="tx1"/>
                </a:solidFill>
              </a:rPr>
              <a:t>CV</a:t>
            </a:r>
            <a:endParaRPr lang="en-US" b="0" i="1" dirty="0">
              <a:solidFill>
                <a:schemeClr val="tx1"/>
              </a:solidFill>
            </a:endParaRPr>
          </a:p>
          <a:p>
            <a:pPr lvl="1" algn="just"/>
            <a:endParaRPr lang="en-US" sz="2200" b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453" y="39264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DDG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61901" y="3862945"/>
            <a:ext cx="1371600" cy="340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Up Arrow 11"/>
          <p:cNvSpPr/>
          <p:nvPr/>
        </p:nvSpPr>
        <p:spPr bwMode="auto">
          <a:xfrm>
            <a:off x="5537628" y="3678009"/>
            <a:ext cx="331623" cy="217450"/>
          </a:xfrm>
          <a:prstGeom prst="curved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Curved Up Arrow 13"/>
          <p:cNvSpPr/>
          <p:nvPr/>
        </p:nvSpPr>
        <p:spPr bwMode="auto">
          <a:xfrm rot="11041043" flipH="1">
            <a:off x="5498677" y="4202147"/>
            <a:ext cx="409524" cy="217449"/>
          </a:xfrm>
          <a:prstGeom prst="curved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971854"/>
              </p:ext>
            </p:extLst>
          </p:nvPr>
        </p:nvGraphicFramePr>
        <p:xfrm>
          <a:off x="4869379" y="3131428"/>
          <a:ext cx="2436017" cy="18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68" name="Visio" r:id="rId5" imgW="1866810" imgH="1400175" progId="Visio.Drawing.15">
                  <p:embed/>
                </p:oleObj>
              </mc:Choice>
              <mc:Fallback>
                <p:oleObj name="Visio" r:id="rId5" imgW="1866810" imgH="140017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379" y="3131428"/>
                        <a:ext cx="2436017" cy="1827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netlist N to DDG(V</a:t>
            </a:r>
            <a:r>
              <a:rPr lang="en-US" baseline="-25000" dirty="0" smtClean="0"/>
              <a:t>D</a:t>
            </a:r>
            <a:r>
              <a:rPr lang="en-US" dirty="0" smtClean="0"/>
              <a:t>,E</a:t>
            </a:r>
            <a:r>
              <a:rPr lang="en-US" baseline="-25000" dirty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72449"/>
              </p:ext>
            </p:extLst>
          </p:nvPr>
        </p:nvGraphicFramePr>
        <p:xfrm>
          <a:off x="487063" y="1055760"/>
          <a:ext cx="1789610" cy="260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30" name="Visio" r:id="rId4" imgW="2057323" imgH="3095522" progId="Visio.Drawing.15">
                  <p:embed/>
                </p:oleObj>
              </mc:Choice>
              <mc:Fallback>
                <p:oleObj name="Visio" r:id="rId4" imgW="2057323" imgH="309552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063" y="1055760"/>
                        <a:ext cx="1789610" cy="2600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574045"/>
              </p:ext>
            </p:extLst>
          </p:nvPr>
        </p:nvGraphicFramePr>
        <p:xfrm>
          <a:off x="2862116" y="1066074"/>
          <a:ext cx="2267467" cy="200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31" name="Visio" r:id="rId6" imgW="1390528" imgH="1219071" progId="Visio.Drawing.15">
                  <p:embed/>
                </p:oleObj>
              </mc:Choice>
              <mc:Fallback>
                <p:oleObj name="Visio" r:id="rId6" imgW="1390528" imgH="121907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2116" y="1066074"/>
                        <a:ext cx="2267467" cy="2001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05657" y="271264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Circuit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/>
              <a:t>Netlist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273916" y="1751871"/>
            <a:ext cx="424245" cy="22940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646" y="1066074"/>
            <a:ext cx="1502053" cy="170258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65251" y="5348833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DDG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057" y="3942606"/>
            <a:ext cx="3720281" cy="928993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016943" y="4067975"/>
            <a:ext cx="2971800" cy="9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BI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2, 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CI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endParaRPr lang="en-US" sz="2000" b="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B, 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A, 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C</a:t>
            </a:r>
            <a:endParaRPr lang="en-US" sz="2000" b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8567" y="2660096"/>
            <a:ext cx="3305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400" b="1" dirty="0" smtClean="0"/>
              <a:t>Channel list</a:t>
            </a:r>
            <a:r>
              <a:rPr lang="en-US" sz="2400" dirty="0" smtClean="0"/>
              <a:t>: </a:t>
            </a:r>
            <a:r>
              <a:rPr lang="en-US" sz="2400" dirty="0"/>
              <a:t>the part of any instance which conducts current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1992" y="4833058"/>
            <a:ext cx="4237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400" b="1" dirty="0"/>
              <a:t>Path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/>
              <a:t>current</a:t>
            </a:r>
            <a:r>
              <a:rPr lang="en-US" sz="2400" dirty="0"/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sequence consist of alternating nets and channels from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vdd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gnd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1898" y="5033112"/>
            <a:ext cx="200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Dependency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234322" y="1790675"/>
            <a:ext cx="424245" cy="22940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7774065" y="1807039"/>
            <a:ext cx="424245" cy="22940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3821404" y="4292401"/>
            <a:ext cx="551139" cy="22940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760964" y="4370825"/>
            <a:ext cx="424245" cy="22940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96952"/>
              </p:ext>
            </p:extLst>
          </p:nvPr>
        </p:nvGraphicFramePr>
        <p:xfrm>
          <a:off x="7210609" y="3847763"/>
          <a:ext cx="1797439" cy="134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32" name="Visio" r:id="rId10" imgW="1866810" imgH="1400175" progId="Visio.Drawing.15">
                  <p:embed/>
                </p:oleObj>
              </mc:Choice>
              <mc:Fallback>
                <p:oleObj name="Visio" r:id="rId10" imgW="1866810" imgH="140017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609" y="3847763"/>
                        <a:ext cx="1797439" cy="1348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25298" y="377011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 in [1]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4695" y="6044415"/>
            <a:ext cx="8354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[1] Z.Q. </a:t>
            </a:r>
            <a:r>
              <a:rPr lang="en-US" sz="1600" dirty="0"/>
              <a:t>Liu, Y. Li, </a:t>
            </a:r>
            <a:r>
              <a:rPr lang="en-US" sz="1600" dirty="0" smtClean="0"/>
              <a:t>R.L</a:t>
            </a:r>
            <a:r>
              <a:rPr lang="en-US" sz="1600" dirty="0"/>
              <a:t>. Geiger, D. Chen, " Auto-identification of Positive Feedback Loops in Multi-state Vulnerable Circuits,“ IEEE VLSI Test Symposium (VTS),  April </a:t>
            </a:r>
            <a:r>
              <a:rPr lang="en-US" sz="1600" dirty="0" smtClean="0"/>
              <a:t>2014.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12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20" grpId="0"/>
      <p:bldP spid="25" grpId="0"/>
      <p:bldP spid="28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8" cy="686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555700">
            <a:off x="-707458" y="3232282"/>
            <a:ext cx="4239461" cy="29391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0800000">
            <a:off x="6019800" y="960749"/>
            <a:ext cx="1603798" cy="3672781"/>
          </a:xfrm>
          <a:prstGeom prst="ellipse">
            <a:avLst/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663942" y="1327800"/>
            <a:ext cx="700739" cy="43844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07234" y="1345718"/>
            <a:ext cx="700739" cy="43844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DDG</a:t>
            </a:r>
            <a:r>
              <a:rPr lang="en-US" dirty="0"/>
              <a:t> </a:t>
            </a:r>
            <a:r>
              <a:rPr lang="en-US" dirty="0" smtClean="0"/>
              <a:t>computational complexity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941386"/>
              </p:ext>
            </p:extLst>
          </p:nvPr>
        </p:nvGraphicFramePr>
        <p:xfrm>
          <a:off x="416070" y="1143000"/>
          <a:ext cx="1789610" cy="260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70" name="Visio" r:id="rId4" imgW="2057323" imgH="3095522" progId="Visio.Drawing.15">
                  <p:embed/>
                </p:oleObj>
              </mc:Choice>
              <mc:Fallback>
                <p:oleObj name="Visio" r:id="rId4" imgW="2057323" imgH="309552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70" y="1143000"/>
                        <a:ext cx="1789610" cy="2600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29393"/>
              </p:ext>
            </p:extLst>
          </p:nvPr>
        </p:nvGraphicFramePr>
        <p:xfrm>
          <a:off x="2944030" y="1288294"/>
          <a:ext cx="2114560" cy="1866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71" name="Visio" r:id="rId6" imgW="1390528" imgH="1219071" progId="Visio.Drawing.15">
                  <p:embed/>
                </p:oleObj>
              </mc:Choice>
              <mc:Fallback>
                <p:oleObj name="Visio" r:id="rId6" imgW="1390528" imgH="121907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4030" y="1288294"/>
                        <a:ext cx="2114560" cy="1866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03511" y="2944343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Circuit Netlist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0735" y="1288294"/>
            <a:ext cx="1382971" cy="15676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495532" y="520395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DDG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60" y="4021875"/>
            <a:ext cx="3099287" cy="77392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725409" y="4040607"/>
            <a:ext cx="2971800" cy="9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BI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2, 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CI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endParaRPr lang="en-US" sz="2000" b="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B, 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A, 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C</a:t>
            </a:r>
            <a:endParaRPr lang="en-US" sz="2000" b="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4338" y="2866111"/>
            <a:ext cx="212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400" dirty="0" smtClean="0"/>
              <a:t>Channel list: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34786" y="4774911"/>
            <a:ext cx="199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400" dirty="0"/>
              <a:t>Path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current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279746" y="4752992"/>
            <a:ext cx="200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Dependency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7495532" y="1887823"/>
            <a:ext cx="631785" cy="23585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98412" y="1385608"/>
                <a:ext cx="922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412" y="1385608"/>
                <a:ext cx="92294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583084" y="1350812"/>
                <a:ext cx="922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084" y="1350812"/>
                <a:ext cx="9229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10459"/>
              </p:ext>
            </p:extLst>
          </p:nvPr>
        </p:nvGraphicFramePr>
        <p:xfrm>
          <a:off x="7072831" y="3753761"/>
          <a:ext cx="1797439" cy="1348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72" name="Visio" r:id="rId12" imgW="1866810" imgH="1400175" progId="Visio.Drawing.15">
                  <p:embed/>
                </p:oleObj>
              </mc:Choice>
              <mc:Fallback>
                <p:oleObj name="Visio" r:id="rId12" imgW="1866810" imgH="140017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831" y="3753761"/>
                        <a:ext cx="1797439" cy="1348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93746" y="5671294"/>
                <a:ext cx="558933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just"/>
                <a:r>
                  <a:rPr lang="en-US" sz="2800" dirty="0" smtClean="0">
                    <a:sym typeface="Wingdings" panose="05000000000000000000" pitchFamily="2" charset="2"/>
                  </a:rPr>
                  <a:t>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Complexity bound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d>
                      </m:e>
                    </m:d>
                  </m:oMath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marL="0" lvl="1" algn="just"/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   Graph size: |V</a:t>
                </a:r>
                <a:r>
                  <a:rPr lang="en-US" sz="2800" baseline="-250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|, |E</a:t>
                </a:r>
                <a:r>
                  <a:rPr lang="en-US" sz="2800" baseline="-250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| </a:t>
                </a:r>
                <a:r>
                  <a:rPr lang="en-US" sz="2800" dirty="0">
                    <a:solidFill>
                      <a:srgbClr val="FF0000"/>
                    </a:solidFill>
                    <a:sym typeface="Symbol"/>
                  </a:rPr>
                  <a:t>&lt;</a:t>
                </a:r>
                <a:r>
                  <a:rPr lang="en-US" sz="2800" dirty="0" smtClean="0">
                    <a:solidFill>
                      <a:srgbClr val="FF0000"/>
                    </a:solidFill>
                    <a:sym typeface="Symbol"/>
                  </a:rPr>
                  <a:t> |N|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746" y="5671294"/>
                <a:ext cx="5589338" cy="954107"/>
              </a:xfrm>
              <a:prstGeom prst="rect">
                <a:avLst/>
              </a:prstGeom>
              <a:blipFill rotWithShape="1">
                <a:blip r:embed="rId14"/>
                <a:stretch>
                  <a:fillRect l="-218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294084" y="3745862"/>
            <a:ext cx="700739" cy="438445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185262" y="3785752"/>
                <a:ext cx="9229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62" y="3785752"/>
                <a:ext cx="922945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ight Arrow 37"/>
          <p:cNvSpPr/>
          <p:nvPr/>
        </p:nvSpPr>
        <p:spPr>
          <a:xfrm>
            <a:off x="5067389" y="1887823"/>
            <a:ext cx="631785" cy="23585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2246199" y="1887823"/>
            <a:ext cx="631785" cy="23585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3377063" y="4287931"/>
            <a:ext cx="631785" cy="23585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6362086" y="4357352"/>
            <a:ext cx="631785" cy="23585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534400" cy="2388480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A </a:t>
                </a:r>
                <a:r>
                  <a:rPr lang="en-US" b="1" i="1" dirty="0" smtClean="0"/>
                  <a:t>Strongly Connected Component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is a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∀ </m:t>
                    </m:r>
                  </m:oMath>
                </a14:m>
                <a:r>
                  <a:rPr lang="en-US" dirty="0" smtClean="0"/>
                  <a:t>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path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path in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By </a:t>
                </a:r>
                <a:r>
                  <a:rPr lang="en-US" dirty="0"/>
                  <a:t>convention, </a:t>
                </a:r>
                <a:r>
                  <a:rPr lang="en-US" dirty="0" smtClean="0"/>
                  <a:t>trivial </a:t>
                </a:r>
                <a:r>
                  <a:rPr lang="en-US" dirty="0"/>
                  <a:t>graph </a:t>
                </a:r>
                <a:r>
                  <a:rPr lang="en-US" dirty="0" smtClean="0"/>
                  <a:t>(</a:t>
                </a:r>
                <a:r>
                  <a:rPr lang="en-US" dirty="0"/>
                  <a:t>one node graph) is strongly </a:t>
                </a:r>
                <a:r>
                  <a:rPr lang="en-US" dirty="0" smtClean="0"/>
                  <a:t>connected.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534400" cy="2388480"/>
              </a:xfrm>
              <a:blipFill rotWithShape="0">
                <a:blip r:embed="rId3"/>
                <a:stretch>
                  <a:fillRect l="-1286" t="-2813" r="-1429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://upload.wikimedia.org/wikipedia/commons/5/5c/Sc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3804090"/>
            <a:ext cx="480391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9200" y="3733800"/>
            <a:ext cx="11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endParaRPr lang="en-US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534400" cy="1219200"/>
          </a:xfrm>
        </p:spPr>
        <p:txBody>
          <a:bodyPr/>
          <a:lstStyle/>
          <a:p>
            <a:r>
              <a:rPr lang="en-US" dirty="0" smtClean="0"/>
              <a:t>Strongly Connected Components(SCCs)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0" y="4494404"/>
                <a:ext cx="1106737" cy="51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494404"/>
                <a:ext cx="1106737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91788" y="5563668"/>
                <a:ext cx="1106737" cy="51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788" y="5563668"/>
                <a:ext cx="1106737" cy="5132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43600" y="4799204"/>
                <a:ext cx="1106737" cy="51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799204"/>
                <a:ext cx="1106737" cy="5132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 DDG to SCCs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9390"/>
            <a:ext cx="7239000" cy="2190918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/>
              <a:t>Easier for </a:t>
            </a:r>
            <a:r>
              <a:rPr lang="en-US" dirty="0" smtClean="0"/>
              <a:t>identifying loops</a:t>
            </a:r>
            <a:endParaRPr lang="en-US" dirty="0"/>
          </a:p>
          <a:p>
            <a:pPr lvl="1"/>
            <a:r>
              <a:rPr lang="en-US" dirty="0"/>
              <a:t>Easier for detecting </a:t>
            </a:r>
            <a:r>
              <a:rPr lang="en-US" dirty="0" smtClean="0"/>
              <a:t>break-points</a:t>
            </a:r>
          </a:p>
          <a:p>
            <a:pPr lvl="1"/>
            <a:r>
              <a:rPr lang="en-US" dirty="0" smtClean="0"/>
              <a:t>Allow </a:t>
            </a:r>
            <a:r>
              <a:rPr lang="en-US" dirty="0" err="1"/>
              <a:t>homotopy</a:t>
            </a:r>
            <a:r>
              <a:rPr lang="en-US" dirty="0"/>
              <a:t> method </a:t>
            </a:r>
            <a:r>
              <a:rPr lang="en-US" dirty="0" smtClean="0"/>
              <a:t>to apply to SCCs independently or sequentially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202431" y="4679629"/>
            <a:ext cx="342900" cy="25409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34990" y="3251130"/>
            <a:ext cx="716863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baseline="-25000" dirty="0" smtClean="0"/>
              <a:t>DDG</a:t>
            </a:r>
            <a:endParaRPr lang="en-US" sz="2800" b="1" baseline="-250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539404"/>
              </p:ext>
            </p:extLst>
          </p:nvPr>
        </p:nvGraphicFramePr>
        <p:xfrm>
          <a:off x="-24151" y="3321220"/>
          <a:ext cx="4466996" cy="271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96" name="Visio" r:id="rId4" imgW="6657965" imgH="3914814" progId="Visio.Drawing.15">
                  <p:embed/>
                </p:oleObj>
              </mc:Choice>
              <mc:Fallback>
                <p:oleObj name="Visio" r:id="rId4" imgW="6657965" imgH="391481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151" y="3321220"/>
                        <a:ext cx="4466996" cy="2716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4787"/>
              </p:ext>
            </p:extLst>
          </p:nvPr>
        </p:nvGraphicFramePr>
        <p:xfrm>
          <a:off x="4783161" y="3845865"/>
          <a:ext cx="4038600" cy="135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97" name="Visio" r:id="rId6" imgW="4743392" imgH="1590739" progId="Visio.Drawing.15">
                  <p:embed/>
                </p:oleObj>
              </mc:Choice>
              <mc:Fallback>
                <p:oleObj name="Visio" r:id="rId6" imgW="4743392" imgH="159073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61" y="3845865"/>
                        <a:ext cx="4038600" cy="1354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4645026" y="3272409"/>
            <a:ext cx="4296793" cy="2304616"/>
          </a:xfrm>
          <a:prstGeom prst="round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31136" y="5668461"/>
            <a:ext cx="4010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Two SCCs (H</a:t>
            </a:r>
            <a:r>
              <a:rPr lang="en-US" sz="2800" b="1" baseline="-25000" dirty="0" smtClean="0"/>
              <a:t>1</a:t>
            </a:r>
            <a:r>
              <a:rPr lang="en-US" sz="2800" b="1" dirty="0" smtClean="0"/>
              <a:t>,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) are detected in this DDG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79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994" y="-47512"/>
            <a:ext cx="8970394" cy="1219200"/>
          </a:xfrm>
        </p:spPr>
        <p:txBody>
          <a:bodyPr/>
          <a:lstStyle/>
          <a:p>
            <a:r>
              <a:rPr lang="en-US" dirty="0" smtClean="0"/>
              <a:t>DDG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SCCs computation </a:t>
            </a:r>
            <a:r>
              <a:rPr lang="en-US" dirty="0"/>
              <a:t>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2500" y="3038944"/>
                <a:ext cx="6896100" cy="2295056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DDG(V</a:t>
                </a:r>
                <a:r>
                  <a:rPr lang="en-US" baseline="-25000" dirty="0" smtClean="0"/>
                  <a:t>D</a:t>
                </a:r>
                <a:r>
                  <a:rPr lang="en-US" dirty="0"/>
                  <a:t>, E</a:t>
                </a:r>
                <a:r>
                  <a:rPr lang="en-US" baseline="-25000" dirty="0"/>
                  <a:t>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, |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D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|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&lt;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|E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D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|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&lt;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                             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= size of </a:t>
                </a:r>
                <a:r>
                  <a:rPr lang="en-US" dirty="0" smtClean="0"/>
                  <a:t>netlist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ym typeface="Wingdings" panose="05000000000000000000" pitchFamily="2" charset="2"/>
                  </a:rPr>
                  <a:t></a:t>
                </a:r>
                <a:r>
                  <a:rPr lang="en-US" b="1" dirty="0" smtClean="0"/>
                  <a:t> Time bound: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0" y="3038944"/>
                <a:ext cx="6896100" cy="2295056"/>
              </a:xfrm>
              <a:blipFill rotWithShape="1">
                <a:blip r:embed="rId3"/>
                <a:stretch>
                  <a:fillRect l="-1767" t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481" y="5120701"/>
            <a:ext cx="810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[1</a:t>
            </a:r>
            <a:r>
              <a:rPr lang="en-US" dirty="0" smtClean="0"/>
              <a:t>] </a:t>
            </a:r>
            <a:r>
              <a:rPr 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Tarjan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, “Depth-first search and linear graph algorithms,” SIAM J. </a:t>
            </a:r>
            <a:r>
              <a:rPr lang="en-US" dirty="0" err="1">
                <a:latin typeface="Times New Roman" panose="02020603050405020304" pitchFamily="18" charset="0"/>
                <a:ea typeface="宋体" panose="02010600030101010101" pitchFamily="2" charset="-122"/>
              </a:rPr>
              <a:t>Comput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., pp. 146–160, 1972</a:t>
            </a:r>
            <a:endParaRPr lang="en-US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52500" y="1635663"/>
                <a:ext cx="78105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/>
                  <a:t>Given </a:t>
                </a:r>
                <a:r>
                  <a:rPr lang="en-US" sz="2800" dirty="0" smtClean="0"/>
                  <a:t>graph G(V,E), </a:t>
                </a:r>
                <a:r>
                  <a:rPr lang="en-US" sz="2800" dirty="0"/>
                  <a:t>time bound: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|+|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1635663"/>
                <a:ext cx="78105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3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5775" y="1044588"/>
            <a:ext cx="39982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n-US" sz="2800" b="1" dirty="0" err="1" smtClean="0">
                <a:solidFill>
                  <a:srgbClr val="000000"/>
                </a:solidFill>
              </a:rPr>
              <a:t>Tarjan’s</a:t>
            </a:r>
            <a:r>
              <a:rPr lang="en-US" sz="2800" b="1" dirty="0" smtClean="0">
                <a:solidFill>
                  <a:srgbClr val="000000"/>
                </a:solidFill>
              </a:rPr>
              <a:t> algorithm</a:t>
            </a:r>
            <a:r>
              <a:rPr lang="en-US" sz="2800" b="1" dirty="0">
                <a:solidFill>
                  <a:srgbClr val="000000"/>
                </a:solidFill>
              </a:rPr>
              <a:t> [1</a:t>
            </a:r>
            <a:r>
              <a:rPr lang="en-US" sz="2800" b="1" dirty="0" smtClean="0">
                <a:solidFill>
                  <a:srgbClr val="000000"/>
                </a:solidFill>
              </a:rPr>
              <a:t>]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300" y="2506199"/>
            <a:ext cx="25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/>
              <a:t>In our case: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32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66748" y="1295400"/>
                <a:ext cx="7753352" cy="1685753"/>
              </a:xfrm>
              <a:prstGeom prst="round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800" b="1" dirty="0" smtClean="0">
                    <a:solidFill>
                      <a:srgbClr val="000000"/>
                    </a:solidFill>
                  </a:rPr>
                  <a:t>Design Guideline1:</a:t>
                </a:r>
                <a:endParaRPr lang="en-US" sz="2800" b="1" dirty="0">
                  <a:solidFill>
                    <a:srgbClr val="000000"/>
                  </a:solidFill>
                </a:endParaRPr>
              </a:p>
              <a:p>
                <a:pPr algn="just"/>
                <a:r>
                  <a:rPr lang="en-US" sz="2800" dirty="0"/>
                  <a:t> </a:t>
                </a:r>
                <a:r>
                  <a:rPr lang="en-US" sz="2800" dirty="0" smtClean="0"/>
                  <a:t>   All SCCs should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 dirty="0"/>
                          <m:t>V</m:t>
                        </m:r>
                        <m:r>
                          <m:rPr>
                            <m:nor/>
                          </m:rPr>
                          <a:rPr lang="en-US" sz="2800" i="1" baseline="-25000" dirty="0"/>
                          <m:t>S</m:t>
                        </m:r>
                      </m:e>
                    </m:d>
                  </m:oMath>
                </a14:m>
                <a:r>
                  <a:rPr lang="en-US" sz="2800" dirty="0" smtClean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𝑉𝑆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For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𝑉𝑆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could be set at 20.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8" y="1295400"/>
                <a:ext cx="7753352" cy="1685753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3530"/>
            <a:ext cx="8229600" cy="1219200"/>
          </a:xfrm>
        </p:spPr>
        <p:txBody>
          <a:bodyPr/>
          <a:lstStyle/>
          <a:p>
            <a:r>
              <a:rPr lang="en-US" dirty="0" smtClean="0"/>
              <a:t>SCC(V</a:t>
            </a:r>
            <a:r>
              <a:rPr lang="en-US" baseline="-25000" dirty="0"/>
              <a:t>S</a:t>
            </a:r>
            <a:r>
              <a:rPr lang="en-US" dirty="0" smtClean="0"/>
              <a:t>, E</a:t>
            </a:r>
            <a:r>
              <a:rPr lang="en-US" baseline="-25000" dirty="0"/>
              <a:t>S</a:t>
            </a:r>
            <a:r>
              <a:rPr lang="en-US" dirty="0" smtClean="0"/>
              <a:t>) </a:t>
            </a:r>
            <a:r>
              <a:rPr lang="en-US" dirty="0"/>
              <a:t>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419099" y="3886200"/>
                <a:ext cx="8001001" cy="2495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>
                    <a:solidFill>
                      <a:srgbClr val="0000FF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FF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algn="just">
                  <a:buFont typeface="Wingdings" panose="05000000000000000000" pitchFamily="2" charset="2"/>
                  <a:buChar char="q"/>
                </a:pPr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Once </a:t>
                </a:r>
                <a:r>
                  <a:rPr lang="en-US" sz="2800" b="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 SCC with </a:t>
                </a:r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nodes more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𝑉𝑆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is </a:t>
                </a:r>
                <a:r>
                  <a:rPr lang="en-US" sz="2800" b="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identified, a warning flag can be raised </a:t>
                </a:r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for </a:t>
                </a:r>
                <a:r>
                  <a:rPr lang="en-US" sz="2800" b="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designer. </a:t>
                </a:r>
                <a:endParaRPr lang="en-US" sz="2800" b="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 algn="just">
                  <a:buFont typeface="Wingdings" panose="05000000000000000000" pitchFamily="2" charset="2"/>
                  <a:buChar char="q"/>
                </a:pPr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Later on, ways of highlighting the SCC in schematic will be shown</a:t>
                </a: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099" y="3886200"/>
                <a:ext cx="8001001" cy="2495550"/>
              </a:xfrm>
              <a:prstGeom prst="rect">
                <a:avLst/>
              </a:prstGeom>
              <a:blipFill rotWithShape="1">
                <a:blip r:embed="rId3"/>
                <a:stretch>
                  <a:fillRect t="-2445" r="-15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0" y="3353371"/>
            <a:ext cx="2126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Remark: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Identification in SCCs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819400" y="3601505"/>
            <a:ext cx="3093638" cy="26448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96781" y="5228625"/>
            <a:ext cx="2434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Two loops are detected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216" y="1032490"/>
            <a:ext cx="8110330" cy="13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Feedback </a:t>
            </a:r>
            <a:r>
              <a:rPr lang="en-US" sz="2800" b="1" dirty="0" smtClean="0"/>
              <a:t>loop</a:t>
            </a:r>
            <a:r>
              <a:rPr lang="en-US" sz="2800" dirty="0" smtClean="0"/>
              <a:t>: connected </a:t>
            </a:r>
            <a:r>
              <a:rPr lang="en-US" sz="2800" dirty="0"/>
              <a:t>subgraph involving at least four nodes </a:t>
            </a:r>
            <a:r>
              <a:rPr lang="en-US" sz="2800" dirty="0" err="1" smtClean="0"/>
              <a:t>s.t.</a:t>
            </a:r>
            <a:r>
              <a:rPr lang="en-US" sz="2800" dirty="0" smtClean="0"/>
              <a:t> each </a:t>
            </a:r>
            <a:r>
              <a:rPr lang="en-US" sz="2800" dirty="0"/>
              <a:t>node has </a:t>
            </a:r>
            <a:r>
              <a:rPr lang="en-US" sz="2800" dirty="0" smtClean="0"/>
              <a:t>only one </a:t>
            </a:r>
            <a:r>
              <a:rPr lang="en-US" sz="2800" dirty="0"/>
              <a:t>arc leaving and one arc entering. 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3400" y="4542368"/>
                <a:ext cx="241951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-25000" dirty="0" smtClean="0"/>
                  <a:t> </a:t>
                </a:r>
                <a:r>
                  <a:rPr lang="en-US" sz="2800" dirty="0" smtClean="0"/>
                  <a:t>of previous example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42368"/>
                <a:ext cx="2419513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5303" t="-6369" r="-8081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105313" y="2730272"/>
            <a:ext cx="2807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Graph </a:t>
            </a:r>
            <a:r>
              <a:rPr lang="en-US" sz="2800" dirty="0"/>
              <a:t>theory techniques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30628"/>
              </p:ext>
            </p:extLst>
          </p:nvPr>
        </p:nvGraphicFramePr>
        <p:xfrm>
          <a:off x="379158" y="2644796"/>
          <a:ext cx="2209655" cy="165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86" name="Visio" r:id="rId4" imgW="1866810" imgH="1400175" progId="Visio.Drawing.15">
                  <p:embed/>
                </p:oleObj>
              </mc:Choice>
              <mc:Fallback>
                <p:oleObj name="Visio" r:id="rId4" imgW="1866810" imgH="140017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58" y="2644796"/>
                        <a:ext cx="2209655" cy="1657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60082"/>
              </p:ext>
            </p:extLst>
          </p:nvPr>
        </p:nvGraphicFramePr>
        <p:xfrm>
          <a:off x="6208557" y="2429769"/>
          <a:ext cx="2449508" cy="128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87" name="Visio" r:id="rId6" imgW="1866810" imgH="981204" progId="Visio.Drawing.15">
                  <p:embed/>
                </p:oleObj>
              </mc:Choice>
              <mc:Fallback>
                <p:oleObj name="Visio" r:id="rId6" imgW="1866810" imgH="981204" progId="Visio.Drawing.15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557" y="2429769"/>
                        <a:ext cx="2449508" cy="12872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267096"/>
              </p:ext>
            </p:extLst>
          </p:nvPr>
        </p:nvGraphicFramePr>
        <p:xfrm>
          <a:off x="6196019" y="3958956"/>
          <a:ext cx="2459115" cy="11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88" name="Visio" r:id="rId8" imgW="1866810" imgH="885786" progId="Visio.Drawing.15">
                  <p:embed/>
                </p:oleObj>
              </mc:Choice>
              <mc:Fallback>
                <p:oleObj name="Visio" r:id="rId8" imgW="1866810" imgH="885786" progId="Visio.Drawing.15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9" y="3958956"/>
                        <a:ext cx="2459115" cy="1166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945"/>
            <a:ext cx="8970394" cy="1219200"/>
          </a:xfrm>
        </p:spPr>
        <p:txBody>
          <a:bodyPr/>
          <a:lstStyle/>
          <a:p>
            <a:r>
              <a:rPr lang="en-US" dirty="0" smtClean="0"/>
              <a:t>Computation complexity: loop identifying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2500" y="3319157"/>
                <a:ext cx="7353300" cy="2342660"/>
              </a:xfrm>
            </p:spPr>
            <p:txBody>
              <a:bodyPr/>
              <a:lstStyle/>
              <a:p>
                <a:pPr algn="just">
                  <a:buFont typeface="Wingdings" panose="05000000000000000000" pitchFamily="2" charset="2"/>
                  <a:buChar char="q"/>
                </a:pP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SCC(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are bounded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𝑉𝑆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=20 </m:t>
                    </m:r>
                  </m:oMath>
                </a14:m>
                <a:r>
                  <a:rPr lang="en-US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Identify loops in SCCs is efficient</a:t>
                </a:r>
              </a:p>
              <a:p>
                <a:pPr marL="400050" algn="just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n-US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Define the loop length (</a:t>
                </a:r>
                <a14:m>
                  <m:oMath xmlns:m="http://schemas.openxmlformats.org/officeDocument/2006/math">
                    <m:r>
                      <a:rPr lang="en-US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𝐿𝐿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 as the number of nodes in a loop, </a:t>
                </a:r>
                <a:r>
                  <a:rPr lang="en-US" b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𝑉𝑆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b="0" i="1" kern="12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≥4</m:t>
                    </m:r>
                  </m:oMath>
                </a14:m>
                <a:endPara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0" y="3319157"/>
                <a:ext cx="7353300" cy="2342660"/>
              </a:xfrm>
              <a:blipFill rotWithShape="1">
                <a:blip r:embed="rId3"/>
                <a:stretch>
                  <a:fillRect l="-1408" t="-2597" r="-1657" b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31825" y="5698618"/>
            <a:ext cx="7940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D. B. Johnson, “Finding all the elementary circuits of a directed graph,” SIAM J.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Comput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., vol. 4, pp. 77–84, Mar. 1975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09600" y="1635663"/>
                <a:ext cx="8191499" cy="944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3" indent="-457200" algn="just">
                  <a:buFont typeface="Wingdings" panose="05000000000000000000" pitchFamily="2" charset="2"/>
                  <a:buChar char="q"/>
                </a:pPr>
                <a:r>
                  <a:rPr lang="en-US" sz="2600" dirty="0" smtClean="0"/>
                  <a:t>Given H(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𝑽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sz="2600" dirty="0" smtClean="0"/>
                  <a:t>,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𝑬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sz="2600" dirty="0" smtClean="0"/>
                  <a:t>), time bound is: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𝑽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|+|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s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|+1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</m:d>
                  </m:oMath>
                </a14:m>
                <a:r>
                  <a:rPr lang="en-US" sz="2600" dirty="0" smtClean="0"/>
                  <a:t> number of loops in H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35663"/>
                <a:ext cx="8191499" cy="944105"/>
              </a:xfrm>
              <a:prstGeom prst="rect">
                <a:avLst/>
              </a:prstGeom>
              <a:blipFill rotWithShape="1">
                <a:blip r:embed="rId4"/>
                <a:stretch>
                  <a:fillRect l="-1116" t="-5806" r="-1339" b="-1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22300" y="1045308"/>
            <a:ext cx="41585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n-US" sz="2800" b="1" dirty="0" smtClean="0">
                <a:solidFill>
                  <a:srgbClr val="000000"/>
                </a:solidFill>
              </a:rPr>
              <a:t>Johnson algorithm </a:t>
            </a:r>
            <a:r>
              <a:rPr lang="en-US" sz="2800" b="1" dirty="0">
                <a:solidFill>
                  <a:srgbClr val="000000"/>
                </a:solidFill>
              </a:rPr>
              <a:t>[1</a:t>
            </a:r>
            <a:r>
              <a:rPr lang="en-US" sz="2800" b="1" dirty="0" smtClean="0">
                <a:solidFill>
                  <a:srgbClr val="000000"/>
                </a:solidFill>
              </a:rPr>
              <a:t>]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300" y="2747698"/>
            <a:ext cx="25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our case: </a:t>
            </a:r>
          </a:p>
        </p:txBody>
      </p:sp>
    </p:spTree>
    <p:extLst>
      <p:ext uri="{BB962C8B-B14F-4D97-AF65-F5344CB8AC3E}">
        <p14:creationId xmlns:p14="http://schemas.microsoft.com/office/powerpoint/2010/main" val="19768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666748" y="1295400"/>
                <a:ext cx="7753352" cy="1685753"/>
              </a:xfrm>
              <a:prstGeom prst="round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800" b="1" dirty="0" smtClean="0">
                    <a:solidFill>
                      <a:srgbClr val="000000"/>
                    </a:solidFill>
                  </a:rPr>
                  <a:t>Design Guideline2:</a:t>
                </a:r>
                <a:endParaRPr lang="en-US" sz="2800" b="1" dirty="0">
                  <a:solidFill>
                    <a:srgbClr val="000000"/>
                  </a:solidFill>
                </a:endParaRPr>
              </a:p>
              <a:p>
                <a:pPr algn="just"/>
                <a:r>
                  <a:rPr lang="en-US" sz="2800" dirty="0"/>
                  <a:t> </a:t>
                </a:r>
                <a:r>
                  <a:rPr lang="en-US" sz="2800" dirty="0" smtClean="0"/>
                  <a:t>   All loops should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𝐿𝐿</m:t>
                    </m:r>
                  </m:oMath>
                </a14:m>
                <a:r>
                  <a:rPr lang="en-US" sz="2800" dirty="0" smtClean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For 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could be set at 10.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48" y="1295400"/>
                <a:ext cx="7753352" cy="1685753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3530"/>
            <a:ext cx="8229600" cy="1219200"/>
          </a:xfrm>
        </p:spPr>
        <p:txBody>
          <a:bodyPr/>
          <a:lstStyle/>
          <a:p>
            <a:r>
              <a:rPr lang="en-US" dirty="0" smtClean="0"/>
              <a:t>SCC(V</a:t>
            </a:r>
            <a:r>
              <a:rPr lang="en-US" baseline="-25000" dirty="0"/>
              <a:t>S</a:t>
            </a:r>
            <a:r>
              <a:rPr lang="en-US" dirty="0" smtClean="0"/>
              <a:t>, E</a:t>
            </a:r>
            <a:r>
              <a:rPr lang="en-US" baseline="-25000" dirty="0"/>
              <a:t>S</a:t>
            </a:r>
            <a:r>
              <a:rPr lang="en-US" dirty="0" smtClean="0"/>
              <a:t>) </a:t>
            </a:r>
            <a:r>
              <a:rPr lang="en-US" dirty="0"/>
              <a:t>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419099" y="4267200"/>
                <a:ext cx="8001001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 b="1">
                    <a:solidFill>
                      <a:srgbClr val="0000FF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FF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 algn="just">
                  <a:buFont typeface="Wingdings" panose="05000000000000000000" pitchFamily="2" charset="2"/>
                  <a:buChar char="q"/>
                </a:pPr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When </a:t>
                </a:r>
                <a:r>
                  <a:rPr lang="en-US" sz="2800" b="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 </a:t>
                </a:r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loop with LL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is </a:t>
                </a:r>
                <a:r>
                  <a:rPr lang="en-US" sz="2800" b="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identified, </a:t>
                </a:r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raise a </a:t>
                </a:r>
                <a:r>
                  <a:rPr lang="en-US" sz="2800" b="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warning flag </a:t>
                </a:r>
                <a:r>
                  <a:rPr lang="en-US" sz="2800" b="0" kern="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for </a:t>
                </a:r>
                <a:r>
                  <a:rPr lang="en-US" sz="2800" b="0" kern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the designer. </a:t>
                </a:r>
                <a:endParaRPr lang="en-US" sz="2800" b="0" kern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099" y="4267200"/>
                <a:ext cx="8001001" cy="1295400"/>
              </a:xfrm>
              <a:prstGeom prst="rect">
                <a:avLst/>
              </a:prstGeom>
              <a:blipFill rotWithShape="1">
                <a:blip r:embed="rId3"/>
                <a:stretch>
                  <a:fillRect t="-4695" r="-15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300" y="3371260"/>
            <a:ext cx="2126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Remark: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Sign: Dependency 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4678" y="1069741"/>
                <a:ext cx="820972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Dependency Sign</a:t>
                </a:r>
                <a:r>
                  <a:rPr lang="en-US" sz="2800" dirty="0" smtClean="0"/>
                  <a:t>: given a dependency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, define the sign of this dependency to be the sign </a:t>
                </a:r>
                <a:r>
                  <a:rPr lang="en-US" sz="2800" dirty="0" smtClean="0"/>
                  <a:t>of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in small signal analysis.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78" y="1069741"/>
                <a:ext cx="8209722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336" t="-4386" r="-1559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102772"/>
              </p:ext>
            </p:extLst>
          </p:nvPr>
        </p:nvGraphicFramePr>
        <p:xfrm>
          <a:off x="914400" y="2514496"/>
          <a:ext cx="2362200" cy="343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2" name="Visio" r:id="rId4" imgW="2057323" imgH="3095522" progId="Visio.Drawing.15">
                  <p:embed/>
                </p:oleObj>
              </mc:Choice>
              <mc:Fallback>
                <p:oleObj name="Visio" r:id="rId4" imgW="2057323" imgH="309552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2514496"/>
                        <a:ext cx="2362200" cy="3432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564380"/>
              </p:ext>
            </p:extLst>
          </p:nvPr>
        </p:nvGraphicFramePr>
        <p:xfrm>
          <a:off x="4916850" y="2819400"/>
          <a:ext cx="2637148" cy="1385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3" name="Visio" r:id="rId6" imgW="1866810" imgH="981204" progId="Visio.Drawing.15">
                  <p:embed/>
                </p:oleObj>
              </mc:Choice>
              <mc:Fallback>
                <p:oleObj name="Visio" r:id="rId6" imgW="1866810" imgH="981204" progId="Visio.Drawing.15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850" y="2819400"/>
                        <a:ext cx="2637148" cy="1385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520344"/>
              </p:ext>
            </p:extLst>
          </p:nvPr>
        </p:nvGraphicFramePr>
        <p:xfrm>
          <a:off x="4897800" y="4408388"/>
          <a:ext cx="2647939" cy="1256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4" name="Visio" r:id="rId8" imgW="1866810" imgH="885786" progId="Visio.Drawing.15">
                  <p:embed/>
                </p:oleObj>
              </mc:Choice>
              <mc:Fallback>
                <p:oleObj name="Visio" r:id="rId8" imgW="1866810" imgH="885786" progId="Visio.Drawing.15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800" y="4408388"/>
                        <a:ext cx="2647939" cy="1256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Sign: Dependency Sign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153400" cy="685800"/>
          </a:xfrm>
        </p:spPr>
        <p:txBody>
          <a:bodyPr/>
          <a:lstStyle/>
          <a:p>
            <a:pPr algn="just"/>
            <a:r>
              <a:rPr lang="en-US" b="1" dirty="0" smtClean="0"/>
              <a:t>Table </a:t>
            </a:r>
            <a:r>
              <a:rPr lang="en-US" dirty="0" smtClean="0"/>
              <a:t>for dependency sign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32250"/>
                  </p:ext>
                </p:extLst>
              </p:nvPr>
            </p:nvGraphicFramePr>
            <p:xfrm>
              <a:off x="930215" y="1752601"/>
              <a:ext cx="6948577" cy="322244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593383"/>
                    <a:gridCol w="838621"/>
                    <a:gridCol w="2672313"/>
                    <a:gridCol w="844260"/>
                  </a:tblGrid>
                  <a:tr h="116443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Voltage to current dependency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endParaRPr lang="en-US" sz="2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Sign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Current to voltage dependency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endParaRPr lang="en-US" sz="2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Sign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45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𝐺</m:t>
                                        </m:r>
                                        <m:r>
                                          <a:rPr lang="en-US" sz="2400" smtClean="0">
                                            <a:effectLst/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400">
                                            <a:effectLst/>
                                            <a:latin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en-US" sz="2400" smtClean="0">
                                            <a:effectLst/>
                                            <a:latin typeface="Cambria Math"/>
                                          </a:rPr>
                                          <m:t>𝑀𝑂𝑆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sup>
                                </m:sSup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effectLst/>
                                  <a:latin typeface="Cambria Math"/>
                                </a:rPr>
                                <m:t>𝐼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𝑃𝑀𝑂𝑆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45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𝐺</m:t>
                                    </m:r>
                                    <m:r>
                                      <a:rPr lang="en-US" sz="2400" smtClean="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sz="2400" smtClean="0">
                                        <a:effectLst/>
                                        <a:latin typeface="Cambria Math"/>
                                      </a:rPr>
                                      <m:t>𝑀𝑂𝑆</m:t>
                                    </m:r>
                                  </m:sub>
                                </m:sSub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US" sz="2400">
                                    <a:effectLst/>
                                    <a:latin typeface="Cambria Math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𝐼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𝑁𝑀𝑂𝑆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45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sz="2400" smtClean="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sz="2400" smtClean="0">
                                      <a:effectLst/>
                                      <a:latin typeface="Cambria Math"/>
                                    </a:rPr>
                                    <m:t>𝑀𝑂𝑆</m:t>
                                  </m:r>
                                </m:sub>
                              </m:sSub>
                              <m:r>
                                <a:rPr lang="en-US" sz="2400">
                                  <a:effectLst/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>
                                  <a:effectLst/>
                                  <a:latin typeface="Cambria Math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𝐼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𝑃𝑀𝑂𝑆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45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>
                                      <a:effectLst/>
                                      <a:latin typeface="Cambria Math"/>
                                    </a:rPr>
                                    <m:t>𝑁𝑀𝑂𝑆</m:t>
                                  </m:r>
                                </m:sub>
                              </m:sSub>
                              <m:r>
                                <a:rPr lang="en-US" sz="2400">
                                  <a:effectLst/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>
                                  <a:effectLst/>
                                  <a:latin typeface="Cambria Math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400" dirty="0">
                              <a:effectLst/>
                            </a:rPr>
                            <a:t> 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𝐼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>
                                        <a:effectLst/>
                                        <a:latin typeface="Cambria Math"/>
                                      </a:rPr>
                                      <m:t>𝑁𝑀𝑂𝑆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432250"/>
                  </p:ext>
                </p:extLst>
              </p:nvPr>
            </p:nvGraphicFramePr>
            <p:xfrm>
              <a:off x="930215" y="1752601"/>
              <a:ext cx="6948577" cy="322244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593383"/>
                    <a:gridCol w="838621"/>
                    <a:gridCol w="2672313"/>
                    <a:gridCol w="844260"/>
                  </a:tblGrid>
                  <a:tr h="116443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Voltage to current dependency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endParaRPr lang="en-US" sz="2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Sign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Current to voltage dependency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endParaRPr lang="en-US" sz="2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95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Sign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145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35" t="-248810" r="-168779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09420" t="-248810" r="-421014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28995" t="-248810" r="-32648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21583" t="-248810" r="-2878" b="-304762"/>
                          </a:stretch>
                        </a:blipFill>
                      </a:tcPr>
                    </a:tc>
                  </a:tr>
                  <a:tr h="5145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35" t="-344706" r="-168779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09420" t="-344706" r="-421014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28995" t="-344706" r="-32648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21583" t="-344706" r="-2878" b="-201176"/>
                          </a:stretch>
                        </a:blipFill>
                      </a:tcPr>
                    </a:tc>
                  </a:tr>
                  <a:tr h="5145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35" t="-450000" r="-168779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09420" t="-450000" r="-421014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28995" t="-450000" r="-3264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21583" t="-450000" r="-2878" b="-103571"/>
                          </a:stretch>
                        </a:blipFill>
                      </a:tcPr>
                    </a:tc>
                  </a:tr>
                  <a:tr h="5145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35" t="-543529" r="-168779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09420" t="-543529" r="-421014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28995" t="-543529" r="-3264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21583" t="-543529" r="-2878" b="-2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40680" y="5055159"/>
                <a:ext cx="6298320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/>
                      <m:sup>
                        <m:r>
                          <a:rPr lang="en-US" sz="3600" i="1" smtClea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3600" baseline="30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𝑃𝑀𝑂𝑆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 stands for the gate voltage of </a:t>
                </a: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PMOS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80" y="5055159"/>
                <a:ext cx="6298320" cy="477888"/>
              </a:xfrm>
              <a:prstGeom prst="rect">
                <a:avLst/>
              </a:prstGeom>
              <a:blipFill rotWithShape="0">
                <a:blip r:embed="rId3"/>
                <a:stretch>
                  <a:fillRect t="-8861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5695788"/>
            <a:ext cx="839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Notice: need to know the Drain/Source for MOSFET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304798"/>
            <a:ext cx="680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Physically </a:t>
            </a:r>
            <a:r>
              <a:rPr lang="en-US" sz="3600" dirty="0" err="1"/>
              <a:t>Unclonable</a:t>
            </a:r>
            <a:r>
              <a:rPr lang="en-US" sz="3600" dirty="0"/>
              <a:t> Functions</a:t>
            </a:r>
            <a:endParaRPr lang="en-US" sz="3600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1986"/>
            <a:ext cx="4424361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40386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7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981434"/>
            <a:ext cx="8181975" cy="1419112"/>
          </a:xfrm>
        </p:spPr>
        <p:txBody>
          <a:bodyPr/>
          <a:lstStyle/>
          <a:p>
            <a:r>
              <a:rPr lang="en-US" dirty="0" smtClean="0"/>
              <a:t>D/S can be determined by following the path-current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Sign:</a:t>
            </a:r>
            <a:r>
              <a:rPr lang="en-US" dirty="0"/>
              <a:t> </a:t>
            </a:r>
            <a:r>
              <a:rPr lang="en-US" dirty="0" smtClean="0"/>
              <a:t>Determine Drain/Source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19375"/>
              </p:ext>
            </p:extLst>
          </p:nvPr>
        </p:nvGraphicFramePr>
        <p:xfrm>
          <a:off x="480288" y="1963971"/>
          <a:ext cx="2455525" cy="356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9" name="Visio" r:id="rId3" imgW="2057323" imgH="3095522" progId="Visio.Drawing.15">
                  <p:embed/>
                </p:oleObj>
              </mc:Choice>
              <mc:Fallback>
                <p:oleObj name="Visio" r:id="rId3" imgW="2057323" imgH="309552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288" y="1963971"/>
                        <a:ext cx="2455525" cy="3568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520" y="3115425"/>
            <a:ext cx="4375642" cy="1092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7966" y="4370514"/>
            <a:ext cx="199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400" dirty="0"/>
              <a:t>Path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current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19130" y="2100798"/>
            <a:ext cx="199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 of M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191" y="2285857"/>
            <a:ext cx="199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 </a:t>
            </a:r>
            <a:r>
              <a:rPr lang="en-US" sz="2400" dirty="0">
                <a:solidFill>
                  <a:srgbClr val="FF0000"/>
                </a:solidFill>
              </a:rPr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/M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endParaRPr lang="en-US" sz="2400" baseline="-25000" dirty="0">
              <a:solidFill>
                <a:srgbClr val="FF0000"/>
              </a:solidFill>
            </a:endParaRPr>
          </a:p>
          <a:p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4782773">
            <a:off x="3857904" y="2719697"/>
            <a:ext cx="648806" cy="277791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866030">
            <a:off x="6331615" y="2814083"/>
            <a:ext cx="648806" cy="277791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4554" y="2066034"/>
            <a:ext cx="199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 </a:t>
            </a:r>
            <a:r>
              <a:rPr lang="en-US" sz="2400" dirty="0">
                <a:solidFill>
                  <a:srgbClr val="FF0000"/>
                </a:solidFill>
              </a:rPr>
              <a:t>of </a:t>
            </a: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  <a:p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5114151" y="2826544"/>
            <a:ext cx="474292" cy="277791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698" y="2296728"/>
            <a:ext cx="3284081" cy="35030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0" y="2113923"/>
            <a:ext cx="3559814" cy="37971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85" y="953263"/>
            <a:ext cx="8318790" cy="962115"/>
          </a:xfrm>
        </p:spPr>
        <p:txBody>
          <a:bodyPr/>
          <a:lstStyle/>
          <a:p>
            <a:r>
              <a:rPr lang="en-US" dirty="0" smtClean="0"/>
              <a:t>D/S of transistor M</a:t>
            </a:r>
            <a:r>
              <a:rPr lang="en-US" baseline="-25000" dirty="0" smtClean="0"/>
              <a:t>1 </a:t>
            </a:r>
            <a:r>
              <a:rPr lang="en-US" dirty="0" smtClean="0"/>
              <a:t>not well-defined</a:t>
            </a:r>
            <a:r>
              <a:rPr lang="en-US" dirty="0" smtClean="0">
                <a:sym typeface="Wingdings" panose="05000000000000000000" pitchFamily="2" charset="2"/>
              </a:rPr>
              <a:t></a:t>
            </a:r>
            <a:r>
              <a:rPr lang="en-US" dirty="0"/>
              <a:t> M</a:t>
            </a:r>
            <a:r>
              <a:rPr lang="en-US" baseline="-25000" dirty="0"/>
              <a:t>1</a:t>
            </a:r>
            <a:r>
              <a:rPr lang="en-US" dirty="0" smtClean="0"/>
              <a:t> in </a:t>
            </a:r>
            <a:r>
              <a:rPr lang="en-US" dirty="0"/>
              <a:t>more than one paths with diff </a:t>
            </a:r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Sign:</a:t>
            </a:r>
            <a:r>
              <a:rPr lang="en-US" dirty="0"/>
              <a:t> </a:t>
            </a:r>
            <a:r>
              <a:rPr lang="en-US" dirty="0" smtClean="0"/>
              <a:t>Determine Drain/Source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54830" y="2524772"/>
            <a:ext cx="0" cy="122807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26230" y="3724275"/>
            <a:ext cx="226420" cy="95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40884" y="3948712"/>
            <a:ext cx="385346" cy="61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26230" y="3714750"/>
            <a:ext cx="0" cy="21195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40884" y="3200769"/>
            <a:ext cx="0" cy="744984"/>
          </a:xfrm>
          <a:prstGeom prst="line">
            <a:avLst/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65298" y="3200769"/>
            <a:ext cx="1261370" cy="129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9400" y="2922785"/>
            <a:ext cx="0" cy="2779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26668" y="2922785"/>
            <a:ext cx="44993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95650" y="2916128"/>
            <a:ext cx="0" cy="5062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95650" y="3422342"/>
            <a:ext cx="609600" cy="66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32768" y="3376935"/>
            <a:ext cx="0" cy="20999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96177" y="2674398"/>
            <a:ext cx="0" cy="83080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99893" y="3530352"/>
            <a:ext cx="59628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99893" y="3076851"/>
            <a:ext cx="0" cy="45350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120776" y="3057801"/>
            <a:ext cx="479117" cy="1294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12638" y="3051699"/>
            <a:ext cx="8138" cy="25190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67268" y="3280851"/>
            <a:ext cx="130205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33018" y="3303601"/>
            <a:ext cx="0" cy="651215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33018" y="3954816"/>
            <a:ext cx="29527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20155" y="3759323"/>
            <a:ext cx="8138" cy="1864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20155" y="3759323"/>
            <a:ext cx="29814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512841" y="3759323"/>
            <a:ext cx="25432" cy="15900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07346" y="324100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62740" y="33205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Sign:</a:t>
            </a:r>
            <a:r>
              <a:rPr lang="en-US" dirty="0"/>
              <a:t> </a:t>
            </a:r>
            <a:r>
              <a:rPr lang="en-US" dirty="0" smtClean="0"/>
              <a:t>Determine Drain/Source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79" y="946905"/>
            <a:ext cx="2655370" cy="28323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14" y="946905"/>
            <a:ext cx="2559451" cy="2773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9205" y="1264615"/>
            <a:ext cx="17811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Better change to</a:t>
            </a:r>
            <a:endParaRPr lang="en-US" sz="2600" dirty="0"/>
          </a:p>
        </p:txBody>
      </p:sp>
      <p:sp>
        <p:nvSpPr>
          <p:cNvPr id="37" name="Right Arrow 36"/>
          <p:cNvSpPr/>
          <p:nvPr/>
        </p:nvSpPr>
        <p:spPr>
          <a:xfrm>
            <a:off x="3544733" y="2137334"/>
            <a:ext cx="1398070" cy="277791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42924" y="3704468"/>
            <a:ext cx="7753352" cy="1820331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0000"/>
                </a:solidFill>
              </a:rPr>
              <a:t>Design </a:t>
            </a:r>
            <a:r>
              <a:rPr lang="en-US" sz="2800" b="1" dirty="0" smtClean="0">
                <a:solidFill>
                  <a:srgbClr val="000000"/>
                </a:solidFill>
              </a:rPr>
              <a:t>Requirement:</a:t>
            </a:r>
            <a:endParaRPr lang="en-US" sz="2800" b="1" dirty="0">
              <a:solidFill>
                <a:srgbClr val="000000"/>
              </a:solidFill>
            </a:endParaRPr>
          </a:p>
          <a:p>
            <a:pPr algn="just"/>
            <a:r>
              <a:rPr lang="en-US" sz="2800" dirty="0"/>
              <a:t> </a:t>
            </a:r>
            <a:r>
              <a:rPr lang="en-US" sz="2800" dirty="0" smtClean="0"/>
              <a:t>   The drain/source must be robustly well-defined for any transistor in a loop requiring verification.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715000" y="1058466"/>
            <a:ext cx="457200" cy="1141768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9" name="Oval 38"/>
          <p:cNvSpPr/>
          <p:nvPr/>
        </p:nvSpPr>
        <p:spPr>
          <a:xfrm rot="5400000">
            <a:off x="1495110" y="1023730"/>
            <a:ext cx="560757" cy="1264977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7902" y="5665768"/>
            <a:ext cx="8815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Comment: When a MOST D/S not well-defined, raise a flag, and, if in a loop, request revision.</a:t>
            </a:r>
            <a:endParaRPr lang="en-US" sz="28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Sign Determine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2282" y="997241"/>
                <a:ext cx="7772400" cy="2175681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Dependency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has different sign in the </a:t>
                </a:r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two loops since</a:t>
                </a:r>
              </a:p>
              <a:p>
                <a:pPr lvl="1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Upper</a:t>
                </a:r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:  consider B the drain of PMOS M</a:t>
                </a:r>
                <a:r>
                  <a:rPr lang="en-US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Bottom: consider B the drain of NMOS M</a:t>
                </a:r>
                <a:r>
                  <a:rPr lang="en-US" baseline="-25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endParaRPr lang="en-US" b="1" dirty="0"/>
              </a:p>
            </p:txBody>
          </p:sp>
        </mc:Choice>
        <mc:Fallback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2282" y="997241"/>
                <a:ext cx="7772400" cy="2175681"/>
              </a:xfrm>
              <a:blipFill rotWithShape="1">
                <a:blip r:embed="rId3"/>
                <a:stretch>
                  <a:fillRect l="-1412" t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91200" y="3215628"/>
            <a:ext cx="27947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PFL: even </a:t>
            </a:r>
            <a:r>
              <a:rPr lang="en-US" sz="2400" dirty="0"/>
              <a:t>number of negative </a:t>
            </a:r>
            <a:r>
              <a:rPr lang="en-US" sz="2400" dirty="0" smtClean="0"/>
              <a:t>dependencies</a:t>
            </a:r>
          </a:p>
          <a:p>
            <a:endParaRPr lang="en-US" sz="2400" dirty="0" smtClean="0"/>
          </a:p>
          <a:p>
            <a:r>
              <a:rPr lang="en-US" sz="2400" dirty="0" smtClean="0"/>
              <a:t>NFL: odd </a:t>
            </a:r>
            <a:r>
              <a:rPr lang="en-US" sz="2400" dirty="0"/>
              <a:t>number of negative dependencies</a:t>
            </a:r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26763"/>
              </p:ext>
            </p:extLst>
          </p:nvPr>
        </p:nvGraphicFramePr>
        <p:xfrm>
          <a:off x="646957" y="2971800"/>
          <a:ext cx="2122818" cy="3084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2" name="Visio" r:id="rId4" imgW="2057323" imgH="3095522" progId="Visio.Drawing.15">
                  <p:embed/>
                </p:oleObj>
              </mc:Choice>
              <mc:Fallback>
                <p:oleObj name="Visio" r:id="rId4" imgW="2057323" imgH="309552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957" y="2971800"/>
                        <a:ext cx="2122818" cy="3084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43975"/>
              </p:ext>
            </p:extLst>
          </p:nvPr>
        </p:nvGraphicFramePr>
        <p:xfrm>
          <a:off x="3048000" y="3173413"/>
          <a:ext cx="235902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3" name="Visio" r:id="rId6" imgW="1866810" imgH="981204" progId="Visio.Drawing.15">
                  <p:embed/>
                </p:oleObj>
              </mc:Choice>
              <mc:Fallback>
                <p:oleObj name="Visio" r:id="rId6" imgW="1866810" imgH="98120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73413"/>
                        <a:ext cx="2359025" cy="1239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14894"/>
              </p:ext>
            </p:extLst>
          </p:nvPr>
        </p:nvGraphicFramePr>
        <p:xfrm>
          <a:off x="3021013" y="4724400"/>
          <a:ext cx="23685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44" name="Visio" r:id="rId8" imgW="1866810" imgH="885786" progId="Visio.Drawing.15">
                  <p:embed/>
                </p:oleObj>
              </mc:Choice>
              <mc:Fallback>
                <p:oleObj name="Visio" r:id="rId8" imgW="1866810" imgH="88578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4724400"/>
                        <a:ext cx="236855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465864"/>
              </p:ext>
            </p:extLst>
          </p:nvPr>
        </p:nvGraphicFramePr>
        <p:xfrm>
          <a:off x="6123348" y="1419957"/>
          <a:ext cx="2639652" cy="383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6" name="Visio" r:id="rId3" imgW="2057323" imgH="3095522" progId="Visio.Drawing.15">
                  <p:embed/>
                </p:oleObj>
              </mc:Choice>
              <mc:Fallback>
                <p:oleObj name="Visio" r:id="rId3" imgW="2057323" imgH="309552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3348" y="1419957"/>
                        <a:ext cx="2639652" cy="383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Break-points set: </a:t>
            </a:r>
            <a:r>
              <a:rPr lang="en-US" dirty="0"/>
              <a:t>Feedback vertex 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132413"/>
            <a:ext cx="5777908" cy="4561114"/>
          </a:xfrm>
        </p:spPr>
        <p:txBody>
          <a:bodyPr/>
          <a:lstStyle/>
          <a:p>
            <a:pPr algn="just"/>
            <a:r>
              <a:rPr lang="en-US" b="1" dirty="0" smtClean="0"/>
              <a:t>Break-points set</a:t>
            </a:r>
            <a:r>
              <a:rPr lang="en-US" dirty="0" smtClean="0"/>
              <a:t>: minimum </a:t>
            </a:r>
            <a:r>
              <a:rPr lang="en-US" dirty="0"/>
              <a:t>set of nodes which </a:t>
            </a:r>
            <a:r>
              <a:rPr lang="en-US" dirty="0" smtClean="0"/>
              <a:t>open </a:t>
            </a:r>
            <a:r>
              <a:rPr lang="en-US" dirty="0"/>
              <a:t>all the PFLs if </a:t>
            </a:r>
            <a:r>
              <a:rPr lang="en-US" dirty="0" smtClean="0"/>
              <a:t>removed, e.g. {A} or {B}</a:t>
            </a:r>
          </a:p>
          <a:p>
            <a:pPr algn="just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Feedback vertex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(FVS): a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vertices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containing at least one vertex of every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PFLs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</a:t>
            </a:r>
          </a:p>
          <a:p>
            <a:pPr algn="ju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Find 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reak-points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equivalent to find the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minimum FVS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120594" y="2077720"/>
            <a:ext cx="381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120594" y="2082800"/>
            <a:ext cx="43493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Break-points set: </a:t>
            </a:r>
            <a:r>
              <a:rPr lang="en-US" dirty="0"/>
              <a:t>minimum FVS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7887" y="1467022"/>
                <a:ext cx="7753352" cy="1685753"/>
              </a:xfrm>
              <a:prstGeom prst="round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800" b="1" dirty="0">
                    <a:solidFill>
                      <a:srgbClr val="000000"/>
                    </a:solidFill>
                  </a:rPr>
                  <a:t>Design </a:t>
                </a:r>
                <a:r>
                  <a:rPr lang="en-US" sz="2800" b="1" dirty="0" smtClean="0">
                    <a:solidFill>
                      <a:srgbClr val="000000"/>
                    </a:solidFill>
                  </a:rPr>
                  <a:t>Guideline3:</a:t>
                </a:r>
              </a:p>
              <a:p>
                <a:pPr algn="just"/>
                <a:r>
                  <a:rPr lang="en-US" sz="2800" dirty="0" smtClean="0"/>
                  <a:t>    The </a:t>
                </a:r>
                <a:r>
                  <a:rPr lang="en-US" sz="2800" dirty="0"/>
                  <a:t>size of break-points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𝐵𝑃</m:t>
                    </m:r>
                  </m:oMath>
                </a14:m>
                <a:r>
                  <a:rPr lang="en-US" sz="2800" dirty="0"/>
                  <a:t> in each SCC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should not </a:t>
                </a:r>
                <a:r>
                  <a:rPr lang="en-US" sz="2800" dirty="0" smtClean="0"/>
                  <a:t>exceed </a:t>
                </a:r>
                <a:r>
                  <a:rPr lang="en-US" sz="2800" dirty="0"/>
                  <a:t>2, i.e.,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|≤2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87" y="1467022"/>
                <a:ext cx="7753352" cy="168575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0" y="4267200"/>
            <a:ext cx="8267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>
              <a:buFont typeface="Wingdings" panose="05000000000000000000" pitchFamily="2" charset="2"/>
              <a:buChar char="q"/>
            </a:pPr>
            <a:r>
              <a:rPr lang="en-US" sz="2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When </a:t>
            </a:r>
            <a:r>
              <a:rPr lang="en-US" sz="2800" b="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</a:t>
            </a:r>
            <a:r>
              <a:rPr lang="en-US" sz="2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𝐵𝑃| </a:t>
            </a:r>
            <a:r>
              <a:rPr lang="en-US" sz="2800" b="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exceed 2 for a SCC</a:t>
            </a:r>
            <a:r>
              <a:rPr lang="en-US" sz="2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800" b="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raise a </a:t>
            </a:r>
            <a:r>
              <a:rPr lang="en-US" sz="2800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flag for </a:t>
            </a:r>
            <a:r>
              <a:rPr lang="en-US" sz="2800" b="0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designer. </a:t>
            </a:r>
            <a:endParaRPr lang="en-US" sz="2000" b="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657600"/>
            <a:ext cx="2126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Remark: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</a:t>
            </a:r>
            <a:r>
              <a:rPr lang="en-US" dirty="0" smtClean="0"/>
              <a:t>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920920"/>
                <a:ext cx="8514130" cy="433444"/>
              </a:xfrm>
            </p:spPr>
            <p:txBody>
              <a:bodyPr/>
              <a:lstStyle/>
              <a:p>
                <a:r>
                  <a:rPr lang="en-US" dirty="0"/>
                  <a:t>Type I </a:t>
                </a:r>
                <a:r>
                  <a:rPr lang="en-US" dirty="0" smtClean="0"/>
                  <a:t>circuits2: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𝐵𝑃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dirty="0"/>
                  <a:t>for all SCC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920920"/>
                <a:ext cx="8514130" cy="433444"/>
              </a:xfrm>
              <a:blipFill rotWithShape="0">
                <a:blip r:embed="rId2"/>
                <a:stretch>
                  <a:fillRect l="-1288" t="-14085" b="-59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57" y="1447800"/>
            <a:ext cx="7494043" cy="29394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574083"/>
            <a:ext cx="4072211" cy="20833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4533900"/>
            <a:ext cx="457200" cy="381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4533900"/>
            <a:ext cx="457200" cy="381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8305" y="4531242"/>
            <a:ext cx="457200" cy="381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4524464"/>
            <a:ext cx="457200" cy="3810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</a:t>
            </a:r>
            <a:r>
              <a:rPr lang="en-US" dirty="0" smtClean="0"/>
              <a:t>Circuits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686800" cy="2028712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Type II circuits1: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𝐵𝑃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all SCC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686800" cy="2028712"/>
              </a:xfrm>
              <a:blipFill rotWithShape="0">
                <a:blip r:embed="rId2"/>
                <a:stretch>
                  <a:fillRect l="-1263" t="-3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7382608" cy="2745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724400"/>
            <a:ext cx="4199540" cy="16961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Identification and </a:t>
            </a:r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077200" cy="3200400"/>
          </a:xfrm>
        </p:spPr>
        <p:txBody>
          <a:bodyPr/>
          <a:lstStyle/>
          <a:p>
            <a:pPr marL="0" lvl="1" indent="0" algn="just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Summary: </a:t>
            </a:r>
            <a:r>
              <a:rPr lang="en-US" sz="2800" dirty="0" smtClean="0">
                <a:solidFill>
                  <a:schemeClr val="tx1"/>
                </a:solidFill>
              </a:rPr>
              <a:t>systematic and automatic</a:t>
            </a:r>
          </a:p>
          <a:p>
            <a:pPr marL="0" lvl="1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discover design weak spots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b="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54284"/>
              </p:ext>
            </p:extLst>
          </p:nvPr>
        </p:nvGraphicFramePr>
        <p:xfrm>
          <a:off x="343967" y="2062219"/>
          <a:ext cx="297531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6" name="Visio" r:id="rId3" imgW="2686069" imgH="3095522" progId="Visio.Drawing.15">
                  <p:embed/>
                </p:oleObj>
              </mc:Choice>
              <mc:Fallback>
                <p:oleObj name="Visio" r:id="rId3" imgW="2686069" imgH="3095522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67" y="2062219"/>
                        <a:ext cx="2975317" cy="3429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3848097" y="4886212"/>
                <a:ext cx="4495802" cy="685800"/>
              </a:xfrm>
              <a:prstGeom prst="round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Break-points size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|</m:t>
                    </m:r>
                    <m:r>
                      <a:rPr lang="en-US" sz="2800" i="1">
                        <a:latin typeface="Cambria Math"/>
                      </a:rPr>
                      <m:t>𝐵𝑃</m:t>
                    </m:r>
                    <m:r>
                      <a:rPr lang="en-US" sz="2800" i="1">
                        <a:latin typeface="Cambria Math"/>
                      </a:rPr>
                      <m:t>|≤2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97" y="4886212"/>
                <a:ext cx="4495802" cy="68580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886198" y="4038600"/>
                <a:ext cx="4457701" cy="685800"/>
              </a:xfrm>
              <a:prstGeom prst="round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/>
                        <m:t>W</m:t>
                      </m:r>
                      <m:r>
                        <m:rPr>
                          <m:nor/>
                        </m:rPr>
                        <a:rPr lang="en-US" sz="2800"/>
                        <m:t>ell</m:t>
                      </m:r>
                      <m:r>
                        <m:rPr>
                          <m:nor/>
                        </m:rPr>
                        <a:rPr lang="en-US" sz="2800"/>
                        <m:t>−</m:t>
                      </m:r>
                      <m:r>
                        <m:rPr>
                          <m:nor/>
                        </m:rPr>
                        <a:rPr lang="en-US" sz="2800"/>
                        <m:t>defined</m:t>
                      </m:r>
                      <m:r>
                        <m:rPr>
                          <m:nor/>
                        </m:rPr>
                        <a:rPr lang="en-US" sz="2800" b="0" i="0" smtClean="0"/>
                        <m:t> </m:t>
                      </m:r>
                      <m:r>
                        <m:rPr>
                          <m:nor/>
                        </m:rPr>
                        <a:rPr lang="en-US" sz="2800"/>
                        <m:t>D</m:t>
                      </m:r>
                      <m:r>
                        <m:rPr>
                          <m:nor/>
                        </m:rPr>
                        <a:rPr lang="en-US" sz="2800"/>
                        <m:t>/</m:t>
                      </m:r>
                      <m:r>
                        <m:rPr>
                          <m:nor/>
                        </m:rPr>
                        <a:rPr lang="en-US" sz="2800" b="0" i="0" smtClean="0"/>
                        <m:t>S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198" y="4038600"/>
                <a:ext cx="4457701" cy="68580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3884440" y="2387173"/>
                <a:ext cx="4459459" cy="685800"/>
              </a:xfrm>
              <a:prstGeom prst="round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SCC size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 i="1"/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2800" i="1" baseline="-25000"/>
                              <m:t>S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i="1">
                        <a:latin typeface="Cambria Math"/>
                      </a:rPr>
                      <m:t>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40" y="2387173"/>
                <a:ext cx="4459459" cy="685800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 rot="19100640">
            <a:off x="3300805" y="3151650"/>
            <a:ext cx="643046" cy="277791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89777">
            <a:off x="3383471" y="5077074"/>
            <a:ext cx="455269" cy="277791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8896223">
            <a:off x="3286238" y="3753241"/>
            <a:ext cx="658303" cy="277791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88745" y="5588293"/>
            <a:ext cx="3452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Violation of </a:t>
            </a:r>
            <a:r>
              <a:rPr lang="en-US" sz="2400" dirty="0" smtClean="0">
                <a:solidFill>
                  <a:srgbClr val="FF0000"/>
                </a:solidFill>
              </a:rPr>
              <a:t>these </a:t>
            </a:r>
            <a:r>
              <a:rPr lang="en-US" sz="2400" dirty="0">
                <a:solidFill>
                  <a:srgbClr val="FF0000"/>
                </a:solidFill>
              </a:rPr>
              <a:t>rules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kern="0" dirty="0" smtClean="0">
                <a:solidFill>
                  <a:srgbClr val="FF0000"/>
                </a:solidFill>
              </a:rPr>
              <a:t>Warning flag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3884440" y="3228862"/>
                <a:ext cx="4459459" cy="685800"/>
              </a:xfrm>
              <a:prstGeom prst="roundRect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Loop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𝐿𝐿</m:t>
                    </m:r>
                  </m:oMath>
                </a14:m>
                <a:r>
                  <a:rPr lang="en-US" sz="2800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440" y="3228862"/>
                <a:ext cx="4459459" cy="68580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589777">
            <a:off x="3326364" y="4359659"/>
            <a:ext cx="521023" cy="277791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1688"/>
            <a:ext cx="9144000" cy="4876800"/>
          </a:xfrm>
        </p:spPr>
        <p:txBody>
          <a:bodyPr/>
          <a:lstStyle/>
          <a:p>
            <a:r>
              <a:rPr lang="en-US" dirty="0" smtClean="0"/>
              <a:t>Introduction and Problem </a:t>
            </a:r>
            <a:r>
              <a:rPr lang="en-US" dirty="0"/>
              <a:t>Statement </a:t>
            </a:r>
            <a:endParaRPr lang="en-US" dirty="0" smtClean="0"/>
          </a:p>
          <a:p>
            <a:r>
              <a:rPr lang="en-US" dirty="0" smtClean="0"/>
              <a:t>Existing Approaches</a:t>
            </a:r>
            <a:endParaRPr lang="en-US" dirty="0" smtClean="0"/>
          </a:p>
          <a:p>
            <a:r>
              <a:rPr lang="en-US" dirty="0" smtClean="0"/>
              <a:t>Proposed Method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Loop Identification and </a:t>
            </a:r>
            <a:r>
              <a:rPr lang="en-US" b="0" dirty="0" smtClean="0">
                <a:solidFill>
                  <a:schemeClr val="tx1"/>
                </a:solidFill>
              </a:rPr>
              <a:t>break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altLang="zh-CN" b="0" dirty="0">
                <a:solidFill>
                  <a:srgbClr val="FF0000"/>
                </a:solidFill>
              </a:rPr>
              <a:t>Replica method to avoid breaking NFL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Computationally </a:t>
            </a:r>
            <a:r>
              <a:rPr lang="en-US" b="0" dirty="0" smtClean="0">
                <a:solidFill>
                  <a:schemeClr val="tx1"/>
                </a:solidFill>
              </a:rPr>
              <a:t>efficient </a:t>
            </a:r>
            <a:r>
              <a:rPr lang="en-US" b="0" dirty="0">
                <a:solidFill>
                  <a:schemeClr val="tx1"/>
                </a:solidFill>
              </a:rPr>
              <a:t>v</a:t>
            </a:r>
            <a:r>
              <a:rPr lang="en-US" b="0" dirty="0" smtClean="0">
                <a:solidFill>
                  <a:schemeClr val="tx1"/>
                </a:solidFill>
              </a:rPr>
              <a:t>erification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8" cy="686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555700">
            <a:off x="-707458" y="3232282"/>
            <a:ext cx="4239461" cy="29391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9497875">
            <a:off x="4778884" y="3346945"/>
            <a:ext cx="2754844" cy="1689749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0800000">
            <a:off x="6019800" y="1142999"/>
            <a:ext cx="1603798" cy="2666999"/>
          </a:xfrm>
          <a:prstGeom prst="ellipse">
            <a:avLst/>
          </a:prstGeom>
          <a:noFill/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smtClean="0"/>
              <a:t>for Replica </a:t>
            </a:r>
            <a:r>
              <a:rPr lang="en-US" dirty="0"/>
              <a:t>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71688"/>
            <a:ext cx="8305800" cy="22573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Wish to only break PFLs since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Break only PFLs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loop return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map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is monotonic  (verification will be very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efficient)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  Break both PFLs and NFLs 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loop return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map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is non-monotonic (verification much more difficult)</a:t>
            </a:r>
            <a:endParaRPr lang="en-US" dirty="0">
              <a:solidFill>
                <a:schemeClr val="accent5">
                  <a:lumMod val="7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819345"/>
            <a:ext cx="7668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Case 1: No Break-points set for breaking only PFLs (Type II circuits2)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Case 2: To minimize FVS we have to NFLs (Type II circuits1)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3338121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smtClean="0"/>
              <a:t>But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56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method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905000"/>
            <a:ext cx="6328158" cy="33236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905000"/>
            <a:ext cx="6328158" cy="3323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905000"/>
            <a:ext cx="6328158" cy="3323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73972"/>
            <a:ext cx="784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complexity is linearly related to the number of components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shared by PFL and NFL.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2706622" cy="4249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14600"/>
            <a:ext cx="2503307" cy="1877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845" y="2507411"/>
            <a:ext cx="3227615" cy="197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524000"/>
            <a:ext cx="2579550" cy="42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762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578" y="1447800"/>
            <a:ext cx="2706622" cy="4249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09800"/>
            <a:ext cx="2503307" cy="1877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214" y="2587864"/>
            <a:ext cx="3176786" cy="230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55" y="1430547"/>
            <a:ext cx="4295015" cy="42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93473"/>
            <a:ext cx="8191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718649" cy="3001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774" y="3810000"/>
            <a:ext cx="3100852" cy="2362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936" y="3200400"/>
            <a:ext cx="3676291" cy="2339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3324" y="1828800"/>
            <a:ext cx="5172973" cy="30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" y="1600200"/>
            <a:ext cx="8115300" cy="4429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295400"/>
            <a:ext cx="4791746" cy="304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054" y="3886200"/>
            <a:ext cx="2894259" cy="2204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747" y="3772223"/>
            <a:ext cx="3544651" cy="2321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25593"/>
            <a:ext cx="5614911" cy="28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T=0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28" y="1662112"/>
            <a:ext cx="8172450" cy="45053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Malicious Alteration Recognition and Verification by Emission of Light: MARVEL of IBM</a:t>
            </a:r>
            <a:endParaRPr lang="en-US" sz="3200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3180"/>
            <a:ext cx="84010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" y="1389542"/>
            <a:ext cx="912096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841"/>
            <a:ext cx="9144000" cy="524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8" y="1905000"/>
            <a:ext cx="454896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1688"/>
            <a:ext cx="9144000" cy="4876800"/>
          </a:xfrm>
        </p:spPr>
        <p:txBody>
          <a:bodyPr/>
          <a:lstStyle/>
          <a:p>
            <a:r>
              <a:rPr lang="en-US" dirty="0" smtClean="0"/>
              <a:t>Introduction and Problem </a:t>
            </a:r>
            <a:r>
              <a:rPr lang="en-US" dirty="0"/>
              <a:t>Statement </a:t>
            </a:r>
            <a:endParaRPr lang="en-US" dirty="0" smtClean="0"/>
          </a:p>
          <a:p>
            <a:r>
              <a:rPr lang="en-US" dirty="0" smtClean="0"/>
              <a:t>Existing Approaches</a:t>
            </a:r>
            <a:endParaRPr lang="en-US" dirty="0" smtClean="0"/>
          </a:p>
          <a:p>
            <a:r>
              <a:rPr lang="en-US" dirty="0" smtClean="0"/>
              <a:t>Proposed Method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Loop Identification and </a:t>
            </a:r>
            <a:r>
              <a:rPr lang="en-US" b="0" dirty="0" smtClean="0">
                <a:solidFill>
                  <a:schemeClr val="tx1"/>
                </a:solidFill>
              </a:rPr>
              <a:t>break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altLang="zh-CN" b="0" dirty="0">
                <a:solidFill>
                  <a:schemeClr val="tx1"/>
                </a:solidFill>
              </a:rPr>
              <a:t>Replica method to avoid breaking NFL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Computationally </a:t>
            </a:r>
            <a:r>
              <a:rPr lang="en-US" b="0" dirty="0" smtClean="0">
                <a:solidFill>
                  <a:srgbClr val="FF0000"/>
                </a:solidFill>
              </a:rPr>
              <a:t>efficient </a:t>
            </a:r>
            <a:r>
              <a:rPr lang="en-US" b="0" dirty="0">
                <a:solidFill>
                  <a:srgbClr val="FF0000"/>
                </a:solidFill>
              </a:rPr>
              <a:t>v</a:t>
            </a:r>
            <a:r>
              <a:rPr lang="en-US" b="0" dirty="0" smtClean="0">
                <a:solidFill>
                  <a:srgbClr val="FF0000"/>
                </a:solidFill>
              </a:rPr>
              <a:t>erification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52" y="-47763"/>
            <a:ext cx="8631809" cy="1219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Computationally </a:t>
            </a:r>
            <a:r>
              <a:rPr lang="en-US" dirty="0">
                <a:solidFill>
                  <a:schemeClr val="tx1"/>
                </a:solidFill>
              </a:rPr>
              <a:t>Efficient </a:t>
            </a:r>
            <a:r>
              <a:rPr lang="en-US" dirty="0" smtClean="0">
                <a:solidFill>
                  <a:schemeClr val="tx1"/>
                </a:solidFill>
              </a:rPr>
              <a:t>Verification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14800" y="929804"/>
            <a:ext cx="4471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/>
              <a:t>Divide and </a:t>
            </a:r>
            <a:r>
              <a:rPr lang="en-US" sz="2800" dirty="0" smtClean="0"/>
              <a:t>contraction</a:t>
            </a:r>
            <a:r>
              <a:rPr lang="en-US" sz="2800" baseline="30000" dirty="0"/>
              <a:t>[1]</a:t>
            </a:r>
            <a:endParaRPr lang="en-US" sz="2800" dirty="0"/>
          </a:p>
        </p:txBody>
      </p:sp>
      <p:sp>
        <p:nvSpPr>
          <p:cNvPr id="37" name="Slide Number Placeholder 3"/>
          <p:cNvSpPr txBox="1">
            <a:spLocks/>
          </p:cNvSpPr>
          <p:nvPr/>
        </p:nvSpPr>
        <p:spPr bwMode="auto">
          <a:xfrm>
            <a:off x="7773924" y="6546616"/>
            <a:ext cx="1293875" cy="38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13521" y="1269616"/>
            <a:ext cx="3603139" cy="3664770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758761" y="1361953"/>
            <a:ext cx="3606164" cy="3623478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781595"/>
              </p:ext>
            </p:extLst>
          </p:nvPr>
        </p:nvGraphicFramePr>
        <p:xfrm>
          <a:off x="4953000" y="1617890"/>
          <a:ext cx="3294474" cy="311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51" name="Visio" r:id="rId3" imgW="4620881" imgH="4219446" progId="Visio.Drawing.11">
                  <p:embed/>
                </p:oleObj>
              </mc:Choice>
              <mc:Fallback>
                <p:oleObj name="Visio" r:id="rId3" imgW="4620881" imgH="421944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17890"/>
                        <a:ext cx="3294474" cy="3115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4631125" y="1939480"/>
            <a:ext cx="0" cy="2969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31125" y="1939480"/>
            <a:ext cx="31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81060" y="4799622"/>
            <a:ext cx="0" cy="2177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233752"/>
              </p:ext>
            </p:extLst>
          </p:nvPr>
        </p:nvGraphicFramePr>
        <p:xfrm>
          <a:off x="1184653" y="1336949"/>
          <a:ext cx="2539664" cy="346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52" name="Visio" r:id="rId5" imgW="2733563" imgH="3733710" progId="Visio.Drawing.15">
                  <p:embed/>
                </p:oleObj>
              </mc:Choice>
              <mc:Fallback>
                <p:oleObj name="Visio" r:id="rId5" imgW="2733563" imgH="373371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653" y="1336949"/>
                        <a:ext cx="2539664" cy="3468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>
          <a:xfrm flipV="1">
            <a:off x="2515090" y="4946116"/>
            <a:ext cx="2103327" cy="19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26220" y="1280446"/>
            <a:ext cx="3638065" cy="3720172"/>
          </a:xfrm>
          <a:prstGeom prst="roundRect">
            <a:avLst/>
          </a:prstGeom>
          <a:solidFill>
            <a:schemeClr val="accent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Loop Identification and break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761" y="5856502"/>
            <a:ext cx="8039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smtClean="0"/>
              <a:t>[1] Y</a:t>
            </a:r>
            <a:r>
              <a:rPr lang="en-US" sz="1600" dirty="0"/>
              <a:t>. Li, D. Chen, " Efficient Analog Verification Against Trojan states Using Divide and Contraction Method ", IEEE International Symposium on C</a:t>
            </a:r>
            <a:r>
              <a:rPr lang="en-US" sz="1600" i="1" dirty="0"/>
              <a:t>ircuits and Systems (ISCAS), May </a:t>
            </a:r>
            <a:r>
              <a:rPr lang="en-US" sz="1600" i="1" dirty="0" smtClean="0"/>
              <a:t>2014 (to appear).</a:t>
            </a:r>
            <a:endParaRPr 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5882" y="4972334"/>
            <a:ext cx="8525832" cy="13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en-US" b="1" kern="0" dirty="0" smtClean="0"/>
              <a:t>Goal: </a:t>
            </a:r>
            <a:r>
              <a:rPr lang="en-US" i="1" kern="0" dirty="0" smtClean="0">
                <a:solidFill>
                  <a:srgbClr val="FF0000"/>
                </a:solidFill>
              </a:rPr>
              <a:t>Improve the computation efficiency in </a:t>
            </a:r>
            <a:r>
              <a:rPr lang="en-US" i="1" kern="0" dirty="0" err="1" smtClean="0">
                <a:solidFill>
                  <a:srgbClr val="FF0000"/>
                </a:solidFill>
              </a:rPr>
              <a:t>Homotopy</a:t>
            </a:r>
            <a:r>
              <a:rPr lang="en-US" i="1" kern="0" dirty="0" smtClean="0">
                <a:solidFill>
                  <a:srgbClr val="FF0000"/>
                </a:solidFill>
              </a:rPr>
              <a:t> methods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127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2669452"/>
            <a:ext cx="7581900" cy="914400"/>
          </a:xfrm>
          <a:prstGeom prst="roundRect">
            <a:avLst/>
          </a:prstGeom>
          <a:solidFill>
            <a:srgbClr val="EFF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Theorem 1: </a:t>
            </a:r>
            <a:r>
              <a:rPr lang="en-US" sz="2400" dirty="0" smtClean="0">
                <a:solidFill>
                  <a:schemeClr val="tx1"/>
                </a:solidFill>
              </a:rPr>
              <a:t>There is at </a:t>
            </a:r>
            <a:r>
              <a:rPr lang="en-US" sz="2400" dirty="0">
                <a:solidFill>
                  <a:schemeClr val="tx1"/>
                </a:solidFill>
              </a:rPr>
              <a:t>least one stable operating point in </a:t>
            </a:r>
            <a:r>
              <a:rPr lang="en-US" sz="2400" dirty="0" smtClean="0">
                <a:solidFill>
                  <a:schemeClr val="tx1"/>
                </a:solidFill>
              </a:rPr>
              <a:t>any CI of a homotopy return map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Divide and Contraction </a:t>
            </a:r>
            <a:r>
              <a:rPr lang="en-US" dirty="0" err="1" smtClean="0"/>
              <a:t>Homotopy</a:t>
            </a:r>
            <a:endParaRPr lang="en-US" baseline="30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5100" y="990600"/>
            <a:ext cx="8229600" cy="1981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en-US" sz="2400" dirty="0" smtClean="0"/>
              <a:t>ontraction </a:t>
            </a:r>
            <a:r>
              <a:rPr lang="en-US" sz="2400" dirty="0"/>
              <a:t>interval 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000" b="0" dirty="0" smtClean="0">
                <a:solidFill>
                  <a:schemeClr val="tx1"/>
                </a:solidFill>
              </a:rPr>
              <a:t>An interval           is a contraction interval (CI)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</a:rPr>
              <a:t>of the Positive Feedback Loop (PFL) if                and               where </a:t>
            </a:r>
            <a:r>
              <a:rPr lang="en-US" sz="2000" b="0" i="1" dirty="0" smtClean="0">
                <a:solidFill>
                  <a:schemeClr val="tx1"/>
                </a:solidFill>
              </a:rPr>
              <a:t>f(x) </a:t>
            </a:r>
            <a:r>
              <a:rPr lang="en-US" sz="2000" b="0" dirty="0" smtClean="0">
                <a:solidFill>
                  <a:schemeClr val="tx1"/>
                </a:solidFill>
              </a:rPr>
              <a:t>is the  homotopy return map of the PFL.</a:t>
            </a:r>
          </a:p>
          <a:p>
            <a:pPr marL="457200" lvl="1" indent="0">
              <a:buNone/>
            </a:pPr>
            <a:endParaRPr lang="en-US" sz="15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 smtClean="0"/>
              <a:t> </a:t>
            </a:r>
            <a:endParaRPr lang="en-US" sz="15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809987"/>
              </p:ext>
            </p:extLst>
          </p:nvPr>
        </p:nvGraphicFramePr>
        <p:xfrm>
          <a:off x="3665538" y="1801090"/>
          <a:ext cx="105886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8" name="Equation" r:id="rId4" imgW="927000" imgH="304560" progId="Equation.DSMT4">
                  <p:embed/>
                </p:oleObj>
              </mc:Choice>
              <mc:Fallback>
                <p:oleObj name="Equation" r:id="rId4" imgW="927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801090"/>
                        <a:ext cx="1058862" cy="3476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44873"/>
              </p:ext>
            </p:extLst>
          </p:nvPr>
        </p:nvGraphicFramePr>
        <p:xfrm>
          <a:off x="2254250" y="1439140"/>
          <a:ext cx="6731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9" name="Equation" r:id="rId6" imgW="533160" imgH="304560" progId="Equation.DSMT4">
                  <p:embed/>
                </p:oleObj>
              </mc:Choice>
              <mc:Fallback>
                <p:oleObj name="Equation" r:id="rId6" imgW="533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1439140"/>
                        <a:ext cx="673100" cy="385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95300" y="3790652"/>
            <a:ext cx="815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</a:t>
            </a:r>
          </a:p>
          <a:p>
            <a:pPr marL="400050" lvl="1">
              <a:buSzPct val="10000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[0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</a:t>
            </a:r>
            <a:r>
              <a: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DD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 is CI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342900">
              <a:buSzPct val="10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f(0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)&gt;0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342900">
              <a:buSzPct val="100000"/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f(V</a:t>
            </a:r>
            <a:r>
              <a:rPr lang="en-US" sz="2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DD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)&lt;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2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DD</a:t>
            </a:r>
            <a:endParaRPr lang="en-US" sz="24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00050" lvl="1">
              <a:buSzPct val="100000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4587151"/>
            <a:ext cx="4572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lvl="1">
              <a:buSzPct val="100000"/>
            </a:pP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 one stable operating point in [0, V</a:t>
            </a:r>
            <a:r>
              <a:rPr lang="en-US" sz="2400" i="1" baseline="-25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3314700" y="4718327"/>
            <a:ext cx="190500" cy="630825"/>
          </a:xfrm>
          <a:prstGeom prst="rightBrace">
            <a:avLst>
              <a:gd name="adj1" fmla="val 68333"/>
              <a:gd name="adj2" fmla="val 47917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23094"/>
              </p:ext>
            </p:extLst>
          </p:nvPr>
        </p:nvGraphicFramePr>
        <p:xfrm>
          <a:off x="5192713" y="1823315"/>
          <a:ext cx="103028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0" name="Equation" r:id="rId8" imgW="901440" imgH="304560" progId="Equation.DSMT4">
                  <p:embed/>
                </p:oleObj>
              </mc:Choice>
              <mc:Fallback>
                <p:oleObj name="Equation" r:id="rId8" imgW="901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1823315"/>
                        <a:ext cx="103028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219200"/>
          </a:xfrm>
        </p:spPr>
        <p:txBody>
          <a:bodyPr/>
          <a:lstStyle/>
          <a:p>
            <a:pPr lvl="1"/>
            <a:r>
              <a:rPr lang="en-US" sz="2400" dirty="0"/>
              <a:t>User-defined-</a:t>
            </a:r>
            <a:r>
              <a:rPr lang="en-US" altLang="zh-CN" sz="2400" dirty="0"/>
              <a:t>monotonic Divide and Contraction Algorithm (UMDC)</a:t>
            </a:r>
            <a:endParaRPr lang="en-US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3913291" y="1510097"/>
            <a:ext cx="2099110" cy="778745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114799" y="3801743"/>
            <a:ext cx="1600200" cy="96661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82689" y="1496625"/>
            <a:ext cx="1905002" cy="805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No Trojan 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tate Report and exit</a:t>
            </a:r>
            <a:endParaRPr lang="en-US" sz="1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53113" y="3216272"/>
            <a:ext cx="1612777" cy="10189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Search - Insert [</a:t>
            </a:r>
            <a:r>
              <a:rPr lang="en-U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a,c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and [c, b] into </a:t>
            </a:r>
            <a:r>
              <a:rPr lang="en-US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TIQ</a:t>
            </a:r>
            <a:endParaRPr lang="en-US" sz="1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5870" y="3417071"/>
            <a:ext cx="33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95858" y="5041794"/>
            <a:ext cx="33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85870" y="2315784"/>
            <a:ext cx="33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56799" y="1510097"/>
            <a:ext cx="33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67" name="Straight Arrow Connector 66"/>
          <p:cNvCxnSpPr>
            <a:stCxn id="9" idx="3"/>
          </p:cNvCxnSpPr>
          <p:nvPr/>
        </p:nvCxnSpPr>
        <p:spPr>
          <a:xfrm>
            <a:off x="6012401" y="1899470"/>
            <a:ext cx="96289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9" idx="1"/>
          </p:cNvCxnSpPr>
          <p:nvPr/>
        </p:nvCxnSpPr>
        <p:spPr>
          <a:xfrm flipV="1">
            <a:off x="2723709" y="1899470"/>
            <a:ext cx="1189582" cy="1548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716770"/>
              </p:ext>
            </p:extLst>
          </p:nvPr>
        </p:nvGraphicFramePr>
        <p:xfrm>
          <a:off x="4253347" y="1706911"/>
          <a:ext cx="1268649" cy="41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8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3347" y="1706911"/>
                        <a:ext cx="1268649" cy="416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36958"/>
              </p:ext>
            </p:extLst>
          </p:nvPr>
        </p:nvGraphicFramePr>
        <p:xfrm>
          <a:off x="4200920" y="3954529"/>
          <a:ext cx="1427957" cy="6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9" name="Equation" r:id="rId6" imgW="838080" imgH="457200" progId="Equation.DSMT4">
                  <p:embed/>
                </p:oleObj>
              </mc:Choice>
              <mc:Fallback>
                <p:oleObj name="Equation" r:id="rId6" imgW="838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0920" y="3954529"/>
                        <a:ext cx="1427957" cy="66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1093432" y="4634299"/>
            <a:ext cx="1532139" cy="74161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Drop </a:t>
            </a:r>
            <a:r>
              <a:rPr lang="en-US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SDI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[</a:t>
            </a:r>
            <a:r>
              <a:rPr lang="en-U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a,c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and [</a:t>
            </a:r>
            <a:r>
              <a:rPr lang="en-U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c,b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>
            <a:stCxn id="9" idx="2"/>
          </p:cNvCxnSpPr>
          <p:nvPr/>
        </p:nvCxnSpPr>
        <p:spPr>
          <a:xfrm flipH="1">
            <a:off x="4962845" y="2288841"/>
            <a:ext cx="1" cy="4939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Decision 33"/>
          <p:cNvSpPr/>
          <p:nvPr/>
        </p:nvSpPr>
        <p:spPr>
          <a:xfrm>
            <a:off x="3827025" y="5067249"/>
            <a:ext cx="2185376" cy="1014850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a,c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is </a:t>
            </a:r>
            <a:r>
              <a:rPr lang="en-US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CI?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c,b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is </a:t>
            </a:r>
            <a:r>
              <a:rPr lang="en-US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Elbow Connector 14"/>
          <p:cNvCxnSpPr>
            <a:stCxn id="34" idx="1"/>
            <a:endCxn id="42" idx="3"/>
          </p:cNvCxnSpPr>
          <p:nvPr/>
        </p:nvCxnSpPr>
        <p:spPr>
          <a:xfrm rot="10800000">
            <a:off x="2625571" y="5005106"/>
            <a:ext cx="1201454" cy="569569"/>
          </a:xfrm>
          <a:prstGeom prst="bentConnector3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34" idx="0"/>
          </p:cNvCxnSpPr>
          <p:nvPr/>
        </p:nvCxnSpPr>
        <p:spPr>
          <a:xfrm>
            <a:off x="4914899" y="4768354"/>
            <a:ext cx="4814" cy="29889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2" idx="0"/>
            <a:endCxn id="19" idx="2"/>
          </p:cNvCxnSpPr>
          <p:nvPr/>
        </p:nvCxnSpPr>
        <p:spPr>
          <a:xfrm flipV="1">
            <a:off x="1859502" y="4235196"/>
            <a:ext cx="0" cy="39910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0"/>
          </p:cNvCxnSpPr>
          <p:nvPr/>
        </p:nvCxnSpPr>
        <p:spPr>
          <a:xfrm rot="5400000" flipH="1" flipV="1">
            <a:off x="1788473" y="1985984"/>
            <a:ext cx="1301317" cy="1159262"/>
          </a:xfrm>
          <a:prstGeom prst="bentConnector3">
            <a:avLst>
              <a:gd name="adj1" fmla="val 39075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04800" y="1371600"/>
            <a:ext cx="2438400" cy="1098515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Initialize </a:t>
            </a:r>
          </a:p>
          <a:p>
            <a:pPr algn="ctr"/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Test Interval Queue (</a:t>
            </a:r>
            <a:r>
              <a:rPr lang="en-US" sz="1400" b="1" i="1" dirty="0">
                <a:solidFill>
                  <a:schemeClr val="tx2"/>
                </a:solidFill>
                <a:cs typeface="Times New Roman" pitchFamily="18" charset="0"/>
              </a:rPr>
              <a:t>TIQ</a:t>
            </a:r>
            <a:r>
              <a:rPr lang="en-US" sz="1400" b="1" dirty="0">
                <a:solidFill>
                  <a:schemeClr val="tx2"/>
                </a:solidFill>
                <a:cs typeface="Times New Roman" pitchFamily="18" charset="0"/>
              </a:rPr>
              <a:t>) </a:t>
            </a: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and </a:t>
            </a:r>
            <a:r>
              <a:rPr lang="en-US" sz="1400" b="1" i="1" dirty="0">
                <a:solidFill>
                  <a:srgbClr val="FF0000"/>
                </a:solidFill>
                <a:cs typeface="Times New Roman" pitchFamily="18" charset="0"/>
              </a:rPr>
              <a:t>CI </a:t>
            </a: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queue</a:t>
            </a:r>
            <a:r>
              <a:rPr lang="en-US" sz="1400" b="1" i="1" dirty="0">
                <a:solidFill>
                  <a:srgbClr val="FF0000"/>
                </a:solidFill>
                <a:cs typeface="Times New Roman" pitchFamily="18" charset="0"/>
              </a:rPr>
              <a:t> (CIQ) </a:t>
            </a: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</a:rPr>
              <a:t>is defined by user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20706" y="2760425"/>
            <a:ext cx="33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Decision 40"/>
          <p:cNvSpPr/>
          <p:nvPr/>
        </p:nvSpPr>
        <p:spPr>
          <a:xfrm>
            <a:off x="3845467" y="2782820"/>
            <a:ext cx="2222256" cy="594373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Elbow Connector 44"/>
          <p:cNvCxnSpPr>
            <a:stCxn id="41" idx="1"/>
          </p:cNvCxnSpPr>
          <p:nvPr/>
        </p:nvCxnSpPr>
        <p:spPr>
          <a:xfrm rot="10800000">
            <a:off x="3339288" y="1907212"/>
            <a:ext cx="506180" cy="1172795"/>
          </a:xfrm>
          <a:prstGeom prst="bentConnector2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63429"/>
              </p:ext>
            </p:extLst>
          </p:nvPr>
        </p:nvGraphicFramePr>
        <p:xfrm>
          <a:off x="4219574" y="2883287"/>
          <a:ext cx="14446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0" name="Equation" r:id="rId8" imgW="914400" imgH="241200" progId="Equation.DSMT4">
                  <p:embed/>
                </p:oleObj>
              </mc:Choice>
              <mc:Fallback>
                <p:oleObj name="Equation" r:id="rId8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4" y="2883287"/>
                        <a:ext cx="14446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>
            <a:stCxn id="41" idx="2"/>
          </p:cNvCxnSpPr>
          <p:nvPr/>
        </p:nvCxnSpPr>
        <p:spPr>
          <a:xfrm>
            <a:off x="4956595" y="3377193"/>
            <a:ext cx="6251" cy="42455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6982689" y="5075208"/>
            <a:ext cx="1856511" cy="89748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Trojan state 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found Report and exit</a:t>
            </a:r>
            <a:endParaRPr lang="en-US" sz="1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71506" y="5067247"/>
            <a:ext cx="33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019799" y="5554588"/>
            <a:ext cx="955492" cy="371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430811"/>
              </p:ext>
            </p:extLst>
          </p:nvPr>
        </p:nvGraphicFramePr>
        <p:xfrm>
          <a:off x="5778581" y="1274491"/>
          <a:ext cx="3060619" cy="235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4" name="Visio" r:id="rId4" imgW="3390913" imgH="2609786" progId="Visio.Drawing.15">
                  <p:embed/>
                </p:oleObj>
              </mc:Choice>
              <mc:Fallback>
                <p:oleObj name="Visio" r:id="rId4" imgW="3390913" imgH="260978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81" y="1274491"/>
                        <a:ext cx="3060619" cy="2355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6"/>
          <p:cNvSpPr>
            <a:spLocks noChangeArrowheads="1"/>
          </p:cNvSpPr>
          <p:nvPr/>
        </p:nvSpPr>
        <p:spPr bwMode="auto">
          <a:xfrm flipV="1">
            <a:off x="1014792" y="682259"/>
            <a:ext cx="64102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752906"/>
              </p:ext>
            </p:extLst>
          </p:nvPr>
        </p:nvGraphicFramePr>
        <p:xfrm>
          <a:off x="1167404" y="1473240"/>
          <a:ext cx="3886200" cy="233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5" name="Visio" r:id="rId6" imgW="5543492" imgH="3324199" progId="Visio.Drawing.15">
                  <p:embed/>
                </p:oleObj>
              </mc:Choice>
              <mc:Fallback>
                <p:oleObj name="Visio" r:id="rId6" imgW="5543492" imgH="332419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404" y="1473240"/>
                        <a:ext cx="3886200" cy="2330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27696"/>
              </p:ext>
            </p:extLst>
          </p:nvPr>
        </p:nvGraphicFramePr>
        <p:xfrm>
          <a:off x="408049" y="3972560"/>
          <a:ext cx="8290050" cy="2109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51"/>
                <a:gridCol w="914400"/>
                <a:gridCol w="1249058"/>
                <a:gridCol w="1251884"/>
                <a:gridCol w="1634220"/>
                <a:gridCol w="2189437"/>
              </a:tblGrid>
              <a:tr h="815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VDD=2V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Temp(c)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User-define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Number of simulation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Error tolerance/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step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size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Operating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points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1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Linear</a:t>
                      </a:r>
                      <a:r>
                        <a:rPr lang="en-US" sz="1400" baseline="0" dirty="0" smtClean="0"/>
                        <a:t> sweep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0.1mv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r>
                        <a:rPr lang="en-US" sz="1200" baseline="0" dirty="0" smtClean="0"/>
                        <a:t> OP: 0.1172, 0.2943 and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0.5727(desired)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797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UMDC algorithm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[0.5441,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0.6013]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0.1mv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(0.0012,0.3134)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are found beside User-defined CI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</a:t>
            </a:r>
            <a:r>
              <a:rPr lang="en-US" dirty="0" err="1" smtClean="0"/>
              <a:t>Banba</a:t>
            </a:r>
            <a:r>
              <a:rPr lang="en-US" dirty="0" smtClean="0"/>
              <a:t> </a:t>
            </a:r>
            <a:r>
              <a:rPr lang="en-US" dirty="0" err="1"/>
              <a:t>Bandgap</a:t>
            </a:r>
            <a:r>
              <a:rPr lang="en-US" dirty="0"/>
              <a:t> Reference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743286" y="2373331"/>
            <a:ext cx="1771592" cy="1041236"/>
            <a:chOff x="2286000" y="2196510"/>
            <a:chExt cx="1771592" cy="1041236"/>
          </a:xfrm>
        </p:grpSpPr>
        <p:sp>
          <p:nvSpPr>
            <p:cNvPr id="41" name="TextBox 40"/>
            <p:cNvSpPr txBox="1"/>
            <p:nvPr/>
          </p:nvSpPr>
          <p:spPr>
            <a:xfrm>
              <a:off x="3016410" y="2196510"/>
              <a:ext cx="1041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f(x)=V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</a:rPr>
                <a:t>”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286000" y="2475032"/>
              <a:ext cx="304800" cy="762714"/>
              <a:chOff x="165100" y="685800"/>
              <a:chExt cx="304800" cy="762714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65100" y="895251"/>
                <a:ext cx="304800" cy="30800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lus 44"/>
              <p:cNvSpPr/>
              <p:nvPr/>
            </p:nvSpPr>
            <p:spPr>
              <a:xfrm>
                <a:off x="234950" y="911192"/>
                <a:ext cx="165100" cy="158813"/>
              </a:xfrm>
              <a:prstGeom prst="mathPlus">
                <a:avLst>
                  <a:gd name="adj1" fmla="val 14993"/>
                </a:avLst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Minus 45"/>
              <p:cNvSpPr/>
              <p:nvPr/>
            </p:nvSpPr>
            <p:spPr>
              <a:xfrm>
                <a:off x="254000" y="1090062"/>
                <a:ext cx="127000" cy="52938"/>
              </a:xfrm>
              <a:prstGeom prst="mathMinus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42" idx="0"/>
              </p:cNvCxnSpPr>
              <p:nvPr/>
            </p:nvCxnSpPr>
            <p:spPr>
              <a:xfrm flipV="1">
                <a:off x="317500" y="685800"/>
                <a:ext cx="0" cy="2094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317500" y="1197154"/>
                <a:ext cx="0" cy="2094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28600" y="1406605"/>
                <a:ext cx="17145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269875" y="1447800"/>
                <a:ext cx="95250" cy="71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2390227" y="2223623"/>
              <a:ext cx="750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x=V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</a:rPr>
                <a:t>’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04017"/>
              </p:ext>
            </p:extLst>
          </p:nvPr>
        </p:nvGraphicFramePr>
        <p:xfrm>
          <a:off x="415669" y="3972560"/>
          <a:ext cx="829005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51"/>
                <a:gridCol w="914400"/>
                <a:gridCol w="1249058"/>
                <a:gridCol w="1251884"/>
                <a:gridCol w="1634220"/>
                <a:gridCol w="2189437"/>
              </a:tblGrid>
              <a:tr h="8157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VDD=2V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Temp(c)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User-define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Number of simulation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Error tolerance/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step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size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Operating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points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19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Linear</a:t>
                      </a:r>
                      <a:r>
                        <a:rPr lang="en-US" sz="1400" baseline="0" dirty="0" smtClean="0"/>
                        <a:t> sweep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20000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0.1mv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OP: 0.5727</a:t>
                      </a:r>
                      <a:endParaRPr lang="en-US" sz="1200" dirty="0"/>
                    </a:p>
                  </a:txBody>
                  <a:tcPr anchor="ctr"/>
                </a:tc>
              </a:tr>
              <a:tr h="6797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UMDC algorithm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[0.5538,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0.6121]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0.1mv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 Trojan state 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06960" y="3667760"/>
            <a:ext cx="2332185" cy="6167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With Start-up circuit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426" y="1098345"/>
            <a:ext cx="291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AMI </a:t>
            </a:r>
            <a:r>
              <a:rPr lang="en-US" dirty="0"/>
              <a:t>0.5um, </a:t>
            </a:r>
            <a:r>
              <a:rPr lang="en-US" dirty="0" err="1" smtClean="0"/>
              <a:t>Vdd</a:t>
            </a:r>
            <a:r>
              <a:rPr lang="en-US" dirty="0" smtClean="0"/>
              <a:t>=2V</a:t>
            </a:r>
            <a:endParaRPr lang="en-US" dirty="0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 flipV="1">
            <a:off x="944819" y="632602"/>
            <a:ext cx="6745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152130" y="3604809"/>
            <a:ext cx="19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 at node V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6583852" y="10668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Circuit Graph</a:t>
            </a:r>
            <a:endParaRPr lang="en-US" dirty="0"/>
          </a:p>
        </p:txBody>
      </p:sp>
      <p:sp>
        <p:nvSpPr>
          <p:cNvPr id="69" name="Curved Up Arrow 68"/>
          <p:cNvSpPr/>
          <p:nvPr/>
        </p:nvSpPr>
        <p:spPr bwMode="auto">
          <a:xfrm rot="15988630" flipH="1">
            <a:off x="7442586" y="2050778"/>
            <a:ext cx="269667" cy="987300"/>
          </a:xfrm>
          <a:prstGeom prst="curved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17240" y="234966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PFL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 flipV="1">
            <a:off x="5277248" y="1348906"/>
            <a:ext cx="79613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Return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609600"/>
          </a:xfrm>
        </p:spPr>
        <p:txBody>
          <a:bodyPr/>
          <a:lstStyle/>
          <a:p>
            <a:r>
              <a:rPr lang="en-US" dirty="0" smtClean="0"/>
              <a:t>2D Return map of NPFL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981200" y="2456379"/>
            <a:ext cx="3371850" cy="1066800"/>
            <a:chOff x="304800" y="2971800"/>
            <a:chExt cx="3371850" cy="1066800"/>
          </a:xfrm>
        </p:grpSpPr>
        <p:sp>
          <p:nvSpPr>
            <p:cNvPr id="45" name="Oval 44"/>
            <p:cNvSpPr/>
            <p:nvPr/>
          </p:nvSpPr>
          <p:spPr>
            <a:xfrm>
              <a:off x="2438400" y="2971800"/>
              <a:ext cx="11430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6"/>
            </p:cNvCxnSpPr>
            <p:nvPr/>
          </p:nvCxnSpPr>
          <p:spPr>
            <a:xfrm flipH="1">
              <a:off x="3505200" y="3505200"/>
              <a:ext cx="76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581400" y="3505200"/>
              <a:ext cx="95250" cy="1143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362200" y="3505200"/>
              <a:ext cx="76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438400" y="3505200"/>
              <a:ext cx="76200" cy="857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81000" y="2971800"/>
              <a:ext cx="1143000" cy="10668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50" idx="6"/>
            </p:cNvCxnSpPr>
            <p:nvPr/>
          </p:nvCxnSpPr>
          <p:spPr>
            <a:xfrm flipH="1">
              <a:off x="1447800" y="3505200"/>
              <a:ext cx="76200" cy="7620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24000" y="3505200"/>
              <a:ext cx="95250" cy="11430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04800" y="3505200"/>
              <a:ext cx="76200" cy="7620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81000" y="3505200"/>
              <a:ext cx="76200" cy="85725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5" idx="0"/>
              <a:endCxn id="50" idx="0"/>
            </p:cNvCxnSpPr>
            <p:nvPr/>
          </p:nvCxnSpPr>
          <p:spPr>
            <a:xfrm flipH="1">
              <a:off x="952500" y="2971800"/>
              <a:ext cx="205740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0" idx="4"/>
              <a:endCxn id="45" idx="4"/>
            </p:cNvCxnSpPr>
            <p:nvPr/>
          </p:nvCxnSpPr>
          <p:spPr>
            <a:xfrm>
              <a:off x="952500" y="4038600"/>
              <a:ext cx="205740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H="1">
            <a:off x="2305050" y="3404117"/>
            <a:ext cx="152400" cy="2286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819650" y="2408754"/>
            <a:ext cx="152400" cy="2286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20059" y="3632717"/>
            <a:ext cx="37391" cy="44767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822365" y="3451742"/>
            <a:ext cx="441242" cy="28205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63606" y="398105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x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82699" y="3772874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(x, y)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095875" y="2309924"/>
            <a:ext cx="419100" cy="197659"/>
          </a:xfrm>
          <a:prstGeom prst="straightConnector1">
            <a:avLst/>
          </a:prstGeom>
          <a:ln w="254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4533900" y="2056328"/>
            <a:ext cx="304800" cy="352426"/>
          </a:xfrm>
          <a:prstGeom prst="straightConnector1">
            <a:avLst/>
          </a:prstGeom>
          <a:ln w="2540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78081" y="1909814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(x, y)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91000" y="18324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176" y="4604267"/>
            <a:ext cx="7289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Operating point at where x= f1(x, y) and y= f2(x, y).</a:t>
            </a:r>
          </a:p>
          <a:p>
            <a:r>
              <a:rPr lang="en-US" dirty="0" smtClean="0"/>
              <a:t>Here, f(f1(x, y), f2(x, y)) is defined as a two-dimensional return map of</a:t>
            </a:r>
          </a:p>
          <a:p>
            <a:r>
              <a:rPr lang="en-US" dirty="0" smtClean="0"/>
              <a:t>this nested loop.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2D Contraction Interval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17500" y="1143000"/>
            <a:ext cx="8229600" cy="2514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2D Contraction Interval :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interval                              is a 2D contraction interval (2DCI) of the Nested Positive Feedback Loop (NPFL) if </a:t>
            </a:r>
          </a:p>
          <a:p>
            <a:pPr marL="457200" lvl="1" indent="0">
              <a:buNone/>
            </a:pP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,                                           ,</a:t>
            </a: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and </a:t>
            </a:r>
          </a:p>
          <a:p>
            <a:pPr marL="457200" lvl="1" indent="0">
              <a:buNone/>
            </a:pP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f(x, y) =[ f</a:t>
            </a:r>
            <a:r>
              <a:rPr lang="en-US" sz="18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(x, y), f</a:t>
            </a:r>
            <a:r>
              <a:rPr lang="en-US" sz="18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(x, y)]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two-dimensional return map of this NPFL.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678318"/>
              </p:ext>
            </p:extLst>
          </p:nvPr>
        </p:nvGraphicFramePr>
        <p:xfrm>
          <a:off x="1066800" y="2590800"/>
          <a:ext cx="2984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5" name="Equation" r:id="rId4" imgW="2616120" imgH="330120" progId="">
                  <p:embed/>
                </p:oleObj>
              </mc:Choice>
              <mc:Fallback>
                <p:oleObj name="Equation" r:id="rId4" imgW="261612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29845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852673"/>
              </p:ext>
            </p:extLst>
          </p:nvPr>
        </p:nvGraphicFramePr>
        <p:xfrm>
          <a:off x="2438400" y="1563687"/>
          <a:ext cx="19240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6" name="Equation" r:id="rId6" imgW="1523880" imgH="330120" progId="Equation.DSMT4">
                  <p:embed/>
                </p:oleObj>
              </mc:Choice>
              <mc:Fallback>
                <p:oleObj name="Equation" r:id="rId6" imgW="1523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63687"/>
                        <a:ext cx="192405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271560"/>
              </p:ext>
            </p:extLst>
          </p:nvPr>
        </p:nvGraphicFramePr>
        <p:xfrm>
          <a:off x="4562637" y="2590800"/>
          <a:ext cx="29114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7" name="Equation" r:id="rId8" imgW="2552400" imgH="330120" progId="">
                  <p:embed/>
                </p:oleObj>
              </mc:Choice>
              <mc:Fallback>
                <p:oleObj name="Equation" r:id="rId8" imgW="255240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637" y="2590800"/>
                        <a:ext cx="291147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43790"/>
              </p:ext>
            </p:extLst>
          </p:nvPr>
        </p:nvGraphicFramePr>
        <p:xfrm>
          <a:off x="4240330" y="2209800"/>
          <a:ext cx="29845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8" name="Equation" r:id="rId10" imgW="2616120" imgH="330120" progId="">
                  <p:embed/>
                </p:oleObj>
              </mc:Choice>
              <mc:Fallback>
                <p:oleObj name="Equation" r:id="rId10" imgW="261612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330" y="2209800"/>
                        <a:ext cx="29845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79269"/>
              </p:ext>
            </p:extLst>
          </p:nvPr>
        </p:nvGraphicFramePr>
        <p:xfrm>
          <a:off x="1143000" y="2209800"/>
          <a:ext cx="29273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19" name="Equation" r:id="rId12" imgW="2565360" imgH="330120" progId="">
                  <p:embed/>
                </p:oleObj>
              </mc:Choice>
              <mc:Fallback>
                <p:oleObj name="Equation" r:id="rId12" imgW="2565360" imgH="3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292735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535824" y="3954723"/>
            <a:ext cx="2514600" cy="2088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535824" y="3966631"/>
            <a:ext cx="2000250" cy="295275"/>
            <a:chOff x="5105400" y="4171950"/>
            <a:chExt cx="2000250" cy="295275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105400" y="4171950"/>
              <a:ext cx="304800" cy="2476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562600" y="4200525"/>
              <a:ext cx="152400" cy="2190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943600" y="4200525"/>
              <a:ext cx="152400" cy="2190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381750" y="4183856"/>
              <a:ext cx="95250" cy="261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705600" y="4200525"/>
              <a:ext cx="95250" cy="261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7010400" y="4205287"/>
              <a:ext cx="95250" cy="261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H="1">
            <a:off x="7745624" y="3999968"/>
            <a:ext cx="247650" cy="3667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35824" y="5786882"/>
            <a:ext cx="279489" cy="2561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>
            <a:off x="5566750" y="5326356"/>
            <a:ext cx="154224" cy="2160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5616805" y="5047701"/>
            <a:ext cx="96390" cy="2583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535824" y="4834138"/>
            <a:ext cx="356246" cy="1102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535824" y="4489657"/>
            <a:ext cx="320139" cy="1463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>
            <a:off x="5566750" y="5553131"/>
            <a:ext cx="154224" cy="2160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 rot="10497351">
            <a:off x="6030384" y="5675400"/>
            <a:ext cx="2000250" cy="411351"/>
            <a:chOff x="5105400" y="4055874"/>
            <a:chExt cx="2000250" cy="411351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5105400" y="4171950"/>
              <a:ext cx="304800" cy="2476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11102649" flipH="1" flipV="1">
              <a:off x="5489189" y="4055874"/>
              <a:ext cx="241832" cy="3537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1102649" flipH="1" flipV="1">
              <a:off x="5862790" y="4107072"/>
              <a:ext cx="246977" cy="3022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1102649" flipV="1">
              <a:off x="6396254" y="4116506"/>
              <a:ext cx="83159" cy="3335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6705600" y="4200525"/>
              <a:ext cx="95250" cy="261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7010400" y="4205287"/>
              <a:ext cx="95250" cy="2619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/>
          <p:nvPr/>
        </p:nvCxnSpPr>
        <p:spPr>
          <a:xfrm flipH="1">
            <a:off x="7745624" y="4384753"/>
            <a:ext cx="289015" cy="3543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745624" y="4787323"/>
            <a:ext cx="304800" cy="2565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745623" y="5225072"/>
            <a:ext cx="304801" cy="199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47700" y="3927900"/>
            <a:ext cx="4000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</a:t>
            </a:r>
          </a:p>
          <a:p>
            <a:pPr marL="400050" lvl="1">
              <a:buSzPct val="100000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[0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en-US" sz="2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DD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]X[0, V</a:t>
            </a:r>
            <a:r>
              <a:rPr lang="en-US" sz="2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DD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]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2DCI </a:t>
            </a:r>
          </a:p>
          <a:p>
            <a:pPr marL="400050" lvl="1">
              <a:buSzPct val="100000"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889837"/>
              </p:ext>
            </p:extLst>
          </p:nvPr>
        </p:nvGraphicFramePr>
        <p:xfrm>
          <a:off x="4835611" y="3885309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0" name="Equation" r:id="rId14" imgW="571320" imgH="279360" progId="">
                  <p:embed/>
                </p:oleObj>
              </mc:Choice>
              <mc:Fallback>
                <p:oleObj name="Equation" r:id="rId14" imgW="57132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611" y="3885309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5143"/>
              </p:ext>
            </p:extLst>
          </p:nvPr>
        </p:nvGraphicFramePr>
        <p:xfrm>
          <a:off x="4747825" y="6074471"/>
          <a:ext cx="59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1" name="Equation" r:id="rId16" imgW="596880" imgH="279360" progId="">
                  <p:embed/>
                </p:oleObj>
              </mc:Choice>
              <mc:Fallback>
                <p:oleObj name="Equation" r:id="rId16" imgW="59688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825" y="6074471"/>
                        <a:ext cx="596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43680"/>
              </p:ext>
            </p:extLst>
          </p:nvPr>
        </p:nvGraphicFramePr>
        <p:xfrm>
          <a:off x="7902661" y="6143562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2" name="Equation" r:id="rId18" imgW="571320" imgH="279360" progId="">
                  <p:embed/>
                </p:oleObj>
              </mc:Choice>
              <mc:Fallback>
                <p:oleObj name="Equation" r:id="rId18" imgW="57132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2661" y="6143562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367758"/>
              </p:ext>
            </p:extLst>
          </p:nvPr>
        </p:nvGraphicFramePr>
        <p:xfrm>
          <a:off x="8112211" y="3877371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3" name="Equation" r:id="rId20" imgW="558720" imgH="279360" progId="">
                  <p:embed/>
                </p:oleObj>
              </mc:Choice>
              <mc:Fallback>
                <p:oleObj name="Equation" r:id="rId20" imgW="558720" imgH="279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211" y="3877371"/>
                        <a:ext cx="558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35"/>
          <p:cNvSpPr/>
          <p:nvPr/>
        </p:nvSpPr>
        <p:spPr>
          <a:xfrm>
            <a:off x="5728989" y="4179852"/>
            <a:ext cx="2040554" cy="1674911"/>
          </a:xfrm>
          <a:custGeom>
            <a:avLst/>
            <a:gdLst>
              <a:gd name="connsiteX0" fmla="*/ 100097 w 2040554"/>
              <a:gd name="connsiteY0" fmla="*/ 29277 h 1674911"/>
              <a:gd name="connsiteX1" fmla="*/ 125977 w 2040554"/>
              <a:gd name="connsiteY1" fmla="*/ 495103 h 1674911"/>
              <a:gd name="connsiteX2" fmla="*/ 160482 w 2040554"/>
              <a:gd name="connsiteY2" fmla="*/ 779775 h 1674911"/>
              <a:gd name="connsiteX3" fmla="*/ 48339 w 2040554"/>
              <a:gd name="connsiteY3" fmla="*/ 1047194 h 1674911"/>
              <a:gd name="connsiteX4" fmla="*/ 13833 w 2040554"/>
              <a:gd name="connsiteY4" fmla="*/ 1228348 h 1674911"/>
              <a:gd name="connsiteX5" fmla="*/ 5207 w 2040554"/>
              <a:gd name="connsiteY5" fmla="*/ 1435382 h 1674911"/>
              <a:gd name="connsiteX6" fmla="*/ 91471 w 2040554"/>
              <a:gd name="connsiteY6" fmla="*/ 1668295 h 1674911"/>
              <a:gd name="connsiteX7" fmla="*/ 376143 w 2040554"/>
              <a:gd name="connsiteY7" fmla="*/ 1607911 h 1674911"/>
              <a:gd name="connsiteX8" fmla="*/ 660814 w 2040554"/>
              <a:gd name="connsiteY8" fmla="*/ 1573405 h 1674911"/>
              <a:gd name="connsiteX9" fmla="*/ 971365 w 2040554"/>
              <a:gd name="connsiteY9" fmla="*/ 1564778 h 1674911"/>
              <a:gd name="connsiteX10" fmla="*/ 1307796 w 2040554"/>
              <a:gd name="connsiteY10" fmla="*/ 1538899 h 1674911"/>
              <a:gd name="connsiteX11" fmla="*/ 1773622 w 2040554"/>
              <a:gd name="connsiteY11" fmla="*/ 1504394 h 1674911"/>
              <a:gd name="connsiteX12" fmla="*/ 1980656 w 2040554"/>
              <a:gd name="connsiteY12" fmla="*/ 1461261 h 1674911"/>
              <a:gd name="connsiteX13" fmla="*/ 2023788 w 2040554"/>
              <a:gd name="connsiteY13" fmla="*/ 1211095 h 1674911"/>
              <a:gd name="connsiteX14" fmla="*/ 2023788 w 2040554"/>
              <a:gd name="connsiteY14" fmla="*/ 848786 h 1674911"/>
              <a:gd name="connsiteX15" fmla="*/ 2006535 w 2040554"/>
              <a:gd name="connsiteY15" fmla="*/ 546861 h 1674911"/>
              <a:gd name="connsiteX16" fmla="*/ 2023788 w 2040554"/>
              <a:gd name="connsiteY16" fmla="*/ 175926 h 1674911"/>
              <a:gd name="connsiteX17" fmla="*/ 1730490 w 2040554"/>
              <a:gd name="connsiteY17" fmla="*/ 81035 h 1674911"/>
              <a:gd name="connsiteX18" fmla="*/ 1368180 w 2040554"/>
              <a:gd name="connsiteY18" fmla="*/ 63782 h 1674911"/>
              <a:gd name="connsiteX19" fmla="*/ 1066256 w 2040554"/>
              <a:gd name="connsiteY19" fmla="*/ 63782 h 1674911"/>
              <a:gd name="connsiteX20" fmla="*/ 738452 w 2040554"/>
              <a:gd name="connsiteY20" fmla="*/ 20650 h 1674911"/>
              <a:gd name="connsiteX21" fmla="*/ 376143 w 2040554"/>
              <a:gd name="connsiteY21" fmla="*/ 46529 h 1674911"/>
              <a:gd name="connsiteX22" fmla="*/ 100097 w 2040554"/>
              <a:gd name="connsiteY22" fmla="*/ 29277 h 167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40554" h="1674911">
                <a:moveTo>
                  <a:pt x="100097" y="29277"/>
                </a:moveTo>
                <a:cubicBezTo>
                  <a:pt x="58403" y="104039"/>
                  <a:pt x="115913" y="370020"/>
                  <a:pt x="125977" y="495103"/>
                </a:cubicBezTo>
                <a:cubicBezTo>
                  <a:pt x="136041" y="620186"/>
                  <a:pt x="173422" y="687760"/>
                  <a:pt x="160482" y="779775"/>
                </a:cubicBezTo>
                <a:cubicBezTo>
                  <a:pt x="147542" y="871790"/>
                  <a:pt x="72780" y="972432"/>
                  <a:pt x="48339" y="1047194"/>
                </a:cubicBezTo>
                <a:cubicBezTo>
                  <a:pt x="23898" y="1121956"/>
                  <a:pt x="21022" y="1163650"/>
                  <a:pt x="13833" y="1228348"/>
                </a:cubicBezTo>
                <a:cubicBezTo>
                  <a:pt x="6644" y="1293046"/>
                  <a:pt x="-7733" y="1362058"/>
                  <a:pt x="5207" y="1435382"/>
                </a:cubicBezTo>
                <a:cubicBezTo>
                  <a:pt x="18147" y="1508706"/>
                  <a:pt x="29648" y="1639540"/>
                  <a:pt x="91471" y="1668295"/>
                </a:cubicBezTo>
                <a:cubicBezTo>
                  <a:pt x="153294" y="1697050"/>
                  <a:pt x="281253" y="1623726"/>
                  <a:pt x="376143" y="1607911"/>
                </a:cubicBezTo>
                <a:cubicBezTo>
                  <a:pt x="471033" y="1592096"/>
                  <a:pt x="561610" y="1580594"/>
                  <a:pt x="660814" y="1573405"/>
                </a:cubicBezTo>
                <a:cubicBezTo>
                  <a:pt x="760018" y="1566216"/>
                  <a:pt x="863535" y="1570529"/>
                  <a:pt x="971365" y="1564778"/>
                </a:cubicBezTo>
                <a:cubicBezTo>
                  <a:pt x="1079195" y="1559027"/>
                  <a:pt x="1307796" y="1538899"/>
                  <a:pt x="1307796" y="1538899"/>
                </a:cubicBezTo>
                <a:cubicBezTo>
                  <a:pt x="1441506" y="1528835"/>
                  <a:pt x="1661479" y="1517334"/>
                  <a:pt x="1773622" y="1504394"/>
                </a:cubicBezTo>
                <a:cubicBezTo>
                  <a:pt x="1885765" y="1491454"/>
                  <a:pt x="1938962" y="1510144"/>
                  <a:pt x="1980656" y="1461261"/>
                </a:cubicBezTo>
                <a:cubicBezTo>
                  <a:pt x="2022350" y="1412378"/>
                  <a:pt x="2016599" y="1313174"/>
                  <a:pt x="2023788" y="1211095"/>
                </a:cubicBezTo>
                <a:cubicBezTo>
                  <a:pt x="2030977" y="1109016"/>
                  <a:pt x="2026664" y="959492"/>
                  <a:pt x="2023788" y="848786"/>
                </a:cubicBezTo>
                <a:cubicBezTo>
                  <a:pt x="2020913" y="738080"/>
                  <a:pt x="2006535" y="659004"/>
                  <a:pt x="2006535" y="546861"/>
                </a:cubicBezTo>
                <a:cubicBezTo>
                  <a:pt x="2006535" y="434718"/>
                  <a:pt x="2069795" y="253564"/>
                  <a:pt x="2023788" y="175926"/>
                </a:cubicBezTo>
                <a:cubicBezTo>
                  <a:pt x="1977781" y="98288"/>
                  <a:pt x="1839758" y="99726"/>
                  <a:pt x="1730490" y="81035"/>
                </a:cubicBezTo>
                <a:cubicBezTo>
                  <a:pt x="1621222" y="62344"/>
                  <a:pt x="1478886" y="66658"/>
                  <a:pt x="1368180" y="63782"/>
                </a:cubicBezTo>
                <a:cubicBezTo>
                  <a:pt x="1257474" y="60907"/>
                  <a:pt x="1171211" y="70971"/>
                  <a:pt x="1066256" y="63782"/>
                </a:cubicBezTo>
                <a:cubicBezTo>
                  <a:pt x="961301" y="56593"/>
                  <a:pt x="853471" y="23525"/>
                  <a:pt x="738452" y="20650"/>
                </a:cubicBezTo>
                <a:cubicBezTo>
                  <a:pt x="623433" y="17775"/>
                  <a:pt x="479660" y="46529"/>
                  <a:pt x="376143" y="46529"/>
                </a:cubicBezTo>
                <a:cubicBezTo>
                  <a:pt x="272626" y="46529"/>
                  <a:pt x="141791" y="-45485"/>
                  <a:pt x="100097" y="2927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535824" y="3477321"/>
            <a:ext cx="0" cy="30480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391611" y="6051946"/>
            <a:ext cx="296737" cy="347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94621"/>
              </p:ext>
            </p:extLst>
          </p:nvPr>
        </p:nvGraphicFramePr>
        <p:xfrm>
          <a:off x="4747825" y="3391248"/>
          <a:ext cx="68103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4" name="Equation" r:id="rId22" imgW="596880" imgH="330120" progId="Equation.DSMT4">
                  <p:embed/>
                </p:oleObj>
              </mc:Choice>
              <mc:Fallback>
                <p:oleObj name="Equation" r:id="rId22" imgW="596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7825" y="3391248"/>
                        <a:ext cx="681037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70329"/>
              </p:ext>
            </p:extLst>
          </p:nvPr>
        </p:nvGraphicFramePr>
        <p:xfrm>
          <a:off x="8369300" y="5540375"/>
          <a:ext cx="6223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25" name="Equation" r:id="rId24" imgW="545760" imgH="330120" progId="Equation.DSMT4">
                  <p:embed/>
                </p:oleObj>
              </mc:Choice>
              <mc:Fallback>
                <p:oleObj name="Equation" r:id="rId24" imgW="545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0" y="5540375"/>
                        <a:ext cx="6223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4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20750" y="1219200"/>
            <a:ext cx="7581900" cy="914400"/>
          </a:xfrm>
          <a:prstGeom prst="roundRect">
            <a:avLst/>
          </a:prstGeom>
          <a:solidFill>
            <a:srgbClr val="EFF7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Theorem </a:t>
            </a:r>
            <a:r>
              <a:rPr lang="en-US" sz="2400" dirty="0" smtClean="0">
                <a:solidFill>
                  <a:schemeClr val="tx1"/>
                </a:solidFill>
              </a:rPr>
              <a:t>1: There is at </a:t>
            </a:r>
            <a:r>
              <a:rPr lang="en-US" sz="2400" dirty="0">
                <a:solidFill>
                  <a:schemeClr val="tx1"/>
                </a:solidFill>
              </a:rPr>
              <a:t>least one stable operating point </a:t>
            </a:r>
            <a:r>
              <a:rPr lang="en-US" sz="2400" dirty="0" smtClean="0">
                <a:solidFill>
                  <a:schemeClr val="tx1"/>
                </a:solidFill>
              </a:rPr>
              <a:t>in a 2DCI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Theorem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86450" y="3299131"/>
            <a:ext cx="2514600" cy="2088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802" y="3484405"/>
            <a:ext cx="5441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 is a curve L1 across [a0,a1] where f2(x, y)=y;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Similarly, there is a curve L2 across [b0, b1] where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f1(x, y)= x;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at least one cross point of L1 and L2, i.e.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f1(x, y) =x, f2(x, y)= y (stable operating point) 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950032"/>
              </p:ext>
            </p:extLst>
          </p:nvPr>
        </p:nvGraphicFramePr>
        <p:xfrm>
          <a:off x="5600700" y="2921000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4" name="Equation" r:id="rId4" imgW="571252" imgH="279279" progId="">
                  <p:embed/>
                </p:oleObj>
              </mc:Choice>
              <mc:Fallback>
                <p:oleObj name="Equation" r:id="rId4" imgW="571252" imgH="2792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2921000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13544"/>
              </p:ext>
            </p:extLst>
          </p:nvPr>
        </p:nvGraphicFramePr>
        <p:xfrm>
          <a:off x="8128000" y="2895510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5" name="Equation" r:id="rId6" imgW="558800" imgH="279400" progId="">
                  <p:embed/>
                </p:oleObj>
              </mc:Choice>
              <mc:Fallback>
                <p:oleObj name="Equation" r:id="rId6" imgW="558800" imgH="27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0" y="2895510"/>
                        <a:ext cx="558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68204"/>
              </p:ext>
            </p:extLst>
          </p:nvPr>
        </p:nvGraphicFramePr>
        <p:xfrm>
          <a:off x="5429294" y="5575210"/>
          <a:ext cx="59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6" name="Equation" r:id="rId8" imgW="596900" imgH="279400" progId="">
                  <p:embed/>
                </p:oleObj>
              </mc:Choice>
              <mc:Fallback>
                <p:oleObj name="Equation" r:id="rId8" imgW="596900" imgH="279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94" y="5575210"/>
                        <a:ext cx="596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609034"/>
              </p:ext>
            </p:extLst>
          </p:nvPr>
        </p:nvGraphicFramePr>
        <p:xfrm>
          <a:off x="7931150" y="5575210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7" name="Equation" r:id="rId10" imgW="571252" imgH="279279" progId="">
                  <p:embed/>
                </p:oleObj>
              </mc:Choice>
              <mc:Fallback>
                <p:oleObj name="Equation" r:id="rId10" imgW="571252" imgH="2792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5575210"/>
                        <a:ext cx="571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reeform 34"/>
          <p:cNvSpPr/>
          <p:nvPr/>
        </p:nvSpPr>
        <p:spPr>
          <a:xfrm>
            <a:off x="6235700" y="3299131"/>
            <a:ext cx="1820773" cy="2088357"/>
          </a:xfrm>
          <a:custGeom>
            <a:avLst/>
            <a:gdLst>
              <a:gd name="connsiteX0" fmla="*/ 485775 w 485775"/>
              <a:gd name="connsiteY0" fmla="*/ 0 h 742950"/>
              <a:gd name="connsiteX1" fmla="*/ 0 w 485775"/>
              <a:gd name="connsiteY1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5775" h="742950">
                <a:moveTo>
                  <a:pt x="485775" y="0"/>
                </a:moveTo>
                <a:cubicBezTo>
                  <a:pt x="353218" y="250825"/>
                  <a:pt x="220662" y="501650"/>
                  <a:pt x="0" y="7429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5892800" y="4019550"/>
            <a:ext cx="2514600" cy="526684"/>
          </a:xfrm>
          <a:custGeom>
            <a:avLst/>
            <a:gdLst>
              <a:gd name="connsiteX0" fmla="*/ 0 w 2514600"/>
              <a:gd name="connsiteY0" fmla="*/ 0 h 526684"/>
              <a:gd name="connsiteX1" fmla="*/ 666750 w 2514600"/>
              <a:gd name="connsiteY1" fmla="*/ 485775 h 526684"/>
              <a:gd name="connsiteX2" fmla="*/ 2514600 w 2514600"/>
              <a:gd name="connsiteY2" fmla="*/ 504825 h 52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526684">
                <a:moveTo>
                  <a:pt x="0" y="0"/>
                </a:moveTo>
                <a:cubicBezTo>
                  <a:pt x="123825" y="200819"/>
                  <a:pt x="247650" y="401638"/>
                  <a:pt x="666750" y="485775"/>
                </a:cubicBezTo>
                <a:cubicBezTo>
                  <a:pt x="1085850" y="569912"/>
                  <a:pt x="2193925" y="496888"/>
                  <a:pt x="2514600" y="5048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35900" y="417690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50100" y="350245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2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2D </a:t>
            </a:r>
            <a:r>
              <a:rPr lang="en-US" dirty="0" smtClean="0"/>
              <a:t>marginal monotonicity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57950"/>
            <a:ext cx="21336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038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Marginal-monotonic </a:t>
            </a:r>
            <a:r>
              <a:rPr lang="en-US" sz="2400" dirty="0" smtClean="0">
                <a:solidFill>
                  <a:srgbClr val="0070C0"/>
                </a:solidFill>
              </a:rPr>
              <a:t>increasing</a:t>
            </a:r>
            <a:r>
              <a:rPr lang="en-US" sz="2400" dirty="0" smtClean="0">
                <a:solidFill>
                  <a:srgbClr val="0070C0"/>
                </a:solidFill>
              </a:rPr>
              <a:t>: along one axis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f(x)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marginal-monotonic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increasing in X dimension of                      ,  if                                                              </a:t>
            </a:r>
          </a:p>
          <a:p>
            <a:pPr lvl="1"/>
            <a:r>
              <a:rPr lang="en-US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f(x) 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marginal-monotonic 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increasing in Y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dimension of                      ,  if                                                              </a:t>
            </a:r>
          </a:p>
          <a:p>
            <a:pPr lvl="1"/>
            <a:r>
              <a:rPr lang="en-US" sz="2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f(x) 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marginal-monotonic 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increasing in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dimensions 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endParaRPr lang="en-US" sz="20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,  if                                                .                                            and</a:t>
            </a:r>
          </a:p>
          <a:p>
            <a:pPr marL="457200" lvl="1" indent="0">
              <a:buNone/>
            </a:pPr>
            <a:endParaRPr lang="en-US" sz="2000" b="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f(</a:t>
            </a:r>
            <a:r>
              <a:rPr lang="en-US" sz="20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x,y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=[ f</a:t>
            </a:r>
            <a:r>
              <a:rPr lang="en-US" sz="18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x,y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f</a:t>
            </a:r>
            <a:r>
              <a:rPr lang="en-US" sz="18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x,y</a:t>
            </a:r>
            <a:r>
              <a:rPr lang="en-US" sz="20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)] </a:t>
            </a:r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two-dimensional return map of this NPFL.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004276"/>
              </p:ext>
            </p:extLst>
          </p:nvPr>
        </p:nvGraphicFramePr>
        <p:xfrm>
          <a:off x="7073900" y="1563687"/>
          <a:ext cx="19240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21" name="Equation" r:id="rId4" imgW="1523880" imgH="330120" progId="Equation.DSMT4">
                  <p:embed/>
                </p:oleObj>
              </mc:Choice>
              <mc:Fallback>
                <p:oleObj name="Equation" r:id="rId4" imgW="1523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1563687"/>
                        <a:ext cx="192405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761574"/>
              </p:ext>
            </p:extLst>
          </p:nvPr>
        </p:nvGraphicFramePr>
        <p:xfrm>
          <a:off x="1435100" y="1905000"/>
          <a:ext cx="64627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22" name="Equation" r:id="rId6" imgW="5663880" imgH="330120" progId="Equation.DSMT4">
                  <p:embed/>
                </p:oleObj>
              </mc:Choice>
              <mc:Fallback>
                <p:oleObj name="Equation" r:id="rId6" imgW="5663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1905000"/>
                        <a:ext cx="6462713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565336"/>
              </p:ext>
            </p:extLst>
          </p:nvPr>
        </p:nvGraphicFramePr>
        <p:xfrm>
          <a:off x="1377950" y="2595562"/>
          <a:ext cx="65341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23" name="Equation" r:id="rId8" imgW="5727600" imgH="330120" progId="Equation.DSMT4">
                  <p:embed/>
                </p:oleObj>
              </mc:Choice>
              <mc:Fallback>
                <p:oleObj name="Equation" r:id="rId8" imgW="5727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95562"/>
                        <a:ext cx="653415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935854"/>
              </p:ext>
            </p:extLst>
          </p:nvPr>
        </p:nvGraphicFramePr>
        <p:xfrm>
          <a:off x="7073900" y="2209800"/>
          <a:ext cx="19240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24" name="Equation" r:id="rId10" imgW="1524000" imgH="330200" progId="Equation.DSMT4">
                  <p:embed/>
                </p:oleObj>
              </mc:Choice>
              <mc:Fallback>
                <p:oleObj name="Equation" r:id="rId10" imgW="1524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209800"/>
                        <a:ext cx="19240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956619"/>
              </p:ext>
            </p:extLst>
          </p:nvPr>
        </p:nvGraphicFramePr>
        <p:xfrm>
          <a:off x="7150100" y="2895600"/>
          <a:ext cx="19240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25" name="Equation" r:id="rId11" imgW="1524000" imgH="330200" progId="Equation.DSMT4">
                  <p:embed/>
                </p:oleObj>
              </mc:Choice>
              <mc:Fallback>
                <p:oleObj name="Equation" r:id="rId11" imgW="1524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2895600"/>
                        <a:ext cx="192405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938263"/>
              </p:ext>
            </p:extLst>
          </p:nvPr>
        </p:nvGraphicFramePr>
        <p:xfrm>
          <a:off x="1143000" y="3276600"/>
          <a:ext cx="64627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26" name="Equation" r:id="rId12" imgW="5663880" imgH="330120" progId="Equation.DSMT4">
                  <p:embed/>
                </p:oleObj>
              </mc:Choice>
              <mc:Fallback>
                <p:oleObj name="Equation" r:id="rId12" imgW="5663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4627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401867"/>
              </p:ext>
            </p:extLst>
          </p:nvPr>
        </p:nvGraphicFramePr>
        <p:xfrm>
          <a:off x="977900" y="3581400"/>
          <a:ext cx="6534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27" name="Equation" r:id="rId14" imgW="5727600" imgH="330120" progId="Equation.DSMT4">
                  <p:embed/>
                </p:oleObj>
              </mc:Choice>
              <mc:Fallback>
                <p:oleObj name="Equation" r:id="rId14" imgW="5727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581400"/>
                        <a:ext cx="6534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63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1"/>
            <a:r>
              <a:rPr lang="en-US" altLang="zh-CN" sz="2800" dirty="0"/>
              <a:t>Monotonic Divide and Contraction </a:t>
            </a:r>
            <a:r>
              <a:rPr lang="en-US" altLang="zh-CN" sz="2800" dirty="0" smtClean="0"/>
              <a:t>Algorithm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384658"/>
            <a:ext cx="1828800" cy="905548"/>
          </a:xfrm>
          <a:prstGeom prst="roundRec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Initialize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2D Test 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Interval Queue (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TIQ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queue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(CIQ)</a:t>
            </a:r>
          </a:p>
        </p:txBody>
      </p:sp>
      <p:sp>
        <p:nvSpPr>
          <p:cNvPr id="9" name="Flowchart: Decision 8"/>
          <p:cNvSpPr/>
          <p:nvPr/>
        </p:nvSpPr>
        <p:spPr>
          <a:xfrm>
            <a:off x="3579037" y="1385497"/>
            <a:ext cx="1983563" cy="698858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28899" y="2416310"/>
            <a:ext cx="1447801" cy="79714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8642" y="1411294"/>
            <a:ext cx="1717158" cy="9214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Trojan state Report and exit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" y="2916646"/>
            <a:ext cx="1884768" cy="91439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Search-Insert sub-intervals into </a:t>
            </a:r>
            <a:r>
              <a:rPr lang="en-US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TIQ</a:t>
            </a:r>
            <a:endParaRPr lang="en-US" sz="1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Decision 22"/>
          <p:cNvSpPr/>
          <p:nvPr/>
        </p:nvSpPr>
        <p:spPr>
          <a:xfrm>
            <a:off x="3502837" y="5715000"/>
            <a:ext cx="2099930" cy="533400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87879" y="5245310"/>
            <a:ext cx="1770321" cy="10030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Trojan state found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Report and exit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4503" y="3600758"/>
            <a:ext cx="3154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25604" y="4342265"/>
            <a:ext cx="3154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07442" y="5576323"/>
            <a:ext cx="3154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33749" y="5591889"/>
            <a:ext cx="3154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25603" y="2077757"/>
            <a:ext cx="3154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99050" y="1354720"/>
            <a:ext cx="3154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cxnSp>
        <p:nvCxnSpPr>
          <p:cNvPr id="55" name="Straight Arrow Connector 54"/>
          <p:cNvCxnSpPr>
            <a:stCxn id="35" idx="2"/>
            <a:endCxn id="23" idx="0"/>
          </p:cNvCxnSpPr>
          <p:nvPr/>
        </p:nvCxnSpPr>
        <p:spPr>
          <a:xfrm>
            <a:off x="4552799" y="5423257"/>
            <a:ext cx="3" cy="29174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580319" y="5981700"/>
            <a:ext cx="1107560" cy="414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9" idx="3"/>
          </p:cNvCxnSpPr>
          <p:nvPr/>
        </p:nvCxnSpPr>
        <p:spPr>
          <a:xfrm>
            <a:off x="5562600" y="1734926"/>
            <a:ext cx="1026042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9" idx="1"/>
          </p:cNvCxnSpPr>
          <p:nvPr/>
        </p:nvCxnSpPr>
        <p:spPr>
          <a:xfrm>
            <a:off x="2133600" y="1734926"/>
            <a:ext cx="1445437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57950"/>
            <a:ext cx="457200" cy="400050"/>
          </a:xfrm>
        </p:spPr>
        <p:txBody>
          <a:bodyPr anchor="ctr"/>
          <a:lstStyle/>
          <a:p>
            <a:pPr algn="ctr"/>
            <a:fld id="{B6F15528-21DE-4FAA-801E-634DDDAF4B2B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ctr"/>
              <a:t>69</a:t>
            </a:fld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025603" y="1556583"/>
          <a:ext cx="1234389" cy="38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5" name="Equation" r:id="rId4" imgW="774360" imgH="241200" progId="">
                  <p:embed/>
                </p:oleObj>
              </mc:Choice>
              <mc:Fallback>
                <p:oleObj name="Equation" r:id="rId4" imgW="774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603" y="1556583"/>
                        <a:ext cx="1234389" cy="3844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914400" y="4309510"/>
            <a:ext cx="1447801" cy="7426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Drop </a:t>
            </a:r>
            <a:r>
              <a:rPr lang="en-US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SDIs</a:t>
            </a:r>
            <a:endParaRPr lang="en-US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" name="Object 69"/>
          <p:cNvGraphicFramePr>
            <a:graphicFrameLocks noChangeAspect="1"/>
          </p:cNvGraphicFramePr>
          <p:nvPr>
            <p:extLst/>
          </p:nvPr>
        </p:nvGraphicFramePr>
        <p:xfrm>
          <a:off x="4014788" y="5866171"/>
          <a:ext cx="10747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6" name="Equation" r:id="rId6" imgW="685800" imgH="203040" progId="">
                  <p:embed/>
                </p:oleObj>
              </mc:Choice>
              <mc:Fallback>
                <p:oleObj name="Equation" r:id="rId6" imgW="6858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5866171"/>
                        <a:ext cx="1074737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Straight Arrow Connector 75"/>
          <p:cNvCxnSpPr>
            <a:stCxn id="9" idx="2"/>
            <a:endCxn id="14" idx="0"/>
          </p:cNvCxnSpPr>
          <p:nvPr/>
        </p:nvCxnSpPr>
        <p:spPr>
          <a:xfrm flipH="1">
            <a:off x="4552800" y="2084355"/>
            <a:ext cx="18019" cy="33195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Decision 33"/>
          <p:cNvSpPr/>
          <p:nvPr/>
        </p:nvSpPr>
        <p:spPr>
          <a:xfrm>
            <a:off x="3505200" y="3442057"/>
            <a:ext cx="2099930" cy="1025446"/>
          </a:xfrm>
          <a:prstGeom prst="flowChartDecisi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any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sub-interval </a:t>
            </a:r>
            <a:r>
              <a: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28898" y="4842686"/>
            <a:ext cx="1447801" cy="58057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Update </a:t>
            </a:r>
            <a:r>
              <a:rPr lang="en-US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CIQ</a:t>
            </a:r>
            <a:endParaRPr lang="en-US" sz="1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Elbow Connector 14"/>
          <p:cNvCxnSpPr>
            <a:stCxn id="34" idx="1"/>
            <a:endCxn id="42" idx="3"/>
          </p:cNvCxnSpPr>
          <p:nvPr/>
        </p:nvCxnSpPr>
        <p:spPr>
          <a:xfrm rot="10800000" flipV="1">
            <a:off x="2362202" y="3954779"/>
            <a:ext cx="1142999" cy="726039"/>
          </a:xfrm>
          <a:prstGeom prst="bentConnector3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34" idx="0"/>
          </p:cNvCxnSpPr>
          <p:nvPr/>
        </p:nvCxnSpPr>
        <p:spPr>
          <a:xfrm>
            <a:off x="4552800" y="3213457"/>
            <a:ext cx="2365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4" idx="2"/>
            <a:endCxn id="35" idx="0"/>
          </p:cNvCxnSpPr>
          <p:nvPr/>
        </p:nvCxnSpPr>
        <p:spPr>
          <a:xfrm flipH="1">
            <a:off x="4552799" y="4467503"/>
            <a:ext cx="2366" cy="37518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3" idx="1"/>
            <a:endCxn id="42" idx="2"/>
          </p:cNvCxnSpPr>
          <p:nvPr/>
        </p:nvCxnSpPr>
        <p:spPr>
          <a:xfrm rot="10800000">
            <a:off x="1638301" y="5052128"/>
            <a:ext cx="1864536" cy="929572"/>
          </a:xfrm>
          <a:prstGeom prst="bentConnector2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2" idx="0"/>
            <a:endCxn id="19" idx="2"/>
          </p:cNvCxnSpPr>
          <p:nvPr/>
        </p:nvCxnSpPr>
        <p:spPr>
          <a:xfrm flipH="1" flipV="1">
            <a:off x="1628184" y="3831045"/>
            <a:ext cx="10117" cy="47846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9" idx="0"/>
          </p:cNvCxnSpPr>
          <p:nvPr/>
        </p:nvCxnSpPr>
        <p:spPr>
          <a:xfrm rot="5400000" flipH="1" flipV="1">
            <a:off x="1597059" y="1779957"/>
            <a:ext cx="1167815" cy="1105565"/>
          </a:xfrm>
          <a:prstGeom prst="bentConnector3">
            <a:avLst>
              <a:gd name="adj1" fmla="val 32012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914775" y="2503488"/>
          <a:ext cx="1333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7" name="Equation" r:id="rId8" imgW="1066800" imgH="596900" progId="">
                  <p:embed/>
                </p:oleObj>
              </mc:Choice>
              <mc:Fallback>
                <p:oleObj name="Equation" r:id="rId8" imgW="1066800" imgH="596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2503488"/>
                        <a:ext cx="13335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7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8" cy="686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555700">
            <a:off x="-707550" y="3232679"/>
            <a:ext cx="4241277" cy="29391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7710336">
            <a:off x="4391959" y="2261901"/>
            <a:ext cx="3777240" cy="2272879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6630332">
            <a:off x="1041904" y="262418"/>
            <a:ext cx="2108898" cy="309386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2800" dirty="0"/>
              <a:t>Monotonic Divide and Contraction Algorithm (2DMDC) 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057400"/>
            <a:ext cx="4419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3848100"/>
            <a:ext cx="4648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67200" y="1524000"/>
            <a:ext cx="0" cy="449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6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2800" dirty="0"/>
              <a:t>Monotonic Divide and Contraction Algorithm (2DMDC) 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600" y="2057400"/>
            <a:ext cx="4419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3848100"/>
            <a:ext cx="4648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67200" y="1524000"/>
            <a:ext cx="0" cy="449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8007" y="3591901"/>
            <a:ext cx="279489" cy="2561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8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sz="2800" dirty="0"/>
              <a:t>Monotonic Divide and Contraction Algorithm (2DMDC) 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8207" y="2005080"/>
            <a:ext cx="4419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3848100"/>
            <a:ext cx="4648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67200" y="1524000"/>
            <a:ext cx="0" cy="449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57675" y="2005081"/>
            <a:ext cx="2230607" cy="18430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88007" y="3588007"/>
            <a:ext cx="371656" cy="260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69503" y="2057860"/>
            <a:ext cx="247650" cy="3667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59663" y="2410268"/>
            <a:ext cx="1472994" cy="1177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32657" y="3588007"/>
            <a:ext cx="355626" cy="2600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18130" y="2005524"/>
            <a:ext cx="311410" cy="510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676677" y="2422973"/>
            <a:ext cx="1436058" cy="1173608"/>
          </a:xfrm>
          <a:custGeom>
            <a:avLst/>
            <a:gdLst>
              <a:gd name="connsiteX0" fmla="*/ 98 w 1436058"/>
              <a:gd name="connsiteY0" fmla="*/ 282127 h 1173608"/>
              <a:gd name="connsiteX1" fmla="*/ 543023 w 1436058"/>
              <a:gd name="connsiteY1" fmla="*/ 5902 h 1173608"/>
              <a:gd name="connsiteX2" fmla="*/ 1076423 w 1436058"/>
              <a:gd name="connsiteY2" fmla="*/ 101152 h 1173608"/>
              <a:gd name="connsiteX3" fmla="*/ 1428848 w 1436058"/>
              <a:gd name="connsiteY3" fmla="*/ 196402 h 1173608"/>
              <a:gd name="connsiteX4" fmla="*/ 1247873 w 1436058"/>
              <a:gd name="connsiteY4" fmla="*/ 796477 h 1173608"/>
              <a:gd name="connsiteX5" fmla="*/ 504923 w 1436058"/>
              <a:gd name="connsiteY5" fmla="*/ 1158427 h 1173608"/>
              <a:gd name="connsiteX6" fmla="*/ 98 w 1436058"/>
              <a:gd name="connsiteY6" fmla="*/ 282127 h 11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58" h="1173608">
                <a:moveTo>
                  <a:pt x="98" y="282127"/>
                </a:moveTo>
                <a:cubicBezTo>
                  <a:pt x="6448" y="90040"/>
                  <a:pt x="363636" y="36064"/>
                  <a:pt x="543023" y="5902"/>
                </a:cubicBezTo>
                <a:cubicBezTo>
                  <a:pt x="722411" y="-24261"/>
                  <a:pt x="928786" y="69402"/>
                  <a:pt x="1076423" y="101152"/>
                </a:cubicBezTo>
                <a:cubicBezTo>
                  <a:pt x="1224061" y="132902"/>
                  <a:pt x="1400273" y="80515"/>
                  <a:pt x="1428848" y="196402"/>
                </a:cubicBezTo>
                <a:cubicBezTo>
                  <a:pt x="1457423" y="312289"/>
                  <a:pt x="1401860" y="636140"/>
                  <a:pt x="1247873" y="796477"/>
                </a:cubicBezTo>
                <a:cubicBezTo>
                  <a:pt x="1093886" y="956814"/>
                  <a:pt x="712885" y="1242564"/>
                  <a:pt x="504923" y="1158427"/>
                </a:cubicBezTo>
                <a:cubicBezTo>
                  <a:pt x="296961" y="1074290"/>
                  <a:pt x="-6252" y="474214"/>
                  <a:pt x="98" y="282127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13812"/>
            <a:ext cx="8229600" cy="1219200"/>
          </a:xfrm>
        </p:spPr>
        <p:txBody>
          <a:bodyPr/>
          <a:lstStyle/>
          <a:p>
            <a:pPr lvl="1"/>
            <a:r>
              <a:rPr lang="en-US" altLang="zh-CN" sz="2800" dirty="0"/>
              <a:t>Monotonic Divide and Contraction Algorithm (2DMDC) 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3048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3048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8207" y="1838780"/>
            <a:ext cx="4419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3681800"/>
            <a:ext cx="4648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67200" y="1357700"/>
            <a:ext cx="0" cy="449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57675" y="1838781"/>
            <a:ext cx="2230607" cy="18430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88007" y="3421707"/>
            <a:ext cx="371656" cy="260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69503" y="1891560"/>
            <a:ext cx="247650" cy="3667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59663" y="2243968"/>
            <a:ext cx="1472994" cy="1177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32657" y="3421707"/>
            <a:ext cx="355626" cy="2600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18130" y="1839224"/>
            <a:ext cx="311410" cy="510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676677" y="2256673"/>
            <a:ext cx="1436058" cy="1173608"/>
          </a:xfrm>
          <a:custGeom>
            <a:avLst/>
            <a:gdLst>
              <a:gd name="connsiteX0" fmla="*/ 98 w 1436058"/>
              <a:gd name="connsiteY0" fmla="*/ 282127 h 1173608"/>
              <a:gd name="connsiteX1" fmla="*/ 543023 w 1436058"/>
              <a:gd name="connsiteY1" fmla="*/ 5902 h 1173608"/>
              <a:gd name="connsiteX2" fmla="*/ 1076423 w 1436058"/>
              <a:gd name="connsiteY2" fmla="*/ 101152 h 1173608"/>
              <a:gd name="connsiteX3" fmla="*/ 1428848 w 1436058"/>
              <a:gd name="connsiteY3" fmla="*/ 196402 h 1173608"/>
              <a:gd name="connsiteX4" fmla="*/ 1247873 w 1436058"/>
              <a:gd name="connsiteY4" fmla="*/ 796477 h 1173608"/>
              <a:gd name="connsiteX5" fmla="*/ 504923 w 1436058"/>
              <a:gd name="connsiteY5" fmla="*/ 1158427 h 1173608"/>
              <a:gd name="connsiteX6" fmla="*/ 98 w 1436058"/>
              <a:gd name="connsiteY6" fmla="*/ 282127 h 11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58" h="1173608">
                <a:moveTo>
                  <a:pt x="98" y="282127"/>
                </a:moveTo>
                <a:cubicBezTo>
                  <a:pt x="6448" y="90040"/>
                  <a:pt x="363636" y="36064"/>
                  <a:pt x="543023" y="5902"/>
                </a:cubicBezTo>
                <a:cubicBezTo>
                  <a:pt x="722411" y="-24261"/>
                  <a:pt x="928786" y="69402"/>
                  <a:pt x="1076423" y="101152"/>
                </a:cubicBezTo>
                <a:cubicBezTo>
                  <a:pt x="1224061" y="132902"/>
                  <a:pt x="1400273" y="80515"/>
                  <a:pt x="1428848" y="196402"/>
                </a:cubicBezTo>
                <a:cubicBezTo>
                  <a:pt x="1457423" y="312289"/>
                  <a:pt x="1401860" y="636140"/>
                  <a:pt x="1247873" y="796477"/>
                </a:cubicBezTo>
                <a:cubicBezTo>
                  <a:pt x="1093886" y="956814"/>
                  <a:pt x="712885" y="1242564"/>
                  <a:pt x="504923" y="1158427"/>
                </a:cubicBezTo>
                <a:cubicBezTo>
                  <a:pt x="296961" y="1074290"/>
                  <a:pt x="-6252" y="474214"/>
                  <a:pt x="98" y="282127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33336" y="2357825"/>
            <a:ext cx="133889" cy="1609725"/>
          </a:xfrm>
          <a:custGeom>
            <a:avLst/>
            <a:gdLst>
              <a:gd name="connsiteX0" fmla="*/ 95789 w 133889"/>
              <a:gd name="connsiteY0" fmla="*/ 0 h 1609725"/>
              <a:gd name="connsiteX1" fmla="*/ 539 w 133889"/>
              <a:gd name="connsiteY1" fmla="*/ 647700 h 1609725"/>
              <a:gd name="connsiteX2" fmla="*/ 133889 w 133889"/>
              <a:gd name="connsiteY2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89" h="1609725">
                <a:moveTo>
                  <a:pt x="95789" y="0"/>
                </a:moveTo>
                <a:cubicBezTo>
                  <a:pt x="44989" y="189706"/>
                  <a:pt x="-5811" y="379413"/>
                  <a:pt x="539" y="647700"/>
                </a:cubicBezTo>
                <a:cubicBezTo>
                  <a:pt x="6889" y="915987"/>
                  <a:pt x="113252" y="1450975"/>
                  <a:pt x="133889" y="16097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78207" y="1838780"/>
            <a:ext cx="2179468" cy="18430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78207" y="1842476"/>
            <a:ext cx="2395628" cy="5067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78207" y="3659833"/>
            <a:ext cx="2395628" cy="2886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13812"/>
            <a:ext cx="8229600" cy="1219200"/>
          </a:xfrm>
        </p:spPr>
        <p:txBody>
          <a:bodyPr/>
          <a:lstStyle/>
          <a:p>
            <a:pPr lvl="1"/>
            <a:r>
              <a:rPr lang="en-US" altLang="zh-CN" sz="2800" dirty="0"/>
              <a:t>Monotonic Divide and Contraction Algorithm (2DMDC) 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3048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3048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8207" y="1838780"/>
            <a:ext cx="4419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3681800"/>
            <a:ext cx="4648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67200" y="1357700"/>
            <a:ext cx="0" cy="449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57675" y="1838781"/>
            <a:ext cx="2230607" cy="18430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88007" y="3421707"/>
            <a:ext cx="371656" cy="260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69503" y="1891560"/>
            <a:ext cx="247650" cy="3667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59663" y="2243968"/>
            <a:ext cx="1472994" cy="1177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32657" y="3421707"/>
            <a:ext cx="355626" cy="2600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18130" y="1839224"/>
            <a:ext cx="311410" cy="510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676677" y="2256673"/>
            <a:ext cx="1436058" cy="1173608"/>
          </a:xfrm>
          <a:custGeom>
            <a:avLst/>
            <a:gdLst>
              <a:gd name="connsiteX0" fmla="*/ 98 w 1436058"/>
              <a:gd name="connsiteY0" fmla="*/ 282127 h 1173608"/>
              <a:gd name="connsiteX1" fmla="*/ 543023 w 1436058"/>
              <a:gd name="connsiteY1" fmla="*/ 5902 h 1173608"/>
              <a:gd name="connsiteX2" fmla="*/ 1076423 w 1436058"/>
              <a:gd name="connsiteY2" fmla="*/ 101152 h 1173608"/>
              <a:gd name="connsiteX3" fmla="*/ 1428848 w 1436058"/>
              <a:gd name="connsiteY3" fmla="*/ 196402 h 1173608"/>
              <a:gd name="connsiteX4" fmla="*/ 1247873 w 1436058"/>
              <a:gd name="connsiteY4" fmla="*/ 796477 h 1173608"/>
              <a:gd name="connsiteX5" fmla="*/ 504923 w 1436058"/>
              <a:gd name="connsiteY5" fmla="*/ 1158427 h 1173608"/>
              <a:gd name="connsiteX6" fmla="*/ 98 w 1436058"/>
              <a:gd name="connsiteY6" fmla="*/ 282127 h 11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58" h="1173608">
                <a:moveTo>
                  <a:pt x="98" y="282127"/>
                </a:moveTo>
                <a:cubicBezTo>
                  <a:pt x="6448" y="90040"/>
                  <a:pt x="363636" y="36064"/>
                  <a:pt x="543023" y="5902"/>
                </a:cubicBezTo>
                <a:cubicBezTo>
                  <a:pt x="722411" y="-24261"/>
                  <a:pt x="928786" y="69402"/>
                  <a:pt x="1076423" y="101152"/>
                </a:cubicBezTo>
                <a:cubicBezTo>
                  <a:pt x="1224061" y="132902"/>
                  <a:pt x="1400273" y="80515"/>
                  <a:pt x="1428848" y="196402"/>
                </a:cubicBezTo>
                <a:cubicBezTo>
                  <a:pt x="1457423" y="312289"/>
                  <a:pt x="1401860" y="636140"/>
                  <a:pt x="1247873" y="796477"/>
                </a:cubicBezTo>
                <a:cubicBezTo>
                  <a:pt x="1093886" y="956814"/>
                  <a:pt x="712885" y="1242564"/>
                  <a:pt x="504923" y="1158427"/>
                </a:cubicBezTo>
                <a:cubicBezTo>
                  <a:pt x="296961" y="1074290"/>
                  <a:pt x="-6252" y="474214"/>
                  <a:pt x="98" y="282127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78207" y="1838780"/>
            <a:ext cx="2179468" cy="18430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78207" y="1842476"/>
            <a:ext cx="2395628" cy="5067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88007" y="3681801"/>
            <a:ext cx="2179468" cy="18430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29225" y="3557975"/>
            <a:ext cx="628650" cy="38163"/>
          </a:xfrm>
          <a:custGeom>
            <a:avLst/>
            <a:gdLst>
              <a:gd name="connsiteX0" fmla="*/ 0 w 628650"/>
              <a:gd name="connsiteY0" fmla="*/ 0 h 38163"/>
              <a:gd name="connsiteX1" fmla="*/ 381000 w 628650"/>
              <a:gd name="connsiteY1" fmla="*/ 38100 h 38163"/>
              <a:gd name="connsiteX2" fmla="*/ 628650 w 628650"/>
              <a:gd name="connsiteY2" fmla="*/ 9525 h 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38163">
                <a:moveTo>
                  <a:pt x="0" y="0"/>
                </a:moveTo>
                <a:cubicBezTo>
                  <a:pt x="138112" y="18256"/>
                  <a:pt x="276225" y="36513"/>
                  <a:pt x="381000" y="38100"/>
                </a:cubicBezTo>
                <a:cubicBezTo>
                  <a:pt x="485775" y="39688"/>
                  <a:pt x="571500" y="11113"/>
                  <a:pt x="628650" y="9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68957" y="3551753"/>
            <a:ext cx="988843" cy="18767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67400" y="3551753"/>
            <a:ext cx="630408" cy="18684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78207" y="3659833"/>
            <a:ext cx="2395628" cy="2886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333336" y="2357825"/>
            <a:ext cx="133889" cy="1609725"/>
          </a:xfrm>
          <a:custGeom>
            <a:avLst/>
            <a:gdLst>
              <a:gd name="connsiteX0" fmla="*/ 95789 w 133889"/>
              <a:gd name="connsiteY0" fmla="*/ 0 h 1609725"/>
              <a:gd name="connsiteX1" fmla="*/ 539 w 133889"/>
              <a:gd name="connsiteY1" fmla="*/ 647700 h 1609725"/>
              <a:gd name="connsiteX2" fmla="*/ 133889 w 133889"/>
              <a:gd name="connsiteY2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89" h="1609725">
                <a:moveTo>
                  <a:pt x="95789" y="0"/>
                </a:moveTo>
                <a:cubicBezTo>
                  <a:pt x="44989" y="189706"/>
                  <a:pt x="-5811" y="379413"/>
                  <a:pt x="539" y="647700"/>
                </a:cubicBezTo>
                <a:cubicBezTo>
                  <a:pt x="6889" y="915987"/>
                  <a:pt x="113252" y="1450975"/>
                  <a:pt x="133889" y="16097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8207" y="1852680"/>
            <a:ext cx="4419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3695700"/>
            <a:ext cx="4648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67200" y="1371600"/>
            <a:ext cx="0" cy="449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57675" y="1852681"/>
            <a:ext cx="2230607" cy="18430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88007" y="3435607"/>
            <a:ext cx="371656" cy="260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69503" y="1905460"/>
            <a:ext cx="247650" cy="3667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59663" y="2257868"/>
            <a:ext cx="1472994" cy="1177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32657" y="3435607"/>
            <a:ext cx="355626" cy="2600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18130" y="1853124"/>
            <a:ext cx="311410" cy="510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676677" y="2270573"/>
            <a:ext cx="1436058" cy="1173608"/>
          </a:xfrm>
          <a:custGeom>
            <a:avLst/>
            <a:gdLst>
              <a:gd name="connsiteX0" fmla="*/ 98 w 1436058"/>
              <a:gd name="connsiteY0" fmla="*/ 282127 h 1173608"/>
              <a:gd name="connsiteX1" fmla="*/ 543023 w 1436058"/>
              <a:gd name="connsiteY1" fmla="*/ 5902 h 1173608"/>
              <a:gd name="connsiteX2" fmla="*/ 1076423 w 1436058"/>
              <a:gd name="connsiteY2" fmla="*/ 101152 h 1173608"/>
              <a:gd name="connsiteX3" fmla="*/ 1428848 w 1436058"/>
              <a:gd name="connsiteY3" fmla="*/ 196402 h 1173608"/>
              <a:gd name="connsiteX4" fmla="*/ 1247873 w 1436058"/>
              <a:gd name="connsiteY4" fmla="*/ 796477 h 1173608"/>
              <a:gd name="connsiteX5" fmla="*/ 504923 w 1436058"/>
              <a:gd name="connsiteY5" fmla="*/ 1158427 h 1173608"/>
              <a:gd name="connsiteX6" fmla="*/ 98 w 1436058"/>
              <a:gd name="connsiteY6" fmla="*/ 282127 h 11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58" h="1173608">
                <a:moveTo>
                  <a:pt x="98" y="282127"/>
                </a:moveTo>
                <a:cubicBezTo>
                  <a:pt x="6448" y="90040"/>
                  <a:pt x="363636" y="36064"/>
                  <a:pt x="543023" y="5902"/>
                </a:cubicBezTo>
                <a:cubicBezTo>
                  <a:pt x="722411" y="-24261"/>
                  <a:pt x="928786" y="69402"/>
                  <a:pt x="1076423" y="101152"/>
                </a:cubicBezTo>
                <a:cubicBezTo>
                  <a:pt x="1224061" y="132902"/>
                  <a:pt x="1400273" y="80515"/>
                  <a:pt x="1428848" y="196402"/>
                </a:cubicBezTo>
                <a:cubicBezTo>
                  <a:pt x="1457423" y="312289"/>
                  <a:pt x="1401860" y="636140"/>
                  <a:pt x="1247873" y="796477"/>
                </a:cubicBezTo>
                <a:cubicBezTo>
                  <a:pt x="1093886" y="956814"/>
                  <a:pt x="712885" y="1242564"/>
                  <a:pt x="504923" y="1158427"/>
                </a:cubicBezTo>
                <a:cubicBezTo>
                  <a:pt x="296961" y="1074290"/>
                  <a:pt x="-6252" y="474214"/>
                  <a:pt x="98" y="282127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78207" y="1852680"/>
            <a:ext cx="2179468" cy="18430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78207" y="1856376"/>
            <a:ext cx="2395628" cy="5067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88007" y="3695701"/>
            <a:ext cx="2179468" cy="18430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29225" y="3571875"/>
            <a:ext cx="628650" cy="38163"/>
          </a:xfrm>
          <a:custGeom>
            <a:avLst/>
            <a:gdLst>
              <a:gd name="connsiteX0" fmla="*/ 0 w 628650"/>
              <a:gd name="connsiteY0" fmla="*/ 0 h 38163"/>
              <a:gd name="connsiteX1" fmla="*/ 381000 w 628650"/>
              <a:gd name="connsiteY1" fmla="*/ 38100 h 38163"/>
              <a:gd name="connsiteX2" fmla="*/ 628650 w 628650"/>
              <a:gd name="connsiteY2" fmla="*/ 9525 h 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38163">
                <a:moveTo>
                  <a:pt x="0" y="0"/>
                </a:moveTo>
                <a:cubicBezTo>
                  <a:pt x="138112" y="18256"/>
                  <a:pt x="276225" y="36513"/>
                  <a:pt x="381000" y="38100"/>
                </a:cubicBezTo>
                <a:cubicBezTo>
                  <a:pt x="485775" y="39688"/>
                  <a:pt x="571500" y="11113"/>
                  <a:pt x="628650" y="9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68957" y="3565653"/>
            <a:ext cx="988843" cy="18767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67400" y="3565653"/>
            <a:ext cx="630408" cy="18684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78207" y="3673733"/>
            <a:ext cx="2395628" cy="2886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333336" y="2371725"/>
            <a:ext cx="133889" cy="1609725"/>
          </a:xfrm>
          <a:custGeom>
            <a:avLst/>
            <a:gdLst>
              <a:gd name="connsiteX0" fmla="*/ 95789 w 133889"/>
              <a:gd name="connsiteY0" fmla="*/ 0 h 1609725"/>
              <a:gd name="connsiteX1" fmla="*/ 539 w 133889"/>
              <a:gd name="connsiteY1" fmla="*/ 647700 h 1609725"/>
              <a:gd name="connsiteX2" fmla="*/ 133889 w 133889"/>
              <a:gd name="connsiteY2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89" h="1609725">
                <a:moveTo>
                  <a:pt x="95789" y="0"/>
                </a:moveTo>
                <a:cubicBezTo>
                  <a:pt x="44989" y="189706"/>
                  <a:pt x="-5811" y="379413"/>
                  <a:pt x="539" y="647700"/>
                </a:cubicBezTo>
                <a:cubicBezTo>
                  <a:pt x="6889" y="915987"/>
                  <a:pt x="113252" y="1450975"/>
                  <a:pt x="133889" y="16097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4495800"/>
            <a:ext cx="293457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78207" y="5291916"/>
            <a:ext cx="206037" cy="1537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76600" y="3435607"/>
            <a:ext cx="0" cy="2208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286000" y="3962400"/>
            <a:ext cx="1971674" cy="13105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304800" y="-213812"/>
            <a:ext cx="8229600" cy="1219200"/>
          </a:xfrm>
        </p:spPr>
        <p:txBody>
          <a:bodyPr/>
          <a:lstStyle/>
          <a:p>
            <a:pPr lvl="1"/>
            <a:r>
              <a:rPr lang="en-US" altLang="zh-CN" sz="2800" dirty="0"/>
              <a:t>Monotonic Divide and Contraction Algorithm (2DMDC) 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219200"/>
          </a:xfrm>
        </p:spPr>
        <p:txBody>
          <a:bodyPr/>
          <a:lstStyle/>
          <a:p>
            <a:pPr lvl="1"/>
            <a:r>
              <a:rPr lang="en-US" altLang="zh-CN" sz="2800" dirty="0"/>
              <a:t>Monotonic Divide and Contraction Algorithm (2DMDC) 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-138500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8207" y="1823992"/>
            <a:ext cx="4419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3667012"/>
            <a:ext cx="46482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267200" y="1342912"/>
            <a:ext cx="0" cy="449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57675" y="1823993"/>
            <a:ext cx="2230607" cy="18430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88007" y="3406919"/>
            <a:ext cx="371656" cy="2600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169503" y="1876772"/>
            <a:ext cx="247650" cy="3667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59663" y="2229180"/>
            <a:ext cx="1472994" cy="11777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32657" y="3406919"/>
            <a:ext cx="355626" cy="2600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18130" y="1824436"/>
            <a:ext cx="311410" cy="510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676677" y="2241885"/>
            <a:ext cx="1436058" cy="1173608"/>
          </a:xfrm>
          <a:custGeom>
            <a:avLst/>
            <a:gdLst>
              <a:gd name="connsiteX0" fmla="*/ 98 w 1436058"/>
              <a:gd name="connsiteY0" fmla="*/ 282127 h 1173608"/>
              <a:gd name="connsiteX1" fmla="*/ 543023 w 1436058"/>
              <a:gd name="connsiteY1" fmla="*/ 5902 h 1173608"/>
              <a:gd name="connsiteX2" fmla="*/ 1076423 w 1436058"/>
              <a:gd name="connsiteY2" fmla="*/ 101152 h 1173608"/>
              <a:gd name="connsiteX3" fmla="*/ 1428848 w 1436058"/>
              <a:gd name="connsiteY3" fmla="*/ 196402 h 1173608"/>
              <a:gd name="connsiteX4" fmla="*/ 1247873 w 1436058"/>
              <a:gd name="connsiteY4" fmla="*/ 796477 h 1173608"/>
              <a:gd name="connsiteX5" fmla="*/ 504923 w 1436058"/>
              <a:gd name="connsiteY5" fmla="*/ 1158427 h 1173608"/>
              <a:gd name="connsiteX6" fmla="*/ 98 w 1436058"/>
              <a:gd name="connsiteY6" fmla="*/ 282127 h 117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58" h="1173608">
                <a:moveTo>
                  <a:pt x="98" y="282127"/>
                </a:moveTo>
                <a:cubicBezTo>
                  <a:pt x="6448" y="90040"/>
                  <a:pt x="363636" y="36064"/>
                  <a:pt x="543023" y="5902"/>
                </a:cubicBezTo>
                <a:cubicBezTo>
                  <a:pt x="722411" y="-24261"/>
                  <a:pt x="928786" y="69402"/>
                  <a:pt x="1076423" y="101152"/>
                </a:cubicBezTo>
                <a:cubicBezTo>
                  <a:pt x="1224061" y="132902"/>
                  <a:pt x="1400273" y="80515"/>
                  <a:pt x="1428848" y="196402"/>
                </a:cubicBezTo>
                <a:cubicBezTo>
                  <a:pt x="1457423" y="312289"/>
                  <a:pt x="1401860" y="636140"/>
                  <a:pt x="1247873" y="796477"/>
                </a:cubicBezTo>
                <a:cubicBezTo>
                  <a:pt x="1093886" y="956814"/>
                  <a:pt x="712885" y="1242564"/>
                  <a:pt x="504923" y="1158427"/>
                </a:cubicBezTo>
                <a:cubicBezTo>
                  <a:pt x="296961" y="1074290"/>
                  <a:pt x="-6252" y="474214"/>
                  <a:pt x="98" y="282127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78207" y="1823992"/>
            <a:ext cx="2179468" cy="18430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78207" y="1827688"/>
            <a:ext cx="2395628" cy="5067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88007" y="3667013"/>
            <a:ext cx="2179468" cy="18430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229225" y="3543187"/>
            <a:ext cx="628650" cy="38163"/>
          </a:xfrm>
          <a:custGeom>
            <a:avLst/>
            <a:gdLst>
              <a:gd name="connsiteX0" fmla="*/ 0 w 628650"/>
              <a:gd name="connsiteY0" fmla="*/ 0 h 38163"/>
              <a:gd name="connsiteX1" fmla="*/ 381000 w 628650"/>
              <a:gd name="connsiteY1" fmla="*/ 38100 h 38163"/>
              <a:gd name="connsiteX2" fmla="*/ 628650 w 628650"/>
              <a:gd name="connsiteY2" fmla="*/ 9525 h 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38163">
                <a:moveTo>
                  <a:pt x="0" y="0"/>
                </a:moveTo>
                <a:cubicBezTo>
                  <a:pt x="138112" y="18256"/>
                  <a:pt x="276225" y="36513"/>
                  <a:pt x="381000" y="38100"/>
                </a:cubicBezTo>
                <a:cubicBezTo>
                  <a:pt x="485775" y="39688"/>
                  <a:pt x="571500" y="11113"/>
                  <a:pt x="628650" y="95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68957" y="3536965"/>
            <a:ext cx="988843" cy="18767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867400" y="3536965"/>
            <a:ext cx="630408" cy="18684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78207" y="3645045"/>
            <a:ext cx="2395628" cy="2886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333336" y="2343037"/>
            <a:ext cx="133889" cy="1609725"/>
          </a:xfrm>
          <a:custGeom>
            <a:avLst/>
            <a:gdLst>
              <a:gd name="connsiteX0" fmla="*/ 95789 w 133889"/>
              <a:gd name="connsiteY0" fmla="*/ 0 h 1609725"/>
              <a:gd name="connsiteX1" fmla="*/ 539 w 133889"/>
              <a:gd name="connsiteY1" fmla="*/ 647700 h 1609725"/>
              <a:gd name="connsiteX2" fmla="*/ 133889 w 133889"/>
              <a:gd name="connsiteY2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89" h="1609725">
                <a:moveTo>
                  <a:pt x="95789" y="0"/>
                </a:moveTo>
                <a:cubicBezTo>
                  <a:pt x="44989" y="189706"/>
                  <a:pt x="-5811" y="379413"/>
                  <a:pt x="539" y="647700"/>
                </a:cubicBezTo>
                <a:cubicBezTo>
                  <a:pt x="6889" y="915987"/>
                  <a:pt x="113252" y="1450975"/>
                  <a:pt x="133889" y="16097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18409" y="4517830"/>
            <a:ext cx="293457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278298" y="5175266"/>
            <a:ext cx="117330" cy="90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276600" y="3406919"/>
            <a:ext cx="0" cy="2208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97941" y="4592562"/>
            <a:ext cx="800757" cy="582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295370" y="4508046"/>
            <a:ext cx="129862" cy="1090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180257" y="4500171"/>
            <a:ext cx="103018" cy="1169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3180257" y="5151311"/>
            <a:ext cx="96343" cy="1144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501774" y="4643947"/>
            <a:ext cx="616261" cy="458002"/>
          </a:xfrm>
          <a:custGeom>
            <a:avLst/>
            <a:gdLst>
              <a:gd name="connsiteX0" fmla="*/ 371551 w 781436"/>
              <a:gd name="connsiteY0" fmla="*/ 5917 h 619204"/>
              <a:gd name="connsiteX1" fmla="*/ 76 w 781436"/>
              <a:gd name="connsiteY1" fmla="*/ 177367 h 619204"/>
              <a:gd name="connsiteX2" fmla="*/ 342976 w 781436"/>
              <a:gd name="connsiteY2" fmla="*/ 615517 h 619204"/>
              <a:gd name="connsiteX3" fmla="*/ 781126 w 781436"/>
              <a:gd name="connsiteY3" fmla="*/ 367867 h 619204"/>
              <a:gd name="connsiteX4" fmla="*/ 371551 w 781436"/>
              <a:gd name="connsiteY4" fmla="*/ 5917 h 6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436" h="619204">
                <a:moveTo>
                  <a:pt x="371551" y="5917"/>
                </a:moveTo>
                <a:cubicBezTo>
                  <a:pt x="241376" y="-25833"/>
                  <a:pt x="4838" y="75767"/>
                  <a:pt x="76" y="177367"/>
                </a:cubicBezTo>
                <a:cubicBezTo>
                  <a:pt x="-4687" y="278967"/>
                  <a:pt x="212801" y="583767"/>
                  <a:pt x="342976" y="615517"/>
                </a:cubicBezTo>
                <a:cubicBezTo>
                  <a:pt x="473151" y="647267"/>
                  <a:pt x="770014" y="466292"/>
                  <a:pt x="781126" y="367867"/>
                </a:cubicBezTo>
                <a:cubicBezTo>
                  <a:pt x="792239" y="269442"/>
                  <a:pt x="501726" y="37667"/>
                  <a:pt x="371551" y="5917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78298" y="3933712"/>
            <a:ext cx="1979376" cy="13320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057400" y="5265716"/>
            <a:ext cx="228601" cy="1425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Banba with Inv-Widlar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7172807" cy="2666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769" y="4190999"/>
            <a:ext cx="5485667" cy="2215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021" y="4196750"/>
            <a:ext cx="5619046" cy="2209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436077"/>
            <a:ext cx="8839200" cy="281052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468305"/>
              </p:ext>
            </p:extLst>
          </p:nvPr>
        </p:nvGraphicFramePr>
        <p:xfrm>
          <a:off x="685800" y="1676400"/>
          <a:ext cx="7021443" cy="28777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0556"/>
                <a:gridCol w="1360556"/>
                <a:gridCol w="2242932"/>
                <a:gridCol w="914400"/>
                <a:gridCol w="1142999"/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Error</a:t>
                      </a:r>
                      <a:r>
                        <a:rPr lang="en-US" baseline="0" dirty="0" smtClean="0"/>
                        <a:t> Tolerance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</a:t>
                      </a:r>
                      <a:r>
                        <a:rPr lang="en-US" baseline="0" dirty="0" smtClean="0"/>
                        <a:t> TS?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 (VX1</a:t>
                      </a:r>
                      <a:r>
                        <a:rPr lang="en-US" baseline="0" dirty="0" smtClean="0"/>
                        <a:t> , VX2)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</a:p>
                    <a:p>
                      <a:r>
                        <a:rPr lang="en-US" dirty="0" smtClean="0"/>
                        <a:t>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Sweep</a:t>
                      </a:r>
                    </a:p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774619">
                <a:tc>
                  <a:txBody>
                    <a:bodyPr/>
                    <a:lstStyle/>
                    <a:p>
                      <a:r>
                        <a:rPr lang="en-US" dirty="0" smtClean="0"/>
                        <a:t>1mV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Yes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[3.556,3.639] X [0.718,0.785]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[3.581,3.682]X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[1.001,1.104]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52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74619">
                <a:tc>
                  <a:txBody>
                    <a:bodyPr/>
                    <a:lstStyle/>
                    <a:p>
                      <a:r>
                        <a:rPr lang="en-US" dirty="0" smtClean="0"/>
                        <a:t>1mV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[3.785,3.786]x[0.742,0.742]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308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08" y="0"/>
            <a:ext cx="8229600" cy="1219200"/>
          </a:xfrm>
        </p:spPr>
        <p:txBody>
          <a:bodyPr/>
          <a:lstStyle/>
          <a:p>
            <a:r>
              <a:rPr lang="en-US" dirty="0" smtClean="0"/>
              <a:t>Comparison: </a:t>
            </a:r>
            <a:r>
              <a:rPr lang="en-US" dirty="0" err="1" smtClean="0"/>
              <a:t>Banba</a:t>
            </a:r>
            <a:r>
              <a:rPr lang="en-US" dirty="0" smtClean="0"/>
              <a:t> </a:t>
            </a:r>
            <a:r>
              <a:rPr lang="en-US" dirty="0" err="1" smtClean="0"/>
              <a:t>Bandgap</a:t>
            </a:r>
            <a:r>
              <a:rPr lang="en-US" dirty="0" smtClean="0"/>
              <a:t> </a:t>
            </a:r>
            <a:r>
              <a:rPr lang="en-US" dirty="0" smtClean="0"/>
              <a:t>Ref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713957"/>
              </p:ext>
            </p:extLst>
          </p:nvPr>
        </p:nvGraphicFramePr>
        <p:xfrm>
          <a:off x="76200" y="914400"/>
          <a:ext cx="8534400" cy="553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960"/>
                <a:gridCol w="3166220"/>
                <a:gridCol w="3166220"/>
              </a:tblGrid>
              <a:tr h="7222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State Space Approach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Contraction </a:t>
                      </a:r>
                      <a:r>
                        <a:rPr lang="en-US" sz="2000" dirty="0" err="1" smtClean="0"/>
                        <a:t>Homotopy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30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Dimensionality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 dimensionality  =3.3 </a:t>
                      </a:r>
                      <a:r>
                        <a:rPr lang="en-US" sz="2000" dirty="0" smtClean="0"/>
                        <a:t> at t=100ps</a:t>
                      </a:r>
                      <a:endParaRPr lang="en-US" sz="2000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break-point = 1 </a:t>
                      </a:r>
                      <a:endParaRPr lang="en-US" sz="2000" dirty="0"/>
                    </a:p>
                  </a:txBody>
                  <a:tcPr anchor="ctr"/>
                </a:tc>
              </a:tr>
              <a:tr h="118684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Computation</a:t>
                      </a:r>
                      <a:r>
                        <a:rPr lang="en-US" sz="2000" baseline="0" dirty="0" smtClean="0"/>
                        <a:t> bound, </a:t>
                      </a:r>
                      <a:r>
                        <a:rPr lang="en-US" sz="2000" baseline="0" dirty="0" err="1" smtClean="0"/>
                        <a:t>tol</a:t>
                      </a:r>
                      <a:r>
                        <a:rPr lang="en-US" sz="2000" baseline="0" dirty="0" smtClean="0"/>
                        <a:t>=VDD/2^n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10-bit resolution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requires k*1024</a:t>
                      </a:r>
                      <a:r>
                        <a:rPr lang="en-US" sz="2000" baseline="30000" dirty="0" smtClean="0"/>
                        <a:t>4 </a:t>
                      </a:r>
                      <a:r>
                        <a:rPr lang="en-US" sz="2000" dirty="0" smtClean="0"/>
                        <a:t>transient simulations</a:t>
                      </a:r>
                      <a:endParaRPr lang="en-US" sz="2000" baseline="30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only needs 10 DC simulations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4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Reported example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3-bit res, 1 step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8</a:t>
                      </a:r>
                      <a:r>
                        <a:rPr lang="en-US" sz="2000" baseline="30000" dirty="0" smtClean="0"/>
                        <a:t>4 </a:t>
                      </a:r>
                      <a:r>
                        <a:rPr lang="en-US" sz="2000" baseline="0" dirty="0" smtClean="0"/>
                        <a:t>transient </a:t>
                      </a:r>
                      <a:r>
                        <a:rPr lang="en-US" sz="2000" baseline="0" dirty="0" err="1" smtClean="0"/>
                        <a:t>sim</a:t>
                      </a:r>
                      <a:endParaRPr lang="en-US" sz="2000" baseline="300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14-bit resolution: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 DC </a:t>
                      </a:r>
                      <a:r>
                        <a:rPr lang="en-US" sz="2000" dirty="0" err="1" smtClean="0"/>
                        <a:t>sim</a:t>
                      </a:r>
                      <a:endParaRPr lang="en-US" sz="20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849743"/>
              </p:ext>
            </p:extLst>
          </p:nvPr>
        </p:nvGraphicFramePr>
        <p:xfrm>
          <a:off x="6553200" y="3297238"/>
          <a:ext cx="15986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0" name="Equation" r:id="rId3" imgW="952200" imgH="431640" progId="Equation.DSMT4">
                  <p:embed/>
                </p:oleObj>
              </mc:Choice>
              <mc:Fallback>
                <p:oleObj name="Equation" r:id="rId3" imgW="952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297238"/>
                        <a:ext cx="1598613" cy="738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90499"/>
              </p:ext>
            </p:extLst>
          </p:nvPr>
        </p:nvGraphicFramePr>
        <p:xfrm>
          <a:off x="2570163" y="3187700"/>
          <a:ext cx="2565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1" name="Equation" r:id="rId5" imgW="1282680" imgH="469800" progId="Equation.DSMT4">
                  <p:embed/>
                </p:oleObj>
              </mc:Choice>
              <mc:Fallback>
                <p:oleObj name="Equation" r:id="rId5" imgW="12826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0163" y="3187700"/>
                        <a:ext cx="2565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63246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 false negative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6326740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Guaranteed Trojan free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2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1688"/>
            <a:ext cx="9144000" cy="4876800"/>
          </a:xfrm>
        </p:spPr>
        <p:txBody>
          <a:bodyPr/>
          <a:lstStyle/>
          <a:p>
            <a:r>
              <a:rPr lang="en-US" dirty="0" smtClean="0"/>
              <a:t>Introduction and Problem </a:t>
            </a:r>
            <a:r>
              <a:rPr lang="en-US" dirty="0"/>
              <a:t>Statement </a:t>
            </a:r>
            <a:endParaRPr lang="en-US" dirty="0" smtClean="0"/>
          </a:p>
          <a:p>
            <a:r>
              <a:rPr lang="en-US" dirty="0" smtClean="0"/>
              <a:t>Existing Approaches</a:t>
            </a:r>
            <a:endParaRPr lang="en-US" dirty="0" smtClean="0"/>
          </a:p>
          <a:p>
            <a:r>
              <a:rPr lang="en-US" dirty="0" smtClean="0"/>
              <a:t>Proposed Method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Loop Identification and </a:t>
            </a:r>
            <a:r>
              <a:rPr lang="en-US" b="0" dirty="0" smtClean="0">
                <a:solidFill>
                  <a:schemeClr val="tx1"/>
                </a:solidFill>
              </a:rPr>
              <a:t>break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altLang="zh-CN" b="0" dirty="0">
                <a:solidFill>
                  <a:schemeClr val="tx1"/>
                </a:solidFill>
              </a:rPr>
              <a:t>Replica method to avoid breaking NFL</a:t>
            </a:r>
            <a:endParaRPr lang="en-US" b="0" dirty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Computationally </a:t>
            </a:r>
            <a:r>
              <a:rPr lang="en-US" b="0" dirty="0" smtClean="0">
                <a:solidFill>
                  <a:schemeClr val="tx1"/>
                </a:solidFill>
              </a:rPr>
              <a:t>efficient </a:t>
            </a:r>
            <a:r>
              <a:rPr lang="en-US" b="0" dirty="0">
                <a:solidFill>
                  <a:schemeClr val="tx1"/>
                </a:solidFill>
              </a:rPr>
              <a:t>v</a:t>
            </a:r>
            <a:r>
              <a:rPr lang="en-US" b="0" dirty="0" smtClean="0">
                <a:solidFill>
                  <a:schemeClr val="tx1"/>
                </a:solidFill>
              </a:rPr>
              <a:t>erification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8" cy="686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rot="1555700">
            <a:off x="-707550" y="3232679"/>
            <a:ext cx="4241277" cy="29391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7710336">
            <a:off x="4391959" y="2261901"/>
            <a:ext cx="3777240" cy="2272879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6630332">
            <a:off x="1041904" y="262418"/>
            <a:ext cx="2108898" cy="309386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Performance verification of start-up circuits in reference generators</Template>
  <TotalTime>42960</TotalTime>
  <Words>3440</Words>
  <Application>Microsoft Office PowerPoint</Application>
  <PresentationFormat>On-screen Show (4:3)</PresentationFormat>
  <Paragraphs>661</Paragraphs>
  <Slides>80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Theme2</vt:lpstr>
      <vt:lpstr>Visio</vt:lpstr>
      <vt:lpstr>Microsoft Visio Drawing</vt:lpstr>
      <vt:lpstr>Equation</vt:lpstr>
      <vt:lpstr>MathType 6.0 Equation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and multi-state vulnerability</vt:lpstr>
      <vt:lpstr>Security Risk of Analog Trojan States</vt:lpstr>
      <vt:lpstr>Outline</vt:lpstr>
      <vt:lpstr>Traditional methods</vt:lpstr>
      <vt:lpstr>Traditional Transient Simulation</vt:lpstr>
      <vt:lpstr>Methods finding operating points</vt:lpstr>
      <vt:lpstr>DC OP Analysis by Formal Approach </vt:lpstr>
      <vt:lpstr>SAT-based Formal Analog Verification</vt:lpstr>
      <vt:lpstr>Simulation-Assisted Formal Verification </vt:lpstr>
      <vt:lpstr>State Space Approach</vt:lpstr>
      <vt:lpstr>Lessons from Software Engr</vt:lpstr>
      <vt:lpstr>PowerPoint Presentation</vt:lpstr>
      <vt:lpstr>PowerPoint Presentation</vt:lpstr>
      <vt:lpstr>Outline</vt:lpstr>
      <vt:lpstr>Integrated Design and Verification for hardware security</vt:lpstr>
      <vt:lpstr>Proposed Approach</vt:lpstr>
      <vt:lpstr>Proposed Approach</vt:lpstr>
      <vt:lpstr>Outline</vt:lpstr>
      <vt:lpstr>Directed Dependency Graph (DDG)</vt:lpstr>
      <vt:lpstr>Converting netlist N to DDG(VD,ED)</vt:lpstr>
      <vt:lpstr>NDDG computational complexity</vt:lpstr>
      <vt:lpstr>Strongly Connected Components(SCCs)</vt:lpstr>
      <vt:lpstr>Decompose DDG to SCCs</vt:lpstr>
      <vt:lpstr>DDG  SCCs computation complexity</vt:lpstr>
      <vt:lpstr>SCC(VS, ES) properties</vt:lpstr>
      <vt:lpstr>Loop Identification in SCCs</vt:lpstr>
      <vt:lpstr>Computation complexity: loop identifying </vt:lpstr>
      <vt:lpstr>SCC(VS, ES) properties</vt:lpstr>
      <vt:lpstr>Loop Sign: Dependency Sign</vt:lpstr>
      <vt:lpstr>Loop Sign: Dependency Sign</vt:lpstr>
      <vt:lpstr>Loop Sign: Determine Drain/Source</vt:lpstr>
      <vt:lpstr>Loop Sign: Determine Drain/Source</vt:lpstr>
      <vt:lpstr>Loop Sign: Determine Drain/Source</vt:lpstr>
      <vt:lpstr>Loop Sign Determine</vt:lpstr>
      <vt:lpstr>Break-points set: Feedback vertex set </vt:lpstr>
      <vt:lpstr>Break-points set: minimum FVS </vt:lpstr>
      <vt:lpstr>Benchmark Circuits</vt:lpstr>
      <vt:lpstr>Benchmark Circuits</vt:lpstr>
      <vt:lpstr>Loop Identification and Break</vt:lpstr>
      <vt:lpstr>Outline</vt:lpstr>
      <vt:lpstr>Motivation for Replica method</vt:lpstr>
      <vt:lpstr>Replica method</vt:lpstr>
      <vt:lpstr>Wilson</vt:lpstr>
      <vt:lpstr>T=100</vt:lpstr>
      <vt:lpstr>Wilson</vt:lpstr>
      <vt:lpstr>T=100</vt:lpstr>
      <vt:lpstr>Banba</vt:lpstr>
      <vt:lpstr>T=0</vt:lpstr>
      <vt:lpstr>Banba</vt:lpstr>
      <vt:lpstr>T=0</vt:lpstr>
      <vt:lpstr>Outline</vt:lpstr>
      <vt:lpstr>Computationally Efficient Verification</vt:lpstr>
      <vt:lpstr>Divide and Contraction Homotopy</vt:lpstr>
      <vt:lpstr>User-defined-monotonic Divide and Contraction Algorithm (UMDC)</vt:lpstr>
      <vt:lpstr>EX: Banba Bandgap Reference</vt:lpstr>
      <vt:lpstr>2D Return map</vt:lpstr>
      <vt:lpstr>2D Contraction Interval</vt:lpstr>
      <vt:lpstr>Theorem 1</vt:lpstr>
      <vt:lpstr>2D marginal monotonicity</vt:lpstr>
      <vt:lpstr>Monotonic Divide and Contraction Algorithm</vt:lpstr>
      <vt:lpstr>Monotonic Divide and Contraction Algorithm (2DMDC) </vt:lpstr>
      <vt:lpstr>Monotonic Divide and Contraction Algorithm (2DMDC) </vt:lpstr>
      <vt:lpstr>Monotonic Divide and Contraction Algorithm (2DMDC) </vt:lpstr>
      <vt:lpstr>Monotonic Divide and Contraction Algorithm (2DMDC) </vt:lpstr>
      <vt:lpstr>Monotonic Divide and Contraction Algorithm (2DMDC) </vt:lpstr>
      <vt:lpstr>Monotonic Divide and Contraction Algorithm (2DMDC) </vt:lpstr>
      <vt:lpstr>Monotonic Divide and Contraction Algorithm (2DMDC) </vt:lpstr>
      <vt:lpstr>Banba with Inv-Widlar</vt:lpstr>
      <vt:lpstr>Simulation result</vt:lpstr>
      <vt:lpstr>Comparison: Banba Bandgap Ref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MWSCAS</dc:title>
  <dc:creator>Wang, Yen-Ting [E CPE]</dc:creator>
  <cp:lastModifiedBy>Chen, Degang J </cp:lastModifiedBy>
  <cp:revision>555</cp:revision>
  <cp:lastPrinted>2014-02-28T20:54:39Z</cp:lastPrinted>
  <dcterms:created xsi:type="dcterms:W3CDTF">2006-08-16T00:00:00Z</dcterms:created>
  <dcterms:modified xsi:type="dcterms:W3CDTF">2014-04-28T20:22:12Z</dcterms:modified>
</cp:coreProperties>
</file>