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50"/>
  </p:notesMasterIdLst>
  <p:sldIdLst>
    <p:sldId id="396" r:id="rId2"/>
    <p:sldId id="425" r:id="rId3"/>
    <p:sldId id="431" r:id="rId4"/>
    <p:sldId id="426" r:id="rId5"/>
    <p:sldId id="397" r:id="rId6"/>
    <p:sldId id="398" r:id="rId7"/>
    <p:sldId id="399" r:id="rId8"/>
    <p:sldId id="427" r:id="rId9"/>
    <p:sldId id="400" r:id="rId10"/>
    <p:sldId id="401" r:id="rId11"/>
    <p:sldId id="402" r:id="rId12"/>
    <p:sldId id="403" r:id="rId13"/>
    <p:sldId id="430" r:id="rId14"/>
    <p:sldId id="404" r:id="rId15"/>
    <p:sldId id="428" r:id="rId16"/>
    <p:sldId id="405" r:id="rId17"/>
    <p:sldId id="406" r:id="rId18"/>
    <p:sldId id="429" r:id="rId19"/>
    <p:sldId id="407" r:id="rId20"/>
    <p:sldId id="445" r:id="rId21"/>
    <p:sldId id="446" r:id="rId22"/>
    <p:sldId id="447" r:id="rId23"/>
    <p:sldId id="448" r:id="rId24"/>
    <p:sldId id="449" r:id="rId25"/>
    <p:sldId id="474" r:id="rId26"/>
    <p:sldId id="451" r:id="rId27"/>
    <p:sldId id="452" r:id="rId28"/>
    <p:sldId id="475" r:id="rId29"/>
    <p:sldId id="454" r:id="rId30"/>
    <p:sldId id="455" r:id="rId31"/>
    <p:sldId id="476" r:id="rId32"/>
    <p:sldId id="457" r:id="rId33"/>
    <p:sldId id="477" r:id="rId34"/>
    <p:sldId id="478" r:id="rId35"/>
    <p:sldId id="460" r:id="rId36"/>
    <p:sldId id="479" r:id="rId37"/>
    <p:sldId id="462" r:id="rId38"/>
    <p:sldId id="480" r:id="rId39"/>
    <p:sldId id="464" r:id="rId40"/>
    <p:sldId id="481" r:id="rId41"/>
    <p:sldId id="466" r:id="rId42"/>
    <p:sldId id="467" r:id="rId43"/>
    <p:sldId id="468" r:id="rId44"/>
    <p:sldId id="482" r:id="rId45"/>
    <p:sldId id="483" r:id="rId46"/>
    <p:sldId id="471" r:id="rId47"/>
    <p:sldId id="484" r:id="rId48"/>
    <p:sldId id="473" r:id="rId49"/>
  </p:sldIdLst>
  <p:sldSz cx="9144000" cy="6858000" type="screen4x3"/>
  <p:notesSz cx="6942138" cy="9082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3300"/>
    <a:srgbClr val="66FF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>
      <p:cViewPr varScale="1">
        <p:scale>
          <a:sx n="91" d="100"/>
          <a:sy n="91" d="100"/>
        </p:scale>
        <p:origin x="62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18.wmf"/><Relationship Id="rId2" Type="http://schemas.openxmlformats.org/officeDocument/2006/relationships/image" Target="../media/image42.wmf"/><Relationship Id="rId1" Type="http://schemas.openxmlformats.org/officeDocument/2006/relationships/image" Target="../media/image44.wmf"/><Relationship Id="rId6" Type="http://schemas.openxmlformats.org/officeDocument/2006/relationships/image" Target="../media/image43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2.wmf"/><Relationship Id="rId7" Type="http://schemas.openxmlformats.org/officeDocument/2006/relationships/image" Target="../media/image5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9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8313" cy="4540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2238" y="0"/>
            <a:ext cx="3008312" cy="4540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AEB709-68A0-4A29-ACA4-949F5F39DDEF}" type="datetimeFigureOut">
              <a:rPr lang="en-US"/>
              <a:pPr>
                <a:defRPr/>
              </a:pPr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81038"/>
            <a:ext cx="4541838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13238"/>
            <a:ext cx="5554662" cy="4087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6475"/>
            <a:ext cx="3008313" cy="4540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2238" y="8626475"/>
            <a:ext cx="3008312" cy="4540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1CF815A-B0A9-4201-A819-5F05ADABF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EDBE50-225E-43E4-8114-13A86A62FE10}" type="slidenum">
              <a:rPr lang="en-US" altLang="ko-KR" sz="1200"/>
              <a:pPr/>
              <a:t>29</a:t>
            </a:fld>
            <a:endParaRPr lang="en-US" altLang="ko-KR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518072-504C-4D78-BB62-7B0A62B093CD}" type="slidenum">
              <a:rPr lang="en-US" altLang="ko-KR" sz="1200"/>
              <a:pPr/>
              <a:t>30</a:t>
            </a:fld>
            <a:endParaRPr lang="en-US" altLang="ko-KR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780EA2-0169-4C9D-8531-A9972317215C}" type="slidenum">
              <a:rPr lang="en-US" altLang="ko-KR" sz="1200"/>
              <a:pPr/>
              <a:t>32</a:t>
            </a:fld>
            <a:endParaRPr lang="en-US" altLang="ko-KR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318EA2-C3D4-4B11-BF11-FB73080DC4DC}" type="slidenum">
              <a:rPr lang="en-US" altLang="ko-KR" sz="1200"/>
              <a:pPr/>
              <a:t>35</a:t>
            </a:fld>
            <a:endParaRPr lang="en-US" altLang="ko-KR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F58EA1-C249-4390-B0CB-D4AC7F7BB400}" type="slidenum">
              <a:rPr lang="en-US" altLang="ko-KR" sz="1200"/>
              <a:pPr/>
              <a:t>39</a:t>
            </a:fld>
            <a:endParaRPr lang="en-US" altLang="ko-KR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0A0524-F1E0-49C8-AA07-C41E0E382732}" type="slidenum">
              <a:rPr lang="en-US" altLang="ko-KR" sz="1200"/>
              <a:pPr/>
              <a:t>41</a:t>
            </a:fld>
            <a:endParaRPr lang="en-US" altLang="ko-KR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FAA5D1-736F-40FB-AA92-90FCC54222FD}" type="slidenum">
              <a:rPr lang="en-US" altLang="ko-KR" sz="1200"/>
              <a:pPr/>
              <a:t>46</a:t>
            </a:fld>
            <a:endParaRPr lang="en-US" altLang="ko-KR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3C7B28-A1EF-48C8-9FEB-ED5F22B89D0C}" type="slidenum">
              <a:rPr lang="en-US" altLang="ko-KR" sz="1200"/>
              <a:pPr/>
              <a:t>48</a:t>
            </a:fld>
            <a:endParaRPr lang="en-US" altLang="ko-KR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9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36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67DCFF-1F6D-4EDB-BDB3-6E953C24D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7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DD2578-0F88-46CD-95D0-7C6C1C3BB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0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D1E802-38AD-45F8-A199-DEF4FD783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2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79CB82-6D41-4B12-AEA6-3AD802827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1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846EAB-FD8B-4C79-8208-5B28EFD33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5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EE019B-69E2-43CE-B0E7-57FDAB08C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6DBCB9-E75D-4649-8246-A485D42ED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4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5060F1-C321-4379-98EE-E8E27F57B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5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0F2767-FEFD-42C8-B413-0B6F0AA4A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8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3EBF19-8242-4361-8865-ECBD237DE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5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CCA3A9-DA02-49DE-8D64-FCED455CE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7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1000" y="304800"/>
            <a:ext cx="8383588" cy="6022975"/>
            <a:chOff x="240" y="192"/>
            <a:chExt cx="5281" cy="3794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240" y="1008"/>
              <a:ext cx="5281" cy="2978"/>
              <a:chOff x="240" y="1008"/>
              <a:chExt cx="5281" cy="2978"/>
            </a:xfrm>
          </p:grpSpPr>
          <p:sp>
            <p:nvSpPr>
              <p:cNvPr id="1041" name="Rectangle 4"/>
              <p:cNvSpPr>
                <a:spLocks noChangeArrowheads="1"/>
              </p:cNvSpPr>
              <p:nvPr/>
            </p:nvSpPr>
            <p:spPr bwMode="auto">
              <a:xfrm>
                <a:off x="245" y="1010"/>
                <a:ext cx="5269" cy="2976"/>
              </a:xfrm>
              <a:prstGeom prst="rect">
                <a:avLst/>
              </a:prstGeom>
              <a:solidFill>
                <a:srgbClr val="EAEAEA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42" name="Freeform 5"/>
              <p:cNvSpPr>
                <a:spLocks/>
              </p:cNvSpPr>
              <p:nvPr/>
            </p:nvSpPr>
            <p:spPr bwMode="auto">
              <a:xfrm>
                <a:off x="240" y="1008"/>
                <a:ext cx="5269" cy="2977"/>
              </a:xfrm>
              <a:custGeom>
                <a:avLst/>
                <a:gdLst>
                  <a:gd name="T0" fmla="*/ 5268 w 5269"/>
                  <a:gd name="T1" fmla="*/ 0 h 2977"/>
                  <a:gd name="T2" fmla="*/ 0 w 5269"/>
                  <a:gd name="T3" fmla="*/ 0 h 2977"/>
                  <a:gd name="T4" fmla="*/ 0 w 5269"/>
                  <a:gd name="T5" fmla="*/ 2976 h 29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0" y="0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6"/>
              <p:cNvSpPr>
                <a:spLocks/>
              </p:cNvSpPr>
              <p:nvPr/>
            </p:nvSpPr>
            <p:spPr bwMode="auto">
              <a:xfrm>
                <a:off x="252" y="1008"/>
                <a:ext cx="5269" cy="2977"/>
              </a:xfrm>
              <a:custGeom>
                <a:avLst/>
                <a:gdLst>
                  <a:gd name="T0" fmla="*/ 5268 w 5269"/>
                  <a:gd name="T1" fmla="*/ 0 h 2977"/>
                  <a:gd name="T2" fmla="*/ 5268 w 5269"/>
                  <a:gd name="T3" fmla="*/ 2976 h 2977"/>
                  <a:gd name="T4" fmla="*/ 0 w 5269"/>
                  <a:gd name="T5" fmla="*/ 2976 h 29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5268" y="2976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3" name="Group 7"/>
            <p:cNvGrpSpPr>
              <a:grpSpLocks/>
            </p:cNvGrpSpPr>
            <p:nvPr/>
          </p:nvGrpSpPr>
          <p:grpSpPr bwMode="auto">
            <a:xfrm>
              <a:off x="336" y="1103"/>
              <a:ext cx="97" cy="2785"/>
              <a:chOff x="336" y="1103"/>
              <a:chExt cx="97" cy="2785"/>
            </a:xfrm>
          </p:grpSpPr>
          <p:sp useBgFill="1">
            <p:nvSpPr>
              <p:cNvPr id="1038" name="Rectangle 8"/>
              <p:cNvSpPr>
                <a:spLocks noChangeArrowheads="1"/>
              </p:cNvSpPr>
              <p:nvPr/>
            </p:nvSpPr>
            <p:spPr bwMode="auto">
              <a:xfrm>
                <a:off x="336" y="1104"/>
                <a:ext cx="96" cy="2784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9" name="Freeform 9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>
                  <a:gd name="T0" fmla="*/ 0 w 97"/>
                  <a:gd name="T1" fmla="*/ 2784 h 2785"/>
                  <a:gd name="T2" fmla="*/ 96 w 97"/>
                  <a:gd name="T3" fmla="*/ 2784 h 2785"/>
                  <a:gd name="T4" fmla="*/ 96 w 97"/>
                  <a:gd name="T5" fmla="*/ 0 h 278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96" y="2784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10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>
                  <a:gd name="T0" fmla="*/ 0 w 97"/>
                  <a:gd name="T1" fmla="*/ 2784 h 2785"/>
                  <a:gd name="T2" fmla="*/ 0 w 97"/>
                  <a:gd name="T3" fmla="*/ 0 h 2785"/>
                  <a:gd name="T4" fmla="*/ 96 w 97"/>
                  <a:gd name="T5" fmla="*/ 0 h 278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4" name="Group 11"/>
            <p:cNvGrpSpPr>
              <a:grpSpLocks/>
            </p:cNvGrpSpPr>
            <p:nvPr/>
          </p:nvGrpSpPr>
          <p:grpSpPr bwMode="auto">
            <a:xfrm>
              <a:off x="240" y="192"/>
              <a:ext cx="193" cy="721"/>
              <a:chOff x="240" y="192"/>
              <a:chExt cx="193" cy="721"/>
            </a:xfrm>
          </p:grpSpPr>
          <p:sp>
            <p:nvSpPr>
              <p:cNvPr id="1035" name="Rectangle 12"/>
              <p:cNvSpPr>
                <a:spLocks noChangeArrowheads="1"/>
              </p:cNvSpPr>
              <p:nvPr/>
            </p:nvSpPr>
            <p:spPr bwMode="auto">
              <a:xfrm>
                <a:off x="240" y="192"/>
                <a:ext cx="192" cy="720"/>
              </a:xfrm>
              <a:prstGeom prst="rect">
                <a:avLst/>
              </a:prstGeom>
              <a:solidFill>
                <a:srgbClr val="EAEAEA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6" name="Freeform 13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>
                  <a:gd name="T0" fmla="*/ 192 w 193"/>
                  <a:gd name="T1" fmla="*/ 0 h 721"/>
                  <a:gd name="T2" fmla="*/ 0 w 193"/>
                  <a:gd name="T3" fmla="*/ 0 h 721"/>
                  <a:gd name="T4" fmla="*/ 0 w 193"/>
                  <a:gd name="T5" fmla="*/ 720 h 7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0" y="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14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>
                  <a:gd name="T0" fmla="*/ 192 w 193"/>
                  <a:gd name="T1" fmla="*/ 0 h 721"/>
                  <a:gd name="T2" fmla="*/ 192 w 193"/>
                  <a:gd name="T3" fmla="*/ 720 h 721"/>
                  <a:gd name="T4" fmla="*/ 0 w 193"/>
                  <a:gd name="T5" fmla="*/ 720 h 7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192" y="72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633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EBAD06A-2321-4BD1-80C0-AF2BE2D19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3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6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7.wmf"/><Relationship Id="rId3" Type="http://schemas.openxmlformats.org/officeDocument/2006/relationships/oleObject" Target="../embeddings/oleObject33.bin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6.wmf"/><Relationship Id="rId5" Type="http://schemas.openxmlformats.org/officeDocument/2006/relationships/image" Target="../media/image39.png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36.bin"/><Relationship Id="rId4" Type="http://schemas.openxmlformats.org/officeDocument/2006/relationships/image" Target="../media/image33.wmf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8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2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6.wmf"/><Relationship Id="rId18" Type="http://schemas.openxmlformats.org/officeDocument/2006/relationships/oleObject" Target="../embeddings/oleObject51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7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7.bin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49.bin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5.wmf"/><Relationship Id="rId5" Type="http://schemas.openxmlformats.org/officeDocument/2006/relationships/image" Target="../media/image44.wmf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46.bin"/><Relationship Id="rId19" Type="http://schemas.openxmlformats.org/officeDocument/2006/relationships/oleObject" Target="../embeddings/oleObject52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8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6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1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58.bin"/><Relationship Id="rId19" Type="http://schemas.openxmlformats.org/officeDocument/2006/relationships/image" Target="../media/image53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60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54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5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56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9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60.wmf"/><Relationship Id="rId4" Type="http://schemas.openxmlformats.org/officeDocument/2006/relationships/oleObject" Target="../embeddings/oleObject69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61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63.wmf"/><Relationship Id="rId4" Type="http://schemas.openxmlformats.org/officeDocument/2006/relationships/oleObject" Target="../embeddings/oleObject73.bin"/><Relationship Id="rId9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 sz="quarter"/>
          </p:nvPr>
        </p:nvSpPr>
        <p:spPr>
          <a:xfrm>
            <a:off x="838200" y="2057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Measurement Basics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511E84-4AAB-48B3-8814-7C8E4F9D7167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4953000"/>
          </a:xfrm>
        </p:spPr>
        <p:txBody>
          <a:bodyPr/>
          <a:lstStyle/>
          <a:p>
            <a:r>
              <a:rPr lang="en-US" altLang="en-US" smtClean="0"/>
              <a:t>Random Errors</a:t>
            </a:r>
          </a:p>
          <a:p>
            <a:pPr lvl="1"/>
            <a:r>
              <a:rPr lang="en-US" altLang="en-US" smtClean="0"/>
              <a:t>Notice that the list of numbers in the last slide vary from 101mV to 103mV.  </a:t>
            </a:r>
          </a:p>
          <a:p>
            <a:pPr lvl="1"/>
            <a:r>
              <a:rPr lang="en-US" altLang="en-US" smtClean="0"/>
              <a:t>All measurement tools have random errors even $2 Million Automated test instruments</a:t>
            </a:r>
          </a:p>
          <a:p>
            <a:pPr lvl="1"/>
            <a:r>
              <a:rPr lang="en-US" altLang="en-US" smtClean="0"/>
              <a:t>Random Errors are perfectly normal in analog and mixed-signal measurements.</a:t>
            </a:r>
          </a:p>
          <a:p>
            <a:pPr lvl="1"/>
            <a:r>
              <a:rPr lang="en-US" altLang="en-US" smtClean="0"/>
              <a:t>Big challenge is in determining whether the random error is caused by a bad DIB design, bad DUT design or by the tester itself.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562600"/>
          </a:xfrm>
        </p:spPr>
        <p:txBody>
          <a:bodyPr/>
          <a:lstStyle/>
          <a:p>
            <a:r>
              <a:rPr lang="en-US" altLang="en-US" sz="2800" smtClean="0"/>
              <a:t>Resolution (Quantization Errors)</a:t>
            </a:r>
          </a:p>
          <a:p>
            <a:pPr lvl="1"/>
            <a:r>
              <a:rPr lang="en-US" altLang="en-US" sz="2400" smtClean="0"/>
              <a:t>Notice that in the previous list of numbers, the measurement was always rounded off to the nearest milivolt.  </a:t>
            </a:r>
          </a:p>
          <a:p>
            <a:pPr lvl="1"/>
            <a:r>
              <a:rPr lang="en-US" altLang="en-US" sz="2400" smtClean="0"/>
              <a:t>Limited resolution results from the fact that continuous analog signals must be converted to digital format (using ADC’s) before a computer can evaluate the test results.</a:t>
            </a:r>
          </a:p>
          <a:p>
            <a:pPr lvl="1"/>
            <a:r>
              <a:rPr lang="en-US" altLang="en-US" sz="2400" smtClean="0"/>
              <a:t>The inherent error in ADCs and measurement instrumentation is called Quantization Error.</a:t>
            </a:r>
          </a:p>
          <a:p>
            <a:pPr lvl="1"/>
            <a:r>
              <a:rPr lang="en-US" altLang="en-US" sz="2400" smtClean="0"/>
              <a:t>Quantization error is a result of the conversion from an infinitely variable input voltage to a finite set of possible outputs from the ADC.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4114800"/>
          </a:xfrm>
        </p:spPr>
        <p:txBody>
          <a:bodyPr/>
          <a:lstStyle/>
          <a:p>
            <a:r>
              <a:rPr lang="en-US" altLang="en-US" smtClean="0"/>
              <a:t>Repeatability</a:t>
            </a:r>
          </a:p>
          <a:p>
            <a:pPr lvl="1"/>
            <a:r>
              <a:rPr lang="en-US" altLang="en-US" smtClean="0"/>
              <a:t>Non-repeatable answers are a fact of life for mixed-signal test engineer</a:t>
            </a:r>
          </a:p>
          <a:p>
            <a:pPr lvl="1"/>
            <a:r>
              <a:rPr lang="en-US" altLang="en-US" smtClean="0"/>
              <a:t>Could be caused by random noise or other external influences</a:t>
            </a:r>
          </a:p>
          <a:p>
            <a:pPr lvl="1"/>
            <a:r>
              <a:rPr lang="en-US" altLang="en-US" smtClean="0"/>
              <a:t>If a test engineer gets the same value multiple times in a row, it should raise the question of ranging of the measurement tool.  </a:t>
            </a:r>
          </a:p>
          <a:p>
            <a:pPr lvl="1"/>
            <a:r>
              <a:rPr lang="en-US" altLang="en-US" smtClean="0"/>
              <a:t>Repeatability is desirable, but it does not in itself guarantee accuracy.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Measurement Systems Analysis</a:t>
            </a:r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Repeatability</a:t>
            </a:r>
          </a:p>
        </p:txBody>
      </p:sp>
      <p:sp>
        <p:nvSpPr>
          <p:cNvPr id="26628" name="Freeform 4"/>
          <p:cNvSpPr>
            <a:spLocks/>
          </p:cNvSpPr>
          <p:nvPr/>
        </p:nvSpPr>
        <p:spPr bwMode="auto">
          <a:xfrm>
            <a:off x="1752600" y="2971800"/>
            <a:ext cx="3138488" cy="2047875"/>
          </a:xfrm>
          <a:custGeom>
            <a:avLst/>
            <a:gdLst>
              <a:gd name="T0" fmla="*/ 0 w 2125"/>
              <a:gd name="T1" fmla="*/ 2147483646 h 1817"/>
              <a:gd name="T2" fmla="*/ 2147483646 w 2125"/>
              <a:gd name="T3" fmla="*/ 2147483646 h 1817"/>
              <a:gd name="T4" fmla="*/ 2147483646 w 2125"/>
              <a:gd name="T5" fmla="*/ 0 h 1817"/>
              <a:gd name="T6" fmla="*/ 2147483646 w 2125"/>
              <a:gd name="T7" fmla="*/ 2147483646 h 1817"/>
              <a:gd name="T8" fmla="*/ 2147483646 w 2125"/>
              <a:gd name="T9" fmla="*/ 2147483646 h 18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25"/>
              <a:gd name="T16" fmla="*/ 0 h 1817"/>
              <a:gd name="T17" fmla="*/ 2125 w 2125"/>
              <a:gd name="T18" fmla="*/ 1817 h 18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25" h="1817">
                <a:moveTo>
                  <a:pt x="0" y="1817"/>
                </a:moveTo>
                <a:cubicBezTo>
                  <a:pt x="51" y="1763"/>
                  <a:pt x="143" y="1795"/>
                  <a:pt x="308" y="1492"/>
                </a:cubicBezTo>
                <a:cubicBezTo>
                  <a:pt x="473" y="1189"/>
                  <a:pt x="765" y="0"/>
                  <a:pt x="992" y="0"/>
                </a:cubicBezTo>
                <a:cubicBezTo>
                  <a:pt x="1219" y="0"/>
                  <a:pt x="1482" y="1195"/>
                  <a:pt x="1671" y="1492"/>
                </a:cubicBezTo>
                <a:cubicBezTo>
                  <a:pt x="1860" y="1789"/>
                  <a:pt x="2031" y="1723"/>
                  <a:pt x="2125" y="1784"/>
                </a:cubicBezTo>
              </a:path>
            </a:pathLst>
          </a:custGeom>
          <a:noFill/>
          <a:ln w="952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33400" y="1306513"/>
            <a:ext cx="76819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Rounded MT Bold" panose="020F0704030504030204" pitchFamily="34" charset="0"/>
              </a:rPr>
              <a:t>The random variation in measurements when one operator uses the same instrument to measure the same part several times.</a:t>
            </a:r>
            <a:endParaRPr lang="en-US" altLang="en-US" sz="1600">
              <a:latin typeface="Arial Rounded MT Bold" panose="020F0704030504030204" pitchFamily="34" charset="0"/>
            </a:endParaRP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198813" y="2668588"/>
            <a:ext cx="0" cy="2438400"/>
          </a:xfrm>
          <a:prstGeom prst="line">
            <a:avLst/>
          </a:prstGeom>
          <a:noFill/>
          <a:ln w="635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5943600" y="2590800"/>
            <a:ext cx="0" cy="2514600"/>
          </a:xfrm>
          <a:prstGeom prst="line">
            <a:avLst/>
          </a:prstGeom>
          <a:noFill/>
          <a:ln w="635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096000" y="4037013"/>
            <a:ext cx="1477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True value</a:t>
            </a:r>
            <a:endParaRPr lang="en-US" altLang="en-US" sz="1600">
              <a:latin typeface="Arial Rounded MT Bold" panose="020F0704030504030204" pitchFamily="34" charset="0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124200" y="2514600"/>
            <a:ext cx="2498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Observed Average</a:t>
            </a: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752600" y="5181600"/>
            <a:ext cx="3200400" cy="0"/>
          </a:xfrm>
          <a:prstGeom prst="line">
            <a:avLst/>
          </a:prstGeom>
          <a:noFill/>
          <a:ln w="63500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2286000" y="5334000"/>
            <a:ext cx="18113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Repeatability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638800"/>
          </a:xfrm>
        </p:spPr>
        <p:txBody>
          <a:bodyPr/>
          <a:lstStyle/>
          <a:p>
            <a:r>
              <a:rPr lang="en-US" altLang="en-US" sz="2800" smtClean="0"/>
              <a:t>Stability</a:t>
            </a:r>
          </a:p>
          <a:p>
            <a:pPr lvl="1"/>
            <a:r>
              <a:rPr lang="en-US" altLang="en-US" sz="2400" smtClean="0"/>
              <a:t>The degree to which a series of supposedly identical measurements remains constant over time, temperature, humidity, and all other time varying factors is referred to as stability.</a:t>
            </a:r>
          </a:p>
          <a:p>
            <a:pPr lvl="1"/>
            <a:r>
              <a:rPr lang="en-US" altLang="en-US" sz="2400" smtClean="0"/>
              <a:t>Testers are equipped with temperature sensors to allow recalibration if a certain change in temperature occurs.</a:t>
            </a:r>
          </a:p>
          <a:p>
            <a:pPr lvl="1"/>
            <a:r>
              <a:rPr lang="en-US" altLang="en-US" sz="2400" smtClean="0"/>
              <a:t>Caution must be exercised in the power-up of the tester, since temperature of tester electronics must stabilize before calibrations are accurate</a:t>
            </a:r>
          </a:p>
          <a:p>
            <a:pPr lvl="1"/>
            <a:r>
              <a:rPr lang="en-US" altLang="en-US" sz="2400" smtClean="0"/>
              <a:t>Also, if the test cabinet or test head are opened, the temperature must stabilize before any calibrations can be performed.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Stability</a:t>
            </a:r>
          </a:p>
        </p:txBody>
      </p:sp>
      <p:sp>
        <p:nvSpPr>
          <p:cNvPr id="28675" name="Freeform 4"/>
          <p:cNvSpPr>
            <a:spLocks/>
          </p:cNvSpPr>
          <p:nvPr/>
        </p:nvSpPr>
        <p:spPr bwMode="auto">
          <a:xfrm>
            <a:off x="2895600" y="3733800"/>
            <a:ext cx="3138488" cy="2047875"/>
          </a:xfrm>
          <a:custGeom>
            <a:avLst/>
            <a:gdLst>
              <a:gd name="T0" fmla="*/ 0 w 2125"/>
              <a:gd name="T1" fmla="*/ 2147483646 h 1817"/>
              <a:gd name="T2" fmla="*/ 2147483646 w 2125"/>
              <a:gd name="T3" fmla="*/ 2147483646 h 1817"/>
              <a:gd name="T4" fmla="*/ 2147483646 w 2125"/>
              <a:gd name="T5" fmla="*/ 0 h 1817"/>
              <a:gd name="T6" fmla="*/ 2147483646 w 2125"/>
              <a:gd name="T7" fmla="*/ 2147483646 h 1817"/>
              <a:gd name="T8" fmla="*/ 2147483646 w 2125"/>
              <a:gd name="T9" fmla="*/ 2147483646 h 18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25"/>
              <a:gd name="T16" fmla="*/ 0 h 1817"/>
              <a:gd name="T17" fmla="*/ 2125 w 2125"/>
              <a:gd name="T18" fmla="*/ 1817 h 18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25" h="1817">
                <a:moveTo>
                  <a:pt x="0" y="1817"/>
                </a:moveTo>
                <a:cubicBezTo>
                  <a:pt x="51" y="1763"/>
                  <a:pt x="143" y="1795"/>
                  <a:pt x="308" y="1492"/>
                </a:cubicBezTo>
                <a:cubicBezTo>
                  <a:pt x="473" y="1189"/>
                  <a:pt x="765" y="0"/>
                  <a:pt x="992" y="0"/>
                </a:cubicBezTo>
                <a:cubicBezTo>
                  <a:pt x="1219" y="0"/>
                  <a:pt x="1482" y="1195"/>
                  <a:pt x="1671" y="1492"/>
                </a:cubicBezTo>
                <a:cubicBezTo>
                  <a:pt x="1860" y="1789"/>
                  <a:pt x="2031" y="1723"/>
                  <a:pt x="2125" y="1784"/>
                </a:cubicBezTo>
              </a:path>
            </a:pathLst>
          </a:custGeom>
          <a:noFill/>
          <a:ln w="952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6" name="Freeform 5"/>
          <p:cNvSpPr>
            <a:spLocks/>
          </p:cNvSpPr>
          <p:nvPr/>
        </p:nvSpPr>
        <p:spPr bwMode="auto">
          <a:xfrm>
            <a:off x="4114800" y="3657600"/>
            <a:ext cx="3138488" cy="2047875"/>
          </a:xfrm>
          <a:custGeom>
            <a:avLst/>
            <a:gdLst>
              <a:gd name="T0" fmla="*/ 0 w 2125"/>
              <a:gd name="T1" fmla="*/ 2147483646 h 1817"/>
              <a:gd name="T2" fmla="*/ 2147483646 w 2125"/>
              <a:gd name="T3" fmla="*/ 2147483646 h 1817"/>
              <a:gd name="T4" fmla="*/ 2147483646 w 2125"/>
              <a:gd name="T5" fmla="*/ 0 h 1817"/>
              <a:gd name="T6" fmla="*/ 2147483646 w 2125"/>
              <a:gd name="T7" fmla="*/ 2147483646 h 1817"/>
              <a:gd name="T8" fmla="*/ 2147483646 w 2125"/>
              <a:gd name="T9" fmla="*/ 2147483646 h 18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25"/>
              <a:gd name="T16" fmla="*/ 0 h 1817"/>
              <a:gd name="T17" fmla="*/ 2125 w 2125"/>
              <a:gd name="T18" fmla="*/ 1817 h 18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25" h="1817">
                <a:moveTo>
                  <a:pt x="0" y="1817"/>
                </a:moveTo>
                <a:cubicBezTo>
                  <a:pt x="51" y="1763"/>
                  <a:pt x="143" y="1795"/>
                  <a:pt x="308" y="1492"/>
                </a:cubicBezTo>
                <a:cubicBezTo>
                  <a:pt x="473" y="1189"/>
                  <a:pt x="765" y="0"/>
                  <a:pt x="992" y="0"/>
                </a:cubicBezTo>
                <a:cubicBezTo>
                  <a:pt x="1219" y="0"/>
                  <a:pt x="1482" y="1195"/>
                  <a:pt x="1671" y="1492"/>
                </a:cubicBezTo>
                <a:cubicBezTo>
                  <a:pt x="1860" y="1789"/>
                  <a:pt x="2031" y="1723"/>
                  <a:pt x="2125" y="1784"/>
                </a:cubicBezTo>
              </a:path>
            </a:pathLst>
          </a:custGeom>
          <a:noFill/>
          <a:ln w="952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635125" y="5700713"/>
            <a:ext cx="920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 Rounded MT Bold" panose="020F0704030504030204" pitchFamily="34" charset="0"/>
              </a:rPr>
              <a:t>Time 1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7197725" y="5700713"/>
            <a:ext cx="920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 Rounded MT Bold" panose="020F0704030504030204" pitchFamily="34" charset="0"/>
              </a:rPr>
              <a:t>Time 2</a:t>
            </a:r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>
            <a:off x="4343400" y="3276600"/>
            <a:ext cx="0" cy="2819400"/>
          </a:xfrm>
          <a:prstGeom prst="line">
            <a:avLst/>
          </a:prstGeom>
          <a:noFill/>
          <a:ln w="9525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>
            <a:off x="5562600" y="3276600"/>
            <a:ext cx="0" cy="2819400"/>
          </a:xfrm>
          <a:prstGeom prst="line">
            <a:avLst/>
          </a:prstGeom>
          <a:noFill/>
          <a:ln w="9525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914400" y="1085850"/>
            <a:ext cx="7391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Rounded MT Bold" panose="020F0704030504030204" pitchFamily="34" charset="0"/>
              </a:rPr>
              <a:t>The difference in the average, or in the sample distribution of at least 2 sets of measurements obtained with an instrument over time.</a:t>
            </a: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4343400" y="3048000"/>
            <a:ext cx="1187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Stability</a:t>
            </a:r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>
            <a:off x="4419600" y="3581400"/>
            <a:ext cx="1066800" cy="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4114800"/>
          </a:xfrm>
        </p:spPr>
        <p:txBody>
          <a:bodyPr/>
          <a:lstStyle/>
          <a:p>
            <a:r>
              <a:rPr lang="en-US" altLang="en-US" smtClean="0"/>
              <a:t>Correlation</a:t>
            </a:r>
          </a:p>
          <a:p>
            <a:pPr lvl="1"/>
            <a:r>
              <a:rPr lang="en-US" altLang="en-US" smtClean="0"/>
              <a:t>The ability to get the same answer using different pieces of hardware or software.</a:t>
            </a:r>
          </a:p>
          <a:p>
            <a:pPr lvl="2"/>
            <a:r>
              <a:rPr lang="en-US" altLang="en-US" smtClean="0"/>
              <a:t>Tester - to - Bench Correlation</a:t>
            </a:r>
          </a:p>
          <a:p>
            <a:pPr lvl="2"/>
            <a:r>
              <a:rPr lang="en-US" altLang="en-US" smtClean="0"/>
              <a:t>Tester - to - Tester Correlation</a:t>
            </a:r>
          </a:p>
          <a:p>
            <a:pPr lvl="2"/>
            <a:r>
              <a:rPr lang="en-US" altLang="en-US" smtClean="0"/>
              <a:t>Program - to - Program Correlation</a:t>
            </a:r>
          </a:p>
          <a:p>
            <a:pPr lvl="2"/>
            <a:r>
              <a:rPr lang="en-US" altLang="en-US" smtClean="0"/>
              <a:t>DIB - to - DIB Correlation</a:t>
            </a:r>
          </a:p>
          <a:p>
            <a:pPr lvl="2"/>
            <a:r>
              <a:rPr lang="en-US" altLang="en-US" smtClean="0"/>
              <a:t>Day - to - Day Correlation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229600" cy="5715000"/>
          </a:xfrm>
        </p:spPr>
        <p:txBody>
          <a:bodyPr/>
          <a:lstStyle/>
          <a:p>
            <a:r>
              <a:rPr lang="en-US" altLang="en-US" sz="2800" smtClean="0"/>
              <a:t>Reproducibility</a:t>
            </a:r>
          </a:p>
          <a:p>
            <a:pPr lvl="2"/>
            <a:r>
              <a:rPr lang="en-US" altLang="en-US" sz="2000" smtClean="0"/>
              <a:t>Reproducibility is often incorrectly used interchangeably with repeatability</a:t>
            </a:r>
          </a:p>
          <a:p>
            <a:pPr lvl="2"/>
            <a:r>
              <a:rPr lang="en-US" altLang="en-US" sz="2000" smtClean="0"/>
              <a:t>Reproducibility is defined as the statistical deviations between a particular measurement taken by any operator on any group of testers on any given day using any DIB board.</a:t>
            </a:r>
          </a:p>
          <a:p>
            <a:pPr lvl="2"/>
            <a:r>
              <a:rPr lang="en-US" altLang="en-US" sz="2000" smtClean="0"/>
              <a:t>Repeatability is used to describe the ability of a single tester and DIB board to get the same answer multiple times as the test program is repeatedly executed.</a:t>
            </a:r>
          </a:p>
          <a:p>
            <a:pPr lvl="2"/>
            <a:r>
              <a:rPr lang="en-US" altLang="en-US" sz="2000" smtClean="0"/>
              <a:t>If a measurement is highly repeatable, but not reproducible, then the test program may consistently pass a particular DUT one day but then may consistently fail the same DUT on another day or on another tester.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9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04900"/>
          </a:xfrm>
        </p:spPr>
        <p:txBody>
          <a:bodyPr/>
          <a:lstStyle/>
          <a:p>
            <a:r>
              <a:rPr lang="en-US" altLang="en-US" smtClean="0"/>
              <a:t>Reproducibility</a:t>
            </a:r>
          </a:p>
        </p:txBody>
      </p:sp>
      <p:sp>
        <p:nvSpPr>
          <p:cNvPr id="31747" name="Freeform 4"/>
          <p:cNvSpPr>
            <a:spLocks/>
          </p:cNvSpPr>
          <p:nvPr/>
        </p:nvSpPr>
        <p:spPr bwMode="auto">
          <a:xfrm>
            <a:off x="4230688" y="2971800"/>
            <a:ext cx="3138487" cy="2047875"/>
          </a:xfrm>
          <a:custGeom>
            <a:avLst/>
            <a:gdLst>
              <a:gd name="T0" fmla="*/ 0 w 2125"/>
              <a:gd name="T1" fmla="*/ 2147483646 h 1817"/>
              <a:gd name="T2" fmla="*/ 2147483646 w 2125"/>
              <a:gd name="T3" fmla="*/ 2147483646 h 1817"/>
              <a:gd name="T4" fmla="*/ 2147483646 w 2125"/>
              <a:gd name="T5" fmla="*/ 0 h 1817"/>
              <a:gd name="T6" fmla="*/ 2147483646 w 2125"/>
              <a:gd name="T7" fmla="*/ 2147483646 h 1817"/>
              <a:gd name="T8" fmla="*/ 2147483646 w 2125"/>
              <a:gd name="T9" fmla="*/ 2147483646 h 18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25"/>
              <a:gd name="T16" fmla="*/ 0 h 1817"/>
              <a:gd name="T17" fmla="*/ 2125 w 2125"/>
              <a:gd name="T18" fmla="*/ 1817 h 18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25" h="1817">
                <a:moveTo>
                  <a:pt x="0" y="1817"/>
                </a:moveTo>
                <a:cubicBezTo>
                  <a:pt x="51" y="1763"/>
                  <a:pt x="143" y="1795"/>
                  <a:pt x="308" y="1492"/>
                </a:cubicBezTo>
                <a:cubicBezTo>
                  <a:pt x="473" y="1189"/>
                  <a:pt x="765" y="0"/>
                  <a:pt x="992" y="0"/>
                </a:cubicBezTo>
                <a:cubicBezTo>
                  <a:pt x="1219" y="0"/>
                  <a:pt x="1482" y="1195"/>
                  <a:pt x="1671" y="1492"/>
                </a:cubicBezTo>
                <a:cubicBezTo>
                  <a:pt x="1860" y="1789"/>
                  <a:pt x="2031" y="1723"/>
                  <a:pt x="2125" y="1784"/>
                </a:cubicBezTo>
              </a:path>
            </a:pathLst>
          </a:custGeom>
          <a:noFill/>
          <a:ln w="952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48" name="Freeform 5"/>
          <p:cNvSpPr>
            <a:spLocks/>
          </p:cNvSpPr>
          <p:nvPr/>
        </p:nvSpPr>
        <p:spPr bwMode="auto">
          <a:xfrm>
            <a:off x="2859088" y="3962400"/>
            <a:ext cx="3138487" cy="2047875"/>
          </a:xfrm>
          <a:custGeom>
            <a:avLst/>
            <a:gdLst>
              <a:gd name="T0" fmla="*/ 0 w 2125"/>
              <a:gd name="T1" fmla="*/ 2147483646 h 1817"/>
              <a:gd name="T2" fmla="*/ 2147483646 w 2125"/>
              <a:gd name="T3" fmla="*/ 2147483646 h 1817"/>
              <a:gd name="T4" fmla="*/ 2147483646 w 2125"/>
              <a:gd name="T5" fmla="*/ 0 h 1817"/>
              <a:gd name="T6" fmla="*/ 2147483646 w 2125"/>
              <a:gd name="T7" fmla="*/ 2147483646 h 1817"/>
              <a:gd name="T8" fmla="*/ 2147483646 w 2125"/>
              <a:gd name="T9" fmla="*/ 2147483646 h 18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25"/>
              <a:gd name="T16" fmla="*/ 0 h 1817"/>
              <a:gd name="T17" fmla="*/ 2125 w 2125"/>
              <a:gd name="T18" fmla="*/ 1817 h 18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25" h="1817">
                <a:moveTo>
                  <a:pt x="0" y="1817"/>
                </a:moveTo>
                <a:cubicBezTo>
                  <a:pt x="51" y="1763"/>
                  <a:pt x="143" y="1795"/>
                  <a:pt x="308" y="1492"/>
                </a:cubicBezTo>
                <a:cubicBezTo>
                  <a:pt x="473" y="1189"/>
                  <a:pt x="765" y="0"/>
                  <a:pt x="992" y="0"/>
                </a:cubicBezTo>
                <a:cubicBezTo>
                  <a:pt x="1219" y="0"/>
                  <a:pt x="1482" y="1195"/>
                  <a:pt x="1671" y="1492"/>
                </a:cubicBezTo>
                <a:cubicBezTo>
                  <a:pt x="1860" y="1789"/>
                  <a:pt x="2031" y="1723"/>
                  <a:pt x="2125" y="1784"/>
                </a:cubicBezTo>
              </a:path>
            </a:pathLst>
          </a:custGeom>
          <a:noFill/>
          <a:ln w="952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49" name="Freeform 6"/>
          <p:cNvSpPr>
            <a:spLocks/>
          </p:cNvSpPr>
          <p:nvPr/>
        </p:nvSpPr>
        <p:spPr bwMode="auto">
          <a:xfrm>
            <a:off x="5562600" y="2590800"/>
            <a:ext cx="3138488" cy="2047875"/>
          </a:xfrm>
          <a:custGeom>
            <a:avLst/>
            <a:gdLst>
              <a:gd name="T0" fmla="*/ 0 w 2125"/>
              <a:gd name="T1" fmla="*/ 2147483646 h 1817"/>
              <a:gd name="T2" fmla="*/ 2147483646 w 2125"/>
              <a:gd name="T3" fmla="*/ 2147483646 h 1817"/>
              <a:gd name="T4" fmla="*/ 2147483646 w 2125"/>
              <a:gd name="T5" fmla="*/ 0 h 1817"/>
              <a:gd name="T6" fmla="*/ 2147483646 w 2125"/>
              <a:gd name="T7" fmla="*/ 2147483646 h 1817"/>
              <a:gd name="T8" fmla="*/ 2147483646 w 2125"/>
              <a:gd name="T9" fmla="*/ 2147483646 h 18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25"/>
              <a:gd name="T16" fmla="*/ 0 h 1817"/>
              <a:gd name="T17" fmla="*/ 2125 w 2125"/>
              <a:gd name="T18" fmla="*/ 1817 h 18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25" h="1817">
                <a:moveTo>
                  <a:pt x="0" y="1817"/>
                </a:moveTo>
                <a:cubicBezTo>
                  <a:pt x="51" y="1763"/>
                  <a:pt x="143" y="1795"/>
                  <a:pt x="308" y="1492"/>
                </a:cubicBezTo>
                <a:cubicBezTo>
                  <a:pt x="473" y="1189"/>
                  <a:pt x="765" y="0"/>
                  <a:pt x="992" y="0"/>
                </a:cubicBezTo>
                <a:cubicBezTo>
                  <a:pt x="1219" y="0"/>
                  <a:pt x="1482" y="1195"/>
                  <a:pt x="1671" y="1492"/>
                </a:cubicBezTo>
                <a:cubicBezTo>
                  <a:pt x="1860" y="1789"/>
                  <a:pt x="2031" y="1723"/>
                  <a:pt x="2125" y="1784"/>
                </a:cubicBezTo>
              </a:path>
            </a:pathLst>
          </a:custGeom>
          <a:noFill/>
          <a:ln w="952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1944688" y="3581400"/>
            <a:ext cx="0" cy="251460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>
            <a:off x="4267200" y="2743200"/>
            <a:ext cx="0" cy="3124200"/>
          </a:xfrm>
          <a:prstGeom prst="line">
            <a:avLst/>
          </a:prstGeom>
          <a:noFill/>
          <a:ln w="9525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5638800" y="2667000"/>
            <a:ext cx="0" cy="2133600"/>
          </a:xfrm>
          <a:prstGeom prst="line">
            <a:avLst/>
          </a:prstGeom>
          <a:noFill/>
          <a:ln w="9525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7010400" y="2590800"/>
            <a:ext cx="76200" cy="1676400"/>
          </a:xfrm>
          <a:prstGeom prst="line">
            <a:avLst/>
          </a:prstGeom>
          <a:noFill/>
          <a:ln w="9525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54" name="Text Box 12"/>
          <p:cNvSpPr txBox="1">
            <a:spLocks noChangeArrowheads="1"/>
          </p:cNvSpPr>
          <p:nvPr/>
        </p:nvSpPr>
        <p:spPr bwMode="auto">
          <a:xfrm>
            <a:off x="5299075" y="4953000"/>
            <a:ext cx="1558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Operator B</a:t>
            </a:r>
          </a:p>
        </p:txBody>
      </p:sp>
      <p:sp>
        <p:nvSpPr>
          <p:cNvPr id="31755" name="Text Box 13"/>
          <p:cNvSpPr txBox="1">
            <a:spLocks noChangeArrowheads="1"/>
          </p:cNvSpPr>
          <p:nvPr/>
        </p:nvSpPr>
        <p:spPr bwMode="auto">
          <a:xfrm>
            <a:off x="3810000" y="5791200"/>
            <a:ext cx="1558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Operator A</a:t>
            </a:r>
          </a:p>
        </p:txBody>
      </p:sp>
      <p:sp>
        <p:nvSpPr>
          <p:cNvPr id="31756" name="Text Box 14"/>
          <p:cNvSpPr txBox="1">
            <a:spLocks noChangeArrowheads="1"/>
          </p:cNvSpPr>
          <p:nvPr/>
        </p:nvSpPr>
        <p:spPr bwMode="auto">
          <a:xfrm>
            <a:off x="7086600" y="4572000"/>
            <a:ext cx="156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Operator C</a:t>
            </a:r>
          </a:p>
        </p:txBody>
      </p:sp>
      <p:sp>
        <p:nvSpPr>
          <p:cNvPr id="31757" name="Text Box 15"/>
          <p:cNvSpPr txBox="1">
            <a:spLocks noChangeArrowheads="1"/>
          </p:cNvSpPr>
          <p:nvPr/>
        </p:nvSpPr>
        <p:spPr bwMode="auto">
          <a:xfrm>
            <a:off x="1030288" y="3046413"/>
            <a:ext cx="1477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True value</a:t>
            </a:r>
            <a:endParaRPr lang="en-US" altLang="en-US" sz="1600">
              <a:latin typeface="Arial Rounded MT Bold" panose="020F0704030504030204" pitchFamily="34" charset="0"/>
            </a:endParaRPr>
          </a:p>
        </p:txBody>
      </p:sp>
      <p:sp>
        <p:nvSpPr>
          <p:cNvPr id="31758" name="Line 16"/>
          <p:cNvSpPr>
            <a:spLocks noChangeShapeType="1"/>
          </p:cNvSpPr>
          <p:nvPr/>
        </p:nvSpPr>
        <p:spPr bwMode="auto">
          <a:xfrm>
            <a:off x="3657600" y="1371600"/>
            <a:ext cx="2971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9" name="Line 17"/>
          <p:cNvSpPr>
            <a:spLocks noChangeShapeType="1"/>
          </p:cNvSpPr>
          <p:nvPr/>
        </p:nvSpPr>
        <p:spPr bwMode="auto">
          <a:xfrm>
            <a:off x="4191000" y="2438400"/>
            <a:ext cx="2895600" cy="0"/>
          </a:xfrm>
          <a:prstGeom prst="line">
            <a:avLst/>
          </a:prstGeom>
          <a:noFill/>
          <a:ln w="63500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60" name="Text Box 18"/>
          <p:cNvSpPr txBox="1">
            <a:spLocks noChangeArrowheads="1"/>
          </p:cNvSpPr>
          <p:nvPr/>
        </p:nvSpPr>
        <p:spPr bwMode="auto">
          <a:xfrm>
            <a:off x="609600" y="1136650"/>
            <a:ext cx="7848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Rounded MT Bold" panose="020F0704030504030204" pitchFamily="34" charset="0"/>
              </a:rPr>
              <a:t>Variation in average of measurements made by different operators using the same guage measuring the same part.</a:t>
            </a:r>
            <a:endParaRPr lang="en-US" altLang="en-US" sz="160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562600"/>
          </a:xfrm>
        </p:spPr>
        <p:txBody>
          <a:bodyPr/>
          <a:lstStyle/>
          <a:p>
            <a:pPr algn="just"/>
            <a:r>
              <a:rPr lang="en-US" altLang="en-US" smtClean="0"/>
              <a:t>Calibration and Checkers</a:t>
            </a:r>
          </a:p>
          <a:p>
            <a:pPr lvl="1" algn="just"/>
            <a:r>
              <a:rPr lang="en-US" altLang="en-US" smtClean="0"/>
              <a:t>Traceability to Standards</a:t>
            </a:r>
          </a:p>
          <a:p>
            <a:pPr lvl="2"/>
            <a:r>
              <a:rPr lang="en-US" altLang="en-US" smtClean="0"/>
              <a:t>National Institute of Standards and Technology (NIST)</a:t>
            </a:r>
          </a:p>
          <a:p>
            <a:pPr lvl="2" algn="just"/>
            <a:r>
              <a:rPr lang="en-US" altLang="en-US" smtClean="0"/>
              <a:t>Thermally stabilized standardized instrument</a:t>
            </a:r>
          </a:p>
          <a:p>
            <a:pPr lvl="3" algn="just"/>
            <a:r>
              <a:rPr lang="en-US" altLang="en-US" smtClean="0"/>
              <a:t>periodically replaced by a freshly calibrated source</a:t>
            </a:r>
          </a:p>
          <a:p>
            <a:pPr lvl="1"/>
            <a:r>
              <a:rPr lang="en-US" altLang="en-US" smtClean="0"/>
              <a:t>Hardware Calibration</a:t>
            </a:r>
          </a:p>
          <a:p>
            <a:pPr lvl="2" algn="just"/>
            <a:r>
              <a:rPr lang="en-US" altLang="en-US" smtClean="0"/>
              <a:t>Any mechanical process which brings a piece of equipment back into agreement with calibration standards</a:t>
            </a:r>
          </a:p>
          <a:p>
            <a:pPr lvl="3" algn="just"/>
            <a:r>
              <a:rPr lang="en-US" altLang="en-US" smtClean="0"/>
              <a:t>usually not a convenient process</a:t>
            </a:r>
          </a:p>
          <a:p>
            <a:pPr lvl="3" algn="just"/>
            <a:r>
              <a:rPr lang="en-US" altLang="en-US" smtClean="0"/>
              <a:t>Robotic manipulations can be used to automate the process, but it is still not optimal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543800" y="5562600"/>
          <a:ext cx="84455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Clip" r:id="rId3" imgW="845820" imgH="939089" progId="MS_ClipArt_Gallery.2">
                  <p:embed/>
                </p:oleObj>
              </mc:Choice>
              <mc:Fallback>
                <p:oleObj name="Clip" r:id="rId3" imgW="845820" imgH="939089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562600"/>
                        <a:ext cx="84455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105400" y="2362200"/>
            <a:ext cx="1981200" cy="1981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057400" y="2438400"/>
            <a:ext cx="1981200" cy="1981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590800" y="38100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124200" y="34290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2286000" y="33528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200400" y="27432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2590800" y="27432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3733800" y="29718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3581400" y="37338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5486400" y="25146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5715000" y="25908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5257800" y="25908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5486400" y="26670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5867400" y="25908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5562600" y="22860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3124200" y="26670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3048000" y="32004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5486400" y="23622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" name="Oval 22"/>
          <p:cNvSpPr>
            <a:spLocks noChangeArrowheads="1"/>
          </p:cNvSpPr>
          <p:nvPr/>
        </p:nvSpPr>
        <p:spPr bwMode="auto">
          <a:xfrm>
            <a:off x="2895600" y="41910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5" name="Oval 23"/>
          <p:cNvSpPr>
            <a:spLocks noChangeArrowheads="1"/>
          </p:cNvSpPr>
          <p:nvPr/>
        </p:nvSpPr>
        <p:spPr bwMode="auto">
          <a:xfrm>
            <a:off x="2971800" y="3429000"/>
            <a:ext cx="76200" cy="76200"/>
          </a:xfrm>
          <a:prstGeom prst="ellipse">
            <a:avLst/>
          </a:prstGeom>
          <a:solidFill>
            <a:schemeClr val="bg2"/>
          </a:solidFill>
          <a:ln w="635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3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Accuracy and precision</a:t>
            </a:r>
          </a:p>
        </p:txBody>
      </p:sp>
      <p:sp>
        <p:nvSpPr>
          <p:cNvPr id="1538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Measurements are said to be accurate if their tendency is to center around the actual value of the entity being measured.</a:t>
            </a:r>
          </a:p>
          <a:p>
            <a:r>
              <a:rPr lang="en-US" altLang="en-US" smtClean="0"/>
              <a:t>Measurements are precise if they differ from one another by a small amount.</a:t>
            </a:r>
          </a:p>
          <a:p>
            <a:r>
              <a:rPr lang="en-US" altLang="en-US" smtClean="0"/>
              <a:t>What can you say about the causes relating to each type?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smtClean="0"/>
              <a:t>Estimates and examples</a:t>
            </a:r>
          </a:p>
        </p:txBody>
      </p:sp>
      <p:sp>
        <p:nvSpPr>
          <p:cNvPr id="33795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3581400"/>
            <a:ext cx="6400800" cy="2209800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en-US" smtClean="0"/>
              <a:t>Parameter estimates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smtClean="0"/>
              <a:t>Unbiased estimates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smtClean="0"/>
              <a:t>Minimum variance estimates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smtClean="0"/>
              <a:t>Maximum likelihood estimates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2F344B-B67E-458D-8761-3D59EFE1E8F6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Parameter estimate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r>
              <a:rPr lang="en-US" altLang="en-US" sz="2800" smtClean="0"/>
              <a:t>Let X be a random variable following a certain distribution</a:t>
            </a:r>
          </a:p>
          <a:p>
            <a:r>
              <a:rPr lang="en-US" altLang="en-US" sz="2800" smtClean="0"/>
              <a:t>Let the distribution be parameterized by certain parameter(s) </a:t>
            </a:r>
            <a:r>
              <a:rPr lang="en-US" altLang="en-US" sz="2800" smtClean="0">
                <a:latin typeface="Symbol" panose="05050102010706020507" pitchFamily="18" charset="2"/>
              </a:rPr>
              <a:t>q</a:t>
            </a:r>
            <a:r>
              <a:rPr lang="en-US" altLang="en-US" sz="2800" smtClean="0"/>
              <a:t> </a:t>
            </a:r>
          </a:p>
          <a:p>
            <a:r>
              <a:rPr lang="en-US" altLang="en-US" sz="2800" smtClean="0"/>
              <a:t>Let X</a:t>
            </a:r>
            <a:r>
              <a:rPr lang="en-US" altLang="en-US" sz="2800" baseline="-25000" smtClean="0"/>
              <a:t>1</a:t>
            </a:r>
            <a:r>
              <a:rPr lang="en-US" altLang="en-US" sz="2800" smtClean="0"/>
              <a:t>, X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,…, X</a:t>
            </a:r>
            <a:r>
              <a:rPr lang="en-US" altLang="en-US" sz="2800" baseline="-25000" smtClean="0"/>
              <a:t>n</a:t>
            </a:r>
            <a:r>
              <a:rPr lang="en-US" altLang="en-US" sz="2800" smtClean="0"/>
              <a:t> be a set of measurements (samples, observations, realizations, …) of X</a:t>
            </a:r>
          </a:p>
          <a:p>
            <a:r>
              <a:rPr lang="en-US" altLang="en-US" sz="2800" smtClean="0"/>
              <a:t>A function of X</a:t>
            </a:r>
            <a:r>
              <a:rPr lang="en-US" altLang="en-US" sz="2800" baseline="-25000" smtClean="0"/>
              <a:t>1</a:t>
            </a:r>
            <a:r>
              <a:rPr lang="en-US" altLang="en-US" sz="2800" smtClean="0"/>
              <a:t>, X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,…, X</a:t>
            </a:r>
            <a:r>
              <a:rPr lang="en-US" altLang="en-US" sz="2800" baseline="-25000" smtClean="0"/>
              <a:t>n</a:t>
            </a:r>
            <a:r>
              <a:rPr lang="en-US" altLang="en-US" sz="2800" smtClean="0"/>
              <a:t> intended as a guess of </a:t>
            </a:r>
            <a:r>
              <a:rPr lang="en-US" altLang="en-US" sz="2800" smtClean="0">
                <a:latin typeface="Symbol" panose="05050102010706020507" pitchFamily="18" charset="2"/>
              </a:rPr>
              <a:t>q</a:t>
            </a:r>
            <a:r>
              <a:rPr lang="en-US" altLang="en-US" sz="2800" smtClean="0"/>
              <a:t> is called an estimate for </a:t>
            </a:r>
            <a:r>
              <a:rPr lang="en-US" altLang="en-US" sz="2800" smtClean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AAE03B-57EE-46F1-BB45-6C76CA23326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34821" name="Object 2"/>
          <p:cNvGraphicFramePr>
            <a:graphicFrameLocks noChangeAspect="1"/>
          </p:cNvGraphicFramePr>
          <p:nvPr/>
        </p:nvGraphicFramePr>
        <p:xfrm>
          <a:off x="2514600" y="5486400"/>
          <a:ext cx="3140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Equation" r:id="rId3" imgW="1307532" imgH="253890" progId="Equation.DSMT4">
                  <p:embed/>
                </p:oleObj>
              </mc:Choice>
              <mc:Fallback>
                <p:oleObj name="Equation" r:id="rId3" imgW="1307532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486400"/>
                        <a:ext cx="31400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measuring a voltage</a:t>
            </a:r>
          </a:p>
        </p:txBody>
      </p:sp>
      <p:sp>
        <p:nvSpPr>
          <p:cNvPr id="358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D571E6-829E-4DAF-BF13-48F7C78B915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cxnSp>
        <p:nvCxnSpPr>
          <p:cNvPr id="35844" name="Straight Arrow Connector 4"/>
          <p:cNvCxnSpPr>
            <a:cxnSpLocks noChangeShapeType="1"/>
          </p:cNvCxnSpPr>
          <p:nvPr/>
        </p:nvCxnSpPr>
        <p:spPr bwMode="auto">
          <a:xfrm>
            <a:off x="2057400" y="3276600"/>
            <a:ext cx="11430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3200400" y="3048000"/>
            <a:ext cx="457200" cy="4572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35846" name="Straight Arrow Connector 7"/>
          <p:cNvCxnSpPr>
            <a:cxnSpLocks noChangeShapeType="1"/>
            <a:endCxn id="35845" idx="0"/>
          </p:cNvCxnSpPr>
          <p:nvPr/>
        </p:nvCxnSpPr>
        <p:spPr bwMode="auto">
          <a:xfrm rot="5400000">
            <a:off x="3048001" y="2667000"/>
            <a:ext cx="762000" cy="317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7" name="Straight Arrow Connector 8"/>
          <p:cNvCxnSpPr>
            <a:cxnSpLocks noChangeShapeType="1"/>
            <a:stCxn id="35845" idx="6"/>
          </p:cNvCxnSpPr>
          <p:nvPr/>
        </p:nvCxnSpPr>
        <p:spPr bwMode="auto">
          <a:xfrm>
            <a:off x="3657600" y="3276600"/>
            <a:ext cx="7620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8" name="Oval 9"/>
          <p:cNvSpPr>
            <a:spLocks noChangeArrowheads="1"/>
          </p:cNvSpPr>
          <p:nvPr/>
        </p:nvSpPr>
        <p:spPr bwMode="auto">
          <a:xfrm>
            <a:off x="4419600" y="3046413"/>
            <a:ext cx="457200" cy="4572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35849" name="Straight Arrow Connector 10"/>
          <p:cNvCxnSpPr>
            <a:cxnSpLocks noChangeShapeType="1"/>
            <a:endCxn id="35848" idx="0"/>
          </p:cNvCxnSpPr>
          <p:nvPr/>
        </p:nvCxnSpPr>
        <p:spPr bwMode="auto">
          <a:xfrm rot="5400000">
            <a:off x="4268787" y="2665413"/>
            <a:ext cx="760413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0" name="Straight Arrow Connector 14"/>
          <p:cNvCxnSpPr>
            <a:cxnSpLocks noChangeShapeType="1"/>
          </p:cNvCxnSpPr>
          <p:nvPr/>
        </p:nvCxnSpPr>
        <p:spPr bwMode="auto">
          <a:xfrm>
            <a:off x="4876800" y="3276600"/>
            <a:ext cx="12954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1" name="Rectangle 16"/>
          <p:cNvSpPr>
            <a:spLocks noChangeArrowheads="1"/>
          </p:cNvSpPr>
          <p:nvPr/>
        </p:nvSpPr>
        <p:spPr bwMode="auto">
          <a:xfrm>
            <a:off x="3962400" y="1905000"/>
            <a:ext cx="1752600" cy="2286000"/>
          </a:xfrm>
          <a:prstGeom prst="rect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5852" name="TextBox 17"/>
          <p:cNvSpPr txBox="1">
            <a:spLocks noChangeArrowheads="1"/>
          </p:cNvSpPr>
          <p:nvPr/>
        </p:nvSpPr>
        <p:spPr bwMode="auto">
          <a:xfrm>
            <a:off x="4038600" y="3733800"/>
            <a:ext cx="1638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Instrument</a:t>
            </a:r>
          </a:p>
        </p:txBody>
      </p:sp>
      <p:sp>
        <p:nvSpPr>
          <p:cNvPr id="35853" name="TextBox 18"/>
          <p:cNvSpPr txBox="1">
            <a:spLocks noChangeArrowheads="1"/>
          </p:cNvSpPr>
          <p:nvPr/>
        </p:nvSpPr>
        <p:spPr bwMode="auto">
          <a:xfrm>
            <a:off x="1219200" y="4343400"/>
            <a:ext cx="6705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Noise carried by signal: 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Instrument noise: 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Instrument output: X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X is a random variable.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Repeated readings give: X</a:t>
            </a:r>
            <a:r>
              <a:rPr lang="en-US" altLang="en-US" sz="2400" baseline="-25000"/>
              <a:t>1</a:t>
            </a:r>
            <a:r>
              <a:rPr lang="en-US" altLang="en-US" sz="2400"/>
              <a:t>, X</a:t>
            </a:r>
            <a:r>
              <a:rPr lang="en-US" altLang="en-US" sz="2400" baseline="-25000"/>
              <a:t>2</a:t>
            </a:r>
            <a:r>
              <a:rPr lang="en-US" altLang="en-US" sz="2400"/>
              <a:t>, …, X</a:t>
            </a:r>
            <a:r>
              <a:rPr lang="en-US" altLang="en-US" sz="2400" baseline="-25000"/>
              <a:t>n</a:t>
            </a:r>
          </a:p>
        </p:txBody>
      </p:sp>
      <p:sp>
        <p:nvSpPr>
          <p:cNvPr id="35854" name="TextBox 19"/>
          <p:cNvSpPr txBox="1">
            <a:spLocks noChangeArrowheads="1"/>
          </p:cNvSpPr>
          <p:nvPr/>
        </p:nvSpPr>
        <p:spPr bwMode="auto">
          <a:xfrm>
            <a:off x="1066800" y="2819400"/>
            <a:ext cx="1143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True signal</a:t>
            </a:r>
          </a:p>
        </p:txBody>
      </p:sp>
      <p:sp>
        <p:nvSpPr>
          <p:cNvPr id="35855" name="TextBox 20"/>
          <p:cNvSpPr txBox="1">
            <a:spLocks noChangeArrowheads="1"/>
          </p:cNvSpPr>
          <p:nvPr/>
        </p:nvSpPr>
        <p:spPr bwMode="auto">
          <a:xfrm>
            <a:off x="2209800" y="2895600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V</a:t>
            </a:r>
          </a:p>
        </p:txBody>
      </p:sp>
      <p:sp>
        <p:nvSpPr>
          <p:cNvPr id="35856" name="TextBox 21"/>
          <p:cNvSpPr txBox="1">
            <a:spLocks noChangeArrowheads="1"/>
          </p:cNvSpPr>
          <p:nvPr/>
        </p:nvSpPr>
        <p:spPr bwMode="auto">
          <a:xfrm>
            <a:off x="6172200" y="2971800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X</a:t>
            </a:r>
          </a:p>
        </p:txBody>
      </p:sp>
      <p:sp>
        <p:nvSpPr>
          <p:cNvPr id="35857" name="TextBox 22"/>
          <p:cNvSpPr txBox="1">
            <a:spLocks noChangeArrowheads="1"/>
          </p:cNvSpPr>
          <p:nvPr/>
        </p:nvSpPr>
        <p:spPr bwMode="auto">
          <a:xfrm>
            <a:off x="3124200" y="21336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35858" name="TextBox 23"/>
          <p:cNvSpPr txBox="1">
            <a:spLocks noChangeArrowheads="1"/>
          </p:cNvSpPr>
          <p:nvPr/>
        </p:nvSpPr>
        <p:spPr bwMode="auto">
          <a:xfrm>
            <a:off x="4648200" y="20574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8A7227-0C19-41B3-B4C8-42BA86329406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7" name="TextBox 3"/>
          <p:cNvSpPr txBox="1">
            <a:spLocks noChangeArrowheads="1"/>
          </p:cNvSpPr>
          <p:nvPr/>
        </p:nvSpPr>
        <p:spPr bwMode="auto">
          <a:xfrm>
            <a:off x="1219200" y="1676400"/>
            <a:ext cx="7162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If n+e has zero mean, total variance </a:t>
            </a:r>
            <a:r>
              <a:rPr lang="en-US" altLang="en-US" sz="2400">
                <a:latin typeface="Symbol" panose="05050102010706020507" pitchFamily="18" charset="2"/>
              </a:rPr>
              <a:t>s</a:t>
            </a:r>
            <a:r>
              <a:rPr lang="en-US" altLang="en-US" sz="2400" baseline="30000"/>
              <a:t>2</a:t>
            </a:r>
            <a:r>
              <a:rPr lang="en-US" altLang="en-US" sz="2400"/>
              <a:t>, then X is a random variable with mean = V and variance </a:t>
            </a:r>
            <a:r>
              <a:rPr lang="en-US" altLang="en-US" sz="2400">
                <a:latin typeface="Symbol" panose="05050102010706020507" pitchFamily="18" charset="2"/>
              </a:rPr>
              <a:t>s</a:t>
            </a:r>
            <a:r>
              <a:rPr lang="en-US" altLang="en-US" sz="2400" baseline="30000"/>
              <a:t>2</a:t>
            </a:r>
            <a:r>
              <a:rPr lang="en-US" altLang="en-US" sz="2400"/>
              <a:t>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And if n+e has approximate normal distribution, then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</a:t>
            </a:r>
          </a:p>
        </p:txBody>
      </p:sp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2057400" y="2895600"/>
          <a:ext cx="470217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6" name="Equation" r:id="rId3" imgW="1917700" imgH="228600" progId="Equation.DSMT4">
                  <p:embed/>
                </p:oleObj>
              </mc:Choice>
              <mc:Fallback>
                <p:oleObj name="Equation" r:id="rId3" imgW="19177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95600"/>
                        <a:ext cx="4702175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3"/>
          <p:cNvGraphicFramePr>
            <a:graphicFrameLocks noChangeAspect="1"/>
          </p:cNvGraphicFramePr>
          <p:nvPr/>
        </p:nvGraphicFramePr>
        <p:xfrm>
          <a:off x="3276600" y="4724400"/>
          <a:ext cx="217963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Equation" r:id="rId5" imgW="889000" imgH="228600" progId="Equation.DSMT4">
                  <p:embed/>
                </p:oleObj>
              </mc:Choice>
              <mc:Fallback>
                <p:oleObj name="Equation" r:id="rId5" imgW="8890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724400"/>
                        <a:ext cx="2179638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4"/>
          <p:cNvGraphicFramePr>
            <a:graphicFrameLocks noChangeAspect="1"/>
          </p:cNvGraphicFramePr>
          <p:nvPr/>
        </p:nvGraphicFramePr>
        <p:xfrm>
          <a:off x="3094038" y="900113"/>
          <a:ext cx="20859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8" name="Equation" r:id="rId7" imgW="850531" imgH="177723" progId="Equation.DSMT4">
                  <p:embed/>
                </p:oleObj>
              </mc:Choice>
              <mc:Fallback>
                <p:oleObj name="Equation" r:id="rId7" imgW="850531" imgH="17772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4038" y="900113"/>
                        <a:ext cx="20859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8C4FA3-16A0-4005-95E4-0729852AD32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7891" name="Picture 2" descr="f07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9101138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1828800" y="228600"/>
            <a:ext cx="5643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Typical steps for estimating a parameter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B6DEC0-9A97-461F-AE78-1541F62A3BC1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4000">
                <a:solidFill>
                  <a:schemeClr val="tx2"/>
                </a:solidFill>
                <a:ea typeface="Gulim" pitchFamily="34" charset="-127"/>
              </a:rPr>
              <a:t>Unbiased Estimates</a:t>
            </a:r>
          </a:p>
        </p:txBody>
      </p:sp>
      <p:sp>
        <p:nvSpPr>
          <p:cNvPr id="38916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7620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 sz="2400">
                <a:ea typeface="Gulim" pitchFamily="34" charset="-127"/>
              </a:rPr>
              <a:t>Definitions</a:t>
            </a:r>
          </a:p>
          <a:p>
            <a:pPr eaLnBrk="1" hangingPunct="1">
              <a:buFontTx/>
              <a:buNone/>
            </a:pPr>
            <a:r>
              <a:rPr lang="en-US" altLang="ko-KR" sz="2400">
                <a:ea typeface="Gulim" pitchFamily="34" charset="-127"/>
              </a:rPr>
              <a:t>  - A point estimate     for a parameter     is said to be </a:t>
            </a:r>
          </a:p>
          <a:p>
            <a:pPr eaLnBrk="1" hangingPunct="1">
              <a:buFontTx/>
              <a:buNone/>
            </a:pPr>
            <a:r>
              <a:rPr lang="en-US" altLang="ko-KR" sz="2400">
                <a:ea typeface="Gulim" pitchFamily="34" charset="-127"/>
              </a:rPr>
              <a:t>     unbiased if </a:t>
            </a:r>
          </a:p>
          <a:p>
            <a:pPr eaLnBrk="1" hangingPunct="1">
              <a:buFontTx/>
              <a:buNone/>
            </a:pPr>
            <a:endParaRPr lang="en-US" altLang="ko-KR" sz="240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2400">
              <a:ea typeface="Gulim" pitchFamily="34" charset="-127"/>
            </a:endParaRPr>
          </a:p>
          <a:p>
            <a:pPr eaLnBrk="1" hangingPunct="1">
              <a:buFontTx/>
              <a:buNone/>
            </a:pPr>
            <a:r>
              <a:rPr lang="en-US" altLang="ko-KR" sz="2400">
                <a:ea typeface="Gulim" pitchFamily="34" charset="-127"/>
              </a:rPr>
              <a:t>  - If a point estimate is not unbiased, then its bias is defined to be </a:t>
            </a:r>
          </a:p>
          <a:p>
            <a:pPr eaLnBrk="1" hangingPunct="1">
              <a:buFontTx/>
              <a:buNone/>
            </a:pPr>
            <a:endParaRPr lang="en-US" altLang="ko-KR" sz="240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240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2400">
              <a:ea typeface="Gulim" pitchFamily="34" charset="-127"/>
            </a:endParaRPr>
          </a:p>
        </p:txBody>
      </p:sp>
      <p:graphicFrame>
        <p:nvGraphicFramePr>
          <p:cNvPr id="38917" name="Object 19"/>
          <p:cNvGraphicFramePr>
            <a:graphicFrameLocks noChangeAspect="1"/>
          </p:cNvGraphicFramePr>
          <p:nvPr/>
        </p:nvGraphicFramePr>
        <p:xfrm>
          <a:off x="2843213" y="2997200"/>
          <a:ext cx="14239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" name="Equation" r:id="rId3" imgW="583947" imgH="241195" progId="Equation.DSMT4">
                  <p:embed/>
                </p:oleObj>
              </mc:Choice>
              <mc:Fallback>
                <p:oleObj name="Equation" r:id="rId3" imgW="583947" imgH="241195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997200"/>
                        <a:ext cx="14239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20"/>
          <p:cNvGraphicFramePr>
            <a:graphicFrameLocks noChangeAspect="1"/>
          </p:cNvGraphicFramePr>
          <p:nvPr/>
        </p:nvGraphicFramePr>
        <p:xfrm>
          <a:off x="3244850" y="2057400"/>
          <a:ext cx="33655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2" name="Equation" r:id="rId5" imgW="126780" imgH="215526" progId="Equation.DSMT4">
                  <p:embed/>
                </p:oleObj>
              </mc:Choice>
              <mc:Fallback>
                <p:oleObj name="Equation" r:id="rId5" imgW="126780" imgH="215526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2057400"/>
                        <a:ext cx="336550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21"/>
          <p:cNvGraphicFramePr>
            <a:graphicFrameLocks noChangeAspect="1"/>
          </p:cNvGraphicFramePr>
          <p:nvPr/>
        </p:nvGraphicFramePr>
        <p:xfrm>
          <a:off x="5791200" y="2133600"/>
          <a:ext cx="327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3"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133600"/>
                        <a:ext cx="3270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22"/>
          <p:cNvGraphicFramePr>
            <a:graphicFrameLocks noChangeAspect="1"/>
          </p:cNvGraphicFramePr>
          <p:nvPr/>
        </p:nvGraphicFramePr>
        <p:xfrm>
          <a:off x="2514600" y="5029200"/>
          <a:ext cx="2528888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4" name="Equation" r:id="rId9" imgW="1054100" imgH="241300" progId="Equation.DSMT4">
                  <p:embed/>
                </p:oleObj>
              </mc:Choice>
              <mc:Fallback>
                <p:oleObj name="Equation" r:id="rId9" imgW="1054100" imgH="2413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029200"/>
                        <a:ext cx="2528888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5787B0-622F-42D3-B586-B5968EEFEAFE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600200"/>
            <a:ext cx="73914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rgbClr val="0066FF"/>
              </a:buClr>
              <a:buSzPct val="75000"/>
              <a:defRPr/>
            </a:pPr>
            <a:r>
              <a:rPr lang="en-US" altLang="ko-KR" kern="0" dirty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The actual difference between    and </a:t>
            </a:r>
            <a:r>
              <a:rPr lang="en-US" altLang="ko-KR" i="1" kern="0" dirty="0">
                <a:solidFill>
                  <a:srgbClr val="000000"/>
                </a:solidFill>
                <a:latin typeface="Symbol" pitchFamily="18" charset="2"/>
                <a:ea typeface="굴림" pitchFamily="50" charset="-127"/>
                <a:cs typeface="Arial" pitchFamily="34" charset="0"/>
              </a:rPr>
              <a:t>q</a:t>
            </a:r>
            <a:r>
              <a:rPr lang="en-US" altLang="ko-KR" kern="0" dirty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not the bias. It is an estimation error.</a:t>
            </a:r>
          </a:p>
        </p:txBody>
      </p:sp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5302250" y="1600200"/>
          <a:ext cx="2476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5" name="Equation" r:id="rId3" imgW="126780" imgH="215526" progId="Equation.DSMT4">
                  <p:embed/>
                </p:oleObj>
              </mc:Choice>
              <mc:Fallback>
                <p:oleObj name="Equation" r:id="rId3" imgW="126780" imgH="21552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0" y="1600200"/>
                        <a:ext cx="24765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3"/>
          <p:cNvGraphicFramePr>
            <a:graphicFrameLocks noChangeAspect="1"/>
          </p:cNvGraphicFramePr>
          <p:nvPr/>
        </p:nvGraphicFramePr>
        <p:xfrm>
          <a:off x="3519488" y="2590800"/>
          <a:ext cx="13208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6" name="Equation" r:id="rId5" imgW="596641" imgH="215806" progId="Equation.DSMT4">
                  <p:embed/>
                </p:oleObj>
              </mc:Choice>
              <mc:Fallback>
                <p:oleObj name="Equation" r:id="rId5" imgW="596641" imgH="21580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2590800"/>
                        <a:ext cx="13208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TextBox 7"/>
          <p:cNvSpPr txBox="1">
            <a:spLocks noChangeArrowheads="1"/>
          </p:cNvSpPr>
          <p:nvPr/>
        </p:nvSpPr>
        <p:spPr bwMode="auto">
          <a:xfrm>
            <a:off x="1143000" y="3505200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If     is not persistent, or if it has zero mean, then    is unbiased.</a:t>
            </a:r>
          </a:p>
        </p:txBody>
      </p:sp>
      <p:graphicFrame>
        <p:nvGraphicFramePr>
          <p:cNvPr id="39943" name="Object 4"/>
          <p:cNvGraphicFramePr>
            <a:graphicFrameLocks noChangeAspect="1"/>
          </p:cNvGraphicFramePr>
          <p:nvPr/>
        </p:nvGraphicFramePr>
        <p:xfrm>
          <a:off x="1447800" y="3429000"/>
          <a:ext cx="309563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7" name="Equation" r:id="rId7" imgW="139579" imgH="215713" progId="Equation.DSMT4">
                  <p:embed/>
                </p:oleObj>
              </mc:Choice>
              <mc:Fallback>
                <p:oleObj name="Equation" r:id="rId7" imgW="139579" imgH="2157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429000"/>
                        <a:ext cx="309563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4" name="Object 5"/>
          <p:cNvGraphicFramePr>
            <a:graphicFrameLocks noChangeAspect="1"/>
          </p:cNvGraphicFramePr>
          <p:nvPr/>
        </p:nvGraphicFramePr>
        <p:xfrm>
          <a:off x="7696200" y="3505200"/>
          <a:ext cx="28098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8" name="Equation" r:id="rId9" imgW="126780" imgH="215526" progId="Equation.DSMT4">
                  <p:embed/>
                </p:oleObj>
              </mc:Choice>
              <mc:Fallback>
                <p:oleObj name="Equation" r:id="rId9" imgW="126780" imgH="21552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3505200"/>
                        <a:ext cx="280988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AFC5DF-3BBA-42FA-8454-1FBC715B67F5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40963" name="Picture 2" descr="f07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6963"/>
            <a:ext cx="9144000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0" y="141288"/>
            <a:ext cx="4800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Sample means is used as an estimate for the distribution mean.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The difference is an estimation error.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It was shown that this estimate is unbiased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F0126D-E7A5-4D14-AB10-B35495765489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1987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84701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>
                <a:ea typeface="Gulim" pitchFamily="34" charset="-127"/>
              </a:rPr>
              <a:t>Theorem</a:t>
            </a:r>
          </a:p>
          <a:p>
            <a:pPr eaLnBrk="1" hangingPunct="1"/>
            <a:endParaRPr lang="en-US" altLang="ko-KR" b="1">
              <a:ea typeface="Gulim" pitchFamily="34" charset="-127"/>
            </a:endParaRPr>
          </a:p>
          <a:p>
            <a:pPr eaLnBrk="1" hangingPunct="1"/>
            <a:endParaRPr lang="en-US" altLang="ko-KR" b="1">
              <a:ea typeface="Gulim" pitchFamily="34" charset="-127"/>
            </a:endParaRPr>
          </a:p>
          <a:p>
            <a:pPr eaLnBrk="1" hangingPunct="1"/>
            <a:endParaRPr lang="en-US" altLang="ko-KR" b="1">
              <a:ea typeface="Gulim" pitchFamily="34" charset="-127"/>
            </a:endParaRPr>
          </a:p>
          <a:p>
            <a:pPr eaLnBrk="1" hangingPunct="1"/>
            <a:r>
              <a:rPr lang="en-US" altLang="ko-KR">
                <a:ea typeface="Gulim" pitchFamily="34" charset="-127"/>
              </a:rPr>
              <a:t>Proof:</a:t>
            </a: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180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1800">
              <a:ea typeface="Gulim" pitchFamily="34" charset="-127"/>
            </a:endParaRPr>
          </a:p>
          <a:p>
            <a:pPr eaLnBrk="1" hangingPunct="1">
              <a:buFontTx/>
              <a:buNone/>
            </a:pPr>
            <a:r>
              <a:rPr lang="en-US" altLang="ko-KR" sz="1800">
                <a:ea typeface="Gulim" pitchFamily="34" charset="-127"/>
              </a:rPr>
              <a:t>      </a:t>
            </a:r>
          </a:p>
          <a:p>
            <a:pPr eaLnBrk="1" hangingPunct="1"/>
            <a:endParaRPr lang="en-US" altLang="ko-KR" sz="1800">
              <a:ea typeface="Gulim" pitchFamily="34" charset="-127"/>
            </a:endParaRPr>
          </a:p>
        </p:txBody>
      </p:sp>
      <p:graphicFrame>
        <p:nvGraphicFramePr>
          <p:cNvPr id="4198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276754"/>
              </p:ext>
            </p:extLst>
          </p:nvPr>
        </p:nvGraphicFramePr>
        <p:xfrm>
          <a:off x="914400" y="2133600"/>
          <a:ext cx="807085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2" name="Equation" r:id="rId3" imgW="3822480" imgH="685800" progId="Equation.DSMT4">
                  <p:embed/>
                </p:oleObj>
              </mc:Choice>
              <mc:Fallback>
                <p:oleObj name="Equation" r:id="rId3" imgW="3822480" imgH="685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133600"/>
                        <a:ext cx="807085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9"/>
          <p:cNvGraphicFramePr>
            <a:graphicFrameLocks noChangeAspect="1"/>
          </p:cNvGraphicFramePr>
          <p:nvPr/>
        </p:nvGraphicFramePr>
        <p:xfrm>
          <a:off x="990600" y="4648200"/>
          <a:ext cx="672465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3" name="Equation" r:id="rId5" imgW="3238500" imgH="660400" progId="Equation.DSMT4">
                  <p:embed/>
                </p:oleObj>
              </mc:Choice>
              <mc:Fallback>
                <p:oleObj name="Equation" r:id="rId5" imgW="3238500" imgH="660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648200"/>
                        <a:ext cx="672465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ko-KR" smtClean="0">
                <a:ea typeface="Gulim" pitchFamily="34" charset="-127"/>
              </a:rPr>
              <a:t>The variance of Sample Mean</a:t>
            </a:r>
          </a:p>
          <a:p>
            <a:pPr eaLnBrk="1" hangingPunct="1"/>
            <a:endParaRPr lang="en-US" altLang="ko-KR" sz="2000" smtClean="0">
              <a:ea typeface="Gulim" pitchFamily="34" charset="-127"/>
            </a:endParaRPr>
          </a:p>
          <a:p>
            <a:pPr eaLnBrk="1" hangingPunct="1"/>
            <a:endParaRPr lang="en-US" altLang="ko-KR" sz="2000" b="1" smtClean="0">
              <a:ea typeface="Gulim" pitchFamily="34" charset="-127"/>
            </a:endParaRPr>
          </a:p>
          <a:p>
            <a:pPr eaLnBrk="1" hangingPunct="1"/>
            <a:endParaRPr lang="en-US" altLang="ko-KR" sz="2000" smtClean="0">
              <a:ea typeface="Gulim" pitchFamily="34" charset="-127"/>
            </a:endParaRPr>
          </a:p>
          <a:p>
            <a:pPr eaLnBrk="1" hangingPunct="1"/>
            <a:endParaRPr lang="en-US" altLang="ko-KR" sz="2000" smtClean="0">
              <a:ea typeface="Gulim" pitchFamily="34" charset="-127"/>
            </a:endParaRPr>
          </a:p>
          <a:p>
            <a:pPr eaLnBrk="1" hangingPunct="1">
              <a:buFontTx/>
              <a:buNone/>
            </a:pPr>
            <a:r>
              <a:rPr lang="en-US" altLang="ko-KR" sz="2000" smtClean="0">
                <a:ea typeface="Gulim" pitchFamily="34" charset="-127"/>
              </a:rPr>
              <a:t>  </a:t>
            </a:r>
          </a:p>
        </p:txBody>
      </p:sp>
      <p:graphicFrame>
        <p:nvGraphicFramePr>
          <p:cNvPr id="43011" name="Object 8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3" name="Equation" r:id="rId4" imgW="435285" imgH="677109" progId="Equation.DSMT4">
                  <p:embed/>
                </p:oleObj>
              </mc:Choice>
              <mc:Fallback>
                <p:oleObj name="Equation" r:id="rId4" imgW="435285" imgH="67710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9"/>
          <p:cNvGraphicFramePr>
            <a:graphicFrameLocks noChangeAspect="1"/>
          </p:cNvGraphicFramePr>
          <p:nvPr/>
        </p:nvGraphicFramePr>
        <p:xfrm>
          <a:off x="838200" y="1657350"/>
          <a:ext cx="7516813" cy="520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4" name="Equation" r:id="rId6" imgW="3340100" imgH="2311400" progId="Equation.DSMT4">
                  <p:embed/>
                </p:oleObj>
              </mc:Choice>
              <mc:Fallback>
                <p:oleObj name="Equation" r:id="rId6" imgW="3340100" imgH="2311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57350"/>
                        <a:ext cx="7516813" cy="520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915400" cy="372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752600"/>
          </a:xfrm>
        </p:spPr>
        <p:txBody>
          <a:bodyPr/>
          <a:lstStyle/>
          <a:p>
            <a:r>
              <a:rPr lang="en-US" altLang="en-US" sz="4000" smtClean="0"/>
              <a:t>Example: Evaluate whether the following are </a:t>
            </a:r>
            <a:r>
              <a:rPr lang="en-US" altLang="en-US" sz="4000" smtClean="0">
                <a:solidFill>
                  <a:schemeClr val="bg2"/>
                </a:solidFill>
              </a:rPr>
              <a:t>precise</a:t>
            </a:r>
            <a:r>
              <a:rPr lang="en-US" altLang="en-US" sz="4000" smtClean="0"/>
              <a:t>,  </a:t>
            </a:r>
            <a:r>
              <a:rPr lang="en-US" altLang="en-US" sz="4000" smtClean="0">
                <a:solidFill>
                  <a:schemeClr val="bg2"/>
                </a:solidFill>
              </a:rPr>
              <a:t>accurate</a:t>
            </a:r>
            <a:r>
              <a:rPr lang="en-US" altLang="en-US" sz="4000" smtClean="0"/>
              <a:t> or </a:t>
            </a:r>
            <a:r>
              <a:rPr lang="en-US" altLang="en-US" sz="4000" smtClean="0">
                <a:solidFill>
                  <a:schemeClr val="bg2"/>
                </a:solidFill>
              </a:rPr>
              <a:t>both</a:t>
            </a:r>
            <a:r>
              <a:rPr lang="en-US" altLang="en-US" sz="4000" smtClean="0"/>
              <a:t>.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28600" y="4927600"/>
            <a:ext cx="2819400" cy="162560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Accurate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Not Precise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200400" y="4927600"/>
            <a:ext cx="3276600" cy="1625600"/>
          </a:xfrm>
          <a:prstGeom prst="rect">
            <a:avLst/>
          </a:prstGeom>
          <a:noFill/>
          <a:ln w="9525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Not Accurate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Precise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6553200" y="4927600"/>
            <a:ext cx="2438400" cy="1625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Accurate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Precise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7" grpId="0" animBg="1"/>
      <p:bldP spid="58379" grpId="0" animBg="1"/>
      <p:bldP spid="5838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ko-KR" smtClean="0">
                <a:ea typeface="Gulim" pitchFamily="34" charset="-127"/>
              </a:rPr>
              <a:t>Distribution of Sample Mean</a:t>
            </a:r>
          </a:p>
          <a:p>
            <a:pPr eaLnBrk="1" hangingPunct="1"/>
            <a:endParaRPr lang="en-US" altLang="ko-KR" sz="2000" smtClean="0">
              <a:ea typeface="Gulim" pitchFamily="34" charset="-127"/>
            </a:endParaRPr>
          </a:p>
          <a:p>
            <a:pPr eaLnBrk="1" hangingPunct="1"/>
            <a:endParaRPr lang="en-US" altLang="ko-KR" sz="2000" b="1" smtClean="0">
              <a:ea typeface="Gulim" pitchFamily="34" charset="-127"/>
            </a:endParaRPr>
          </a:p>
          <a:p>
            <a:pPr eaLnBrk="1" hangingPunct="1"/>
            <a:endParaRPr lang="en-US" altLang="ko-KR" sz="2000" smtClean="0">
              <a:ea typeface="Gulim" pitchFamily="34" charset="-127"/>
            </a:endParaRPr>
          </a:p>
          <a:p>
            <a:pPr eaLnBrk="1" hangingPunct="1"/>
            <a:endParaRPr lang="en-US" altLang="ko-KR" sz="2000" smtClean="0">
              <a:ea typeface="Gulim" pitchFamily="34" charset="-127"/>
            </a:endParaRPr>
          </a:p>
          <a:p>
            <a:pPr eaLnBrk="1" hangingPunct="1">
              <a:buFontTx/>
              <a:buNone/>
            </a:pPr>
            <a:r>
              <a:rPr lang="en-US" altLang="ko-KR" sz="2000" smtClean="0">
                <a:ea typeface="Gulim" pitchFamily="34" charset="-127"/>
              </a:rPr>
              <a:t>  </a:t>
            </a:r>
          </a:p>
        </p:txBody>
      </p:sp>
      <p:graphicFrame>
        <p:nvGraphicFramePr>
          <p:cNvPr id="45059" name="Object 8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Equation" r:id="rId4" imgW="435285" imgH="677109" progId="Equation.DSMT4">
                  <p:embed/>
                </p:oleObj>
              </mc:Choice>
              <mc:Fallback>
                <p:oleObj name="Equation" r:id="rId4" imgW="435285" imgH="67710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9"/>
          <p:cNvGraphicFramePr>
            <a:graphicFrameLocks noChangeAspect="1"/>
          </p:cNvGraphicFramePr>
          <p:nvPr/>
        </p:nvGraphicFramePr>
        <p:xfrm>
          <a:off x="1219200" y="1828800"/>
          <a:ext cx="708818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3" name="Equation" r:id="rId6" imgW="3149600" imgH="1117600" progId="Equation.DSMT4">
                  <p:embed/>
                </p:oleObj>
              </mc:Choice>
              <mc:Fallback>
                <p:oleObj name="Equation" r:id="rId6" imgW="3149600" imgH="1117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828800"/>
                        <a:ext cx="7088188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TextBox 4"/>
          <p:cNvSpPr txBox="1">
            <a:spLocks noChangeArrowheads="1"/>
          </p:cNvSpPr>
          <p:nvPr/>
        </p:nvSpPr>
        <p:spPr bwMode="auto">
          <a:xfrm>
            <a:off x="990600" y="4876800"/>
            <a:ext cx="7543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Note that we did not make any assumptions on the original distribution of X.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But the CLT says that the sample mean follows normal distribution.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91050A-5942-43B0-A073-828B98F94C3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7107" name="Rectangle 3"/>
          <p:cNvSpPr txBox="1">
            <a:spLocks noChangeArrowheads="1"/>
          </p:cNvSpPr>
          <p:nvPr/>
        </p:nvSpPr>
        <p:spPr bwMode="auto">
          <a:xfrm>
            <a:off x="609600" y="1066800"/>
            <a:ext cx="81343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>
                <a:ea typeface="Gulim" pitchFamily="34" charset="-127"/>
              </a:rPr>
              <a:t>Theorem</a:t>
            </a:r>
            <a:endParaRPr lang="en-US" altLang="ko-KR" b="1">
              <a:ea typeface="Gulim" pitchFamily="34" charset="-127"/>
            </a:endParaRPr>
          </a:p>
          <a:p>
            <a:pPr eaLnBrk="1" hangingPunct="1"/>
            <a:endParaRPr lang="en-US" altLang="ko-KR" sz="1800">
              <a:ea typeface="Gulim" pitchFamily="34" charset="-127"/>
            </a:endParaRPr>
          </a:p>
        </p:txBody>
      </p:sp>
      <p:graphicFrame>
        <p:nvGraphicFramePr>
          <p:cNvPr id="47108" name="Object 5"/>
          <p:cNvGraphicFramePr>
            <a:graphicFrameLocks noChangeAspect="1"/>
          </p:cNvGraphicFramePr>
          <p:nvPr/>
        </p:nvGraphicFramePr>
        <p:xfrm>
          <a:off x="1357313" y="1981200"/>
          <a:ext cx="6726237" cy="260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3" imgW="3086100" imgH="1193800" progId="Equation.DSMT4">
                  <p:embed/>
                </p:oleObj>
              </mc:Choice>
              <mc:Fallback>
                <p:oleObj name="Equation" r:id="rId3" imgW="3086100" imgH="119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1981200"/>
                        <a:ext cx="6726237" cy="260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TextBox 3"/>
          <p:cNvSpPr txBox="1">
            <a:spLocks noChangeArrowheads="1"/>
          </p:cNvSpPr>
          <p:nvPr/>
        </p:nvSpPr>
        <p:spPr bwMode="auto">
          <a:xfrm>
            <a:off x="914400" y="5410200"/>
            <a:ext cx="7091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Hence, sample variance has mean = dist variance.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04900"/>
          </a:xfrm>
        </p:spPr>
        <p:txBody>
          <a:bodyPr/>
          <a:lstStyle/>
          <a:p>
            <a:pPr eaLnBrk="1" hangingPunct="1"/>
            <a:r>
              <a:rPr lang="en-US" altLang="ko-KR" sz="3200" smtClean="0">
                <a:ea typeface="Gulim" pitchFamily="34" charset="-127"/>
              </a:rPr>
              <a:t>Proof of Unbias</a:t>
            </a:r>
          </a:p>
        </p:txBody>
      </p:sp>
      <p:graphicFrame>
        <p:nvGraphicFramePr>
          <p:cNvPr id="48131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762000" y="1371600"/>
          <a:ext cx="79946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1" name="Equation" r:id="rId4" imgW="4241800" imgH="889000" progId="Equation.DSMT4">
                  <p:embed/>
                </p:oleObj>
              </mc:Choice>
              <mc:Fallback>
                <p:oleObj name="Equation" r:id="rId4" imgW="4241800" imgH="889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799465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2" name="Object 6"/>
          <p:cNvGraphicFramePr>
            <a:graphicFrameLocks noChangeAspect="1"/>
          </p:cNvGraphicFramePr>
          <p:nvPr/>
        </p:nvGraphicFramePr>
        <p:xfrm>
          <a:off x="685800" y="4648200"/>
          <a:ext cx="800417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2" name="Equation" r:id="rId6" imgW="4343400" imgH="914400" progId="Equation.DSMT4">
                  <p:embed/>
                </p:oleObj>
              </mc:Choice>
              <mc:Fallback>
                <p:oleObj name="Equation" r:id="rId6" imgW="4343400" imgH="914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48200"/>
                        <a:ext cx="800417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3" name="Object 7"/>
          <p:cNvGraphicFramePr>
            <a:graphicFrameLocks noChangeAspect="1"/>
          </p:cNvGraphicFramePr>
          <p:nvPr/>
        </p:nvGraphicFramePr>
        <p:xfrm>
          <a:off x="2133600" y="3200400"/>
          <a:ext cx="4724400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3" name="Equation" r:id="rId8" imgW="2908300" imgH="711200" progId="Equation.DSMT4">
                  <p:embed/>
                </p:oleObj>
              </mc:Choice>
              <mc:Fallback>
                <p:oleObj name="Equation" r:id="rId8" imgW="2908300" imgH="711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4724400" cy="11541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4" name="TextBox 5"/>
          <p:cNvSpPr txBox="1">
            <a:spLocks noChangeArrowheads="1"/>
          </p:cNvSpPr>
          <p:nvPr/>
        </p:nvSpPr>
        <p:spPr bwMode="auto">
          <a:xfrm>
            <a:off x="6553200" y="762000"/>
            <a:ext cx="1347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constant</a:t>
            </a:r>
          </a:p>
        </p:txBody>
      </p:sp>
      <p:cxnSp>
        <p:nvCxnSpPr>
          <p:cNvPr id="48135" name="Straight Arrow Connector 7"/>
          <p:cNvCxnSpPr>
            <a:cxnSpLocks noChangeShapeType="1"/>
          </p:cNvCxnSpPr>
          <p:nvPr/>
        </p:nvCxnSpPr>
        <p:spPr bwMode="auto">
          <a:xfrm rot="10800000" flipV="1">
            <a:off x="5257800" y="1066800"/>
            <a:ext cx="1295400" cy="4572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67F91-4737-4D51-900C-0C9E8661567A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>
                <a:solidFill>
                  <a:schemeClr val="tx2"/>
                </a:solidFill>
                <a:ea typeface="Gulim" pitchFamily="34" charset="-127"/>
              </a:rPr>
              <a:t>Sample Variance</a:t>
            </a:r>
          </a:p>
        </p:txBody>
      </p:sp>
      <p:sp>
        <p:nvSpPr>
          <p:cNvPr id="50180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8470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 sz="2400" b="1">
                <a:ea typeface="Gulim" pitchFamily="34" charset="-127"/>
              </a:rPr>
              <a:t>Distribution of Sample Variance</a:t>
            </a:r>
          </a:p>
          <a:p>
            <a:pPr eaLnBrk="1" hangingPunct="1"/>
            <a:endParaRPr lang="en-US" altLang="ko-KR" sz="1800">
              <a:ea typeface="Gulim" pitchFamily="34" charset="-127"/>
            </a:endParaRPr>
          </a:p>
        </p:txBody>
      </p:sp>
      <p:graphicFrame>
        <p:nvGraphicFramePr>
          <p:cNvPr id="50181" name="Object 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4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1"/>
          <p:cNvGraphicFramePr>
            <a:graphicFrameLocks noChangeAspect="1"/>
          </p:cNvGraphicFramePr>
          <p:nvPr/>
        </p:nvGraphicFramePr>
        <p:xfrm>
          <a:off x="935038" y="2695575"/>
          <a:ext cx="7319962" cy="178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Equation" r:id="rId5" imgW="3860800" imgH="939800" progId="Equation.DSMT4">
                  <p:embed/>
                </p:oleObj>
              </mc:Choice>
              <mc:Fallback>
                <p:oleObj name="Equation" r:id="rId5" imgW="3860800" imgH="939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695575"/>
                        <a:ext cx="7319962" cy="178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3" name="TextBox 8"/>
          <p:cNvSpPr txBox="1">
            <a:spLocks noChangeArrowheads="1"/>
          </p:cNvSpPr>
          <p:nvPr/>
        </p:nvSpPr>
        <p:spPr bwMode="auto">
          <a:xfrm>
            <a:off x="990600" y="5181600"/>
            <a:ext cx="7391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That is, S</a:t>
            </a:r>
            <a:r>
              <a:rPr lang="en-US" altLang="en-US" sz="2400" baseline="30000"/>
              <a:t>2</a:t>
            </a:r>
            <a:r>
              <a:rPr lang="en-US" altLang="en-US" sz="2400"/>
              <a:t>/</a:t>
            </a:r>
            <a:r>
              <a:rPr lang="en-US" altLang="en-US" sz="2400">
                <a:latin typeface="Symbol" panose="05050102010706020507" pitchFamily="18" charset="2"/>
              </a:rPr>
              <a:t>s</a:t>
            </a:r>
            <a:r>
              <a:rPr lang="en-US" altLang="en-US" sz="2400" baseline="30000"/>
              <a:t>2</a:t>
            </a:r>
            <a:r>
              <a:rPr lang="en-US" altLang="en-US" sz="2400"/>
              <a:t> has chi-square distribution with n-1 degree of freedom.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B2DA91-6DF1-476F-B37C-4398E0846C5A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03" name="Rectangle 3"/>
          <p:cNvSpPr txBox="1">
            <a:spLocks noChangeArrowheads="1"/>
          </p:cNvSpPr>
          <p:nvPr/>
        </p:nvSpPr>
        <p:spPr bwMode="auto">
          <a:xfrm>
            <a:off x="684213" y="1412875"/>
            <a:ext cx="75596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 sz="2400" b="1">
                <a:ea typeface="Gulim" pitchFamily="34" charset="-127"/>
              </a:rPr>
              <a:t>Standard error of the sample mean</a:t>
            </a:r>
          </a:p>
          <a:p>
            <a:pPr eaLnBrk="1" hangingPunct="1"/>
            <a:endParaRPr lang="en-US" altLang="ko-KR" sz="2400">
              <a:ea typeface="Gulim" pitchFamily="34" charset="-127"/>
            </a:endParaRPr>
          </a:p>
        </p:txBody>
      </p:sp>
      <p:graphicFrame>
        <p:nvGraphicFramePr>
          <p:cNvPr id="51204" name="Object 5"/>
          <p:cNvGraphicFramePr>
            <a:graphicFrameLocks noChangeAspect="1"/>
          </p:cNvGraphicFramePr>
          <p:nvPr/>
        </p:nvGraphicFramePr>
        <p:xfrm>
          <a:off x="887413" y="2513013"/>
          <a:ext cx="6684962" cy="308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Equation" r:id="rId3" imgW="3302000" imgH="1524000" progId="Equation.DSMT4">
                  <p:embed/>
                </p:oleObj>
              </mc:Choice>
              <mc:Fallback>
                <p:oleObj name="Equation" r:id="rId3" imgW="3302000" imgH="1524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2513013"/>
                        <a:ext cx="6684962" cy="308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0"/>
          <p:cNvGraphicFramePr>
            <a:graphicFrameLocks noChangeAspect="1"/>
          </p:cNvGraphicFramePr>
          <p:nvPr/>
        </p:nvGraphicFramePr>
        <p:xfrm>
          <a:off x="1219200" y="990600"/>
          <a:ext cx="64008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9" name="Equation" r:id="rId4" imgW="3733800" imgH="1231900" progId="Equation.DSMT4">
                  <p:embed/>
                </p:oleObj>
              </mc:Choice>
              <mc:Fallback>
                <p:oleObj name="Equation" r:id="rId4" imgW="3733800" imgH="12319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990600"/>
                        <a:ext cx="6400800" cy="211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27" name="Group 5"/>
          <p:cNvGrpSpPr>
            <a:grpSpLocks/>
          </p:cNvGrpSpPr>
          <p:nvPr/>
        </p:nvGrpSpPr>
        <p:grpSpPr bwMode="auto">
          <a:xfrm>
            <a:off x="1447800" y="3429000"/>
            <a:ext cx="6075363" cy="1897063"/>
            <a:chOff x="973" y="2688"/>
            <a:chExt cx="3827" cy="1195"/>
          </a:xfrm>
        </p:grpSpPr>
        <p:sp>
          <p:nvSpPr>
            <p:cNvPr id="52228" name="Line 6"/>
            <p:cNvSpPr>
              <a:spLocks noChangeShapeType="1"/>
            </p:cNvSpPr>
            <p:nvPr/>
          </p:nvSpPr>
          <p:spPr bwMode="auto">
            <a:xfrm flipV="1">
              <a:off x="973" y="3659"/>
              <a:ext cx="2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9" name="Freeform 7"/>
            <p:cNvSpPr>
              <a:spLocks/>
            </p:cNvSpPr>
            <p:nvPr/>
          </p:nvSpPr>
          <p:spPr bwMode="auto">
            <a:xfrm>
              <a:off x="1056" y="2880"/>
              <a:ext cx="1202" cy="740"/>
            </a:xfrm>
            <a:custGeom>
              <a:avLst/>
              <a:gdLst>
                <a:gd name="T0" fmla="*/ 0 w 953"/>
                <a:gd name="T1" fmla="*/ 29 h 1414"/>
                <a:gd name="T2" fmla="*/ 1648 w 953"/>
                <a:gd name="T3" fmla="*/ 24 h 1414"/>
                <a:gd name="T4" fmla="*/ 3101 w 953"/>
                <a:gd name="T5" fmla="*/ 4 h 1414"/>
                <a:gd name="T6" fmla="*/ 3837 w 953"/>
                <a:gd name="T7" fmla="*/ 1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0" name="Freeform 8"/>
            <p:cNvSpPr>
              <a:spLocks/>
            </p:cNvSpPr>
            <p:nvPr/>
          </p:nvSpPr>
          <p:spPr bwMode="auto">
            <a:xfrm flipH="1">
              <a:off x="2256" y="2880"/>
              <a:ext cx="1202" cy="740"/>
            </a:xfrm>
            <a:custGeom>
              <a:avLst/>
              <a:gdLst>
                <a:gd name="T0" fmla="*/ 0 w 953"/>
                <a:gd name="T1" fmla="*/ 29 h 1414"/>
                <a:gd name="T2" fmla="*/ 1648 w 953"/>
                <a:gd name="T3" fmla="*/ 24 h 1414"/>
                <a:gd name="T4" fmla="*/ 3101 w 953"/>
                <a:gd name="T5" fmla="*/ 4 h 1414"/>
                <a:gd name="T6" fmla="*/ 3837 w 953"/>
                <a:gd name="T7" fmla="*/ 1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1" name="Line 9"/>
            <p:cNvSpPr>
              <a:spLocks noChangeShapeType="1"/>
            </p:cNvSpPr>
            <p:nvPr/>
          </p:nvSpPr>
          <p:spPr bwMode="auto">
            <a:xfrm>
              <a:off x="2256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2" name="Line 10"/>
            <p:cNvSpPr>
              <a:spLocks noChangeShapeType="1"/>
            </p:cNvSpPr>
            <p:nvPr/>
          </p:nvSpPr>
          <p:spPr bwMode="auto">
            <a:xfrm>
              <a:off x="1872" y="316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3" name="Line 11"/>
            <p:cNvSpPr>
              <a:spLocks noChangeShapeType="1"/>
            </p:cNvSpPr>
            <p:nvPr/>
          </p:nvSpPr>
          <p:spPr bwMode="auto">
            <a:xfrm>
              <a:off x="2640" y="316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Line 12"/>
            <p:cNvSpPr>
              <a:spLocks noChangeShapeType="1"/>
            </p:cNvSpPr>
            <p:nvPr/>
          </p:nvSpPr>
          <p:spPr bwMode="auto">
            <a:xfrm>
              <a:off x="1728" y="2880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2235" name="Object 1"/>
            <p:cNvGraphicFramePr>
              <a:graphicFrameLocks noChangeAspect="1"/>
            </p:cNvGraphicFramePr>
            <p:nvPr/>
          </p:nvGraphicFramePr>
          <p:xfrm>
            <a:off x="1536" y="3696"/>
            <a:ext cx="1440" cy="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60" name="Equation" r:id="rId6" imgW="1562100" imgH="203200" progId="Equation.DSMT4">
                    <p:embed/>
                  </p:oleObj>
                </mc:Choice>
                <mc:Fallback>
                  <p:oleObj name="Equation" r:id="rId6" imgW="1562100" imgH="2032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3696"/>
                          <a:ext cx="1440" cy="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236" name="Line 14"/>
            <p:cNvSpPr>
              <a:spLocks noChangeShapeType="1"/>
            </p:cNvSpPr>
            <p:nvPr/>
          </p:nvSpPr>
          <p:spPr bwMode="auto">
            <a:xfrm flipH="1">
              <a:off x="2592" y="2880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2237" name="Object 2"/>
            <p:cNvGraphicFramePr>
              <a:graphicFrameLocks noChangeAspect="1"/>
            </p:cNvGraphicFramePr>
            <p:nvPr/>
          </p:nvGraphicFramePr>
          <p:xfrm>
            <a:off x="3024" y="2688"/>
            <a:ext cx="1776" cy="4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61" name="Equation" r:id="rId8" imgW="1816100" imgH="457200" progId="Equation.DSMT4">
                    <p:embed/>
                  </p:oleObj>
                </mc:Choice>
                <mc:Fallback>
                  <p:oleObj name="Equation" r:id="rId8" imgW="1816100" imgH="4572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2688"/>
                          <a:ext cx="1776" cy="4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238" name="Object 3"/>
            <p:cNvGraphicFramePr>
              <a:graphicFrameLocks noChangeAspect="1"/>
            </p:cNvGraphicFramePr>
            <p:nvPr/>
          </p:nvGraphicFramePr>
          <p:xfrm>
            <a:off x="1440" y="2699"/>
            <a:ext cx="336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62" name="Equation" r:id="rId10" imgW="329914" imgH="177646" progId="Equation.DSMT4">
                    <p:embed/>
                  </p:oleObj>
                </mc:Choice>
                <mc:Fallback>
                  <p:oleObj name="Equation" r:id="rId10" imgW="329914" imgH="177646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699"/>
                          <a:ext cx="336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11B06B-7479-4F40-A3A7-90B143D8A5A2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 txBox="1">
            <a:spLocks noChangeArrowheads="1"/>
          </p:cNvSpPr>
          <p:nvPr/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>
                <a:solidFill>
                  <a:schemeClr val="tx2"/>
                </a:solidFill>
                <a:ea typeface="Gulim" pitchFamily="34" charset="-127"/>
              </a:rPr>
              <a:t>Sample Variance</a:t>
            </a:r>
          </a:p>
        </p:txBody>
      </p:sp>
      <p:graphicFrame>
        <p:nvGraphicFramePr>
          <p:cNvPr id="54276" name="Object 5"/>
          <p:cNvGraphicFramePr>
            <a:graphicFrameLocks noChangeAspect="1"/>
          </p:cNvGraphicFramePr>
          <p:nvPr/>
        </p:nvGraphicFramePr>
        <p:xfrm>
          <a:off x="990600" y="1752600"/>
          <a:ext cx="4724400" cy="17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8" name="Equation" r:id="rId3" imgW="2692400" imgH="990600" progId="Equation.DSMT4">
                  <p:embed/>
                </p:oleObj>
              </mc:Choice>
              <mc:Fallback>
                <p:oleObj name="Equation" r:id="rId3" imgW="2692400" imgH="990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4724400" cy="173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6"/>
          <p:cNvGraphicFramePr>
            <a:graphicFrameLocks noChangeAspect="1"/>
          </p:cNvGraphicFramePr>
          <p:nvPr/>
        </p:nvGraphicFramePr>
        <p:xfrm>
          <a:off x="990600" y="4114800"/>
          <a:ext cx="4529138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9" name="Equation" r:id="rId5" imgW="2489200" imgH="901700" progId="Equation.DSMT4">
                  <p:embed/>
                </p:oleObj>
              </mc:Choice>
              <mc:Fallback>
                <p:oleObj name="Equation" r:id="rId5" imgW="2489200" imgH="9017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114800"/>
                        <a:ext cx="4529138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3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952500"/>
          </a:xfrm>
        </p:spPr>
        <p:txBody>
          <a:bodyPr/>
          <a:lstStyle/>
          <a:p>
            <a:r>
              <a:rPr lang="en-US" altLang="en-US" smtClean="0"/>
              <a:t>Confidence interval</a:t>
            </a:r>
          </a:p>
        </p:txBody>
      </p:sp>
      <p:sp>
        <p:nvSpPr>
          <p:cNvPr id="552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9A8486-A324-457C-8E40-DEEA3553077E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5301" name="Object 1"/>
          <p:cNvGraphicFramePr>
            <a:graphicFrameLocks noChangeAspect="1"/>
          </p:cNvGraphicFramePr>
          <p:nvPr/>
        </p:nvGraphicFramePr>
        <p:xfrm>
          <a:off x="304800" y="1371600"/>
          <a:ext cx="251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5" name="Equation" r:id="rId3" imgW="1282700" imgH="431800" progId="Equation.DSMT4">
                  <p:embed/>
                </p:oleObj>
              </mc:Choice>
              <mc:Fallback>
                <p:oleObj name="Equation" r:id="rId3" imgW="12827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2514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5302" name="Picture 3" descr="normplot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295400"/>
            <a:ext cx="5181600" cy="389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5304" name="Object 4"/>
          <p:cNvGraphicFramePr>
            <a:graphicFrameLocks noChangeAspect="1"/>
          </p:cNvGraphicFramePr>
          <p:nvPr/>
        </p:nvGraphicFramePr>
        <p:xfrm>
          <a:off x="304800" y="2438400"/>
          <a:ext cx="24574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6" name="Equation" r:id="rId6" imgW="1231366" imgH="228501" progId="Equation.DSMT4">
                  <p:embed/>
                </p:oleObj>
              </mc:Choice>
              <mc:Fallback>
                <p:oleObj name="Equation" r:id="rId6" imgW="1231366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438400"/>
                        <a:ext cx="24574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305" name="Straight Arrow Connector 10"/>
          <p:cNvCxnSpPr>
            <a:cxnSpLocks noChangeShapeType="1"/>
          </p:cNvCxnSpPr>
          <p:nvPr/>
        </p:nvCxnSpPr>
        <p:spPr bwMode="auto">
          <a:xfrm>
            <a:off x="2743200" y="2667000"/>
            <a:ext cx="3733800" cy="9906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5307" name="Object 6"/>
          <p:cNvGraphicFramePr>
            <a:graphicFrameLocks noChangeAspect="1"/>
          </p:cNvGraphicFramePr>
          <p:nvPr/>
        </p:nvGraphicFramePr>
        <p:xfrm>
          <a:off x="228600" y="3124200"/>
          <a:ext cx="26670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7" name="Equation" r:id="rId8" imgW="1345616" imgH="393529" progId="Equation.DSMT4">
                  <p:embed/>
                </p:oleObj>
              </mc:Choice>
              <mc:Fallback>
                <p:oleObj name="Equation" r:id="rId8" imgW="1345616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124200"/>
                        <a:ext cx="26670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5309" name="Object 8"/>
          <p:cNvGraphicFramePr>
            <a:graphicFrameLocks noChangeAspect="1"/>
          </p:cNvGraphicFramePr>
          <p:nvPr/>
        </p:nvGraphicFramePr>
        <p:xfrm>
          <a:off x="304800" y="3962400"/>
          <a:ext cx="26003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8" name="Equation" r:id="rId10" imgW="1345616" imgH="393529" progId="Equation.DSMT4">
                  <p:embed/>
                </p:oleObj>
              </mc:Choice>
              <mc:Fallback>
                <p:oleObj name="Equation" r:id="rId10" imgW="1345616" imgH="39352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62400"/>
                        <a:ext cx="26003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5311" name="Object 10"/>
          <p:cNvGraphicFramePr>
            <a:graphicFrameLocks noChangeAspect="1"/>
          </p:cNvGraphicFramePr>
          <p:nvPr/>
        </p:nvGraphicFramePr>
        <p:xfrm>
          <a:off x="304800" y="4724400"/>
          <a:ext cx="35845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9" name="Equation" r:id="rId12" imgW="1968500" imgH="419100" progId="Equation.DSMT4">
                  <p:embed/>
                </p:oleObj>
              </mc:Choice>
              <mc:Fallback>
                <p:oleObj name="Equation" r:id="rId12" imgW="1968500" imgH="419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724400"/>
                        <a:ext cx="35845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5313" name="Object 12"/>
          <p:cNvGraphicFramePr>
            <a:graphicFrameLocks noChangeAspect="1"/>
          </p:cNvGraphicFramePr>
          <p:nvPr/>
        </p:nvGraphicFramePr>
        <p:xfrm>
          <a:off x="304800" y="5562600"/>
          <a:ext cx="38973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0" name="Equation" r:id="rId14" imgW="2146300" imgH="419100" progId="Equation.DSMT4">
                  <p:embed/>
                </p:oleObj>
              </mc:Choice>
              <mc:Fallback>
                <p:oleObj name="Equation" r:id="rId14" imgW="2146300" imgH="4191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562600"/>
                        <a:ext cx="38973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4" name="TextBox 19"/>
          <p:cNvSpPr txBox="1">
            <a:spLocks noChangeArrowheads="1"/>
          </p:cNvSpPr>
          <p:nvPr/>
        </p:nvSpPr>
        <p:spPr bwMode="auto">
          <a:xfrm>
            <a:off x="914400" y="6324600"/>
            <a:ext cx="640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With 1 - 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/>
              <a:t> confidence, </a:t>
            </a:r>
            <a:r>
              <a:rPr lang="en-US" altLang="en-US" sz="2400">
                <a:latin typeface="Symbol" panose="05050102010706020507" pitchFamily="18" charset="2"/>
              </a:rPr>
              <a:t>m</a:t>
            </a:r>
            <a:r>
              <a:rPr lang="en-US" altLang="en-US" sz="2400"/>
              <a:t> is in such an interval.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18CD98-929B-4685-91CC-7A538A8AAD54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>
                <a:solidFill>
                  <a:schemeClr val="tx2"/>
                </a:solidFill>
                <a:ea typeface="Gulim" pitchFamily="34" charset="-127"/>
              </a:rPr>
              <a:t>Minimum Variance Estimate</a:t>
            </a:r>
          </a:p>
        </p:txBody>
      </p:sp>
      <p:sp>
        <p:nvSpPr>
          <p:cNvPr id="56324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 sz="2000">
                <a:ea typeface="Gulim" pitchFamily="34" charset="-127"/>
              </a:rPr>
              <a:t>Which is the </a:t>
            </a:r>
            <a:r>
              <a:rPr lang="en-US" altLang="ko-KR" sz="2000">
                <a:solidFill>
                  <a:srgbClr val="FF0000"/>
                </a:solidFill>
                <a:ea typeface="Gulim" pitchFamily="34" charset="-127"/>
              </a:rPr>
              <a:t>better</a:t>
            </a:r>
            <a:r>
              <a:rPr lang="en-US" altLang="ko-KR" sz="2000">
                <a:ea typeface="Gulim" pitchFamily="34" charset="-127"/>
              </a:rPr>
              <a:t> of two </a:t>
            </a:r>
            <a:r>
              <a:rPr lang="en-US" altLang="ko-KR" sz="2000">
                <a:solidFill>
                  <a:srgbClr val="FF0000"/>
                </a:solidFill>
                <a:ea typeface="Gulim" pitchFamily="34" charset="-127"/>
              </a:rPr>
              <a:t>unbiased</a:t>
            </a:r>
            <a:r>
              <a:rPr lang="en-US" altLang="ko-KR" sz="2000">
                <a:ea typeface="Gulim" pitchFamily="34" charset="-127"/>
              </a:rPr>
              <a:t> point estimates?   </a:t>
            </a:r>
          </a:p>
        </p:txBody>
      </p:sp>
      <p:grpSp>
        <p:nvGrpSpPr>
          <p:cNvPr id="56325" name="Group 4"/>
          <p:cNvGrpSpPr>
            <a:grpSpLocks/>
          </p:cNvGrpSpPr>
          <p:nvPr/>
        </p:nvGrpSpPr>
        <p:grpSpPr bwMode="auto">
          <a:xfrm>
            <a:off x="1765300" y="2819400"/>
            <a:ext cx="5778500" cy="3386138"/>
            <a:chOff x="672" y="1803"/>
            <a:chExt cx="3640" cy="2133"/>
          </a:xfrm>
        </p:grpSpPr>
        <p:sp>
          <p:nvSpPr>
            <p:cNvPr id="56326" name="Line 5"/>
            <p:cNvSpPr>
              <a:spLocks noChangeShapeType="1"/>
            </p:cNvSpPr>
            <p:nvPr/>
          </p:nvSpPr>
          <p:spPr bwMode="auto">
            <a:xfrm flipV="1">
              <a:off x="1174" y="3678"/>
              <a:ext cx="2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27" name="Freeform 6"/>
            <p:cNvSpPr>
              <a:spLocks/>
            </p:cNvSpPr>
            <p:nvPr/>
          </p:nvSpPr>
          <p:spPr bwMode="auto">
            <a:xfrm>
              <a:off x="1776" y="2160"/>
              <a:ext cx="672" cy="1488"/>
            </a:xfrm>
            <a:custGeom>
              <a:avLst/>
              <a:gdLst>
                <a:gd name="T0" fmla="*/ 0 w 953"/>
                <a:gd name="T1" fmla="*/ 1734 h 1414"/>
                <a:gd name="T2" fmla="*/ 101 w 953"/>
                <a:gd name="T3" fmla="*/ 1401 h 1414"/>
                <a:gd name="T4" fmla="*/ 191 w 953"/>
                <a:gd name="T5" fmla="*/ 232 h 1414"/>
                <a:gd name="T6" fmla="*/ 236 w 953"/>
                <a:gd name="T7" fmla="*/ 8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6328" name="Object 7"/>
            <p:cNvGraphicFramePr>
              <a:graphicFrameLocks noChangeAspect="1"/>
            </p:cNvGraphicFramePr>
            <p:nvPr/>
          </p:nvGraphicFramePr>
          <p:xfrm>
            <a:off x="3700" y="3702"/>
            <a:ext cx="165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58" name="Equation" r:id="rId3" imgW="126835" imgH="139518" progId="Equation.DSMT4">
                    <p:embed/>
                  </p:oleObj>
                </mc:Choice>
                <mc:Fallback>
                  <p:oleObj name="Equation" r:id="rId3" imgW="126835" imgH="139518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0" y="3702"/>
                          <a:ext cx="165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329" name="Freeform 8"/>
            <p:cNvSpPr>
              <a:spLocks/>
            </p:cNvSpPr>
            <p:nvPr/>
          </p:nvSpPr>
          <p:spPr bwMode="auto">
            <a:xfrm>
              <a:off x="1257" y="2899"/>
              <a:ext cx="1202" cy="740"/>
            </a:xfrm>
            <a:custGeom>
              <a:avLst/>
              <a:gdLst>
                <a:gd name="T0" fmla="*/ 0 w 953"/>
                <a:gd name="T1" fmla="*/ 106 h 1414"/>
                <a:gd name="T2" fmla="*/ 1036 w 953"/>
                <a:gd name="T3" fmla="*/ 86 h 1414"/>
                <a:gd name="T4" fmla="*/ 1950 w 953"/>
                <a:gd name="T5" fmla="*/ 14 h 1414"/>
                <a:gd name="T6" fmla="*/ 2412 w 953"/>
                <a:gd name="T7" fmla="*/ 1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Freeform 9"/>
            <p:cNvSpPr>
              <a:spLocks/>
            </p:cNvSpPr>
            <p:nvPr/>
          </p:nvSpPr>
          <p:spPr bwMode="auto">
            <a:xfrm flipH="1">
              <a:off x="2457" y="2899"/>
              <a:ext cx="1202" cy="740"/>
            </a:xfrm>
            <a:custGeom>
              <a:avLst/>
              <a:gdLst>
                <a:gd name="T0" fmla="*/ 0 w 953"/>
                <a:gd name="T1" fmla="*/ 106 h 1414"/>
                <a:gd name="T2" fmla="*/ 1036 w 953"/>
                <a:gd name="T3" fmla="*/ 86 h 1414"/>
                <a:gd name="T4" fmla="*/ 1950 w 953"/>
                <a:gd name="T5" fmla="*/ 14 h 1414"/>
                <a:gd name="T6" fmla="*/ 2412 w 953"/>
                <a:gd name="T7" fmla="*/ 1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1" name="Freeform 10"/>
            <p:cNvSpPr>
              <a:spLocks/>
            </p:cNvSpPr>
            <p:nvPr/>
          </p:nvSpPr>
          <p:spPr bwMode="auto">
            <a:xfrm flipH="1">
              <a:off x="2448" y="2160"/>
              <a:ext cx="672" cy="1488"/>
            </a:xfrm>
            <a:custGeom>
              <a:avLst/>
              <a:gdLst>
                <a:gd name="T0" fmla="*/ 0 w 953"/>
                <a:gd name="T1" fmla="*/ 1734 h 1414"/>
                <a:gd name="T2" fmla="*/ 101 w 953"/>
                <a:gd name="T3" fmla="*/ 1401 h 1414"/>
                <a:gd name="T4" fmla="*/ 191 w 953"/>
                <a:gd name="T5" fmla="*/ 232 h 1414"/>
                <a:gd name="T6" fmla="*/ 236 w 953"/>
                <a:gd name="T7" fmla="*/ 8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2" name="Line 11"/>
            <p:cNvSpPr>
              <a:spLocks noChangeShapeType="1"/>
            </p:cNvSpPr>
            <p:nvPr/>
          </p:nvSpPr>
          <p:spPr bwMode="auto">
            <a:xfrm>
              <a:off x="2448" y="187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6333" name="Object 12"/>
            <p:cNvGraphicFramePr>
              <a:graphicFrameLocks noChangeAspect="1"/>
            </p:cNvGraphicFramePr>
            <p:nvPr/>
          </p:nvGraphicFramePr>
          <p:xfrm>
            <a:off x="2400" y="3744"/>
            <a:ext cx="137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59" name="Equation" r:id="rId5" imgW="126725" imgH="177415" progId="Equation.DSMT4">
                    <p:embed/>
                  </p:oleObj>
                </mc:Choice>
                <mc:Fallback>
                  <p:oleObj name="Equation" r:id="rId5" imgW="126725" imgH="177415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3744"/>
                          <a:ext cx="137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334" name="Object 13"/>
            <p:cNvGraphicFramePr>
              <a:graphicFrameLocks noChangeAspect="1"/>
            </p:cNvGraphicFramePr>
            <p:nvPr/>
          </p:nvGraphicFramePr>
          <p:xfrm>
            <a:off x="3072" y="1803"/>
            <a:ext cx="1240" cy="5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60" name="Equation" r:id="rId7" imgW="1193800" imgH="482600" progId="Equation.DSMT4">
                    <p:embed/>
                  </p:oleObj>
                </mc:Choice>
                <mc:Fallback>
                  <p:oleObj name="Equation" r:id="rId7" imgW="1193800" imgH="4826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803"/>
                          <a:ext cx="1240" cy="5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335" name="Object 14"/>
            <p:cNvGraphicFramePr>
              <a:graphicFrameLocks noChangeAspect="1"/>
            </p:cNvGraphicFramePr>
            <p:nvPr/>
          </p:nvGraphicFramePr>
          <p:xfrm>
            <a:off x="672" y="2160"/>
            <a:ext cx="1344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61" name="Equation" r:id="rId9" imgW="1193800" imgH="482600" progId="Equation.DSMT4">
                    <p:embed/>
                  </p:oleObj>
                </mc:Choice>
                <mc:Fallback>
                  <p:oleObj name="Equation" r:id="rId9" imgW="1193800" imgH="482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2160"/>
                          <a:ext cx="1344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336" name="Line 15"/>
            <p:cNvSpPr>
              <a:spLocks noChangeShapeType="1"/>
            </p:cNvSpPr>
            <p:nvPr/>
          </p:nvSpPr>
          <p:spPr bwMode="auto">
            <a:xfrm flipH="1">
              <a:off x="2592" y="2064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7" name="Line 16"/>
            <p:cNvSpPr>
              <a:spLocks noChangeShapeType="1"/>
            </p:cNvSpPr>
            <p:nvPr/>
          </p:nvSpPr>
          <p:spPr bwMode="auto">
            <a:xfrm>
              <a:off x="1344" y="2688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442913"/>
          </a:xfrm>
        </p:spPr>
        <p:txBody>
          <a:bodyPr/>
          <a:lstStyle/>
          <a:p>
            <a:pPr eaLnBrk="1" hangingPunct="1"/>
            <a:r>
              <a:rPr lang="en-US" altLang="ko-KR" sz="3200" smtClean="0">
                <a:ea typeface="Gulim" pitchFamily="34" charset="-127"/>
              </a:rPr>
              <a:t>Minimum Variance Estimate</a:t>
            </a:r>
          </a:p>
        </p:txBody>
      </p:sp>
      <p:graphicFrame>
        <p:nvGraphicFramePr>
          <p:cNvPr id="57347" name="Object 69"/>
          <p:cNvGraphicFramePr>
            <a:graphicFrameLocks noGrp="1" noChangeAspect="1"/>
          </p:cNvGraphicFramePr>
          <p:nvPr>
            <p:ph sz="half" idx="2"/>
          </p:nvPr>
        </p:nvGraphicFramePr>
        <p:xfrm>
          <a:off x="839788" y="1052513"/>
          <a:ext cx="7537450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6" name="Equation" r:id="rId4" imgW="3454400" imgH="749300" progId="Equation.DSMT4">
                  <p:embed/>
                </p:oleObj>
              </mc:Choice>
              <mc:Fallback>
                <p:oleObj name="Equation" r:id="rId4" imgW="3454400" imgH="749300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1052513"/>
                        <a:ext cx="7537450" cy="163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48" name="Group 56"/>
          <p:cNvGrpSpPr>
            <a:grpSpLocks/>
          </p:cNvGrpSpPr>
          <p:nvPr/>
        </p:nvGrpSpPr>
        <p:grpSpPr bwMode="auto">
          <a:xfrm>
            <a:off x="4643438" y="2924175"/>
            <a:ext cx="3886200" cy="3341688"/>
            <a:chOff x="144" y="1968"/>
            <a:chExt cx="2448" cy="2105"/>
          </a:xfrm>
        </p:grpSpPr>
        <p:sp>
          <p:nvSpPr>
            <p:cNvPr id="57364" name="Line 11"/>
            <p:cNvSpPr>
              <a:spLocks noChangeShapeType="1"/>
            </p:cNvSpPr>
            <p:nvPr/>
          </p:nvSpPr>
          <p:spPr bwMode="auto">
            <a:xfrm flipV="1">
              <a:off x="528" y="3792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5" name="Freeform 12"/>
            <p:cNvSpPr>
              <a:spLocks/>
            </p:cNvSpPr>
            <p:nvPr/>
          </p:nvSpPr>
          <p:spPr bwMode="auto">
            <a:xfrm>
              <a:off x="880" y="2208"/>
              <a:ext cx="672" cy="1488"/>
            </a:xfrm>
            <a:custGeom>
              <a:avLst/>
              <a:gdLst>
                <a:gd name="T0" fmla="*/ 0 w 953"/>
                <a:gd name="T1" fmla="*/ 1734 h 1414"/>
                <a:gd name="T2" fmla="*/ 101 w 953"/>
                <a:gd name="T3" fmla="*/ 1401 h 1414"/>
                <a:gd name="T4" fmla="*/ 191 w 953"/>
                <a:gd name="T5" fmla="*/ 232 h 1414"/>
                <a:gd name="T6" fmla="*/ 236 w 953"/>
                <a:gd name="T7" fmla="*/ 8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6" name="Freeform 16"/>
            <p:cNvSpPr>
              <a:spLocks/>
            </p:cNvSpPr>
            <p:nvPr/>
          </p:nvSpPr>
          <p:spPr bwMode="auto">
            <a:xfrm flipH="1">
              <a:off x="1552" y="2208"/>
              <a:ext cx="672" cy="1488"/>
            </a:xfrm>
            <a:custGeom>
              <a:avLst/>
              <a:gdLst>
                <a:gd name="T0" fmla="*/ 0 w 953"/>
                <a:gd name="T1" fmla="*/ 1734 h 1414"/>
                <a:gd name="T2" fmla="*/ 101 w 953"/>
                <a:gd name="T3" fmla="*/ 1401 h 1414"/>
                <a:gd name="T4" fmla="*/ 191 w 953"/>
                <a:gd name="T5" fmla="*/ 232 h 1414"/>
                <a:gd name="T6" fmla="*/ 236 w 953"/>
                <a:gd name="T7" fmla="*/ 8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7" name="Line 17"/>
            <p:cNvSpPr>
              <a:spLocks noChangeShapeType="1"/>
            </p:cNvSpPr>
            <p:nvPr/>
          </p:nvSpPr>
          <p:spPr bwMode="auto">
            <a:xfrm>
              <a:off x="1552" y="1968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7368" name="Object 19"/>
            <p:cNvGraphicFramePr>
              <a:graphicFrameLocks noChangeAspect="1"/>
            </p:cNvGraphicFramePr>
            <p:nvPr/>
          </p:nvGraphicFramePr>
          <p:xfrm>
            <a:off x="144" y="1968"/>
            <a:ext cx="1240" cy="5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27" name="Equation" r:id="rId6" imgW="1193800" imgH="482600" progId="Equation.DSMT4">
                    <p:embed/>
                  </p:oleObj>
                </mc:Choice>
                <mc:Fallback>
                  <p:oleObj name="Equation" r:id="rId6" imgW="1193800" imgH="4826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1968"/>
                          <a:ext cx="1240" cy="5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369" name="Line 21"/>
            <p:cNvSpPr>
              <a:spLocks noChangeShapeType="1"/>
            </p:cNvSpPr>
            <p:nvPr/>
          </p:nvSpPr>
          <p:spPr bwMode="auto">
            <a:xfrm>
              <a:off x="720" y="2448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370" name="Group 30"/>
            <p:cNvGrpSpPr>
              <a:grpSpLocks/>
            </p:cNvGrpSpPr>
            <p:nvPr/>
          </p:nvGrpSpPr>
          <p:grpSpPr bwMode="auto">
            <a:xfrm>
              <a:off x="968" y="3456"/>
              <a:ext cx="1296" cy="617"/>
              <a:chOff x="1112" y="3456"/>
              <a:chExt cx="1296" cy="617"/>
            </a:xfrm>
          </p:grpSpPr>
          <p:graphicFrame>
            <p:nvGraphicFramePr>
              <p:cNvPr id="57371" name="Object 18"/>
              <p:cNvGraphicFramePr>
                <a:graphicFrameLocks noChangeAspect="1"/>
              </p:cNvGraphicFramePr>
              <p:nvPr/>
            </p:nvGraphicFramePr>
            <p:xfrm>
              <a:off x="1648" y="3840"/>
              <a:ext cx="137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7428" name="Equation" r:id="rId8" imgW="126725" imgH="177415" progId="Equation.DSMT4">
                      <p:embed/>
                    </p:oleObj>
                  </mc:Choice>
                  <mc:Fallback>
                    <p:oleObj name="Equation" r:id="rId8" imgW="126725" imgH="177415" progId="Equation.DSMT4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48" y="3840"/>
                            <a:ext cx="137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7372" name="Line 23"/>
              <p:cNvSpPr>
                <a:spLocks noChangeShapeType="1"/>
              </p:cNvSpPr>
              <p:nvPr/>
            </p:nvSpPr>
            <p:spPr bwMode="auto">
              <a:xfrm>
                <a:off x="1296" y="34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3" name="Line 24"/>
              <p:cNvSpPr>
                <a:spLocks noChangeShapeType="1"/>
              </p:cNvSpPr>
              <p:nvPr/>
            </p:nvSpPr>
            <p:spPr bwMode="auto">
              <a:xfrm>
                <a:off x="2112" y="34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57374" name="Object 26"/>
              <p:cNvGraphicFramePr>
                <a:graphicFrameLocks noChangeAspect="1"/>
              </p:cNvGraphicFramePr>
              <p:nvPr/>
            </p:nvGraphicFramePr>
            <p:xfrm>
              <a:off x="1928" y="3840"/>
              <a:ext cx="480" cy="2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7429" name="Equation" r:id="rId10" imgW="418918" imgH="203112" progId="Equation.DSMT4">
                      <p:embed/>
                    </p:oleObj>
                  </mc:Choice>
                  <mc:Fallback>
                    <p:oleObj name="Equation" r:id="rId10" imgW="418918" imgH="203112" progId="Equation.DSMT4">
                      <p:embed/>
                      <p:pic>
                        <p:nvPicPr>
                          <p:cNvPr id="0" name="Object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8" y="3840"/>
                            <a:ext cx="480" cy="23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7375" name="Object 27"/>
              <p:cNvGraphicFramePr>
                <a:graphicFrameLocks noChangeAspect="1"/>
              </p:cNvGraphicFramePr>
              <p:nvPr/>
            </p:nvGraphicFramePr>
            <p:xfrm>
              <a:off x="1112" y="3840"/>
              <a:ext cx="432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7430" name="Equation" r:id="rId12" imgW="393529" imgH="203112" progId="Equation.DSMT4">
                      <p:embed/>
                    </p:oleObj>
                  </mc:Choice>
                  <mc:Fallback>
                    <p:oleObj name="Equation" r:id="rId12" imgW="393529" imgH="203112" progId="Equation.DSMT4">
                      <p:embed/>
                      <p:pic>
                        <p:nvPicPr>
                          <p:cNvPr id="0" name="Object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12" y="3840"/>
                            <a:ext cx="432" cy="22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57349" name="Group 55"/>
          <p:cNvGrpSpPr>
            <a:grpSpLocks/>
          </p:cNvGrpSpPr>
          <p:nvPr/>
        </p:nvGrpSpPr>
        <p:grpSpPr bwMode="auto">
          <a:xfrm>
            <a:off x="609600" y="2895600"/>
            <a:ext cx="4600575" cy="3341688"/>
            <a:chOff x="3006" y="1968"/>
            <a:chExt cx="2898" cy="2105"/>
          </a:xfrm>
        </p:grpSpPr>
        <p:sp>
          <p:nvSpPr>
            <p:cNvPr id="57353" name="Line 34"/>
            <p:cNvSpPr>
              <a:spLocks noChangeShapeType="1"/>
            </p:cNvSpPr>
            <p:nvPr/>
          </p:nvSpPr>
          <p:spPr bwMode="auto">
            <a:xfrm flipV="1">
              <a:off x="3006" y="3774"/>
              <a:ext cx="2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4" name="Freeform 37"/>
            <p:cNvSpPr>
              <a:spLocks/>
            </p:cNvSpPr>
            <p:nvPr/>
          </p:nvSpPr>
          <p:spPr bwMode="auto">
            <a:xfrm>
              <a:off x="3089" y="2995"/>
              <a:ext cx="1202" cy="740"/>
            </a:xfrm>
            <a:custGeom>
              <a:avLst/>
              <a:gdLst>
                <a:gd name="T0" fmla="*/ 0 w 953"/>
                <a:gd name="T1" fmla="*/ 106 h 1414"/>
                <a:gd name="T2" fmla="*/ 1036 w 953"/>
                <a:gd name="T3" fmla="*/ 86 h 1414"/>
                <a:gd name="T4" fmla="*/ 1950 w 953"/>
                <a:gd name="T5" fmla="*/ 14 h 1414"/>
                <a:gd name="T6" fmla="*/ 2412 w 953"/>
                <a:gd name="T7" fmla="*/ 1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5" name="Freeform 38"/>
            <p:cNvSpPr>
              <a:spLocks/>
            </p:cNvSpPr>
            <p:nvPr/>
          </p:nvSpPr>
          <p:spPr bwMode="auto">
            <a:xfrm flipH="1">
              <a:off x="4289" y="2995"/>
              <a:ext cx="1202" cy="740"/>
            </a:xfrm>
            <a:custGeom>
              <a:avLst/>
              <a:gdLst>
                <a:gd name="T0" fmla="*/ 0 w 953"/>
                <a:gd name="T1" fmla="*/ 106 h 1414"/>
                <a:gd name="T2" fmla="*/ 1036 w 953"/>
                <a:gd name="T3" fmla="*/ 86 h 1414"/>
                <a:gd name="T4" fmla="*/ 1950 w 953"/>
                <a:gd name="T5" fmla="*/ 14 h 1414"/>
                <a:gd name="T6" fmla="*/ 2412 w 953"/>
                <a:gd name="T7" fmla="*/ 1 h 14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1414"/>
                <a:gd name="T14" fmla="*/ 953 w 953"/>
                <a:gd name="T15" fmla="*/ 1414 h 14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3" h="1414">
                  <a:moveTo>
                    <a:pt x="0" y="1414"/>
                  </a:moveTo>
                  <a:cubicBezTo>
                    <a:pt x="140" y="1380"/>
                    <a:pt x="280" y="1346"/>
                    <a:pt x="409" y="1142"/>
                  </a:cubicBezTo>
                  <a:cubicBezTo>
                    <a:pt x="538" y="938"/>
                    <a:pt x="680" y="378"/>
                    <a:pt x="771" y="189"/>
                  </a:cubicBezTo>
                  <a:cubicBezTo>
                    <a:pt x="862" y="0"/>
                    <a:pt x="907" y="4"/>
                    <a:pt x="953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6" name="Line 40"/>
            <p:cNvSpPr>
              <a:spLocks noChangeShapeType="1"/>
            </p:cNvSpPr>
            <p:nvPr/>
          </p:nvSpPr>
          <p:spPr bwMode="auto">
            <a:xfrm>
              <a:off x="4280" y="1968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7357" name="Object 43"/>
            <p:cNvGraphicFramePr>
              <a:graphicFrameLocks noChangeAspect="1"/>
            </p:cNvGraphicFramePr>
            <p:nvPr/>
          </p:nvGraphicFramePr>
          <p:xfrm>
            <a:off x="4560" y="2544"/>
            <a:ext cx="1344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31" name="Equation" r:id="rId14" imgW="1193800" imgH="482600" progId="Equation.DSMT4">
                    <p:embed/>
                  </p:oleObj>
                </mc:Choice>
                <mc:Fallback>
                  <p:oleObj name="Equation" r:id="rId14" imgW="1193800" imgH="482600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0" y="2544"/>
                          <a:ext cx="1344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358" name="Line 45"/>
            <p:cNvSpPr>
              <a:spLocks noChangeShapeType="1"/>
            </p:cNvSpPr>
            <p:nvPr/>
          </p:nvSpPr>
          <p:spPr bwMode="auto">
            <a:xfrm flipH="1">
              <a:off x="4800" y="3072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7359" name="Object 47"/>
            <p:cNvGraphicFramePr>
              <a:graphicFrameLocks noChangeAspect="1"/>
            </p:cNvGraphicFramePr>
            <p:nvPr/>
          </p:nvGraphicFramePr>
          <p:xfrm>
            <a:off x="4217" y="3840"/>
            <a:ext cx="137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32" name="Equation" r:id="rId16" imgW="126725" imgH="177415" progId="Equation.DSMT4">
                    <p:embed/>
                  </p:oleObj>
                </mc:Choice>
                <mc:Fallback>
                  <p:oleObj name="Equation" r:id="rId16" imgW="126725" imgH="177415" progId="Equation.DSMT4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7" y="3840"/>
                          <a:ext cx="137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360" name="Line 48"/>
            <p:cNvSpPr>
              <a:spLocks noChangeShapeType="1"/>
            </p:cNvSpPr>
            <p:nvPr/>
          </p:nvSpPr>
          <p:spPr bwMode="auto">
            <a:xfrm flipH="1">
              <a:off x="3865" y="3312"/>
              <a:ext cx="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1" name="Line 49"/>
            <p:cNvSpPr>
              <a:spLocks noChangeShapeType="1"/>
            </p:cNvSpPr>
            <p:nvPr/>
          </p:nvSpPr>
          <p:spPr bwMode="auto">
            <a:xfrm flipH="1">
              <a:off x="4681" y="3264"/>
              <a:ext cx="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7362" name="Object 50"/>
            <p:cNvGraphicFramePr>
              <a:graphicFrameLocks noChangeAspect="1"/>
            </p:cNvGraphicFramePr>
            <p:nvPr/>
          </p:nvGraphicFramePr>
          <p:xfrm>
            <a:off x="4497" y="3840"/>
            <a:ext cx="480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33" name="Equation" r:id="rId17" imgW="418918" imgH="203112" progId="Equation.DSMT4">
                    <p:embed/>
                  </p:oleObj>
                </mc:Choice>
                <mc:Fallback>
                  <p:oleObj name="Equation" r:id="rId17" imgW="418918" imgH="203112" progId="Equation.DSMT4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7" y="3840"/>
                          <a:ext cx="480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63" name="Object 51"/>
            <p:cNvGraphicFramePr>
              <a:graphicFrameLocks noChangeAspect="1"/>
            </p:cNvGraphicFramePr>
            <p:nvPr/>
          </p:nvGraphicFramePr>
          <p:xfrm>
            <a:off x="3681" y="3840"/>
            <a:ext cx="432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34" name="Equation" r:id="rId18" imgW="393529" imgH="203112" progId="Equation.DSMT4">
                    <p:embed/>
                  </p:oleObj>
                </mc:Choice>
                <mc:Fallback>
                  <p:oleObj name="Equation" r:id="rId18" imgW="393529" imgH="203112" progId="Equation.DSMT4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1" y="3840"/>
                          <a:ext cx="432" cy="2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7350" name="Object 5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35" name="Equation" r:id="rId19" imgW="435285" imgH="677109" progId="Equation.DSMT4">
                  <p:embed/>
                </p:oleObj>
              </mc:Choice>
              <mc:Fallback>
                <p:oleObj name="Equation" r:id="rId19" imgW="435285" imgH="677109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Rectangle 71"/>
          <p:cNvSpPr>
            <a:spLocks noChangeArrowheads="1"/>
          </p:cNvSpPr>
          <p:nvPr/>
        </p:nvSpPr>
        <p:spPr bwMode="auto">
          <a:xfrm>
            <a:off x="5076825" y="1628775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>
              <a:latin typeface="Times New Roman" panose="02020603050405020304" pitchFamily="18" charset="0"/>
              <a:ea typeface="Gulim" pitchFamily="34" charset="-127"/>
            </a:endParaRPr>
          </a:p>
        </p:txBody>
      </p:sp>
      <p:pic>
        <p:nvPicPr>
          <p:cNvPr id="57352" name="Picture 75" descr="j030125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3141663"/>
            <a:ext cx="1223963" cy="10461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Measurement error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Measurement error is considered to be the difference between a value measured and the true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CDB48E-DF72-4969-82EB-51F7C97C6C00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 txBox="1">
            <a:spLocks noChangeArrowheads="1"/>
          </p:cNvSpPr>
          <p:nvPr/>
        </p:nvSpPr>
        <p:spPr bwMode="auto">
          <a:xfrm>
            <a:off x="609600" y="457200"/>
            <a:ext cx="77724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>
                <a:solidFill>
                  <a:schemeClr val="tx2"/>
                </a:solidFill>
                <a:ea typeface="Gulim" pitchFamily="34" charset="-127"/>
              </a:rPr>
              <a:t>Minimum Variance Estimate</a:t>
            </a:r>
          </a:p>
        </p:txBody>
      </p:sp>
      <p:sp>
        <p:nvSpPr>
          <p:cNvPr id="59396" name="Rectangle 3"/>
          <p:cNvSpPr txBox="1">
            <a:spLocks noChangeArrowheads="1"/>
          </p:cNvSpPr>
          <p:nvPr/>
        </p:nvSpPr>
        <p:spPr bwMode="auto">
          <a:xfrm>
            <a:off x="468313" y="1268413"/>
            <a:ext cx="79184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 sz="1800">
                <a:ea typeface="Gulim" pitchFamily="34" charset="-127"/>
              </a:rPr>
              <a:t>An unbiased estimate whose variance is smaller than any other unbiased estimate:  </a:t>
            </a:r>
            <a:r>
              <a:rPr lang="en-US" altLang="ko-KR" sz="1800" b="1">
                <a:ea typeface="Gulim" pitchFamily="34" charset="-127"/>
              </a:rPr>
              <a:t>minimum variance unbised estimate (MVUE)</a:t>
            </a:r>
          </a:p>
          <a:p>
            <a:pPr eaLnBrk="1" hangingPunct="1"/>
            <a:endParaRPr lang="en-US" altLang="ko-KR" sz="1800" b="1">
              <a:ea typeface="Gulim" pitchFamily="34" charset="-127"/>
            </a:endParaRPr>
          </a:p>
          <a:p>
            <a:pPr eaLnBrk="1" hangingPunct="1"/>
            <a:r>
              <a:rPr lang="en-US" altLang="ko-KR" sz="1800">
                <a:ea typeface="Gulim" pitchFamily="34" charset="-127"/>
              </a:rPr>
              <a:t>Relative efficiency</a:t>
            </a: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eaLnBrk="1" hangingPunct="1"/>
            <a:r>
              <a:rPr lang="en-US" altLang="ko-KR" sz="1800">
                <a:ea typeface="Gulim" pitchFamily="34" charset="-127"/>
              </a:rPr>
              <a:t>Mean squared error (MSE)</a:t>
            </a: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eaLnBrk="1" hangingPunct="1"/>
            <a:endParaRPr lang="en-US" altLang="ko-KR" sz="1800">
              <a:ea typeface="Gulim" pitchFamily="34" charset="-127"/>
            </a:endParaRPr>
          </a:p>
          <a:p>
            <a:pPr lvl="1" eaLnBrk="1" hangingPunct="1"/>
            <a:r>
              <a:rPr lang="en-US" altLang="ko-KR" sz="1600">
                <a:ea typeface="Gulim" pitchFamily="34" charset="-127"/>
              </a:rPr>
              <a:t>How is it decomposed ?</a:t>
            </a:r>
          </a:p>
          <a:p>
            <a:pPr lvl="1" eaLnBrk="1" hangingPunct="1"/>
            <a:r>
              <a:rPr lang="en-US" altLang="ko-KR" sz="1600">
                <a:ea typeface="Gulim" pitchFamily="34" charset="-127"/>
              </a:rPr>
              <a:t>Why is it useful ?</a:t>
            </a:r>
          </a:p>
          <a:p>
            <a:pPr lvl="1" eaLnBrk="1" hangingPunct="1"/>
            <a:endParaRPr lang="en-US" altLang="ko-KR" sz="1600">
              <a:ea typeface="Gulim" pitchFamily="34" charset="-127"/>
            </a:endParaRPr>
          </a:p>
        </p:txBody>
      </p:sp>
      <p:graphicFrame>
        <p:nvGraphicFramePr>
          <p:cNvPr id="59397" name="Object 6"/>
          <p:cNvGraphicFramePr>
            <a:graphicFrameLocks noChangeAspect="1"/>
          </p:cNvGraphicFramePr>
          <p:nvPr/>
        </p:nvGraphicFramePr>
        <p:xfrm>
          <a:off x="1581150" y="2743200"/>
          <a:ext cx="5599113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9" name="Equation" r:id="rId3" imgW="3136900" imgH="736600" progId="Equation.DSMT4">
                  <p:embed/>
                </p:oleObj>
              </mc:Choice>
              <mc:Fallback>
                <p:oleObj name="Equation" r:id="rId3" imgW="3136900" imgH="736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50" y="2743200"/>
                        <a:ext cx="5599113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8" name="Object 17"/>
          <p:cNvGraphicFramePr>
            <a:graphicFrameLocks noChangeAspect="1"/>
          </p:cNvGraphicFramePr>
          <p:nvPr/>
        </p:nvGraphicFramePr>
        <p:xfrm>
          <a:off x="3657600" y="4495800"/>
          <a:ext cx="2590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0" name="Equation" r:id="rId5" imgW="1244600" imgH="304800" progId="Equation.DSMT4">
                  <p:embed/>
                </p:oleObj>
              </mc:Choice>
              <mc:Fallback>
                <p:oleObj name="Equation" r:id="rId5" imgW="1244600" imgH="304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495800"/>
                        <a:ext cx="25908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3200" smtClean="0">
                <a:ea typeface="Gulim" pitchFamily="34" charset="-127"/>
              </a:rPr>
              <a:t>Is Minimum Variance always better?</a:t>
            </a:r>
          </a:p>
        </p:txBody>
      </p:sp>
      <p:grpSp>
        <p:nvGrpSpPr>
          <p:cNvPr id="60419" name="Group 38"/>
          <p:cNvGrpSpPr>
            <a:grpSpLocks/>
          </p:cNvGrpSpPr>
          <p:nvPr/>
        </p:nvGrpSpPr>
        <p:grpSpPr bwMode="auto">
          <a:xfrm>
            <a:off x="1384300" y="2286000"/>
            <a:ext cx="6997700" cy="3959225"/>
            <a:chOff x="872" y="1323"/>
            <a:chExt cx="4408" cy="2494"/>
          </a:xfrm>
        </p:grpSpPr>
        <p:sp>
          <p:nvSpPr>
            <p:cNvPr id="60420" name="Line 11"/>
            <p:cNvSpPr>
              <a:spLocks noChangeShapeType="1"/>
            </p:cNvSpPr>
            <p:nvPr/>
          </p:nvSpPr>
          <p:spPr bwMode="auto">
            <a:xfrm>
              <a:off x="2640" y="1440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1" name="Line 21"/>
            <p:cNvSpPr>
              <a:spLocks noChangeShapeType="1"/>
            </p:cNvSpPr>
            <p:nvPr/>
          </p:nvSpPr>
          <p:spPr bwMode="auto">
            <a:xfrm>
              <a:off x="3120" y="1488"/>
              <a:ext cx="0" cy="187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" name="Line 5"/>
            <p:cNvSpPr>
              <a:spLocks noChangeShapeType="1"/>
            </p:cNvSpPr>
            <p:nvPr/>
          </p:nvSpPr>
          <p:spPr bwMode="auto">
            <a:xfrm flipV="1">
              <a:off x="1374" y="3054"/>
              <a:ext cx="2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0423" name="Object 7"/>
            <p:cNvGraphicFramePr>
              <a:graphicFrameLocks noChangeAspect="1"/>
            </p:cNvGraphicFramePr>
            <p:nvPr/>
          </p:nvGraphicFramePr>
          <p:xfrm>
            <a:off x="3900" y="3078"/>
            <a:ext cx="165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84" name="Equation" r:id="rId4" imgW="126835" imgH="139518" progId="Equation.DSMT4">
                    <p:embed/>
                  </p:oleObj>
                </mc:Choice>
                <mc:Fallback>
                  <p:oleObj name="Equation" r:id="rId4" imgW="126835" imgH="139518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0" y="3078"/>
                          <a:ext cx="165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0424" name="Group 19"/>
            <p:cNvGrpSpPr>
              <a:grpSpLocks/>
            </p:cNvGrpSpPr>
            <p:nvPr/>
          </p:nvGrpSpPr>
          <p:grpSpPr bwMode="auto">
            <a:xfrm>
              <a:off x="1632" y="2275"/>
              <a:ext cx="2402" cy="740"/>
              <a:chOff x="1697" y="3112"/>
              <a:chExt cx="2402" cy="740"/>
            </a:xfrm>
          </p:grpSpPr>
          <p:sp>
            <p:nvSpPr>
              <p:cNvPr id="60442" name="Freeform 8"/>
              <p:cNvSpPr>
                <a:spLocks/>
              </p:cNvSpPr>
              <p:nvPr/>
            </p:nvSpPr>
            <p:spPr bwMode="auto">
              <a:xfrm>
                <a:off x="1697" y="3112"/>
                <a:ext cx="1202" cy="740"/>
              </a:xfrm>
              <a:custGeom>
                <a:avLst/>
                <a:gdLst>
                  <a:gd name="T0" fmla="*/ 0 w 953"/>
                  <a:gd name="T1" fmla="*/ 106 h 1414"/>
                  <a:gd name="T2" fmla="*/ 1036 w 953"/>
                  <a:gd name="T3" fmla="*/ 86 h 1414"/>
                  <a:gd name="T4" fmla="*/ 1950 w 953"/>
                  <a:gd name="T5" fmla="*/ 14 h 1414"/>
                  <a:gd name="T6" fmla="*/ 2412 w 953"/>
                  <a:gd name="T7" fmla="*/ 1 h 14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3"/>
                  <a:gd name="T13" fmla="*/ 0 h 1414"/>
                  <a:gd name="T14" fmla="*/ 953 w 953"/>
                  <a:gd name="T15" fmla="*/ 1414 h 14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3" h="1414">
                    <a:moveTo>
                      <a:pt x="0" y="1414"/>
                    </a:moveTo>
                    <a:cubicBezTo>
                      <a:pt x="140" y="1380"/>
                      <a:pt x="280" y="1346"/>
                      <a:pt x="409" y="1142"/>
                    </a:cubicBezTo>
                    <a:cubicBezTo>
                      <a:pt x="538" y="938"/>
                      <a:pt x="680" y="378"/>
                      <a:pt x="771" y="189"/>
                    </a:cubicBezTo>
                    <a:cubicBezTo>
                      <a:pt x="862" y="0"/>
                      <a:pt x="907" y="4"/>
                      <a:pt x="953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3" name="Freeform 9"/>
              <p:cNvSpPr>
                <a:spLocks/>
              </p:cNvSpPr>
              <p:nvPr/>
            </p:nvSpPr>
            <p:spPr bwMode="auto">
              <a:xfrm flipH="1">
                <a:off x="2897" y="3112"/>
                <a:ext cx="1202" cy="740"/>
              </a:xfrm>
              <a:custGeom>
                <a:avLst/>
                <a:gdLst>
                  <a:gd name="T0" fmla="*/ 0 w 953"/>
                  <a:gd name="T1" fmla="*/ 106 h 1414"/>
                  <a:gd name="T2" fmla="*/ 1036 w 953"/>
                  <a:gd name="T3" fmla="*/ 86 h 1414"/>
                  <a:gd name="T4" fmla="*/ 1950 w 953"/>
                  <a:gd name="T5" fmla="*/ 14 h 1414"/>
                  <a:gd name="T6" fmla="*/ 2412 w 953"/>
                  <a:gd name="T7" fmla="*/ 1 h 14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3"/>
                  <a:gd name="T13" fmla="*/ 0 h 1414"/>
                  <a:gd name="T14" fmla="*/ 953 w 953"/>
                  <a:gd name="T15" fmla="*/ 1414 h 14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3" h="1414">
                    <a:moveTo>
                      <a:pt x="0" y="1414"/>
                    </a:moveTo>
                    <a:cubicBezTo>
                      <a:pt x="140" y="1380"/>
                      <a:pt x="280" y="1346"/>
                      <a:pt x="409" y="1142"/>
                    </a:cubicBezTo>
                    <a:cubicBezTo>
                      <a:pt x="538" y="938"/>
                      <a:pt x="680" y="378"/>
                      <a:pt x="771" y="189"/>
                    </a:cubicBezTo>
                    <a:cubicBezTo>
                      <a:pt x="862" y="0"/>
                      <a:pt x="907" y="4"/>
                      <a:pt x="953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0425" name="Group 18"/>
            <p:cNvGrpSpPr>
              <a:grpSpLocks/>
            </p:cNvGrpSpPr>
            <p:nvPr/>
          </p:nvGrpSpPr>
          <p:grpSpPr bwMode="auto">
            <a:xfrm>
              <a:off x="2448" y="1536"/>
              <a:ext cx="1344" cy="1488"/>
              <a:chOff x="2216" y="2373"/>
              <a:chExt cx="1344" cy="1488"/>
            </a:xfrm>
          </p:grpSpPr>
          <p:sp>
            <p:nvSpPr>
              <p:cNvPr id="60440" name="Freeform 6"/>
              <p:cNvSpPr>
                <a:spLocks/>
              </p:cNvSpPr>
              <p:nvPr/>
            </p:nvSpPr>
            <p:spPr bwMode="auto">
              <a:xfrm>
                <a:off x="2216" y="2373"/>
                <a:ext cx="672" cy="1488"/>
              </a:xfrm>
              <a:custGeom>
                <a:avLst/>
                <a:gdLst>
                  <a:gd name="T0" fmla="*/ 0 w 953"/>
                  <a:gd name="T1" fmla="*/ 1734 h 1414"/>
                  <a:gd name="T2" fmla="*/ 101 w 953"/>
                  <a:gd name="T3" fmla="*/ 1401 h 1414"/>
                  <a:gd name="T4" fmla="*/ 191 w 953"/>
                  <a:gd name="T5" fmla="*/ 232 h 1414"/>
                  <a:gd name="T6" fmla="*/ 236 w 953"/>
                  <a:gd name="T7" fmla="*/ 8 h 14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3"/>
                  <a:gd name="T13" fmla="*/ 0 h 1414"/>
                  <a:gd name="T14" fmla="*/ 953 w 953"/>
                  <a:gd name="T15" fmla="*/ 1414 h 14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3" h="1414">
                    <a:moveTo>
                      <a:pt x="0" y="1414"/>
                    </a:moveTo>
                    <a:cubicBezTo>
                      <a:pt x="140" y="1380"/>
                      <a:pt x="280" y="1346"/>
                      <a:pt x="409" y="1142"/>
                    </a:cubicBezTo>
                    <a:cubicBezTo>
                      <a:pt x="538" y="938"/>
                      <a:pt x="680" y="378"/>
                      <a:pt x="771" y="189"/>
                    </a:cubicBezTo>
                    <a:cubicBezTo>
                      <a:pt x="862" y="0"/>
                      <a:pt x="907" y="4"/>
                      <a:pt x="953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1" name="Freeform 10"/>
              <p:cNvSpPr>
                <a:spLocks/>
              </p:cNvSpPr>
              <p:nvPr/>
            </p:nvSpPr>
            <p:spPr bwMode="auto">
              <a:xfrm flipH="1">
                <a:off x="2888" y="2373"/>
                <a:ext cx="672" cy="1488"/>
              </a:xfrm>
              <a:custGeom>
                <a:avLst/>
                <a:gdLst>
                  <a:gd name="T0" fmla="*/ 0 w 953"/>
                  <a:gd name="T1" fmla="*/ 1734 h 1414"/>
                  <a:gd name="T2" fmla="*/ 101 w 953"/>
                  <a:gd name="T3" fmla="*/ 1401 h 1414"/>
                  <a:gd name="T4" fmla="*/ 191 w 953"/>
                  <a:gd name="T5" fmla="*/ 232 h 1414"/>
                  <a:gd name="T6" fmla="*/ 236 w 953"/>
                  <a:gd name="T7" fmla="*/ 8 h 14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53"/>
                  <a:gd name="T13" fmla="*/ 0 h 1414"/>
                  <a:gd name="T14" fmla="*/ 953 w 953"/>
                  <a:gd name="T15" fmla="*/ 1414 h 14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53" h="1414">
                    <a:moveTo>
                      <a:pt x="0" y="1414"/>
                    </a:moveTo>
                    <a:cubicBezTo>
                      <a:pt x="140" y="1380"/>
                      <a:pt x="280" y="1346"/>
                      <a:pt x="409" y="1142"/>
                    </a:cubicBezTo>
                    <a:cubicBezTo>
                      <a:pt x="538" y="938"/>
                      <a:pt x="680" y="378"/>
                      <a:pt x="771" y="189"/>
                    </a:cubicBezTo>
                    <a:cubicBezTo>
                      <a:pt x="862" y="0"/>
                      <a:pt x="907" y="4"/>
                      <a:pt x="953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60426" name="Object 12"/>
            <p:cNvGraphicFramePr>
              <a:graphicFrameLocks noChangeAspect="1"/>
            </p:cNvGraphicFramePr>
            <p:nvPr/>
          </p:nvGraphicFramePr>
          <p:xfrm>
            <a:off x="2455" y="3051"/>
            <a:ext cx="137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85" name="Equation" r:id="rId6" imgW="126725" imgH="177415" progId="Equation.DSMT4">
                    <p:embed/>
                  </p:oleObj>
                </mc:Choice>
                <mc:Fallback>
                  <p:oleObj name="Equation" r:id="rId6" imgW="126725" imgH="177415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5" y="3051"/>
                          <a:ext cx="137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427" name="Object 13"/>
            <p:cNvGraphicFramePr>
              <a:graphicFrameLocks noChangeAspect="1"/>
            </p:cNvGraphicFramePr>
            <p:nvPr/>
          </p:nvGraphicFramePr>
          <p:xfrm>
            <a:off x="4040" y="1323"/>
            <a:ext cx="1240" cy="5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86" name="Equation" r:id="rId8" imgW="1193800" imgH="482600" progId="Equation.DSMT4">
                    <p:embed/>
                  </p:oleObj>
                </mc:Choice>
                <mc:Fallback>
                  <p:oleObj name="Equation" r:id="rId8" imgW="1193800" imgH="4826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0" y="1323"/>
                          <a:ext cx="1240" cy="5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428" name="Object 14"/>
            <p:cNvGraphicFramePr>
              <a:graphicFrameLocks noChangeAspect="1"/>
            </p:cNvGraphicFramePr>
            <p:nvPr/>
          </p:nvGraphicFramePr>
          <p:xfrm>
            <a:off x="872" y="1536"/>
            <a:ext cx="1344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87" name="Equation" r:id="rId10" imgW="1193800" imgH="482600" progId="Equation.DSMT4">
                    <p:embed/>
                  </p:oleObj>
                </mc:Choice>
                <mc:Fallback>
                  <p:oleObj name="Equation" r:id="rId10" imgW="1193800" imgH="482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2" y="1536"/>
                          <a:ext cx="1344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429" name="Line 15"/>
            <p:cNvSpPr>
              <a:spLocks noChangeShapeType="1"/>
            </p:cNvSpPr>
            <p:nvPr/>
          </p:nvSpPr>
          <p:spPr bwMode="auto">
            <a:xfrm flipH="1">
              <a:off x="3264" y="1536"/>
              <a:ext cx="76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0" name="Line 16"/>
            <p:cNvSpPr>
              <a:spLocks noChangeShapeType="1"/>
            </p:cNvSpPr>
            <p:nvPr/>
          </p:nvSpPr>
          <p:spPr bwMode="auto">
            <a:xfrm>
              <a:off x="1680" y="2064"/>
              <a:ext cx="576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1" name="Line 20"/>
            <p:cNvSpPr>
              <a:spLocks noChangeShapeType="1"/>
            </p:cNvSpPr>
            <p:nvPr/>
          </p:nvSpPr>
          <p:spPr bwMode="auto">
            <a:xfrm>
              <a:off x="2832" y="2187"/>
              <a:ext cx="0" cy="105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2" name="Line 22"/>
            <p:cNvSpPr>
              <a:spLocks noChangeShapeType="1"/>
            </p:cNvSpPr>
            <p:nvPr/>
          </p:nvSpPr>
          <p:spPr bwMode="auto">
            <a:xfrm>
              <a:off x="2640" y="3147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3" name="Line 23"/>
            <p:cNvSpPr>
              <a:spLocks noChangeShapeType="1"/>
            </p:cNvSpPr>
            <p:nvPr/>
          </p:nvSpPr>
          <p:spPr bwMode="auto">
            <a:xfrm>
              <a:off x="2640" y="329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4" name="Line 24"/>
            <p:cNvSpPr>
              <a:spLocks noChangeShapeType="1"/>
            </p:cNvSpPr>
            <p:nvPr/>
          </p:nvSpPr>
          <p:spPr bwMode="auto">
            <a:xfrm flipV="1">
              <a:off x="2736" y="3147"/>
              <a:ext cx="0" cy="4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5" name="Line 26"/>
            <p:cNvSpPr>
              <a:spLocks noChangeShapeType="1"/>
            </p:cNvSpPr>
            <p:nvPr/>
          </p:nvSpPr>
          <p:spPr bwMode="auto">
            <a:xfrm flipH="1" flipV="1">
              <a:off x="2976" y="3291"/>
              <a:ext cx="144" cy="3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0436" name="Object 31"/>
            <p:cNvGraphicFramePr>
              <a:graphicFrameLocks noChangeAspect="1"/>
            </p:cNvGraphicFramePr>
            <p:nvPr/>
          </p:nvGraphicFramePr>
          <p:xfrm>
            <a:off x="3168" y="3552"/>
            <a:ext cx="768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88" name="Equation" r:id="rId12" imgW="698500" imgH="241300" progId="Equation.DSMT4">
                    <p:embed/>
                  </p:oleObj>
                </mc:Choice>
                <mc:Fallback>
                  <p:oleObj name="Equation" r:id="rId12" imgW="698500" imgH="241300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8" y="3552"/>
                          <a:ext cx="768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437" name="Object 35"/>
            <p:cNvGraphicFramePr>
              <a:graphicFrameLocks noChangeAspect="1"/>
            </p:cNvGraphicFramePr>
            <p:nvPr/>
          </p:nvGraphicFramePr>
          <p:xfrm>
            <a:off x="2168" y="3537"/>
            <a:ext cx="712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89" name="Equation" r:id="rId14" imgW="672808" imgH="241195" progId="Equation.DSMT4">
                    <p:embed/>
                  </p:oleObj>
                </mc:Choice>
                <mc:Fallback>
                  <p:oleObj name="Equation" r:id="rId14" imgW="672808" imgH="241195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8" y="3537"/>
                          <a:ext cx="712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438" name="Object 36"/>
            <p:cNvGraphicFramePr>
              <a:graphicFrameLocks noChangeAspect="1"/>
            </p:cNvGraphicFramePr>
            <p:nvPr/>
          </p:nvGraphicFramePr>
          <p:xfrm>
            <a:off x="2832" y="2832"/>
            <a:ext cx="15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90" name="Equation" r:id="rId16" imgW="152334" imgH="241195" progId="Equation.DSMT4">
                    <p:embed/>
                  </p:oleObj>
                </mc:Choice>
                <mc:Fallback>
                  <p:oleObj name="Equation" r:id="rId16" imgW="152334" imgH="241195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2832"/>
                          <a:ext cx="15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439" name="Object 37"/>
            <p:cNvGraphicFramePr>
              <a:graphicFrameLocks noChangeAspect="1"/>
            </p:cNvGraphicFramePr>
            <p:nvPr/>
          </p:nvGraphicFramePr>
          <p:xfrm>
            <a:off x="3120" y="2832"/>
            <a:ext cx="16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91" name="Equation" r:id="rId18" imgW="164957" imgH="241091" progId="Equation.DSMT4">
                    <p:embed/>
                  </p:oleObj>
                </mc:Choice>
                <mc:Fallback>
                  <p:oleObj name="Equation" r:id="rId18" imgW="164957" imgH="241091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2832"/>
                          <a:ext cx="16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Gulim" pitchFamily="34" charset="-127"/>
              </a:rPr>
              <a:t>The Method of Moments</a:t>
            </a:r>
            <a:endParaRPr lang="en-US" altLang="en-US" smtClean="0"/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For one parameter estimation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274FD3-256F-4417-981A-FEAD5365B537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62469" name="Object 7"/>
          <p:cNvGraphicFramePr>
            <a:graphicFrameLocks noChangeAspect="1"/>
          </p:cNvGraphicFramePr>
          <p:nvPr/>
        </p:nvGraphicFramePr>
        <p:xfrm>
          <a:off x="955675" y="3048000"/>
          <a:ext cx="7872413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5" name="Equation" r:id="rId3" imgW="3657600" imgH="1168400" progId="Equation.DSMT4">
                  <p:embed/>
                </p:oleObj>
              </mc:Choice>
              <mc:Fallback>
                <p:oleObj name="Equation" r:id="rId3" imgW="3657600" imgH="1168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3048000"/>
                        <a:ext cx="7872413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Gulim" pitchFamily="34" charset="-127"/>
              </a:rPr>
              <a:t>The Method of Moments</a:t>
            </a:r>
            <a:endParaRPr lang="en-US" altLang="en-US" smtClean="0"/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For two parameters estimation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3A3B11-ED82-4CDA-8C16-FD30D3538BF2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1143000" y="3200400"/>
          <a:ext cx="6632575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9" name="Equation" r:id="rId3" imgW="3530600" imgH="914400" progId="Equation.DSMT4">
                  <p:embed/>
                </p:oleObj>
              </mc:Choice>
              <mc:Fallback>
                <p:oleObj name="Equation" r:id="rId3" imgW="3530600" imgH="914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00400"/>
                        <a:ext cx="6632575" cy="171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E0BEA0-3A81-43CC-B90A-156AC5725AF6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4515" name="Rectangle 3"/>
          <p:cNvSpPr txBox="1">
            <a:spLocks noChangeArrowheads="1"/>
          </p:cNvSpPr>
          <p:nvPr/>
        </p:nvSpPr>
        <p:spPr bwMode="auto">
          <a:xfrm>
            <a:off x="684213" y="1341438"/>
            <a:ext cx="8062912" cy="46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ko-KR" sz="2000">
                <a:ea typeface="Gulim" pitchFamily="34" charset="-127"/>
              </a:rPr>
              <a:t>Examples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000">
                <a:ea typeface="Gulim" pitchFamily="34" charset="-127"/>
              </a:rPr>
              <a:t>    -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2000">
              <a:ea typeface="Gulim" pitchFamily="34" charset="-127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2000">
              <a:ea typeface="Gulim" pitchFamily="34" charset="-127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2000">
              <a:ea typeface="Gulim" pitchFamily="34" charset="-127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2000">
              <a:ea typeface="Gulim" pitchFamily="34" charset="-127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000">
                <a:ea typeface="Gulim" pitchFamily="34" charset="-127"/>
              </a:rPr>
              <a:t>    -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2000">
              <a:ea typeface="Gulim" pitchFamily="34" charset="-127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2000">
              <a:ea typeface="Gulim" pitchFamily="34" charset="-127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2000">
              <a:ea typeface="Gulim" pitchFamily="34" charset="-127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000">
                <a:ea typeface="Gulim" pitchFamily="34" charset="-127"/>
              </a:rPr>
              <a:t>		</a:t>
            </a:r>
          </a:p>
          <a:p>
            <a:pPr eaLnBrk="1" hangingPunct="1">
              <a:lnSpc>
                <a:spcPct val="90000"/>
              </a:lnSpc>
            </a:pPr>
            <a:endParaRPr lang="en-US" altLang="ko-KR" sz="2000">
              <a:ea typeface="Gulim" pitchFamily="34" charset="-127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>
                <a:ea typeface="Gulim" pitchFamily="34" charset="-127"/>
              </a:rPr>
              <a:t>What if the distribution is exponential with the parameter      ? </a:t>
            </a:r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89974"/>
              </p:ext>
            </p:extLst>
          </p:nvPr>
        </p:nvGraphicFramePr>
        <p:xfrm>
          <a:off x="1470025" y="1828800"/>
          <a:ext cx="6702425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4" name="Equation" r:id="rId3" imgW="3835080" imgH="698400" progId="Equation.DSMT4">
                  <p:embed/>
                </p:oleObj>
              </mc:Choice>
              <mc:Fallback>
                <p:oleObj name="Equation" r:id="rId3" imgW="3835080" imgH="698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025" y="1828800"/>
                        <a:ext cx="6702425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6"/>
          <p:cNvGraphicFramePr>
            <a:graphicFrameLocks noChangeAspect="1"/>
          </p:cNvGraphicFramePr>
          <p:nvPr/>
        </p:nvGraphicFramePr>
        <p:xfrm>
          <a:off x="1406525" y="3429000"/>
          <a:ext cx="6684963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5" name="Equation" r:id="rId5" imgW="3594100" imgH="838200" progId="Equation.DSMT4">
                  <p:embed/>
                </p:oleObj>
              </mc:Choice>
              <mc:Fallback>
                <p:oleObj name="Equation" r:id="rId5" imgW="3594100" imgH="838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3429000"/>
                        <a:ext cx="6684963" cy="156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8" name="Object 7"/>
          <p:cNvGraphicFramePr>
            <a:graphicFrameLocks noChangeAspect="1"/>
          </p:cNvGraphicFramePr>
          <p:nvPr/>
        </p:nvGraphicFramePr>
        <p:xfrm>
          <a:off x="7239000" y="5334000"/>
          <a:ext cx="3000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6" name="Equation" r:id="rId7" imgW="139579" imgH="177646" progId="Equation.DSMT4">
                  <p:embed/>
                </p:oleObj>
              </mc:Choice>
              <mc:Fallback>
                <p:oleObj name="Equation" r:id="rId7" imgW="139579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334000"/>
                        <a:ext cx="3000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330049-F59C-4C79-B5CC-E0286E390653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>
                <a:solidFill>
                  <a:schemeClr val="tx2"/>
                </a:solidFill>
                <a:ea typeface="Gulim" pitchFamily="34" charset="-127"/>
              </a:rPr>
              <a:t>Maximum Likelihood Estimates</a:t>
            </a:r>
          </a:p>
        </p:txBody>
      </p:sp>
      <p:sp>
        <p:nvSpPr>
          <p:cNvPr id="65540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0629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 sz="2400" b="1">
                <a:ea typeface="Gulim" pitchFamily="34" charset="-127"/>
              </a:rPr>
              <a:t>Maximum Likelihood Estimate for One Parameter</a:t>
            </a:r>
          </a:p>
          <a:p>
            <a:pPr lvl="1" eaLnBrk="1" hangingPunct="1"/>
            <a:endParaRPr lang="en-US" altLang="ko-KR" sz="2400" b="1">
              <a:ea typeface="Gulim" pitchFamily="34" charset="-127"/>
            </a:endParaRPr>
          </a:p>
        </p:txBody>
      </p:sp>
      <p:graphicFrame>
        <p:nvGraphicFramePr>
          <p:cNvPr id="65541" name="Object 0"/>
          <p:cNvGraphicFramePr>
            <a:graphicFrameLocks noChangeAspect="1"/>
          </p:cNvGraphicFramePr>
          <p:nvPr/>
        </p:nvGraphicFramePr>
        <p:xfrm>
          <a:off x="1071563" y="2730500"/>
          <a:ext cx="7534275" cy="254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7" name="Equation" r:id="rId3" imgW="4140200" imgH="1397000" progId="Equation.DSMT4">
                  <p:embed/>
                </p:oleObj>
              </mc:Choice>
              <mc:Fallback>
                <p:oleObj name="Equation" r:id="rId3" imgW="4140200" imgH="13970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2730500"/>
                        <a:ext cx="7534275" cy="254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90805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ko-KR" sz="2400" b="1" smtClean="0">
                <a:ea typeface="Gulim" pitchFamily="34" charset="-127"/>
              </a:rPr>
              <a:t>Example</a:t>
            </a:r>
          </a:p>
          <a:p>
            <a:pPr eaLnBrk="1" hangingPunct="1">
              <a:buFontTx/>
              <a:buNone/>
            </a:pPr>
            <a:r>
              <a:rPr lang="en-US" altLang="ko-KR" sz="2000" smtClean="0">
                <a:ea typeface="Gulim" pitchFamily="34" charset="-127"/>
              </a:rPr>
              <a:t>    -</a:t>
            </a:r>
          </a:p>
          <a:p>
            <a:pPr eaLnBrk="1" hangingPunct="1">
              <a:buFontTx/>
              <a:buNone/>
            </a:pPr>
            <a:endParaRPr lang="en-US" altLang="ko-KR" sz="2000" smtClean="0">
              <a:ea typeface="Gulim" pitchFamily="34" charset="-127"/>
            </a:endParaRPr>
          </a:p>
          <a:p>
            <a:pPr eaLnBrk="1" hangingPunct="1">
              <a:buFontTx/>
              <a:buNone/>
            </a:pPr>
            <a:r>
              <a:rPr lang="en-US" altLang="ko-KR" sz="2000" smtClean="0">
                <a:ea typeface="Gulim" pitchFamily="34" charset="-127"/>
              </a:rPr>
              <a:t>    </a:t>
            </a:r>
          </a:p>
          <a:p>
            <a:pPr eaLnBrk="1" hangingPunct="1">
              <a:buFontTx/>
              <a:buNone/>
            </a:pPr>
            <a:r>
              <a:rPr lang="en-US" altLang="ko-KR" sz="2000" smtClean="0">
                <a:ea typeface="Gulim" pitchFamily="34" charset="-127"/>
              </a:rPr>
              <a:t>	-</a:t>
            </a:r>
          </a:p>
          <a:p>
            <a:pPr eaLnBrk="1" hangingPunct="1">
              <a:buFontTx/>
              <a:buNone/>
            </a:pPr>
            <a:endParaRPr lang="en-US" altLang="ko-KR" sz="2000" smtClean="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2000" smtClean="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2000" smtClean="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2000" smtClean="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2000" smtClean="0">
              <a:ea typeface="Gulim" pitchFamily="34" charset="-127"/>
            </a:endParaRPr>
          </a:p>
          <a:p>
            <a:pPr eaLnBrk="1" hangingPunct="1">
              <a:buFontTx/>
              <a:buNone/>
            </a:pPr>
            <a:r>
              <a:rPr lang="en-US" altLang="ko-KR" sz="2000" smtClean="0">
                <a:ea typeface="Gulim" pitchFamily="34" charset="-127"/>
              </a:rPr>
              <a:t>    -</a:t>
            </a:r>
          </a:p>
        </p:txBody>
      </p:sp>
      <p:graphicFrame>
        <p:nvGraphicFramePr>
          <p:cNvPr id="66563" name="Object 0"/>
          <p:cNvGraphicFramePr>
            <a:graphicFrameLocks noChangeAspect="1"/>
          </p:cNvGraphicFramePr>
          <p:nvPr/>
        </p:nvGraphicFramePr>
        <p:xfrm>
          <a:off x="1476375" y="1412875"/>
          <a:ext cx="6532563" cy="483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Equation" r:id="rId4" imgW="4000500" imgH="2959100" progId="Equation.DSMT4">
                  <p:embed/>
                </p:oleObj>
              </mc:Choice>
              <mc:Fallback>
                <p:oleObj name="Equation" r:id="rId4" imgW="4000500" imgH="29591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412875"/>
                        <a:ext cx="6532563" cy="483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CF77A7-1682-4489-85DD-5B5988D669C5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8611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4866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 sz="2800">
                <a:ea typeface="Gulim" pitchFamily="34" charset="-127"/>
              </a:rPr>
              <a:t>Maximum Likelihood Estimate for Two Parameters</a:t>
            </a:r>
          </a:p>
        </p:txBody>
      </p:sp>
      <p:graphicFrame>
        <p:nvGraphicFramePr>
          <p:cNvPr id="68612" name="Object 5"/>
          <p:cNvGraphicFramePr>
            <a:graphicFrameLocks noChangeAspect="1"/>
          </p:cNvGraphicFramePr>
          <p:nvPr/>
        </p:nvGraphicFramePr>
        <p:xfrm>
          <a:off x="1227138" y="3027363"/>
          <a:ext cx="5594350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0" name="Equation" r:id="rId3" imgW="3263900" imgH="939800" progId="Equation.DSMT4">
                  <p:embed/>
                </p:oleObj>
              </mc:Choice>
              <mc:Fallback>
                <p:oleObj name="Equation" r:id="rId3" imgW="3263900" imgH="93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138" y="3027363"/>
                        <a:ext cx="5594350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3" name="Object 6"/>
          <p:cNvGraphicFramePr>
            <a:graphicFrameLocks noChangeAspect="1"/>
          </p:cNvGraphicFramePr>
          <p:nvPr/>
        </p:nvGraphicFramePr>
        <p:xfrm>
          <a:off x="5162550" y="4613275"/>
          <a:ext cx="19526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1" name="Equation" r:id="rId5" imgW="114102" imgH="177492" progId="Equation.DSMT4">
                  <p:embed/>
                </p:oleObj>
              </mc:Choice>
              <mc:Fallback>
                <p:oleObj name="Equation" r:id="rId5" imgW="114102" imgH="17749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4613275"/>
                        <a:ext cx="195263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2" name="Equation" r:id="rId7" imgW="435285" imgH="677109" progId="Equation.DSMT4">
                  <p:embed/>
                </p:oleObj>
              </mc:Choice>
              <mc:Fallback>
                <p:oleObj name="Equation" r:id="rId7" imgW="435285" imgH="67710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ko-KR" sz="2800" smtClean="0">
                <a:ea typeface="Gulim" pitchFamily="34" charset="-127"/>
              </a:rPr>
              <a:t>Example</a:t>
            </a:r>
          </a:p>
          <a:p>
            <a:pPr eaLnBrk="1" hangingPunct="1"/>
            <a:endParaRPr lang="en-US" altLang="ko-KR" sz="2000" smtClean="0">
              <a:ea typeface="Gulim" pitchFamily="34" charset="-127"/>
            </a:endParaRPr>
          </a:p>
        </p:txBody>
      </p:sp>
      <p:grpSp>
        <p:nvGrpSpPr>
          <p:cNvPr id="69635" name="Group 4"/>
          <p:cNvGrpSpPr>
            <a:grpSpLocks/>
          </p:cNvGrpSpPr>
          <p:nvPr/>
        </p:nvGrpSpPr>
        <p:grpSpPr bwMode="auto">
          <a:xfrm>
            <a:off x="1173163" y="1219200"/>
            <a:ext cx="7208837" cy="5410200"/>
            <a:chOff x="694" y="681"/>
            <a:chExt cx="4275" cy="3441"/>
          </a:xfrm>
        </p:grpSpPr>
        <p:graphicFrame>
          <p:nvGraphicFramePr>
            <p:cNvPr id="69637" name="Object 1"/>
            <p:cNvGraphicFramePr>
              <a:graphicFrameLocks noChangeAspect="1"/>
            </p:cNvGraphicFramePr>
            <p:nvPr/>
          </p:nvGraphicFramePr>
          <p:xfrm>
            <a:off x="694" y="681"/>
            <a:ext cx="4275" cy="32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54" name="Equation" r:id="rId4" imgW="3695700" imgH="2806700" progId="Equation.DSMT4">
                    <p:embed/>
                  </p:oleObj>
                </mc:Choice>
                <mc:Fallback>
                  <p:oleObj name="Equation" r:id="rId4" imgW="3695700" imgH="28067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" y="681"/>
                          <a:ext cx="4275" cy="32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638" name="Object 2"/>
            <p:cNvGraphicFramePr>
              <a:graphicFrameLocks noChangeAspect="1"/>
            </p:cNvGraphicFramePr>
            <p:nvPr/>
          </p:nvGraphicFramePr>
          <p:xfrm>
            <a:off x="1344" y="3600"/>
            <a:ext cx="2496" cy="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55" name="Equation" r:id="rId6" imgW="2247900" imgH="469900" progId="Equation.DSMT4">
                    <p:embed/>
                  </p:oleObj>
                </mc:Choice>
                <mc:Fallback>
                  <p:oleObj name="Equation" r:id="rId6" imgW="2247900" imgH="4699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600"/>
                          <a:ext cx="2496" cy="5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9636" name="Object 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6" name="Equation" r:id="rId8" imgW="435285" imgH="677109" progId="Equation.DSMT4">
                  <p:embed/>
                </p:oleObj>
              </mc:Choice>
              <mc:Fallback>
                <p:oleObj name="Equation" r:id="rId8" imgW="435285" imgH="677109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forms of accuracy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r>
              <a:rPr lang="en-US" altLang="en-US" sz="2800" smtClean="0"/>
              <a:t>The maximum measurement error of a physical quantity in terms of the output of an instrument</a:t>
            </a:r>
          </a:p>
          <a:p>
            <a:r>
              <a:rPr lang="en-US" altLang="en-US" sz="2800" smtClean="0"/>
              <a:t>The maximum of maximum error over the entire output range</a:t>
            </a:r>
          </a:p>
          <a:p>
            <a:r>
              <a:rPr lang="en-US" altLang="en-US" sz="2800" smtClean="0"/>
              <a:t>The degree of conformance of a test instrument to absolute standards.</a:t>
            </a:r>
          </a:p>
          <a:p>
            <a:r>
              <a:rPr lang="en-US" altLang="en-US" sz="2800" smtClean="0"/>
              <a:t>The ability to produce an average measured value which agrees with the true value or standard being used.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334000"/>
          </a:xfrm>
        </p:spPr>
        <p:txBody>
          <a:bodyPr/>
          <a:lstStyle/>
          <a:p>
            <a:pPr lvl="1"/>
            <a:r>
              <a:rPr lang="en-US" altLang="en-US" smtClean="0"/>
              <a:t>Precision</a:t>
            </a:r>
          </a:p>
          <a:p>
            <a:pPr lvl="2"/>
            <a:r>
              <a:rPr lang="en-US" altLang="en-US" smtClean="0"/>
              <a:t>A measure of the reproducibility of the measurements.</a:t>
            </a:r>
          </a:p>
          <a:p>
            <a:pPr lvl="3"/>
            <a:r>
              <a:rPr lang="en-US" altLang="en-US" smtClean="0"/>
              <a:t>Given a fixed value of a variable, precision is a measure of the degree to which successive measurements differ from one another. </a:t>
            </a:r>
          </a:p>
          <a:p>
            <a:pPr lvl="2"/>
            <a:r>
              <a:rPr lang="en-US" altLang="en-US" smtClean="0"/>
              <a:t>The degree to which repeated measurements of a given quantity agree when obtained by the same method and under the same conditions.</a:t>
            </a:r>
          </a:p>
          <a:p>
            <a:pPr lvl="2"/>
            <a:r>
              <a:rPr lang="en-US" altLang="en-US" smtClean="0"/>
              <a:t>Also called repeatability or reproducibility.</a:t>
            </a:r>
          </a:p>
          <a:p>
            <a:pPr lvl="2"/>
            <a:r>
              <a:rPr lang="en-US" altLang="en-US" smtClean="0"/>
              <a:t>The ability to repeatedly measure the same product or service and obtain the same results.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181600"/>
          </a:xfrm>
        </p:spPr>
        <p:txBody>
          <a:bodyPr/>
          <a:lstStyle/>
          <a:p>
            <a:r>
              <a:rPr lang="en-US" altLang="en-US" smtClean="0"/>
              <a:t>Repeatability vs Accuracy</a:t>
            </a:r>
          </a:p>
          <a:p>
            <a:pPr lvl="2"/>
            <a:r>
              <a:rPr lang="en-US" altLang="en-US" smtClean="0"/>
              <a:t>Accuracy - refers to the overall closeness of an averaged measurement to the true value.</a:t>
            </a:r>
          </a:p>
          <a:p>
            <a:pPr lvl="2"/>
            <a:r>
              <a:rPr lang="en-US" altLang="en-US" smtClean="0"/>
              <a:t>Repeatability - the consistency with which that measurement can be made.</a:t>
            </a:r>
          </a:p>
          <a:p>
            <a:pPr lvl="3"/>
            <a:r>
              <a:rPr lang="en-US" altLang="en-US" smtClean="0"/>
              <a:t>The word precision will be avoided.</a:t>
            </a:r>
          </a:p>
          <a:p>
            <a:pPr lvl="2"/>
            <a:r>
              <a:rPr lang="en-US" altLang="en-US" smtClean="0"/>
              <a:t>Accuracy takes all error sources into account</a:t>
            </a:r>
          </a:p>
          <a:p>
            <a:pPr lvl="3"/>
            <a:r>
              <a:rPr lang="en-US" altLang="en-US" smtClean="0"/>
              <a:t>Systematic Errors</a:t>
            </a:r>
          </a:p>
          <a:p>
            <a:pPr lvl="3"/>
            <a:r>
              <a:rPr lang="en-US" altLang="en-US" smtClean="0"/>
              <a:t>Random Errors</a:t>
            </a:r>
          </a:p>
          <a:p>
            <a:pPr lvl="3"/>
            <a:r>
              <a:rPr lang="en-US" altLang="en-US" smtClean="0"/>
              <a:t>Resolution (Quantization Errors)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0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914400"/>
          </a:xfrm>
        </p:spPr>
        <p:txBody>
          <a:bodyPr/>
          <a:lstStyle/>
          <a:p>
            <a:r>
              <a:rPr lang="en-US" altLang="en-US" sz="4000" smtClean="0"/>
              <a:t>Accuracy</a:t>
            </a:r>
          </a:p>
        </p:txBody>
      </p:sp>
      <p:sp>
        <p:nvSpPr>
          <p:cNvPr id="21507" name="Freeform 12"/>
          <p:cNvSpPr>
            <a:spLocks/>
          </p:cNvSpPr>
          <p:nvPr/>
        </p:nvSpPr>
        <p:spPr bwMode="auto">
          <a:xfrm>
            <a:off x="2895600" y="3260725"/>
            <a:ext cx="3138488" cy="2047875"/>
          </a:xfrm>
          <a:custGeom>
            <a:avLst/>
            <a:gdLst>
              <a:gd name="T0" fmla="*/ 0 w 2125"/>
              <a:gd name="T1" fmla="*/ 2147483646 h 1817"/>
              <a:gd name="T2" fmla="*/ 2147483646 w 2125"/>
              <a:gd name="T3" fmla="*/ 2147483646 h 1817"/>
              <a:gd name="T4" fmla="*/ 2147483646 w 2125"/>
              <a:gd name="T5" fmla="*/ 0 h 1817"/>
              <a:gd name="T6" fmla="*/ 2147483646 w 2125"/>
              <a:gd name="T7" fmla="*/ 2147483646 h 1817"/>
              <a:gd name="T8" fmla="*/ 2147483646 w 2125"/>
              <a:gd name="T9" fmla="*/ 2147483646 h 18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25"/>
              <a:gd name="T16" fmla="*/ 0 h 1817"/>
              <a:gd name="T17" fmla="*/ 2125 w 2125"/>
              <a:gd name="T18" fmla="*/ 1817 h 18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25" h="1817">
                <a:moveTo>
                  <a:pt x="0" y="1817"/>
                </a:moveTo>
                <a:cubicBezTo>
                  <a:pt x="51" y="1763"/>
                  <a:pt x="143" y="1795"/>
                  <a:pt x="308" y="1492"/>
                </a:cubicBezTo>
                <a:cubicBezTo>
                  <a:pt x="473" y="1189"/>
                  <a:pt x="765" y="0"/>
                  <a:pt x="992" y="0"/>
                </a:cubicBezTo>
                <a:cubicBezTo>
                  <a:pt x="1219" y="0"/>
                  <a:pt x="1482" y="1195"/>
                  <a:pt x="1671" y="1492"/>
                </a:cubicBezTo>
                <a:cubicBezTo>
                  <a:pt x="1860" y="1789"/>
                  <a:pt x="2031" y="1723"/>
                  <a:pt x="2125" y="1784"/>
                </a:cubicBezTo>
              </a:path>
            </a:pathLst>
          </a:custGeom>
          <a:noFill/>
          <a:ln w="952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08" name="Text Box 13"/>
          <p:cNvSpPr txBox="1">
            <a:spLocks noChangeArrowheads="1"/>
          </p:cNvSpPr>
          <p:nvPr/>
        </p:nvSpPr>
        <p:spPr bwMode="auto">
          <a:xfrm>
            <a:off x="1066800" y="1149350"/>
            <a:ext cx="754380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Difference between the true value and the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 observed average.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 Rounded MT Bold" panose="020F0704030504030204" pitchFamily="34" charset="0"/>
              </a:rPr>
              <a:t>(True value may be known, may be defined by international standard, or may be obtained by using a more accurate measuring tool)</a:t>
            </a:r>
            <a:endParaRPr lang="en-US" altLang="en-US" sz="1200">
              <a:latin typeface="Arial Rounded MT Bold" panose="020F0704030504030204" pitchFamily="34" charset="0"/>
            </a:endParaRPr>
          </a:p>
        </p:txBody>
      </p:sp>
      <p:sp>
        <p:nvSpPr>
          <p:cNvPr id="21509" name="Line 14"/>
          <p:cNvSpPr>
            <a:spLocks noChangeShapeType="1"/>
          </p:cNvSpPr>
          <p:nvPr/>
        </p:nvSpPr>
        <p:spPr bwMode="auto">
          <a:xfrm>
            <a:off x="4343400" y="3260725"/>
            <a:ext cx="0" cy="2133600"/>
          </a:xfrm>
          <a:prstGeom prst="line">
            <a:avLst/>
          </a:prstGeom>
          <a:noFill/>
          <a:ln w="95250" cap="rnd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0" name="Line 15"/>
          <p:cNvSpPr>
            <a:spLocks noChangeShapeType="1"/>
          </p:cNvSpPr>
          <p:nvPr/>
        </p:nvSpPr>
        <p:spPr bwMode="auto">
          <a:xfrm>
            <a:off x="5486400" y="3184525"/>
            <a:ext cx="0" cy="213360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1" name="Text Box 16"/>
          <p:cNvSpPr txBox="1">
            <a:spLocks noChangeArrowheads="1"/>
          </p:cNvSpPr>
          <p:nvPr/>
        </p:nvSpPr>
        <p:spPr bwMode="auto">
          <a:xfrm>
            <a:off x="5562600" y="4706938"/>
            <a:ext cx="1477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True value</a:t>
            </a:r>
          </a:p>
        </p:txBody>
      </p:sp>
      <p:sp>
        <p:nvSpPr>
          <p:cNvPr id="21512" name="Text Box 17"/>
          <p:cNvSpPr txBox="1">
            <a:spLocks noChangeArrowheads="1"/>
          </p:cNvSpPr>
          <p:nvPr/>
        </p:nvSpPr>
        <p:spPr bwMode="auto">
          <a:xfrm>
            <a:off x="3581400" y="5394325"/>
            <a:ext cx="13922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Observed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average</a:t>
            </a:r>
          </a:p>
        </p:txBody>
      </p:sp>
      <p:sp>
        <p:nvSpPr>
          <p:cNvPr id="21513" name="Text Box 18"/>
          <p:cNvSpPr txBox="1">
            <a:spLocks noChangeArrowheads="1"/>
          </p:cNvSpPr>
          <p:nvPr/>
        </p:nvSpPr>
        <p:spPr bwMode="auto">
          <a:xfrm>
            <a:off x="4878388" y="3260725"/>
            <a:ext cx="1701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Accuracy or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 Rounded MT Bold" panose="020F0704030504030204" pitchFamily="34" charset="0"/>
              </a:rPr>
              <a:t>mean bias</a:t>
            </a:r>
          </a:p>
        </p:txBody>
      </p:sp>
      <p:sp>
        <p:nvSpPr>
          <p:cNvPr id="21514" name="Line 19"/>
          <p:cNvSpPr>
            <a:spLocks noChangeShapeType="1"/>
          </p:cNvSpPr>
          <p:nvPr/>
        </p:nvSpPr>
        <p:spPr bwMode="auto">
          <a:xfrm>
            <a:off x="4419600" y="4175125"/>
            <a:ext cx="990600" cy="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181600"/>
          </a:xfrm>
        </p:spPr>
        <p:txBody>
          <a:bodyPr/>
          <a:lstStyle/>
          <a:p>
            <a:r>
              <a:rPr lang="en-US" altLang="en-US" smtClean="0"/>
              <a:t>Systematic Errors</a:t>
            </a:r>
          </a:p>
          <a:p>
            <a:pPr lvl="1"/>
            <a:r>
              <a:rPr lang="en-US" altLang="en-US" smtClean="0"/>
              <a:t>Errors that appear consistently from measurement to measurement</a:t>
            </a:r>
          </a:p>
          <a:p>
            <a:pPr lvl="2"/>
            <a:r>
              <a:rPr lang="en-US" altLang="en-US" smtClean="0"/>
              <a:t>Ideal Value = 100mV</a:t>
            </a:r>
          </a:p>
          <a:p>
            <a:pPr lvl="2"/>
            <a:r>
              <a:rPr lang="en-US" altLang="en-US" smtClean="0"/>
              <a:t>Measurements : 101mV, 103mV, 102mV, 101mV, 102mV, 103mV, 103mV, 101mV, 102mV</a:t>
            </a:r>
          </a:p>
          <a:p>
            <a:pPr lvl="2"/>
            <a:r>
              <a:rPr lang="en-US" altLang="en-US" smtClean="0"/>
              <a:t>Average Error : 2mV</a:t>
            </a:r>
          </a:p>
          <a:p>
            <a:pPr lvl="2"/>
            <a:r>
              <a:rPr lang="en-US" altLang="en-US" smtClean="0"/>
              <a:t>Caused by DC offsets, gain errors, non-linearities in the DVM</a:t>
            </a:r>
          </a:p>
          <a:p>
            <a:pPr lvl="2"/>
            <a:r>
              <a:rPr lang="en-US" altLang="en-US" smtClean="0"/>
              <a:t>Systematic errors can often be reduced through calibrations.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essional">
  <a:themeElements>
    <a:clrScheme name="">
      <a:dk1>
        <a:srgbClr val="000000"/>
      </a:dk1>
      <a:lt1>
        <a:srgbClr val="FFFFFF"/>
      </a:lt1>
      <a:dk2>
        <a:srgbClr val="000000"/>
      </a:dk2>
      <a:lt2>
        <a:srgbClr val="0066FF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rofessional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Professional.pot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.pot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.pot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.pot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16655</TotalTime>
  <Words>1511</Words>
  <Application>Microsoft Office PowerPoint</Application>
  <PresentationFormat>On-screen Show (4:3)</PresentationFormat>
  <Paragraphs>269</Paragraphs>
  <Slides>48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60" baseType="lpstr">
      <vt:lpstr>Gulim</vt:lpstr>
      <vt:lpstr>Gulim</vt:lpstr>
      <vt:lpstr>맑은 고딕</vt:lpstr>
      <vt:lpstr>Monotype Sorts</vt:lpstr>
      <vt:lpstr>Arial</vt:lpstr>
      <vt:lpstr>Arial Rounded MT Bold</vt:lpstr>
      <vt:lpstr>Calibri</vt:lpstr>
      <vt:lpstr>Symbol</vt:lpstr>
      <vt:lpstr>Times New Roman</vt:lpstr>
      <vt:lpstr>Professional</vt:lpstr>
      <vt:lpstr>Equation</vt:lpstr>
      <vt:lpstr>Clip</vt:lpstr>
      <vt:lpstr>Measurement Basics</vt:lpstr>
      <vt:lpstr>Accuracy and precision</vt:lpstr>
      <vt:lpstr>Example: Evaluate whether the following are precise,  accurate or both.</vt:lpstr>
      <vt:lpstr>Measurement error</vt:lpstr>
      <vt:lpstr>Other forms of accuracy</vt:lpstr>
      <vt:lpstr>PowerPoint Presentation</vt:lpstr>
      <vt:lpstr>PowerPoint Presentation</vt:lpstr>
      <vt:lpstr>Accuracy</vt:lpstr>
      <vt:lpstr>PowerPoint Presentation</vt:lpstr>
      <vt:lpstr>PowerPoint Presentation</vt:lpstr>
      <vt:lpstr>PowerPoint Presentation</vt:lpstr>
      <vt:lpstr>PowerPoint Presentation</vt:lpstr>
      <vt:lpstr>Repeatability</vt:lpstr>
      <vt:lpstr>PowerPoint Presentation</vt:lpstr>
      <vt:lpstr>Stability</vt:lpstr>
      <vt:lpstr>PowerPoint Presentation</vt:lpstr>
      <vt:lpstr>PowerPoint Presentation</vt:lpstr>
      <vt:lpstr>Reproducibility</vt:lpstr>
      <vt:lpstr>PowerPoint Presentation</vt:lpstr>
      <vt:lpstr>Estimates and examples</vt:lpstr>
      <vt:lpstr>Parameter estimate</vt:lpstr>
      <vt:lpstr>Example: measuring a voltage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Proof of Unbias</vt:lpstr>
      <vt:lpstr>PowerPoint Presentation</vt:lpstr>
      <vt:lpstr>PowerPoint Presentation</vt:lpstr>
      <vt:lpstr>PowerPoint Presentation</vt:lpstr>
      <vt:lpstr>PowerPoint Presentation</vt:lpstr>
      <vt:lpstr>Confidence interval</vt:lpstr>
      <vt:lpstr>PowerPoint Presentation</vt:lpstr>
      <vt:lpstr>Minimum Variance Estimate</vt:lpstr>
      <vt:lpstr>PowerPoint Presentation</vt:lpstr>
      <vt:lpstr>Is Minimum Variance always better?</vt:lpstr>
      <vt:lpstr>The Method of Moments</vt:lpstr>
      <vt:lpstr>The Method of Moments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Basics</dc:title>
  <dc:creator>D Chen</dc:creator>
  <cp:lastModifiedBy>Chen, Degang J </cp:lastModifiedBy>
  <cp:revision>293</cp:revision>
  <cp:lastPrinted>1998-08-31T16:58:44Z</cp:lastPrinted>
  <dcterms:created xsi:type="dcterms:W3CDTF">1998-08-10T14:44:42Z</dcterms:created>
  <dcterms:modified xsi:type="dcterms:W3CDTF">2020-02-28T20:06:08Z</dcterms:modified>
</cp:coreProperties>
</file>