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60"/>
  </p:notesMasterIdLst>
  <p:sldIdLst>
    <p:sldId id="485" r:id="rId2"/>
    <p:sldId id="486" r:id="rId3"/>
    <p:sldId id="516" r:id="rId4"/>
    <p:sldId id="488" r:id="rId5"/>
    <p:sldId id="489" r:id="rId6"/>
    <p:sldId id="490" r:id="rId7"/>
    <p:sldId id="517" r:id="rId8"/>
    <p:sldId id="492" r:id="rId9"/>
    <p:sldId id="493" r:id="rId10"/>
    <p:sldId id="494" r:id="rId11"/>
    <p:sldId id="495" r:id="rId12"/>
    <p:sldId id="496" r:id="rId13"/>
    <p:sldId id="497" r:id="rId14"/>
    <p:sldId id="498" r:id="rId15"/>
    <p:sldId id="499" r:id="rId16"/>
    <p:sldId id="500" r:id="rId17"/>
    <p:sldId id="501" r:id="rId18"/>
    <p:sldId id="502" r:id="rId19"/>
    <p:sldId id="518" r:id="rId20"/>
    <p:sldId id="504" r:id="rId21"/>
    <p:sldId id="505" r:id="rId22"/>
    <p:sldId id="506" r:id="rId23"/>
    <p:sldId id="507" r:id="rId24"/>
    <p:sldId id="519" r:id="rId25"/>
    <p:sldId id="509" r:id="rId26"/>
    <p:sldId id="510" r:id="rId27"/>
    <p:sldId id="520" r:id="rId28"/>
    <p:sldId id="521" r:id="rId29"/>
    <p:sldId id="522" r:id="rId30"/>
    <p:sldId id="514" r:id="rId31"/>
    <p:sldId id="515" r:id="rId32"/>
    <p:sldId id="532" r:id="rId33"/>
    <p:sldId id="533" r:id="rId34"/>
    <p:sldId id="534" r:id="rId35"/>
    <p:sldId id="535" r:id="rId36"/>
    <p:sldId id="536" r:id="rId37"/>
    <p:sldId id="537" r:id="rId38"/>
    <p:sldId id="538" r:id="rId39"/>
    <p:sldId id="539" r:id="rId40"/>
    <p:sldId id="540" r:id="rId41"/>
    <p:sldId id="541" r:id="rId42"/>
    <p:sldId id="542" r:id="rId43"/>
    <p:sldId id="543" r:id="rId44"/>
    <p:sldId id="584" r:id="rId45"/>
    <p:sldId id="585" r:id="rId46"/>
    <p:sldId id="586" r:id="rId47"/>
    <p:sldId id="587" r:id="rId48"/>
    <p:sldId id="588" r:id="rId49"/>
    <p:sldId id="589" r:id="rId50"/>
    <p:sldId id="590" r:id="rId51"/>
    <p:sldId id="591" r:id="rId52"/>
    <p:sldId id="592" r:id="rId53"/>
    <p:sldId id="593" r:id="rId54"/>
    <p:sldId id="594" r:id="rId55"/>
    <p:sldId id="595" r:id="rId56"/>
    <p:sldId id="596" r:id="rId57"/>
    <p:sldId id="597" r:id="rId58"/>
    <p:sldId id="598" r:id="rId59"/>
  </p:sldIdLst>
  <p:sldSz cx="9144000" cy="6858000" type="screen4x3"/>
  <p:notesSz cx="6942138" cy="9082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3300"/>
    <a:srgbClr val="66FF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5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84.wmf"/><Relationship Id="rId7" Type="http://schemas.openxmlformats.org/officeDocument/2006/relationships/image" Target="../media/image88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92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wmf"/><Relationship Id="rId1" Type="http://schemas.openxmlformats.org/officeDocument/2006/relationships/image" Target="../media/image108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0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1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4" Type="http://schemas.openxmlformats.org/officeDocument/2006/relationships/image" Target="../media/image115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4" Type="http://schemas.openxmlformats.org/officeDocument/2006/relationships/image" Target="../media/image120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2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4.wmf"/><Relationship Id="rId1" Type="http://schemas.openxmlformats.org/officeDocument/2006/relationships/image" Target="../media/image123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7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9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0.w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2238" y="0"/>
            <a:ext cx="3008312" cy="4540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2D03864-4C54-4EB0-B569-946B41538ADA}" type="datetimeFigureOut">
              <a:rPr lang="en-US"/>
              <a:pPr>
                <a:defRPr/>
              </a:pPr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81038"/>
            <a:ext cx="4541838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13238"/>
            <a:ext cx="5554662" cy="4087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6475"/>
            <a:ext cx="3008313" cy="4540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2238" y="8626475"/>
            <a:ext cx="3008312" cy="4540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7ECE0A-95D8-47F7-8D9E-7FB52F52D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ED4BC2-33F0-4E46-8B3F-9F847B421946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607437-5947-455D-AEE0-2D375FF9B5E5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D59801-6A1C-47BC-97D0-21E3DC4B97E7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85E053-9E67-4363-A661-88E0D6450881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196378-58F6-4E2E-82F0-6493DC8E3A6B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7E8C7F-EF8C-42EF-BA85-5F7D25943D13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3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7DCE-D374-4108-88EA-67789E10D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0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2BCEB-CFB9-44F9-B13F-F8D683752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3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4AD08-2852-445F-8299-572D0AACD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7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0B5C6-2707-45D5-8798-36D56CE5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7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0FB3-B38C-4849-902E-40DEDBB75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81B1-0850-4E64-A380-32F0D7F6F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2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6285F-70C9-4950-814D-EE8545D4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6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5BF84-0171-41D6-8180-594DE6E23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01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D920D-D998-4A02-86FF-000182B8E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4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07C96-D536-45C0-B47F-6567A4416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9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B8CFF-AE4B-4DAD-B679-885F45CC1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6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C9DD28-D097-4D30-9128-E8AA4EDA3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2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51.wmf"/><Relationship Id="rId10" Type="http://schemas.openxmlformats.org/officeDocument/2006/relationships/image" Target="../media/image49.wmf"/><Relationship Id="rId19" Type="http://schemas.openxmlformats.org/officeDocument/2006/relationships/image" Target="../media/image53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5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6.bin"/><Relationship Id="rId5" Type="http://schemas.openxmlformats.org/officeDocument/2006/relationships/slide" Target="slide11.xml"/><Relationship Id="rId4" Type="http://schemas.openxmlformats.org/officeDocument/2006/relationships/image" Target="../media/image5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6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6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6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6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3" Type="http://schemas.openxmlformats.org/officeDocument/2006/relationships/image" Target="../media/image77.png"/><Relationship Id="rId7" Type="http://schemas.openxmlformats.org/officeDocument/2006/relationships/image" Target="../media/image7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74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73.bin"/><Relationship Id="rId9" Type="http://schemas.openxmlformats.org/officeDocument/2006/relationships/image" Target="../media/image76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7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8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89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8.wmf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8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90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9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92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9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9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98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101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2.bin"/><Relationship Id="rId10" Type="http://schemas.openxmlformats.org/officeDocument/2006/relationships/image" Target="../media/image105.wmf"/><Relationship Id="rId4" Type="http://schemas.openxmlformats.org/officeDocument/2006/relationships/image" Target="../media/image102.wmf"/><Relationship Id="rId9" Type="http://schemas.openxmlformats.org/officeDocument/2006/relationships/oleObject" Target="../embeddings/oleObject10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07.wmf"/><Relationship Id="rId5" Type="http://schemas.openxmlformats.org/officeDocument/2006/relationships/oleObject" Target="../embeddings/oleObject106.bin"/><Relationship Id="rId4" Type="http://schemas.openxmlformats.org/officeDocument/2006/relationships/image" Target="../media/image106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09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108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110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111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3" Type="http://schemas.openxmlformats.org/officeDocument/2006/relationships/image" Target="../media/image116.jpeg"/><Relationship Id="rId7" Type="http://schemas.openxmlformats.org/officeDocument/2006/relationships/image" Target="../media/image1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112.bin"/><Relationship Id="rId11" Type="http://schemas.openxmlformats.org/officeDocument/2006/relationships/image" Target="../media/image115.wmf"/><Relationship Id="rId5" Type="http://schemas.openxmlformats.org/officeDocument/2006/relationships/image" Target="../media/image112.wmf"/><Relationship Id="rId10" Type="http://schemas.openxmlformats.org/officeDocument/2006/relationships/oleObject" Target="../embeddings/oleObject114.bin"/><Relationship Id="rId4" Type="http://schemas.openxmlformats.org/officeDocument/2006/relationships/oleObject" Target="../embeddings/oleObject111.bin"/><Relationship Id="rId9" Type="http://schemas.openxmlformats.org/officeDocument/2006/relationships/image" Target="../media/image114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3" Type="http://schemas.openxmlformats.org/officeDocument/2006/relationships/image" Target="../media/image121.jpeg"/><Relationship Id="rId7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116.bin"/><Relationship Id="rId11" Type="http://schemas.openxmlformats.org/officeDocument/2006/relationships/image" Target="../media/image120.wmf"/><Relationship Id="rId5" Type="http://schemas.openxmlformats.org/officeDocument/2006/relationships/image" Target="../media/image117.wmf"/><Relationship Id="rId10" Type="http://schemas.openxmlformats.org/officeDocument/2006/relationships/oleObject" Target="../embeddings/oleObject118.bin"/><Relationship Id="rId4" Type="http://schemas.openxmlformats.org/officeDocument/2006/relationships/oleObject" Target="../embeddings/oleObject115.bin"/><Relationship Id="rId9" Type="http://schemas.openxmlformats.org/officeDocument/2006/relationships/image" Target="../media/image119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12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7" Type="http://schemas.openxmlformats.org/officeDocument/2006/relationships/image" Target="../media/image1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121.bin"/><Relationship Id="rId5" Type="http://schemas.openxmlformats.org/officeDocument/2006/relationships/image" Target="../media/image123.wmf"/><Relationship Id="rId4" Type="http://schemas.openxmlformats.org/officeDocument/2006/relationships/oleObject" Target="../embeddings/oleObject120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4" Type="http://schemas.openxmlformats.org/officeDocument/2006/relationships/image" Target="../media/image126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4" Type="http://schemas.openxmlformats.org/officeDocument/2006/relationships/image" Target="../media/image127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4" Type="http://schemas.openxmlformats.org/officeDocument/2006/relationships/image" Target="../media/image128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4" Type="http://schemas.openxmlformats.org/officeDocument/2006/relationships/image" Target="../media/image129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NUL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4" Type="http://schemas.openxmlformats.org/officeDocument/2006/relationships/image" Target="../media/image130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NUL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4" Type="http://schemas.openxmlformats.org/officeDocument/2006/relationships/image" Target="../media/image131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sz="quarter"/>
          </p:nvPr>
        </p:nvSpPr>
        <p:spPr>
          <a:xfrm>
            <a:off x="685800" y="1676400"/>
            <a:ext cx="8077200" cy="1600200"/>
          </a:xfrm>
        </p:spPr>
        <p:txBody>
          <a:bodyPr/>
          <a:lstStyle/>
          <a:p>
            <a:r>
              <a:rPr lang="en-US" altLang="en-US" smtClean="0"/>
              <a:t>Maximum Likelihood Estimation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352800"/>
            <a:ext cx="6400800" cy="24384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en-US" dirty="0" smtClean="0"/>
              <a:t>MLE problem statement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dirty="0" smtClean="0"/>
              <a:t>MLE examples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dirty="0" smtClean="0"/>
              <a:t>Fisher information &amp; CR bound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en-US" smtClean="0"/>
              <a:t>Gaussian case 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509FED-FF08-4847-9534-ED9BC3AD947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04900"/>
          </a:xfrm>
        </p:spPr>
        <p:txBody>
          <a:bodyPr/>
          <a:lstStyle/>
          <a:p>
            <a:r>
              <a:rPr lang="en-US" altLang="ko-KR" smtClean="0">
                <a:ea typeface="Gulim" pitchFamily="34" charset="-127"/>
              </a:rPr>
              <a:t>MLE for Vector Parameters</a:t>
            </a:r>
            <a:endParaRPr lang="en-US" alt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924676-5EE1-4F9A-97BB-525F611A279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17412" name="Object 5"/>
          <p:cNvGraphicFramePr>
            <a:graphicFrameLocks noChangeAspect="1"/>
          </p:cNvGraphicFramePr>
          <p:nvPr/>
        </p:nvGraphicFramePr>
        <p:xfrm>
          <a:off x="914400" y="1905000"/>
          <a:ext cx="6970713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3" imgW="3060700" imgH="1181100" progId="Equation.DSMT4">
                  <p:embed/>
                </p:oleObj>
              </mc:Choice>
              <mc:Fallback>
                <p:oleObj name="Equation" r:id="rId3" imgW="3060700" imgH="1181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6970713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6"/>
          <p:cNvGraphicFramePr>
            <a:graphicFrameLocks noChangeAspect="1"/>
          </p:cNvGraphicFramePr>
          <p:nvPr/>
        </p:nvGraphicFramePr>
        <p:xfrm>
          <a:off x="4318000" y="2965450"/>
          <a:ext cx="2397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Equation" r:id="rId5" imgW="114102" imgH="177492" progId="Equation.DSMT4">
                  <p:embed/>
                </p:oleObj>
              </mc:Choice>
              <mc:Fallback>
                <p:oleObj name="Equation" r:id="rId5" imgW="114102" imgH="17749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0" y="2965450"/>
                        <a:ext cx="2397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381000"/>
          </a:xfrm>
        </p:spPr>
        <p:txBody>
          <a:bodyPr/>
          <a:lstStyle/>
          <a:p>
            <a:r>
              <a:rPr lang="en-US" altLang="en-US" sz="2800" smtClean="0"/>
              <a:t>Example</a:t>
            </a:r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EEBF5B-B757-473A-A1A5-1FCB74982752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18436" name="Object 1"/>
          <p:cNvGraphicFramePr>
            <a:graphicFrameLocks noChangeAspect="1"/>
          </p:cNvGraphicFramePr>
          <p:nvPr/>
        </p:nvGraphicFramePr>
        <p:xfrm>
          <a:off x="914400" y="390525"/>
          <a:ext cx="7086600" cy="628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3" imgW="3695700" imgH="3378200" progId="Equation.DSMT4">
                  <p:embed/>
                </p:oleObj>
              </mc:Choice>
              <mc:Fallback>
                <p:oleObj name="Equation" r:id="rId3" imgW="3695700" imgH="3378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0525"/>
                        <a:ext cx="7086600" cy="628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Asymptotically unbiased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An estimate is called asymptotically unbiased if it is unbiased when n </a:t>
            </a:r>
            <a:r>
              <a:rPr lang="en-US" altLang="en-US" smtClean="0">
                <a:sym typeface="Wingdings" panose="05000000000000000000" pitchFamily="2" charset="2"/>
              </a:rPr>
              <a:t>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∞.</a:t>
            </a:r>
          </a:p>
          <a:p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MLE estimate of </a:t>
            </a:r>
            <a:r>
              <a:rPr lang="en-US" altLang="en-US" smtClean="0">
                <a:latin typeface="Symbol" panose="05050102010706020507" pitchFamily="18" charset="2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en-US" baseline="30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is asymptotically unbiased.</a:t>
            </a: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0A6B61-AC26-4E8D-AC94-5B1B0495F96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295400" y="4724400"/>
          <a:ext cx="6453188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3" imgW="3365500" imgH="889000" progId="Equation.DSMT4">
                  <p:embed/>
                </p:oleObj>
              </mc:Choice>
              <mc:Fallback>
                <p:oleObj name="Equation" r:id="rId3" imgW="3365500" imgH="889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724400"/>
                        <a:ext cx="6453188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99BE53-B4F1-4F60-A8B5-A1C89306D2B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ko-KR" sz="2800">
                <a:ea typeface="Gulim" pitchFamily="34" charset="-127"/>
              </a:rPr>
              <a:t>Defective circuits on a wafer</a:t>
            </a:r>
          </a:p>
          <a:p>
            <a:pPr eaLnBrk="1" hangingPunct="1"/>
            <a:endParaRPr lang="en-US" altLang="ko-KR" sz="2800">
              <a:ea typeface="Gulim" pitchFamily="34" charset="-127"/>
            </a:endParaRPr>
          </a:p>
          <a:p>
            <a:pPr eaLnBrk="1" hangingPunct="1"/>
            <a:endParaRPr lang="en-US" altLang="ko-KR" sz="2800">
              <a:ea typeface="Gulim" pitchFamily="34" charset="-127"/>
            </a:endParaRPr>
          </a:p>
          <a:p>
            <a:pPr eaLnBrk="1" hangingPunct="1"/>
            <a:endParaRPr lang="en-US" altLang="ko-KR" sz="2800">
              <a:ea typeface="Gulim" pitchFamily="34" charset="-127"/>
            </a:endParaRPr>
          </a:p>
          <a:p>
            <a:pPr eaLnBrk="1" hangingPunct="1"/>
            <a:endParaRPr lang="en-US" altLang="ko-KR" sz="2800">
              <a:ea typeface="Gulim" pitchFamily="34" charset="-127"/>
            </a:endParaRPr>
          </a:p>
          <a:p>
            <a:pPr eaLnBrk="1" hangingPunct="1"/>
            <a:endParaRPr lang="en-US" altLang="ko-KR" sz="2800">
              <a:ea typeface="Gulim" pitchFamily="34" charset="-127"/>
            </a:endParaRPr>
          </a:p>
          <a:p>
            <a:pPr eaLnBrk="1" hangingPunct="1">
              <a:buFontTx/>
              <a:buNone/>
            </a:pPr>
            <a:endParaRPr lang="en-US" altLang="ko-KR" sz="2800">
              <a:ea typeface="Gulim" pitchFamily="34" charset="-127"/>
            </a:endParaRPr>
          </a:p>
          <a:p>
            <a:pPr eaLnBrk="1" hangingPunct="1">
              <a:buFontTx/>
              <a:buNone/>
            </a:pPr>
            <a:r>
              <a:rPr lang="en-US" altLang="ko-KR" sz="2800">
                <a:ea typeface="Gulim" pitchFamily="34" charset="-127"/>
              </a:rPr>
              <a:t>  - The </a:t>
            </a:r>
            <a:r>
              <a:rPr lang="en-US" altLang="ko-KR" sz="2800">
                <a:solidFill>
                  <a:srgbClr val="0000CC"/>
                </a:solidFill>
                <a:ea typeface="Gulim" pitchFamily="34" charset="-127"/>
              </a:rPr>
              <a:t>method of moment</a:t>
            </a:r>
          </a:p>
          <a:p>
            <a:pPr eaLnBrk="1" hangingPunct="1"/>
            <a:endParaRPr lang="en-US" altLang="ko-KR" sz="2800">
              <a:ea typeface="Gulim" pitchFamily="34" charset="-127"/>
            </a:endParaRP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990600" y="1905000"/>
          <a:ext cx="76390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Equation" r:id="rId3" imgW="3784600" imgH="1320800" progId="Equation.DSMT4">
                  <p:embed/>
                </p:oleObj>
              </mc:Choice>
              <mc:Fallback>
                <p:oleObj name="Equation" r:id="rId3" imgW="3784600" imgH="1320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763905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8"/>
          <p:cNvGraphicFramePr>
            <a:graphicFrameLocks noChangeAspect="1"/>
          </p:cNvGraphicFramePr>
          <p:nvPr/>
        </p:nvGraphicFramePr>
        <p:xfrm>
          <a:off x="1828800" y="56388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Equation" r:id="rId5" imgW="1447800" imgH="241300" progId="Equation.DSMT4">
                  <p:embed/>
                </p:oleObj>
              </mc:Choice>
              <mc:Fallback>
                <p:oleObj name="Equation" r:id="rId5" imgW="14478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388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MLE: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65FA44-E3EE-48C1-9787-39EF9883AFA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762000" y="1600200"/>
          <a:ext cx="764857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3" imgW="3175000" imgH="1803400" progId="Equation.DSMT4">
                  <p:embed/>
                </p:oleObj>
              </mc:Choice>
              <mc:Fallback>
                <p:oleObj name="Equation" r:id="rId3" imgW="3175000" imgH="1803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7648575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Gulim" pitchFamily="34" charset="-127"/>
              </a:rPr>
              <a:t>MLE for uniform distribution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 some distribution, the MLE cannot be solved by taking derivatives.</a:t>
            </a:r>
          </a:p>
          <a:p>
            <a:pPr>
              <a:defRPr/>
            </a:pPr>
            <a:r>
              <a:rPr lang="en-US" dirty="0" smtClean="0"/>
              <a:t>If X is uniformly distributed on [0, </a:t>
            </a:r>
            <a:r>
              <a:rPr lang="en-US" dirty="0" smtClean="0">
                <a:latin typeface="Symbol" pitchFamily="18" charset="2"/>
              </a:rPr>
              <a:t>q</a:t>
            </a:r>
            <a:r>
              <a:rPr lang="en-US" dirty="0" smtClean="0"/>
              <a:t>], what is the MLE estimate of q when a set of samples </a:t>
            </a:r>
            <a:r>
              <a:rPr lang="en-US" i="1" dirty="0" smtClean="0">
                <a:latin typeface="+mn-lt"/>
              </a:rPr>
              <a:t>x</a:t>
            </a:r>
            <a:r>
              <a:rPr lang="en-US" i="1" baseline="-25000" dirty="0" smtClean="0">
                <a:latin typeface="+mn-lt"/>
              </a:rPr>
              <a:t>1</a:t>
            </a:r>
            <a:r>
              <a:rPr lang="en-US" i="1" dirty="0" smtClean="0">
                <a:latin typeface="+mn-lt"/>
              </a:rPr>
              <a:t>, x</a:t>
            </a:r>
            <a:r>
              <a:rPr lang="en-US" i="1" baseline="-25000" dirty="0" smtClean="0">
                <a:latin typeface="+mn-lt"/>
              </a:rPr>
              <a:t>2</a:t>
            </a:r>
            <a:r>
              <a:rPr lang="en-US" i="1" dirty="0" smtClean="0">
                <a:latin typeface="+mn-lt"/>
              </a:rPr>
              <a:t>, …, </a:t>
            </a:r>
            <a:r>
              <a:rPr lang="en-US" i="1" dirty="0" err="1" smtClean="0">
                <a:latin typeface="+mn-lt"/>
              </a:rPr>
              <a:t>x</a:t>
            </a:r>
            <a:r>
              <a:rPr lang="en-US" i="1" baseline="-25000" dirty="0" err="1" smtClean="0">
                <a:latin typeface="+mn-lt"/>
              </a:rPr>
              <a:t>n</a:t>
            </a:r>
            <a:r>
              <a:rPr lang="en-US" i="1" dirty="0" smtClean="0">
                <a:latin typeface="+mn-lt"/>
              </a:rPr>
              <a:t> </a:t>
            </a:r>
            <a:r>
              <a:rPr lang="en-US" dirty="0" smtClean="0"/>
              <a:t>have been obtained?</a:t>
            </a:r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E50496-2A15-4F97-8CE8-CAC303A2B928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049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 Mean time to failure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58775" y="1304925"/>
            <a:ext cx="668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 chips have been tested to have failure times t</a:t>
            </a:r>
            <a:r>
              <a:rPr lang="en-US" altLang="en-US" sz="2400" baseline="-25000">
                <a:latin typeface="Times New Roman" panose="02020603050405020304" pitchFamily="18" charset="0"/>
              </a:rPr>
              <a:t>1</a:t>
            </a:r>
            <a:r>
              <a:rPr lang="en-US" altLang="en-US" sz="2400">
                <a:latin typeface="Times New Roman" panose="02020603050405020304" pitchFamily="18" charset="0"/>
              </a:rPr>
              <a:t>,…,t</a:t>
            </a:r>
            <a:r>
              <a:rPr lang="en-US" altLang="en-US" sz="2400" baseline="-25000">
                <a:latin typeface="Times New Roman" panose="02020603050405020304" pitchFamily="18" charset="0"/>
              </a:rPr>
              <a:t>n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58775" y="1736725"/>
            <a:ext cx="776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hypothesis: failure time has an exponential p.d.f. with mean  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7848600" y="1828800"/>
          <a:ext cx="3254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Equation" r:id="rId3" imgW="126835" imgH="139518" progId="Equation.3">
                  <p:embed/>
                </p:oleObj>
              </mc:Choice>
              <mc:Fallback>
                <p:oleObj name="Equation" r:id="rId3" imgW="126835" imgH="1395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828800"/>
                        <a:ext cx="3254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3"/>
          <p:cNvGraphicFramePr>
            <a:graphicFrameLocks noChangeAspect="1"/>
          </p:cNvGraphicFramePr>
          <p:nvPr/>
        </p:nvGraphicFramePr>
        <p:xfrm>
          <a:off x="246063" y="2241550"/>
          <a:ext cx="31813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5" imgW="1282700" imgH="393700" progId="Equation.DSMT4">
                  <p:embed/>
                </p:oleObj>
              </mc:Choice>
              <mc:Fallback>
                <p:oleObj name="Equation" r:id="rId5" imgW="12827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2241550"/>
                        <a:ext cx="318135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4"/>
          <p:cNvGraphicFramePr>
            <a:graphicFrameLocks noChangeAspect="1"/>
          </p:cNvGraphicFramePr>
          <p:nvPr/>
        </p:nvGraphicFramePr>
        <p:xfrm>
          <a:off x="3617913" y="2168525"/>
          <a:ext cx="5243512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7" imgW="2527300" imgH="431800" progId="Equation.DSMT4">
                  <p:embed/>
                </p:oleObj>
              </mc:Choice>
              <mc:Fallback>
                <p:oleObj name="Equation" r:id="rId7" imgW="25273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913" y="2168525"/>
                        <a:ext cx="5243512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5"/>
          <p:cNvGraphicFramePr>
            <a:graphicFrameLocks noChangeAspect="1"/>
          </p:cNvGraphicFramePr>
          <p:nvPr/>
        </p:nvGraphicFramePr>
        <p:xfrm>
          <a:off x="385763" y="3124200"/>
          <a:ext cx="20018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0" name="Equation" r:id="rId9" imgW="875920" imgH="393529" progId="Equation.DSMT4">
                  <p:embed/>
                </p:oleObj>
              </mc:Choice>
              <mc:Fallback>
                <p:oleObj name="Equation" r:id="rId9" imgW="875920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3124200"/>
                        <a:ext cx="20018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6"/>
          <p:cNvGraphicFramePr>
            <a:graphicFrameLocks noChangeAspect="1"/>
          </p:cNvGraphicFramePr>
          <p:nvPr/>
        </p:nvGraphicFramePr>
        <p:xfrm>
          <a:off x="6934200" y="3200400"/>
          <a:ext cx="15494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1" name="Equation" r:id="rId11" imgW="685800" imgH="431800" progId="Equation.DSMT4">
                  <p:embed/>
                </p:oleObj>
              </mc:Choice>
              <mc:Fallback>
                <p:oleObj name="Equation" r:id="rId11" imgW="6858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00400"/>
                        <a:ext cx="1549400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7"/>
          <p:cNvGraphicFramePr>
            <a:graphicFrameLocks noChangeAspect="1"/>
          </p:cNvGraphicFramePr>
          <p:nvPr/>
        </p:nvGraphicFramePr>
        <p:xfrm>
          <a:off x="192088" y="4149725"/>
          <a:ext cx="79660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Equation" r:id="rId13" imgW="3467100" imgH="279400" progId="Equation.DSMT4">
                  <p:embed/>
                </p:oleObj>
              </mc:Choice>
              <mc:Fallback>
                <p:oleObj name="Equation" r:id="rId13" imgW="3467100" imgH="279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4149725"/>
                        <a:ext cx="7966075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8"/>
          <p:cNvGraphicFramePr>
            <a:graphicFrameLocks noChangeAspect="1"/>
          </p:cNvGraphicFramePr>
          <p:nvPr/>
        </p:nvGraphicFramePr>
        <p:xfrm>
          <a:off x="2251075" y="4868863"/>
          <a:ext cx="52514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Equation" r:id="rId15" imgW="2362200" imgH="457200" progId="Equation.DSMT4">
                  <p:embed/>
                </p:oleObj>
              </mc:Choice>
              <mc:Fallback>
                <p:oleObj name="Equation" r:id="rId15" imgW="23622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4868863"/>
                        <a:ext cx="52514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9"/>
          <p:cNvGraphicFramePr>
            <a:graphicFrameLocks noChangeAspect="1"/>
          </p:cNvGraphicFramePr>
          <p:nvPr/>
        </p:nvGraphicFramePr>
        <p:xfrm>
          <a:off x="2320925" y="5553075"/>
          <a:ext cx="579755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17" imgW="2882900" imgH="533400" progId="Equation.DSMT4">
                  <p:embed/>
                </p:oleObj>
              </mc:Choice>
              <mc:Fallback>
                <p:oleObj name="Equation" r:id="rId17" imgW="2882900" imgH="533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5553075"/>
                        <a:ext cx="579755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"/>
          <p:cNvGraphicFramePr>
            <a:graphicFrameLocks noChangeAspect="1"/>
          </p:cNvGraphicFramePr>
          <p:nvPr/>
        </p:nvGraphicFramePr>
        <p:xfrm>
          <a:off x="3352800" y="3124200"/>
          <a:ext cx="2446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" name="Equation" r:id="rId19" imgW="1066800" imgH="431800" progId="Equation.DSMT4">
                  <p:embed/>
                </p:oleObj>
              </mc:Choice>
              <mc:Fallback>
                <p:oleObj name="Equation" r:id="rId19" imgW="10668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124200"/>
                        <a:ext cx="2446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fig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268413"/>
            <a:ext cx="5724525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79" name="Object 2"/>
          <p:cNvGraphicFramePr>
            <a:graphicFrameLocks noChangeAspect="1"/>
          </p:cNvGraphicFramePr>
          <p:nvPr/>
        </p:nvGraphicFramePr>
        <p:xfrm>
          <a:off x="6804025" y="2744788"/>
          <a:ext cx="143986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Equation" r:id="rId4" imgW="457002" imgH="177723" progId="Equation.3">
                  <p:embed/>
                </p:oleObj>
              </mc:Choice>
              <mc:Fallback>
                <p:oleObj name="Equation" r:id="rId4" imgW="457002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744788"/>
                        <a:ext cx="1439863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3"/>
          <p:cNvGraphicFramePr>
            <a:graphicFrameLocks noChangeAspect="1"/>
          </p:cNvGraphicFramePr>
          <p:nvPr/>
        </p:nvGraphicFramePr>
        <p:xfrm>
          <a:off x="6767513" y="3968750"/>
          <a:ext cx="18002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Equation" r:id="rId6" imgW="609336" imgH="177723" progId="Equation.3">
                  <p:embed/>
                </p:oleObj>
              </mc:Choice>
              <mc:Fallback>
                <p:oleObj name="Equation" r:id="rId6" imgW="609336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513" y="3968750"/>
                        <a:ext cx="18002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6858000" y="1574800"/>
            <a:ext cx="1368425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50 failure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times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4582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Comic Sans MS" panose="030F0702030302020204" pitchFamily="66" charset="0"/>
              </a:rPr>
              <a:t> Mean time to failure</a:t>
            </a:r>
            <a:endParaRPr lang="pt-BR" altLang="en-US" sz="36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85825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Maximum likelihood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25603" name="Object 2"/>
          <p:cNvGraphicFramePr>
            <a:graphicFrameLocks noChangeAspect="1"/>
          </p:cNvGraphicFramePr>
          <p:nvPr/>
        </p:nvGraphicFramePr>
        <p:xfrm>
          <a:off x="3124200" y="1331913"/>
          <a:ext cx="827088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Equation" r:id="rId3" imgW="406048" imgH="393359" progId="Equation.3">
                  <p:embed/>
                </p:oleObj>
              </mc:Choice>
              <mc:Fallback>
                <p:oleObj name="Equation" r:id="rId3" imgW="406048" imgH="39335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31913"/>
                        <a:ext cx="827088" cy="80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431800" y="2384425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given 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1295400" y="2457450"/>
          <a:ext cx="6842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Equation" r:id="rId5" imgW="317225" imgH="203024" progId="Equation.3">
                  <p:embed/>
                </p:oleObj>
              </mc:Choice>
              <mc:Fallback>
                <p:oleObj name="Equation" r:id="rId5" imgW="317225" imgH="2030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457450"/>
                        <a:ext cx="6842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1600200" y="3505200"/>
          <a:ext cx="2411413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8" name="Equation" r:id="rId7" imgW="1040948" imgH="393529" progId="Equation.3">
                  <p:embed/>
                </p:oleObj>
              </mc:Choice>
              <mc:Fallback>
                <p:oleObj name="Equation" r:id="rId7" imgW="1040948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05200"/>
                        <a:ext cx="2411413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2743200" y="2209800"/>
          <a:ext cx="111601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9" name="Equation" r:id="rId9" imgW="482391" imgH="393529" progId="Equation.3">
                  <p:embed/>
                </p:oleObj>
              </mc:Choice>
              <mc:Fallback>
                <p:oleObj name="Equation" r:id="rId9" imgW="482391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09800"/>
                        <a:ext cx="1116013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4953000" y="3708400"/>
          <a:ext cx="11525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Equation" r:id="rId11" imgW="558558" imgH="241195" progId="Equation.DSMT4">
                  <p:embed/>
                </p:oleObj>
              </mc:Choice>
              <mc:Fallback>
                <p:oleObj name="Equation" r:id="rId11" imgW="558558" imgH="24119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708400"/>
                        <a:ext cx="115252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762000" y="4876800"/>
          <a:ext cx="1728788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1" name="Equation" r:id="rId13" imgW="863225" imgH="622030" progId="Equation.3">
                  <p:embed/>
                </p:oleObj>
              </mc:Choice>
              <mc:Fallback>
                <p:oleObj name="Equation" r:id="rId13" imgW="863225" imgH="62203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1728788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2819400" y="4953000"/>
          <a:ext cx="295275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" name="Equation" r:id="rId15" imgW="1497950" imgH="393529" progId="Equation.3">
                  <p:embed/>
                </p:oleObj>
              </mc:Choice>
              <mc:Fallback>
                <p:oleObj name="Equation" r:id="rId15" imgW="1497950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953000"/>
                        <a:ext cx="295275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6459538" y="5029200"/>
            <a:ext cx="2684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     unbiased estimator for      when n→∞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5612" name="Object 9"/>
          <p:cNvGraphicFramePr>
            <a:graphicFrameLocks noChangeAspect="1"/>
          </p:cNvGraphicFramePr>
          <p:nvPr/>
        </p:nvGraphicFramePr>
        <p:xfrm>
          <a:off x="6532563" y="4921250"/>
          <a:ext cx="39528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" name="Equation" r:id="rId17" imgW="139579" imgH="215713" progId="Equation.3">
                  <p:embed/>
                </p:oleObj>
              </mc:Choice>
              <mc:Fallback>
                <p:oleObj name="Equation" r:id="rId17" imgW="139579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4921250"/>
                        <a:ext cx="395287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0"/>
          <p:cNvGraphicFramePr>
            <a:graphicFrameLocks noChangeAspect="1"/>
          </p:cNvGraphicFramePr>
          <p:nvPr/>
        </p:nvGraphicFramePr>
        <p:xfrm>
          <a:off x="8305800" y="5299075"/>
          <a:ext cx="228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" name="Equation" r:id="rId19" imgW="139639" imgH="393529" progId="Equation.DSMT4">
                  <p:embed/>
                </p:oleObj>
              </mc:Choice>
              <mc:Fallback>
                <p:oleObj name="Equation" r:id="rId19" imgW="139639" imgH="39352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299075"/>
                        <a:ext cx="228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TextBox 14"/>
          <p:cNvSpPr txBox="1">
            <a:spLocks noChangeArrowheads="1"/>
          </p:cNvSpPr>
          <p:nvPr/>
        </p:nvSpPr>
        <p:spPr bwMode="auto">
          <a:xfrm>
            <a:off x="685800" y="1371600"/>
            <a:ext cx="5741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How about using            as a parameter?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0A9AEB-F7B0-4E1F-87EE-602D7814B35D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457200" y="914400"/>
            <a:ext cx="78486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zh-CN">
                <a:ea typeface="SimSun" panose="02010600030101010101" pitchFamily="2" charset="-122"/>
              </a:rPr>
              <a:t>Delta Method for Approximating the Variance of an Estimator</a:t>
            </a:r>
          </a:p>
          <a:p>
            <a:pPr>
              <a:buFontTx/>
              <a:buNone/>
            </a:pPr>
            <a:r>
              <a:rPr lang="en-US" altLang="zh-TW" sz="2800">
                <a:latin typeface="Times New Roman" panose="02020603050405020304" pitchFamily="18" charset="0"/>
                <a:ea typeface="PMingLiU" pitchFamily="18" charset="-120"/>
              </a:rPr>
              <a:t>   To estimate a nonlinear function </a:t>
            </a:r>
            <a:r>
              <a:rPr lang="en-US" altLang="zh-TW" sz="2800" i="1">
                <a:latin typeface="Times New Roman" panose="02020603050405020304" pitchFamily="18" charset="0"/>
                <a:ea typeface="PMingLiU" pitchFamily="18" charset="-120"/>
              </a:rPr>
              <a:t>a</a:t>
            </a:r>
            <a:r>
              <a:rPr lang="en-US" altLang="zh-TW" sz="2800">
                <a:latin typeface="Times New Roman" panose="02020603050405020304" pitchFamily="18" charset="0"/>
                <a:ea typeface="PMingLiU" pitchFamily="18" charset="-120"/>
              </a:rPr>
              <a:t>(θ). Suppose that:	          and             is a known function of θ  </a:t>
            </a:r>
            <a:endParaRPr lang="en-US" altLang="zh-TW" sz="2800" b="1">
              <a:latin typeface="Times New Roman" panose="02020603050405020304" pitchFamily="18" charset="0"/>
              <a:ea typeface="PMingLiU" pitchFamily="18" charset="-120"/>
            </a:endParaRPr>
          </a:p>
          <a:p>
            <a:pPr>
              <a:buFontTx/>
              <a:buNone/>
            </a:pPr>
            <a:r>
              <a:rPr lang="en-US" altLang="zh-TW" sz="2800">
                <a:latin typeface="Times New Roman" panose="02020603050405020304" pitchFamily="18" charset="0"/>
                <a:ea typeface="PMingLiU" pitchFamily="18" charset="-120"/>
              </a:rPr>
              <a:t>   Delta Method:</a:t>
            </a:r>
          </a:p>
        </p:txBody>
      </p:sp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990600" y="2286000"/>
          <a:ext cx="12176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Equation" r:id="rId3" imgW="583947" imgH="304668" progId="Equation.DSMT4">
                  <p:embed/>
                </p:oleObj>
              </mc:Choice>
              <mc:Fallback>
                <p:oleObj name="Equation" r:id="rId3" imgW="583947" imgH="30466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12176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2906713" y="2286000"/>
          <a:ext cx="9794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Equation" r:id="rId5" imgW="469696" imgH="304668" progId="Equation.3">
                  <p:embed/>
                </p:oleObj>
              </mc:Choice>
              <mc:Fallback>
                <p:oleObj name="Equation" r:id="rId5" imgW="469696" imgH="30466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2286000"/>
                        <a:ext cx="979487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667000" y="3505200"/>
          <a:ext cx="3697288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Equation" r:id="rId7" imgW="1586811" imgH="304668" progId="Equation.DSMT4">
                  <p:embed/>
                </p:oleObj>
              </mc:Choice>
              <mc:Fallback>
                <p:oleObj name="Equation" r:id="rId7" imgW="1586811" imgH="30466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05200"/>
                        <a:ext cx="3697288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667000" y="4511675"/>
          <a:ext cx="35814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Equation" r:id="rId9" imgW="1765300" imgH="431800" progId="Equation.DSMT4">
                  <p:embed/>
                </p:oleObj>
              </mc:Choice>
              <mc:Fallback>
                <p:oleObj name="Equation" r:id="rId9" imgW="17653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11675"/>
                        <a:ext cx="35814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Maximum Likelihood Estimation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924800" cy="4114800"/>
          </a:xfrm>
        </p:spPr>
        <p:txBody>
          <a:bodyPr/>
          <a:lstStyle/>
          <a:p>
            <a:r>
              <a:rPr lang="en-US" altLang="en-US" smtClean="0"/>
              <a:t>Most statistical methods are designed to </a:t>
            </a:r>
            <a:r>
              <a:rPr lang="en-US" altLang="en-US" i="1" smtClean="0"/>
              <a:t>minimize error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Choose the parameter values that minimizes predictive error:</a:t>
            </a:r>
          </a:p>
          <a:p>
            <a:r>
              <a:rPr lang="en-US" altLang="en-US" smtClean="0"/>
              <a:t>Maximum likelihood estimation seeks the parameter values that are </a:t>
            </a:r>
            <a:r>
              <a:rPr lang="en-US" altLang="en-US" i="1" smtClean="0">
                <a:solidFill>
                  <a:srgbClr val="FF0000"/>
                </a:solidFill>
              </a:rPr>
              <a:t>most likely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to have produced the observed data.</a:t>
            </a:r>
          </a:p>
          <a:p>
            <a:r>
              <a:rPr lang="en-US" altLang="en-US" smtClean="0"/>
              <a:t>Introduced by Ronald Fisher</a:t>
            </a:r>
          </a:p>
        </p:txBody>
      </p:sp>
      <p:graphicFrame>
        <p:nvGraphicFramePr>
          <p:cNvPr id="5124" name="Object 2"/>
          <p:cNvGraphicFramePr>
            <a:graphicFrameLocks noChangeAspect="1"/>
          </p:cNvGraphicFramePr>
          <p:nvPr/>
        </p:nvGraphicFramePr>
        <p:xfrm>
          <a:off x="5867400" y="3124200"/>
          <a:ext cx="27749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4" imgW="1130300" imgH="279400" progId="Equation.DSMT4">
                  <p:embed/>
                </p:oleObj>
              </mc:Choice>
              <mc:Fallback>
                <p:oleObj name="Equation" r:id="rId4" imgW="11303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124200"/>
                        <a:ext cx="27749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229BF9-737C-42B0-8890-0D38586233B5}" type="slidenum">
              <a:rPr lang="zh-CN" altLang="en-US" sz="1400" smtClean="0">
                <a:latin typeface="Times New Roman" panose="02020603050405020304" pitchFamily="18" charset="0"/>
                <a:ea typeface="SimSun" panose="02010600030101010101" pitchFamily="2" charset="-122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zh-CN" sz="140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7675" y="252413"/>
          <a:ext cx="7983538" cy="614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3429000" imgH="2641600" progId="Equation.DSMT4">
                  <p:embed/>
                </p:oleObj>
              </mc:Choice>
              <mc:Fallback>
                <p:oleObj name="Equation" r:id="rId3" imgW="3429000" imgH="2641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252413"/>
                        <a:ext cx="7983538" cy="614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4387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Maximum likelihood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431800" y="1233488"/>
            <a:ext cx="3725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Variance of ML estimators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6415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many experiments (same n): spread of        ? 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8677" name="Object 2"/>
          <p:cNvGraphicFramePr>
            <a:graphicFrameLocks noChangeAspect="1"/>
          </p:cNvGraphicFramePr>
          <p:nvPr/>
        </p:nvGraphicFramePr>
        <p:xfrm>
          <a:off x="5334000" y="1600200"/>
          <a:ext cx="3365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2" name="Equation" r:id="rId3" imgW="139579" imgH="215713" progId="Equation.3">
                  <p:embed/>
                </p:oleObj>
              </mc:Choice>
              <mc:Fallback>
                <p:oleObj name="Equation" r:id="rId3" imgW="139579" imgH="2157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600200"/>
                        <a:ext cx="33655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447675" y="2187575"/>
            <a:ext cx="369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analytically   (exponential)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8679" name="Object 3"/>
          <p:cNvGraphicFramePr>
            <a:graphicFrameLocks noChangeAspect="1"/>
          </p:cNvGraphicFramePr>
          <p:nvPr/>
        </p:nvGraphicFramePr>
        <p:xfrm>
          <a:off x="3810000" y="2060575"/>
          <a:ext cx="156686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5" imgW="685800" imgH="431800" progId="Equation.DSMT4">
                  <p:embed/>
                </p:oleObj>
              </mc:Choice>
              <mc:Fallback>
                <p:oleObj name="Equation" r:id="rId5" imgW="6858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060575"/>
                        <a:ext cx="1566863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4"/>
          <p:cNvGraphicFramePr>
            <a:graphicFrameLocks noChangeAspect="1"/>
          </p:cNvGraphicFramePr>
          <p:nvPr/>
        </p:nvGraphicFramePr>
        <p:xfrm>
          <a:off x="463550" y="2816225"/>
          <a:ext cx="29606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" name="Equation" r:id="rId7" imgW="1409700" imgH="228600" progId="Equation.DSMT4">
                  <p:embed/>
                </p:oleObj>
              </mc:Choice>
              <mc:Fallback>
                <p:oleObj name="Equation" r:id="rId7" imgW="14097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816225"/>
                        <a:ext cx="2960688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" name="Equation" r:id="rId11" imgW="114151" imgH="215619" progId="Equation.3">
                  <p:embed/>
                </p:oleObj>
              </mc:Choice>
              <mc:Fallback>
                <p:oleObj name="Equation" r:id="rId11" imgW="114151" imgH="21561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7"/>
          <p:cNvGraphicFramePr>
            <a:graphicFrameLocks noChangeAspect="1"/>
          </p:cNvGraphicFramePr>
          <p:nvPr/>
        </p:nvGraphicFramePr>
        <p:xfrm>
          <a:off x="1109663" y="3249613"/>
          <a:ext cx="590073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7" name="Equation" r:id="rId12" imgW="2654300" imgH="457200" progId="Equation.DSMT4">
                  <p:embed/>
                </p:oleObj>
              </mc:Choice>
              <mc:Fallback>
                <p:oleObj name="Equation" r:id="rId12" imgW="26543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3249613"/>
                        <a:ext cx="5900737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9"/>
          <p:cNvGraphicFramePr>
            <a:graphicFrameLocks noChangeAspect="1"/>
          </p:cNvGraphicFramePr>
          <p:nvPr/>
        </p:nvGraphicFramePr>
        <p:xfrm>
          <a:off x="1057275" y="4038600"/>
          <a:ext cx="763588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8" name="Equation" r:id="rId14" imgW="355446" imgH="418918" progId="Equation.DSMT4">
                  <p:embed/>
                </p:oleObj>
              </mc:Choice>
              <mc:Fallback>
                <p:oleObj name="Equation" r:id="rId14" imgW="355446" imgH="418918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4038600"/>
                        <a:ext cx="763588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Text Box 16"/>
          <p:cNvSpPr txBox="1">
            <a:spLocks noChangeArrowheads="1"/>
          </p:cNvSpPr>
          <p:nvPr/>
        </p:nvSpPr>
        <p:spPr bwMode="auto">
          <a:xfrm>
            <a:off x="719138" y="5589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8686" name="Text Box 17"/>
          <p:cNvSpPr txBox="1">
            <a:spLocks noChangeArrowheads="1"/>
          </p:cNvSpPr>
          <p:nvPr/>
        </p:nvSpPr>
        <p:spPr bwMode="auto">
          <a:xfrm>
            <a:off x="533400" y="5181600"/>
            <a:ext cx="2574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Therefore we have: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28687" name="Object 10"/>
          <p:cNvGraphicFramePr>
            <a:graphicFrameLocks noChangeAspect="1"/>
          </p:cNvGraphicFramePr>
          <p:nvPr/>
        </p:nvGraphicFramePr>
        <p:xfrm>
          <a:off x="3352800" y="4876800"/>
          <a:ext cx="1331913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" name="Equation" r:id="rId16" imgW="545863" imgH="418918" progId="Equation.3">
                  <p:embed/>
                </p:oleObj>
              </mc:Choice>
              <mc:Fallback>
                <p:oleObj name="Equation" r:id="rId16" imgW="545863" imgH="41891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876800"/>
                        <a:ext cx="1331913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8" name="TextBox 19"/>
          <p:cNvSpPr txBox="1">
            <a:spLocks noChangeArrowheads="1"/>
          </p:cNvSpPr>
          <p:nvPr/>
        </p:nvSpPr>
        <p:spPr bwMode="auto">
          <a:xfrm>
            <a:off x="5105400" y="5181600"/>
            <a:ext cx="317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But this # is unknown.</a:t>
            </a:r>
          </a:p>
        </p:txBody>
      </p:sp>
      <p:sp>
        <p:nvSpPr>
          <p:cNvPr id="28689" name="TextBox 20"/>
          <p:cNvSpPr txBox="1">
            <a:spLocks noChangeArrowheads="1"/>
          </p:cNvSpPr>
          <p:nvPr/>
        </p:nvSpPr>
        <p:spPr bwMode="auto">
          <a:xfrm>
            <a:off x="3276600" y="6172200"/>
            <a:ext cx="3427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Can we use                 ?</a:t>
            </a:r>
          </a:p>
        </p:txBody>
      </p:sp>
      <p:graphicFrame>
        <p:nvGraphicFramePr>
          <p:cNvPr id="28690" name="Object 13"/>
          <p:cNvGraphicFramePr>
            <a:graphicFrameLocks noChangeAspect="1"/>
          </p:cNvGraphicFramePr>
          <p:nvPr/>
        </p:nvGraphicFramePr>
        <p:xfrm>
          <a:off x="5029200" y="5835650"/>
          <a:ext cx="13017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" name="Equation" r:id="rId18" imgW="533169" imgH="418918" progId="Equation.DSMT4">
                  <p:embed/>
                </p:oleObj>
              </mc:Choice>
              <mc:Fallback>
                <p:oleObj name="Equation" r:id="rId18" imgW="533169" imgH="418918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835650"/>
                        <a:ext cx="130175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6287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Maximum likelihood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07988" y="1303338"/>
            <a:ext cx="3983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Variance: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Monte Carlo method</a:t>
            </a:r>
            <a:endParaRPr lang="pt-BR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81000" y="2097088"/>
            <a:ext cx="7148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For cases too difficult to solve analytically: MC method 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944563" y="2627313"/>
            <a:ext cx="57324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>
                <a:latin typeface="Times New Roman" panose="02020603050405020304" pitchFamily="18" charset="0"/>
              </a:rPr>
              <a:t> simulate a large number of experiments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>
                <a:latin typeface="Times New Roman" panose="02020603050405020304" pitchFamily="18" charset="0"/>
              </a:rPr>
              <a:t> compute the ML estimate each time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>
                <a:latin typeface="Times New Roman" panose="02020603050405020304" pitchFamily="18" charset="0"/>
              </a:rPr>
              <a:t> distribution of the resulting values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406400" y="3944938"/>
            <a:ext cx="670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</a:t>
            </a:r>
            <a:r>
              <a:rPr lang="en-US" altLang="en-US" sz="2400" baseline="30000"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latin typeface="Times New Roman" panose="02020603050405020304" pitchFamily="18" charset="0"/>
              </a:rPr>
              <a:t> unbiased estimator for the variance of a p.d.f.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469900" y="4575175"/>
            <a:ext cx="8166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 from MC experiments: statistical errors of the parameter estimated from real  measurement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679450" y="56927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Maximum likelihood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2489200" y="29908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2366963" y="44545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25613" name="Picture 13" descr="fig9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4213" y="1808163"/>
            <a:ext cx="4681537" cy="4057650"/>
          </a:xfrm>
          <a:prstGeom prst="rect">
            <a:avLst/>
          </a:prstGeom>
          <a:noFill/>
        </p:spPr>
      </p:pic>
      <p:sp>
        <p:nvSpPr>
          <p:cNvPr id="30726" name="Text Box 14"/>
          <p:cNvSpPr txBox="1">
            <a:spLocks noChangeArrowheads="1"/>
          </p:cNvSpPr>
          <p:nvPr/>
        </p:nvSpPr>
        <p:spPr bwMode="auto">
          <a:xfrm>
            <a:off x="6210300" y="1755775"/>
            <a:ext cx="2690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1000 experiments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50 obs/experiment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30727" name="Text Box 15"/>
          <p:cNvSpPr txBox="1">
            <a:spLocks noChangeArrowheads="1"/>
          </p:cNvSpPr>
          <p:nvPr/>
        </p:nvSpPr>
        <p:spPr bwMode="auto">
          <a:xfrm>
            <a:off x="7272338" y="3429000"/>
            <a:ext cx="1443037" cy="4572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 = 0.151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30728" name="Text Box 16"/>
          <p:cNvSpPr txBox="1">
            <a:spLocks noChangeArrowheads="1"/>
          </p:cNvSpPr>
          <p:nvPr/>
        </p:nvSpPr>
        <p:spPr bwMode="auto">
          <a:xfrm>
            <a:off x="6119813" y="3105150"/>
            <a:ext cx="180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9" name="Text Box 17"/>
          <p:cNvSpPr txBox="1">
            <a:spLocks noChangeArrowheads="1"/>
          </p:cNvSpPr>
          <p:nvPr/>
        </p:nvSpPr>
        <p:spPr bwMode="auto">
          <a:xfrm>
            <a:off x="5759450" y="3033713"/>
            <a:ext cx="2436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sample standard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deviation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30730" name="Object 2"/>
          <p:cNvGraphicFramePr>
            <a:graphicFrameLocks noChangeAspect="1"/>
          </p:cNvGraphicFramePr>
          <p:nvPr/>
        </p:nvGraphicFramePr>
        <p:xfrm>
          <a:off x="5903913" y="4400550"/>
          <a:ext cx="2555875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4" imgW="1117600" imgH="419100" progId="Equation.3">
                  <p:embed/>
                </p:oleObj>
              </mc:Choice>
              <mc:Fallback>
                <p:oleObj name="Equation" r:id="rId4" imgW="11176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13" y="4400550"/>
                        <a:ext cx="2555875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3"/>
          <p:cNvGraphicFramePr>
            <a:graphicFrameLocks noChangeAspect="1"/>
          </p:cNvGraphicFramePr>
          <p:nvPr/>
        </p:nvGraphicFramePr>
        <p:xfrm>
          <a:off x="7308850" y="5516563"/>
          <a:ext cx="11525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6" imgW="520248" imgH="177646" progId="Equation.3">
                  <p:embed/>
                </p:oleObj>
              </mc:Choice>
              <mc:Fallback>
                <p:oleObj name="Equation" r:id="rId6" imgW="520248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5516563"/>
                        <a:ext cx="11525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81229F-129F-4467-BED2-1B94FF8FD96C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77724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>
                <a:ea typeface="SimSun" panose="02010600030101010101" pitchFamily="2" charset="-122"/>
              </a:rPr>
              <a:t>Fisher Information</a:t>
            </a:r>
            <a:r>
              <a:rPr lang="en-US" altLang="zh-CN" sz="2800">
                <a:ea typeface="SimSun" panose="02010600030101010101" pitchFamily="2" charset="-122"/>
              </a:rPr>
              <a:t>:</a:t>
            </a:r>
          </a:p>
          <a:p>
            <a:pPr eaLnBrk="1" hangingPunct="1">
              <a:buFontTx/>
              <a:buNone/>
            </a:pPr>
            <a:endParaRPr lang="en-US" altLang="zh-CN" sz="280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80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800">
              <a:ea typeface="SimSun" panose="02010600030101010101" pitchFamily="2" charset="-122"/>
            </a:endParaRPr>
          </a:p>
          <a:p>
            <a:pPr lvl="1" eaLnBrk="1" hangingPunct="1">
              <a:buFontTx/>
              <a:buNone/>
            </a:pPr>
            <a:r>
              <a:rPr lang="en-US" altLang="zh-CN" sz="2400">
                <a:ea typeface="SimSun" panose="02010600030101010101" pitchFamily="2" charset="-122"/>
              </a:rPr>
              <a:t>Alternative expression</a:t>
            </a:r>
          </a:p>
          <a:p>
            <a:pPr eaLnBrk="1" hangingPunct="1">
              <a:buFontTx/>
              <a:buNone/>
            </a:pPr>
            <a:endParaRPr lang="en-US" altLang="zh-CN" sz="240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400">
              <a:ea typeface="SimSun" panose="02010600030101010101" pitchFamily="2" charset="-122"/>
            </a:endParaRP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143000" y="2362200"/>
          <a:ext cx="63246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Equation" r:id="rId3" imgW="3606800" imgH="508000" progId="Equation.DSMT4">
                  <p:embed/>
                </p:oleObj>
              </mc:Choice>
              <mc:Fallback>
                <p:oleObj name="Equation" r:id="rId3" imgW="36068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362200"/>
                        <a:ext cx="63246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>
            <a:hlinkClick r:id="rId5" action="ppaction://hlinksldjump"/>
          </p:cNvPr>
          <p:cNvGraphicFramePr>
            <a:graphicFrameLocks noChangeAspect="1"/>
          </p:cNvGraphicFramePr>
          <p:nvPr/>
        </p:nvGraphicFramePr>
        <p:xfrm>
          <a:off x="1143000" y="4495800"/>
          <a:ext cx="61722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Equation" r:id="rId6" imgW="3683000" imgH="508000" progId="Equation.DSMT4">
                  <p:embed/>
                </p:oleObj>
              </mc:Choice>
              <mc:Fallback>
                <p:oleObj name="Equation" r:id="rId6" imgW="3683000" imgH="508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95800"/>
                        <a:ext cx="61722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Box 6"/>
          <p:cNvSpPr txBox="1">
            <a:spLocks noChangeArrowheads="1"/>
          </p:cNvSpPr>
          <p:nvPr/>
        </p:nvSpPr>
        <p:spPr bwMode="auto">
          <a:xfrm>
            <a:off x="1066800" y="5943600"/>
            <a:ext cx="557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MLE is trying to take out all information.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762000" y="762000"/>
          <a:ext cx="561657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4" imgW="2984500" imgH="508000" progId="Equation.DSMT4">
                  <p:embed/>
                </p:oleObj>
              </mc:Choice>
              <mc:Fallback>
                <p:oleObj name="Equation" r:id="rId4" imgW="2984500" imgH="508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762000"/>
                        <a:ext cx="5616575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462088" y="2209800"/>
          <a:ext cx="5472112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6" imgW="2946400" imgH="1181100" progId="Equation.DSMT4">
                  <p:embed/>
                </p:oleObj>
              </mc:Choice>
              <mc:Fallback>
                <p:oleObj name="Equation" r:id="rId6" imgW="2946400" imgH="1181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2209800"/>
                        <a:ext cx="5472112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200400" y="4722813"/>
          <a:ext cx="3097213" cy="152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Equation" r:id="rId8" imgW="1701800" imgH="838200" progId="Equation.3">
                  <p:embed/>
                </p:oleObj>
              </mc:Choice>
              <mc:Fallback>
                <p:oleObj name="Equation" r:id="rId8" imgW="1701800" imgH="83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722813"/>
                        <a:ext cx="3097213" cy="152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792163" y="1143000"/>
          <a:ext cx="70564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Equation" r:id="rId4" imgW="3683000" imgH="508000" progId="Equation.DSMT4">
                  <p:embed/>
                </p:oleObj>
              </mc:Choice>
              <mc:Fallback>
                <p:oleObj name="Equation" r:id="rId4" imgW="3683000" imgH="508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143000"/>
                        <a:ext cx="7056437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571500" y="2514600"/>
          <a:ext cx="6934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9" name="Equation" r:id="rId6" imgW="3467100" imgH="1905000" progId="Equation.DSMT4">
                  <p:embed/>
                </p:oleObj>
              </mc:Choice>
              <mc:Fallback>
                <p:oleObj name="Equation" r:id="rId6" imgW="3467100" imgH="190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514600"/>
                        <a:ext cx="69342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C9F03E-3577-4F77-96A2-B1AFF4010AF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36867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40386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Monotype Sorts" pitchFamily="2" charset="2"/>
              <a:buNone/>
            </a:pPr>
            <a:r>
              <a:rPr lang="en-US" altLang="zh-TW" sz="2800">
                <a:ea typeface="PMingLiU" pitchFamily="18" charset="-120"/>
              </a:rPr>
              <a:t>for an i.i.d. sample:</a:t>
            </a:r>
          </a:p>
          <a:p>
            <a:pPr eaLnBrk="1" hangingPunct="1">
              <a:buFontTx/>
              <a:buNone/>
            </a:pPr>
            <a:endParaRPr lang="zh-TW" altLang="en-US" sz="2800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zh-CN" altLang="en-US" sz="2800">
              <a:ea typeface="PMingLiU" pitchFamily="18" charset="-120"/>
            </a:endParaRP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533400" y="2286000"/>
          <a:ext cx="8153400" cy="335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Equation" r:id="rId3" imgW="4686300" imgH="1930400" progId="Equation.DSMT4">
                  <p:embed/>
                </p:oleObj>
              </mc:Choice>
              <mc:Fallback>
                <p:oleObj name="Equation" r:id="rId3" imgW="4686300" imgH="1930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153400" cy="335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F5D8D1-D412-4B14-851D-A37C826F8482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37891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73914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Monotype Sorts" pitchFamily="2" charset="2"/>
              <a:buNone/>
            </a:pPr>
            <a:r>
              <a:rPr kumimoji="1" lang="en-US" altLang="zh-TW" sz="2800">
                <a:ea typeface="PMingLiU" pitchFamily="18" charset="-120"/>
              </a:rPr>
              <a:t>for k-dimensional vector parameter</a:t>
            </a:r>
          </a:p>
          <a:p>
            <a:pPr eaLnBrk="1" hangingPunct="1"/>
            <a:endParaRPr lang="zh-CN" altLang="en-US" sz="2800">
              <a:ea typeface="SimSun" panose="02010600030101010101" pitchFamily="2" charset="-122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066800" y="2514600"/>
          <a:ext cx="64770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Equation" r:id="rId3" imgW="3238500" imgH="1524000" progId="Equation.DSMT4">
                  <p:embed/>
                </p:oleObj>
              </mc:Choice>
              <mc:Fallback>
                <p:oleObj name="Equation" r:id="rId3" imgW="3238500" imgH="15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14600"/>
                        <a:ext cx="64770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92B601-9551-4AC4-8495-71CEAC88874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38915" name="Rectangle 3"/>
          <p:cNvSpPr txBox="1">
            <a:spLocks noChangeArrowheads="1"/>
          </p:cNvSpPr>
          <p:nvPr/>
        </p:nvSpPr>
        <p:spPr bwMode="auto">
          <a:xfrm>
            <a:off x="457200" y="533400"/>
            <a:ext cx="7924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kumimoji="1" lang="en-US" altLang="zh-TW">
                <a:ea typeface="PMingLiU" pitchFamily="18" charset="-120"/>
              </a:rPr>
              <a:t>Cramér-Rao Lower Bound</a:t>
            </a:r>
          </a:p>
          <a:p>
            <a:pPr eaLnBrk="1" hangingPunct="1">
              <a:buFontTx/>
              <a:buNone/>
            </a:pPr>
            <a:endParaRPr kumimoji="1" lang="en-US" altLang="zh-CN" sz="2800">
              <a:ea typeface="SimSun" panose="02010600030101010101" pitchFamily="2" charset="-122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09600" y="1371600"/>
            <a:ext cx="7848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A random sample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X</a:t>
            </a:r>
            <a:r>
              <a:rPr kumimoji="1" lang="en-US" altLang="zh-TW" sz="2400" i="1" baseline="-25000">
                <a:latin typeface="Times New Roman" panose="02020603050405020304" pitchFamily="18" charset="0"/>
                <a:ea typeface="PMingLiU" pitchFamily="18" charset="-120"/>
              </a:rPr>
              <a:t>1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, X</a:t>
            </a:r>
            <a:r>
              <a:rPr kumimoji="1" lang="en-US" altLang="zh-TW" sz="2400" i="1" baseline="-25000">
                <a:latin typeface="Times New Roman" panose="02020603050405020304" pitchFamily="18" charset="0"/>
                <a:ea typeface="PMingLiU" pitchFamily="18" charset="-120"/>
              </a:rPr>
              <a:t>2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, …, X</a:t>
            </a:r>
            <a:r>
              <a:rPr kumimoji="1" lang="en-US" altLang="zh-TW" sz="2400" i="1" baseline="-25000">
                <a:latin typeface="Times New Roman" panose="02020603050405020304" pitchFamily="18" charset="0"/>
                <a:ea typeface="PMingLiU" pitchFamily="18" charset="-120"/>
              </a:rPr>
              <a:t>n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 from p.d.f 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f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x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|θ).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Let    be any estimator of θ with  		   where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B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θ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) is the bias of      If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B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θ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) is differentiable in </a:t>
            </a:r>
            <a:r>
              <a:rPr kumimoji="1" lang="en-US" altLang="zh-TW" sz="2400" i="1">
                <a:latin typeface="Times New Roman" panose="02020603050405020304" pitchFamily="18" charset="0"/>
                <a:ea typeface="PMingLiU" pitchFamily="18" charset="-120"/>
              </a:rPr>
              <a:t>θ</a:t>
            </a:r>
            <a:r>
              <a:rPr kumimoji="1" lang="en-US" altLang="zh-TW" sz="2400">
                <a:latin typeface="Times New Roman" panose="02020603050405020304" pitchFamily="18" charset="0"/>
                <a:ea typeface="PMingLiU" pitchFamily="18" charset="-120"/>
              </a:rPr>
              <a:t> and if certain regularity conditions holds, then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zh-TW" sz="2400">
              <a:latin typeface="Times New Roman" panose="02020603050405020304" pitchFamily="18" charset="0"/>
              <a:ea typeface="PMingLiU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000">
                <a:latin typeface="Times New Roman" panose="02020603050405020304" pitchFamily="18" charset="0"/>
                <a:ea typeface="PMingLiU" pitchFamily="18" charset="-120"/>
              </a:rPr>
              <a:t>					(Cramér-Rao inequality)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zh-TW" sz="2000">
              <a:latin typeface="Times New Roman" panose="02020603050405020304" pitchFamily="18" charset="0"/>
              <a:ea typeface="PMingLiU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000">
                <a:latin typeface="Times New Roman" panose="02020603050405020304" pitchFamily="18" charset="0"/>
                <a:ea typeface="PMingLiU" pitchFamily="18" charset="-120"/>
              </a:rPr>
              <a:t>The ratio of the lower bound to the variance of any estimator of  θ  is called the </a:t>
            </a:r>
            <a:r>
              <a:rPr kumimoji="1" lang="en-US" altLang="zh-TW" sz="2000" b="1">
                <a:latin typeface="Times New Roman" panose="02020603050405020304" pitchFamily="18" charset="0"/>
                <a:ea typeface="PMingLiU" pitchFamily="18" charset="-120"/>
              </a:rPr>
              <a:t>efficiency</a:t>
            </a:r>
            <a:r>
              <a:rPr kumimoji="1" lang="en-US" altLang="zh-TW" sz="2000">
                <a:latin typeface="Times New Roman" panose="02020603050405020304" pitchFamily="18" charset="0"/>
                <a:ea typeface="PMingLiU" pitchFamily="18" charset="-120"/>
              </a:rPr>
              <a:t> of the estimator, which is always &lt;=1.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zh-TW" sz="2000">
              <a:latin typeface="Times New Roman" panose="02020603050405020304" pitchFamily="18" charset="0"/>
              <a:ea typeface="PMingLiU" pitchFamily="18" charset="-12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TW" sz="2000">
                <a:latin typeface="Times New Roman" panose="02020603050405020304" pitchFamily="18" charset="0"/>
                <a:ea typeface="PMingLiU" pitchFamily="18" charset="-120"/>
              </a:rPr>
              <a:t>An estimator has efficiency = 1 is called the </a:t>
            </a:r>
            <a:r>
              <a:rPr kumimoji="1" lang="en-US" altLang="zh-TW" sz="2000" b="1">
                <a:latin typeface="Times New Roman" panose="02020603050405020304" pitchFamily="18" charset="0"/>
                <a:ea typeface="PMingLiU" pitchFamily="18" charset="-120"/>
              </a:rPr>
              <a:t>efficient estimator</a:t>
            </a:r>
            <a:r>
              <a:rPr kumimoji="1" lang="en-US" altLang="zh-TW" sz="2000">
                <a:latin typeface="Times New Roman" panose="02020603050405020304" pitchFamily="18" charset="0"/>
                <a:ea typeface="PMingLiU" pitchFamily="18" charset="-120"/>
              </a:rPr>
              <a:t>. In this case, the equality sign holds.</a:t>
            </a:r>
          </a:p>
        </p:txBody>
      </p:sp>
      <p:graphicFrame>
        <p:nvGraphicFramePr>
          <p:cNvPr id="38917" name="Object 12"/>
          <p:cNvGraphicFramePr>
            <a:graphicFrameLocks noChangeAspect="1"/>
          </p:cNvGraphicFramePr>
          <p:nvPr/>
        </p:nvGraphicFramePr>
        <p:xfrm>
          <a:off x="2279650" y="2971800"/>
          <a:ext cx="2220913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7" name="Equation" r:id="rId3" imgW="1816100" imgH="698500" progId="Equation.DSMT4">
                  <p:embed/>
                </p:oleObj>
              </mc:Choice>
              <mc:Fallback>
                <p:oleObj name="Equation" r:id="rId3" imgW="1816100" imgH="6985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971800"/>
                        <a:ext cx="2220913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9"/>
          <p:cNvGraphicFramePr>
            <a:graphicFrameLocks noChangeAspect="1"/>
          </p:cNvGraphicFramePr>
          <p:nvPr/>
        </p:nvGraphicFramePr>
        <p:xfrm>
          <a:off x="1162050" y="1828800"/>
          <a:ext cx="165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8" name="Equation" r:id="rId5" imgW="164957" imgH="291847" progId="Equation.DSMT4">
                  <p:embed/>
                </p:oleObj>
              </mc:Choice>
              <mc:Fallback>
                <p:oleObj name="Equation" r:id="rId5" imgW="164957" imgH="291847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1828800"/>
                        <a:ext cx="165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0"/>
          <p:cNvGraphicFramePr>
            <a:graphicFrameLocks noChangeAspect="1"/>
          </p:cNvGraphicFramePr>
          <p:nvPr/>
        </p:nvGraphicFramePr>
        <p:xfrm>
          <a:off x="2057400" y="2133600"/>
          <a:ext cx="2651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9" name="Equation" r:id="rId7" imgW="203112" imgH="291973" progId="Equation.DSMT4">
                  <p:embed/>
                </p:oleObj>
              </mc:Choice>
              <mc:Fallback>
                <p:oleObj name="Equation" r:id="rId7" imgW="203112" imgH="29197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651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15"/>
          <p:cNvGraphicFramePr>
            <a:graphicFrameLocks noChangeAspect="1"/>
          </p:cNvGraphicFramePr>
          <p:nvPr/>
        </p:nvGraphicFramePr>
        <p:xfrm>
          <a:off x="4724400" y="1752600"/>
          <a:ext cx="17033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Equation" r:id="rId9" imgW="1054100" imgH="241300" progId="Equation.3">
                  <p:embed/>
                </p:oleObj>
              </mc:Choice>
              <mc:Fallback>
                <p:oleObj name="Equation" r:id="rId9" imgW="10541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0"/>
                        <a:ext cx="170338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6"/>
          <p:cNvGraphicFramePr>
            <a:graphicFrameLocks noChangeAspect="1"/>
          </p:cNvGraphicFramePr>
          <p:nvPr/>
        </p:nvGraphicFramePr>
        <p:xfrm>
          <a:off x="1828800" y="5638800"/>
          <a:ext cx="48514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1" name="Equation" r:id="rId11" imgW="2273300" imgH="482600" progId="Equation.DSMT4">
                  <p:embed/>
                </p:oleObj>
              </mc:Choice>
              <mc:Fallback>
                <p:oleObj name="Equation" r:id="rId11" imgW="22733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38800"/>
                        <a:ext cx="4851400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B5AE1B-5946-4439-9A2D-DA68CB238DA2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610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5000">
                <a:solidFill>
                  <a:schemeClr val="tx2"/>
                </a:solidFill>
                <a:latin typeface="Monotype Corsiva" panose="03010101010201010101" pitchFamily="66" charset="0"/>
                <a:ea typeface="PMingLiU" pitchFamily="18" charset="-120"/>
              </a:rPr>
              <a:t>Ronald Aylmer Fisher  (1890~1962)</a:t>
            </a:r>
          </a:p>
        </p:txBody>
      </p:sp>
      <p:pic>
        <p:nvPicPr>
          <p:cNvPr id="7172" name="Picture 3" descr="Fis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0" r="5373" b="4417"/>
          <a:stretch>
            <a:fillRect/>
          </a:stretch>
        </p:blipFill>
        <p:spPr bwMode="auto">
          <a:xfrm>
            <a:off x="762000" y="1676400"/>
            <a:ext cx="2943225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 txBox="1">
            <a:spLocks noChangeArrowheads="1"/>
          </p:cNvSpPr>
          <p:nvPr/>
        </p:nvSpPr>
        <p:spPr bwMode="auto">
          <a:xfrm>
            <a:off x="4191000" y="1524000"/>
            <a:ext cx="426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TW" sz="2400" b="1">
                <a:ea typeface="PMingLiU" pitchFamily="18" charset="-120"/>
              </a:rPr>
              <a:t>Known for :</a:t>
            </a:r>
          </a:p>
          <a:p>
            <a:pPr lvl="1"/>
            <a:r>
              <a:rPr lang="en-US" altLang="zh-TW" sz="2000">
                <a:ea typeface="PMingLiU" pitchFamily="18" charset="-120"/>
              </a:rPr>
              <a:t>1912 : Maximum likelihood</a:t>
            </a:r>
          </a:p>
          <a:p>
            <a:pPr lvl="1"/>
            <a:r>
              <a:rPr lang="en-US" altLang="zh-TW" sz="2000">
                <a:ea typeface="PMingLiU" pitchFamily="18" charset="-120"/>
              </a:rPr>
              <a:t>1922 : F-test</a:t>
            </a:r>
          </a:p>
          <a:p>
            <a:pPr lvl="1"/>
            <a:r>
              <a:rPr lang="en-US" altLang="zh-TW" sz="2000">
                <a:ea typeface="PMingLiU" pitchFamily="18" charset="-120"/>
              </a:rPr>
              <a:t>1925 : Analysis of variance          (Statistical Method for Research Workers )</a:t>
            </a:r>
          </a:p>
          <a:p>
            <a:r>
              <a:rPr lang="en-US" altLang="zh-TW" sz="2400" b="1">
                <a:ea typeface="PMingLiU" pitchFamily="18" charset="-120"/>
              </a:rPr>
              <a:t>Notable Prizes : </a:t>
            </a:r>
          </a:p>
          <a:p>
            <a:pPr lvl="1"/>
            <a:r>
              <a:rPr lang="en-US" altLang="zh-TW" sz="2000">
                <a:ea typeface="PMingLiU" pitchFamily="18" charset="-120"/>
              </a:rPr>
              <a:t>Royal Medal (1938)</a:t>
            </a:r>
          </a:p>
          <a:p>
            <a:pPr lvl="1"/>
            <a:r>
              <a:rPr lang="en-US" altLang="zh-TW" sz="2000">
                <a:ea typeface="PMingLiU" pitchFamily="18" charset="-120"/>
              </a:rPr>
              <a:t>Copley Medal (1955)</a:t>
            </a:r>
          </a:p>
          <a:p>
            <a:endParaRPr lang="en-US" altLang="zh-TW" sz="2400">
              <a:ea typeface="PMingLiU" pitchFamily="18" charset="-12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5029200"/>
            <a:ext cx="3657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2"/>
                </a:solidFill>
              </a:rPr>
              <a:t>This is not how he looked like when he introduced MLE.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28800" y="6248400"/>
            <a:ext cx="2598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66FF66"/>
                </a:solidFill>
              </a:rPr>
              <a:t>He looked like …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19600" y="6243638"/>
            <a:ext cx="766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EA61F4-3E25-4A30-9D0C-D738A0B3B13D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39939" name="Text Box 8"/>
          <p:cNvSpPr txBox="1">
            <a:spLocks noChangeArrowheads="1"/>
          </p:cNvSpPr>
          <p:nvPr/>
        </p:nvSpPr>
        <p:spPr bwMode="auto">
          <a:xfrm>
            <a:off x="460375" y="1143000"/>
            <a:ext cx="8499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>
                <a:latin typeface="Times New Roman" panose="02020603050405020304" pitchFamily="18" charset="0"/>
              </a:rPr>
              <a:t>If efficient estimators exist for a  problem, the ML will find them.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3994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Comic Sans MS" panose="030F0702030302020204" pitchFamily="66" charset="0"/>
              </a:rPr>
              <a:t>Maximum likelihood</a:t>
            </a:r>
            <a:endParaRPr lang="pt-BR" altLang="en-US" sz="36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39941" name="Text Box 9"/>
          <p:cNvSpPr txBox="1">
            <a:spLocks noChangeArrowheads="1"/>
          </p:cNvSpPr>
          <p:nvPr/>
        </p:nvSpPr>
        <p:spPr bwMode="auto">
          <a:xfrm>
            <a:off x="457200" y="1905000"/>
            <a:ext cx="74580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>
                <a:latin typeface="Times New Roman" panose="02020603050405020304" pitchFamily="18" charset="0"/>
              </a:rPr>
              <a:t>ML estimators: always efficient in the large sample limit.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39942" name="Text Box 10"/>
          <p:cNvSpPr txBox="1">
            <a:spLocks noChangeArrowheads="1"/>
          </p:cNvSpPr>
          <p:nvPr/>
        </p:nvSpPr>
        <p:spPr bwMode="auto">
          <a:xfrm>
            <a:off x="533400" y="2743200"/>
            <a:ext cx="49593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Ex: exponential (mean time to failure)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39943" name="Object 2"/>
          <p:cNvGraphicFramePr>
            <a:graphicFrameLocks noChangeAspect="1"/>
          </p:cNvGraphicFramePr>
          <p:nvPr/>
        </p:nvGraphicFramePr>
        <p:xfrm>
          <a:off x="1131888" y="3387725"/>
          <a:ext cx="19653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5" name="Equation" r:id="rId3" imgW="939800" imgH="419100" progId="Equation.DSMT4">
                  <p:embed/>
                </p:oleObj>
              </mc:Choice>
              <mc:Fallback>
                <p:oleObj name="Equation" r:id="rId3" imgW="9398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3387725"/>
                        <a:ext cx="196532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3"/>
          <p:cNvGraphicFramePr>
            <a:graphicFrameLocks noChangeAspect="1"/>
          </p:cNvGraphicFramePr>
          <p:nvPr/>
        </p:nvGraphicFramePr>
        <p:xfrm>
          <a:off x="3505200" y="3429000"/>
          <a:ext cx="52101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6" name="Equation" r:id="rId5" imgW="2603500" imgH="457200" progId="Equation.DSMT4">
                  <p:embed/>
                </p:oleObj>
              </mc:Choice>
              <mc:Fallback>
                <p:oleObj name="Equation" r:id="rId5" imgW="26035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429000"/>
                        <a:ext cx="52101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4"/>
          <p:cNvGraphicFramePr>
            <a:graphicFrameLocks noChangeAspect="1"/>
          </p:cNvGraphicFramePr>
          <p:nvPr/>
        </p:nvGraphicFramePr>
        <p:xfrm>
          <a:off x="4648200" y="4267200"/>
          <a:ext cx="974725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7" name="Equation" r:id="rId7" imgW="469696" imgH="393529" progId="Equation.DSMT4">
                  <p:embed/>
                </p:oleObj>
              </mc:Choice>
              <mc:Fallback>
                <p:oleObj name="Equation" r:id="rId7" imgW="469696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267200"/>
                        <a:ext cx="974725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5"/>
          <p:cNvGraphicFramePr>
            <a:graphicFrameLocks noChangeAspect="1"/>
          </p:cNvGraphicFramePr>
          <p:nvPr/>
        </p:nvGraphicFramePr>
        <p:xfrm>
          <a:off x="1143000" y="5181600"/>
          <a:ext cx="380841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8" name="Equation" r:id="rId9" imgW="2057400" imgH="673100" progId="Equation.DSMT4">
                  <p:embed/>
                </p:oleObj>
              </mc:Choice>
              <mc:Fallback>
                <p:oleObj name="Equation" r:id="rId9" imgW="2057400" imgH="673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81600"/>
                        <a:ext cx="3808413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7" name="Text Box 16"/>
          <p:cNvSpPr txBox="1">
            <a:spLocks noChangeArrowheads="1"/>
          </p:cNvSpPr>
          <p:nvPr/>
        </p:nvSpPr>
        <p:spPr bwMode="auto">
          <a:xfrm>
            <a:off x="5181600" y="5334000"/>
            <a:ext cx="37068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equal to exact result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Therefore efficient estimator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39948" name="TextBox 11"/>
          <p:cNvSpPr txBox="1">
            <a:spLocks noChangeArrowheads="1"/>
          </p:cNvSpPr>
          <p:nvPr/>
        </p:nvSpPr>
        <p:spPr bwMode="auto">
          <a:xfrm>
            <a:off x="1066800" y="4419600"/>
            <a:ext cx="3687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MLE is unbiased. </a:t>
            </a:r>
            <a:r>
              <a:rPr lang="en-US" altLang="en-US" sz="2400">
                <a:sym typeface="Wingdings" panose="05000000000000000000" pitchFamily="2" charset="2"/>
              </a:rPr>
              <a:t>B=0. </a:t>
            </a:r>
            <a:endParaRPr lang="en-US" altLang="en-US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 txBox="1">
            <a:spLocks noChangeArrowheads="1"/>
          </p:cNvSpPr>
          <p:nvPr/>
        </p:nvSpPr>
        <p:spPr bwMode="auto">
          <a:xfrm>
            <a:off x="152400" y="914400"/>
            <a:ext cx="87630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>
                <a:ea typeface="SimSun" panose="02010600030101010101" pitchFamily="2" charset="-122"/>
              </a:rPr>
              <a:t>Large Sample Inferences</a:t>
            </a:r>
          </a:p>
          <a:p>
            <a:pPr eaLnBrk="1" hangingPunct="1">
              <a:buFontTx/>
              <a:buNone/>
            </a:pPr>
            <a:r>
              <a:rPr lang="en-US" altLang="zh-CN" sz="2000">
                <a:ea typeface="SimSun" panose="02010600030101010101" pitchFamily="2" charset="-122"/>
              </a:rPr>
              <a:t>   </a:t>
            </a:r>
            <a:r>
              <a:rPr lang="en-US" altLang="zh-CN" sz="2400">
                <a:ea typeface="SimSun" panose="02010600030101010101" pitchFamily="2" charset="-122"/>
              </a:rPr>
              <a:t>To make </a:t>
            </a:r>
            <a:r>
              <a:rPr lang="en-US" altLang="zh-TW" sz="2400">
                <a:ea typeface="PMingLiU" pitchFamily="18" charset="-120"/>
              </a:rPr>
              <a:t>Large sample inference on unknown parameter </a:t>
            </a:r>
            <a:r>
              <a:rPr lang="en-US" altLang="zh-TW" sz="2400" i="1">
                <a:ea typeface="PMingLiU" pitchFamily="18" charset="-120"/>
              </a:rPr>
              <a:t>θ </a:t>
            </a:r>
            <a:r>
              <a:rPr lang="en-US" altLang="zh-TW" sz="2400">
                <a:ea typeface="PMingLiU" pitchFamily="18" charset="-120"/>
              </a:rPr>
              <a:t>(</a:t>
            </a:r>
            <a:r>
              <a:rPr lang="en-US" altLang="zh-CN" sz="2400">
                <a:ea typeface="SimSun" panose="02010600030101010101" pitchFamily="2" charset="-122"/>
              </a:rPr>
              <a:t>Single Parameter)</a:t>
            </a:r>
            <a:r>
              <a:rPr lang="en-US" altLang="zh-TW" sz="2400">
                <a:ea typeface="PMingLiU" pitchFamily="18" charset="-120"/>
              </a:rPr>
              <a:t>,</a:t>
            </a:r>
            <a:r>
              <a:rPr lang="en-US" altLang="zh-TW" sz="2400" i="1">
                <a:ea typeface="PMingLiU" pitchFamily="18" charset="-120"/>
              </a:rPr>
              <a:t> we need to </a:t>
            </a:r>
            <a:r>
              <a:rPr lang="en-US" altLang="zh-TW" sz="2400">
                <a:ea typeface="PMingLiU" pitchFamily="18" charset="-120"/>
              </a:rPr>
              <a:t>estimate :</a:t>
            </a:r>
          </a:p>
          <a:p>
            <a:pPr eaLnBrk="1" hangingPunct="1">
              <a:buFontTx/>
              <a:buNone/>
            </a:pPr>
            <a:r>
              <a:rPr lang="en-US" altLang="zh-TW" sz="2400" i="1">
                <a:ea typeface="PMingLiU" pitchFamily="18" charset="-120"/>
              </a:rPr>
              <a:t>   </a:t>
            </a:r>
          </a:p>
          <a:p>
            <a:pPr eaLnBrk="1" hangingPunct="1">
              <a:buFontTx/>
              <a:buNone/>
            </a:pPr>
            <a:r>
              <a:rPr lang="en-US" altLang="zh-TW" sz="2400" i="1">
                <a:ea typeface="PMingLiU" pitchFamily="18" charset="-120"/>
              </a:rPr>
              <a:t>   nI</a:t>
            </a:r>
            <a:r>
              <a:rPr lang="en-US" altLang="zh-TW" sz="2400">
                <a:ea typeface="PMingLiU" pitchFamily="18" charset="-120"/>
              </a:rPr>
              <a:t>(</a:t>
            </a:r>
            <a:r>
              <a:rPr lang="en-US" altLang="zh-TW" sz="2400" i="1">
                <a:ea typeface="PMingLiU" pitchFamily="18" charset="-120"/>
              </a:rPr>
              <a:t>θ</a:t>
            </a:r>
            <a:r>
              <a:rPr lang="en-US" altLang="zh-TW" sz="2400">
                <a:ea typeface="PMingLiU" pitchFamily="18" charset="-120"/>
              </a:rPr>
              <a:t>) is estimated by:</a:t>
            </a:r>
          </a:p>
          <a:p>
            <a:pPr eaLnBrk="1" hangingPunct="1">
              <a:buFontTx/>
              <a:buNone/>
            </a:pPr>
            <a:endParaRPr lang="en-US" altLang="zh-TW" sz="2400">
              <a:ea typeface="PMingLiU" pitchFamily="18" charset="-120"/>
            </a:endParaRPr>
          </a:p>
          <a:p>
            <a:pPr eaLnBrk="1" hangingPunct="1">
              <a:buFontTx/>
              <a:buBlip>
                <a:blip r:embed="rId3"/>
              </a:buBlip>
            </a:pPr>
            <a:endParaRPr lang="en-US" altLang="zh-TW" sz="2400">
              <a:ea typeface="PMingLiU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000">
                <a:ea typeface="PMingLiU" pitchFamily="18" charset="-120"/>
              </a:rPr>
              <a:t>This estimate does not require evaluation of the expected value</a:t>
            </a:r>
            <a:r>
              <a:rPr lang="en-US" altLang="zh-TW" sz="2400">
                <a:ea typeface="PMingLiU" pitchFamily="18" charset="-12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zh-TW" sz="2000">
                <a:ea typeface="PMingLiU" pitchFamily="18" charset="-120"/>
              </a:rPr>
              <a:t>An approximate large sample CI for 100(1-</a:t>
            </a:r>
            <a:r>
              <a:rPr lang="en-US" altLang="zh-TW" sz="2000">
                <a:latin typeface="Symbol" panose="05050102010706020507" pitchFamily="18" charset="2"/>
                <a:ea typeface="PMingLiU" pitchFamily="18" charset="-120"/>
              </a:rPr>
              <a:t>a</a:t>
            </a:r>
            <a:r>
              <a:rPr lang="en-US" altLang="zh-TW" sz="2000">
                <a:ea typeface="PMingLiU" pitchFamily="18" charset="-120"/>
              </a:rPr>
              <a:t>)% confidence on</a:t>
            </a:r>
            <a:r>
              <a:rPr lang="en-US" altLang="zh-TW" sz="2000" i="1">
                <a:ea typeface="PMingLiU" pitchFamily="18" charset="-120"/>
              </a:rPr>
              <a:t> θ</a:t>
            </a:r>
            <a:r>
              <a:rPr lang="en-US" altLang="zh-TW" sz="2000">
                <a:ea typeface="PMingLiU" pitchFamily="18" charset="-120"/>
              </a:rPr>
              <a:t> is:</a:t>
            </a:r>
          </a:p>
          <a:p>
            <a:pPr eaLnBrk="1" hangingPunct="1">
              <a:buFontTx/>
              <a:buNone/>
            </a:pPr>
            <a:endParaRPr lang="en-US" altLang="zh-TW" sz="2000">
              <a:ea typeface="PMingLiU" pitchFamily="18" charset="-120"/>
            </a:endParaRPr>
          </a:p>
        </p:txBody>
      </p:sp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6324600" y="1828800"/>
          <a:ext cx="16002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Equation" r:id="rId4" imgW="1320227" imgH="583947" progId="Equation.3">
                  <p:embed/>
                </p:oleObj>
              </mc:Choice>
              <mc:Fallback>
                <p:oleObj name="Equation" r:id="rId4" imgW="1320227" imgH="58394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828800"/>
                        <a:ext cx="16002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6"/>
          <p:cNvGraphicFramePr>
            <a:graphicFrameLocks noChangeAspect="1"/>
          </p:cNvGraphicFramePr>
          <p:nvPr/>
        </p:nvGraphicFramePr>
        <p:xfrm>
          <a:off x="3005138" y="3048000"/>
          <a:ext cx="37877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Equation" r:id="rId6" imgW="2768600" imgH="723900" progId="Equation.DSMT4">
                  <p:embed/>
                </p:oleObj>
              </mc:Choice>
              <mc:Fallback>
                <p:oleObj name="Equation" r:id="rId6" imgW="2768600" imgH="723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048000"/>
                        <a:ext cx="37877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2057400" y="5257800"/>
          <a:ext cx="46402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5" name="Equation" r:id="rId8" imgW="3225800" imgH="635000" progId="Equation.DSMT4">
                  <p:embed/>
                </p:oleObj>
              </mc:Choice>
              <mc:Fallback>
                <p:oleObj name="Equation" r:id="rId8" imgW="3225800" imgH="635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257800"/>
                        <a:ext cx="46402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EEF81B-7194-49ED-AFBD-473D81F934C8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57200" y="457200"/>
            <a:ext cx="3471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regularity condition: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066800" y="1193800"/>
          <a:ext cx="6604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0" name="Equation" r:id="rId3" imgW="3302000" imgH="457200" progId="Equation.DSMT4">
                  <p:embed/>
                </p:oleObj>
              </mc:Choice>
              <mc:Fallback>
                <p:oleObj name="Equation" r:id="rId3" imgW="33020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93800"/>
                        <a:ext cx="6604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533400" y="25908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necessary and sufficient condition for achieving the lower bound is that there exist I</a:t>
            </a:r>
            <a:r>
              <a:rPr lang="en-US" altLang="en-US" sz="2400" baseline="-25000"/>
              <a:t>n</a:t>
            </a:r>
            <a:r>
              <a:rPr lang="en-US" altLang="en-US" sz="2400"/>
              <a:t> and g such that:</a:t>
            </a:r>
          </a:p>
        </p:txBody>
      </p:sp>
      <p:graphicFrame>
        <p:nvGraphicFramePr>
          <p:cNvPr id="41990" name="Object 3"/>
          <p:cNvGraphicFramePr>
            <a:graphicFrameLocks noChangeAspect="1"/>
          </p:cNvGraphicFramePr>
          <p:nvPr/>
        </p:nvGraphicFramePr>
        <p:xfrm>
          <a:off x="2260600" y="3644900"/>
          <a:ext cx="4521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1" name="Equation" r:id="rId5" imgW="2260600" imgH="393700" progId="Equation.DSMT4">
                  <p:embed/>
                </p:oleObj>
              </mc:Choice>
              <mc:Fallback>
                <p:oleObj name="Equation" r:id="rId5" imgW="22606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3644900"/>
                        <a:ext cx="4521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Box 6"/>
          <p:cNvSpPr txBox="1">
            <a:spLocks noChangeArrowheads="1"/>
          </p:cNvSpPr>
          <p:nvPr/>
        </p:nvSpPr>
        <p:spPr bwMode="auto">
          <a:xfrm>
            <a:off x="609600" y="4953000"/>
            <a:ext cx="8005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 this case, the minimum variance unbiased estimator is:</a:t>
            </a:r>
          </a:p>
        </p:txBody>
      </p:sp>
      <p:graphicFrame>
        <p:nvGraphicFramePr>
          <p:cNvPr id="41992" name="Object 4"/>
          <p:cNvGraphicFramePr>
            <a:graphicFrameLocks noChangeAspect="1"/>
          </p:cNvGraphicFramePr>
          <p:nvPr/>
        </p:nvGraphicFramePr>
        <p:xfrm>
          <a:off x="3886200" y="5638800"/>
          <a:ext cx="1143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2" name="Equation" r:id="rId7" imgW="571252" imgH="241195" progId="Equation.DSMT4">
                  <p:embed/>
                </p:oleObj>
              </mc:Choice>
              <mc:Fallback>
                <p:oleObj name="Equation" r:id="rId7" imgW="571252" imgH="24119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638800"/>
                        <a:ext cx="1143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 the Gaussian case</a:t>
            </a:r>
          </a:p>
        </p:txBody>
      </p:sp>
      <p:sp>
        <p:nvSpPr>
          <p:cNvPr id="4301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4DA839-5A2A-43C5-9742-D28B233BC705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3012" name="Object 1"/>
          <p:cNvGraphicFramePr>
            <a:graphicFrameLocks noChangeAspect="1"/>
          </p:cNvGraphicFramePr>
          <p:nvPr/>
        </p:nvGraphicFramePr>
        <p:xfrm>
          <a:off x="762000" y="1524000"/>
          <a:ext cx="7402513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6" name="Equation" r:id="rId3" imgW="3860800" imgH="2082800" progId="Equation.DSMT4">
                  <p:embed/>
                </p:oleObj>
              </mc:Choice>
              <mc:Fallback>
                <p:oleObj name="Equation" r:id="rId3" imgW="3860800" imgH="2082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7402513" cy="387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57400" y="5867400"/>
            <a:ext cx="168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Right form.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38800" y="5943600"/>
            <a:ext cx="1871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Wrong form!</a:t>
            </a:r>
          </a:p>
        </p:txBody>
      </p:sp>
      <p:cxnSp>
        <p:nvCxnSpPr>
          <p:cNvPr id="8" name="Straight Arrow Connector 7"/>
          <p:cNvCxnSpPr>
            <a:cxnSpLocks noChangeShapeType="1"/>
            <a:stCxn id="5" idx="0"/>
          </p:cNvCxnSpPr>
          <p:nvPr/>
        </p:nvCxnSpPr>
        <p:spPr bwMode="auto">
          <a:xfrm rot="5400000" flipH="1" flipV="1">
            <a:off x="2974975" y="4117975"/>
            <a:ext cx="1676400" cy="18224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  <a:stCxn id="6" idx="0"/>
          </p:cNvCxnSpPr>
          <p:nvPr/>
        </p:nvCxnSpPr>
        <p:spPr bwMode="auto">
          <a:xfrm rot="16200000" flipV="1">
            <a:off x="6221413" y="5589587"/>
            <a:ext cx="685800" cy="222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Graphical method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36877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single parameter </a:t>
            </a:r>
            <a:r>
              <a:rPr lang="el-GR" altLang="en-US"/>
              <a:t>θ</a:t>
            </a:r>
            <a:r>
              <a:rPr lang="en-US" altLang="en-US"/>
              <a:t> </a:t>
            </a:r>
            <a:endParaRPr lang="pt-BR" altLang="en-US"/>
          </a:p>
        </p:txBody>
      </p:sp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0" y="1905000"/>
          <a:ext cx="887571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1" name="Equation" r:id="rId3" imgW="4343400" imgH="482600" progId="Equation.DSMT4">
                  <p:embed/>
                </p:oleObj>
              </mc:Choice>
              <mc:Fallback>
                <p:oleObj name="Equation" r:id="rId3" imgW="4343400" imgH="482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05000"/>
                        <a:ext cx="8875713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152400" y="3249613"/>
          <a:ext cx="3983038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2" name="Equation" r:id="rId5" imgW="1803400" imgH="495300" progId="Equation.DSMT4">
                  <p:embed/>
                </p:oleObj>
              </mc:Choice>
              <mc:Fallback>
                <p:oleObj name="Equation" r:id="rId5" imgW="1803400" imgH="495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49613"/>
                        <a:ext cx="3983038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152400" y="4495800"/>
          <a:ext cx="37592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3" name="Equation" r:id="rId7" imgW="1701800" imgH="393700" progId="Equation.DSMT4">
                  <p:embed/>
                </p:oleObj>
              </mc:Choice>
              <mc:Fallback>
                <p:oleObj name="Equation" r:id="rId7" imgW="17018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95800"/>
                        <a:ext cx="37592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10"/>
          <p:cNvSpPr>
            <a:spLocks noChangeArrowheads="1"/>
          </p:cNvSpPr>
          <p:nvPr/>
        </p:nvSpPr>
        <p:spPr bwMode="auto">
          <a:xfrm>
            <a:off x="7539038" y="4937125"/>
            <a:ext cx="2032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4040" name="Rectangle 12"/>
          <p:cNvSpPr>
            <a:spLocks noChangeArrowheads="1"/>
          </p:cNvSpPr>
          <p:nvPr/>
        </p:nvSpPr>
        <p:spPr bwMode="auto">
          <a:xfrm>
            <a:off x="7518400" y="4937125"/>
            <a:ext cx="12223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44041" name="Group 35"/>
          <p:cNvGrpSpPr>
            <a:grpSpLocks/>
          </p:cNvGrpSpPr>
          <p:nvPr/>
        </p:nvGrpSpPr>
        <p:grpSpPr bwMode="auto">
          <a:xfrm>
            <a:off x="4857750" y="3455988"/>
            <a:ext cx="3833813" cy="2433637"/>
            <a:chOff x="3034" y="2317"/>
            <a:chExt cx="2415" cy="1533"/>
          </a:xfrm>
        </p:grpSpPr>
        <p:grpSp>
          <p:nvGrpSpPr>
            <p:cNvPr id="44047" name="Group 24"/>
            <p:cNvGrpSpPr>
              <a:grpSpLocks/>
            </p:cNvGrpSpPr>
            <p:nvPr/>
          </p:nvGrpSpPr>
          <p:grpSpPr bwMode="auto">
            <a:xfrm>
              <a:off x="3034" y="2317"/>
              <a:ext cx="1664" cy="1533"/>
              <a:chOff x="3354" y="2560"/>
              <a:chExt cx="1664" cy="1533"/>
            </a:xfrm>
          </p:grpSpPr>
          <p:sp>
            <p:nvSpPr>
              <p:cNvPr id="44051" name="Freeform 17"/>
              <p:cNvSpPr>
                <a:spLocks/>
              </p:cNvSpPr>
              <p:nvPr/>
            </p:nvSpPr>
            <p:spPr bwMode="auto">
              <a:xfrm>
                <a:off x="3699" y="2820"/>
                <a:ext cx="960" cy="1238"/>
              </a:xfrm>
              <a:custGeom>
                <a:avLst/>
                <a:gdLst>
                  <a:gd name="T0" fmla="*/ 0 w 960"/>
                  <a:gd name="T1" fmla="*/ 1238 h 1238"/>
                  <a:gd name="T2" fmla="*/ 51 w 960"/>
                  <a:gd name="T3" fmla="*/ 738 h 1238"/>
                  <a:gd name="T4" fmla="*/ 179 w 960"/>
                  <a:gd name="T5" fmla="*/ 265 h 1238"/>
                  <a:gd name="T6" fmla="*/ 410 w 960"/>
                  <a:gd name="T7" fmla="*/ 9 h 1238"/>
                  <a:gd name="T8" fmla="*/ 717 w 960"/>
                  <a:gd name="T9" fmla="*/ 316 h 1238"/>
                  <a:gd name="T10" fmla="*/ 832 w 960"/>
                  <a:gd name="T11" fmla="*/ 700 h 1238"/>
                  <a:gd name="T12" fmla="*/ 896 w 960"/>
                  <a:gd name="T13" fmla="*/ 969 h 1238"/>
                  <a:gd name="T14" fmla="*/ 960 w 960"/>
                  <a:gd name="T15" fmla="*/ 1238 h 12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60"/>
                  <a:gd name="T25" fmla="*/ 0 h 1238"/>
                  <a:gd name="T26" fmla="*/ 960 w 960"/>
                  <a:gd name="T27" fmla="*/ 1238 h 123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60" h="1238">
                    <a:moveTo>
                      <a:pt x="0" y="1238"/>
                    </a:moveTo>
                    <a:cubicBezTo>
                      <a:pt x="10" y="1069"/>
                      <a:pt x="21" y="900"/>
                      <a:pt x="51" y="738"/>
                    </a:cubicBezTo>
                    <a:cubicBezTo>
                      <a:pt x="81" y="576"/>
                      <a:pt x="119" y="386"/>
                      <a:pt x="179" y="265"/>
                    </a:cubicBezTo>
                    <a:cubicBezTo>
                      <a:pt x="239" y="144"/>
                      <a:pt x="320" y="0"/>
                      <a:pt x="410" y="9"/>
                    </a:cubicBezTo>
                    <a:cubicBezTo>
                      <a:pt x="500" y="18"/>
                      <a:pt x="647" y="201"/>
                      <a:pt x="717" y="316"/>
                    </a:cubicBezTo>
                    <a:cubicBezTo>
                      <a:pt x="787" y="431"/>
                      <a:pt x="802" y="591"/>
                      <a:pt x="832" y="700"/>
                    </a:cubicBezTo>
                    <a:cubicBezTo>
                      <a:pt x="862" y="809"/>
                      <a:pt x="875" y="879"/>
                      <a:pt x="896" y="969"/>
                    </a:cubicBezTo>
                    <a:cubicBezTo>
                      <a:pt x="917" y="1059"/>
                      <a:pt x="949" y="1193"/>
                      <a:pt x="960" y="1238"/>
                    </a:cubicBezTo>
                  </a:path>
                </a:pathLst>
              </a:custGeom>
              <a:noFill/>
              <a:ln w="5715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4052" name="Group 23"/>
              <p:cNvGrpSpPr>
                <a:grpSpLocks/>
              </p:cNvGrpSpPr>
              <p:nvPr/>
            </p:nvGrpSpPr>
            <p:grpSpPr bwMode="auto">
              <a:xfrm>
                <a:off x="3354" y="2560"/>
                <a:ext cx="1664" cy="1533"/>
                <a:chOff x="3354" y="2560"/>
                <a:chExt cx="1664" cy="1533"/>
              </a:xfrm>
            </p:grpSpPr>
            <p:sp>
              <p:nvSpPr>
                <p:cNvPr id="44053" name="Rectangle 11"/>
                <p:cNvSpPr>
                  <a:spLocks noChangeArrowheads="1"/>
                </p:cNvSpPr>
                <p:nvPr/>
              </p:nvSpPr>
              <p:spPr bwMode="auto">
                <a:xfrm>
                  <a:off x="3456" y="3226"/>
                  <a:ext cx="1280" cy="5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Monotype Sorts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Monotype Sorts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054" name="Rectangle 15"/>
                <p:cNvSpPr>
                  <a:spLocks noChangeArrowheads="1"/>
                </p:cNvSpPr>
                <p:nvPr/>
              </p:nvSpPr>
              <p:spPr bwMode="auto">
                <a:xfrm>
                  <a:off x="3354" y="2560"/>
                  <a:ext cx="1664" cy="151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Monotype Sorts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Monotype Sorts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7500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05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354" y="2814"/>
                  <a:ext cx="1638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05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3364" y="3247"/>
                  <a:ext cx="1638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057" name="Line 21"/>
                <p:cNvSpPr>
                  <a:spLocks noChangeShapeType="1"/>
                </p:cNvSpPr>
                <p:nvPr/>
              </p:nvSpPr>
              <p:spPr bwMode="auto">
                <a:xfrm>
                  <a:off x="3814" y="3251"/>
                  <a:ext cx="0" cy="8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058" name="Line 22"/>
                <p:cNvSpPr>
                  <a:spLocks noChangeShapeType="1"/>
                </p:cNvSpPr>
                <p:nvPr/>
              </p:nvSpPr>
              <p:spPr bwMode="auto">
                <a:xfrm>
                  <a:off x="4477" y="3274"/>
                  <a:ext cx="0" cy="81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44048" name="Text Box 25"/>
            <p:cNvSpPr txBox="1">
              <a:spLocks noChangeArrowheads="1"/>
            </p:cNvSpPr>
            <p:nvPr/>
          </p:nvSpPr>
          <p:spPr bwMode="auto">
            <a:xfrm>
              <a:off x="4729" y="23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75000"/>
                <a:buFont typeface="Monotype Sorts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</a:rPr>
                <a:t>logL</a:t>
              </a:r>
              <a:r>
                <a:rPr lang="en-US" altLang="en-US" sz="2400" baseline="-25000">
                  <a:latin typeface="Times New Roman" panose="02020603050405020304" pitchFamily="18" charset="0"/>
                </a:rPr>
                <a:t>max</a:t>
              </a:r>
              <a:endParaRPr lang="pt-BR" altLang="en-US" sz="24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4049" name="Object 8"/>
            <p:cNvGraphicFramePr>
              <a:graphicFrameLocks noChangeAspect="1"/>
            </p:cNvGraphicFramePr>
            <p:nvPr/>
          </p:nvGraphicFramePr>
          <p:xfrm>
            <a:off x="4611" y="2604"/>
            <a:ext cx="280" cy="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4" name="Equation" r:id="rId9" imgW="164885" imgH="215619" progId="Equation.3">
                    <p:embed/>
                  </p:oleObj>
                </mc:Choice>
                <mc:Fallback>
                  <p:oleObj name="Equation" r:id="rId9" imgW="164885" imgH="215619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1" y="2604"/>
                          <a:ext cx="280" cy="4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050" name="Object 9"/>
            <p:cNvGraphicFramePr>
              <a:graphicFrameLocks noChangeAspect="1"/>
            </p:cNvGraphicFramePr>
            <p:nvPr/>
          </p:nvGraphicFramePr>
          <p:xfrm>
            <a:off x="4893" y="2638"/>
            <a:ext cx="147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35" name="Equation" r:id="rId11" imgW="152334" imgH="393529" progId="Equation.3">
                    <p:embed/>
                  </p:oleObj>
                </mc:Choice>
                <mc:Fallback>
                  <p:oleObj name="Equation" r:id="rId11" imgW="152334" imgH="393529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3" y="2638"/>
                          <a:ext cx="147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042" name="Object 5"/>
          <p:cNvGraphicFramePr>
            <a:graphicFrameLocks noChangeAspect="1"/>
          </p:cNvGraphicFramePr>
          <p:nvPr/>
        </p:nvGraphicFramePr>
        <p:xfrm>
          <a:off x="6494463" y="5861050"/>
          <a:ext cx="56991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6" name="Equation" r:id="rId13" imgW="177569" imgH="215619" progId="Equation.3">
                  <p:embed/>
                </p:oleObj>
              </mc:Choice>
              <mc:Fallback>
                <p:oleObj name="Equation" r:id="rId13" imgW="177569" imgH="21561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3" y="5861050"/>
                        <a:ext cx="569912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3" name="Object 6"/>
          <p:cNvGraphicFramePr>
            <a:graphicFrameLocks noChangeAspect="1"/>
          </p:cNvGraphicFramePr>
          <p:nvPr/>
        </p:nvGraphicFramePr>
        <p:xfrm>
          <a:off x="5272088" y="5880100"/>
          <a:ext cx="56991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7" name="Equation" r:id="rId15" imgW="177569" imgH="215619" progId="Equation.3">
                  <p:embed/>
                </p:oleObj>
              </mc:Choice>
              <mc:Fallback>
                <p:oleObj name="Equation" r:id="rId15" imgW="177569" imgH="21561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8" y="5880100"/>
                        <a:ext cx="569912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4" name="Text Box 32"/>
          <p:cNvSpPr txBox="1">
            <a:spLocks noChangeArrowheads="1"/>
          </p:cNvSpPr>
          <p:nvPr/>
        </p:nvSpPr>
        <p:spPr bwMode="auto">
          <a:xfrm>
            <a:off x="438150" y="5408613"/>
            <a:ext cx="77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later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44045" name="Object 7"/>
          <p:cNvGraphicFramePr>
            <a:graphicFrameLocks noChangeAspect="1"/>
          </p:cNvGraphicFramePr>
          <p:nvPr/>
        </p:nvGraphicFramePr>
        <p:xfrm>
          <a:off x="1190625" y="5338763"/>
          <a:ext cx="23193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8" name="Equation" r:id="rId17" imgW="952087" imgH="241195" progId="Equation.3">
                  <p:embed/>
                </p:oleObj>
              </mc:Choice>
              <mc:Fallback>
                <p:oleObj name="Equation" r:id="rId17" imgW="952087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5338763"/>
                        <a:ext cx="231933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6" name="Text Box 34"/>
          <p:cNvSpPr txBox="1">
            <a:spLocks noChangeArrowheads="1"/>
          </p:cNvSpPr>
          <p:nvPr/>
        </p:nvSpPr>
        <p:spPr bwMode="auto">
          <a:xfrm>
            <a:off x="519113" y="5876925"/>
            <a:ext cx="360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68.3% central confidence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interval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7147D0-9A1E-42E2-90BB-68E593B9FCB2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505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517873"/>
              </p:ext>
            </p:extLst>
          </p:nvPr>
        </p:nvGraphicFramePr>
        <p:xfrm>
          <a:off x="446088" y="98425"/>
          <a:ext cx="8023225" cy="661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Equation" r:id="rId3" imgW="4572000" imgH="3759120" progId="Equation.DSMT4">
                  <p:embed/>
                </p:oleObj>
              </mc:Choice>
              <mc:Fallback>
                <p:oleObj name="Equation" r:id="rId3" imgW="4572000" imgH="37591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98425"/>
                        <a:ext cx="8023225" cy="661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DEDFCE-15F3-4C9A-9A51-8F9B81C4E6A5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6083" name="Object 8"/>
          <p:cNvGraphicFramePr>
            <a:graphicFrameLocks noChangeAspect="1"/>
          </p:cNvGraphicFramePr>
          <p:nvPr/>
        </p:nvGraphicFramePr>
        <p:xfrm>
          <a:off x="457200" y="1066800"/>
          <a:ext cx="8001000" cy="480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3" name="Equation" r:id="rId3" imgW="4559300" imgH="2730500" progId="Equation.DSMT4">
                  <p:embed/>
                </p:oleObj>
              </mc:Choice>
              <mc:Fallback>
                <p:oleObj name="Equation" r:id="rId3" imgW="4559300" imgH="2730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8001000" cy="480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FE5B58-A339-4DCA-A9D4-3645178C3CF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7107" name="Object 8"/>
          <p:cNvGraphicFramePr>
            <a:graphicFrameLocks noChangeAspect="1"/>
          </p:cNvGraphicFramePr>
          <p:nvPr/>
        </p:nvGraphicFramePr>
        <p:xfrm>
          <a:off x="685800" y="2438400"/>
          <a:ext cx="7399338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8" name="Equation" r:id="rId3" imgW="4216400" imgH="2425700" progId="Equation.DSMT4">
                  <p:embed/>
                </p:oleObj>
              </mc:Choice>
              <mc:Fallback>
                <p:oleObj name="Equation" r:id="rId3" imgW="4216400" imgH="2425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438400"/>
                        <a:ext cx="7399338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Box 1"/>
          <p:cNvSpPr txBox="1">
            <a:spLocks noChangeArrowheads="1"/>
          </p:cNvSpPr>
          <p:nvPr/>
        </p:nvSpPr>
        <p:spPr bwMode="auto">
          <a:xfrm>
            <a:off x="533400" y="457200"/>
            <a:ext cx="830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 find a minimum variance estimate that is unbiased, we need to see if we can get:</a:t>
            </a:r>
          </a:p>
        </p:txBody>
      </p:sp>
      <p:graphicFrame>
        <p:nvGraphicFramePr>
          <p:cNvPr id="47109" name="Object 2"/>
          <p:cNvGraphicFramePr>
            <a:graphicFrameLocks noChangeAspect="1"/>
          </p:cNvGraphicFramePr>
          <p:nvPr/>
        </p:nvGraphicFramePr>
        <p:xfrm>
          <a:off x="2286000" y="1447800"/>
          <a:ext cx="38100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9" name="Equation" r:id="rId5" imgW="2260600" imgH="393700" progId="Equation.DSMT4">
                  <p:embed/>
                </p:oleObj>
              </mc:Choice>
              <mc:Fallback>
                <p:oleObj name="Equation" r:id="rId5" imgW="22606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447800"/>
                        <a:ext cx="38100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FBFB3C-1013-4A05-8C7F-E905C03145C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914400" y="304800"/>
          <a:ext cx="6324600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Equation" r:id="rId3" imgW="3746500" imgH="863600" progId="Equation.DSMT4">
                  <p:embed/>
                </p:oleObj>
              </mc:Choice>
              <mc:Fallback>
                <p:oleObj name="Equation" r:id="rId3" imgW="3746500" imgH="863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4800"/>
                        <a:ext cx="6324600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" y="2057400"/>
            <a:ext cx="80010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Two issues here: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/>
              <a:t>The coefficient has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 in it.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/>
              <a:t>In the parenthesis, we have tan(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) not 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.</a:t>
            </a:r>
          </a:p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For the first issue, can we take the expectation to get rid of </a:t>
            </a:r>
            <a:r>
              <a:rPr lang="en-US" altLang="en-US" sz="2400" dirty="0" err="1"/>
              <a:t>x</a:t>
            </a:r>
            <a:r>
              <a:rPr lang="en-US" altLang="en-US" sz="2400" baseline="-25000" dirty="0" err="1"/>
              <a:t>n</a:t>
            </a:r>
            <a:r>
              <a:rPr lang="en-US" altLang="en-US" sz="2400" dirty="0"/>
              <a:t>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For the second, can we just set the inside of the parenthesis to zero and solve for 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This would correspond to treating tan(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) as the parameter.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2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571500"/>
          </a:xfrm>
        </p:spPr>
        <p:txBody>
          <a:bodyPr/>
          <a:lstStyle/>
          <a:p>
            <a:r>
              <a:rPr lang="en-US" altLang="en-US" sz="3600" smtClean="0"/>
              <a:t>HW</a:t>
            </a:r>
          </a:p>
        </p:txBody>
      </p:sp>
      <p:sp>
        <p:nvSpPr>
          <p:cNvPr id="49155" name="Content Placeholder 3"/>
          <p:cNvSpPr>
            <a:spLocks noGrp="1"/>
          </p:cNvSpPr>
          <p:nvPr>
            <p:ph idx="1"/>
          </p:nvPr>
        </p:nvSpPr>
        <p:spPr>
          <a:xfrm>
            <a:off x="838200" y="1219200"/>
            <a:ext cx="7772400" cy="5181600"/>
          </a:xfrm>
        </p:spPr>
        <p:txBody>
          <a:bodyPr/>
          <a:lstStyle/>
          <a:p>
            <a:r>
              <a:rPr lang="en-US" altLang="en-US" sz="2400" dirty="0" smtClean="0"/>
              <a:t>Show that the following is true </a:t>
            </a:r>
            <a:r>
              <a:rPr lang="en-US" altLang="en-US" sz="2400" dirty="0" err="1" smtClean="0"/>
              <a:t>iff</a:t>
            </a:r>
            <a:r>
              <a:rPr lang="en-US" altLang="en-US" sz="2400" dirty="0" smtClean="0"/>
              <a:t> </a:t>
            </a:r>
            <a:r>
              <a:rPr lang="en-US" altLang="en-US" sz="2400" i="1" dirty="0" err="1" smtClean="0">
                <a:latin typeface="Times New Roman" panose="02020603050405020304" pitchFamily="18" charset="0"/>
              </a:rPr>
              <a:t>Nf</a:t>
            </a:r>
            <a:r>
              <a:rPr lang="en-US" altLang="en-US" sz="2400" i="1" baseline="-25000" dirty="0" err="1" smtClean="0">
                <a:latin typeface="Times New Roman" panose="02020603050405020304" pitchFamily="18" charset="0"/>
              </a:rPr>
              <a:t>sig</a:t>
            </a:r>
            <a:r>
              <a:rPr lang="en-US" altLang="en-US" sz="2400" i="1" dirty="0" err="1" smtClean="0">
                <a:latin typeface="Times New Roman" panose="02020603050405020304" pitchFamily="18" charset="0"/>
              </a:rPr>
              <a:t>T</a:t>
            </a:r>
            <a:r>
              <a:rPr lang="en-US" altLang="en-US" sz="2400" i="1" baseline="-25000" dirty="0" err="1" smtClean="0">
                <a:latin typeface="Times New Roman" panose="02020603050405020304" pitchFamily="18" charset="0"/>
              </a:rPr>
              <a:t>s</a:t>
            </a:r>
            <a:r>
              <a:rPr lang="en-US" altLang="en-US" sz="2400" dirty="0" smtClean="0"/>
              <a:t> is integer.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Now redo what we did on the last few slides for the three parameter sine fitting problem: 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  <a:p>
            <a:pPr>
              <a:buFont typeface="Monotype Sorts" pitchFamily="2" charset="2"/>
              <a:buNone/>
            </a:pPr>
            <a:r>
              <a:rPr lang="en-US" altLang="en-US" sz="2400" dirty="0" smtClean="0"/>
              <a:t>    	where C, A, and </a:t>
            </a:r>
            <a:r>
              <a:rPr lang="en-US" altLang="en-US" sz="2400" dirty="0" smtClean="0">
                <a:latin typeface="Symbol" panose="05050102010706020507" pitchFamily="18" charset="2"/>
              </a:rPr>
              <a:t>f</a:t>
            </a:r>
            <a:r>
              <a:rPr lang="en-US" altLang="en-US" sz="2400" dirty="0" smtClean="0"/>
              <a:t> are all unknown. Other conditions are as before, including coherency. 	Use C, </a:t>
            </a:r>
            <a:r>
              <a:rPr lang="en-US" altLang="en-US" sz="2400" dirty="0" err="1" smtClean="0"/>
              <a:t>Asin</a:t>
            </a:r>
            <a:r>
              <a:rPr lang="en-US" altLang="en-US" sz="2400" dirty="0" err="1" smtClean="0">
                <a:latin typeface="Symbol" panose="05050102010706020507" pitchFamily="18" charset="2"/>
              </a:rPr>
              <a:t>f</a:t>
            </a:r>
            <a:r>
              <a:rPr lang="en-US" altLang="en-US" sz="2400" dirty="0" smtClean="0"/>
              <a:t> and </a:t>
            </a:r>
            <a:r>
              <a:rPr lang="en-US" altLang="en-US" sz="2400" dirty="0" err="1" smtClean="0"/>
              <a:t>Acos</a:t>
            </a:r>
            <a:r>
              <a:rPr lang="en-US" altLang="en-US" sz="2400" dirty="0" err="1" smtClean="0">
                <a:latin typeface="Symbol" panose="05050102010706020507" pitchFamily="18" charset="2"/>
              </a:rPr>
              <a:t>f</a:t>
            </a:r>
            <a:r>
              <a:rPr lang="en-US" altLang="en-US" sz="2400" dirty="0" smtClean="0"/>
              <a:t> as parameters.</a:t>
            </a:r>
          </a:p>
        </p:txBody>
      </p:sp>
      <p:sp>
        <p:nvSpPr>
          <p:cNvPr id="491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946716-28BA-4ACC-B074-63393CE62FC8}" type="slidenum">
              <a:rPr lang="en-US" altLang="en-US" sz="11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1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491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757255"/>
              </p:ext>
            </p:extLst>
          </p:nvPr>
        </p:nvGraphicFramePr>
        <p:xfrm>
          <a:off x="1371600" y="1752600"/>
          <a:ext cx="6896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7" name="Equation" r:id="rId3" imgW="3302000" imgH="431800" progId="Equation.DSMT4">
                  <p:embed/>
                </p:oleObj>
              </mc:Choice>
              <mc:Fallback>
                <p:oleObj name="Equation" r:id="rId3" imgW="33020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6896100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5"/>
          <p:cNvGraphicFramePr>
            <a:graphicFrameLocks noChangeAspect="1"/>
          </p:cNvGraphicFramePr>
          <p:nvPr/>
        </p:nvGraphicFramePr>
        <p:xfrm>
          <a:off x="1476375" y="3962400"/>
          <a:ext cx="67246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8" name="Equation" r:id="rId5" imgW="2933700" imgH="241300" progId="Equation.DSMT4">
                  <p:embed/>
                </p:oleObj>
              </mc:Choice>
              <mc:Fallback>
                <p:oleObj name="Equation" r:id="rId5" imgW="29337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962400"/>
                        <a:ext cx="67246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772400" cy="1104900"/>
          </a:xfrm>
        </p:spPr>
        <p:txBody>
          <a:bodyPr/>
          <a:lstStyle/>
          <a:p>
            <a:pPr algn="ctr" eaLnBrk="1" hangingPunct="1"/>
            <a:r>
              <a:rPr lang="en-US" altLang="zh-CN" sz="3600" smtClean="0">
                <a:ea typeface="SimSun" panose="02010600030101010101" pitchFamily="2" charset="-122"/>
              </a:rPr>
              <a:t>Basic setup</a:t>
            </a:r>
          </a:p>
        </p:txBody>
      </p:sp>
      <p:sp>
        <p:nvSpPr>
          <p:cNvPr id="819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8486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800" i="1" smtClean="0">
                <a:latin typeface="Symbol" panose="05050102010706020507" pitchFamily="18" charset="2"/>
                <a:ea typeface="PMingLiU" pitchFamily="18" charset="-120"/>
              </a:rPr>
              <a:t>q</a:t>
            </a:r>
            <a:r>
              <a:rPr lang="en-US" altLang="zh-TW" sz="2800" b="1" smtClean="0">
                <a:latin typeface="AR MinchoL JIS"/>
                <a:ea typeface="PMingLiU" pitchFamily="18" charset="-120"/>
              </a:rPr>
              <a:t> : </a:t>
            </a:r>
            <a:r>
              <a:rPr lang="en-US" altLang="zh-TW" sz="2800" smtClean="0">
                <a:ea typeface="PMingLiU" pitchFamily="18" charset="-120"/>
              </a:rPr>
              <a:t>an unknown parameter</a:t>
            </a:r>
          </a:p>
          <a:p>
            <a:pPr eaLnBrk="1" hangingPunct="1">
              <a:buFontTx/>
              <a:buNone/>
            </a:pPr>
            <a:r>
              <a:rPr lang="en-US" altLang="zh-TW" sz="2800" i="1" smtClean="0">
                <a:latin typeface="Symbol" panose="05050102010706020507" pitchFamily="18" charset="2"/>
                <a:ea typeface="PMingLiU" pitchFamily="18" charset="-120"/>
              </a:rPr>
              <a:t>Q</a:t>
            </a:r>
            <a:r>
              <a:rPr lang="en-US" altLang="zh-TW" sz="2800" smtClean="0">
                <a:ea typeface="PMingLiU" pitchFamily="18" charset="-120"/>
              </a:rPr>
              <a:t> : The set of all possible values of </a:t>
            </a:r>
            <a:r>
              <a:rPr lang="en-US" altLang="zh-TW" sz="2800" i="1" smtClean="0">
                <a:latin typeface="Symbol" panose="05050102010706020507" pitchFamily="18" charset="2"/>
                <a:ea typeface="PMingLiU" pitchFamily="18" charset="-120"/>
              </a:rPr>
              <a:t>q</a:t>
            </a:r>
            <a:r>
              <a:rPr lang="en-US" altLang="zh-TW" sz="2800" smtClean="0">
                <a:ea typeface="PMingLiU" pitchFamily="18" charset="-12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smtClean="0">
                <a:ea typeface="PMingLiU" pitchFamily="18" charset="-120"/>
              </a:rPr>
              <a:t> is a random variable with p.d.f. parameterized by </a:t>
            </a:r>
            <a:r>
              <a:rPr lang="en-US" altLang="zh-TW" sz="2800" i="1" smtClean="0">
                <a:latin typeface="Symbol" panose="05050102010706020507" pitchFamily="18" charset="2"/>
                <a:ea typeface="PMingLiU" pitchFamily="18" charset="-120"/>
              </a:rPr>
              <a:t>q</a:t>
            </a:r>
            <a:r>
              <a:rPr lang="en-US" altLang="zh-TW" sz="2800" smtClean="0">
                <a:ea typeface="PMingLiU" pitchFamily="18" charset="-120"/>
              </a:rPr>
              <a:t> 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i="1" baseline="-25000" smtClean="0">
                <a:ea typeface="PMingLiU" pitchFamily="18" charset="-120"/>
              </a:rPr>
              <a:t>1 </a:t>
            </a:r>
            <a:r>
              <a:rPr lang="en-US" altLang="zh-TW" sz="2800" i="1" smtClean="0">
                <a:ea typeface="PMingLiU" pitchFamily="18" charset="-120"/>
              </a:rPr>
              <a:t>,…, X</a:t>
            </a:r>
            <a:r>
              <a:rPr lang="en-US" altLang="zh-TW" sz="2800" i="1" baseline="-25000" smtClean="0">
                <a:ea typeface="PMingLiU" pitchFamily="18" charset="-120"/>
              </a:rPr>
              <a:t>n</a:t>
            </a:r>
            <a:r>
              <a:rPr lang="en-US" altLang="zh-CN" sz="2800" smtClean="0">
                <a:ea typeface="SimSun" panose="02010600030101010101" pitchFamily="2" charset="-122"/>
              </a:rPr>
              <a:t> :  i.i.d. observations of </a:t>
            </a:r>
            <a:r>
              <a:rPr lang="en-US" altLang="zh-CN" sz="2800" i="1" smtClean="0">
                <a:ea typeface="SimSun" panose="02010600030101010101" pitchFamily="2" charset="-122"/>
              </a:rPr>
              <a:t>X</a:t>
            </a:r>
          </a:p>
          <a:p>
            <a:pPr eaLnBrk="1" hangingPunct="1">
              <a:buFontTx/>
              <a:buNone/>
            </a:pPr>
            <a:endParaRPr lang="en-US" altLang="zh-TW" sz="2800" smtClean="0">
              <a:ea typeface="PMingLiU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ea typeface="PMingLiU" pitchFamily="18" charset="-120"/>
              </a:rPr>
              <a:t>Joint p.d.f. of the random variables </a:t>
            </a:r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i="1" baseline="-25000" smtClean="0">
                <a:ea typeface="PMingLiU" pitchFamily="18" charset="-120"/>
              </a:rPr>
              <a:t>1</a:t>
            </a:r>
            <a:r>
              <a:rPr lang="en-US" altLang="zh-TW" sz="2800" i="1" smtClean="0">
                <a:ea typeface="PMingLiU" pitchFamily="18" charset="-120"/>
              </a:rPr>
              <a:t> ,…, X</a:t>
            </a:r>
            <a:r>
              <a:rPr lang="en-US" altLang="zh-TW" sz="2800" i="1" baseline="-25000" smtClean="0">
                <a:ea typeface="PMingLiU" pitchFamily="18" charset="-120"/>
              </a:rPr>
              <a:t>n</a:t>
            </a:r>
            <a:r>
              <a:rPr lang="en-US" altLang="zh-TW" sz="2400" baseline="-25000" smtClean="0">
                <a:ea typeface="PMingLiU" pitchFamily="18" charset="-120"/>
              </a:rPr>
              <a:t> </a:t>
            </a:r>
          </a:p>
          <a:p>
            <a:pPr eaLnBrk="1" hangingPunct="1">
              <a:buFontTx/>
              <a:buNone/>
            </a:pPr>
            <a:endParaRPr lang="en-US" altLang="zh-TW" sz="2800" smtClean="0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CN" sz="2800" smtClean="0">
              <a:latin typeface="AR MinchoL JIS"/>
              <a:ea typeface="AR MinchoL JIS"/>
              <a:cs typeface="AR MinchoL JIS"/>
            </a:endParaRPr>
          </a:p>
        </p:txBody>
      </p:sp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1143000" y="5181600"/>
          <a:ext cx="6518275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4" imgW="2730500" imgH="660400" progId="Equation.DSMT4">
                  <p:embed/>
                </p:oleObj>
              </mc:Choice>
              <mc:Fallback>
                <p:oleObj name="Equation" r:id="rId4" imgW="2730500" imgH="660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81600"/>
                        <a:ext cx="6518275" cy="157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906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For multidimensional </a:t>
            </a:r>
            <a:r>
              <a:rPr lang="en-US" altLang="en-US" sz="3600" smtClean="0">
                <a:latin typeface="Symbol" panose="05050102010706020507" pitchFamily="18" charset="2"/>
              </a:rPr>
              <a:t>q</a:t>
            </a:r>
            <a:endParaRPr lang="pt-BR" altLang="en-US" sz="3600" smtClean="0">
              <a:latin typeface="Symbol" panose="05050102010706020507" pitchFamily="18" charset="2"/>
            </a:endParaRP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623888" y="1385888"/>
          <a:ext cx="214788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1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1385888"/>
                        <a:ext cx="214788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3"/>
          <p:cNvGraphicFramePr>
            <a:graphicFrameLocks noChangeAspect="1"/>
          </p:cNvGraphicFramePr>
          <p:nvPr/>
        </p:nvGraphicFramePr>
        <p:xfrm>
          <a:off x="5562600" y="2362200"/>
          <a:ext cx="28987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2" name="Equation" r:id="rId5" imgW="1143000" imgH="304800" progId="Equation.DSMT4">
                  <p:embed/>
                </p:oleObj>
              </mc:Choice>
              <mc:Fallback>
                <p:oleObj name="Equation" r:id="rId5" imgW="1143000" imgH="304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362200"/>
                        <a:ext cx="289877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4"/>
          <p:cNvGraphicFramePr>
            <a:graphicFrameLocks noChangeAspect="1"/>
          </p:cNvGraphicFramePr>
          <p:nvPr/>
        </p:nvGraphicFramePr>
        <p:xfrm>
          <a:off x="533400" y="2133600"/>
          <a:ext cx="3503613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3" name="Equation" r:id="rId7" imgW="1574800" imgH="508000" progId="Equation.DSMT4">
                  <p:embed/>
                </p:oleObj>
              </mc:Choice>
              <mc:Fallback>
                <p:oleObj name="Equation" r:id="rId7" imgW="15748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3503613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Box 11"/>
          <p:cNvSpPr txBox="1">
            <a:spLocks noChangeArrowheads="1"/>
          </p:cNvSpPr>
          <p:nvPr/>
        </p:nvSpPr>
        <p:spPr bwMode="auto">
          <a:xfrm>
            <a:off x="762000" y="3733800"/>
            <a:ext cx="3932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Then the CRLB is given by:</a:t>
            </a:r>
          </a:p>
        </p:txBody>
      </p:sp>
      <p:graphicFrame>
        <p:nvGraphicFramePr>
          <p:cNvPr id="50183" name="Object 9"/>
          <p:cNvGraphicFramePr>
            <a:graphicFrameLocks noChangeAspect="1"/>
          </p:cNvGraphicFramePr>
          <p:nvPr/>
        </p:nvGraphicFramePr>
        <p:xfrm>
          <a:off x="1447800" y="4343400"/>
          <a:ext cx="544353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4" name="Equation" r:id="rId9" imgW="2145369" imgH="253890" progId="Equation.DSMT4">
                  <p:embed/>
                </p:oleObj>
              </mc:Choice>
              <mc:Fallback>
                <p:oleObj name="Equation" r:id="rId9" imgW="2145369" imgH="25389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5443538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TextBox 13"/>
          <p:cNvSpPr txBox="1">
            <a:spLocks noChangeArrowheads="1"/>
          </p:cNvSpPr>
          <p:nvPr/>
        </p:nvSpPr>
        <p:spPr bwMode="auto">
          <a:xfrm>
            <a:off x="838200" y="5105400"/>
            <a:ext cx="187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 particular:</a:t>
            </a:r>
          </a:p>
        </p:txBody>
      </p:sp>
      <p:graphicFrame>
        <p:nvGraphicFramePr>
          <p:cNvPr id="50185" name="Object 10"/>
          <p:cNvGraphicFramePr>
            <a:graphicFrameLocks noChangeAspect="1"/>
          </p:cNvGraphicFramePr>
          <p:nvPr/>
        </p:nvGraphicFramePr>
        <p:xfrm>
          <a:off x="2840038" y="5594350"/>
          <a:ext cx="2962275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5" name="Equation" r:id="rId11" imgW="1167893" imgH="291973" progId="Equation.DSMT4">
                  <p:embed/>
                </p:oleObj>
              </mc:Choice>
              <mc:Fallback>
                <p:oleObj name="Equation" r:id="rId11" imgW="1167893" imgH="29197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5594350"/>
                        <a:ext cx="2962275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5"/>
          <p:cNvGraphicFramePr>
            <a:graphicFrameLocks noChangeAspect="1"/>
          </p:cNvGraphicFramePr>
          <p:nvPr/>
        </p:nvGraphicFramePr>
        <p:xfrm>
          <a:off x="990600" y="1828800"/>
          <a:ext cx="6443663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3" imgW="2984500" imgH="1498600" progId="Equation.DSMT4">
                  <p:embed/>
                </p:oleObj>
              </mc:Choice>
              <mc:Fallback>
                <p:oleObj name="Equation" r:id="rId3" imgW="2984500" imgH="149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6443663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3" name="TextBox 11"/>
          <p:cNvSpPr txBox="1">
            <a:spLocks noChangeArrowheads="1"/>
          </p:cNvSpPr>
          <p:nvPr/>
        </p:nvSpPr>
        <p:spPr bwMode="auto">
          <a:xfrm>
            <a:off x="609600" y="685800"/>
            <a:ext cx="8142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inverse of the information matrix forms a lower bound.</a:t>
            </a:r>
          </a:p>
        </p:txBody>
      </p:sp>
      <p:sp>
        <p:nvSpPr>
          <p:cNvPr id="51204" name="TextBox 12"/>
          <p:cNvSpPr txBox="1">
            <a:spLocks noChangeArrowheads="1"/>
          </p:cNvSpPr>
          <p:nvPr/>
        </p:nvSpPr>
        <p:spPr bwMode="auto">
          <a:xfrm>
            <a:off x="685800" y="1524000"/>
            <a:ext cx="104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Since:</a:t>
            </a:r>
          </a:p>
        </p:txBody>
      </p:sp>
      <p:sp>
        <p:nvSpPr>
          <p:cNvPr id="51205" name="TextBox 13"/>
          <p:cNvSpPr txBox="1">
            <a:spLocks noChangeArrowheads="1"/>
          </p:cNvSpPr>
          <p:nvPr/>
        </p:nvSpPr>
        <p:spPr bwMode="auto">
          <a:xfrm>
            <a:off x="609600" y="5334000"/>
            <a:ext cx="73898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The lower bound of estimate var. decreases with 1/n.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/>
              <a:t>Standard </a:t>
            </a:r>
            <a:r>
              <a:rPr lang="en-US" altLang="en-US" sz="2400" dirty="0"/>
              <a:t>error decreases with 1/</a:t>
            </a:r>
            <a:r>
              <a:rPr lang="en-US" altLang="en-US" sz="2400" dirty="0" err="1"/>
              <a:t>sqrt</a:t>
            </a:r>
            <a:r>
              <a:rPr lang="en-US" altLang="en-US" sz="2400" dirty="0"/>
              <a:t>(n).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E7F712-6CFE-431A-8778-2E98E3A9830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52227" name="Object 8"/>
          <p:cNvGraphicFramePr>
            <a:graphicFrameLocks noChangeAspect="1"/>
          </p:cNvGraphicFramePr>
          <p:nvPr/>
        </p:nvGraphicFramePr>
        <p:xfrm>
          <a:off x="827088" y="152400"/>
          <a:ext cx="6929437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Equation" r:id="rId3" imgW="3949700" imgH="1231900" progId="Equation.DSMT4">
                  <p:embed/>
                </p:oleObj>
              </mc:Choice>
              <mc:Fallback>
                <p:oleObj name="Equation" r:id="rId3" imgW="3949700" imgH="12319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2400"/>
                        <a:ext cx="6929437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3"/>
          <p:cNvGraphicFramePr>
            <a:graphicFrameLocks noChangeAspect="1"/>
          </p:cNvGraphicFramePr>
          <p:nvPr/>
        </p:nvGraphicFramePr>
        <p:xfrm>
          <a:off x="533400" y="3886200"/>
          <a:ext cx="4541838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8" name="Equation" r:id="rId5" imgW="2590800" imgH="1371600" progId="Equation.DSMT4">
                  <p:embed/>
                </p:oleObj>
              </mc:Choice>
              <mc:Fallback>
                <p:oleObj name="Equation" r:id="rId5" imgW="2590800" imgH="1371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86200"/>
                        <a:ext cx="4541838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4"/>
          <p:cNvGraphicFramePr>
            <a:graphicFrameLocks noChangeAspect="1"/>
          </p:cNvGraphicFramePr>
          <p:nvPr/>
        </p:nvGraphicFramePr>
        <p:xfrm>
          <a:off x="762000" y="2438400"/>
          <a:ext cx="6396038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9" name="Equation" r:id="rId7" imgW="3644900" imgH="685800" progId="Equation.DSMT4">
                  <p:embed/>
                </p:oleObj>
              </mc:Choice>
              <mc:Fallback>
                <p:oleObj name="Equation" r:id="rId7" imgW="3644900" imgH="685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6396038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0" name="Object 5"/>
          <p:cNvGraphicFramePr>
            <a:graphicFrameLocks noChangeAspect="1"/>
          </p:cNvGraphicFramePr>
          <p:nvPr/>
        </p:nvGraphicFramePr>
        <p:xfrm>
          <a:off x="5791200" y="3962400"/>
          <a:ext cx="3027363" cy="237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0" name="Equation" r:id="rId9" imgW="1727200" imgH="1346200" progId="Equation.DSMT4">
                  <p:embed/>
                </p:oleObj>
              </mc:Choice>
              <mc:Fallback>
                <p:oleObj name="Equation" r:id="rId9" imgW="1727200" imgH="1346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962400"/>
                        <a:ext cx="3027363" cy="237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66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Simplification: large data sample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249238" y="1176338"/>
            <a:ext cx="862488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Evaluating the second derivative with the measured data and the ML estimates </a:t>
            </a:r>
            <a:endParaRPr lang="pt-BR" altLang="en-US" sz="2400"/>
          </a:p>
        </p:txBody>
      </p:sp>
      <p:graphicFrame>
        <p:nvGraphicFramePr>
          <p:cNvPr id="53252" name="Object 2"/>
          <p:cNvGraphicFramePr>
            <a:graphicFrameLocks noChangeAspect="1"/>
          </p:cNvGraphicFramePr>
          <p:nvPr/>
        </p:nvGraphicFramePr>
        <p:xfrm>
          <a:off x="2667000" y="1524000"/>
          <a:ext cx="315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Equation" r:id="rId3" imgW="139579" imgH="215713" progId="Equation.3">
                  <p:embed/>
                </p:oleObj>
              </mc:Choice>
              <mc:Fallback>
                <p:oleObj name="Equation" r:id="rId3" imgW="139579" imgH="2157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524000"/>
                        <a:ext cx="3159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2819400" y="2514600"/>
          <a:ext cx="280035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Equation" r:id="rId5" imgW="1765300" imgH="749300" progId="Equation.DSMT4">
                  <p:embed/>
                </p:oleObj>
              </mc:Choice>
              <mc:Fallback>
                <p:oleObj name="Equation" r:id="rId5" imgW="1765300" imgH="749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14600"/>
                        <a:ext cx="280035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Text Box 13"/>
          <p:cNvSpPr txBox="1">
            <a:spLocks noChangeArrowheads="1"/>
          </p:cNvSpPr>
          <p:nvPr/>
        </p:nvSpPr>
        <p:spPr bwMode="auto">
          <a:xfrm>
            <a:off x="519113" y="4392613"/>
            <a:ext cx="8318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Use these for estimating the covariance matrix when the likelihood function is maximized numerically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Instead of running MC to generate covariance matrix.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ML example with two parameters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81000" y="990600"/>
            <a:ext cx="843121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If a voltage sample x is taken from a unit ramp signal with uniformly time distribution.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x is supposed to be uniformly distributed on [-1, +1]. But the distribution is actually nonlinear, as parameterized below.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4276" name="Object 2"/>
          <p:cNvGraphicFramePr>
            <a:graphicFrameLocks noChangeAspect="1"/>
          </p:cNvGraphicFramePr>
          <p:nvPr/>
        </p:nvGraphicFramePr>
        <p:xfrm>
          <a:off x="557213" y="2528888"/>
          <a:ext cx="3836987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Equation" r:id="rId3" imgW="1549400" imgH="609600" progId="Equation.3">
                  <p:embed/>
                </p:oleObj>
              </mc:Choice>
              <mc:Fallback>
                <p:oleObj name="Equation" r:id="rId3" imgW="1549400" imgH="609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528888"/>
                        <a:ext cx="3836987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6"/>
          <p:cNvSpPr txBox="1">
            <a:spLocks noChangeArrowheads="1"/>
          </p:cNvSpPr>
          <p:nvPr/>
        </p:nvSpPr>
        <p:spPr bwMode="auto">
          <a:xfrm>
            <a:off x="4938713" y="2640013"/>
            <a:ext cx="3116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normalized  -1≤ x ≤+1</a:t>
            </a:r>
          </a:p>
        </p:txBody>
      </p:sp>
      <p:sp>
        <p:nvSpPr>
          <p:cNvPr id="54278" name="Text Box 7"/>
          <p:cNvSpPr txBox="1">
            <a:spLocks noChangeArrowheads="1"/>
          </p:cNvSpPr>
          <p:nvPr/>
        </p:nvSpPr>
        <p:spPr bwMode="auto">
          <a:xfrm>
            <a:off x="585788" y="3814763"/>
            <a:ext cx="6207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realistic measurements only in x</a:t>
            </a:r>
            <a:r>
              <a:rPr lang="en-US" altLang="en-US" sz="2400" baseline="-25000">
                <a:latin typeface="Times New Roman" panose="02020603050405020304" pitchFamily="18" charset="0"/>
              </a:rPr>
              <a:t>min</a:t>
            </a:r>
            <a:r>
              <a:rPr lang="en-US" altLang="en-US" sz="2400">
                <a:latin typeface="Times New Roman" panose="02020603050405020304" pitchFamily="18" charset="0"/>
              </a:rPr>
              <a:t> ≤ x ≤ x</a:t>
            </a:r>
            <a:r>
              <a:rPr lang="en-US" altLang="en-US" sz="2400" baseline="-25000">
                <a:latin typeface="Times New Roman" panose="02020603050405020304" pitchFamily="18" charset="0"/>
              </a:rPr>
              <a:t>max</a:t>
            </a:r>
          </a:p>
        </p:txBody>
      </p:sp>
      <p:graphicFrame>
        <p:nvGraphicFramePr>
          <p:cNvPr id="54279" name="Object 3"/>
          <p:cNvGraphicFramePr>
            <a:graphicFrameLocks noChangeAspect="1"/>
          </p:cNvGraphicFramePr>
          <p:nvPr/>
        </p:nvGraphicFramePr>
        <p:xfrm>
          <a:off x="609600" y="4419600"/>
          <a:ext cx="8113713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Equation" r:id="rId5" imgW="3670300" imgH="609600" progId="Equation.3">
                  <p:embed/>
                </p:oleObj>
              </mc:Choice>
              <mc:Fallback>
                <p:oleObj name="Equation" r:id="rId5" imgW="3670300" imgH="609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8113713" cy="134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609600" y="58674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Example:  </a:t>
            </a:r>
            <a:r>
              <a:rPr lang="en-US" altLang="en-US" sz="2400" i="1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Times New Roman" panose="02020603050405020304" pitchFamily="18" charset="0"/>
              </a:rPr>
              <a:t> = 0.5, </a:t>
            </a:r>
            <a:r>
              <a:rPr lang="en-US" altLang="en-US" sz="2400" i="1">
                <a:latin typeface="Symbol" panose="05050102010706020507" pitchFamily="18" charset="2"/>
              </a:rPr>
              <a:t>b</a:t>
            </a:r>
            <a:r>
              <a:rPr lang="en-US" altLang="en-US" sz="2400">
                <a:latin typeface="Times New Roman" panose="02020603050405020304" pitchFamily="18" charset="0"/>
              </a:rPr>
              <a:t> = 0.5, </a:t>
            </a:r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 baseline="-25000">
                <a:latin typeface="Times New Roman" panose="02020603050405020304" pitchFamily="18" charset="0"/>
              </a:rPr>
              <a:t>min</a:t>
            </a:r>
            <a:r>
              <a:rPr lang="en-US" altLang="en-US" sz="2400">
                <a:latin typeface="Times New Roman" panose="02020603050405020304" pitchFamily="18" charset="0"/>
              </a:rPr>
              <a:t> = </a:t>
            </a:r>
            <a:r>
              <a:rPr lang="en-US" altLang="en-US" sz="2400">
                <a:latin typeface="Symbol" panose="05050102010706020507" pitchFamily="18" charset="2"/>
              </a:rPr>
              <a:t>-</a:t>
            </a:r>
            <a:r>
              <a:rPr lang="en-US" altLang="en-US" sz="2400">
                <a:latin typeface="Times New Roman" panose="02020603050405020304" pitchFamily="18" charset="0"/>
              </a:rPr>
              <a:t>0.95, </a:t>
            </a:r>
            <a:r>
              <a:rPr lang="en-US" altLang="en-US" sz="2400" i="1">
                <a:latin typeface="Times New Roman" panose="02020603050405020304" pitchFamily="18" charset="0"/>
              </a:rPr>
              <a:t>x</a:t>
            </a:r>
            <a:r>
              <a:rPr lang="en-US" altLang="en-US" sz="2400" baseline="-25000">
                <a:latin typeface="Times New Roman" panose="02020603050405020304" pitchFamily="18" charset="0"/>
              </a:rPr>
              <a:t>max</a:t>
            </a:r>
            <a:r>
              <a:rPr lang="en-US" altLang="en-US" sz="2400">
                <a:latin typeface="Times New Roman" panose="02020603050405020304" pitchFamily="18" charset="0"/>
              </a:rPr>
              <a:t> = 0.95,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generate </a:t>
            </a:r>
            <a:r>
              <a:rPr lang="en-US" altLang="en-US" sz="2400" i="1">
                <a:latin typeface="Times New Roman" panose="02020603050405020304" pitchFamily="18" charset="0"/>
              </a:rPr>
              <a:t>n</a:t>
            </a:r>
            <a:r>
              <a:rPr lang="en-US" altLang="en-US" sz="2400">
                <a:latin typeface="Times New Roman" panose="02020603050405020304" pitchFamily="18" charset="0"/>
              </a:rPr>
              <a:t> = 2000 events with Monte Carlo.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D348AC-18DE-4474-8D00-5734311E4348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55299" name="Object 2"/>
          <p:cNvGraphicFramePr>
            <a:graphicFrameLocks noChangeAspect="1"/>
          </p:cNvGraphicFramePr>
          <p:nvPr/>
        </p:nvGraphicFramePr>
        <p:xfrm>
          <a:off x="685800" y="304800"/>
          <a:ext cx="7383463" cy="561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3" imgW="3340100" imgH="2540000" progId="Equation.DSMT4">
                  <p:embed/>
                </p:oleObj>
              </mc:Choice>
              <mc:Fallback>
                <p:oleObj name="Equation" r:id="rId3" imgW="3340100" imgH="2540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4800"/>
                        <a:ext cx="7383463" cy="561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304800" y="6096000"/>
            <a:ext cx="8693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Cannot be solved easily by hand. Have to use numerical tools.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3DD056-BB12-43AF-8E9A-E0A3EA40F8B9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56323" name="Object 2"/>
          <p:cNvGraphicFramePr>
            <a:graphicFrameLocks noChangeAspect="1"/>
          </p:cNvGraphicFramePr>
          <p:nvPr/>
        </p:nvGraphicFramePr>
        <p:xfrm>
          <a:off x="1752600" y="685800"/>
          <a:ext cx="5446713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4" name="Equation" r:id="rId3" imgW="2463800" imgH="1651000" progId="Equation.DSMT4">
                  <p:embed/>
                </p:oleObj>
              </mc:Choice>
              <mc:Fallback>
                <p:oleObj name="Equation" r:id="rId3" imgW="2463800" imgH="1651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685800"/>
                        <a:ext cx="5446713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4724400"/>
            <a:ext cx="7696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pitchFamily="34" charset="0"/>
              </a:rPr>
              <a:t>Instead of performing expectation, can use estimated values of 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>
                <a:latin typeface="Arial" pitchFamily="34" charset="0"/>
              </a:rPr>
              <a:t> and </a:t>
            </a:r>
            <a:r>
              <a:rPr lang="en-US" dirty="0">
                <a:latin typeface="Symbol" pitchFamily="18" charset="2"/>
              </a:rPr>
              <a:t>b</a:t>
            </a:r>
            <a:r>
              <a:rPr lang="en-US" dirty="0">
                <a:latin typeface="Arial" pitchFamily="34" charset="0"/>
              </a:rPr>
              <a:t>, together with observed values of xi, to estimate </a:t>
            </a:r>
            <a:r>
              <a:rPr lang="en-US" b="1" dirty="0"/>
              <a:t>I</a:t>
            </a:r>
            <a:r>
              <a:rPr lang="en-US" baseline="-25000" dirty="0">
                <a:latin typeface="Arial" pitchFamily="34" charset="0"/>
              </a:rPr>
              <a:t>11</a:t>
            </a:r>
            <a:r>
              <a:rPr lang="en-US" dirty="0">
                <a:latin typeface="Arial" pitchFamily="34" charset="0"/>
              </a:rPr>
              <a:t>, </a:t>
            </a:r>
            <a:r>
              <a:rPr lang="en-US" b="1" dirty="0"/>
              <a:t>I</a:t>
            </a:r>
            <a:r>
              <a:rPr lang="en-US" baseline="-25000" dirty="0">
                <a:latin typeface="Arial" pitchFamily="34" charset="0"/>
              </a:rPr>
              <a:t>22</a:t>
            </a:r>
            <a:r>
              <a:rPr lang="en-US" dirty="0">
                <a:latin typeface="Arial" pitchFamily="34" charset="0"/>
              </a:rPr>
              <a:t>, and </a:t>
            </a:r>
            <a:r>
              <a:rPr lang="en-US" b="1" dirty="0"/>
              <a:t>I</a:t>
            </a:r>
            <a:r>
              <a:rPr lang="en-US" baseline="-25000" dirty="0">
                <a:latin typeface="Arial" pitchFamily="34" charset="0"/>
              </a:rPr>
              <a:t>12</a:t>
            </a:r>
            <a:r>
              <a:rPr lang="en-US" dirty="0">
                <a:latin typeface="Arial" pitchFamily="34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Arial" pitchFamily="34" charset="0"/>
              </a:rPr>
              <a:t>From </a:t>
            </a:r>
            <a:r>
              <a:rPr lang="en-US" b="1" dirty="0">
                <a:latin typeface="+mj-lt"/>
              </a:rPr>
              <a:t>I</a:t>
            </a:r>
            <a:r>
              <a:rPr lang="en-US" baseline="30000" dirty="0">
                <a:latin typeface="Arial" pitchFamily="34" charset="0"/>
              </a:rPr>
              <a:t>-1</a:t>
            </a:r>
            <a:r>
              <a:rPr lang="en-US" dirty="0">
                <a:latin typeface="Arial" pitchFamily="34" charset="0"/>
              </a:rPr>
              <a:t>, we get estimate of </a:t>
            </a:r>
            <a:r>
              <a:rPr lang="en-US" dirty="0" err="1">
                <a:latin typeface="Arial" pitchFamily="34" charset="0"/>
              </a:rPr>
              <a:t>var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>
                <a:latin typeface="Arial" pitchFamily="34" charset="0"/>
              </a:rPr>
              <a:t>), </a:t>
            </a:r>
            <a:r>
              <a:rPr lang="en-US" dirty="0" err="1">
                <a:latin typeface="Arial" pitchFamily="34" charset="0"/>
              </a:rPr>
              <a:t>var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>
                <a:latin typeface="Symbol" pitchFamily="18" charset="2"/>
              </a:rPr>
              <a:t>b</a:t>
            </a:r>
            <a:r>
              <a:rPr lang="en-US" dirty="0">
                <a:latin typeface="Arial" pitchFamily="34" charset="0"/>
              </a:rPr>
              <a:t>), and covariance between 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>
                <a:latin typeface="Arial" pitchFamily="34" charset="0"/>
              </a:rPr>
              <a:t> and </a:t>
            </a:r>
            <a:r>
              <a:rPr lang="en-US" dirty="0">
                <a:latin typeface="Symbol" pitchFamily="18" charset="2"/>
              </a:rPr>
              <a:t>b</a:t>
            </a:r>
            <a:r>
              <a:rPr lang="en-US" dirty="0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5" descr="fig10_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" t="6122" r="3758" b="4082"/>
          <a:stretch>
            <a:fillRect/>
          </a:stretch>
        </p:blipFill>
        <p:spPr bwMode="auto">
          <a:xfrm>
            <a:off x="228600" y="1524000"/>
            <a:ext cx="50958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7347" name="Object 2"/>
          <p:cNvGraphicFramePr>
            <a:graphicFrameLocks noChangeAspect="1"/>
          </p:cNvGraphicFramePr>
          <p:nvPr/>
        </p:nvGraphicFramePr>
        <p:xfrm>
          <a:off x="6477000" y="1905000"/>
          <a:ext cx="111601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3" name="Equation" r:id="rId4" imgW="507780" imgH="177723" progId="Equation.3">
                  <p:embed/>
                </p:oleObj>
              </mc:Choice>
              <mc:Fallback>
                <p:oleObj name="Equation" r:id="rId4" imgW="507780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05000"/>
                        <a:ext cx="111601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3"/>
          <p:cNvGraphicFramePr>
            <a:graphicFrameLocks noChangeAspect="1"/>
          </p:cNvGraphicFramePr>
          <p:nvPr/>
        </p:nvGraphicFramePr>
        <p:xfrm>
          <a:off x="6477000" y="2438400"/>
          <a:ext cx="1150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4" name="Equation" r:id="rId6" imgW="507780" imgH="203112" progId="Equation.3">
                  <p:embed/>
                </p:oleObj>
              </mc:Choice>
              <mc:Fallback>
                <p:oleObj name="Equation" r:id="rId6" imgW="507780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438400"/>
                        <a:ext cx="115093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6759575" y="4254500"/>
          <a:ext cx="12795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5" name="Equation" r:id="rId8" imgW="634725" imgH="190417" progId="Equation.DSMT4">
                  <p:embed/>
                </p:oleObj>
              </mc:Choice>
              <mc:Fallback>
                <p:oleObj name="Equation" r:id="rId8" imgW="634725" imgH="19041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4254500"/>
                        <a:ext cx="12795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0" name="Object 5"/>
          <p:cNvGraphicFramePr>
            <a:graphicFrameLocks noChangeAspect="1"/>
          </p:cNvGraphicFramePr>
          <p:nvPr/>
        </p:nvGraphicFramePr>
        <p:xfrm>
          <a:off x="6699250" y="4689475"/>
          <a:ext cx="129063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6" name="Equation" r:id="rId10" imgW="647700" imgH="241300" progId="Equation.DSMT4">
                  <p:embed/>
                </p:oleObj>
              </mc:Choice>
              <mc:Fallback>
                <p:oleObj name="Equation" r:id="rId10" imgW="6477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4689475"/>
                        <a:ext cx="1290638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400800" y="3048000"/>
            <a:ext cx="184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2000 events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573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ML example with two parameters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57353" name="TextBox 10"/>
          <p:cNvSpPr txBox="1">
            <a:spLocks noChangeArrowheads="1"/>
          </p:cNvSpPr>
          <p:nvPr/>
        </p:nvSpPr>
        <p:spPr bwMode="auto">
          <a:xfrm>
            <a:off x="5562600" y="1219200"/>
            <a:ext cx="1866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True values:</a:t>
            </a:r>
          </a:p>
        </p:txBody>
      </p:sp>
      <p:sp>
        <p:nvSpPr>
          <p:cNvPr id="57354" name="TextBox 11"/>
          <p:cNvSpPr txBox="1">
            <a:spLocks noChangeArrowheads="1"/>
          </p:cNvSpPr>
          <p:nvPr/>
        </p:nvSpPr>
        <p:spPr bwMode="auto">
          <a:xfrm>
            <a:off x="5638800" y="3657600"/>
            <a:ext cx="2614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Estimated values:</a:t>
            </a:r>
          </a:p>
        </p:txBody>
      </p:sp>
      <p:sp>
        <p:nvSpPr>
          <p:cNvPr id="57355" name="Rectangle 13"/>
          <p:cNvSpPr>
            <a:spLocks noChangeArrowheads="1"/>
          </p:cNvSpPr>
          <p:nvPr/>
        </p:nvSpPr>
        <p:spPr bwMode="auto">
          <a:xfrm>
            <a:off x="6172200" y="5181600"/>
            <a:ext cx="2592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var(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) = 0.052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var(</a:t>
            </a:r>
            <a:r>
              <a:rPr lang="en-US" altLang="en-US" sz="2400">
                <a:latin typeface="Symbol" panose="05050102010706020507" pitchFamily="18" charset="2"/>
              </a:rPr>
              <a:t>b</a:t>
            </a:r>
            <a:r>
              <a:rPr lang="en-US" altLang="en-US" sz="2400"/>
              <a:t>) = 0.108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cov(</a:t>
            </a:r>
            <a:r>
              <a:rPr lang="en-US" altLang="en-US" sz="2400">
                <a:latin typeface="Symbol" panose="05050102010706020507" pitchFamily="18" charset="2"/>
              </a:rPr>
              <a:t>a, b</a:t>
            </a:r>
            <a:r>
              <a:rPr lang="en-US" altLang="en-US" sz="2400"/>
              <a:t>) =0.0026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04800" y="6477000"/>
            <a:ext cx="6538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Note that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and </a:t>
            </a:r>
            <a:r>
              <a:rPr lang="en-US" altLang="en-US" sz="2400">
                <a:latin typeface="Symbol" panose="05050102010706020507" pitchFamily="18" charset="2"/>
              </a:rPr>
              <a:t>b</a:t>
            </a:r>
            <a:r>
              <a:rPr lang="en-US" altLang="en-US" sz="2400"/>
              <a:t> are correlated with </a:t>
            </a:r>
            <a:r>
              <a:rPr lang="en-US" altLang="en-US" sz="2400">
                <a:latin typeface="Symbol" panose="05050102010706020507" pitchFamily="18" charset="2"/>
              </a:rPr>
              <a:t>r</a:t>
            </a:r>
            <a:r>
              <a:rPr lang="en-US" altLang="en-US" sz="2400"/>
              <a:t> = 0.463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4" descr="fig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304925"/>
            <a:ext cx="6119813" cy="539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5"/>
          <p:cNvSpPr txBox="1">
            <a:spLocks noChangeArrowheads="1"/>
          </p:cNvSpPr>
          <p:nvPr/>
        </p:nvSpPr>
        <p:spPr bwMode="auto">
          <a:xfrm>
            <a:off x="6781800" y="1600200"/>
            <a:ext cx="20193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500 MC exper.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58372" name="Text Box 6"/>
          <p:cNvSpPr txBox="1">
            <a:spLocks noChangeArrowheads="1"/>
          </p:cNvSpPr>
          <p:nvPr/>
        </p:nvSpPr>
        <p:spPr bwMode="auto">
          <a:xfrm>
            <a:off x="6732588" y="2205038"/>
            <a:ext cx="2163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2000 evts/exp.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sp>
        <p:nvSpPr>
          <p:cNvPr id="58373" name="Text Box 7"/>
          <p:cNvSpPr txBox="1">
            <a:spLocks noChangeArrowheads="1"/>
          </p:cNvSpPr>
          <p:nvPr/>
        </p:nvSpPr>
        <p:spPr bwMode="auto">
          <a:xfrm>
            <a:off x="4140200" y="4545013"/>
            <a:ext cx="2368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Both marginal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pdf’s  are aprox.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gaussian </a:t>
            </a:r>
            <a:endParaRPr lang="pt-BR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58374" name="Object 2"/>
          <p:cNvGraphicFramePr>
            <a:graphicFrameLocks noChangeAspect="1"/>
          </p:cNvGraphicFramePr>
          <p:nvPr/>
        </p:nvGraphicFramePr>
        <p:xfrm>
          <a:off x="6948488" y="2852738"/>
          <a:ext cx="17637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6" name="Equation" r:id="rId4" imgW="660113" imgH="215806" progId="Equation.3">
                  <p:embed/>
                </p:oleObj>
              </mc:Choice>
              <mc:Fallback>
                <p:oleObj name="Equation" r:id="rId4" imgW="660113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2852738"/>
                        <a:ext cx="176371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5" name="Object 3"/>
          <p:cNvGraphicFramePr>
            <a:graphicFrameLocks noChangeAspect="1"/>
          </p:cNvGraphicFramePr>
          <p:nvPr/>
        </p:nvGraphicFramePr>
        <p:xfrm>
          <a:off x="6948488" y="3429000"/>
          <a:ext cx="1439862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" name="Equation" r:id="rId6" imgW="698500" imgH="228600" progId="Equation.3">
                  <p:embed/>
                </p:oleObj>
              </mc:Choice>
              <mc:Fallback>
                <p:oleObj name="Equation" r:id="rId6" imgW="698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429000"/>
                        <a:ext cx="1439862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6" name="Object 4"/>
          <p:cNvGraphicFramePr>
            <a:graphicFrameLocks noChangeAspect="1"/>
          </p:cNvGraphicFramePr>
          <p:nvPr/>
        </p:nvGraphicFramePr>
        <p:xfrm>
          <a:off x="6985000" y="3990975"/>
          <a:ext cx="17637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8" name="Equation" r:id="rId8" imgW="660113" imgH="266584" progId="Equation.3">
                  <p:embed/>
                </p:oleObj>
              </mc:Choice>
              <mc:Fallback>
                <p:oleObj name="Equation" r:id="rId8" imgW="660113" imgH="26658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3990975"/>
                        <a:ext cx="17637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5"/>
          <p:cNvGraphicFramePr>
            <a:graphicFrameLocks noChangeAspect="1"/>
          </p:cNvGraphicFramePr>
          <p:nvPr/>
        </p:nvGraphicFramePr>
        <p:xfrm>
          <a:off x="7019925" y="4652963"/>
          <a:ext cx="143986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9" name="Equation" r:id="rId10" imgW="698197" imgH="253890" progId="Equation.3">
                  <p:embed/>
                </p:oleObj>
              </mc:Choice>
              <mc:Fallback>
                <p:oleObj name="Equation" r:id="rId10" imgW="698197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652963"/>
                        <a:ext cx="1439863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/>
          <a:lstStyle/>
          <a:p>
            <a:r>
              <a:rPr lang="en-US" altLang="en-US" sz="3600" smtClean="0">
                <a:latin typeface="Comic Sans MS" panose="030F0702030302020204" pitchFamily="66" charset="0"/>
              </a:rPr>
              <a:t>MC simulation to verify MLE</a:t>
            </a:r>
            <a:endParaRPr lang="pt-BR" altLang="en-US" sz="3600" smtClean="0">
              <a:latin typeface="Comic Sans MS" panose="030F0702030302020204" pitchFamily="66" charset="0"/>
            </a:endParaRPr>
          </a:p>
        </p:txBody>
      </p:sp>
      <p:sp>
        <p:nvSpPr>
          <p:cNvPr id="58379" name="Rectangle 13"/>
          <p:cNvSpPr>
            <a:spLocks noChangeArrowheads="1"/>
          </p:cNvSpPr>
          <p:nvPr/>
        </p:nvSpPr>
        <p:spPr bwMode="auto">
          <a:xfrm>
            <a:off x="6934200" y="5257800"/>
            <a:ext cx="1871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cov =0.0024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r</a:t>
            </a:r>
            <a:r>
              <a:rPr lang="en-US" altLang="en-US" sz="2400">
                <a:latin typeface="Times New Roman" panose="02020603050405020304" pitchFamily="18" charset="0"/>
              </a:rPr>
              <a:t> = 0.43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456487" cy="530225"/>
          </a:xfrm>
        </p:spPr>
        <p:txBody>
          <a:bodyPr/>
          <a:lstStyle/>
          <a:p>
            <a:r>
              <a:rPr lang="en-GB" altLang="en-US" sz="3200" smtClean="0">
                <a:solidFill>
                  <a:srgbClr val="0000CC"/>
                </a:solidFill>
              </a:rPr>
              <a:t>The ln</a:t>
            </a:r>
            <a:r>
              <a:rPr lang="en-GB" altLang="en-US" sz="3200" i="1" smtClean="0">
                <a:solidFill>
                  <a:srgbClr val="0000CC"/>
                </a:solidFill>
              </a:rPr>
              <a:t>L</a:t>
            </a:r>
            <a:r>
              <a:rPr lang="en-GB" altLang="en-US" sz="3200" smtClean="0">
                <a:solidFill>
                  <a:srgbClr val="0000CC"/>
                </a:solidFill>
              </a:rPr>
              <a:t> contour</a:t>
            </a:r>
            <a:endParaRPr lang="en-GB" altLang="en-US" sz="3200" i="1" smtClean="0">
              <a:solidFill>
                <a:srgbClr val="0000CC"/>
              </a:solidFill>
            </a:endParaRPr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914400" y="1295400"/>
          <a:ext cx="6196013" cy="489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Equation" r:id="rId3" imgW="3149600" imgH="2489200" progId="Equation.DSMT4">
                  <p:embed/>
                </p:oleObj>
              </mc:Choice>
              <mc:Fallback>
                <p:oleObj name="Equation" r:id="rId3" imgW="3149600" imgH="2489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6196013" cy="489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104900"/>
          </a:xfrm>
        </p:spPr>
        <p:txBody>
          <a:bodyPr/>
          <a:lstStyle/>
          <a:p>
            <a:pPr algn="ctr" eaLnBrk="1" hangingPunct="1"/>
            <a:r>
              <a:rPr lang="en-US" altLang="zh-CN" sz="4000" smtClean="0">
                <a:ea typeface="SimSun" panose="02010600030101010101" pitchFamily="2" charset="-122"/>
              </a:rPr>
              <a:t>Likelihood</a:t>
            </a:r>
            <a:r>
              <a:rPr lang="en-US" altLang="zh-CN" sz="3600" smtClean="0">
                <a:ea typeface="SimSun" panose="02010600030101010101" pitchFamily="2" charset="-122"/>
              </a:rPr>
              <a:t> Function</a:t>
            </a:r>
            <a:endParaRPr lang="zh-CN" altLang="en-US" sz="3600" smtClean="0">
              <a:ea typeface="SimSun" panose="02010600030101010101" pitchFamily="2" charset="-122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smtClean="0">
                <a:ea typeface="SimSun" panose="02010600030101010101" pitchFamily="2" charset="-122"/>
              </a:rPr>
              <a:t>Once the observations </a:t>
            </a:r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i="1" baseline="-25000" smtClean="0">
                <a:ea typeface="PMingLiU" pitchFamily="18" charset="-120"/>
              </a:rPr>
              <a:t>1 </a:t>
            </a:r>
            <a:r>
              <a:rPr lang="en-US" altLang="zh-TW" sz="2800" i="1" smtClean="0">
                <a:ea typeface="PMingLiU" pitchFamily="18" charset="-120"/>
              </a:rPr>
              <a:t>,…, X</a:t>
            </a:r>
            <a:r>
              <a:rPr lang="en-US" altLang="zh-TW" sz="2800" i="1" baseline="-25000" smtClean="0">
                <a:ea typeface="PMingLiU" pitchFamily="18" charset="-120"/>
              </a:rPr>
              <a:t>n</a:t>
            </a:r>
            <a:r>
              <a:rPr lang="en-US" altLang="zh-CN" sz="2800" smtClean="0">
                <a:ea typeface="SimSun" panose="02010600030101010101" pitchFamily="2" charset="-122"/>
              </a:rPr>
              <a:t> have been made, they are fixed values.</a:t>
            </a:r>
          </a:p>
          <a:p>
            <a:pPr eaLnBrk="1" hangingPunct="1">
              <a:buFontTx/>
              <a:buNone/>
            </a:pPr>
            <a:endParaRPr lang="en-US" altLang="zh-CN" sz="2800" smtClean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smtClean="0">
                <a:ea typeface="SimSun" panose="02010600030101010101" pitchFamily="2" charset="-122"/>
              </a:rPr>
              <a:t>For different values of </a:t>
            </a:r>
            <a:r>
              <a:rPr lang="en-US" altLang="zh-CN" sz="2800" smtClean="0">
                <a:latin typeface="Symbol" panose="05050102010706020507" pitchFamily="18" charset="2"/>
                <a:ea typeface="SimSun" panose="02010600030101010101" pitchFamily="2" charset="-122"/>
              </a:rPr>
              <a:t>q</a:t>
            </a:r>
            <a:r>
              <a:rPr lang="en-US" altLang="zh-CN" sz="2800" smtClean="0">
                <a:ea typeface="SimSun" panose="02010600030101010101" pitchFamily="2" charset="-122"/>
              </a:rPr>
              <a:t>, the probability of such observations would happen is different.</a:t>
            </a:r>
          </a:p>
          <a:p>
            <a:pPr eaLnBrk="1" hangingPunct="1">
              <a:buFontTx/>
              <a:buNone/>
            </a:pPr>
            <a:endParaRPr lang="en-US" altLang="zh-CN" sz="2800" smtClean="0">
              <a:ea typeface="SimSun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TW" sz="2800" smtClean="0">
                <a:ea typeface="PMingLiU" pitchFamily="18" charset="-120"/>
              </a:rPr>
              <a:t>Likelihood Function of </a:t>
            </a:r>
            <a:r>
              <a:rPr lang="el-GR" altLang="zh-TW" sz="2800" b="1" i="1" smtClean="0">
                <a:latin typeface="AR MinchoL JIS"/>
                <a:ea typeface="AR MinchoL JIS"/>
                <a:cs typeface="AR MinchoL JIS"/>
              </a:rPr>
              <a:t>θ</a:t>
            </a:r>
            <a:r>
              <a:rPr lang="en-US" altLang="zh-TW" sz="2800" smtClean="0">
                <a:ea typeface="PMingLiU" pitchFamily="18" charset="-120"/>
              </a:rPr>
              <a:t>  given </a:t>
            </a:r>
            <a:r>
              <a:rPr lang="en-US" altLang="zh-CN" sz="2800" smtClean="0">
                <a:ea typeface="SimSun" panose="02010600030101010101" pitchFamily="2" charset="-122"/>
              </a:rPr>
              <a:t>the observations </a:t>
            </a:r>
            <a:r>
              <a:rPr lang="en-US" altLang="zh-TW" sz="2800" i="1" smtClean="0">
                <a:ea typeface="PMingLiU" pitchFamily="18" charset="-120"/>
              </a:rPr>
              <a:t>X</a:t>
            </a:r>
            <a:r>
              <a:rPr lang="en-US" altLang="zh-TW" sz="2800" i="1" baseline="-25000" smtClean="0">
                <a:ea typeface="PMingLiU" pitchFamily="18" charset="-120"/>
              </a:rPr>
              <a:t>1 </a:t>
            </a:r>
            <a:r>
              <a:rPr lang="en-US" altLang="zh-TW" sz="2800" i="1" smtClean="0">
                <a:ea typeface="PMingLiU" pitchFamily="18" charset="-120"/>
              </a:rPr>
              <a:t>,…, X</a:t>
            </a:r>
            <a:r>
              <a:rPr lang="en-US" altLang="zh-TW" sz="2800" i="1" baseline="-25000" smtClean="0">
                <a:ea typeface="PMingLiU" pitchFamily="18" charset="-120"/>
              </a:rPr>
              <a:t>n</a:t>
            </a:r>
            <a:r>
              <a:rPr lang="en-US" altLang="zh-CN" sz="2800" smtClean="0">
                <a:ea typeface="SimSun" panose="02010600030101010101" pitchFamily="2" charset="-122"/>
              </a:rPr>
              <a:t> is defined as:</a:t>
            </a:r>
            <a:endParaRPr lang="en-US" altLang="zh-TW" sz="2800" smtClean="0">
              <a:ea typeface="PMingLiU" pitchFamily="18" charset="-120"/>
            </a:endParaRPr>
          </a:p>
        </p:txBody>
      </p:sp>
      <p:graphicFrame>
        <p:nvGraphicFramePr>
          <p:cNvPr id="10244" name="Object 7"/>
          <p:cNvGraphicFramePr>
            <a:graphicFrameLocks noChangeAspect="1"/>
          </p:cNvGraphicFramePr>
          <p:nvPr/>
        </p:nvGraphicFramePr>
        <p:xfrm>
          <a:off x="2438400" y="5257800"/>
          <a:ext cx="44227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4" imgW="1790700" imgH="431800" progId="Equation.3">
                  <p:embed/>
                </p:oleObj>
              </mc:Choice>
              <mc:Fallback>
                <p:oleObj name="Equation" r:id="rId4" imgW="17907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257800"/>
                        <a:ext cx="442277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685087" cy="530225"/>
          </a:xfrm>
        </p:spPr>
        <p:txBody>
          <a:bodyPr/>
          <a:lstStyle/>
          <a:p>
            <a:r>
              <a:rPr lang="en-GB" altLang="en-US" sz="3200" smtClean="0">
                <a:solidFill>
                  <a:srgbClr val="0000CC"/>
                </a:solidFill>
              </a:rPr>
              <a:t>(Co)variances from ln </a:t>
            </a:r>
            <a:r>
              <a:rPr lang="en-GB" altLang="en-US" sz="3200" i="1" smtClean="0">
                <a:solidFill>
                  <a:srgbClr val="0000CC"/>
                </a:solidFill>
              </a:rPr>
              <a:t>L</a:t>
            </a:r>
            <a:r>
              <a:rPr lang="en-GB" altLang="en-US" sz="3200" smtClean="0">
                <a:solidFill>
                  <a:srgbClr val="0000CC"/>
                </a:solidFill>
              </a:rPr>
              <a:t> contour</a:t>
            </a:r>
            <a:endParaRPr lang="en-GB" altLang="en-US" sz="3200" i="1" smtClean="0">
              <a:solidFill>
                <a:srgbClr val="0000CC"/>
              </a:solidFill>
            </a:endParaRP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611188" y="4098925"/>
            <a:ext cx="741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4000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</a:rPr>
              <a:t>→</a:t>
            </a:r>
            <a:r>
              <a:rPr lang="en-US" altLang="en-US" sz="2400">
                <a:latin typeface="Times New Roman" panose="02020603050405020304" pitchFamily="18" charset="0"/>
              </a:rPr>
              <a:t> Tangent lines to contours give standard deviations.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11188" y="4748213"/>
            <a:ext cx="662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CC3300"/>
                </a:solidFill>
                <a:latin typeface="Times New Roman" panose="02020603050405020304" pitchFamily="18" charset="0"/>
              </a:rPr>
              <a:t>→</a:t>
            </a:r>
            <a:r>
              <a:rPr lang="en-US" altLang="en-US" sz="2400">
                <a:latin typeface="Times New Roman" panose="02020603050405020304" pitchFamily="18" charset="0"/>
              </a:rPr>
              <a:t> Angle of ellipse </a:t>
            </a:r>
            <a:r>
              <a:rPr lang="en-US" altLang="en-US" sz="2400" i="1">
                <a:latin typeface="Symbol" panose="05050102010706020507" pitchFamily="18" charset="2"/>
              </a:rPr>
              <a:t>f</a:t>
            </a:r>
            <a:r>
              <a:rPr lang="en-US" altLang="en-US" sz="2400">
                <a:latin typeface="Times New Roman" panose="02020603050405020304" pitchFamily="18" charset="0"/>
              </a:rPr>
              <a:t> related to correlation:</a:t>
            </a:r>
          </a:p>
        </p:txBody>
      </p:sp>
      <p:sp>
        <p:nvSpPr>
          <p:cNvPr id="60421" name="Text Box 6"/>
          <p:cNvSpPr txBox="1">
            <a:spLocks noChangeArrowheads="1"/>
          </p:cNvSpPr>
          <p:nvPr/>
        </p:nvSpPr>
        <p:spPr bwMode="auto">
          <a:xfrm>
            <a:off x="1187450" y="5414963"/>
            <a:ext cx="66722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Correlations between estimators result in an increase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in their standard deviations (more statistical errors).</a:t>
            </a:r>
          </a:p>
        </p:txBody>
      </p:sp>
      <p:pic>
        <p:nvPicPr>
          <p:cNvPr id="6042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052513"/>
            <a:ext cx="3436937" cy="307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3" name="Text Box 8"/>
          <p:cNvSpPr txBox="1">
            <a:spLocks noChangeArrowheads="1"/>
          </p:cNvSpPr>
          <p:nvPr/>
        </p:nvSpPr>
        <p:spPr bwMode="auto">
          <a:xfrm>
            <a:off x="4572000" y="1484313"/>
            <a:ext cx="3425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</a:t>
            </a:r>
            <a:r>
              <a:rPr lang="en-US" altLang="en-US" sz="2400" i="1">
                <a:latin typeface="Symbol" panose="05050102010706020507" pitchFamily="18" charset="2"/>
              </a:rPr>
              <a:t>a</a:t>
            </a:r>
            <a:r>
              <a:rPr lang="en-US" altLang="en-US" sz="2400">
                <a:latin typeface="Times New Roman" panose="02020603050405020304" pitchFamily="18" charset="0"/>
              </a:rPr>
              <a:t>, </a:t>
            </a:r>
            <a:r>
              <a:rPr lang="en-US" altLang="en-US" sz="2400" i="1">
                <a:latin typeface="Symbol" panose="05050102010706020507" pitchFamily="18" charset="2"/>
              </a:rPr>
              <a:t>b</a:t>
            </a:r>
            <a:r>
              <a:rPr lang="en-US" altLang="en-US" sz="2400">
                <a:latin typeface="Times New Roman" panose="02020603050405020304" pitchFamily="18" charset="0"/>
              </a:rPr>
              <a:t> plane for the first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MC data set</a:t>
            </a:r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 flipH="1" flipV="1">
            <a:off x="2928938" y="3068638"/>
            <a:ext cx="1512887" cy="73025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60425" name="Object 2"/>
          <p:cNvGraphicFramePr>
            <a:graphicFrameLocks noChangeAspect="1"/>
          </p:cNvGraphicFramePr>
          <p:nvPr/>
        </p:nvGraphicFramePr>
        <p:xfrm>
          <a:off x="4495800" y="2895600"/>
          <a:ext cx="3962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5" name="Equation" r:id="rId4" imgW="1803400" imgH="228600" progId="Equation.DSMT4">
                  <p:embed/>
                </p:oleObj>
              </mc:Choice>
              <mc:Fallback>
                <p:oleObj name="Equation" r:id="rId4" imgW="18034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895600"/>
                        <a:ext cx="39624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6" name="Object 3"/>
          <p:cNvGraphicFramePr>
            <a:graphicFrameLocks noChangeAspect="1"/>
          </p:cNvGraphicFramePr>
          <p:nvPr/>
        </p:nvGraphicFramePr>
        <p:xfrm>
          <a:off x="6096000" y="4495800"/>
          <a:ext cx="2455863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6" name="Equation" r:id="rId6" imgW="1117600" imgH="508000" progId="Equation.DSMT4">
                  <p:embed/>
                </p:oleObj>
              </mc:Choice>
              <mc:Fallback>
                <p:oleObj name="Equation" r:id="rId6" imgW="1117600" imgH="508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495800"/>
                        <a:ext cx="2455863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876300"/>
          </a:xfrm>
        </p:spPr>
        <p:txBody>
          <a:bodyPr/>
          <a:lstStyle/>
          <a:p>
            <a:r>
              <a:rPr lang="en-US" altLang="en-US" smtClean="0"/>
              <a:t>Linear models</a:t>
            </a:r>
          </a:p>
        </p:txBody>
      </p:sp>
      <p:sp>
        <p:nvSpPr>
          <p:cNvPr id="614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6F5618-563E-4990-AC28-F6EFDEE47F67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14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50039"/>
              </p:ext>
            </p:extLst>
          </p:nvPr>
        </p:nvGraphicFramePr>
        <p:xfrm>
          <a:off x="304800" y="1524000"/>
          <a:ext cx="8320088" cy="477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Equation" r:id="rId3" imgW="4228920" imgH="2425680" progId="Equation.DSMT4">
                  <p:embed/>
                </p:oleObj>
              </mc:Choice>
              <mc:Fallback>
                <p:oleObj name="Equation" r:id="rId3" imgW="4228920" imgH="2425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8320088" cy="477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876300"/>
          </a:xfrm>
        </p:spPr>
        <p:txBody>
          <a:bodyPr/>
          <a:lstStyle/>
          <a:p>
            <a:r>
              <a:rPr lang="en-US" altLang="en-US" smtClean="0"/>
              <a:t>Linear models</a:t>
            </a:r>
          </a:p>
        </p:txBody>
      </p:sp>
      <p:sp>
        <p:nvSpPr>
          <p:cNvPr id="624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E7207B-96D6-4A7D-9C27-570E1AB44E36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1143000" y="1752600"/>
          <a:ext cx="6519863" cy="419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Equation" r:id="rId3" imgW="3314700" imgH="2133600" progId="Equation.DSMT4">
                  <p:embed/>
                </p:oleObj>
              </mc:Choice>
              <mc:Fallback>
                <p:oleObj name="Equation" r:id="rId3" imgW="3314700" imgH="2133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52600"/>
                        <a:ext cx="6519863" cy="419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876300"/>
          </a:xfrm>
        </p:spPr>
        <p:txBody>
          <a:bodyPr/>
          <a:lstStyle/>
          <a:p>
            <a:r>
              <a:rPr lang="en-US" altLang="en-US" smtClean="0"/>
              <a:t>Linear models</a:t>
            </a:r>
          </a:p>
        </p:txBody>
      </p:sp>
      <p:sp>
        <p:nvSpPr>
          <p:cNvPr id="634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167551-4D49-4FB5-BE6D-8F76E0ADE36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3492" name="Object 2"/>
          <p:cNvGraphicFramePr>
            <a:graphicFrameLocks noChangeAspect="1"/>
          </p:cNvGraphicFramePr>
          <p:nvPr/>
        </p:nvGraphicFramePr>
        <p:xfrm>
          <a:off x="1066800" y="1219200"/>
          <a:ext cx="6421438" cy="547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Equation" r:id="rId3" imgW="3263900" imgH="2781300" progId="Equation.DSMT4">
                  <p:embed/>
                </p:oleObj>
              </mc:Choice>
              <mc:Fallback>
                <p:oleObj name="Equation" r:id="rId3" imgW="3263900" imgH="278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6421438" cy="547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876300"/>
          </a:xfrm>
        </p:spPr>
        <p:txBody>
          <a:bodyPr/>
          <a:lstStyle/>
          <a:p>
            <a:r>
              <a:rPr lang="en-US" altLang="en-US" smtClean="0"/>
              <a:t>Linear models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61C0BD-5F85-47D2-9C5E-48855304F338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4516" name="Object 2"/>
          <p:cNvGraphicFramePr>
            <a:graphicFrameLocks noChangeAspect="1"/>
          </p:cNvGraphicFramePr>
          <p:nvPr/>
        </p:nvGraphicFramePr>
        <p:xfrm>
          <a:off x="496888" y="1447800"/>
          <a:ext cx="7947025" cy="524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6" name="Equation" r:id="rId3" imgW="4038600" imgH="2667000" progId="Equation.DSMT4">
                  <p:embed/>
                </p:oleObj>
              </mc:Choice>
              <mc:Fallback>
                <p:oleObj name="Equation" r:id="rId3" imgW="4038600" imgH="2667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1447800"/>
                        <a:ext cx="7947025" cy="524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876300"/>
          </a:xfrm>
        </p:spPr>
        <p:txBody>
          <a:bodyPr/>
          <a:lstStyle/>
          <a:p>
            <a:r>
              <a:rPr lang="en-US" altLang="en-US" smtClean="0"/>
              <a:t>ADC spectral testing</a:t>
            </a:r>
          </a:p>
        </p:txBody>
      </p:sp>
      <p:sp>
        <p:nvSpPr>
          <p:cNvPr id="655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83E145-1AC8-4C48-891A-D10E1088FC7B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cxnSp>
        <p:nvCxnSpPr>
          <p:cNvPr id="65540" name="Straight Arrow Connector 4"/>
          <p:cNvCxnSpPr>
            <a:cxnSpLocks noChangeShapeType="1"/>
          </p:cNvCxnSpPr>
          <p:nvPr/>
        </p:nvCxnSpPr>
        <p:spPr bwMode="auto">
          <a:xfrm>
            <a:off x="1143000" y="2743200"/>
            <a:ext cx="17526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2895600" y="2514600"/>
            <a:ext cx="457200" cy="4572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4191000" y="2514600"/>
            <a:ext cx="457200" cy="4572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5543" name="Oval 7"/>
          <p:cNvSpPr>
            <a:spLocks noChangeArrowheads="1"/>
          </p:cNvSpPr>
          <p:nvPr/>
        </p:nvSpPr>
        <p:spPr bwMode="auto">
          <a:xfrm>
            <a:off x="5486400" y="2514600"/>
            <a:ext cx="457200" cy="4572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65544" name="Straight Arrow Connector 9"/>
          <p:cNvCxnSpPr>
            <a:cxnSpLocks noChangeShapeType="1"/>
            <a:endCxn id="65541" idx="0"/>
          </p:cNvCxnSpPr>
          <p:nvPr/>
        </p:nvCxnSpPr>
        <p:spPr bwMode="auto">
          <a:xfrm rot="5400000">
            <a:off x="2819401" y="2209800"/>
            <a:ext cx="609600" cy="317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5" name="Straight Arrow Connector 10"/>
          <p:cNvCxnSpPr>
            <a:cxnSpLocks noChangeShapeType="1"/>
          </p:cNvCxnSpPr>
          <p:nvPr/>
        </p:nvCxnSpPr>
        <p:spPr bwMode="auto">
          <a:xfrm rot="5400000">
            <a:off x="4115594" y="2209006"/>
            <a:ext cx="6096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6" name="Straight Arrow Connector 11"/>
          <p:cNvCxnSpPr>
            <a:cxnSpLocks noChangeShapeType="1"/>
          </p:cNvCxnSpPr>
          <p:nvPr/>
        </p:nvCxnSpPr>
        <p:spPr bwMode="auto">
          <a:xfrm rot="5400000">
            <a:off x="5410994" y="2209006"/>
            <a:ext cx="6096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7" name="Straight Arrow Connector 12"/>
          <p:cNvCxnSpPr>
            <a:cxnSpLocks noChangeShapeType="1"/>
          </p:cNvCxnSpPr>
          <p:nvPr/>
        </p:nvCxnSpPr>
        <p:spPr bwMode="auto">
          <a:xfrm>
            <a:off x="5943600" y="2743200"/>
            <a:ext cx="21336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8" name="Straight Arrow Connector 13"/>
          <p:cNvCxnSpPr>
            <a:cxnSpLocks noChangeShapeType="1"/>
            <a:endCxn id="65542" idx="2"/>
          </p:cNvCxnSpPr>
          <p:nvPr/>
        </p:nvCxnSpPr>
        <p:spPr bwMode="auto">
          <a:xfrm>
            <a:off x="3352800" y="2743200"/>
            <a:ext cx="8382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549" name="Straight Arrow Connector 16"/>
          <p:cNvCxnSpPr>
            <a:cxnSpLocks noChangeShapeType="1"/>
          </p:cNvCxnSpPr>
          <p:nvPr/>
        </p:nvCxnSpPr>
        <p:spPr bwMode="auto">
          <a:xfrm>
            <a:off x="4648200" y="2743200"/>
            <a:ext cx="8382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50" name="TextBox 19"/>
          <p:cNvSpPr txBox="1">
            <a:spLocks noChangeArrowheads="1"/>
          </p:cNvSpPr>
          <p:nvPr/>
        </p:nvSpPr>
        <p:spPr bwMode="auto">
          <a:xfrm>
            <a:off x="1143000" y="2362200"/>
            <a:ext cx="833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in</a:t>
            </a:r>
            <a:r>
              <a:rPr lang="en-US" altLang="en-US" sz="2400"/>
              <a:t>(t)</a:t>
            </a:r>
            <a:endParaRPr lang="en-US" altLang="en-US" sz="2400" baseline="-25000"/>
          </a:p>
        </p:txBody>
      </p: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2667000" y="1447800"/>
            <a:ext cx="111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noise</a:t>
            </a:r>
            <a:r>
              <a:rPr lang="en-US" altLang="en-US" sz="2400"/>
              <a:t>(t)</a:t>
            </a:r>
          </a:p>
        </p:txBody>
      </p:sp>
      <p:sp>
        <p:nvSpPr>
          <p:cNvPr id="65552" name="TextBox 21"/>
          <p:cNvSpPr txBox="1">
            <a:spLocks noChangeArrowheads="1"/>
          </p:cNvSpPr>
          <p:nvPr/>
        </p:nvSpPr>
        <p:spPr bwMode="auto">
          <a:xfrm>
            <a:off x="4038600" y="1447800"/>
            <a:ext cx="923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HD</a:t>
            </a:r>
            <a:r>
              <a:rPr lang="en-US" altLang="en-US" sz="2400"/>
              <a:t>(t)</a:t>
            </a:r>
          </a:p>
        </p:txBody>
      </p:sp>
      <p:sp>
        <p:nvSpPr>
          <p:cNvPr id="65553" name="TextBox 22"/>
          <p:cNvSpPr txBox="1">
            <a:spLocks noChangeArrowheads="1"/>
          </p:cNvSpPr>
          <p:nvPr/>
        </p:nvSpPr>
        <p:spPr bwMode="auto">
          <a:xfrm>
            <a:off x="5410200" y="1519238"/>
            <a:ext cx="71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Q(t)</a:t>
            </a:r>
          </a:p>
        </p:txBody>
      </p:sp>
      <p:sp>
        <p:nvSpPr>
          <p:cNvPr id="65554" name="TextBox 23"/>
          <p:cNvSpPr txBox="1">
            <a:spLocks noChangeArrowheads="1"/>
          </p:cNvSpPr>
          <p:nvPr/>
        </p:nvSpPr>
        <p:spPr bwMode="auto">
          <a:xfrm>
            <a:off x="7467600" y="2286000"/>
            <a:ext cx="62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x(t)</a:t>
            </a:r>
          </a:p>
        </p:txBody>
      </p:sp>
      <p:sp>
        <p:nvSpPr>
          <p:cNvPr id="65555" name="Rectangle 24"/>
          <p:cNvSpPr>
            <a:spLocks noChangeArrowheads="1"/>
          </p:cNvSpPr>
          <p:nvPr/>
        </p:nvSpPr>
        <p:spPr bwMode="auto">
          <a:xfrm>
            <a:off x="2286000" y="1295400"/>
            <a:ext cx="4572000" cy="23622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5556" name="TextBox 25"/>
          <p:cNvSpPr txBox="1">
            <a:spLocks noChangeArrowheads="1"/>
          </p:cNvSpPr>
          <p:nvPr/>
        </p:nvSpPr>
        <p:spPr bwMode="auto">
          <a:xfrm>
            <a:off x="3276600" y="3200400"/>
            <a:ext cx="2289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ADC under test</a:t>
            </a:r>
          </a:p>
        </p:txBody>
      </p:sp>
      <p:sp>
        <p:nvSpPr>
          <p:cNvPr id="65557" name="TextBox 26"/>
          <p:cNvSpPr txBox="1">
            <a:spLocks noChangeArrowheads="1"/>
          </p:cNvSpPr>
          <p:nvPr/>
        </p:nvSpPr>
        <p:spPr bwMode="auto">
          <a:xfrm>
            <a:off x="1143000" y="4114800"/>
            <a:ext cx="683101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in</a:t>
            </a:r>
            <a:r>
              <a:rPr lang="en-US" altLang="en-US" sz="2400"/>
              <a:t>(t) is an ideal sine wave input</a:t>
            </a:r>
          </a:p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noise</a:t>
            </a:r>
            <a:r>
              <a:rPr lang="en-US" altLang="en-US" sz="2400"/>
              <a:t>(t)  represents ADC input referred noise</a:t>
            </a:r>
          </a:p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2400"/>
              <a:t>v</a:t>
            </a:r>
            <a:r>
              <a:rPr lang="en-US" altLang="en-US" sz="2400" baseline="-25000"/>
              <a:t>HD</a:t>
            </a:r>
            <a:r>
              <a:rPr lang="en-US" altLang="en-US" sz="2400"/>
              <a:t>(t) represents ADC added harmonic distortion</a:t>
            </a:r>
          </a:p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2400"/>
              <a:t>Q(t) represents quantization noise</a:t>
            </a:r>
          </a:p>
          <a:p>
            <a:pPr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</a:pPr>
            <a:r>
              <a:rPr lang="en-US" altLang="en-US" sz="2400"/>
              <a:t>x(t) is the ADC output code at time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86F906-AB9C-48C9-BB90-B6A456E38EA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6563" name="Object 2"/>
          <p:cNvGraphicFramePr>
            <a:graphicFrameLocks noChangeAspect="1"/>
          </p:cNvGraphicFramePr>
          <p:nvPr/>
        </p:nvGraphicFramePr>
        <p:xfrm>
          <a:off x="481013" y="609600"/>
          <a:ext cx="7893050" cy="569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3" name="Equation" r:id="rId3" imgW="4013200" imgH="2895600" progId="Equation.DSMT4">
                  <p:embed/>
                </p:oleObj>
              </mc:Choice>
              <mc:Fallback>
                <p:oleObj name="Equation" r:id="rId3" imgW="4013200" imgH="2895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609600"/>
                        <a:ext cx="7893050" cy="569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83ED2D-5513-4E65-A07F-03D50DC6367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67587" name="Object 2"/>
          <p:cNvGraphicFramePr>
            <a:graphicFrameLocks noChangeAspect="1"/>
          </p:cNvGraphicFramePr>
          <p:nvPr/>
        </p:nvGraphicFramePr>
        <p:xfrm>
          <a:off x="792163" y="685800"/>
          <a:ext cx="7269162" cy="554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3" imgW="3695700" imgH="2819400" progId="Equation.DSMT4">
                  <p:embed/>
                </p:oleObj>
              </mc:Choice>
              <mc:Fallback>
                <p:oleObj name="Equation" r:id="rId3" imgW="3695700" imgH="281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685800"/>
                        <a:ext cx="7269162" cy="554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HW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Assume w</a:t>
            </a:r>
            <a:r>
              <a:rPr lang="en-US" altLang="en-US" sz="2800" baseline="-25000" smtClean="0"/>
              <a:t>n</a:t>
            </a:r>
            <a:r>
              <a:rPr lang="en-US" altLang="en-US" sz="2800" smtClean="0"/>
              <a:t> are iid N(0, </a:t>
            </a:r>
            <a:r>
              <a:rPr lang="en-US" altLang="en-US" sz="2800" smtClean="0">
                <a:latin typeface="Symbol" panose="05050102010706020507" pitchFamily="18" charset="2"/>
              </a:rPr>
              <a:t>s</a:t>
            </a:r>
            <a:r>
              <a:rPr lang="en-US" altLang="en-US" sz="2800" baseline="30000" smtClean="0"/>
              <a:t>2</a:t>
            </a:r>
            <a:r>
              <a:rPr lang="en-US" altLang="en-US" sz="2800" smtClean="0"/>
              <a:t>). Formulate the estimation of a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and b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as a multi-parameter MLE problem as on page 32. Write down H, find H</a:t>
            </a:r>
            <a:r>
              <a:rPr lang="en-US" altLang="en-US" sz="2800" baseline="30000" smtClean="0"/>
              <a:t>T</a:t>
            </a:r>
            <a:r>
              <a:rPr lang="en-US" altLang="en-US" sz="2800" smtClean="0"/>
              <a:t>H, (H</a:t>
            </a:r>
            <a:r>
              <a:rPr lang="en-US" altLang="en-US" sz="2800" baseline="30000" smtClean="0"/>
              <a:t>T</a:t>
            </a:r>
            <a:r>
              <a:rPr lang="en-US" altLang="en-US" sz="2800" smtClean="0"/>
              <a:t>H)</a:t>
            </a:r>
            <a:r>
              <a:rPr lang="en-US" altLang="en-US" sz="2800" baseline="30000" smtClean="0"/>
              <a:t>-1</a:t>
            </a:r>
            <a:r>
              <a:rPr lang="en-US" altLang="en-US" sz="2800" smtClean="0"/>
              <a:t>, estimates of a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and b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, and variance of a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and b</a:t>
            </a:r>
            <a:r>
              <a:rPr lang="en-US" altLang="en-US" sz="2800" baseline="-25000" smtClean="0"/>
              <a:t>i</a:t>
            </a:r>
            <a:r>
              <a:rPr lang="en-US" altLang="en-US" sz="2800" smtClean="0"/>
              <a:t>’s .</a:t>
            </a:r>
          </a:p>
          <a:p>
            <a:r>
              <a:rPr lang="en-US" altLang="en-US" sz="2800" smtClean="0"/>
              <a:t>Show that in the complex number notation, the estimates coincide with the DFT formula.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F21C77-4EC1-4198-B487-8398BCDD775D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838200"/>
          </a:xfrm>
        </p:spPr>
        <p:txBody>
          <a:bodyPr/>
          <a:lstStyle/>
          <a:p>
            <a:r>
              <a:rPr lang="en-US" altLang="zh-TW" sz="4000" smtClean="0">
                <a:ea typeface="PMingLiU" pitchFamily="18" charset="-120"/>
              </a:rPr>
              <a:t>Joint p.d.f. vs. Likelihood Function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Identical quantities</a:t>
            </a:r>
          </a:p>
          <a:p>
            <a:pPr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Different interpretation</a:t>
            </a:r>
          </a:p>
          <a:p>
            <a:pPr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Joint p.d.f. of X</a:t>
            </a:r>
            <a:r>
              <a:rPr lang="en-US" altLang="zh-TW" sz="2400" baseline="-25000" smtClean="0">
                <a:ea typeface="PMingLiU" pitchFamily="18" charset="-120"/>
              </a:rPr>
              <a:t>1 </a:t>
            </a:r>
            <a:r>
              <a:rPr lang="en-US" altLang="zh-TW" sz="2400" smtClean="0">
                <a:latin typeface="AR MinchoL JIS"/>
                <a:ea typeface="PMingLiU" pitchFamily="18" charset="-120"/>
              </a:rPr>
              <a:t>,</a:t>
            </a:r>
            <a:r>
              <a:rPr lang="en-US" altLang="zh-TW" sz="2400" smtClean="0">
                <a:ea typeface="PMingLiU" pitchFamily="18" charset="-120"/>
              </a:rPr>
              <a:t>…</a:t>
            </a:r>
            <a:r>
              <a:rPr lang="en-US" altLang="zh-TW" sz="2400" smtClean="0">
                <a:latin typeface="AR MinchoL JIS"/>
                <a:ea typeface="PMingLiU" pitchFamily="18" charset="-120"/>
              </a:rPr>
              <a:t>,</a:t>
            </a:r>
            <a:r>
              <a:rPr lang="en-US" altLang="zh-TW" sz="2400" smtClean="0">
                <a:ea typeface="PMingLiU" pitchFamily="18" charset="-120"/>
              </a:rPr>
              <a:t> X</a:t>
            </a:r>
            <a:r>
              <a:rPr lang="en-US" altLang="zh-TW" sz="2400" baseline="-25000" smtClean="0">
                <a:ea typeface="PMingLiU" pitchFamily="18" charset="-120"/>
              </a:rPr>
              <a:t>n </a:t>
            </a:r>
            <a:r>
              <a:rPr lang="en-US" altLang="zh-TW" sz="2400" smtClean="0">
                <a:ea typeface="PMingLiU" pitchFamily="18" charset="-120"/>
              </a:rPr>
              <a:t>: </a:t>
            </a: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A function of </a:t>
            </a:r>
            <a:r>
              <a:rPr lang="el-GR" altLang="zh-TW" sz="2400" smtClean="0">
                <a:ea typeface="AR MinchoL JIS"/>
                <a:cs typeface="AR MinchoL JIS"/>
              </a:rPr>
              <a:t>χ</a:t>
            </a:r>
            <a:r>
              <a:rPr lang="en-US" altLang="zh-TW" sz="2400" baseline="-25000" smtClean="0">
                <a:ea typeface="PMingLiU" pitchFamily="18" charset="-120"/>
              </a:rPr>
              <a:t>1</a:t>
            </a:r>
            <a:r>
              <a:rPr lang="en-US" altLang="zh-TW" sz="2400" smtClean="0">
                <a:ea typeface="PMingLiU" pitchFamily="18" charset="-120"/>
              </a:rPr>
              <a:t>,…,</a:t>
            </a:r>
            <a:r>
              <a:rPr lang="el-GR" altLang="zh-TW" sz="2400" smtClean="0">
                <a:ea typeface="AR MinchoL JIS"/>
                <a:cs typeface="AR MinchoL JIS"/>
              </a:rPr>
              <a:t>χ</a:t>
            </a:r>
            <a:r>
              <a:rPr lang="en-US" altLang="zh-TW" sz="2400" baseline="-25000" smtClean="0">
                <a:ea typeface="PMingLiU" pitchFamily="18" charset="-120"/>
              </a:rPr>
              <a:t>n </a:t>
            </a:r>
            <a:r>
              <a:rPr lang="en-US" altLang="zh-TW" sz="2400" smtClean="0">
                <a:ea typeface="PMingLiU" pitchFamily="18" charset="-120"/>
              </a:rPr>
              <a:t>for given </a:t>
            </a:r>
            <a:r>
              <a:rPr lang="el-GR" altLang="zh-TW" sz="2400" smtClean="0">
                <a:latin typeface="AR MinchoL JIS"/>
                <a:ea typeface="AR MinchoL JIS"/>
                <a:cs typeface="AR MinchoL JIS"/>
              </a:rPr>
              <a:t>θ</a:t>
            </a:r>
            <a:endParaRPr lang="en-US" altLang="zh-TW" sz="2400" smtClean="0">
              <a:latin typeface="AR MinchoL JIS"/>
              <a:ea typeface="AR MinchoL JIS"/>
              <a:cs typeface="AR MinchoL JIS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ea typeface="AR MinchoL JIS"/>
                <a:cs typeface="AR MinchoL JIS"/>
              </a:rPr>
              <a:t>Probability interpretation</a:t>
            </a:r>
          </a:p>
          <a:p>
            <a:pPr lvl="1">
              <a:lnSpc>
                <a:spcPct val="80000"/>
              </a:lnSpc>
            </a:pPr>
            <a:endParaRPr lang="en-US" altLang="zh-TW" sz="2400" smtClean="0">
              <a:ea typeface="AR MinchoL JIS"/>
              <a:cs typeface="AR MinchoL JIS"/>
            </a:endParaRPr>
          </a:p>
          <a:p>
            <a:pPr lvl="1">
              <a:lnSpc>
                <a:spcPct val="80000"/>
              </a:lnSpc>
            </a:pPr>
            <a:endParaRPr lang="en-US" altLang="zh-TW" sz="2400" smtClean="0">
              <a:ea typeface="AR MinchoL JIS"/>
              <a:cs typeface="AR MinchoL JIS"/>
            </a:endParaRPr>
          </a:p>
          <a:p>
            <a:pPr lvl="1">
              <a:lnSpc>
                <a:spcPct val="80000"/>
              </a:lnSpc>
            </a:pPr>
            <a:endParaRPr lang="en-US" altLang="zh-TW" sz="2400" smtClean="0">
              <a:ea typeface="AR MinchoL JIS"/>
              <a:cs typeface="AR MinchoL JIS"/>
            </a:endParaRPr>
          </a:p>
          <a:p>
            <a:pPr lvl="1">
              <a:lnSpc>
                <a:spcPct val="80000"/>
              </a:lnSpc>
            </a:pPr>
            <a:endParaRPr lang="el-GR" altLang="zh-TW" sz="2400" smtClean="0">
              <a:ea typeface="AR MinchoL JIS"/>
              <a:cs typeface="AR MinchoL JIS"/>
            </a:endParaRPr>
          </a:p>
          <a:p>
            <a:pPr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Likelihood Function of </a:t>
            </a:r>
            <a:r>
              <a:rPr lang="el-GR" altLang="zh-TW" sz="2400" smtClean="0">
                <a:latin typeface="AR MinchoL JIS"/>
                <a:ea typeface="AR MinchoL JIS"/>
                <a:cs typeface="AR MinchoL JIS"/>
              </a:rPr>
              <a:t>θ</a:t>
            </a:r>
            <a:r>
              <a:rPr lang="en-US" altLang="zh-TW" sz="2400" smtClean="0">
                <a:ea typeface="PMingLiU" pitchFamily="18" charset="-120"/>
              </a:rPr>
              <a:t> :</a:t>
            </a: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A function of </a:t>
            </a:r>
            <a:r>
              <a:rPr lang="el-GR" altLang="zh-TW" sz="2400" smtClean="0">
                <a:latin typeface="AR MinchoL JIS"/>
                <a:ea typeface="AR MinchoL JIS"/>
                <a:cs typeface="AR MinchoL JIS"/>
              </a:rPr>
              <a:t>θ</a:t>
            </a:r>
            <a:r>
              <a:rPr lang="en-US" altLang="zh-TW" sz="2400" smtClean="0">
                <a:latin typeface="AR MinchoL JIS"/>
                <a:ea typeface="AR MinchoL JIS"/>
                <a:cs typeface="AR MinchoL JIS"/>
              </a:rPr>
              <a:t> </a:t>
            </a:r>
            <a:r>
              <a:rPr lang="en-US" altLang="zh-TW" sz="2400" smtClean="0">
                <a:ea typeface="AR MinchoL JIS"/>
                <a:cs typeface="AR MinchoL JIS"/>
              </a:rPr>
              <a:t>for given</a:t>
            </a:r>
            <a:r>
              <a:rPr lang="en-US" altLang="zh-TW" sz="2400" smtClean="0">
                <a:latin typeface="AR MinchoL JIS"/>
                <a:ea typeface="AR MinchoL JIS"/>
                <a:cs typeface="AR MinchoL JIS"/>
              </a:rPr>
              <a:t> </a:t>
            </a:r>
            <a:r>
              <a:rPr lang="en-US" altLang="zh-TW" sz="2400" smtClean="0">
                <a:ea typeface="PMingLiU" pitchFamily="18" charset="-120"/>
              </a:rPr>
              <a:t>X</a:t>
            </a:r>
            <a:r>
              <a:rPr lang="en-US" altLang="zh-TW" sz="2400" baseline="-25000" smtClean="0">
                <a:ea typeface="PMingLiU" pitchFamily="18" charset="-120"/>
              </a:rPr>
              <a:t>1 </a:t>
            </a:r>
            <a:r>
              <a:rPr lang="en-US" altLang="zh-TW" sz="2400" smtClean="0">
                <a:latin typeface="AR MinchoL JIS"/>
                <a:ea typeface="PMingLiU" pitchFamily="18" charset="-120"/>
              </a:rPr>
              <a:t>,</a:t>
            </a:r>
            <a:r>
              <a:rPr lang="en-US" altLang="zh-TW" sz="2400" smtClean="0">
                <a:ea typeface="PMingLiU" pitchFamily="18" charset="-120"/>
              </a:rPr>
              <a:t>…</a:t>
            </a:r>
            <a:r>
              <a:rPr lang="en-US" altLang="zh-TW" sz="2400" smtClean="0">
                <a:latin typeface="AR MinchoL JIS"/>
                <a:ea typeface="PMingLiU" pitchFamily="18" charset="-120"/>
              </a:rPr>
              <a:t>,</a:t>
            </a:r>
            <a:r>
              <a:rPr lang="en-US" altLang="zh-TW" sz="2400" smtClean="0">
                <a:ea typeface="PMingLiU" pitchFamily="18" charset="-120"/>
              </a:rPr>
              <a:t> X</a:t>
            </a:r>
            <a:r>
              <a:rPr lang="en-US" altLang="zh-TW" sz="2400" baseline="-25000" smtClean="0">
                <a:ea typeface="PMingLiU" pitchFamily="18" charset="-120"/>
              </a:rPr>
              <a:t>n </a:t>
            </a: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ea typeface="PMingLiU" pitchFamily="18" charset="-120"/>
              </a:rPr>
              <a:t>No probability interpretation</a:t>
            </a:r>
          </a:p>
          <a:p>
            <a:pPr lvl="1">
              <a:lnSpc>
                <a:spcPct val="80000"/>
              </a:lnSpc>
            </a:pPr>
            <a:endParaRPr lang="en-US" altLang="zh-TW" sz="2400" smtClean="0">
              <a:ea typeface="PMingLiU" pitchFamily="18" charset="-120"/>
            </a:endParaRPr>
          </a:p>
        </p:txBody>
      </p:sp>
      <p:graphicFrame>
        <p:nvGraphicFramePr>
          <p:cNvPr id="12292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914400" y="2895600"/>
          <a:ext cx="62309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4" imgW="3530600" imgH="914400" progId="Equation.DSMT4">
                  <p:embed/>
                </p:oleObj>
              </mc:Choice>
              <mc:Fallback>
                <p:oleObj name="Equation" r:id="rId4" imgW="3530600" imgH="914400" progId="Equation.DSMT4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95600"/>
                        <a:ext cx="623093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5562600"/>
          <a:ext cx="84470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6" imgW="3975100" imgH="431800" progId="Equation.DSMT4">
                  <p:embed/>
                </p:oleObj>
              </mc:Choice>
              <mc:Fallback>
                <p:oleObj name="Equation" r:id="rId6" imgW="3975100" imgH="431800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562600"/>
                        <a:ext cx="844708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32192A-2C5A-432B-B45D-5F4E6F8343E9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762000" y="304800"/>
            <a:ext cx="71628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4000" i="1">
                <a:solidFill>
                  <a:schemeClr val="tx2"/>
                </a:solidFill>
                <a:ea typeface="PMingLiU" pitchFamily="18" charset="-120"/>
              </a:rPr>
              <a:t>Example </a:t>
            </a:r>
            <a:r>
              <a:rPr lang="en-US" altLang="zh-TW" sz="4000">
                <a:solidFill>
                  <a:schemeClr val="tx2"/>
                </a:solidFill>
                <a:ea typeface="PMingLiU" pitchFamily="18" charset="-120"/>
              </a:rPr>
              <a:t>: Normal Distribution</a:t>
            </a:r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458200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TW" sz="2800">
                <a:ea typeface="PMingLiU" pitchFamily="18" charset="-120"/>
              </a:rPr>
              <a:t>Suppose X</a:t>
            </a:r>
            <a:r>
              <a:rPr lang="en-US" altLang="zh-TW" sz="2800" baseline="-25000">
                <a:ea typeface="PMingLiU" pitchFamily="18" charset="-120"/>
              </a:rPr>
              <a:t>1</a:t>
            </a:r>
            <a:r>
              <a:rPr lang="en-US" altLang="zh-TW" sz="2800">
                <a:ea typeface="PMingLiU" pitchFamily="18" charset="-120"/>
              </a:rPr>
              <a:t>, …, X</a:t>
            </a:r>
            <a:r>
              <a:rPr lang="en-US" altLang="zh-TW" sz="2800" baseline="-25000">
                <a:ea typeface="PMingLiU" pitchFamily="18" charset="-120"/>
              </a:rPr>
              <a:t>n</a:t>
            </a:r>
            <a:r>
              <a:rPr lang="en-US" altLang="zh-TW" sz="2800">
                <a:ea typeface="PMingLiU" pitchFamily="18" charset="-120"/>
              </a:rPr>
              <a:t> is a random sample from a normal distribution with p.d.f.:</a:t>
            </a:r>
          </a:p>
          <a:p>
            <a:pPr eaLnBrk="1" hangingPunct="1"/>
            <a:endParaRPr lang="en-US" altLang="zh-TW" sz="2800">
              <a:ea typeface="PMingLiU" pitchFamily="18" charset="-120"/>
            </a:endParaRPr>
          </a:p>
          <a:p>
            <a:pPr eaLnBrk="1" hangingPunct="1">
              <a:buFontTx/>
              <a:buNone/>
            </a:pPr>
            <a:r>
              <a:rPr lang="en-US" altLang="zh-TW" sz="2800">
                <a:ea typeface="PMingLiU" pitchFamily="18" charset="-12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zh-TW" sz="2800">
                <a:ea typeface="PMingLiU" pitchFamily="18" charset="-120"/>
              </a:rPr>
              <a:t> a vector parameter:</a:t>
            </a:r>
          </a:p>
          <a:p>
            <a:pPr eaLnBrk="1" hangingPunct="1">
              <a:buFont typeface="Monotype Sorts" pitchFamily="2" charset="2"/>
              <a:buNone/>
            </a:pPr>
            <a:r>
              <a:rPr lang="en-US" altLang="zh-TW" sz="2800">
                <a:ea typeface="PMingLiU" pitchFamily="18" charset="-120"/>
              </a:rPr>
              <a:t>Likelihood Function:</a:t>
            </a:r>
          </a:p>
          <a:p>
            <a:pPr eaLnBrk="1" hangingPunct="1">
              <a:buFontTx/>
              <a:buNone/>
            </a:pPr>
            <a:endParaRPr lang="zh-CN" altLang="en-US" sz="2800">
              <a:ea typeface="PMingLiU" pitchFamily="18" charset="-120"/>
            </a:endParaRPr>
          </a:p>
        </p:txBody>
      </p:sp>
      <p:graphicFrame>
        <p:nvGraphicFramePr>
          <p:cNvPr id="14341" name="Object 6"/>
          <p:cNvGraphicFramePr>
            <a:graphicFrameLocks noChangeAspect="1"/>
          </p:cNvGraphicFramePr>
          <p:nvPr/>
        </p:nvGraphicFramePr>
        <p:xfrm>
          <a:off x="3733800" y="3429000"/>
          <a:ext cx="990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3" imgW="495085" imgH="279279" progId="Equation.DSMT4">
                  <p:embed/>
                </p:oleObj>
              </mc:Choice>
              <mc:Fallback>
                <p:oleObj name="Equation" r:id="rId3" imgW="495085" imgH="27927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429000"/>
                        <a:ext cx="9906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2057400" y="2362200"/>
          <a:ext cx="53609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2" name="Equation" r:id="rId5" imgW="2298700" imgH="457200" progId="Equation.DSMT4">
                  <p:embed/>
                </p:oleObj>
              </mc:Choice>
              <mc:Fallback>
                <p:oleObj name="Equation" r:id="rId5" imgW="22987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0"/>
                        <a:ext cx="53609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8"/>
          <p:cNvGraphicFramePr>
            <a:graphicFrameLocks noChangeAspect="1"/>
          </p:cNvGraphicFramePr>
          <p:nvPr/>
        </p:nvGraphicFramePr>
        <p:xfrm>
          <a:off x="1908175" y="4572000"/>
          <a:ext cx="6092825" cy="191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7" imgW="2832100" imgH="889000" progId="Equation.DSMT4">
                  <p:embed/>
                </p:oleObj>
              </mc:Choice>
              <mc:Fallback>
                <p:oleObj name="Equation" r:id="rId7" imgW="2832100" imgH="889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572000"/>
                        <a:ext cx="6092825" cy="191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MLE Problem Statement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895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Given the parameter space </a:t>
            </a:r>
            <a:r>
              <a:rPr lang="en-US" altLang="en-US" smtClean="0">
                <a:solidFill>
                  <a:schemeClr val="accent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Q</a:t>
            </a:r>
            <a:r>
              <a:rPr lang="en-US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, and observations {</a:t>
            </a:r>
            <a:r>
              <a:rPr lang="en-US" altLang="en-US" i="1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i="1" baseline="-25000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i="1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…, X</a:t>
            </a:r>
            <a:r>
              <a:rPr lang="en-US" altLang="en-US" i="1" baseline="-25000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} = {</a:t>
            </a:r>
            <a:r>
              <a:rPr lang="en-US" altLang="en-US" i="1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i="1" baseline="-25000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i="1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x</a:t>
            </a:r>
            <a:r>
              <a:rPr lang="en-US" altLang="en-US" i="1" baseline="-25000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i="1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…, x</a:t>
            </a:r>
            <a:r>
              <a:rPr lang="en-US" altLang="en-US" i="1" baseline="-25000" smtClean="0">
                <a:solidFill>
                  <a:schemeClr val="accent1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}</a:t>
            </a:r>
          </a:p>
          <a:p>
            <a:pPr>
              <a:buFont typeface="Monotype Sorts" pitchFamily="2" charset="2"/>
              <a:buNone/>
            </a:pPr>
            <a:endParaRPr lang="en-US" altLang="en-US" smtClean="0">
              <a:solidFill>
                <a:schemeClr val="accent1"/>
              </a:solidFill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Determine    by solving the optimization problem: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052DD1A-7497-4C23-939A-31F31A43DBD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/>
        </p:nvGraphicFramePr>
        <p:xfrm>
          <a:off x="2895600" y="3432175"/>
          <a:ext cx="3048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3" imgW="126780" imgH="215526" progId="Equation.DSMT4">
                  <p:embed/>
                </p:oleObj>
              </mc:Choice>
              <mc:Fallback>
                <p:oleObj name="Equation" r:id="rId3" imgW="126780" imgH="21552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32175"/>
                        <a:ext cx="3048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128713" y="4648200"/>
          <a:ext cx="6586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5" imgW="2667000" imgH="431800" progId="Equation.DSMT4">
                  <p:embed/>
                </p:oleObj>
              </mc:Choice>
              <mc:Fallback>
                <p:oleObj name="Equation" r:id="rId5" imgW="26670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713" y="4648200"/>
                        <a:ext cx="65865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 altLang="en-US" smtClean="0"/>
              <a:t>Example: Bernoulli distribution</a:t>
            </a:r>
          </a:p>
        </p:txBody>
      </p:sp>
      <p:sp>
        <p:nvSpPr>
          <p:cNvPr id="163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0CDFB4-A440-4892-A4FA-BABCF897B305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16388" name="Object 0"/>
          <p:cNvGraphicFramePr>
            <a:graphicFrameLocks noChangeAspect="1"/>
          </p:cNvGraphicFramePr>
          <p:nvPr/>
        </p:nvGraphicFramePr>
        <p:xfrm>
          <a:off x="685800" y="1066800"/>
          <a:ext cx="8112125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4000500" imgH="2819400" progId="Equation.DSMT4">
                  <p:embed/>
                </p:oleObj>
              </mc:Choice>
              <mc:Fallback>
                <p:oleObj name="Equation" r:id="rId3" imgW="4000500" imgH="28194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8112125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">
      <a:dk1>
        <a:srgbClr val="000000"/>
      </a:dk1>
      <a:lt1>
        <a:srgbClr val="FFFFFF"/>
      </a:lt1>
      <a:dk2>
        <a:srgbClr val="000000"/>
      </a:dk2>
      <a:lt2>
        <a:srgbClr val="0066FF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rofessional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Professional.pot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.pot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78247</TotalTime>
  <Words>1578</Words>
  <Application>Microsoft Office PowerPoint</Application>
  <PresentationFormat>On-screen Show (4:3)</PresentationFormat>
  <Paragraphs>282</Paragraphs>
  <Slides>58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2" baseType="lpstr">
      <vt:lpstr>AR MinchoL JIS</vt:lpstr>
      <vt:lpstr>Gulim</vt:lpstr>
      <vt:lpstr>Monotype Sorts</vt:lpstr>
      <vt:lpstr>PMingLiU</vt:lpstr>
      <vt:lpstr>SimSun</vt:lpstr>
      <vt:lpstr>Arial</vt:lpstr>
      <vt:lpstr>Calibri</vt:lpstr>
      <vt:lpstr>Comic Sans MS</vt:lpstr>
      <vt:lpstr>Monotype Corsiva</vt:lpstr>
      <vt:lpstr>Symbol</vt:lpstr>
      <vt:lpstr>Times New Roman</vt:lpstr>
      <vt:lpstr>Wingdings</vt:lpstr>
      <vt:lpstr>Professional</vt:lpstr>
      <vt:lpstr>Equation</vt:lpstr>
      <vt:lpstr>Maximum Likelihood Estimation</vt:lpstr>
      <vt:lpstr>Maximum Likelihood Estimation</vt:lpstr>
      <vt:lpstr>PowerPoint Presentation</vt:lpstr>
      <vt:lpstr>Basic setup</vt:lpstr>
      <vt:lpstr>Likelihood Function</vt:lpstr>
      <vt:lpstr>Joint p.d.f. vs. Likelihood Function</vt:lpstr>
      <vt:lpstr>PowerPoint Presentation</vt:lpstr>
      <vt:lpstr>MLE Problem Statement</vt:lpstr>
      <vt:lpstr>Example: Bernoulli distribution</vt:lpstr>
      <vt:lpstr>MLE for Vector Parameters</vt:lpstr>
      <vt:lpstr>Example</vt:lpstr>
      <vt:lpstr>Asymptotically unbiased</vt:lpstr>
      <vt:lpstr>Example</vt:lpstr>
      <vt:lpstr>MLE:</vt:lpstr>
      <vt:lpstr>MLE for uniform distribution</vt:lpstr>
      <vt:lpstr> Mean time to failure</vt:lpstr>
      <vt:lpstr>PowerPoint Presentation</vt:lpstr>
      <vt:lpstr>Maximum likelihood</vt:lpstr>
      <vt:lpstr>PowerPoint Presentation</vt:lpstr>
      <vt:lpstr>PowerPoint Presentation</vt:lpstr>
      <vt:lpstr>Maximum likelihood</vt:lpstr>
      <vt:lpstr>Maximum likelihood</vt:lpstr>
      <vt:lpstr>Maximum likelihood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the Gaussian case</vt:lpstr>
      <vt:lpstr>Graphical method</vt:lpstr>
      <vt:lpstr>PowerPoint Presentation</vt:lpstr>
      <vt:lpstr>PowerPoint Presentation</vt:lpstr>
      <vt:lpstr>PowerPoint Presentation</vt:lpstr>
      <vt:lpstr>PowerPoint Presentation</vt:lpstr>
      <vt:lpstr>HW</vt:lpstr>
      <vt:lpstr>For multidimensional q</vt:lpstr>
      <vt:lpstr>PowerPoint Presentation</vt:lpstr>
      <vt:lpstr>PowerPoint Presentation</vt:lpstr>
      <vt:lpstr>Simplification: large data sample</vt:lpstr>
      <vt:lpstr>ML example with two parameters</vt:lpstr>
      <vt:lpstr>PowerPoint Presentation</vt:lpstr>
      <vt:lpstr>PowerPoint Presentation</vt:lpstr>
      <vt:lpstr>ML example with two parameters</vt:lpstr>
      <vt:lpstr>MC simulation to verify MLE</vt:lpstr>
      <vt:lpstr>The lnL contour</vt:lpstr>
      <vt:lpstr>(Co)variances from ln L contour</vt:lpstr>
      <vt:lpstr>Linear models</vt:lpstr>
      <vt:lpstr>Linear models</vt:lpstr>
      <vt:lpstr>Linear models</vt:lpstr>
      <vt:lpstr>Linear models</vt:lpstr>
      <vt:lpstr>ADC spectral testing</vt:lpstr>
      <vt:lpstr>PowerPoint Presentation</vt:lpstr>
      <vt:lpstr>PowerPoint Presentation</vt:lpstr>
      <vt:lpstr>HW</vt:lpstr>
    </vt:vector>
  </TitlesOfParts>
  <Company>ISU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Basics</dc:title>
  <dc:creator>D Chen</dc:creator>
  <cp:lastModifiedBy>Chen, Degang J </cp:lastModifiedBy>
  <cp:revision>326</cp:revision>
  <cp:lastPrinted>1998-08-31T16:58:44Z</cp:lastPrinted>
  <dcterms:created xsi:type="dcterms:W3CDTF">1998-08-10T14:44:42Z</dcterms:created>
  <dcterms:modified xsi:type="dcterms:W3CDTF">2020-03-06T17:33:12Z</dcterms:modified>
</cp:coreProperties>
</file>