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9"/>
  </p:notesMasterIdLst>
  <p:sldIdLst>
    <p:sldId id="342" r:id="rId2"/>
    <p:sldId id="343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  <p:sldId id="365" r:id="rId25"/>
    <p:sldId id="366" r:id="rId26"/>
    <p:sldId id="367" r:id="rId27"/>
    <p:sldId id="36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6A5B1-C69F-4031-AEC2-8852283596B3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63EDB-9700-4489-BD86-533436F94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09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March 1, 2012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Confidential                                        Degang Chen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54B5E0-27F1-4DD5-9EBE-1A941726B7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695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1, 2012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                                       Degang Chen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75369-28B5-4A03-A1F8-50E28305AFF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84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919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919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1, 2012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                                       Degang Chen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6FA0F-D566-4195-A6B0-CF4631176C2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281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1617"/>
            <a:ext cx="9144000" cy="804047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850" y="1190847"/>
            <a:ext cx="8266331" cy="5112971"/>
          </a:xfrm>
        </p:spPr>
        <p:txBody>
          <a:bodyPr anchor="t" anchorCtr="0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3200"/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3200">
                <a:solidFill>
                  <a:srgbClr val="FFFFFF"/>
                </a:solidFill>
              </a:defRPr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280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2400">
                <a:solidFill>
                  <a:srgbClr val="FFC000"/>
                </a:solidFill>
              </a:defRPr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2400">
                <a:solidFill>
                  <a:srgbClr val="FF00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ln/>
        </p:spPr>
        <p:txBody>
          <a:bodyPr/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March 1, 2012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599" y="6400800"/>
            <a:ext cx="2895600" cy="457200"/>
          </a:xfrm>
          <a:ln/>
        </p:spPr>
        <p:txBody>
          <a:bodyPr/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Confidential                                        Degang Chen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9873" y="6400800"/>
            <a:ext cx="464127" cy="457200"/>
          </a:xfrm>
          <a:ln/>
        </p:spPr>
        <p:txBody>
          <a:bodyPr/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fld id="{FF0A85AC-FF67-4712-9E78-3B2D8AA5FA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362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1, 2012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                                       Degang Chen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38249-0A2F-4C4D-A21F-24777A42E85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81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1, 2012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                                       Degang Chen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B5F5E5-513D-4CB8-AAB7-D46A9EA8838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461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1, 2012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                                       Degang Chen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64D79-BEDC-4C80-A2E0-343D3841FB5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513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1, 2012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                                       Degang Chen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47BB5-3361-4A16-BE77-751E4694CCD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043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1, 2012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                                       Degang Chen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0EEB24-F8B4-45F8-9C6D-1243C309DDA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97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1, 2012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                                       Degang Chen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AB61F-5091-42CA-9C5E-425D197F7D5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21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1, 2012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                                       Degang Chen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2AFC0-2A4F-4EBE-A768-E369CC30F7B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498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82000">
              <a:srgbClr val="00008E"/>
            </a:gs>
            <a:gs pos="100000">
              <a:srgbClr val="0330A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March 1, 2012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Confidential                                        Degang Chen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8A2AAF-246F-4717-8C15-2526ABB2932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769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FAFD00"/>
        </a:buClr>
        <a:buChar char="•"/>
        <a:defRPr sz="2800">
          <a:solidFill>
            <a:srgbClr val="FAFD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Char char="–"/>
        <a:defRPr sz="2800">
          <a:solidFill>
            <a:srgbClr val="FAFD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Char char="•"/>
        <a:defRPr sz="2400">
          <a:solidFill>
            <a:srgbClr val="FAFD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Char char="–"/>
        <a:defRPr sz="2000">
          <a:solidFill>
            <a:srgbClr val="FAFD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Char char="•"/>
        <a:defRPr sz="2000">
          <a:solidFill>
            <a:srgbClr val="FAFD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AFD00"/>
        </a:buClr>
        <a:buChar char="•"/>
        <a:defRPr sz="2000">
          <a:solidFill>
            <a:srgbClr val="FAFD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AFD00"/>
        </a:buClr>
        <a:buChar char="•"/>
        <a:defRPr sz="2000">
          <a:solidFill>
            <a:srgbClr val="FAFD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AFD00"/>
        </a:buClr>
        <a:buChar char="•"/>
        <a:defRPr sz="2000">
          <a:solidFill>
            <a:srgbClr val="FAFD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AFD00"/>
        </a:buClr>
        <a:buChar char="•"/>
        <a:defRPr sz="2000">
          <a:solidFill>
            <a:srgbClr val="FAFD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13" Type="http://schemas.openxmlformats.org/officeDocument/2006/relationships/image" Target="../media/image21.emf"/><Relationship Id="rId18" Type="http://schemas.openxmlformats.org/officeDocument/2006/relationships/image" Target="../media/image2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12" Type="http://schemas.openxmlformats.org/officeDocument/2006/relationships/image" Target="../media/image20.emf"/><Relationship Id="rId17" Type="http://schemas.openxmlformats.org/officeDocument/2006/relationships/image" Target="../media/image25.emf"/><Relationship Id="rId2" Type="http://schemas.openxmlformats.org/officeDocument/2006/relationships/image" Target="../media/image10.emf"/><Relationship Id="rId16" Type="http://schemas.openxmlformats.org/officeDocument/2006/relationships/image" Target="../media/image24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emf"/><Relationship Id="rId11" Type="http://schemas.openxmlformats.org/officeDocument/2006/relationships/image" Target="../media/image19.emf"/><Relationship Id="rId5" Type="http://schemas.openxmlformats.org/officeDocument/2006/relationships/image" Target="../media/image13.emf"/><Relationship Id="rId15" Type="http://schemas.openxmlformats.org/officeDocument/2006/relationships/image" Target="../media/image23.emf"/><Relationship Id="rId10" Type="http://schemas.openxmlformats.org/officeDocument/2006/relationships/image" Target="../media/image18.emf"/><Relationship Id="rId19" Type="http://schemas.openxmlformats.org/officeDocument/2006/relationships/image" Target="../media/image27.emf"/><Relationship Id="rId4" Type="http://schemas.openxmlformats.org/officeDocument/2006/relationships/image" Target="../media/image12.emf"/><Relationship Id="rId9" Type="http://schemas.openxmlformats.org/officeDocument/2006/relationships/image" Target="../media/image17.emf"/><Relationship Id="rId14" Type="http://schemas.openxmlformats.org/officeDocument/2006/relationships/image" Target="../media/image22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13" Type="http://schemas.openxmlformats.org/officeDocument/2006/relationships/image" Target="../media/image39.emf"/><Relationship Id="rId18" Type="http://schemas.openxmlformats.org/officeDocument/2006/relationships/image" Target="../media/image44.emf"/><Relationship Id="rId3" Type="http://schemas.openxmlformats.org/officeDocument/2006/relationships/image" Target="../media/image29.emf"/><Relationship Id="rId21" Type="http://schemas.openxmlformats.org/officeDocument/2006/relationships/image" Target="../media/image47.emf"/><Relationship Id="rId7" Type="http://schemas.openxmlformats.org/officeDocument/2006/relationships/image" Target="../media/image33.emf"/><Relationship Id="rId12" Type="http://schemas.openxmlformats.org/officeDocument/2006/relationships/image" Target="../media/image38.emf"/><Relationship Id="rId17" Type="http://schemas.openxmlformats.org/officeDocument/2006/relationships/image" Target="../media/image43.emf"/><Relationship Id="rId2" Type="http://schemas.openxmlformats.org/officeDocument/2006/relationships/image" Target="../media/image28.emf"/><Relationship Id="rId16" Type="http://schemas.openxmlformats.org/officeDocument/2006/relationships/image" Target="../media/image42.emf"/><Relationship Id="rId20" Type="http://schemas.openxmlformats.org/officeDocument/2006/relationships/image" Target="../media/image4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emf"/><Relationship Id="rId11" Type="http://schemas.openxmlformats.org/officeDocument/2006/relationships/image" Target="../media/image37.emf"/><Relationship Id="rId5" Type="http://schemas.openxmlformats.org/officeDocument/2006/relationships/image" Target="../media/image31.emf"/><Relationship Id="rId15" Type="http://schemas.openxmlformats.org/officeDocument/2006/relationships/image" Target="../media/image41.emf"/><Relationship Id="rId23" Type="http://schemas.openxmlformats.org/officeDocument/2006/relationships/image" Target="../media/image49.emf"/><Relationship Id="rId10" Type="http://schemas.openxmlformats.org/officeDocument/2006/relationships/image" Target="../media/image36.emf"/><Relationship Id="rId19" Type="http://schemas.openxmlformats.org/officeDocument/2006/relationships/image" Target="../media/image45.emf"/><Relationship Id="rId4" Type="http://schemas.openxmlformats.org/officeDocument/2006/relationships/image" Target="../media/image30.emf"/><Relationship Id="rId9" Type="http://schemas.openxmlformats.org/officeDocument/2006/relationships/image" Target="../media/image35.emf"/><Relationship Id="rId14" Type="http://schemas.openxmlformats.org/officeDocument/2006/relationships/image" Target="../media/image40.emf"/><Relationship Id="rId22" Type="http://schemas.openxmlformats.org/officeDocument/2006/relationships/image" Target="../media/image48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emf"/><Relationship Id="rId5" Type="http://schemas.openxmlformats.org/officeDocument/2006/relationships/image" Target="../media/image53.emf"/><Relationship Id="rId4" Type="http://schemas.openxmlformats.org/officeDocument/2006/relationships/image" Target="../media/image52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emf"/><Relationship Id="rId5" Type="http://schemas.openxmlformats.org/officeDocument/2006/relationships/image" Target="../media/image58.emf"/><Relationship Id="rId4" Type="http://schemas.openxmlformats.org/officeDocument/2006/relationships/image" Target="../media/image57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28" y="0"/>
            <a:ext cx="9058940" cy="2845538"/>
          </a:xfrm>
        </p:spPr>
        <p:txBody>
          <a:bodyPr/>
          <a:lstStyle/>
          <a:p>
            <a:pPr lvl="0" algn="ctr" eaLnBrk="1" fontAlgn="auto" hangingPunct="1">
              <a:spcAft>
                <a:spcPts val="0"/>
              </a:spcAft>
              <a:defRPr/>
            </a:pPr>
            <a:r>
              <a:rPr lang="en-US" sz="4400" kern="1200" dirty="0">
                <a:solidFill>
                  <a:srgbClr val="FFFF00"/>
                </a:solidFill>
              </a:rPr>
              <a:t>Test Time Reduction</a:t>
            </a:r>
            <a:r>
              <a:rPr lang="en-US" sz="2400" kern="1200" dirty="0">
                <a:solidFill>
                  <a:srgbClr val="FFFF00"/>
                </a:solidFill>
              </a:rPr>
              <a:t/>
            </a:r>
            <a:br>
              <a:rPr lang="en-US" sz="2400" kern="1200" dirty="0">
                <a:solidFill>
                  <a:srgbClr val="FFFF00"/>
                </a:solidFill>
              </a:rPr>
            </a:br>
            <a:r>
              <a:rPr lang="en-US" sz="2800" kern="1200" dirty="0">
                <a:solidFill>
                  <a:srgbClr val="FFFF00"/>
                </a:solidFill>
              </a:rPr>
              <a:t>With</a:t>
            </a:r>
            <a:r>
              <a:rPr lang="en-US" sz="1600" kern="1200" dirty="0">
                <a:solidFill>
                  <a:srgbClr val="FFFF00"/>
                </a:solidFill>
              </a:rPr>
              <a:t/>
            </a:r>
            <a:br>
              <a:rPr lang="en-US" sz="1600" kern="1200" dirty="0">
                <a:solidFill>
                  <a:srgbClr val="FFFF00"/>
                </a:solidFill>
              </a:rPr>
            </a:br>
            <a:r>
              <a:rPr lang="en-US" sz="4400" kern="1200" dirty="0">
                <a:solidFill>
                  <a:srgbClr val="FFFF00"/>
                </a:solidFill>
              </a:rPr>
              <a:t>SATOM</a:t>
            </a:r>
            <a:r>
              <a:rPr lang="en-US" sz="2400" kern="1200" dirty="0">
                <a:solidFill>
                  <a:srgbClr val="FFFF00"/>
                </a:solidFill>
              </a:rPr>
              <a:t/>
            </a:r>
            <a:br>
              <a:rPr lang="en-US" sz="2400" kern="1200" dirty="0">
                <a:solidFill>
                  <a:srgbClr val="FFFF00"/>
                </a:solidFill>
              </a:rPr>
            </a:br>
            <a:r>
              <a:rPr lang="en-US" sz="2400" kern="1200" dirty="0">
                <a:solidFill>
                  <a:srgbClr val="FFFF00"/>
                </a:solidFill>
              </a:rPr>
              <a:t>Simultaneous AC-DC Test with Orthogonal </a:t>
            </a:r>
            <a:r>
              <a:rPr lang="en-US" sz="2400" kern="1200" dirty="0" smtClean="0">
                <a:solidFill>
                  <a:srgbClr val="FFFF00"/>
                </a:solidFill>
              </a:rPr>
              <a:t>Multi-excitation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9703" y="3567226"/>
            <a:ext cx="6400800" cy="1752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Degang Chen,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Zhongjun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Yu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Iowa State University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Krunal Maniar, </a:t>
            </a:r>
            <a:r>
              <a:rPr lang="en-US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Mojtaba</a:t>
            </a: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Nowrozi</a:t>
            </a:r>
            <a:endParaRPr lang="en-US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Texas Instruments 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324600"/>
            <a:ext cx="381000" cy="457200"/>
          </a:xfrm>
        </p:spPr>
        <p:txBody>
          <a:bodyPr/>
          <a:lstStyle/>
          <a:p>
            <a:fld id="{CB54B5E0-27F1-4DD5-9EBE-1A941726B76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12570" y="6041514"/>
            <a:ext cx="6118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2014 </a:t>
            </a:r>
            <a:r>
              <a:rPr lang="en-US" sz="2400" b="0" dirty="0" smtClean="0">
                <a:solidFill>
                  <a:srgbClr val="FFFF00"/>
                </a:solidFill>
              </a:rPr>
              <a:t>IEEE Ned </a:t>
            </a:r>
            <a:r>
              <a:rPr lang="en-US" sz="2400" b="0" dirty="0" err="1" smtClean="0">
                <a:solidFill>
                  <a:srgbClr val="FFFF00"/>
                </a:solidFill>
              </a:rPr>
              <a:t>Kornfield</a:t>
            </a:r>
            <a:r>
              <a:rPr lang="en-US" sz="2400" b="0" dirty="0" smtClean="0">
                <a:solidFill>
                  <a:srgbClr val="FFFF00"/>
                </a:solidFill>
              </a:rPr>
              <a:t> Best paper Award</a:t>
            </a:r>
          </a:p>
        </p:txBody>
      </p:sp>
    </p:spTree>
    <p:extLst>
      <p:ext uri="{BB962C8B-B14F-4D97-AF65-F5344CB8AC3E}">
        <p14:creationId xmlns:p14="http://schemas.microsoft.com/office/powerpoint/2010/main" val="10222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SATOM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V</a:t>
            </a:r>
            <a:r>
              <a:rPr lang="en-US" baseline="-25000" dirty="0" smtClean="0"/>
              <a:t>id</a:t>
            </a:r>
            <a:r>
              <a:rPr lang="en-US" dirty="0" smtClean="0"/>
              <a:t> and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baseline="-25000" dirty="0" smtClean="0"/>
              <a:t>i</a:t>
            </a:r>
            <a:r>
              <a:rPr lang="en-US" dirty="0" smtClean="0"/>
              <a:t>’s to have different </a:t>
            </a:r>
            <a:r>
              <a:rPr lang="en-US" dirty="0" err="1" smtClean="0"/>
              <a:t>freq</a:t>
            </a:r>
            <a:endParaRPr lang="en-US" dirty="0" smtClean="0"/>
          </a:p>
          <a:p>
            <a:r>
              <a:rPr lang="en-US" dirty="0" smtClean="0"/>
              <a:t>Make data record length common period</a:t>
            </a:r>
          </a:p>
          <a:p>
            <a:r>
              <a:rPr lang="en-US" dirty="0" smtClean="0"/>
              <a:t>Make sure harmonic distortions of V</a:t>
            </a:r>
            <a:r>
              <a:rPr lang="en-US" baseline="-25000" dirty="0" smtClean="0"/>
              <a:t>id</a:t>
            </a:r>
            <a:r>
              <a:rPr lang="en-US" dirty="0" smtClean="0"/>
              <a:t> and intermodulation between </a:t>
            </a:r>
            <a:r>
              <a:rPr lang="en-US" dirty="0"/>
              <a:t>V</a:t>
            </a:r>
            <a:r>
              <a:rPr lang="en-US" baseline="-25000" dirty="0"/>
              <a:t>id</a:t>
            </a:r>
            <a:r>
              <a:rPr lang="en-US" dirty="0"/>
              <a:t> and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baseline="-25000" dirty="0"/>
              <a:t>i</a:t>
            </a:r>
            <a:r>
              <a:rPr lang="en-US" dirty="0"/>
              <a:t>’s</a:t>
            </a:r>
            <a:r>
              <a:rPr lang="en-US" dirty="0" smtClean="0"/>
              <a:t> all have different frequencies</a:t>
            </a:r>
          </a:p>
          <a:p>
            <a:endParaRPr lang="en-US" dirty="0"/>
          </a:p>
          <a:p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V</a:t>
            </a:r>
            <a:r>
              <a:rPr lang="en-US" baseline="-25000" dirty="0" smtClean="0"/>
              <a:t>id</a:t>
            </a:r>
            <a:r>
              <a:rPr lang="en-US" dirty="0" smtClean="0"/>
              <a:t>,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baseline="-25000" dirty="0" smtClean="0"/>
              <a:t>i</a:t>
            </a:r>
            <a:r>
              <a:rPr lang="en-US" dirty="0" smtClean="0"/>
              <a:t>’s, all H.D.’s, and all IMD’s are mutually orthogonal over data record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464127" cy="457200"/>
          </a:xfrm>
        </p:spPr>
        <p:txBody>
          <a:bodyPr/>
          <a:lstStyle/>
          <a:p>
            <a:fld id="{FF0A85AC-FF67-4712-9E78-3B2D8AA5FAD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8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SATOM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112" y="1190847"/>
            <a:ext cx="8912888" cy="5112971"/>
          </a:xfrm>
        </p:spPr>
        <p:txBody>
          <a:bodyPr/>
          <a:lstStyle/>
          <a:p>
            <a:r>
              <a:rPr lang="en-US" dirty="0" smtClean="0"/>
              <a:t>Collect a set of output over the common period under multi-excitation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464127" cy="457200"/>
          </a:xfrm>
        </p:spPr>
        <p:txBody>
          <a:bodyPr/>
          <a:lstStyle/>
          <a:p>
            <a:fld id="{FF0A85AC-FF67-4712-9E78-3B2D8AA5FAD7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252330" y="2326283"/>
          <a:ext cx="6738731" cy="3122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3" imgW="2603160" imgH="1206360" progId="Equation.DSMT4">
                  <p:embed/>
                </p:oleObj>
              </mc:Choice>
              <mc:Fallback>
                <p:oleObj name="Equation" r:id="rId3" imgW="260316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330" y="2326283"/>
                        <a:ext cx="6738731" cy="31228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585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SATOM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521" y="1051701"/>
            <a:ext cx="8364820" cy="5112971"/>
          </a:xfrm>
        </p:spPr>
        <p:txBody>
          <a:bodyPr/>
          <a:lstStyle/>
          <a:p>
            <a:r>
              <a:rPr lang="en-US" dirty="0" smtClean="0"/>
              <a:t>Use inner products to computer coefficients</a:t>
            </a:r>
          </a:p>
          <a:p>
            <a:endParaRPr lang="en-US" dirty="0"/>
          </a:p>
          <a:p>
            <a:r>
              <a:rPr lang="en-US" dirty="0" smtClean="0"/>
              <a:t>where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is any of </a:t>
            </a:r>
            <a:r>
              <a:rPr lang="en-US" dirty="0"/>
              <a:t>V</a:t>
            </a:r>
            <a:r>
              <a:rPr lang="en-US" baseline="-25000" dirty="0"/>
              <a:t>id</a:t>
            </a:r>
            <a:r>
              <a:rPr lang="en-US" dirty="0"/>
              <a:t>,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baseline="-25000" dirty="0"/>
              <a:t>i</a:t>
            </a:r>
            <a:r>
              <a:rPr lang="en-US" dirty="0"/>
              <a:t>’s, </a:t>
            </a:r>
            <a:r>
              <a:rPr lang="en-US" dirty="0" smtClean="0"/>
              <a:t>H.D</a:t>
            </a:r>
            <a:r>
              <a:rPr lang="en-US" dirty="0"/>
              <a:t>.’s, </a:t>
            </a:r>
            <a:r>
              <a:rPr lang="en-US" dirty="0" smtClean="0"/>
              <a:t>or IMD’s</a:t>
            </a:r>
          </a:p>
          <a:p>
            <a:r>
              <a:rPr lang="en-US" dirty="0" smtClean="0"/>
              <a:t>For example, if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/>
              <a:t> </a:t>
            </a:r>
            <a:r>
              <a:rPr lang="en-US" dirty="0" smtClean="0"/>
              <a:t>= V</a:t>
            </a:r>
            <a:r>
              <a:rPr lang="en-US" baseline="-25000" dirty="0" smtClean="0"/>
              <a:t>id</a:t>
            </a:r>
            <a:r>
              <a:rPr lang="en-US" dirty="0" smtClean="0"/>
              <a:t>, we have</a:t>
            </a:r>
          </a:p>
          <a:p>
            <a:endParaRPr lang="en-US" dirty="0"/>
          </a:p>
          <a:p>
            <a:r>
              <a:rPr lang="en-US" dirty="0" smtClean="0"/>
              <a:t>From this, gain error is computed</a:t>
            </a:r>
          </a:p>
          <a:p>
            <a:r>
              <a:rPr lang="en-US" dirty="0" smtClean="0"/>
              <a:t>Similarly, all other coefficients on last slide can be computed</a:t>
            </a:r>
          </a:p>
          <a:p>
            <a:r>
              <a:rPr lang="en-US" dirty="0"/>
              <a:t>A</a:t>
            </a:r>
            <a:r>
              <a:rPr lang="en-US" dirty="0" smtClean="0"/>
              <a:t>ll inner products by FFT efficiently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464127" cy="457200"/>
          </a:xfrm>
        </p:spPr>
        <p:txBody>
          <a:bodyPr/>
          <a:lstStyle/>
          <a:p>
            <a:fld id="{FF0A85AC-FF67-4712-9E78-3B2D8AA5FAD7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244934" y="1743837"/>
          <a:ext cx="40767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Equation" r:id="rId3" imgW="1574640" imgH="228600" progId="Equation.DSMT4">
                  <p:embed/>
                </p:oleObj>
              </mc:Choice>
              <mc:Fallback>
                <p:oleObj name="Equation" r:id="rId3" imgW="1574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934" y="1743837"/>
                        <a:ext cx="40767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101934" y="3670854"/>
          <a:ext cx="769302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Equation" r:id="rId5" imgW="2971800" imgH="241200" progId="Equation.DSMT4">
                  <p:embed/>
                </p:oleObj>
              </mc:Choice>
              <mc:Fallback>
                <p:oleObj name="Equation" r:id="rId5" imgW="2971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934" y="3670854"/>
                        <a:ext cx="7693025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052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SATOM Test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1190847"/>
            <a:ext cx="8792308" cy="5112971"/>
          </a:xfrm>
        </p:spPr>
        <p:txBody>
          <a:bodyPr/>
          <a:lstStyle/>
          <a:p>
            <a:r>
              <a:rPr lang="en-US" dirty="0" smtClean="0"/>
              <a:t>Select orthogonal multi-excitation frequencies</a:t>
            </a:r>
          </a:p>
          <a:p>
            <a:pPr lvl="1"/>
            <a:r>
              <a:rPr lang="en-US" dirty="0" smtClean="0"/>
              <a:t>Use a spreadsheet</a:t>
            </a:r>
          </a:p>
          <a:p>
            <a:pPr lvl="1"/>
            <a:r>
              <a:rPr lang="en-US" dirty="0" smtClean="0"/>
              <a:t>Select #samples in data record, M</a:t>
            </a:r>
          </a:p>
          <a:p>
            <a:pPr lvl="1"/>
            <a:r>
              <a:rPr lang="en-US" dirty="0" smtClean="0"/>
              <a:t>Select different integers J’s as #periods for each excitation</a:t>
            </a:r>
          </a:p>
          <a:p>
            <a:pPr lvl="1"/>
            <a:r>
              <a:rPr lang="en-US" dirty="0" smtClean="0"/>
              <a:t>Check with spreadsheet that all excitations, all </a:t>
            </a:r>
            <a:r>
              <a:rPr lang="en-US" dirty="0" err="1" smtClean="0"/>
              <a:t>hd</a:t>
            </a:r>
            <a:r>
              <a:rPr lang="en-US" dirty="0" smtClean="0"/>
              <a:t> and all </a:t>
            </a:r>
            <a:r>
              <a:rPr lang="en-US" dirty="0" err="1" smtClean="0"/>
              <a:t>imd</a:t>
            </a:r>
            <a:r>
              <a:rPr lang="en-US" dirty="0" smtClean="0"/>
              <a:t> after aliasing are in distinct bins with sufficient separation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 all these are coherently sampled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464127" cy="457200"/>
          </a:xfrm>
        </p:spPr>
        <p:txBody>
          <a:bodyPr/>
          <a:lstStyle/>
          <a:p>
            <a:fld id="{FF0A85AC-FF67-4712-9E78-3B2D8AA5FAD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30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SATOM Test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signal frequencies by </a:t>
            </a:r>
          </a:p>
          <a:p>
            <a:endParaRPr lang="en-US" sz="4800" dirty="0"/>
          </a:p>
          <a:p>
            <a:r>
              <a:rPr lang="en-US" dirty="0" smtClean="0"/>
              <a:t>Collect M samples</a:t>
            </a:r>
          </a:p>
          <a:p>
            <a:r>
              <a:rPr lang="en-US" dirty="0" smtClean="0"/>
              <a:t>Use FFT to compute all coefficients</a:t>
            </a:r>
          </a:p>
          <a:p>
            <a:r>
              <a:rPr lang="en-US" dirty="0" smtClean="0"/>
              <a:t>Convert results into specifications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FF"/>
                </a:solidFill>
              </a:rPr>
              <a:t>Computation steps are described in detail in the paper, illustrated with examples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464127" cy="457200"/>
          </a:xfrm>
        </p:spPr>
        <p:txBody>
          <a:bodyPr/>
          <a:lstStyle/>
          <a:p>
            <a:fld id="{FF0A85AC-FF67-4712-9E78-3B2D8AA5FAD7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148013" y="1709252"/>
          <a:ext cx="2268537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3" imgW="876240" imgH="393480" progId="Equation.DSMT4">
                  <p:embed/>
                </p:oleObj>
              </mc:Choice>
              <mc:Fallback>
                <p:oleObj name="Equation" r:id="rId3" imgW="876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013" y="1709252"/>
                        <a:ext cx="2268537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337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SATOM Test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word of caution</a:t>
            </a:r>
          </a:p>
          <a:p>
            <a:pPr lvl="1"/>
            <a:r>
              <a:rPr lang="en-US" dirty="0" smtClean="0"/>
              <a:t>With great effort in selecting coherent orthogonal frequencies,</a:t>
            </a:r>
          </a:p>
          <a:p>
            <a:pPr lvl="1"/>
            <a:r>
              <a:rPr lang="en-US" dirty="0" smtClean="0"/>
              <a:t>Actual generated signal may not be perfectly coherent</a:t>
            </a:r>
          </a:p>
          <a:p>
            <a:pPr lvl="1"/>
            <a:r>
              <a:rPr lang="en-US" dirty="0" smtClean="0"/>
              <a:t>In this case, use an FFT algorithm that handles non-coherent sampling</a:t>
            </a:r>
          </a:p>
          <a:p>
            <a:pPr lvl="1"/>
            <a:r>
              <a:rPr lang="en-US" dirty="0" smtClean="0"/>
              <a:t>Such as our ITC’11 or TIM’13 papers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464127" cy="457200"/>
          </a:xfrm>
        </p:spPr>
        <p:txBody>
          <a:bodyPr/>
          <a:lstStyle/>
          <a:p>
            <a:fld id="{FF0A85AC-FF67-4712-9E78-3B2D8AA5FAD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1618"/>
            <a:ext cx="9144000" cy="494548"/>
          </a:xfrm>
        </p:spPr>
        <p:txBody>
          <a:bodyPr/>
          <a:lstStyle/>
          <a:p>
            <a:r>
              <a:rPr lang="en-US" dirty="0"/>
              <a:t>SATOM Test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850" y="526774"/>
            <a:ext cx="8266331" cy="5777045"/>
          </a:xfrm>
        </p:spPr>
        <p:txBody>
          <a:bodyPr/>
          <a:lstStyle/>
          <a:p>
            <a:r>
              <a:rPr lang="en-US" dirty="0" smtClean="0"/>
              <a:t>Identify and remove V</a:t>
            </a:r>
            <a:r>
              <a:rPr lang="en-US" baseline="-25000" dirty="0" smtClean="0"/>
              <a:t>id</a:t>
            </a:r>
            <a:r>
              <a:rPr lang="en-US" dirty="0" smtClean="0"/>
              <a:t> fundamental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464127" cy="457200"/>
          </a:xfrm>
        </p:spPr>
        <p:txBody>
          <a:bodyPr/>
          <a:lstStyle/>
          <a:p>
            <a:fld id="{FF0A85AC-FF67-4712-9E78-3B2D8AA5FAD7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51722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8873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1618"/>
            <a:ext cx="9144000" cy="494548"/>
          </a:xfrm>
        </p:spPr>
        <p:txBody>
          <a:bodyPr/>
          <a:lstStyle/>
          <a:p>
            <a:r>
              <a:rPr lang="en-US" dirty="0"/>
              <a:t>SATOM Test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850" y="526774"/>
            <a:ext cx="8373666" cy="5777045"/>
          </a:xfrm>
        </p:spPr>
        <p:txBody>
          <a:bodyPr/>
          <a:lstStyle/>
          <a:p>
            <a:r>
              <a:rPr lang="en-US" dirty="0" smtClean="0"/>
              <a:t>Identify and remove CM signal fundamental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464127" cy="457200"/>
          </a:xfrm>
        </p:spPr>
        <p:txBody>
          <a:bodyPr/>
          <a:lstStyle/>
          <a:p>
            <a:fld id="{FF0A85AC-FF67-4712-9E78-3B2D8AA5FAD7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3947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1618"/>
            <a:ext cx="9144000" cy="494548"/>
          </a:xfrm>
        </p:spPr>
        <p:txBody>
          <a:bodyPr/>
          <a:lstStyle/>
          <a:p>
            <a:r>
              <a:rPr lang="en-US" dirty="0"/>
              <a:t>SATOM Test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850" y="526774"/>
            <a:ext cx="8266331" cy="5777045"/>
          </a:xfrm>
        </p:spPr>
        <p:txBody>
          <a:bodyPr/>
          <a:lstStyle/>
          <a:p>
            <a:r>
              <a:rPr lang="en-US" dirty="0" smtClean="0"/>
              <a:t>Identify and remove IM2’s due to V</a:t>
            </a:r>
            <a:r>
              <a:rPr lang="en-US" baseline="-25000" dirty="0" smtClean="0"/>
              <a:t>id</a:t>
            </a:r>
            <a:r>
              <a:rPr lang="en-US" dirty="0" smtClean="0"/>
              <a:t>*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464127" cy="457200"/>
          </a:xfrm>
        </p:spPr>
        <p:txBody>
          <a:bodyPr/>
          <a:lstStyle/>
          <a:p>
            <a:fld id="{FF0A85AC-FF67-4712-9E78-3B2D8AA5FAD7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2174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1618"/>
            <a:ext cx="9144000" cy="494548"/>
          </a:xfrm>
        </p:spPr>
        <p:txBody>
          <a:bodyPr/>
          <a:lstStyle/>
          <a:p>
            <a:r>
              <a:rPr lang="en-US" dirty="0"/>
              <a:t>SATOM Test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850" y="526774"/>
            <a:ext cx="8266331" cy="5777045"/>
          </a:xfrm>
        </p:spPr>
        <p:txBody>
          <a:bodyPr/>
          <a:lstStyle/>
          <a:p>
            <a:r>
              <a:rPr lang="en-US" dirty="0" smtClean="0"/>
              <a:t>Remove </a:t>
            </a:r>
            <a:r>
              <a:rPr lang="en-US" dirty="0"/>
              <a:t>of </a:t>
            </a:r>
            <a:r>
              <a:rPr lang="en-US" dirty="0" smtClean="0"/>
              <a:t>IM3, IM4, …, </a:t>
            </a:r>
            <a:r>
              <a:rPr lang="en-US" dirty="0"/>
              <a:t>the green spikes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464127" cy="457200"/>
          </a:xfrm>
        </p:spPr>
        <p:txBody>
          <a:bodyPr/>
          <a:lstStyle/>
          <a:p>
            <a:fld id="{FF0A85AC-FF67-4712-9E78-3B2D8AA5FAD7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735" y="1369130"/>
            <a:ext cx="7317865" cy="5488869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590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test time for precision analog and mixed-signal IC is long and is a major portion of total manufacturing cost</a:t>
            </a:r>
          </a:p>
          <a:p>
            <a:endParaRPr lang="en-US" dirty="0"/>
          </a:p>
          <a:p>
            <a:r>
              <a:rPr lang="en-US" dirty="0" smtClean="0"/>
              <a:t>The proposed SATOM test strategy will</a:t>
            </a:r>
          </a:p>
          <a:p>
            <a:pPr lvl="1"/>
            <a:r>
              <a:rPr lang="en-US" dirty="0" smtClean="0"/>
              <a:t>Reduce test time by well over 90%</a:t>
            </a:r>
          </a:p>
          <a:p>
            <a:pPr lvl="1"/>
            <a:r>
              <a:rPr lang="en-US" dirty="0" smtClean="0"/>
              <a:t>Provide better coverage</a:t>
            </a:r>
          </a:p>
          <a:p>
            <a:pPr lvl="1"/>
            <a:r>
              <a:rPr lang="en-US" dirty="0" smtClean="0"/>
              <a:t>Achieve the same test accuracy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464127" cy="457200"/>
          </a:xfrm>
        </p:spPr>
        <p:txBody>
          <a:bodyPr/>
          <a:lstStyle/>
          <a:p>
            <a:fld id="{FF0A85AC-FF67-4712-9E78-3B2D8AA5FAD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31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55" y="1190847"/>
            <a:ext cx="8667345" cy="5112971"/>
          </a:xfrm>
        </p:spPr>
        <p:txBody>
          <a:bodyPr/>
          <a:lstStyle/>
          <a:p>
            <a:r>
              <a:rPr lang="en-US" dirty="0" smtClean="0"/>
              <a:t>Measurement results obtained at TI</a:t>
            </a:r>
          </a:p>
          <a:p>
            <a:r>
              <a:rPr lang="en-US" dirty="0" smtClean="0"/>
              <a:t>High resolution </a:t>
            </a:r>
            <a:r>
              <a:rPr lang="en-US" dirty="0" smtClean="0">
                <a:latin typeface="Symbol" pitchFamily="18" charset="2"/>
              </a:rPr>
              <a:t>DS</a:t>
            </a:r>
            <a:r>
              <a:rPr lang="en-US" dirty="0" smtClean="0"/>
              <a:t> ADC used</a:t>
            </a:r>
          </a:p>
          <a:p>
            <a:r>
              <a:rPr lang="en-US" dirty="0" smtClean="0"/>
              <a:t>Main focus on INL, the most time consuming</a:t>
            </a:r>
          </a:p>
          <a:p>
            <a:r>
              <a:rPr lang="en-US" dirty="0" smtClean="0"/>
              <a:t>Repeatability established for fixed device</a:t>
            </a:r>
          </a:p>
          <a:p>
            <a:r>
              <a:rPr lang="en-US" dirty="0" smtClean="0"/>
              <a:t>Robustness across multiple good/ marginal / bad devices</a:t>
            </a:r>
          </a:p>
          <a:p>
            <a:r>
              <a:rPr lang="en-US" dirty="0" smtClean="0"/>
              <a:t>Accuracy measured against bench test</a:t>
            </a:r>
          </a:p>
          <a:p>
            <a:r>
              <a:rPr lang="en-US" dirty="0" smtClean="0"/>
              <a:t>Time reduction against production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464127" cy="457200"/>
          </a:xfrm>
        </p:spPr>
        <p:txBody>
          <a:bodyPr/>
          <a:lstStyle/>
          <a:p>
            <a:fld id="{FF0A85AC-FF67-4712-9E78-3B2D8AA5FAD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76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85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85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855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855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855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855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8554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8555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8556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8557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8558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8561" name="Picture 1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8562" name="Picture 1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8563" name="Picture 19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8564" name="Picture 20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8565" name="Picture 2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8566" name="Picture 2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81247" y="38559"/>
            <a:ext cx="82982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FF00"/>
                </a:solidFill>
              </a:rPr>
              <a:t>Repeated INL measurements, a good device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0095" y="6271591"/>
            <a:ext cx="87565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FF00"/>
                </a:solidFill>
              </a:rPr>
              <a:t>Black: 4096 point SATOM; </a:t>
            </a:r>
            <a:r>
              <a:rPr lang="en-US" sz="3200" dirty="0">
                <a:solidFill>
                  <a:srgbClr val="FFFF00"/>
                </a:solidFill>
              </a:rPr>
              <a:t>R</a:t>
            </a:r>
            <a:r>
              <a:rPr lang="en-US" sz="3200" dirty="0" smtClean="0">
                <a:solidFill>
                  <a:srgbClr val="FFFF00"/>
                </a:solidFill>
              </a:rPr>
              <a:t>ed: 21 point bench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62800" y="6324600"/>
            <a:ext cx="1905000" cy="457200"/>
          </a:xfrm>
        </p:spPr>
        <p:txBody>
          <a:bodyPr/>
          <a:lstStyle/>
          <a:p>
            <a:fld id="{F0147BB5-3361-4A16-BE77-751E4694CCD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4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95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95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957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957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957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9577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9578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9579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9580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9581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9582" name="Picture 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9584" name="Picture 1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9585" name="Picture 1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9586" name="Picture 18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9587" name="Picture 1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9591" name="Picture 2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9592" name="Picture 2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9593" name="Picture 2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9594" name="Picture 26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9595" name="Picture 27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8" name="TextBox 27"/>
          <p:cNvSpPr txBox="1"/>
          <p:nvPr/>
        </p:nvSpPr>
        <p:spPr>
          <a:xfrm>
            <a:off x="511064" y="38559"/>
            <a:ext cx="8070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FF00"/>
                </a:solidFill>
              </a:rPr>
              <a:t>Repeated INL measurements, a bad device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0095" y="6271591"/>
            <a:ext cx="87565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FF00"/>
                </a:solidFill>
              </a:rPr>
              <a:t>Black: 4096 point SATOM; </a:t>
            </a:r>
            <a:r>
              <a:rPr lang="en-US" sz="3200" dirty="0">
                <a:solidFill>
                  <a:srgbClr val="FFFF00"/>
                </a:solidFill>
              </a:rPr>
              <a:t>R</a:t>
            </a:r>
            <a:r>
              <a:rPr lang="en-US" sz="3200" dirty="0" smtClean="0">
                <a:solidFill>
                  <a:srgbClr val="FFFF00"/>
                </a:solidFill>
              </a:rPr>
              <a:t>ed: 21 point bench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905000" cy="457200"/>
          </a:xfrm>
        </p:spPr>
        <p:txBody>
          <a:bodyPr/>
          <a:lstStyle/>
          <a:p>
            <a:fld id="{E30EEB24-F8B4-45F8-9C6D-1243C309DDA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0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162800" y="6324600"/>
            <a:ext cx="1905000" cy="457200"/>
          </a:xfrm>
        </p:spPr>
        <p:txBody>
          <a:bodyPr/>
          <a:lstStyle/>
          <a:p>
            <a:fld id="{E30EEB24-F8B4-45F8-9C6D-1243C309DDAF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0034" y="6271591"/>
            <a:ext cx="8573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FF00"/>
                </a:solidFill>
              </a:rPr>
              <a:t>Blue: 1024 point SATOM; </a:t>
            </a:r>
            <a:r>
              <a:rPr lang="en-US" sz="3200" dirty="0">
                <a:solidFill>
                  <a:srgbClr val="FFFF00"/>
                </a:solidFill>
              </a:rPr>
              <a:t>R</a:t>
            </a:r>
            <a:r>
              <a:rPr lang="en-US" sz="3200" dirty="0" smtClean="0">
                <a:solidFill>
                  <a:srgbClr val="FFFF00"/>
                </a:solidFill>
              </a:rPr>
              <a:t>ed: 21 point bench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05675"/>
            <a:ext cx="8229600" cy="1143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9pPr>
          </a:lstStyle>
          <a:p>
            <a:r>
              <a:rPr lang="en-US" kern="0" smtClean="0"/>
              <a:t>Good Device 1, 10 INL curves</a:t>
            </a:r>
            <a:endParaRPr lang="en-US" kern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775260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70454" y="108990"/>
            <a:ext cx="8229600" cy="1143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9pPr>
          </a:lstStyle>
          <a:p>
            <a:r>
              <a:rPr lang="en-US" kern="0" smtClean="0"/>
              <a:t>Good Device 2, 10 INL curves</a:t>
            </a:r>
            <a:endParaRPr lang="en-US" kern="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654" y="778575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80393" y="118929"/>
            <a:ext cx="8229600" cy="1143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9pPr>
          </a:lstStyle>
          <a:p>
            <a:r>
              <a:rPr lang="en-US" kern="0" smtClean="0"/>
              <a:t>Good Device 3, 10 INL curves</a:t>
            </a:r>
            <a:endParaRPr lang="en-US" kern="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7593" y="788514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80393" y="118929"/>
            <a:ext cx="8229600" cy="1143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9pPr>
          </a:lstStyle>
          <a:p>
            <a:r>
              <a:rPr lang="en-US" kern="0" smtClean="0"/>
              <a:t>Good Device 4, 10 INL curves</a:t>
            </a:r>
            <a:endParaRPr lang="en-US" kern="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7593" y="788514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480393" y="118929"/>
            <a:ext cx="8229600" cy="1143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9pPr>
          </a:lstStyle>
          <a:p>
            <a:r>
              <a:rPr lang="en-US" kern="0" smtClean="0"/>
              <a:t>Good Device 5, 10 INL curves</a:t>
            </a:r>
            <a:endParaRPr lang="en-US" kern="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37593" y="788514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8342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162800" y="6324600"/>
            <a:ext cx="1905000" cy="457200"/>
          </a:xfrm>
        </p:spPr>
        <p:txBody>
          <a:bodyPr/>
          <a:lstStyle/>
          <a:p>
            <a:fld id="{E30EEB24-F8B4-45F8-9C6D-1243C309DDAF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0034" y="6271591"/>
            <a:ext cx="8573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FF00"/>
                </a:solidFill>
              </a:rPr>
              <a:t>Blue: 1024 point SATOM; </a:t>
            </a:r>
            <a:r>
              <a:rPr lang="en-US" sz="3200" dirty="0">
                <a:solidFill>
                  <a:srgbClr val="FFFF00"/>
                </a:solidFill>
              </a:rPr>
              <a:t>R</a:t>
            </a:r>
            <a:r>
              <a:rPr lang="en-US" sz="3200" dirty="0" smtClean="0">
                <a:solidFill>
                  <a:srgbClr val="FFFF00"/>
                </a:solidFill>
              </a:rPr>
              <a:t>ed: 21 point bench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105675"/>
            <a:ext cx="8229600" cy="1143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9pPr>
          </a:lstStyle>
          <a:p>
            <a:r>
              <a:rPr lang="en-US" kern="0" smtClean="0"/>
              <a:t>Bad Device 1, 10 INL curves</a:t>
            </a:r>
            <a:endParaRPr lang="en-US" kern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755382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0515" y="108990"/>
            <a:ext cx="8229600" cy="1143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9pPr>
          </a:lstStyle>
          <a:p>
            <a:r>
              <a:rPr lang="en-US" kern="0" smtClean="0"/>
              <a:t>Bad Device 2, 10 INL curves</a:t>
            </a:r>
            <a:endParaRPr lang="en-US" kern="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7715" y="758697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60515" y="108990"/>
            <a:ext cx="8229600" cy="1143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9pPr>
          </a:lstStyle>
          <a:p>
            <a:r>
              <a:rPr lang="en-US" kern="0" smtClean="0"/>
              <a:t>Bad Device 3, 10 INL curves</a:t>
            </a:r>
            <a:endParaRPr lang="en-US" kern="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7715" y="758697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60515" y="108990"/>
            <a:ext cx="8229600" cy="1143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9pPr>
          </a:lstStyle>
          <a:p>
            <a:r>
              <a:rPr lang="en-US" kern="0" smtClean="0"/>
              <a:t>Bad Device 4, 10 INL curves</a:t>
            </a:r>
            <a:endParaRPr lang="en-US" kern="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7715" y="758697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60515" y="108990"/>
            <a:ext cx="8229600" cy="1143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AFD00"/>
                </a:solidFill>
                <a:latin typeface="Arial" charset="0"/>
              </a:defRPr>
            </a:lvl9pPr>
          </a:lstStyle>
          <a:p>
            <a:r>
              <a:rPr lang="en-US" kern="0" smtClean="0"/>
              <a:t>Bad Device 5, 10 INL curves</a:t>
            </a:r>
            <a:endParaRPr lang="en-US" kern="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7715" y="758697"/>
            <a:ext cx="7315200" cy="5486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1387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709173"/>
          <a:ext cx="9144001" cy="5331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5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9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2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6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28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Specification</a:t>
                      </a:r>
                      <a:endParaRPr lang="en-US" sz="3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New method</a:t>
                      </a:r>
                      <a:endParaRPr lang="en-US" sz="3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Standard method</a:t>
                      </a:r>
                      <a:endParaRPr lang="en-US" sz="3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Final Test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ADC Offset</a:t>
                      </a:r>
                      <a:endParaRPr lang="en-US" sz="3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1.0741 mV</a:t>
                      </a:r>
                      <a:endParaRPr lang="en-US" sz="3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1.076 mV</a:t>
                      </a:r>
                      <a:endParaRPr lang="en-US" sz="3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  <a:cs typeface="Times New Roman"/>
                          <a:sym typeface="Symbol"/>
                        </a:rPr>
                        <a:t>yes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Vindiff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g.e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3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-5.98%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-5.98%</a:t>
                      </a:r>
                      <a:endParaRPr lang="en-US" sz="3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  <a:cs typeface="Times New Roman"/>
                          <a:sym typeface="Symbol"/>
                        </a:rPr>
                        <a:t>yes</a:t>
                      </a:r>
                      <a:endParaRPr lang="en-US" sz="20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Vindiff gain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-0.54 dB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-0.54 dB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AVdd PSR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-110.96 dB</a:t>
                      </a:r>
                      <a:endParaRPr lang="en-US" sz="3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-112 dB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  <a:cs typeface="Times New Roman"/>
                          <a:sym typeface="Symbol"/>
                        </a:rPr>
                        <a:t>yes</a:t>
                      </a:r>
                      <a:endParaRPr lang="en-US" sz="20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AVss PSR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-88.19 dB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-88.5 dB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  <a:cs typeface="Times New Roman"/>
                          <a:sym typeface="Symbol"/>
                        </a:rPr>
                        <a:t>yes</a:t>
                      </a:r>
                      <a:endParaRPr lang="en-US" sz="20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DVdd PSR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-117.12 dB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-115 dB</a:t>
                      </a:r>
                      <a:endParaRPr lang="en-US" sz="3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Vicm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reject</a:t>
                      </a:r>
                      <a:endParaRPr lang="en-US" sz="3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-107.17 dB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---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  <a:cs typeface="Times New Roman"/>
                          <a:sym typeface="Symbol"/>
                        </a:rPr>
                        <a:t>yes</a:t>
                      </a:r>
                      <a:endParaRPr lang="en-US" sz="20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Noise rms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3.97 uV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4uV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  <a:cs typeface="Times New Roman"/>
                          <a:sym typeface="Symbol"/>
                        </a:rPr>
                        <a:t>yes</a:t>
                      </a:r>
                      <a:endParaRPr lang="en-US" sz="20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SNR(toFS)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112.51 dB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112.5 dB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THD(toFS)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-109.28 dB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-109 dB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SFDR(toFS)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113.35 dB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113 dB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SNDR(toFS)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107.59 dB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107.3 dB</a:t>
                      </a:r>
                      <a:endParaRPr lang="en-US" sz="3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ENOB(SNDR)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17.61 bit</a:t>
                      </a:r>
                      <a:endParaRPr lang="en-US" sz="320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17.6 bit</a:t>
                      </a:r>
                      <a:endParaRPr lang="en-US" sz="3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Maximum INL</a:t>
                      </a:r>
                      <a:endParaRPr lang="en-US" sz="3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4.36 </a:t>
                      </a:r>
                      <a:r>
                        <a:rPr lang="en-US" sz="2000" dirty="0" smtClean="0">
                          <a:effectLst/>
                        </a:rPr>
                        <a:t>ppm (1024pts)</a:t>
                      </a:r>
                      <a:endParaRPr lang="en-US" sz="3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4.7 ppm</a:t>
                      </a:r>
                      <a:endParaRPr lang="en-US" sz="32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  <a:cs typeface="Times New Roman"/>
                          <a:sym typeface="Symbol"/>
                        </a:rPr>
                        <a:t>Yes (11 </a:t>
                      </a: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  <a:cs typeface="Times New Roman"/>
                          <a:sym typeface="Symbol"/>
                        </a:rPr>
                        <a:t>pts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  <a:cs typeface="Times New Roman"/>
                          <a:sym typeface="Symbol"/>
                        </a:rPr>
                        <a:t>)</a:t>
                      </a:r>
                      <a:endParaRPr lang="en-US" sz="2000" dirty="0"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Total time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 sec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(long)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Quad test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&lt; 0.3 sec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N.A.</a:t>
                      </a:r>
                    </a:p>
                  </a:txBody>
                  <a:tcPr marL="68580" marR="68580" marT="0" marB="0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&gt; 14 sec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5424" y="-60268"/>
            <a:ext cx="8187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Comparison of test results: 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060590"/>
            <a:ext cx="9144000" cy="584775"/>
          </a:xfrm>
          <a:prstGeom prst="rect">
            <a:avLst/>
          </a:prstGeom>
          <a:solidFill>
            <a:schemeClr val="accent3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FFFF"/>
                </a:solidFill>
              </a:rPr>
              <a:t>Excellent match with bench test in all parameters.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34200" y="6457950"/>
            <a:ext cx="2133600" cy="476250"/>
          </a:xfrm>
          <a:noFill/>
        </p:spPr>
        <p:txBody>
          <a:bodyPr/>
          <a:lstStyle/>
          <a:p>
            <a:fld id="{3C8F5D54-F6F2-4C39-96A8-18778FF5998C}" type="slidenum">
              <a:rPr lang="en-US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23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benefits of SATOM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INL measured at many more points</a:t>
            </a:r>
          </a:p>
          <a:p>
            <a:r>
              <a:rPr lang="en-US" dirty="0" smtClean="0"/>
              <a:t>INL curve available</a:t>
            </a:r>
          </a:p>
          <a:p>
            <a:r>
              <a:rPr lang="en-US" dirty="0" smtClean="0"/>
              <a:t>Output power measured</a:t>
            </a:r>
          </a:p>
          <a:p>
            <a:r>
              <a:rPr lang="en-US" dirty="0" smtClean="0"/>
              <a:t>Intermodulation (IM2, IM3, …) between differential input and AVDD measured</a:t>
            </a:r>
          </a:p>
          <a:p>
            <a:r>
              <a:rPr lang="en-US" dirty="0" smtClean="0"/>
              <a:t>Intermodulation </a:t>
            </a:r>
            <a:r>
              <a:rPr lang="en-US" dirty="0"/>
              <a:t>(IM2, IM3, …) between differential input and </a:t>
            </a:r>
            <a:r>
              <a:rPr lang="en-US" dirty="0" smtClean="0"/>
              <a:t>AVSS</a:t>
            </a:r>
            <a:r>
              <a:rPr lang="en-US" dirty="0"/>
              <a:t> measured</a:t>
            </a:r>
            <a:endParaRPr lang="en-US" dirty="0" smtClean="0"/>
          </a:p>
          <a:p>
            <a:r>
              <a:rPr lang="en-US" dirty="0" smtClean="0"/>
              <a:t>Intermodulation </a:t>
            </a:r>
            <a:r>
              <a:rPr lang="en-US" dirty="0"/>
              <a:t>(IM2, IM3, …) between differential input and </a:t>
            </a:r>
            <a:r>
              <a:rPr lang="en-US" dirty="0" smtClean="0"/>
              <a:t>DVDD</a:t>
            </a:r>
            <a:r>
              <a:rPr lang="en-US" dirty="0"/>
              <a:t> </a:t>
            </a:r>
            <a:r>
              <a:rPr lang="en-US" dirty="0" smtClean="0"/>
              <a:t>measured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464127" cy="457200"/>
          </a:xfrm>
        </p:spPr>
        <p:txBody>
          <a:bodyPr/>
          <a:lstStyle/>
          <a:p>
            <a:fld id="{E30EEB24-F8B4-45F8-9C6D-1243C309DDAF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3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204" y="1190847"/>
            <a:ext cx="8579796" cy="5112971"/>
          </a:xfrm>
        </p:spPr>
        <p:txBody>
          <a:bodyPr/>
          <a:lstStyle/>
          <a:p>
            <a:r>
              <a:rPr lang="en-US" dirty="0" smtClean="0"/>
              <a:t>Presented SATOM concept and algorithm</a:t>
            </a:r>
          </a:p>
          <a:p>
            <a:r>
              <a:rPr lang="en-US" dirty="0" smtClean="0"/>
              <a:t>It uses orthogonal multi-excitation with proper digital signal processing</a:t>
            </a:r>
          </a:p>
          <a:p>
            <a:r>
              <a:rPr lang="en-US" dirty="0" smtClean="0"/>
              <a:t>Demonstrated with high resolution </a:t>
            </a:r>
            <a:r>
              <a:rPr lang="en-US" dirty="0" smtClean="0">
                <a:latin typeface="Symbol" pitchFamily="18" charset="2"/>
              </a:rPr>
              <a:t>DS</a:t>
            </a:r>
            <a:r>
              <a:rPr lang="en-US" dirty="0" smtClean="0"/>
              <a:t> ADC test</a:t>
            </a:r>
          </a:p>
          <a:p>
            <a:r>
              <a:rPr lang="en-US" dirty="0" smtClean="0"/>
              <a:t>Applicable to all multi-input analog and mixed-signal circuits and systems</a:t>
            </a:r>
          </a:p>
          <a:p>
            <a:r>
              <a:rPr lang="en-US" dirty="0" smtClean="0"/>
              <a:t>Reduced test time by well over 90%</a:t>
            </a:r>
          </a:p>
          <a:p>
            <a:r>
              <a:rPr lang="en-US" dirty="0" smtClean="0"/>
              <a:t>Improved test coverage, same test accuracy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464127" cy="457200"/>
          </a:xfrm>
        </p:spPr>
        <p:txBody>
          <a:bodyPr/>
          <a:lstStyle/>
          <a:p>
            <a:fld id="{FF0A85AC-FF67-4712-9E78-3B2D8AA5FAD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36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The SATOM concept</a:t>
            </a:r>
          </a:p>
          <a:p>
            <a:r>
              <a:rPr lang="en-US" dirty="0" smtClean="0"/>
              <a:t>The SATOM test procedure</a:t>
            </a:r>
          </a:p>
          <a:p>
            <a:r>
              <a:rPr lang="en-US" dirty="0" smtClean="0"/>
              <a:t>Measurement results and comparison</a:t>
            </a:r>
          </a:p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464127" cy="457200"/>
          </a:xfrm>
        </p:spPr>
        <p:txBody>
          <a:bodyPr/>
          <a:lstStyle/>
          <a:p>
            <a:fld id="{FF0A85AC-FF67-4712-9E78-3B2D8AA5FAD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37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Precision AMS IC’s require high-precision measurements in final test</a:t>
            </a:r>
          </a:p>
          <a:p>
            <a:r>
              <a:rPr lang="en-US" dirty="0" smtClean="0"/>
              <a:t>Each measurement needs accurate and slow settling</a:t>
            </a:r>
          </a:p>
          <a:p>
            <a:r>
              <a:rPr lang="en-US" dirty="0" smtClean="0"/>
              <a:t>There are many AC/DC specs to be tested</a:t>
            </a:r>
          </a:p>
          <a:p>
            <a:r>
              <a:rPr lang="en-US" dirty="0" smtClean="0"/>
              <a:t>Leading to long test time on expensive test equipment</a:t>
            </a:r>
          </a:p>
          <a:p>
            <a:r>
              <a:rPr lang="en-US" dirty="0" smtClean="0">
                <a:sym typeface="Wingdings" pitchFamily="2" charset="2"/>
              </a:rPr>
              <a:t> large test 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464127" cy="457200"/>
          </a:xfrm>
        </p:spPr>
        <p:txBody>
          <a:bodyPr/>
          <a:lstStyle/>
          <a:p>
            <a:fld id="{FF0A85AC-FF67-4712-9E78-3B2D8AA5FAD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72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344" y="1190847"/>
            <a:ext cx="8627837" cy="5112971"/>
          </a:xfrm>
        </p:spPr>
        <p:txBody>
          <a:bodyPr/>
          <a:lstStyle/>
          <a:p>
            <a:r>
              <a:rPr lang="en-US" dirty="0" smtClean="0"/>
              <a:t>An ADC </a:t>
            </a:r>
            <a:r>
              <a:rPr lang="en-US" dirty="0"/>
              <a:t>is </a:t>
            </a:r>
            <a:r>
              <a:rPr lang="en-US" dirty="0" smtClean="0"/>
              <a:t>an multi input multi output device</a:t>
            </a:r>
            <a:endParaRPr lang="en-US" dirty="0"/>
          </a:p>
          <a:p>
            <a:pPr lvl="1"/>
            <a:r>
              <a:rPr lang="en-US" sz="2400" dirty="0"/>
              <a:t>Input: 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ip</a:t>
            </a:r>
            <a:r>
              <a:rPr lang="en-US" sz="2400" dirty="0"/>
              <a:t>, 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in</a:t>
            </a:r>
            <a:r>
              <a:rPr lang="en-US" sz="2400" dirty="0"/>
              <a:t>, </a:t>
            </a:r>
            <a:r>
              <a:rPr lang="en-US" sz="2400" dirty="0" err="1"/>
              <a:t>V</a:t>
            </a:r>
            <a:r>
              <a:rPr lang="en-US" sz="2400" baseline="-25000" dirty="0" err="1"/>
              <a:t>refp</a:t>
            </a:r>
            <a:r>
              <a:rPr lang="en-US" sz="2400" dirty="0"/>
              <a:t>, </a:t>
            </a:r>
            <a:r>
              <a:rPr lang="en-US" sz="2400" dirty="0" err="1"/>
              <a:t>V</a:t>
            </a:r>
            <a:r>
              <a:rPr lang="en-US" sz="2400" baseline="-25000" dirty="0" err="1"/>
              <a:t>refn</a:t>
            </a:r>
            <a:r>
              <a:rPr lang="en-US" sz="2400" dirty="0" smtClean="0"/>
              <a:t>, AV</a:t>
            </a:r>
            <a:r>
              <a:rPr lang="en-US" sz="2400" baseline="-25000" dirty="0" smtClean="0"/>
              <a:t>DD</a:t>
            </a:r>
            <a:r>
              <a:rPr lang="en-US" sz="2400" dirty="0" smtClean="0"/>
              <a:t>, AV</a:t>
            </a:r>
            <a:r>
              <a:rPr lang="en-US" sz="2400" baseline="-25000" dirty="0" smtClean="0"/>
              <a:t>SS</a:t>
            </a:r>
            <a:r>
              <a:rPr lang="en-US" sz="2400" dirty="0" smtClean="0"/>
              <a:t>, DV</a:t>
            </a:r>
            <a:r>
              <a:rPr lang="en-US" sz="2400" baseline="-25000" dirty="0" smtClean="0"/>
              <a:t>DD</a:t>
            </a:r>
            <a:r>
              <a:rPr lang="en-US" sz="2400" dirty="0" smtClean="0"/>
              <a:t>, </a:t>
            </a:r>
            <a:r>
              <a:rPr lang="en-US" sz="2400" dirty="0"/>
              <a:t>…</a:t>
            </a:r>
          </a:p>
          <a:p>
            <a:pPr lvl="1"/>
            <a:r>
              <a:rPr lang="en-US" sz="2400" dirty="0"/>
              <a:t>Output: </a:t>
            </a:r>
            <a:r>
              <a:rPr lang="en-US" sz="2400" dirty="0" err="1"/>
              <a:t>D</a:t>
            </a:r>
            <a:r>
              <a:rPr lang="en-US" sz="2400" baseline="-25000" dirty="0" err="1"/>
              <a:t>out</a:t>
            </a:r>
            <a:r>
              <a:rPr lang="en-US" sz="2400" dirty="0"/>
              <a:t>, </a:t>
            </a:r>
            <a:r>
              <a:rPr lang="en-US" sz="2400" dirty="0" smtClean="0"/>
              <a:t>busy, ready, …</a:t>
            </a:r>
          </a:p>
          <a:p>
            <a:pPr lvl="1"/>
            <a:r>
              <a:rPr lang="en-US" sz="2400" dirty="0" smtClean="0"/>
              <a:t>Critical output: </a:t>
            </a:r>
            <a:r>
              <a:rPr lang="en-US" sz="2400" dirty="0" err="1"/>
              <a:t>D</a:t>
            </a:r>
            <a:r>
              <a:rPr lang="en-US" sz="2400" baseline="-25000" dirty="0" err="1"/>
              <a:t>out</a:t>
            </a:r>
            <a:endParaRPr lang="en-US" sz="2400" dirty="0" smtClean="0"/>
          </a:p>
          <a:p>
            <a:pPr lvl="1"/>
            <a:endParaRPr lang="en-US" sz="2400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464127" cy="457200"/>
          </a:xfrm>
        </p:spPr>
        <p:txBody>
          <a:bodyPr/>
          <a:lstStyle/>
          <a:p>
            <a:fld id="{FF0A85AC-FF67-4712-9E78-3B2D8AA5FAD7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2263822" y="3581400"/>
            <a:ext cx="4789549" cy="2880248"/>
            <a:chOff x="4103331" y="2395875"/>
            <a:chExt cx="4789549" cy="2880248"/>
          </a:xfrm>
        </p:grpSpPr>
        <p:grpSp>
          <p:nvGrpSpPr>
            <p:cNvPr id="21" name="Group 20"/>
            <p:cNvGrpSpPr/>
            <p:nvPr/>
          </p:nvGrpSpPr>
          <p:grpSpPr>
            <a:xfrm>
              <a:off x="4103331" y="2395875"/>
              <a:ext cx="4789549" cy="2880248"/>
              <a:chOff x="1138189" y="1903358"/>
              <a:chExt cx="4789549" cy="2880248"/>
            </a:xfrm>
          </p:grpSpPr>
          <p:sp>
            <p:nvSpPr>
              <p:cNvPr id="22" name="Pentagon 21"/>
              <p:cNvSpPr/>
              <p:nvPr/>
            </p:nvSpPr>
            <p:spPr>
              <a:xfrm flipH="1">
                <a:off x="2402366" y="2514600"/>
                <a:ext cx="2667000" cy="1676400"/>
              </a:xfrm>
              <a:prstGeom prst="homePlate">
                <a:avLst>
                  <a:gd name="adj" fmla="val 65171"/>
                </a:avLst>
              </a:prstGeom>
              <a:solidFill>
                <a:srgbClr val="4F81BD"/>
              </a:solidFill>
              <a:ln w="25400" cap="flat" cmpd="sng" algn="ctr">
                <a:solidFill>
                  <a:srgbClr val="FFFF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r>
                  <a:rPr lang="en-US" sz="6000" kern="0" dirty="0" smtClean="0">
                    <a:solidFill>
                      <a:prstClr val="white"/>
                    </a:solidFill>
                    <a:latin typeface="Calibri"/>
                  </a:rPr>
                  <a:t>ADC</a:t>
                </a: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>
                <a:off x="1640366" y="2819400"/>
                <a:ext cx="1447800" cy="1588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FF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5069366" y="3352800"/>
                <a:ext cx="762000" cy="1588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FF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25" name="Straight Arrow Connector 24"/>
              <p:cNvCxnSpPr/>
              <p:nvPr/>
            </p:nvCxnSpPr>
            <p:spPr>
              <a:xfrm flipH="1">
                <a:off x="4002566" y="2057400"/>
                <a:ext cx="1588" cy="458788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FF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4688366" y="2057400"/>
                <a:ext cx="0" cy="458788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FF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27" name="Straight Arrow Connector 26"/>
              <p:cNvCxnSpPr/>
              <p:nvPr/>
            </p:nvCxnSpPr>
            <p:spPr>
              <a:xfrm flipV="1">
                <a:off x="4004154" y="4191000"/>
                <a:ext cx="0" cy="419100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FF00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28" name="TextBox 27"/>
              <p:cNvSpPr txBox="1"/>
              <p:nvPr/>
            </p:nvSpPr>
            <p:spPr>
              <a:xfrm>
                <a:off x="5109885" y="2768025"/>
                <a:ext cx="8178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sz="3200" kern="0" dirty="0" err="1" smtClean="0">
                    <a:solidFill>
                      <a:srgbClr val="FFFF00"/>
                    </a:solidFill>
                    <a:latin typeface="Calibri"/>
                  </a:rPr>
                  <a:t>D</a:t>
                </a:r>
                <a:r>
                  <a:rPr lang="en-US" sz="3200" kern="0" baseline="-25000" dirty="0" err="1" smtClean="0">
                    <a:solidFill>
                      <a:srgbClr val="FFFF00"/>
                    </a:solidFill>
                    <a:latin typeface="Calibri"/>
                  </a:rPr>
                  <a:t>out</a:t>
                </a:r>
                <a:endParaRPr lang="en-US" sz="3200" kern="0" baseline="-25000" dirty="0" smtClean="0">
                  <a:solidFill>
                    <a:srgbClr val="FFFF00"/>
                  </a:solidFill>
                  <a:latin typeface="Calibri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014119" y="1903359"/>
                <a:ext cx="99097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sz="3200" kern="0" dirty="0" smtClean="0">
                    <a:solidFill>
                      <a:srgbClr val="FFFF00"/>
                    </a:solidFill>
                    <a:latin typeface="Calibri"/>
                  </a:rPr>
                  <a:t>AV</a:t>
                </a:r>
                <a:r>
                  <a:rPr lang="en-US" sz="3200" kern="0" baseline="-25000" dirty="0" smtClean="0">
                    <a:solidFill>
                      <a:srgbClr val="FFFF00"/>
                    </a:solidFill>
                    <a:latin typeface="Calibri"/>
                  </a:rPr>
                  <a:t>DD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008878" y="4198831"/>
                <a:ext cx="90441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sz="3200" kern="0" dirty="0" smtClean="0">
                    <a:solidFill>
                      <a:srgbClr val="FFFF00"/>
                    </a:solidFill>
                    <a:latin typeface="Calibri"/>
                  </a:rPr>
                  <a:t>AV</a:t>
                </a:r>
                <a:r>
                  <a:rPr lang="en-US" sz="3200" kern="0" baseline="-25000" dirty="0" smtClean="0">
                    <a:solidFill>
                      <a:srgbClr val="FFFF00"/>
                    </a:solidFill>
                    <a:latin typeface="Calibri"/>
                  </a:rPr>
                  <a:t>SS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728179" y="1903358"/>
                <a:ext cx="100700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sz="3200" kern="0" dirty="0" smtClean="0">
                    <a:solidFill>
                      <a:srgbClr val="FFFF00"/>
                    </a:solidFill>
                    <a:latin typeface="Calibri"/>
                  </a:rPr>
                  <a:t>DV</a:t>
                </a:r>
                <a:r>
                  <a:rPr lang="en-US" sz="3200" kern="0" baseline="-25000" dirty="0" smtClean="0">
                    <a:solidFill>
                      <a:srgbClr val="FFFF00"/>
                    </a:solidFill>
                    <a:latin typeface="Calibri"/>
                  </a:rPr>
                  <a:t>DD</a:t>
                </a:r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>
                <a:off x="1640366" y="3884612"/>
                <a:ext cx="1447800" cy="1588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FF00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33" name="TextBox 32"/>
              <p:cNvSpPr txBox="1"/>
              <p:nvPr/>
            </p:nvSpPr>
            <p:spPr>
              <a:xfrm>
                <a:off x="1138189" y="2195748"/>
                <a:ext cx="2178690" cy="5847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3200" kern="0" dirty="0" err="1" smtClean="0">
                    <a:solidFill>
                      <a:srgbClr val="FFFF00"/>
                    </a:solidFill>
                    <a:latin typeface="Calibri"/>
                  </a:rPr>
                  <a:t>V</a:t>
                </a:r>
                <a:r>
                  <a:rPr lang="en-US" sz="3200" kern="0" baseline="-25000" dirty="0" err="1" smtClean="0">
                    <a:solidFill>
                      <a:srgbClr val="FFFF00"/>
                    </a:solidFill>
                    <a:latin typeface="Calibri"/>
                  </a:rPr>
                  <a:t>icm</a:t>
                </a:r>
                <a:r>
                  <a:rPr lang="en-US" sz="3200" kern="0" dirty="0" err="1" smtClean="0">
                    <a:solidFill>
                      <a:srgbClr val="FFFF00"/>
                    </a:solidFill>
                    <a:latin typeface="Calibri"/>
                  </a:rPr>
                  <a:t>+V</a:t>
                </a:r>
                <a:r>
                  <a:rPr lang="en-US" sz="3200" kern="0" baseline="-25000" dirty="0" err="1" smtClean="0">
                    <a:solidFill>
                      <a:srgbClr val="FFFF00"/>
                    </a:solidFill>
                    <a:latin typeface="Calibri"/>
                  </a:rPr>
                  <a:t>id</a:t>
                </a:r>
                <a:r>
                  <a:rPr lang="en-US" sz="3200" kern="0" dirty="0" smtClean="0">
                    <a:solidFill>
                      <a:srgbClr val="FFFF00"/>
                    </a:solidFill>
                    <a:latin typeface="Calibri"/>
                  </a:rPr>
                  <a:t>/2</a:t>
                </a:r>
              </a:p>
            </p:txBody>
          </p:sp>
          <p:cxnSp>
            <p:nvCxnSpPr>
              <p:cNvPr id="35" name="Straight Arrow Connector 34"/>
              <p:cNvCxnSpPr/>
              <p:nvPr/>
            </p:nvCxnSpPr>
            <p:spPr>
              <a:xfrm>
                <a:off x="1649891" y="3352800"/>
                <a:ext cx="762000" cy="3176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FF00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36" name="TextBox 35"/>
              <p:cNvSpPr txBox="1"/>
              <p:nvPr/>
            </p:nvSpPr>
            <p:spPr>
              <a:xfrm>
                <a:off x="1224860" y="3082411"/>
                <a:ext cx="101181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sz="3200" kern="0" dirty="0" err="1" smtClean="0">
                    <a:solidFill>
                      <a:srgbClr val="FFFF00"/>
                    </a:solidFill>
                    <a:latin typeface="Calibri"/>
                  </a:rPr>
                  <a:t>V</a:t>
                </a:r>
                <a:r>
                  <a:rPr lang="en-US" sz="3200" kern="0" baseline="-25000" dirty="0" err="1" smtClean="0">
                    <a:solidFill>
                      <a:srgbClr val="FFFF00"/>
                    </a:solidFill>
                    <a:latin typeface="Calibri"/>
                  </a:rPr>
                  <a:t>noise</a:t>
                </a:r>
                <a:endParaRPr lang="en-US" sz="3200" kern="0" baseline="-25000" dirty="0" smtClean="0">
                  <a:solidFill>
                    <a:srgbClr val="FFFF00"/>
                  </a:solidFill>
                  <a:latin typeface="Calibri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106869" y="4286753"/>
              <a:ext cx="217869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3200" kern="0" dirty="0" err="1" smtClean="0">
                  <a:solidFill>
                    <a:srgbClr val="FFFF00"/>
                  </a:solidFill>
                  <a:latin typeface="Calibri"/>
                </a:rPr>
                <a:t>V</a:t>
              </a:r>
              <a:r>
                <a:rPr lang="en-US" sz="3200" kern="0" baseline="-25000" dirty="0" err="1" smtClean="0">
                  <a:solidFill>
                    <a:srgbClr val="FFFF00"/>
                  </a:solidFill>
                  <a:latin typeface="Calibri"/>
                </a:rPr>
                <a:t>icm</a:t>
              </a:r>
              <a:r>
                <a:rPr lang="en-US" sz="3200" kern="0" dirty="0" err="1">
                  <a:solidFill>
                    <a:srgbClr val="FFFF00"/>
                  </a:solidFill>
                  <a:latin typeface="Calibri"/>
                </a:rPr>
                <a:t>-</a:t>
              </a:r>
              <a:r>
                <a:rPr lang="en-US" sz="3200" kern="0" dirty="0" smtClean="0">
                  <a:solidFill>
                    <a:srgbClr val="FFFF00"/>
                  </a:solidFill>
                  <a:latin typeface="Calibri"/>
                </a:rPr>
                <a:t>V</a:t>
              </a:r>
              <a:r>
                <a:rPr lang="en-US" sz="3200" kern="0" baseline="-25000" dirty="0" smtClean="0">
                  <a:solidFill>
                    <a:srgbClr val="FFFF00"/>
                  </a:solidFill>
                  <a:latin typeface="Calibri"/>
                </a:rPr>
                <a:t>id</a:t>
              </a:r>
              <a:r>
                <a:rPr lang="en-US" sz="3200" kern="0" dirty="0" smtClean="0">
                  <a:solidFill>
                    <a:srgbClr val="FFFF00"/>
                  </a:solidFill>
                  <a:latin typeface="Calibri"/>
                </a:rPr>
                <a:t>/2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559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1617"/>
            <a:ext cx="9058938" cy="804047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851" y="1190847"/>
            <a:ext cx="8189434" cy="5112971"/>
          </a:xfrm>
        </p:spPr>
        <p:txBody>
          <a:bodyPr/>
          <a:lstStyle/>
          <a:p>
            <a:r>
              <a:rPr lang="en-US" dirty="0" smtClean="0"/>
              <a:t>All input can cause response at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out</a:t>
            </a:r>
            <a:endParaRPr lang="en-US" baseline="-25000" dirty="0" smtClean="0"/>
          </a:p>
          <a:p>
            <a:r>
              <a:rPr lang="en-US" dirty="0" smtClean="0"/>
              <a:t>Since ADC </a:t>
            </a:r>
            <a:r>
              <a:rPr lang="en-US" dirty="0"/>
              <a:t>is </a:t>
            </a:r>
            <a:r>
              <a:rPr lang="en-US" dirty="0" smtClean="0"/>
              <a:t>ratio-metric, ignore </a:t>
            </a:r>
            <a:r>
              <a:rPr lang="en-US" dirty="0" err="1"/>
              <a:t>V</a:t>
            </a:r>
            <a:r>
              <a:rPr lang="en-US" baseline="-25000" dirty="0" err="1"/>
              <a:t>refp</a:t>
            </a:r>
            <a:r>
              <a:rPr lang="en-US" dirty="0"/>
              <a:t>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refn</a:t>
            </a:r>
            <a:endParaRPr lang="en-US" dirty="0" smtClean="0"/>
          </a:p>
          <a:p>
            <a:r>
              <a:rPr lang="en-US" dirty="0" smtClean="0"/>
              <a:t>Ideally, the interpreted output should be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But actually, we have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459809" cy="457200"/>
          </a:xfrm>
        </p:spPr>
        <p:txBody>
          <a:bodyPr/>
          <a:lstStyle/>
          <a:p>
            <a:fld id="{FF0A85AC-FF67-4712-9E78-3B2D8AA5FAD7}" type="slidenum">
              <a:rPr lang="en-US" smtClean="0"/>
              <a:pPr/>
              <a:t>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627626" y="3358776"/>
                <a:ext cx="371700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𝑜𝑢𝑡</m:t>
                          </m:r>
                        </m:sub>
                      </m:sSub>
                      <m:r>
                        <a:rPr lang="en-US" sz="3200" b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sz="3200" b="1" i="1">
                          <a:solidFill>
                            <a:srgbClr val="FFFF00"/>
                          </a:solidFill>
                        </a:rPr>
                        <m:t> </m:t>
                      </m:r>
                      <m:sSub>
                        <m:sSubPr>
                          <m:ctrlPr>
                            <a:rPr lang="en-US" sz="32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𝑖𝑑</m:t>
                          </m:r>
                        </m:sub>
                      </m:sSub>
                      <m:r>
                        <a:rPr lang="en-US" sz="3200" b="1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b="1" i="1">
                          <a:solidFill>
                            <a:srgbClr val="FFFF00"/>
                          </a:solidFill>
                          <a:latin typeface="Cambria Math"/>
                        </a:rPr>
                        <m:t>𝑄</m:t>
                      </m:r>
                      <m:r>
                        <a:rPr lang="en-US" sz="3200" b="1">
                          <a:solidFill>
                            <a:srgbClr val="FFFF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3200" b="1" i="1">
                          <a:solidFill>
                            <a:srgbClr val="FFFF00"/>
                          </a:solidFill>
                          <a:latin typeface="Cambria Math"/>
                        </a:rPr>
                        <m:t>𝐸</m:t>
                      </m:r>
                      <m:r>
                        <a:rPr lang="en-US" sz="3200" b="1">
                          <a:solidFill>
                            <a:srgbClr val="FFFF00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sz="32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626" y="3358776"/>
                <a:ext cx="3717008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5061" y="5476831"/>
                <a:ext cx="905893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3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𝑜𝑢𝑡</m:t>
                              </m:r>
                            </m:sub>
                          </m:sSub>
                          <m:r>
                            <a:rPr lang="en-US" sz="3200" b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m:rPr>
                              <m:nor/>
                            </m:rPr>
                            <a:rPr lang="en-US" sz="3200" b="1" i="1">
                              <a:solidFill>
                                <a:srgbClr val="FFFF00"/>
                              </a:solidFill>
                            </a:rPr>
                            <m:t> </m:t>
                          </m:r>
                          <m:r>
                            <a:rPr lang="en-US" sz="3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𝑓</m:t>
                          </m:r>
                          <m:r>
                            <a:rPr lang="en-US" sz="3200" b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2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𝑖𝑑</m:t>
                              </m:r>
                            </m:sub>
                          </m:sSub>
                          <m:r>
                            <a:rPr lang="en-US" sz="3200" b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32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𝑖𝑐𝑚</m:t>
                              </m:r>
                            </m:sub>
                          </m:sSub>
                          <m:r>
                            <a:rPr lang="en-US" sz="3200" b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32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𝑛𝑜𝑖𝑠𝑒</m:t>
                              </m:r>
                            </m:sub>
                          </m:sSub>
                          <m:r>
                            <a:rPr lang="en-US" sz="3200" b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3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32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𝐷𝐷</m:t>
                              </m:r>
                            </m:sub>
                          </m:sSub>
                          <m:r>
                            <a:rPr lang="en-US" sz="3200" b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3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32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𝑆𝑆</m:t>
                              </m:r>
                            </m:sub>
                          </m:sSub>
                          <m:r>
                            <a:rPr lang="en-US" sz="3200" b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3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𝐷</m:t>
                          </m:r>
                          <m:sSub>
                            <m:sSubPr>
                              <m:ctrlPr>
                                <a:rPr lang="en-US" sz="32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𝐷𝐷</m:t>
                              </m:r>
                            </m:sub>
                          </m:sSub>
                          <m:r>
                            <a:rPr lang="en-US" sz="3200" b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,⋯</m:t>
                          </m:r>
                        </m:e>
                      </m:d>
                    </m:oMath>
                  </m:oMathPara>
                </a14:m>
                <a:endParaRPr lang="en-US" sz="32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61" y="5476831"/>
                <a:ext cx="9058939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415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850" y="1190848"/>
            <a:ext cx="8266331" cy="1339702"/>
          </a:xfrm>
        </p:spPr>
        <p:txBody>
          <a:bodyPr/>
          <a:lstStyle/>
          <a:p>
            <a:r>
              <a:rPr lang="en-US" dirty="0" smtClean="0"/>
              <a:t>State of the art ADC testing:</a:t>
            </a:r>
          </a:p>
          <a:p>
            <a:pPr lvl="1"/>
            <a:r>
              <a:rPr lang="en-US" sz="2800" dirty="0" smtClean="0"/>
              <a:t>Sequentially apply stimuli, measure </a:t>
            </a:r>
            <a:r>
              <a:rPr lang="en-US" sz="2800" dirty="0" err="1" smtClean="0"/>
              <a:t>D</a:t>
            </a:r>
            <a:r>
              <a:rPr lang="en-US" sz="2800" baseline="-25000" dirty="0" err="1" smtClean="0"/>
              <a:t>out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464127" cy="457200"/>
          </a:xfrm>
        </p:spPr>
        <p:txBody>
          <a:bodyPr/>
          <a:lstStyle/>
          <a:p>
            <a:fld id="{FF0A85AC-FF67-4712-9E78-3B2D8AA5FAD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Pentagon 7"/>
          <p:cNvSpPr/>
          <p:nvPr/>
        </p:nvSpPr>
        <p:spPr>
          <a:xfrm flipH="1">
            <a:off x="3464314" y="3811204"/>
            <a:ext cx="2667000" cy="1676400"/>
          </a:xfrm>
          <a:prstGeom prst="homePlate">
            <a:avLst>
              <a:gd name="adj" fmla="val 65171"/>
            </a:avLst>
          </a:prstGeom>
          <a:solidFill>
            <a:srgbClr val="4F81BD"/>
          </a:solidFill>
          <a:ln w="25400" cap="flat" cmpd="sng" algn="ctr">
            <a:solidFill>
              <a:srgbClr val="FFFF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sz="6000" kern="0" dirty="0" smtClean="0">
                <a:solidFill>
                  <a:prstClr val="white"/>
                </a:solidFill>
                <a:latin typeface="Calibri"/>
              </a:rPr>
              <a:t>ADC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02314" y="4116004"/>
            <a:ext cx="1447800" cy="1588"/>
          </a:xfrm>
          <a:prstGeom prst="straightConnector1">
            <a:avLst/>
          </a:prstGeom>
          <a:noFill/>
          <a:ln w="28575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>
          <a:xfrm>
            <a:off x="6131314" y="4649404"/>
            <a:ext cx="762000" cy="1588"/>
          </a:xfrm>
          <a:prstGeom prst="straightConnector1">
            <a:avLst/>
          </a:prstGeom>
          <a:noFill/>
          <a:ln w="28575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>
          <a:xfrm flipH="1">
            <a:off x="5064514" y="3354004"/>
            <a:ext cx="1588" cy="458788"/>
          </a:xfrm>
          <a:prstGeom prst="straightConnector1">
            <a:avLst/>
          </a:prstGeom>
          <a:noFill/>
          <a:ln w="28575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>
          <a:xfrm>
            <a:off x="5750314" y="3354004"/>
            <a:ext cx="0" cy="458788"/>
          </a:xfrm>
          <a:prstGeom prst="straightConnector1">
            <a:avLst/>
          </a:prstGeom>
          <a:noFill/>
          <a:ln w="28575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>
          <a:xfrm flipV="1">
            <a:off x="5066102" y="5487604"/>
            <a:ext cx="0" cy="419100"/>
          </a:xfrm>
          <a:prstGeom prst="straightConnector1">
            <a:avLst/>
          </a:prstGeom>
          <a:noFill/>
          <a:ln w="28575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171833" y="4064629"/>
            <a:ext cx="817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3200" kern="0" dirty="0" err="1" smtClean="0">
                <a:solidFill>
                  <a:srgbClr val="FFFF00"/>
                </a:solidFill>
                <a:latin typeface="Calibri"/>
              </a:rPr>
              <a:t>D</a:t>
            </a:r>
            <a:r>
              <a:rPr lang="en-US" sz="3200" kern="0" baseline="-25000" dirty="0" err="1" smtClean="0">
                <a:solidFill>
                  <a:srgbClr val="FFFF00"/>
                </a:solidFill>
                <a:latin typeface="Calibri"/>
              </a:rPr>
              <a:t>out</a:t>
            </a:r>
            <a:endParaRPr lang="en-US" sz="3200" kern="0" baseline="-25000" dirty="0" smtClean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6067" y="3199963"/>
            <a:ext cx="9909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3200" kern="0" dirty="0" smtClean="0">
                <a:solidFill>
                  <a:srgbClr val="FFFF00"/>
                </a:solidFill>
                <a:latin typeface="Calibri"/>
              </a:rPr>
              <a:t>AV</a:t>
            </a:r>
            <a:r>
              <a:rPr lang="en-US" sz="3200" kern="0" baseline="-25000" dirty="0" smtClean="0">
                <a:solidFill>
                  <a:srgbClr val="FFFF00"/>
                </a:solidFill>
                <a:latin typeface="Calibri"/>
              </a:rPr>
              <a:t>DD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70826" y="5495435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3200" kern="0" dirty="0" smtClean="0">
                <a:solidFill>
                  <a:srgbClr val="FFFF00"/>
                </a:solidFill>
                <a:latin typeface="Calibri"/>
              </a:rPr>
              <a:t>AV</a:t>
            </a:r>
            <a:r>
              <a:rPr lang="en-US" sz="3200" kern="0" baseline="-25000" dirty="0" smtClean="0">
                <a:solidFill>
                  <a:srgbClr val="FFFF00"/>
                </a:solidFill>
                <a:latin typeface="Calibri"/>
              </a:rPr>
              <a:t>SS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90127" y="3199962"/>
            <a:ext cx="10070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3200" kern="0" dirty="0" smtClean="0">
                <a:solidFill>
                  <a:srgbClr val="FFFF00"/>
                </a:solidFill>
                <a:latin typeface="Calibri"/>
              </a:rPr>
              <a:t>DV</a:t>
            </a:r>
            <a:r>
              <a:rPr lang="en-US" sz="3200" kern="0" baseline="-25000" dirty="0" smtClean="0">
                <a:solidFill>
                  <a:srgbClr val="FFFF00"/>
                </a:solidFill>
                <a:latin typeface="Calibri"/>
              </a:rPr>
              <a:t>DD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702314" y="5181216"/>
            <a:ext cx="1447800" cy="1588"/>
          </a:xfrm>
          <a:prstGeom prst="straightConnector1">
            <a:avLst/>
          </a:prstGeom>
          <a:noFill/>
          <a:ln w="28575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>
          <a:xfrm>
            <a:off x="2711839" y="4649404"/>
            <a:ext cx="762000" cy="3176"/>
          </a:xfrm>
          <a:prstGeom prst="straightConnector1">
            <a:avLst/>
          </a:prstGeom>
          <a:noFill/>
          <a:ln w="28575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grpSp>
        <p:nvGrpSpPr>
          <p:cNvPr id="40" name="Group 39"/>
          <p:cNvGrpSpPr/>
          <p:nvPr/>
        </p:nvGrpSpPr>
        <p:grpSpPr>
          <a:xfrm>
            <a:off x="3943639" y="2870440"/>
            <a:ext cx="1107150" cy="366562"/>
            <a:chOff x="3291863" y="2714792"/>
            <a:chExt cx="1107150" cy="366562"/>
          </a:xfrm>
        </p:grpSpPr>
        <p:cxnSp>
          <p:nvCxnSpPr>
            <p:cNvPr id="25" name="Elbow Connector 24"/>
            <p:cNvCxnSpPr/>
            <p:nvPr/>
          </p:nvCxnSpPr>
          <p:spPr bwMode="auto">
            <a:xfrm flipV="1">
              <a:off x="3291863" y="2721935"/>
              <a:ext cx="559504" cy="359403"/>
            </a:xfrm>
            <a:prstGeom prst="bentConnector3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3848986" y="2714792"/>
              <a:ext cx="0" cy="36656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Elbow Connector 36"/>
            <p:cNvCxnSpPr/>
            <p:nvPr/>
          </p:nvCxnSpPr>
          <p:spPr bwMode="auto">
            <a:xfrm flipV="1">
              <a:off x="3839509" y="2721951"/>
              <a:ext cx="559504" cy="359403"/>
            </a:xfrm>
            <a:prstGeom prst="bentConnector3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5633063" y="2876920"/>
            <a:ext cx="1107150" cy="366562"/>
            <a:chOff x="3291863" y="2714792"/>
            <a:chExt cx="1107150" cy="366562"/>
          </a:xfrm>
        </p:grpSpPr>
        <p:cxnSp>
          <p:nvCxnSpPr>
            <p:cNvPr id="42" name="Elbow Connector 41"/>
            <p:cNvCxnSpPr/>
            <p:nvPr/>
          </p:nvCxnSpPr>
          <p:spPr bwMode="auto">
            <a:xfrm flipV="1">
              <a:off x="3291863" y="2721935"/>
              <a:ext cx="559504" cy="359403"/>
            </a:xfrm>
            <a:prstGeom prst="bentConnector3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3848986" y="2714792"/>
              <a:ext cx="0" cy="36656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Elbow Connector 43"/>
            <p:cNvCxnSpPr/>
            <p:nvPr/>
          </p:nvCxnSpPr>
          <p:spPr bwMode="auto">
            <a:xfrm flipV="1">
              <a:off x="3839509" y="2721951"/>
              <a:ext cx="559504" cy="359403"/>
            </a:xfrm>
            <a:prstGeom prst="bentConnector3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4969458" y="6138138"/>
            <a:ext cx="1107150" cy="366562"/>
            <a:chOff x="3291863" y="2714792"/>
            <a:chExt cx="1107150" cy="366562"/>
          </a:xfrm>
        </p:grpSpPr>
        <p:cxnSp>
          <p:nvCxnSpPr>
            <p:cNvPr id="46" name="Elbow Connector 45"/>
            <p:cNvCxnSpPr/>
            <p:nvPr/>
          </p:nvCxnSpPr>
          <p:spPr bwMode="auto">
            <a:xfrm flipV="1">
              <a:off x="3291863" y="2721935"/>
              <a:ext cx="559504" cy="359403"/>
            </a:xfrm>
            <a:prstGeom prst="bentConnector3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3848986" y="2714792"/>
              <a:ext cx="0" cy="36656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Elbow Connector 47"/>
            <p:cNvCxnSpPr/>
            <p:nvPr/>
          </p:nvCxnSpPr>
          <p:spPr bwMode="auto">
            <a:xfrm flipV="1">
              <a:off x="3839509" y="2721951"/>
              <a:ext cx="559504" cy="359403"/>
            </a:xfrm>
            <a:prstGeom prst="bentConnector3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9" name="Group 48"/>
          <p:cNvGrpSpPr/>
          <p:nvPr/>
        </p:nvGrpSpPr>
        <p:grpSpPr>
          <a:xfrm>
            <a:off x="866456" y="4357016"/>
            <a:ext cx="1107150" cy="366562"/>
            <a:chOff x="3291863" y="2714792"/>
            <a:chExt cx="1107150" cy="366562"/>
          </a:xfrm>
        </p:grpSpPr>
        <p:cxnSp>
          <p:nvCxnSpPr>
            <p:cNvPr id="50" name="Elbow Connector 49"/>
            <p:cNvCxnSpPr/>
            <p:nvPr/>
          </p:nvCxnSpPr>
          <p:spPr bwMode="auto">
            <a:xfrm flipV="1">
              <a:off x="3291863" y="2721935"/>
              <a:ext cx="559504" cy="359403"/>
            </a:xfrm>
            <a:prstGeom prst="bentConnector3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3848986" y="2714792"/>
              <a:ext cx="0" cy="36656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Elbow Connector 51"/>
            <p:cNvCxnSpPr/>
            <p:nvPr/>
          </p:nvCxnSpPr>
          <p:spPr bwMode="auto">
            <a:xfrm flipV="1">
              <a:off x="3839509" y="2721951"/>
              <a:ext cx="559504" cy="359403"/>
            </a:xfrm>
            <a:prstGeom prst="bentConnector3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3" name="Rectangle 52"/>
          <p:cNvSpPr/>
          <p:nvPr/>
        </p:nvSpPr>
        <p:spPr>
          <a:xfrm>
            <a:off x="75672" y="4282266"/>
            <a:ext cx="734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0" dirty="0" err="1">
                <a:solidFill>
                  <a:srgbClr val="FFFF00"/>
                </a:solidFill>
                <a:latin typeface="Calibri"/>
              </a:rPr>
              <a:t>V</a:t>
            </a:r>
            <a:r>
              <a:rPr lang="en-US" sz="2800" kern="0" baseline="-25000" dirty="0" err="1">
                <a:solidFill>
                  <a:srgbClr val="FFFF00"/>
                </a:solidFill>
                <a:latin typeface="Calibri"/>
              </a:rPr>
              <a:t>icm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5400" y="3277145"/>
            <a:ext cx="10486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0" dirty="0" smtClean="0">
                <a:solidFill>
                  <a:srgbClr val="FFFF00"/>
                </a:solidFill>
                <a:latin typeface="Calibri"/>
              </a:rPr>
              <a:t>AC V</a:t>
            </a:r>
            <a:r>
              <a:rPr lang="en-US" sz="2800" kern="0" baseline="-25000" dirty="0" smtClean="0">
                <a:solidFill>
                  <a:srgbClr val="FFFF00"/>
                </a:solidFill>
                <a:latin typeface="Calibri"/>
              </a:rPr>
              <a:t>id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5672" y="5435544"/>
            <a:ext cx="1061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0" dirty="0">
                <a:solidFill>
                  <a:srgbClr val="FFFF00"/>
                </a:solidFill>
                <a:latin typeface="Calibri"/>
              </a:rPr>
              <a:t>D</a:t>
            </a:r>
            <a:r>
              <a:rPr lang="en-US" sz="2800" kern="0" dirty="0" smtClean="0">
                <a:solidFill>
                  <a:srgbClr val="FFFF00"/>
                </a:solidFill>
                <a:latin typeface="Calibri"/>
              </a:rPr>
              <a:t>C V</a:t>
            </a:r>
            <a:r>
              <a:rPr lang="en-US" sz="2800" kern="0" baseline="-25000" dirty="0" smtClean="0">
                <a:solidFill>
                  <a:srgbClr val="FFFF00"/>
                </a:solidFill>
                <a:latin typeface="Calibri"/>
              </a:rPr>
              <a:t>id</a:t>
            </a:r>
            <a:endParaRPr lang="en-US" sz="2800" b="1" dirty="0">
              <a:solidFill>
                <a:srgbClr val="000000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1077563" y="5452462"/>
            <a:ext cx="1260912" cy="660243"/>
            <a:chOff x="866456" y="5878908"/>
            <a:chExt cx="1260912" cy="660243"/>
          </a:xfrm>
        </p:grpSpPr>
        <p:cxnSp>
          <p:nvCxnSpPr>
            <p:cNvPr id="57" name="Elbow Connector 56"/>
            <p:cNvCxnSpPr/>
            <p:nvPr/>
          </p:nvCxnSpPr>
          <p:spPr bwMode="auto">
            <a:xfrm flipV="1">
              <a:off x="866456" y="6457569"/>
              <a:ext cx="194112" cy="81582"/>
            </a:xfrm>
            <a:prstGeom prst="bentConnector3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Elbow Connector 57"/>
            <p:cNvCxnSpPr/>
            <p:nvPr/>
          </p:nvCxnSpPr>
          <p:spPr bwMode="auto">
            <a:xfrm flipV="1">
              <a:off x="1018856" y="6375438"/>
              <a:ext cx="194112" cy="81582"/>
            </a:xfrm>
            <a:prstGeom prst="bentConnector3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Elbow Connector 58"/>
            <p:cNvCxnSpPr/>
            <p:nvPr/>
          </p:nvCxnSpPr>
          <p:spPr bwMode="auto">
            <a:xfrm flipV="1">
              <a:off x="1171256" y="6290926"/>
              <a:ext cx="194112" cy="81582"/>
            </a:xfrm>
            <a:prstGeom prst="bentConnector3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0" name="Elbow Connector 59"/>
            <p:cNvCxnSpPr/>
            <p:nvPr/>
          </p:nvCxnSpPr>
          <p:spPr bwMode="auto">
            <a:xfrm flipV="1">
              <a:off x="1323656" y="6208795"/>
              <a:ext cx="194112" cy="81582"/>
            </a:xfrm>
            <a:prstGeom prst="bentConnector3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Elbow Connector 60"/>
            <p:cNvCxnSpPr/>
            <p:nvPr/>
          </p:nvCxnSpPr>
          <p:spPr bwMode="auto">
            <a:xfrm flipV="1">
              <a:off x="1476056" y="6125301"/>
              <a:ext cx="194112" cy="81582"/>
            </a:xfrm>
            <a:prstGeom prst="bentConnector3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Elbow Connector 61"/>
            <p:cNvCxnSpPr/>
            <p:nvPr/>
          </p:nvCxnSpPr>
          <p:spPr bwMode="auto">
            <a:xfrm flipV="1">
              <a:off x="1628456" y="6043170"/>
              <a:ext cx="194112" cy="81582"/>
            </a:xfrm>
            <a:prstGeom prst="bentConnector3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3" name="Elbow Connector 62"/>
            <p:cNvCxnSpPr/>
            <p:nvPr/>
          </p:nvCxnSpPr>
          <p:spPr bwMode="auto">
            <a:xfrm flipV="1">
              <a:off x="1780856" y="5961039"/>
              <a:ext cx="194112" cy="81582"/>
            </a:xfrm>
            <a:prstGeom prst="bentConnector3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4" name="Elbow Connector 63"/>
            <p:cNvCxnSpPr/>
            <p:nvPr/>
          </p:nvCxnSpPr>
          <p:spPr bwMode="auto">
            <a:xfrm flipV="1">
              <a:off x="1933256" y="5878908"/>
              <a:ext cx="194112" cy="81582"/>
            </a:xfrm>
            <a:prstGeom prst="bentConnector3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75" name="Group 74"/>
          <p:cNvGrpSpPr/>
          <p:nvPr/>
        </p:nvGrpSpPr>
        <p:grpSpPr>
          <a:xfrm>
            <a:off x="1309656" y="3277145"/>
            <a:ext cx="876419" cy="709450"/>
            <a:chOff x="1325710" y="2866595"/>
            <a:chExt cx="876419" cy="709450"/>
          </a:xfrm>
        </p:grpSpPr>
        <p:grpSp>
          <p:nvGrpSpPr>
            <p:cNvPr id="68" name="Group 67"/>
            <p:cNvGrpSpPr/>
            <p:nvPr/>
          </p:nvGrpSpPr>
          <p:grpSpPr>
            <a:xfrm>
              <a:off x="1325710" y="2866595"/>
              <a:ext cx="438503" cy="706606"/>
              <a:chOff x="1325711" y="2866595"/>
              <a:chExt cx="873945" cy="706606"/>
            </a:xfrm>
          </p:grpSpPr>
          <p:sp>
            <p:nvSpPr>
              <p:cNvPr id="66" name="Freeform 65"/>
              <p:cNvSpPr/>
              <p:nvPr/>
            </p:nvSpPr>
            <p:spPr bwMode="auto">
              <a:xfrm>
                <a:off x="1325711" y="2866595"/>
                <a:ext cx="438503" cy="359297"/>
              </a:xfrm>
              <a:custGeom>
                <a:avLst/>
                <a:gdLst>
                  <a:gd name="connsiteX0" fmla="*/ 0 w 455500"/>
                  <a:gd name="connsiteY0" fmla="*/ 305827 h 319424"/>
                  <a:gd name="connsiteX1" fmla="*/ 74783 w 455500"/>
                  <a:gd name="connsiteY1" fmla="*/ 139264 h 319424"/>
                  <a:gd name="connsiteX2" fmla="*/ 169963 w 455500"/>
                  <a:gd name="connsiteY2" fmla="*/ 27088 h 319424"/>
                  <a:gd name="connsiteX3" fmla="*/ 275340 w 455500"/>
                  <a:gd name="connsiteY3" fmla="*/ 3294 h 319424"/>
                  <a:gd name="connsiteX4" fmla="*/ 363720 w 455500"/>
                  <a:gd name="connsiteY4" fmla="*/ 81476 h 319424"/>
                  <a:gd name="connsiteX5" fmla="*/ 455500 w 455500"/>
                  <a:gd name="connsiteY5" fmla="*/ 319424 h 319424"/>
                  <a:gd name="connsiteX0" fmla="*/ 0 w 438503"/>
                  <a:gd name="connsiteY0" fmla="*/ 312625 h 319424"/>
                  <a:gd name="connsiteX1" fmla="*/ 57786 w 438503"/>
                  <a:gd name="connsiteY1" fmla="*/ 139264 h 319424"/>
                  <a:gd name="connsiteX2" fmla="*/ 152966 w 438503"/>
                  <a:gd name="connsiteY2" fmla="*/ 27088 h 319424"/>
                  <a:gd name="connsiteX3" fmla="*/ 258343 w 438503"/>
                  <a:gd name="connsiteY3" fmla="*/ 3294 h 319424"/>
                  <a:gd name="connsiteX4" fmla="*/ 346723 w 438503"/>
                  <a:gd name="connsiteY4" fmla="*/ 81476 h 319424"/>
                  <a:gd name="connsiteX5" fmla="*/ 438503 w 438503"/>
                  <a:gd name="connsiteY5" fmla="*/ 319424 h 319424"/>
                  <a:gd name="connsiteX0" fmla="*/ 0 w 438503"/>
                  <a:gd name="connsiteY0" fmla="*/ 312625 h 319424"/>
                  <a:gd name="connsiteX1" fmla="*/ 57786 w 438503"/>
                  <a:gd name="connsiteY1" fmla="*/ 139264 h 319424"/>
                  <a:gd name="connsiteX2" fmla="*/ 152966 w 438503"/>
                  <a:gd name="connsiteY2" fmla="*/ 27088 h 319424"/>
                  <a:gd name="connsiteX3" fmla="*/ 258343 w 438503"/>
                  <a:gd name="connsiteY3" fmla="*/ 3294 h 319424"/>
                  <a:gd name="connsiteX4" fmla="*/ 346723 w 438503"/>
                  <a:gd name="connsiteY4" fmla="*/ 81476 h 319424"/>
                  <a:gd name="connsiteX5" fmla="*/ 438503 w 438503"/>
                  <a:gd name="connsiteY5" fmla="*/ 319424 h 319424"/>
                  <a:gd name="connsiteX0" fmla="*/ 0 w 438503"/>
                  <a:gd name="connsiteY0" fmla="*/ 312625 h 319424"/>
                  <a:gd name="connsiteX1" fmla="*/ 57786 w 438503"/>
                  <a:gd name="connsiteY1" fmla="*/ 139264 h 319424"/>
                  <a:gd name="connsiteX2" fmla="*/ 152966 w 438503"/>
                  <a:gd name="connsiteY2" fmla="*/ 27088 h 319424"/>
                  <a:gd name="connsiteX3" fmla="*/ 258343 w 438503"/>
                  <a:gd name="connsiteY3" fmla="*/ 3294 h 319424"/>
                  <a:gd name="connsiteX4" fmla="*/ 346723 w 438503"/>
                  <a:gd name="connsiteY4" fmla="*/ 81476 h 319424"/>
                  <a:gd name="connsiteX5" fmla="*/ 438503 w 438503"/>
                  <a:gd name="connsiteY5" fmla="*/ 319424 h 319424"/>
                  <a:gd name="connsiteX0" fmla="*/ 0 w 438503"/>
                  <a:gd name="connsiteY0" fmla="*/ 312625 h 319424"/>
                  <a:gd name="connsiteX1" fmla="*/ 57786 w 438503"/>
                  <a:gd name="connsiteY1" fmla="*/ 139264 h 319424"/>
                  <a:gd name="connsiteX2" fmla="*/ 152966 w 438503"/>
                  <a:gd name="connsiteY2" fmla="*/ 27088 h 319424"/>
                  <a:gd name="connsiteX3" fmla="*/ 258343 w 438503"/>
                  <a:gd name="connsiteY3" fmla="*/ 3294 h 319424"/>
                  <a:gd name="connsiteX4" fmla="*/ 346723 w 438503"/>
                  <a:gd name="connsiteY4" fmla="*/ 81476 h 319424"/>
                  <a:gd name="connsiteX5" fmla="*/ 438503 w 438503"/>
                  <a:gd name="connsiteY5" fmla="*/ 319424 h 319424"/>
                  <a:gd name="connsiteX0" fmla="*/ 0 w 438503"/>
                  <a:gd name="connsiteY0" fmla="*/ 312625 h 319424"/>
                  <a:gd name="connsiteX1" fmla="*/ 57786 w 438503"/>
                  <a:gd name="connsiteY1" fmla="*/ 139264 h 319424"/>
                  <a:gd name="connsiteX2" fmla="*/ 152966 w 438503"/>
                  <a:gd name="connsiteY2" fmla="*/ 27088 h 319424"/>
                  <a:gd name="connsiteX3" fmla="*/ 258343 w 438503"/>
                  <a:gd name="connsiteY3" fmla="*/ 3294 h 319424"/>
                  <a:gd name="connsiteX4" fmla="*/ 346723 w 438503"/>
                  <a:gd name="connsiteY4" fmla="*/ 81476 h 319424"/>
                  <a:gd name="connsiteX5" fmla="*/ 438503 w 438503"/>
                  <a:gd name="connsiteY5" fmla="*/ 319424 h 319424"/>
                  <a:gd name="connsiteX0" fmla="*/ 0 w 438503"/>
                  <a:gd name="connsiteY0" fmla="*/ 312205 h 319004"/>
                  <a:gd name="connsiteX1" fmla="*/ 78182 w 438503"/>
                  <a:gd name="connsiteY1" fmla="*/ 118448 h 319004"/>
                  <a:gd name="connsiteX2" fmla="*/ 152966 w 438503"/>
                  <a:gd name="connsiteY2" fmla="*/ 26668 h 319004"/>
                  <a:gd name="connsiteX3" fmla="*/ 258343 w 438503"/>
                  <a:gd name="connsiteY3" fmla="*/ 2874 h 319004"/>
                  <a:gd name="connsiteX4" fmla="*/ 346723 w 438503"/>
                  <a:gd name="connsiteY4" fmla="*/ 81056 h 319004"/>
                  <a:gd name="connsiteX5" fmla="*/ 438503 w 438503"/>
                  <a:gd name="connsiteY5" fmla="*/ 319004 h 319004"/>
                  <a:gd name="connsiteX0" fmla="*/ 0 w 438503"/>
                  <a:gd name="connsiteY0" fmla="*/ 319528 h 326327"/>
                  <a:gd name="connsiteX1" fmla="*/ 78182 w 438503"/>
                  <a:gd name="connsiteY1" fmla="*/ 125771 h 326327"/>
                  <a:gd name="connsiteX2" fmla="*/ 173361 w 438503"/>
                  <a:gd name="connsiteY2" fmla="*/ 13596 h 326327"/>
                  <a:gd name="connsiteX3" fmla="*/ 258343 w 438503"/>
                  <a:gd name="connsiteY3" fmla="*/ 10197 h 326327"/>
                  <a:gd name="connsiteX4" fmla="*/ 346723 w 438503"/>
                  <a:gd name="connsiteY4" fmla="*/ 88379 h 326327"/>
                  <a:gd name="connsiteX5" fmla="*/ 438503 w 438503"/>
                  <a:gd name="connsiteY5" fmla="*/ 326327 h 326327"/>
                  <a:gd name="connsiteX0" fmla="*/ 0 w 438503"/>
                  <a:gd name="connsiteY0" fmla="*/ 318096 h 324895"/>
                  <a:gd name="connsiteX1" fmla="*/ 78182 w 438503"/>
                  <a:gd name="connsiteY1" fmla="*/ 100544 h 324895"/>
                  <a:gd name="connsiteX2" fmla="*/ 173361 w 438503"/>
                  <a:gd name="connsiteY2" fmla="*/ 12164 h 324895"/>
                  <a:gd name="connsiteX3" fmla="*/ 258343 w 438503"/>
                  <a:gd name="connsiteY3" fmla="*/ 8765 h 324895"/>
                  <a:gd name="connsiteX4" fmla="*/ 346723 w 438503"/>
                  <a:gd name="connsiteY4" fmla="*/ 86947 h 324895"/>
                  <a:gd name="connsiteX5" fmla="*/ 438503 w 438503"/>
                  <a:gd name="connsiteY5" fmla="*/ 324895 h 324895"/>
                  <a:gd name="connsiteX0" fmla="*/ 0 w 438503"/>
                  <a:gd name="connsiteY0" fmla="*/ 341287 h 348086"/>
                  <a:gd name="connsiteX1" fmla="*/ 78182 w 438503"/>
                  <a:gd name="connsiteY1" fmla="*/ 123735 h 348086"/>
                  <a:gd name="connsiteX2" fmla="*/ 169962 w 438503"/>
                  <a:gd name="connsiteY2" fmla="*/ 4762 h 348086"/>
                  <a:gd name="connsiteX3" fmla="*/ 258343 w 438503"/>
                  <a:gd name="connsiteY3" fmla="*/ 31956 h 348086"/>
                  <a:gd name="connsiteX4" fmla="*/ 346723 w 438503"/>
                  <a:gd name="connsiteY4" fmla="*/ 110138 h 348086"/>
                  <a:gd name="connsiteX5" fmla="*/ 438503 w 438503"/>
                  <a:gd name="connsiteY5" fmla="*/ 348086 h 348086"/>
                  <a:gd name="connsiteX0" fmla="*/ 0 w 438503"/>
                  <a:gd name="connsiteY0" fmla="*/ 347267 h 354066"/>
                  <a:gd name="connsiteX1" fmla="*/ 78182 w 438503"/>
                  <a:gd name="connsiteY1" fmla="*/ 129715 h 354066"/>
                  <a:gd name="connsiteX2" fmla="*/ 169962 w 438503"/>
                  <a:gd name="connsiteY2" fmla="*/ 10742 h 354066"/>
                  <a:gd name="connsiteX3" fmla="*/ 254944 w 438503"/>
                  <a:gd name="connsiteY3" fmla="*/ 17540 h 354066"/>
                  <a:gd name="connsiteX4" fmla="*/ 346723 w 438503"/>
                  <a:gd name="connsiteY4" fmla="*/ 116118 h 354066"/>
                  <a:gd name="connsiteX5" fmla="*/ 438503 w 438503"/>
                  <a:gd name="connsiteY5" fmla="*/ 354066 h 354066"/>
                  <a:gd name="connsiteX0" fmla="*/ 0 w 438503"/>
                  <a:gd name="connsiteY0" fmla="*/ 352498 h 359297"/>
                  <a:gd name="connsiteX1" fmla="*/ 78182 w 438503"/>
                  <a:gd name="connsiteY1" fmla="*/ 134946 h 359297"/>
                  <a:gd name="connsiteX2" fmla="*/ 169962 w 438503"/>
                  <a:gd name="connsiteY2" fmla="*/ 15973 h 359297"/>
                  <a:gd name="connsiteX3" fmla="*/ 265142 w 438503"/>
                  <a:gd name="connsiteY3" fmla="*/ 12573 h 359297"/>
                  <a:gd name="connsiteX4" fmla="*/ 346723 w 438503"/>
                  <a:gd name="connsiteY4" fmla="*/ 121349 h 359297"/>
                  <a:gd name="connsiteX5" fmla="*/ 438503 w 438503"/>
                  <a:gd name="connsiteY5" fmla="*/ 359297 h 359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8503" h="359297">
                    <a:moveTo>
                      <a:pt x="0" y="352498"/>
                    </a:moveTo>
                    <a:cubicBezTo>
                      <a:pt x="23228" y="292444"/>
                      <a:pt x="49855" y="191033"/>
                      <a:pt x="78182" y="134946"/>
                    </a:cubicBezTo>
                    <a:cubicBezTo>
                      <a:pt x="106509" y="78859"/>
                      <a:pt x="138802" y="36368"/>
                      <a:pt x="169962" y="15973"/>
                    </a:cubicBezTo>
                    <a:cubicBezTo>
                      <a:pt x="201122" y="-4422"/>
                      <a:pt x="235682" y="-4990"/>
                      <a:pt x="265142" y="12573"/>
                    </a:cubicBezTo>
                    <a:cubicBezTo>
                      <a:pt x="294602" y="30136"/>
                      <a:pt x="317830" y="63562"/>
                      <a:pt x="346723" y="121349"/>
                    </a:cubicBezTo>
                    <a:cubicBezTo>
                      <a:pt x="375617" y="179136"/>
                      <a:pt x="407626" y="266667"/>
                      <a:pt x="438503" y="359297"/>
                    </a:cubicBezTo>
                  </a:path>
                </a:pathLst>
              </a:custGeom>
              <a:noFill/>
              <a:ln w="19050" cap="flat" cmpd="sng" algn="ctr">
                <a:solidFill>
                  <a:srgbClr val="FFFF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7" name="Freeform 66"/>
              <p:cNvSpPr/>
              <p:nvPr/>
            </p:nvSpPr>
            <p:spPr bwMode="auto">
              <a:xfrm rot="10800000">
                <a:off x="1761152" y="3213904"/>
                <a:ext cx="438504" cy="359297"/>
              </a:xfrm>
              <a:custGeom>
                <a:avLst/>
                <a:gdLst>
                  <a:gd name="connsiteX0" fmla="*/ 0 w 455500"/>
                  <a:gd name="connsiteY0" fmla="*/ 305827 h 319424"/>
                  <a:gd name="connsiteX1" fmla="*/ 74783 w 455500"/>
                  <a:gd name="connsiteY1" fmla="*/ 139264 h 319424"/>
                  <a:gd name="connsiteX2" fmla="*/ 169963 w 455500"/>
                  <a:gd name="connsiteY2" fmla="*/ 27088 h 319424"/>
                  <a:gd name="connsiteX3" fmla="*/ 275340 w 455500"/>
                  <a:gd name="connsiteY3" fmla="*/ 3294 h 319424"/>
                  <a:gd name="connsiteX4" fmla="*/ 363720 w 455500"/>
                  <a:gd name="connsiteY4" fmla="*/ 81476 h 319424"/>
                  <a:gd name="connsiteX5" fmla="*/ 455500 w 455500"/>
                  <a:gd name="connsiteY5" fmla="*/ 319424 h 319424"/>
                  <a:gd name="connsiteX0" fmla="*/ 0 w 438503"/>
                  <a:gd name="connsiteY0" fmla="*/ 312625 h 319424"/>
                  <a:gd name="connsiteX1" fmla="*/ 57786 w 438503"/>
                  <a:gd name="connsiteY1" fmla="*/ 139264 h 319424"/>
                  <a:gd name="connsiteX2" fmla="*/ 152966 w 438503"/>
                  <a:gd name="connsiteY2" fmla="*/ 27088 h 319424"/>
                  <a:gd name="connsiteX3" fmla="*/ 258343 w 438503"/>
                  <a:gd name="connsiteY3" fmla="*/ 3294 h 319424"/>
                  <a:gd name="connsiteX4" fmla="*/ 346723 w 438503"/>
                  <a:gd name="connsiteY4" fmla="*/ 81476 h 319424"/>
                  <a:gd name="connsiteX5" fmla="*/ 438503 w 438503"/>
                  <a:gd name="connsiteY5" fmla="*/ 319424 h 319424"/>
                  <a:gd name="connsiteX0" fmla="*/ 0 w 438503"/>
                  <a:gd name="connsiteY0" fmla="*/ 312625 h 319424"/>
                  <a:gd name="connsiteX1" fmla="*/ 57786 w 438503"/>
                  <a:gd name="connsiteY1" fmla="*/ 139264 h 319424"/>
                  <a:gd name="connsiteX2" fmla="*/ 152966 w 438503"/>
                  <a:gd name="connsiteY2" fmla="*/ 27088 h 319424"/>
                  <a:gd name="connsiteX3" fmla="*/ 258343 w 438503"/>
                  <a:gd name="connsiteY3" fmla="*/ 3294 h 319424"/>
                  <a:gd name="connsiteX4" fmla="*/ 346723 w 438503"/>
                  <a:gd name="connsiteY4" fmla="*/ 81476 h 319424"/>
                  <a:gd name="connsiteX5" fmla="*/ 438503 w 438503"/>
                  <a:gd name="connsiteY5" fmla="*/ 319424 h 319424"/>
                  <a:gd name="connsiteX0" fmla="*/ 0 w 438503"/>
                  <a:gd name="connsiteY0" fmla="*/ 312625 h 319424"/>
                  <a:gd name="connsiteX1" fmla="*/ 57786 w 438503"/>
                  <a:gd name="connsiteY1" fmla="*/ 139264 h 319424"/>
                  <a:gd name="connsiteX2" fmla="*/ 152966 w 438503"/>
                  <a:gd name="connsiteY2" fmla="*/ 27088 h 319424"/>
                  <a:gd name="connsiteX3" fmla="*/ 258343 w 438503"/>
                  <a:gd name="connsiteY3" fmla="*/ 3294 h 319424"/>
                  <a:gd name="connsiteX4" fmla="*/ 346723 w 438503"/>
                  <a:gd name="connsiteY4" fmla="*/ 81476 h 319424"/>
                  <a:gd name="connsiteX5" fmla="*/ 438503 w 438503"/>
                  <a:gd name="connsiteY5" fmla="*/ 319424 h 319424"/>
                  <a:gd name="connsiteX0" fmla="*/ 0 w 438503"/>
                  <a:gd name="connsiteY0" fmla="*/ 312625 h 319424"/>
                  <a:gd name="connsiteX1" fmla="*/ 57786 w 438503"/>
                  <a:gd name="connsiteY1" fmla="*/ 139264 h 319424"/>
                  <a:gd name="connsiteX2" fmla="*/ 152966 w 438503"/>
                  <a:gd name="connsiteY2" fmla="*/ 27088 h 319424"/>
                  <a:gd name="connsiteX3" fmla="*/ 258343 w 438503"/>
                  <a:gd name="connsiteY3" fmla="*/ 3294 h 319424"/>
                  <a:gd name="connsiteX4" fmla="*/ 346723 w 438503"/>
                  <a:gd name="connsiteY4" fmla="*/ 81476 h 319424"/>
                  <a:gd name="connsiteX5" fmla="*/ 438503 w 438503"/>
                  <a:gd name="connsiteY5" fmla="*/ 319424 h 319424"/>
                  <a:gd name="connsiteX0" fmla="*/ 0 w 438503"/>
                  <a:gd name="connsiteY0" fmla="*/ 312625 h 319424"/>
                  <a:gd name="connsiteX1" fmla="*/ 57786 w 438503"/>
                  <a:gd name="connsiteY1" fmla="*/ 139264 h 319424"/>
                  <a:gd name="connsiteX2" fmla="*/ 152966 w 438503"/>
                  <a:gd name="connsiteY2" fmla="*/ 27088 h 319424"/>
                  <a:gd name="connsiteX3" fmla="*/ 258343 w 438503"/>
                  <a:gd name="connsiteY3" fmla="*/ 3294 h 319424"/>
                  <a:gd name="connsiteX4" fmla="*/ 346723 w 438503"/>
                  <a:gd name="connsiteY4" fmla="*/ 81476 h 319424"/>
                  <a:gd name="connsiteX5" fmla="*/ 438503 w 438503"/>
                  <a:gd name="connsiteY5" fmla="*/ 319424 h 319424"/>
                  <a:gd name="connsiteX0" fmla="*/ 0 w 438503"/>
                  <a:gd name="connsiteY0" fmla="*/ 312205 h 319004"/>
                  <a:gd name="connsiteX1" fmla="*/ 78182 w 438503"/>
                  <a:gd name="connsiteY1" fmla="*/ 118448 h 319004"/>
                  <a:gd name="connsiteX2" fmla="*/ 152966 w 438503"/>
                  <a:gd name="connsiteY2" fmla="*/ 26668 h 319004"/>
                  <a:gd name="connsiteX3" fmla="*/ 258343 w 438503"/>
                  <a:gd name="connsiteY3" fmla="*/ 2874 h 319004"/>
                  <a:gd name="connsiteX4" fmla="*/ 346723 w 438503"/>
                  <a:gd name="connsiteY4" fmla="*/ 81056 h 319004"/>
                  <a:gd name="connsiteX5" fmla="*/ 438503 w 438503"/>
                  <a:gd name="connsiteY5" fmla="*/ 319004 h 319004"/>
                  <a:gd name="connsiteX0" fmla="*/ 0 w 438503"/>
                  <a:gd name="connsiteY0" fmla="*/ 319528 h 326327"/>
                  <a:gd name="connsiteX1" fmla="*/ 78182 w 438503"/>
                  <a:gd name="connsiteY1" fmla="*/ 125771 h 326327"/>
                  <a:gd name="connsiteX2" fmla="*/ 173361 w 438503"/>
                  <a:gd name="connsiteY2" fmla="*/ 13596 h 326327"/>
                  <a:gd name="connsiteX3" fmla="*/ 258343 w 438503"/>
                  <a:gd name="connsiteY3" fmla="*/ 10197 h 326327"/>
                  <a:gd name="connsiteX4" fmla="*/ 346723 w 438503"/>
                  <a:gd name="connsiteY4" fmla="*/ 88379 h 326327"/>
                  <a:gd name="connsiteX5" fmla="*/ 438503 w 438503"/>
                  <a:gd name="connsiteY5" fmla="*/ 326327 h 326327"/>
                  <a:gd name="connsiteX0" fmla="*/ 0 w 438503"/>
                  <a:gd name="connsiteY0" fmla="*/ 318096 h 324895"/>
                  <a:gd name="connsiteX1" fmla="*/ 78182 w 438503"/>
                  <a:gd name="connsiteY1" fmla="*/ 100544 h 324895"/>
                  <a:gd name="connsiteX2" fmla="*/ 173361 w 438503"/>
                  <a:gd name="connsiteY2" fmla="*/ 12164 h 324895"/>
                  <a:gd name="connsiteX3" fmla="*/ 258343 w 438503"/>
                  <a:gd name="connsiteY3" fmla="*/ 8765 h 324895"/>
                  <a:gd name="connsiteX4" fmla="*/ 346723 w 438503"/>
                  <a:gd name="connsiteY4" fmla="*/ 86947 h 324895"/>
                  <a:gd name="connsiteX5" fmla="*/ 438503 w 438503"/>
                  <a:gd name="connsiteY5" fmla="*/ 324895 h 324895"/>
                  <a:gd name="connsiteX0" fmla="*/ 0 w 438503"/>
                  <a:gd name="connsiteY0" fmla="*/ 341287 h 348086"/>
                  <a:gd name="connsiteX1" fmla="*/ 78182 w 438503"/>
                  <a:gd name="connsiteY1" fmla="*/ 123735 h 348086"/>
                  <a:gd name="connsiteX2" fmla="*/ 169962 w 438503"/>
                  <a:gd name="connsiteY2" fmla="*/ 4762 h 348086"/>
                  <a:gd name="connsiteX3" fmla="*/ 258343 w 438503"/>
                  <a:gd name="connsiteY3" fmla="*/ 31956 h 348086"/>
                  <a:gd name="connsiteX4" fmla="*/ 346723 w 438503"/>
                  <a:gd name="connsiteY4" fmla="*/ 110138 h 348086"/>
                  <a:gd name="connsiteX5" fmla="*/ 438503 w 438503"/>
                  <a:gd name="connsiteY5" fmla="*/ 348086 h 348086"/>
                  <a:gd name="connsiteX0" fmla="*/ 0 w 438503"/>
                  <a:gd name="connsiteY0" fmla="*/ 347267 h 354066"/>
                  <a:gd name="connsiteX1" fmla="*/ 78182 w 438503"/>
                  <a:gd name="connsiteY1" fmla="*/ 129715 h 354066"/>
                  <a:gd name="connsiteX2" fmla="*/ 169962 w 438503"/>
                  <a:gd name="connsiteY2" fmla="*/ 10742 h 354066"/>
                  <a:gd name="connsiteX3" fmla="*/ 254944 w 438503"/>
                  <a:gd name="connsiteY3" fmla="*/ 17540 h 354066"/>
                  <a:gd name="connsiteX4" fmla="*/ 346723 w 438503"/>
                  <a:gd name="connsiteY4" fmla="*/ 116118 h 354066"/>
                  <a:gd name="connsiteX5" fmla="*/ 438503 w 438503"/>
                  <a:gd name="connsiteY5" fmla="*/ 354066 h 354066"/>
                  <a:gd name="connsiteX0" fmla="*/ 0 w 438503"/>
                  <a:gd name="connsiteY0" fmla="*/ 352498 h 359297"/>
                  <a:gd name="connsiteX1" fmla="*/ 78182 w 438503"/>
                  <a:gd name="connsiteY1" fmla="*/ 134946 h 359297"/>
                  <a:gd name="connsiteX2" fmla="*/ 169962 w 438503"/>
                  <a:gd name="connsiteY2" fmla="*/ 15973 h 359297"/>
                  <a:gd name="connsiteX3" fmla="*/ 265142 w 438503"/>
                  <a:gd name="connsiteY3" fmla="*/ 12573 h 359297"/>
                  <a:gd name="connsiteX4" fmla="*/ 346723 w 438503"/>
                  <a:gd name="connsiteY4" fmla="*/ 121349 h 359297"/>
                  <a:gd name="connsiteX5" fmla="*/ 438503 w 438503"/>
                  <a:gd name="connsiteY5" fmla="*/ 359297 h 359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8503" h="359297">
                    <a:moveTo>
                      <a:pt x="0" y="352498"/>
                    </a:moveTo>
                    <a:cubicBezTo>
                      <a:pt x="23228" y="292444"/>
                      <a:pt x="49855" y="191033"/>
                      <a:pt x="78182" y="134946"/>
                    </a:cubicBezTo>
                    <a:cubicBezTo>
                      <a:pt x="106509" y="78859"/>
                      <a:pt x="138802" y="36368"/>
                      <a:pt x="169962" y="15973"/>
                    </a:cubicBezTo>
                    <a:cubicBezTo>
                      <a:pt x="201122" y="-4422"/>
                      <a:pt x="235682" y="-4990"/>
                      <a:pt x="265142" y="12573"/>
                    </a:cubicBezTo>
                    <a:cubicBezTo>
                      <a:pt x="294602" y="30136"/>
                      <a:pt x="317830" y="63562"/>
                      <a:pt x="346723" y="121349"/>
                    </a:cubicBezTo>
                    <a:cubicBezTo>
                      <a:pt x="375617" y="179136"/>
                      <a:pt x="407626" y="266667"/>
                      <a:pt x="438503" y="359297"/>
                    </a:cubicBezTo>
                  </a:path>
                </a:pathLst>
              </a:custGeom>
              <a:noFill/>
              <a:ln w="19050" cap="flat" cmpd="sng" algn="ctr">
                <a:solidFill>
                  <a:srgbClr val="FFFF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1763626" y="2869439"/>
              <a:ext cx="438503" cy="706606"/>
              <a:chOff x="1325711" y="2866595"/>
              <a:chExt cx="873945" cy="706606"/>
            </a:xfrm>
          </p:grpSpPr>
          <p:sp>
            <p:nvSpPr>
              <p:cNvPr id="73" name="Freeform 72"/>
              <p:cNvSpPr/>
              <p:nvPr/>
            </p:nvSpPr>
            <p:spPr bwMode="auto">
              <a:xfrm>
                <a:off x="1325711" y="2866595"/>
                <a:ext cx="438503" cy="359297"/>
              </a:xfrm>
              <a:custGeom>
                <a:avLst/>
                <a:gdLst>
                  <a:gd name="connsiteX0" fmla="*/ 0 w 455500"/>
                  <a:gd name="connsiteY0" fmla="*/ 305827 h 319424"/>
                  <a:gd name="connsiteX1" fmla="*/ 74783 w 455500"/>
                  <a:gd name="connsiteY1" fmla="*/ 139264 h 319424"/>
                  <a:gd name="connsiteX2" fmla="*/ 169963 w 455500"/>
                  <a:gd name="connsiteY2" fmla="*/ 27088 h 319424"/>
                  <a:gd name="connsiteX3" fmla="*/ 275340 w 455500"/>
                  <a:gd name="connsiteY3" fmla="*/ 3294 h 319424"/>
                  <a:gd name="connsiteX4" fmla="*/ 363720 w 455500"/>
                  <a:gd name="connsiteY4" fmla="*/ 81476 h 319424"/>
                  <a:gd name="connsiteX5" fmla="*/ 455500 w 455500"/>
                  <a:gd name="connsiteY5" fmla="*/ 319424 h 319424"/>
                  <a:gd name="connsiteX0" fmla="*/ 0 w 438503"/>
                  <a:gd name="connsiteY0" fmla="*/ 312625 h 319424"/>
                  <a:gd name="connsiteX1" fmla="*/ 57786 w 438503"/>
                  <a:gd name="connsiteY1" fmla="*/ 139264 h 319424"/>
                  <a:gd name="connsiteX2" fmla="*/ 152966 w 438503"/>
                  <a:gd name="connsiteY2" fmla="*/ 27088 h 319424"/>
                  <a:gd name="connsiteX3" fmla="*/ 258343 w 438503"/>
                  <a:gd name="connsiteY3" fmla="*/ 3294 h 319424"/>
                  <a:gd name="connsiteX4" fmla="*/ 346723 w 438503"/>
                  <a:gd name="connsiteY4" fmla="*/ 81476 h 319424"/>
                  <a:gd name="connsiteX5" fmla="*/ 438503 w 438503"/>
                  <a:gd name="connsiteY5" fmla="*/ 319424 h 319424"/>
                  <a:gd name="connsiteX0" fmla="*/ 0 w 438503"/>
                  <a:gd name="connsiteY0" fmla="*/ 312625 h 319424"/>
                  <a:gd name="connsiteX1" fmla="*/ 57786 w 438503"/>
                  <a:gd name="connsiteY1" fmla="*/ 139264 h 319424"/>
                  <a:gd name="connsiteX2" fmla="*/ 152966 w 438503"/>
                  <a:gd name="connsiteY2" fmla="*/ 27088 h 319424"/>
                  <a:gd name="connsiteX3" fmla="*/ 258343 w 438503"/>
                  <a:gd name="connsiteY3" fmla="*/ 3294 h 319424"/>
                  <a:gd name="connsiteX4" fmla="*/ 346723 w 438503"/>
                  <a:gd name="connsiteY4" fmla="*/ 81476 h 319424"/>
                  <a:gd name="connsiteX5" fmla="*/ 438503 w 438503"/>
                  <a:gd name="connsiteY5" fmla="*/ 319424 h 319424"/>
                  <a:gd name="connsiteX0" fmla="*/ 0 w 438503"/>
                  <a:gd name="connsiteY0" fmla="*/ 312625 h 319424"/>
                  <a:gd name="connsiteX1" fmla="*/ 57786 w 438503"/>
                  <a:gd name="connsiteY1" fmla="*/ 139264 h 319424"/>
                  <a:gd name="connsiteX2" fmla="*/ 152966 w 438503"/>
                  <a:gd name="connsiteY2" fmla="*/ 27088 h 319424"/>
                  <a:gd name="connsiteX3" fmla="*/ 258343 w 438503"/>
                  <a:gd name="connsiteY3" fmla="*/ 3294 h 319424"/>
                  <a:gd name="connsiteX4" fmla="*/ 346723 w 438503"/>
                  <a:gd name="connsiteY4" fmla="*/ 81476 h 319424"/>
                  <a:gd name="connsiteX5" fmla="*/ 438503 w 438503"/>
                  <a:gd name="connsiteY5" fmla="*/ 319424 h 319424"/>
                  <a:gd name="connsiteX0" fmla="*/ 0 w 438503"/>
                  <a:gd name="connsiteY0" fmla="*/ 312625 h 319424"/>
                  <a:gd name="connsiteX1" fmla="*/ 57786 w 438503"/>
                  <a:gd name="connsiteY1" fmla="*/ 139264 h 319424"/>
                  <a:gd name="connsiteX2" fmla="*/ 152966 w 438503"/>
                  <a:gd name="connsiteY2" fmla="*/ 27088 h 319424"/>
                  <a:gd name="connsiteX3" fmla="*/ 258343 w 438503"/>
                  <a:gd name="connsiteY3" fmla="*/ 3294 h 319424"/>
                  <a:gd name="connsiteX4" fmla="*/ 346723 w 438503"/>
                  <a:gd name="connsiteY4" fmla="*/ 81476 h 319424"/>
                  <a:gd name="connsiteX5" fmla="*/ 438503 w 438503"/>
                  <a:gd name="connsiteY5" fmla="*/ 319424 h 319424"/>
                  <a:gd name="connsiteX0" fmla="*/ 0 w 438503"/>
                  <a:gd name="connsiteY0" fmla="*/ 312625 h 319424"/>
                  <a:gd name="connsiteX1" fmla="*/ 57786 w 438503"/>
                  <a:gd name="connsiteY1" fmla="*/ 139264 h 319424"/>
                  <a:gd name="connsiteX2" fmla="*/ 152966 w 438503"/>
                  <a:gd name="connsiteY2" fmla="*/ 27088 h 319424"/>
                  <a:gd name="connsiteX3" fmla="*/ 258343 w 438503"/>
                  <a:gd name="connsiteY3" fmla="*/ 3294 h 319424"/>
                  <a:gd name="connsiteX4" fmla="*/ 346723 w 438503"/>
                  <a:gd name="connsiteY4" fmla="*/ 81476 h 319424"/>
                  <a:gd name="connsiteX5" fmla="*/ 438503 w 438503"/>
                  <a:gd name="connsiteY5" fmla="*/ 319424 h 319424"/>
                  <a:gd name="connsiteX0" fmla="*/ 0 w 438503"/>
                  <a:gd name="connsiteY0" fmla="*/ 312205 h 319004"/>
                  <a:gd name="connsiteX1" fmla="*/ 78182 w 438503"/>
                  <a:gd name="connsiteY1" fmla="*/ 118448 h 319004"/>
                  <a:gd name="connsiteX2" fmla="*/ 152966 w 438503"/>
                  <a:gd name="connsiteY2" fmla="*/ 26668 h 319004"/>
                  <a:gd name="connsiteX3" fmla="*/ 258343 w 438503"/>
                  <a:gd name="connsiteY3" fmla="*/ 2874 h 319004"/>
                  <a:gd name="connsiteX4" fmla="*/ 346723 w 438503"/>
                  <a:gd name="connsiteY4" fmla="*/ 81056 h 319004"/>
                  <a:gd name="connsiteX5" fmla="*/ 438503 w 438503"/>
                  <a:gd name="connsiteY5" fmla="*/ 319004 h 319004"/>
                  <a:gd name="connsiteX0" fmla="*/ 0 w 438503"/>
                  <a:gd name="connsiteY0" fmla="*/ 319528 h 326327"/>
                  <a:gd name="connsiteX1" fmla="*/ 78182 w 438503"/>
                  <a:gd name="connsiteY1" fmla="*/ 125771 h 326327"/>
                  <a:gd name="connsiteX2" fmla="*/ 173361 w 438503"/>
                  <a:gd name="connsiteY2" fmla="*/ 13596 h 326327"/>
                  <a:gd name="connsiteX3" fmla="*/ 258343 w 438503"/>
                  <a:gd name="connsiteY3" fmla="*/ 10197 h 326327"/>
                  <a:gd name="connsiteX4" fmla="*/ 346723 w 438503"/>
                  <a:gd name="connsiteY4" fmla="*/ 88379 h 326327"/>
                  <a:gd name="connsiteX5" fmla="*/ 438503 w 438503"/>
                  <a:gd name="connsiteY5" fmla="*/ 326327 h 326327"/>
                  <a:gd name="connsiteX0" fmla="*/ 0 w 438503"/>
                  <a:gd name="connsiteY0" fmla="*/ 318096 h 324895"/>
                  <a:gd name="connsiteX1" fmla="*/ 78182 w 438503"/>
                  <a:gd name="connsiteY1" fmla="*/ 100544 h 324895"/>
                  <a:gd name="connsiteX2" fmla="*/ 173361 w 438503"/>
                  <a:gd name="connsiteY2" fmla="*/ 12164 h 324895"/>
                  <a:gd name="connsiteX3" fmla="*/ 258343 w 438503"/>
                  <a:gd name="connsiteY3" fmla="*/ 8765 h 324895"/>
                  <a:gd name="connsiteX4" fmla="*/ 346723 w 438503"/>
                  <a:gd name="connsiteY4" fmla="*/ 86947 h 324895"/>
                  <a:gd name="connsiteX5" fmla="*/ 438503 w 438503"/>
                  <a:gd name="connsiteY5" fmla="*/ 324895 h 324895"/>
                  <a:gd name="connsiteX0" fmla="*/ 0 w 438503"/>
                  <a:gd name="connsiteY0" fmla="*/ 341287 h 348086"/>
                  <a:gd name="connsiteX1" fmla="*/ 78182 w 438503"/>
                  <a:gd name="connsiteY1" fmla="*/ 123735 h 348086"/>
                  <a:gd name="connsiteX2" fmla="*/ 169962 w 438503"/>
                  <a:gd name="connsiteY2" fmla="*/ 4762 h 348086"/>
                  <a:gd name="connsiteX3" fmla="*/ 258343 w 438503"/>
                  <a:gd name="connsiteY3" fmla="*/ 31956 h 348086"/>
                  <a:gd name="connsiteX4" fmla="*/ 346723 w 438503"/>
                  <a:gd name="connsiteY4" fmla="*/ 110138 h 348086"/>
                  <a:gd name="connsiteX5" fmla="*/ 438503 w 438503"/>
                  <a:gd name="connsiteY5" fmla="*/ 348086 h 348086"/>
                  <a:gd name="connsiteX0" fmla="*/ 0 w 438503"/>
                  <a:gd name="connsiteY0" fmla="*/ 347267 h 354066"/>
                  <a:gd name="connsiteX1" fmla="*/ 78182 w 438503"/>
                  <a:gd name="connsiteY1" fmla="*/ 129715 h 354066"/>
                  <a:gd name="connsiteX2" fmla="*/ 169962 w 438503"/>
                  <a:gd name="connsiteY2" fmla="*/ 10742 h 354066"/>
                  <a:gd name="connsiteX3" fmla="*/ 254944 w 438503"/>
                  <a:gd name="connsiteY3" fmla="*/ 17540 h 354066"/>
                  <a:gd name="connsiteX4" fmla="*/ 346723 w 438503"/>
                  <a:gd name="connsiteY4" fmla="*/ 116118 h 354066"/>
                  <a:gd name="connsiteX5" fmla="*/ 438503 w 438503"/>
                  <a:gd name="connsiteY5" fmla="*/ 354066 h 354066"/>
                  <a:gd name="connsiteX0" fmla="*/ 0 w 438503"/>
                  <a:gd name="connsiteY0" fmla="*/ 352498 h 359297"/>
                  <a:gd name="connsiteX1" fmla="*/ 78182 w 438503"/>
                  <a:gd name="connsiteY1" fmla="*/ 134946 h 359297"/>
                  <a:gd name="connsiteX2" fmla="*/ 169962 w 438503"/>
                  <a:gd name="connsiteY2" fmla="*/ 15973 h 359297"/>
                  <a:gd name="connsiteX3" fmla="*/ 265142 w 438503"/>
                  <a:gd name="connsiteY3" fmla="*/ 12573 h 359297"/>
                  <a:gd name="connsiteX4" fmla="*/ 346723 w 438503"/>
                  <a:gd name="connsiteY4" fmla="*/ 121349 h 359297"/>
                  <a:gd name="connsiteX5" fmla="*/ 438503 w 438503"/>
                  <a:gd name="connsiteY5" fmla="*/ 359297 h 359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8503" h="359297">
                    <a:moveTo>
                      <a:pt x="0" y="352498"/>
                    </a:moveTo>
                    <a:cubicBezTo>
                      <a:pt x="23228" y="292444"/>
                      <a:pt x="49855" y="191033"/>
                      <a:pt x="78182" y="134946"/>
                    </a:cubicBezTo>
                    <a:cubicBezTo>
                      <a:pt x="106509" y="78859"/>
                      <a:pt x="138802" y="36368"/>
                      <a:pt x="169962" y="15973"/>
                    </a:cubicBezTo>
                    <a:cubicBezTo>
                      <a:pt x="201122" y="-4422"/>
                      <a:pt x="235682" y="-4990"/>
                      <a:pt x="265142" y="12573"/>
                    </a:cubicBezTo>
                    <a:cubicBezTo>
                      <a:pt x="294602" y="30136"/>
                      <a:pt x="317830" y="63562"/>
                      <a:pt x="346723" y="121349"/>
                    </a:cubicBezTo>
                    <a:cubicBezTo>
                      <a:pt x="375617" y="179136"/>
                      <a:pt x="407626" y="266667"/>
                      <a:pt x="438503" y="359297"/>
                    </a:cubicBezTo>
                  </a:path>
                </a:pathLst>
              </a:custGeom>
              <a:noFill/>
              <a:ln w="19050" cap="flat" cmpd="sng" algn="ctr">
                <a:solidFill>
                  <a:srgbClr val="FFFF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4" name="Freeform 73"/>
              <p:cNvSpPr/>
              <p:nvPr/>
            </p:nvSpPr>
            <p:spPr bwMode="auto">
              <a:xfrm rot="10800000">
                <a:off x="1761152" y="3213904"/>
                <a:ext cx="438504" cy="359297"/>
              </a:xfrm>
              <a:custGeom>
                <a:avLst/>
                <a:gdLst>
                  <a:gd name="connsiteX0" fmla="*/ 0 w 455500"/>
                  <a:gd name="connsiteY0" fmla="*/ 305827 h 319424"/>
                  <a:gd name="connsiteX1" fmla="*/ 74783 w 455500"/>
                  <a:gd name="connsiteY1" fmla="*/ 139264 h 319424"/>
                  <a:gd name="connsiteX2" fmla="*/ 169963 w 455500"/>
                  <a:gd name="connsiteY2" fmla="*/ 27088 h 319424"/>
                  <a:gd name="connsiteX3" fmla="*/ 275340 w 455500"/>
                  <a:gd name="connsiteY3" fmla="*/ 3294 h 319424"/>
                  <a:gd name="connsiteX4" fmla="*/ 363720 w 455500"/>
                  <a:gd name="connsiteY4" fmla="*/ 81476 h 319424"/>
                  <a:gd name="connsiteX5" fmla="*/ 455500 w 455500"/>
                  <a:gd name="connsiteY5" fmla="*/ 319424 h 319424"/>
                  <a:gd name="connsiteX0" fmla="*/ 0 w 438503"/>
                  <a:gd name="connsiteY0" fmla="*/ 312625 h 319424"/>
                  <a:gd name="connsiteX1" fmla="*/ 57786 w 438503"/>
                  <a:gd name="connsiteY1" fmla="*/ 139264 h 319424"/>
                  <a:gd name="connsiteX2" fmla="*/ 152966 w 438503"/>
                  <a:gd name="connsiteY2" fmla="*/ 27088 h 319424"/>
                  <a:gd name="connsiteX3" fmla="*/ 258343 w 438503"/>
                  <a:gd name="connsiteY3" fmla="*/ 3294 h 319424"/>
                  <a:gd name="connsiteX4" fmla="*/ 346723 w 438503"/>
                  <a:gd name="connsiteY4" fmla="*/ 81476 h 319424"/>
                  <a:gd name="connsiteX5" fmla="*/ 438503 w 438503"/>
                  <a:gd name="connsiteY5" fmla="*/ 319424 h 319424"/>
                  <a:gd name="connsiteX0" fmla="*/ 0 w 438503"/>
                  <a:gd name="connsiteY0" fmla="*/ 312625 h 319424"/>
                  <a:gd name="connsiteX1" fmla="*/ 57786 w 438503"/>
                  <a:gd name="connsiteY1" fmla="*/ 139264 h 319424"/>
                  <a:gd name="connsiteX2" fmla="*/ 152966 w 438503"/>
                  <a:gd name="connsiteY2" fmla="*/ 27088 h 319424"/>
                  <a:gd name="connsiteX3" fmla="*/ 258343 w 438503"/>
                  <a:gd name="connsiteY3" fmla="*/ 3294 h 319424"/>
                  <a:gd name="connsiteX4" fmla="*/ 346723 w 438503"/>
                  <a:gd name="connsiteY4" fmla="*/ 81476 h 319424"/>
                  <a:gd name="connsiteX5" fmla="*/ 438503 w 438503"/>
                  <a:gd name="connsiteY5" fmla="*/ 319424 h 319424"/>
                  <a:gd name="connsiteX0" fmla="*/ 0 w 438503"/>
                  <a:gd name="connsiteY0" fmla="*/ 312625 h 319424"/>
                  <a:gd name="connsiteX1" fmla="*/ 57786 w 438503"/>
                  <a:gd name="connsiteY1" fmla="*/ 139264 h 319424"/>
                  <a:gd name="connsiteX2" fmla="*/ 152966 w 438503"/>
                  <a:gd name="connsiteY2" fmla="*/ 27088 h 319424"/>
                  <a:gd name="connsiteX3" fmla="*/ 258343 w 438503"/>
                  <a:gd name="connsiteY3" fmla="*/ 3294 h 319424"/>
                  <a:gd name="connsiteX4" fmla="*/ 346723 w 438503"/>
                  <a:gd name="connsiteY4" fmla="*/ 81476 h 319424"/>
                  <a:gd name="connsiteX5" fmla="*/ 438503 w 438503"/>
                  <a:gd name="connsiteY5" fmla="*/ 319424 h 319424"/>
                  <a:gd name="connsiteX0" fmla="*/ 0 w 438503"/>
                  <a:gd name="connsiteY0" fmla="*/ 312625 h 319424"/>
                  <a:gd name="connsiteX1" fmla="*/ 57786 w 438503"/>
                  <a:gd name="connsiteY1" fmla="*/ 139264 h 319424"/>
                  <a:gd name="connsiteX2" fmla="*/ 152966 w 438503"/>
                  <a:gd name="connsiteY2" fmla="*/ 27088 h 319424"/>
                  <a:gd name="connsiteX3" fmla="*/ 258343 w 438503"/>
                  <a:gd name="connsiteY3" fmla="*/ 3294 h 319424"/>
                  <a:gd name="connsiteX4" fmla="*/ 346723 w 438503"/>
                  <a:gd name="connsiteY4" fmla="*/ 81476 h 319424"/>
                  <a:gd name="connsiteX5" fmla="*/ 438503 w 438503"/>
                  <a:gd name="connsiteY5" fmla="*/ 319424 h 319424"/>
                  <a:gd name="connsiteX0" fmla="*/ 0 w 438503"/>
                  <a:gd name="connsiteY0" fmla="*/ 312625 h 319424"/>
                  <a:gd name="connsiteX1" fmla="*/ 57786 w 438503"/>
                  <a:gd name="connsiteY1" fmla="*/ 139264 h 319424"/>
                  <a:gd name="connsiteX2" fmla="*/ 152966 w 438503"/>
                  <a:gd name="connsiteY2" fmla="*/ 27088 h 319424"/>
                  <a:gd name="connsiteX3" fmla="*/ 258343 w 438503"/>
                  <a:gd name="connsiteY3" fmla="*/ 3294 h 319424"/>
                  <a:gd name="connsiteX4" fmla="*/ 346723 w 438503"/>
                  <a:gd name="connsiteY4" fmla="*/ 81476 h 319424"/>
                  <a:gd name="connsiteX5" fmla="*/ 438503 w 438503"/>
                  <a:gd name="connsiteY5" fmla="*/ 319424 h 319424"/>
                  <a:gd name="connsiteX0" fmla="*/ 0 w 438503"/>
                  <a:gd name="connsiteY0" fmla="*/ 312205 h 319004"/>
                  <a:gd name="connsiteX1" fmla="*/ 78182 w 438503"/>
                  <a:gd name="connsiteY1" fmla="*/ 118448 h 319004"/>
                  <a:gd name="connsiteX2" fmla="*/ 152966 w 438503"/>
                  <a:gd name="connsiteY2" fmla="*/ 26668 h 319004"/>
                  <a:gd name="connsiteX3" fmla="*/ 258343 w 438503"/>
                  <a:gd name="connsiteY3" fmla="*/ 2874 h 319004"/>
                  <a:gd name="connsiteX4" fmla="*/ 346723 w 438503"/>
                  <a:gd name="connsiteY4" fmla="*/ 81056 h 319004"/>
                  <a:gd name="connsiteX5" fmla="*/ 438503 w 438503"/>
                  <a:gd name="connsiteY5" fmla="*/ 319004 h 319004"/>
                  <a:gd name="connsiteX0" fmla="*/ 0 w 438503"/>
                  <a:gd name="connsiteY0" fmla="*/ 319528 h 326327"/>
                  <a:gd name="connsiteX1" fmla="*/ 78182 w 438503"/>
                  <a:gd name="connsiteY1" fmla="*/ 125771 h 326327"/>
                  <a:gd name="connsiteX2" fmla="*/ 173361 w 438503"/>
                  <a:gd name="connsiteY2" fmla="*/ 13596 h 326327"/>
                  <a:gd name="connsiteX3" fmla="*/ 258343 w 438503"/>
                  <a:gd name="connsiteY3" fmla="*/ 10197 h 326327"/>
                  <a:gd name="connsiteX4" fmla="*/ 346723 w 438503"/>
                  <a:gd name="connsiteY4" fmla="*/ 88379 h 326327"/>
                  <a:gd name="connsiteX5" fmla="*/ 438503 w 438503"/>
                  <a:gd name="connsiteY5" fmla="*/ 326327 h 326327"/>
                  <a:gd name="connsiteX0" fmla="*/ 0 w 438503"/>
                  <a:gd name="connsiteY0" fmla="*/ 318096 h 324895"/>
                  <a:gd name="connsiteX1" fmla="*/ 78182 w 438503"/>
                  <a:gd name="connsiteY1" fmla="*/ 100544 h 324895"/>
                  <a:gd name="connsiteX2" fmla="*/ 173361 w 438503"/>
                  <a:gd name="connsiteY2" fmla="*/ 12164 h 324895"/>
                  <a:gd name="connsiteX3" fmla="*/ 258343 w 438503"/>
                  <a:gd name="connsiteY3" fmla="*/ 8765 h 324895"/>
                  <a:gd name="connsiteX4" fmla="*/ 346723 w 438503"/>
                  <a:gd name="connsiteY4" fmla="*/ 86947 h 324895"/>
                  <a:gd name="connsiteX5" fmla="*/ 438503 w 438503"/>
                  <a:gd name="connsiteY5" fmla="*/ 324895 h 324895"/>
                  <a:gd name="connsiteX0" fmla="*/ 0 w 438503"/>
                  <a:gd name="connsiteY0" fmla="*/ 341287 h 348086"/>
                  <a:gd name="connsiteX1" fmla="*/ 78182 w 438503"/>
                  <a:gd name="connsiteY1" fmla="*/ 123735 h 348086"/>
                  <a:gd name="connsiteX2" fmla="*/ 169962 w 438503"/>
                  <a:gd name="connsiteY2" fmla="*/ 4762 h 348086"/>
                  <a:gd name="connsiteX3" fmla="*/ 258343 w 438503"/>
                  <a:gd name="connsiteY3" fmla="*/ 31956 h 348086"/>
                  <a:gd name="connsiteX4" fmla="*/ 346723 w 438503"/>
                  <a:gd name="connsiteY4" fmla="*/ 110138 h 348086"/>
                  <a:gd name="connsiteX5" fmla="*/ 438503 w 438503"/>
                  <a:gd name="connsiteY5" fmla="*/ 348086 h 348086"/>
                  <a:gd name="connsiteX0" fmla="*/ 0 w 438503"/>
                  <a:gd name="connsiteY0" fmla="*/ 347267 h 354066"/>
                  <a:gd name="connsiteX1" fmla="*/ 78182 w 438503"/>
                  <a:gd name="connsiteY1" fmla="*/ 129715 h 354066"/>
                  <a:gd name="connsiteX2" fmla="*/ 169962 w 438503"/>
                  <a:gd name="connsiteY2" fmla="*/ 10742 h 354066"/>
                  <a:gd name="connsiteX3" fmla="*/ 254944 w 438503"/>
                  <a:gd name="connsiteY3" fmla="*/ 17540 h 354066"/>
                  <a:gd name="connsiteX4" fmla="*/ 346723 w 438503"/>
                  <a:gd name="connsiteY4" fmla="*/ 116118 h 354066"/>
                  <a:gd name="connsiteX5" fmla="*/ 438503 w 438503"/>
                  <a:gd name="connsiteY5" fmla="*/ 354066 h 354066"/>
                  <a:gd name="connsiteX0" fmla="*/ 0 w 438503"/>
                  <a:gd name="connsiteY0" fmla="*/ 352498 h 359297"/>
                  <a:gd name="connsiteX1" fmla="*/ 78182 w 438503"/>
                  <a:gd name="connsiteY1" fmla="*/ 134946 h 359297"/>
                  <a:gd name="connsiteX2" fmla="*/ 169962 w 438503"/>
                  <a:gd name="connsiteY2" fmla="*/ 15973 h 359297"/>
                  <a:gd name="connsiteX3" fmla="*/ 265142 w 438503"/>
                  <a:gd name="connsiteY3" fmla="*/ 12573 h 359297"/>
                  <a:gd name="connsiteX4" fmla="*/ 346723 w 438503"/>
                  <a:gd name="connsiteY4" fmla="*/ 121349 h 359297"/>
                  <a:gd name="connsiteX5" fmla="*/ 438503 w 438503"/>
                  <a:gd name="connsiteY5" fmla="*/ 359297 h 359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8503" h="359297">
                    <a:moveTo>
                      <a:pt x="0" y="352498"/>
                    </a:moveTo>
                    <a:cubicBezTo>
                      <a:pt x="23228" y="292444"/>
                      <a:pt x="49855" y="191033"/>
                      <a:pt x="78182" y="134946"/>
                    </a:cubicBezTo>
                    <a:cubicBezTo>
                      <a:pt x="106509" y="78859"/>
                      <a:pt x="138802" y="36368"/>
                      <a:pt x="169962" y="15973"/>
                    </a:cubicBezTo>
                    <a:cubicBezTo>
                      <a:pt x="201122" y="-4422"/>
                      <a:pt x="235682" y="-4990"/>
                      <a:pt x="265142" y="12573"/>
                    </a:cubicBezTo>
                    <a:cubicBezTo>
                      <a:pt x="294602" y="30136"/>
                      <a:pt x="317830" y="63562"/>
                      <a:pt x="346723" y="121349"/>
                    </a:cubicBezTo>
                    <a:cubicBezTo>
                      <a:pt x="375617" y="179136"/>
                      <a:pt x="407626" y="266667"/>
                      <a:pt x="438503" y="359297"/>
                    </a:cubicBezTo>
                  </a:path>
                </a:pathLst>
              </a:custGeom>
              <a:noFill/>
              <a:ln w="19050" cap="flat" cmpd="sng" algn="ctr">
                <a:solidFill>
                  <a:srgbClr val="FFFF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76" name="Rectangle 75"/>
          <p:cNvSpPr/>
          <p:nvPr/>
        </p:nvSpPr>
        <p:spPr bwMode="auto">
          <a:xfrm>
            <a:off x="6893314" y="4431924"/>
            <a:ext cx="898964" cy="441311"/>
          </a:xfrm>
          <a:prstGeom prst="rect">
            <a:avLst/>
          </a:prstGeom>
          <a:solidFill>
            <a:srgbClr val="A3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114FFB">
                    <a:lumMod val="75000"/>
                  </a:srgbClr>
                </a:solidFill>
              </a:rPr>
              <a:t>DSP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405556" y="6003238"/>
            <a:ext cx="6925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FF00"/>
                </a:solidFill>
              </a:rPr>
              <a:t>Complicated setup and long test time</a:t>
            </a:r>
          </a:p>
        </p:txBody>
      </p:sp>
    </p:spTree>
    <p:extLst>
      <p:ext uri="{BB962C8B-B14F-4D97-AF65-F5344CB8AC3E}">
        <p14:creationId xmlns:p14="http://schemas.microsoft.com/office/powerpoint/2010/main" val="329061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17" grpId="0"/>
      <p:bldP spid="17" grpId="1"/>
      <p:bldP spid="53" grpId="0"/>
      <p:bldP spid="53" grpId="1"/>
      <p:bldP spid="54" grpId="0"/>
      <p:bldP spid="54" grpId="1"/>
      <p:bldP spid="55" grpId="0"/>
      <p:bldP spid="55" grpId="1"/>
      <p:bldP spid="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Simultaneously apply multiple excitations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CM and supplies at nominal values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V</a:t>
            </a:r>
            <a:r>
              <a:rPr lang="en-US" baseline="-25000" dirty="0" smtClean="0"/>
              <a:t>id</a:t>
            </a:r>
            <a:r>
              <a:rPr lang="en-US" dirty="0" smtClean="0"/>
              <a:t> large signal, all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’s small signals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All signals are orthogonal sinusoids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36192" y="1787912"/>
            <a:ext cx="7759974" cy="3291244"/>
            <a:chOff x="1757373" y="1997002"/>
            <a:chExt cx="6614886" cy="2655632"/>
          </a:xfrm>
        </p:grpSpPr>
        <p:grpSp>
          <p:nvGrpSpPr>
            <p:cNvPr id="29" name="Group 28"/>
            <p:cNvGrpSpPr/>
            <p:nvPr/>
          </p:nvGrpSpPr>
          <p:grpSpPr>
            <a:xfrm>
              <a:off x="3508143" y="1997002"/>
              <a:ext cx="4864116" cy="2655632"/>
              <a:chOff x="1033709" y="1997002"/>
              <a:chExt cx="4864116" cy="2655632"/>
            </a:xfrm>
          </p:grpSpPr>
          <p:sp>
            <p:nvSpPr>
              <p:cNvPr id="3" name="Pentagon 2"/>
              <p:cNvSpPr/>
              <p:nvPr/>
            </p:nvSpPr>
            <p:spPr>
              <a:xfrm flipH="1">
                <a:off x="2402366" y="2514600"/>
                <a:ext cx="2667000" cy="1676400"/>
              </a:xfrm>
              <a:prstGeom prst="homePlate">
                <a:avLst>
                  <a:gd name="adj" fmla="val 65171"/>
                </a:avLst>
              </a:prstGeom>
              <a:solidFill>
                <a:srgbClr val="006600"/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7200" b="1" dirty="0" smtClean="0">
                    <a:solidFill>
                      <a:srgbClr val="FFFFFF"/>
                    </a:solidFill>
                  </a:rPr>
                  <a:t>ADC</a:t>
                </a:r>
                <a:endParaRPr lang="en-US" sz="7200" b="1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1640366" y="2819400"/>
                <a:ext cx="1447800" cy="1588"/>
              </a:xfrm>
              <a:prstGeom prst="straightConnector1">
                <a:avLst/>
              </a:prstGeom>
              <a:ln w="28575">
                <a:solidFill>
                  <a:schemeClr val="accent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5069366" y="3352800"/>
                <a:ext cx="762000" cy="1588"/>
              </a:xfrm>
              <a:prstGeom prst="straightConnector1">
                <a:avLst/>
              </a:prstGeom>
              <a:ln w="28575">
                <a:solidFill>
                  <a:schemeClr val="accent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H="1">
                <a:off x="4002566" y="2057400"/>
                <a:ext cx="1588" cy="458788"/>
              </a:xfrm>
              <a:prstGeom prst="straightConnector1">
                <a:avLst/>
              </a:prstGeom>
              <a:ln w="28575">
                <a:solidFill>
                  <a:schemeClr val="accent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4688366" y="2057400"/>
                <a:ext cx="0" cy="458788"/>
              </a:xfrm>
              <a:prstGeom prst="straightConnector1">
                <a:avLst/>
              </a:prstGeom>
              <a:ln w="28575">
                <a:solidFill>
                  <a:schemeClr val="accent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V="1">
                <a:off x="4004154" y="4191000"/>
                <a:ext cx="0" cy="419100"/>
              </a:xfrm>
              <a:prstGeom prst="straightConnector1">
                <a:avLst/>
              </a:prstGeom>
              <a:ln w="28575">
                <a:solidFill>
                  <a:schemeClr val="accent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5143266" y="2919263"/>
                <a:ext cx="754559" cy="3725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 dirty="0" err="1" smtClean="0">
                    <a:solidFill>
                      <a:srgbClr val="FFFFFF"/>
                    </a:solidFill>
                  </a:rPr>
                  <a:t>Dout</a:t>
                </a:r>
                <a:endParaRPr lang="en-US" sz="24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923473" y="1997002"/>
                <a:ext cx="1127274" cy="3725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 dirty="0">
                    <a:solidFill>
                      <a:srgbClr val="FFFFFF"/>
                    </a:solidFill>
                  </a:rPr>
                  <a:t>AV</a:t>
                </a:r>
                <a:r>
                  <a:rPr lang="en-US" sz="2400" b="1" baseline="-25000" dirty="0">
                    <a:solidFill>
                      <a:srgbClr val="FFFFFF"/>
                    </a:solidFill>
                  </a:rPr>
                  <a:t>dd</a:t>
                </a:r>
                <a:r>
                  <a:rPr lang="en-US" sz="2400" b="1" dirty="0">
                    <a:solidFill>
                      <a:srgbClr val="FFFFFF"/>
                    </a:solidFill>
                  </a:rPr>
                  <a:t>+</a:t>
                </a:r>
                <a:r>
                  <a:rPr lang="en-US" sz="2400" b="1" dirty="0">
                    <a:solidFill>
                      <a:srgbClr val="FFFFFF"/>
                    </a:solidFill>
                    <a:latin typeface="Symbol" pitchFamily="18" charset="2"/>
                  </a:rPr>
                  <a:t>D</a:t>
                </a:r>
                <a:r>
                  <a:rPr lang="en-US" sz="2400" b="1" baseline="-25000" dirty="0">
                    <a:solidFill>
                      <a:srgbClr val="FFFFFF"/>
                    </a:solidFill>
                  </a:rPr>
                  <a:t>1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01183" y="4280127"/>
                <a:ext cx="1108143" cy="3725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 dirty="0" smtClean="0">
                    <a:solidFill>
                      <a:srgbClr val="FFFFFF"/>
                    </a:solidFill>
                  </a:rPr>
                  <a:t>AV</a:t>
                </a:r>
                <a:r>
                  <a:rPr lang="en-US" sz="2400" b="1" baseline="-25000" dirty="0" smtClean="0">
                    <a:solidFill>
                      <a:srgbClr val="FFFFFF"/>
                    </a:solidFill>
                  </a:rPr>
                  <a:t>ss</a:t>
                </a:r>
                <a:r>
                  <a:rPr lang="en-US" sz="2400" b="1" dirty="0" smtClean="0">
                    <a:solidFill>
                      <a:srgbClr val="FFFFFF"/>
                    </a:solidFill>
                  </a:rPr>
                  <a:t>+</a:t>
                </a:r>
                <a:r>
                  <a:rPr lang="en-US" sz="2400" b="1" dirty="0" smtClean="0">
                    <a:solidFill>
                      <a:srgbClr val="FFFFFF"/>
                    </a:solidFill>
                    <a:latin typeface="Symbol" pitchFamily="18" charset="2"/>
                  </a:rPr>
                  <a:t>D</a:t>
                </a:r>
                <a:r>
                  <a:rPr lang="en-US" sz="2400" b="1" baseline="-25000" dirty="0" smtClean="0">
                    <a:solidFill>
                      <a:srgbClr val="FFFFFF"/>
                    </a:solidFill>
                  </a:rPr>
                  <a:t>2</a:t>
                </a:r>
                <a:endParaRPr lang="en-US" sz="2400" b="1" baseline="-25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648200" y="1997002"/>
                <a:ext cx="1146732" cy="3725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 dirty="0" smtClean="0">
                    <a:solidFill>
                      <a:srgbClr val="FFFFFF"/>
                    </a:solidFill>
                  </a:rPr>
                  <a:t>DV</a:t>
                </a:r>
                <a:r>
                  <a:rPr lang="en-US" sz="2400" b="1" baseline="-25000" dirty="0" smtClean="0">
                    <a:solidFill>
                      <a:srgbClr val="FFFFFF"/>
                    </a:solidFill>
                  </a:rPr>
                  <a:t>dd</a:t>
                </a:r>
                <a:r>
                  <a:rPr lang="en-US" sz="2400" b="1" dirty="0" smtClean="0">
                    <a:solidFill>
                      <a:srgbClr val="FFFFFF"/>
                    </a:solidFill>
                  </a:rPr>
                  <a:t>+</a:t>
                </a:r>
                <a:r>
                  <a:rPr lang="en-US" sz="2400" b="1" dirty="0" smtClean="0">
                    <a:solidFill>
                      <a:srgbClr val="FFFFFF"/>
                    </a:solidFill>
                    <a:latin typeface="Symbol" pitchFamily="18" charset="2"/>
                  </a:rPr>
                  <a:t>D</a:t>
                </a:r>
                <a:r>
                  <a:rPr lang="en-US" sz="2400" b="1" baseline="-25000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1640366" y="3884612"/>
                <a:ext cx="1447800" cy="1588"/>
              </a:xfrm>
              <a:prstGeom prst="straightConnector1">
                <a:avLst/>
              </a:prstGeom>
              <a:ln w="28575">
                <a:solidFill>
                  <a:schemeClr val="accent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1033709" y="2438400"/>
                <a:ext cx="2211790" cy="37250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 dirty="0" smtClean="0">
                    <a:solidFill>
                      <a:srgbClr val="FFFFFF"/>
                    </a:solidFill>
                  </a:rPr>
                  <a:t>V</a:t>
                </a:r>
                <a:r>
                  <a:rPr lang="en-US" sz="2400" b="1" baseline="-25000" dirty="0" smtClean="0">
                    <a:solidFill>
                      <a:srgbClr val="FFFFFF"/>
                    </a:solidFill>
                  </a:rPr>
                  <a:t>icm</a:t>
                </a:r>
                <a:r>
                  <a:rPr lang="en-US" sz="2400" b="1" dirty="0" smtClean="0">
                    <a:solidFill>
                      <a:srgbClr val="FFFFFF"/>
                    </a:solidFill>
                  </a:rPr>
                  <a:t>+</a:t>
                </a:r>
                <a:r>
                  <a:rPr lang="en-US" sz="2400" b="1" dirty="0" smtClean="0">
                    <a:solidFill>
                      <a:srgbClr val="FFFFFF"/>
                    </a:solidFill>
                    <a:latin typeface="Symbol" pitchFamily="18" charset="2"/>
                  </a:rPr>
                  <a:t>D</a:t>
                </a:r>
                <a:r>
                  <a:rPr lang="en-US" sz="2400" b="1" baseline="-25000" dirty="0" smtClean="0">
                    <a:solidFill>
                      <a:srgbClr val="FFFFFF"/>
                    </a:solidFill>
                  </a:rPr>
                  <a:t>4</a:t>
                </a:r>
                <a:r>
                  <a:rPr lang="en-US" sz="2400" b="1" dirty="0" smtClean="0">
                    <a:solidFill>
                      <a:srgbClr val="FFFFFF"/>
                    </a:solidFill>
                  </a:rPr>
                  <a:t>+V</a:t>
                </a:r>
                <a:r>
                  <a:rPr lang="en-US" sz="2400" b="1" baseline="-25000" dirty="0" smtClean="0">
                    <a:solidFill>
                      <a:srgbClr val="FFFFFF"/>
                    </a:solidFill>
                  </a:rPr>
                  <a:t>id</a:t>
                </a:r>
                <a:r>
                  <a:rPr lang="en-US" sz="2400" b="1" dirty="0" smtClean="0">
                    <a:solidFill>
                      <a:srgbClr val="FFFFFF"/>
                    </a:solidFill>
                  </a:rPr>
                  <a:t>/2</a:t>
                </a:r>
                <a:endParaRPr lang="en-US" sz="24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033710" y="3897868"/>
                <a:ext cx="2211789" cy="37250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 dirty="0" smtClean="0">
                    <a:solidFill>
                      <a:srgbClr val="FFFFFF"/>
                    </a:solidFill>
                  </a:rPr>
                  <a:t>V</a:t>
                </a:r>
                <a:r>
                  <a:rPr lang="en-US" sz="2400" b="1" baseline="-25000" dirty="0" smtClean="0">
                    <a:solidFill>
                      <a:srgbClr val="FFFFFF"/>
                    </a:solidFill>
                  </a:rPr>
                  <a:t>icm</a:t>
                </a:r>
                <a:r>
                  <a:rPr lang="en-US" sz="2400" b="1" dirty="0" smtClean="0">
                    <a:solidFill>
                      <a:srgbClr val="FFFFFF"/>
                    </a:solidFill>
                  </a:rPr>
                  <a:t>+</a:t>
                </a:r>
                <a:r>
                  <a:rPr lang="en-US" sz="2400" b="1" dirty="0" smtClean="0">
                    <a:solidFill>
                      <a:srgbClr val="FFFFFF"/>
                    </a:solidFill>
                    <a:latin typeface="Symbol" pitchFamily="18" charset="2"/>
                  </a:rPr>
                  <a:t>D</a:t>
                </a:r>
                <a:r>
                  <a:rPr lang="en-US" sz="2400" b="1" baseline="-25000" dirty="0" smtClean="0">
                    <a:solidFill>
                      <a:srgbClr val="FFFFFF"/>
                    </a:solidFill>
                  </a:rPr>
                  <a:t>4</a:t>
                </a:r>
                <a:r>
                  <a:rPr lang="en-US" sz="2400" b="1" dirty="0" smtClean="0">
                    <a:solidFill>
                      <a:srgbClr val="FFFFFF"/>
                    </a:solidFill>
                  </a:rPr>
                  <a:t>-V</a:t>
                </a:r>
                <a:r>
                  <a:rPr lang="en-US" sz="2400" b="1" baseline="-25000" dirty="0" smtClean="0">
                    <a:solidFill>
                      <a:srgbClr val="FFFFFF"/>
                    </a:solidFill>
                  </a:rPr>
                  <a:t>id</a:t>
                </a:r>
                <a:r>
                  <a:rPr lang="en-US" sz="2400" b="1" dirty="0" smtClean="0">
                    <a:solidFill>
                      <a:srgbClr val="FFFFFF"/>
                    </a:solidFill>
                  </a:rPr>
                  <a:t>/2</a:t>
                </a:r>
                <a:endParaRPr lang="en-US" sz="2400" b="1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27" name="Straight Arrow Connector 26"/>
              <p:cNvCxnSpPr/>
              <p:nvPr/>
            </p:nvCxnSpPr>
            <p:spPr>
              <a:xfrm>
                <a:off x="1649891" y="3352800"/>
                <a:ext cx="762000" cy="3176"/>
              </a:xfrm>
              <a:prstGeom prst="straightConnector1">
                <a:avLst/>
              </a:prstGeom>
              <a:ln w="28575">
                <a:solidFill>
                  <a:schemeClr val="accent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1513931" y="3264932"/>
                <a:ext cx="842012" cy="3725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 dirty="0" smtClean="0">
                    <a:solidFill>
                      <a:srgbClr val="FFFFFF"/>
                    </a:solidFill>
                  </a:rPr>
                  <a:t>noise</a:t>
                </a:r>
                <a:endParaRPr lang="en-US" sz="2400" b="1" dirty="0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21" name="Straight Arrow Connector 20"/>
            <p:cNvCxnSpPr/>
            <p:nvPr/>
          </p:nvCxnSpPr>
          <p:spPr>
            <a:xfrm>
              <a:off x="3200400" y="2819400"/>
              <a:ext cx="1447800" cy="1588"/>
            </a:xfrm>
            <a:prstGeom prst="straightConnector1">
              <a:avLst/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743200" y="3124200"/>
              <a:ext cx="919804" cy="372507"/>
            </a:xfrm>
            <a:prstGeom prst="rect">
              <a:avLst/>
            </a:prstGeom>
            <a:noFill/>
            <a:ln w="28575">
              <a:solidFill>
                <a:schemeClr val="accent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FFFFFF"/>
                  </a:solidFill>
                </a:rPr>
                <a:t>   V</a:t>
              </a:r>
              <a:r>
                <a:rPr lang="en-US" sz="2400" b="1" baseline="-25000" dirty="0" smtClean="0">
                  <a:solidFill>
                    <a:srgbClr val="FFFFFF"/>
                  </a:solidFill>
                </a:rPr>
                <a:t>id</a:t>
              </a:r>
              <a:endParaRPr lang="en-US" sz="2400" b="1" baseline="-25000" dirty="0">
                <a:solidFill>
                  <a:srgbClr val="FFFFFF"/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3200400" y="3884612"/>
              <a:ext cx="1447800" cy="1588"/>
            </a:xfrm>
            <a:prstGeom prst="straightConnector1">
              <a:avLst/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endCxn id="22" idx="2"/>
            </p:cNvCxnSpPr>
            <p:nvPr/>
          </p:nvCxnSpPr>
          <p:spPr>
            <a:xfrm flipV="1">
              <a:off x="3200401" y="3496707"/>
              <a:ext cx="2701" cy="389494"/>
            </a:xfrm>
            <a:prstGeom prst="straightConnector1">
              <a:avLst/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3042166" y="2977634"/>
              <a:ext cx="316468" cy="1588"/>
            </a:xfrm>
            <a:prstGeom prst="straightConnector1">
              <a:avLst/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2133600" y="3351212"/>
              <a:ext cx="609600" cy="1588"/>
            </a:xfrm>
            <a:prstGeom prst="straightConnector1">
              <a:avLst/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757373" y="2946429"/>
              <a:ext cx="1390478" cy="37250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srgbClr val="FFFFFF"/>
                  </a:solidFill>
                </a:rPr>
                <a:t>V</a:t>
              </a:r>
              <a:r>
                <a:rPr lang="en-US" sz="2400" b="1" baseline="-25000" dirty="0" smtClean="0">
                  <a:solidFill>
                    <a:srgbClr val="FFFFFF"/>
                  </a:solidFill>
                </a:rPr>
                <a:t>icm</a:t>
              </a:r>
              <a:r>
                <a:rPr lang="en-US" sz="2400" b="1" dirty="0" smtClean="0">
                  <a:solidFill>
                    <a:srgbClr val="FFFFFF"/>
                  </a:solidFill>
                </a:rPr>
                <a:t>+</a:t>
              </a:r>
              <a:r>
                <a:rPr lang="en-US" sz="2400" b="1" dirty="0" smtClean="0">
                  <a:solidFill>
                    <a:srgbClr val="FFFFFF"/>
                  </a:solidFill>
                  <a:latin typeface="Symbol" pitchFamily="18" charset="2"/>
                </a:rPr>
                <a:t>D</a:t>
              </a:r>
              <a:r>
                <a:rPr lang="en-US" sz="2400" b="1" baseline="-25000" dirty="0" smtClean="0">
                  <a:solidFill>
                    <a:srgbClr val="FFFFFF"/>
                  </a:solidFill>
                </a:rPr>
                <a:t>4</a:t>
              </a:r>
              <a:endParaRPr lang="en-US" sz="2400" b="1" baseline="-25000" dirty="0">
                <a:solidFill>
                  <a:srgbClr val="FFFFFF"/>
                </a:solidFill>
              </a:endParaRPr>
            </a:p>
          </p:txBody>
        </p:sp>
      </p:grpSp>
      <p:sp>
        <p:nvSpPr>
          <p:cNvPr id="32" name="Title 1"/>
          <p:cNvSpPr txBox="1">
            <a:spLocks/>
          </p:cNvSpPr>
          <p:nvPr/>
        </p:nvSpPr>
        <p:spPr>
          <a:xfrm>
            <a:off x="304800" y="118713"/>
            <a:ext cx="80772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endParaRPr lang="en-US" sz="4800" b="1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SATOM Concept</a:t>
            </a:r>
            <a:endParaRPr lang="en-US" dirty="0"/>
          </a:p>
        </p:txBody>
      </p:sp>
      <p:sp>
        <p:nvSpPr>
          <p:cNvPr id="3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464127" cy="457200"/>
          </a:xfrm>
          <a:noFill/>
        </p:spPr>
        <p:txBody>
          <a:bodyPr/>
          <a:lstStyle/>
          <a:p>
            <a:fld id="{3C8F5D54-F6F2-4C39-96A8-18778FF5998C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37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SATOM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Orthogonal signals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FFFF"/>
                </a:solidFill>
              </a:rPr>
              <a:t>Sinusoidal signals of different frequencies are orthogonal over their common period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464127" cy="457200"/>
          </a:xfrm>
        </p:spPr>
        <p:txBody>
          <a:bodyPr/>
          <a:lstStyle/>
          <a:p>
            <a:fld id="{FF0A85AC-FF67-4712-9E78-3B2D8AA5FAD7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430338" y="1890713"/>
          <a:ext cx="6688137" cy="299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3" imgW="2438280" imgH="1091880" progId="Equation.DSMT4">
                  <p:embed/>
                </p:oleObj>
              </mc:Choice>
              <mc:Fallback>
                <p:oleObj name="Equation" r:id="rId3" imgW="243828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1890713"/>
                        <a:ext cx="6688137" cy="299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621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owerpoint Template">
  <a:themeElements>
    <a:clrScheme name="">
      <a:dk1>
        <a:srgbClr val="000000"/>
      </a:dk1>
      <a:lt1>
        <a:srgbClr val="114FFB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AAB2FD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A3FFFF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chemeClr val="bg1">
                <a:lumMod val="75000"/>
              </a:schemeClr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3200" b="0" dirty="0" smtClean="0">
            <a:solidFill>
              <a:srgbClr val="FFFF00"/>
            </a:solidFill>
          </a:defRPr>
        </a:defPPr>
      </a:lstStyle>
    </a:txDef>
  </a:objectDefaults>
  <a:extraClrSchemeLst>
    <a:extraClrScheme>
      <a:clrScheme name="Powerpoint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19027</TotalTime>
  <Words>1026</Words>
  <Application>Microsoft Office PowerPoint</Application>
  <PresentationFormat>On-screen Show (4:3)</PresentationFormat>
  <Paragraphs>262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Cambria Math</vt:lpstr>
      <vt:lpstr>Symbol</vt:lpstr>
      <vt:lpstr>Times</vt:lpstr>
      <vt:lpstr>Times New Roman</vt:lpstr>
      <vt:lpstr>Wingdings</vt:lpstr>
      <vt:lpstr>1_Powerpoint Template</vt:lpstr>
      <vt:lpstr>Equation</vt:lpstr>
      <vt:lpstr>Test Time Reduction With SATOM Simultaneous AC-DC Test with Orthogonal Multi-excitation</vt:lpstr>
      <vt:lpstr>Purpose</vt:lpstr>
      <vt:lpstr>Outline</vt:lpstr>
      <vt:lpstr>Introduction</vt:lpstr>
      <vt:lpstr>Introduction</vt:lpstr>
      <vt:lpstr>Introduction</vt:lpstr>
      <vt:lpstr>Introduction</vt:lpstr>
      <vt:lpstr>The SATOM Concept</vt:lpstr>
      <vt:lpstr>The SATOM Concept</vt:lpstr>
      <vt:lpstr>The SATOM Concept</vt:lpstr>
      <vt:lpstr>The SATOM Concept</vt:lpstr>
      <vt:lpstr>The SATOM Concept</vt:lpstr>
      <vt:lpstr>SATOM Test Procedure</vt:lpstr>
      <vt:lpstr>SATOM Test Procedure</vt:lpstr>
      <vt:lpstr>SATOM Test Procedure</vt:lpstr>
      <vt:lpstr>SATOM Test Procedure</vt:lpstr>
      <vt:lpstr>SATOM Test Procedure</vt:lpstr>
      <vt:lpstr>SATOM Test Procedure</vt:lpstr>
      <vt:lpstr>SATOM Test Procedure</vt:lpstr>
      <vt:lpstr>Measurement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Additional benefits of SATOM</vt:lpstr>
      <vt:lpstr>Conclusion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Degang J</dc:creator>
  <cp:lastModifiedBy>Chen, Degang J </cp:lastModifiedBy>
  <cp:revision>33</cp:revision>
  <dcterms:created xsi:type="dcterms:W3CDTF">2014-10-24T16:02:14Z</dcterms:created>
  <dcterms:modified xsi:type="dcterms:W3CDTF">2018-04-18T17:57:45Z</dcterms:modified>
</cp:coreProperties>
</file>