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5" r:id="rId1"/>
  </p:sldMasterIdLst>
  <p:handoutMasterIdLst>
    <p:handoutMasterId r:id="rId49"/>
  </p:handoutMasterIdLst>
  <p:sldIdLst>
    <p:sldId id="300" r:id="rId2"/>
    <p:sldId id="301" r:id="rId3"/>
    <p:sldId id="302" r:id="rId4"/>
    <p:sldId id="326" r:id="rId5"/>
    <p:sldId id="327" r:id="rId6"/>
    <p:sldId id="339" r:id="rId7"/>
    <p:sldId id="303" r:id="rId8"/>
    <p:sldId id="340" r:id="rId9"/>
    <p:sldId id="304" r:id="rId10"/>
    <p:sldId id="328" r:id="rId11"/>
    <p:sldId id="305" r:id="rId12"/>
    <p:sldId id="346" r:id="rId13"/>
    <p:sldId id="347" r:id="rId14"/>
    <p:sldId id="348" r:id="rId15"/>
    <p:sldId id="349" r:id="rId16"/>
    <p:sldId id="350" r:id="rId17"/>
    <p:sldId id="351" r:id="rId18"/>
    <p:sldId id="306" r:id="rId19"/>
    <p:sldId id="332" r:id="rId20"/>
    <p:sldId id="333" r:id="rId21"/>
    <p:sldId id="307" r:id="rId22"/>
    <p:sldId id="344" r:id="rId23"/>
    <p:sldId id="308" r:id="rId24"/>
    <p:sldId id="342" r:id="rId25"/>
    <p:sldId id="343" r:id="rId26"/>
    <p:sldId id="345" r:id="rId27"/>
    <p:sldId id="309" r:id="rId28"/>
    <p:sldId id="341" r:id="rId29"/>
    <p:sldId id="334" r:id="rId30"/>
    <p:sldId id="311" r:id="rId31"/>
    <p:sldId id="312" r:id="rId32"/>
    <p:sldId id="335" r:id="rId33"/>
    <p:sldId id="313" r:id="rId34"/>
    <p:sldId id="336" r:id="rId35"/>
    <p:sldId id="314" r:id="rId36"/>
    <p:sldId id="337" r:id="rId37"/>
    <p:sldId id="315" r:id="rId38"/>
    <p:sldId id="338" r:id="rId39"/>
    <p:sldId id="316" r:id="rId40"/>
    <p:sldId id="317" r:id="rId41"/>
    <p:sldId id="318" r:id="rId42"/>
    <p:sldId id="319" r:id="rId43"/>
    <p:sldId id="320" r:id="rId44"/>
    <p:sldId id="321" r:id="rId45"/>
    <p:sldId id="322" r:id="rId46"/>
    <p:sldId id="323" r:id="rId47"/>
    <p:sldId id="324" r:id="rId4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90" y="82"/>
      </p:cViewPr>
      <p:guideLst>
        <p:guide orient="horz" pos="2160"/>
        <p:guide pos="2880"/>
      </p:guideLst>
    </p:cSldViewPr>
  </p:slideViewPr>
  <p:notesTextViewPr>
    <p:cViewPr>
      <p:scale>
        <a:sx n="1" d="1"/>
        <a:sy n="1" d="1"/>
      </p:scale>
      <p:origin x="0" y="0"/>
    </p:cViewPr>
  </p:notesTextViewPr>
  <p:sorterViewPr>
    <p:cViewPr>
      <p:scale>
        <a:sx n="66" d="100"/>
        <a:sy n="66" d="100"/>
      </p:scale>
      <p:origin x="0" y="132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image" Target="../media/image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en-US"/>
          </a:p>
        </p:txBody>
      </p:sp>
      <p:sp>
        <p:nvSpPr>
          <p:cNvPr id="512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512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en-US"/>
          </a:p>
        </p:txBody>
      </p:sp>
      <p:sp>
        <p:nvSpPr>
          <p:cNvPr id="512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BD029B09-CB0D-436F-A765-241DFE5CDA9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8383" name="Rectangle 15"/>
          <p:cNvSpPr>
            <a:spLocks noGrp="1" noChangeArrowheads="1"/>
          </p:cNvSpPr>
          <p:nvPr>
            <p:ph type="ctrTitle" sz="quarter"/>
          </p:nvPr>
        </p:nvSpPr>
        <p:spPr>
          <a:xfrm>
            <a:off x="836613" y="2133600"/>
            <a:ext cx="7772400" cy="1143000"/>
          </a:xfrm>
        </p:spPr>
        <p:txBody>
          <a:bodyPr/>
          <a:lstStyle>
            <a:lvl1pPr>
              <a:defRPr/>
            </a:lvl1pPr>
          </a:lstStyle>
          <a:p>
            <a:pPr lvl="0"/>
            <a:r>
              <a:rPr lang="en-US" altLang="en-US" noProof="0" smtClean="0"/>
              <a:t>Click to edit Master title style</a:t>
            </a:r>
          </a:p>
        </p:txBody>
      </p:sp>
      <p:sp>
        <p:nvSpPr>
          <p:cNvPr id="58384" name="Rectangle 16"/>
          <p:cNvSpPr>
            <a:spLocks noGrp="1" noChangeArrowheads="1"/>
          </p:cNvSpPr>
          <p:nvPr>
            <p:ph type="subTitle" sz="quarter" idx="1"/>
          </p:nvPr>
        </p:nvSpPr>
        <p:spPr>
          <a:xfrm>
            <a:off x="1371600" y="4038600"/>
            <a:ext cx="6400800" cy="1752600"/>
          </a:xfrm>
        </p:spPr>
        <p:txBody>
          <a:bodyPr anchor="ctr"/>
          <a:lstStyle>
            <a:lvl1pPr marL="0" indent="0" algn="ctr">
              <a:buFont typeface="Monotype Sorts" pitchFamily="2" charset="2"/>
              <a:buNone/>
              <a:defRPr/>
            </a:lvl1pPr>
          </a:lstStyle>
          <a:p>
            <a:pPr lvl="0"/>
            <a:r>
              <a:rPr lang="en-US" altLang="en-US" noProof="0" smtClean="0"/>
              <a:t>Click to edit Master subtitle style</a:t>
            </a:r>
          </a:p>
        </p:txBody>
      </p:sp>
      <p:sp>
        <p:nvSpPr>
          <p:cNvPr id="4" name="Rectangle 17"/>
          <p:cNvSpPr>
            <a:spLocks noGrp="1" noChangeArrowheads="1"/>
          </p:cNvSpPr>
          <p:nvPr>
            <p:ph type="dt" sz="quarter" idx="10"/>
          </p:nvPr>
        </p:nvSpPr>
        <p:spPr>
          <a:xfrm>
            <a:off x="381000" y="6324600"/>
            <a:ext cx="1905000" cy="457200"/>
          </a:xfrm>
        </p:spPr>
        <p:txBody>
          <a:bodyPr/>
          <a:lstStyle>
            <a:lvl1pPr>
              <a:defRPr smtClean="0"/>
            </a:lvl1pPr>
          </a:lstStyle>
          <a:p>
            <a:pPr>
              <a:defRPr/>
            </a:pPr>
            <a:endParaRPr lang="en-US" altLang="en-US"/>
          </a:p>
        </p:txBody>
      </p:sp>
      <p:sp>
        <p:nvSpPr>
          <p:cNvPr id="5" name="Rectangle 18"/>
          <p:cNvSpPr>
            <a:spLocks noGrp="1" noChangeArrowheads="1"/>
          </p:cNvSpPr>
          <p:nvPr>
            <p:ph type="ftr" sz="quarter" idx="11"/>
          </p:nvPr>
        </p:nvSpPr>
        <p:spPr>
          <a:xfrm>
            <a:off x="3124200" y="6324600"/>
            <a:ext cx="2895600" cy="457200"/>
          </a:xfrm>
        </p:spPr>
        <p:txBody>
          <a:bodyPr/>
          <a:lstStyle>
            <a:lvl1pPr>
              <a:defRPr smtClean="0"/>
            </a:lvl1pPr>
          </a:lstStyle>
          <a:p>
            <a:pPr>
              <a:defRPr/>
            </a:pPr>
            <a:endParaRPr lang="en-US" altLang="en-US"/>
          </a:p>
        </p:txBody>
      </p:sp>
      <p:sp>
        <p:nvSpPr>
          <p:cNvPr id="6" name="Rectangle 19"/>
          <p:cNvSpPr>
            <a:spLocks noGrp="1" noChangeArrowheads="1"/>
          </p:cNvSpPr>
          <p:nvPr>
            <p:ph type="sldNum" sz="quarter" idx="12"/>
          </p:nvPr>
        </p:nvSpPr>
        <p:spPr>
          <a:xfrm>
            <a:off x="6858000" y="6324600"/>
            <a:ext cx="1905000" cy="457200"/>
          </a:xfrm>
        </p:spPr>
        <p:txBody>
          <a:bodyPr/>
          <a:lstStyle>
            <a:lvl1pPr>
              <a:defRPr smtClean="0"/>
            </a:lvl1pPr>
          </a:lstStyle>
          <a:p>
            <a:pPr>
              <a:defRPr/>
            </a:pPr>
            <a:fld id="{48EB13A1-958F-4E88-9578-1904D783FEE9}" type="slidenum">
              <a:rPr lang="en-US" altLang="en-US"/>
              <a:pPr>
                <a:defRPr/>
              </a:pPr>
              <a:t>‹#›</a:t>
            </a:fld>
            <a:endParaRPr lang="en-US" altLang="en-US"/>
          </a:p>
        </p:txBody>
      </p:sp>
    </p:spTree>
    <p:extLst>
      <p:ext uri="{BB962C8B-B14F-4D97-AF65-F5344CB8AC3E}">
        <p14:creationId xmlns:p14="http://schemas.microsoft.com/office/powerpoint/2010/main" val="472102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p:txBody>
          <a:bodyPr/>
          <a:lstStyle>
            <a:lvl1pPr>
              <a:defRPr smtClean="0"/>
            </a:lvl1pPr>
          </a:lstStyle>
          <a:p>
            <a:pPr>
              <a:defRPr/>
            </a:pPr>
            <a:endParaRPr lang="en-US" altLang="en-US"/>
          </a:p>
        </p:txBody>
      </p:sp>
      <p:sp>
        <p:nvSpPr>
          <p:cNvPr id="5" name="Rectangle 18"/>
          <p:cNvSpPr>
            <a:spLocks noGrp="1" noChangeArrowheads="1"/>
          </p:cNvSpPr>
          <p:nvPr>
            <p:ph type="ftr" sz="quarter" idx="11"/>
          </p:nvPr>
        </p:nvSpPr>
        <p:spPr/>
        <p:txBody>
          <a:bodyPr/>
          <a:lstStyle>
            <a:lvl1pPr>
              <a:defRPr smtClean="0"/>
            </a:lvl1pPr>
          </a:lstStyle>
          <a:p>
            <a:pPr>
              <a:defRPr/>
            </a:pPr>
            <a:endParaRPr lang="en-US" altLang="en-US"/>
          </a:p>
        </p:txBody>
      </p:sp>
      <p:sp>
        <p:nvSpPr>
          <p:cNvPr id="6" name="Rectangle 19"/>
          <p:cNvSpPr>
            <a:spLocks noGrp="1" noChangeArrowheads="1"/>
          </p:cNvSpPr>
          <p:nvPr>
            <p:ph type="sldNum" sz="quarter" idx="12"/>
          </p:nvPr>
        </p:nvSpPr>
        <p:spPr/>
        <p:txBody>
          <a:bodyPr/>
          <a:lstStyle>
            <a:lvl1pPr>
              <a:defRPr smtClean="0"/>
            </a:lvl1pPr>
          </a:lstStyle>
          <a:p>
            <a:pPr>
              <a:defRPr/>
            </a:pPr>
            <a:fld id="{7B36074E-9A49-4309-BDFD-579CC73B10DE}" type="slidenum">
              <a:rPr lang="en-US" altLang="en-US"/>
              <a:pPr>
                <a:defRPr/>
              </a:pPr>
              <a:t>‹#›</a:t>
            </a:fld>
            <a:endParaRPr lang="en-US" altLang="en-US"/>
          </a:p>
        </p:txBody>
      </p:sp>
    </p:spTree>
    <p:extLst>
      <p:ext uri="{BB962C8B-B14F-4D97-AF65-F5344CB8AC3E}">
        <p14:creationId xmlns:p14="http://schemas.microsoft.com/office/powerpoint/2010/main" val="1221237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42900"/>
            <a:ext cx="1943100"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42900"/>
            <a:ext cx="5676900"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p:txBody>
          <a:bodyPr/>
          <a:lstStyle>
            <a:lvl1pPr>
              <a:defRPr smtClean="0"/>
            </a:lvl1pPr>
          </a:lstStyle>
          <a:p>
            <a:pPr>
              <a:defRPr/>
            </a:pPr>
            <a:endParaRPr lang="en-US" altLang="en-US"/>
          </a:p>
        </p:txBody>
      </p:sp>
      <p:sp>
        <p:nvSpPr>
          <p:cNvPr id="5" name="Rectangle 18"/>
          <p:cNvSpPr>
            <a:spLocks noGrp="1" noChangeArrowheads="1"/>
          </p:cNvSpPr>
          <p:nvPr>
            <p:ph type="ftr" sz="quarter" idx="11"/>
          </p:nvPr>
        </p:nvSpPr>
        <p:spPr/>
        <p:txBody>
          <a:bodyPr/>
          <a:lstStyle>
            <a:lvl1pPr>
              <a:defRPr smtClean="0"/>
            </a:lvl1pPr>
          </a:lstStyle>
          <a:p>
            <a:pPr>
              <a:defRPr/>
            </a:pPr>
            <a:endParaRPr lang="en-US" altLang="en-US"/>
          </a:p>
        </p:txBody>
      </p:sp>
      <p:sp>
        <p:nvSpPr>
          <p:cNvPr id="6" name="Rectangle 19"/>
          <p:cNvSpPr>
            <a:spLocks noGrp="1" noChangeArrowheads="1"/>
          </p:cNvSpPr>
          <p:nvPr>
            <p:ph type="sldNum" sz="quarter" idx="12"/>
          </p:nvPr>
        </p:nvSpPr>
        <p:spPr/>
        <p:txBody>
          <a:bodyPr/>
          <a:lstStyle>
            <a:lvl1pPr>
              <a:defRPr smtClean="0"/>
            </a:lvl1pPr>
          </a:lstStyle>
          <a:p>
            <a:pPr>
              <a:defRPr/>
            </a:pPr>
            <a:fld id="{6C918C7D-89FD-4F13-BC06-F9E26A66B10D}" type="slidenum">
              <a:rPr lang="en-US" altLang="en-US"/>
              <a:pPr>
                <a:defRPr/>
              </a:pPr>
              <a:t>‹#›</a:t>
            </a:fld>
            <a:endParaRPr lang="en-US" altLang="en-US"/>
          </a:p>
        </p:txBody>
      </p:sp>
    </p:spTree>
    <p:extLst>
      <p:ext uri="{BB962C8B-B14F-4D97-AF65-F5344CB8AC3E}">
        <p14:creationId xmlns:p14="http://schemas.microsoft.com/office/powerpoint/2010/main" val="1497422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p:txBody>
          <a:bodyPr/>
          <a:lstStyle>
            <a:lvl1pPr>
              <a:defRPr smtClean="0"/>
            </a:lvl1pPr>
          </a:lstStyle>
          <a:p>
            <a:pPr>
              <a:defRPr/>
            </a:pPr>
            <a:endParaRPr lang="en-US" altLang="en-US"/>
          </a:p>
        </p:txBody>
      </p:sp>
      <p:sp>
        <p:nvSpPr>
          <p:cNvPr id="5" name="Rectangle 18"/>
          <p:cNvSpPr>
            <a:spLocks noGrp="1" noChangeArrowheads="1"/>
          </p:cNvSpPr>
          <p:nvPr>
            <p:ph type="ftr" sz="quarter" idx="11"/>
          </p:nvPr>
        </p:nvSpPr>
        <p:spPr/>
        <p:txBody>
          <a:bodyPr/>
          <a:lstStyle>
            <a:lvl1pPr>
              <a:defRPr smtClean="0"/>
            </a:lvl1pPr>
          </a:lstStyle>
          <a:p>
            <a:pPr>
              <a:defRPr/>
            </a:pPr>
            <a:endParaRPr lang="en-US" altLang="en-US"/>
          </a:p>
        </p:txBody>
      </p:sp>
      <p:sp>
        <p:nvSpPr>
          <p:cNvPr id="6" name="Rectangle 19"/>
          <p:cNvSpPr>
            <a:spLocks noGrp="1" noChangeArrowheads="1"/>
          </p:cNvSpPr>
          <p:nvPr>
            <p:ph type="sldNum" sz="quarter" idx="12"/>
          </p:nvPr>
        </p:nvSpPr>
        <p:spPr/>
        <p:txBody>
          <a:bodyPr/>
          <a:lstStyle>
            <a:lvl1pPr>
              <a:defRPr smtClean="0"/>
            </a:lvl1pPr>
          </a:lstStyle>
          <a:p>
            <a:pPr>
              <a:defRPr/>
            </a:pPr>
            <a:fld id="{67ABE408-768A-4BE7-B918-BFC93ABE5750}" type="slidenum">
              <a:rPr lang="en-US" altLang="en-US"/>
              <a:pPr>
                <a:defRPr/>
              </a:pPr>
              <a:t>‹#›</a:t>
            </a:fld>
            <a:endParaRPr lang="en-US" altLang="en-US"/>
          </a:p>
        </p:txBody>
      </p:sp>
    </p:spTree>
    <p:extLst>
      <p:ext uri="{BB962C8B-B14F-4D97-AF65-F5344CB8AC3E}">
        <p14:creationId xmlns:p14="http://schemas.microsoft.com/office/powerpoint/2010/main" val="2825576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7"/>
          <p:cNvSpPr>
            <a:spLocks noGrp="1" noChangeArrowheads="1"/>
          </p:cNvSpPr>
          <p:nvPr>
            <p:ph type="dt" sz="half" idx="10"/>
          </p:nvPr>
        </p:nvSpPr>
        <p:spPr/>
        <p:txBody>
          <a:bodyPr/>
          <a:lstStyle>
            <a:lvl1pPr>
              <a:defRPr smtClean="0"/>
            </a:lvl1pPr>
          </a:lstStyle>
          <a:p>
            <a:pPr>
              <a:defRPr/>
            </a:pPr>
            <a:endParaRPr lang="en-US" altLang="en-US"/>
          </a:p>
        </p:txBody>
      </p:sp>
      <p:sp>
        <p:nvSpPr>
          <p:cNvPr id="5" name="Rectangle 18"/>
          <p:cNvSpPr>
            <a:spLocks noGrp="1" noChangeArrowheads="1"/>
          </p:cNvSpPr>
          <p:nvPr>
            <p:ph type="ftr" sz="quarter" idx="11"/>
          </p:nvPr>
        </p:nvSpPr>
        <p:spPr/>
        <p:txBody>
          <a:bodyPr/>
          <a:lstStyle>
            <a:lvl1pPr>
              <a:defRPr smtClean="0"/>
            </a:lvl1pPr>
          </a:lstStyle>
          <a:p>
            <a:pPr>
              <a:defRPr/>
            </a:pPr>
            <a:endParaRPr lang="en-US" altLang="en-US"/>
          </a:p>
        </p:txBody>
      </p:sp>
      <p:sp>
        <p:nvSpPr>
          <p:cNvPr id="6" name="Rectangle 19"/>
          <p:cNvSpPr>
            <a:spLocks noGrp="1" noChangeArrowheads="1"/>
          </p:cNvSpPr>
          <p:nvPr>
            <p:ph type="sldNum" sz="quarter" idx="12"/>
          </p:nvPr>
        </p:nvSpPr>
        <p:spPr/>
        <p:txBody>
          <a:bodyPr/>
          <a:lstStyle>
            <a:lvl1pPr>
              <a:defRPr smtClean="0"/>
            </a:lvl1pPr>
          </a:lstStyle>
          <a:p>
            <a:pPr>
              <a:defRPr/>
            </a:pPr>
            <a:fld id="{BFEDB083-B11E-44D4-B705-354231AE5C7D}" type="slidenum">
              <a:rPr lang="en-US" altLang="en-US"/>
              <a:pPr>
                <a:defRPr/>
              </a:pPr>
              <a:t>‹#›</a:t>
            </a:fld>
            <a:endParaRPr lang="en-US" altLang="en-US"/>
          </a:p>
        </p:txBody>
      </p:sp>
    </p:spTree>
    <p:extLst>
      <p:ext uri="{BB962C8B-B14F-4D97-AF65-F5344CB8AC3E}">
        <p14:creationId xmlns:p14="http://schemas.microsoft.com/office/powerpoint/2010/main" val="2772354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7"/>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18"/>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19"/>
          <p:cNvSpPr>
            <a:spLocks noGrp="1" noChangeArrowheads="1"/>
          </p:cNvSpPr>
          <p:nvPr>
            <p:ph type="sldNum" sz="quarter" idx="12"/>
          </p:nvPr>
        </p:nvSpPr>
        <p:spPr/>
        <p:txBody>
          <a:bodyPr/>
          <a:lstStyle>
            <a:lvl1pPr>
              <a:defRPr smtClean="0"/>
            </a:lvl1pPr>
          </a:lstStyle>
          <a:p>
            <a:pPr>
              <a:defRPr/>
            </a:pPr>
            <a:fld id="{DC8DEB41-9A4F-4BB5-9442-2205244641BB}" type="slidenum">
              <a:rPr lang="en-US" altLang="en-US"/>
              <a:pPr>
                <a:defRPr/>
              </a:pPr>
              <a:t>‹#›</a:t>
            </a:fld>
            <a:endParaRPr lang="en-US" altLang="en-US"/>
          </a:p>
        </p:txBody>
      </p:sp>
    </p:spTree>
    <p:extLst>
      <p:ext uri="{BB962C8B-B14F-4D97-AF65-F5344CB8AC3E}">
        <p14:creationId xmlns:p14="http://schemas.microsoft.com/office/powerpoint/2010/main" val="532515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7"/>
          <p:cNvSpPr>
            <a:spLocks noGrp="1" noChangeArrowheads="1"/>
          </p:cNvSpPr>
          <p:nvPr>
            <p:ph type="dt" sz="half" idx="10"/>
          </p:nvPr>
        </p:nvSpPr>
        <p:spPr/>
        <p:txBody>
          <a:bodyPr/>
          <a:lstStyle>
            <a:lvl1pPr>
              <a:defRPr smtClean="0"/>
            </a:lvl1pPr>
          </a:lstStyle>
          <a:p>
            <a:pPr>
              <a:defRPr/>
            </a:pPr>
            <a:endParaRPr lang="en-US" altLang="en-US"/>
          </a:p>
        </p:txBody>
      </p:sp>
      <p:sp>
        <p:nvSpPr>
          <p:cNvPr id="8" name="Rectangle 18"/>
          <p:cNvSpPr>
            <a:spLocks noGrp="1" noChangeArrowheads="1"/>
          </p:cNvSpPr>
          <p:nvPr>
            <p:ph type="ftr" sz="quarter" idx="11"/>
          </p:nvPr>
        </p:nvSpPr>
        <p:spPr/>
        <p:txBody>
          <a:bodyPr/>
          <a:lstStyle>
            <a:lvl1pPr>
              <a:defRPr smtClean="0"/>
            </a:lvl1pPr>
          </a:lstStyle>
          <a:p>
            <a:pPr>
              <a:defRPr/>
            </a:pPr>
            <a:endParaRPr lang="en-US" altLang="en-US"/>
          </a:p>
        </p:txBody>
      </p:sp>
      <p:sp>
        <p:nvSpPr>
          <p:cNvPr id="9" name="Rectangle 19"/>
          <p:cNvSpPr>
            <a:spLocks noGrp="1" noChangeArrowheads="1"/>
          </p:cNvSpPr>
          <p:nvPr>
            <p:ph type="sldNum" sz="quarter" idx="12"/>
          </p:nvPr>
        </p:nvSpPr>
        <p:spPr/>
        <p:txBody>
          <a:bodyPr/>
          <a:lstStyle>
            <a:lvl1pPr>
              <a:defRPr smtClean="0"/>
            </a:lvl1pPr>
          </a:lstStyle>
          <a:p>
            <a:pPr>
              <a:defRPr/>
            </a:pPr>
            <a:fld id="{44F2798E-453B-4384-AEC9-28AA9E3A81C5}" type="slidenum">
              <a:rPr lang="en-US" altLang="en-US"/>
              <a:pPr>
                <a:defRPr/>
              </a:pPr>
              <a:t>‹#›</a:t>
            </a:fld>
            <a:endParaRPr lang="en-US" altLang="en-US"/>
          </a:p>
        </p:txBody>
      </p:sp>
    </p:spTree>
    <p:extLst>
      <p:ext uri="{BB962C8B-B14F-4D97-AF65-F5344CB8AC3E}">
        <p14:creationId xmlns:p14="http://schemas.microsoft.com/office/powerpoint/2010/main" val="95842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7"/>
          <p:cNvSpPr>
            <a:spLocks noGrp="1" noChangeArrowheads="1"/>
          </p:cNvSpPr>
          <p:nvPr>
            <p:ph type="dt" sz="half" idx="10"/>
          </p:nvPr>
        </p:nvSpPr>
        <p:spPr/>
        <p:txBody>
          <a:bodyPr/>
          <a:lstStyle>
            <a:lvl1pPr>
              <a:defRPr smtClean="0"/>
            </a:lvl1pPr>
          </a:lstStyle>
          <a:p>
            <a:pPr>
              <a:defRPr/>
            </a:pPr>
            <a:endParaRPr lang="en-US" altLang="en-US"/>
          </a:p>
        </p:txBody>
      </p:sp>
      <p:sp>
        <p:nvSpPr>
          <p:cNvPr id="4" name="Rectangle 18"/>
          <p:cNvSpPr>
            <a:spLocks noGrp="1" noChangeArrowheads="1"/>
          </p:cNvSpPr>
          <p:nvPr>
            <p:ph type="ftr" sz="quarter" idx="11"/>
          </p:nvPr>
        </p:nvSpPr>
        <p:spPr/>
        <p:txBody>
          <a:bodyPr/>
          <a:lstStyle>
            <a:lvl1pPr>
              <a:defRPr smtClean="0"/>
            </a:lvl1pPr>
          </a:lstStyle>
          <a:p>
            <a:pPr>
              <a:defRPr/>
            </a:pPr>
            <a:endParaRPr lang="en-US" altLang="en-US"/>
          </a:p>
        </p:txBody>
      </p:sp>
      <p:sp>
        <p:nvSpPr>
          <p:cNvPr id="5" name="Rectangle 19"/>
          <p:cNvSpPr>
            <a:spLocks noGrp="1" noChangeArrowheads="1"/>
          </p:cNvSpPr>
          <p:nvPr>
            <p:ph type="sldNum" sz="quarter" idx="12"/>
          </p:nvPr>
        </p:nvSpPr>
        <p:spPr/>
        <p:txBody>
          <a:bodyPr/>
          <a:lstStyle>
            <a:lvl1pPr>
              <a:defRPr smtClean="0"/>
            </a:lvl1pPr>
          </a:lstStyle>
          <a:p>
            <a:pPr>
              <a:defRPr/>
            </a:pPr>
            <a:fld id="{446319FC-F721-4EE3-8357-B5F04E6252BA}" type="slidenum">
              <a:rPr lang="en-US" altLang="en-US"/>
              <a:pPr>
                <a:defRPr/>
              </a:pPr>
              <a:t>‹#›</a:t>
            </a:fld>
            <a:endParaRPr lang="en-US" altLang="en-US"/>
          </a:p>
        </p:txBody>
      </p:sp>
    </p:spTree>
    <p:extLst>
      <p:ext uri="{BB962C8B-B14F-4D97-AF65-F5344CB8AC3E}">
        <p14:creationId xmlns:p14="http://schemas.microsoft.com/office/powerpoint/2010/main" val="411549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p:txBody>
          <a:bodyPr/>
          <a:lstStyle>
            <a:lvl1pPr>
              <a:defRPr smtClean="0"/>
            </a:lvl1pPr>
          </a:lstStyle>
          <a:p>
            <a:pPr>
              <a:defRPr/>
            </a:pPr>
            <a:endParaRPr lang="en-US" altLang="en-US"/>
          </a:p>
        </p:txBody>
      </p:sp>
      <p:sp>
        <p:nvSpPr>
          <p:cNvPr id="3" name="Rectangle 18"/>
          <p:cNvSpPr>
            <a:spLocks noGrp="1" noChangeArrowheads="1"/>
          </p:cNvSpPr>
          <p:nvPr>
            <p:ph type="ftr" sz="quarter" idx="11"/>
          </p:nvPr>
        </p:nvSpPr>
        <p:spPr/>
        <p:txBody>
          <a:bodyPr/>
          <a:lstStyle>
            <a:lvl1pPr>
              <a:defRPr smtClean="0"/>
            </a:lvl1pPr>
          </a:lstStyle>
          <a:p>
            <a:pPr>
              <a:defRPr/>
            </a:pPr>
            <a:endParaRPr lang="en-US" altLang="en-US"/>
          </a:p>
        </p:txBody>
      </p:sp>
      <p:sp>
        <p:nvSpPr>
          <p:cNvPr id="4" name="Rectangle 19"/>
          <p:cNvSpPr>
            <a:spLocks noGrp="1" noChangeArrowheads="1"/>
          </p:cNvSpPr>
          <p:nvPr>
            <p:ph type="sldNum" sz="quarter" idx="12"/>
          </p:nvPr>
        </p:nvSpPr>
        <p:spPr/>
        <p:txBody>
          <a:bodyPr/>
          <a:lstStyle>
            <a:lvl1pPr>
              <a:defRPr smtClean="0"/>
            </a:lvl1pPr>
          </a:lstStyle>
          <a:p>
            <a:pPr>
              <a:defRPr/>
            </a:pPr>
            <a:fld id="{AFCF88C2-23F5-4911-ABBD-C01EDEB8778F}" type="slidenum">
              <a:rPr lang="en-US" altLang="en-US"/>
              <a:pPr>
                <a:defRPr/>
              </a:pPr>
              <a:t>‹#›</a:t>
            </a:fld>
            <a:endParaRPr lang="en-US" altLang="en-US"/>
          </a:p>
        </p:txBody>
      </p:sp>
    </p:spTree>
    <p:extLst>
      <p:ext uri="{BB962C8B-B14F-4D97-AF65-F5344CB8AC3E}">
        <p14:creationId xmlns:p14="http://schemas.microsoft.com/office/powerpoint/2010/main" val="3504954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18"/>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19"/>
          <p:cNvSpPr>
            <a:spLocks noGrp="1" noChangeArrowheads="1"/>
          </p:cNvSpPr>
          <p:nvPr>
            <p:ph type="sldNum" sz="quarter" idx="12"/>
          </p:nvPr>
        </p:nvSpPr>
        <p:spPr/>
        <p:txBody>
          <a:bodyPr/>
          <a:lstStyle>
            <a:lvl1pPr>
              <a:defRPr smtClean="0"/>
            </a:lvl1pPr>
          </a:lstStyle>
          <a:p>
            <a:pPr>
              <a:defRPr/>
            </a:pPr>
            <a:fld id="{7D4F17D3-C007-4CDB-96BD-A689C17BEA92}" type="slidenum">
              <a:rPr lang="en-US" altLang="en-US"/>
              <a:pPr>
                <a:defRPr/>
              </a:pPr>
              <a:t>‹#›</a:t>
            </a:fld>
            <a:endParaRPr lang="en-US" altLang="en-US"/>
          </a:p>
        </p:txBody>
      </p:sp>
    </p:spTree>
    <p:extLst>
      <p:ext uri="{BB962C8B-B14F-4D97-AF65-F5344CB8AC3E}">
        <p14:creationId xmlns:p14="http://schemas.microsoft.com/office/powerpoint/2010/main" val="2361020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18"/>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19"/>
          <p:cNvSpPr>
            <a:spLocks noGrp="1" noChangeArrowheads="1"/>
          </p:cNvSpPr>
          <p:nvPr>
            <p:ph type="sldNum" sz="quarter" idx="12"/>
          </p:nvPr>
        </p:nvSpPr>
        <p:spPr/>
        <p:txBody>
          <a:bodyPr/>
          <a:lstStyle>
            <a:lvl1pPr>
              <a:defRPr smtClean="0"/>
            </a:lvl1pPr>
          </a:lstStyle>
          <a:p>
            <a:pPr>
              <a:defRPr/>
            </a:pPr>
            <a:fld id="{6E77538E-FF0B-455E-A717-C6140C464667}" type="slidenum">
              <a:rPr lang="en-US" altLang="en-US"/>
              <a:pPr>
                <a:defRPr/>
              </a:pPr>
              <a:t>‹#›</a:t>
            </a:fld>
            <a:endParaRPr lang="en-US" altLang="en-US"/>
          </a:p>
        </p:txBody>
      </p:sp>
    </p:spTree>
    <p:extLst>
      <p:ext uri="{BB962C8B-B14F-4D97-AF65-F5344CB8AC3E}">
        <p14:creationId xmlns:p14="http://schemas.microsoft.com/office/powerpoint/2010/main" val="775602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Grp="1" noChangeArrowheads="1"/>
          </p:cNvSpPr>
          <p:nvPr>
            <p:ph type="title"/>
          </p:nvPr>
        </p:nvSpPr>
        <p:spPr bwMode="auto">
          <a:xfrm>
            <a:off x="838200" y="228600"/>
            <a:ext cx="7772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16"/>
          <p:cNvSpPr>
            <a:spLocks noGrp="1" noChangeArrowheads="1"/>
          </p:cNvSpPr>
          <p:nvPr>
            <p:ph type="body" idx="1"/>
          </p:nvPr>
        </p:nvSpPr>
        <p:spPr bwMode="auto">
          <a:xfrm>
            <a:off x="8382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7361" name="Rectangle 17"/>
          <p:cNvSpPr>
            <a:spLocks noGrp="1" noChangeArrowheads="1"/>
          </p:cNvSpPr>
          <p:nvPr>
            <p:ph type="dt" sz="half" idx="2"/>
          </p:nvPr>
        </p:nvSpPr>
        <p:spPr bwMode="auto">
          <a:xfrm>
            <a:off x="381000" y="63230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smtClean="0"/>
            </a:lvl1pPr>
          </a:lstStyle>
          <a:p>
            <a:pPr>
              <a:defRPr/>
            </a:pPr>
            <a:endParaRPr lang="en-US" altLang="en-US"/>
          </a:p>
        </p:txBody>
      </p:sp>
      <p:sp>
        <p:nvSpPr>
          <p:cNvPr id="57362" name="Rectangle 18"/>
          <p:cNvSpPr>
            <a:spLocks noGrp="1" noChangeArrowheads="1"/>
          </p:cNvSpPr>
          <p:nvPr>
            <p:ph type="ftr" sz="quarter" idx="3"/>
          </p:nvPr>
        </p:nvSpPr>
        <p:spPr bwMode="auto">
          <a:xfrm>
            <a:off x="3124200" y="6323013"/>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smtClean="0"/>
            </a:lvl1pPr>
          </a:lstStyle>
          <a:p>
            <a:pPr>
              <a:defRPr/>
            </a:pPr>
            <a:endParaRPr lang="en-US" altLang="en-US"/>
          </a:p>
        </p:txBody>
      </p:sp>
      <p:sp>
        <p:nvSpPr>
          <p:cNvPr id="57363" name="Rectangle 19"/>
          <p:cNvSpPr>
            <a:spLocks noGrp="1" noChangeArrowheads="1"/>
          </p:cNvSpPr>
          <p:nvPr>
            <p:ph type="sldNum" sz="quarter" idx="4"/>
          </p:nvPr>
        </p:nvSpPr>
        <p:spPr bwMode="auto">
          <a:xfrm>
            <a:off x="6858000" y="63230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smtClean="0"/>
            </a:lvl1pPr>
          </a:lstStyle>
          <a:p>
            <a:pPr>
              <a:defRPr/>
            </a:pPr>
            <a:fld id="{69DD7B1F-9B36-4F75-BEAD-BA575E99F25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Times New Roman" pitchFamily="18" charset="0"/>
        </a:defRPr>
      </a:lvl2pPr>
      <a:lvl3pPr algn="l" rtl="0" eaLnBrk="0" fontAlgn="base" hangingPunct="0">
        <a:spcBef>
          <a:spcPct val="0"/>
        </a:spcBef>
        <a:spcAft>
          <a:spcPct val="0"/>
        </a:spcAft>
        <a:defRPr sz="3600">
          <a:solidFill>
            <a:schemeClr val="tx2"/>
          </a:solidFill>
          <a:latin typeface="Times New Roman" pitchFamily="18" charset="0"/>
        </a:defRPr>
      </a:lvl3pPr>
      <a:lvl4pPr algn="l" rtl="0" eaLnBrk="0" fontAlgn="base" hangingPunct="0">
        <a:spcBef>
          <a:spcPct val="0"/>
        </a:spcBef>
        <a:spcAft>
          <a:spcPct val="0"/>
        </a:spcAft>
        <a:defRPr sz="3600">
          <a:solidFill>
            <a:schemeClr val="tx2"/>
          </a:solidFill>
          <a:latin typeface="Times New Roman" pitchFamily="18" charset="0"/>
        </a:defRPr>
      </a:lvl4pPr>
      <a:lvl5pPr algn="l" rtl="0" eaLnBrk="0" fontAlgn="base" hangingPunct="0">
        <a:spcBef>
          <a:spcPct val="0"/>
        </a:spcBef>
        <a:spcAft>
          <a:spcPct val="0"/>
        </a:spcAft>
        <a:defRPr sz="3600">
          <a:solidFill>
            <a:schemeClr val="tx2"/>
          </a:solidFill>
          <a:latin typeface="Times New Roman" pitchFamily="18" charset="0"/>
        </a:defRPr>
      </a:lvl5pPr>
      <a:lvl6pPr marL="457200" algn="l" rtl="0" eaLnBrk="0" fontAlgn="base" hangingPunct="0">
        <a:spcBef>
          <a:spcPct val="0"/>
        </a:spcBef>
        <a:spcAft>
          <a:spcPct val="0"/>
        </a:spcAft>
        <a:defRPr sz="4400">
          <a:solidFill>
            <a:schemeClr val="tx2"/>
          </a:solidFill>
          <a:latin typeface="Times New Roman" pitchFamily="18" charset="0"/>
        </a:defRPr>
      </a:lvl6pPr>
      <a:lvl7pPr marL="914400" algn="l" rtl="0" eaLnBrk="0" fontAlgn="base" hangingPunct="0">
        <a:spcBef>
          <a:spcPct val="0"/>
        </a:spcBef>
        <a:spcAft>
          <a:spcPct val="0"/>
        </a:spcAft>
        <a:defRPr sz="4400">
          <a:solidFill>
            <a:schemeClr val="tx2"/>
          </a:solidFill>
          <a:latin typeface="Times New Roman" pitchFamily="18" charset="0"/>
        </a:defRPr>
      </a:lvl7pPr>
      <a:lvl8pPr marL="1371600" algn="l" rtl="0" eaLnBrk="0" fontAlgn="base" hangingPunct="0">
        <a:spcBef>
          <a:spcPct val="0"/>
        </a:spcBef>
        <a:spcAft>
          <a:spcPct val="0"/>
        </a:spcAft>
        <a:defRPr sz="4400">
          <a:solidFill>
            <a:schemeClr val="tx2"/>
          </a:solidFill>
          <a:latin typeface="Times New Roman" pitchFamily="18" charset="0"/>
        </a:defRPr>
      </a:lvl8pPr>
      <a:lvl9pPr marL="1828800" algn="l"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SzPct val="75000"/>
        <a:buFont typeface="Monotype Sort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20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20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20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20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png"/><Relationship Id="rId5" Type="http://schemas.openxmlformats.org/officeDocument/2006/relationships/oleObject" Target="../embeddings/oleObject3.bin"/><Relationship Id="rId4" Type="http://schemas.openxmlformats.org/officeDocument/2006/relationships/image" Target="../media/image6.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1026"/>
          <p:cNvSpPr>
            <a:spLocks noGrp="1" noChangeArrowheads="1"/>
          </p:cNvSpPr>
          <p:nvPr>
            <p:ph type="ctrTitle"/>
          </p:nvPr>
        </p:nvSpPr>
        <p:spPr/>
        <p:txBody>
          <a:bodyPr/>
          <a:lstStyle/>
          <a:p>
            <a:pPr algn="ctr"/>
            <a:r>
              <a:rPr lang="en-US" altLang="en-US" sz="4800" smtClean="0"/>
              <a:t>Sampled Channel Testing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838200" y="990600"/>
            <a:ext cx="7772400" cy="4114800"/>
          </a:xfrm>
        </p:spPr>
        <p:txBody>
          <a:bodyPr/>
          <a:lstStyle/>
          <a:p>
            <a:r>
              <a:rPr lang="en-US" altLang="en-US" smtClean="0"/>
              <a:t>Sampling Considerations</a:t>
            </a:r>
          </a:p>
          <a:p>
            <a:pPr lvl="1"/>
            <a:r>
              <a:rPr lang="en-US" altLang="en-US" smtClean="0"/>
              <a:t>DUT Sampling Rate Constraints</a:t>
            </a:r>
          </a:p>
          <a:p>
            <a:pPr lvl="2" algn="just">
              <a:spcBef>
                <a:spcPts val="1200"/>
              </a:spcBef>
            </a:pPr>
            <a:r>
              <a:rPr lang="en-US" altLang="en-US" smtClean="0"/>
              <a:t>Sampling rates must be coherent including both the DUT and the tester</a:t>
            </a:r>
          </a:p>
          <a:p>
            <a:pPr lvl="3" algn="just">
              <a:spcBef>
                <a:spcPts val="1200"/>
              </a:spcBef>
            </a:pPr>
            <a:r>
              <a:rPr lang="en-US" altLang="en-US" smtClean="0"/>
              <a:t>transmit channel, </a:t>
            </a:r>
          </a:p>
          <a:p>
            <a:pPr lvl="3" algn="just">
              <a:spcBef>
                <a:spcPts val="1200"/>
              </a:spcBef>
            </a:pPr>
            <a:r>
              <a:rPr lang="en-US" altLang="en-US" smtClean="0"/>
              <a:t>receive channel, </a:t>
            </a:r>
          </a:p>
          <a:p>
            <a:pPr lvl="3" algn="just">
              <a:spcBef>
                <a:spcPts val="1200"/>
              </a:spcBef>
            </a:pPr>
            <a:r>
              <a:rPr lang="en-US" altLang="en-US" smtClean="0"/>
              <a:t>digital pattern frame syncs, </a:t>
            </a:r>
          </a:p>
          <a:p>
            <a:pPr lvl="3" algn="just">
              <a:spcBef>
                <a:spcPts val="1200"/>
              </a:spcBef>
            </a:pPr>
            <a:r>
              <a:rPr lang="en-US" altLang="en-US" smtClean="0"/>
              <a:t>digital source data rate, </a:t>
            </a:r>
          </a:p>
          <a:p>
            <a:pPr lvl="3" algn="just">
              <a:spcBef>
                <a:spcPts val="1200"/>
              </a:spcBef>
            </a:pPr>
            <a:r>
              <a:rPr lang="en-US" altLang="en-US" smtClean="0"/>
              <a:t>digital capture data rate, </a:t>
            </a:r>
          </a:p>
          <a:p>
            <a:pPr lvl="3" algn="just">
              <a:spcBef>
                <a:spcPts val="1200"/>
              </a:spcBef>
            </a:pPr>
            <a:r>
              <a:rPr lang="en-US" altLang="en-US" smtClean="0"/>
              <a:t>AWG,</a:t>
            </a:r>
          </a:p>
          <a:p>
            <a:pPr lvl="3" algn="just">
              <a:spcBef>
                <a:spcPts val="1200"/>
              </a:spcBef>
            </a:pPr>
            <a:r>
              <a:rPr lang="en-US" altLang="en-US" smtClean="0"/>
              <a:t>digitizer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838200" y="990600"/>
            <a:ext cx="7772400" cy="4114800"/>
          </a:xfrm>
        </p:spPr>
        <p:txBody>
          <a:bodyPr/>
          <a:lstStyle/>
          <a:p>
            <a:r>
              <a:rPr lang="en-US" altLang="en-US" smtClean="0"/>
              <a:t>Sampling Considerations</a:t>
            </a:r>
          </a:p>
          <a:p>
            <a:pPr lvl="1"/>
            <a:r>
              <a:rPr lang="en-US" altLang="en-US" smtClean="0"/>
              <a:t>Digital Signal Source and Capture</a:t>
            </a:r>
          </a:p>
          <a:p>
            <a:pPr lvl="2"/>
            <a:r>
              <a:rPr lang="en-US" altLang="en-US" smtClean="0"/>
              <a:t>When testing mixed-signal devices, the tester must apply digital signal samples to the DUT’s inputs and collect digital signal samples from its outputs.  </a:t>
            </a:r>
          </a:p>
          <a:p>
            <a:pPr lvl="3"/>
            <a:r>
              <a:rPr lang="en-US" altLang="en-US" smtClean="0"/>
              <a:t>The DUT usually requires these samples to be applied and captured at a particular sampling rate.  </a:t>
            </a:r>
          </a:p>
          <a:p>
            <a:pPr lvl="3"/>
            <a:r>
              <a:rPr lang="en-US" altLang="en-US" smtClean="0"/>
              <a:t>A repeating digital pattern, called a sampling frame, is often also required by the DUT to control the timing of the digital signal samples. </a:t>
            </a:r>
          </a:p>
          <a:p>
            <a:pPr lvl="2"/>
            <a:endParaRPr lang="en-US" alt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9" name="Picture 5"/>
          <p:cNvPicPr>
            <a:picLocks noChangeAspect="1" noChangeArrowheads="1"/>
          </p:cNvPicPr>
          <p:nvPr/>
        </p:nvPicPr>
        <p:blipFill>
          <a:blip r:embed="rId2"/>
          <a:srcRect/>
          <a:stretch>
            <a:fillRect/>
          </a:stretch>
        </p:blipFill>
        <p:spPr bwMode="auto">
          <a:xfrm>
            <a:off x="279400" y="1112838"/>
            <a:ext cx="8613775" cy="3686175"/>
          </a:xfrm>
          <a:prstGeom prst="rect">
            <a:avLst/>
          </a:prstGeom>
          <a:noFill/>
          <a:ln w="9525" algn="ctr">
            <a:noFill/>
            <a:miter lim="800000"/>
            <a:headEnd/>
            <a:tailEnd/>
          </a:ln>
          <a:effectLst/>
        </p:spPr>
      </p:pic>
      <p:sp>
        <p:nvSpPr>
          <p:cNvPr id="62468" name="Rectangle 4"/>
          <p:cNvSpPr>
            <a:spLocks noChangeArrowheads="1"/>
          </p:cNvSpPr>
          <p:nvPr/>
        </p:nvSpPr>
        <p:spPr bwMode="auto">
          <a:xfrm>
            <a:off x="0" y="2171700"/>
            <a:ext cx="9144000" cy="0"/>
          </a:xfrm>
          <a:prstGeom prst="rect">
            <a:avLst/>
          </a:prstGeom>
          <a:noFill/>
          <a:ln w="9525" algn="ctr">
            <a:noFill/>
            <a:miter lim="800000"/>
            <a:headEnd/>
            <a:tailEnd/>
          </a:ln>
          <a:effectLst/>
        </p:spPr>
        <p:txBody>
          <a:bodyPr wrap="none" anchor="ctr">
            <a:spAutoFit/>
          </a:bodyPr>
          <a:lstStyle/>
          <a:p>
            <a:endParaRPr lang="en-US"/>
          </a:p>
        </p:txBody>
      </p:sp>
      <p:sp>
        <p:nvSpPr>
          <p:cNvPr id="62470" name="Text Box 6"/>
          <p:cNvSpPr txBox="1">
            <a:spLocks noChangeArrowheads="1"/>
          </p:cNvSpPr>
          <p:nvPr/>
        </p:nvSpPr>
        <p:spPr bwMode="auto">
          <a:xfrm>
            <a:off x="304800" y="5638800"/>
            <a:ext cx="8305800" cy="366713"/>
          </a:xfrm>
          <a:prstGeom prst="rect">
            <a:avLst/>
          </a:prstGeom>
          <a:noFill/>
          <a:ln w="9525">
            <a:noFill/>
            <a:miter lim="800000"/>
            <a:headEnd/>
            <a:tailEnd/>
          </a:ln>
          <a:effectLst/>
        </p:spPr>
        <p:txBody>
          <a:bodyPr>
            <a:spAutoFit/>
          </a:bodyPr>
          <a:lstStyle/>
          <a:p>
            <a:pPr algn="ctr">
              <a:spcBef>
                <a:spcPct val="50000"/>
              </a:spcBef>
              <a:buFontTx/>
              <a:buNone/>
            </a:pPr>
            <a:r>
              <a:rPr lang="en-US" sz="1800" dirty="0" smtClean="0">
                <a:latin typeface="Arial" pitchFamily="34" charset="0"/>
              </a:rPr>
              <a:t>Mixed-signal digital pattern example</a:t>
            </a:r>
            <a:endParaRPr lang="en-US" sz="1800" dirty="0">
              <a:latin typeface="Arial" pitchFamily="34" charset="0"/>
            </a:endParaRPr>
          </a:p>
        </p:txBody>
      </p:sp>
    </p:spTree>
    <p:extLst>
      <p:ext uri="{BB962C8B-B14F-4D97-AF65-F5344CB8AC3E}">
        <p14:creationId xmlns:p14="http://schemas.microsoft.com/office/powerpoint/2010/main" val="1318856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322" name="Group 2"/>
          <p:cNvGrpSpPr>
            <a:grpSpLocks/>
          </p:cNvGrpSpPr>
          <p:nvPr/>
        </p:nvGrpSpPr>
        <p:grpSpPr bwMode="auto">
          <a:xfrm>
            <a:off x="1685925" y="2011363"/>
            <a:ext cx="5851525" cy="2424112"/>
            <a:chOff x="1440" y="7920"/>
            <a:chExt cx="9216" cy="3816"/>
          </a:xfrm>
        </p:grpSpPr>
        <p:grpSp>
          <p:nvGrpSpPr>
            <p:cNvPr id="56323" name="Group 3"/>
            <p:cNvGrpSpPr>
              <a:grpSpLocks/>
            </p:cNvGrpSpPr>
            <p:nvPr/>
          </p:nvGrpSpPr>
          <p:grpSpPr bwMode="auto">
            <a:xfrm>
              <a:off x="3168" y="8136"/>
              <a:ext cx="7488" cy="3096"/>
              <a:chOff x="3600" y="2952"/>
              <a:chExt cx="7488" cy="3096"/>
            </a:xfrm>
          </p:grpSpPr>
          <p:grpSp>
            <p:nvGrpSpPr>
              <p:cNvPr id="56337" name="Group 4"/>
              <p:cNvGrpSpPr>
                <a:grpSpLocks/>
              </p:cNvGrpSpPr>
              <p:nvPr/>
            </p:nvGrpSpPr>
            <p:grpSpPr bwMode="auto">
              <a:xfrm>
                <a:off x="3600" y="2952"/>
                <a:ext cx="3744" cy="432"/>
                <a:chOff x="3456" y="2952"/>
                <a:chExt cx="4608" cy="432"/>
              </a:xfrm>
            </p:grpSpPr>
            <p:sp>
              <p:nvSpPr>
                <p:cNvPr id="56437" name="Line 5"/>
                <p:cNvSpPr>
                  <a:spLocks noChangeShapeType="1"/>
                </p:cNvSpPr>
                <p:nvPr/>
              </p:nvSpPr>
              <p:spPr bwMode="auto">
                <a:xfrm>
                  <a:off x="3456" y="3384"/>
                  <a:ext cx="144" cy="0"/>
                </a:xfrm>
                <a:prstGeom prst="line">
                  <a:avLst/>
                </a:prstGeom>
                <a:noFill/>
                <a:ln w="9525">
                  <a:solidFill>
                    <a:srgbClr val="000000"/>
                  </a:solidFill>
                  <a:round/>
                  <a:headEnd/>
                  <a:tailEnd/>
                </a:ln>
              </p:spPr>
              <p:txBody>
                <a:bodyPr/>
                <a:lstStyle/>
                <a:p>
                  <a:endParaRPr lang="en-US"/>
                </a:p>
              </p:txBody>
            </p:sp>
            <p:sp>
              <p:nvSpPr>
                <p:cNvPr id="56438" name="Line 6"/>
                <p:cNvSpPr>
                  <a:spLocks noChangeShapeType="1"/>
                </p:cNvSpPr>
                <p:nvPr/>
              </p:nvSpPr>
              <p:spPr bwMode="auto">
                <a:xfrm flipV="1">
                  <a:off x="3600" y="2952"/>
                  <a:ext cx="0" cy="432"/>
                </a:xfrm>
                <a:prstGeom prst="line">
                  <a:avLst/>
                </a:prstGeom>
                <a:noFill/>
                <a:ln w="9525">
                  <a:solidFill>
                    <a:srgbClr val="000000"/>
                  </a:solidFill>
                  <a:round/>
                  <a:headEnd/>
                  <a:tailEnd/>
                </a:ln>
              </p:spPr>
              <p:txBody>
                <a:bodyPr/>
                <a:lstStyle/>
                <a:p>
                  <a:endParaRPr lang="en-US"/>
                </a:p>
              </p:txBody>
            </p:sp>
            <p:sp>
              <p:nvSpPr>
                <p:cNvPr id="56439" name="Line 7"/>
                <p:cNvSpPr>
                  <a:spLocks noChangeShapeType="1"/>
                </p:cNvSpPr>
                <p:nvPr/>
              </p:nvSpPr>
              <p:spPr bwMode="auto">
                <a:xfrm>
                  <a:off x="3600" y="2952"/>
                  <a:ext cx="144" cy="0"/>
                </a:xfrm>
                <a:prstGeom prst="line">
                  <a:avLst/>
                </a:prstGeom>
                <a:noFill/>
                <a:ln w="9525">
                  <a:solidFill>
                    <a:srgbClr val="000000"/>
                  </a:solidFill>
                  <a:round/>
                  <a:headEnd/>
                  <a:tailEnd/>
                </a:ln>
              </p:spPr>
              <p:txBody>
                <a:bodyPr/>
                <a:lstStyle/>
                <a:p>
                  <a:endParaRPr lang="en-US"/>
                </a:p>
              </p:txBody>
            </p:sp>
            <p:sp>
              <p:nvSpPr>
                <p:cNvPr id="56440" name="Line 8"/>
                <p:cNvSpPr>
                  <a:spLocks noChangeShapeType="1"/>
                </p:cNvSpPr>
                <p:nvPr/>
              </p:nvSpPr>
              <p:spPr bwMode="auto">
                <a:xfrm flipV="1">
                  <a:off x="3744" y="2952"/>
                  <a:ext cx="0" cy="432"/>
                </a:xfrm>
                <a:prstGeom prst="line">
                  <a:avLst/>
                </a:prstGeom>
                <a:noFill/>
                <a:ln w="9525">
                  <a:solidFill>
                    <a:srgbClr val="000000"/>
                  </a:solidFill>
                  <a:round/>
                  <a:headEnd/>
                  <a:tailEnd/>
                </a:ln>
              </p:spPr>
              <p:txBody>
                <a:bodyPr/>
                <a:lstStyle/>
                <a:p>
                  <a:endParaRPr lang="en-US"/>
                </a:p>
              </p:txBody>
            </p:sp>
            <p:sp>
              <p:nvSpPr>
                <p:cNvPr id="56441" name="Line 9"/>
                <p:cNvSpPr>
                  <a:spLocks noChangeShapeType="1"/>
                </p:cNvSpPr>
                <p:nvPr/>
              </p:nvSpPr>
              <p:spPr bwMode="auto">
                <a:xfrm>
                  <a:off x="3744" y="3384"/>
                  <a:ext cx="144" cy="0"/>
                </a:xfrm>
                <a:prstGeom prst="line">
                  <a:avLst/>
                </a:prstGeom>
                <a:noFill/>
                <a:ln w="9525">
                  <a:solidFill>
                    <a:srgbClr val="000000"/>
                  </a:solidFill>
                  <a:round/>
                  <a:headEnd/>
                  <a:tailEnd/>
                </a:ln>
              </p:spPr>
              <p:txBody>
                <a:bodyPr/>
                <a:lstStyle/>
                <a:p>
                  <a:endParaRPr lang="en-US"/>
                </a:p>
              </p:txBody>
            </p:sp>
            <p:sp>
              <p:nvSpPr>
                <p:cNvPr id="56442" name="Line 10"/>
                <p:cNvSpPr>
                  <a:spLocks noChangeShapeType="1"/>
                </p:cNvSpPr>
                <p:nvPr/>
              </p:nvSpPr>
              <p:spPr bwMode="auto">
                <a:xfrm flipV="1">
                  <a:off x="3888" y="2952"/>
                  <a:ext cx="0" cy="432"/>
                </a:xfrm>
                <a:prstGeom prst="line">
                  <a:avLst/>
                </a:prstGeom>
                <a:noFill/>
                <a:ln w="9525">
                  <a:solidFill>
                    <a:srgbClr val="000000"/>
                  </a:solidFill>
                  <a:round/>
                  <a:headEnd/>
                  <a:tailEnd/>
                </a:ln>
              </p:spPr>
              <p:txBody>
                <a:bodyPr/>
                <a:lstStyle/>
                <a:p>
                  <a:endParaRPr lang="en-US"/>
                </a:p>
              </p:txBody>
            </p:sp>
            <p:sp>
              <p:nvSpPr>
                <p:cNvPr id="56443" name="Line 11"/>
                <p:cNvSpPr>
                  <a:spLocks noChangeShapeType="1"/>
                </p:cNvSpPr>
                <p:nvPr/>
              </p:nvSpPr>
              <p:spPr bwMode="auto">
                <a:xfrm>
                  <a:off x="3888" y="2952"/>
                  <a:ext cx="144" cy="0"/>
                </a:xfrm>
                <a:prstGeom prst="line">
                  <a:avLst/>
                </a:prstGeom>
                <a:noFill/>
                <a:ln w="9525">
                  <a:solidFill>
                    <a:srgbClr val="000000"/>
                  </a:solidFill>
                  <a:round/>
                  <a:headEnd/>
                  <a:tailEnd/>
                </a:ln>
              </p:spPr>
              <p:txBody>
                <a:bodyPr/>
                <a:lstStyle/>
                <a:p>
                  <a:endParaRPr lang="en-US"/>
                </a:p>
              </p:txBody>
            </p:sp>
            <p:sp>
              <p:nvSpPr>
                <p:cNvPr id="56444" name="Line 12"/>
                <p:cNvSpPr>
                  <a:spLocks noChangeShapeType="1"/>
                </p:cNvSpPr>
                <p:nvPr/>
              </p:nvSpPr>
              <p:spPr bwMode="auto">
                <a:xfrm flipV="1">
                  <a:off x="4032" y="2952"/>
                  <a:ext cx="0" cy="432"/>
                </a:xfrm>
                <a:prstGeom prst="line">
                  <a:avLst/>
                </a:prstGeom>
                <a:noFill/>
                <a:ln w="9525">
                  <a:solidFill>
                    <a:srgbClr val="000000"/>
                  </a:solidFill>
                  <a:round/>
                  <a:headEnd/>
                  <a:tailEnd/>
                </a:ln>
              </p:spPr>
              <p:txBody>
                <a:bodyPr/>
                <a:lstStyle/>
                <a:p>
                  <a:endParaRPr lang="en-US"/>
                </a:p>
              </p:txBody>
            </p:sp>
            <p:sp>
              <p:nvSpPr>
                <p:cNvPr id="56445" name="Line 13"/>
                <p:cNvSpPr>
                  <a:spLocks noChangeShapeType="1"/>
                </p:cNvSpPr>
                <p:nvPr/>
              </p:nvSpPr>
              <p:spPr bwMode="auto">
                <a:xfrm>
                  <a:off x="4032" y="3384"/>
                  <a:ext cx="144" cy="0"/>
                </a:xfrm>
                <a:prstGeom prst="line">
                  <a:avLst/>
                </a:prstGeom>
                <a:noFill/>
                <a:ln w="9525">
                  <a:solidFill>
                    <a:srgbClr val="000000"/>
                  </a:solidFill>
                  <a:round/>
                  <a:headEnd/>
                  <a:tailEnd/>
                </a:ln>
              </p:spPr>
              <p:txBody>
                <a:bodyPr/>
                <a:lstStyle/>
                <a:p>
                  <a:endParaRPr lang="en-US"/>
                </a:p>
              </p:txBody>
            </p:sp>
            <p:sp>
              <p:nvSpPr>
                <p:cNvPr id="56446" name="Line 14"/>
                <p:cNvSpPr>
                  <a:spLocks noChangeShapeType="1"/>
                </p:cNvSpPr>
                <p:nvPr/>
              </p:nvSpPr>
              <p:spPr bwMode="auto">
                <a:xfrm flipV="1">
                  <a:off x="4176" y="2952"/>
                  <a:ext cx="0" cy="432"/>
                </a:xfrm>
                <a:prstGeom prst="line">
                  <a:avLst/>
                </a:prstGeom>
                <a:noFill/>
                <a:ln w="9525">
                  <a:solidFill>
                    <a:srgbClr val="000000"/>
                  </a:solidFill>
                  <a:round/>
                  <a:headEnd/>
                  <a:tailEnd/>
                </a:ln>
              </p:spPr>
              <p:txBody>
                <a:bodyPr/>
                <a:lstStyle/>
                <a:p>
                  <a:endParaRPr lang="en-US"/>
                </a:p>
              </p:txBody>
            </p:sp>
            <p:sp>
              <p:nvSpPr>
                <p:cNvPr id="56447" name="Line 15"/>
                <p:cNvSpPr>
                  <a:spLocks noChangeShapeType="1"/>
                </p:cNvSpPr>
                <p:nvPr/>
              </p:nvSpPr>
              <p:spPr bwMode="auto">
                <a:xfrm>
                  <a:off x="4176" y="2952"/>
                  <a:ext cx="144" cy="0"/>
                </a:xfrm>
                <a:prstGeom prst="line">
                  <a:avLst/>
                </a:prstGeom>
                <a:noFill/>
                <a:ln w="9525">
                  <a:solidFill>
                    <a:srgbClr val="000000"/>
                  </a:solidFill>
                  <a:round/>
                  <a:headEnd/>
                  <a:tailEnd/>
                </a:ln>
              </p:spPr>
              <p:txBody>
                <a:bodyPr/>
                <a:lstStyle/>
                <a:p>
                  <a:endParaRPr lang="en-US"/>
                </a:p>
              </p:txBody>
            </p:sp>
            <p:sp>
              <p:nvSpPr>
                <p:cNvPr id="56448" name="Line 16"/>
                <p:cNvSpPr>
                  <a:spLocks noChangeShapeType="1"/>
                </p:cNvSpPr>
                <p:nvPr/>
              </p:nvSpPr>
              <p:spPr bwMode="auto">
                <a:xfrm flipV="1">
                  <a:off x="4320" y="2952"/>
                  <a:ext cx="0" cy="432"/>
                </a:xfrm>
                <a:prstGeom prst="line">
                  <a:avLst/>
                </a:prstGeom>
                <a:noFill/>
                <a:ln w="9525">
                  <a:solidFill>
                    <a:srgbClr val="000000"/>
                  </a:solidFill>
                  <a:round/>
                  <a:headEnd/>
                  <a:tailEnd/>
                </a:ln>
              </p:spPr>
              <p:txBody>
                <a:bodyPr/>
                <a:lstStyle/>
                <a:p>
                  <a:endParaRPr lang="en-US"/>
                </a:p>
              </p:txBody>
            </p:sp>
            <p:sp>
              <p:nvSpPr>
                <p:cNvPr id="56449" name="Line 17"/>
                <p:cNvSpPr>
                  <a:spLocks noChangeShapeType="1"/>
                </p:cNvSpPr>
                <p:nvPr/>
              </p:nvSpPr>
              <p:spPr bwMode="auto">
                <a:xfrm>
                  <a:off x="4320" y="3384"/>
                  <a:ext cx="144" cy="0"/>
                </a:xfrm>
                <a:prstGeom prst="line">
                  <a:avLst/>
                </a:prstGeom>
                <a:noFill/>
                <a:ln w="9525">
                  <a:solidFill>
                    <a:srgbClr val="000000"/>
                  </a:solidFill>
                  <a:round/>
                  <a:headEnd/>
                  <a:tailEnd/>
                </a:ln>
              </p:spPr>
              <p:txBody>
                <a:bodyPr/>
                <a:lstStyle/>
                <a:p>
                  <a:endParaRPr lang="en-US"/>
                </a:p>
              </p:txBody>
            </p:sp>
            <p:sp>
              <p:nvSpPr>
                <p:cNvPr id="56450" name="Line 18"/>
                <p:cNvSpPr>
                  <a:spLocks noChangeShapeType="1"/>
                </p:cNvSpPr>
                <p:nvPr/>
              </p:nvSpPr>
              <p:spPr bwMode="auto">
                <a:xfrm flipV="1">
                  <a:off x="4464" y="2952"/>
                  <a:ext cx="0" cy="432"/>
                </a:xfrm>
                <a:prstGeom prst="line">
                  <a:avLst/>
                </a:prstGeom>
                <a:noFill/>
                <a:ln w="9525">
                  <a:solidFill>
                    <a:srgbClr val="000000"/>
                  </a:solidFill>
                  <a:round/>
                  <a:headEnd/>
                  <a:tailEnd/>
                </a:ln>
              </p:spPr>
              <p:txBody>
                <a:bodyPr/>
                <a:lstStyle/>
                <a:p>
                  <a:endParaRPr lang="en-US"/>
                </a:p>
              </p:txBody>
            </p:sp>
            <p:sp>
              <p:nvSpPr>
                <p:cNvPr id="56451" name="Line 19"/>
                <p:cNvSpPr>
                  <a:spLocks noChangeShapeType="1"/>
                </p:cNvSpPr>
                <p:nvPr/>
              </p:nvSpPr>
              <p:spPr bwMode="auto">
                <a:xfrm>
                  <a:off x="4464" y="2952"/>
                  <a:ext cx="144" cy="0"/>
                </a:xfrm>
                <a:prstGeom prst="line">
                  <a:avLst/>
                </a:prstGeom>
                <a:noFill/>
                <a:ln w="9525">
                  <a:solidFill>
                    <a:srgbClr val="000000"/>
                  </a:solidFill>
                  <a:round/>
                  <a:headEnd/>
                  <a:tailEnd/>
                </a:ln>
              </p:spPr>
              <p:txBody>
                <a:bodyPr/>
                <a:lstStyle/>
                <a:p>
                  <a:endParaRPr lang="en-US"/>
                </a:p>
              </p:txBody>
            </p:sp>
            <p:sp>
              <p:nvSpPr>
                <p:cNvPr id="56452" name="Line 20"/>
                <p:cNvSpPr>
                  <a:spLocks noChangeShapeType="1"/>
                </p:cNvSpPr>
                <p:nvPr/>
              </p:nvSpPr>
              <p:spPr bwMode="auto">
                <a:xfrm flipV="1">
                  <a:off x="4608" y="2952"/>
                  <a:ext cx="0" cy="432"/>
                </a:xfrm>
                <a:prstGeom prst="line">
                  <a:avLst/>
                </a:prstGeom>
                <a:noFill/>
                <a:ln w="9525">
                  <a:solidFill>
                    <a:srgbClr val="000000"/>
                  </a:solidFill>
                  <a:round/>
                  <a:headEnd/>
                  <a:tailEnd/>
                </a:ln>
              </p:spPr>
              <p:txBody>
                <a:bodyPr/>
                <a:lstStyle/>
                <a:p>
                  <a:endParaRPr lang="en-US"/>
                </a:p>
              </p:txBody>
            </p:sp>
            <p:sp>
              <p:nvSpPr>
                <p:cNvPr id="56453" name="Line 21"/>
                <p:cNvSpPr>
                  <a:spLocks noChangeShapeType="1"/>
                </p:cNvSpPr>
                <p:nvPr/>
              </p:nvSpPr>
              <p:spPr bwMode="auto">
                <a:xfrm>
                  <a:off x="4608" y="3384"/>
                  <a:ext cx="144" cy="0"/>
                </a:xfrm>
                <a:prstGeom prst="line">
                  <a:avLst/>
                </a:prstGeom>
                <a:noFill/>
                <a:ln w="9525">
                  <a:solidFill>
                    <a:srgbClr val="000000"/>
                  </a:solidFill>
                  <a:round/>
                  <a:headEnd/>
                  <a:tailEnd/>
                </a:ln>
              </p:spPr>
              <p:txBody>
                <a:bodyPr/>
                <a:lstStyle/>
                <a:p>
                  <a:endParaRPr lang="en-US"/>
                </a:p>
              </p:txBody>
            </p:sp>
            <p:sp>
              <p:nvSpPr>
                <p:cNvPr id="56454" name="Line 22"/>
                <p:cNvSpPr>
                  <a:spLocks noChangeShapeType="1"/>
                </p:cNvSpPr>
                <p:nvPr/>
              </p:nvSpPr>
              <p:spPr bwMode="auto">
                <a:xfrm flipV="1">
                  <a:off x="4752" y="2952"/>
                  <a:ext cx="0" cy="432"/>
                </a:xfrm>
                <a:prstGeom prst="line">
                  <a:avLst/>
                </a:prstGeom>
                <a:noFill/>
                <a:ln w="9525">
                  <a:solidFill>
                    <a:srgbClr val="000000"/>
                  </a:solidFill>
                  <a:round/>
                  <a:headEnd/>
                  <a:tailEnd/>
                </a:ln>
              </p:spPr>
              <p:txBody>
                <a:bodyPr/>
                <a:lstStyle/>
                <a:p>
                  <a:endParaRPr lang="en-US"/>
                </a:p>
              </p:txBody>
            </p:sp>
            <p:sp>
              <p:nvSpPr>
                <p:cNvPr id="56455" name="Line 23"/>
                <p:cNvSpPr>
                  <a:spLocks noChangeShapeType="1"/>
                </p:cNvSpPr>
                <p:nvPr/>
              </p:nvSpPr>
              <p:spPr bwMode="auto">
                <a:xfrm>
                  <a:off x="4752" y="2952"/>
                  <a:ext cx="144" cy="0"/>
                </a:xfrm>
                <a:prstGeom prst="line">
                  <a:avLst/>
                </a:prstGeom>
                <a:noFill/>
                <a:ln w="9525">
                  <a:solidFill>
                    <a:srgbClr val="000000"/>
                  </a:solidFill>
                  <a:round/>
                  <a:headEnd/>
                  <a:tailEnd/>
                </a:ln>
              </p:spPr>
              <p:txBody>
                <a:bodyPr/>
                <a:lstStyle/>
                <a:p>
                  <a:endParaRPr lang="en-US"/>
                </a:p>
              </p:txBody>
            </p:sp>
            <p:sp>
              <p:nvSpPr>
                <p:cNvPr id="56456" name="Line 24"/>
                <p:cNvSpPr>
                  <a:spLocks noChangeShapeType="1"/>
                </p:cNvSpPr>
                <p:nvPr/>
              </p:nvSpPr>
              <p:spPr bwMode="auto">
                <a:xfrm flipV="1">
                  <a:off x="4896" y="2952"/>
                  <a:ext cx="0" cy="432"/>
                </a:xfrm>
                <a:prstGeom prst="line">
                  <a:avLst/>
                </a:prstGeom>
                <a:noFill/>
                <a:ln w="9525">
                  <a:solidFill>
                    <a:srgbClr val="000000"/>
                  </a:solidFill>
                  <a:round/>
                  <a:headEnd/>
                  <a:tailEnd/>
                </a:ln>
              </p:spPr>
              <p:txBody>
                <a:bodyPr/>
                <a:lstStyle/>
                <a:p>
                  <a:endParaRPr lang="en-US"/>
                </a:p>
              </p:txBody>
            </p:sp>
            <p:sp>
              <p:nvSpPr>
                <p:cNvPr id="56457" name="Line 25"/>
                <p:cNvSpPr>
                  <a:spLocks noChangeShapeType="1"/>
                </p:cNvSpPr>
                <p:nvPr/>
              </p:nvSpPr>
              <p:spPr bwMode="auto">
                <a:xfrm>
                  <a:off x="4896" y="3384"/>
                  <a:ext cx="144" cy="0"/>
                </a:xfrm>
                <a:prstGeom prst="line">
                  <a:avLst/>
                </a:prstGeom>
                <a:noFill/>
                <a:ln w="9525">
                  <a:solidFill>
                    <a:srgbClr val="000000"/>
                  </a:solidFill>
                  <a:round/>
                  <a:headEnd/>
                  <a:tailEnd/>
                </a:ln>
              </p:spPr>
              <p:txBody>
                <a:bodyPr/>
                <a:lstStyle/>
                <a:p>
                  <a:endParaRPr lang="en-US"/>
                </a:p>
              </p:txBody>
            </p:sp>
            <p:sp>
              <p:nvSpPr>
                <p:cNvPr id="56458" name="Line 26"/>
                <p:cNvSpPr>
                  <a:spLocks noChangeShapeType="1"/>
                </p:cNvSpPr>
                <p:nvPr/>
              </p:nvSpPr>
              <p:spPr bwMode="auto">
                <a:xfrm flipV="1">
                  <a:off x="5040" y="2952"/>
                  <a:ext cx="0" cy="432"/>
                </a:xfrm>
                <a:prstGeom prst="line">
                  <a:avLst/>
                </a:prstGeom>
                <a:noFill/>
                <a:ln w="9525">
                  <a:solidFill>
                    <a:srgbClr val="000000"/>
                  </a:solidFill>
                  <a:round/>
                  <a:headEnd/>
                  <a:tailEnd/>
                </a:ln>
              </p:spPr>
              <p:txBody>
                <a:bodyPr/>
                <a:lstStyle/>
                <a:p>
                  <a:endParaRPr lang="en-US"/>
                </a:p>
              </p:txBody>
            </p:sp>
            <p:sp>
              <p:nvSpPr>
                <p:cNvPr id="56459" name="Line 27"/>
                <p:cNvSpPr>
                  <a:spLocks noChangeShapeType="1"/>
                </p:cNvSpPr>
                <p:nvPr/>
              </p:nvSpPr>
              <p:spPr bwMode="auto">
                <a:xfrm>
                  <a:off x="5040" y="2952"/>
                  <a:ext cx="144" cy="0"/>
                </a:xfrm>
                <a:prstGeom prst="line">
                  <a:avLst/>
                </a:prstGeom>
                <a:noFill/>
                <a:ln w="9525">
                  <a:solidFill>
                    <a:srgbClr val="000000"/>
                  </a:solidFill>
                  <a:round/>
                  <a:headEnd/>
                  <a:tailEnd/>
                </a:ln>
              </p:spPr>
              <p:txBody>
                <a:bodyPr/>
                <a:lstStyle/>
                <a:p>
                  <a:endParaRPr lang="en-US"/>
                </a:p>
              </p:txBody>
            </p:sp>
            <p:sp>
              <p:nvSpPr>
                <p:cNvPr id="56460" name="Line 28"/>
                <p:cNvSpPr>
                  <a:spLocks noChangeShapeType="1"/>
                </p:cNvSpPr>
                <p:nvPr/>
              </p:nvSpPr>
              <p:spPr bwMode="auto">
                <a:xfrm flipV="1">
                  <a:off x="5184" y="2952"/>
                  <a:ext cx="0" cy="432"/>
                </a:xfrm>
                <a:prstGeom prst="line">
                  <a:avLst/>
                </a:prstGeom>
                <a:noFill/>
                <a:ln w="9525">
                  <a:solidFill>
                    <a:srgbClr val="000000"/>
                  </a:solidFill>
                  <a:round/>
                  <a:headEnd/>
                  <a:tailEnd/>
                </a:ln>
              </p:spPr>
              <p:txBody>
                <a:bodyPr/>
                <a:lstStyle/>
                <a:p>
                  <a:endParaRPr lang="en-US"/>
                </a:p>
              </p:txBody>
            </p:sp>
            <p:sp>
              <p:nvSpPr>
                <p:cNvPr id="56461" name="Line 29"/>
                <p:cNvSpPr>
                  <a:spLocks noChangeShapeType="1"/>
                </p:cNvSpPr>
                <p:nvPr/>
              </p:nvSpPr>
              <p:spPr bwMode="auto">
                <a:xfrm>
                  <a:off x="5184" y="3384"/>
                  <a:ext cx="144" cy="0"/>
                </a:xfrm>
                <a:prstGeom prst="line">
                  <a:avLst/>
                </a:prstGeom>
                <a:noFill/>
                <a:ln w="9525">
                  <a:solidFill>
                    <a:srgbClr val="000000"/>
                  </a:solidFill>
                  <a:round/>
                  <a:headEnd/>
                  <a:tailEnd/>
                </a:ln>
              </p:spPr>
              <p:txBody>
                <a:bodyPr/>
                <a:lstStyle/>
                <a:p>
                  <a:endParaRPr lang="en-US"/>
                </a:p>
              </p:txBody>
            </p:sp>
            <p:sp>
              <p:nvSpPr>
                <p:cNvPr id="56462" name="Line 30"/>
                <p:cNvSpPr>
                  <a:spLocks noChangeShapeType="1"/>
                </p:cNvSpPr>
                <p:nvPr/>
              </p:nvSpPr>
              <p:spPr bwMode="auto">
                <a:xfrm flipV="1">
                  <a:off x="5328" y="2952"/>
                  <a:ext cx="0" cy="432"/>
                </a:xfrm>
                <a:prstGeom prst="line">
                  <a:avLst/>
                </a:prstGeom>
                <a:noFill/>
                <a:ln w="9525">
                  <a:solidFill>
                    <a:srgbClr val="000000"/>
                  </a:solidFill>
                  <a:round/>
                  <a:headEnd/>
                  <a:tailEnd/>
                </a:ln>
              </p:spPr>
              <p:txBody>
                <a:bodyPr/>
                <a:lstStyle/>
                <a:p>
                  <a:endParaRPr lang="en-US"/>
                </a:p>
              </p:txBody>
            </p:sp>
            <p:sp>
              <p:nvSpPr>
                <p:cNvPr id="56463" name="Line 31"/>
                <p:cNvSpPr>
                  <a:spLocks noChangeShapeType="1"/>
                </p:cNvSpPr>
                <p:nvPr/>
              </p:nvSpPr>
              <p:spPr bwMode="auto">
                <a:xfrm>
                  <a:off x="5328" y="2952"/>
                  <a:ext cx="144" cy="0"/>
                </a:xfrm>
                <a:prstGeom prst="line">
                  <a:avLst/>
                </a:prstGeom>
                <a:noFill/>
                <a:ln w="9525">
                  <a:solidFill>
                    <a:srgbClr val="000000"/>
                  </a:solidFill>
                  <a:round/>
                  <a:headEnd/>
                  <a:tailEnd/>
                </a:ln>
              </p:spPr>
              <p:txBody>
                <a:bodyPr/>
                <a:lstStyle/>
                <a:p>
                  <a:endParaRPr lang="en-US"/>
                </a:p>
              </p:txBody>
            </p:sp>
            <p:sp>
              <p:nvSpPr>
                <p:cNvPr id="56464" name="Line 32"/>
                <p:cNvSpPr>
                  <a:spLocks noChangeShapeType="1"/>
                </p:cNvSpPr>
                <p:nvPr/>
              </p:nvSpPr>
              <p:spPr bwMode="auto">
                <a:xfrm flipV="1">
                  <a:off x="5472" y="2952"/>
                  <a:ext cx="0" cy="432"/>
                </a:xfrm>
                <a:prstGeom prst="line">
                  <a:avLst/>
                </a:prstGeom>
                <a:noFill/>
                <a:ln w="9525">
                  <a:solidFill>
                    <a:srgbClr val="000000"/>
                  </a:solidFill>
                  <a:round/>
                  <a:headEnd/>
                  <a:tailEnd/>
                </a:ln>
              </p:spPr>
              <p:txBody>
                <a:bodyPr/>
                <a:lstStyle/>
                <a:p>
                  <a:endParaRPr lang="en-US"/>
                </a:p>
              </p:txBody>
            </p:sp>
            <p:sp>
              <p:nvSpPr>
                <p:cNvPr id="56465" name="Line 33"/>
                <p:cNvSpPr>
                  <a:spLocks noChangeShapeType="1"/>
                </p:cNvSpPr>
                <p:nvPr/>
              </p:nvSpPr>
              <p:spPr bwMode="auto">
                <a:xfrm>
                  <a:off x="5472" y="3384"/>
                  <a:ext cx="144" cy="0"/>
                </a:xfrm>
                <a:prstGeom prst="line">
                  <a:avLst/>
                </a:prstGeom>
                <a:noFill/>
                <a:ln w="9525">
                  <a:solidFill>
                    <a:srgbClr val="000000"/>
                  </a:solidFill>
                  <a:round/>
                  <a:headEnd/>
                  <a:tailEnd/>
                </a:ln>
              </p:spPr>
              <p:txBody>
                <a:bodyPr/>
                <a:lstStyle/>
                <a:p>
                  <a:endParaRPr lang="en-US"/>
                </a:p>
              </p:txBody>
            </p:sp>
            <p:sp>
              <p:nvSpPr>
                <p:cNvPr id="56466" name="Line 34"/>
                <p:cNvSpPr>
                  <a:spLocks noChangeShapeType="1"/>
                </p:cNvSpPr>
                <p:nvPr/>
              </p:nvSpPr>
              <p:spPr bwMode="auto">
                <a:xfrm flipV="1">
                  <a:off x="5616" y="2952"/>
                  <a:ext cx="0" cy="432"/>
                </a:xfrm>
                <a:prstGeom prst="line">
                  <a:avLst/>
                </a:prstGeom>
                <a:noFill/>
                <a:ln w="9525">
                  <a:solidFill>
                    <a:srgbClr val="000000"/>
                  </a:solidFill>
                  <a:round/>
                  <a:headEnd/>
                  <a:tailEnd/>
                </a:ln>
              </p:spPr>
              <p:txBody>
                <a:bodyPr/>
                <a:lstStyle/>
                <a:p>
                  <a:endParaRPr lang="en-US"/>
                </a:p>
              </p:txBody>
            </p:sp>
            <p:sp>
              <p:nvSpPr>
                <p:cNvPr id="56467" name="Line 35"/>
                <p:cNvSpPr>
                  <a:spLocks noChangeShapeType="1"/>
                </p:cNvSpPr>
                <p:nvPr/>
              </p:nvSpPr>
              <p:spPr bwMode="auto">
                <a:xfrm>
                  <a:off x="5616" y="2952"/>
                  <a:ext cx="144" cy="0"/>
                </a:xfrm>
                <a:prstGeom prst="line">
                  <a:avLst/>
                </a:prstGeom>
                <a:noFill/>
                <a:ln w="9525">
                  <a:solidFill>
                    <a:srgbClr val="000000"/>
                  </a:solidFill>
                  <a:round/>
                  <a:headEnd/>
                  <a:tailEnd/>
                </a:ln>
              </p:spPr>
              <p:txBody>
                <a:bodyPr/>
                <a:lstStyle/>
                <a:p>
                  <a:endParaRPr lang="en-US"/>
                </a:p>
              </p:txBody>
            </p:sp>
            <p:sp>
              <p:nvSpPr>
                <p:cNvPr id="56468" name="Line 36"/>
                <p:cNvSpPr>
                  <a:spLocks noChangeShapeType="1"/>
                </p:cNvSpPr>
                <p:nvPr/>
              </p:nvSpPr>
              <p:spPr bwMode="auto">
                <a:xfrm flipV="1">
                  <a:off x="5760" y="2952"/>
                  <a:ext cx="0" cy="432"/>
                </a:xfrm>
                <a:prstGeom prst="line">
                  <a:avLst/>
                </a:prstGeom>
                <a:noFill/>
                <a:ln w="9525">
                  <a:solidFill>
                    <a:srgbClr val="000000"/>
                  </a:solidFill>
                  <a:round/>
                  <a:headEnd/>
                  <a:tailEnd/>
                </a:ln>
              </p:spPr>
              <p:txBody>
                <a:bodyPr/>
                <a:lstStyle/>
                <a:p>
                  <a:endParaRPr lang="en-US"/>
                </a:p>
              </p:txBody>
            </p:sp>
            <p:sp>
              <p:nvSpPr>
                <p:cNvPr id="56469" name="Line 37"/>
                <p:cNvSpPr>
                  <a:spLocks noChangeShapeType="1"/>
                </p:cNvSpPr>
                <p:nvPr/>
              </p:nvSpPr>
              <p:spPr bwMode="auto">
                <a:xfrm>
                  <a:off x="5760" y="3384"/>
                  <a:ext cx="144" cy="0"/>
                </a:xfrm>
                <a:prstGeom prst="line">
                  <a:avLst/>
                </a:prstGeom>
                <a:noFill/>
                <a:ln w="9525">
                  <a:solidFill>
                    <a:srgbClr val="000000"/>
                  </a:solidFill>
                  <a:round/>
                  <a:headEnd/>
                  <a:tailEnd/>
                </a:ln>
              </p:spPr>
              <p:txBody>
                <a:bodyPr/>
                <a:lstStyle/>
                <a:p>
                  <a:endParaRPr lang="en-US"/>
                </a:p>
              </p:txBody>
            </p:sp>
            <p:sp>
              <p:nvSpPr>
                <p:cNvPr id="56470" name="Line 38"/>
                <p:cNvSpPr>
                  <a:spLocks noChangeShapeType="1"/>
                </p:cNvSpPr>
                <p:nvPr/>
              </p:nvSpPr>
              <p:spPr bwMode="auto">
                <a:xfrm flipV="1">
                  <a:off x="5904" y="2952"/>
                  <a:ext cx="0" cy="432"/>
                </a:xfrm>
                <a:prstGeom prst="line">
                  <a:avLst/>
                </a:prstGeom>
                <a:noFill/>
                <a:ln w="9525">
                  <a:solidFill>
                    <a:srgbClr val="000000"/>
                  </a:solidFill>
                  <a:round/>
                  <a:headEnd/>
                  <a:tailEnd/>
                </a:ln>
              </p:spPr>
              <p:txBody>
                <a:bodyPr/>
                <a:lstStyle/>
                <a:p>
                  <a:endParaRPr lang="en-US"/>
                </a:p>
              </p:txBody>
            </p:sp>
            <p:sp>
              <p:nvSpPr>
                <p:cNvPr id="56471" name="Line 39"/>
                <p:cNvSpPr>
                  <a:spLocks noChangeShapeType="1"/>
                </p:cNvSpPr>
                <p:nvPr/>
              </p:nvSpPr>
              <p:spPr bwMode="auto">
                <a:xfrm>
                  <a:off x="5904" y="2952"/>
                  <a:ext cx="144" cy="0"/>
                </a:xfrm>
                <a:prstGeom prst="line">
                  <a:avLst/>
                </a:prstGeom>
                <a:noFill/>
                <a:ln w="9525">
                  <a:solidFill>
                    <a:srgbClr val="000000"/>
                  </a:solidFill>
                  <a:round/>
                  <a:headEnd/>
                  <a:tailEnd/>
                </a:ln>
              </p:spPr>
              <p:txBody>
                <a:bodyPr/>
                <a:lstStyle/>
                <a:p>
                  <a:endParaRPr lang="en-US"/>
                </a:p>
              </p:txBody>
            </p:sp>
            <p:sp>
              <p:nvSpPr>
                <p:cNvPr id="56472" name="Line 40"/>
                <p:cNvSpPr>
                  <a:spLocks noChangeShapeType="1"/>
                </p:cNvSpPr>
                <p:nvPr/>
              </p:nvSpPr>
              <p:spPr bwMode="auto">
                <a:xfrm flipV="1">
                  <a:off x="6048" y="2952"/>
                  <a:ext cx="0" cy="432"/>
                </a:xfrm>
                <a:prstGeom prst="line">
                  <a:avLst/>
                </a:prstGeom>
                <a:noFill/>
                <a:ln w="9525">
                  <a:solidFill>
                    <a:srgbClr val="000000"/>
                  </a:solidFill>
                  <a:round/>
                  <a:headEnd/>
                  <a:tailEnd/>
                </a:ln>
              </p:spPr>
              <p:txBody>
                <a:bodyPr/>
                <a:lstStyle/>
                <a:p>
                  <a:endParaRPr lang="en-US"/>
                </a:p>
              </p:txBody>
            </p:sp>
            <p:sp>
              <p:nvSpPr>
                <p:cNvPr id="56473" name="Line 41"/>
                <p:cNvSpPr>
                  <a:spLocks noChangeShapeType="1"/>
                </p:cNvSpPr>
                <p:nvPr/>
              </p:nvSpPr>
              <p:spPr bwMode="auto">
                <a:xfrm>
                  <a:off x="6048" y="3384"/>
                  <a:ext cx="144" cy="0"/>
                </a:xfrm>
                <a:prstGeom prst="line">
                  <a:avLst/>
                </a:prstGeom>
                <a:noFill/>
                <a:ln w="9525">
                  <a:solidFill>
                    <a:srgbClr val="000000"/>
                  </a:solidFill>
                  <a:round/>
                  <a:headEnd/>
                  <a:tailEnd/>
                </a:ln>
              </p:spPr>
              <p:txBody>
                <a:bodyPr/>
                <a:lstStyle/>
                <a:p>
                  <a:endParaRPr lang="en-US"/>
                </a:p>
              </p:txBody>
            </p:sp>
            <p:sp>
              <p:nvSpPr>
                <p:cNvPr id="56474" name="Line 42"/>
                <p:cNvSpPr>
                  <a:spLocks noChangeShapeType="1"/>
                </p:cNvSpPr>
                <p:nvPr/>
              </p:nvSpPr>
              <p:spPr bwMode="auto">
                <a:xfrm flipV="1">
                  <a:off x="6192" y="2952"/>
                  <a:ext cx="0" cy="432"/>
                </a:xfrm>
                <a:prstGeom prst="line">
                  <a:avLst/>
                </a:prstGeom>
                <a:noFill/>
                <a:ln w="9525">
                  <a:solidFill>
                    <a:srgbClr val="000000"/>
                  </a:solidFill>
                  <a:round/>
                  <a:headEnd/>
                  <a:tailEnd/>
                </a:ln>
              </p:spPr>
              <p:txBody>
                <a:bodyPr/>
                <a:lstStyle/>
                <a:p>
                  <a:endParaRPr lang="en-US"/>
                </a:p>
              </p:txBody>
            </p:sp>
            <p:sp>
              <p:nvSpPr>
                <p:cNvPr id="56475" name="Line 43"/>
                <p:cNvSpPr>
                  <a:spLocks noChangeShapeType="1"/>
                </p:cNvSpPr>
                <p:nvPr/>
              </p:nvSpPr>
              <p:spPr bwMode="auto">
                <a:xfrm>
                  <a:off x="6192" y="2952"/>
                  <a:ext cx="144" cy="0"/>
                </a:xfrm>
                <a:prstGeom prst="line">
                  <a:avLst/>
                </a:prstGeom>
                <a:noFill/>
                <a:ln w="9525">
                  <a:solidFill>
                    <a:srgbClr val="000000"/>
                  </a:solidFill>
                  <a:round/>
                  <a:headEnd/>
                  <a:tailEnd/>
                </a:ln>
              </p:spPr>
              <p:txBody>
                <a:bodyPr/>
                <a:lstStyle/>
                <a:p>
                  <a:endParaRPr lang="en-US"/>
                </a:p>
              </p:txBody>
            </p:sp>
            <p:sp>
              <p:nvSpPr>
                <p:cNvPr id="56476" name="Line 44"/>
                <p:cNvSpPr>
                  <a:spLocks noChangeShapeType="1"/>
                </p:cNvSpPr>
                <p:nvPr/>
              </p:nvSpPr>
              <p:spPr bwMode="auto">
                <a:xfrm flipV="1">
                  <a:off x="6336" y="2952"/>
                  <a:ext cx="0" cy="432"/>
                </a:xfrm>
                <a:prstGeom prst="line">
                  <a:avLst/>
                </a:prstGeom>
                <a:noFill/>
                <a:ln w="9525">
                  <a:solidFill>
                    <a:srgbClr val="000000"/>
                  </a:solidFill>
                  <a:round/>
                  <a:headEnd/>
                  <a:tailEnd/>
                </a:ln>
              </p:spPr>
              <p:txBody>
                <a:bodyPr/>
                <a:lstStyle/>
                <a:p>
                  <a:endParaRPr lang="en-US"/>
                </a:p>
              </p:txBody>
            </p:sp>
            <p:sp>
              <p:nvSpPr>
                <p:cNvPr id="56477" name="Line 45"/>
                <p:cNvSpPr>
                  <a:spLocks noChangeShapeType="1"/>
                </p:cNvSpPr>
                <p:nvPr/>
              </p:nvSpPr>
              <p:spPr bwMode="auto">
                <a:xfrm>
                  <a:off x="6336" y="3384"/>
                  <a:ext cx="144" cy="0"/>
                </a:xfrm>
                <a:prstGeom prst="line">
                  <a:avLst/>
                </a:prstGeom>
                <a:noFill/>
                <a:ln w="9525">
                  <a:solidFill>
                    <a:srgbClr val="000000"/>
                  </a:solidFill>
                  <a:round/>
                  <a:headEnd/>
                  <a:tailEnd/>
                </a:ln>
              </p:spPr>
              <p:txBody>
                <a:bodyPr/>
                <a:lstStyle/>
                <a:p>
                  <a:endParaRPr lang="en-US"/>
                </a:p>
              </p:txBody>
            </p:sp>
            <p:sp>
              <p:nvSpPr>
                <p:cNvPr id="56478" name="Line 46"/>
                <p:cNvSpPr>
                  <a:spLocks noChangeShapeType="1"/>
                </p:cNvSpPr>
                <p:nvPr/>
              </p:nvSpPr>
              <p:spPr bwMode="auto">
                <a:xfrm flipV="1">
                  <a:off x="6480" y="2952"/>
                  <a:ext cx="0" cy="432"/>
                </a:xfrm>
                <a:prstGeom prst="line">
                  <a:avLst/>
                </a:prstGeom>
                <a:noFill/>
                <a:ln w="9525">
                  <a:solidFill>
                    <a:srgbClr val="000000"/>
                  </a:solidFill>
                  <a:round/>
                  <a:headEnd/>
                  <a:tailEnd/>
                </a:ln>
              </p:spPr>
              <p:txBody>
                <a:bodyPr/>
                <a:lstStyle/>
                <a:p>
                  <a:endParaRPr lang="en-US"/>
                </a:p>
              </p:txBody>
            </p:sp>
            <p:sp>
              <p:nvSpPr>
                <p:cNvPr id="56479" name="Line 47"/>
                <p:cNvSpPr>
                  <a:spLocks noChangeShapeType="1"/>
                </p:cNvSpPr>
                <p:nvPr/>
              </p:nvSpPr>
              <p:spPr bwMode="auto">
                <a:xfrm>
                  <a:off x="6480" y="2952"/>
                  <a:ext cx="144" cy="0"/>
                </a:xfrm>
                <a:prstGeom prst="line">
                  <a:avLst/>
                </a:prstGeom>
                <a:noFill/>
                <a:ln w="9525">
                  <a:solidFill>
                    <a:srgbClr val="000000"/>
                  </a:solidFill>
                  <a:round/>
                  <a:headEnd/>
                  <a:tailEnd/>
                </a:ln>
              </p:spPr>
              <p:txBody>
                <a:bodyPr/>
                <a:lstStyle/>
                <a:p>
                  <a:endParaRPr lang="en-US"/>
                </a:p>
              </p:txBody>
            </p:sp>
            <p:sp>
              <p:nvSpPr>
                <p:cNvPr id="56480" name="Line 48"/>
                <p:cNvSpPr>
                  <a:spLocks noChangeShapeType="1"/>
                </p:cNvSpPr>
                <p:nvPr/>
              </p:nvSpPr>
              <p:spPr bwMode="auto">
                <a:xfrm flipV="1">
                  <a:off x="6624" y="2952"/>
                  <a:ext cx="0" cy="432"/>
                </a:xfrm>
                <a:prstGeom prst="line">
                  <a:avLst/>
                </a:prstGeom>
                <a:noFill/>
                <a:ln w="9525">
                  <a:solidFill>
                    <a:srgbClr val="000000"/>
                  </a:solidFill>
                  <a:round/>
                  <a:headEnd/>
                  <a:tailEnd/>
                </a:ln>
              </p:spPr>
              <p:txBody>
                <a:bodyPr/>
                <a:lstStyle/>
                <a:p>
                  <a:endParaRPr lang="en-US"/>
                </a:p>
              </p:txBody>
            </p:sp>
            <p:sp>
              <p:nvSpPr>
                <p:cNvPr id="56481" name="Line 49"/>
                <p:cNvSpPr>
                  <a:spLocks noChangeShapeType="1"/>
                </p:cNvSpPr>
                <p:nvPr/>
              </p:nvSpPr>
              <p:spPr bwMode="auto">
                <a:xfrm>
                  <a:off x="6624" y="3384"/>
                  <a:ext cx="144" cy="0"/>
                </a:xfrm>
                <a:prstGeom prst="line">
                  <a:avLst/>
                </a:prstGeom>
                <a:noFill/>
                <a:ln w="9525">
                  <a:solidFill>
                    <a:srgbClr val="000000"/>
                  </a:solidFill>
                  <a:round/>
                  <a:headEnd/>
                  <a:tailEnd/>
                </a:ln>
              </p:spPr>
              <p:txBody>
                <a:bodyPr/>
                <a:lstStyle/>
                <a:p>
                  <a:endParaRPr lang="en-US"/>
                </a:p>
              </p:txBody>
            </p:sp>
            <p:sp>
              <p:nvSpPr>
                <p:cNvPr id="56482" name="Line 50"/>
                <p:cNvSpPr>
                  <a:spLocks noChangeShapeType="1"/>
                </p:cNvSpPr>
                <p:nvPr/>
              </p:nvSpPr>
              <p:spPr bwMode="auto">
                <a:xfrm flipV="1">
                  <a:off x="6768" y="2952"/>
                  <a:ext cx="0" cy="432"/>
                </a:xfrm>
                <a:prstGeom prst="line">
                  <a:avLst/>
                </a:prstGeom>
                <a:noFill/>
                <a:ln w="9525">
                  <a:solidFill>
                    <a:srgbClr val="000000"/>
                  </a:solidFill>
                  <a:round/>
                  <a:headEnd/>
                  <a:tailEnd/>
                </a:ln>
              </p:spPr>
              <p:txBody>
                <a:bodyPr/>
                <a:lstStyle/>
                <a:p>
                  <a:endParaRPr lang="en-US"/>
                </a:p>
              </p:txBody>
            </p:sp>
            <p:sp>
              <p:nvSpPr>
                <p:cNvPr id="56483" name="Line 51"/>
                <p:cNvSpPr>
                  <a:spLocks noChangeShapeType="1"/>
                </p:cNvSpPr>
                <p:nvPr/>
              </p:nvSpPr>
              <p:spPr bwMode="auto">
                <a:xfrm>
                  <a:off x="6768" y="2952"/>
                  <a:ext cx="144" cy="0"/>
                </a:xfrm>
                <a:prstGeom prst="line">
                  <a:avLst/>
                </a:prstGeom>
                <a:noFill/>
                <a:ln w="9525">
                  <a:solidFill>
                    <a:srgbClr val="000000"/>
                  </a:solidFill>
                  <a:round/>
                  <a:headEnd/>
                  <a:tailEnd/>
                </a:ln>
              </p:spPr>
              <p:txBody>
                <a:bodyPr/>
                <a:lstStyle/>
                <a:p>
                  <a:endParaRPr lang="en-US"/>
                </a:p>
              </p:txBody>
            </p:sp>
            <p:sp>
              <p:nvSpPr>
                <p:cNvPr id="56484" name="Line 52"/>
                <p:cNvSpPr>
                  <a:spLocks noChangeShapeType="1"/>
                </p:cNvSpPr>
                <p:nvPr/>
              </p:nvSpPr>
              <p:spPr bwMode="auto">
                <a:xfrm flipV="1">
                  <a:off x="6912" y="2952"/>
                  <a:ext cx="0" cy="432"/>
                </a:xfrm>
                <a:prstGeom prst="line">
                  <a:avLst/>
                </a:prstGeom>
                <a:noFill/>
                <a:ln w="9525">
                  <a:solidFill>
                    <a:srgbClr val="000000"/>
                  </a:solidFill>
                  <a:round/>
                  <a:headEnd/>
                  <a:tailEnd/>
                </a:ln>
              </p:spPr>
              <p:txBody>
                <a:bodyPr/>
                <a:lstStyle/>
                <a:p>
                  <a:endParaRPr lang="en-US"/>
                </a:p>
              </p:txBody>
            </p:sp>
            <p:sp>
              <p:nvSpPr>
                <p:cNvPr id="56485" name="Line 53"/>
                <p:cNvSpPr>
                  <a:spLocks noChangeShapeType="1"/>
                </p:cNvSpPr>
                <p:nvPr/>
              </p:nvSpPr>
              <p:spPr bwMode="auto">
                <a:xfrm>
                  <a:off x="6912" y="3384"/>
                  <a:ext cx="144" cy="0"/>
                </a:xfrm>
                <a:prstGeom prst="line">
                  <a:avLst/>
                </a:prstGeom>
                <a:noFill/>
                <a:ln w="9525">
                  <a:solidFill>
                    <a:srgbClr val="000000"/>
                  </a:solidFill>
                  <a:round/>
                  <a:headEnd/>
                  <a:tailEnd/>
                </a:ln>
              </p:spPr>
              <p:txBody>
                <a:bodyPr/>
                <a:lstStyle/>
                <a:p>
                  <a:endParaRPr lang="en-US"/>
                </a:p>
              </p:txBody>
            </p:sp>
            <p:sp>
              <p:nvSpPr>
                <p:cNvPr id="56486" name="Line 54"/>
                <p:cNvSpPr>
                  <a:spLocks noChangeShapeType="1"/>
                </p:cNvSpPr>
                <p:nvPr/>
              </p:nvSpPr>
              <p:spPr bwMode="auto">
                <a:xfrm flipV="1">
                  <a:off x="7056" y="2952"/>
                  <a:ext cx="0" cy="432"/>
                </a:xfrm>
                <a:prstGeom prst="line">
                  <a:avLst/>
                </a:prstGeom>
                <a:noFill/>
                <a:ln w="9525">
                  <a:solidFill>
                    <a:srgbClr val="000000"/>
                  </a:solidFill>
                  <a:round/>
                  <a:headEnd/>
                  <a:tailEnd/>
                </a:ln>
              </p:spPr>
              <p:txBody>
                <a:bodyPr/>
                <a:lstStyle/>
                <a:p>
                  <a:endParaRPr lang="en-US"/>
                </a:p>
              </p:txBody>
            </p:sp>
            <p:sp>
              <p:nvSpPr>
                <p:cNvPr id="56487" name="Line 55"/>
                <p:cNvSpPr>
                  <a:spLocks noChangeShapeType="1"/>
                </p:cNvSpPr>
                <p:nvPr/>
              </p:nvSpPr>
              <p:spPr bwMode="auto">
                <a:xfrm>
                  <a:off x="7056" y="2952"/>
                  <a:ext cx="144" cy="0"/>
                </a:xfrm>
                <a:prstGeom prst="line">
                  <a:avLst/>
                </a:prstGeom>
                <a:noFill/>
                <a:ln w="9525">
                  <a:solidFill>
                    <a:srgbClr val="000000"/>
                  </a:solidFill>
                  <a:round/>
                  <a:headEnd/>
                  <a:tailEnd/>
                </a:ln>
              </p:spPr>
              <p:txBody>
                <a:bodyPr/>
                <a:lstStyle/>
                <a:p>
                  <a:endParaRPr lang="en-US"/>
                </a:p>
              </p:txBody>
            </p:sp>
            <p:sp>
              <p:nvSpPr>
                <p:cNvPr id="56488" name="Line 56"/>
                <p:cNvSpPr>
                  <a:spLocks noChangeShapeType="1"/>
                </p:cNvSpPr>
                <p:nvPr/>
              </p:nvSpPr>
              <p:spPr bwMode="auto">
                <a:xfrm flipV="1">
                  <a:off x="7200" y="2952"/>
                  <a:ext cx="0" cy="432"/>
                </a:xfrm>
                <a:prstGeom prst="line">
                  <a:avLst/>
                </a:prstGeom>
                <a:noFill/>
                <a:ln w="9525">
                  <a:solidFill>
                    <a:srgbClr val="000000"/>
                  </a:solidFill>
                  <a:round/>
                  <a:headEnd/>
                  <a:tailEnd/>
                </a:ln>
              </p:spPr>
              <p:txBody>
                <a:bodyPr/>
                <a:lstStyle/>
                <a:p>
                  <a:endParaRPr lang="en-US"/>
                </a:p>
              </p:txBody>
            </p:sp>
            <p:sp>
              <p:nvSpPr>
                <p:cNvPr id="56489" name="Line 57"/>
                <p:cNvSpPr>
                  <a:spLocks noChangeShapeType="1"/>
                </p:cNvSpPr>
                <p:nvPr/>
              </p:nvSpPr>
              <p:spPr bwMode="auto">
                <a:xfrm>
                  <a:off x="7200" y="3384"/>
                  <a:ext cx="144" cy="0"/>
                </a:xfrm>
                <a:prstGeom prst="line">
                  <a:avLst/>
                </a:prstGeom>
                <a:noFill/>
                <a:ln w="9525">
                  <a:solidFill>
                    <a:srgbClr val="000000"/>
                  </a:solidFill>
                  <a:round/>
                  <a:headEnd/>
                  <a:tailEnd/>
                </a:ln>
              </p:spPr>
              <p:txBody>
                <a:bodyPr/>
                <a:lstStyle/>
                <a:p>
                  <a:endParaRPr lang="en-US"/>
                </a:p>
              </p:txBody>
            </p:sp>
            <p:sp>
              <p:nvSpPr>
                <p:cNvPr id="56490" name="Line 58"/>
                <p:cNvSpPr>
                  <a:spLocks noChangeShapeType="1"/>
                </p:cNvSpPr>
                <p:nvPr/>
              </p:nvSpPr>
              <p:spPr bwMode="auto">
                <a:xfrm flipV="1">
                  <a:off x="7344" y="2952"/>
                  <a:ext cx="0" cy="432"/>
                </a:xfrm>
                <a:prstGeom prst="line">
                  <a:avLst/>
                </a:prstGeom>
                <a:noFill/>
                <a:ln w="9525">
                  <a:solidFill>
                    <a:srgbClr val="000000"/>
                  </a:solidFill>
                  <a:round/>
                  <a:headEnd/>
                  <a:tailEnd/>
                </a:ln>
              </p:spPr>
              <p:txBody>
                <a:bodyPr/>
                <a:lstStyle/>
                <a:p>
                  <a:endParaRPr lang="en-US"/>
                </a:p>
              </p:txBody>
            </p:sp>
            <p:sp>
              <p:nvSpPr>
                <p:cNvPr id="56491" name="Line 59"/>
                <p:cNvSpPr>
                  <a:spLocks noChangeShapeType="1"/>
                </p:cNvSpPr>
                <p:nvPr/>
              </p:nvSpPr>
              <p:spPr bwMode="auto">
                <a:xfrm>
                  <a:off x="7344" y="2952"/>
                  <a:ext cx="144" cy="0"/>
                </a:xfrm>
                <a:prstGeom prst="line">
                  <a:avLst/>
                </a:prstGeom>
                <a:noFill/>
                <a:ln w="9525">
                  <a:solidFill>
                    <a:srgbClr val="000000"/>
                  </a:solidFill>
                  <a:round/>
                  <a:headEnd/>
                  <a:tailEnd/>
                </a:ln>
              </p:spPr>
              <p:txBody>
                <a:bodyPr/>
                <a:lstStyle/>
                <a:p>
                  <a:endParaRPr lang="en-US"/>
                </a:p>
              </p:txBody>
            </p:sp>
            <p:sp>
              <p:nvSpPr>
                <p:cNvPr id="56492" name="Line 60"/>
                <p:cNvSpPr>
                  <a:spLocks noChangeShapeType="1"/>
                </p:cNvSpPr>
                <p:nvPr/>
              </p:nvSpPr>
              <p:spPr bwMode="auto">
                <a:xfrm flipV="1">
                  <a:off x="7488" y="2952"/>
                  <a:ext cx="0" cy="432"/>
                </a:xfrm>
                <a:prstGeom prst="line">
                  <a:avLst/>
                </a:prstGeom>
                <a:noFill/>
                <a:ln w="9525">
                  <a:solidFill>
                    <a:srgbClr val="000000"/>
                  </a:solidFill>
                  <a:round/>
                  <a:headEnd/>
                  <a:tailEnd/>
                </a:ln>
              </p:spPr>
              <p:txBody>
                <a:bodyPr/>
                <a:lstStyle/>
                <a:p>
                  <a:endParaRPr lang="en-US"/>
                </a:p>
              </p:txBody>
            </p:sp>
            <p:sp>
              <p:nvSpPr>
                <p:cNvPr id="56493" name="Line 61"/>
                <p:cNvSpPr>
                  <a:spLocks noChangeShapeType="1"/>
                </p:cNvSpPr>
                <p:nvPr/>
              </p:nvSpPr>
              <p:spPr bwMode="auto">
                <a:xfrm>
                  <a:off x="7488" y="3384"/>
                  <a:ext cx="144" cy="0"/>
                </a:xfrm>
                <a:prstGeom prst="line">
                  <a:avLst/>
                </a:prstGeom>
                <a:noFill/>
                <a:ln w="9525">
                  <a:solidFill>
                    <a:srgbClr val="000000"/>
                  </a:solidFill>
                  <a:round/>
                  <a:headEnd/>
                  <a:tailEnd/>
                </a:ln>
              </p:spPr>
              <p:txBody>
                <a:bodyPr/>
                <a:lstStyle/>
                <a:p>
                  <a:endParaRPr lang="en-US"/>
                </a:p>
              </p:txBody>
            </p:sp>
            <p:sp>
              <p:nvSpPr>
                <p:cNvPr id="56494" name="Line 62"/>
                <p:cNvSpPr>
                  <a:spLocks noChangeShapeType="1"/>
                </p:cNvSpPr>
                <p:nvPr/>
              </p:nvSpPr>
              <p:spPr bwMode="auto">
                <a:xfrm flipV="1">
                  <a:off x="7632" y="2952"/>
                  <a:ext cx="0" cy="432"/>
                </a:xfrm>
                <a:prstGeom prst="line">
                  <a:avLst/>
                </a:prstGeom>
                <a:noFill/>
                <a:ln w="9525">
                  <a:solidFill>
                    <a:srgbClr val="000000"/>
                  </a:solidFill>
                  <a:round/>
                  <a:headEnd/>
                  <a:tailEnd/>
                </a:ln>
              </p:spPr>
              <p:txBody>
                <a:bodyPr/>
                <a:lstStyle/>
                <a:p>
                  <a:endParaRPr lang="en-US"/>
                </a:p>
              </p:txBody>
            </p:sp>
            <p:sp>
              <p:nvSpPr>
                <p:cNvPr id="56495" name="Line 63"/>
                <p:cNvSpPr>
                  <a:spLocks noChangeShapeType="1"/>
                </p:cNvSpPr>
                <p:nvPr/>
              </p:nvSpPr>
              <p:spPr bwMode="auto">
                <a:xfrm>
                  <a:off x="7632" y="2952"/>
                  <a:ext cx="144" cy="0"/>
                </a:xfrm>
                <a:prstGeom prst="line">
                  <a:avLst/>
                </a:prstGeom>
                <a:noFill/>
                <a:ln w="9525">
                  <a:solidFill>
                    <a:srgbClr val="000000"/>
                  </a:solidFill>
                  <a:round/>
                  <a:headEnd/>
                  <a:tailEnd/>
                </a:ln>
              </p:spPr>
              <p:txBody>
                <a:bodyPr/>
                <a:lstStyle/>
                <a:p>
                  <a:endParaRPr lang="en-US"/>
                </a:p>
              </p:txBody>
            </p:sp>
            <p:sp>
              <p:nvSpPr>
                <p:cNvPr id="56496" name="Line 64"/>
                <p:cNvSpPr>
                  <a:spLocks noChangeShapeType="1"/>
                </p:cNvSpPr>
                <p:nvPr/>
              </p:nvSpPr>
              <p:spPr bwMode="auto">
                <a:xfrm flipV="1">
                  <a:off x="7776" y="2952"/>
                  <a:ext cx="0" cy="432"/>
                </a:xfrm>
                <a:prstGeom prst="line">
                  <a:avLst/>
                </a:prstGeom>
                <a:noFill/>
                <a:ln w="9525">
                  <a:solidFill>
                    <a:srgbClr val="000000"/>
                  </a:solidFill>
                  <a:round/>
                  <a:headEnd/>
                  <a:tailEnd/>
                </a:ln>
              </p:spPr>
              <p:txBody>
                <a:bodyPr/>
                <a:lstStyle/>
                <a:p>
                  <a:endParaRPr lang="en-US"/>
                </a:p>
              </p:txBody>
            </p:sp>
            <p:sp>
              <p:nvSpPr>
                <p:cNvPr id="56497" name="Line 65"/>
                <p:cNvSpPr>
                  <a:spLocks noChangeShapeType="1"/>
                </p:cNvSpPr>
                <p:nvPr/>
              </p:nvSpPr>
              <p:spPr bwMode="auto">
                <a:xfrm>
                  <a:off x="7776" y="3384"/>
                  <a:ext cx="144" cy="0"/>
                </a:xfrm>
                <a:prstGeom prst="line">
                  <a:avLst/>
                </a:prstGeom>
                <a:noFill/>
                <a:ln w="9525">
                  <a:solidFill>
                    <a:srgbClr val="000000"/>
                  </a:solidFill>
                  <a:round/>
                  <a:headEnd/>
                  <a:tailEnd/>
                </a:ln>
              </p:spPr>
              <p:txBody>
                <a:bodyPr/>
                <a:lstStyle/>
                <a:p>
                  <a:endParaRPr lang="en-US"/>
                </a:p>
              </p:txBody>
            </p:sp>
            <p:sp>
              <p:nvSpPr>
                <p:cNvPr id="56498" name="Line 66"/>
                <p:cNvSpPr>
                  <a:spLocks noChangeShapeType="1"/>
                </p:cNvSpPr>
                <p:nvPr/>
              </p:nvSpPr>
              <p:spPr bwMode="auto">
                <a:xfrm flipV="1">
                  <a:off x="7920" y="2952"/>
                  <a:ext cx="0" cy="432"/>
                </a:xfrm>
                <a:prstGeom prst="line">
                  <a:avLst/>
                </a:prstGeom>
                <a:noFill/>
                <a:ln w="9525">
                  <a:solidFill>
                    <a:srgbClr val="000000"/>
                  </a:solidFill>
                  <a:round/>
                  <a:headEnd/>
                  <a:tailEnd/>
                </a:ln>
              </p:spPr>
              <p:txBody>
                <a:bodyPr/>
                <a:lstStyle/>
                <a:p>
                  <a:endParaRPr lang="en-US"/>
                </a:p>
              </p:txBody>
            </p:sp>
            <p:sp>
              <p:nvSpPr>
                <p:cNvPr id="56499" name="Line 67"/>
                <p:cNvSpPr>
                  <a:spLocks noChangeShapeType="1"/>
                </p:cNvSpPr>
                <p:nvPr/>
              </p:nvSpPr>
              <p:spPr bwMode="auto">
                <a:xfrm>
                  <a:off x="7920" y="2952"/>
                  <a:ext cx="144" cy="0"/>
                </a:xfrm>
                <a:prstGeom prst="line">
                  <a:avLst/>
                </a:prstGeom>
                <a:noFill/>
                <a:ln w="9525">
                  <a:solidFill>
                    <a:srgbClr val="000000"/>
                  </a:solidFill>
                  <a:round/>
                  <a:headEnd/>
                  <a:tailEnd/>
                </a:ln>
              </p:spPr>
              <p:txBody>
                <a:bodyPr/>
                <a:lstStyle/>
                <a:p>
                  <a:endParaRPr lang="en-US"/>
                </a:p>
              </p:txBody>
            </p:sp>
            <p:sp>
              <p:nvSpPr>
                <p:cNvPr id="56500" name="Line 68"/>
                <p:cNvSpPr>
                  <a:spLocks noChangeShapeType="1"/>
                </p:cNvSpPr>
                <p:nvPr/>
              </p:nvSpPr>
              <p:spPr bwMode="auto">
                <a:xfrm flipV="1">
                  <a:off x="8064" y="2952"/>
                  <a:ext cx="0" cy="432"/>
                </a:xfrm>
                <a:prstGeom prst="line">
                  <a:avLst/>
                </a:prstGeom>
                <a:noFill/>
                <a:ln w="9525">
                  <a:solidFill>
                    <a:srgbClr val="000000"/>
                  </a:solidFill>
                  <a:round/>
                  <a:headEnd/>
                  <a:tailEnd/>
                </a:ln>
              </p:spPr>
              <p:txBody>
                <a:bodyPr/>
                <a:lstStyle/>
                <a:p>
                  <a:endParaRPr lang="en-US"/>
                </a:p>
              </p:txBody>
            </p:sp>
          </p:grpSp>
          <p:sp>
            <p:nvSpPr>
              <p:cNvPr id="56338" name="Line 69"/>
              <p:cNvSpPr>
                <a:spLocks noChangeShapeType="1"/>
              </p:cNvSpPr>
              <p:nvPr/>
            </p:nvSpPr>
            <p:spPr bwMode="auto">
              <a:xfrm flipV="1">
                <a:off x="3834" y="3816"/>
                <a:ext cx="0" cy="432"/>
              </a:xfrm>
              <a:prstGeom prst="line">
                <a:avLst/>
              </a:prstGeom>
              <a:noFill/>
              <a:ln w="9525">
                <a:solidFill>
                  <a:srgbClr val="000000"/>
                </a:solidFill>
                <a:round/>
                <a:headEnd/>
                <a:tailEnd/>
              </a:ln>
            </p:spPr>
            <p:txBody>
              <a:bodyPr/>
              <a:lstStyle/>
              <a:p>
                <a:endParaRPr lang="en-US"/>
              </a:p>
            </p:txBody>
          </p:sp>
          <p:sp>
            <p:nvSpPr>
              <p:cNvPr id="56339" name="Line 70"/>
              <p:cNvSpPr>
                <a:spLocks noChangeShapeType="1"/>
              </p:cNvSpPr>
              <p:nvPr/>
            </p:nvSpPr>
            <p:spPr bwMode="auto">
              <a:xfrm flipV="1">
                <a:off x="4068" y="3816"/>
                <a:ext cx="0" cy="432"/>
              </a:xfrm>
              <a:prstGeom prst="line">
                <a:avLst/>
              </a:prstGeom>
              <a:noFill/>
              <a:ln w="9525">
                <a:solidFill>
                  <a:srgbClr val="000000"/>
                </a:solidFill>
                <a:round/>
                <a:headEnd/>
                <a:tailEnd/>
              </a:ln>
            </p:spPr>
            <p:txBody>
              <a:bodyPr/>
              <a:lstStyle/>
              <a:p>
                <a:endParaRPr lang="en-US"/>
              </a:p>
            </p:txBody>
          </p:sp>
          <p:sp>
            <p:nvSpPr>
              <p:cNvPr id="56340" name="Line 71"/>
              <p:cNvSpPr>
                <a:spLocks noChangeShapeType="1"/>
              </p:cNvSpPr>
              <p:nvPr/>
            </p:nvSpPr>
            <p:spPr bwMode="auto">
              <a:xfrm>
                <a:off x="3834" y="4248"/>
                <a:ext cx="234" cy="0"/>
              </a:xfrm>
              <a:prstGeom prst="line">
                <a:avLst/>
              </a:prstGeom>
              <a:noFill/>
              <a:ln w="9525">
                <a:solidFill>
                  <a:srgbClr val="000000"/>
                </a:solidFill>
                <a:round/>
                <a:headEnd/>
                <a:tailEnd/>
              </a:ln>
            </p:spPr>
            <p:txBody>
              <a:bodyPr/>
              <a:lstStyle/>
              <a:p>
                <a:endParaRPr lang="en-US"/>
              </a:p>
            </p:txBody>
          </p:sp>
          <p:sp>
            <p:nvSpPr>
              <p:cNvPr id="56341" name="Line 72"/>
              <p:cNvSpPr>
                <a:spLocks noChangeShapeType="1"/>
              </p:cNvSpPr>
              <p:nvPr/>
            </p:nvSpPr>
            <p:spPr bwMode="auto">
              <a:xfrm flipH="1">
                <a:off x="3600" y="3816"/>
                <a:ext cx="234" cy="0"/>
              </a:xfrm>
              <a:prstGeom prst="line">
                <a:avLst/>
              </a:prstGeom>
              <a:noFill/>
              <a:ln w="9525">
                <a:solidFill>
                  <a:srgbClr val="000000"/>
                </a:solidFill>
                <a:round/>
                <a:headEnd/>
                <a:tailEnd/>
              </a:ln>
            </p:spPr>
            <p:txBody>
              <a:bodyPr/>
              <a:lstStyle/>
              <a:p>
                <a:endParaRPr lang="en-US"/>
              </a:p>
            </p:txBody>
          </p:sp>
          <p:sp>
            <p:nvSpPr>
              <p:cNvPr id="56342" name="Line 73"/>
              <p:cNvSpPr>
                <a:spLocks noChangeShapeType="1"/>
              </p:cNvSpPr>
              <p:nvPr/>
            </p:nvSpPr>
            <p:spPr bwMode="auto">
              <a:xfrm>
                <a:off x="4068" y="3816"/>
                <a:ext cx="3276" cy="0"/>
              </a:xfrm>
              <a:prstGeom prst="line">
                <a:avLst/>
              </a:prstGeom>
              <a:noFill/>
              <a:ln w="9525">
                <a:solidFill>
                  <a:srgbClr val="000000"/>
                </a:solidFill>
                <a:round/>
                <a:headEnd/>
                <a:tailEnd/>
              </a:ln>
            </p:spPr>
            <p:txBody>
              <a:bodyPr/>
              <a:lstStyle/>
              <a:p>
                <a:endParaRPr lang="en-US"/>
              </a:p>
            </p:txBody>
          </p:sp>
          <p:sp>
            <p:nvSpPr>
              <p:cNvPr id="56343" name="Line 74"/>
              <p:cNvSpPr>
                <a:spLocks noChangeShapeType="1"/>
              </p:cNvSpPr>
              <p:nvPr/>
            </p:nvSpPr>
            <p:spPr bwMode="auto">
              <a:xfrm flipV="1">
                <a:off x="4302" y="4608"/>
                <a:ext cx="0" cy="432"/>
              </a:xfrm>
              <a:prstGeom prst="line">
                <a:avLst/>
              </a:prstGeom>
              <a:noFill/>
              <a:ln w="9525">
                <a:solidFill>
                  <a:srgbClr val="000000"/>
                </a:solidFill>
                <a:round/>
                <a:headEnd/>
                <a:tailEnd/>
              </a:ln>
            </p:spPr>
            <p:txBody>
              <a:bodyPr/>
              <a:lstStyle/>
              <a:p>
                <a:endParaRPr lang="en-US"/>
              </a:p>
            </p:txBody>
          </p:sp>
          <p:sp>
            <p:nvSpPr>
              <p:cNvPr id="56344" name="Line 75"/>
              <p:cNvSpPr>
                <a:spLocks noChangeShapeType="1"/>
              </p:cNvSpPr>
              <p:nvPr/>
            </p:nvSpPr>
            <p:spPr bwMode="auto">
              <a:xfrm flipV="1">
                <a:off x="4068" y="4608"/>
                <a:ext cx="0" cy="432"/>
              </a:xfrm>
              <a:prstGeom prst="line">
                <a:avLst/>
              </a:prstGeom>
              <a:noFill/>
              <a:ln w="9525">
                <a:solidFill>
                  <a:srgbClr val="000000"/>
                </a:solidFill>
                <a:round/>
                <a:headEnd/>
                <a:tailEnd/>
              </a:ln>
            </p:spPr>
            <p:txBody>
              <a:bodyPr/>
              <a:lstStyle/>
              <a:p>
                <a:endParaRPr lang="en-US"/>
              </a:p>
            </p:txBody>
          </p:sp>
          <p:sp>
            <p:nvSpPr>
              <p:cNvPr id="56345" name="Line 76"/>
              <p:cNvSpPr>
                <a:spLocks noChangeShapeType="1"/>
              </p:cNvSpPr>
              <p:nvPr/>
            </p:nvSpPr>
            <p:spPr bwMode="auto">
              <a:xfrm>
                <a:off x="4068" y="5040"/>
                <a:ext cx="234" cy="0"/>
              </a:xfrm>
              <a:prstGeom prst="line">
                <a:avLst/>
              </a:prstGeom>
              <a:noFill/>
              <a:ln w="9525">
                <a:solidFill>
                  <a:srgbClr val="000000"/>
                </a:solidFill>
                <a:round/>
                <a:headEnd/>
                <a:tailEnd/>
              </a:ln>
            </p:spPr>
            <p:txBody>
              <a:bodyPr/>
              <a:lstStyle/>
              <a:p>
                <a:endParaRPr lang="en-US"/>
              </a:p>
            </p:txBody>
          </p:sp>
          <p:sp>
            <p:nvSpPr>
              <p:cNvPr id="56346" name="Line 77"/>
              <p:cNvSpPr>
                <a:spLocks noChangeShapeType="1"/>
              </p:cNvSpPr>
              <p:nvPr/>
            </p:nvSpPr>
            <p:spPr bwMode="auto">
              <a:xfrm>
                <a:off x="4068" y="4608"/>
                <a:ext cx="234" cy="0"/>
              </a:xfrm>
              <a:prstGeom prst="line">
                <a:avLst/>
              </a:prstGeom>
              <a:noFill/>
              <a:ln w="9525">
                <a:solidFill>
                  <a:srgbClr val="000000"/>
                </a:solidFill>
                <a:round/>
                <a:headEnd/>
                <a:tailEnd/>
              </a:ln>
            </p:spPr>
            <p:txBody>
              <a:bodyPr/>
              <a:lstStyle/>
              <a:p>
                <a:endParaRPr lang="en-US"/>
              </a:p>
            </p:txBody>
          </p:sp>
          <p:sp>
            <p:nvSpPr>
              <p:cNvPr id="56347" name="Line 78"/>
              <p:cNvSpPr>
                <a:spLocks noChangeShapeType="1"/>
              </p:cNvSpPr>
              <p:nvPr/>
            </p:nvSpPr>
            <p:spPr bwMode="auto">
              <a:xfrm>
                <a:off x="3600" y="4824"/>
                <a:ext cx="468" cy="0"/>
              </a:xfrm>
              <a:prstGeom prst="line">
                <a:avLst/>
              </a:prstGeom>
              <a:noFill/>
              <a:ln w="9525">
                <a:solidFill>
                  <a:srgbClr val="000000"/>
                </a:solidFill>
                <a:round/>
                <a:headEnd/>
                <a:tailEnd/>
              </a:ln>
            </p:spPr>
            <p:txBody>
              <a:bodyPr/>
              <a:lstStyle/>
              <a:p>
                <a:endParaRPr lang="en-US"/>
              </a:p>
            </p:txBody>
          </p:sp>
          <p:sp>
            <p:nvSpPr>
              <p:cNvPr id="56348" name="Line 79"/>
              <p:cNvSpPr>
                <a:spLocks noChangeShapeType="1"/>
              </p:cNvSpPr>
              <p:nvPr/>
            </p:nvSpPr>
            <p:spPr bwMode="auto">
              <a:xfrm>
                <a:off x="4302" y="4824"/>
                <a:ext cx="3042" cy="0"/>
              </a:xfrm>
              <a:prstGeom prst="line">
                <a:avLst/>
              </a:prstGeom>
              <a:noFill/>
              <a:ln w="9525">
                <a:solidFill>
                  <a:srgbClr val="000000"/>
                </a:solidFill>
                <a:round/>
                <a:headEnd/>
                <a:tailEnd/>
              </a:ln>
            </p:spPr>
            <p:txBody>
              <a:bodyPr/>
              <a:lstStyle/>
              <a:p>
                <a:endParaRPr lang="en-US"/>
              </a:p>
            </p:txBody>
          </p:sp>
          <p:sp>
            <p:nvSpPr>
              <p:cNvPr id="56349" name="Line 80"/>
              <p:cNvSpPr>
                <a:spLocks noChangeShapeType="1"/>
              </p:cNvSpPr>
              <p:nvPr/>
            </p:nvSpPr>
            <p:spPr bwMode="auto">
              <a:xfrm flipV="1">
                <a:off x="4421" y="5616"/>
                <a:ext cx="0" cy="432"/>
              </a:xfrm>
              <a:prstGeom prst="line">
                <a:avLst/>
              </a:prstGeom>
              <a:noFill/>
              <a:ln w="9525">
                <a:solidFill>
                  <a:srgbClr val="000000"/>
                </a:solidFill>
                <a:round/>
                <a:headEnd/>
                <a:tailEnd/>
              </a:ln>
            </p:spPr>
            <p:txBody>
              <a:bodyPr/>
              <a:lstStyle/>
              <a:p>
                <a:endParaRPr lang="en-US"/>
              </a:p>
            </p:txBody>
          </p:sp>
          <p:sp>
            <p:nvSpPr>
              <p:cNvPr id="56350" name="Line 81"/>
              <p:cNvSpPr>
                <a:spLocks noChangeShapeType="1"/>
              </p:cNvSpPr>
              <p:nvPr/>
            </p:nvSpPr>
            <p:spPr bwMode="auto">
              <a:xfrm flipV="1">
                <a:off x="4653" y="5616"/>
                <a:ext cx="0" cy="432"/>
              </a:xfrm>
              <a:prstGeom prst="line">
                <a:avLst/>
              </a:prstGeom>
              <a:noFill/>
              <a:ln w="9525">
                <a:solidFill>
                  <a:srgbClr val="000000"/>
                </a:solidFill>
                <a:round/>
                <a:headEnd/>
                <a:tailEnd/>
              </a:ln>
            </p:spPr>
            <p:txBody>
              <a:bodyPr/>
              <a:lstStyle/>
              <a:p>
                <a:endParaRPr lang="en-US"/>
              </a:p>
            </p:txBody>
          </p:sp>
          <p:sp>
            <p:nvSpPr>
              <p:cNvPr id="56351" name="Line 82"/>
              <p:cNvSpPr>
                <a:spLocks noChangeShapeType="1"/>
              </p:cNvSpPr>
              <p:nvPr/>
            </p:nvSpPr>
            <p:spPr bwMode="auto">
              <a:xfrm>
                <a:off x="4421" y="6048"/>
                <a:ext cx="234" cy="0"/>
              </a:xfrm>
              <a:prstGeom prst="line">
                <a:avLst/>
              </a:prstGeom>
              <a:noFill/>
              <a:ln w="9525">
                <a:solidFill>
                  <a:srgbClr val="000000"/>
                </a:solidFill>
                <a:round/>
                <a:headEnd/>
                <a:tailEnd/>
              </a:ln>
            </p:spPr>
            <p:txBody>
              <a:bodyPr/>
              <a:lstStyle/>
              <a:p>
                <a:endParaRPr lang="en-US"/>
              </a:p>
            </p:txBody>
          </p:sp>
          <p:sp>
            <p:nvSpPr>
              <p:cNvPr id="56352" name="Line 83"/>
              <p:cNvSpPr>
                <a:spLocks noChangeShapeType="1"/>
              </p:cNvSpPr>
              <p:nvPr/>
            </p:nvSpPr>
            <p:spPr bwMode="auto">
              <a:xfrm>
                <a:off x="4421" y="5616"/>
                <a:ext cx="234" cy="0"/>
              </a:xfrm>
              <a:prstGeom prst="line">
                <a:avLst/>
              </a:prstGeom>
              <a:noFill/>
              <a:ln w="9525">
                <a:solidFill>
                  <a:srgbClr val="000000"/>
                </a:solidFill>
                <a:round/>
                <a:headEnd/>
                <a:tailEnd/>
              </a:ln>
            </p:spPr>
            <p:txBody>
              <a:bodyPr/>
              <a:lstStyle/>
              <a:p>
                <a:endParaRPr lang="en-US"/>
              </a:p>
            </p:txBody>
          </p:sp>
          <p:sp>
            <p:nvSpPr>
              <p:cNvPr id="56353" name="Line 84"/>
              <p:cNvSpPr>
                <a:spLocks noChangeShapeType="1"/>
              </p:cNvSpPr>
              <p:nvPr/>
            </p:nvSpPr>
            <p:spPr bwMode="auto">
              <a:xfrm>
                <a:off x="3600" y="5832"/>
                <a:ext cx="819" cy="0"/>
              </a:xfrm>
              <a:prstGeom prst="line">
                <a:avLst/>
              </a:prstGeom>
              <a:noFill/>
              <a:ln w="9525">
                <a:solidFill>
                  <a:srgbClr val="000000"/>
                </a:solidFill>
                <a:round/>
                <a:headEnd/>
                <a:tailEnd/>
              </a:ln>
            </p:spPr>
            <p:txBody>
              <a:bodyPr/>
              <a:lstStyle/>
              <a:p>
                <a:endParaRPr lang="en-US"/>
              </a:p>
            </p:txBody>
          </p:sp>
          <p:sp>
            <p:nvSpPr>
              <p:cNvPr id="56354" name="Line 85"/>
              <p:cNvSpPr>
                <a:spLocks noChangeShapeType="1"/>
              </p:cNvSpPr>
              <p:nvPr/>
            </p:nvSpPr>
            <p:spPr bwMode="auto">
              <a:xfrm>
                <a:off x="4653" y="5832"/>
                <a:ext cx="2691" cy="0"/>
              </a:xfrm>
              <a:prstGeom prst="line">
                <a:avLst/>
              </a:prstGeom>
              <a:noFill/>
              <a:ln w="9525">
                <a:solidFill>
                  <a:srgbClr val="000000"/>
                </a:solidFill>
                <a:round/>
                <a:headEnd/>
                <a:tailEnd/>
              </a:ln>
            </p:spPr>
            <p:txBody>
              <a:bodyPr/>
              <a:lstStyle/>
              <a:p>
                <a:endParaRPr lang="en-US"/>
              </a:p>
            </p:txBody>
          </p:sp>
          <p:grpSp>
            <p:nvGrpSpPr>
              <p:cNvPr id="56355" name="Group 86"/>
              <p:cNvGrpSpPr>
                <a:grpSpLocks/>
              </p:cNvGrpSpPr>
              <p:nvPr/>
            </p:nvGrpSpPr>
            <p:grpSpPr bwMode="auto">
              <a:xfrm>
                <a:off x="7344" y="2952"/>
                <a:ext cx="3744" cy="432"/>
                <a:chOff x="3456" y="2952"/>
                <a:chExt cx="4608" cy="432"/>
              </a:xfrm>
            </p:grpSpPr>
            <p:sp>
              <p:nvSpPr>
                <p:cNvPr id="56373" name="Line 87"/>
                <p:cNvSpPr>
                  <a:spLocks noChangeShapeType="1"/>
                </p:cNvSpPr>
                <p:nvPr/>
              </p:nvSpPr>
              <p:spPr bwMode="auto">
                <a:xfrm>
                  <a:off x="3456" y="3384"/>
                  <a:ext cx="144" cy="0"/>
                </a:xfrm>
                <a:prstGeom prst="line">
                  <a:avLst/>
                </a:prstGeom>
                <a:noFill/>
                <a:ln w="9525">
                  <a:solidFill>
                    <a:srgbClr val="000000"/>
                  </a:solidFill>
                  <a:round/>
                  <a:headEnd/>
                  <a:tailEnd/>
                </a:ln>
              </p:spPr>
              <p:txBody>
                <a:bodyPr/>
                <a:lstStyle/>
                <a:p>
                  <a:endParaRPr lang="en-US"/>
                </a:p>
              </p:txBody>
            </p:sp>
            <p:sp>
              <p:nvSpPr>
                <p:cNvPr id="56374" name="Line 88"/>
                <p:cNvSpPr>
                  <a:spLocks noChangeShapeType="1"/>
                </p:cNvSpPr>
                <p:nvPr/>
              </p:nvSpPr>
              <p:spPr bwMode="auto">
                <a:xfrm flipV="1">
                  <a:off x="3600" y="2952"/>
                  <a:ext cx="0" cy="432"/>
                </a:xfrm>
                <a:prstGeom prst="line">
                  <a:avLst/>
                </a:prstGeom>
                <a:noFill/>
                <a:ln w="9525">
                  <a:solidFill>
                    <a:srgbClr val="000000"/>
                  </a:solidFill>
                  <a:round/>
                  <a:headEnd/>
                  <a:tailEnd/>
                </a:ln>
              </p:spPr>
              <p:txBody>
                <a:bodyPr/>
                <a:lstStyle/>
                <a:p>
                  <a:endParaRPr lang="en-US"/>
                </a:p>
              </p:txBody>
            </p:sp>
            <p:sp>
              <p:nvSpPr>
                <p:cNvPr id="56375" name="Line 89"/>
                <p:cNvSpPr>
                  <a:spLocks noChangeShapeType="1"/>
                </p:cNvSpPr>
                <p:nvPr/>
              </p:nvSpPr>
              <p:spPr bwMode="auto">
                <a:xfrm>
                  <a:off x="3600" y="2952"/>
                  <a:ext cx="144" cy="0"/>
                </a:xfrm>
                <a:prstGeom prst="line">
                  <a:avLst/>
                </a:prstGeom>
                <a:noFill/>
                <a:ln w="9525">
                  <a:solidFill>
                    <a:srgbClr val="000000"/>
                  </a:solidFill>
                  <a:round/>
                  <a:headEnd/>
                  <a:tailEnd/>
                </a:ln>
              </p:spPr>
              <p:txBody>
                <a:bodyPr/>
                <a:lstStyle/>
                <a:p>
                  <a:endParaRPr lang="en-US"/>
                </a:p>
              </p:txBody>
            </p:sp>
            <p:sp>
              <p:nvSpPr>
                <p:cNvPr id="56376" name="Line 90"/>
                <p:cNvSpPr>
                  <a:spLocks noChangeShapeType="1"/>
                </p:cNvSpPr>
                <p:nvPr/>
              </p:nvSpPr>
              <p:spPr bwMode="auto">
                <a:xfrm flipV="1">
                  <a:off x="3744" y="2952"/>
                  <a:ext cx="0" cy="432"/>
                </a:xfrm>
                <a:prstGeom prst="line">
                  <a:avLst/>
                </a:prstGeom>
                <a:noFill/>
                <a:ln w="9525">
                  <a:solidFill>
                    <a:srgbClr val="000000"/>
                  </a:solidFill>
                  <a:round/>
                  <a:headEnd/>
                  <a:tailEnd/>
                </a:ln>
              </p:spPr>
              <p:txBody>
                <a:bodyPr/>
                <a:lstStyle/>
                <a:p>
                  <a:endParaRPr lang="en-US"/>
                </a:p>
              </p:txBody>
            </p:sp>
            <p:sp>
              <p:nvSpPr>
                <p:cNvPr id="56377" name="Line 91"/>
                <p:cNvSpPr>
                  <a:spLocks noChangeShapeType="1"/>
                </p:cNvSpPr>
                <p:nvPr/>
              </p:nvSpPr>
              <p:spPr bwMode="auto">
                <a:xfrm>
                  <a:off x="3744" y="3384"/>
                  <a:ext cx="144" cy="0"/>
                </a:xfrm>
                <a:prstGeom prst="line">
                  <a:avLst/>
                </a:prstGeom>
                <a:noFill/>
                <a:ln w="9525">
                  <a:solidFill>
                    <a:srgbClr val="000000"/>
                  </a:solidFill>
                  <a:round/>
                  <a:headEnd/>
                  <a:tailEnd/>
                </a:ln>
              </p:spPr>
              <p:txBody>
                <a:bodyPr/>
                <a:lstStyle/>
                <a:p>
                  <a:endParaRPr lang="en-US"/>
                </a:p>
              </p:txBody>
            </p:sp>
            <p:sp>
              <p:nvSpPr>
                <p:cNvPr id="56378" name="Line 92"/>
                <p:cNvSpPr>
                  <a:spLocks noChangeShapeType="1"/>
                </p:cNvSpPr>
                <p:nvPr/>
              </p:nvSpPr>
              <p:spPr bwMode="auto">
                <a:xfrm flipV="1">
                  <a:off x="3888" y="2952"/>
                  <a:ext cx="0" cy="432"/>
                </a:xfrm>
                <a:prstGeom prst="line">
                  <a:avLst/>
                </a:prstGeom>
                <a:noFill/>
                <a:ln w="9525">
                  <a:solidFill>
                    <a:srgbClr val="000000"/>
                  </a:solidFill>
                  <a:round/>
                  <a:headEnd/>
                  <a:tailEnd/>
                </a:ln>
              </p:spPr>
              <p:txBody>
                <a:bodyPr/>
                <a:lstStyle/>
                <a:p>
                  <a:endParaRPr lang="en-US"/>
                </a:p>
              </p:txBody>
            </p:sp>
            <p:sp>
              <p:nvSpPr>
                <p:cNvPr id="56379" name="Line 93"/>
                <p:cNvSpPr>
                  <a:spLocks noChangeShapeType="1"/>
                </p:cNvSpPr>
                <p:nvPr/>
              </p:nvSpPr>
              <p:spPr bwMode="auto">
                <a:xfrm>
                  <a:off x="3888" y="2952"/>
                  <a:ext cx="144" cy="0"/>
                </a:xfrm>
                <a:prstGeom prst="line">
                  <a:avLst/>
                </a:prstGeom>
                <a:noFill/>
                <a:ln w="9525">
                  <a:solidFill>
                    <a:srgbClr val="000000"/>
                  </a:solidFill>
                  <a:round/>
                  <a:headEnd/>
                  <a:tailEnd/>
                </a:ln>
              </p:spPr>
              <p:txBody>
                <a:bodyPr/>
                <a:lstStyle/>
                <a:p>
                  <a:endParaRPr lang="en-US"/>
                </a:p>
              </p:txBody>
            </p:sp>
            <p:sp>
              <p:nvSpPr>
                <p:cNvPr id="56380" name="Line 94"/>
                <p:cNvSpPr>
                  <a:spLocks noChangeShapeType="1"/>
                </p:cNvSpPr>
                <p:nvPr/>
              </p:nvSpPr>
              <p:spPr bwMode="auto">
                <a:xfrm flipV="1">
                  <a:off x="4032" y="2952"/>
                  <a:ext cx="0" cy="432"/>
                </a:xfrm>
                <a:prstGeom prst="line">
                  <a:avLst/>
                </a:prstGeom>
                <a:noFill/>
                <a:ln w="9525">
                  <a:solidFill>
                    <a:srgbClr val="000000"/>
                  </a:solidFill>
                  <a:round/>
                  <a:headEnd/>
                  <a:tailEnd/>
                </a:ln>
              </p:spPr>
              <p:txBody>
                <a:bodyPr/>
                <a:lstStyle/>
                <a:p>
                  <a:endParaRPr lang="en-US"/>
                </a:p>
              </p:txBody>
            </p:sp>
            <p:sp>
              <p:nvSpPr>
                <p:cNvPr id="56381" name="Line 95"/>
                <p:cNvSpPr>
                  <a:spLocks noChangeShapeType="1"/>
                </p:cNvSpPr>
                <p:nvPr/>
              </p:nvSpPr>
              <p:spPr bwMode="auto">
                <a:xfrm>
                  <a:off x="4032" y="3384"/>
                  <a:ext cx="144" cy="0"/>
                </a:xfrm>
                <a:prstGeom prst="line">
                  <a:avLst/>
                </a:prstGeom>
                <a:noFill/>
                <a:ln w="9525">
                  <a:solidFill>
                    <a:srgbClr val="000000"/>
                  </a:solidFill>
                  <a:round/>
                  <a:headEnd/>
                  <a:tailEnd/>
                </a:ln>
              </p:spPr>
              <p:txBody>
                <a:bodyPr/>
                <a:lstStyle/>
                <a:p>
                  <a:endParaRPr lang="en-US"/>
                </a:p>
              </p:txBody>
            </p:sp>
            <p:sp>
              <p:nvSpPr>
                <p:cNvPr id="56382" name="Line 96"/>
                <p:cNvSpPr>
                  <a:spLocks noChangeShapeType="1"/>
                </p:cNvSpPr>
                <p:nvPr/>
              </p:nvSpPr>
              <p:spPr bwMode="auto">
                <a:xfrm flipV="1">
                  <a:off x="4176" y="2952"/>
                  <a:ext cx="0" cy="432"/>
                </a:xfrm>
                <a:prstGeom prst="line">
                  <a:avLst/>
                </a:prstGeom>
                <a:noFill/>
                <a:ln w="9525">
                  <a:solidFill>
                    <a:srgbClr val="000000"/>
                  </a:solidFill>
                  <a:round/>
                  <a:headEnd/>
                  <a:tailEnd/>
                </a:ln>
              </p:spPr>
              <p:txBody>
                <a:bodyPr/>
                <a:lstStyle/>
                <a:p>
                  <a:endParaRPr lang="en-US"/>
                </a:p>
              </p:txBody>
            </p:sp>
            <p:sp>
              <p:nvSpPr>
                <p:cNvPr id="56383" name="Line 97"/>
                <p:cNvSpPr>
                  <a:spLocks noChangeShapeType="1"/>
                </p:cNvSpPr>
                <p:nvPr/>
              </p:nvSpPr>
              <p:spPr bwMode="auto">
                <a:xfrm>
                  <a:off x="4176" y="2952"/>
                  <a:ext cx="144" cy="0"/>
                </a:xfrm>
                <a:prstGeom prst="line">
                  <a:avLst/>
                </a:prstGeom>
                <a:noFill/>
                <a:ln w="9525">
                  <a:solidFill>
                    <a:srgbClr val="000000"/>
                  </a:solidFill>
                  <a:round/>
                  <a:headEnd/>
                  <a:tailEnd/>
                </a:ln>
              </p:spPr>
              <p:txBody>
                <a:bodyPr/>
                <a:lstStyle/>
                <a:p>
                  <a:endParaRPr lang="en-US"/>
                </a:p>
              </p:txBody>
            </p:sp>
            <p:sp>
              <p:nvSpPr>
                <p:cNvPr id="56384" name="Line 98"/>
                <p:cNvSpPr>
                  <a:spLocks noChangeShapeType="1"/>
                </p:cNvSpPr>
                <p:nvPr/>
              </p:nvSpPr>
              <p:spPr bwMode="auto">
                <a:xfrm flipV="1">
                  <a:off x="4320" y="2952"/>
                  <a:ext cx="0" cy="432"/>
                </a:xfrm>
                <a:prstGeom prst="line">
                  <a:avLst/>
                </a:prstGeom>
                <a:noFill/>
                <a:ln w="9525">
                  <a:solidFill>
                    <a:srgbClr val="000000"/>
                  </a:solidFill>
                  <a:round/>
                  <a:headEnd/>
                  <a:tailEnd/>
                </a:ln>
              </p:spPr>
              <p:txBody>
                <a:bodyPr/>
                <a:lstStyle/>
                <a:p>
                  <a:endParaRPr lang="en-US"/>
                </a:p>
              </p:txBody>
            </p:sp>
            <p:sp>
              <p:nvSpPr>
                <p:cNvPr id="56385" name="Line 99"/>
                <p:cNvSpPr>
                  <a:spLocks noChangeShapeType="1"/>
                </p:cNvSpPr>
                <p:nvPr/>
              </p:nvSpPr>
              <p:spPr bwMode="auto">
                <a:xfrm>
                  <a:off x="4320" y="3384"/>
                  <a:ext cx="144" cy="0"/>
                </a:xfrm>
                <a:prstGeom prst="line">
                  <a:avLst/>
                </a:prstGeom>
                <a:noFill/>
                <a:ln w="9525">
                  <a:solidFill>
                    <a:srgbClr val="000000"/>
                  </a:solidFill>
                  <a:round/>
                  <a:headEnd/>
                  <a:tailEnd/>
                </a:ln>
              </p:spPr>
              <p:txBody>
                <a:bodyPr/>
                <a:lstStyle/>
                <a:p>
                  <a:endParaRPr lang="en-US"/>
                </a:p>
              </p:txBody>
            </p:sp>
            <p:sp>
              <p:nvSpPr>
                <p:cNvPr id="56386" name="Line 100"/>
                <p:cNvSpPr>
                  <a:spLocks noChangeShapeType="1"/>
                </p:cNvSpPr>
                <p:nvPr/>
              </p:nvSpPr>
              <p:spPr bwMode="auto">
                <a:xfrm flipV="1">
                  <a:off x="4464" y="2952"/>
                  <a:ext cx="0" cy="432"/>
                </a:xfrm>
                <a:prstGeom prst="line">
                  <a:avLst/>
                </a:prstGeom>
                <a:noFill/>
                <a:ln w="9525">
                  <a:solidFill>
                    <a:srgbClr val="000000"/>
                  </a:solidFill>
                  <a:round/>
                  <a:headEnd/>
                  <a:tailEnd/>
                </a:ln>
              </p:spPr>
              <p:txBody>
                <a:bodyPr/>
                <a:lstStyle/>
                <a:p>
                  <a:endParaRPr lang="en-US"/>
                </a:p>
              </p:txBody>
            </p:sp>
            <p:sp>
              <p:nvSpPr>
                <p:cNvPr id="56387" name="Line 101"/>
                <p:cNvSpPr>
                  <a:spLocks noChangeShapeType="1"/>
                </p:cNvSpPr>
                <p:nvPr/>
              </p:nvSpPr>
              <p:spPr bwMode="auto">
                <a:xfrm>
                  <a:off x="4464" y="2952"/>
                  <a:ext cx="144" cy="0"/>
                </a:xfrm>
                <a:prstGeom prst="line">
                  <a:avLst/>
                </a:prstGeom>
                <a:noFill/>
                <a:ln w="9525">
                  <a:solidFill>
                    <a:srgbClr val="000000"/>
                  </a:solidFill>
                  <a:round/>
                  <a:headEnd/>
                  <a:tailEnd/>
                </a:ln>
              </p:spPr>
              <p:txBody>
                <a:bodyPr/>
                <a:lstStyle/>
                <a:p>
                  <a:endParaRPr lang="en-US"/>
                </a:p>
              </p:txBody>
            </p:sp>
            <p:sp>
              <p:nvSpPr>
                <p:cNvPr id="56388" name="Line 102"/>
                <p:cNvSpPr>
                  <a:spLocks noChangeShapeType="1"/>
                </p:cNvSpPr>
                <p:nvPr/>
              </p:nvSpPr>
              <p:spPr bwMode="auto">
                <a:xfrm flipV="1">
                  <a:off x="4608" y="2952"/>
                  <a:ext cx="0" cy="432"/>
                </a:xfrm>
                <a:prstGeom prst="line">
                  <a:avLst/>
                </a:prstGeom>
                <a:noFill/>
                <a:ln w="9525">
                  <a:solidFill>
                    <a:srgbClr val="000000"/>
                  </a:solidFill>
                  <a:round/>
                  <a:headEnd/>
                  <a:tailEnd/>
                </a:ln>
              </p:spPr>
              <p:txBody>
                <a:bodyPr/>
                <a:lstStyle/>
                <a:p>
                  <a:endParaRPr lang="en-US"/>
                </a:p>
              </p:txBody>
            </p:sp>
            <p:sp>
              <p:nvSpPr>
                <p:cNvPr id="56389" name="Line 103"/>
                <p:cNvSpPr>
                  <a:spLocks noChangeShapeType="1"/>
                </p:cNvSpPr>
                <p:nvPr/>
              </p:nvSpPr>
              <p:spPr bwMode="auto">
                <a:xfrm>
                  <a:off x="4608" y="3384"/>
                  <a:ext cx="144" cy="0"/>
                </a:xfrm>
                <a:prstGeom prst="line">
                  <a:avLst/>
                </a:prstGeom>
                <a:noFill/>
                <a:ln w="9525">
                  <a:solidFill>
                    <a:srgbClr val="000000"/>
                  </a:solidFill>
                  <a:round/>
                  <a:headEnd/>
                  <a:tailEnd/>
                </a:ln>
              </p:spPr>
              <p:txBody>
                <a:bodyPr/>
                <a:lstStyle/>
                <a:p>
                  <a:endParaRPr lang="en-US"/>
                </a:p>
              </p:txBody>
            </p:sp>
            <p:sp>
              <p:nvSpPr>
                <p:cNvPr id="56390" name="Line 104"/>
                <p:cNvSpPr>
                  <a:spLocks noChangeShapeType="1"/>
                </p:cNvSpPr>
                <p:nvPr/>
              </p:nvSpPr>
              <p:spPr bwMode="auto">
                <a:xfrm flipV="1">
                  <a:off x="4752" y="2952"/>
                  <a:ext cx="0" cy="432"/>
                </a:xfrm>
                <a:prstGeom prst="line">
                  <a:avLst/>
                </a:prstGeom>
                <a:noFill/>
                <a:ln w="9525">
                  <a:solidFill>
                    <a:srgbClr val="000000"/>
                  </a:solidFill>
                  <a:round/>
                  <a:headEnd/>
                  <a:tailEnd/>
                </a:ln>
              </p:spPr>
              <p:txBody>
                <a:bodyPr/>
                <a:lstStyle/>
                <a:p>
                  <a:endParaRPr lang="en-US"/>
                </a:p>
              </p:txBody>
            </p:sp>
            <p:sp>
              <p:nvSpPr>
                <p:cNvPr id="56391" name="Line 105"/>
                <p:cNvSpPr>
                  <a:spLocks noChangeShapeType="1"/>
                </p:cNvSpPr>
                <p:nvPr/>
              </p:nvSpPr>
              <p:spPr bwMode="auto">
                <a:xfrm>
                  <a:off x="4752" y="2952"/>
                  <a:ext cx="144" cy="0"/>
                </a:xfrm>
                <a:prstGeom prst="line">
                  <a:avLst/>
                </a:prstGeom>
                <a:noFill/>
                <a:ln w="9525">
                  <a:solidFill>
                    <a:srgbClr val="000000"/>
                  </a:solidFill>
                  <a:round/>
                  <a:headEnd/>
                  <a:tailEnd/>
                </a:ln>
              </p:spPr>
              <p:txBody>
                <a:bodyPr/>
                <a:lstStyle/>
                <a:p>
                  <a:endParaRPr lang="en-US"/>
                </a:p>
              </p:txBody>
            </p:sp>
            <p:sp>
              <p:nvSpPr>
                <p:cNvPr id="56392" name="Line 106"/>
                <p:cNvSpPr>
                  <a:spLocks noChangeShapeType="1"/>
                </p:cNvSpPr>
                <p:nvPr/>
              </p:nvSpPr>
              <p:spPr bwMode="auto">
                <a:xfrm flipV="1">
                  <a:off x="4896" y="2952"/>
                  <a:ext cx="0" cy="432"/>
                </a:xfrm>
                <a:prstGeom prst="line">
                  <a:avLst/>
                </a:prstGeom>
                <a:noFill/>
                <a:ln w="9525">
                  <a:solidFill>
                    <a:srgbClr val="000000"/>
                  </a:solidFill>
                  <a:round/>
                  <a:headEnd/>
                  <a:tailEnd/>
                </a:ln>
              </p:spPr>
              <p:txBody>
                <a:bodyPr/>
                <a:lstStyle/>
                <a:p>
                  <a:endParaRPr lang="en-US"/>
                </a:p>
              </p:txBody>
            </p:sp>
            <p:sp>
              <p:nvSpPr>
                <p:cNvPr id="56393" name="Line 107"/>
                <p:cNvSpPr>
                  <a:spLocks noChangeShapeType="1"/>
                </p:cNvSpPr>
                <p:nvPr/>
              </p:nvSpPr>
              <p:spPr bwMode="auto">
                <a:xfrm>
                  <a:off x="4896" y="3384"/>
                  <a:ext cx="144" cy="0"/>
                </a:xfrm>
                <a:prstGeom prst="line">
                  <a:avLst/>
                </a:prstGeom>
                <a:noFill/>
                <a:ln w="9525">
                  <a:solidFill>
                    <a:srgbClr val="000000"/>
                  </a:solidFill>
                  <a:round/>
                  <a:headEnd/>
                  <a:tailEnd/>
                </a:ln>
              </p:spPr>
              <p:txBody>
                <a:bodyPr/>
                <a:lstStyle/>
                <a:p>
                  <a:endParaRPr lang="en-US"/>
                </a:p>
              </p:txBody>
            </p:sp>
            <p:sp>
              <p:nvSpPr>
                <p:cNvPr id="56394" name="Line 108"/>
                <p:cNvSpPr>
                  <a:spLocks noChangeShapeType="1"/>
                </p:cNvSpPr>
                <p:nvPr/>
              </p:nvSpPr>
              <p:spPr bwMode="auto">
                <a:xfrm flipV="1">
                  <a:off x="5040" y="2952"/>
                  <a:ext cx="0" cy="432"/>
                </a:xfrm>
                <a:prstGeom prst="line">
                  <a:avLst/>
                </a:prstGeom>
                <a:noFill/>
                <a:ln w="9525">
                  <a:solidFill>
                    <a:srgbClr val="000000"/>
                  </a:solidFill>
                  <a:round/>
                  <a:headEnd/>
                  <a:tailEnd/>
                </a:ln>
              </p:spPr>
              <p:txBody>
                <a:bodyPr/>
                <a:lstStyle/>
                <a:p>
                  <a:endParaRPr lang="en-US"/>
                </a:p>
              </p:txBody>
            </p:sp>
            <p:sp>
              <p:nvSpPr>
                <p:cNvPr id="56395" name="Line 109"/>
                <p:cNvSpPr>
                  <a:spLocks noChangeShapeType="1"/>
                </p:cNvSpPr>
                <p:nvPr/>
              </p:nvSpPr>
              <p:spPr bwMode="auto">
                <a:xfrm>
                  <a:off x="5040" y="2952"/>
                  <a:ext cx="144" cy="0"/>
                </a:xfrm>
                <a:prstGeom prst="line">
                  <a:avLst/>
                </a:prstGeom>
                <a:noFill/>
                <a:ln w="9525">
                  <a:solidFill>
                    <a:srgbClr val="000000"/>
                  </a:solidFill>
                  <a:round/>
                  <a:headEnd/>
                  <a:tailEnd/>
                </a:ln>
              </p:spPr>
              <p:txBody>
                <a:bodyPr/>
                <a:lstStyle/>
                <a:p>
                  <a:endParaRPr lang="en-US"/>
                </a:p>
              </p:txBody>
            </p:sp>
            <p:sp>
              <p:nvSpPr>
                <p:cNvPr id="56396" name="Line 110"/>
                <p:cNvSpPr>
                  <a:spLocks noChangeShapeType="1"/>
                </p:cNvSpPr>
                <p:nvPr/>
              </p:nvSpPr>
              <p:spPr bwMode="auto">
                <a:xfrm flipV="1">
                  <a:off x="5184" y="2952"/>
                  <a:ext cx="0" cy="432"/>
                </a:xfrm>
                <a:prstGeom prst="line">
                  <a:avLst/>
                </a:prstGeom>
                <a:noFill/>
                <a:ln w="9525">
                  <a:solidFill>
                    <a:srgbClr val="000000"/>
                  </a:solidFill>
                  <a:round/>
                  <a:headEnd/>
                  <a:tailEnd/>
                </a:ln>
              </p:spPr>
              <p:txBody>
                <a:bodyPr/>
                <a:lstStyle/>
                <a:p>
                  <a:endParaRPr lang="en-US"/>
                </a:p>
              </p:txBody>
            </p:sp>
            <p:sp>
              <p:nvSpPr>
                <p:cNvPr id="56397" name="Line 111"/>
                <p:cNvSpPr>
                  <a:spLocks noChangeShapeType="1"/>
                </p:cNvSpPr>
                <p:nvPr/>
              </p:nvSpPr>
              <p:spPr bwMode="auto">
                <a:xfrm>
                  <a:off x="5184" y="3384"/>
                  <a:ext cx="144" cy="0"/>
                </a:xfrm>
                <a:prstGeom prst="line">
                  <a:avLst/>
                </a:prstGeom>
                <a:noFill/>
                <a:ln w="9525">
                  <a:solidFill>
                    <a:srgbClr val="000000"/>
                  </a:solidFill>
                  <a:round/>
                  <a:headEnd/>
                  <a:tailEnd/>
                </a:ln>
              </p:spPr>
              <p:txBody>
                <a:bodyPr/>
                <a:lstStyle/>
                <a:p>
                  <a:endParaRPr lang="en-US"/>
                </a:p>
              </p:txBody>
            </p:sp>
            <p:sp>
              <p:nvSpPr>
                <p:cNvPr id="56398" name="Line 112"/>
                <p:cNvSpPr>
                  <a:spLocks noChangeShapeType="1"/>
                </p:cNvSpPr>
                <p:nvPr/>
              </p:nvSpPr>
              <p:spPr bwMode="auto">
                <a:xfrm flipV="1">
                  <a:off x="5328" y="2952"/>
                  <a:ext cx="0" cy="432"/>
                </a:xfrm>
                <a:prstGeom prst="line">
                  <a:avLst/>
                </a:prstGeom>
                <a:noFill/>
                <a:ln w="9525">
                  <a:solidFill>
                    <a:srgbClr val="000000"/>
                  </a:solidFill>
                  <a:round/>
                  <a:headEnd/>
                  <a:tailEnd/>
                </a:ln>
              </p:spPr>
              <p:txBody>
                <a:bodyPr/>
                <a:lstStyle/>
                <a:p>
                  <a:endParaRPr lang="en-US"/>
                </a:p>
              </p:txBody>
            </p:sp>
            <p:sp>
              <p:nvSpPr>
                <p:cNvPr id="56399" name="Line 113"/>
                <p:cNvSpPr>
                  <a:spLocks noChangeShapeType="1"/>
                </p:cNvSpPr>
                <p:nvPr/>
              </p:nvSpPr>
              <p:spPr bwMode="auto">
                <a:xfrm>
                  <a:off x="5328" y="2952"/>
                  <a:ext cx="144" cy="0"/>
                </a:xfrm>
                <a:prstGeom prst="line">
                  <a:avLst/>
                </a:prstGeom>
                <a:noFill/>
                <a:ln w="9525">
                  <a:solidFill>
                    <a:srgbClr val="000000"/>
                  </a:solidFill>
                  <a:round/>
                  <a:headEnd/>
                  <a:tailEnd/>
                </a:ln>
              </p:spPr>
              <p:txBody>
                <a:bodyPr/>
                <a:lstStyle/>
                <a:p>
                  <a:endParaRPr lang="en-US"/>
                </a:p>
              </p:txBody>
            </p:sp>
            <p:sp>
              <p:nvSpPr>
                <p:cNvPr id="56400" name="Line 114"/>
                <p:cNvSpPr>
                  <a:spLocks noChangeShapeType="1"/>
                </p:cNvSpPr>
                <p:nvPr/>
              </p:nvSpPr>
              <p:spPr bwMode="auto">
                <a:xfrm flipV="1">
                  <a:off x="5472" y="2952"/>
                  <a:ext cx="0" cy="432"/>
                </a:xfrm>
                <a:prstGeom prst="line">
                  <a:avLst/>
                </a:prstGeom>
                <a:noFill/>
                <a:ln w="9525">
                  <a:solidFill>
                    <a:srgbClr val="000000"/>
                  </a:solidFill>
                  <a:round/>
                  <a:headEnd/>
                  <a:tailEnd/>
                </a:ln>
              </p:spPr>
              <p:txBody>
                <a:bodyPr/>
                <a:lstStyle/>
                <a:p>
                  <a:endParaRPr lang="en-US"/>
                </a:p>
              </p:txBody>
            </p:sp>
            <p:sp>
              <p:nvSpPr>
                <p:cNvPr id="56401" name="Line 115"/>
                <p:cNvSpPr>
                  <a:spLocks noChangeShapeType="1"/>
                </p:cNvSpPr>
                <p:nvPr/>
              </p:nvSpPr>
              <p:spPr bwMode="auto">
                <a:xfrm>
                  <a:off x="5472" y="3384"/>
                  <a:ext cx="144" cy="0"/>
                </a:xfrm>
                <a:prstGeom prst="line">
                  <a:avLst/>
                </a:prstGeom>
                <a:noFill/>
                <a:ln w="9525">
                  <a:solidFill>
                    <a:srgbClr val="000000"/>
                  </a:solidFill>
                  <a:round/>
                  <a:headEnd/>
                  <a:tailEnd/>
                </a:ln>
              </p:spPr>
              <p:txBody>
                <a:bodyPr/>
                <a:lstStyle/>
                <a:p>
                  <a:endParaRPr lang="en-US"/>
                </a:p>
              </p:txBody>
            </p:sp>
            <p:sp>
              <p:nvSpPr>
                <p:cNvPr id="56402" name="Line 116"/>
                <p:cNvSpPr>
                  <a:spLocks noChangeShapeType="1"/>
                </p:cNvSpPr>
                <p:nvPr/>
              </p:nvSpPr>
              <p:spPr bwMode="auto">
                <a:xfrm flipV="1">
                  <a:off x="5616" y="2952"/>
                  <a:ext cx="0" cy="432"/>
                </a:xfrm>
                <a:prstGeom prst="line">
                  <a:avLst/>
                </a:prstGeom>
                <a:noFill/>
                <a:ln w="9525">
                  <a:solidFill>
                    <a:srgbClr val="000000"/>
                  </a:solidFill>
                  <a:round/>
                  <a:headEnd/>
                  <a:tailEnd/>
                </a:ln>
              </p:spPr>
              <p:txBody>
                <a:bodyPr/>
                <a:lstStyle/>
                <a:p>
                  <a:endParaRPr lang="en-US"/>
                </a:p>
              </p:txBody>
            </p:sp>
            <p:sp>
              <p:nvSpPr>
                <p:cNvPr id="56403" name="Line 117"/>
                <p:cNvSpPr>
                  <a:spLocks noChangeShapeType="1"/>
                </p:cNvSpPr>
                <p:nvPr/>
              </p:nvSpPr>
              <p:spPr bwMode="auto">
                <a:xfrm>
                  <a:off x="5616" y="2952"/>
                  <a:ext cx="144" cy="0"/>
                </a:xfrm>
                <a:prstGeom prst="line">
                  <a:avLst/>
                </a:prstGeom>
                <a:noFill/>
                <a:ln w="9525">
                  <a:solidFill>
                    <a:srgbClr val="000000"/>
                  </a:solidFill>
                  <a:round/>
                  <a:headEnd/>
                  <a:tailEnd/>
                </a:ln>
              </p:spPr>
              <p:txBody>
                <a:bodyPr/>
                <a:lstStyle/>
                <a:p>
                  <a:endParaRPr lang="en-US"/>
                </a:p>
              </p:txBody>
            </p:sp>
            <p:sp>
              <p:nvSpPr>
                <p:cNvPr id="56404" name="Line 118"/>
                <p:cNvSpPr>
                  <a:spLocks noChangeShapeType="1"/>
                </p:cNvSpPr>
                <p:nvPr/>
              </p:nvSpPr>
              <p:spPr bwMode="auto">
                <a:xfrm flipV="1">
                  <a:off x="5760" y="2952"/>
                  <a:ext cx="0" cy="432"/>
                </a:xfrm>
                <a:prstGeom prst="line">
                  <a:avLst/>
                </a:prstGeom>
                <a:noFill/>
                <a:ln w="9525">
                  <a:solidFill>
                    <a:srgbClr val="000000"/>
                  </a:solidFill>
                  <a:round/>
                  <a:headEnd/>
                  <a:tailEnd/>
                </a:ln>
              </p:spPr>
              <p:txBody>
                <a:bodyPr/>
                <a:lstStyle/>
                <a:p>
                  <a:endParaRPr lang="en-US"/>
                </a:p>
              </p:txBody>
            </p:sp>
            <p:sp>
              <p:nvSpPr>
                <p:cNvPr id="56405" name="Line 119"/>
                <p:cNvSpPr>
                  <a:spLocks noChangeShapeType="1"/>
                </p:cNvSpPr>
                <p:nvPr/>
              </p:nvSpPr>
              <p:spPr bwMode="auto">
                <a:xfrm>
                  <a:off x="5760" y="3384"/>
                  <a:ext cx="144" cy="0"/>
                </a:xfrm>
                <a:prstGeom prst="line">
                  <a:avLst/>
                </a:prstGeom>
                <a:noFill/>
                <a:ln w="9525">
                  <a:solidFill>
                    <a:srgbClr val="000000"/>
                  </a:solidFill>
                  <a:round/>
                  <a:headEnd/>
                  <a:tailEnd/>
                </a:ln>
              </p:spPr>
              <p:txBody>
                <a:bodyPr/>
                <a:lstStyle/>
                <a:p>
                  <a:endParaRPr lang="en-US"/>
                </a:p>
              </p:txBody>
            </p:sp>
            <p:sp>
              <p:nvSpPr>
                <p:cNvPr id="56406" name="Line 120"/>
                <p:cNvSpPr>
                  <a:spLocks noChangeShapeType="1"/>
                </p:cNvSpPr>
                <p:nvPr/>
              </p:nvSpPr>
              <p:spPr bwMode="auto">
                <a:xfrm flipV="1">
                  <a:off x="5904" y="2952"/>
                  <a:ext cx="0" cy="432"/>
                </a:xfrm>
                <a:prstGeom prst="line">
                  <a:avLst/>
                </a:prstGeom>
                <a:noFill/>
                <a:ln w="9525">
                  <a:solidFill>
                    <a:srgbClr val="000000"/>
                  </a:solidFill>
                  <a:round/>
                  <a:headEnd/>
                  <a:tailEnd/>
                </a:ln>
              </p:spPr>
              <p:txBody>
                <a:bodyPr/>
                <a:lstStyle/>
                <a:p>
                  <a:endParaRPr lang="en-US"/>
                </a:p>
              </p:txBody>
            </p:sp>
            <p:sp>
              <p:nvSpPr>
                <p:cNvPr id="56407" name="Line 121"/>
                <p:cNvSpPr>
                  <a:spLocks noChangeShapeType="1"/>
                </p:cNvSpPr>
                <p:nvPr/>
              </p:nvSpPr>
              <p:spPr bwMode="auto">
                <a:xfrm>
                  <a:off x="5904" y="2952"/>
                  <a:ext cx="144" cy="0"/>
                </a:xfrm>
                <a:prstGeom prst="line">
                  <a:avLst/>
                </a:prstGeom>
                <a:noFill/>
                <a:ln w="9525">
                  <a:solidFill>
                    <a:srgbClr val="000000"/>
                  </a:solidFill>
                  <a:round/>
                  <a:headEnd/>
                  <a:tailEnd/>
                </a:ln>
              </p:spPr>
              <p:txBody>
                <a:bodyPr/>
                <a:lstStyle/>
                <a:p>
                  <a:endParaRPr lang="en-US"/>
                </a:p>
              </p:txBody>
            </p:sp>
            <p:sp>
              <p:nvSpPr>
                <p:cNvPr id="56408" name="Line 122"/>
                <p:cNvSpPr>
                  <a:spLocks noChangeShapeType="1"/>
                </p:cNvSpPr>
                <p:nvPr/>
              </p:nvSpPr>
              <p:spPr bwMode="auto">
                <a:xfrm flipV="1">
                  <a:off x="6048" y="2952"/>
                  <a:ext cx="0" cy="432"/>
                </a:xfrm>
                <a:prstGeom prst="line">
                  <a:avLst/>
                </a:prstGeom>
                <a:noFill/>
                <a:ln w="9525">
                  <a:solidFill>
                    <a:srgbClr val="000000"/>
                  </a:solidFill>
                  <a:round/>
                  <a:headEnd/>
                  <a:tailEnd/>
                </a:ln>
              </p:spPr>
              <p:txBody>
                <a:bodyPr/>
                <a:lstStyle/>
                <a:p>
                  <a:endParaRPr lang="en-US"/>
                </a:p>
              </p:txBody>
            </p:sp>
            <p:sp>
              <p:nvSpPr>
                <p:cNvPr id="56409" name="Line 123"/>
                <p:cNvSpPr>
                  <a:spLocks noChangeShapeType="1"/>
                </p:cNvSpPr>
                <p:nvPr/>
              </p:nvSpPr>
              <p:spPr bwMode="auto">
                <a:xfrm>
                  <a:off x="6048" y="3384"/>
                  <a:ext cx="144" cy="0"/>
                </a:xfrm>
                <a:prstGeom prst="line">
                  <a:avLst/>
                </a:prstGeom>
                <a:noFill/>
                <a:ln w="9525">
                  <a:solidFill>
                    <a:srgbClr val="000000"/>
                  </a:solidFill>
                  <a:round/>
                  <a:headEnd/>
                  <a:tailEnd/>
                </a:ln>
              </p:spPr>
              <p:txBody>
                <a:bodyPr/>
                <a:lstStyle/>
                <a:p>
                  <a:endParaRPr lang="en-US"/>
                </a:p>
              </p:txBody>
            </p:sp>
            <p:sp>
              <p:nvSpPr>
                <p:cNvPr id="56410" name="Line 124"/>
                <p:cNvSpPr>
                  <a:spLocks noChangeShapeType="1"/>
                </p:cNvSpPr>
                <p:nvPr/>
              </p:nvSpPr>
              <p:spPr bwMode="auto">
                <a:xfrm flipV="1">
                  <a:off x="6192" y="2952"/>
                  <a:ext cx="0" cy="432"/>
                </a:xfrm>
                <a:prstGeom prst="line">
                  <a:avLst/>
                </a:prstGeom>
                <a:noFill/>
                <a:ln w="9525">
                  <a:solidFill>
                    <a:srgbClr val="000000"/>
                  </a:solidFill>
                  <a:round/>
                  <a:headEnd/>
                  <a:tailEnd/>
                </a:ln>
              </p:spPr>
              <p:txBody>
                <a:bodyPr/>
                <a:lstStyle/>
                <a:p>
                  <a:endParaRPr lang="en-US"/>
                </a:p>
              </p:txBody>
            </p:sp>
            <p:sp>
              <p:nvSpPr>
                <p:cNvPr id="56411" name="Line 125"/>
                <p:cNvSpPr>
                  <a:spLocks noChangeShapeType="1"/>
                </p:cNvSpPr>
                <p:nvPr/>
              </p:nvSpPr>
              <p:spPr bwMode="auto">
                <a:xfrm>
                  <a:off x="6192" y="2952"/>
                  <a:ext cx="144" cy="0"/>
                </a:xfrm>
                <a:prstGeom prst="line">
                  <a:avLst/>
                </a:prstGeom>
                <a:noFill/>
                <a:ln w="9525">
                  <a:solidFill>
                    <a:srgbClr val="000000"/>
                  </a:solidFill>
                  <a:round/>
                  <a:headEnd/>
                  <a:tailEnd/>
                </a:ln>
              </p:spPr>
              <p:txBody>
                <a:bodyPr/>
                <a:lstStyle/>
                <a:p>
                  <a:endParaRPr lang="en-US"/>
                </a:p>
              </p:txBody>
            </p:sp>
            <p:sp>
              <p:nvSpPr>
                <p:cNvPr id="56412" name="Line 126"/>
                <p:cNvSpPr>
                  <a:spLocks noChangeShapeType="1"/>
                </p:cNvSpPr>
                <p:nvPr/>
              </p:nvSpPr>
              <p:spPr bwMode="auto">
                <a:xfrm flipV="1">
                  <a:off x="6336" y="2952"/>
                  <a:ext cx="0" cy="432"/>
                </a:xfrm>
                <a:prstGeom prst="line">
                  <a:avLst/>
                </a:prstGeom>
                <a:noFill/>
                <a:ln w="9525">
                  <a:solidFill>
                    <a:srgbClr val="000000"/>
                  </a:solidFill>
                  <a:round/>
                  <a:headEnd/>
                  <a:tailEnd/>
                </a:ln>
              </p:spPr>
              <p:txBody>
                <a:bodyPr/>
                <a:lstStyle/>
                <a:p>
                  <a:endParaRPr lang="en-US"/>
                </a:p>
              </p:txBody>
            </p:sp>
            <p:sp>
              <p:nvSpPr>
                <p:cNvPr id="56413" name="Line 127"/>
                <p:cNvSpPr>
                  <a:spLocks noChangeShapeType="1"/>
                </p:cNvSpPr>
                <p:nvPr/>
              </p:nvSpPr>
              <p:spPr bwMode="auto">
                <a:xfrm>
                  <a:off x="6336" y="3384"/>
                  <a:ext cx="144" cy="0"/>
                </a:xfrm>
                <a:prstGeom prst="line">
                  <a:avLst/>
                </a:prstGeom>
                <a:noFill/>
                <a:ln w="9525">
                  <a:solidFill>
                    <a:srgbClr val="000000"/>
                  </a:solidFill>
                  <a:round/>
                  <a:headEnd/>
                  <a:tailEnd/>
                </a:ln>
              </p:spPr>
              <p:txBody>
                <a:bodyPr/>
                <a:lstStyle/>
                <a:p>
                  <a:endParaRPr lang="en-US"/>
                </a:p>
              </p:txBody>
            </p:sp>
            <p:sp>
              <p:nvSpPr>
                <p:cNvPr id="56414" name="Line 128"/>
                <p:cNvSpPr>
                  <a:spLocks noChangeShapeType="1"/>
                </p:cNvSpPr>
                <p:nvPr/>
              </p:nvSpPr>
              <p:spPr bwMode="auto">
                <a:xfrm flipV="1">
                  <a:off x="6480" y="2952"/>
                  <a:ext cx="0" cy="432"/>
                </a:xfrm>
                <a:prstGeom prst="line">
                  <a:avLst/>
                </a:prstGeom>
                <a:noFill/>
                <a:ln w="9525">
                  <a:solidFill>
                    <a:srgbClr val="000000"/>
                  </a:solidFill>
                  <a:round/>
                  <a:headEnd/>
                  <a:tailEnd/>
                </a:ln>
              </p:spPr>
              <p:txBody>
                <a:bodyPr/>
                <a:lstStyle/>
                <a:p>
                  <a:endParaRPr lang="en-US"/>
                </a:p>
              </p:txBody>
            </p:sp>
            <p:sp>
              <p:nvSpPr>
                <p:cNvPr id="56415" name="Line 129"/>
                <p:cNvSpPr>
                  <a:spLocks noChangeShapeType="1"/>
                </p:cNvSpPr>
                <p:nvPr/>
              </p:nvSpPr>
              <p:spPr bwMode="auto">
                <a:xfrm>
                  <a:off x="6480" y="2952"/>
                  <a:ext cx="144" cy="0"/>
                </a:xfrm>
                <a:prstGeom prst="line">
                  <a:avLst/>
                </a:prstGeom>
                <a:noFill/>
                <a:ln w="9525">
                  <a:solidFill>
                    <a:srgbClr val="000000"/>
                  </a:solidFill>
                  <a:round/>
                  <a:headEnd/>
                  <a:tailEnd/>
                </a:ln>
              </p:spPr>
              <p:txBody>
                <a:bodyPr/>
                <a:lstStyle/>
                <a:p>
                  <a:endParaRPr lang="en-US"/>
                </a:p>
              </p:txBody>
            </p:sp>
            <p:sp>
              <p:nvSpPr>
                <p:cNvPr id="56416" name="Line 130"/>
                <p:cNvSpPr>
                  <a:spLocks noChangeShapeType="1"/>
                </p:cNvSpPr>
                <p:nvPr/>
              </p:nvSpPr>
              <p:spPr bwMode="auto">
                <a:xfrm flipV="1">
                  <a:off x="6624" y="2952"/>
                  <a:ext cx="0" cy="432"/>
                </a:xfrm>
                <a:prstGeom prst="line">
                  <a:avLst/>
                </a:prstGeom>
                <a:noFill/>
                <a:ln w="9525">
                  <a:solidFill>
                    <a:srgbClr val="000000"/>
                  </a:solidFill>
                  <a:round/>
                  <a:headEnd/>
                  <a:tailEnd/>
                </a:ln>
              </p:spPr>
              <p:txBody>
                <a:bodyPr/>
                <a:lstStyle/>
                <a:p>
                  <a:endParaRPr lang="en-US"/>
                </a:p>
              </p:txBody>
            </p:sp>
            <p:sp>
              <p:nvSpPr>
                <p:cNvPr id="56417" name="Line 131"/>
                <p:cNvSpPr>
                  <a:spLocks noChangeShapeType="1"/>
                </p:cNvSpPr>
                <p:nvPr/>
              </p:nvSpPr>
              <p:spPr bwMode="auto">
                <a:xfrm>
                  <a:off x="6624" y="3384"/>
                  <a:ext cx="144" cy="0"/>
                </a:xfrm>
                <a:prstGeom prst="line">
                  <a:avLst/>
                </a:prstGeom>
                <a:noFill/>
                <a:ln w="9525">
                  <a:solidFill>
                    <a:srgbClr val="000000"/>
                  </a:solidFill>
                  <a:round/>
                  <a:headEnd/>
                  <a:tailEnd/>
                </a:ln>
              </p:spPr>
              <p:txBody>
                <a:bodyPr/>
                <a:lstStyle/>
                <a:p>
                  <a:endParaRPr lang="en-US"/>
                </a:p>
              </p:txBody>
            </p:sp>
            <p:sp>
              <p:nvSpPr>
                <p:cNvPr id="56418" name="Line 132"/>
                <p:cNvSpPr>
                  <a:spLocks noChangeShapeType="1"/>
                </p:cNvSpPr>
                <p:nvPr/>
              </p:nvSpPr>
              <p:spPr bwMode="auto">
                <a:xfrm flipV="1">
                  <a:off x="6768" y="2952"/>
                  <a:ext cx="0" cy="432"/>
                </a:xfrm>
                <a:prstGeom prst="line">
                  <a:avLst/>
                </a:prstGeom>
                <a:noFill/>
                <a:ln w="9525">
                  <a:solidFill>
                    <a:srgbClr val="000000"/>
                  </a:solidFill>
                  <a:round/>
                  <a:headEnd/>
                  <a:tailEnd/>
                </a:ln>
              </p:spPr>
              <p:txBody>
                <a:bodyPr/>
                <a:lstStyle/>
                <a:p>
                  <a:endParaRPr lang="en-US"/>
                </a:p>
              </p:txBody>
            </p:sp>
            <p:sp>
              <p:nvSpPr>
                <p:cNvPr id="56419" name="Line 133"/>
                <p:cNvSpPr>
                  <a:spLocks noChangeShapeType="1"/>
                </p:cNvSpPr>
                <p:nvPr/>
              </p:nvSpPr>
              <p:spPr bwMode="auto">
                <a:xfrm>
                  <a:off x="6768" y="2952"/>
                  <a:ext cx="144" cy="0"/>
                </a:xfrm>
                <a:prstGeom prst="line">
                  <a:avLst/>
                </a:prstGeom>
                <a:noFill/>
                <a:ln w="9525">
                  <a:solidFill>
                    <a:srgbClr val="000000"/>
                  </a:solidFill>
                  <a:round/>
                  <a:headEnd/>
                  <a:tailEnd/>
                </a:ln>
              </p:spPr>
              <p:txBody>
                <a:bodyPr/>
                <a:lstStyle/>
                <a:p>
                  <a:endParaRPr lang="en-US"/>
                </a:p>
              </p:txBody>
            </p:sp>
            <p:sp>
              <p:nvSpPr>
                <p:cNvPr id="56420" name="Line 134"/>
                <p:cNvSpPr>
                  <a:spLocks noChangeShapeType="1"/>
                </p:cNvSpPr>
                <p:nvPr/>
              </p:nvSpPr>
              <p:spPr bwMode="auto">
                <a:xfrm flipV="1">
                  <a:off x="6912" y="2952"/>
                  <a:ext cx="0" cy="432"/>
                </a:xfrm>
                <a:prstGeom prst="line">
                  <a:avLst/>
                </a:prstGeom>
                <a:noFill/>
                <a:ln w="9525">
                  <a:solidFill>
                    <a:srgbClr val="000000"/>
                  </a:solidFill>
                  <a:round/>
                  <a:headEnd/>
                  <a:tailEnd/>
                </a:ln>
              </p:spPr>
              <p:txBody>
                <a:bodyPr/>
                <a:lstStyle/>
                <a:p>
                  <a:endParaRPr lang="en-US"/>
                </a:p>
              </p:txBody>
            </p:sp>
            <p:sp>
              <p:nvSpPr>
                <p:cNvPr id="56421" name="Line 135"/>
                <p:cNvSpPr>
                  <a:spLocks noChangeShapeType="1"/>
                </p:cNvSpPr>
                <p:nvPr/>
              </p:nvSpPr>
              <p:spPr bwMode="auto">
                <a:xfrm>
                  <a:off x="6912" y="3384"/>
                  <a:ext cx="144" cy="0"/>
                </a:xfrm>
                <a:prstGeom prst="line">
                  <a:avLst/>
                </a:prstGeom>
                <a:noFill/>
                <a:ln w="9525">
                  <a:solidFill>
                    <a:srgbClr val="000000"/>
                  </a:solidFill>
                  <a:round/>
                  <a:headEnd/>
                  <a:tailEnd/>
                </a:ln>
              </p:spPr>
              <p:txBody>
                <a:bodyPr/>
                <a:lstStyle/>
                <a:p>
                  <a:endParaRPr lang="en-US"/>
                </a:p>
              </p:txBody>
            </p:sp>
            <p:sp>
              <p:nvSpPr>
                <p:cNvPr id="56422" name="Line 136"/>
                <p:cNvSpPr>
                  <a:spLocks noChangeShapeType="1"/>
                </p:cNvSpPr>
                <p:nvPr/>
              </p:nvSpPr>
              <p:spPr bwMode="auto">
                <a:xfrm flipV="1">
                  <a:off x="7056" y="2952"/>
                  <a:ext cx="0" cy="432"/>
                </a:xfrm>
                <a:prstGeom prst="line">
                  <a:avLst/>
                </a:prstGeom>
                <a:noFill/>
                <a:ln w="9525">
                  <a:solidFill>
                    <a:srgbClr val="000000"/>
                  </a:solidFill>
                  <a:round/>
                  <a:headEnd/>
                  <a:tailEnd/>
                </a:ln>
              </p:spPr>
              <p:txBody>
                <a:bodyPr/>
                <a:lstStyle/>
                <a:p>
                  <a:endParaRPr lang="en-US"/>
                </a:p>
              </p:txBody>
            </p:sp>
            <p:sp>
              <p:nvSpPr>
                <p:cNvPr id="56423" name="Line 137"/>
                <p:cNvSpPr>
                  <a:spLocks noChangeShapeType="1"/>
                </p:cNvSpPr>
                <p:nvPr/>
              </p:nvSpPr>
              <p:spPr bwMode="auto">
                <a:xfrm>
                  <a:off x="7056" y="2952"/>
                  <a:ext cx="144" cy="0"/>
                </a:xfrm>
                <a:prstGeom prst="line">
                  <a:avLst/>
                </a:prstGeom>
                <a:noFill/>
                <a:ln w="9525">
                  <a:solidFill>
                    <a:srgbClr val="000000"/>
                  </a:solidFill>
                  <a:round/>
                  <a:headEnd/>
                  <a:tailEnd/>
                </a:ln>
              </p:spPr>
              <p:txBody>
                <a:bodyPr/>
                <a:lstStyle/>
                <a:p>
                  <a:endParaRPr lang="en-US"/>
                </a:p>
              </p:txBody>
            </p:sp>
            <p:sp>
              <p:nvSpPr>
                <p:cNvPr id="56424" name="Line 138"/>
                <p:cNvSpPr>
                  <a:spLocks noChangeShapeType="1"/>
                </p:cNvSpPr>
                <p:nvPr/>
              </p:nvSpPr>
              <p:spPr bwMode="auto">
                <a:xfrm flipV="1">
                  <a:off x="7200" y="2952"/>
                  <a:ext cx="0" cy="432"/>
                </a:xfrm>
                <a:prstGeom prst="line">
                  <a:avLst/>
                </a:prstGeom>
                <a:noFill/>
                <a:ln w="9525">
                  <a:solidFill>
                    <a:srgbClr val="000000"/>
                  </a:solidFill>
                  <a:round/>
                  <a:headEnd/>
                  <a:tailEnd/>
                </a:ln>
              </p:spPr>
              <p:txBody>
                <a:bodyPr/>
                <a:lstStyle/>
                <a:p>
                  <a:endParaRPr lang="en-US"/>
                </a:p>
              </p:txBody>
            </p:sp>
            <p:sp>
              <p:nvSpPr>
                <p:cNvPr id="56425" name="Line 139"/>
                <p:cNvSpPr>
                  <a:spLocks noChangeShapeType="1"/>
                </p:cNvSpPr>
                <p:nvPr/>
              </p:nvSpPr>
              <p:spPr bwMode="auto">
                <a:xfrm>
                  <a:off x="7200" y="3384"/>
                  <a:ext cx="144" cy="0"/>
                </a:xfrm>
                <a:prstGeom prst="line">
                  <a:avLst/>
                </a:prstGeom>
                <a:noFill/>
                <a:ln w="9525">
                  <a:solidFill>
                    <a:srgbClr val="000000"/>
                  </a:solidFill>
                  <a:round/>
                  <a:headEnd/>
                  <a:tailEnd/>
                </a:ln>
              </p:spPr>
              <p:txBody>
                <a:bodyPr/>
                <a:lstStyle/>
                <a:p>
                  <a:endParaRPr lang="en-US"/>
                </a:p>
              </p:txBody>
            </p:sp>
            <p:sp>
              <p:nvSpPr>
                <p:cNvPr id="56426" name="Line 140"/>
                <p:cNvSpPr>
                  <a:spLocks noChangeShapeType="1"/>
                </p:cNvSpPr>
                <p:nvPr/>
              </p:nvSpPr>
              <p:spPr bwMode="auto">
                <a:xfrm flipV="1">
                  <a:off x="7344" y="2952"/>
                  <a:ext cx="0" cy="432"/>
                </a:xfrm>
                <a:prstGeom prst="line">
                  <a:avLst/>
                </a:prstGeom>
                <a:noFill/>
                <a:ln w="9525">
                  <a:solidFill>
                    <a:srgbClr val="000000"/>
                  </a:solidFill>
                  <a:round/>
                  <a:headEnd/>
                  <a:tailEnd/>
                </a:ln>
              </p:spPr>
              <p:txBody>
                <a:bodyPr/>
                <a:lstStyle/>
                <a:p>
                  <a:endParaRPr lang="en-US"/>
                </a:p>
              </p:txBody>
            </p:sp>
            <p:sp>
              <p:nvSpPr>
                <p:cNvPr id="56427" name="Line 141"/>
                <p:cNvSpPr>
                  <a:spLocks noChangeShapeType="1"/>
                </p:cNvSpPr>
                <p:nvPr/>
              </p:nvSpPr>
              <p:spPr bwMode="auto">
                <a:xfrm>
                  <a:off x="7344" y="2952"/>
                  <a:ext cx="144" cy="0"/>
                </a:xfrm>
                <a:prstGeom prst="line">
                  <a:avLst/>
                </a:prstGeom>
                <a:noFill/>
                <a:ln w="9525">
                  <a:solidFill>
                    <a:srgbClr val="000000"/>
                  </a:solidFill>
                  <a:round/>
                  <a:headEnd/>
                  <a:tailEnd/>
                </a:ln>
              </p:spPr>
              <p:txBody>
                <a:bodyPr/>
                <a:lstStyle/>
                <a:p>
                  <a:endParaRPr lang="en-US"/>
                </a:p>
              </p:txBody>
            </p:sp>
            <p:sp>
              <p:nvSpPr>
                <p:cNvPr id="56428" name="Line 142"/>
                <p:cNvSpPr>
                  <a:spLocks noChangeShapeType="1"/>
                </p:cNvSpPr>
                <p:nvPr/>
              </p:nvSpPr>
              <p:spPr bwMode="auto">
                <a:xfrm flipV="1">
                  <a:off x="7488" y="2952"/>
                  <a:ext cx="0" cy="432"/>
                </a:xfrm>
                <a:prstGeom prst="line">
                  <a:avLst/>
                </a:prstGeom>
                <a:noFill/>
                <a:ln w="9525">
                  <a:solidFill>
                    <a:srgbClr val="000000"/>
                  </a:solidFill>
                  <a:round/>
                  <a:headEnd/>
                  <a:tailEnd/>
                </a:ln>
              </p:spPr>
              <p:txBody>
                <a:bodyPr/>
                <a:lstStyle/>
                <a:p>
                  <a:endParaRPr lang="en-US"/>
                </a:p>
              </p:txBody>
            </p:sp>
            <p:sp>
              <p:nvSpPr>
                <p:cNvPr id="56429" name="Line 143"/>
                <p:cNvSpPr>
                  <a:spLocks noChangeShapeType="1"/>
                </p:cNvSpPr>
                <p:nvPr/>
              </p:nvSpPr>
              <p:spPr bwMode="auto">
                <a:xfrm>
                  <a:off x="7488" y="3384"/>
                  <a:ext cx="144" cy="0"/>
                </a:xfrm>
                <a:prstGeom prst="line">
                  <a:avLst/>
                </a:prstGeom>
                <a:noFill/>
                <a:ln w="9525">
                  <a:solidFill>
                    <a:srgbClr val="000000"/>
                  </a:solidFill>
                  <a:round/>
                  <a:headEnd/>
                  <a:tailEnd/>
                </a:ln>
              </p:spPr>
              <p:txBody>
                <a:bodyPr/>
                <a:lstStyle/>
                <a:p>
                  <a:endParaRPr lang="en-US"/>
                </a:p>
              </p:txBody>
            </p:sp>
            <p:sp>
              <p:nvSpPr>
                <p:cNvPr id="56430" name="Line 144"/>
                <p:cNvSpPr>
                  <a:spLocks noChangeShapeType="1"/>
                </p:cNvSpPr>
                <p:nvPr/>
              </p:nvSpPr>
              <p:spPr bwMode="auto">
                <a:xfrm flipV="1">
                  <a:off x="7632" y="2952"/>
                  <a:ext cx="0" cy="432"/>
                </a:xfrm>
                <a:prstGeom prst="line">
                  <a:avLst/>
                </a:prstGeom>
                <a:noFill/>
                <a:ln w="9525">
                  <a:solidFill>
                    <a:srgbClr val="000000"/>
                  </a:solidFill>
                  <a:round/>
                  <a:headEnd/>
                  <a:tailEnd/>
                </a:ln>
              </p:spPr>
              <p:txBody>
                <a:bodyPr/>
                <a:lstStyle/>
                <a:p>
                  <a:endParaRPr lang="en-US"/>
                </a:p>
              </p:txBody>
            </p:sp>
            <p:sp>
              <p:nvSpPr>
                <p:cNvPr id="56431" name="Line 145"/>
                <p:cNvSpPr>
                  <a:spLocks noChangeShapeType="1"/>
                </p:cNvSpPr>
                <p:nvPr/>
              </p:nvSpPr>
              <p:spPr bwMode="auto">
                <a:xfrm>
                  <a:off x="7632" y="2952"/>
                  <a:ext cx="144" cy="0"/>
                </a:xfrm>
                <a:prstGeom prst="line">
                  <a:avLst/>
                </a:prstGeom>
                <a:noFill/>
                <a:ln w="9525">
                  <a:solidFill>
                    <a:srgbClr val="000000"/>
                  </a:solidFill>
                  <a:round/>
                  <a:headEnd/>
                  <a:tailEnd/>
                </a:ln>
              </p:spPr>
              <p:txBody>
                <a:bodyPr/>
                <a:lstStyle/>
                <a:p>
                  <a:endParaRPr lang="en-US"/>
                </a:p>
              </p:txBody>
            </p:sp>
            <p:sp>
              <p:nvSpPr>
                <p:cNvPr id="56432" name="Line 146"/>
                <p:cNvSpPr>
                  <a:spLocks noChangeShapeType="1"/>
                </p:cNvSpPr>
                <p:nvPr/>
              </p:nvSpPr>
              <p:spPr bwMode="auto">
                <a:xfrm flipV="1">
                  <a:off x="7776" y="2952"/>
                  <a:ext cx="0" cy="432"/>
                </a:xfrm>
                <a:prstGeom prst="line">
                  <a:avLst/>
                </a:prstGeom>
                <a:noFill/>
                <a:ln w="9525">
                  <a:solidFill>
                    <a:srgbClr val="000000"/>
                  </a:solidFill>
                  <a:round/>
                  <a:headEnd/>
                  <a:tailEnd/>
                </a:ln>
              </p:spPr>
              <p:txBody>
                <a:bodyPr/>
                <a:lstStyle/>
                <a:p>
                  <a:endParaRPr lang="en-US"/>
                </a:p>
              </p:txBody>
            </p:sp>
            <p:sp>
              <p:nvSpPr>
                <p:cNvPr id="56433" name="Line 147"/>
                <p:cNvSpPr>
                  <a:spLocks noChangeShapeType="1"/>
                </p:cNvSpPr>
                <p:nvPr/>
              </p:nvSpPr>
              <p:spPr bwMode="auto">
                <a:xfrm>
                  <a:off x="7776" y="3384"/>
                  <a:ext cx="144" cy="0"/>
                </a:xfrm>
                <a:prstGeom prst="line">
                  <a:avLst/>
                </a:prstGeom>
                <a:noFill/>
                <a:ln w="9525">
                  <a:solidFill>
                    <a:srgbClr val="000000"/>
                  </a:solidFill>
                  <a:round/>
                  <a:headEnd/>
                  <a:tailEnd/>
                </a:ln>
              </p:spPr>
              <p:txBody>
                <a:bodyPr/>
                <a:lstStyle/>
                <a:p>
                  <a:endParaRPr lang="en-US"/>
                </a:p>
              </p:txBody>
            </p:sp>
            <p:sp>
              <p:nvSpPr>
                <p:cNvPr id="56434" name="Line 148"/>
                <p:cNvSpPr>
                  <a:spLocks noChangeShapeType="1"/>
                </p:cNvSpPr>
                <p:nvPr/>
              </p:nvSpPr>
              <p:spPr bwMode="auto">
                <a:xfrm flipV="1">
                  <a:off x="7920" y="2952"/>
                  <a:ext cx="0" cy="432"/>
                </a:xfrm>
                <a:prstGeom prst="line">
                  <a:avLst/>
                </a:prstGeom>
                <a:noFill/>
                <a:ln w="9525">
                  <a:solidFill>
                    <a:srgbClr val="000000"/>
                  </a:solidFill>
                  <a:round/>
                  <a:headEnd/>
                  <a:tailEnd/>
                </a:ln>
              </p:spPr>
              <p:txBody>
                <a:bodyPr/>
                <a:lstStyle/>
                <a:p>
                  <a:endParaRPr lang="en-US"/>
                </a:p>
              </p:txBody>
            </p:sp>
            <p:sp>
              <p:nvSpPr>
                <p:cNvPr id="56435" name="Line 149"/>
                <p:cNvSpPr>
                  <a:spLocks noChangeShapeType="1"/>
                </p:cNvSpPr>
                <p:nvPr/>
              </p:nvSpPr>
              <p:spPr bwMode="auto">
                <a:xfrm>
                  <a:off x="7920" y="2952"/>
                  <a:ext cx="144" cy="0"/>
                </a:xfrm>
                <a:prstGeom prst="line">
                  <a:avLst/>
                </a:prstGeom>
                <a:noFill/>
                <a:ln w="9525">
                  <a:solidFill>
                    <a:srgbClr val="000000"/>
                  </a:solidFill>
                  <a:round/>
                  <a:headEnd/>
                  <a:tailEnd/>
                </a:ln>
              </p:spPr>
              <p:txBody>
                <a:bodyPr/>
                <a:lstStyle/>
                <a:p>
                  <a:endParaRPr lang="en-US"/>
                </a:p>
              </p:txBody>
            </p:sp>
            <p:sp>
              <p:nvSpPr>
                <p:cNvPr id="56436" name="Line 150"/>
                <p:cNvSpPr>
                  <a:spLocks noChangeShapeType="1"/>
                </p:cNvSpPr>
                <p:nvPr/>
              </p:nvSpPr>
              <p:spPr bwMode="auto">
                <a:xfrm flipV="1">
                  <a:off x="8064" y="2952"/>
                  <a:ext cx="0" cy="432"/>
                </a:xfrm>
                <a:prstGeom prst="line">
                  <a:avLst/>
                </a:prstGeom>
                <a:noFill/>
                <a:ln w="9525">
                  <a:solidFill>
                    <a:srgbClr val="000000"/>
                  </a:solidFill>
                  <a:round/>
                  <a:headEnd/>
                  <a:tailEnd/>
                </a:ln>
              </p:spPr>
              <p:txBody>
                <a:bodyPr/>
                <a:lstStyle/>
                <a:p>
                  <a:endParaRPr lang="en-US"/>
                </a:p>
              </p:txBody>
            </p:sp>
          </p:grpSp>
          <p:sp>
            <p:nvSpPr>
              <p:cNvPr id="56356" name="Line 151"/>
              <p:cNvSpPr>
                <a:spLocks noChangeShapeType="1"/>
              </p:cNvSpPr>
              <p:nvPr/>
            </p:nvSpPr>
            <p:spPr bwMode="auto">
              <a:xfrm flipV="1">
                <a:off x="7578" y="3816"/>
                <a:ext cx="0" cy="432"/>
              </a:xfrm>
              <a:prstGeom prst="line">
                <a:avLst/>
              </a:prstGeom>
              <a:noFill/>
              <a:ln w="9525">
                <a:solidFill>
                  <a:srgbClr val="000000"/>
                </a:solidFill>
                <a:round/>
                <a:headEnd/>
                <a:tailEnd/>
              </a:ln>
            </p:spPr>
            <p:txBody>
              <a:bodyPr/>
              <a:lstStyle/>
              <a:p>
                <a:endParaRPr lang="en-US"/>
              </a:p>
            </p:txBody>
          </p:sp>
          <p:sp>
            <p:nvSpPr>
              <p:cNvPr id="56357" name="Line 152"/>
              <p:cNvSpPr>
                <a:spLocks noChangeShapeType="1"/>
              </p:cNvSpPr>
              <p:nvPr/>
            </p:nvSpPr>
            <p:spPr bwMode="auto">
              <a:xfrm flipV="1">
                <a:off x="7812" y="3816"/>
                <a:ext cx="0" cy="432"/>
              </a:xfrm>
              <a:prstGeom prst="line">
                <a:avLst/>
              </a:prstGeom>
              <a:noFill/>
              <a:ln w="9525">
                <a:solidFill>
                  <a:srgbClr val="000000"/>
                </a:solidFill>
                <a:round/>
                <a:headEnd/>
                <a:tailEnd/>
              </a:ln>
            </p:spPr>
            <p:txBody>
              <a:bodyPr/>
              <a:lstStyle/>
              <a:p>
                <a:endParaRPr lang="en-US"/>
              </a:p>
            </p:txBody>
          </p:sp>
          <p:sp>
            <p:nvSpPr>
              <p:cNvPr id="56358" name="Line 153"/>
              <p:cNvSpPr>
                <a:spLocks noChangeShapeType="1"/>
              </p:cNvSpPr>
              <p:nvPr/>
            </p:nvSpPr>
            <p:spPr bwMode="auto">
              <a:xfrm>
                <a:off x="7578" y="4248"/>
                <a:ext cx="234" cy="0"/>
              </a:xfrm>
              <a:prstGeom prst="line">
                <a:avLst/>
              </a:prstGeom>
              <a:noFill/>
              <a:ln w="9525">
                <a:solidFill>
                  <a:srgbClr val="000000"/>
                </a:solidFill>
                <a:round/>
                <a:headEnd/>
                <a:tailEnd/>
              </a:ln>
            </p:spPr>
            <p:txBody>
              <a:bodyPr/>
              <a:lstStyle/>
              <a:p>
                <a:endParaRPr lang="en-US"/>
              </a:p>
            </p:txBody>
          </p:sp>
          <p:sp>
            <p:nvSpPr>
              <p:cNvPr id="56359" name="Line 154"/>
              <p:cNvSpPr>
                <a:spLocks noChangeShapeType="1"/>
              </p:cNvSpPr>
              <p:nvPr/>
            </p:nvSpPr>
            <p:spPr bwMode="auto">
              <a:xfrm flipH="1">
                <a:off x="7344" y="3816"/>
                <a:ext cx="234" cy="0"/>
              </a:xfrm>
              <a:prstGeom prst="line">
                <a:avLst/>
              </a:prstGeom>
              <a:noFill/>
              <a:ln w="9525">
                <a:solidFill>
                  <a:srgbClr val="000000"/>
                </a:solidFill>
                <a:round/>
                <a:headEnd/>
                <a:tailEnd/>
              </a:ln>
            </p:spPr>
            <p:txBody>
              <a:bodyPr/>
              <a:lstStyle/>
              <a:p>
                <a:endParaRPr lang="en-US"/>
              </a:p>
            </p:txBody>
          </p:sp>
          <p:sp>
            <p:nvSpPr>
              <p:cNvPr id="56360" name="Line 155"/>
              <p:cNvSpPr>
                <a:spLocks noChangeShapeType="1"/>
              </p:cNvSpPr>
              <p:nvPr/>
            </p:nvSpPr>
            <p:spPr bwMode="auto">
              <a:xfrm>
                <a:off x="7812" y="3816"/>
                <a:ext cx="3276" cy="0"/>
              </a:xfrm>
              <a:prstGeom prst="line">
                <a:avLst/>
              </a:prstGeom>
              <a:noFill/>
              <a:ln w="9525">
                <a:solidFill>
                  <a:srgbClr val="000000"/>
                </a:solidFill>
                <a:round/>
                <a:headEnd/>
                <a:tailEnd/>
              </a:ln>
            </p:spPr>
            <p:txBody>
              <a:bodyPr/>
              <a:lstStyle/>
              <a:p>
                <a:endParaRPr lang="en-US"/>
              </a:p>
            </p:txBody>
          </p:sp>
          <p:sp>
            <p:nvSpPr>
              <p:cNvPr id="56361" name="Line 156"/>
              <p:cNvSpPr>
                <a:spLocks noChangeShapeType="1"/>
              </p:cNvSpPr>
              <p:nvPr/>
            </p:nvSpPr>
            <p:spPr bwMode="auto">
              <a:xfrm flipV="1">
                <a:off x="8046" y="4608"/>
                <a:ext cx="0" cy="432"/>
              </a:xfrm>
              <a:prstGeom prst="line">
                <a:avLst/>
              </a:prstGeom>
              <a:noFill/>
              <a:ln w="9525">
                <a:solidFill>
                  <a:srgbClr val="000000"/>
                </a:solidFill>
                <a:round/>
                <a:headEnd/>
                <a:tailEnd/>
              </a:ln>
            </p:spPr>
            <p:txBody>
              <a:bodyPr/>
              <a:lstStyle/>
              <a:p>
                <a:endParaRPr lang="en-US"/>
              </a:p>
            </p:txBody>
          </p:sp>
          <p:sp>
            <p:nvSpPr>
              <p:cNvPr id="56362" name="Line 157"/>
              <p:cNvSpPr>
                <a:spLocks noChangeShapeType="1"/>
              </p:cNvSpPr>
              <p:nvPr/>
            </p:nvSpPr>
            <p:spPr bwMode="auto">
              <a:xfrm flipV="1">
                <a:off x="7812" y="4608"/>
                <a:ext cx="0" cy="432"/>
              </a:xfrm>
              <a:prstGeom prst="line">
                <a:avLst/>
              </a:prstGeom>
              <a:noFill/>
              <a:ln w="9525">
                <a:solidFill>
                  <a:srgbClr val="000000"/>
                </a:solidFill>
                <a:round/>
                <a:headEnd/>
                <a:tailEnd/>
              </a:ln>
            </p:spPr>
            <p:txBody>
              <a:bodyPr/>
              <a:lstStyle/>
              <a:p>
                <a:endParaRPr lang="en-US"/>
              </a:p>
            </p:txBody>
          </p:sp>
          <p:sp>
            <p:nvSpPr>
              <p:cNvPr id="56363" name="Line 158"/>
              <p:cNvSpPr>
                <a:spLocks noChangeShapeType="1"/>
              </p:cNvSpPr>
              <p:nvPr/>
            </p:nvSpPr>
            <p:spPr bwMode="auto">
              <a:xfrm>
                <a:off x="7812" y="5040"/>
                <a:ext cx="234" cy="0"/>
              </a:xfrm>
              <a:prstGeom prst="line">
                <a:avLst/>
              </a:prstGeom>
              <a:noFill/>
              <a:ln w="9525">
                <a:solidFill>
                  <a:srgbClr val="000000"/>
                </a:solidFill>
                <a:round/>
                <a:headEnd/>
                <a:tailEnd/>
              </a:ln>
            </p:spPr>
            <p:txBody>
              <a:bodyPr/>
              <a:lstStyle/>
              <a:p>
                <a:endParaRPr lang="en-US"/>
              </a:p>
            </p:txBody>
          </p:sp>
          <p:sp>
            <p:nvSpPr>
              <p:cNvPr id="56364" name="Line 159"/>
              <p:cNvSpPr>
                <a:spLocks noChangeShapeType="1"/>
              </p:cNvSpPr>
              <p:nvPr/>
            </p:nvSpPr>
            <p:spPr bwMode="auto">
              <a:xfrm>
                <a:off x="7812" y="4608"/>
                <a:ext cx="234" cy="0"/>
              </a:xfrm>
              <a:prstGeom prst="line">
                <a:avLst/>
              </a:prstGeom>
              <a:noFill/>
              <a:ln w="9525">
                <a:solidFill>
                  <a:srgbClr val="000000"/>
                </a:solidFill>
                <a:round/>
                <a:headEnd/>
                <a:tailEnd/>
              </a:ln>
            </p:spPr>
            <p:txBody>
              <a:bodyPr/>
              <a:lstStyle/>
              <a:p>
                <a:endParaRPr lang="en-US"/>
              </a:p>
            </p:txBody>
          </p:sp>
          <p:sp>
            <p:nvSpPr>
              <p:cNvPr id="56365" name="Line 160"/>
              <p:cNvSpPr>
                <a:spLocks noChangeShapeType="1"/>
              </p:cNvSpPr>
              <p:nvPr/>
            </p:nvSpPr>
            <p:spPr bwMode="auto">
              <a:xfrm>
                <a:off x="7344" y="4824"/>
                <a:ext cx="468" cy="0"/>
              </a:xfrm>
              <a:prstGeom prst="line">
                <a:avLst/>
              </a:prstGeom>
              <a:noFill/>
              <a:ln w="9525">
                <a:solidFill>
                  <a:srgbClr val="000000"/>
                </a:solidFill>
                <a:round/>
                <a:headEnd/>
                <a:tailEnd/>
              </a:ln>
            </p:spPr>
            <p:txBody>
              <a:bodyPr/>
              <a:lstStyle/>
              <a:p>
                <a:endParaRPr lang="en-US"/>
              </a:p>
            </p:txBody>
          </p:sp>
          <p:sp>
            <p:nvSpPr>
              <p:cNvPr id="56366" name="Line 161"/>
              <p:cNvSpPr>
                <a:spLocks noChangeShapeType="1"/>
              </p:cNvSpPr>
              <p:nvPr/>
            </p:nvSpPr>
            <p:spPr bwMode="auto">
              <a:xfrm>
                <a:off x="8046" y="4824"/>
                <a:ext cx="3042" cy="0"/>
              </a:xfrm>
              <a:prstGeom prst="line">
                <a:avLst/>
              </a:prstGeom>
              <a:noFill/>
              <a:ln w="9525">
                <a:solidFill>
                  <a:srgbClr val="000000"/>
                </a:solidFill>
                <a:round/>
                <a:headEnd/>
                <a:tailEnd/>
              </a:ln>
            </p:spPr>
            <p:txBody>
              <a:bodyPr/>
              <a:lstStyle/>
              <a:p>
                <a:endParaRPr lang="en-US"/>
              </a:p>
            </p:txBody>
          </p:sp>
          <p:sp>
            <p:nvSpPr>
              <p:cNvPr id="56367" name="Line 162"/>
              <p:cNvSpPr>
                <a:spLocks noChangeShapeType="1"/>
              </p:cNvSpPr>
              <p:nvPr/>
            </p:nvSpPr>
            <p:spPr bwMode="auto">
              <a:xfrm flipV="1">
                <a:off x="8165" y="5616"/>
                <a:ext cx="0" cy="432"/>
              </a:xfrm>
              <a:prstGeom prst="line">
                <a:avLst/>
              </a:prstGeom>
              <a:noFill/>
              <a:ln w="9525">
                <a:solidFill>
                  <a:srgbClr val="000000"/>
                </a:solidFill>
                <a:round/>
                <a:headEnd/>
                <a:tailEnd/>
              </a:ln>
            </p:spPr>
            <p:txBody>
              <a:bodyPr/>
              <a:lstStyle/>
              <a:p>
                <a:endParaRPr lang="en-US"/>
              </a:p>
            </p:txBody>
          </p:sp>
          <p:sp>
            <p:nvSpPr>
              <p:cNvPr id="56368" name="Line 163"/>
              <p:cNvSpPr>
                <a:spLocks noChangeShapeType="1"/>
              </p:cNvSpPr>
              <p:nvPr/>
            </p:nvSpPr>
            <p:spPr bwMode="auto">
              <a:xfrm flipV="1">
                <a:off x="8397" y="5616"/>
                <a:ext cx="0" cy="432"/>
              </a:xfrm>
              <a:prstGeom prst="line">
                <a:avLst/>
              </a:prstGeom>
              <a:noFill/>
              <a:ln w="9525">
                <a:solidFill>
                  <a:srgbClr val="000000"/>
                </a:solidFill>
                <a:round/>
                <a:headEnd/>
                <a:tailEnd/>
              </a:ln>
            </p:spPr>
            <p:txBody>
              <a:bodyPr/>
              <a:lstStyle/>
              <a:p>
                <a:endParaRPr lang="en-US"/>
              </a:p>
            </p:txBody>
          </p:sp>
          <p:sp>
            <p:nvSpPr>
              <p:cNvPr id="56369" name="Line 164"/>
              <p:cNvSpPr>
                <a:spLocks noChangeShapeType="1"/>
              </p:cNvSpPr>
              <p:nvPr/>
            </p:nvSpPr>
            <p:spPr bwMode="auto">
              <a:xfrm>
                <a:off x="8165" y="6048"/>
                <a:ext cx="234" cy="0"/>
              </a:xfrm>
              <a:prstGeom prst="line">
                <a:avLst/>
              </a:prstGeom>
              <a:noFill/>
              <a:ln w="9525">
                <a:solidFill>
                  <a:srgbClr val="000000"/>
                </a:solidFill>
                <a:round/>
                <a:headEnd/>
                <a:tailEnd/>
              </a:ln>
            </p:spPr>
            <p:txBody>
              <a:bodyPr/>
              <a:lstStyle/>
              <a:p>
                <a:endParaRPr lang="en-US"/>
              </a:p>
            </p:txBody>
          </p:sp>
          <p:sp>
            <p:nvSpPr>
              <p:cNvPr id="56370" name="Line 165"/>
              <p:cNvSpPr>
                <a:spLocks noChangeShapeType="1"/>
              </p:cNvSpPr>
              <p:nvPr/>
            </p:nvSpPr>
            <p:spPr bwMode="auto">
              <a:xfrm>
                <a:off x="8165" y="5616"/>
                <a:ext cx="234" cy="0"/>
              </a:xfrm>
              <a:prstGeom prst="line">
                <a:avLst/>
              </a:prstGeom>
              <a:noFill/>
              <a:ln w="9525">
                <a:solidFill>
                  <a:srgbClr val="000000"/>
                </a:solidFill>
                <a:round/>
                <a:headEnd/>
                <a:tailEnd/>
              </a:ln>
            </p:spPr>
            <p:txBody>
              <a:bodyPr/>
              <a:lstStyle/>
              <a:p>
                <a:endParaRPr lang="en-US"/>
              </a:p>
            </p:txBody>
          </p:sp>
          <p:sp>
            <p:nvSpPr>
              <p:cNvPr id="56371" name="Line 166"/>
              <p:cNvSpPr>
                <a:spLocks noChangeShapeType="1"/>
              </p:cNvSpPr>
              <p:nvPr/>
            </p:nvSpPr>
            <p:spPr bwMode="auto">
              <a:xfrm>
                <a:off x="7344" y="5832"/>
                <a:ext cx="819" cy="0"/>
              </a:xfrm>
              <a:prstGeom prst="line">
                <a:avLst/>
              </a:prstGeom>
              <a:noFill/>
              <a:ln w="9525">
                <a:solidFill>
                  <a:srgbClr val="000000"/>
                </a:solidFill>
                <a:round/>
                <a:headEnd/>
                <a:tailEnd/>
              </a:ln>
            </p:spPr>
            <p:txBody>
              <a:bodyPr/>
              <a:lstStyle/>
              <a:p>
                <a:endParaRPr lang="en-US"/>
              </a:p>
            </p:txBody>
          </p:sp>
          <p:sp>
            <p:nvSpPr>
              <p:cNvPr id="56372" name="Line 167"/>
              <p:cNvSpPr>
                <a:spLocks noChangeShapeType="1"/>
              </p:cNvSpPr>
              <p:nvPr/>
            </p:nvSpPr>
            <p:spPr bwMode="auto">
              <a:xfrm>
                <a:off x="8397" y="5832"/>
                <a:ext cx="2691" cy="0"/>
              </a:xfrm>
              <a:prstGeom prst="line">
                <a:avLst/>
              </a:prstGeom>
              <a:noFill/>
              <a:ln w="9525">
                <a:solidFill>
                  <a:srgbClr val="000000"/>
                </a:solidFill>
                <a:round/>
                <a:headEnd/>
                <a:tailEnd/>
              </a:ln>
            </p:spPr>
            <p:txBody>
              <a:bodyPr/>
              <a:lstStyle/>
              <a:p>
                <a:endParaRPr lang="en-US"/>
              </a:p>
            </p:txBody>
          </p:sp>
        </p:grpSp>
        <p:sp>
          <p:nvSpPr>
            <p:cNvPr id="56324" name="Text Box 168"/>
            <p:cNvSpPr txBox="1">
              <a:spLocks noChangeArrowheads="1"/>
            </p:cNvSpPr>
            <p:nvPr/>
          </p:nvSpPr>
          <p:spPr bwMode="auto">
            <a:xfrm>
              <a:off x="1728" y="8136"/>
              <a:ext cx="1368" cy="432"/>
            </a:xfrm>
            <a:prstGeom prst="rect">
              <a:avLst/>
            </a:prstGeom>
            <a:noFill/>
            <a:ln w="9525">
              <a:noFill/>
              <a:miter lim="800000"/>
              <a:headEnd/>
              <a:tailEnd/>
            </a:ln>
          </p:spPr>
          <p:txBody>
            <a:bodyPr/>
            <a:lstStyle/>
            <a:p>
              <a:pPr algn="r" defTabSz="914400"/>
              <a:r>
                <a:rPr lang="en-US" sz="1200">
                  <a:latin typeface="Times New Roman" pitchFamily="18" charset="0"/>
                  <a:ea typeface="ＭＳ Ｐゴシック"/>
                  <a:cs typeface="ＭＳ Ｐゴシック"/>
                </a:rPr>
                <a:t>MCLK</a:t>
              </a:r>
            </a:p>
          </p:txBody>
        </p:sp>
        <p:sp>
          <p:nvSpPr>
            <p:cNvPr id="56325" name="Text Box 169"/>
            <p:cNvSpPr txBox="1">
              <a:spLocks noChangeArrowheads="1"/>
            </p:cNvSpPr>
            <p:nvPr/>
          </p:nvSpPr>
          <p:spPr bwMode="auto">
            <a:xfrm>
              <a:off x="1728" y="9000"/>
              <a:ext cx="1368" cy="432"/>
            </a:xfrm>
            <a:prstGeom prst="rect">
              <a:avLst/>
            </a:prstGeom>
            <a:noFill/>
            <a:ln w="9525">
              <a:noFill/>
              <a:miter lim="800000"/>
              <a:headEnd/>
              <a:tailEnd/>
            </a:ln>
          </p:spPr>
          <p:txBody>
            <a:bodyPr/>
            <a:lstStyle/>
            <a:p>
              <a:pPr algn="r" defTabSz="914400"/>
              <a:r>
                <a:rPr lang="en-US" sz="1200">
                  <a:latin typeface="Times New Roman" pitchFamily="18" charset="0"/>
                  <a:ea typeface="ＭＳ Ｐゴシック"/>
                  <a:cs typeface="ＭＳ Ｐゴシック"/>
                </a:rPr>
                <a:t>FSYNC</a:t>
              </a:r>
            </a:p>
          </p:txBody>
        </p:sp>
        <p:sp>
          <p:nvSpPr>
            <p:cNvPr id="56326" name="Text Box 170"/>
            <p:cNvSpPr txBox="1">
              <a:spLocks noChangeArrowheads="1"/>
            </p:cNvSpPr>
            <p:nvPr/>
          </p:nvSpPr>
          <p:spPr bwMode="auto">
            <a:xfrm>
              <a:off x="1440" y="9792"/>
              <a:ext cx="1656" cy="432"/>
            </a:xfrm>
            <a:prstGeom prst="rect">
              <a:avLst/>
            </a:prstGeom>
            <a:noFill/>
            <a:ln w="9525">
              <a:noFill/>
              <a:miter lim="800000"/>
              <a:headEnd/>
              <a:tailEnd/>
            </a:ln>
          </p:spPr>
          <p:txBody>
            <a:bodyPr/>
            <a:lstStyle/>
            <a:p>
              <a:pPr algn="r" defTabSz="914400"/>
              <a:r>
                <a:rPr lang="en-US" sz="1200">
                  <a:latin typeface="Times New Roman" pitchFamily="18" charset="0"/>
                  <a:ea typeface="ＭＳ Ｐゴシック"/>
                  <a:cs typeface="ＭＳ Ｐゴシック"/>
                </a:rPr>
                <a:t>DAC7-DAC0</a:t>
              </a:r>
            </a:p>
          </p:txBody>
        </p:sp>
        <p:sp>
          <p:nvSpPr>
            <p:cNvPr id="56327" name="Text Box 171"/>
            <p:cNvSpPr txBox="1">
              <a:spLocks noChangeArrowheads="1"/>
            </p:cNvSpPr>
            <p:nvPr/>
          </p:nvSpPr>
          <p:spPr bwMode="auto">
            <a:xfrm>
              <a:off x="1440" y="10800"/>
              <a:ext cx="1656" cy="432"/>
            </a:xfrm>
            <a:prstGeom prst="rect">
              <a:avLst/>
            </a:prstGeom>
            <a:noFill/>
            <a:ln w="9525">
              <a:noFill/>
              <a:miter lim="800000"/>
              <a:headEnd/>
              <a:tailEnd/>
            </a:ln>
          </p:spPr>
          <p:txBody>
            <a:bodyPr/>
            <a:lstStyle/>
            <a:p>
              <a:pPr algn="r" defTabSz="914400"/>
              <a:r>
                <a:rPr lang="en-US" sz="1200">
                  <a:latin typeface="Times New Roman" pitchFamily="18" charset="0"/>
                  <a:ea typeface="ＭＳ Ｐゴシック"/>
                  <a:cs typeface="ＭＳ Ｐゴシック"/>
                </a:rPr>
                <a:t>ADC7-ADC0</a:t>
              </a:r>
            </a:p>
          </p:txBody>
        </p:sp>
        <p:sp>
          <p:nvSpPr>
            <p:cNvPr id="56328" name="Text Box 172"/>
            <p:cNvSpPr txBox="1">
              <a:spLocks noChangeArrowheads="1"/>
            </p:cNvSpPr>
            <p:nvPr/>
          </p:nvSpPr>
          <p:spPr bwMode="auto">
            <a:xfrm>
              <a:off x="1944" y="10224"/>
              <a:ext cx="2160" cy="432"/>
            </a:xfrm>
            <a:prstGeom prst="rect">
              <a:avLst/>
            </a:prstGeom>
            <a:noFill/>
            <a:ln w="9525">
              <a:noFill/>
              <a:miter lim="800000"/>
              <a:headEnd/>
              <a:tailEnd/>
            </a:ln>
          </p:spPr>
          <p:txBody>
            <a:bodyPr/>
            <a:lstStyle/>
            <a:p>
              <a:pPr algn="ctr" defTabSz="914400"/>
              <a:r>
                <a:rPr lang="en-US" sz="1200">
                  <a:latin typeface="Times New Roman" pitchFamily="18" charset="0"/>
                  <a:ea typeface="ＭＳ Ｐゴシック"/>
                  <a:cs typeface="ＭＳ Ｐゴシック"/>
                </a:rPr>
                <a:t>DAC sample 1</a:t>
              </a:r>
            </a:p>
          </p:txBody>
        </p:sp>
        <p:sp>
          <p:nvSpPr>
            <p:cNvPr id="56329" name="Text Box 173"/>
            <p:cNvSpPr txBox="1">
              <a:spLocks noChangeArrowheads="1"/>
            </p:cNvSpPr>
            <p:nvPr/>
          </p:nvSpPr>
          <p:spPr bwMode="auto">
            <a:xfrm>
              <a:off x="6480" y="10224"/>
              <a:ext cx="2088" cy="432"/>
            </a:xfrm>
            <a:prstGeom prst="rect">
              <a:avLst/>
            </a:prstGeom>
            <a:noFill/>
            <a:ln w="9525">
              <a:noFill/>
              <a:miter lim="800000"/>
              <a:headEnd/>
              <a:tailEnd/>
            </a:ln>
          </p:spPr>
          <p:txBody>
            <a:bodyPr/>
            <a:lstStyle/>
            <a:p>
              <a:pPr algn="ctr" defTabSz="914400"/>
              <a:r>
                <a:rPr lang="en-US" sz="1200">
                  <a:latin typeface="Times New Roman" pitchFamily="18" charset="0"/>
                  <a:ea typeface="ＭＳ Ｐゴシック"/>
                  <a:cs typeface="ＭＳ Ｐゴシック"/>
                </a:rPr>
                <a:t>DAC sample 2</a:t>
              </a:r>
            </a:p>
          </p:txBody>
        </p:sp>
        <p:sp>
          <p:nvSpPr>
            <p:cNvPr id="56330" name="Text Box 174"/>
            <p:cNvSpPr txBox="1">
              <a:spLocks noChangeArrowheads="1"/>
            </p:cNvSpPr>
            <p:nvPr/>
          </p:nvSpPr>
          <p:spPr bwMode="auto">
            <a:xfrm>
              <a:off x="3024" y="11304"/>
              <a:ext cx="2088" cy="432"/>
            </a:xfrm>
            <a:prstGeom prst="rect">
              <a:avLst/>
            </a:prstGeom>
            <a:noFill/>
            <a:ln w="9525">
              <a:noFill/>
              <a:miter lim="800000"/>
              <a:headEnd/>
              <a:tailEnd/>
            </a:ln>
          </p:spPr>
          <p:txBody>
            <a:bodyPr/>
            <a:lstStyle/>
            <a:p>
              <a:pPr algn="ctr" defTabSz="914400"/>
              <a:r>
                <a:rPr lang="en-US" sz="1200">
                  <a:latin typeface="Times New Roman" pitchFamily="18" charset="0"/>
                  <a:ea typeface="ＭＳ Ｐゴシック"/>
                  <a:cs typeface="ＭＳ Ｐゴシック"/>
                </a:rPr>
                <a:t>ADC sample 1</a:t>
              </a:r>
            </a:p>
          </p:txBody>
        </p:sp>
        <p:sp>
          <p:nvSpPr>
            <p:cNvPr id="56331" name="Text Box 175"/>
            <p:cNvSpPr txBox="1">
              <a:spLocks noChangeArrowheads="1"/>
            </p:cNvSpPr>
            <p:nvPr/>
          </p:nvSpPr>
          <p:spPr bwMode="auto">
            <a:xfrm>
              <a:off x="6696" y="11304"/>
              <a:ext cx="2304" cy="432"/>
            </a:xfrm>
            <a:prstGeom prst="rect">
              <a:avLst/>
            </a:prstGeom>
            <a:noFill/>
            <a:ln w="9525">
              <a:noFill/>
              <a:miter lim="800000"/>
              <a:headEnd/>
              <a:tailEnd/>
            </a:ln>
          </p:spPr>
          <p:txBody>
            <a:bodyPr/>
            <a:lstStyle/>
            <a:p>
              <a:pPr algn="ctr" defTabSz="914400"/>
              <a:r>
                <a:rPr lang="en-US" sz="1200">
                  <a:latin typeface="Times New Roman" pitchFamily="18" charset="0"/>
                  <a:ea typeface="ＭＳ Ｐゴシック"/>
                  <a:cs typeface="ＭＳ Ｐゴシック"/>
                </a:rPr>
                <a:t>ADC sample 2</a:t>
              </a:r>
            </a:p>
          </p:txBody>
        </p:sp>
        <p:sp>
          <p:nvSpPr>
            <p:cNvPr id="56332" name="Text Box 176"/>
            <p:cNvSpPr txBox="1">
              <a:spLocks noChangeArrowheads="1"/>
            </p:cNvSpPr>
            <p:nvPr/>
          </p:nvSpPr>
          <p:spPr bwMode="auto">
            <a:xfrm>
              <a:off x="3600" y="9000"/>
              <a:ext cx="3312" cy="720"/>
            </a:xfrm>
            <a:prstGeom prst="rect">
              <a:avLst/>
            </a:prstGeom>
            <a:noFill/>
            <a:ln w="9525">
              <a:noFill/>
              <a:miter lim="800000"/>
              <a:headEnd/>
              <a:tailEnd/>
            </a:ln>
          </p:spPr>
          <p:txBody>
            <a:bodyPr/>
            <a:lstStyle/>
            <a:p>
              <a:pPr algn="ctr" defTabSz="914400"/>
              <a:r>
                <a:rPr lang="en-US" sz="1200">
                  <a:latin typeface="Times New Roman" pitchFamily="18" charset="0"/>
                  <a:ea typeface="ＭＳ Ｐゴシック"/>
                  <a:cs typeface="ＭＳ Ｐゴシック"/>
                </a:rPr>
                <a:t>16 master clocks </a:t>
              </a:r>
            </a:p>
            <a:p>
              <a:pPr algn="ctr" defTabSz="914400"/>
              <a:r>
                <a:rPr lang="en-US" sz="1200">
                  <a:latin typeface="Times New Roman" pitchFamily="18" charset="0"/>
                  <a:ea typeface="ＭＳ Ｐゴシック"/>
                  <a:cs typeface="ＭＳ Ｐゴシック"/>
                </a:rPr>
                <a:t>between frame syncs</a:t>
              </a:r>
            </a:p>
          </p:txBody>
        </p:sp>
        <p:sp>
          <p:nvSpPr>
            <p:cNvPr id="56333" name="Line 177"/>
            <p:cNvSpPr>
              <a:spLocks noChangeShapeType="1"/>
            </p:cNvSpPr>
            <p:nvPr/>
          </p:nvSpPr>
          <p:spPr bwMode="auto">
            <a:xfrm flipH="1">
              <a:off x="3402" y="9216"/>
              <a:ext cx="774" cy="0"/>
            </a:xfrm>
            <a:prstGeom prst="line">
              <a:avLst/>
            </a:prstGeom>
            <a:noFill/>
            <a:ln w="9525">
              <a:solidFill>
                <a:srgbClr val="000000"/>
              </a:solidFill>
              <a:round/>
              <a:headEnd/>
              <a:tailEnd type="triangle" w="med" len="med"/>
            </a:ln>
          </p:spPr>
          <p:txBody>
            <a:bodyPr/>
            <a:lstStyle/>
            <a:p>
              <a:endParaRPr lang="en-US"/>
            </a:p>
          </p:txBody>
        </p:sp>
        <p:sp>
          <p:nvSpPr>
            <p:cNvPr id="56334" name="Line 178"/>
            <p:cNvSpPr>
              <a:spLocks noChangeShapeType="1"/>
            </p:cNvSpPr>
            <p:nvPr/>
          </p:nvSpPr>
          <p:spPr bwMode="auto">
            <a:xfrm>
              <a:off x="6336" y="9216"/>
              <a:ext cx="810" cy="0"/>
            </a:xfrm>
            <a:prstGeom prst="line">
              <a:avLst/>
            </a:prstGeom>
            <a:noFill/>
            <a:ln w="9525">
              <a:solidFill>
                <a:srgbClr val="000000"/>
              </a:solidFill>
              <a:round/>
              <a:headEnd/>
              <a:tailEnd type="triangle" w="med" len="med"/>
            </a:ln>
          </p:spPr>
          <p:txBody>
            <a:bodyPr/>
            <a:lstStyle/>
            <a:p>
              <a:endParaRPr lang="en-US"/>
            </a:p>
          </p:txBody>
        </p:sp>
        <p:sp>
          <p:nvSpPr>
            <p:cNvPr id="56335" name="Line 179"/>
            <p:cNvSpPr>
              <a:spLocks noChangeShapeType="1"/>
            </p:cNvSpPr>
            <p:nvPr/>
          </p:nvSpPr>
          <p:spPr bwMode="auto">
            <a:xfrm flipH="1">
              <a:off x="3987" y="7920"/>
              <a:ext cx="2" cy="2736"/>
            </a:xfrm>
            <a:prstGeom prst="line">
              <a:avLst/>
            </a:prstGeom>
            <a:noFill/>
            <a:ln w="9525">
              <a:solidFill>
                <a:srgbClr val="000000"/>
              </a:solidFill>
              <a:prstDash val="dash"/>
              <a:round/>
              <a:headEnd/>
              <a:tailEnd/>
            </a:ln>
          </p:spPr>
          <p:txBody>
            <a:bodyPr/>
            <a:lstStyle/>
            <a:p>
              <a:endParaRPr lang="en-US"/>
            </a:p>
          </p:txBody>
        </p:sp>
        <p:sp>
          <p:nvSpPr>
            <p:cNvPr id="56336" name="Line 180"/>
            <p:cNvSpPr>
              <a:spLocks noChangeShapeType="1"/>
            </p:cNvSpPr>
            <p:nvPr/>
          </p:nvSpPr>
          <p:spPr bwMode="auto">
            <a:xfrm>
              <a:off x="3744" y="7920"/>
              <a:ext cx="0" cy="1728"/>
            </a:xfrm>
            <a:prstGeom prst="line">
              <a:avLst/>
            </a:prstGeom>
            <a:noFill/>
            <a:ln w="9525">
              <a:solidFill>
                <a:srgbClr val="000000"/>
              </a:solidFill>
              <a:prstDash val="dash"/>
              <a:round/>
              <a:headEnd/>
              <a:tailEnd/>
            </a:ln>
          </p:spPr>
          <p:txBody>
            <a:bodyPr/>
            <a:lstStyle/>
            <a:p>
              <a:endParaRPr lang="en-US"/>
            </a:p>
          </p:txBody>
        </p:sp>
      </p:grpSp>
      <p:sp>
        <p:nvSpPr>
          <p:cNvPr id="2" name="Title 1"/>
          <p:cNvSpPr>
            <a:spLocks noGrp="1"/>
          </p:cNvSpPr>
          <p:nvPr>
            <p:ph type="title"/>
          </p:nvPr>
        </p:nvSpPr>
        <p:spPr>
          <a:xfrm>
            <a:off x="828346" y="814844"/>
            <a:ext cx="7772400" cy="762000"/>
          </a:xfrm>
        </p:spPr>
        <p:txBody>
          <a:bodyPr/>
          <a:lstStyle/>
          <a:p>
            <a:r>
              <a:rPr lang="en-US" sz="2400" dirty="0" smtClean="0"/>
              <a:t>Sampling frame timing diagram</a:t>
            </a:r>
            <a:endParaRPr lang="en-US" sz="2400" dirty="0"/>
          </a:p>
        </p:txBody>
      </p:sp>
    </p:spTree>
    <p:extLst>
      <p:ext uri="{BB962C8B-B14F-4D97-AF65-F5344CB8AC3E}">
        <p14:creationId xmlns:p14="http://schemas.microsoft.com/office/powerpoint/2010/main" val="470408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5" name="Picture 3"/>
          <p:cNvPicPr>
            <a:picLocks noChangeAspect="1" noChangeArrowheads="1"/>
          </p:cNvPicPr>
          <p:nvPr/>
        </p:nvPicPr>
        <p:blipFill>
          <a:blip r:embed="rId2"/>
          <a:srcRect/>
          <a:stretch>
            <a:fillRect/>
          </a:stretch>
        </p:blipFill>
        <p:spPr bwMode="auto">
          <a:xfrm>
            <a:off x="835025" y="671513"/>
            <a:ext cx="7437438" cy="4814887"/>
          </a:xfrm>
          <a:prstGeom prst="rect">
            <a:avLst/>
          </a:prstGeom>
          <a:noFill/>
          <a:ln w="9525">
            <a:noFill/>
            <a:miter lim="800000"/>
            <a:headEnd/>
            <a:tailEnd/>
          </a:ln>
          <a:effectLst/>
        </p:spPr>
      </p:pic>
    </p:spTree>
    <p:extLst>
      <p:ext uri="{BB962C8B-B14F-4D97-AF65-F5344CB8AC3E}">
        <p14:creationId xmlns:p14="http://schemas.microsoft.com/office/powerpoint/2010/main" val="3787550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Group 22"/>
          <p:cNvGrpSpPr>
            <a:grpSpLocks/>
          </p:cNvGrpSpPr>
          <p:nvPr/>
        </p:nvGrpSpPr>
        <p:grpSpPr bwMode="auto">
          <a:xfrm>
            <a:off x="1143208" y="883587"/>
            <a:ext cx="7461146" cy="4902616"/>
            <a:chOff x="824" y="1312"/>
            <a:chExt cx="3600" cy="1699"/>
          </a:xfrm>
        </p:grpSpPr>
        <p:sp>
          <p:nvSpPr>
            <p:cNvPr id="42" name="Text Box 3"/>
            <p:cNvSpPr txBox="1">
              <a:spLocks noChangeArrowheads="1"/>
            </p:cNvSpPr>
            <p:nvPr/>
          </p:nvSpPr>
          <p:spPr bwMode="auto">
            <a:xfrm>
              <a:off x="939" y="1802"/>
              <a:ext cx="634" cy="518"/>
            </a:xfrm>
            <a:prstGeom prst="rect">
              <a:avLst/>
            </a:prstGeom>
            <a:noFill/>
            <a:ln w="9525">
              <a:noFill/>
              <a:miter lim="800000"/>
              <a:headEnd/>
              <a:tailEnd/>
            </a:ln>
          </p:spPr>
          <p:txBody>
            <a:bodyPr/>
            <a:lstStyle/>
            <a:p>
              <a:pPr algn="ctr" defTabSz="457200" eaLnBrk="1" hangingPunct="1"/>
              <a:r>
                <a:rPr lang="en-US" sz="1800" b="1">
                  <a:solidFill>
                    <a:prstClr val="black"/>
                  </a:solidFill>
                  <a:latin typeface="Courier New" pitchFamily="49" charset="0"/>
                  <a:ea typeface="MS PGothic" pitchFamily="34" charset="-128"/>
                </a:rPr>
                <a:t>00000001</a:t>
              </a:r>
            </a:p>
            <a:p>
              <a:pPr algn="ctr" defTabSz="457200" eaLnBrk="1" hangingPunct="1"/>
              <a:r>
                <a:rPr lang="en-US" sz="1800" b="1">
                  <a:solidFill>
                    <a:prstClr val="black"/>
                  </a:solidFill>
                  <a:latin typeface="Courier New" pitchFamily="49" charset="0"/>
                  <a:ea typeface="MS PGothic" pitchFamily="34" charset="-128"/>
                </a:rPr>
                <a:t>00000010</a:t>
              </a:r>
            </a:p>
            <a:p>
              <a:pPr algn="ctr" defTabSz="457200" eaLnBrk="1" hangingPunct="1"/>
              <a:r>
                <a:rPr lang="en-US" sz="1800" b="1">
                  <a:solidFill>
                    <a:prstClr val="black"/>
                  </a:solidFill>
                  <a:latin typeface="Courier New" pitchFamily="49" charset="0"/>
                  <a:ea typeface="MS PGothic" pitchFamily="34" charset="-128"/>
                </a:rPr>
                <a:t>00000011</a:t>
              </a:r>
              <a:endParaRPr lang="en-US" sz="1800">
                <a:solidFill>
                  <a:prstClr val="black"/>
                </a:solidFill>
                <a:latin typeface="Courier New" pitchFamily="49" charset="0"/>
                <a:ea typeface="MS PGothic" pitchFamily="34" charset="-128"/>
              </a:endParaRPr>
            </a:p>
            <a:p>
              <a:pPr algn="ctr" defTabSz="457200" eaLnBrk="1" hangingPunct="1"/>
              <a:r>
                <a:rPr lang="en-US" sz="1800">
                  <a:solidFill>
                    <a:prstClr val="black"/>
                  </a:solidFill>
                  <a:latin typeface="Courier New" pitchFamily="49" charset="0"/>
                  <a:ea typeface="MS PGothic" pitchFamily="34" charset="-128"/>
                </a:rPr>
                <a:t>…</a:t>
              </a:r>
            </a:p>
          </p:txBody>
        </p:sp>
        <p:sp>
          <p:nvSpPr>
            <p:cNvPr id="43" name="Text Box 4"/>
            <p:cNvSpPr txBox="1">
              <a:spLocks noChangeArrowheads="1"/>
            </p:cNvSpPr>
            <p:nvPr/>
          </p:nvSpPr>
          <p:spPr bwMode="auto">
            <a:xfrm>
              <a:off x="1717" y="1802"/>
              <a:ext cx="1584" cy="518"/>
            </a:xfrm>
            <a:prstGeom prst="rect">
              <a:avLst/>
            </a:prstGeom>
            <a:noFill/>
            <a:ln w="9525">
              <a:noFill/>
              <a:miter lim="800000"/>
              <a:headEnd/>
              <a:tailEnd/>
            </a:ln>
          </p:spPr>
          <p:txBody>
            <a:bodyPr/>
            <a:lstStyle/>
            <a:p>
              <a:pPr defTabSz="457200" eaLnBrk="1" hangingPunct="1"/>
              <a:r>
                <a:rPr lang="en-US" sz="1800" dirty="0">
                  <a:solidFill>
                    <a:prstClr val="black"/>
                  </a:solidFill>
                  <a:latin typeface="Courier New" pitchFamily="49" charset="0"/>
                  <a:ea typeface="MS PGothic" pitchFamily="34" charset="-128"/>
                </a:rPr>
                <a:t>00000000 00  LABEL:LOOP1</a:t>
              </a:r>
            </a:p>
            <a:p>
              <a:pPr defTabSz="457200" eaLnBrk="1" hangingPunct="1"/>
              <a:r>
                <a:rPr lang="en-US" sz="1800" dirty="0">
                  <a:solidFill>
                    <a:prstClr val="black"/>
                  </a:solidFill>
                  <a:latin typeface="Courier New" pitchFamily="49" charset="0"/>
                  <a:ea typeface="MS PGothic" pitchFamily="34" charset="-128"/>
                </a:rPr>
                <a:t>WWWWWWWW 10  SEND</a:t>
              </a:r>
            </a:p>
            <a:p>
              <a:pPr defTabSz="457200" eaLnBrk="1" hangingPunct="1"/>
              <a:r>
                <a:rPr lang="en-US" sz="1800" dirty="0">
                  <a:solidFill>
                    <a:prstClr val="black"/>
                  </a:solidFill>
                  <a:latin typeface="Courier New" pitchFamily="49" charset="0"/>
                  <a:ea typeface="MS PGothic" pitchFamily="34" charset="-128"/>
                </a:rPr>
                <a:t>XXXXXXXX 01  JUMP LOOP1</a:t>
              </a:r>
            </a:p>
            <a:p>
              <a:pPr algn="ctr" defTabSz="457200" eaLnBrk="1" hangingPunct="1"/>
              <a:r>
                <a:rPr lang="en-US" sz="1800" dirty="0">
                  <a:solidFill>
                    <a:prstClr val="black"/>
                  </a:solidFill>
                  <a:latin typeface="Courier New" pitchFamily="49" charset="0"/>
                  <a:ea typeface="MS PGothic" pitchFamily="34" charset="-128"/>
                </a:rPr>
                <a:t>…</a:t>
              </a:r>
            </a:p>
            <a:p>
              <a:pPr algn="just" defTabSz="457200" eaLnBrk="1" hangingPunct="1"/>
              <a:endParaRPr lang="en-US" sz="1800" dirty="0">
                <a:solidFill>
                  <a:prstClr val="black"/>
                </a:solidFill>
                <a:latin typeface="Courier New" pitchFamily="49" charset="0"/>
                <a:ea typeface="MS PGothic" pitchFamily="34" charset="-128"/>
              </a:endParaRPr>
            </a:p>
          </p:txBody>
        </p:sp>
        <p:sp>
          <p:nvSpPr>
            <p:cNvPr id="44" name="Text Box 5"/>
            <p:cNvSpPr txBox="1">
              <a:spLocks noChangeArrowheads="1"/>
            </p:cNvSpPr>
            <p:nvPr/>
          </p:nvSpPr>
          <p:spPr bwMode="auto">
            <a:xfrm>
              <a:off x="3531" y="1802"/>
              <a:ext cx="893" cy="1209"/>
            </a:xfrm>
            <a:prstGeom prst="rect">
              <a:avLst/>
            </a:prstGeom>
            <a:noFill/>
            <a:ln w="9525">
              <a:noFill/>
              <a:miter lim="800000"/>
              <a:headEnd/>
              <a:tailEnd/>
            </a:ln>
          </p:spPr>
          <p:txBody>
            <a:bodyPr/>
            <a:lstStyle/>
            <a:p>
              <a:pPr algn="ctr" defTabSz="457200" eaLnBrk="1" hangingPunct="1"/>
              <a:r>
                <a:rPr lang="en-US" sz="1800">
                  <a:solidFill>
                    <a:prstClr val="black"/>
                  </a:solidFill>
                  <a:latin typeface="Courier New" pitchFamily="49" charset="0"/>
                  <a:ea typeface="MS PGothic" pitchFamily="34" charset="-128"/>
                </a:rPr>
                <a:t>00000000 00</a:t>
              </a:r>
            </a:p>
            <a:p>
              <a:pPr algn="ctr" defTabSz="457200" eaLnBrk="1" hangingPunct="1"/>
              <a:r>
                <a:rPr lang="en-US" sz="1800" b="1">
                  <a:solidFill>
                    <a:prstClr val="black"/>
                  </a:solidFill>
                  <a:latin typeface="Courier New" pitchFamily="49" charset="0"/>
                  <a:ea typeface="MS PGothic" pitchFamily="34" charset="-128"/>
                </a:rPr>
                <a:t>00000001</a:t>
              </a:r>
              <a:r>
                <a:rPr lang="en-US" sz="1800">
                  <a:solidFill>
                    <a:prstClr val="black"/>
                  </a:solidFill>
                  <a:latin typeface="Courier New" pitchFamily="49" charset="0"/>
                  <a:ea typeface="MS PGothic" pitchFamily="34" charset="-128"/>
                </a:rPr>
                <a:t> 10</a:t>
              </a:r>
            </a:p>
            <a:p>
              <a:pPr algn="ctr" defTabSz="457200" eaLnBrk="1" hangingPunct="1"/>
              <a:r>
                <a:rPr lang="en-US" sz="1800">
                  <a:solidFill>
                    <a:prstClr val="black"/>
                  </a:solidFill>
                  <a:latin typeface="Courier New" pitchFamily="49" charset="0"/>
                  <a:ea typeface="MS PGothic" pitchFamily="34" charset="-128"/>
                </a:rPr>
                <a:t>XXXXXXXX 01</a:t>
              </a:r>
            </a:p>
            <a:p>
              <a:pPr algn="ctr" defTabSz="457200" eaLnBrk="1" hangingPunct="1"/>
              <a:r>
                <a:rPr lang="en-US" sz="1800">
                  <a:solidFill>
                    <a:prstClr val="black"/>
                  </a:solidFill>
                  <a:latin typeface="Courier New" pitchFamily="49" charset="0"/>
                  <a:ea typeface="MS PGothic" pitchFamily="34" charset="-128"/>
                </a:rPr>
                <a:t>00000000 00</a:t>
              </a:r>
            </a:p>
            <a:p>
              <a:pPr algn="ctr" defTabSz="457200" eaLnBrk="1" hangingPunct="1"/>
              <a:r>
                <a:rPr lang="en-US" sz="1800" b="1">
                  <a:solidFill>
                    <a:prstClr val="black"/>
                  </a:solidFill>
                  <a:latin typeface="Courier New" pitchFamily="49" charset="0"/>
                  <a:ea typeface="MS PGothic" pitchFamily="34" charset="-128"/>
                </a:rPr>
                <a:t>00000010</a:t>
              </a:r>
              <a:r>
                <a:rPr lang="en-US" sz="1800">
                  <a:solidFill>
                    <a:prstClr val="black"/>
                  </a:solidFill>
                  <a:latin typeface="Courier New" pitchFamily="49" charset="0"/>
                  <a:ea typeface="MS PGothic" pitchFamily="34" charset="-128"/>
                </a:rPr>
                <a:t> 10</a:t>
              </a:r>
            </a:p>
            <a:p>
              <a:pPr algn="ctr" defTabSz="457200" eaLnBrk="1" hangingPunct="1"/>
              <a:r>
                <a:rPr lang="en-US" sz="1800">
                  <a:solidFill>
                    <a:prstClr val="black"/>
                  </a:solidFill>
                  <a:latin typeface="Courier New" pitchFamily="49" charset="0"/>
                  <a:ea typeface="MS PGothic" pitchFamily="34" charset="-128"/>
                </a:rPr>
                <a:t>XXXXXXXX 01</a:t>
              </a:r>
            </a:p>
            <a:p>
              <a:pPr algn="ctr" defTabSz="457200" eaLnBrk="1" hangingPunct="1"/>
              <a:r>
                <a:rPr lang="en-US" sz="1800">
                  <a:solidFill>
                    <a:prstClr val="black"/>
                  </a:solidFill>
                  <a:latin typeface="Courier New" pitchFamily="49" charset="0"/>
                  <a:ea typeface="MS PGothic" pitchFamily="34" charset="-128"/>
                </a:rPr>
                <a:t>00000000 00</a:t>
              </a:r>
            </a:p>
            <a:p>
              <a:pPr algn="ctr" defTabSz="457200" eaLnBrk="1" hangingPunct="1"/>
              <a:r>
                <a:rPr lang="en-US" sz="1800" b="1">
                  <a:solidFill>
                    <a:prstClr val="black"/>
                  </a:solidFill>
                  <a:latin typeface="Courier New" pitchFamily="49" charset="0"/>
                  <a:ea typeface="MS PGothic" pitchFamily="34" charset="-128"/>
                </a:rPr>
                <a:t>00000011</a:t>
              </a:r>
              <a:r>
                <a:rPr lang="en-US" sz="1800">
                  <a:solidFill>
                    <a:prstClr val="black"/>
                  </a:solidFill>
                  <a:latin typeface="Courier New" pitchFamily="49" charset="0"/>
                  <a:ea typeface="MS PGothic" pitchFamily="34" charset="-128"/>
                </a:rPr>
                <a:t> 10</a:t>
              </a:r>
            </a:p>
            <a:p>
              <a:pPr algn="ctr" defTabSz="457200" eaLnBrk="1" hangingPunct="1"/>
              <a:r>
                <a:rPr lang="en-US" sz="1800">
                  <a:solidFill>
                    <a:prstClr val="black"/>
                  </a:solidFill>
                  <a:latin typeface="Courier New" pitchFamily="49" charset="0"/>
                  <a:ea typeface="MS PGothic" pitchFamily="34" charset="-128"/>
                </a:rPr>
                <a:t>XXXXXXXX 01</a:t>
              </a:r>
            </a:p>
            <a:p>
              <a:pPr algn="ctr" defTabSz="457200" eaLnBrk="1" hangingPunct="1"/>
              <a:r>
                <a:rPr lang="en-US" sz="1800">
                  <a:solidFill>
                    <a:prstClr val="black"/>
                  </a:solidFill>
                  <a:latin typeface="Courier New" pitchFamily="49" charset="0"/>
                  <a:ea typeface="MS PGothic" pitchFamily="34" charset="-128"/>
                </a:rPr>
                <a:t>…</a:t>
              </a:r>
            </a:p>
          </p:txBody>
        </p:sp>
        <p:sp>
          <p:nvSpPr>
            <p:cNvPr id="45" name="AutoShape 6"/>
            <p:cNvSpPr>
              <a:spLocks/>
            </p:cNvSpPr>
            <p:nvPr/>
          </p:nvSpPr>
          <p:spPr bwMode="auto">
            <a:xfrm rot="5400000">
              <a:off x="2408" y="938"/>
              <a:ext cx="115" cy="1440"/>
            </a:xfrm>
            <a:prstGeom prst="leftBrace">
              <a:avLst>
                <a:gd name="adj1" fmla="val 104348"/>
                <a:gd name="adj2" fmla="val 50000"/>
              </a:avLst>
            </a:prstGeom>
            <a:noFill/>
            <a:ln w="9525">
              <a:solidFill>
                <a:srgbClr val="000000"/>
              </a:solidFill>
              <a:round/>
              <a:headEnd/>
              <a:tailEnd/>
            </a:ln>
          </p:spPr>
          <p:txBody>
            <a:bodyPr rot="10800000" vert="eaVert"/>
            <a:lstStyle/>
            <a:p>
              <a:pPr defTabSz="457200" eaLnBrk="1" hangingPunct="1"/>
              <a:endParaRPr lang="en-US" sz="1800">
                <a:solidFill>
                  <a:prstClr val="black"/>
                </a:solidFill>
                <a:latin typeface="Calibri" pitchFamily="34" charset="0"/>
              </a:endParaRPr>
            </a:p>
          </p:txBody>
        </p:sp>
        <p:sp>
          <p:nvSpPr>
            <p:cNvPr id="46" name="Line 7"/>
            <p:cNvSpPr>
              <a:spLocks noChangeShapeType="1"/>
            </p:cNvSpPr>
            <p:nvPr/>
          </p:nvSpPr>
          <p:spPr bwMode="auto">
            <a:xfrm flipH="1" flipV="1">
              <a:off x="1515" y="1888"/>
              <a:ext cx="231" cy="86"/>
            </a:xfrm>
            <a:prstGeom prst="line">
              <a:avLst/>
            </a:prstGeom>
            <a:noFill/>
            <a:ln w="9525">
              <a:solidFill>
                <a:srgbClr val="000000"/>
              </a:solidFill>
              <a:round/>
              <a:headEnd/>
              <a:tailEnd/>
            </a:ln>
          </p:spPr>
          <p:txBody>
            <a:bodyPr/>
            <a:lstStyle/>
            <a:p>
              <a:pPr defTabSz="457200" eaLnBrk="1" hangingPunct="1"/>
              <a:endParaRPr lang="en-US" sz="1800">
                <a:solidFill>
                  <a:prstClr val="black"/>
                </a:solidFill>
                <a:latin typeface="Arial" charset="0"/>
              </a:endParaRPr>
            </a:p>
          </p:txBody>
        </p:sp>
        <p:sp>
          <p:nvSpPr>
            <p:cNvPr id="47" name="Line 8"/>
            <p:cNvSpPr>
              <a:spLocks noChangeShapeType="1"/>
            </p:cNvSpPr>
            <p:nvPr/>
          </p:nvSpPr>
          <p:spPr bwMode="auto">
            <a:xfrm flipH="1">
              <a:off x="1515" y="1974"/>
              <a:ext cx="231" cy="116"/>
            </a:xfrm>
            <a:prstGeom prst="line">
              <a:avLst/>
            </a:prstGeom>
            <a:noFill/>
            <a:ln w="9525">
              <a:solidFill>
                <a:srgbClr val="000000"/>
              </a:solidFill>
              <a:round/>
              <a:headEnd/>
              <a:tailEnd/>
            </a:ln>
          </p:spPr>
          <p:txBody>
            <a:bodyPr/>
            <a:lstStyle/>
            <a:p>
              <a:pPr defTabSz="457200" eaLnBrk="1" hangingPunct="1"/>
              <a:endParaRPr lang="en-US" sz="1800">
                <a:solidFill>
                  <a:prstClr val="black"/>
                </a:solidFill>
                <a:latin typeface="Arial" charset="0"/>
              </a:endParaRPr>
            </a:p>
          </p:txBody>
        </p:sp>
        <p:sp>
          <p:nvSpPr>
            <p:cNvPr id="48" name="Line 9"/>
            <p:cNvSpPr>
              <a:spLocks noChangeShapeType="1"/>
            </p:cNvSpPr>
            <p:nvPr/>
          </p:nvSpPr>
          <p:spPr bwMode="auto">
            <a:xfrm flipH="1" flipV="1">
              <a:off x="1515" y="1974"/>
              <a:ext cx="231" cy="0"/>
            </a:xfrm>
            <a:prstGeom prst="line">
              <a:avLst/>
            </a:prstGeom>
            <a:noFill/>
            <a:ln w="9525">
              <a:solidFill>
                <a:srgbClr val="000000"/>
              </a:solidFill>
              <a:round/>
              <a:headEnd/>
              <a:tailEnd/>
            </a:ln>
          </p:spPr>
          <p:txBody>
            <a:bodyPr/>
            <a:lstStyle/>
            <a:p>
              <a:pPr defTabSz="457200" eaLnBrk="1" hangingPunct="1"/>
              <a:endParaRPr lang="en-US" sz="1800">
                <a:solidFill>
                  <a:prstClr val="black"/>
                </a:solidFill>
                <a:latin typeface="Arial" charset="0"/>
              </a:endParaRPr>
            </a:p>
          </p:txBody>
        </p:sp>
        <p:sp>
          <p:nvSpPr>
            <p:cNvPr id="49" name="Line 10"/>
            <p:cNvSpPr>
              <a:spLocks noChangeShapeType="1"/>
            </p:cNvSpPr>
            <p:nvPr/>
          </p:nvSpPr>
          <p:spPr bwMode="auto">
            <a:xfrm>
              <a:off x="2840" y="1974"/>
              <a:ext cx="778" cy="0"/>
            </a:xfrm>
            <a:prstGeom prst="line">
              <a:avLst/>
            </a:prstGeom>
            <a:noFill/>
            <a:ln w="9525">
              <a:solidFill>
                <a:srgbClr val="000000"/>
              </a:solidFill>
              <a:round/>
              <a:headEnd/>
              <a:tailEnd type="triangle" w="med" len="med"/>
            </a:ln>
          </p:spPr>
          <p:txBody>
            <a:bodyPr/>
            <a:lstStyle/>
            <a:p>
              <a:pPr defTabSz="457200" eaLnBrk="1" hangingPunct="1"/>
              <a:endParaRPr lang="en-US" sz="1800">
                <a:solidFill>
                  <a:prstClr val="black"/>
                </a:solidFill>
                <a:latin typeface="Arial" charset="0"/>
              </a:endParaRPr>
            </a:p>
          </p:txBody>
        </p:sp>
        <p:sp>
          <p:nvSpPr>
            <p:cNvPr id="50" name="Line 11"/>
            <p:cNvSpPr>
              <a:spLocks noChangeShapeType="1"/>
            </p:cNvSpPr>
            <p:nvPr/>
          </p:nvSpPr>
          <p:spPr bwMode="auto">
            <a:xfrm>
              <a:off x="3387" y="2291"/>
              <a:ext cx="231" cy="0"/>
            </a:xfrm>
            <a:prstGeom prst="line">
              <a:avLst/>
            </a:prstGeom>
            <a:noFill/>
            <a:ln w="9525">
              <a:solidFill>
                <a:srgbClr val="000000"/>
              </a:solidFill>
              <a:round/>
              <a:headEnd/>
              <a:tailEnd type="triangle" w="med" len="med"/>
            </a:ln>
          </p:spPr>
          <p:txBody>
            <a:bodyPr/>
            <a:lstStyle/>
            <a:p>
              <a:pPr defTabSz="457200" eaLnBrk="1" hangingPunct="1"/>
              <a:endParaRPr lang="en-US" sz="1800">
                <a:solidFill>
                  <a:prstClr val="black"/>
                </a:solidFill>
                <a:latin typeface="Arial" charset="0"/>
              </a:endParaRPr>
            </a:p>
          </p:txBody>
        </p:sp>
        <p:sp>
          <p:nvSpPr>
            <p:cNvPr id="51" name="Line 12"/>
            <p:cNvSpPr>
              <a:spLocks noChangeShapeType="1"/>
            </p:cNvSpPr>
            <p:nvPr/>
          </p:nvSpPr>
          <p:spPr bwMode="auto">
            <a:xfrm>
              <a:off x="3387" y="2579"/>
              <a:ext cx="231" cy="0"/>
            </a:xfrm>
            <a:prstGeom prst="line">
              <a:avLst/>
            </a:prstGeom>
            <a:noFill/>
            <a:ln w="9525">
              <a:solidFill>
                <a:srgbClr val="000000"/>
              </a:solidFill>
              <a:round/>
              <a:headEnd/>
              <a:tailEnd type="triangle" w="med" len="med"/>
            </a:ln>
          </p:spPr>
          <p:txBody>
            <a:bodyPr/>
            <a:lstStyle/>
            <a:p>
              <a:pPr defTabSz="457200" eaLnBrk="1" hangingPunct="1"/>
              <a:endParaRPr lang="en-US" sz="1800">
                <a:solidFill>
                  <a:prstClr val="black"/>
                </a:solidFill>
                <a:latin typeface="Arial" charset="0"/>
              </a:endParaRPr>
            </a:p>
          </p:txBody>
        </p:sp>
        <p:sp>
          <p:nvSpPr>
            <p:cNvPr id="52" name="Line 13"/>
            <p:cNvSpPr>
              <a:spLocks noChangeShapeType="1"/>
            </p:cNvSpPr>
            <p:nvPr/>
          </p:nvSpPr>
          <p:spPr bwMode="auto">
            <a:xfrm flipH="1" flipV="1">
              <a:off x="3214" y="1974"/>
              <a:ext cx="173" cy="605"/>
            </a:xfrm>
            <a:prstGeom prst="line">
              <a:avLst/>
            </a:prstGeom>
            <a:noFill/>
            <a:ln w="9525">
              <a:solidFill>
                <a:srgbClr val="000000"/>
              </a:solidFill>
              <a:round/>
              <a:headEnd/>
              <a:tailEnd/>
            </a:ln>
          </p:spPr>
          <p:txBody>
            <a:bodyPr/>
            <a:lstStyle/>
            <a:p>
              <a:pPr defTabSz="457200" eaLnBrk="1" hangingPunct="1"/>
              <a:endParaRPr lang="en-US" sz="1800">
                <a:solidFill>
                  <a:prstClr val="black"/>
                </a:solidFill>
                <a:latin typeface="Arial" charset="0"/>
              </a:endParaRPr>
            </a:p>
          </p:txBody>
        </p:sp>
        <p:sp>
          <p:nvSpPr>
            <p:cNvPr id="53" name="Line 14"/>
            <p:cNvSpPr>
              <a:spLocks noChangeShapeType="1"/>
            </p:cNvSpPr>
            <p:nvPr/>
          </p:nvSpPr>
          <p:spPr bwMode="auto">
            <a:xfrm flipH="1" flipV="1">
              <a:off x="3214" y="1974"/>
              <a:ext cx="173" cy="317"/>
            </a:xfrm>
            <a:prstGeom prst="line">
              <a:avLst/>
            </a:prstGeom>
            <a:noFill/>
            <a:ln w="9525">
              <a:solidFill>
                <a:srgbClr val="000000"/>
              </a:solidFill>
              <a:round/>
              <a:headEnd/>
              <a:tailEnd/>
            </a:ln>
          </p:spPr>
          <p:txBody>
            <a:bodyPr/>
            <a:lstStyle/>
            <a:p>
              <a:pPr defTabSz="457200" eaLnBrk="1" hangingPunct="1"/>
              <a:endParaRPr lang="en-US" sz="1800">
                <a:solidFill>
                  <a:prstClr val="black"/>
                </a:solidFill>
                <a:latin typeface="Arial" charset="0"/>
              </a:endParaRPr>
            </a:p>
          </p:txBody>
        </p:sp>
        <p:sp>
          <p:nvSpPr>
            <p:cNvPr id="54" name="Text Box 15"/>
            <p:cNvSpPr txBox="1">
              <a:spLocks noChangeArrowheads="1"/>
            </p:cNvSpPr>
            <p:nvPr/>
          </p:nvSpPr>
          <p:spPr bwMode="auto">
            <a:xfrm>
              <a:off x="824" y="1370"/>
              <a:ext cx="893" cy="403"/>
            </a:xfrm>
            <a:prstGeom prst="rect">
              <a:avLst/>
            </a:prstGeom>
            <a:noFill/>
            <a:ln w="9525">
              <a:noFill/>
              <a:miter lim="800000"/>
              <a:headEnd/>
              <a:tailEnd/>
            </a:ln>
          </p:spPr>
          <p:txBody>
            <a:bodyPr/>
            <a:lstStyle/>
            <a:p>
              <a:pPr algn="ctr" defTabSz="457200" eaLnBrk="1" hangingPunct="1"/>
              <a:r>
                <a:rPr lang="en-US" sz="1800" dirty="0">
                  <a:solidFill>
                    <a:prstClr val="black"/>
                  </a:solidFill>
                  <a:latin typeface="Arial" charset="0"/>
                  <a:ea typeface="MS PGothic" pitchFamily="34" charset="-128"/>
                </a:rPr>
                <a:t>Source memory</a:t>
              </a:r>
            </a:p>
            <a:p>
              <a:pPr algn="ctr" defTabSz="457200" eaLnBrk="1" hangingPunct="1"/>
              <a:r>
                <a:rPr lang="en-US" sz="1800" dirty="0">
                  <a:solidFill>
                    <a:prstClr val="black"/>
                  </a:solidFill>
                  <a:latin typeface="Arial" charset="0"/>
                  <a:ea typeface="MS PGothic" pitchFamily="34" charset="-128"/>
                </a:rPr>
                <a:t>waveform</a:t>
              </a:r>
            </a:p>
            <a:p>
              <a:pPr algn="ctr" defTabSz="457200" eaLnBrk="1" hangingPunct="1"/>
              <a:r>
                <a:rPr lang="en-US" sz="1800" dirty="0">
                  <a:solidFill>
                    <a:prstClr val="black"/>
                  </a:solidFill>
                  <a:latin typeface="Arial" charset="0"/>
                  <a:ea typeface="MS PGothic" pitchFamily="34" charset="-128"/>
                </a:rPr>
                <a:t>samples</a:t>
              </a:r>
            </a:p>
          </p:txBody>
        </p:sp>
        <p:sp>
          <p:nvSpPr>
            <p:cNvPr id="55" name="Text Box 16"/>
            <p:cNvSpPr txBox="1">
              <a:spLocks noChangeArrowheads="1"/>
            </p:cNvSpPr>
            <p:nvPr/>
          </p:nvSpPr>
          <p:spPr bwMode="auto">
            <a:xfrm>
              <a:off x="1861" y="1312"/>
              <a:ext cx="1209" cy="288"/>
            </a:xfrm>
            <a:prstGeom prst="rect">
              <a:avLst/>
            </a:prstGeom>
            <a:noFill/>
            <a:ln w="9525">
              <a:noFill/>
              <a:miter lim="800000"/>
              <a:headEnd/>
              <a:tailEnd/>
            </a:ln>
          </p:spPr>
          <p:txBody>
            <a:bodyPr/>
            <a:lstStyle/>
            <a:p>
              <a:pPr algn="ctr" defTabSz="457200" eaLnBrk="1" hangingPunct="1"/>
              <a:r>
                <a:rPr lang="en-US" sz="1800">
                  <a:solidFill>
                    <a:prstClr val="black"/>
                  </a:solidFill>
                  <a:latin typeface="Arial" charset="0"/>
                  <a:ea typeface="MS PGothic" pitchFamily="34" charset="-128"/>
                </a:rPr>
                <a:t>Digital pattern with repeating frame loop</a:t>
              </a:r>
            </a:p>
          </p:txBody>
        </p:sp>
        <p:sp>
          <p:nvSpPr>
            <p:cNvPr id="56" name="Text Box 17"/>
            <p:cNvSpPr txBox="1">
              <a:spLocks noChangeArrowheads="1"/>
            </p:cNvSpPr>
            <p:nvPr/>
          </p:nvSpPr>
          <p:spPr bwMode="auto">
            <a:xfrm>
              <a:off x="3502" y="1312"/>
              <a:ext cx="922" cy="432"/>
            </a:xfrm>
            <a:prstGeom prst="rect">
              <a:avLst/>
            </a:prstGeom>
            <a:noFill/>
            <a:ln w="9525">
              <a:noFill/>
              <a:miter lim="800000"/>
              <a:headEnd/>
              <a:tailEnd/>
            </a:ln>
          </p:spPr>
          <p:txBody>
            <a:bodyPr/>
            <a:lstStyle/>
            <a:p>
              <a:pPr algn="ctr" defTabSz="457200" eaLnBrk="1" hangingPunct="1"/>
              <a:r>
                <a:rPr lang="en-US" sz="1800">
                  <a:solidFill>
                    <a:prstClr val="black"/>
                  </a:solidFill>
                  <a:latin typeface="Arial" charset="0"/>
                  <a:ea typeface="MS PGothic" pitchFamily="34" charset="-128"/>
                </a:rPr>
                <a:t>Combined</a:t>
              </a:r>
            </a:p>
            <a:p>
              <a:pPr algn="ctr" defTabSz="457200" eaLnBrk="1" hangingPunct="1"/>
              <a:r>
                <a:rPr lang="en-US" sz="1800">
                  <a:solidFill>
                    <a:prstClr val="black"/>
                  </a:solidFill>
                  <a:latin typeface="Arial" charset="0"/>
                  <a:ea typeface="MS PGothic" pitchFamily="34" charset="-128"/>
                </a:rPr>
                <a:t>digital vectors</a:t>
              </a:r>
            </a:p>
            <a:p>
              <a:pPr algn="ctr" defTabSz="457200" eaLnBrk="1" hangingPunct="1"/>
              <a:r>
                <a:rPr lang="en-US" sz="1800">
                  <a:solidFill>
                    <a:prstClr val="black"/>
                  </a:solidFill>
                  <a:latin typeface="Arial" charset="0"/>
                  <a:ea typeface="MS PGothic" pitchFamily="34" charset="-128"/>
                </a:rPr>
                <a:t>(DUT stimulus)</a:t>
              </a:r>
            </a:p>
          </p:txBody>
        </p:sp>
        <p:sp>
          <p:nvSpPr>
            <p:cNvPr id="57" name="Rectangle 18"/>
            <p:cNvSpPr>
              <a:spLocks noChangeArrowheads="1"/>
            </p:cNvSpPr>
            <p:nvPr/>
          </p:nvSpPr>
          <p:spPr bwMode="auto">
            <a:xfrm>
              <a:off x="968" y="1802"/>
              <a:ext cx="634" cy="489"/>
            </a:xfrm>
            <a:prstGeom prst="rect">
              <a:avLst/>
            </a:prstGeom>
            <a:noFill/>
            <a:ln w="9525">
              <a:solidFill>
                <a:srgbClr val="000000"/>
              </a:solidFill>
              <a:prstDash val="dash"/>
              <a:miter lim="800000"/>
              <a:headEnd/>
              <a:tailEnd/>
            </a:ln>
          </p:spPr>
          <p:txBody>
            <a:bodyPr/>
            <a:lstStyle/>
            <a:p>
              <a:pPr defTabSz="457200" eaLnBrk="1" hangingPunct="1"/>
              <a:endParaRPr lang="en-US" sz="1800">
                <a:solidFill>
                  <a:prstClr val="black"/>
                </a:solidFill>
                <a:latin typeface="Calibri" pitchFamily="34" charset="0"/>
              </a:endParaRPr>
            </a:p>
          </p:txBody>
        </p:sp>
        <p:sp>
          <p:nvSpPr>
            <p:cNvPr id="58" name="Rectangle 19"/>
            <p:cNvSpPr>
              <a:spLocks noChangeArrowheads="1"/>
            </p:cNvSpPr>
            <p:nvPr/>
          </p:nvSpPr>
          <p:spPr bwMode="auto">
            <a:xfrm>
              <a:off x="1746" y="1802"/>
              <a:ext cx="1440" cy="489"/>
            </a:xfrm>
            <a:prstGeom prst="rect">
              <a:avLst/>
            </a:prstGeom>
            <a:noFill/>
            <a:ln w="9525">
              <a:solidFill>
                <a:srgbClr val="000000"/>
              </a:solidFill>
              <a:prstDash val="dash"/>
              <a:miter lim="800000"/>
              <a:headEnd/>
              <a:tailEnd/>
            </a:ln>
          </p:spPr>
          <p:txBody>
            <a:bodyPr/>
            <a:lstStyle/>
            <a:p>
              <a:pPr defTabSz="457200" eaLnBrk="1" hangingPunct="1"/>
              <a:endParaRPr lang="en-US" sz="1800">
                <a:solidFill>
                  <a:prstClr val="black"/>
                </a:solidFill>
                <a:latin typeface="Calibri" pitchFamily="34" charset="0"/>
              </a:endParaRPr>
            </a:p>
          </p:txBody>
        </p:sp>
        <p:sp>
          <p:nvSpPr>
            <p:cNvPr id="59" name="Rectangle 20"/>
            <p:cNvSpPr>
              <a:spLocks noChangeArrowheads="1"/>
            </p:cNvSpPr>
            <p:nvPr/>
          </p:nvSpPr>
          <p:spPr bwMode="auto">
            <a:xfrm>
              <a:off x="3502" y="1802"/>
              <a:ext cx="922" cy="1123"/>
            </a:xfrm>
            <a:prstGeom prst="rect">
              <a:avLst/>
            </a:prstGeom>
            <a:noFill/>
            <a:ln w="9525">
              <a:solidFill>
                <a:srgbClr val="000000"/>
              </a:solidFill>
              <a:prstDash val="dash"/>
              <a:miter lim="800000"/>
              <a:headEnd/>
              <a:tailEnd/>
            </a:ln>
          </p:spPr>
          <p:txBody>
            <a:bodyPr/>
            <a:lstStyle/>
            <a:p>
              <a:pPr defTabSz="457200" eaLnBrk="1" hangingPunct="1"/>
              <a:endParaRPr lang="en-US" sz="1800">
                <a:solidFill>
                  <a:prstClr val="black"/>
                </a:solidFill>
                <a:latin typeface="Calibri" pitchFamily="34" charset="0"/>
              </a:endParaRPr>
            </a:p>
          </p:txBody>
        </p:sp>
      </p:grpSp>
    </p:spTree>
    <p:extLst>
      <p:ext uri="{BB962C8B-B14F-4D97-AF65-F5344CB8AC3E}">
        <p14:creationId xmlns:p14="http://schemas.microsoft.com/office/powerpoint/2010/main" val="4208319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394" name="Group 2"/>
          <p:cNvGrpSpPr>
            <a:grpSpLocks/>
          </p:cNvGrpSpPr>
          <p:nvPr/>
        </p:nvGrpSpPr>
        <p:grpSpPr bwMode="auto">
          <a:xfrm>
            <a:off x="1595438" y="2106613"/>
            <a:ext cx="5851525" cy="2697162"/>
            <a:chOff x="1728" y="7560"/>
            <a:chExt cx="9216" cy="4248"/>
          </a:xfrm>
        </p:grpSpPr>
        <p:sp>
          <p:nvSpPr>
            <p:cNvPr id="59395" name="Text Box 3"/>
            <p:cNvSpPr txBox="1">
              <a:spLocks noChangeArrowheads="1"/>
            </p:cNvSpPr>
            <p:nvPr/>
          </p:nvSpPr>
          <p:spPr bwMode="auto">
            <a:xfrm>
              <a:off x="1944" y="8784"/>
              <a:ext cx="2232" cy="3024"/>
            </a:xfrm>
            <a:prstGeom prst="rect">
              <a:avLst/>
            </a:prstGeom>
            <a:noFill/>
            <a:ln w="9525">
              <a:noFill/>
              <a:miter lim="800000"/>
              <a:headEnd/>
              <a:tailEnd/>
            </a:ln>
          </p:spPr>
          <p:txBody>
            <a:bodyPr/>
            <a:lstStyle/>
            <a:p>
              <a:pPr algn="ctr" defTabSz="914400"/>
              <a:r>
                <a:rPr lang="en-US" sz="1200">
                  <a:latin typeface="Courier New" pitchFamily="49" charset="0"/>
                  <a:ea typeface="ＭＳ Ｐゴシック"/>
                  <a:cs typeface="ＭＳ Ｐゴシック"/>
                </a:rPr>
                <a:t>00000000 00</a:t>
              </a:r>
            </a:p>
            <a:p>
              <a:pPr algn="ctr" defTabSz="914400"/>
              <a:r>
                <a:rPr lang="en-US" sz="1200" b="1">
                  <a:latin typeface="Courier New" pitchFamily="49" charset="0"/>
                  <a:ea typeface="ＭＳ Ｐゴシック"/>
                  <a:cs typeface="ＭＳ Ｐゴシック"/>
                </a:rPr>
                <a:t>00100100</a:t>
              </a:r>
              <a:r>
                <a:rPr lang="en-US" sz="1200">
                  <a:latin typeface="Courier New" pitchFamily="49" charset="0"/>
                  <a:ea typeface="ＭＳ Ｐゴシック"/>
                  <a:cs typeface="ＭＳ Ｐゴシック"/>
                </a:rPr>
                <a:t> 10</a:t>
              </a:r>
            </a:p>
            <a:p>
              <a:pPr algn="ctr" defTabSz="914400"/>
              <a:r>
                <a:rPr lang="en-US" sz="1200">
                  <a:latin typeface="Courier New" pitchFamily="49" charset="0"/>
                  <a:ea typeface="ＭＳ Ｐゴシック"/>
                  <a:cs typeface="ＭＳ Ｐゴシック"/>
                </a:rPr>
                <a:t>11111111 01</a:t>
              </a:r>
            </a:p>
            <a:p>
              <a:pPr algn="ctr" defTabSz="914400"/>
              <a:r>
                <a:rPr lang="en-US" sz="1200">
                  <a:latin typeface="Courier New" pitchFamily="49" charset="0"/>
                  <a:ea typeface="ＭＳ Ｐゴシック"/>
                  <a:cs typeface="ＭＳ Ｐゴシック"/>
                </a:rPr>
                <a:t>00000000 00</a:t>
              </a:r>
            </a:p>
            <a:p>
              <a:pPr algn="ctr" defTabSz="914400"/>
              <a:r>
                <a:rPr lang="en-US" sz="1200" b="1">
                  <a:latin typeface="Courier New" pitchFamily="49" charset="0"/>
                  <a:ea typeface="ＭＳ Ｐゴシック"/>
                  <a:cs typeface="ＭＳ Ｐゴシック"/>
                </a:rPr>
                <a:t>10010010</a:t>
              </a:r>
              <a:r>
                <a:rPr lang="en-US" sz="1200">
                  <a:latin typeface="Courier New" pitchFamily="49" charset="0"/>
                  <a:ea typeface="ＭＳ Ｐゴシック"/>
                  <a:cs typeface="ＭＳ Ｐゴシック"/>
                </a:rPr>
                <a:t> 10</a:t>
              </a:r>
            </a:p>
            <a:p>
              <a:pPr algn="ctr" defTabSz="914400"/>
              <a:r>
                <a:rPr lang="en-US" sz="1200">
                  <a:latin typeface="Courier New" pitchFamily="49" charset="0"/>
                  <a:ea typeface="ＭＳ Ｐゴシック"/>
                  <a:cs typeface="ＭＳ Ｐゴシック"/>
                </a:rPr>
                <a:t>11111111 01</a:t>
              </a:r>
            </a:p>
            <a:p>
              <a:pPr algn="ctr" defTabSz="914400"/>
              <a:r>
                <a:rPr lang="en-US" sz="1200">
                  <a:latin typeface="Courier New" pitchFamily="49" charset="0"/>
                  <a:ea typeface="ＭＳ Ｐゴシック"/>
                  <a:cs typeface="ＭＳ Ｐゴシック"/>
                </a:rPr>
                <a:t>00000000 00</a:t>
              </a:r>
            </a:p>
            <a:p>
              <a:pPr algn="ctr" defTabSz="914400"/>
              <a:r>
                <a:rPr lang="en-US" sz="1200" b="1">
                  <a:latin typeface="Courier New" pitchFamily="49" charset="0"/>
                  <a:ea typeface="ＭＳ Ｐゴシック"/>
                  <a:cs typeface="ＭＳ Ｐゴシック"/>
                </a:rPr>
                <a:t>11101001</a:t>
              </a:r>
              <a:r>
                <a:rPr lang="en-US" sz="1200">
                  <a:latin typeface="Courier New" pitchFamily="49" charset="0"/>
                  <a:ea typeface="ＭＳ Ｐゴシック"/>
                  <a:cs typeface="ＭＳ Ｐゴシック"/>
                </a:rPr>
                <a:t> 10</a:t>
              </a:r>
            </a:p>
            <a:p>
              <a:pPr algn="ctr" defTabSz="914400"/>
              <a:r>
                <a:rPr lang="en-US" sz="1200">
                  <a:latin typeface="Courier New" pitchFamily="49" charset="0"/>
                  <a:ea typeface="ＭＳ Ｐゴシック"/>
                  <a:cs typeface="ＭＳ Ｐゴシック"/>
                </a:rPr>
                <a:t>11111111 01</a:t>
              </a:r>
            </a:p>
            <a:p>
              <a:pPr algn="ctr" defTabSz="914400"/>
              <a:r>
                <a:rPr lang="en-US" sz="1200">
                  <a:latin typeface="Courier New" pitchFamily="49" charset="0"/>
                  <a:ea typeface="ＭＳ Ｐゴシック"/>
                  <a:cs typeface="ＭＳ Ｐゴシック"/>
                </a:rPr>
                <a:t>…</a:t>
              </a:r>
            </a:p>
          </p:txBody>
        </p:sp>
        <p:sp>
          <p:nvSpPr>
            <p:cNvPr id="59396" name="Rectangle 4"/>
            <p:cNvSpPr>
              <a:spLocks noChangeArrowheads="1"/>
            </p:cNvSpPr>
            <p:nvPr/>
          </p:nvSpPr>
          <p:spPr bwMode="auto">
            <a:xfrm>
              <a:off x="1872" y="8784"/>
              <a:ext cx="2304" cy="2808"/>
            </a:xfrm>
            <a:prstGeom prst="rect">
              <a:avLst/>
            </a:prstGeom>
            <a:noFill/>
            <a:ln w="9525">
              <a:solidFill>
                <a:srgbClr val="000000"/>
              </a:solidFill>
              <a:prstDash val="dash"/>
              <a:miter lim="800000"/>
              <a:headEnd/>
              <a:tailEnd/>
            </a:ln>
          </p:spPr>
          <p:txBody>
            <a:bodyPr/>
            <a:lstStyle/>
            <a:p>
              <a:endParaRPr lang="en-US">
                <a:latin typeface="Calibri" pitchFamily="34" charset="0"/>
              </a:endParaRPr>
            </a:p>
          </p:txBody>
        </p:sp>
        <p:sp>
          <p:nvSpPr>
            <p:cNvPr id="59397" name="Rectangle 5"/>
            <p:cNvSpPr>
              <a:spLocks noChangeArrowheads="1"/>
            </p:cNvSpPr>
            <p:nvPr/>
          </p:nvSpPr>
          <p:spPr bwMode="auto">
            <a:xfrm>
              <a:off x="9000" y="8784"/>
              <a:ext cx="1584" cy="1224"/>
            </a:xfrm>
            <a:prstGeom prst="rect">
              <a:avLst/>
            </a:prstGeom>
            <a:noFill/>
            <a:ln w="9525">
              <a:solidFill>
                <a:srgbClr val="000000"/>
              </a:solidFill>
              <a:prstDash val="dash"/>
              <a:miter lim="800000"/>
              <a:headEnd/>
              <a:tailEnd/>
            </a:ln>
          </p:spPr>
          <p:txBody>
            <a:bodyPr/>
            <a:lstStyle/>
            <a:p>
              <a:endParaRPr lang="en-US">
                <a:latin typeface="Calibri" pitchFamily="34" charset="0"/>
              </a:endParaRPr>
            </a:p>
          </p:txBody>
        </p:sp>
        <p:sp>
          <p:nvSpPr>
            <p:cNvPr id="59398" name="Text Box 6"/>
            <p:cNvSpPr txBox="1">
              <a:spLocks noChangeArrowheads="1"/>
            </p:cNvSpPr>
            <p:nvPr/>
          </p:nvSpPr>
          <p:spPr bwMode="auto">
            <a:xfrm>
              <a:off x="9000" y="8784"/>
              <a:ext cx="1584" cy="1296"/>
            </a:xfrm>
            <a:prstGeom prst="rect">
              <a:avLst/>
            </a:prstGeom>
            <a:noFill/>
            <a:ln w="9525">
              <a:noFill/>
              <a:miter lim="800000"/>
              <a:headEnd/>
              <a:tailEnd/>
            </a:ln>
          </p:spPr>
          <p:txBody>
            <a:bodyPr/>
            <a:lstStyle/>
            <a:p>
              <a:pPr algn="ctr" defTabSz="914400"/>
              <a:r>
                <a:rPr lang="en-US" sz="1200" b="1">
                  <a:latin typeface="Courier New" pitchFamily="49" charset="0"/>
                  <a:ea typeface="ＭＳ Ｐゴシック"/>
                  <a:cs typeface="ＭＳ Ｐゴシック"/>
                </a:rPr>
                <a:t>00100100</a:t>
              </a:r>
            </a:p>
            <a:p>
              <a:pPr algn="ctr" defTabSz="914400"/>
              <a:r>
                <a:rPr lang="en-US" sz="1200" b="1">
                  <a:latin typeface="Courier New" pitchFamily="49" charset="0"/>
                  <a:ea typeface="ＭＳ Ｐゴシック"/>
                  <a:cs typeface="ＭＳ Ｐゴシック"/>
                </a:rPr>
                <a:t>10010010</a:t>
              </a:r>
            </a:p>
            <a:p>
              <a:pPr algn="ctr" defTabSz="914400"/>
              <a:r>
                <a:rPr lang="en-US" sz="1200" b="1">
                  <a:latin typeface="Courier New" pitchFamily="49" charset="0"/>
                  <a:ea typeface="ＭＳ Ｐゴシック"/>
                  <a:cs typeface="ＭＳ Ｐゴシック"/>
                </a:rPr>
                <a:t>11101001</a:t>
              </a:r>
              <a:endParaRPr lang="en-US" sz="1200">
                <a:latin typeface="Courier New" pitchFamily="49" charset="0"/>
                <a:ea typeface="ＭＳ Ｐゴシック"/>
                <a:cs typeface="ＭＳ Ｐゴシック"/>
              </a:endParaRPr>
            </a:p>
            <a:p>
              <a:pPr algn="ctr" defTabSz="914400"/>
              <a:r>
                <a:rPr lang="en-US" sz="1200">
                  <a:latin typeface="Courier New" pitchFamily="49" charset="0"/>
                  <a:ea typeface="ＭＳ Ｐゴシック"/>
                  <a:cs typeface="ＭＳ Ｐゴシック"/>
                </a:rPr>
                <a:t>…</a:t>
              </a:r>
            </a:p>
          </p:txBody>
        </p:sp>
        <p:sp>
          <p:nvSpPr>
            <p:cNvPr id="59399" name="Text Box 7"/>
            <p:cNvSpPr txBox="1">
              <a:spLocks noChangeArrowheads="1"/>
            </p:cNvSpPr>
            <p:nvPr/>
          </p:nvSpPr>
          <p:spPr bwMode="auto">
            <a:xfrm>
              <a:off x="4824" y="8856"/>
              <a:ext cx="3960" cy="1296"/>
            </a:xfrm>
            <a:prstGeom prst="rect">
              <a:avLst/>
            </a:prstGeom>
            <a:noFill/>
            <a:ln w="9525">
              <a:noFill/>
              <a:miter lim="800000"/>
              <a:headEnd/>
              <a:tailEnd/>
            </a:ln>
          </p:spPr>
          <p:txBody>
            <a:bodyPr/>
            <a:lstStyle/>
            <a:p>
              <a:pPr defTabSz="914400"/>
              <a:r>
                <a:rPr lang="en-US" sz="1200">
                  <a:latin typeface="Courier New" pitchFamily="49" charset="0"/>
                  <a:ea typeface="ＭＳ Ｐゴシック"/>
                  <a:cs typeface="ＭＳ Ｐゴシック"/>
                </a:rPr>
                <a:t>00000000 00  LABEL:LOOP1</a:t>
              </a:r>
            </a:p>
            <a:p>
              <a:pPr defTabSz="914400"/>
              <a:r>
                <a:rPr lang="en-US" sz="1200">
                  <a:latin typeface="Courier New" pitchFamily="49" charset="0"/>
                  <a:ea typeface="ＭＳ Ｐゴシック"/>
                  <a:cs typeface="ＭＳ Ｐゴシック"/>
                </a:rPr>
                <a:t>XXXXXXXX 10  STORE</a:t>
              </a:r>
            </a:p>
            <a:p>
              <a:pPr defTabSz="914400"/>
              <a:r>
                <a:rPr lang="en-US" sz="1200">
                  <a:latin typeface="Courier New" pitchFamily="49" charset="0"/>
                  <a:ea typeface="ＭＳ Ｐゴシック"/>
                  <a:cs typeface="ＭＳ Ｐゴシック"/>
                </a:rPr>
                <a:t>11111111 01  JUMP LOOP1</a:t>
              </a:r>
            </a:p>
            <a:p>
              <a:pPr algn="ctr" defTabSz="914400"/>
              <a:r>
                <a:rPr lang="en-US" sz="1200">
                  <a:latin typeface="Courier New" pitchFamily="49" charset="0"/>
                  <a:ea typeface="ＭＳ Ｐゴシック"/>
                  <a:cs typeface="ＭＳ Ｐゴシック"/>
                </a:rPr>
                <a:t>…</a:t>
              </a:r>
            </a:p>
            <a:p>
              <a:pPr algn="just" defTabSz="914400"/>
              <a:endParaRPr lang="en-US" sz="1200">
                <a:latin typeface="Courier New" pitchFamily="49" charset="0"/>
                <a:ea typeface="ＭＳ Ｐゴシック"/>
                <a:cs typeface="ＭＳ Ｐゴシック"/>
              </a:endParaRPr>
            </a:p>
          </p:txBody>
        </p:sp>
        <p:sp>
          <p:nvSpPr>
            <p:cNvPr id="59400" name="Line 8"/>
            <p:cNvSpPr>
              <a:spLocks noChangeShapeType="1"/>
            </p:cNvSpPr>
            <p:nvPr/>
          </p:nvSpPr>
          <p:spPr bwMode="auto">
            <a:xfrm>
              <a:off x="3960" y="9288"/>
              <a:ext cx="864" cy="0"/>
            </a:xfrm>
            <a:prstGeom prst="line">
              <a:avLst/>
            </a:prstGeom>
            <a:noFill/>
            <a:ln w="9525">
              <a:solidFill>
                <a:srgbClr val="000000"/>
              </a:solidFill>
              <a:round/>
              <a:headEnd/>
              <a:tailEnd type="triangle" w="med" len="med"/>
            </a:ln>
          </p:spPr>
          <p:txBody>
            <a:bodyPr/>
            <a:lstStyle/>
            <a:p>
              <a:endParaRPr lang="en-US"/>
            </a:p>
          </p:txBody>
        </p:sp>
        <p:sp>
          <p:nvSpPr>
            <p:cNvPr id="59401" name="Line 9"/>
            <p:cNvSpPr>
              <a:spLocks noChangeShapeType="1"/>
            </p:cNvSpPr>
            <p:nvPr/>
          </p:nvSpPr>
          <p:spPr bwMode="auto">
            <a:xfrm>
              <a:off x="3888" y="10944"/>
              <a:ext cx="432" cy="0"/>
            </a:xfrm>
            <a:prstGeom prst="line">
              <a:avLst/>
            </a:prstGeom>
            <a:noFill/>
            <a:ln w="9525">
              <a:solidFill>
                <a:srgbClr val="000000"/>
              </a:solidFill>
              <a:round/>
              <a:headEnd/>
              <a:tailEnd/>
            </a:ln>
          </p:spPr>
          <p:txBody>
            <a:bodyPr/>
            <a:lstStyle/>
            <a:p>
              <a:endParaRPr lang="en-US"/>
            </a:p>
          </p:txBody>
        </p:sp>
        <p:sp>
          <p:nvSpPr>
            <p:cNvPr id="59402" name="AutoShape 10"/>
            <p:cNvSpPr>
              <a:spLocks/>
            </p:cNvSpPr>
            <p:nvPr/>
          </p:nvSpPr>
          <p:spPr bwMode="auto">
            <a:xfrm rot="5400000">
              <a:off x="6516" y="6588"/>
              <a:ext cx="288" cy="3672"/>
            </a:xfrm>
            <a:prstGeom prst="leftBrace">
              <a:avLst>
                <a:gd name="adj1" fmla="val 106250"/>
                <a:gd name="adj2" fmla="val 50000"/>
              </a:avLst>
            </a:prstGeom>
            <a:noFill/>
            <a:ln w="9525">
              <a:solidFill>
                <a:srgbClr val="000000"/>
              </a:solidFill>
              <a:round/>
              <a:headEnd/>
              <a:tailEnd/>
            </a:ln>
          </p:spPr>
          <p:txBody>
            <a:bodyPr/>
            <a:lstStyle/>
            <a:p>
              <a:endParaRPr lang="en-US">
                <a:latin typeface="Calibri" pitchFamily="34" charset="0"/>
              </a:endParaRPr>
            </a:p>
          </p:txBody>
        </p:sp>
        <p:sp>
          <p:nvSpPr>
            <p:cNvPr id="59403" name="Text Box 11"/>
            <p:cNvSpPr txBox="1">
              <a:spLocks noChangeArrowheads="1"/>
            </p:cNvSpPr>
            <p:nvPr/>
          </p:nvSpPr>
          <p:spPr bwMode="auto">
            <a:xfrm>
              <a:off x="5112" y="7560"/>
              <a:ext cx="3024" cy="720"/>
            </a:xfrm>
            <a:prstGeom prst="rect">
              <a:avLst/>
            </a:prstGeom>
            <a:noFill/>
            <a:ln w="9525">
              <a:noFill/>
              <a:miter lim="800000"/>
              <a:headEnd/>
              <a:tailEnd/>
            </a:ln>
          </p:spPr>
          <p:txBody>
            <a:bodyPr/>
            <a:lstStyle/>
            <a:p>
              <a:pPr algn="ctr" defTabSz="914400"/>
              <a:r>
                <a:rPr lang="en-US" sz="1200">
                  <a:latin typeface="Times New Roman" pitchFamily="18" charset="0"/>
                  <a:ea typeface="ＭＳ Ｐゴシック"/>
                  <a:cs typeface="ＭＳ Ｐゴシック"/>
                </a:rPr>
                <a:t>Digital pattern with repeating frame loop</a:t>
              </a:r>
            </a:p>
          </p:txBody>
        </p:sp>
        <p:sp>
          <p:nvSpPr>
            <p:cNvPr id="59404" name="Rectangle 12"/>
            <p:cNvSpPr>
              <a:spLocks noChangeArrowheads="1"/>
            </p:cNvSpPr>
            <p:nvPr/>
          </p:nvSpPr>
          <p:spPr bwMode="auto">
            <a:xfrm>
              <a:off x="4824" y="8784"/>
              <a:ext cx="3672" cy="1224"/>
            </a:xfrm>
            <a:prstGeom prst="rect">
              <a:avLst/>
            </a:prstGeom>
            <a:noFill/>
            <a:ln w="9525">
              <a:solidFill>
                <a:srgbClr val="000000"/>
              </a:solidFill>
              <a:prstDash val="dash"/>
              <a:miter lim="800000"/>
              <a:headEnd/>
              <a:tailEnd/>
            </a:ln>
          </p:spPr>
          <p:txBody>
            <a:bodyPr/>
            <a:lstStyle/>
            <a:p>
              <a:endParaRPr lang="en-US">
                <a:latin typeface="Calibri" pitchFamily="34" charset="0"/>
              </a:endParaRPr>
            </a:p>
          </p:txBody>
        </p:sp>
        <p:sp>
          <p:nvSpPr>
            <p:cNvPr id="59405" name="Line 13"/>
            <p:cNvSpPr>
              <a:spLocks noChangeShapeType="1"/>
            </p:cNvSpPr>
            <p:nvPr/>
          </p:nvSpPr>
          <p:spPr bwMode="auto">
            <a:xfrm>
              <a:off x="3960" y="10008"/>
              <a:ext cx="360" cy="0"/>
            </a:xfrm>
            <a:prstGeom prst="line">
              <a:avLst/>
            </a:prstGeom>
            <a:noFill/>
            <a:ln w="9525">
              <a:solidFill>
                <a:srgbClr val="000000"/>
              </a:solidFill>
              <a:round/>
              <a:headEnd/>
              <a:tailEnd/>
            </a:ln>
          </p:spPr>
          <p:txBody>
            <a:bodyPr/>
            <a:lstStyle/>
            <a:p>
              <a:endParaRPr lang="en-US"/>
            </a:p>
          </p:txBody>
        </p:sp>
        <p:sp>
          <p:nvSpPr>
            <p:cNvPr id="59406" name="Line 14"/>
            <p:cNvSpPr>
              <a:spLocks noChangeShapeType="1"/>
            </p:cNvSpPr>
            <p:nvPr/>
          </p:nvSpPr>
          <p:spPr bwMode="auto">
            <a:xfrm flipV="1">
              <a:off x="4320" y="9288"/>
              <a:ext cx="216" cy="1656"/>
            </a:xfrm>
            <a:prstGeom prst="line">
              <a:avLst/>
            </a:prstGeom>
            <a:noFill/>
            <a:ln w="9525">
              <a:solidFill>
                <a:srgbClr val="000000"/>
              </a:solidFill>
              <a:round/>
              <a:headEnd/>
              <a:tailEnd/>
            </a:ln>
          </p:spPr>
          <p:txBody>
            <a:bodyPr/>
            <a:lstStyle/>
            <a:p>
              <a:endParaRPr lang="en-US"/>
            </a:p>
          </p:txBody>
        </p:sp>
        <p:sp>
          <p:nvSpPr>
            <p:cNvPr id="59407" name="Line 15"/>
            <p:cNvSpPr>
              <a:spLocks noChangeShapeType="1"/>
            </p:cNvSpPr>
            <p:nvPr/>
          </p:nvSpPr>
          <p:spPr bwMode="auto">
            <a:xfrm flipV="1">
              <a:off x="4320" y="9288"/>
              <a:ext cx="216" cy="720"/>
            </a:xfrm>
            <a:prstGeom prst="line">
              <a:avLst/>
            </a:prstGeom>
            <a:noFill/>
            <a:ln w="9525">
              <a:solidFill>
                <a:srgbClr val="000000"/>
              </a:solidFill>
              <a:round/>
              <a:headEnd/>
              <a:tailEnd/>
            </a:ln>
          </p:spPr>
          <p:txBody>
            <a:bodyPr/>
            <a:lstStyle/>
            <a:p>
              <a:endParaRPr lang="en-US"/>
            </a:p>
          </p:txBody>
        </p:sp>
        <p:sp>
          <p:nvSpPr>
            <p:cNvPr id="59408" name="Line 16"/>
            <p:cNvSpPr>
              <a:spLocks noChangeShapeType="1"/>
            </p:cNvSpPr>
            <p:nvPr/>
          </p:nvSpPr>
          <p:spPr bwMode="auto">
            <a:xfrm>
              <a:off x="7920" y="9288"/>
              <a:ext cx="1224" cy="0"/>
            </a:xfrm>
            <a:prstGeom prst="line">
              <a:avLst/>
            </a:prstGeom>
            <a:noFill/>
            <a:ln w="9525">
              <a:solidFill>
                <a:srgbClr val="000000"/>
              </a:solidFill>
              <a:round/>
              <a:headEnd/>
              <a:tailEnd/>
            </a:ln>
          </p:spPr>
          <p:txBody>
            <a:bodyPr/>
            <a:lstStyle/>
            <a:p>
              <a:endParaRPr lang="en-US"/>
            </a:p>
          </p:txBody>
        </p:sp>
        <p:sp>
          <p:nvSpPr>
            <p:cNvPr id="59409" name="Line 17"/>
            <p:cNvSpPr>
              <a:spLocks noChangeShapeType="1"/>
            </p:cNvSpPr>
            <p:nvPr/>
          </p:nvSpPr>
          <p:spPr bwMode="auto">
            <a:xfrm flipV="1">
              <a:off x="8568" y="9000"/>
              <a:ext cx="576" cy="288"/>
            </a:xfrm>
            <a:prstGeom prst="line">
              <a:avLst/>
            </a:prstGeom>
            <a:noFill/>
            <a:ln w="9525">
              <a:solidFill>
                <a:srgbClr val="000000"/>
              </a:solidFill>
              <a:round/>
              <a:headEnd/>
              <a:tailEnd/>
            </a:ln>
          </p:spPr>
          <p:txBody>
            <a:bodyPr/>
            <a:lstStyle/>
            <a:p>
              <a:endParaRPr lang="en-US"/>
            </a:p>
          </p:txBody>
        </p:sp>
        <p:sp>
          <p:nvSpPr>
            <p:cNvPr id="59410" name="Line 18"/>
            <p:cNvSpPr>
              <a:spLocks noChangeShapeType="1"/>
            </p:cNvSpPr>
            <p:nvPr/>
          </p:nvSpPr>
          <p:spPr bwMode="auto">
            <a:xfrm>
              <a:off x="8568" y="9288"/>
              <a:ext cx="576" cy="216"/>
            </a:xfrm>
            <a:prstGeom prst="line">
              <a:avLst/>
            </a:prstGeom>
            <a:noFill/>
            <a:ln w="9525">
              <a:solidFill>
                <a:srgbClr val="000000"/>
              </a:solidFill>
              <a:round/>
              <a:headEnd/>
              <a:tailEnd/>
            </a:ln>
          </p:spPr>
          <p:txBody>
            <a:bodyPr/>
            <a:lstStyle/>
            <a:p>
              <a:endParaRPr lang="en-US"/>
            </a:p>
          </p:txBody>
        </p:sp>
        <p:sp>
          <p:nvSpPr>
            <p:cNvPr id="59411" name="Text Box 19"/>
            <p:cNvSpPr txBox="1">
              <a:spLocks noChangeArrowheads="1"/>
            </p:cNvSpPr>
            <p:nvPr/>
          </p:nvSpPr>
          <p:spPr bwMode="auto">
            <a:xfrm>
              <a:off x="8712" y="7704"/>
              <a:ext cx="2232" cy="1008"/>
            </a:xfrm>
            <a:prstGeom prst="rect">
              <a:avLst/>
            </a:prstGeom>
            <a:noFill/>
            <a:ln w="9525">
              <a:noFill/>
              <a:miter lim="800000"/>
              <a:headEnd/>
              <a:tailEnd/>
            </a:ln>
          </p:spPr>
          <p:txBody>
            <a:bodyPr/>
            <a:lstStyle/>
            <a:p>
              <a:pPr algn="ctr" defTabSz="914400"/>
              <a:r>
                <a:rPr lang="en-US" sz="1200">
                  <a:latin typeface="Times New Roman" pitchFamily="18" charset="0"/>
                  <a:ea typeface="ＭＳ Ｐゴシック"/>
                  <a:cs typeface="ＭＳ Ｐゴシック"/>
                </a:rPr>
                <a:t>Capture memory</a:t>
              </a:r>
            </a:p>
            <a:p>
              <a:pPr algn="ctr" defTabSz="914400"/>
              <a:r>
                <a:rPr lang="en-US" sz="1200">
                  <a:latin typeface="Times New Roman" pitchFamily="18" charset="0"/>
                  <a:ea typeface="ＭＳ Ｐゴシック"/>
                  <a:cs typeface="ＭＳ Ｐゴシック"/>
                </a:rPr>
                <a:t>waveform</a:t>
              </a:r>
            </a:p>
            <a:p>
              <a:pPr algn="ctr" defTabSz="914400"/>
              <a:r>
                <a:rPr lang="en-US" sz="1200">
                  <a:latin typeface="Times New Roman" pitchFamily="18" charset="0"/>
                  <a:ea typeface="ＭＳ Ｐゴシック"/>
                  <a:cs typeface="ＭＳ Ｐゴシック"/>
                </a:rPr>
                <a:t>samples</a:t>
              </a:r>
            </a:p>
          </p:txBody>
        </p:sp>
        <p:sp>
          <p:nvSpPr>
            <p:cNvPr id="59412" name="Text Box 20"/>
            <p:cNvSpPr txBox="1">
              <a:spLocks noChangeArrowheads="1"/>
            </p:cNvSpPr>
            <p:nvPr/>
          </p:nvSpPr>
          <p:spPr bwMode="auto">
            <a:xfrm>
              <a:off x="1728" y="7632"/>
              <a:ext cx="2664" cy="1080"/>
            </a:xfrm>
            <a:prstGeom prst="rect">
              <a:avLst/>
            </a:prstGeom>
            <a:noFill/>
            <a:ln w="9525">
              <a:noFill/>
              <a:miter lim="800000"/>
              <a:headEnd/>
              <a:tailEnd/>
            </a:ln>
          </p:spPr>
          <p:txBody>
            <a:bodyPr/>
            <a:lstStyle/>
            <a:p>
              <a:pPr algn="ctr" defTabSz="914400"/>
              <a:r>
                <a:rPr lang="en-US" sz="1200">
                  <a:latin typeface="Times New Roman" pitchFamily="18" charset="0"/>
                  <a:ea typeface="ＭＳ Ｐゴシック"/>
                  <a:cs typeface="ＭＳ Ｐゴシック"/>
                </a:rPr>
                <a:t>Digital vectors</a:t>
              </a:r>
            </a:p>
            <a:p>
              <a:pPr algn="ctr" defTabSz="914400"/>
              <a:r>
                <a:rPr lang="en-US" sz="1200">
                  <a:latin typeface="Times New Roman" pitchFamily="18" charset="0"/>
                  <a:ea typeface="ＭＳ Ｐゴシック"/>
                  <a:cs typeface="ＭＳ Ｐゴシック"/>
                </a:rPr>
                <a:t>(DUT stimulus and output samples)</a:t>
              </a:r>
            </a:p>
          </p:txBody>
        </p:sp>
      </p:gr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577318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418" name="Group 2"/>
          <p:cNvGrpSpPr>
            <a:grpSpLocks/>
          </p:cNvGrpSpPr>
          <p:nvPr/>
        </p:nvGrpSpPr>
        <p:grpSpPr bwMode="auto">
          <a:xfrm>
            <a:off x="1685925" y="2239963"/>
            <a:ext cx="5853113" cy="2378075"/>
            <a:chOff x="1512" y="6984"/>
            <a:chExt cx="9216" cy="3744"/>
          </a:xfrm>
        </p:grpSpPr>
        <p:sp>
          <p:nvSpPr>
            <p:cNvPr id="60419" name="Text Box 3"/>
            <p:cNvSpPr txBox="1">
              <a:spLocks noChangeArrowheads="1"/>
            </p:cNvSpPr>
            <p:nvPr/>
          </p:nvSpPr>
          <p:spPr bwMode="auto">
            <a:xfrm>
              <a:off x="3456" y="9072"/>
              <a:ext cx="720" cy="432"/>
            </a:xfrm>
            <a:prstGeom prst="rect">
              <a:avLst/>
            </a:prstGeom>
            <a:noFill/>
            <a:ln w="9525">
              <a:noFill/>
              <a:miter lim="800000"/>
              <a:headEnd/>
              <a:tailEnd/>
            </a:ln>
          </p:spPr>
          <p:txBody>
            <a:bodyPr/>
            <a:lstStyle/>
            <a:p>
              <a:pPr algn="ctr" defTabSz="914400"/>
              <a:r>
                <a:rPr lang="en-US" sz="1000">
                  <a:latin typeface="Times New Roman" pitchFamily="18" charset="0"/>
                  <a:ea typeface="ＭＳ Ｐゴシック"/>
                  <a:cs typeface="ＭＳ Ｐゴシック"/>
                </a:rPr>
                <a:t>D7</a:t>
              </a:r>
            </a:p>
          </p:txBody>
        </p:sp>
        <p:grpSp>
          <p:nvGrpSpPr>
            <p:cNvPr id="60420" name="Group 4"/>
            <p:cNvGrpSpPr>
              <a:grpSpLocks/>
            </p:cNvGrpSpPr>
            <p:nvPr/>
          </p:nvGrpSpPr>
          <p:grpSpPr bwMode="auto">
            <a:xfrm>
              <a:off x="3240" y="6984"/>
              <a:ext cx="3744" cy="432"/>
              <a:chOff x="3456" y="2952"/>
              <a:chExt cx="4608" cy="432"/>
            </a:xfrm>
          </p:grpSpPr>
          <p:sp>
            <p:nvSpPr>
              <p:cNvPr id="60594" name="Line 5"/>
              <p:cNvSpPr>
                <a:spLocks noChangeShapeType="1"/>
              </p:cNvSpPr>
              <p:nvPr/>
            </p:nvSpPr>
            <p:spPr bwMode="auto">
              <a:xfrm>
                <a:off x="3456" y="3384"/>
                <a:ext cx="144" cy="0"/>
              </a:xfrm>
              <a:prstGeom prst="line">
                <a:avLst/>
              </a:prstGeom>
              <a:noFill/>
              <a:ln w="9525">
                <a:solidFill>
                  <a:srgbClr val="000000"/>
                </a:solidFill>
                <a:round/>
                <a:headEnd/>
                <a:tailEnd/>
              </a:ln>
            </p:spPr>
            <p:txBody>
              <a:bodyPr/>
              <a:lstStyle/>
              <a:p>
                <a:endParaRPr lang="en-US"/>
              </a:p>
            </p:txBody>
          </p:sp>
          <p:sp>
            <p:nvSpPr>
              <p:cNvPr id="60595" name="Line 6"/>
              <p:cNvSpPr>
                <a:spLocks noChangeShapeType="1"/>
              </p:cNvSpPr>
              <p:nvPr/>
            </p:nvSpPr>
            <p:spPr bwMode="auto">
              <a:xfrm flipV="1">
                <a:off x="3600" y="2952"/>
                <a:ext cx="0" cy="432"/>
              </a:xfrm>
              <a:prstGeom prst="line">
                <a:avLst/>
              </a:prstGeom>
              <a:noFill/>
              <a:ln w="9525">
                <a:solidFill>
                  <a:srgbClr val="000000"/>
                </a:solidFill>
                <a:round/>
                <a:headEnd/>
                <a:tailEnd/>
              </a:ln>
            </p:spPr>
            <p:txBody>
              <a:bodyPr/>
              <a:lstStyle/>
              <a:p>
                <a:endParaRPr lang="en-US"/>
              </a:p>
            </p:txBody>
          </p:sp>
          <p:sp>
            <p:nvSpPr>
              <p:cNvPr id="60596" name="Line 7"/>
              <p:cNvSpPr>
                <a:spLocks noChangeShapeType="1"/>
              </p:cNvSpPr>
              <p:nvPr/>
            </p:nvSpPr>
            <p:spPr bwMode="auto">
              <a:xfrm>
                <a:off x="3600" y="2952"/>
                <a:ext cx="144" cy="0"/>
              </a:xfrm>
              <a:prstGeom prst="line">
                <a:avLst/>
              </a:prstGeom>
              <a:noFill/>
              <a:ln w="9525">
                <a:solidFill>
                  <a:srgbClr val="000000"/>
                </a:solidFill>
                <a:round/>
                <a:headEnd/>
                <a:tailEnd/>
              </a:ln>
            </p:spPr>
            <p:txBody>
              <a:bodyPr/>
              <a:lstStyle/>
              <a:p>
                <a:endParaRPr lang="en-US"/>
              </a:p>
            </p:txBody>
          </p:sp>
          <p:sp>
            <p:nvSpPr>
              <p:cNvPr id="60597" name="Line 8"/>
              <p:cNvSpPr>
                <a:spLocks noChangeShapeType="1"/>
              </p:cNvSpPr>
              <p:nvPr/>
            </p:nvSpPr>
            <p:spPr bwMode="auto">
              <a:xfrm flipV="1">
                <a:off x="3744" y="2952"/>
                <a:ext cx="0" cy="432"/>
              </a:xfrm>
              <a:prstGeom prst="line">
                <a:avLst/>
              </a:prstGeom>
              <a:noFill/>
              <a:ln w="9525">
                <a:solidFill>
                  <a:srgbClr val="000000"/>
                </a:solidFill>
                <a:round/>
                <a:headEnd/>
                <a:tailEnd/>
              </a:ln>
            </p:spPr>
            <p:txBody>
              <a:bodyPr/>
              <a:lstStyle/>
              <a:p>
                <a:endParaRPr lang="en-US"/>
              </a:p>
            </p:txBody>
          </p:sp>
          <p:sp>
            <p:nvSpPr>
              <p:cNvPr id="60598" name="Line 9"/>
              <p:cNvSpPr>
                <a:spLocks noChangeShapeType="1"/>
              </p:cNvSpPr>
              <p:nvPr/>
            </p:nvSpPr>
            <p:spPr bwMode="auto">
              <a:xfrm>
                <a:off x="3744" y="3384"/>
                <a:ext cx="144" cy="0"/>
              </a:xfrm>
              <a:prstGeom prst="line">
                <a:avLst/>
              </a:prstGeom>
              <a:noFill/>
              <a:ln w="9525">
                <a:solidFill>
                  <a:srgbClr val="000000"/>
                </a:solidFill>
                <a:round/>
                <a:headEnd/>
                <a:tailEnd/>
              </a:ln>
            </p:spPr>
            <p:txBody>
              <a:bodyPr/>
              <a:lstStyle/>
              <a:p>
                <a:endParaRPr lang="en-US"/>
              </a:p>
            </p:txBody>
          </p:sp>
          <p:sp>
            <p:nvSpPr>
              <p:cNvPr id="60599" name="Line 10"/>
              <p:cNvSpPr>
                <a:spLocks noChangeShapeType="1"/>
              </p:cNvSpPr>
              <p:nvPr/>
            </p:nvSpPr>
            <p:spPr bwMode="auto">
              <a:xfrm flipV="1">
                <a:off x="3888" y="2952"/>
                <a:ext cx="0" cy="432"/>
              </a:xfrm>
              <a:prstGeom prst="line">
                <a:avLst/>
              </a:prstGeom>
              <a:noFill/>
              <a:ln w="9525">
                <a:solidFill>
                  <a:srgbClr val="000000"/>
                </a:solidFill>
                <a:round/>
                <a:headEnd/>
                <a:tailEnd/>
              </a:ln>
            </p:spPr>
            <p:txBody>
              <a:bodyPr/>
              <a:lstStyle/>
              <a:p>
                <a:endParaRPr lang="en-US"/>
              </a:p>
            </p:txBody>
          </p:sp>
          <p:sp>
            <p:nvSpPr>
              <p:cNvPr id="60600" name="Line 11"/>
              <p:cNvSpPr>
                <a:spLocks noChangeShapeType="1"/>
              </p:cNvSpPr>
              <p:nvPr/>
            </p:nvSpPr>
            <p:spPr bwMode="auto">
              <a:xfrm>
                <a:off x="3888" y="2952"/>
                <a:ext cx="144" cy="0"/>
              </a:xfrm>
              <a:prstGeom prst="line">
                <a:avLst/>
              </a:prstGeom>
              <a:noFill/>
              <a:ln w="9525">
                <a:solidFill>
                  <a:srgbClr val="000000"/>
                </a:solidFill>
                <a:round/>
                <a:headEnd/>
                <a:tailEnd/>
              </a:ln>
            </p:spPr>
            <p:txBody>
              <a:bodyPr/>
              <a:lstStyle/>
              <a:p>
                <a:endParaRPr lang="en-US"/>
              </a:p>
            </p:txBody>
          </p:sp>
          <p:sp>
            <p:nvSpPr>
              <p:cNvPr id="60601" name="Line 12"/>
              <p:cNvSpPr>
                <a:spLocks noChangeShapeType="1"/>
              </p:cNvSpPr>
              <p:nvPr/>
            </p:nvSpPr>
            <p:spPr bwMode="auto">
              <a:xfrm flipV="1">
                <a:off x="4032" y="2952"/>
                <a:ext cx="0" cy="432"/>
              </a:xfrm>
              <a:prstGeom prst="line">
                <a:avLst/>
              </a:prstGeom>
              <a:noFill/>
              <a:ln w="9525">
                <a:solidFill>
                  <a:srgbClr val="000000"/>
                </a:solidFill>
                <a:round/>
                <a:headEnd/>
                <a:tailEnd/>
              </a:ln>
            </p:spPr>
            <p:txBody>
              <a:bodyPr/>
              <a:lstStyle/>
              <a:p>
                <a:endParaRPr lang="en-US"/>
              </a:p>
            </p:txBody>
          </p:sp>
          <p:sp>
            <p:nvSpPr>
              <p:cNvPr id="60602" name="Line 13"/>
              <p:cNvSpPr>
                <a:spLocks noChangeShapeType="1"/>
              </p:cNvSpPr>
              <p:nvPr/>
            </p:nvSpPr>
            <p:spPr bwMode="auto">
              <a:xfrm>
                <a:off x="4032" y="3384"/>
                <a:ext cx="144" cy="0"/>
              </a:xfrm>
              <a:prstGeom prst="line">
                <a:avLst/>
              </a:prstGeom>
              <a:noFill/>
              <a:ln w="9525">
                <a:solidFill>
                  <a:srgbClr val="000000"/>
                </a:solidFill>
                <a:round/>
                <a:headEnd/>
                <a:tailEnd/>
              </a:ln>
            </p:spPr>
            <p:txBody>
              <a:bodyPr/>
              <a:lstStyle/>
              <a:p>
                <a:endParaRPr lang="en-US"/>
              </a:p>
            </p:txBody>
          </p:sp>
          <p:sp>
            <p:nvSpPr>
              <p:cNvPr id="60603" name="Line 14"/>
              <p:cNvSpPr>
                <a:spLocks noChangeShapeType="1"/>
              </p:cNvSpPr>
              <p:nvPr/>
            </p:nvSpPr>
            <p:spPr bwMode="auto">
              <a:xfrm flipV="1">
                <a:off x="4176" y="2952"/>
                <a:ext cx="0" cy="432"/>
              </a:xfrm>
              <a:prstGeom prst="line">
                <a:avLst/>
              </a:prstGeom>
              <a:noFill/>
              <a:ln w="9525">
                <a:solidFill>
                  <a:srgbClr val="000000"/>
                </a:solidFill>
                <a:round/>
                <a:headEnd/>
                <a:tailEnd/>
              </a:ln>
            </p:spPr>
            <p:txBody>
              <a:bodyPr/>
              <a:lstStyle/>
              <a:p>
                <a:endParaRPr lang="en-US"/>
              </a:p>
            </p:txBody>
          </p:sp>
          <p:sp>
            <p:nvSpPr>
              <p:cNvPr id="60604" name="Line 15"/>
              <p:cNvSpPr>
                <a:spLocks noChangeShapeType="1"/>
              </p:cNvSpPr>
              <p:nvPr/>
            </p:nvSpPr>
            <p:spPr bwMode="auto">
              <a:xfrm>
                <a:off x="4176" y="2952"/>
                <a:ext cx="144" cy="0"/>
              </a:xfrm>
              <a:prstGeom prst="line">
                <a:avLst/>
              </a:prstGeom>
              <a:noFill/>
              <a:ln w="9525">
                <a:solidFill>
                  <a:srgbClr val="000000"/>
                </a:solidFill>
                <a:round/>
                <a:headEnd/>
                <a:tailEnd/>
              </a:ln>
            </p:spPr>
            <p:txBody>
              <a:bodyPr/>
              <a:lstStyle/>
              <a:p>
                <a:endParaRPr lang="en-US"/>
              </a:p>
            </p:txBody>
          </p:sp>
          <p:sp>
            <p:nvSpPr>
              <p:cNvPr id="60605" name="Line 16"/>
              <p:cNvSpPr>
                <a:spLocks noChangeShapeType="1"/>
              </p:cNvSpPr>
              <p:nvPr/>
            </p:nvSpPr>
            <p:spPr bwMode="auto">
              <a:xfrm flipV="1">
                <a:off x="4320" y="2952"/>
                <a:ext cx="0" cy="432"/>
              </a:xfrm>
              <a:prstGeom prst="line">
                <a:avLst/>
              </a:prstGeom>
              <a:noFill/>
              <a:ln w="9525">
                <a:solidFill>
                  <a:srgbClr val="000000"/>
                </a:solidFill>
                <a:round/>
                <a:headEnd/>
                <a:tailEnd/>
              </a:ln>
            </p:spPr>
            <p:txBody>
              <a:bodyPr/>
              <a:lstStyle/>
              <a:p>
                <a:endParaRPr lang="en-US"/>
              </a:p>
            </p:txBody>
          </p:sp>
          <p:sp>
            <p:nvSpPr>
              <p:cNvPr id="60606" name="Line 17"/>
              <p:cNvSpPr>
                <a:spLocks noChangeShapeType="1"/>
              </p:cNvSpPr>
              <p:nvPr/>
            </p:nvSpPr>
            <p:spPr bwMode="auto">
              <a:xfrm>
                <a:off x="4320" y="3384"/>
                <a:ext cx="144" cy="0"/>
              </a:xfrm>
              <a:prstGeom prst="line">
                <a:avLst/>
              </a:prstGeom>
              <a:noFill/>
              <a:ln w="9525">
                <a:solidFill>
                  <a:srgbClr val="000000"/>
                </a:solidFill>
                <a:round/>
                <a:headEnd/>
                <a:tailEnd/>
              </a:ln>
            </p:spPr>
            <p:txBody>
              <a:bodyPr/>
              <a:lstStyle/>
              <a:p>
                <a:endParaRPr lang="en-US"/>
              </a:p>
            </p:txBody>
          </p:sp>
          <p:sp>
            <p:nvSpPr>
              <p:cNvPr id="60607" name="Line 18"/>
              <p:cNvSpPr>
                <a:spLocks noChangeShapeType="1"/>
              </p:cNvSpPr>
              <p:nvPr/>
            </p:nvSpPr>
            <p:spPr bwMode="auto">
              <a:xfrm flipV="1">
                <a:off x="4464" y="2952"/>
                <a:ext cx="0" cy="432"/>
              </a:xfrm>
              <a:prstGeom prst="line">
                <a:avLst/>
              </a:prstGeom>
              <a:noFill/>
              <a:ln w="9525">
                <a:solidFill>
                  <a:srgbClr val="000000"/>
                </a:solidFill>
                <a:round/>
                <a:headEnd/>
                <a:tailEnd/>
              </a:ln>
            </p:spPr>
            <p:txBody>
              <a:bodyPr/>
              <a:lstStyle/>
              <a:p>
                <a:endParaRPr lang="en-US"/>
              </a:p>
            </p:txBody>
          </p:sp>
          <p:sp>
            <p:nvSpPr>
              <p:cNvPr id="60608" name="Line 19"/>
              <p:cNvSpPr>
                <a:spLocks noChangeShapeType="1"/>
              </p:cNvSpPr>
              <p:nvPr/>
            </p:nvSpPr>
            <p:spPr bwMode="auto">
              <a:xfrm>
                <a:off x="4464" y="2952"/>
                <a:ext cx="144" cy="0"/>
              </a:xfrm>
              <a:prstGeom prst="line">
                <a:avLst/>
              </a:prstGeom>
              <a:noFill/>
              <a:ln w="9525">
                <a:solidFill>
                  <a:srgbClr val="000000"/>
                </a:solidFill>
                <a:round/>
                <a:headEnd/>
                <a:tailEnd/>
              </a:ln>
            </p:spPr>
            <p:txBody>
              <a:bodyPr/>
              <a:lstStyle/>
              <a:p>
                <a:endParaRPr lang="en-US"/>
              </a:p>
            </p:txBody>
          </p:sp>
          <p:sp>
            <p:nvSpPr>
              <p:cNvPr id="60609" name="Line 20"/>
              <p:cNvSpPr>
                <a:spLocks noChangeShapeType="1"/>
              </p:cNvSpPr>
              <p:nvPr/>
            </p:nvSpPr>
            <p:spPr bwMode="auto">
              <a:xfrm flipV="1">
                <a:off x="4608" y="2952"/>
                <a:ext cx="0" cy="432"/>
              </a:xfrm>
              <a:prstGeom prst="line">
                <a:avLst/>
              </a:prstGeom>
              <a:noFill/>
              <a:ln w="9525">
                <a:solidFill>
                  <a:srgbClr val="000000"/>
                </a:solidFill>
                <a:round/>
                <a:headEnd/>
                <a:tailEnd/>
              </a:ln>
            </p:spPr>
            <p:txBody>
              <a:bodyPr/>
              <a:lstStyle/>
              <a:p>
                <a:endParaRPr lang="en-US"/>
              </a:p>
            </p:txBody>
          </p:sp>
          <p:sp>
            <p:nvSpPr>
              <p:cNvPr id="60610" name="Line 21"/>
              <p:cNvSpPr>
                <a:spLocks noChangeShapeType="1"/>
              </p:cNvSpPr>
              <p:nvPr/>
            </p:nvSpPr>
            <p:spPr bwMode="auto">
              <a:xfrm>
                <a:off x="4608" y="3384"/>
                <a:ext cx="144" cy="0"/>
              </a:xfrm>
              <a:prstGeom prst="line">
                <a:avLst/>
              </a:prstGeom>
              <a:noFill/>
              <a:ln w="9525">
                <a:solidFill>
                  <a:srgbClr val="000000"/>
                </a:solidFill>
                <a:round/>
                <a:headEnd/>
                <a:tailEnd/>
              </a:ln>
            </p:spPr>
            <p:txBody>
              <a:bodyPr/>
              <a:lstStyle/>
              <a:p>
                <a:endParaRPr lang="en-US"/>
              </a:p>
            </p:txBody>
          </p:sp>
          <p:sp>
            <p:nvSpPr>
              <p:cNvPr id="60611" name="Line 22"/>
              <p:cNvSpPr>
                <a:spLocks noChangeShapeType="1"/>
              </p:cNvSpPr>
              <p:nvPr/>
            </p:nvSpPr>
            <p:spPr bwMode="auto">
              <a:xfrm flipV="1">
                <a:off x="4752" y="2952"/>
                <a:ext cx="0" cy="432"/>
              </a:xfrm>
              <a:prstGeom prst="line">
                <a:avLst/>
              </a:prstGeom>
              <a:noFill/>
              <a:ln w="9525">
                <a:solidFill>
                  <a:srgbClr val="000000"/>
                </a:solidFill>
                <a:round/>
                <a:headEnd/>
                <a:tailEnd/>
              </a:ln>
            </p:spPr>
            <p:txBody>
              <a:bodyPr/>
              <a:lstStyle/>
              <a:p>
                <a:endParaRPr lang="en-US"/>
              </a:p>
            </p:txBody>
          </p:sp>
          <p:sp>
            <p:nvSpPr>
              <p:cNvPr id="60612" name="Line 23"/>
              <p:cNvSpPr>
                <a:spLocks noChangeShapeType="1"/>
              </p:cNvSpPr>
              <p:nvPr/>
            </p:nvSpPr>
            <p:spPr bwMode="auto">
              <a:xfrm>
                <a:off x="4752" y="2952"/>
                <a:ext cx="144" cy="0"/>
              </a:xfrm>
              <a:prstGeom prst="line">
                <a:avLst/>
              </a:prstGeom>
              <a:noFill/>
              <a:ln w="9525">
                <a:solidFill>
                  <a:srgbClr val="000000"/>
                </a:solidFill>
                <a:round/>
                <a:headEnd/>
                <a:tailEnd/>
              </a:ln>
            </p:spPr>
            <p:txBody>
              <a:bodyPr/>
              <a:lstStyle/>
              <a:p>
                <a:endParaRPr lang="en-US"/>
              </a:p>
            </p:txBody>
          </p:sp>
          <p:sp>
            <p:nvSpPr>
              <p:cNvPr id="60613" name="Line 24"/>
              <p:cNvSpPr>
                <a:spLocks noChangeShapeType="1"/>
              </p:cNvSpPr>
              <p:nvPr/>
            </p:nvSpPr>
            <p:spPr bwMode="auto">
              <a:xfrm flipV="1">
                <a:off x="4896" y="2952"/>
                <a:ext cx="0" cy="432"/>
              </a:xfrm>
              <a:prstGeom prst="line">
                <a:avLst/>
              </a:prstGeom>
              <a:noFill/>
              <a:ln w="9525">
                <a:solidFill>
                  <a:srgbClr val="000000"/>
                </a:solidFill>
                <a:round/>
                <a:headEnd/>
                <a:tailEnd/>
              </a:ln>
            </p:spPr>
            <p:txBody>
              <a:bodyPr/>
              <a:lstStyle/>
              <a:p>
                <a:endParaRPr lang="en-US"/>
              </a:p>
            </p:txBody>
          </p:sp>
          <p:sp>
            <p:nvSpPr>
              <p:cNvPr id="60614" name="Line 25"/>
              <p:cNvSpPr>
                <a:spLocks noChangeShapeType="1"/>
              </p:cNvSpPr>
              <p:nvPr/>
            </p:nvSpPr>
            <p:spPr bwMode="auto">
              <a:xfrm>
                <a:off x="4896" y="3384"/>
                <a:ext cx="144" cy="0"/>
              </a:xfrm>
              <a:prstGeom prst="line">
                <a:avLst/>
              </a:prstGeom>
              <a:noFill/>
              <a:ln w="9525">
                <a:solidFill>
                  <a:srgbClr val="000000"/>
                </a:solidFill>
                <a:round/>
                <a:headEnd/>
                <a:tailEnd/>
              </a:ln>
            </p:spPr>
            <p:txBody>
              <a:bodyPr/>
              <a:lstStyle/>
              <a:p>
                <a:endParaRPr lang="en-US"/>
              </a:p>
            </p:txBody>
          </p:sp>
          <p:sp>
            <p:nvSpPr>
              <p:cNvPr id="60615" name="Line 26"/>
              <p:cNvSpPr>
                <a:spLocks noChangeShapeType="1"/>
              </p:cNvSpPr>
              <p:nvPr/>
            </p:nvSpPr>
            <p:spPr bwMode="auto">
              <a:xfrm flipV="1">
                <a:off x="5040" y="2952"/>
                <a:ext cx="0" cy="432"/>
              </a:xfrm>
              <a:prstGeom prst="line">
                <a:avLst/>
              </a:prstGeom>
              <a:noFill/>
              <a:ln w="9525">
                <a:solidFill>
                  <a:srgbClr val="000000"/>
                </a:solidFill>
                <a:round/>
                <a:headEnd/>
                <a:tailEnd/>
              </a:ln>
            </p:spPr>
            <p:txBody>
              <a:bodyPr/>
              <a:lstStyle/>
              <a:p>
                <a:endParaRPr lang="en-US"/>
              </a:p>
            </p:txBody>
          </p:sp>
          <p:sp>
            <p:nvSpPr>
              <p:cNvPr id="60616" name="Line 27"/>
              <p:cNvSpPr>
                <a:spLocks noChangeShapeType="1"/>
              </p:cNvSpPr>
              <p:nvPr/>
            </p:nvSpPr>
            <p:spPr bwMode="auto">
              <a:xfrm>
                <a:off x="5040" y="2952"/>
                <a:ext cx="144" cy="0"/>
              </a:xfrm>
              <a:prstGeom prst="line">
                <a:avLst/>
              </a:prstGeom>
              <a:noFill/>
              <a:ln w="9525">
                <a:solidFill>
                  <a:srgbClr val="000000"/>
                </a:solidFill>
                <a:round/>
                <a:headEnd/>
                <a:tailEnd/>
              </a:ln>
            </p:spPr>
            <p:txBody>
              <a:bodyPr/>
              <a:lstStyle/>
              <a:p>
                <a:endParaRPr lang="en-US"/>
              </a:p>
            </p:txBody>
          </p:sp>
          <p:sp>
            <p:nvSpPr>
              <p:cNvPr id="60617" name="Line 28"/>
              <p:cNvSpPr>
                <a:spLocks noChangeShapeType="1"/>
              </p:cNvSpPr>
              <p:nvPr/>
            </p:nvSpPr>
            <p:spPr bwMode="auto">
              <a:xfrm flipV="1">
                <a:off x="5184" y="2952"/>
                <a:ext cx="0" cy="432"/>
              </a:xfrm>
              <a:prstGeom prst="line">
                <a:avLst/>
              </a:prstGeom>
              <a:noFill/>
              <a:ln w="9525">
                <a:solidFill>
                  <a:srgbClr val="000000"/>
                </a:solidFill>
                <a:round/>
                <a:headEnd/>
                <a:tailEnd/>
              </a:ln>
            </p:spPr>
            <p:txBody>
              <a:bodyPr/>
              <a:lstStyle/>
              <a:p>
                <a:endParaRPr lang="en-US"/>
              </a:p>
            </p:txBody>
          </p:sp>
          <p:sp>
            <p:nvSpPr>
              <p:cNvPr id="60618" name="Line 29"/>
              <p:cNvSpPr>
                <a:spLocks noChangeShapeType="1"/>
              </p:cNvSpPr>
              <p:nvPr/>
            </p:nvSpPr>
            <p:spPr bwMode="auto">
              <a:xfrm>
                <a:off x="5184" y="3384"/>
                <a:ext cx="144" cy="0"/>
              </a:xfrm>
              <a:prstGeom prst="line">
                <a:avLst/>
              </a:prstGeom>
              <a:noFill/>
              <a:ln w="9525">
                <a:solidFill>
                  <a:srgbClr val="000000"/>
                </a:solidFill>
                <a:round/>
                <a:headEnd/>
                <a:tailEnd/>
              </a:ln>
            </p:spPr>
            <p:txBody>
              <a:bodyPr/>
              <a:lstStyle/>
              <a:p>
                <a:endParaRPr lang="en-US"/>
              </a:p>
            </p:txBody>
          </p:sp>
          <p:sp>
            <p:nvSpPr>
              <p:cNvPr id="60619" name="Line 30"/>
              <p:cNvSpPr>
                <a:spLocks noChangeShapeType="1"/>
              </p:cNvSpPr>
              <p:nvPr/>
            </p:nvSpPr>
            <p:spPr bwMode="auto">
              <a:xfrm flipV="1">
                <a:off x="5328" y="2952"/>
                <a:ext cx="0" cy="432"/>
              </a:xfrm>
              <a:prstGeom prst="line">
                <a:avLst/>
              </a:prstGeom>
              <a:noFill/>
              <a:ln w="9525">
                <a:solidFill>
                  <a:srgbClr val="000000"/>
                </a:solidFill>
                <a:round/>
                <a:headEnd/>
                <a:tailEnd/>
              </a:ln>
            </p:spPr>
            <p:txBody>
              <a:bodyPr/>
              <a:lstStyle/>
              <a:p>
                <a:endParaRPr lang="en-US"/>
              </a:p>
            </p:txBody>
          </p:sp>
          <p:sp>
            <p:nvSpPr>
              <p:cNvPr id="60620" name="Line 31"/>
              <p:cNvSpPr>
                <a:spLocks noChangeShapeType="1"/>
              </p:cNvSpPr>
              <p:nvPr/>
            </p:nvSpPr>
            <p:spPr bwMode="auto">
              <a:xfrm>
                <a:off x="5328" y="2952"/>
                <a:ext cx="144" cy="0"/>
              </a:xfrm>
              <a:prstGeom prst="line">
                <a:avLst/>
              </a:prstGeom>
              <a:noFill/>
              <a:ln w="9525">
                <a:solidFill>
                  <a:srgbClr val="000000"/>
                </a:solidFill>
                <a:round/>
                <a:headEnd/>
                <a:tailEnd/>
              </a:ln>
            </p:spPr>
            <p:txBody>
              <a:bodyPr/>
              <a:lstStyle/>
              <a:p>
                <a:endParaRPr lang="en-US"/>
              </a:p>
            </p:txBody>
          </p:sp>
          <p:sp>
            <p:nvSpPr>
              <p:cNvPr id="60621" name="Line 32"/>
              <p:cNvSpPr>
                <a:spLocks noChangeShapeType="1"/>
              </p:cNvSpPr>
              <p:nvPr/>
            </p:nvSpPr>
            <p:spPr bwMode="auto">
              <a:xfrm flipV="1">
                <a:off x="5472" y="2952"/>
                <a:ext cx="0" cy="432"/>
              </a:xfrm>
              <a:prstGeom prst="line">
                <a:avLst/>
              </a:prstGeom>
              <a:noFill/>
              <a:ln w="9525">
                <a:solidFill>
                  <a:srgbClr val="000000"/>
                </a:solidFill>
                <a:round/>
                <a:headEnd/>
                <a:tailEnd/>
              </a:ln>
            </p:spPr>
            <p:txBody>
              <a:bodyPr/>
              <a:lstStyle/>
              <a:p>
                <a:endParaRPr lang="en-US"/>
              </a:p>
            </p:txBody>
          </p:sp>
          <p:sp>
            <p:nvSpPr>
              <p:cNvPr id="60622" name="Line 33"/>
              <p:cNvSpPr>
                <a:spLocks noChangeShapeType="1"/>
              </p:cNvSpPr>
              <p:nvPr/>
            </p:nvSpPr>
            <p:spPr bwMode="auto">
              <a:xfrm>
                <a:off x="5472" y="3384"/>
                <a:ext cx="144" cy="0"/>
              </a:xfrm>
              <a:prstGeom prst="line">
                <a:avLst/>
              </a:prstGeom>
              <a:noFill/>
              <a:ln w="9525">
                <a:solidFill>
                  <a:srgbClr val="000000"/>
                </a:solidFill>
                <a:round/>
                <a:headEnd/>
                <a:tailEnd/>
              </a:ln>
            </p:spPr>
            <p:txBody>
              <a:bodyPr/>
              <a:lstStyle/>
              <a:p>
                <a:endParaRPr lang="en-US"/>
              </a:p>
            </p:txBody>
          </p:sp>
          <p:sp>
            <p:nvSpPr>
              <p:cNvPr id="60623" name="Line 34"/>
              <p:cNvSpPr>
                <a:spLocks noChangeShapeType="1"/>
              </p:cNvSpPr>
              <p:nvPr/>
            </p:nvSpPr>
            <p:spPr bwMode="auto">
              <a:xfrm flipV="1">
                <a:off x="5616" y="2952"/>
                <a:ext cx="0" cy="432"/>
              </a:xfrm>
              <a:prstGeom prst="line">
                <a:avLst/>
              </a:prstGeom>
              <a:noFill/>
              <a:ln w="9525">
                <a:solidFill>
                  <a:srgbClr val="000000"/>
                </a:solidFill>
                <a:round/>
                <a:headEnd/>
                <a:tailEnd/>
              </a:ln>
            </p:spPr>
            <p:txBody>
              <a:bodyPr/>
              <a:lstStyle/>
              <a:p>
                <a:endParaRPr lang="en-US"/>
              </a:p>
            </p:txBody>
          </p:sp>
          <p:sp>
            <p:nvSpPr>
              <p:cNvPr id="60624" name="Line 35"/>
              <p:cNvSpPr>
                <a:spLocks noChangeShapeType="1"/>
              </p:cNvSpPr>
              <p:nvPr/>
            </p:nvSpPr>
            <p:spPr bwMode="auto">
              <a:xfrm>
                <a:off x="5616" y="2952"/>
                <a:ext cx="144" cy="0"/>
              </a:xfrm>
              <a:prstGeom prst="line">
                <a:avLst/>
              </a:prstGeom>
              <a:noFill/>
              <a:ln w="9525">
                <a:solidFill>
                  <a:srgbClr val="000000"/>
                </a:solidFill>
                <a:round/>
                <a:headEnd/>
                <a:tailEnd/>
              </a:ln>
            </p:spPr>
            <p:txBody>
              <a:bodyPr/>
              <a:lstStyle/>
              <a:p>
                <a:endParaRPr lang="en-US"/>
              </a:p>
            </p:txBody>
          </p:sp>
          <p:sp>
            <p:nvSpPr>
              <p:cNvPr id="60625" name="Line 36"/>
              <p:cNvSpPr>
                <a:spLocks noChangeShapeType="1"/>
              </p:cNvSpPr>
              <p:nvPr/>
            </p:nvSpPr>
            <p:spPr bwMode="auto">
              <a:xfrm flipV="1">
                <a:off x="5760" y="2952"/>
                <a:ext cx="0" cy="432"/>
              </a:xfrm>
              <a:prstGeom prst="line">
                <a:avLst/>
              </a:prstGeom>
              <a:noFill/>
              <a:ln w="9525">
                <a:solidFill>
                  <a:srgbClr val="000000"/>
                </a:solidFill>
                <a:round/>
                <a:headEnd/>
                <a:tailEnd/>
              </a:ln>
            </p:spPr>
            <p:txBody>
              <a:bodyPr/>
              <a:lstStyle/>
              <a:p>
                <a:endParaRPr lang="en-US"/>
              </a:p>
            </p:txBody>
          </p:sp>
          <p:sp>
            <p:nvSpPr>
              <p:cNvPr id="60626" name="Line 37"/>
              <p:cNvSpPr>
                <a:spLocks noChangeShapeType="1"/>
              </p:cNvSpPr>
              <p:nvPr/>
            </p:nvSpPr>
            <p:spPr bwMode="auto">
              <a:xfrm>
                <a:off x="5760" y="3384"/>
                <a:ext cx="144" cy="0"/>
              </a:xfrm>
              <a:prstGeom prst="line">
                <a:avLst/>
              </a:prstGeom>
              <a:noFill/>
              <a:ln w="9525">
                <a:solidFill>
                  <a:srgbClr val="000000"/>
                </a:solidFill>
                <a:round/>
                <a:headEnd/>
                <a:tailEnd/>
              </a:ln>
            </p:spPr>
            <p:txBody>
              <a:bodyPr/>
              <a:lstStyle/>
              <a:p>
                <a:endParaRPr lang="en-US"/>
              </a:p>
            </p:txBody>
          </p:sp>
          <p:sp>
            <p:nvSpPr>
              <p:cNvPr id="60627" name="Line 38"/>
              <p:cNvSpPr>
                <a:spLocks noChangeShapeType="1"/>
              </p:cNvSpPr>
              <p:nvPr/>
            </p:nvSpPr>
            <p:spPr bwMode="auto">
              <a:xfrm flipV="1">
                <a:off x="5904" y="2952"/>
                <a:ext cx="0" cy="432"/>
              </a:xfrm>
              <a:prstGeom prst="line">
                <a:avLst/>
              </a:prstGeom>
              <a:noFill/>
              <a:ln w="9525">
                <a:solidFill>
                  <a:srgbClr val="000000"/>
                </a:solidFill>
                <a:round/>
                <a:headEnd/>
                <a:tailEnd/>
              </a:ln>
            </p:spPr>
            <p:txBody>
              <a:bodyPr/>
              <a:lstStyle/>
              <a:p>
                <a:endParaRPr lang="en-US"/>
              </a:p>
            </p:txBody>
          </p:sp>
          <p:sp>
            <p:nvSpPr>
              <p:cNvPr id="60628" name="Line 39"/>
              <p:cNvSpPr>
                <a:spLocks noChangeShapeType="1"/>
              </p:cNvSpPr>
              <p:nvPr/>
            </p:nvSpPr>
            <p:spPr bwMode="auto">
              <a:xfrm>
                <a:off x="5904" y="2952"/>
                <a:ext cx="144" cy="0"/>
              </a:xfrm>
              <a:prstGeom prst="line">
                <a:avLst/>
              </a:prstGeom>
              <a:noFill/>
              <a:ln w="9525">
                <a:solidFill>
                  <a:srgbClr val="000000"/>
                </a:solidFill>
                <a:round/>
                <a:headEnd/>
                <a:tailEnd/>
              </a:ln>
            </p:spPr>
            <p:txBody>
              <a:bodyPr/>
              <a:lstStyle/>
              <a:p>
                <a:endParaRPr lang="en-US"/>
              </a:p>
            </p:txBody>
          </p:sp>
          <p:sp>
            <p:nvSpPr>
              <p:cNvPr id="60629" name="Line 40"/>
              <p:cNvSpPr>
                <a:spLocks noChangeShapeType="1"/>
              </p:cNvSpPr>
              <p:nvPr/>
            </p:nvSpPr>
            <p:spPr bwMode="auto">
              <a:xfrm flipV="1">
                <a:off x="6048" y="2952"/>
                <a:ext cx="0" cy="432"/>
              </a:xfrm>
              <a:prstGeom prst="line">
                <a:avLst/>
              </a:prstGeom>
              <a:noFill/>
              <a:ln w="9525">
                <a:solidFill>
                  <a:srgbClr val="000000"/>
                </a:solidFill>
                <a:round/>
                <a:headEnd/>
                <a:tailEnd/>
              </a:ln>
            </p:spPr>
            <p:txBody>
              <a:bodyPr/>
              <a:lstStyle/>
              <a:p>
                <a:endParaRPr lang="en-US"/>
              </a:p>
            </p:txBody>
          </p:sp>
          <p:sp>
            <p:nvSpPr>
              <p:cNvPr id="60630" name="Line 41"/>
              <p:cNvSpPr>
                <a:spLocks noChangeShapeType="1"/>
              </p:cNvSpPr>
              <p:nvPr/>
            </p:nvSpPr>
            <p:spPr bwMode="auto">
              <a:xfrm>
                <a:off x="6048" y="3384"/>
                <a:ext cx="144" cy="0"/>
              </a:xfrm>
              <a:prstGeom prst="line">
                <a:avLst/>
              </a:prstGeom>
              <a:noFill/>
              <a:ln w="9525">
                <a:solidFill>
                  <a:srgbClr val="000000"/>
                </a:solidFill>
                <a:round/>
                <a:headEnd/>
                <a:tailEnd/>
              </a:ln>
            </p:spPr>
            <p:txBody>
              <a:bodyPr/>
              <a:lstStyle/>
              <a:p>
                <a:endParaRPr lang="en-US"/>
              </a:p>
            </p:txBody>
          </p:sp>
          <p:sp>
            <p:nvSpPr>
              <p:cNvPr id="60631" name="Line 42"/>
              <p:cNvSpPr>
                <a:spLocks noChangeShapeType="1"/>
              </p:cNvSpPr>
              <p:nvPr/>
            </p:nvSpPr>
            <p:spPr bwMode="auto">
              <a:xfrm flipV="1">
                <a:off x="6192" y="2952"/>
                <a:ext cx="0" cy="432"/>
              </a:xfrm>
              <a:prstGeom prst="line">
                <a:avLst/>
              </a:prstGeom>
              <a:noFill/>
              <a:ln w="9525">
                <a:solidFill>
                  <a:srgbClr val="000000"/>
                </a:solidFill>
                <a:round/>
                <a:headEnd/>
                <a:tailEnd/>
              </a:ln>
            </p:spPr>
            <p:txBody>
              <a:bodyPr/>
              <a:lstStyle/>
              <a:p>
                <a:endParaRPr lang="en-US"/>
              </a:p>
            </p:txBody>
          </p:sp>
          <p:sp>
            <p:nvSpPr>
              <p:cNvPr id="60632" name="Line 43"/>
              <p:cNvSpPr>
                <a:spLocks noChangeShapeType="1"/>
              </p:cNvSpPr>
              <p:nvPr/>
            </p:nvSpPr>
            <p:spPr bwMode="auto">
              <a:xfrm>
                <a:off x="6192" y="2952"/>
                <a:ext cx="144" cy="0"/>
              </a:xfrm>
              <a:prstGeom prst="line">
                <a:avLst/>
              </a:prstGeom>
              <a:noFill/>
              <a:ln w="9525">
                <a:solidFill>
                  <a:srgbClr val="000000"/>
                </a:solidFill>
                <a:round/>
                <a:headEnd/>
                <a:tailEnd/>
              </a:ln>
            </p:spPr>
            <p:txBody>
              <a:bodyPr/>
              <a:lstStyle/>
              <a:p>
                <a:endParaRPr lang="en-US"/>
              </a:p>
            </p:txBody>
          </p:sp>
          <p:sp>
            <p:nvSpPr>
              <p:cNvPr id="60633" name="Line 44"/>
              <p:cNvSpPr>
                <a:spLocks noChangeShapeType="1"/>
              </p:cNvSpPr>
              <p:nvPr/>
            </p:nvSpPr>
            <p:spPr bwMode="auto">
              <a:xfrm flipV="1">
                <a:off x="6336" y="2952"/>
                <a:ext cx="0" cy="432"/>
              </a:xfrm>
              <a:prstGeom prst="line">
                <a:avLst/>
              </a:prstGeom>
              <a:noFill/>
              <a:ln w="9525">
                <a:solidFill>
                  <a:srgbClr val="000000"/>
                </a:solidFill>
                <a:round/>
                <a:headEnd/>
                <a:tailEnd/>
              </a:ln>
            </p:spPr>
            <p:txBody>
              <a:bodyPr/>
              <a:lstStyle/>
              <a:p>
                <a:endParaRPr lang="en-US"/>
              </a:p>
            </p:txBody>
          </p:sp>
          <p:sp>
            <p:nvSpPr>
              <p:cNvPr id="60634" name="Line 45"/>
              <p:cNvSpPr>
                <a:spLocks noChangeShapeType="1"/>
              </p:cNvSpPr>
              <p:nvPr/>
            </p:nvSpPr>
            <p:spPr bwMode="auto">
              <a:xfrm>
                <a:off x="6336" y="3384"/>
                <a:ext cx="144" cy="0"/>
              </a:xfrm>
              <a:prstGeom prst="line">
                <a:avLst/>
              </a:prstGeom>
              <a:noFill/>
              <a:ln w="9525">
                <a:solidFill>
                  <a:srgbClr val="000000"/>
                </a:solidFill>
                <a:round/>
                <a:headEnd/>
                <a:tailEnd/>
              </a:ln>
            </p:spPr>
            <p:txBody>
              <a:bodyPr/>
              <a:lstStyle/>
              <a:p>
                <a:endParaRPr lang="en-US"/>
              </a:p>
            </p:txBody>
          </p:sp>
          <p:sp>
            <p:nvSpPr>
              <p:cNvPr id="60635" name="Line 46"/>
              <p:cNvSpPr>
                <a:spLocks noChangeShapeType="1"/>
              </p:cNvSpPr>
              <p:nvPr/>
            </p:nvSpPr>
            <p:spPr bwMode="auto">
              <a:xfrm flipV="1">
                <a:off x="6480" y="2952"/>
                <a:ext cx="0" cy="432"/>
              </a:xfrm>
              <a:prstGeom prst="line">
                <a:avLst/>
              </a:prstGeom>
              <a:noFill/>
              <a:ln w="9525">
                <a:solidFill>
                  <a:srgbClr val="000000"/>
                </a:solidFill>
                <a:round/>
                <a:headEnd/>
                <a:tailEnd/>
              </a:ln>
            </p:spPr>
            <p:txBody>
              <a:bodyPr/>
              <a:lstStyle/>
              <a:p>
                <a:endParaRPr lang="en-US"/>
              </a:p>
            </p:txBody>
          </p:sp>
          <p:sp>
            <p:nvSpPr>
              <p:cNvPr id="60636" name="Line 47"/>
              <p:cNvSpPr>
                <a:spLocks noChangeShapeType="1"/>
              </p:cNvSpPr>
              <p:nvPr/>
            </p:nvSpPr>
            <p:spPr bwMode="auto">
              <a:xfrm>
                <a:off x="6480" y="2952"/>
                <a:ext cx="144" cy="0"/>
              </a:xfrm>
              <a:prstGeom prst="line">
                <a:avLst/>
              </a:prstGeom>
              <a:noFill/>
              <a:ln w="9525">
                <a:solidFill>
                  <a:srgbClr val="000000"/>
                </a:solidFill>
                <a:round/>
                <a:headEnd/>
                <a:tailEnd/>
              </a:ln>
            </p:spPr>
            <p:txBody>
              <a:bodyPr/>
              <a:lstStyle/>
              <a:p>
                <a:endParaRPr lang="en-US"/>
              </a:p>
            </p:txBody>
          </p:sp>
          <p:sp>
            <p:nvSpPr>
              <p:cNvPr id="60637" name="Line 48"/>
              <p:cNvSpPr>
                <a:spLocks noChangeShapeType="1"/>
              </p:cNvSpPr>
              <p:nvPr/>
            </p:nvSpPr>
            <p:spPr bwMode="auto">
              <a:xfrm flipV="1">
                <a:off x="6624" y="2952"/>
                <a:ext cx="0" cy="432"/>
              </a:xfrm>
              <a:prstGeom prst="line">
                <a:avLst/>
              </a:prstGeom>
              <a:noFill/>
              <a:ln w="9525">
                <a:solidFill>
                  <a:srgbClr val="000000"/>
                </a:solidFill>
                <a:round/>
                <a:headEnd/>
                <a:tailEnd/>
              </a:ln>
            </p:spPr>
            <p:txBody>
              <a:bodyPr/>
              <a:lstStyle/>
              <a:p>
                <a:endParaRPr lang="en-US"/>
              </a:p>
            </p:txBody>
          </p:sp>
          <p:sp>
            <p:nvSpPr>
              <p:cNvPr id="60638" name="Line 49"/>
              <p:cNvSpPr>
                <a:spLocks noChangeShapeType="1"/>
              </p:cNvSpPr>
              <p:nvPr/>
            </p:nvSpPr>
            <p:spPr bwMode="auto">
              <a:xfrm>
                <a:off x="6624" y="3384"/>
                <a:ext cx="144" cy="0"/>
              </a:xfrm>
              <a:prstGeom prst="line">
                <a:avLst/>
              </a:prstGeom>
              <a:noFill/>
              <a:ln w="9525">
                <a:solidFill>
                  <a:srgbClr val="000000"/>
                </a:solidFill>
                <a:round/>
                <a:headEnd/>
                <a:tailEnd/>
              </a:ln>
            </p:spPr>
            <p:txBody>
              <a:bodyPr/>
              <a:lstStyle/>
              <a:p>
                <a:endParaRPr lang="en-US"/>
              </a:p>
            </p:txBody>
          </p:sp>
          <p:sp>
            <p:nvSpPr>
              <p:cNvPr id="60639" name="Line 50"/>
              <p:cNvSpPr>
                <a:spLocks noChangeShapeType="1"/>
              </p:cNvSpPr>
              <p:nvPr/>
            </p:nvSpPr>
            <p:spPr bwMode="auto">
              <a:xfrm flipV="1">
                <a:off x="6768" y="2952"/>
                <a:ext cx="0" cy="432"/>
              </a:xfrm>
              <a:prstGeom prst="line">
                <a:avLst/>
              </a:prstGeom>
              <a:noFill/>
              <a:ln w="9525">
                <a:solidFill>
                  <a:srgbClr val="000000"/>
                </a:solidFill>
                <a:round/>
                <a:headEnd/>
                <a:tailEnd/>
              </a:ln>
            </p:spPr>
            <p:txBody>
              <a:bodyPr/>
              <a:lstStyle/>
              <a:p>
                <a:endParaRPr lang="en-US"/>
              </a:p>
            </p:txBody>
          </p:sp>
          <p:sp>
            <p:nvSpPr>
              <p:cNvPr id="60640" name="Line 51"/>
              <p:cNvSpPr>
                <a:spLocks noChangeShapeType="1"/>
              </p:cNvSpPr>
              <p:nvPr/>
            </p:nvSpPr>
            <p:spPr bwMode="auto">
              <a:xfrm>
                <a:off x="6768" y="2952"/>
                <a:ext cx="144" cy="0"/>
              </a:xfrm>
              <a:prstGeom prst="line">
                <a:avLst/>
              </a:prstGeom>
              <a:noFill/>
              <a:ln w="9525">
                <a:solidFill>
                  <a:srgbClr val="000000"/>
                </a:solidFill>
                <a:round/>
                <a:headEnd/>
                <a:tailEnd/>
              </a:ln>
            </p:spPr>
            <p:txBody>
              <a:bodyPr/>
              <a:lstStyle/>
              <a:p>
                <a:endParaRPr lang="en-US"/>
              </a:p>
            </p:txBody>
          </p:sp>
          <p:sp>
            <p:nvSpPr>
              <p:cNvPr id="60641" name="Line 52"/>
              <p:cNvSpPr>
                <a:spLocks noChangeShapeType="1"/>
              </p:cNvSpPr>
              <p:nvPr/>
            </p:nvSpPr>
            <p:spPr bwMode="auto">
              <a:xfrm flipV="1">
                <a:off x="6912" y="2952"/>
                <a:ext cx="0" cy="432"/>
              </a:xfrm>
              <a:prstGeom prst="line">
                <a:avLst/>
              </a:prstGeom>
              <a:noFill/>
              <a:ln w="9525">
                <a:solidFill>
                  <a:srgbClr val="000000"/>
                </a:solidFill>
                <a:round/>
                <a:headEnd/>
                <a:tailEnd/>
              </a:ln>
            </p:spPr>
            <p:txBody>
              <a:bodyPr/>
              <a:lstStyle/>
              <a:p>
                <a:endParaRPr lang="en-US"/>
              </a:p>
            </p:txBody>
          </p:sp>
          <p:sp>
            <p:nvSpPr>
              <p:cNvPr id="60642" name="Line 53"/>
              <p:cNvSpPr>
                <a:spLocks noChangeShapeType="1"/>
              </p:cNvSpPr>
              <p:nvPr/>
            </p:nvSpPr>
            <p:spPr bwMode="auto">
              <a:xfrm>
                <a:off x="6912" y="3384"/>
                <a:ext cx="144" cy="0"/>
              </a:xfrm>
              <a:prstGeom prst="line">
                <a:avLst/>
              </a:prstGeom>
              <a:noFill/>
              <a:ln w="9525">
                <a:solidFill>
                  <a:srgbClr val="000000"/>
                </a:solidFill>
                <a:round/>
                <a:headEnd/>
                <a:tailEnd/>
              </a:ln>
            </p:spPr>
            <p:txBody>
              <a:bodyPr/>
              <a:lstStyle/>
              <a:p>
                <a:endParaRPr lang="en-US"/>
              </a:p>
            </p:txBody>
          </p:sp>
          <p:sp>
            <p:nvSpPr>
              <p:cNvPr id="60643" name="Line 54"/>
              <p:cNvSpPr>
                <a:spLocks noChangeShapeType="1"/>
              </p:cNvSpPr>
              <p:nvPr/>
            </p:nvSpPr>
            <p:spPr bwMode="auto">
              <a:xfrm flipV="1">
                <a:off x="7056" y="2952"/>
                <a:ext cx="0" cy="432"/>
              </a:xfrm>
              <a:prstGeom prst="line">
                <a:avLst/>
              </a:prstGeom>
              <a:noFill/>
              <a:ln w="9525">
                <a:solidFill>
                  <a:srgbClr val="000000"/>
                </a:solidFill>
                <a:round/>
                <a:headEnd/>
                <a:tailEnd/>
              </a:ln>
            </p:spPr>
            <p:txBody>
              <a:bodyPr/>
              <a:lstStyle/>
              <a:p>
                <a:endParaRPr lang="en-US"/>
              </a:p>
            </p:txBody>
          </p:sp>
          <p:sp>
            <p:nvSpPr>
              <p:cNvPr id="60644" name="Line 55"/>
              <p:cNvSpPr>
                <a:spLocks noChangeShapeType="1"/>
              </p:cNvSpPr>
              <p:nvPr/>
            </p:nvSpPr>
            <p:spPr bwMode="auto">
              <a:xfrm>
                <a:off x="7056" y="2952"/>
                <a:ext cx="144" cy="0"/>
              </a:xfrm>
              <a:prstGeom prst="line">
                <a:avLst/>
              </a:prstGeom>
              <a:noFill/>
              <a:ln w="9525">
                <a:solidFill>
                  <a:srgbClr val="000000"/>
                </a:solidFill>
                <a:round/>
                <a:headEnd/>
                <a:tailEnd/>
              </a:ln>
            </p:spPr>
            <p:txBody>
              <a:bodyPr/>
              <a:lstStyle/>
              <a:p>
                <a:endParaRPr lang="en-US"/>
              </a:p>
            </p:txBody>
          </p:sp>
          <p:sp>
            <p:nvSpPr>
              <p:cNvPr id="60645" name="Line 56"/>
              <p:cNvSpPr>
                <a:spLocks noChangeShapeType="1"/>
              </p:cNvSpPr>
              <p:nvPr/>
            </p:nvSpPr>
            <p:spPr bwMode="auto">
              <a:xfrm flipV="1">
                <a:off x="7200" y="2952"/>
                <a:ext cx="0" cy="432"/>
              </a:xfrm>
              <a:prstGeom prst="line">
                <a:avLst/>
              </a:prstGeom>
              <a:noFill/>
              <a:ln w="9525">
                <a:solidFill>
                  <a:srgbClr val="000000"/>
                </a:solidFill>
                <a:round/>
                <a:headEnd/>
                <a:tailEnd/>
              </a:ln>
            </p:spPr>
            <p:txBody>
              <a:bodyPr/>
              <a:lstStyle/>
              <a:p>
                <a:endParaRPr lang="en-US"/>
              </a:p>
            </p:txBody>
          </p:sp>
          <p:sp>
            <p:nvSpPr>
              <p:cNvPr id="60646" name="Line 57"/>
              <p:cNvSpPr>
                <a:spLocks noChangeShapeType="1"/>
              </p:cNvSpPr>
              <p:nvPr/>
            </p:nvSpPr>
            <p:spPr bwMode="auto">
              <a:xfrm>
                <a:off x="7200" y="3384"/>
                <a:ext cx="144" cy="0"/>
              </a:xfrm>
              <a:prstGeom prst="line">
                <a:avLst/>
              </a:prstGeom>
              <a:noFill/>
              <a:ln w="9525">
                <a:solidFill>
                  <a:srgbClr val="000000"/>
                </a:solidFill>
                <a:round/>
                <a:headEnd/>
                <a:tailEnd/>
              </a:ln>
            </p:spPr>
            <p:txBody>
              <a:bodyPr/>
              <a:lstStyle/>
              <a:p>
                <a:endParaRPr lang="en-US"/>
              </a:p>
            </p:txBody>
          </p:sp>
          <p:sp>
            <p:nvSpPr>
              <p:cNvPr id="60647" name="Line 58"/>
              <p:cNvSpPr>
                <a:spLocks noChangeShapeType="1"/>
              </p:cNvSpPr>
              <p:nvPr/>
            </p:nvSpPr>
            <p:spPr bwMode="auto">
              <a:xfrm flipV="1">
                <a:off x="7344" y="2952"/>
                <a:ext cx="0" cy="432"/>
              </a:xfrm>
              <a:prstGeom prst="line">
                <a:avLst/>
              </a:prstGeom>
              <a:noFill/>
              <a:ln w="9525">
                <a:solidFill>
                  <a:srgbClr val="000000"/>
                </a:solidFill>
                <a:round/>
                <a:headEnd/>
                <a:tailEnd/>
              </a:ln>
            </p:spPr>
            <p:txBody>
              <a:bodyPr/>
              <a:lstStyle/>
              <a:p>
                <a:endParaRPr lang="en-US"/>
              </a:p>
            </p:txBody>
          </p:sp>
          <p:sp>
            <p:nvSpPr>
              <p:cNvPr id="60648" name="Line 59"/>
              <p:cNvSpPr>
                <a:spLocks noChangeShapeType="1"/>
              </p:cNvSpPr>
              <p:nvPr/>
            </p:nvSpPr>
            <p:spPr bwMode="auto">
              <a:xfrm>
                <a:off x="7344" y="2952"/>
                <a:ext cx="144" cy="0"/>
              </a:xfrm>
              <a:prstGeom prst="line">
                <a:avLst/>
              </a:prstGeom>
              <a:noFill/>
              <a:ln w="9525">
                <a:solidFill>
                  <a:srgbClr val="000000"/>
                </a:solidFill>
                <a:round/>
                <a:headEnd/>
                <a:tailEnd/>
              </a:ln>
            </p:spPr>
            <p:txBody>
              <a:bodyPr/>
              <a:lstStyle/>
              <a:p>
                <a:endParaRPr lang="en-US"/>
              </a:p>
            </p:txBody>
          </p:sp>
          <p:sp>
            <p:nvSpPr>
              <p:cNvPr id="60649" name="Line 60"/>
              <p:cNvSpPr>
                <a:spLocks noChangeShapeType="1"/>
              </p:cNvSpPr>
              <p:nvPr/>
            </p:nvSpPr>
            <p:spPr bwMode="auto">
              <a:xfrm flipV="1">
                <a:off x="7488" y="2952"/>
                <a:ext cx="0" cy="432"/>
              </a:xfrm>
              <a:prstGeom prst="line">
                <a:avLst/>
              </a:prstGeom>
              <a:noFill/>
              <a:ln w="9525">
                <a:solidFill>
                  <a:srgbClr val="000000"/>
                </a:solidFill>
                <a:round/>
                <a:headEnd/>
                <a:tailEnd/>
              </a:ln>
            </p:spPr>
            <p:txBody>
              <a:bodyPr/>
              <a:lstStyle/>
              <a:p>
                <a:endParaRPr lang="en-US"/>
              </a:p>
            </p:txBody>
          </p:sp>
          <p:sp>
            <p:nvSpPr>
              <p:cNvPr id="60650" name="Line 61"/>
              <p:cNvSpPr>
                <a:spLocks noChangeShapeType="1"/>
              </p:cNvSpPr>
              <p:nvPr/>
            </p:nvSpPr>
            <p:spPr bwMode="auto">
              <a:xfrm>
                <a:off x="7488" y="3384"/>
                <a:ext cx="144" cy="0"/>
              </a:xfrm>
              <a:prstGeom prst="line">
                <a:avLst/>
              </a:prstGeom>
              <a:noFill/>
              <a:ln w="9525">
                <a:solidFill>
                  <a:srgbClr val="000000"/>
                </a:solidFill>
                <a:round/>
                <a:headEnd/>
                <a:tailEnd/>
              </a:ln>
            </p:spPr>
            <p:txBody>
              <a:bodyPr/>
              <a:lstStyle/>
              <a:p>
                <a:endParaRPr lang="en-US"/>
              </a:p>
            </p:txBody>
          </p:sp>
          <p:sp>
            <p:nvSpPr>
              <p:cNvPr id="60651" name="Line 62"/>
              <p:cNvSpPr>
                <a:spLocks noChangeShapeType="1"/>
              </p:cNvSpPr>
              <p:nvPr/>
            </p:nvSpPr>
            <p:spPr bwMode="auto">
              <a:xfrm flipV="1">
                <a:off x="7632" y="2952"/>
                <a:ext cx="0" cy="432"/>
              </a:xfrm>
              <a:prstGeom prst="line">
                <a:avLst/>
              </a:prstGeom>
              <a:noFill/>
              <a:ln w="9525">
                <a:solidFill>
                  <a:srgbClr val="000000"/>
                </a:solidFill>
                <a:round/>
                <a:headEnd/>
                <a:tailEnd/>
              </a:ln>
            </p:spPr>
            <p:txBody>
              <a:bodyPr/>
              <a:lstStyle/>
              <a:p>
                <a:endParaRPr lang="en-US"/>
              </a:p>
            </p:txBody>
          </p:sp>
          <p:sp>
            <p:nvSpPr>
              <p:cNvPr id="60652" name="Line 63"/>
              <p:cNvSpPr>
                <a:spLocks noChangeShapeType="1"/>
              </p:cNvSpPr>
              <p:nvPr/>
            </p:nvSpPr>
            <p:spPr bwMode="auto">
              <a:xfrm>
                <a:off x="7632" y="2952"/>
                <a:ext cx="144" cy="0"/>
              </a:xfrm>
              <a:prstGeom prst="line">
                <a:avLst/>
              </a:prstGeom>
              <a:noFill/>
              <a:ln w="9525">
                <a:solidFill>
                  <a:srgbClr val="000000"/>
                </a:solidFill>
                <a:round/>
                <a:headEnd/>
                <a:tailEnd/>
              </a:ln>
            </p:spPr>
            <p:txBody>
              <a:bodyPr/>
              <a:lstStyle/>
              <a:p>
                <a:endParaRPr lang="en-US"/>
              </a:p>
            </p:txBody>
          </p:sp>
          <p:sp>
            <p:nvSpPr>
              <p:cNvPr id="60653" name="Line 64"/>
              <p:cNvSpPr>
                <a:spLocks noChangeShapeType="1"/>
              </p:cNvSpPr>
              <p:nvPr/>
            </p:nvSpPr>
            <p:spPr bwMode="auto">
              <a:xfrm flipV="1">
                <a:off x="7776" y="2952"/>
                <a:ext cx="0" cy="432"/>
              </a:xfrm>
              <a:prstGeom prst="line">
                <a:avLst/>
              </a:prstGeom>
              <a:noFill/>
              <a:ln w="9525">
                <a:solidFill>
                  <a:srgbClr val="000000"/>
                </a:solidFill>
                <a:round/>
                <a:headEnd/>
                <a:tailEnd/>
              </a:ln>
            </p:spPr>
            <p:txBody>
              <a:bodyPr/>
              <a:lstStyle/>
              <a:p>
                <a:endParaRPr lang="en-US"/>
              </a:p>
            </p:txBody>
          </p:sp>
          <p:sp>
            <p:nvSpPr>
              <p:cNvPr id="60654" name="Line 65"/>
              <p:cNvSpPr>
                <a:spLocks noChangeShapeType="1"/>
              </p:cNvSpPr>
              <p:nvPr/>
            </p:nvSpPr>
            <p:spPr bwMode="auto">
              <a:xfrm>
                <a:off x="7776" y="3384"/>
                <a:ext cx="144" cy="0"/>
              </a:xfrm>
              <a:prstGeom prst="line">
                <a:avLst/>
              </a:prstGeom>
              <a:noFill/>
              <a:ln w="9525">
                <a:solidFill>
                  <a:srgbClr val="000000"/>
                </a:solidFill>
                <a:round/>
                <a:headEnd/>
                <a:tailEnd/>
              </a:ln>
            </p:spPr>
            <p:txBody>
              <a:bodyPr/>
              <a:lstStyle/>
              <a:p>
                <a:endParaRPr lang="en-US"/>
              </a:p>
            </p:txBody>
          </p:sp>
          <p:sp>
            <p:nvSpPr>
              <p:cNvPr id="60655" name="Line 66"/>
              <p:cNvSpPr>
                <a:spLocks noChangeShapeType="1"/>
              </p:cNvSpPr>
              <p:nvPr/>
            </p:nvSpPr>
            <p:spPr bwMode="auto">
              <a:xfrm flipV="1">
                <a:off x="7920" y="2952"/>
                <a:ext cx="0" cy="432"/>
              </a:xfrm>
              <a:prstGeom prst="line">
                <a:avLst/>
              </a:prstGeom>
              <a:noFill/>
              <a:ln w="9525">
                <a:solidFill>
                  <a:srgbClr val="000000"/>
                </a:solidFill>
                <a:round/>
                <a:headEnd/>
                <a:tailEnd/>
              </a:ln>
            </p:spPr>
            <p:txBody>
              <a:bodyPr/>
              <a:lstStyle/>
              <a:p>
                <a:endParaRPr lang="en-US"/>
              </a:p>
            </p:txBody>
          </p:sp>
          <p:sp>
            <p:nvSpPr>
              <p:cNvPr id="60656" name="Line 67"/>
              <p:cNvSpPr>
                <a:spLocks noChangeShapeType="1"/>
              </p:cNvSpPr>
              <p:nvPr/>
            </p:nvSpPr>
            <p:spPr bwMode="auto">
              <a:xfrm>
                <a:off x="7920" y="2952"/>
                <a:ext cx="144" cy="0"/>
              </a:xfrm>
              <a:prstGeom prst="line">
                <a:avLst/>
              </a:prstGeom>
              <a:noFill/>
              <a:ln w="9525">
                <a:solidFill>
                  <a:srgbClr val="000000"/>
                </a:solidFill>
                <a:round/>
                <a:headEnd/>
                <a:tailEnd/>
              </a:ln>
            </p:spPr>
            <p:txBody>
              <a:bodyPr/>
              <a:lstStyle/>
              <a:p>
                <a:endParaRPr lang="en-US"/>
              </a:p>
            </p:txBody>
          </p:sp>
          <p:sp>
            <p:nvSpPr>
              <p:cNvPr id="60657" name="Line 68"/>
              <p:cNvSpPr>
                <a:spLocks noChangeShapeType="1"/>
              </p:cNvSpPr>
              <p:nvPr/>
            </p:nvSpPr>
            <p:spPr bwMode="auto">
              <a:xfrm flipV="1">
                <a:off x="8064" y="2952"/>
                <a:ext cx="0" cy="432"/>
              </a:xfrm>
              <a:prstGeom prst="line">
                <a:avLst/>
              </a:prstGeom>
              <a:noFill/>
              <a:ln w="9525">
                <a:solidFill>
                  <a:srgbClr val="000000"/>
                </a:solidFill>
                <a:round/>
                <a:headEnd/>
                <a:tailEnd/>
              </a:ln>
            </p:spPr>
            <p:txBody>
              <a:bodyPr/>
              <a:lstStyle/>
              <a:p>
                <a:endParaRPr lang="en-US"/>
              </a:p>
            </p:txBody>
          </p:sp>
        </p:grpSp>
        <p:sp>
          <p:nvSpPr>
            <p:cNvPr id="60421" name="Line 69"/>
            <p:cNvSpPr>
              <a:spLocks noChangeShapeType="1"/>
            </p:cNvSpPr>
            <p:nvPr/>
          </p:nvSpPr>
          <p:spPr bwMode="auto">
            <a:xfrm flipV="1">
              <a:off x="3474" y="7848"/>
              <a:ext cx="0" cy="432"/>
            </a:xfrm>
            <a:prstGeom prst="line">
              <a:avLst/>
            </a:prstGeom>
            <a:noFill/>
            <a:ln w="9525">
              <a:solidFill>
                <a:srgbClr val="000000"/>
              </a:solidFill>
              <a:round/>
              <a:headEnd/>
              <a:tailEnd/>
            </a:ln>
          </p:spPr>
          <p:txBody>
            <a:bodyPr/>
            <a:lstStyle/>
            <a:p>
              <a:endParaRPr lang="en-US"/>
            </a:p>
          </p:txBody>
        </p:sp>
        <p:sp>
          <p:nvSpPr>
            <p:cNvPr id="60422" name="Line 70"/>
            <p:cNvSpPr>
              <a:spLocks noChangeShapeType="1"/>
            </p:cNvSpPr>
            <p:nvPr/>
          </p:nvSpPr>
          <p:spPr bwMode="auto">
            <a:xfrm flipV="1">
              <a:off x="3708" y="7848"/>
              <a:ext cx="0" cy="432"/>
            </a:xfrm>
            <a:prstGeom prst="line">
              <a:avLst/>
            </a:prstGeom>
            <a:noFill/>
            <a:ln w="9525">
              <a:solidFill>
                <a:srgbClr val="000000"/>
              </a:solidFill>
              <a:round/>
              <a:headEnd/>
              <a:tailEnd/>
            </a:ln>
          </p:spPr>
          <p:txBody>
            <a:bodyPr/>
            <a:lstStyle/>
            <a:p>
              <a:endParaRPr lang="en-US"/>
            </a:p>
          </p:txBody>
        </p:sp>
        <p:sp>
          <p:nvSpPr>
            <p:cNvPr id="60423" name="Line 71"/>
            <p:cNvSpPr>
              <a:spLocks noChangeShapeType="1"/>
            </p:cNvSpPr>
            <p:nvPr/>
          </p:nvSpPr>
          <p:spPr bwMode="auto">
            <a:xfrm>
              <a:off x="3474" y="8280"/>
              <a:ext cx="234" cy="0"/>
            </a:xfrm>
            <a:prstGeom prst="line">
              <a:avLst/>
            </a:prstGeom>
            <a:noFill/>
            <a:ln w="9525">
              <a:solidFill>
                <a:srgbClr val="000000"/>
              </a:solidFill>
              <a:round/>
              <a:headEnd/>
              <a:tailEnd/>
            </a:ln>
          </p:spPr>
          <p:txBody>
            <a:bodyPr/>
            <a:lstStyle/>
            <a:p>
              <a:endParaRPr lang="en-US"/>
            </a:p>
          </p:txBody>
        </p:sp>
        <p:sp>
          <p:nvSpPr>
            <p:cNvPr id="60424" name="Line 72"/>
            <p:cNvSpPr>
              <a:spLocks noChangeShapeType="1"/>
            </p:cNvSpPr>
            <p:nvPr/>
          </p:nvSpPr>
          <p:spPr bwMode="auto">
            <a:xfrm flipH="1">
              <a:off x="3240" y="7848"/>
              <a:ext cx="234" cy="0"/>
            </a:xfrm>
            <a:prstGeom prst="line">
              <a:avLst/>
            </a:prstGeom>
            <a:noFill/>
            <a:ln w="9525">
              <a:solidFill>
                <a:srgbClr val="000000"/>
              </a:solidFill>
              <a:round/>
              <a:headEnd/>
              <a:tailEnd/>
            </a:ln>
          </p:spPr>
          <p:txBody>
            <a:bodyPr/>
            <a:lstStyle/>
            <a:p>
              <a:endParaRPr lang="en-US"/>
            </a:p>
          </p:txBody>
        </p:sp>
        <p:sp>
          <p:nvSpPr>
            <p:cNvPr id="60425" name="Line 73"/>
            <p:cNvSpPr>
              <a:spLocks noChangeShapeType="1"/>
            </p:cNvSpPr>
            <p:nvPr/>
          </p:nvSpPr>
          <p:spPr bwMode="auto">
            <a:xfrm>
              <a:off x="3708" y="7848"/>
              <a:ext cx="3276" cy="0"/>
            </a:xfrm>
            <a:prstGeom prst="line">
              <a:avLst/>
            </a:prstGeom>
            <a:noFill/>
            <a:ln w="9525">
              <a:solidFill>
                <a:srgbClr val="000000"/>
              </a:solidFill>
              <a:round/>
              <a:headEnd/>
              <a:tailEnd/>
            </a:ln>
          </p:spPr>
          <p:txBody>
            <a:bodyPr/>
            <a:lstStyle/>
            <a:p>
              <a:endParaRPr lang="en-US"/>
            </a:p>
          </p:txBody>
        </p:sp>
        <p:sp>
          <p:nvSpPr>
            <p:cNvPr id="60426" name="Line 74"/>
            <p:cNvSpPr>
              <a:spLocks noChangeShapeType="1"/>
            </p:cNvSpPr>
            <p:nvPr/>
          </p:nvSpPr>
          <p:spPr bwMode="auto">
            <a:xfrm>
              <a:off x="3240" y="8856"/>
              <a:ext cx="432" cy="0"/>
            </a:xfrm>
            <a:prstGeom prst="line">
              <a:avLst/>
            </a:prstGeom>
            <a:noFill/>
            <a:ln w="9525">
              <a:solidFill>
                <a:srgbClr val="000000"/>
              </a:solidFill>
              <a:round/>
              <a:headEnd/>
              <a:tailEnd/>
            </a:ln>
          </p:spPr>
          <p:txBody>
            <a:bodyPr/>
            <a:lstStyle/>
            <a:p>
              <a:endParaRPr lang="en-US"/>
            </a:p>
          </p:txBody>
        </p:sp>
        <p:grpSp>
          <p:nvGrpSpPr>
            <p:cNvPr id="60427" name="Group 75"/>
            <p:cNvGrpSpPr>
              <a:grpSpLocks/>
            </p:cNvGrpSpPr>
            <p:nvPr/>
          </p:nvGrpSpPr>
          <p:grpSpPr bwMode="auto">
            <a:xfrm>
              <a:off x="6984" y="6984"/>
              <a:ext cx="3744" cy="432"/>
              <a:chOff x="3456" y="2952"/>
              <a:chExt cx="4608" cy="432"/>
            </a:xfrm>
          </p:grpSpPr>
          <p:sp>
            <p:nvSpPr>
              <p:cNvPr id="60530" name="Line 76"/>
              <p:cNvSpPr>
                <a:spLocks noChangeShapeType="1"/>
              </p:cNvSpPr>
              <p:nvPr/>
            </p:nvSpPr>
            <p:spPr bwMode="auto">
              <a:xfrm>
                <a:off x="3456" y="3384"/>
                <a:ext cx="144" cy="0"/>
              </a:xfrm>
              <a:prstGeom prst="line">
                <a:avLst/>
              </a:prstGeom>
              <a:noFill/>
              <a:ln w="9525">
                <a:solidFill>
                  <a:srgbClr val="000000"/>
                </a:solidFill>
                <a:round/>
                <a:headEnd/>
                <a:tailEnd/>
              </a:ln>
            </p:spPr>
            <p:txBody>
              <a:bodyPr/>
              <a:lstStyle/>
              <a:p>
                <a:endParaRPr lang="en-US"/>
              </a:p>
            </p:txBody>
          </p:sp>
          <p:sp>
            <p:nvSpPr>
              <p:cNvPr id="60531" name="Line 77"/>
              <p:cNvSpPr>
                <a:spLocks noChangeShapeType="1"/>
              </p:cNvSpPr>
              <p:nvPr/>
            </p:nvSpPr>
            <p:spPr bwMode="auto">
              <a:xfrm flipV="1">
                <a:off x="3600" y="2952"/>
                <a:ext cx="0" cy="432"/>
              </a:xfrm>
              <a:prstGeom prst="line">
                <a:avLst/>
              </a:prstGeom>
              <a:noFill/>
              <a:ln w="9525">
                <a:solidFill>
                  <a:srgbClr val="000000"/>
                </a:solidFill>
                <a:round/>
                <a:headEnd/>
                <a:tailEnd/>
              </a:ln>
            </p:spPr>
            <p:txBody>
              <a:bodyPr/>
              <a:lstStyle/>
              <a:p>
                <a:endParaRPr lang="en-US"/>
              </a:p>
            </p:txBody>
          </p:sp>
          <p:sp>
            <p:nvSpPr>
              <p:cNvPr id="60532" name="Line 78"/>
              <p:cNvSpPr>
                <a:spLocks noChangeShapeType="1"/>
              </p:cNvSpPr>
              <p:nvPr/>
            </p:nvSpPr>
            <p:spPr bwMode="auto">
              <a:xfrm>
                <a:off x="3600" y="2952"/>
                <a:ext cx="144" cy="0"/>
              </a:xfrm>
              <a:prstGeom prst="line">
                <a:avLst/>
              </a:prstGeom>
              <a:noFill/>
              <a:ln w="9525">
                <a:solidFill>
                  <a:srgbClr val="000000"/>
                </a:solidFill>
                <a:round/>
                <a:headEnd/>
                <a:tailEnd/>
              </a:ln>
            </p:spPr>
            <p:txBody>
              <a:bodyPr/>
              <a:lstStyle/>
              <a:p>
                <a:endParaRPr lang="en-US"/>
              </a:p>
            </p:txBody>
          </p:sp>
          <p:sp>
            <p:nvSpPr>
              <p:cNvPr id="60533" name="Line 79"/>
              <p:cNvSpPr>
                <a:spLocks noChangeShapeType="1"/>
              </p:cNvSpPr>
              <p:nvPr/>
            </p:nvSpPr>
            <p:spPr bwMode="auto">
              <a:xfrm flipV="1">
                <a:off x="3744" y="2952"/>
                <a:ext cx="0" cy="432"/>
              </a:xfrm>
              <a:prstGeom prst="line">
                <a:avLst/>
              </a:prstGeom>
              <a:noFill/>
              <a:ln w="9525">
                <a:solidFill>
                  <a:srgbClr val="000000"/>
                </a:solidFill>
                <a:round/>
                <a:headEnd/>
                <a:tailEnd/>
              </a:ln>
            </p:spPr>
            <p:txBody>
              <a:bodyPr/>
              <a:lstStyle/>
              <a:p>
                <a:endParaRPr lang="en-US"/>
              </a:p>
            </p:txBody>
          </p:sp>
          <p:sp>
            <p:nvSpPr>
              <p:cNvPr id="60534" name="Line 80"/>
              <p:cNvSpPr>
                <a:spLocks noChangeShapeType="1"/>
              </p:cNvSpPr>
              <p:nvPr/>
            </p:nvSpPr>
            <p:spPr bwMode="auto">
              <a:xfrm>
                <a:off x="3744" y="3384"/>
                <a:ext cx="144" cy="0"/>
              </a:xfrm>
              <a:prstGeom prst="line">
                <a:avLst/>
              </a:prstGeom>
              <a:noFill/>
              <a:ln w="9525">
                <a:solidFill>
                  <a:srgbClr val="000000"/>
                </a:solidFill>
                <a:round/>
                <a:headEnd/>
                <a:tailEnd/>
              </a:ln>
            </p:spPr>
            <p:txBody>
              <a:bodyPr/>
              <a:lstStyle/>
              <a:p>
                <a:endParaRPr lang="en-US"/>
              </a:p>
            </p:txBody>
          </p:sp>
          <p:sp>
            <p:nvSpPr>
              <p:cNvPr id="60535" name="Line 81"/>
              <p:cNvSpPr>
                <a:spLocks noChangeShapeType="1"/>
              </p:cNvSpPr>
              <p:nvPr/>
            </p:nvSpPr>
            <p:spPr bwMode="auto">
              <a:xfrm flipV="1">
                <a:off x="3888" y="2952"/>
                <a:ext cx="0" cy="432"/>
              </a:xfrm>
              <a:prstGeom prst="line">
                <a:avLst/>
              </a:prstGeom>
              <a:noFill/>
              <a:ln w="9525">
                <a:solidFill>
                  <a:srgbClr val="000000"/>
                </a:solidFill>
                <a:round/>
                <a:headEnd/>
                <a:tailEnd/>
              </a:ln>
            </p:spPr>
            <p:txBody>
              <a:bodyPr/>
              <a:lstStyle/>
              <a:p>
                <a:endParaRPr lang="en-US"/>
              </a:p>
            </p:txBody>
          </p:sp>
          <p:sp>
            <p:nvSpPr>
              <p:cNvPr id="60536" name="Line 82"/>
              <p:cNvSpPr>
                <a:spLocks noChangeShapeType="1"/>
              </p:cNvSpPr>
              <p:nvPr/>
            </p:nvSpPr>
            <p:spPr bwMode="auto">
              <a:xfrm>
                <a:off x="3888" y="2952"/>
                <a:ext cx="144" cy="0"/>
              </a:xfrm>
              <a:prstGeom prst="line">
                <a:avLst/>
              </a:prstGeom>
              <a:noFill/>
              <a:ln w="9525">
                <a:solidFill>
                  <a:srgbClr val="000000"/>
                </a:solidFill>
                <a:round/>
                <a:headEnd/>
                <a:tailEnd/>
              </a:ln>
            </p:spPr>
            <p:txBody>
              <a:bodyPr/>
              <a:lstStyle/>
              <a:p>
                <a:endParaRPr lang="en-US"/>
              </a:p>
            </p:txBody>
          </p:sp>
          <p:sp>
            <p:nvSpPr>
              <p:cNvPr id="60537" name="Line 83"/>
              <p:cNvSpPr>
                <a:spLocks noChangeShapeType="1"/>
              </p:cNvSpPr>
              <p:nvPr/>
            </p:nvSpPr>
            <p:spPr bwMode="auto">
              <a:xfrm flipV="1">
                <a:off x="4032" y="2952"/>
                <a:ext cx="0" cy="432"/>
              </a:xfrm>
              <a:prstGeom prst="line">
                <a:avLst/>
              </a:prstGeom>
              <a:noFill/>
              <a:ln w="9525">
                <a:solidFill>
                  <a:srgbClr val="000000"/>
                </a:solidFill>
                <a:round/>
                <a:headEnd/>
                <a:tailEnd/>
              </a:ln>
            </p:spPr>
            <p:txBody>
              <a:bodyPr/>
              <a:lstStyle/>
              <a:p>
                <a:endParaRPr lang="en-US"/>
              </a:p>
            </p:txBody>
          </p:sp>
          <p:sp>
            <p:nvSpPr>
              <p:cNvPr id="60538" name="Line 84"/>
              <p:cNvSpPr>
                <a:spLocks noChangeShapeType="1"/>
              </p:cNvSpPr>
              <p:nvPr/>
            </p:nvSpPr>
            <p:spPr bwMode="auto">
              <a:xfrm>
                <a:off x="4032" y="3384"/>
                <a:ext cx="144" cy="0"/>
              </a:xfrm>
              <a:prstGeom prst="line">
                <a:avLst/>
              </a:prstGeom>
              <a:noFill/>
              <a:ln w="9525">
                <a:solidFill>
                  <a:srgbClr val="000000"/>
                </a:solidFill>
                <a:round/>
                <a:headEnd/>
                <a:tailEnd/>
              </a:ln>
            </p:spPr>
            <p:txBody>
              <a:bodyPr/>
              <a:lstStyle/>
              <a:p>
                <a:endParaRPr lang="en-US"/>
              </a:p>
            </p:txBody>
          </p:sp>
          <p:sp>
            <p:nvSpPr>
              <p:cNvPr id="60539" name="Line 85"/>
              <p:cNvSpPr>
                <a:spLocks noChangeShapeType="1"/>
              </p:cNvSpPr>
              <p:nvPr/>
            </p:nvSpPr>
            <p:spPr bwMode="auto">
              <a:xfrm flipV="1">
                <a:off x="4176" y="2952"/>
                <a:ext cx="0" cy="432"/>
              </a:xfrm>
              <a:prstGeom prst="line">
                <a:avLst/>
              </a:prstGeom>
              <a:noFill/>
              <a:ln w="9525">
                <a:solidFill>
                  <a:srgbClr val="000000"/>
                </a:solidFill>
                <a:round/>
                <a:headEnd/>
                <a:tailEnd/>
              </a:ln>
            </p:spPr>
            <p:txBody>
              <a:bodyPr/>
              <a:lstStyle/>
              <a:p>
                <a:endParaRPr lang="en-US"/>
              </a:p>
            </p:txBody>
          </p:sp>
          <p:sp>
            <p:nvSpPr>
              <p:cNvPr id="60540" name="Line 86"/>
              <p:cNvSpPr>
                <a:spLocks noChangeShapeType="1"/>
              </p:cNvSpPr>
              <p:nvPr/>
            </p:nvSpPr>
            <p:spPr bwMode="auto">
              <a:xfrm>
                <a:off x="4176" y="2952"/>
                <a:ext cx="144" cy="0"/>
              </a:xfrm>
              <a:prstGeom prst="line">
                <a:avLst/>
              </a:prstGeom>
              <a:noFill/>
              <a:ln w="9525">
                <a:solidFill>
                  <a:srgbClr val="000000"/>
                </a:solidFill>
                <a:round/>
                <a:headEnd/>
                <a:tailEnd/>
              </a:ln>
            </p:spPr>
            <p:txBody>
              <a:bodyPr/>
              <a:lstStyle/>
              <a:p>
                <a:endParaRPr lang="en-US"/>
              </a:p>
            </p:txBody>
          </p:sp>
          <p:sp>
            <p:nvSpPr>
              <p:cNvPr id="60541" name="Line 87"/>
              <p:cNvSpPr>
                <a:spLocks noChangeShapeType="1"/>
              </p:cNvSpPr>
              <p:nvPr/>
            </p:nvSpPr>
            <p:spPr bwMode="auto">
              <a:xfrm flipV="1">
                <a:off x="4320" y="2952"/>
                <a:ext cx="0" cy="432"/>
              </a:xfrm>
              <a:prstGeom prst="line">
                <a:avLst/>
              </a:prstGeom>
              <a:noFill/>
              <a:ln w="9525">
                <a:solidFill>
                  <a:srgbClr val="000000"/>
                </a:solidFill>
                <a:round/>
                <a:headEnd/>
                <a:tailEnd/>
              </a:ln>
            </p:spPr>
            <p:txBody>
              <a:bodyPr/>
              <a:lstStyle/>
              <a:p>
                <a:endParaRPr lang="en-US"/>
              </a:p>
            </p:txBody>
          </p:sp>
          <p:sp>
            <p:nvSpPr>
              <p:cNvPr id="60542" name="Line 88"/>
              <p:cNvSpPr>
                <a:spLocks noChangeShapeType="1"/>
              </p:cNvSpPr>
              <p:nvPr/>
            </p:nvSpPr>
            <p:spPr bwMode="auto">
              <a:xfrm>
                <a:off x="4320" y="3384"/>
                <a:ext cx="144" cy="0"/>
              </a:xfrm>
              <a:prstGeom prst="line">
                <a:avLst/>
              </a:prstGeom>
              <a:noFill/>
              <a:ln w="9525">
                <a:solidFill>
                  <a:srgbClr val="000000"/>
                </a:solidFill>
                <a:round/>
                <a:headEnd/>
                <a:tailEnd/>
              </a:ln>
            </p:spPr>
            <p:txBody>
              <a:bodyPr/>
              <a:lstStyle/>
              <a:p>
                <a:endParaRPr lang="en-US"/>
              </a:p>
            </p:txBody>
          </p:sp>
          <p:sp>
            <p:nvSpPr>
              <p:cNvPr id="60543" name="Line 89"/>
              <p:cNvSpPr>
                <a:spLocks noChangeShapeType="1"/>
              </p:cNvSpPr>
              <p:nvPr/>
            </p:nvSpPr>
            <p:spPr bwMode="auto">
              <a:xfrm flipV="1">
                <a:off x="4464" y="2952"/>
                <a:ext cx="0" cy="432"/>
              </a:xfrm>
              <a:prstGeom prst="line">
                <a:avLst/>
              </a:prstGeom>
              <a:noFill/>
              <a:ln w="9525">
                <a:solidFill>
                  <a:srgbClr val="000000"/>
                </a:solidFill>
                <a:round/>
                <a:headEnd/>
                <a:tailEnd/>
              </a:ln>
            </p:spPr>
            <p:txBody>
              <a:bodyPr/>
              <a:lstStyle/>
              <a:p>
                <a:endParaRPr lang="en-US"/>
              </a:p>
            </p:txBody>
          </p:sp>
          <p:sp>
            <p:nvSpPr>
              <p:cNvPr id="60544" name="Line 90"/>
              <p:cNvSpPr>
                <a:spLocks noChangeShapeType="1"/>
              </p:cNvSpPr>
              <p:nvPr/>
            </p:nvSpPr>
            <p:spPr bwMode="auto">
              <a:xfrm>
                <a:off x="4464" y="2952"/>
                <a:ext cx="144" cy="0"/>
              </a:xfrm>
              <a:prstGeom prst="line">
                <a:avLst/>
              </a:prstGeom>
              <a:noFill/>
              <a:ln w="9525">
                <a:solidFill>
                  <a:srgbClr val="000000"/>
                </a:solidFill>
                <a:round/>
                <a:headEnd/>
                <a:tailEnd/>
              </a:ln>
            </p:spPr>
            <p:txBody>
              <a:bodyPr/>
              <a:lstStyle/>
              <a:p>
                <a:endParaRPr lang="en-US"/>
              </a:p>
            </p:txBody>
          </p:sp>
          <p:sp>
            <p:nvSpPr>
              <p:cNvPr id="60545" name="Line 91"/>
              <p:cNvSpPr>
                <a:spLocks noChangeShapeType="1"/>
              </p:cNvSpPr>
              <p:nvPr/>
            </p:nvSpPr>
            <p:spPr bwMode="auto">
              <a:xfrm flipV="1">
                <a:off x="4608" y="2952"/>
                <a:ext cx="0" cy="432"/>
              </a:xfrm>
              <a:prstGeom prst="line">
                <a:avLst/>
              </a:prstGeom>
              <a:noFill/>
              <a:ln w="9525">
                <a:solidFill>
                  <a:srgbClr val="000000"/>
                </a:solidFill>
                <a:round/>
                <a:headEnd/>
                <a:tailEnd/>
              </a:ln>
            </p:spPr>
            <p:txBody>
              <a:bodyPr/>
              <a:lstStyle/>
              <a:p>
                <a:endParaRPr lang="en-US"/>
              </a:p>
            </p:txBody>
          </p:sp>
          <p:sp>
            <p:nvSpPr>
              <p:cNvPr id="60546" name="Line 92"/>
              <p:cNvSpPr>
                <a:spLocks noChangeShapeType="1"/>
              </p:cNvSpPr>
              <p:nvPr/>
            </p:nvSpPr>
            <p:spPr bwMode="auto">
              <a:xfrm>
                <a:off x="4608" y="3384"/>
                <a:ext cx="144" cy="0"/>
              </a:xfrm>
              <a:prstGeom prst="line">
                <a:avLst/>
              </a:prstGeom>
              <a:noFill/>
              <a:ln w="9525">
                <a:solidFill>
                  <a:srgbClr val="000000"/>
                </a:solidFill>
                <a:round/>
                <a:headEnd/>
                <a:tailEnd/>
              </a:ln>
            </p:spPr>
            <p:txBody>
              <a:bodyPr/>
              <a:lstStyle/>
              <a:p>
                <a:endParaRPr lang="en-US"/>
              </a:p>
            </p:txBody>
          </p:sp>
          <p:sp>
            <p:nvSpPr>
              <p:cNvPr id="60547" name="Line 93"/>
              <p:cNvSpPr>
                <a:spLocks noChangeShapeType="1"/>
              </p:cNvSpPr>
              <p:nvPr/>
            </p:nvSpPr>
            <p:spPr bwMode="auto">
              <a:xfrm flipV="1">
                <a:off x="4752" y="2952"/>
                <a:ext cx="0" cy="432"/>
              </a:xfrm>
              <a:prstGeom prst="line">
                <a:avLst/>
              </a:prstGeom>
              <a:noFill/>
              <a:ln w="9525">
                <a:solidFill>
                  <a:srgbClr val="000000"/>
                </a:solidFill>
                <a:round/>
                <a:headEnd/>
                <a:tailEnd/>
              </a:ln>
            </p:spPr>
            <p:txBody>
              <a:bodyPr/>
              <a:lstStyle/>
              <a:p>
                <a:endParaRPr lang="en-US"/>
              </a:p>
            </p:txBody>
          </p:sp>
          <p:sp>
            <p:nvSpPr>
              <p:cNvPr id="60548" name="Line 94"/>
              <p:cNvSpPr>
                <a:spLocks noChangeShapeType="1"/>
              </p:cNvSpPr>
              <p:nvPr/>
            </p:nvSpPr>
            <p:spPr bwMode="auto">
              <a:xfrm>
                <a:off x="4752" y="2952"/>
                <a:ext cx="144" cy="0"/>
              </a:xfrm>
              <a:prstGeom prst="line">
                <a:avLst/>
              </a:prstGeom>
              <a:noFill/>
              <a:ln w="9525">
                <a:solidFill>
                  <a:srgbClr val="000000"/>
                </a:solidFill>
                <a:round/>
                <a:headEnd/>
                <a:tailEnd/>
              </a:ln>
            </p:spPr>
            <p:txBody>
              <a:bodyPr/>
              <a:lstStyle/>
              <a:p>
                <a:endParaRPr lang="en-US"/>
              </a:p>
            </p:txBody>
          </p:sp>
          <p:sp>
            <p:nvSpPr>
              <p:cNvPr id="60549" name="Line 95"/>
              <p:cNvSpPr>
                <a:spLocks noChangeShapeType="1"/>
              </p:cNvSpPr>
              <p:nvPr/>
            </p:nvSpPr>
            <p:spPr bwMode="auto">
              <a:xfrm flipV="1">
                <a:off x="4896" y="2952"/>
                <a:ext cx="0" cy="432"/>
              </a:xfrm>
              <a:prstGeom prst="line">
                <a:avLst/>
              </a:prstGeom>
              <a:noFill/>
              <a:ln w="9525">
                <a:solidFill>
                  <a:srgbClr val="000000"/>
                </a:solidFill>
                <a:round/>
                <a:headEnd/>
                <a:tailEnd/>
              </a:ln>
            </p:spPr>
            <p:txBody>
              <a:bodyPr/>
              <a:lstStyle/>
              <a:p>
                <a:endParaRPr lang="en-US"/>
              </a:p>
            </p:txBody>
          </p:sp>
          <p:sp>
            <p:nvSpPr>
              <p:cNvPr id="60550" name="Line 96"/>
              <p:cNvSpPr>
                <a:spLocks noChangeShapeType="1"/>
              </p:cNvSpPr>
              <p:nvPr/>
            </p:nvSpPr>
            <p:spPr bwMode="auto">
              <a:xfrm>
                <a:off x="4896" y="3384"/>
                <a:ext cx="144" cy="0"/>
              </a:xfrm>
              <a:prstGeom prst="line">
                <a:avLst/>
              </a:prstGeom>
              <a:noFill/>
              <a:ln w="9525">
                <a:solidFill>
                  <a:srgbClr val="000000"/>
                </a:solidFill>
                <a:round/>
                <a:headEnd/>
                <a:tailEnd/>
              </a:ln>
            </p:spPr>
            <p:txBody>
              <a:bodyPr/>
              <a:lstStyle/>
              <a:p>
                <a:endParaRPr lang="en-US"/>
              </a:p>
            </p:txBody>
          </p:sp>
          <p:sp>
            <p:nvSpPr>
              <p:cNvPr id="60551" name="Line 97"/>
              <p:cNvSpPr>
                <a:spLocks noChangeShapeType="1"/>
              </p:cNvSpPr>
              <p:nvPr/>
            </p:nvSpPr>
            <p:spPr bwMode="auto">
              <a:xfrm flipV="1">
                <a:off x="5040" y="2952"/>
                <a:ext cx="0" cy="432"/>
              </a:xfrm>
              <a:prstGeom prst="line">
                <a:avLst/>
              </a:prstGeom>
              <a:noFill/>
              <a:ln w="9525">
                <a:solidFill>
                  <a:srgbClr val="000000"/>
                </a:solidFill>
                <a:round/>
                <a:headEnd/>
                <a:tailEnd/>
              </a:ln>
            </p:spPr>
            <p:txBody>
              <a:bodyPr/>
              <a:lstStyle/>
              <a:p>
                <a:endParaRPr lang="en-US"/>
              </a:p>
            </p:txBody>
          </p:sp>
          <p:sp>
            <p:nvSpPr>
              <p:cNvPr id="60552" name="Line 98"/>
              <p:cNvSpPr>
                <a:spLocks noChangeShapeType="1"/>
              </p:cNvSpPr>
              <p:nvPr/>
            </p:nvSpPr>
            <p:spPr bwMode="auto">
              <a:xfrm>
                <a:off x="5040" y="2952"/>
                <a:ext cx="144" cy="0"/>
              </a:xfrm>
              <a:prstGeom prst="line">
                <a:avLst/>
              </a:prstGeom>
              <a:noFill/>
              <a:ln w="9525">
                <a:solidFill>
                  <a:srgbClr val="000000"/>
                </a:solidFill>
                <a:round/>
                <a:headEnd/>
                <a:tailEnd/>
              </a:ln>
            </p:spPr>
            <p:txBody>
              <a:bodyPr/>
              <a:lstStyle/>
              <a:p>
                <a:endParaRPr lang="en-US"/>
              </a:p>
            </p:txBody>
          </p:sp>
          <p:sp>
            <p:nvSpPr>
              <p:cNvPr id="60553" name="Line 99"/>
              <p:cNvSpPr>
                <a:spLocks noChangeShapeType="1"/>
              </p:cNvSpPr>
              <p:nvPr/>
            </p:nvSpPr>
            <p:spPr bwMode="auto">
              <a:xfrm flipV="1">
                <a:off x="5184" y="2952"/>
                <a:ext cx="0" cy="432"/>
              </a:xfrm>
              <a:prstGeom prst="line">
                <a:avLst/>
              </a:prstGeom>
              <a:noFill/>
              <a:ln w="9525">
                <a:solidFill>
                  <a:srgbClr val="000000"/>
                </a:solidFill>
                <a:round/>
                <a:headEnd/>
                <a:tailEnd/>
              </a:ln>
            </p:spPr>
            <p:txBody>
              <a:bodyPr/>
              <a:lstStyle/>
              <a:p>
                <a:endParaRPr lang="en-US"/>
              </a:p>
            </p:txBody>
          </p:sp>
          <p:sp>
            <p:nvSpPr>
              <p:cNvPr id="60554" name="Line 100"/>
              <p:cNvSpPr>
                <a:spLocks noChangeShapeType="1"/>
              </p:cNvSpPr>
              <p:nvPr/>
            </p:nvSpPr>
            <p:spPr bwMode="auto">
              <a:xfrm>
                <a:off x="5184" y="3384"/>
                <a:ext cx="144" cy="0"/>
              </a:xfrm>
              <a:prstGeom prst="line">
                <a:avLst/>
              </a:prstGeom>
              <a:noFill/>
              <a:ln w="9525">
                <a:solidFill>
                  <a:srgbClr val="000000"/>
                </a:solidFill>
                <a:round/>
                <a:headEnd/>
                <a:tailEnd/>
              </a:ln>
            </p:spPr>
            <p:txBody>
              <a:bodyPr/>
              <a:lstStyle/>
              <a:p>
                <a:endParaRPr lang="en-US"/>
              </a:p>
            </p:txBody>
          </p:sp>
          <p:sp>
            <p:nvSpPr>
              <p:cNvPr id="60555" name="Line 101"/>
              <p:cNvSpPr>
                <a:spLocks noChangeShapeType="1"/>
              </p:cNvSpPr>
              <p:nvPr/>
            </p:nvSpPr>
            <p:spPr bwMode="auto">
              <a:xfrm flipV="1">
                <a:off x="5328" y="2952"/>
                <a:ext cx="0" cy="432"/>
              </a:xfrm>
              <a:prstGeom prst="line">
                <a:avLst/>
              </a:prstGeom>
              <a:noFill/>
              <a:ln w="9525">
                <a:solidFill>
                  <a:srgbClr val="000000"/>
                </a:solidFill>
                <a:round/>
                <a:headEnd/>
                <a:tailEnd/>
              </a:ln>
            </p:spPr>
            <p:txBody>
              <a:bodyPr/>
              <a:lstStyle/>
              <a:p>
                <a:endParaRPr lang="en-US"/>
              </a:p>
            </p:txBody>
          </p:sp>
          <p:sp>
            <p:nvSpPr>
              <p:cNvPr id="60556" name="Line 102"/>
              <p:cNvSpPr>
                <a:spLocks noChangeShapeType="1"/>
              </p:cNvSpPr>
              <p:nvPr/>
            </p:nvSpPr>
            <p:spPr bwMode="auto">
              <a:xfrm>
                <a:off x="5328" y="2952"/>
                <a:ext cx="144" cy="0"/>
              </a:xfrm>
              <a:prstGeom prst="line">
                <a:avLst/>
              </a:prstGeom>
              <a:noFill/>
              <a:ln w="9525">
                <a:solidFill>
                  <a:srgbClr val="000000"/>
                </a:solidFill>
                <a:round/>
                <a:headEnd/>
                <a:tailEnd/>
              </a:ln>
            </p:spPr>
            <p:txBody>
              <a:bodyPr/>
              <a:lstStyle/>
              <a:p>
                <a:endParaRPr lang="en-US"/>
              </a:p>
            </p:txBody>
          </p:sp>
          <p:sp>
            <p:nvSpPr>
              <p:cNvPr id="60557" name="Line 103"/>
              <p:cNvSpPr>
                <a:spLocks noChangeShapeType="1"/>
              </p:cNvSpPr>
              <p:nvPr/>
            </p:nvSpPr>
            <p:spPr bwMode="auto">
              <a:xfrm flipV="1">
                <a:off x="5472" y="2952"/>
                <a:ext cx="0" cy="432"/>
              </a:xfrm>
              <a:prstGeom prst="line">
                <a:avLst/>
              </a:prstGeom>
              <a:noFill/>
              <a:ln w="9525">
                <a:solidFill>
                  <a:srgbClr val="000000"/>
                </a:solidFill>
                <a:round/>
                <a:headEnd/>
                <a:tailEnd/>
              </a:ln>
            </p:spPr>
            <p:txBody>
              <a:bodyPr/>
              <a:lstStyle/>
              <a:p>
                <a:endParaRPr lang="en-US"/>
              </a:p>
            </p:txBody>
          </p:sp>
          <p:sp>
            <p:nvSpPr>
              <p:cNvPr id="60558" name="Line 104"/>
              <p:cNvSpPr>
                <a:spLocks noChangeShapeType="1"/>
              </p:cNvSpPr>
              <p:nvPr/>
            </p:nvSpPr>
            <p:spPr bwMode="auto">
              <a:xfrm>
                <a:off x="5472" y="3384"/>
                <a:ext cx="144" cy="0"/>
              </a:xfrm>
              <a:prstGeom prst="line">
                <a:avLst/>
              </a:prstGeom>
              <a:noFill/>
              <a:ln w="9525">
                <a:solidFill>
                  <a:srgbClr val="000000"/>
                </a:solidFill>
                <a:round/>
                <a:headEnd/>
                <a:tailEnd/>
              </a:ln>
            </p:spPr>
            <p:txBody>
              <a:bodyPr/>
              <a:lstStyle/>
              <a:p>
                <a:endParaRPr lang="en-US"/>
              </a:p>
            </p:txBody>
          </p:sp>
          <p:sp>
            <p:nvSpPr>
              <p:cNvPr id="60559" name="Line 105"/>
              <p:cNvSpPr>
                <a:spLocks noChangeShapeType="1"/>
              </p:cNvSpPr>
              <p:nvPr/>
            </p:nvSpPr>
            <p:spPr bwMode="auto">
              <a:xfrm flipV="1">
                <a:off x="5616" y="2952"/>
                <a:ext cx="0" cy="432"/>
              </a:xfrm>
              <a:prstGeom prst="line">
                <a:avLst/>
              </a:prstGeom>
              <a:noFill/>
              <a:ln w="9525">
                <a:solidFill>
                  <a:srgbClr val="000000"/>
                </a:solidFill>
                <a:round/>
                <a:headEnd/>
                <a:tailEnd/>
              </a:ln>
            </p:spPr>
            <p:txBody>
              <a:bodyPr/>
              <a:lstStyle/>
              <a:p>
                <a:endParaRPr lang="en-US"/>
              </a:p>
            </p:txBody>
          </p:sp>
          <p:sp>
            <p:nvSpPr>
              <p:cNvPr id="60560" name="Line 106"/>
              <p:cNvSpPr>
                <a:spLocks noChangeShapeType="1"/>
              </p:cNvSpPr>
              <p:nvPr/>
            </p:nvSpPr>
            <p:spPr bwMode="auto">
              <a:xfrm>
                <a:off x="5616" y="2952"/>
                <a:ext cx="144" cy="0"/>
              </a:xfrm>
              <a:prstGeom prst="line">
                <a:avLst/>
              </a:prstGeom>
              <a:noFill/>
              <a:ln w="9525">
                <a:solidFill>
                  <a:srgbClr val="000000"/>
                </a:solidFill>
                <a:round/>
                <a:headEnd/>
                <a:tailEnd/>
              </a:ln>
            </p:spPr>
            <p:txBody>
              <a:bodyPr/>
              <a:lstStyle/>
              <a:p>
                <a:endParaRPr lang="en-US"/>
              </a:p>
            </p:txBody>
          </p:sp>
          <p:sp>
            <p:nvSpPr>
              <p:cNvPr id="60561" name="Line 107"/>
              <p:cNvSpPr>
                <a:spLocks noChangeShapeType="1"/>
              </p:cNvSpPr>
              <p:nvPr/>
            </p:nvSpPr>
            <p:spPr bwMode="auto">
              <a:xfrm flipV="1">
                <a:off x="5760" y="2952"/>
                <a:ext cx="0" cy="432"/>
              </a:xfrm>
              <a:prstGeom prst="line">
                <a:avLst/>
              </a:prstGeom>
              <a:noFill/>
              <a:ln w="9525">
                <a:solidFill>
                  <a:srgbClr val="000000"/>
                </a:solidFill>
                <a:round/>
                <a:headEnd/>
                <a:tailEnd/>
              </a:ln>
            </p:spPr>
            <p:txBody>
              <a:bodyPr/>
              <a:lstStyle/>
              <a:p>
                <a:endParaRPr lang="en-US"/>
              </a:p>
            </p:txBody>
          </p:sp>
          <p:sp>
            <p:nvSpPr>
              <p:cNvPr id="60562" name="Line 108"/>
              <p:cNvSpPr>
                <a:spLocks noChangeShapeType="1"/>
              </p:cNvSpPr>
              <p:nvPr/>
            </p:nvSpPr>
            <p:spPr bwMode="auto">
              <a:xfrm>
                <a:off x="5760" y="3384"/>
                <a:ext cx="144" cy="0"/>
              </a:xfrm>
              <a:prstGeom prst="line">
                <a:avLst/>
              </a:prstGeom>
              <a:noFill/>
              <a:ln w="9525">
                <a:solidFill>
                  <a:srgbClr val="000000"/>
                </a:solidFill>
                <a:round/>
                <a:headEnd/>
                <a:tailEnd/>
              </a:ln>
            </p:spPr>
            <p:txBody>
              <a:bodyPr/>
              <a:lstStyle/>
              <a:p>
                <a:endParaRPr lang="en-US"/>
              </a:p>
            </p:txBody>
          </p:sp>
          <p:sp>
            <p:nvSpPr>
              <p:cNvPr id="60563" name="Line 109"/>
              <p:cNvSpPr>
                <a:spLocks noChangeShapeType="1"/>
              </p:cNvSpPr>
              <p:nvPr/>
            </p:nvSpPr>
            <p:spPr bwMode="auto">
              <a:xfrm flipV="1">
                <a:off x="5904" y="2952"/>
                <a:ext cx="0" cy="432"/>
              </a:xfrm>
              <a:prstGeom prst="line">
                <a:avLst/>
              </a:prstGeom>
              <a:noFill/>
              <a:ln w="9525">
                <a:solidFill>
                  <a:srgbClr val="000000"/>
                </a:solidFill>
                <a:round/>
                <a:headEnd/>
                <a:tailEnd/>
              </a:ln>
            </p:spPr>
            <p:txBody>
              <a:bodyPr/>
              <a:lstStyle/>
              <a:p>
                <a:endParaRPr lang="en-US"/>
              </a:p>
            </p:txBody>
          </p:sp>
          <p:sp>
            <p:nvSpPr>
              <p:cNvPr id="60564" name="Line 110"/>
              <p:cNvSpPr>
                <a:spLocks noChangeShapeType="1"/>
              </p:cNvSpPr>
              <p:nvPr/>
            </p:nvSpPr>
            <p:spPr bwMode="auto">
              <a:xfrm>
                <a:off x="5904" y="2952"/>
                <a:ext cx="144" cy="0"/>
              </a:xfrm>
              <a:prstGeom prst="line">
                <a:avLst/>
              </a:prstGeom>
              <a:noFill/>
              <a:ln w="9525">
                <a:solidFill>
                  <a:srgbClr val="000000"/>
                </a:solidFill>
                <a:round/>
                <a:headEnd/>
                <a:tailEnd/>
              </a:ln>
            </p:spPr>
            <p:txBody>
              <a:bodyPr/>
              <a:lstStyle/>
              <a:p>
                <a:endParaRPr lang="en-US"/>
              </a:p>
            </p:txBody>
          </p:sp>
          <p:sp>
            <p:nvSpPr>
              <p:cNvPr id="60565" name="Line 111"/>
              <p:cNvSpPr>
                <a:spLocks noChangeShapeType="1"/>
              </p:cNvSpPr>
              <p:nvPr/>
            </p:nvSpPr>
            <p:spPr bwMode="auto">
              <a:xfrm flipV="1">
                <a:off x="6048" y="2952"/>
                <a:ext cx="0" cy="432"/>
              </a:xfrm>
              <a:prstGeom prst="line">
                <a:avLst/>
              </a:prstGeom>
              <a:noFill/>
              <a:ln w="9525">
                <a:solidFill>
                  <a:srgbClr val="000000"/>
                </a:solidFill>
                <a:round/>
                <a:headEnd/>
                <a:tailEnd/>
              </a:ln>
            </p:spPr>
            <p:txBody>
              <a:bodyPr/>
              <a:lstStyle/>
              <a:p>
                <a:endParaRPr lang="en-US"/>
              </a:p>
            </p:txBody>
          </p:sp>
          <p:sp>
            <p:nvSpPr>
              <p:cNvPr id="60566" name="Line 112"/>
              <p:cNvSpPr>
                <a:spLocks noChangeShapeType="1"/>
              </p:cNvSpPr>
              <p:nvPr/>
            </p:nvSpPr>
            <p:spPr bwMode="auto">
              <a:xfrm>
                <a:off x="6048" y="3384"/>
                <a:ext cx="144" cy="0"/>
              </a:xfrm>
              <a:prstGeom prst="line">
                <a:avLst/>
              </a:prstGeom>
              <a:noFill/>
              <a:ln w="9525">
                <a:solidFill>
                  <a:srgbClr val="000000"/>
                </a:solidFill>
                <a:round/>
                <a:headEnd/>
                <a:tailEnd/>
              </a:ln>
            </p:spPr>
            <p:txBody>
              <a:bodyPr/>
              <a:lstStyle/>
              <a:p>
                <a:endParaRPr lang="en-US"/>
              </a:p>
            </p:txBody>
          </p:sp>
          <p:sp>
            <p:nvSpPr>
              <p:cNvPr id="60567" name="Line 113"/>
              <p:cNvSpPr>
                <a:spLocks noChangeShapeType="1"/>
              </p:cNvSpPr>
              <p:nvPr/>
            </p:nvSpPr>
            <p:spPr bwMode="auto">
              <a:xfrm flipV="1">
                <a:off x="6192" y="2952"/>
                <a:ext cx="0" cy="432"/>
              </a:xfrm>
              <a:prstGeom prst="line">
                <a:avLst/>
              </a:prstGeom>
              <a:noFill/>
              <a:ln w="9525">
                <a:solidFill>
                  <a:srgbClr val="000000"/>
                </a:solidFill>
                <a:round/>
                <a:headEnd/>
                <a:tailEnd/>
              </a:ln>
            </p:spPr>
            <p:txBody>
              <a:bodyPr/>
              <a:lstStyle/>
              <a:p>
                <a:endParaRPr lang="en-US"/>
              </a:p>
            </p:txBody>
          </p:sp>
          <p:sp>
            <p:nvSpPr>
              <p:cNvPr id="60568" name="Line 114"/>
              <p:cNvSpPr>
                <a:spLocks noChangeShapeType="1"/>
              </p:cNvSpPr>
              <p:nvPr/>
            </p:nvSpPr>
            <p:spPr bwMode="auto">
              <a:xfrm>
                <a:off x="6192" y="2952"/>
                <a:ext cx="144" cy="0"/>
              </a:xfrm>
              <a:prstGeom prst="line">
                <a:avLst/>
              </a:prstGeom>
              <a:noFill/>
              <a:ln w="9525">
                <a:solidFill>
                  <a:srgbClr val="000000"/>
                </a:solidFill>
                <a:round/>
                <a:headEnd/>
                <a:tailEnd/>
              </a:ln>
            </p:spPr>
            <p:txBody>
              <a:bodyPr/>
              <a:lstStyle/>
              <a:p>
                <a:endParaRPr lang="en-US"/>
              </a:p>
            </p:txBody>
          </p:sp>
          <p:sp>
            <p:nvSpPr>
              <p:cNvPr id="60569" name="Line 115"/>
              <p:cNvSpPr>
                <a:spLocks noChangeShapeType="1"/>
              </p:cNvSpPr>
              <p:nvPr/>
            </p:nvSpPr>
            <p:spPr bwMode="auto">
              <a:xfrm flipV="1">
                <a:off x="6336" y="2952"/>
                <a:ext cx="0" cy="432"/>
              </a:xfrm>
              <a:prstGeom prst="line">
                <a:avLst/>
              </a:prstGeom>
              <a:noFill/>
              <a:ln w="9525">
                <a:solidFill>
                  <a:srgbClr val="000000"/>
                </a:solidFill>
                <a:round/>
                <a:headEnd/>
                <a:tailEnd/>
              </a:ln>
            </p:spPr>
            <p:txBody>
              <a:bodyPr/>
              <a:lstStyle/>
              <a:p>
                <a:endParaRPr lang="en-US"/>
              </a:p>
            </p:txBody>
          </p:sp>
          <p:sp>
            <p:nvSpPr>
              <p:cNvPr id="60570" name="Line 116"/>
              <p:cNvSpPr>
                <a:spLocks noChangeShapeType="1"/>
              </p:cNvSpPr>
              <p:nvPr/>
            </p:nvSpPr>
            <p:spPr bwMode="auto">
              <a:xfrm>
                <a:off x="6336" y="3384"/>
                <a:ext cx="144" cy="0"/>
              </a:xfrm>
              <a:prstGeom prst="line">
                <a:avLst/>
              </a:prstGeom>
              <a:noFill/>
              <a:ln w="9525">
                <a:solidFill>
                  <a:srgbClr val="000000"/>
                </a:solidFill>
                <a:round/>
                <a:headEnd/>
                <a:tailEnd/>
              </a:ln>
            </p:spPr>
            <p:txBody>
              <a:bodyPr/>
              <a:lstStyle/>
              <a:p>
                <a:endParaRPr lang="en-US"/>
              </a:p>
            </p:txBody>
          </p:sp>
          <p:sp>
            <p:nvSpPr>
              <p:cNvPr id="60571" name="Line 117"/>
              <p:cNvSpPr>
                <a:spLocks noChangeShapeType="1"/>
              </p:cNvSpPr>
              <p:nvPr/>
            </p:nvSpPr>
            <p:spPr bwMode="auto">
              <a:xfrm flipV="1">
                <a:off x="6480" y="2952"/>
                <a:ext cx="0" cy="432"/>
              </a:xfrm>
              <a:prstGeom prst="line">
                <a:avLst/>
              </a:prstGeom>
              <a:noFill/>
              <a:ln w="9525">
                <a:solidFill>
                  <a:srgbClr val="000000"/>
                </a:solidFill>
                <a:round/>
                <a:headEnd/>
                <a:tailEnd/>
              </a:ln>
            </p:spPr>
            <p:txBody>
              <a:bodyPr/>
              <a:lstStyle/>
              <a:p>
                <a:endParaRPr lang="en-US"/>
              </a:p>
            </p:txBody>
          </p:sp>
          <p:sp>
            <p:nvSpPr>
              <p:cNvPr id="60572" name="Line 118"/>
              <p:cNvSpPr>
                <a:spLocks noChangeShapeType="1"/>
              </p:cNvSpPr>
              <p:nvPr/>
            </p:nvSpPr>
            <p:spPr bwMode="auto">
              <a:xfrm>
                <a:off x="6480" y="2952"/>
                <a:ext cx="144" cy="0"/>
              </a:xfrm>
              <a:prstGeom prst="line">
                <a:avLst/>
              </a:prstGeom>
              <a:noFill/>
              <a:ln w="9525">
                <a:solidFill>
                  <a:srgbClr val="000000"/>
                </a:solidFill>
                <a:round/>
                <a:headEnd/>
                <a:tailEnd/>
              </a:ln>
            </p:spPr>
            <p:txBody>
              <a:bodyPr/>
              <a:lstStyle/>
              <a:p>
                <a:endParaRPr lang="en-US"/>
              </a:p>
            </p:txBody>
          </p:sp>
          <p:sp>
            <p:nvSpPr>
              <p:cNvPr id="60573" name="Line 119"/>
              <p:cNvSpPr>
                <a:spLocks noChangeShapeType="1"/>
              </p:cNvSpPr>
              <p:nvPr/>
            </p:nvSpPr>
            <p:spPr bwMode="auto">
              <a:xfrm flipV="1">
                <a:off x="6624" y="2952"/>
                <a:ext cx="0" cy="432"/>
              </a:xfrm>
              <a:prstGeom prst="line">
                <a:avLst/>
              </a:prstGeom>
              <a:noFill/>
              <a:ln w="9525">
                <a:solidFill>
                  <a:srgbClr val="000000"/>
                </a:solidFill>
                <a:round/>
                <a:headEnd/>
                <a:tailEnd/>
              </a:ln>
            </p:spPr>
            <p:txBody>
              <a:bodyPr/>
              <a:lstStyle/>
              <a:p>
                <a:endParaRPr lang="en-US"/>
              </a:p>
            </p:txBody>
          </p:sp>
          <p:sp>
            <p:nvSpPr>
              <p:cNvPr id="60574" name="Line 120"/>
              <p:cNvSpPr>
                <a:spLocks noChangeShapeType="1"/>
              </p:cNvSpPr>
              <p:nvPr/>
            </p:nvSpPr>
            <p:spPr bwMode="auto">
              <a:xfrm>
                <a:off x="6624" y="3384"/>
                <a:ext cx="144" cy="0"/>
              </a:xfrm>
              <a:prstGeom prst="line">
                <a:avLst/>
              </a:prstGeom>
              <a:noFill/>
              <a:ln w="9525">
                <a:solidFill>
                  <a:srgbClr val="000000"/>
                </a:solidFill>
                <a:round/>
                <a:headEnd/>
                <a:tailEnd/>
              </a:ln>
            </p:spPr>
            <p:txBody>
              <a:bodyPr/>
              <a:lstStyle/>
              <a:p>
                <a:endParaRPr lang="en-US"/>
              </a:p>
            </p:txBody>
          </p:sp>
          <p:sp>
            <p:nvSpPr>
              <p:cNvPr id="60575" name="Line 121"/>
              <p:cNvSpPr>
                <a:spLocks noChangeShapeType="1"/>
              </p:cNvSpPr>
              <p:nvPr/>
            </p:nvSpPr>
            <p:spPr bwMode="auto">
              <a:xfrm flipV="1">
                <a:off x="6768" y="2952"/>
                <a:ext cx="0" cy="432"/>
              </a:xfrm>
              <a:prstGeom prst="line">
                <a:avLst/>
              </a:prstGeom>
              <a:noFill/>
              <a:ln w="9525">
                <a:solidFill>
                  <a:srgbClr val="000000"/>
                </a:solidFill>
                <a:round/>
                <a:headEnd/>
                <a:tailEnd/>
              </a:ln>
            </p:spPr>
            <p:txBody>
              <a:bodyPr/>
              <a:lstStyle/>
              <a:p>
                <a:endParaRPr lang="en-US"/>
              </a:p>
            </p:txBody>
          </p:sp>
          <p:sp>
            <p:nvSpPr>
              <p:cNvPr id="60576" name="Line 122"/>
              <p:cNvSpPr>
                <a:spLocks noChangeShapeType="1"/>
              </p:cNvSpPr>
              <p:nvPr/>
            </p:nvSpPr>
            <p:spPr bwMode="auto">
              <a:xfrm>
                <a:off x="6768" y="2952"/>
                <a:ext cx="144" cy="0"/>
              </a:xfrm>
              <a:prstGeom prst="line">
                <a:avLst/>
              </a:prstGeom>
              <a:noFill/>
              <a:ln w="9525">
                <a:solidFill>
                  <a:srgbClr val="000000"/>
                </a:solidFill>
                <a:round/>
                <a:headEnd/>
                <a:tailEnd/>
              </a:ln>
            </p:spPr>
            <p:txBody>
              <a:bodyPr/>
              <a:lstStyle/>
              <a:p>
                <a:endParaRPr lang="en-US"/>
              </a:p>
            </p:txBody>
          </p:sp>
          <p:sp>
            <p:nvSpPr>
              <p:cNvPr id="60577" name="Line 123"/>
              <p:cNvSpPr>
                <a:spLocks noChangeShapeType="1"/>
              </p:cNvSpPr>
              <p:nvPr/>
            </p:nvSpPr>
            <p:spPr bwMode="auto">
              <a:xfrm flipV="1">
                <a:off x="6912" y="2952"/>
                <a:ext cx="0" cy="432"/>
              </a:xfrm>
              <a:prstGeom prst="line">
                <a:avLst/>
              </a:prstGeom>
              <a:noFill/>
              <a:ln w="9525">
                <a:solidFill>
                  <a:srgbClr val="000000"/>
                </a:solidFill>
                <a:round/>
                <a:headEnd/>
                <a:tailEnd/>
              </a:ln>
            </p:spPr>
            <p:txBody>
              <a:bodyPr/>
              <a:lstStyle/>
              <a:p>
                <a:endParaRPr lang="en-US"/>
              </a:p>
            </p:txBody>
          </p:sp>
          <p:sp>
            <p:nvSpPr>
              <p:cNvPr id="60578" name="Line 124"/>
              <p:cNvSpPr>
                <a:spLocks noChangeShapeType="1"/>
              </p:cNvSpPr>
              <p:nvPr/>
            </p:nvSpPr>
            <p:spPr bwMode="auto">
              <a:xfrm>
                <a:off x="6912" y="3384"/>
                <a:ext cx="144" cy="0"/>
              </a:xfrm>
              <a:prstGeom prst="line">
                <a:avLst/>
              </a:prstGeom>
              <a:noFill/>
              <a:ln w="9525">
                <a:solidFill>
                  <a:srgbClr val="000000"/>
                </a:solidFill>
                <a:round/>
                <a:headEnd/>
                <a:tailEnd/>
              </a:ln>
            </p:spPr>
            <p:txBody>
              <a:bodyPr/>
              <a:lstStyle/>
              <a:p>
                <a:endParaRPr lang="en-US"/>
              </a:p>
            </p:txBody>
          </p:sp>
          <p:sp>
            <p:nvSpPr>
              <p:cNvPr id="60579" name="Line 125"/>
              <p:cNvSpPr>
                <a:spLocks noChangeShapeType="1"/>
              </p:cNvSpPr>
              <p:nvPr/>
            </p:nvSpPr>
            <p:spPr bwMode="auto">
              <a:xfrm flipV="1">
                <a:off x="7056" y="2952"/>
                <a:ext cx="0" cy="432"/>
              </a:xfrm>
              <a:prstGeom prst="line">
                <a:avLst/>
              </a:prstGeom>
              <a:noFill/>
              <a:ln w="9525">
                <a:solidFill>
                  <a:srgbClr val="000000"/>
                </a:solidFill>
                <a:round/>
                <a:headEnd/>
                <a:tailEnd/>
              </a:ln>
            </p:spPr>
            <p:txBody>
              <a:bodyPr/>
              <a:lstStyle/>
              <a:p>
                <a:endParaRPr lang="en-US"/>
              </a:p>
            </p:txBody>
          </p:sp>
          <p:sp>
            <p:nvSpPr>
              <p:cNvPr id="60580" name="Line 126"/>
              <p:cNvSpPr>
                <a:spLocks noChangeShapeType="1"/>
              </p:cNvSpPr>
              <p:nvPr/>
            </p:nvSpPr>
            <p:spPr bwMode="auto">
              <a:xfrm>
                <a:off x="7056" y="2952"/>
                <a:ext cx="144" cy="0"/>
              </a:xfrm>
              <a:prstGeom prst="line">
                <a:avLst/>
              </a:prstGeom>
              <a:noFill/>
              <a:ln w="9525">
                <a:solidFill>
                  <a:srgbClr val="000000"/>
                </a:solidFill>
                <a:round/>
                <a:headEnd/>
                <a:tailEnd/>
              </a:ln>
            </p:spPr>
            <p:txBody>
              <a:bodyPr/>
              <a:lstStyle/>
              <a:p>
                <a:endParaRPr lang="en-US"/>
              </a:p>
            </p:txBody>
          </p:sp>
          <p:sp>
            <p:nvSpPr>
              <p:cNvPr id="60581" name="Line 127"/>
              <p:cNvSpPr>
                <a:spLocks noChangeShapeType="1"/>
              </p:cNvSpPr>
              <p:nvPr/>
            </p:nvSpPr>
            <p:spPr bwMode="auto">
              <a:xfrm flipV="1">
                <a:off x="7200" y="2952"/>
                <a:ext cx="0" cy="432"/>
              </a:xfrm>
              <a:prstGeom prst="line">
                <a:avLst/>
              </a:prstGeom>
              <a:noFill/>
              <a:ln w="9525">
                <a:solidFill>
                  <a:srgbClr val="000000"/>
                </a:solidFill>
                <a:round/>
                <a:headEnd/>
                <a:tailEnd/>
              </a:ln>
            </p:spPr>
            <p:txBody>
              <a:bodyPr/>
              <a:lstStyle/>
              <a:p>
                <a:endParaRPr lang="en-US"/>
              </a:p>
            </p:txBody>
          </p:sp>
          <p:sp>
            <p:nvSpPr>
              <p:cNvPr id="60582" name="Line 128"/>
              <p:cNvSpPr>
                <a:spLocks noChangeShapeType="1"/>
              </p:cNvSpPr>
              <p:nvPr/>
            </p:nvSpPr>
            <p:spPr bwMode="auto">
              <a:xfrm>
                <a:off x="7200" y="3384"/>
                <a:ext cx="144" cy="0"/>
              </a:xfrm>
              <a:prstGeom prst="line">
                <a:avLst/>
              </a:prstGeom>
              <a:noFill/>
              <a:ln w="9525">
                <a:solidFill>
                  <a:srgbClr val="000000"/>
                </a:solidFill>
                <a:round/>
                <a:headEnd/>
                <a:tailEnd/>
              </a:ln>
            </p:spPr>
            <p:txBody>
              <a:bodyPr/>
              <a:lstStyle/>
              <a:p>
                <a:endParaRPr lang="en-US"/>
              </a:p>
            </p:txBody>
          </p:sp>
          <p:sp>
            <p:nvSpPr>
              <p:cNvPr id="60583" name="Line 129"/>
              <p:cNvSpPr>
                <a:spLocks noChangeShapeType="1"/>
              </p:cNvSpPr>
              <p:nvPr/>
            </p:nvSpPr>
            <p:spPr bwMode="auto">
              <a:xfrm flipV="1">
                <a:off x="7344" y="2952"/>
                <a:ext cx="0" cy="432"/>
              </a:xfrm>
              <a:prstGeom prst="line">
                <a:avLst/>
              </a:prstGeom>
              <a:noFill/>
              <a:ln w="9525">
                <a:solidFill>
                  <a:srgbClr val="000000"/>
                </a:solidFill>
                <a:round/>
                <a:headEnd/>
                <a:tailEnd/>
              </a:ln>
            </p:spPr>
            <p:txBody>
              <a:bodyPr/>
              <a:lstStyle/>
              <a:p>
                <a:endParaRPr lang="en-US"/>
              </a:p>
            </p:txBody>
          </p:sp>
          <p:sp>
            <p:nvSpPr>
              <p:cNvPr id="60584" name="Line 130"/>
              <p:cNvSpPr>
                <a:spLocks noChangeShapeType="1"/>
              </p:cNvSpPr>
              <p:nvPr/>
            </p:nvSpPr>
            <p:spPr bwMode="auto">
              <a:xfrm>
                <a:off x="7344" y="2952"/>
                <a:ext cx="144" cy="0"/>
              </a:xfrm>
              <a:prstGeom prst="line">
                <a:avLst/>
              </a:prstGeom>
              <a:noFill/>
              <a:ln w="9525">
                <a:solidFill>
                  <a:srgbClr val="000000"/>
                </a:solidFill>
                <a:round/>
                <a:headEnd/>
                <a:tailEnd/>
              </a:ln>
            </p:spPr>
            <p:txBody>
              <a:bodyPr/>
              <a:lstStyle/>
              <a:p>
                <a:endParaRPr lang="en-US"/>
              </a:p>
            </p:txBody>
          </p:sp>
          <p:sp>
            <p:nvSpPr>
              <p:cNvPr id="60585" name="Line 131"/>
              <p:cNvSpPr>
                <a:spLocks noChangeShapeType="1"/>
              </p:cNvSpPr>
              <p:nvPr/>
            </p:nvSpPr>
            <p:spPr bwMode="auto">
              <a:xfrm flipV="1">
                <a:off x="7488" y="2952"/>
                <a:ext cx="0" cy="432"/>
              </a:xfrm>
              <a:prstGeom prst="line">
                <a:avLst/>
              </a:prstGeom>
              <a:noFill/>
              <a:ln w="9525">
                <a:solidFill>
                  <a:srgbClr val="000000"/>
                </a:solidFill>
                <a:round/>
                <a:headEnd/>
                <a:tailEnd/>
              </a:ln>
            </p:spPr>
            <p:txBody>
              <a:bodyPr/>
              <a:lstStyle/>
              <a:p>
                <a:endParaRPr lang="en-US"/>
              </a:p>
            </p:txBody>
          </p:sp>
          <p:sp>
            <p:nvSpPr>
              <p:cNvPr id="60586" name="Line 132"/>
              <p:cNvSpPr>
                <a:spLocks noChangeShapeType="1"/>
              </p:cNvSpPr>
              <p:nvPr/>
            </p:nvSpPr>
            <p:spPr bwMode="auto">
              <a:xfrm>
                <a:off x="7488" y="3384"/>
                <a:ext cx="144" cy="0"/>
              </a:xfrm>
              <a:prstGeom prst="line">
                <a:avLst/>
              </a:prstGeom>
              <a:noFill/>
              <a:ln w="9525">
                <a:solidFill>
                  <a:srgbClr val="000000"/>
                </a:solidFill>
                <a:round/>
                <a:headEnd/>
                <a:tailEnd/>
              </a:ln>
            </p:spPr>
            <p:txBody>
              <a:bodyPr/>
              <a:lstStyle/>
              <a:p>
                <a:endParaRPr lang="en-US"/>
              </a:p>
            </p:txBody>
          </p:sp>
          <p:sp>
            <p:nvSpPr>
              <p:cNvPr id="60587" name="Line 133"/>
              <p:cNvSpPr>
                <a:spLocks noChangeShapeType="1"/>
              </p:cNvSpPr>
              <p:nvPr/>
            </p:nvSpPr>
            <p:spPr bwMode="auto">
              <a:xfrm flipV="1">
                <a:off x="7632" y="2952"/>
                <a:ext cx="0" cy="432"/>
              </a:xfrm>
              <a:prstGeom prst="line">
                <a:avLst/>
              </a:prstGeom>
              <a:noFill/>
              <a:ln w="9525">
                <a:solidFill>
                  <a:srgbClr val="000000"/>
                </a:solidFill>
                <a:round/>
                <a:headEnd/>
                <a:tailEnd/>
              </a:ln>
            </p:spPr>
            <p:txBody>
              <a:bodyPr/>
              <a:lstStyle/>
              <a:p>
                <a:endParaRPr lang="en-US"/>
              </a:p>
            </p:txBody>
          </p:sp>
          <p:sp>
            <p:nvSpPr>
              <p:cNvPr id="60588" name="Line 134"/>
              <p:cNvSpPr>
                <a:spLocks noChangeShapeType="1"/>
              </p:cNvSpPr>
              <p:nvPr/>
            </p:nvSpPr>
            <p:spPr bwMode="auto">
              <a:xfrm>
                <a:off x="7632" y="2952"/>
                <a:ext cx="144" cy="0"/>
              </a:xfrm>
              <a:prstGeom prst="line">
                <a:avLst/>
              </a:prstGeom>
              <a:noFill/>
              <a:ln w="9525">
                <a:solidFill>
                  <a:srgbClr val="000000"/>
                </a:solidFill>
                <a:round/>
                <a:headEnd/>
                <a:tailEnd/>
              </a:ln>
            </p:spPr>
            <p:txBody>
              <a:bodyPr/>
              <a:lstStyle/>
              <a:p>
                <a:endParaRPr lang="en-US"/>
              </a:p>
            </p:txBody>
          </p:sp>
          <p:sp>
            <p:nvSpPr>
              <p:cNvPr id="60589" name="Line 135"/>
              <p:cNvSpPr>
                <a:spLocks noChangeShapeType="1"/>
              </p:cNvSpPr>
              <p:nvPr/>
            </p:nvSpPr>
            <p:spPr bwMode="auto">
              <a:xfrm flipV="1">
                <a:off x="7776" y="2952"/>
                <a:ext cx="0" cy="432"/>
              </a:xfrm>
              <a:prstGeom prst="line">
                <a:avLst/>
              </a:prstGeom>
              <a:noFill/>
              <a:ln w="9525">
                <a:solidFill>
                  <a:srgbClr val="000000"/>
                </a:solidFill>
                <a:round/>
                <a:headEnd/>
                <a:tailEnd/>
              </a:ln>
            </p:spPr>
            <p:txBody>
              <a:bodyPr/>
              <a:lstStyle/>
              <a:p>
                <a:endParaRPr lang="en-US"/>
              </a:p>
            </p:txBody>
          </p:sp>
          <p:sp>
            <p:nvSpPr>
              <p:cNvPr id="60590" name="Line 136"/>
              <p:cNvSpPr>
                <a:spLocks noChangeShapeType="1"/>
              </p:cNvSpPr>
              <p:nvPr/>
            </p:nvSpPr>
            <p:spPr bwMode="auto">
              <a:xfrm>
                <a:off x="7776" y="3384"/>
                <a:ext cx="144" cy="0"/>
              </a:xfrm>
              <a:prstGeom prst="line">
                <a:avLst/>
              </a:prstGeom>
              <a:noFill/>
              <a:ln w="9525">
                <a:solidFill>
                  <a:srgbClr val="000000"/>
                </a:solidFill>
                <a:round/>
                <a:headEnd/>
                <a:tailEnd/>
              </a:ln>
            </p:spPr>
            <p:txBody>
              <a:bodyPr/>
              <a:lstStyle/>
              <a:p>
                <a:endParaRPr lang="en-US"/>
              </a:p>
            </p:txBody>
          </p:sp>
          <p:sp>
            <p:nvSpPr>
              <p:cNvPr id="60591" name="Line 137"/>
              <p:cNvSpPr>
                <a:spLocks noChangeShapeType="1"/>
              </p:cNvSpPr>
              <p:nvPr/>
            </p:nvSpPr>
            <p:spPr bwMode="auto">
              <a:xfrm flipV="1">
                <a:off x="7920" y="2952"/>
                <a:ext cx="0" cy="432"/>
              </a:xfrm>
              <a:prstGeom prst="line">
                <a:avLst/>
              </a:prstGeom>
              <a:noFill/>
              <a:ln w="9525">
                <a:solidFill>
                  <a:srgbClr val="000000"/>
                </a:solidFill>
                <a:round/>
                <a:headEnd/>
                <a:tailEnd/>
              </a:ln>
            </p:spPr>
            <p:txBody>
              <a:bodyPr/>
              <a:lstStyle/>
              <a:p>
                <a:endParaRPr lang="en-US"/>
              </a:p>
            </p:txBody>
          </p:sp>
          <p:sp>
            <p:nvSpPr>
              <p:cNvPr id="60592" name="Line 138"/>
              <p:cNvSpPr>
                <a:spLocks noChangeShapeType="1"/>
              </p:cNvSpPr>
              <p:nvPr/>
            </p:nvSpPr>
            <p:spPr bwMode="auto">
              <a:xfrm>
                <a:off x="7920" y="2952"/>
                <a:ext cx="144" cy="0"/>
              </a:xfrm>
              <a:prstGeom prst="line">
                <a:avLst/>
              </a:prstGeom>
              <a:noFill/>
              <a:ln w="9525">
                <a:solidFill>
                  <a:srgbClr val="000000"/>
                </a:solidFill>
                <a:round/>
                <a:headEnd/>
                <a:tailEnd/>
              </a:ln>
            </p:spPr>
            <p:txBody>
              <a:bodyPr/>
              <a:lstStyle/>
              <a:p>
                <a:endParaRPr lang="en-US"/>
              </a:p>
            </p:txBody>
          </p:sp>
          <p:sp>
            <p:nvSpPr>
              <p:cNvPr id="60593" name="Line 139"/>
              <p:cNvSpPr>
                <a:spLocks noChangeShapeType="1"/>
              </p:cNvSpPr>
              <p:nvPr/>
            </p:nvSpPr>
            <p:spPr bwMode="auto">
              <a:xfrm flipV="1">
                <a:off x="8064" y="2952"/>
                <a:ext cx="0" cy="432"/>
              </a:xfrm>
              <a:prstGeom prst="line">
                <a:avLst/>
              </a:prstGeom>
              <a:noFill/>
              <a:ln w="9525">
                <a:solidFill>
                  <a:srgbClr val="000000"/>
                </a:solidFill>
                <a:round/>
                <a:headEnd/>
                <a:tailEnd/>
              </a:ln>
            </p:spPr>
            <p:txBody>
              <a:bodyPr/>
              <a:lstStyle/>
              <a:p>
                <a:endParaRPr lang="en-US"/>
              </a:p>
            </p:txBody>
          </p:sp>
        </p:grpSp>
        <p:sp>
          <p:nvSpPr>
            <p:cNvPr id="60428" name="Line 140"/>
            <p:cNvSpPr>
              <a:spLocks noChangeShapeType="1"/>
            </p:cNvSpPr>
            <p:nvPr/>
          </p:nvSpPr>
          <p:spPr bwMode="auto">
            <a:xfrm flipV="1">
              <a:off x="7218" y="7848"/>
              <a:ext cx="0" cy="432"/>
            </a:xfrm>
            <a:prstGeom prst="line">
              <a:avLst/>
            </a:prstGeom>
            <a:noFill/>
            <a:ln w="9525">
              <a:solidFill>
                <a:srgbClr val="000000"/>
              </a:solidFill>
              <a:round/>
              <a:headEnd/>
              <a:tailEnd/>
            </a:ln>
          </p:spPr>
          <p:txBody>
            <a:bodyPr/>
            <a:lstStyle/>
            <a:p>
              <a:endParaRPr lang="en-US"/>
            </a:p>
          </p:txBody>
        </p:sp>
        <p:sp>
          <p:nvSpPr>
            <p:cNvPr id="60429" name="Line 141"/>
            <p:cNvSpPr>
              <a:spLocks noChangeShapeType="1"/>
            </p:cNvSpPr>
            <p:nvPr/>
          </p:nvSpPr>
          <p:spPr bwMode="auto">
            <a:xfrm flipV="1">
              <a:off x="7452" y="7848"/>
              <a:ext cx="0" cy="432"/>
            </a:xfrm>
            <a:prstGeom prst="line">
              <a:avLst/>
            </a:prstGeom>
            <a:noFill/>
            <a:ln w="9525">
              <a:solidFill>
                <a:srgbClr val="000000"/>
              </a:solidFill>
              <a:round/>
              <a:headEnd/>
              <a:tailEnd/>
            </a:ln>
          </p:spPr>
          <p:txBody>
            <a:bodyPr/>
            <a:lstStyle/>
            <a:p>
              <a:endParaRPr lang="en-US"/>
            </a:p>
          </p:txBody>
        </p:sp>
        <p:sp>
          <p:nvSpPr>
            <p:cNvPr id="60430" name="Line 142"/>
            <p:cNvSpPr>
              <a:spLocks noChangeShapeType="1"/>
            </p:cNvSpPr>
            <p:nvPr/>
          </p:nvSpPr>
          <p:spPr bwMode="auto">
            <a:xfrm>
              <a:off x="7218" y="8280"/>
              <a:ext cx="234" cy="0"/>
            </a:xfrm>
            <a:prstGeom prst="line">
              <a:avLst/>
            </a:prstGeom>
            <a:noFill/>
            <a:ln w="9525">
              <a:solidFill>
                <a:srgbClr val="000000"/>
              </a:solidFill>
              <a:round/>
              <a:headEnd/>
              <a:tailEnd/>
            </a:ln>
          </p:spPr>
          <p:txBody>
            <a:bodyPr/>
            <a:lstStyle/>
            <a:p>
              <a:endParaRPr lang="en-US"/>
            </a:p>
          </p:txBody>
        </p:sp>
        <p:sp>
          <p:nvSpPr>
            <p:cNvPr id="60431" name="Line 143"/>
            <p:cNvSpPr>
              <a:spLocks noChangeShapeType="1"/>
            </p:cNvSpPr>
            <p:nvPr/>
          </p:nvSpPr>
          <p:spPr bwMode="auto">
            <a:xfrm flipH="1">
              <a:off x="6984" y="7848"/>
              <a:ext cx="234" cy="0"/>
            </a:xfrm>
            <a:prstGeom prst="line">
              <a:avLst/>
            </a:prstGeom>
            <a:noFill/>
            <a:ln w="9525">
              <a:solidFill>
                <a:srgbClr val="000000"/>
              </a:solidFill>
              <a:round/>
              <a:headEnd/>
              <a:tailEnd/>
            </a:ln>
          </p:spPr>
          <p:txBody>
            <a:bodyPr/>
            <a:lstStyle/>
            <a:p>
              <a:endParaRPr lang="en-US"/>
            </a:p>
          </p:txBody>
        </p:sp>
        <p:sp>
          <p:nvSpPr>
            <p:cNvPr id="60432" name="Line 144"/>
            <p:cNvSpPr>
              <a:spLocks noChangeShapeType="1"/>
            </p:cNvSpPr>
            <p:nvPr/>
          </p:nvSpPr>
          <p:spPr bwMode="auto">
            <a:xfrm>
              <a:off x="7452" y="7848"/>
              <a:ext cx="3276" cy="0"/>
            </a:xfrm>
            <a:prstGeom prst="line">
              <a:avLst/>
            </a:prstGeom>
            <a:noFill/>
            <a:ln w="9525">
              <a:solidFill>
                <a:srgbClr val="000000"/>
              </a:solidFill>
              <a:round/>
              <a:headEnd/>
              <a:tailEnd/>
            </a:ln>
          </p:spPr>
          <p:txBody>
            <a:bodyPr/>
            <a:lstStyle/>
            <a:p>
              <a:endParaRPr lang="en-US"/>
            </a:p>
          </p:txBody>
        </p:sp>
        <p:sp>
          <p:nvSpPr>
            <p:cNvPr id="60433" name="Text Box 145"/>
            <p:cNvSpPr txBox="1">
              <a:spLocks noChangeArrowheads="1"/>
            </p:cNvSpPr>
            <p:nvPr/>
          </p:nvSpPr>
          <p:spPr bwMode="auto">
            <a:xfrm>
              <a:off x="1800" y="6984"/>
              <a:ext cx="1368" cy="432"/>
            </a:xfrm>
            <a:prstGeom prst="rect">
              <a:avLst/>
            </a:prstGeom>
            <a:noFill/>
            <a:ln w="9525">
              <a:noFill/>
              <a:miter lim="800000"/>
              <a:headEnd/>
              <a:tailEnd/>
            </a:ln>
          </p:spPr>
          <p:txBody>
            <a:bodyPr/>
            <a:lstStyle/>
            <a:p>
              <a:pPr algn="r" defTabSz="914400"/>
              <a:r>
                <a:rPr lang="en-US" sz="1200">
                  <a:latin typeface="Times New Roman" pitchFamily="18" charset="0"/>
                  <a:ea typeface="ＭＳ Ｐゴシック"/>
                  <a:cs typeface="ＭＳ Ｐゴシック"/>
                </a:rPr>
                <a:t>MCLK</a:t>
              </a:r>
            </a:p>
          </p:txBody>
        </p:sp>
        <p:sp>
          <p:nvSpPr>
            <p:cNvPr id="60434" name="Text Box 146"/>
            <p:cNvSpPr txBox="1">
              <a:spLocks noChangeArrowheads="1"/>
            </p:cNvSpPr>
            <p:nvPr/>
          </p:nvSpPr>
          <p:spPr bwMode="auto">
            <a:xfrm>
              <a:off x="1800" y="7848"/>
              <a:ext cx="1368" cy="432"/>
            </a:xfrm>
            <a:prstGeom prst="rect">
              <a:avLst/>
            </a:prstGeom>
            <a:noFill/>
            <a:ln w="9525">
              <a:noFill/>
              <a:miter lim="800000"/>
              <a:headEnd/>
              <a:tailEnd/>
            </a:ln>
          </p:spPr>
          <p:txBody>
            <a:bodyPr/>
            <a:lstStyle/>
            <a:p>
              <a:pPr algn="r" defTabSz="914400"/>
              <a:r>
                <a:rPr lang="en-US" sz="1200">
                  <a:latin typeface="Times New Roman" pitchFamily="18" charset="0"/>
                  <a:ea typeface="ＭＳ Ｐゴシック"/>
                  <a:cs typeface="ＭＳ Ｐゴシック"/>
                </a:rPr>
                <a:t>WRSYNC</a:t>
              </a:r>
            </a:p>
          </p:txBody>
        </p:sp>
        <p:sp>
          <p:nvSpPr>
            <p:cNvPr id="60435" name="Text Box 147"/>
            <p:cNvSpPr txBox="1">
              <a:spLocks noChangeArrowheads="1"/>
            </p:cNvSpPr>
            <p:nvPr/>
          </p:nvSpPr>
          <p:spPr bwMode="auto">
            <a:xfrm>
              <a:off x="1512" y="8640"/>
              <a:ext cx="1656" cy="432"/>
            </a:xfrm>
            <a:prstGeom prst="rect">
              <a:avLst/>
            </a:prstGeom>
            <a:noFill/>
            <a:ln w="9525">
              <a:noFill/>
              <a:miter lim="800000"/>
              <a:headEnd/>
              <a:tailEnd/>
            </a:ln>
          </p:spPr>
          <p:txBody>
            <a:bodyPr/>
            <a:lstStyle/>
            <a:p>
              <a:pPr algn="r" defTabSz="914400"/>
              <a:r>
                <a:rPr lang="en-US" sz="1200">
                  <a:latin typeface="Times New Roman" pitchFamily="18" charset="0"/>
                  <a:ea typeface="ＭＳ Ｐゴシック"/>
                  <a:cs typeface="ＭＳ Ｐゴシック"/>
                </a:rPr>
                <a:t>SDATA</a:t>
              </a:r>
            </a:p>
          </p:txBody>
        </p:sp>
        <p:sp>
          <p:nvSpPr>
            <p:cNvPr id="60436" name="Text Box 148"/>
            <p:cNvSpPr txBox="1">
              <a:spLocks noChangeArrowheads="1"/>
            </p:cNvSpPr>
            <p:nvPr/>
          </p:nvSpPr>
          <p:spPr bwMode="auto">
            <a:xfrm>
              <a:off x="3528" y="10224"/>
              <a:ext cx="5904" cy="504"/>
            </a:xfrm>
            <a:prstGeom prst="rect">
              <a:avLst/>
            </a:prstGeom>
            <a:noFill/>
            <a:ln w="9525">
              <a:noFill/>
              <a:miter lim="800000"/>
              <a:headEnd/>
              <a:tailEnd/>
            </a:ln>
          </p:spPr>
          <p:txBody>
            <a:bodyPr/>
            <a:lstStyle/>
            <a:p>
              <a:pPr algn="ctr" defTabSz="914400"/>
              <a:r>
                <a:rPr lang="en-US" sz="1000">
                  <a:latin typeface="Times New Roman" pitchFamily="18" charset="0"/>
                  <a:ea typeface="ＭＳ Ｐゴシック"/>
                  <a:cs typeface="ＭＳ Ｐゴシック"/>
                </a:rPr>
                <a:t>D13  D12  D11  D10  D9  D8  D7  D6  D5  D4  D3  D2  D1  D0</a:t>
              </a:r>
            </a:p>
          </p:txBody>
        </p:sp>
        <p:grpSp>
          <p:nvGrpSpPr>
            <p:cNvPr id="60437" name="Group 149"/>
            <p:cNvGrpSpPr>
              <a:grpSpLocks/>
            </p:cNvGrpSpPr>
            <p:nvPr/>
          </p:nvGrpSpPr>
          <p:grpSpPr bwMode="auto">
            <a:xfrm>
              <a:off x="3672" y="8640"/>
              <a:ext cx="1872" cy="432"/>
              <a:chOff x="3672" y="8640"/>
              <a:chExt cx="1728" cy="432"/>
            </a:xfrm>
          </p:grpSpPr>
          <p:grpSp>
            <p:nvGrpSpPr>
              <p:cNvPr id="60490" name="Group 150"/>
              <p:cNvGrpSpPr>
                <a:grpSpLocks/>
              </p:cNvGrpSpPr>
              <p:nvPr/>
            </p:nvGrpSpPr>
            <p:grpSpPr bwMode="auto">
              <a:xfrm>
                <a:off x="3672" y="8640"/>
                <a:ext cx="216" cy="432"/>
                <a:chOff x="3708" y="8640"/>
                <a:chExt cx="234" cy="432"/>
              </a:xfrm>
            </p:grpSpPr>
            <p:sp>
              <p:nvSpPr>
                <p:cNvPr id="60526" name="Line 151"/>
                <p:cNvSpPr>
                  <a:spLocks noChangeShapeType="1"/>
                </p:cNvSpPr>
                <p:nvPr/>
              </p:nvSpPr>
              <p:spPr bwMode="auto">
                <a:xfrm flipV="1">
                  <a:off x="3942" y="8640"/>
                  <a:ext cx="0" cy="432"/>
                </a:xfrm>
                <a:prstGeom prst="line">
                  <a:avLst/>
                </a:prstGeom>
                <a:noFill/>
                <a:ln w="9525">
                  <a:solidFill>
                    <a:srgbClr val="000000"/>
                  </a:solidFill>
                  <a:round/>
                  <a:headEnd/>
                  <a:tailEnd/>
                </a:ln>
              </p:spPr>
              <p:txBody>
                <a:bodyPr/>
                <a:lstStyle/>
                <a:p>
                  <a:endParaRPr lang="en-US"/>
                </a:p>
              </p:txBody>
            </p:sp>
            <p:sp>
              <p:nvSpPr>
                <p:cNvPr id="60527" name="Line 152"/>
                <p:cNvSpPr>
                  <a:spLocks noChangeShapeType="1"/>
                </p:cNvSpPr>
                <p:nvPr/>
              </p:nvSpPr>
              <p:spPr bwMode="auto">
                <a:xfrm flipV="1">
                  <a:off x="3708" y="8640"/>
                  <a:ext cx="0" cy="432"/>
                </a:xfrm>
                <a:prstGeom prst="line">
                  <a:avLst/>
                </a:prstGeom>
                <a:noFill/>
                <a:ln w="9525">
                  <a:solidFill>
                    <a:srgbClr val="000000"/>
                  </a:solidFill>
                  <a:round/>
                  <a:headEnd/>
                  <a:tailEnd/>
                </a:ln>
              </p:spPr>
              <p:txBody>
                <a:bodyPr/>
                <a:lstStyle/>
                <a:p>
                  <a:endParaRPr lang="en-US"/>
                </a:p>
              </p:txBody>
            </p:sp>
            <p:sp>
              <p:nvSpPr>
                <p:cNvPr id="60528" name="Line 153"/>
                <p:cNvSpPr>
                  <a:spLocks noChangeShapeType="1"/>
                </p:cNvSpPr>
                <p:nvPr/>
              </p:nvSpPr>
              <p:spPr bwMode="auto">
                <a:xfrm>
                  <a:off x="3708" y="9072"/>
                  <a:ext cx="234" cy="0"/>
                </a:xfrm>
                <a:prstGeom prst="line">
                  <a:avLst/>
                </a:prstGeom>
                <a:noFill/>
                <a:ln w="9525">
                  <a:solidFill>
                    <a:srgbClr val="000000"/>
                  </a:solidFill>
                  <a:round/>
                  <a:headEnd/>
                  <a:tailEnd/>
                </a:ln>
              </p:spPr>
              <p:txBody>
                <a:bodyPr/>
                <a:lstStyle/>
                <a:p>
                  <a:endParaRPr lang="en-US"/>
                </a:p>
              </p:txBody>
            </p:sp>
            <p:sp>
              <p:nvSpPr>
                <p:cNvPr id="60529" name="Line 154"/>
                <p:cNvSpPr>
                  <a:spLocks noChangeShapeType="1"/>
                </p:cNvSpPr>
                <p:nvPr/>
              </p:nvSpPr>
              <p:spPr bwMode="auto">
                <a:xfrm>
                  <a:off x="3708" y="8640"/>
                  <a:ext cx="234" cy="0"/>
                </a:xfrm>
                <a:prstGeom prst="line">
                  <a:avLst/>
                </a:prstGeom>
                <a:noFill/>
                <a:ln w="9525">
                  <a:solidFill>
                    <a:srgbClr val="000000"/>
                  </a:solidFill>
                  <a:round/>
                  <a:headEnd/>
                  <a:tailEnd/>
                </a:ln>
              </p:spPr>
              <p:txBody>
                <a:bodyPr/>
                <a:lstStyle/>
                <a:p>
                  <a:endParaRPr lang="en-US"/>
                </a:p>
              </p:txBody>
            </p:sp>
          </p:grpSp>
          <p:grpSp>
            <p:nvGrpSpPr>
              <p:cNvPr id="60491" name="Group 155"/>
              <p:cNvGrpSpPr>
                <a:grpSpLocks/>
              </p:cNvGrpSpPr>
              <p:nvPr/>
            </p:nvGrpSpPr>
            <p:grpSpPr bwMode="auto">
              <a:xfrm>
                <a:off x="3888" y="8640"/>
                <a:ext cx="216" cy="432"/>
                <a:chOff x="3708" y="8640"/>
                <a:chExt cx="234" cy="432"/>
              </a:xfrm>
            </p:grpSpPr>
            <p:sp>
              <p:nvSpPr>
                <p:cNvPr id="60522" name="Line 156"/>
                <p:cNvSpPr>
                  <a:spLocks noChangeShapeType="1"/>
                </p:cNvSpPr>
                <p:nvPr/>
              </p:nvSpPr>
              <p:spPr bwMode="auto">
                <a:xfrm flipV="1">
                  <a:off x="3942" y="8640"/>
                  <a:ext cx="0" cy="432"/>
                </a:xfrm>
                <a:prstGeom prst="line">
                  <a:avLst/>
                </a:prstGeom>
                <a:noFill/>
                <a:ln w="9525">
                  <a:solidFill>
                    <a:srgbClr val="000000"/>
                  </a:solidFill>
                  <a:round/>
                  <a:headEnd/>
                  <a:tailEnd/>
                </a:ln>
              </p:spPr>
              <p:txBody>
                <a:bodyPr/>
                <a:lstStyle/>
                <a:p>
                  <a:endParaRPr lang="en-US"/>
                </a:p>
              </p:txBody>
            </p:sp>
            <p:sp>
              <p:nvSpPr>
                <p:cNvPr id="60523" name="Line 157"/>
                <p:cNvSpPr>
                  <a:spLocks noChangeShapeType="1"/>
                </p:cNvSpPr>
                <p:nvPr/>
              </p:nvSpPr>
              <p:spPr bwMode="auto">
                <a:xfrm flipV="1">
                  <a:off x="3708" y="8640"/>
                  <a:ext cx="0" cy="432"/>
                </a:xfrm>
                <a:prstGeom prst="line">
                  <a:avLst/>
                </a:prstGeom>
                <a:noFill/>
                <a:ln w="9525">
                  <a:solidFill>
                    <a:srgbClr val="000000"/>
                  </a:solidFill>
                  <a:round/>
                  <a:headEnd/>
                  <a:tailEnd/>
                </a:ln>
              </p:spPr>
              <p:txBody>
                <a:bodyPr/>
                <a:lstStyle/>
                <a:p>
                  <a:endParaRPr lang="en-US"/>
                </a:p>
              </p:txBody>
            </p:sp>
            <p:sp>
              <p:nvSpPr>
                <p:cNvPr id="60524" name="Line 158"/>
                <p:cNvSpPr>
                  <a:spLocks noChangeShapeType="1"/>
                </p:cNvSpPr>
                <p:nvPr/>
              </p:nvSpPr>
              <p:spPr bwMode="auto">
                <a:xfrm>
                  <a:off x="3708" y="9072"/>
                  <a:ext cx="234" cy="0"/>
                </a:xfrm>
                <a:prstGeom prst="line">
                  <a:avLst/>
                </a:prstGeom>
                <a:noFill/>
                <a:ln w="9525">
                  <a:solidFill>
                    <a:srgbClr val="000000"/>
                  </a:solidFill>
                  <a:round/>
                  <a:headEnd/>
                  <a:tailEnd/>
                </a:ln>
              </p:spPr>
              <p:txBody>
                <a:bodyPr/>
                <a:lstStyle/>
                <a:p>
                  <a:endParaRPr lang="en-US"/>
                </a:p>
              </p:txBody>
            </p:sp>
            <p:sp>
              <p:nvSpPr>
                <p:cNvPr id="60525" name="Line 159"/>
                <p:cNvSpPr>
                  <a:spLocks noChangeShapeType="1"/>
                </p:cNvSpPr>
                <p:nvPr/>
              </p:nvSpPr>
              <p:spPr bwMode="auto">
                <a:xfrm>
                  <a:off x="3708" y="8640"/>
                  <a:ext cx="234" cy="0"/>
                </a:xfrm>
                <a:prstGeom prst="line">
                  <a:avLst/>
                </a:prstGeom>
                <a:noFill/>
                <a:ln w="9525">
                  <a:solidFill>
                    <a:srgbClr val="000000"/>
                  </a:solidFill>
                  <a:round/>
                  <a:headEnd/>
                  <a:tailEnd/>
                </a:ln>
              </p:spPr>
              <p:txBody>
                <a:bodyPr/>
                <a:lstStyle/>
                <a:p>
                  <a:endParaRPr lang="en-US"/>
                </a:p>
              </p:txBody>
            </p:sp>
          </p:grpSp>
          <p:grpSp>
            <p:nvGrpSpPr>
              <p:cNvPr id="60492" name="Group 160"/>
              <p:cNvGrpSpPr>
                <a:grpSpLocks/>
              </p:cNvGrpSpPr>
              <p:nvPr/>
            </p:nvGrpSpPr>
            <p:grpSpPr bwMode="auto">
              <a:xfrm>
                <a:off x="4104" y="8640"/>
                <a:ext cx="216" cy="432"/>
                <a:chOff x="3708" y="8640"/>
                <a:chExt cx="234" cy="432"/>
              </a:xfrm>
            </p:grpSpPr>
            <p:sp>
              <p:nvSpPr>
                <p:cNvPr id="60518" name="Line 161"/>
                <p:cNvSpPr>
                  <a:spLocks noChangeShapeType="1"/>
                </p:cNvSpPr>
                <p:nvPr/>
              </p:nvSpPr>
              <p:spPr bwMode="auto">
                <a:xfrm flipV="1">
                  <a:off x="3942" y="8640"/>
                  <a:ext cx="0" cy="432"/>
                </a:xfrm>
                <a:prstGeom prst="line">
                  <a:avLst/>
                </a:prstGeom>
                <a:noFill/>
                <a:ln w="9525">
                  <a:solidFill>
                    <a:srgbClr val="000000"/>
                  </a:solidFill>
                  <a:round/>
                  <a:headEnd/>
                  <a:tailEnd/>
                </a:ln>
              </p:spPr>
              <p:txBody>
                <a:bodyPr/>
                <a:lstStyle/>
                <a:p>
                  <a:endParaRPr lang="en-US"/>
                </a:p>
              </p:txBody>
            </p:sp>
            <p:sp>
              <p:nvSpPr>
                <p:cNvPr id="60519" name="Line 162"/>
                <p:cNvSpPr>
                  <a:spLocks noChangeShapeType="1"/>
                </p:cNvSpPr>
                <p:nvPr/>
              </p:nvSpPr>
              <p:spPr bwMode="auto">
                <a:xfrm flipV="1">
                  <a:off x="3708" y="8640"/>
                  <a:ext cx="0" cy="432"/>
                </a:xfrm>
                <a:prstGeom prst="line">
                  <a:avLst/>
                </a:prstGeom>
                <a:noFill/>
                <a:ln w="9525">
                  <a:solidFill>
                    <a:srgbClr val="000000"/>
                  </a:solidFill>
                  <a:round/>
                  <a:headEnd/>
                  <a:tailEnd/>
                </a:ln>
              </p:spPr>
              <p:txBody>
                <a:bodyPr/>
                <a:lstStyle/>
                <a:p>
                  <a:endParaRPr lang="en-US"/>
                </a:p>
              </p:txBody>
            </p:sp>
            <p:sp>
              <p:nvSpPr>
                <p:cNvPr id="60520" name="Line 163"/>
                <p:cNvSpPr>
                  <a:spLocks noChangeShapeType="1"/>
                </p:cNvSpPr>
                <p:nvPr/>
              </p:nvSpPr>
              <p:spPr bwMode="auto">
                <a:xfrm>
                  <a:off x="3708" y="9072"/>
                  <a:ext cx="234" cy="0"/>
                </a:xfrm>
                <a:prstGeom prst="line">
                  <a:avLst/>
                </a:prstGeom>
                <a:noFill/>
                <a:ln w="9525">
                  <a:solidFill>
                    <a:srgbClr val="000000"/>
                  </a:solidFill>
                  <a:round/>
                  <a:headEnd/>
                  <a:tailEnd/>
                </a:ln>
              </p:spPr>
              <p:txBody>
                <a:bodyPr/>
                <a:lstStyle/>
                <a:p>
                  <a:endParaRPr lang="en-US"/>
                </a:p>
              </p:txBody>
            </p:sp>
            <p:sp>
              <p:nvSpPr>
                <p:cNvPr id="60521" name="Line 164"/>
                <p:cNvSpPr>
                  <a:spLocks noChangeShapeType="1"/>
                </p:cNvSpPr>
                <p:nvPr/>
              </p:nvSpPr>
              <p:spPr bwMode="auto">
                <a:xfrm>
                  <a:off x="3708" y="8640"/>
                  <a:ext cx="234" cy="0"/>
                </a:xfrm>
                <a:prstGeom prst="line">
                  <a:avLst/>
                </a:prstGeom>
                <a:noFill/>
                <a:ln w="9525">
                  <a:solidFill>
                    <a:srgbClr val="000000"/>
                  </a:solidFill>
                  <a:round/>
                  <a:headEnd/>
                  <a:tailEnd/>
                </a:ln>
              </p:spPr>
              <p:txBody>
                <a:bodyPr/>
                <a:lstStyle/>
                <a:p>
                  <a:endParaRPr lang="en-US"/>
                </a:p>
              </p:txBody>
            </p:sp>
          </p:grpSp>
          <p:grpSp>
            <p:nvGrpSpPr>
              <p:cNvPr id="60493" name="Group 165"/>
              <p:cNvGrpSpPr>
                <a:grpSpLocks/>
              </p:cNvGrpSpPr>
              <p:nvPr/>
            </p:nvGrpSpPr>
            <p:grpSpPr bwMode="auto">
              <a:xfrm>
                <a:off x="4320" y="8640"/>
                <a:ext cx="216" cy="432"/>
                <a:chOff x="3708" y="8640"/>
                <a:chExt cx="234" cy="432"/>
              </a:xfrm>
            </p:grpSpPr>
            <p:sp>
              <p:nvSpPr>
                <p:cNvPr id="60514" name="Line 166"/>
                <p:cNvSpPr>
                  <a:spLocks noChangeShapeType="1"/>
                </p:cNvSpPr>
                <p:nvPr/>
              </p:nvSpPr>
              <p:spPr bwMode="auto">
                <a:xfrm flipV="1">
                  <a:off x="3942" y="8640"/>
                  <a:ext cx="0" cy="432"/>
                </a:xfrm>
                <a:prstGeom prst="line">
                  <a:avLst/>
                </a:prstGeom>
                <a:noFill/>
                <a:ln w="9525">
                  <a:solidFill>
                    <a:srgbClr val="000000"/>
                  </a:solidFill>
                  <a:round/>
                  <a:headEnd/>
                  <a:tailEnd/>
                </a:ln>
              </p:spPr>
              <p:txBody>
                <a:bodyPr/>
                <a:lstStyle/>
                <a:p>
                  <a:endParaRPr lang="en-US"/>
                </a:p>
              </p:txBody>
            </p:sp>
            <p:sp>
              <p:nvSpPr>
                <p:cNvPr id="60515" name="Line 167"/>
                <p:cNvSpPr>
                  <a:spLocks noChangeShapeType="1"/>
                </p:cNvSpPr>
                <p:nvPr/>
              </p:nvSpPr>
              <p:spPr bwMode="auto">
                <a:xfrm flipV="1">
                  <a:off x="3708" y="8640"/>
                  <a:ext cx="0" cy="432"/>
                </a:xfrm>
                <a:prstGeom prst="line">
                  <a:avLst/>
                </a:prstGeom>
                <a:noFill/>
                <a:ln w="9525">
                  <a:solidFill>
                    <a:srgbClr val="000000"/>
                  </a:solidFill>
                  <a:round/>
                  <a:headEnd/>
                  <a:tailEnd/>
                </a:ln>
              </p:spPr>
              <p:txBody>
                <a:bodyPr/>
                <a:lstStyle/>
                <a:p>
                  <a:endParaRPr lang="en-US"/>
                </a:p>
              </p:txBody>
            </p:sp>
            <p:sp>
              <p:nvSpPr>
                <p:cNvPr id="60516" name="Line 168"/>
                <p:cNvSpPr>
                  <a:spLocks noChangeShapeType="1"/>
                </p:cNvSpPr>
                <p:nvPr/>
              </p:nvSpPr>
              <p:spPr bwMode="auto">
                <a:xfrm>
                  <a:off x="3708" y="9072"/>
                  <a:ext cx="234" cy="0"/>
                </a:xfrm>
                <a:prstGeom prst="line">
                  <a:avLst/>
                </a:prstGeom>
                <a:noFill/>
                <a:ln w="9525">
                  <a:solidFill>
                    <a:srgbClr val="000000"/>
                  </a:solidFill>
                  <a:round/>
                  <a:headEnd/>
                  <a:tailEnd/>
                </a:ln>
              </p:spPr>
              <p:txBody>
                <a:bodyPr/>
                <a:lstStyle/>
                <a:p>
                  <a:endParaRPr lang="en-US"/>
                </a:p>
              </p:txBody>
            </p:sp>
            <p:sp>
              <p:nvSpPr>
                <p:cNvPr id="60517" name="Line 169"/>
                <p:cNvSpPr>
                  <a:spLocks noChangeShapeType="1"/>
                </p:cNvSpPr>
                <p:nvPr/>
              </p:nvSpPr>
              <p:spPr bwMode="auto">
                <a:xfrm>
                  <a:off x="3708" y="8640"/>
                  <a:ext cx="234" cy="0"/>
                </a:xfrm>
                <a:prstGeom prst="line">
                  <a:avLst/>
                </a:prstGeom>
                <a:noFill/>
                <a:ln w="9525">
                  <a:solidFill>
                    <a:srgbClr val="000000"/>
                  </a:solidFill>
                  <a:round/>
                  <a:headEnd/>
                  <a:tailEnd/>
                </a:ln>
              </p:spPr>
              <p:txBody>
                <a:bodyPr/>
                <a:lstStyle/>
                <a:p>
                  <a:endParaRPr lang="en-US"/>
                </a:p>
              </p:txBody>
            </p:sp>
          </p:grpSp>
          <p:grpSp>
            <p:nvGrpSpPr>
              <p:cNvPr id="60494" name="Group 170"/>
              <p:cNvGrpSpPr>
                <a:grpSpLocks/>
              </p:cNvGrpSpPr>
              <p:nvPr/>
            </p:nvGrpSpPr>
            <p:grpSpPr bwMode="auto">
              <a:xfrm>
                <a:off x="4536" y="8640"/>
                <a:ext cx="216" cy="432"/>
                <a:chOff x="3708" y="8640"/>
                <a:chExt cx="234" cy="432"/>
              </a:xfrm>
            </p:grpSpPr>
            <p:sp>
              <p:nvSpPr>
                <p:cNvPr id="60510" name="Line 171"/>
                <p:cNvSpPr>
                  <a:spLocks noChangeShapeType="1"/>
                </p:cNvSpPr>
                <p:nvPr/>
              </p:nvSpPr>
              <p:spPr bwMode="auto">
                <a:xfrm flipV="1">
                  <a:off x="3942" y="8640"/>
                  <a:ext cx="0" cy="432"/>
                </a:xfrm>
                <a:prstGeom prst="line">
                  <a:avLst/>
                </a:prstGeom>
                <a:noFill/>
                <a:ln w="9525">
                  <a:solidFill>
                    <a:srgbClr val="000000"/>
                  </a:solidFill>
                  <a:round/>
                  <a:headEnd/>
                  <a:tailEnd/>
                </a:ln>
              </p:spPr>
              <p:txBody>
                <a:bodyPr/>
                <a:lstStyle/>
                <a:p>
                  <a:endParaRPr lang="en-US"/>
                </a:p>
              </p:txBody>
            </p:sp>
            <p:sp>
              <p:nvSpPr>
                <p:cNvPr id="60511" name="Line 172"/>
                <p:cNvSpPr>
                  <a:spLocks noChangeShapeType="1"/>
                </p:cNvSpPr>
                <p:nvPr/>
              </p:nvSpPr>
              <p:spPr bwMode="auto">
                <a:xfrm flipV="1">
                  <a:off x="3708" y="8640"/>
                  <a:ext cx="0" cy="432"/>
                </a:xfrm>
                <a:prstGeom prst="line">
                  <a:avLst/>
                </a:prstGeom>
                <a:noFill/>
                <a:ln w="9525">
                  <a:solidFill>
                    <a:srgbClr val="000000"/>
                  </a:solidFill>
                  <a:round/>
                  <a:headEnd/>
                  <a:tailEnd/>
                </a:ln>
              </p:spPr>
              <p:txBody>
                <a:bodyPr/>
                <a:lstStyle/>
                <a:p>
                  <a:endParaRPr lang="en-US"/>
                </a:p>
              </p:txBody>
            </p:sp>
            <p:sp>
              <p:nvSpPr>
                <p:cNvPr id="60512" name="Line 173"/>
                <p:cNvSpPr>
                  <a:spLocks noChangeShapeType="1"/>
                </p:cNvSpPr>
                <p:nvPr/>
              </p:nvSpPr>
              <p:spPr bwMode="auto">
                <a:xfrm>
                  <a:off x="3708" y="9072"/>
                  <a:ext cx="234" cy="0"/>
                </a:xfrm>
                <a:prstGeom prst="line">
                  <a:avLst/>
                </a:prstGeom>
                <a:noFill/>
                <a:ln w="9525">
                  <a:solidFill>
                    <a:srgbClr val="000000"/>
                  </a:solidFill>
                  <a:round/>
                  <a:headEnd/>
                  <a:tailEnd/>
                </a:ln>
              </p:spPr>
              <p:txBody>
                <a:bodyPr/>
                <a:lstStyle/>
                <a:p>
                  <a:endParaRPr lang="en-US"/>
                </a:p>
              </p:txBody>
            </p:sp>
            <p:sp>
              <p:nvSpPr>
                <p:cNvPr id="60513" name="Line 174"/>
                <p:cNvSpPr>
                  <a:spLocks noChangeShapeType="1"/>
                </p:cNvSpPr>
                <p:nvPr/>
              </p:nvSpPr>
              <p:spPr bwMode="auto">
                <a:xfrm>
                  <a:off x="3708" y="8640"/>
                  <a:ext cx="234" cy="0"/>
                </a:xfrm>
                <a:prstGeom prst="line">
                  <a:avLst/>
                </a:prstGeom>
                <a:noFill/>
                <a:ln w="9525">
                  <a:solidFill>
                    <a:srgbClr val="000000"/>
                  </a:solidFill>
                  <a:round/>
                  <a:headEnd/>
                  <a:tailEnd/>
                </a:ln>
              </p:spPr>
              <p:txBody>
                <a:bodyPr/>
                <a:lstStyle/>
                <a:p>
                  <a:endParaRPr lang="en-US"/>
                </a:p>
              </p:txBody>
            </p:sp>
          </p:grpSp>
          <p:grpSp>
            <p:nvGrpSpPr>
              <p:cNvPr id="60495" name="Group 175"/>
              <p:cNvGrpSpPr>
                <a:grpSpLocks/>
              </p:cNvGrpSpPr>
              <p:nvPr/>
            </p:nvGrpSpPr>
            <p:grpSpPr bwMode="auto">
              <a:xfrm>
                <a:off x="4752" y="8640"/>
                <a:ext cx="216" cy="432"/>
                <a:chOff x="3708" y="8640"/>
                <a:chExt cx="234" cy="432"/>
              </a:xfrm>
            </p:grpSpPr>
            <p:sp>
              <p:nvSpPr>
                <p:cNvPr id="60506" name="Line 176"/>
                <p:cNvSpPr>
                  <a:spLocks noChangeShapeType="1"/>
                </p:cNvSpPr>
                <p:nvPr/>
              </p:nvSpPr>
              <p:spPr bwMode="auto">
                <a:xfrm flipV="1">
                  <a:off x="3942" y="8640"/>
                  <a:ext cx="0" cy="432"/>
                </a:xfrm>
                <a:prstGeom prst="line">
                  <a:avLst/>
                </a:prstGeom>
                <a:noFill/>
                <a:ln w="9525">
                  <a:solidFill>
                    <a:srgbClr val="000000"/>
                  </a:solidFill>
                  <a:round/>
                  <a:headEnd/>
                  <a:tailEnd/>
                </a:ln>
              </p:spPr>
              <p:txBody>
                <a:bodyPr/>
                <a:lstStyle/>
                <a:p>
                  <a:endParaRPr lang="en-US"/>
                </a:p>
              </p:txBody>
            </p:sp>
            <p:sp>
              <p:nvSpPr>
                <p:cNvPr id="60507" name="Line 177"/>
                <p:cNvSpPr>
                  <a:spLocks noChangeShapeType="1"/>
                </p:cNvSpPr>
                <p:nvPr/>
              </p:nvSpPr>
              <p:spPr bwMode="auto">
                <a:xfrm flipV="1">
                  <a:off x="3708" y="8640"/>
                  <a:ext cx="0" cy="432"/>
                </a:xfrm>
                <a:prstGeom prst="line">
                  <a:avLst/>
                </a:prstGeom>
                <a:noFill/>
                <a:ln w="9525">
                  <a:solidFill>
                    <a:srgbClr val="000000"/>
                  </a:solidFill>
                  <a:round/>
                  <a:headEnd/>
                  <a:tailEnd/>
                </a:ln>
              </p:spPr>
              <p:txBody>
                <a:bodyPr/>
                <a:lstStyle/>
                <a:p>
                  <a:endParaRPr lang="en-US"/>
                </a:p>
              </p:txBody>
            </p:sp>
            <p:sp>
              <p:nvSpPr>
                <p:cNvPr id="60508" name="Line 178"/>
                <p:cNvSpPr>
                  <a:spLocks noChangeShapeType="1"/>
                </p:cNvSpPr>
                <p:nvPr/>
              </p:nvSpPr>
              <p:spPr bwMode="auto">
                <a:xfrm>
                  <a:off x="3708" y="9072"/>
                  <a:ext cx="234" cy="0"/>
                </a:xfrm>
                <a:prstGeom prst="line">
                  <a:avLst/>
                </a:prstGeom>
                <a:noFill/>
                <a:ln w="9525">
                  <a:solidFill>
                    <a:srgbClr val="000000"/>
                  </a:solidFill>
                  <a:round/>
                  <a:headEnd/>
                  <a:tailEnd/>
                </a:ln>
              </p:spPr>
              <p:txBody>
                <a:bodyPr/>
                <a:lstStyle/>
                <a:p>
                  <a:endParaRPr lang="en-US"/>
                </a:p>
              </p:txBody>
            </p:sp>
            <p:sp>
              <p:nvSpPr>
                <p:cNvPr id="60509" name="Line 179"/>
                <p:cNvSpPr>
                  <a:spLocks noChangeShapeType="1"/>
                </p:cNvSpPr>
                <p:nvPr/>
              </p:nvSpPr>
              <p:spPr bwMode="auto">
                <a:xfrm>
                  <a:off x="3708" y="8640"/>
                  <a:ext cx="234" cy="0"/>
                </a:xfrm>
                <a:prstGeom prst="line">
                  <a:avLst/>
                </a:prstGeom>
                <a:noFill/>
                <a:ln w="9525">
                  <a:solidFill>
                    <a:srgbClr val="000000"/>
                  </a:solidFill>
                  <a:round/>
                  <a:headEnd/>
                  <a:tailEnd/>
                </a:ln>
              </p:spPr>
              <p:txBody>
                <a:bodyPr/>
                <a:lstStyle/>
                <a:p>
                  <a:endParaRPr lang="en-US"/>
                </a:p>
              </p:txBody>
            </p:sp>
          </p:grpSp>
          <p:grpSp>
            <p:nvGrpSpPr>
              <p:cNvPr id="60496" name="Group 180"/>
              <p:cNvGrpSpPr>
                <a:grpSpLocks/>
              </p:cNvGrpSpPr>
              <p:nvPr/>
            </p:nvGrpSpPr>
            <p:grpSpPr bwMode="auto">
              <a:xfrm>
                <a:off x="4968" y="8640"/>
                <a:ext cx="216" cy="432"/>
                <a:chOff x="3708" y="8640"/>
                <a:chExt cx="234" cy="432"/>
              </a:xfrm>
            </p:grpSpPr>
            <p:sp>
              <p:nvSpPr>
                <p:cNvPr id="60502" name="Line 181"/>
                <p:cNvSpPr>
                  <a:spLocks noChangeShapeType="1"/>
                </p:cNvSpPr>
                <p:nvPr/>
              </p:nvSpPr>
              <p:spPr bwMode="auto">
                <a:xfrm flipV="1">
                  <a:off x="3942" y="8640"/>
                  <a:ext cx="0" cy="432"/>
                </a:xfrm>
                <a:prstGeom prst="line">
                  <a:avLst/>
                </a:prstGeom>
                <a:noFill/>
                <a:ln w="9525">
                  <a:solidFill>
                    <a:srgbClr val="000000"/>
                  </a:solidFill>
                  <a:round/>
                  <a:headEnd/>
                  <a:tailEnd/>
                </a:ln>
              </p:spPr>
              <p:txBody>
                <a:bodyPr/>
                <a:lstStyle/>
                <a:p>
                  <a:endParaRPr lang="en-US"/>
                </a:p>
              </p:txBody>
            </p:sp>
            <p:sp>
              <p:nvSpPr>
                <p:cNvPr id="60503" name="Line 182"/>
                <p:cNvSpPr>
                  <a:spLocks noChangeShapeType="1"/>
                </p:cNvSpPr>
                <p:nvPr/>
              </p:nvSpPr>
              <p:spPr bwMode="auto">
                <a:xfrm flipV="1">
                  <a:off x="3708" y="8640"/>
                  <a:ext cx="0" cy="432"/>
                </a:xfrm>
                <a:prstGeom prst="line">
                  <a:avLst/>
                </a:prstGeom>
                <a:noFill/>
                <a:ln w="9525">
                  <a:solidFill>
                    <a:srgbClr val="000000"/>
                  </a:solidFill>
                  <a:round/>
                  <a:headEnd/>
                  <a:tailEnd/>
                </a:ln>
              </p:spPr>
              <p:txBody>
                <a:bodyPr/>
                <a:lstStyle/>
                <a:p>
                  <a:endParaRPr lang="en-US"/>
                </a:p>
              </p:txBody>
            </p:sp>
            <p:sp>
              <p:nvSpPr>
                <p:cNvPr id="60504" name="Line 183"/>
                <p:cNvSpPr>
                  <a:spLocks noChangeShapeType="1"/>
                </p:cNvSpPr>
                <p:nvPr/>
              </p:nvSpPr>
              <p:spPr bwMode="auto">
                <a:xfrm>
                  <a:off x="3708" y="9072"/>
                  <a:ext cx="234" cy="0"/>
                </a:xfrm>
                <a:prstGeom prst="line">
                  <a:avLst/>
                </a:prstGeom>
                <a:noFill/>
                <a:ln w="9525">
                  <a:solidFill>
                    <a:srgbClr val="000000"/>
                  </a:solidFill>
                  <a:round/>
                  <a:headEnd/>
                  <a:tailEnd/>
                </a:ln>
              </p:spPr>
              <p:txBody>
                <a:bodyPr/>
                <a:lstStyle/>
                <a:p>
                  <a:endParaRPr lang="en-US"/>
                </a:p>
              </p:txBody>
            </p:sp>
            <p:sp>
              <p:nvSpPr>
                <p:cNvPr id="60505" name="Line 184"/>
                <p:cNvSpPr>
                  <a:spLocks noChangeShapeType="1"/>
                </p:cNvSpPr>
                <p:nvPr/>
              </p:nvSpPr>
              <p:spPr bwMode="auto">
                <a:xfrm>
                  <a:off x="3708" y="8640"/>
                  <a:ext cx="234" cy="0"/>
                </a:xfrm>
                <a:prstGeom prst="line">
                  <a:avLst/>
                </a:prstGeom>
                <a:noFill/>
                <a:ln w="9525">
                  <a:solidFill>
                    <a:srgbClr val="000000"/>
                  </a:solidFill>
                  <a:round/>
                  <a:headEnd/>
                  <a:tailEnd/>
                </a:ln>
              </p:spPr>
              <p:txBody>
                <a:bodyPr/>
                <a:lstStyle/>
                <a:p>
                  <a:endParaRPr lang="en-US"/>
                </a:p>
              </p:txBody>
            </p:sp>
          </p:grpSp>
          <p:grpSp>
            <p:nvGrpSpPr>
              <p:cNvPr id="60497" name="Group 185"/>
              <p:cNvGrpSpPr>
                <a:grpSpLocks/>
              </p:cNvGrpSpPr>
              <p:nvPr/>
            </p:nvGrpSpPr>
            <p:grpSpPr bwMode="auto">
              <a:xfrm>
                <a:off x="5184" y="8640"/>
                <a:ext cx="216" cy="432"/>
                <a:chOff x="3708" y="8640"/>
                <a:chExt cx="234" cy="432"/>
              </a:xfrm>
            </p:grpSpPr>
            <p:sp>
              <p:nvSpPr>
                <p:cNvPr id="60498" name="Line 186"/>
                <p:cNvSpPr>
                  <a:spLocks noChangeShapeType="1"/>
                </p:cNvSpPr>
                <p:nvPr/>
              </p:nvSpPr>
              <p:spPr bwMode="auto">
                <a:xfrm flipV="1">
                  <a:off x="3942" y="8640"/>
                  <a:ext cx="0" cy="432"/>
                </a:xfrm>
                <a:prstGeom prst="line">
                  <a:avLst/>
                </a:prstGeom>
                <a:noFill/>
                <a:ln w="9525">
                  <a:solidFill>
                    <a:srgbClr val="000000"/>
                  </a:solidFill>
                  <a:round/>
                  <a:headEnd/>
                  <a:tailEnd/>
                </a:ln>
              </p:spPr>
              <p:txBody>
                <a:bodyPr/>
                <a:lstStyle/>
                <a:p>
                  <a:endParaRPr lang="en-US"/>
                </a:p>
              </p:txBody>
            </p:sp>
            <p:sp>
              <p:nvSpPr>
                <p:cNvPr id="60499" name="Line 187"/>
                <p:cNvSpPr>
                  <a:spLocks noChangeShapeType="1"/>
                </p:cNvSpPr>
                <p:nvPr/>
              </p:nvSpPr>
              <p:spPr bwMode="auto">
                <a:xfrm flipV="1">
                  <a:off x="3708" y="8640"/>
                  <a:ext cx="0" cy="432"/>
                </a:xfrm>
                <a:prstGeom prst="line">
                  <a:avLst/>
                </a:prstGeom>
                <a:noFill/>
                <a:ln w="9525">
                  <a:solidFill>
                    <a:srgbClr val="000000"/>
                  </a:solidFill>
                  <a:round/>
                  <a:headEnd/>
                  <a:tailEnd/>
                </a:ln>
              </p:spPr>
              <p:txBody>
                <a:bodyPr/>
                <a:lstStyle/>
                <a:p>
                  <a:endParaRPr lang="en-US"/>
                </a:p>
              </p:txBody>
            </p:sp>
            <p:sp>
              <p:nvSpPr>
                <p:cNvPr id="60500" name="Line 188"/>
                <p:cNvSpPr>
                  <a:spLocks noChangeShapeType="1"/>
                </p:cNvSpPr>
                <p:nvPr/>
              </p:nvSpPr>
              <p:spPr bwMode="auto">
                <a:xfrm>
                  <a:off x="3708" y="9072"/>
                  <a:ext cx="234" cy="0"/>
                </a:xfrm>
                <a:prstGeom prst="line">
                  <a:avLst/>
                </a:prstGeom>
                <a:noFill/>
                <a:ln w="9525">
                  <a:solidFill>
                    <a:srgbClr val="000000"/>
                  </a:solidFill>
                  <a:round/>
                  <a:headEnd/>
                  <a:tailEnd/>
                </a:ln>
              </p:spPr>
              <p:txBody>
                <a:bodyPr/>
                <a:lstStyle/>
                <a:p>
                  <a:endParaRPr lang="en-US"/>
                </a:p>
              </p:txBody>
            </p:sp>
            <p:sp>
              <p:nvSpPr>
                <p:cNvPr id="60501" name="Line 189"/>
                <p:cNvSpPr>
                  <a:spLocks noChangeShapeType="1"/>
                </p:cNvSpPr>
                <p:nvPr/>
              </p:nvSpPr>
              <p:spPr bwMode="auto">
                <a:xfrm>
                  <a:off x="3708" y="8640"/>
                  <a:ext cx="234" cy="0"/>
                </a:xfrm>
                <a:prstGeom prst="line">
                  <a:avLst/>
                </a:prstGeom>
                <a:noFill/>
                <a:ln w="9525">
                  <a:solidFill>
                    <a:srgbClr val="000000"/>
                  </a:solidFill>
                  <a:round/>
                  <a:headEnd/>
                  <a:tailEnd/>
                </a:ln>
              </p:spPr>
              <p:txBody>
                <a:bodyPr/>
                <a:lstStyle/>
                <a:p>
                  <a:endParaRPr lang="en-US"/>
                </a:p>
              </p:txBody>
            </p:sp>
          </p:grpSp>
        </p:grpSp>
        <p:sp>
          <p:nvSpPr>
            <p:cNvPr id="60438" name="Text Box 190"/>
            <p:cNvSpPr txBox="1">
              <a:spLocks noChangeArrowheads="1"/>
            </p:cNvSpPr>
            <p:nvPr/>
          </p:nvSpPr>
          <p:spPr bwMode="auto">
            <a:xfrm>
              <a:off x="5112" y="9072"/>
              <a:ext cx="720" cy="432"/>
            </a:xfrm>
            <a:prstGeom prst="rect">
              <a:avLst/>
            </a:prstGeom>
            <a:noFill/>
            <a:ln w="9525">
              <a:noFill/>
              <a:miter lim="800000"/>
              <a:headEnd/>
              <a:tailEnd/>
            </a:ln>
          </p:spPr>
          <p:txBody>
            <a:bodyPr/>
            <a:lstStyle/>
            <a:p>
              <a:pPr algn="ctr" defTabSz="914400"/>
              <a:r>
                <a:rPr lang="en-US" sz="1000">
                  <a:latin typeface="Times New Roman" pitchFamily="18" charset="0"/>
                  <a:ea typeface="ＭＳ Ｐゴシック"/>
                  <a:cs typeface="ＭＳ Ｐゴシック"/>
                </a:rPr>
                <a:t>D0</a:t>
              </a:r>
            </a:p>
          </p:txBody>
        </p:sp>
        <p:sp>
          <p:nvSpPr>
            <p:cNvPr id="60439" name="Line 191"/>
            <p:cNvSpPr>
              <a:spLocks noChangeShapeType="1"/>
            </p:cNvSpPr>
            <p:nvPr/>
          </p:nvSpPr>
          <p:spPr bwMode="auto">
            <a:xfrm>
              <a:off x="5544" y="8856"/>
              <a:ext cx="1872" cy="0"/>
            </a:xfrm>
            <a:prstGeom prst="line">
              <a:avLst/>
            </a:prstGeom>
            <a:noFill/>
            <a:ln w="9525">
              <a:solidFill>
                <a:srgbClr val="000000"/>
              </a:solidFill>
              <a:round/>
              <a:headEnd/>
              <a:tailEnd/>
            </a:ln>
          </p:spPr>
          <p:txBody>
            <a:bodyPr/>
            <a:lstStyle/>
            <a:p>
              <a:endParaRPr lang="en-US"/>
            </a:p>
          </p:txBody>
        </p:sp>
        <p:grpSp>
          <p:nvGrpSpPr>
            <p:cNvPr id="60440" name="Group 192"/>
            <p:cNvGrpSpPr>
              <a:grpSpLocks/>
            </p:cNvGrpSpPr>
            <p:nvPr/>
          </p:nvGrpSpPr>
          <p:grpSpPr bwMode="auto">
            <a:xfrm>
              <a:off x="7302" y="8640"/>
              <a:ext cx="2274" cy="864"/>
              <a:chOff x="7302" y="8640"/>
              <a:chExt cx="2274" cy="864"/>
            </a:xfrm>
          </p:grpSpPr>
          <p:sp>
            <p:nvSpPr>
              <p:cNvPr id="60446" name="Text Box 193"/>
              <p:cNvSpPr txBox="1">
                <a:spLocks noChangeArrowheads="1"/>
              </p:cNvSpPr>
              <p:nvPr/>
            </p:nvSpPr>
            <p:spPr bwMode="auto">
              <a:xfrm>
                <a:off x="7632" y="9072"/>
                <a:ext cx="720" cy="432"/>
              </a:xfrm>
              <a:prstGeom prst="rect">
                <a:avLst/>
              </a:prstGeom>
              <a:noFill/>
              <a:ln w="9525">
                <a:noFill/>
                <a:miter lim="800000"/>
                <a:headEnd/>
                <a:tailEnd/>
              </a:ln>
            </p:spPr>
            <p:txBody>
              <a:bodyPr/>
              <a:lstStyle/>
              <a:p>
                <a:pPr algn="ctr" defTabSz="914400"/>
                <a:r>
                  <a:rPr lang="en-US" sz="1000">
                    <a:latin typeface="Times New Roman" pitchFamily="18" charset="0"/>
                    <a:ea typeface="ＭＳ Ｐゴシック"/>
                    <a:cs typeface="ＭＳ Ｐゴシック"/>
                  </a:rPr>
                  <a:t>D13</a:t>
                </a:r>
              </a:p>
            </p:txBody>
          </p:sp>
          <p:grpSp>
            <p:nvGrpSpPr>
              <p:cNvPr id="60447" name="Group 194"/>
              <p:cNvGrpSpPr>
                <a:grpSpLocks/>
              </p:cNvGrpSpPr>
              <p:nvPr/>
            </p:nvGrpSpPr>
            <p:grpSpPr bwMode="auto">
              <a:xfrm>
                <a:off x="7416" y="8640"/>
                <a:ext cx="1872" cy="432"/>
                <a:chOff x="3672" y="8640"/>
                <a:chExt cx="1728" cy="432"/>
              </a:xfrm>
            </p:grpSpPr>
            <p:grpSp>
              <p:nvGrpSpPr>
                <p:cNvPr id="60450" name="Group 195"/>
                <p:cNvGrpSpPr>
                  <a:grpSpLocks/>
                </p:cNvGrpSpPr>
                <p:nvPr/>
              </p:nvGrpSpPr>
              <p:grpSpPr bwMode="auto">
                <a:xfrm>
                  <a:off x="3672" y="8640"/>
                  <a:ext cx="216" cy="432"/>
                  <a:chOff x="3708" y="8640"/>
                  <a:chExt cx="234" cy="432"/>
                </a:xfrm>
              </p:grpSpPr>
              <p:sp>
                <p:nvSpPr>
                  <p:cNvPr id="60486" name="Line 196"/>
                  <p:cNvSpPr>
                    <a:spLocks noChangeShapeType="1"/>
                  </p:cNvSpPr>
                  <p:nvPr/>
                </p:nvSpPr>
                <p:spPr bwMode="auto">
                  <a:xfrm flipV="1">
                    <a:off x="3942" y="8640"/>
                    <a:ext cx="0" cy="432"/>
                  </a:xfrm>
                  <a:prstGeom prst="line">
                    <a:avLst/>
                  </a:prstGeom>
                  <a:noFill/>
                  <a:ln w="9525">
                    <a:solidFill>
                      <a:srgbClr val="000000"/>
                    </a:solidFill>
                    <a:round/>
                    <a:headEnd/>
                    <a:tailEnd/>
                  </a:ln>
                </p:spPr>
                <p:txBody>
                  <a:bodyPr/>
                  <a:lstStyle/>
                  <a:p>
                    <a:endParaRPr lang="en-US"/>
                  </a:p>
                </p:txBody>
              </p:sp>
              <p:sp>
                <p:nvSpPr>
                  <p:cNvPr id="60487" name="Line 197"/>
                  <p:cNvSpPr>
                    <a:spLocks noChangeShapeType="1"/>
                  </p:cNvSpPr>
                  <p:nvPr/>
                </p:nvSpPr>
                <p:spPr bwMode="auto">
                  <a:xfrm flipV="1">
                    <a:off x="3708" y="8640"/>
                    <a:ext cx="0" cy="432"/>
                  </a:xfrm>
                  <a:prstGeom prst="line">
                    <a:avLst/>
                  </a:prstGeom>
                  <a:noFill/>
                  <a:ln w="9525">
                    <a:solidFill>
                      <a:srgbClr val="000000"/>
                    </a:solidFill>
                    <a:round/>
                    <a:headEnd/>
                    <a:tailEnd/>
                  </a:ln>
                </p:spPr>
                <p:txBody>
                  <a:bodyPr/>
                  <a:lstStyle/>
                  <a:p>
                    <a:endParaRPr lang="en-US"/>
                  </a:p>
                </p:txBody>
              </p:sp>
              <p:sp>
                <p:nvSpPr>
                  <p:cNvPr id="60488" name="Line 198"/>
                  <p:cNvSpPr>
                    <a:spLocks noChangeShapeType="1"/>
                  </p:cNvSpPr>
                  <p:nvPr/>
                </p:nvSpPr>
                <p:spPr bwMode="auto">
                  <a:xfrm>
                    <a:off x="3708" y="9072"/>
                    <a:ext cx="234" cy="0"/>
                  </a:xfrm>
                  <a:prstGeom prst="line">
                    <a:avLst/>
                  </a:prstGeom>
                  <a:noFill/>
                  <a:ln w="9525">
                    <a:solidFill>
                      <a:srgbClr val="000000"/>
                    </a:solidFill>
                    <a:round/>
                    <a:headEnd/>
                    <a:tailEnd/>
                  </a:ln>
                </p:spPr>
                <p:txBody>
                  <a:bodyPr/>
                  <a:lstStyle/>
                  <a:p>
                    <a:endParaRPr lang="en-US"/>
                  </a:p>
                </p:txBody>
              </p:sp>
              <p:sp>
                <p:nvSpPr>
                  <p:cNvPr id="60489" name="Line 199"/>
                  <p:cNvSpPr>
                    <a:spLocks noChangeShapeType="1"/>
                  </p:cNvSpPr>
                  <p:nvPr/>
                </p:nvSpPr>
                <p:spPr bwMode="auto">
                  <a:xfrm>
                    <a:off x="3708" y="8640"/>
                    <a:ext cx="234" cy="0"/>
                  </a:xfrm>
                  <a:prstGeom prst="line">
                    <a:avLst/>
                  </a:prstGeom>
                  <a:noFill/>
                  <a:ln w="9525">
                    <a:solidFill>
                      <a:srgbClr val="000000"/>
                    </a:solidFill>
                    <a:round/>
                    <a:headEnd/>
                    <a:tailEnd/>
                  </a:ln>
                </p:spPr>
                <p:txBody>
                  <a:bodyPr/>
                  <a:lstStyle/>
                  <a:p>
                    <a:endParaRPr lang="en-US"/>
                  </a:p>
                </p:txBody>
              </p:sp>
            </p:grpSp>
            <p:grpSp>
              <p:nvGrpSpPr>
                <p:cNvPr id="60451" name="Group 200"/>
                <p:cNvGrpSpPr>
                  <a:grpSpLocks/>
                </p:cNvGrpSpPr>
                <p:nvPr/>
              </p:nvGrpSpPr>
              <p:grpSpPr bwMode="auto">
                <a:xfrm>
                  <a:off x="3888" y="8640"/>
                  <a:ext cx="216" cy="432"/>
                  <a:chOff x="3708" y="8640"/>
                  <a:chExt cx="234" cy="432"/>
                </a:xfrm>
              </p:grpSpPr>
              <p:sp>
                <p:nvSpPr>
                  <p:cNvPr id="60482" name="Line 201"/>
                  <p:cNvSpPr>
                    <a:spLocks noChangeShapeType="1"/>
                  </p:cNvSpPr>
                  <p:nvPr/>
                </p:nvSpPr>
                <p:spPr bwMode="auto">
                  <a:xfrm flipV="1">
                    <a:off x="3942" y="8640"/>
                    <a:ext cx="0" cy="432"/>
                  </a:xfrm>
                  <a:prstGeom prst="line">
                    <a:avLst/>
                  </a:prstGeom>
                  <a:noFill/>
                  <a:ln w="9525">
                    <a:solidFill>
                      <a:srgbClr val="000000"/>
                    </a:solidFill>
                    <a:round/>
                    <a:headEnd/>
                    <a:tailEnd/>
                  </a:ln>
                </p:spPr>
                <p:txBody>
                  <a:bodyPr/>
                  <a:lstStyle/>
                  <a:p>
                    <a:endParaRPr lang="en-US"/>
                  </a:p>
                </p:txBody>
              </p:sp>
              <p:sp>
                <p:nvSpPr>
                  <p:cNvPr id="60483" name="Line 202"/>
                  <p:cNvSpPr>
                    <a:spLocks noChangeShapeType="1"/>
                  </p:cNvSpPr>
                  <p:nvPr/>
                </p:nvSpPr>
                <p:spPr bwMode="auto">
                  <a:xfrm flipV="1">
                    <a:off x="3708" y="8640"/>
                    <a:ext cx="0" cy="432"/>
                  </a:xfrm>
                  <a:prstGeom prst="line">
                    <a:avLst/>
                  </a:prstGeom>
                  <a:noFill/>
                  <a:ln w="9525">
                    <a:solidFill>
                      <a:srgbClr val="000000"/>
                    </a:solidFill>
                    <a:round/>
                    <a:headEnd/>
                    <a:tailEnd/>
                  </a:ln>
                </p:spPr>
                <p:txBody>
                  <a:bodyPr/>
                  <a:lstStyle/>
                  <a:p>
                    <a:endParaRPr lang="en-US"/>
                  </a:p>
                </p:txBody>
              </p:sp>
              <p:sp>
                <p:nvSpPr>
                  <p:cNvPr id="60484" name="Line 203"/>
                  <p:cNvSpPr>
                    <a:spLocks noChangeShapeType="1"/>
                  </p:cNvSpPr>
                  <p:nvPr/>
                </p:nvSpPr>
                <p:spPr bwMode="auto">
                  <a:xfrm>
                    <a:off x="3708" y="9072"/>
                    <a:ext cx="234" cy="0"/>
                  </a:xfrm>
                  <a:prstGeom prst="line">
                    <a:avLst/>
                  </a:prstGeom>
                  <a:noFill/>
                  <a:ln w="9525">
                    <a:solidFill>
                      <a:srgbClr val="000000"/>
                    </a:solidFill>
                    <a:round/>
                    <a:headEnd/>
                    <a:tailEnd/>
                  </a:ln>
                </p:spPr>
                <p:txBody>
                  <a:bodyPr/>
                  <a:lstStyle/>
                  <a:p>
                    <a:endParaRPr lang="en-US"/>
                  </a:p>
                </p:txBody>
              </p:sp>
              <p:sp>
                <p:nvSpPr>
                  <p:cNvPr id="60485" name="Line 204"/>
                  <p:cNvSpPr>
                    <a:spLocks noChangeShapeType="1"/>
                  </p:cNvSpPr>
                  <p:nvPr/>
                </p:nvSpPr>
                <p:spPr bwMode="auto">
                  <a:xfrm>
                    <a:off x="3708" y="8640"/>
                    <a:ext cx="234" cy="0"/>
                  </a:xfrm>
                  <a:prstGeom prst="line">
                    <a:avLst/>
                  </a:prstGeom>
                  <a:noFill/>
                  <a:ln w="9525">
                    <a:solidFill>
                      <a:srgbClr val="000000"/>
                    </a:solidFill>
                    <a:round/>
                    <a:headEnd/>
                    <a:tailEnd/>
                  </a:ln>
                </p:spPr>
                <p:txBody>
                  <a:bodyPr/>
                  <a:lstStyle/>
                  <a:p>
                    <a:endParaRPr lang="en-US"/>
                  </a:p>
                </p:txBody>
              </p:sp>
            </p:grpSp>
            <p:grpSp>
              <p:nvGrpSpPr>
                <p:cNvPr id="60452" name="Group 205"/>
                <p:cNvGrpSpPr>
                  <a:grpSpLocks/>
                </p:cNvGrpSpPr>
                <p:nvPr/>
              </p:nvGrpSpPr>
              <p:grpSpPr bwMode="auto">
                <a:xfrm>
                  <a:off x="4104" y="8640"/>
                  <a:ext cx="216" cy="432"/>
                  <a:chOff x="3708" y="8640"/>
                  <a:chExt cx="234" cy="432"/>
                </a:xfrm>
              </p:grpSpPr>
              <p:sp>
                <p:nvSpPr>
                  <p:cNvPr id="60478" name="Line 206"/>
                  <p:cNvSpPr>
                    <a:spLocks noChangeShapeType="1"/>
                  </p:cNvSpPr>
                  <p:nvPr/>
                </p:nvSpPr>
                <p:spPr bwMode="auto">
                  <a:xfrm flipV="1">
                    <a:off x="3942" y="8640"/>
                    <a:ext cx="0" cy="432"/>
                  </a:xfrm>
                  <a:prstGeom prst="line">
                    <a:avLst/>
                  </a:prstGeom>
                  <a:noFill/>
                  <a:ln w="9525">
                    <a:solidFill>
                      <a:srgbClr val="000000"/>
                    </a:solidFill>
                    <a:round/>
                    <a:headEnd/>
                    <a:tailEnd/>
                  </a:ln>
                </p:spPr>
                <p:txBody>
                  <a:bodyPr/>
                  <a:lstStyle/>
                  <a:p>
                    <a:endParaRPr lang="en-US"/>
                  </a:p>
                </p:txBody>
              </p:sp>
              <p:sp>
                <p:nvSpPr>
                  <p:cNvPr id="60479" name="Line 207"/>
                  <p:cNvSpPr>
                    <a:spLocks noChangeShapeType="1"/>
                  </p:cNvSpPr>
                  <p:nvPr/>
                </p:nvSpPr>
                <p:spPr bwMode="auto">
                  <a:xfrm flipV="1">
                    <a:off x="3708" y="8640"/>
                    <a:ext cx="0" cy="432"/>
                  </a:xfrm>
                  <a:prstGeom prst="line">
                    <a:avLst/>
                  </a:prstGeom>
                  <a:noFill/>
                  <a:ln w="9525">
                    <a:solidFill>
                      <a:srgbClr val="000000"/>
                    </a:solidFill>
                    <a:round/>
                    <a:headEnd/>
                    <a:tailEnd/>
                  </a:ln>
                </p:spPr>
                <p:txBody>
                  <a:bodyPr/>
                  <a:lstStyle/>
                  <a:p>
                    <a:endParaRPr lang="en-US"/>
                  </a:p>
                </p:txBody>
              </p:sp>
              <p:sp>
                <p:nvSpPr>
                  <p:cNvPr id="60480" name="Line 208"/>
                  <p:cNvSpPr>
                    <a:spLocks noChangeShapeType="1"/>
                  </p:cNvSpPr>
                  <p:nvPr/>
                </p:nvSpPr>
                <p:spPr bwMode="auto">
                  <a:xfrm>
                    <a:off x="3708" y="9072"/>
                    <a:ext cx="234" cy="0"/>
                  </a:xfrm>
                  <a:prstGeom prst="line">
                    <a:avLst/>
                  </a:prstGeom>
                  <a:noFill/>
                  <a:ln w="9525">
                    <a:solidFill>
                      <a:srgbClr val="000000"/>
                    </a:solidFill>
                    <a:round/>
                    <a:headEnd/>
                    <a:tailEnd/>
                  </a:ln>
                </p:spPr>
                <p:txBody>
                  <a:bodyPr/>
                  <a:lstStyle/>
                  <a:p>
                    <a:endParaRPr lang="en-US"/>
                  </a:p>
                </p:txBody>
              </p:sp>
              <p:sp>
                <p:nvSpPr>
                  <p:cNvPr id="60481" name="Line 209"/>
                  <p:cNvSpPr>
                    <a:spLocks noChangeShapeType="1"/>
                  </p:cNvSpPr>
                  <p:nvPr/>
                </p:nvSpPr>
                <p:spPr bwMode="auto">
                  <a:xfrm>
                    <a:off x="3708" y="8640"/>
                    <a:ext cx="234" cy="0"/>
                  </a:xfrm>
                  <a:prstGeom prst="line">
                    <a:avLst/>
                  </a:prstGeom>
                  <a:noFill/>
                  <a:ln w="9525">
                    <a:solidFill>
                      <a:srgbClr val="000000"/>
                    </a:solidFill>
                    <a:round/>
                    <a:headEnd/>
                    <a:tailEnd/>
                  </a:ln>
                </p:spPr>
                <p:txBody>
                  <a:bodyPr/>
                  <a:lstStyle/>
                  <a:p>
                    <a:endParaRPr lang="en-US"/>
                  </a:p>
                </p:txBody>
              </p:sp>
            </p:grpSp>
            <p:grpSp>
              <p:nvGrpSpPr>
                <p:cNvPr id="60453" name="Group 210"/>
                <p:cNvGrpSpPr>
                  <a:grpSpLocks/>
                </p:cNvGrpSpPr>
                <p:nvPr/>
              </p:nvGrpSpPr>
              <p:grpSpPr bwMode="auto">
                <a:xfrm>
                  <a:off x="4320" y="8640"/>
                  <a:ext cx="216" cy="432"/>
                  <a:chOff x="3708" y="8640"/>
                  <a:chExt cx="234" cy="432"/>
                </a:xfrm>
              </p:grpSpPr>
              <p:sp>
                <p:nvSpPr>
                  <p:cNvPr id="60474" name="Line 211"/>
                  <p:cNvSpPr>
                    <a:spLocks noChangeShapeType="1"/>
                  </p:cNvSpPr>
                  <p:nvPr/>
                </p:nvSpPr>
                <p:spPr bwMode="auto">
                  <a:xfrm flipV="1">
                    <a:off x="3942" y="8640"/>
                    <a:ext cx="0" cy="432"/>
                  </a:xfrm>
                  <a:prstGeom prst="line">
                    <a:avLst/>
                  </a:prstGeom>
                  <a:noFill/>
                  <a:ln w="9525">
                    <a:solidFill>
                      <a:srgbClr val="000000"/>
                    </a:solidFill>
                    <a:round/>
                    <a:headEnd/>
                    <a:tailEnd/>
                  </a:ln>
                </p:spPr>
                <p:txBody>
                  <a:bodyPr/>
                  <a:lstStyle/>
                  <a:p>
                    <a:endParaRPr lang="en-US"/>
                  </a:p>
                </p:txBody>
              </p:sp>
              <p:sp>
                <p:nvSpPr>
                  <p:cNvPr id="60475" name="Line 212"/>
                  <p:cNvSpPr>
                    <a:spLocks noChangeShapeType="1"/>
                  </p:cNvSpPr>
                  <p:nvPr/>
                </p:nvSpPr>
                <p:spPr bwMode="auto">
                  <a:xfrm flipV="1">
                    <a:off x="3708" y="8640"/>
                    <a:ext cx="0" cy="432"/>
                  </a:xfrm>
                  <a:prstGeom prst="line">
                    <a:avLst/>
                  </a:prstGeom>
                  <a:noFill/>
                  <a:ln w="9525">
                    <a:solidFill>
                      <a:srgbClr val="000000"/>
                    </a:solidFill>
                    <a:round/>
                    <a:headEnd/>
                    <a:tailEnd/>
                  </a:ln>
                </p:spPr>
                <p:txBody>
                  <a:bodyPr/>
                  <a:lstStyle/>
                  <a:p>
                    <a:endParaRPr lang="en-US"/>
                  </a:p>
                </p:txBody>
              </p:sp>
              <p:sp>
                <p:nvSpPr>
                  <p:cNvPr id="60476" name="Line 213"/>
                  <p:cNvSpPr>
                    <a:spLocks noChangeShapeType="1"/>
                  </p:cNvSpPr>
                  <p:nvPr/>
                </p:nvSpPr>
                <p:spPr bwMode="auto">
                  <a:xfrm>
                    <a:off x="3708" y="9072"/>
                    <a:ext cx="234" cy="0"/>
                  </a:xfrm>
                  <a:prstGeom prst="line">
                    <a:avLst/>
                  </a:prstGeom>
                  <a:noFill/>
                  <a:ln w="9525">
                    <a:solidFill>
                      <a:srgbClr val="000000"/>
                    </a:solidFill>
                    <a:round/>
                    <a:headEnd/>
                    <a:tailEnd/>
                  </a:ln>
                </p:spPr>
                <p:txBody>
                  <a:bodyPr/>
                  <a:lstStyle/>
                  <a:p>
                    <a:endParaRPr lang="en-US"/>
                  </a:p>
                </p:txBody>
              </p:sp>
              <p:sp>
                <p:nvSpPr>
                  <p:cNvPr id="60477" name="Line 214"/>
                  <p:cNvSpPr>
                    <a:spLocks noChangeShapeType="1"/>
                  </p:cNvSpPr>
                  <p:nvPr/>
                </p:nvSpPr>
                <p:spPr bwMode="auto">
                  <a:xfrm>
                    <a:off x="3708" y="8640"/>
                    <a:ext cx="234" cy="0"/>
                  </a:xfrm>
                  <a:prstGeom prst="line">
                    <a:avLst/>
                  </a:prstGeom>
                  <a:noFill/>
                  <a:ln w="9525">
                    <a:solidFill>
                      <a:srgbClr val="000000"/>
                    </a:solidFill>
                    <a:round/>
                    <a:headEnd/>
                    <a:tailEnd/>
                  </a:ln>
                </p:spPr>
                <p:txBody>
                  <a:bodyPr/>
                  <a:lstStyle/>
                  <a:p>
                    <a:endParaRPr lang="en-US"/>
                  </a:p>
                </p:txBody>
              </p:sp>
            </p:grpSp>
            <p:grpSp>
              <p:nvGrpSpPr>
                <p:cNvPr id="60454" name="Group 215"/>
                <p:cNvGrpSpPr>
                  <a:grpSpLocks/>
                </p:cNvGrpSpPr>
                <p:nvPr/>
              </p:nvGrpSpPr>
              <p:grpSpPr bwMode="auto">
                <a:xfrm>
                  <a:off x="4536" y="8640"/>
                  <a:ext cx="216" cy="432"/>
                  <a:chOff x="3708" y="8640"/>
                  <a:chExt cx="234" cy="432"/>
                </a:xfrm>
              </p:grpSpPr>
              <p:sp>
                <p:nvSpPr>
                  <p:cNvPr id="60470" name="Line 216"/>
                  <p:cNvSpPr>
                    <a:spLocks noChangeShapeType="1"/>
                  </p:cNvSpPr>
                  <p:nvPr/>
                </p:nvSpPr>
                <p:spPr bwMode="auto">
                  <a:xfrm flipV="1">
                    <a:off x="3942" y="8640"/>
                    <a:ext cx="0" cy="432"/>
                  </a:xfrm>
                  <a:prstGeom prst="line">
                    <a:avLst/>
                  </a:prstGeom>
                  <a:noFill/>
                  <a:ln w="9525">
                    <a:solidFill>
                      <a:srgbClr val="000000"/>
                    </a:solidFill>
                    <a:round/>
                    <a:headEnd/>
                    <a:tailEnd/>
                  </a:ln>
                </p:spPr>
                <p:txBody>
                  <a:bodyPr/>
                  <a:lstStyle/>
                  <a:p>
                    <a:endParaRPr lang="en-US"/>
                  </a:p>
                </p:txBody>
              </p:sp>
              <p:sp>
                <p:nvSpPr>
                  <p:cNvPr id="60471" name="Line 217"/>
                  <p:cNvSpPr>
                    <a:spLocks noChangeShapeType="1"/>
                  </p:cNvSpPr>
                  <p:nvPr/>
                </p:nvSpPr>
                <p:spPr bwMode="auto">
                  <a:xfrm flipV="1">
                    <a:off x="3708" y="8640"/>
                    <a:ext cx="0" cy="432"/>
                  </a:xfrm>
                  <a:prstGeom prst="line">
                    <a:avLst/>
                  </a:prstGeom>
                  <a:noFill/>
                  <a:ln w="9525">
                    <a:solidFill>
                      <a:srgbClr val="000000"/>
                    </a:solidFill>
                    <a:round/>
                    <a:headEnd/>
                    <a:tailEnd/>
                  </a:ln>
                </p:spPr>
                <p:txBody>
                  <a:bodyPr/>
                  <a:lstStyle/>
                  <a:p>
                    <a:endParaRPr lang="en-US"/>
                  </a:p>
                </p:txBody>
              </p:sp>
              <p:sp>
                <p:nvSpPr>
                  <p:cNvPr id="60472" name="Line 218"/>
                  <p:cNvSpPr>
                    <a:spLocks noChangeShapeType="1"/>
                  </p:cNvSpPr>
                  <p:nvPr/>
                </p:nvSpPr>
                <p:spPr bwMode="auto">
                  <a:xfrm>
                    <a:off x="3708" y="9072"/>
                    <a:ext cx="234" cy="0"/>
                  </a:xfrm>
                  <a:prstGeom prst="line">
                    <a:avLst/>
                  </a:prstGeom>
                  <a:noFill/>
                  <a:ln w="9525">
                    <a:solidFill>
                      <a:srgbClr val="000000"/>
                    </a:solidFill>
                    <a:round/>
                    <a:headEnd/>
                    <a:tailEnd/>
                  </a:ln>
                </p:spPr>
                <p:txBody>
                  <a:bodyPr/>
                  <a:lstStyle/>
                  <a:p>
                    <a:endParaRPr lang="en-US"/>
                  </a:p>
                </p:txBody>
              </p:sp>
              <p:sp>
                <p:nvSpPr>
                  <p:cNvPr id="60473" name="Line 219"/>
                  <p:cNvSpPr>
                    <a:spLocks noChangeShapeType="1"/>
                  </p:cNvSpPr>
                  <p:nvPr/>
                </p:nvSpPr>
                <p:spPr bwMode="auto">
                  <a:xfrm>
                    <a:off x="3708" y="8640"/>
                    <a:ext cx="234" cy="0"/>
                  </a:xfrm>
                  <a:prstGeom prst="line">
                    <a:avLst/>
                  </a:prstGeom>
                  <a:noFill/>
                  <a:ln w="9525">
                    <a:solidFill>
                      <a:srgbClr val="000000"/>
                    </a:solidFill>
                    <a:round/>
                    <a:headEnd/>
                    <a:tailEnd/>
                  </a:ln>
                </p:spPr>
                <p:txBody>
                  <a:bodyPr/>
                  <a:lstStyle/>
                  <a:p>
                    <a:endParaRPr lang="en-US"/>
                  </a:p>
                </p:txBody>
              </p:sp>
            </p:grpSp>
            <p:grpSp>
              <p:nvGrpSpPr>
                <p:cNvPr id="60455" name="Group 220"/>
                <p:cNvGrpSpPr>
                  <a:grpSpLocks/>
                </p:cNvGrpSpPr>
                <p:nvPr/>
              </p:nvGrpSpPr>
              <p:grpSpPr bwMode="auto">
                <a:xfrm>
                  <a:off x="4752" y="8640"/>
                  <a:ext cx="216" cy="432"/>
                  <a:chOff x="3708" y="8640"/>
                  <a:chExt cx="234" cy="432"/>
                </a:xfrm>
              </p:grpSpPr>
              <p:sp>
                <p:nvSpPr>
                  <p:cNvPr id="60466" name="Line 221"/>
                  <p:cNvSpPr>
                    <a:spLocks noChangeShapeType="1"/>
                  </p:cNvSpPr>
                  <p:nvPr/>
                </p:nvSpPr>
                <p:spPr bwMode="auto">
                  <a:xfrm flipV="1">
                    <a:off x="3942" y="8640"/>
                    <a:ext cx="0" cy="432"/>
                  </a:xfrm>
                  <a:prstGeom prst="line">
                    <a:avLst/>
                  </a:prstGeom>
                  <a:noFill/>
                  <a:ln w="9525">
                    <a:solidFill>
                      <a:srgbClr val="000000"/>
                    </a:solidFill>
                    <a:round/>
                    <a:headEnd/>
                    <a:tailEnd/>
                  </a:ln>
                </p:spPr>
                <p:txBody>
                  <a:bodyPr/>
                  <a:lstStyle/>
                  <a:p>
                    <a:endParaRPr lang="en-US"/>
                  </a:p>
                </p:txBody>
              </p:sp>
              <p:sp>
                <p:nvSpPr>
                  <p:cNvPr id="60467" name="Line 222"/>
                  <p:cNvSpPr>
                    <a:spLocks noChangeShapeType="1"/>
                  </p:cNvSpPr>
                  <p:nvPr/>
                </p:nvSpPr>
                <p:spPr bwMode="auto">
                  <a:xfrm flipV="1">
                    <a:off x="3708" y="8640"/>
                    <a:ext cx="0" cy="432"/>
                  </a:xfrm>
                  <a:prstGeom prst="line">
                    <a:avLst/>
                  </a:prstGeom>
                  <a:noFill/>
                  <a:ln w="9525">
                    <a:solidFill>
                      <a:srgbClr val="000000"/>
                    </a:solidFill>
                    <a:round/>
                    <a:headEnd/>
                    <a:tailEnd/>
                  </a:ln>
                </p:spPr>
                <p:txBody>
                  <a:bodyPr/>
                  <a:lstStyle/>
                  <a:p>
                    <a:endParaRPr lang="en-US"/>
                  </a:p>
                </p:txBody>
              </p:sp>
              <p:sp>
                <p:nvSpPr>
                  <p:cNvPr id="60468" name="Line 223"/>
                  <p:cNvSpPr>
                    <a:spLocks noChangeShapeType="1"/>
                  </p:cNvSpPr>
                  <p:nvPr/>
                </p:nvSpPr>
                <p:spPr bwMode="auto">
                  <a:xfrm>
                    <a:off x="3708" y="9072"/>
                    <a:ext cx="234" cy="0"/>
                  </a:xfrm>
                  <a:prstGeom prst="line">
                    <a:avLst/>
                  </a:prstGeom>
                  <a:noFill/>
                  <a:ln w="9525">
                    <a:solidFill>
                      <a:srgbClr val="000000"/>
                    </a:solidFill>
                    <a:round/>
                    <a:headEnd/>
                    <a:tailEnd/>
                  </a:ln>
                </p:spPr>
                <p:txBody>
                  <a:bodyPr/>
                  <a:lstStyle/>
                  <a:p>
                    <a:endParaRPr lang="en-US"/>
                  </a:p>
                </p:txBody>
              </p:sp>
              <p:sp>
                <p:nvSpPr>
                  <p:cNvPr id="60469" name="Line 224"/>
                  <p:cNvSpPr>
                    <a:spLocks noChangeShapeType="1"/>
                  </p:cNvSpPr>
                  <p:nvPr/>
                </p:nvSpPr>
                <p:spPr bwMode="auto">
                  <a:xfrm>
                    <a:off x="3708" y="8640"/>
                    <a:ext cx="234" cy="0"/>
                  </a:xfrm>
                  <a:prstGeom prst="line">
                    <a:avLst/>
                  </a:prstGeom>
                  <a:noFill/>
                  <a:ln w="9525">
                    <a:solidFill>
                      <a:srgbClr val="000000"/>
                    </a:solidFill>
                    <a:round/>
                    <a:headEnd/>
                    <a:tailEnd/>
                  </a:ln>
                </p:spPr>
                <p:txBody>
                  <a:bodyPr/>
                  <a:lstStyle/>
                  <a:p>
                    <a:endParaRPr lang="en-US"/>
                  </a:p>
                </p:txBody>
              </p:sp>
            </p:grpSp>
            <p:grpSp>
              <p:nvGrpSpPr>
                <p:cNvPr id="60456" name="Group 225"/>
                <p:cNvGrpSpPr>
                  <a:grpSpLocks/>
                </p:cNvGrpSpPr>
                <p:nvPr/>
              </p:nvGrpSpPr>
              <p:grpSpPr bwMode="auto">
                <a:xfrm>
                  <a:off x="4968" y="8640"/>
                  <a:ext cx="216" cy="432"/>
                  <a:chOff x="3708" y="8640"/>
                  <a:chExt cx="234" cy="432"/>
                </a:xfrm>
              </p:grpSpPr>
              <p:sp>
                <p:nvSpPr>
                  <p:cNvPr id="60462" name="Line 226"/>
                  <p:cNvSpPr>
                    <a:spLocks noChangeShapeType="1"/>
                  </p:cNvSpPr>
                  <p:nvPr/>
                </p:nvSpPr>
                <p:spPr bwMode="auto">
                  <a:xfrm flipV="1">
                    <a:off x="3942" y="8640"/>
                    <a:ext cx="0" cy="432"/>
                  </a:xfrm>
                  <a:prstGeom prst="line">
                    <a:avLst/>
                  </a:prstGeom>
                  <a:noFill/>
                  <a:ln w="9525">
                    <a:solidFill>
                      <a:srgbClr val="000000"/>
                    </a:solidFill>
                    <a:round/>
                    <a:headEnd/>
                    <a:tailEnd/>
                  </a:ln>
                </p:spPr>
                <p:txBody>
                  <a:bodyPr/>
                  <a:lstStyle/>
                  <a:p>
                    <a:endParaRPr lang="en-US"/>
                  </a:p>
                </p:txBody>
              </p:sp>
              <p:sp>
                <p:nvSpPr>
                  <p:cNvPr id="60463" name="Line 227"/>
                  <p:cNvSpPr>
                    <a:spLocks noChangeShapeType="1"/>
                  </p:cNvSpPr>
                  <p:nvPr/>
                </p:nvSpPr>
                <p:spPr bwMode="auto">
                  <a:xfrm flipV="1">
                    <a:off x="3708" y="8640"/>
                    <a:ext cx="0" cy="432"/>
                  </a:xfrm>
                  <a:prstGeom prst="line">
                    <a:avLst/>
                  </a:prstGeom>
                  <a:noFill/>
                  <a:ln w="9525">
                    <a:solidFill>
                      <a:srgbClr val="000000"/>
                    </a:solidFill>
                    <a:round/>
                    <a:headEnd/>
                    <a:tailEnd/>
                  </a:ln>
                </p:spPr>
                <p:txBody>
                  <a:bodyPr/>
                  <a:lstStyle/>
                  <a:p>
                    <a:endParaRPr lang="en-US"/>
                  </a:p>
                </p:txBody>
              </p:sp>
              <p:sp>
                <p:nvSpPr>
                  <p:cNvPr id="60464" name="Line 228"/>
                  <p:cNvSpPr>
                    <a:spLocks noChangeShapeType="1"/>
                  </p:cNvSpPr>
                  <p:nvPr/>
                </p:nvSpPr>
                <p:spPr bwMode="auto">
                  <a:xfrm>
                    <a:off x="3708" y="9072"/>
                    <a:ext cx="234" cy="0"/>
                  </a:xfrm>
                  <a:prstGeom prst="line">
                    <a:avLst/>
                  </a:prstGeom>
                  <a:noFill/>
                  <a:ln w="9525">
                    <a:solidFill>
                      <a:srgbClr val="000000"/>
                    </a:solidFill>
                    <a:round/>
                    <a:headEnd/>
                    <a:tailEnd/>
                  </a:ln>
                </p:spPr>
                <p:txBody>
                  <a:bodyPr/>
                  <a:lstStyle/>
                  <a:p>
                    <a:endParaRPr lang="en-US"/>
                  </a:p>
                </p:txBody>
              </p:sp>
              <p:sp>
                <p:nvSpPr>
                  <p:cNvPr id="60465" name="Line 229"/>
                  <p:cNvSpPr>
                    <a:spLocks noChangeShapeType="1"/>
                  </p:cNvSpPr>
                  <p:nvPr/>
                </p:nvSpPr>
                <p:spPr bwMode="auto">
                  <a:xfrm>
                    <a:off x="3708" y="8640"/>
                    <a:ext cx="234" cy="0"/>
                  </a:xfrm>
                  <a:prstGeom prst="line">
                    <a:avLst/>
                  </a:prstGeom>
                  <a:noFill/>
                  <a:ln w="9525">
                    <a:solidFill>
                      <a:srgbClr val="000000"/>
                    </a:solidFill>
                    <a:round/>
                    <a:headEnd/>
                    <a:tailEnd/>
                  </a:ln>
                </p:spPr>
                <p:txBody>
                  <a:bodyPr/>
                  <a:lstStyle/>
                  <a:p>
                    <a:endParaRPr lang="en-US"/>
                  </a:p>
                </p:txBody>
              </p:sp>
            </p:grpSp>
            <p:grpSp>
              <p:nvGrpSpPr>
                <p:cNvPr id="60457" name="Group 230"/>
                <p:cNvGrpSpPr>
                  <a:grpSpLocks/>
                </p:cNvGrpSpPr>
                <p:nvPr/>
              </p:nvGrpSpPr>
              <p:grpSpPr bwMode="auto">
                <a:xfrm>
                  <a:off x="5184" y="8640"/>
                  <a:ext cx="216" cy="432"/>
                  <a:chOff x="3708" y="8640"/>
                  <a:chExt cx="234" cy="432"/>
                </a:xfrm>
              </p:grpSpPr>
              <p:sp>
                <p:nvSpPr>
                  <p:cNvPr id="60458" name="Line 231"/>
                  <p:cNvSpPr>
                    <a:spLocks noChangeShapeType="1"/>
                  </p:cNvSpPr>
                  <p:nvPr/>
                </p:nvSpPr>
                <p:spPr bwMode="auto">
                  <a:xfrm flipV="1">
                    <a:off x="3942" y="8640"/>
                    <a:ext cx="0" cy="432"/>
                  </a:xfrm>
                  <a:prstGeom prst="line">
                    <a:avLst/>
                  </a:prstGeom>
                  <a:noFill/>
                  <a:ln w="9525">
                    <a:solidFill>
                      <a:srgbClr val="000000"/>
                    </a:solidFill>
                    <a:round/>
                    <a:headEnd/>
                    <a:tailEnd/>
                  </a:ln>
                </p:spPr>
                <p:txBody>
                  <a:bodyPr/>
                  <a:lstStyle/>
                  <a:p>
                    <a:endParaRPr lang="en-US"/>
                  </a:p>
                </p:txBody>
              </p:sp>
              <p:sp>
                <p:nvSpPr>
                  <p:cNvPr id="60459" name="Line 232"/>
                  <p:cNvSpPr>
                    <a:spLocks noChangeShapeType="1"/>
                  </p:cNvSpPr>
                  <p:nvPr/>
                </p:nvSpPr>
                <p:spPr bwMode="auto">
                  <a:xfrm flipV="1">
                    <a:off x="3708" y="8640"/>
                    <a:ext cx="0" cy="432"/>
                  </a:xfrm>
                  <a:prstGeom prst="line">
                    <a:avLst/>
                  </a:prstGeom>
                  <a:noFill/>
                  <a:ln w="9525">
                    <a:solidFill>
                      <a:srgbClr val="000000"/>
                    </a:solidFill>
                    <a:round/>
                    <a:headEnd/>
                    <a:tailEnd/>
                  </a:ln>
                </p:spPr>
                <p:txBody>
                  <a:bodyPr/>
                  <a:lstStyle/>
                  <a:p>
                    <a:endParaRPr lang="en-US"/>
                  </a:p>
                </p:txBody>
              </p:sp>
              <p:sp>
                <p:nvSpPr>
                  <p:cNvPr id="60460" name="Line 233"/>
                  <p:cNvSpPr>
                    <a:spLocks noChangeShapeType="1"/>
                  </p:cNvSpPr>
                  <p:nvPr/>
                </p:nvSpPr>
                <p:spPr bwMode="auto">
                  <a:xfrm>
                    <a:off x="3708" y="9072"/>
                    <a:ext cx="234" cy="0"/>
                  </a:xfrm>
                  <a:prstGeom prst="line">
                    <a:avLst/>
                  </a:prstGeom>
                  <a:noFill/>
                  <a:ln w="9525">
                    <a:solidFill>
                      <a:srgbClr val="000000"/>
                    </a:solidFill>
                    <a:round/>
                    <a:headEnd/>
                    <a:tailEnd/>
                  </a:ln>
                </p:spPr>
                <p:txBody>
                  <a:bodyPr/>
                  <a:lstStyle/>
                  <a:p>
                    <a:endParaRPr lang="en-US"/>
                  </a:p>
                </p:txBody>
              </p:sp>
              <p:sp>
                <p:nvSpPr>
                  <p:cNvPr id="60461" name="Line 234"/>
                  <p:cNvSpPr>
                    <a:spLocks noChangeShapeType="1"/>
                  </p:cNvSpPr>
                  <p:nvPr/>
                </p:nvSpPr>
                <p:spPr bwMode="auto">
                  <a:xfrm>
                    <a:off x="3708" y="8640"/>
                    <a:ext cx="234" cy="0"/>
                  </a:xfrm>
                  <a:prstGeom prst="line">
                    <a:avLst/>
                  </a:prstGeom>
                  <a:noFill/>
                  <a:ln w="9525">
                    <a:solidFill>
                      <a:srgbClr val="000000"/>
                    </a:solidFill>
                    <a:round/>
                    <a:headEnd/>
                    <a:tailEnd/>
                  </a:ln>
                </p:spPr>
                <p:txBody>
                  <a:bodyPr/>
                  <a:lstStyle/>
                  <a:p>
                    <a:endParaRPr lang="en-US"/>
                  </a:p>
                </p:txBody>
              </p:sp>
            </p:grpSp>
          </p:grpSp>
          <p:sp>
            <p:nvSpPr>
              <p:cNvPr id="60448" name="Text Box 235"/>
              <p:cNvSpPr txBox="1">
                <a:spLocks noChangeArrowheads="1"/>
              </p:cNvSpPr>
              <p:nvPr/>
            </p:nvSpPr>
            <p:spPr bwMode="auto">
              <a:xfrm>
                <a:off x="8856" y="9072"/>
                <a:ext cx="720" cy="432"/>
              </a:xfrm>
              <a:prstGeom prst="rect">
                <a:avLst/>
              </a:prstGeom>
              <a:noFill/>
              <a:ln w="9525">
                <a:noFill/>
                <a:miter lim="800000"/>
                <a:headEnd/>
                <a:tailEnd/>
              </a:ln>
            </p:spPr>
            <p:txBody>
              <a:bodyPr/>
              <a:lstStyle/>
              <a:p>
                <a:pPr algn="ctr" defTabSz="914400"/>
                <a:r>
                  <a:rPr lang="en-US" sz="1000">
                    <a:latin typeface="Times New Roman" pitchFamily="18" charset="0"/>
                    <a:ea typeface="ＭＳ Ｐゴシック"/>
                    <a:cs typeface="ＭＳ Ｐゴシック"/>
                  </a:rPr>
                  <a:t>D8</a:t>
                </a:r>
              </a:p>
            </p:txBody>
          </p:sp>
          <p:sp>
            <p:nvSpPr>
              <p:cNvPr id="60449" name="Text Box 236"/>
              <p:cNvSpPr txBox="1">
                <a:spLocks noChangeArrowheads="1"/>
              </p:cNvSpPr>
              <p:nvPr/>
            </p:nvSpPr>
            <p:spPr bwMode="auto">
              <a:xfrm>
                <a:off x="7302" y="8640"/>
                <a:ext cx="720" cy="432"/>
              </a:xfrm>
              <a:prstGeom prst="rect">
                <a:avLst/>
              </a:prstGeom>
              <a:noFill/>
              <a:ln w="9525">
                <a:noFill/>
                <a:miter lim="800000"/>
                <a:headEnd/>
                <a:tailEnd/>
              </a:ln>
            </p:spPr>
            <p:txBody>
              <a:bodyPr/>
              <a:lstStyle/>
              <a:p>
                <a:pPr algn="ctr" defTabSz="914400"/>
                <a:r>
                  <a:rPr lang="en-US" sz="1000">
                    <a:latin typeface="Times New Roman" pitchFamily="18" charset="0"/>
                    <a:ea typeface="ＭＳ Ｐゴシック"/>
                    <a:cs typeface="ＭＳ Ｐゴシック"/>
                  </a:rPr>
                  <a:t>0  0</a:t>
                </a:r>
              </a:p>
            </p:txBody>
          </p:sp>
        </p:grpSp>
        <p:sp>
          <p:nvSpPr>
            <p:cNvPr id="60441" name="Line 237"/>
            <p:cNvSpPr>
              <a:spLocks noChangeShapeType="1"/>
            </p:cNvSpPr>
            <p:nvPr/>
          </p:nvSpPr>
          <p:spPr bwMode="auto">
            <a:xfrm>
              <a:off x="9288" y="8856"/>
              <a:ext cx="1440" cy="0"/>
            </a:xfrm>
            <a:prstGeom prst="line">
              <a:avLst/>
            </a:prstGeom>
            <a:noFill/>
            <a:ln w="9525">
              <a:solidFill>
                <a:srgbClr val="000000"/>
              </a:solidFill>
              <a:round/>
              <a:headEnd/>
              <a:tailEnd/>
            </a:ln>
          </p:spPr>
          <p:txBody>
            <a:bodyPr/>
            <a:lstStyle/>
            <a:p>
              <a:endParaRPr lang="en-US"/>
            </a:p>
          </p:txBody>
        </p:sp>
        <p:sp>
          <p:nvSpPr>
            <p:cNvPr id="60442" name="Line 238"/>
            <p:cNvSpPr>
              <a:spLocks noChangeShapeType="1"/>
            </p:cNvSpPr>
            <p:nvPr/>
          </p:nvSpPr>
          <p:spPr bwMode="auto">
            <a:xfrm flipV="1">
              <a:off x="3960" y="9432"/>
              <a:ext cx="3960" cy="864"/>
            </a:xfrm>
            <a:prstGeom prst="line">
              <a:avLst/>
            </a:prstGeom>
            <a:noFill/>
            <a:ln w="9525">
              <a:solidFill>
                <a:srgbClr val="000000"/>
              </a:solidFill>
              <a:round/>
              <a:headEnd/>
              <a:tailEnd/>
            </a:ln>
          </p:spPr>
          <p:txBody>
            <a:bodyPr/>
            <a:lstStyle/>
            <a:p>
              <a:endParaRPr lang="en-US"/>
            </a:p>
          </p:txBody>
        </p:sp>
        <p:sp>
          <p:nvSpPr>
            <p:cNvPr id="60443" name="Line 239"/>
            <p:cNvSpPr>
              <a:spLocks noChangeShapeType="1"/>
            </p:cNvSpPr>
            <p:nvPr/>
          </p:nvSpPr>
          <p:spPr bwMode="auto">
            <a:xfrm>
              <a:off x="3960" y="9432"/>
              <a:ext cx="2448" cy="864"/>
            </a:xfrm>
            <a:prstGeom prst="line">
              <a:avLst/>
            </a:prstGeom>
            <a:noFill/>
            <a:ln w="9525">
              <a:solidFill>
                <a:srgbClr val="000000"/>
              </a:solidFill>
              <a:round/>
              <a:headEnd/>
              <a:tailEnd/>
            </a:ln>
          </p:spPr>
          <p:txBody>
            <a:bodyPr/>
            <a:lstStyle/>
            <a:p>
              <a:endParaRPr lang="en-US"/>
            </a:p>
          </p:txBody>
        </p:sp>
        <p:sp>
          <p:nvSpPr>
            <p:cNvPr id="60444" name="Line 240"/>
            <p:cNvSpPr>
              <a:spLocks noChangeShapeType="1"/>
            </p:cNvSpPr>
            <p:nvPr/>
          </p:nvSpPr>
          <p:spPr bwMode="auto">
            <a:xfrm>
              <a:off x="5688" y="9432"/>
              <a:ext cx="3240" cy="864"/>
            </a:xfrm>
            <a:prstGeom prst="line">
              <a:avLst/>
            </a:prstGeom>
            <a:noFill/>
            <a:ln w="9525">
              <a:solidFill>
                <a:srgbClr val="000000"/>
              </a:solidFill>
              <a:round/>
              <a:headEnd/>
              <a:tailEnd/>
            </a:ln>
          </p:spPr>
          <p:txBody>
            <a:bodyPr/>
            <a:lstStyle/>
            <a:p>
              <a:endParaRPr lang="en-US"/>
            </a:p>
          </p:txBody>
        </p:sp>
        <p:sp>
          <p:nvSpPr>
            <p:cNvPr id="60445" name="Line 241"/>
            <p:cNvSpPr>
              <a:spLocks noChangeShapeType="1"/>
            </p:cNvSpPr>
            <p:nvPr/>
          </p:nvSpPr>
          <p:spPr bwMode="auto">
            <a:xfrm flipH="1">
              <a:off x="6192" y="9432"/>
              <a:ext cx="3024" cy="864"/>
            </a:xfrm>
            <a:prstGeom prst="line">
              <a:avLst/>
            </a:prstGeom>
            <a:noFill/>
            <a:ln w="9525">
              <a:solidFill>
                <a:srgbClr val="000000"/>
              </a:solidFill>
              <a:round/>
              <a:headEnd/>
              <a:tailEnd/>
            </a:ln>
          </p:spPr>
          <p:txBody>
            <a:bodyPr/>
            <a:lstStyle/>
            <a:p>
              <a:endParaRPr lang="en-US"/>
            </a:p>
          </p:txBody>
        </p:sp>
      </p:gr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9202224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838200" y="990600"/>
            <a:ext cx="7772400" cy="4114800"/>
          </a:xfrm>
        </p:spPr>
        <p:txBody>
          <a:bodyPr/>
          <a:lstStyle/>
          <a:p>
            <a:r>
              <a:rPr lang="en-US" altLang="en-US" dirty="0" smtClean="0"/>
              <a:t>Sampling Considerations</a:t>
            </a:r>
          </a:p>
          <a:p>
            <a:pPr lvl="1"/>
            <a:r>
              <a:rPr lang="en-US" altLang="en-US" dirty="0" smtClean="0"/>
              <a:t>Simultaneous DAC and ADC Channel Testing</a:t>
            </a:r>
          </a:p>
          <a:p>
            <a:pPr lvl="3"/>
            <a:r>
              <a:rPr lang="en-US" altLang="en-US" dirty="0" smtClean="0"/>
              <a:t>When a DUT contains two or more channels that can be tested simultaneously, the test engineer will often test both channels at once to save test time</a:t>
            </a:r>
          </a:p>
          <a:p>
            <a:pPr lvl="4"/>
            <a:r>
              <a:rPr lang="en-US" altLang="en-US" dirty="0" smtClean="0"/>
              <a:t>For example, the absolute gain, distortion, and signal to noise of the DAC channel can be tested while the same tests are being performed on the ADC channel</a:t>
            </a:r>
          </a:p>
          <a:p>
            <a:pPr lvl="3"/>
            <a:r>
              <a:rPr lang="en-US" altLang="en-US" dirty="0" smtClean="0"/>
              <a:t>In addition to the digital source and capture memories the digital subsystem must also provide any necessary reset functions, initialization patterns, master clocks, frame syncs, etc.</a:t>
            </a:r>
          </a:p>
          <a:p>
            <a:pPr lvl="3"/>
            <a:endParaRPr lang="en-US" alt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6626" name="Group 148"/>
          <p:cNvGrpSpPr>
            <a:grpSpLocks/>
          </p:cNvGrpSpPr>
          <p:nvPr/>
        </p:nvGrpSpPr>
        <p:grpSpPr bwMode="auto">
          <a:xfrm>
            <a:off x="1371600" y="685800"/>
            <a:ext cx="5791200" cy="5772150"/>
            <a:chOff x="1698962" y="1371867"/>
            <a:chExt cx="5075238" cy="5086350"/>
          </a:xfrm>
        </p:grpSpPr>
        <p:sp>
          <p:nvSpPr>
            <p:cNvPr id="26627" name="Rectangle 3"/>
            <p:cNvSpPr>
              <a:spLocks noChangeArrowheads="1"/>
            </p:cNvSpPr>
            <p:nvPr/>
          </p:nvSpPr>
          <p:spPr bwMode="auto">
            <a:xfrm>
              <a:off x="2933479" y="2834724"/>
              <a:ext cx="2331866" cy="2160635"/>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800">
                <a:latin typeface="Calibri" panose="020F0502020204030204" pitchFamily="34" charset="0"/>
              </a:endParaRPr>
            </a:p>
          </p:txBody>
        </p:sp>
        <p:sp>
          <p:nvSpPr>
            <p:cNvPr id="26628" name="Rectangle 4"/>
            <p:cNvSpPr>
              <a:spLocks noChangeArrowheads="1"/>
            </p:cNvSpPr>
            <p:nvPr/>
          </p:nvSpPr>
          <p:spPr bwMode="auto">
            <a:xfrm>
              <a:off x="1836131" y="1371867"/>
              <a:ext cx="3566383" cy="1154921"/>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800">
                <a:latin typeface="Calibri" panose="020F0502020204030204" pitchFamily="34" charset="0"/>
              </a:endParaRPr>
            </a:p>
          </p:txBody>
        </p:sp>
        <p:sp>
          <p:nvSpPr>
            <p:cNvPr id="26629" name="Text Box 5"/>
            <p:cNvSpPr txBox="1">
              <a:spLocks noChangeArrowheads="1"/>
            </p:cNvSpPr>
            <p:nvPr/>
          </p:nvSpPr>
          <p:spPr bwMode="auto">
            <a:xfrm>
              <a:off x="2979202" y="2880439"/>
              <a:ext cx="502952" cy="3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ea typeface="MS PGothic" panose="020B0600070205080204" pitchFamily="34" charset="-128"/>
                </a:rPr>
                <a:t>DUT</a:t>
              </a:r>
            </a:p>
          </p:txBody>
        </p:sp>
        <p:sp>
          <p:nvSpPr>
            <p:cNvPr id="26630" name="Freeform 7"/>
            <p:cNvSpPr>
              <a:spLocks/>
            </p:cNvSpPr>
            <p:nvPr/>
          </p:nvSpPr>
          <p:spPr bwMode="auto">
            <a:xfrm>
              <a:off x="4488057" y="5897582"/>
              <a:ext cx="895795" cy="365714"/>
            </a:xfrm>
            <a:custGeom>
              <a:avLst/>
              <a:gdLst>
                <a:gd name="T0" fmla="*/ 2147483646 w 1728"/>
                <a:gd name="T1" fmla="*/ 0 h 864"/>
                <a:gd name="T2" fmla="*/ 2147483646 w 1728"/>
                <a:gd name="T3" fmla="*/ 0 h 864"/>
                <a:gd name="T4" fmla="*/ 2147483646 w 1728"/>
                <a:gd name="T5" fmla="*/ 2147483646 h 864"/>
                <a:gd name="T6" fmla="*/ 2147483646 w 1728"/>
                <a:gd name="T7" fmla="*/ 2147483646 h 864"/>
                <a:gd name="T8" fmla="*/ 0 w 1728"/>
                <a:gd name="T9" fmla="*/ 2147483646 h 864"/>
                <a:gd name="T10" fmla="*/ 2147483646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26631" name="Text Box 8"/>
            <p:cNvSpPr txBox="1">
              <a:spLocks noChangeArrowheads="1"/>
            </p:cNvSpPr>
            <p:nvPr/>
          </p:nvSpPr>
          <p:spPr bwMode="auto">
            <a:xfrm>
              <a:off x="4656018" y="5943296"/>
              <a:ext cx="746496" cy="27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ea typeface="MS PGothic" panose="020B0600070205080204" pitchFamily="34" charset="-128"/>
                </a:rPr>
                <a:t>ADC</a:t>
              </a:r>
            </a:p>
          </p:txBody>
        </p:sp>
        <p:sp>
          <p:nvSpPr>
            <p:cNvPr id="26632" name="Rectangle 10"/>
            <p:cNvSpPr>
              <a:spLocks noChangeArrowheads="1"/>
            </p:cNvSpPr>
            <p:nvPr/>
          </p:nvSpPr>
          <p:spPr bwMode="auto">
            <a:xfrm>
              <a:off x="5631128" y="5714725"/>
              <a:ext cx="914457" cy="640000"/>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800">
                <a:latin typeface="Calibri" panose="020F0502020204030204" pitchFamily="34" charset="0"/>
              </a:endParaRPr>
            </a:p>
          </p:txBody>
        </p:sp>
        <p:sp>
          <p:nvSpPr>
            <p:cNvPr id="26633" name="Text Box 11"/>
            <p:cNvSpPr txBox="1">
              <a:spLocks noChangeArrowheads="1"/>
            </p:cNvSpPr>
            <p:nvPr/>
          </p:nvSpPr>
          <p:spPr bwMode="auto">
            <a:xfrm>
              <a:off x="5631128" y="5714725"/>
              <a:ext cx="960180" cy="685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ea typeface="MS PGothic" panose="020B0600070205080204" pitchFamily="34" charset="-128"/>
                </a:rPr>
                <a:t>Waveform</a:t>
              </a:r>
            </a:p>
            <a:p>
              <a:pPr algn="ctr">
                <a:spcBef>
                  <a:spcPct val="0"/>
                </a:spcBef>
                <a:buClrTx/>
                <a:buSzTx/>
                <a:buFontTx/>
                <a:buNone/>
              </a:pPr>
              <a:r>
                <a:rPr lang="en-US" altLang="en-US" sz="1400">
                  <a:ea typeface="MS PGothic" panose="020B0600070205080204" pitchFamily="34" charset="-128"/>
                </a:rPr>
                <a:t>capture</a:t>
              </a:r>
            </a:p>
            <a:p>
              <a:pPr algn="ctr">
                <a:spcBef>
                  <a:spcPct val="0"/>
                </a:spcBef>
                <a:buClrTx/>
                <a:buSzTx/>
                <a:buFontTx/>
                <a:buNone/>
              </a:pPr>
              <a:r>
                <a:rPr lang="en-US" altLang="en-US" sz="1400">
                  <a:ea typeface="MS PGothic" panose="020B0600070205080204" pitchFamily="34" charset="-128"/>
                </a:rPr>
                <a:t>memory</a:t>
              </a:r>
            </a:p>
          </p:txBody>
        </p:sp>
        <p:sp>
          <p:nvSpPr>
            <p:cNvPr id="26634" name="Freeform 13"/>
            <p:cNvSpPr>
              <a:spLocks/>
            </p:cNvSpPr>
            <p:nvPr/>
          </p:nvSpPr>
          <p:spPr bwMode="auto">
            <a:xfrm flipH="1">
              <a:off x="3116371" y="1920439"/>
              <a:ext cx="896041" cy="365714"/>
            </a:xfrm>
            <a:custGeom>
              <a:avLst/>
              <a:gdLst>
                <a:gd name="T0" fmla="*/ 2147483646 w 1728"/>
                <a:gd name="T1" fmla="*/ 0 h 864"/>
                <a:gd name="T2" fmla="*/ 2147483646 w 1728"/>
                <a:gd name="T3" fmla="*/ 0 h 864"/>
                <a:gd name="T4" fmla="*/ 2147483646 w 1728"/>
                <a:gd name="T5" fmla="*/ 2147483646 h 864"/>
                <a:gd name="T6" fmla="*/ 2147483646 w 1728"/>
                <a:gd name="T7" fmla="*/ 2147483646 h 864"/>
                <a:gd name="T8" fmla="*/ 0 w 1728"/>
                <a:gd name="T9" fmla="*/ 2147483646 h 864"/>
                <a:gd name="T10" fmla="*/ 2147483646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26635" name="Text Box 14"/>
            <p:cNvSpPr txBox="1">
              <a:spLocks noChangeArrowheads="1"/>
            </p:cNvSpPr>
            <p:nvPr/>
          </p:nvSpPr>
          <p:spPr bwMode="auto">
            <a:xfrm>
              <a:off x="3024925" y="1966153"/>
              <a:ext cx="914457" cy="27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ea typeface="MS PGothic" panose="020B0600070205080204" pitchFamily="34" charset="-128"/>
                </a:rPr>
                <a:t>DAC</a:t>
              </a:r>
            </a:p>
          </p:txBody>
        </p:sp>
        <p:sp>
          <p:nvSpPr>
            <p:cNvPr id="26636" name="Rectangle 16"/>
            <p:cNvSpPr>
              <a:spLocks noChangeArrowheads="1"/>
            </p:cNvSpPr>
            <p:nvPr/>
          </p:nvSpPr>
          <p:spPr bwMode="auto">
            <a:xfrm>
              <a:off x="5814020" y="3200439"/>
              <a:ext cx="914457" cy="640000"/>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800">
                <a:latin typeface="Calibri" panose="020F0502020204030204" pitchFamily="34" charset="0"/>
              </a:endParaRPr>
            </a:p>
          </p:txBody>
        </p:sp>
        <p:sp>
          <p:nvSpPr>
            <p:cNvPr id="26637" name="Text Box 17"/>
            <p:cNvSpPr txBox="1">
              <a:spLocks noChangeArrowheads="1"/>
            </p:cNvSpPr>
            <p:nvPr/>
          </p:nvSpPr>
          <p:spPr bwMode="auto">
            <a:xfrm>
              <a:off x="5814020" y="3200439"/>
              <a:ext cx="960180" cy="685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ea typeface="MS PGothic" panose="020B0600070205080204" pitchFamily="34" charset="-128"/>
                </a:rPr>
                <a:t>Waveform</a:t>
              </a:r>
            </a:p>
            <a:p>
              <a:pPr algn="ctr">
                <a:spcBef>
                  <a:spcPct val="0"/>
                </a:spcBef>
                <a:buClrTx/>
                <a:buSzTx/>
                <a:buFontTx/>
                <a:buNone/>
              </a:pPr>
              <a:r>
                <a:rPr lang="en-US" altLang="en-US" sz="1400">
                  <a:ea typeface="MS PGothic" panose="020B0600070205080204" pitchFamily="34" charset="-128"/>
                </a:rPr>
                <a:t>capture</a:t>
              </a:r>
            </a:p>
            <a:p>
              <a:pPr algn="ctr">
                <a:spcBef>
                  <a:spcPct val="0"/>
                </a:spcBef>
                <a:buClrTx/>
                <a:buSzTx/>
                <a:buFontTx/>
                <a:buNone/>
              </a:pPr>
              <a:r>
                <a:rPr lang="en-US" altLang="en-US" sz="1400">
                  <a:ea typeface="MS PGothic" panose="020B0600070205080204" pitchFamily="34" charset="-128"/>
                </a:rPr>
                <a:t>memory</a:t>
              </a:r>
            </a:p>
          </p:txBody>
        </p:sp>
        <p:sp>
          <p:nvSpPr>
            <p:cNvPr id="26638" name="Text Box 18"/>
            <p:cNvSpPr txBox="1">
              <a:spLocks noChangeArrowheads="1"/>
            </p:cNvSpPr>
            <p:nvPr/>
          </p:nvSpPr>
          <p:spPr bwMode="auto">
            <a:xfrm>
              <a:off x="5768297" y="2926153"/>
              <a:ext cx="1005903" cy="3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ea typeface="MS PGothic" panose="020B0600070205080204" pitchFamily="34" charset="-128"/>
                </a:rPr>
                <a:t>ATE digital</a:t>
              </a:r>
            </a:p>
          </p:txBody>
        </p:sp>
        <p:sp>
          <p:nvSpPr>
            <p:cNvPr id="26639" name="Rectangle 20"/>
            <p:cNvSpPr>
              <a:spLocks noChangeArrowheads="1"/>
            </p:cNvSpPr>
            <p:nvPr/>
          </p:nvSpPr>
          <p:spPr bwMode="auto">
            <a:xfrm>
              <a:off x="1790408" y="4206153"/>
              <a:ext cx="914457" cy="640000"/>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800">
                <a:latin typeface="Calibri" panose="020F0502020204030204" pitchFamily="34" charset="0"/>
              </a:endParaRPr>
            </a:p>
          </p:txBody>
        </p:sp>
        <p:sp>
          <p:nvSpPr>
            <p:cNvPr id="26640" name="Text Box 21"/>
            <p:cNvSpPr txBox="1">
              <a:spLocks noChangeArrowheads="1"/>
            </p:cNvSpPr>
            <p:nvPr/>
          </p:nvSpPr>
          <p:spPr bwMode="auto">
            <a:xfrm>
              <a:off x="1790408" y="4206153"/>
              <a:ext cx="960180" cy="685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ea typeface="MS PGothic" panose="020B0600070205080204" pitchFamily="34" charset="-128"/>
                </a:rPr>
                <a:t>Waveform</a:t>
              </a:r>
            </a:p>
            <a:p>
              <a:pPr algn="ctr">
                <a:spcBef>
                  <a:spcPct val="0"/>
                </a:spcBef>
                <a:buClrTx/>
                <a:buSzTx/>
                <a:buFontTx/>
                <a:buNone/>
              </a:pPr>
              <a:r>
                <a:rPr lang="en-US" altLang="en-US" sz="1400">
                  <a:ea typeface="MS PGothic" panose="020B0600070205080204" pitchFamily="34" charset="-128"/>
                </a:rPr>
                <a:t>source</a:t>
              </a:r>
            </a:p>
            <a:p>
              <a:pPr algn="ctr">
                <a:spcBef>
                  <a:spcPct val="0"/>
                </a:spcBef>
                <a:buClrTx/>
                <a:buSzTx/>
                <a:buFontTx/>
                <a:buNone/>
              </a:pPr>
              <a:r>
                <a:rPr lang="en-US" altLang="en-US" sz="1400">
                  <a:ea typeface="MS PGothic" panose="020B0600070205080204" pitchFamily="34" charset="-128"/>
                </a:rPr>
                <a:t>memory</a:t>
              </a:r>
            </a:p>
          </p:txBody>
        </p:sp>
        <p:sp>
          <p:nvSpPr>
            <p:cNvPr id="26641" name="Rectangle 23"/>
            <p:cNvSpPr>
              <a:spLocks noChangeArrowheads="1"/>
            </p:cNvSpPr>
            <p:nvPr/>
          </p:nvSpPr>
          <p:spPr bwMode="auto">
            <a:xfrm>
              <a:off x="1973299" y="1783296"/>
              <a:ext cx="914457" cy="640000"/>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800">
                <a:latin typeface="Calibri" panose="020F0502020204030204" pitchFamily="34" charset="0"/>
              </a:endParaRPr>
            </a:p>
          </p:txBody>
        </p:sp>
        <p:sp>
          <p:nvSpPr>
            <p:cNvPr id="26642" name="Text Box 24"/>
            <p:cNvSpPr txBox="1">
              <a:spLocks noChangeArrowheads="1"/>
            </p:cNvSpPr>
            <p:nvPr/>
          </p:nvSpPr>
          <p:spPr bwMode="auto">
            <a:xfrm>
              <a:off x="1973299" y="1783296"/>
              <a:ext cx="960180" cy="685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ea typeface="MS PGothic" panose="020B0600070205080204" pitchFamily="34" charset="-128"/>
                </a:rPr>
                <a:t>Waveform</a:t>
              </a:r>
            </a:p>
            <a:p>
              <a:pPr algn="ctr">
                <a:spcBef>
                  <a:spcPct val="0"/>
                </a:spcBef>
                <a:buClrTx/>
                <a:buSzTx/>
                <a:buFontTx/>
                <a:buNone/>
              </a:pPr>
              <a:r>
                <a:rPr lang="en-US" altLang="en-US" sz="1400">
                  <a:ea typeface="MS PGothic" panose="020B0600070205080204" pitchFamily="34" charset="-128"/>
                </a:rPr>
                <a:t>source</a:t>
              </a:r>
            </a:p>
            <a:p>
              <a:pPr algn="ctr">
                <a:spcBef>
                  <a:spcPct val="0"/>
                </a:spcBef>
                <a:buClrTx/>
                <a:buSzTx/>
                <a:buFontTx/>
                <a:buNone/>
              </a:pPr>
              <a:r>
                <a:rPr lang="en-US" altLang="en-US" sz="1400">
                  <a:ea typeface="MS PGothic" panose="020B0600070205080204" pitchFamily="34" charset="-128"/>
                </a:rPr>
                <a:t>memory</a:t>
              </a:r>
            </a:p>
          </p:txBody>
        </p:sp>
        <p:sp>
          <p:nvSpPr>
            <p:cNvPr id="26643" name="Freeform 26"/>
            <p:cNvSpPr>
              <a:spLocks/>
            </p:cNvSpPr>
            <p:nvPr/>
          </p:nvSpPr>
          <p:spPr bwMode="auto">
            <a:xfrm flipH="1">
              <a:off x="3116371" y="4343296"/>
              <a:ext cx="896041" cy="365714"/>
            </a:xfrm>
            <a:custGeom>
              <a:avLst/>
              <a:gdLst>
                <a:gd name="T0" fmla="*/ 2147483646 w 1728"/>
                <a:gd name="T1" fmla="*/ 0 h 864"/>
                <a:gd name="T2" fmla="*/ 2147483646 w 1728"/>
                <a:gd name="T3" fmla="*/ 0 h 864"/>
                <a:gd name="T4" fmla="*/ 2147483646 w 1728"/>
                <a:gd name="T5" fmla="*/ 2147483646 h 864"/>
                <a:gd name="T6" fmla="*/ 2147483646 w 1728"/>
                <a:gd name="T7" fmla="*/ 2147483646 h 864"/>
                <a:gd name="T8" fmla="*/ 0 w 1728"/>
                <a:gd name="T9" fmla="*/ 2147483646 h 864"/>
                <a:gd name="T10" fmla="*/ 2147483646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26644" name="Text Box 27"/>
            <p:cNvSpPr txBox="1">
              <a:spLocks noChangeArrowheads="1"/>
            </p:cNvSpPr>
            <p:nvPr/>
          </p:nvSpPr>
          <p:spPr bwMode="auto">
            <a:xfrm>
              <a:off x="3024925" y="4389010"/>
              <a:ext cx="914457" cy="27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ea typeface="MS PGothic" panose="020B0600070205080204" pitchFamily="34" charset="-128"/>
                </a:rPr>
                <a:t>DUT DAC</a:t>
              </a:r>
            </a:p>
          </p:txBody>
        </p:sp>
        <p:sp>
          <p:nvSpPr>
            <p:cNvPr id="26645" name="Rectangle 29"/>
            <p:cNvSpPr>
              <a:spLocks noChangeArrowheads="1"/>
            </p:cNvSpPr>
            <p:nvPr/>
          </p:nvSpPr>
          <p:spPr bwMode="auto">
            <a:xfrm>
              <a:off x="3344985" y="5760439"/>
              <a:ext cx="914457" cy="640000"/>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800">
                <a:latin typeface="Calibri" panose="020F0502020204030204" pitchFamily="34" charset="0"/>
              </a:endParaRPr>
            </a:p>
          </p:txBody>
        </p:sp>
        <p:sp>
          <p:nvSpPr>
            <p:cNvPr id="26646" name="Text Box 30"/>
            <p:cNvSpPr txBox="1">
              <a:spLocks noChangeArrowheads="1"/>
            </p:cNvSpPr>
            <p:nvPr/>
          </p:nvSpPr>
          <p:spPr bwMode="auto">
            <a:xfrm>
              <a:off x="3344985" y="5760439"/>
              <a:ext cx="960180" cy="685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ea typeface="MS PGothic" panose="020B0600070205080204" pitchFamily="34" charset="-128"/>
                </a:rPr>
                <a:t>Anti-</a:t>
              </a:r>
            </a:p>
            <a:p>
              <a:pPr algn="ctr">
                <a:spcBef>
                  <a:spcPct val="0"/>
                </a:spcBef>
                <a:buClrTx/>
                <a:buSzTx/>
                <a:buFontTx/>
                <a:buNone/>
              </a:pPr>
              <a:r>
                <a:rPr lang="en-US" altLang="en-US" sz="1400">
                  <a:ea typeface="MS PGothic" panose="020B0600070205080204" pitchFamily="34" charset="-128"/>
                </a:rPr>
                <a:t>aliasing</a:t>
              </a:r>
            </a:p>
            <a:p>
              <a:pPr algn="ctr">
                <a:spcBef>
                  <a:spcPct val="0"/>
                </a:spcBef>
                <a:buClrTx/>
                <a:buSzTx/>
                <a:buFontTx/>
                <a:buNone/>
              </a:pPr>
              <a:r>
                <a:rPr lang="en-US" altLang="en-US" sz="1400">
                  <a:ea typeface="MS PGothic" panose="020B0600070205080204" pitchFamily="34" charset="-128"/>
                </a:rPr>
                <a:t>filter</a:t>
              </a:r>
            </a:p>
          </p:txBody>
        </p:sp>
        <p:sp>
          <p:nvSpPr>
            <p:cNvPr id="26647" name="Rectangle 32"/>
            <p:cNvSpPr>
              <a:spLocks noChangeArrowheads="1"/>
            </p:cNvSpPr>
            <p:nvPr/>
          </p:nvSpPr>
          <p:spPr bwMode="auto">
            <a:xfrm>
              <a:off x="4213720" y="4206153"/>
              <a:ext cx="914457" cy="640000"/>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800">
                <a:latin typeface="Calibri" panose="020F0502020204030204" pitchFamily="34" charset="0"/>
              </a:endParaRPr>
            </a:p>
          </p:txBody>
        </p:sp>
        <p:sp>
          <p:nvSpPr>
            <p:cNvPr id="26648" name="Text Box 33"/>
            <p:cNvSpPr txBox="1">
              <a:spLocks noChangeArrowheads="1"/>
            </p:cNvSpPr>
            <p:nvPr/>
          </p:nvSpPr>
          <p:spPr bwMode="auto">
            <a:xfrm>
              <a:off x="4213720" y="4206153"/>
              <a:ext cx="960180" cy="685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ea typeface="MS PGothic" panose="020B0600070205080204" pitchFamily="34" charset="-128"/>
                </a:rPr>
                <a:t>DUT anti-</a:t>
              </a:r>
            </a:p>
            <a:p>
              <a:pPr algn="ctr">
                <a:spcBef>
                  <a:spcPct val="0"/>
                </a:spcBef>
                <a:buClrTx/>
                <a:buSzTx/>
                <a:buFontTx/>
                <a:buNone/>
              </a:pPr>
              <a:r>
                <a:rPr lang="en-US" altLang="en-US" sz="1400">
                  <a:ea typeface="MS PGothic" panose="020B0600070205080204" pitchFamily="34" charset="-128"/>
                </a:rPr>
                <a:t>imaging</a:t>
              </a:r>
            </a:p>
            <a:p>
              <a:pPr algn="ctr">
                <a:spcBef>
                  <a:spcPct val="0"/>
                </a:spcBef>
                <a:buClrTx/>
                <a:buSzTx/>
                <a:buFontTx/>
                <a:buNone/>
              </a:pPr>
              <a:r>
                <a:rPr lang="en-US" altLang="en-US" sz="1400">
                  <a:ea typeface="MS PGothic" panose="020B0600070205080204" pitchFamily="34" charset="-128"/>
                </a:rPr>
                <a:t>filter</a:t>
              </a:r>
            </a:p>
          </p:txBody>
        </p:sp>
        <p:sp>
          <p:nvSpPr>
            <p:cNvPr id="26649" name="Rectangle 35"/>
            <p:cNvSpPr>
              <a:spLocks noChangeArrowheads="1"/>
            </p:cNvSpPr>
            <p:nvPr/>
          </p:nvSpPr>
          <p:spPr bwMode="auto">
            <a:xfrm>
              <a:off x="4259442" y="1783296"/>
              <a:ext cx="914457" cy="640000"/>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800">
                <a:latin typeface="Calibri" panose="020F0502020204030204" pitchFamily="34" charset="0"/>
              </a:endParaRPr>
            </a:p>
          </p:txBody>
        </p:sp>
        <p:sp>
          <p:nvSpPr>
            <p:cNvPr id="26650" name="Text Box 36"/>
            <p:cNvSpPr txBox="1">
              <a:spLocks noChangeArrowheads="1"/>
            </p:cNvSpPr>
            <p:nvPr/>
          </p:nvSpPr>
          <p:spPr bwMode="auto">
            <a:xfrm>
              <a:off x="4259442" y="1783296"/>
              <a:ext cx="960180" cy="685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ea typeface="MS PGothic" panose="020B0600070205080204" pitchFamily="34" charset="-128"/>
                </a:rPr>
                <a:t>anti-</a:t>
              </a:r>
            </a:p>
            <a:p>
              <a:pPr algn="ctr">
                <a:spcBef>
                  <a:spcPct val="0"/>
                </a:spcBef>
                <a:buClrTx/>
                <a:buSzTx/>
                <a:buFontTx/>
                <a:buNone/>
              </a:pPr>
              <a:r>
                <a:rPr lang="en-US" altLang="en-US" sz="1400">
                  <a:ea typeface="MS PGothic" panose="020B0600070205080204" pitchFamily="34" charset="-128"/>
                </a:rPr>
                <a:t>imaging</a:t>
              </a:r>
            </a:p>
            <a:p>
              <a:pPr algn="ctr">
                <a:spcBef>
                  <a:spcPct val="0"/>
                </a:spcBef>
                <a:buClrTx/>
                <a:buSzTx/>
                <a:buFontTx/>
                <a:buNone/>
              </a:pPr>
              <a:r>
                <a:rPr lang="en-US" altLang="en-US" sz="1400">
                  <a:ea typeface="MS PGothic" panose="020B0600070205080204" pitchFamily="34" charset="-128"/>
                </a:rPr>
                <a:t>filter</a:t>
              </a:r>
            </a:p>
          </p:txBody>
        </p:sp>
        <p:sp>
          <p:nvSpPr>
            <p:cNvPr id="26651" name="Rectangle 38"/>
            <p:cNvSpPr>
              <a:spLocks noChangeArrowheads="1"/>
            </p:cNvSpPr>
            <p:nvPr/>
          </p:nvSpPr>
          <p:spPr bwMode="auto">
            <a:xfrm>
              <a:off x="3116371" y="3200439"/>
              <a:ext cx="914457" cy="640000"/>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800">
                <a:latin typeface="Calibri" panose="020F0502020204030204" pitchFamily="34" charset="0"/>
              </a:endParaRPr>
            </a:p>
          </p:txBody>
        </p:sp>
        <p:sp>
          <p:nvSpPr>
            <p:cNvPr id="26652" name="Text Box 39"/>
            <p:cNvSpPr txBox="1">
              <a:spLocks noChangeArrowheads="1"/>
            </p:cNvSpPr>
            <p:nvPr/>
          </p:nvSpPr>
          <p:spPr bwMode="auto">
            <a:xfrm>
              <a:off x="3116371" y="3200439"/>
              <a:ext cx="960180" cy="685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ea typeface="MS PGothic" panose="020B0600070205080204" pitchFamily="34" charset="-128"/>
                </a:rPr>
                <a:t>DUT anti-</a:t>
              </a:r>
            </a:p>
            <a:p>
              <a:pPr algn="ctr">
                <a:spcBef>
                  <a:spcPct val="0"/>
                </a:spcBef>
                <a:buClrTx/>
                <a:buSzTx/>
                <a:buFontTx/>
                <a:buNone/>
              </a:pPr>
              <a:r>
                <a:rPr lang="en-US" altLang="en-US" sz="1400">
                  <a:ea typeface="MS PGothic" panose="020B0600070205080204" pitchFamily="34" charset="-128"/>
                </a:rPr>
                <a:t>aliasing</a:t>
              </a:r>
            </a:p>
            <a:p>
              <a:pPr algn="ctr">
                <a:spcBef>
                  <a:spcPct val="0"/>
                </a:spcBef>
                <a:buClrTx/>
                <a:buSzTx/>
                <a:buFontTx/>
                <a:buNone/>
              </a:pPr>
              <a:r>
                <a:rPr lang="en-US" altLang="en-US" sz="1400">
                  <a:ea typeface="MS PGothic" panose="020B0600070205080204" pitchFamily="34" charset="-128"/>
                </a:rPr>
                <a:t>filter</a:t>
              </a:r>
            </a:p>
          </p:txBody>
        </p:sp>
        <p:sp>
          <p:nvSpPr>
            <p:cNvPr id="26653" name="Text Box 40"/>
            <p:cNvSpPr txBox="1">
              <a:spLocks noChangeArrowheads="1"/>
            </p:cNvSpPr>
            <p:nvPr/>
          </p:nvSpPr>
          <p:spPr bwMode="auto">
            <a:xfrm>
              <a:off x="1790408" y="1371867"/>
              <a:ext cx="1005903" cy="3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ea typeface="MS PGothic" panose="020B0600070205080204" pitchFamily="34" charset="-128"/>
                </a:rPr>
                <a:t>AWG</a:t>
              </a:r>
            </a:p>
          </p:txBody>
        </p:sp>
        <p:sp>
          <p:nvSpPr>
            <p:cNvPr id="26654" name="Text Box 41"/>
            <p:cNvSpPr txBox="1">
              <a:spLocks noChangeArrowheads="1"/>
            </p:cNvSpPr>
            <p:nvPr/>
          </p:nvSpPr>
          <p:spPr bwMode="auto">
            <a:xfrm>
              <a:off x="3116371" y="5349010"/>
              <a:ext cx="1005903" cy="3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ea typeface="MS PGothic" panose="020B0600070205080204" pitchFamily="34" charset="-128"/>
                </a:rPr>
                <a:t>Digitizer</a:t>
              </a:r>
            </a:p>
          </p:txBody>
        </p:sp>
        <p:sp>
          <p:nvSpPr>
            <p:cNvPr id="26655" name="Line 42"/>
            <p:cNvSpPr>
              <a:spLocks noChangeShapeType="1"/>
            </p:cNvSpPr>
            <p:nvPr/>
          </p:nvSpPr>
          <p:spPr bwMode="auto">
            <a:xfrm>
              <a:off x="2887756" y="2103296"/>
              <a:ext cx="228614"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6656" name="Line 43"/>
            <p:cNvSpPr>
              <a:spLocks noChangeShapeType="1"/>
            </p:cNvSpPr>
            <p:nvPr/>
          </p:nvSpPr>
          <p:spPr bwMode="auto">
            <a:xfrm>
              <a:off x="4030828" y="2103296"/>
              <a:ext cx="228614"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6657" name="Line 44"/>
            <p:cNvSpPr>
              <a:spLocks noChangeShapeType="1"/>
            </p:cNvSpPr>
            <p:nvPr/>
          </p:nvSpPr>
          <p:spPr bwMode="auto">
            <a:xfrm>
              <a:off x="3985105" y="4526153"/>
              <a:ext cx="228614"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6658" name="Line 45"/>
            <p:cNvSpPr>
              <a:spLocks noChangeShapeType="1"/>
            </p:cNvSpPr>
            <p:nvPr/>
          </p:nvSpPr>
          <p:spPr bwMode="auto">
            <a:xfrm>
              <a:off x="2704865" y="4526153"/>
              <a:ext cx="411506"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6659" name="Line 46"/>
            <p:cNvSpPr>
              <a:spLocks noChangeShapeType="1"/>
            </p:cNvSpPr>
            <p:nvPr/>
          </p:nvSpPr>
          <p:spPr bwMode="auto">
            <a:xfrm>
              <a:off x="4030828" y="3520439"/>
              <a:ext cx="228614"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6660" name="Line 47"/>
            <p:cNvSpPr>
              <a:spLocks noChangeShapeType="1"/>
            </p:cNvSpPr>
            <p:nvPr/>
          </p:nvSpPr>
          <p:spPr bwMode="auto">
            <a:xfrm>
              <a:off x="5173900" y="3520439"/>
              <a:ext cx="640120"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6661" name="Line 48"/>
            <p:cNvSpPr>
              <a:spLocks noChangeShapeType="1"/>
            </p:cNvSpPr>
            <p:nvPr/>
          </p:nvSpPr>
          <p:spPr bwMode="auto">
            <a:xfrm flipV="1">
              <a:off x="2613419" y="2697581"/>
              <a:ext cx="0" cy="82285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2" name="Line 49"/>
            <p:cNvSpPr>
              <a:spLocks noChangeShapeType="1"/>
            </p:cNvSpPr>
            <p:nvPr/>
          </p:nvSpPr>
          <p:spPr bwMode="auto">
            <a:xfrm>
              <a:off x="2613419" y="2697581"/>
              <a:ext cx="306343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3" name="Line 50"/>
            <p:cNvSpPr>
              <a:spLocks noChangeShapeType="1"/>
            </p:cNvSpPr>
            <p:nvPr/>
          </p:nvSpPr>
          <p:spPr bwMode="auto">
            <a:xfrm flipV="1">
              <a:off x="5676851" y="2103296"/>
              <a:ext cx="0" cy="59428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4" name="Line 51"/>
            <p:cNvSpPr>
              <a:spLocks noChangeShapeType="1"/>
            </p:cNvSpPr>
            <p:nvPr/>
          </p:nvSpPr>
          <p:spPr bwMode="auto">
            <a:xfrm flipH="1">
              <a:off x="5173900" y="2103296"/>
              <a:ext cx="50295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5" name="Line 52"/>
            <p:cNvSpPr>
              <a:spLocks noChangeShapeType="1"/>
            </p:cNvSpPr>
            <p:nvPr/>
          </p:nvSpPr>
          <p:spPr bwMode="auto">
            <a:xfrm>
              <a:off x="5128177" y="4526153"/>
              <a:ext cx="50295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6" name="Line 53"/>
            <p:cNvSpPr>
              <a:spLocks noChangeShapeType="1"/>
            </p:cNvSpPr>
            <p:nvPr/>
          </p:nvSpPr>
          <p:spPr bwMode="auto">
            <a:xfrm>
              <a:off x="5631128" y="4526153"/>
              <a:ext cx="0" cy="59428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7" name="Line 54"/>
            <p:cNvSpPr>
              <a:spLocks noChangeShapeType="1"/>
            </p:cNvSpPr>
            <p:nvPr/>
          </p:nvSpPr>
          <p:spPr bwMode="auto">
            <a:xfrm flipH="1">
              <a:off x="2842034" y="5120439"/>
              <a:ext cx="278909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8" name="Line 55"/>
            <p:cNvSpPr>
              <a:spLocks noChangeShapeType="1"/>
            </p:cNvSpPr>
            <p:nvPr/>
          </p:nvSpPr>
          <p:spPr bwMode="auto">
            <a:xfrm>
              <a:off x="2842034" y="5120439"/>
              <a:ext cx="0" cy="9600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9" name="Line 56"/>
            <p:cNvSpPr>
              <a:spLocks noChangeShapeType="1"/>
            </p:cNvSpPr>
            <p:nvPr/>
          </p:nvSpPr>
          <p:spPr bwMode="auto">
            <a:xfrm>
              <a:off x="2613419" y="3520439"/>
              <a:ext cx="502952"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6670" name="Line 57"/>
            <p:cNvSpPr>
              <a:spLocks noChangeShapeType="1"/>
            </p:cNvSpPr>
            <p:nvPr/>
          </p:nvSpPr>
          <p:spPr bwMode="auto">
            <a:xfrm>
              <a:off x="2842034" y="6080439"/>
              <a:ext cx="502952"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6671" name="Line 58"/>
            <p:cNvSpPr>
              <a:spLocks noChangeShapeType="1"/>
            </p:cNvSpPr>
            <p:nvPr/>
          </p:nvSpPr>
          <p:spPr bwMode="auto">
            <a:xfrm>
              <a:off x="4259442" y="6080439"/>
              <a:ext cx="228614"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6672" name="Line 59"/>
            <p:cNvSpPr>
              <a:spLocks noChangeShapeType="1"/>
            </p:cNvSpPr>
            <p:nvPr/>
          </p:nvSpPr>
          <p:spPr bwMode="auto">
            <a:xfrm>
              <a:off x="5402514" y="6080439"/>
              <a:ext cx="228614"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6673" name="Text Box 60"/>
            <p:cNvSpPr txBox="1">
              <a:spLocks noChangeArrowheads="1"/>
            </p:cNvSpPr>
            <p:nvPr/>
          </p:nvSpPr>
          <p:spPr bwMode="auto">
            <a:xfrm>
              <a:off x="1698962" y="3950280"/>
              <a:ext cx="1005903" cy="3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ea typeface="MS PGothic" panose="020B0600070205080204" pitchFamily="34" charset="-128"/>
                </a:rPr>
                <a:t>ATE digital</a:t>
              </a:r>
            </a:p>
          </p:txBody>
        </p:sp>
        <p:sp>
          <p:nvSpPr>
            <p:cNvPr id="26674" name="Freeform 62"/>
            <p:cNvSpPr>
              <a:spLocks/>
            </p:cNvSpPr>
            <p:nvPr/>
          </p:nvSpPr>
          <p:spPr bwMode="auto">
            <a:xfrm>
              <a:off x="5493960" y="1600438"/>
              <a:ext cx="46428" cy="228807"/>
            </a:xfrm>
            <a:custGeom>
              <a:avLst/>
              <a:gdLst>
                <a:gd name="T0" fmla="*/ 0 w 1800"/>
                <a:gd name="T1" fmla="*/ 1506293845 h 2820"/>
                <a:gd name="T2" fmla="*/ 3740962 w 1800"/>
                <a:gd name="T3" fmla="*/ 1209843463 h 2820"/>
                <a:gd name="T4" fmla="*/ 7722086 w 1800"/>
                <a:gd name="T5" fmla="*/ 925144268 h 2820"/>
                <a:gd name="T6" fmla="*/ 11583476 w 1800"/>
                <a:gd name="T7" fmla="*/ 668752962 h 2820"/>
                <a:gd name="T8" fmla="*/ 15444171 w 1800"/>
                <a:gd name="T9" fmla="*/ 440669625 h 2820"/>
                <a:gd name="T10" fmla="*/ 19562360 w 1800"/>
                <a:gd name="T11" fmla="*/ 252118782 h 2820"/>
                <a:gd name="T12" fmla="*/ 23166282 w 1800"/>
                <a:gd name="T13" fmla="*/ 123923088 h 2820"/>
                <a:gd name="T14" fmla="*/ 27027648 w 1800"/>
                <a:gd name="T15" fmla="*/ 27774736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75" name="Freeform 63"/>
            <p:cNvSpPr>
              <a:spLocks/>
            </p:cNvSpPr>
            <p:nvPr/>
          </p:nvSpPr>
          <p:spPr bwMode="auto">
            <a:xfrm flipH="1">
              <a:off x="5537707" y="1601850"/>
              <a:ext cx="46428" cy="227395"/>
            </a:xfrm>
            <a:custGeom>
              <a:avLst/>
              <a:gdLst>
                <a:gd name="T0" fmla="*/ 0 w 1800"/>
                <a:gd name="T1" fmla="*/ 1478578977 h 2820"/>
                <a:gd name="T2" fmla="*/ 3740962 w 1800"/>
                <a:gd name="T3" fmla="*/ 1187583773 h 2820"/>
                <a:gd name="T4" fmla="*/ 7722086 w 1800"/>
                <a:gd name="T5" fmla="*/ 908117092 h 2820"/>
                <a:gd name="T6" fmla="*/ 11583476 w 1800"/>
                <a:gd name="T7" fmla="*/ 656447595 h 2820"/>
                <a:gd name="T8" fmla="*/ 15444171 w 1800"/>
                <a:gd name="T9" fmla="*/ 432562139 h 2820"/>
                <a:gd name="T10" fmla="*/ 19562360 w 1800"/>
                <a:gd name="T11" fmla="*/ 247475591 h 2820"/>
                <a:gd name="T12" fmla="*/ 23166282 w 1800"/>
                <a:gd name="T13" fmla="*/ 121644068 h 2820"/>
                <a:gd name="T14" fmla="*/ 27027648 w 1800"/>
                <a:gd name="T15" fmla="*/ 27263935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76" name="Freeform 64"/>
            <p:cNvSpPr>
              <a:spLocks/>
            </p:cNvSpPr>
            <p:nvPr/>
          </p:nvSpPr>
          <p:spPr bwMode="auto">
            <a:xfrm rot="10800000">
              <a:off x="5630423" y="1828774"/>
              <a:ext cx="46428" cy="228807"/>
            </a:xfrm>
            <a:custGeom>
              <a:avLst/>
              <a:gdLst>
                <a:gd name="T0" fmla="*/ 0 w 1800"/>
                <a:gd name="T1" fmla="*/ 1506293845 h 2820"/>
                <a:gd name="T2" fmla="*/ 3740962 w 1800"/>
                <a:gd name="T3" fmla="*/ 1209843463 h 2820"/>
                <a:gd name="T4" fmla="*/ 7722086 w 1800"/>
                <a:gd name="T5" fmla="*/ 925144268 h 2820"/>
                <a:gd name="T6" fmla="*/ 11583476 w 1800"/>
                <a:gd name="T7" fmla="*/ 668752962 h 2820"/>
                <a:gd name="T8" fmla="*/ 15444171 w 1800"/>
                <a:gd name="T9" fmla="*/ 440669625 h 2820"/>
                <a:gd name="T10" fmla="*/ 19562360 w 1800"/>
                <a:gd name="T11" fmla="*/ 252118782 h 2820"/>
                <a:gd name="T12" fmla="*/ 23166282 w 1800"/>
                <a:gd name="T13" fmla="*/ 123923088 h 2820"/>
                <a:gd name="T14" fmla="*/ 27027648 w 1800"/>
                <a:gd name="T15" fmla="*/ 27774736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77" name="Freeform 65"/>
            <p:cNvSpPr>
              <a:spLocks/>
            </p:cNvSpPr>
            <p:nvPr/>
          </p:nvSpPr>
          <p:spPr bwMode="auto">
            <a:xfrm rot="10800000" flipH="1">
              <a:off x="5584135" y="1830657"/>
              <a:ext cx="46287" cy="226924"/>
            </a:xfrm>
            <a:custGeom>
              <a:avLst/>
              <a:gdLst>
                <a:gd name="T0" fmla="*/ 0 w 1800"/>
                <a:gd name="T1" fmla="*/ 1469410312 h 2820"/>
                <a:gd name="T2" fmla="*/ 3707023 w 1800"/>
                <a:gd name="T3" fmla="*/ 1180215067 h 2820"/>
                <a:gd name="T4" fmla="*/ 7652115 w 1800"/>
                <a:gd name="T5" fmla="*/ 902487692 h 2820"/>
                <a:gd name="T6" fmla="*/ 11478173 w 1800"/>
                <a:gd name="T7" fmla="*/ 652377692 h 2820"/>
                <a:gd name="T8" fmla="*/ 15304231 w 1800"/>
                <a:gd name="T9" fmla="*/ 429878469 h 2820"/>
                <a:gd name="T10" fmla="*/ 19384867 w 1800"/>
                <a:gd name="T11" fmla="*/ 245946427 h 2820"/>
                <a:gd name="T12" fmla="*/ 22955678 w 1800"/>
                <a:gd name="T13" fmla="*/ 120888128 h 2820"/>
                <a:gd name="T14" fmla="*/ 26781735 w 1800"/>
                <a:gd name="T15" fmla="*/ 27092794 h 2820"/>
                <a:gd name="T16" fmla="*/ 30607793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78" name="Freeform 67"/>
            <p:cNvSpPr>
              <a:spLocks/>
            </p:cNvSpPr>
            <p:nvPr/>
          </p:nvSpPr>
          <p:spPr bwMode="auto">
            <a:xfrm>
              <a:off x="2933479" y="1417581"/>
              <a:ext cx="46428" cy="228807"/>
            </a:xfrm>
            <a:custGeom>
              <a:avLst/>
              <a:gdLst>
                <a:gd name="T0" fmla="*/ 0 w 1800"/>
                <a:gd name="T1" fmla="*/ 1506293845 h 2820"/>
                <a:gd name="T2" fmla="*/ 3740962 w 1800"/>
                <a:gd name="T3" fmla="*/ 1209843463 h 2820"/>
                <a:gd name="T4" fmla="*/ 7722086 w 1800"/>
                <a:gd name="T5" fmla="*/ 925144268 h 2820"/>
                <a:gd name="T6" fmla="*/ 11583476 w 1800"/>
                <a:gd name="T7" fmla="*/ 668752962 h 2820"/>
                <a:gd name="T8" fmla="*/ 15444171 w 1800"/>
                <a:gd name="T9" fmla="*/ 440669625 h 2820"/>
                <a:gd name="T10" fmla="*/ 19562360 w 1800"/>
                <a:gd name="T11" fmla="*/ 252118782 h 2820"/>
                <a:gd name="T12" fmla="*/ 23166282 w 1800"/>
                <a:gd name="T13" fmla="*/ 123923088 h 2820"/>
                <a:gd name="T14" fmla="*/ 27027648 w 1800"/>
                <a:gd name="T15" fmla="*/ 27774736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79" name="Freeform 68"/>
            <p:cNvSpPr>
              <a:spLocks/>
            </p:cNvSpPr>
            <p:nvPr/>
          </p:nvSpPr>
          <p:spPr bwMode="auto">
            <a:xfrm flipH="1">
              <a:off x="2977226" y="1418993"/>
              <a:ext cx="46428" cy="227395"/>
            </a:xfrm>
            <a:custGeom>
              <a:avLst/>
              <a:gdLst>
                <a:gd name="T0" fmla="*/ 0 w 1800"/>
                <a:gd name="T1" fmla="*/ 1478578977 h 2820"/>
                <a:gd name="T2" fmla="*/ 3740962 w 1800"/>
                <a:gd name="T3" fmla="*/ 1187583773 h 2820"/>
                <a:gd name="T4" fmla="*/ 7722086 w 1800"/>
                <a:gd name="T5" fmla="*/ 908117092 h 2820"/>
                <a:gd name="T6" fmla="*/ 11583476 w 1800"/>
                <a:gd name="T7" fmla="*/ 656447595 h 2820"/>
                <a:gd name="T8" fmla="*/ 15444171 w 1800"/>
                <a:gd name="T9" fmla="*/ 432562139 h 2820"/>
                <a:gd name="T10" fmla="*/ 19562360 w 1800"/>
                <a:gd name="T11" fmla="*/ 247475591 h 2820"/>
                <a:gd name="T12" fmla="*/ 23166282 w 1800"/>
                <a:gd name="T13" fmla="*/ 121644068 h 2820"/>
                <a:gd name="T14" fmla="*/ 27027648 w 1800"/>
                <a:gd name="T15" fmla="*/ 27263935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80" name="Freeform 69"/>
            <p:cNvSpPr>
              <a:spLocks/>
            </p:cNvSpPr>
            <p:nvPr/>
          </p:nvSpPr>
          <p:spPr bwMode="auto">
            <a:xfrm rot="10800000">
              <a:off x="3069942" y="1645917"/>
              <a:ext cx="46428" cy="228807"/>
            </a:xfrm>
            <a:custGeom>
              <a:avLst/>
              <a:gdLst>
                <a:gd name="T0" fmla="*/ 0 w 1800"/>
                <a:gd name="T1" fmla="*/ 1506293845 h 2820"/>
                <a:gd name="T2" fmla="*/ 3740962 w 1800"/>
                <a:gd name="T3" fmla="*/ 1209843463 h 2820"/>
                <a:gd name="T4" fmla="*/ 7722086 w 1800"/>
                <a:gd name="T5" fmla="*/ 925144268 h 2820"/>
                <a:gd name="T6" fmla="*/ 11583476 w 1800"/>
                <a:gd name="T7" fmla="*/ 668752962 h 2820"/>
                <a:gd name="T8" fmla="*/ 15444171 w 1800"/>
                <a:gd name="T9" fmla="*/ 440669625 h 2820"/>
                <a:gd name="T10" fmla="*/ 19562360 w 1800"/>
                <a:gd name="T11" fmla="*/ 252118782 h 2820"/>
                <a:gd name="T12" fmla="*/ 23166282 w 1800"/>
                <a:gd name="T13" fmla="*/ 123923088 h 2820"/>
                <a:gd name="T14" fmla="*/ 27027648 w 1800"/>
                <a:gd name="T15" fmla="*/ 27774736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81" name="Freeform 70"/>
            <p:cNvSpPr>
              <a:spLocks/>
            </p:cNvSpPr>
            <p:nvPr/>
          </p:nvSpPr>
          <p:spPr bwMode="auto">
            <a:xfrm rot="10800000" flipH="1">
              <a:off x="3023654" y="1647800"/>
              <a:ext cx="46287" cy="226924"/>
            </a:xfrm>
            <a:custGeom>
              <a:avLst/>
              <a:gdLst>
                <a:gd name="T0" fmla="*/ 0 w 1800"/>
                <a:gd name="T1" fmla="*/ 1469410312 h 2820"/>
                <a:gd name="T2" fmla="*/ 3707023 w 1800"/>
                <a:gd name="T3" fmla="*/ 1180215067 h 2820"/>
                <a:gd name="T4" fmla="*/ 7652115 w 1800"/>
                <a:gd name="T5" fmla="*/ 902487692 h 2820"/>
                <a:gd name="T6" fmla="*/ 11478173 w 1800"/>
                <a:gd name="T7" fmla="*/ 652377692 h 2820"/>
                <a:gd name="T8" fmla="*/ 15304231 w 1800"/>
                <a:gd name="T9" fmla="*/ 429878469 h 2820"/>
                <a:gd name="T10" fmla="*/ 19384867 w 1800"/>
                <a:gd name="T11" fmla="*/ 245946427 h 2820"/>
                <a:gd name="T12" fmla="*/ 22955678 w 1800"/>
                <a:gd name="T13" fmla="*/ 120888128 h 2820"/>
                <a:gd name="T14" fmla="*/ 26781735 w 1800"/>
                <a:gd name="T15" fmla="*/ 27092794 h 2820"/>
                <a:gd name="T16" fmla="*/ 30607793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82" name="Line 72"/>
            <p:cNvSpPr>
              <a:spLocks noChangeShapeType="1"/>
            </p:cNvSpPr>
            <p:nvPr/>
          </p:nvSpPr>
          <p:spPr bwMode="auto">
            <a:xfrm>
              <a:off x="3893660" y="1696731"/>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3" name="Line 73"/>
            <p:cNvSpPr>
              <a:spLocks noChangeShapeType="1"/>
            </p:cNvSpPr>
            <p:nvPr/>
          </p:nvSpPr>
          <p:spPr bwMode="auto">
            <a:xfrm>
              <a:off x="3913115" y="1550834"/>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4" name="Line 74"/>
            <p:cNvSpPr>
              <a:spLocks noChangeShapeType="1"/>
            </p:cNvSpPr>
            <p:nvPr/>
          </p:nvSpPr>
          <p:spPr bwMode="auto">
            <a:xfrm>
              <a:off x="3932571" y="1463296"/>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5" name="Line 75"/>
            <p:cNvSpPr>
              <a:spLocks noChangeShapeType="1"/>
            </p:cNvSpPr>
            <p:nvPr/>
          </p:nvSpPr>
          <p:spPr bwMode="auto">
            <a:xfrm>
              <a:off x="3952026" y="1482749"/>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6" name="Line 76"/>
            <p:cNvSpPr>
              <a:spLocks noChangeShapeType="1"/>
            </p:cNvSpPr>
            <p:nvPr/>
          </p:nvSpPr>
          <p:spPr bwMode="auto">
            <a:xfrm>
              <a:off x="3971481" y="1560560"/>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7" name="Line 77"/>
            <p:cNvSpPr>
              <a:spLocks noChangeShapeType="1"/>
            </p:cNvSpPr>
            <p:nvPr/>
          </p:nvSpPr>
          <p:spPr bwMode="auto">
            <a:xfrm>
              <a:off x="3990936" y="1696731"/>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8" name="Line 78"/>
            <p:cNvSpPr>
              <a:spLocks noChangeShapeType="1"/>
            </p:cNvSpPr>
            <p:nvPr/>
          </p:nvSpPr>
          <p:spPr bwMode="auto">
            <a:xfrm>
              <a:off x="4010392" y="1842627"/>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9" name="Line 79"/>
            <p:cNvSpPr>
              <a:spLocks noChangeShapeType="1"/>
            </p:cNvSpPr>
            <p:nvPr/>
          </p:nvSpPr>
          <p:spPr bwMode="auto">
            <a:xfrm>
              <a:off x="4029847" y="1920439"/>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0" name="Line 80"/>
            <p:cNvSpPr>
              <a:spLocks noChangeShapeType="1"/>
            </p:cNvSpPr>
            <p:nvPr/>
          </p:nvSpPr>
          <p:spPr bwMode="auto">
            <a:xfrm>
              <a:off x="4049302" y="1900986"/>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1" name="Line 81"/>
            <p:cNvSpPr>
              <a:spLocks noChangeShapeType="1"/>
            </p:cNvSpPr>
            <p:nvPr/>
          </p:nvSpPr>
          <p:spPr bwMode="auto">
            <a:xfrm>
              <a:off x="4068757" y="1803722"/>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2" name="Line 82"/>
            <p:cNvSpPr>
              <a:spLocks noChangeShapeType="1"/>
            </p:cNvSpPr>
            <p:nvPr/>
          </p:nvSpPr>
          <p:spPr bwMode="auto">
            <a:xfrm>
              <a:off x="4088213" y="1696731"/>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3" name="Line 83"/>
            <p:cNvSpPr>
              <a:spLocks noChangeShapeType="1"/>
            </p:cNvSpPr>
            <p:nvPr/>
          </p:nvSpPr>
          <p:spPr bwMode="auto">
            <a:xfrm flipV="1">
              <a:off x="3913115" y="1550834"/>
              <a:ext cx="0" cy="14589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4" name="Line 84"/>
            <p:cNvSpPr>
              <a:spLocks noChangeShapeType="1"/>
            </p:cNvSpPr>
            <p:nvPr/>
          </p:nvSpPr>
          <p:spPr bwMode="auto">
            <a:xfrm flipV="1">
              <a:off x="3932571" y="1463296"/>
              <a:ext cx="0" cy="8753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5" name="Line 85"/>
            <p:cNvSpPr>
              <a:spLocks noChangeShapeType="1"/>
            </p:cNvSpPr>
            <p:nvPr/>
          </p:nvSpPr>
          <p:spPr bwMode="auto">
            <a:xfrm>
              <a:off x="3952026" y="1463296"/>
              <a:ext cx="0" cy="1945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6" name="Line 86"/>
            <p:cNvSpPr>
              <a:spLocks noChangeShapeType="1"/>
            </p:cNvSpPr>
            <p:nvPr/>
          </p:nvSpPr>
          <p:spPr bwMode="auto">
            <a:xfrm>
              <a:off x="3971481" y="1482749"/>
              <a:ext cx="0" cy="7781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7" name="Line 87"/>
            <p:cNvSpPr>
              <a:spLocks noChangeShapeType="1"/>
            </p:cNvSpPr>
            <p:nvPr/>
          </p:nvSpPr>
          <p:spPr bwMode="auto">
            <a:xfrm>
              <a:off x="3990936" y="1560560"/>
              <a:ext cx="0" cy="13617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8" name="Line 88"/>
            <p:cNvSpPr>
              <a:spLocks noChangeShapeType="1"/>
            </p:cNvSpPr>
            <p:nvPr/>
          </p:nvSpPr>
          <p:spPr bwMode="auto">
            <a:xfrm>
              <a:off x="4010392" y="1696731"/>
              <a:ext cx="0" cy="14589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9" name="Line 89"/>
            <p:cNvSpPr>
              <a:spLocks noChangeShapeType="1"/>
            </p:cNvSpPr>
            <p:nvPr/>
          </p:nvSpPr>
          <p:spPr bwMode="auto">
            <a:xfrm>
              <a:off x="4029847" y="1842627"/>
              <a:ext cx="0" cy="7781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00" name="Line 90"/>
            <p:cNvSpPr>
              <a:spLocks noChangeShapeType="1"/>
            </p:cNvSpPr>
            <p:nvPr/>
          </p:nvSpPr>
          <p:spPr bwMode="auto">
            <a:xfrm flipV="1">
              <a:off x="4049302" y="1900986"/>
              <a:ext cx="0" cy="1945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01" name="Line 91"/>
            <p:cNvSpPr>
              <a:spLocks noChangeShapeType="1"/>
            </p:cNvSpPr>
            <p:nvPr/>
          </p:nvSpPr>
          <p:spPr bwMode="auto">
            <a:xfrm flipV="1">
              <a:off x="4068757" y="1803722"/>
              <a:ext cx="0" cy="9726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02" name="Line 92"/>
            <p:cNvSpPr>
              <a:spLocks noChangeShapeType="1"/>
            </p:cNvSpPr>
            <p:nvPr/>
          </p:nvSpPr>
          <p:spPr bwMode="auto">
            <a:xfrm flipV="1">
              <a:off x="4088213" y="1696731"/>
              <a:ext cx="0" cy="10699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03" name="Freeform 94"/>
            <p:cNvSpPr>
              <a:spLocks/>
            </p:cNvSpPr>
            <p:nvPr/>
          </p:nvSpPr>
          <p:spPr bwMode="auto">
            <a:xfrm>
              <a:off x="5448237" y="3931867"/>
              <a:ext cx="46428" cy="228807"/>
            </a:xfrm>
            <a:custGeom>
              <a:avLst/>
              <a:gdLst>
                <a:gd name="T0" fmla="*/ 0 w 1800"/>
                <a:gd name="T1" fmla="*/ 1506293845 h 2820"/>
                <a:gd name="T2" fmla="*/ 3740962 w 1800"/>
                <a:gd name="T3" fmla="*/ 1209843463 h 2820"/>
                <a:gd name="T4" fmla="*/ 7722086 w 1800"/>
                <a:gd name="T5" fmla="*/ 925144268 h 2820"/>
                <a:gd name="T6" fmla="*/ 11583476 w 1800"/>
                <a:gd name="T7" fmla="*/ 668752962 h 2820"/>
                <a:gd name="T8" fmla="*/ 15444171 w 1800"/>
                <a:gd name="T9" fmla="*/ 440669625 h 2820"/>
                <a:gd name="T10" fmla="*/ 19562360 w 1800"/>
                <a:gd name="T11" fmla="*/ 252118782 h 2820"/>
                <a:gd name="T12" fmla="*/ 23166282 w 1800"/>
                <a:gd name="T13" fmla="*/ 123923088 h 2820"/>
                <a:gd name="T14" fmla="*/ 27027648 w 1800"/>
                <a:gd name="T15" fmla="*/ 27774736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04" name="Freeform 95"/>
            <p:cNvSpPr>
              <a:spLocks/>
            </p:cNvSpPr>
            <p:nvPr/>
          </p:nvSpPr>
          <p:spPr bwMode="auto">
            <a:xfrm flipH="1">
              <a:off x="5491984" y="3933279"/>
              <a:ext cx="46428" cy="227395"/>
            </a:xfrm>
            <a:custGeom>
              <a:avLst/>
              <a:gdLst>
                <a:gd name="T0" fmla="*/ 0 w 1800"/>
                <a:gd name="T1" fmla="*/ 1478578977 h 2820"/>
                <a:gd name="T2" fmla="*/ 3740962 w 1800"/>
                <a:gd name="T3" fmla="*/ 1187583773 h 2820"/>
                <a:gd name="T4" fmla="*/ 7722086 w 1800"/>
                <a:gd name="T5" fmla="*/ 908117092 h 2820"/>
                <a:gd name="T6" fmla="*/ 11583476 w 1800"/>
                <a:gd name="T7" fmla="*/ 656447595 h 2820"/>
                <a:gd name="T8" fmla="*/ 15444171 w 1800"/>
                <a:gd name="T9" fmla="*/ 432562139 h 2820"/>
                <a:gd name="T10" fmla="*/ 19562360 w 1800"/>
                <a:gd name="T11" fmla="*/ 247475591 h 2820"/>
                <a:gd name="T12" fmla="*/ 23166282 w 1800"/>
                <a:gd name="T13" fmla="*/ 121644068 h 2820"/>
                <a:gd name="T14" fmla="*/ 27027648 w 1800"/>
                <a:gd name="T15" fmla="*/ 27263935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05" name="Freeform 96"/>
            <p:cNvSpPr>
              <a:spLocks/>
            </p:cNvSpPr>
            <p:nvPr/>
          </p:nvSpPr>
          <p:spPr bwMode="auto">
            <a:xfrm rot="10800000">
              <a:off x="5584700" y="4160203"/>
              <a:ext cx="46428" cy="228807"/>
            </a:xfrm>
            <a:custGeom>
              <a:avLst/>
              <a:gdLst>
                <a:gd name="T0" fmla="*/ 0 w 1800"/>
                <a:gd name="T1" fmla="*/ 1506293845 h 2820"/>
                <a:gd name="T2" fmla="*/ 3740962 w 1800"/>
                <a:gd name="T3" fmla="*/ 1209843463 h 2820"/>
                <a:gd name="T4" fmla="*/ 7722086 w 1800"/>
                <a:gd name="T5" fmla="*/ 925144268 h 2820"/>
                <a:gd name="T6" fmla="*/ 11583476 w 1800"/>
                <a:gd name="T7" fmla="*/ 668752962 h 2820"/>
                <a:gd name="T8" fmla="*/ 15444171 w 1800"/>
                <a:gd name="T9" fmla="*/ 440669625 h 2820"/>
                <a:gd name="T10" fmla="*/ 19562360 w 1800"/>
                <a:gd name="T11" fmla="*/ 252118782 h 2820"/>
                <a:gd name="T12" fmla="*/ 23166282 w 1800"/>
                <a:gd name="T13" fmla="*/ 123923088 h 2820"/>
                <a:gd name="T14" fmla="*/ 27027648 w 1800"/>
                <a:gd name="T15" fmla="*/ 27774736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06" name="Freeform 97"/>
            <p:cNvSpPr>
              <a:spLocks/>
            </p:cNvSpPr>
            <p:nvPr/>
          </p:nvSpPr>
          <p:spPr bwMode="auto">
            <a:xfrm rot="10800000" flipH="1">
              <a:off x="5538412" y="4162086"/>
              <a:ext cx="46287" cy="226924"/>
            </a:xfrm>
            <a:custGeom>
              <a:avLst/>
              <a:gdLst>
                <a:gd name="T0" fmla="*/ 0 w 1800"/>
                <a:gd name="T1" fmla="*/ 1469410312 h 2820"/>
                <a:gd name="T2" fmla="*/ 3707023 w 1800"/>
                <a:gd name="T3" fmla="*/ 1180215067 h 2820"/>
                <a:gd name="T4" fmla="*/ 7652115 w 1800"/>
                <a:gd name="T5" fmla="*/ 902487692 h 2820"/>
                <a:gd name="T6" fmla="*/ 11478173 w 1800"/>
                <a:gd name="T7" fmla="*/ 652377692 h 2820"/>
                <a:gd name="T8" fmla="*/ 15304231 w 1800"/>
                <a:gd name="T9" fmla="*/ 429878469 h 2820"/>
                <a:gd name="T10" fmla="*/ 19384867 w 1800"/>
                <a:gd name="T11" fmla="*/ 245946427 h 2820"/>
                <a:gd name="T12" fmla="*/ 22955678 w 1800"/>
                <a:gd name="T13" fmla="*/ 120888128 h 2820"/>
                <a:gd name="T14" fmla="*/ 26781735 w 1800"/>
                <a:gd name="T15" fmla="*/ 27092794 h 2820"/>
                <a:gd name="T16" fmla="*/ 30607793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07" name="Line 99"/>
            <p:cNvSpPr>
              <a:spLocks noChangeShapeType="1"/>
            </p:cNvSpPr>
            <p:nvPr/>
          </p:nvSpPr>
          <p:spPr bwMode="auto">
            <a:xfrm>
              <a:off x="3893660" y="4211017"/>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08" name="Line 100"/>
            <p:cNvSpPr>
              <a:spLocks noChangeShapeType="1"/>
            </p:cNvSpPr>
            <p:nvPr/>
          </p:nvSpPr>
          <p:spPr bwMode="auto">
            <a:xfrm>
              <a:off x="3913115" y="4065120"/>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09" name="Line 101"/>
            <p:cNvSpPr>
              <a:spLocks noChangeShapeType="1"/>
            </p:cNvSpPr>
            <p:nvPr/>
          </p:nvSpPr>
          <p:spPr bwMode="auto">
            <a:xfrm>
              <a:off x="3932571" y="3977582"/>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10" name="Line 102"/>
            <p:cNvSpPr>
              <a:spLocks noChangeShapeType="1"/>
            </p:cNvSpPr>
            <p:nvPr/>
          </p:nvSpPr>
          <p:spPr bwMode="auto">
            <a:xfrm>
              <a:off x="3952026" y="3997035"/>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11" name="Line 103"/>
            <p:cNvSpPr>
              <a:spLocks noChangeShapeType="1"/>
            </p:cNvSpPr>
            <p:nvPr/>
          </p:nvSpPr>
          <p:spPr bwMode="auto">
            <a:xfrm>
              <a:off x="3971481" y="4074846"/>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12" name="Line 104"/>
            <p:cNvSpPr>
              <a:spLocks noChangeShapeType="1"/>
            </p:cNvSpPr>
            <p:nvPr/>
          </p:nvSpPr>
          <p:spPr bwMode="auto">
            <a:xfrm>
              <a:off x="3990936" y="4211017"/>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13" name="Line 105"/>
            <p:cNvSpPr>
              <a:spLocks noChangeShapeType="1"/>
            </p:cNvSpPr>
            <p:nvPr/>
          </p:nvSpPr>
          <p:spPr bwMode="auto">
            <a:xfrm>
              <a:off x="4010392" y="4356913"/>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14" name="Line 106"/>
            <p:cNvSpPr>
              <a:spLocks noChangeShapeType="1"/>
            </p:cNvSpPr>
            <p:nvPr/>
          </p:nvSpPr>
          <p:spPr bwMode="auto">
            <a:xfrm>
              <a:off x="4029847" y="4434725"/>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15" name="Line 107"/>
            <p:cNvSpPr>
              <a:spLocks noChangeShapeType="1"/>
            </p:cNvSpPr>
            <p:nvPr/>
          </p:nvSpPr>
          <p:spPr bwMode="auto">
            <a:xfrm>
              <a:off x="4049302" y="4415272"/>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16" name="Line 108"/>
            <p:cNvSpPr>
              <a:spLocks noChangeShapeType="1"/>
            </p:cNvSpPr>
            <p:nvPr/>
          </p:nvSpPr>
          <p:spPr bwMode="auto">
            <a:xfrm>
              <a:off x="4068757" y="4318008"/>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17" name="Line 109"/>
            <p:cNvSpPr>
              <a:spLocks noChangeShapeType="1"/>
            </p:cNvSpPr>
            <p:nvPr/>
          </p:nvSpPr>
          <p:spPr bwMode="auto">
            <a:xfrm>
              <a:off x="4088213" y="4211017"/>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18" name="Line 110"/>
            <p:cNvSpPr>
              <a:spLocks noChangeShapeType="1"/>
            </p:cNvSpPr>
            <p:nvPr/>
          </p:nvSpPr>
          <p:spPr bwMode="auto">
            <a:xfrm flipV="1">
              <a:off x="3913115" y="4065120"/>
              <a:ext cx="0" cy="14589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19" name="Line 111"/>
            <p:cNvSpPr>
              <a:spLocks noChangeShapeType="1"/>
            </p:cNvSpPr>
            <p:nvPr/>
          </p:nvSpPr>
          <p:spPr bwMode="auto">
            <a:xfrm flipV="1">
              <a:off x="3932571" y="3977582"/>
              <a:ext cx="0" cy="8753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20" name="Line 112"/>
            <p:cNvSpPr>
              <a:spLocks noChangeShapeType="1"/>
            </p:cNvSpPr>
            <p:nvPr/>
          </p:nvSpPr>
          <p:spPr bwMode="auto">
            <a:xfrm>
              <a:off x="3952026" y="3977582"/>
              <a:ext cx="0" cy="1945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21" name="Line 113"/>
            <p:cNvSpPr>
              <a:spLocks noChangeShapeType="1"/>
            </p:cNvSpPr>
            <p:nvPr/>
          </p:nvSpPr>
          <p:spPr bwMode="auto">
            <a:xfrm>
              <a:off x="3971481" y="3997035"/>
              <a:ext cx="0" cy="7781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22" name="Line 114"/>
            <p:cNvSpPr>
              <a:spLocks noChangeShapeType="1"/>
            </p:cNvSpPr>
            <p:nvPr/>
          </p:nvSpPr>
          <p:spPr bwMode="auto">
            <a:xfrm>
              <a:off x="3990936" y="4074846"/>
              <a:ext cx="0" cy="13617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23" name="Line 115"/>
            <p:cNvSpPr>
              <a:spLocks noChangeShapeType="1"/>
            </p:cNvSpPr>
            <p:nvPr/>
          </p:nvSpPr>
          <p:spPr bwMode="auto">
            <a:xfrm>
              <a:off x="4010392" y="4211017"/>
              <a:ext cx="0" cy="14589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24" name="Line 116"/>
            <p:cNvSpPr>
              <a:spLocks noChangeShapeType="1"/>
            </p:cNvSpPr>
            <p:nvPr/>
          </p:nvSpPr>
          <p:spPr bwMode="auto">
            <a:xfrm>
              <a:off x="4029847" y="4356913"/>
              <a:ext cx="0" cy="7781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25" name="Line 117"/>
            <p:cNvSpPr>
              <a:spLocks noChangeShapeType="1"/>
            </p:cNvSpPr>
            <p:nvPr/>
          </p:nvSpPr>
          <p:spPr bwMode="auto">
            <a:xfrm flipV="1">
              <a:off x="4049302" y="4415272"/>
              <a:ext cx="0" cy="1945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26" name="Line 118"/>
            <p:cNvSpPr>
              <a:spLocks noChangeShapeType="1"/>
            </p:cNvSpPr>
            <p:nvPr/>
          </p:nvSpPr>
          <p:spPr bwMode="auto">
            <a:xfrm flipV="1">
              <a:off x="4068757" y="4318008"/>
              <a:ext cx="0" cy="9726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27" name="Line 119"/>
            <p:cNvSpPr>
              <a:spLocks noChangeShapeType="1"/>
            </p:cNvSpPr>
            <p:nvPr/>
          </p:nvSpPr>
          <p:spPr bwMode="auto">
            <a:xfrm flipV="1">
              <a:off x="4088213" y="4211017"/>
              <a:ext cx="0" cy="10699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28" name="Freeform 121"/>
            <p:cNvSpPr>
              <a:spLocks/>
            </p:cNvSpPr>
            <p:nvPr/>
          </p:nvSpPr>
          <p:spPr bwMode="auto">
            <a:xfrm>
              <a:off x="2704865" y="3886153"/>
              <a:ext cx="46428" cy="228807"/>
            </a:xfrm>
            <a:custGeom>
              <a:avLst/>
              <a:gdLst>
                <a:gd name="T0" fmla="*/ 0 w 1800"/>
                <a:gd name="T1" fmla="*/ 1506293845 h 2820"/>
                <a:gd name="T2" fmla="*/ 3740962 w 1800"/>
                <a:gd name="T3" fmla="*/ 1209843463 h 2820"/>
                <a:gd name="T4" fmla="*/ 7722086 w 1800"/>
                <a:gd name="T5" fmla="*/ 925144268 h 2820"/>
                <a:gd name="T6" fmla="*/ 11583476 w 1800"/>
                <a:gd name="T7" fmla="*/ 668752962 h 2820"/>
                <a:gd name="T8" fmla="*/ 15444171 w 1800"/>
                <a:gd name="T9" fmla="*/ 440669625 h 2820"/>
                <a:gd name="T10" fmla="*/ 19562360 w 1800"/>
                <a:gd name="T11" fmla="*/ 252118782 h 2820"/>
                <a:gd name="T12" fmla="*/ 23166282 w 1800"/>
                <a:gd name="T13" fmla="*/ 123923088 h 2820"/>
                <a:gd name="T14" fmla="*/ 27027648 w 1800"/>
                <a:gd name="T15" fmla="*/ 27774736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29" name="Freeform 122"/>
            <p:cNvSpPr>
              <a:spLocks/>
            </p:cNvSpPr>
            <p:nvPr/>
          </p:nvSpPr>
          <p:spPr bwMode="auto">
            <a:xfrm flipH="1">
              <a:off x="2748612" y="3887565"/>
              <a:ext cx="46428" cy="227395"/>
            </a:xfrm>
            <a:custGeom>
              <a:avLst/>
              <a:gdLst>
                <a:gd name="T0" fmla="*/ 0 w 1800"/>
                <a:gd name="T1" fmla="*/ 1478578977 h 2820"/>
                <a:gd name="T2" fmla="*/ 3740962 w 1800"/>
                <a:gd name="T3" fmla="*/ 1187583773 h 2820"/>
                <a:gd name="T4" fmla="*/ 7722086 w 1800"/>
                <a:gd name="T5" fmla="*/ 908117092 h 2820"/>
                <a:gd name="T6" fmla="*/ 11583476 w 1800"/>
                <a:gd name="T7" fmla="*/ 656447595 h 2820"/>
                <a:gd name="T8" fmla="*/ 15444171 w 1800"/>
                <a:gd name="T9" fmla="*/ 432562139 h 2820"/>
                <a:gd name="T10" fmla="*/ 19562360 w 1800"/>
                <a:gd name="T11" fmla="*/ 247475591 h 2820"/>
                <a:gd name="T12" fmla="*/ 23166282 w 1800"/>
                <a:gd name="T13" fmla="*/ 121644068 h 2820"/>
                <a:gd name="T14" fmla="*/ 27027648 w 1800"/>
                <a:gd name="T15" fmla="*/ 27263935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30" name="Freeform 123"/>
            <p:cNvSpPr>
              <a:spLocks/>
            </p:cNvSpPr>
            <p:nvPr/>
          </p:nvSpPr>
          <p:spPr bwMode="auto">
            <a:xfrm rot="10800000">
              <a:off x="2841328" y="4114489"/>
              <a:ext cx="46428" cy="228807"/>
            </a:xfrm>
            <a:custGeom>
              <a:avLst/>
              <a:gdLst>
                <a:gd name="T0" fmla="*/ 0 w 1800"/>
                <a:gd name="T1" fmla="*/ 1506293845 h 2820"/>
                <a:gd name="T2" fmla="*/ 3740962 w 1800"/>
                <a:gd name="T3" fmla="*/ 1209843463 h 2820"/>
                <a:gd name="T4" fmla="*/ 7722086 w 1800"/>
                <a:gd name="T5" fmla="*/ 925144268 h 2820"/>
                <a:gd name="T6" fmla="*/ 11583476 w 1800"/>
                <a:gd name="T7" fmla="*/ 668752962 h 2820"/>
                <a:gd name="T8" fmla="*/ 15444171 w 1800"/>
                <a:gd name="T9" fmla="*/ 440669625 h 2820"/>
                <a:gd name="T10" fmla="*/ 19562360 w 1800"/>
                <a:gd name="T11" fmla="*/ 252118782 h 2820"/>
                <a:gd name="T12" fmla="*/ 23166282 w 1800"/>
                <a:gd name="T13" fmla="*/ 123923088 h 2820"/>
                <a:gd name="T14" fmla="*/ 27027648 w 1800"/>
                <a:gd name="T15" fmla="*/ 27774736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31" name="Freeform 124"/>
            <p:cNvSpPr>
              <a:spLocks/>
            </p:cNvSpPr>
            <p:nvPr/>
          </p:nvSpPr>
          <p:spPr bwMode="auto">
            <a:xfrm rot="10800000" flipH="1">
              <a:off x="2795040" y="4116372"/>
              <a:ext cx="46287" cy="226924"/>
            </a:xfrm>
            <a:custGeom>
              <a:avLst/>
              <a:gdLst>
                <a:gd name="T0" fmla="*/ 0 w 1800"/>
                <a:gd name="T1" fmla="*/ 1469410312 h 2820"/>
                <a:gd name="T2" fmla="*/ 3707023 w 1800"/>
                <a:gd name="T3" fmla="*/ 1180215067 h 2820"/>
                <a:gd name="T4" fmla="*/ 7652115 w 1800"/>
                <a:gd name="T5" fmla="*/ 902487692 h 2820"/>
                <a:gd name="T6" fmla="*/ 11478173 w 1800"/>
                <a:gd name="T7" fmla="*/ 652377692 h 2820"/>
                <a:gd name="T8" fmla="*/ 15304231 w 1800"/>
                <a:gd name="T9" fmla="*/ 429878469 h 2820"/>
                <a:gd name="T10" fmla="*/ 19384867 w 1800"/>
                <a:gd name="T11" fmla="*/ 245946427 h 2820"/>
                <a:gd name="T12" fmla="*/ 22955678 w 1800"/>
                <a:gd name="T13" fmla="*/ 120888128 h 2820"/>
                <a:gd name="T14" fmla="*/ 26781735 w 1800"/>
                <a:gd name="T15" fmla="*/ 27092794 h 2820"/>
                <a:gd name="T16" fmla="*/ 30607793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32" name="Freeform 126"/>
            <p:cNvSpPr>
              <a:spLocks/>
            </p:cNvSpPr>
            <p:nvPr/>
          </p:nvSpPr>
          <p:spPr bwMode="auto">
            <a:xfrm>
              <a:off x="4122274" y="2971867"/>
              <a:ext cx="46428" cy="228807"/>
            </a:xfrm>
            <a:custGeom>
              <a:avLst/>
              <a:gdLst>
                <a:gd name="T0" fmla="*/ 0 w 1800"/>
                <a:gd name="T1" fmla="*/ 1506293845 h 2820"/>
                <a:gd name="T2" fmla="*/ 3740962 w 1800"/>
                <a:gd name="T3" fmla="*/ 1209843463 h 2820"/>
                <a:gd name="T4" fmla="*/ 7722086 w 1800"/>
                <a:gd name="T5" fmla="*/ 925144268 h 2820"/>
                <a:gd name="T6" fmla="*/ 11583476 w 1800"/>
                <a:gd name="T7" fmla="*/ 668752962 h 2820"/>
                <a:gd name="T8" fmla="*/ 15444171 w 1800"/>
                <a:gd name="T9" fmla="*/ 440669625 h 2820"/>
                <a:gd name="T10" fmla="*/ 19562360 w 1800"/>
                <a:gd name="T11" fmla="*/ 252118782 h 2820"/>
                <a:gd name="T12" fmla="*/ 23166282 w 1800"/>
                <a:gd name="T13" fmla="*/ 123923088 h 2820"/>
                <a:gd name="T14" fmla="*/ 27027648 w 1800"/>
                <a:gd name="T15" fmla="*/ 27774736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33" name="Freeform 127"/>
            <p:cNvSpPr>
              <a:spLocks/>
            </p:cNvSpPr>
            <p:nvPr/>
          </p:nvSpPr>
          <p:spPr bwMode="auto">
            <a:xfrm flipH="1">
              <a:off x="4166021" y="2973279"/>
              <a:ext cx="46428" cy="227395"/>
            </a:xfrm>
            <a:custGeom>
              <a:avLst/>
              <a:gdLst>
                <a:gd name="T0" fmla="*/ 0 w 1800"/>
                <a:gd name="T1" fmla="*/ 1478578977 h 2820"/>
                <a:gd name="T2" fmla="*/ 3740962 w 1800"/>
                <a:gd name="T3" fmla="*/ 1187583773 h 2820"/>
                <a:gd name="T4" fmla="*/ 7722086 w 1800"/>
                <a:gd name="T5" fmla="*/ 908117092 h 2820"/>
                <a:gd name="T6" fmla="*/ 11583476 w 1800"/>
                <a:gd name="T7" fmla="*/ 656447595 h 2820"/>
                <a:gd name="T8" fmla="*/ 15444171 w 1800"/>
                <a:gd name="T9" fmla="*/ 432562139 h 2820"/>
                <a:gd name="T10" fmla="*/ 19562360 w 1800"/>
                <a:gd name="T11" fmla="*/ 247475591 h 2820"/>
                <a:gd name="T12" fmla="*/ 23166282 w 1800"/>
                <a:gd name="T13" fmla="*/ 121644068 h 2820"/>
                <a:gd name="T14" fmla="*/ 27027648 w 1800"/>
                <a:gd name="T15" fmla="*/ 27263935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34" name="Freeform 128"/>
            <p:cNvSpPr>
              <a:spLocks/>
            </p:cNvSpPr>
            <p:nvPr/>
          </p:nvSpPr>
          <p:spPr bwMode="auto">
            <a:xfrm rot="10800000">
              <a:off x="4258737" y="3200203"/>
              <a:ext cx="46428" cy="228807"/>
            </a:xfrm>
            <a:custGeom>
              <a:avLst/>
              <a:gdLst>
                <a:gd name="T0" fmla="*/ 0 w 1800"/>
                <a:gd name="T1" fmla="*/ 1506293845 h 2820"/>
                <a:gd name="T2" fmla="*/ 3740962 w 1800"/>
                <a:gd name="T3" fmla="*/ 1209843463 h 2820"/>
                <a:gd name="T4" fmla="*/ 7722086 w 1800"/>
                <a:gd name="T5" fmla="*/ 925144268 h 2820"/>
                <a:gd name="T6" fmla="*/ 11583476 w 1800"/>
                <a:gd name="T7" fmla="*/ 668752962 h 2820"/>
                <a:gd name="T8" fmla="*/ 15444171 w 1800"/>
                <a:gd name="T9" fmla="*/ 440669625 h 2820"/>
                <a:gd name="T10" fmla="*/ 19562360 w 1800"/>
                <a:gd name="T11" fmla="*/ 252118782 h 2820"/>
                <a:gd name="T12" fmla="*/ 23166282 w 1800"/>
                <a:gd name="T13" fmla="*/ 123923088 h 2820"/>
                <a:gd name="T14" fmla="*/ 27027648 w 1800"/>
                <a:gd name="T15" fmla="*/ 27774736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35" name="Freeform 129"/>
            <p:cNvSpPr>
              <a:spLocks/>
            </p:cNvSpPr>
            <p:nvPr/>
          </p:nvSpPr>
          <p:spPr bwMode="auto">
            <a:xfrm rot="10800000" flipH="1">
              <a:off x="4212449" y="3202086"/>
              <a:ext cx="46287" cy="226924"/>
            </a:xfrm>
            <a:custGeom>
              <a:avLst/>
              <a:gdLst>
                <a:gd name="T0" fmla="*/ 0 w 1800"/>
                <a:gd name="T1" fmla="*/ 1469410312 h 2820"/>
                <a:gd name="T2" fmla="*/ 3707023 w 1800"/>
                <a:gd name="T3" fmla="*/ 1180215067 h 2820"/>
                <a:gd name="T4" fmla="*/ 7652115 w 1800"/>
                <a:gd name="T5" fmla="*/ 902487692 h 2820"/>
                <a:gd name="T6" fmla="*/ 11478173 w 1800"/>
                <a:gd name="T7" fmla="*/ 652377692 h 2820"/>
                <a:gd name="T8" fmla="*/ 15304231 w 1800"/>
                <a:gd name="T9" fmla="*/ 429878469 h 2820"/>
                <a:gd name="T10" fmla="*/ 19384867 w 1800"/>
                <a:gd name="T11" fmla="*/ 245946427 h 2820"/>
                <a:gd name="T12" fmla="*/ 22955678 w 1800"/>
                <a:gd name="T13" fmla="*/ 120888128 h 2820"/>
                <a:gd name="T14" fmla="*/ 26781735 w 1800"/>
                <a:gd name="T15" fmla="*/ 27092794 h 2820"/>
                <a:gd name="T16" fmla="*/ 30607793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36" name="Freeform 131"/>
            <p:cNvSpPr>
              <a:spLocks/>
            </p:cNvSpPr>
            <p:nvPr/>
          </p:nvSpPr>
          <p:spPr bwMode="auto">
            <a:xfrm>
              <a:off x="5356791" y="2971867"/>
              <a:ext cx="46428" cy="228807"/>
            </a:xfrm>
            <a:custGeom>
              <a:avLst/>
              <a:gdLst>
                <a:gd name="T0" fmla="*/ 0 w 1800"/>
                <a:gd name="T1" fmla="*/ 1506293845 h 2820"/>
                <a:gd name="T2" fmla="*/ 3740962 w 1800"/>
                <a:gd name="T3" fmla="*/ 1209843463 h 2820"/>
                <a:gd name="T4" fmla="*/ 7722086 w 1800"/>
                <a:gd name="T5" fmla="*/ 925144268 h 2820"/>
                <a:gd name="T6" fmla="*/ 11583476 w 1800"/>
                <a:gd name="T7" fmla="*/ 668752962 h 2820"/>
                <a:gd name="T8" fmla="*/ 15444171 w 1800"/>
                <a:gd name="T9" fmla="*/ 440669625 h 2820"/>
                <a:gd name="T10" fmla="*/ 19562360 w 1800"/>
                <a:gd name="T11" fmla="*/ 252118782 h 2820"/>
                <a:gd name="T12" fmla="*/ 23166282 w 1800"/>
                <a:gd name="T13" fmla="*/ 123923088 h 2820"/>
                <a:gd name="T14" fmla="*/ 27027648 w 1800"/>
                <a:gd name="T15" fmla="*/ 27774736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37" name="Freeform 132"/>
            <p:cNvSpPr>
              <a:spLocks/>
            </p:cNvSpPr>
            <p:nvPr/>
          </p:nvSpPr>
          <p:spPr bwMode="auto">
            <a:xfrm flipH="1">
              <a:off x="5400538" y="2973279"/>
              <a:ext cx="46428" cy="227395"/>
            </a:xfrm>
            <a:custGeom>
              <a:avLst/>
              <a:gdLst>
                <a:gd name="T0" fmla="*/ 0 w 1800"/>
                <a:gd name="T1" fmla="*/ 1478578977 h 2820"/>
                <a:gd name="T2" fmla="*/ 3740962 w 1800"/>
                <a:gd name="T3" fmla="*/ 1187583773 h 2820"/>
                <a:gd name="T4" fmla="*/ 7722086 w 1800"/>
                <a:gd name="T5" fmla="*/ 908117092 h 2820"/>
                <a:gd name="T6" fmla="*/ 11583476 w 1800"/>
                <a:gd name="T7" fmla="*/ 656447595 h 2820"/>
                <a:gd name="T8" fmla="*/ 15444171 w 1800"/>
                <a:gd name="T9" fmla="*/ 432562139 h 2820"/>
                <a:gd name="T10" fmla="*/ 19562360 w 1800"/>
                <a:gd name="T11" fmla="*/ 247475591 h 2820"/>
                <a:gd name="T12" fmla="*/ 23166282 w 1800"/>
                <a:gd name="T13" fmla="*/ 121644068 h 2820"/>
                <a:gd name="T14" fmla="*/ 27027648 w 1800"/>
                <a:gd name="T15" fmla="*/ 27263935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38" name="Freeform 133"/>
            <p:cNvSpPr>
              <a:spLocks/>
            </p:cNvSpPr>
            <p:nvPr/>
          </p:nvSpPr>
          <p:spPr bwMode="auto">
            <a:xfrm rot="10800000">
              <a:off x="5493254" y="3200203"/>
              <a:ext cx="46428" cy="228807"/>
            </a:xfrm>
            <a:custGeom>
              <a:avLst/>
              <a:gdLst>
                <a:gd name="T0" fmla="*/ 0 w 1800"/>
                <a:gd name="T1" fmla="*/ 1506293845 h 2820"/>
                <a:gd name="T2" fmla="*/ 3740962 w 1800"/>
                <a:gd name="T3" fmla="*/ 1209843463 h 2820"/>
                <a:gd name="T4" fmla="*/ 7722086 w 1800"/>
                <a:gd name="T5" fmla="*/ 925144268 h 2820"/>
                <a:gd name="T6" fmla="*/ 11583476 w 1800"/>
                <a:gd name="T7" fmla="*/ 668752962 h 2820"/>
                <a:gd name="T8" fmla="*/ 15444171 w 1800"/>
                <a:gd name="T9" fmla="*/ 440669625 h 2820"/>
                <a:gd name="T10" fmla="*/ 19562360 w 1800"/>
                <a:gd name="T11" fmla="*/ 252118782 h 2820"/>
                <a:gd name="T12" fmla="*/ 23166282 w 1800"/>
                <a:gd name="T13" fmla="*/ 123923088 h 2820"/>
                <a:gd name="T14" fmla="*/ 27027648 w 1800"/>
                <a:gd name="T15" fmla="*/ 27774736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39" name="Freeform 134"/>
            <p:cNvSpPr>
              <a:spLocks/>
            </p:cNvSpPr>
            <p:nvPr/>
          </p:nvSpPr>
          <p:spPr bwMode="auto">
            <a:xfrm rot="10800000" flipH="1">
              <a:off x="5446966" y="3202086"/>
              <a:ext cx="46287" cy="226924"/>
            </a:xfrm>
            <a:custGeom>
              <a:avLst/>
              <a:gdLst>
                <a:gd name="T0" fmla="*/ 0 w 1800"/>
                <a:gd name="T1" fmla="*/ 1469410312 h 2820"/>
                <a:gd name="T2" fmla="*/ 3707023 w 1800"/>
                <a:gd name="T3" fmla="*/ 1180215067 h 2820"/>
                <a:gd name="T4" fmla="*/ 7652115 w 1800"/>
                <a:gd name="T5" fmla="*/ 902487692 h 2820"/>
                <a:gd name="T6" fmla="*/ 11478173 w 1800"/>
                <a:gd name="T7" fmla="*/ 652377692 h 2820"/>
                <a:gd name="T8" fmla="*/ 15304231 w 1800"/>
                <a:gd name="T9" fmla="*/ 429878469 h 2820"/>
                <a:gd name="T10" fmla="*/ 19384867 w 1800"/>
                <a:gd name="T11" fmla="*/ 245946427 h 2820"/>
                <a:gd name="T12" fmla="*/ 22955678 w 1800"/>
                <a:gd name="T13" fmla="*/ 120888128 h 2820"/>
                <a:gd name="T14" fmla="*/ 26781735 w 1800"/>
                <a:gd name="T15" fmla="*/ 27092794 h 2820"/>
                <a:gd name="T16" fmla="*/ 30607793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40" name="Freeform 136"/>
            <p:cNvSpPr>
              <a:spLocks/>
            </p:cNvSpPr>
            <p:nvPr/>
          </p:nvSpPr>
          <p:spPr bwMode="auto">
            <a:xfrm>
              <a:off x="5356791" y="5486153"/>
              <a:ext cx="46428" cy="228807"/>
            </a:xfrm>
            <a:custGeom>
              <a:avLst/>
              <a:gdLst>
                <a:gd name="T0" fmla="*/ 0 w 1800"/>
                <a:gd name="T1" fmla="*/ 1506293845 h 2820"/>
                <a:gd name="T2" fmla="*/ 3740962 w 1800"/>
                <a:gd name="T3" fmla="*/ 1209843463 h 2820"/>
                <a:gd name="T4" fmla="*/ 7722086 w 1800"/>
                <a:gd name="T5" fmla="*/ 925144268 h 2820"/>
                <a:gd name="T6" fmla="*/ 11583476 w 1800"/>
                <a:gd name="T7" fmla="*/ 668752962 h 2820"/>
                <a:gd name="T8" fmla="*/ 15444171 w 1800"/>
                <a:gd name="T9" fmla="*/ 440669625 h 2820"/>
                <a:gd name="T10" fmla="*/ 19562360 w 1800"/>
                <a:gd name="T11" fmla="*/ 252118782 h 2820"/>
                <a:gd name="T12" fmla="*/ 23166282 w 1800"/>
                <a:gd name="T13" fmla="*/ 123923088 h 2820"/>
                <a:gd name="T14" fmla="*/ 27027648 w 1800"/>
                <a:gd name="T15" fmla="*/ 27774736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41" name="Freeform 137"/>
            <p:cNvSpPr>
              <a:spLocks/>
            </p:cNvSpPr>
            <p:nvPr/>
          </p:nvSpPr>
          <p:spPr bwMode="auto">
            <a:xfrm flipH="1">
              <a:off x="5400538" y="5487565"/>
              <a:ext cx="46428" cy="227395"/>
            </a:xfrm>
            <a:custGeom>
              <a:avLst/>
              <a:gdLst>
                <a:gd name="T0" fmla="*/ 0 w 1800"/>
                <a:gd name="T1" fmla="*/ 1478578977 h 2820"/>
                <a:gd name="T2" fmla="*/ 3740962 w 1800"/>
                <a:gd name="T3" fmla="*/ 1187583773 h 2820"/>
                <a:gd name="T4" fmla="*/ 7722086 w 1800"/>
                <a:gd name="T5" fmla="*/ 908117092 h 2820"/>
                <a:gd name="T6" fmla="*/ 11583476 w 1800"/>
                <a:gd name="T7" fmla="*/ 656447595 h 2820"/>
                <a:gd name="T8" fmla="*/ 15444171 w 1800"/>
                <a:gd name="T9" fmla="*/ 432562139 h 2820"/>
                <a:gd name="T10" fmla="*/ 19562360 w 1800"/>
                <a:gd name="T11" fmla="*/ 247475591 h 2820"/>
                <a:gd name="T12" fmla="*/ 23166282 w 1800"/>
                <a:gd name="T13" fmla="*/ 121644068 h 2820"/>
                <a:gd name="T14" fmla="*/ 27027648 w 1800"/>
                <a:gd name="T15" fmla="*/ 27263935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42" name="Freeform 138"/>
            <p:cNvSpPr>
              <a:spLocks/>
            </p:cNvSpPr>
            <p:nvPr/>
          </p:nvSpPr>
          <p:spPr bwMode="auto">
            <a:xfrm rot="10800000">
              <a:off x="5493254" y="5714489"/>
              <a:ext cx="46428" cy="228807"/>
            </a:xfrm>
            <a:custGeom>
              <a:avLst/>
              <a:gdLst>
                <a:gd name="T0" fmla="*/ 0 w 1800"/>
                <a:gd name="T1" fmla="*/ 1506293845 h 2820"/>
                <a:gd name="T2" fmla="*/ 3740962 w 1800"/>
                <a:gd name="T3" fmla="*/ 1209843463 h 2820"/>
                <a:gd name="T4" fmla="*/ 7722086 w 1800"/>
                <a:gd name="T5" fmla="*/ 925144268 h 2820"/>
                <a:gd name="T6" fmla="*/ 11583476 w 1800"/>
                <a:gd name="T7" fmla="*/ 668752962 h 2820"/>
                <a:gd name="T8" fmla="*/ 15444171 w 1800"/>
                <a:gd name="T9" fmla="*/ 440669625 h 2820"/>
                <a:gd name="T10" fmla="*/ 19562360 w 1800"/>
                <a:gd name="T11" fmla="*/ 252118782 h 2820"/>
                <a:gd name="T12" fmla="*/ 23166282 w 1800"/>
                <a:gd name="T13" fmla="*/ 123923088 h 2820"/>
                <a:gd name="T14" fmla="*/ 27027648 w 1800"/>
                <a:gd name="T15" fmla="*/ 27774736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43" name="Freeform 139"/>
            <p:cNvSpPr>
              <a:spLocks/>
            </p:cNvSpPr>
            <p:nvPr/>
          </p:nvSpPr>
          <p:spPr bwMode="auto">
            <a:xfrm rot="10800000" flipH="1">
              <a:off x="5446966" y="5716372"/>
              <a:ext cx="46287" cy="226924"/>
            </a:xfrm>
            <a:custGeom>
              <a:avLst/>
              <a:gdLst>
                <a:gd name="T0" fmla="*/ 0 w 1800"/>
                <a:gd name="T1" fmla="*/ 1469410312 h 2820"/>
                <a:gd name="T2" fmla="*/ 3707023 w 1800"/>
                <a:gd name="T3" fmla="*/ 1180215067 h 2820"/>
                <a:gd name="T4" fmla="*/ 7652115 w 1800"/>
                <a:gd name="T5" fmla="*/ 902487692 h 2820"/>
                <a:gd name="T6" fmla="*/ 11478173 w 1800"/>
                <a:gd name="T7" fmla="*/ 652377692 h 2820"/>
                <a:gd name="T8" fmla="*/ 15304231 w 1800"/>
                <a:gd name="T9" fmla="*/ 429878469 h 2820"/>
                <a:gd name="T10" fmla="*/ 19384867 w 1800"/>
                <a:gd name="T11" fmla="*/ 245946427 h 2820"/>
                <a:gd name="T12" fmla="*/ 22955678 w 1800"/>
                <a:gd name="T13" fmla="*/ 120888128 h 2820"/>
                <a:gd name="T14" fmla="*/ 26781735 w 1800"/>
                <a:gd name="T15" fmla="*/ 27092794 h 2820"/>
                <a:gd name="T16" fmla="*/ 30607793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44" name="Freeform 141"/>
            <p:cNvSpPr>
              <a:spLocks/>
            </p:cNvSpPr>
            <p:nvPr/>
          </p:nvSpPr>
          <p:spPr bwMode="auto">
            <a:xfrm>
              <a:off x="4350888" y="5394725"/>
              <a:ext cx="46428" cy="228807"/>
            </a:xfrm>
            <a:custGeom>
              <a:avLst/>
              <a:gdLst>
                <a:gd name="T0" fmla="*/ 0 w 1800"/>
                <a:gd name="T1" fmla="*/ 1506293845 h 2820"/>
                <a:gd name="T2" fmla="*/ 3740962 w 1800"/>
                <a:gd name="T3" fmla="*/ 1209843463 h 2820"/>
                <a:gd name="T4" fmla="*/ 7722086 w 1800"/>
                <a:gd name="T5" fmla="*/ 925144268 h 2820"/>
                <a:gd name="T6" fmla="*/ 11583476 w 1800"/>
                <a:gd name="T7" fmla="*/ 668752962 h 2820"/>
                <a:gd name="T8" fmla="*/ 15444171 w 1800"/>
                <a:gd name="T9" fmla="*/ 440669625 h 2820"/>
                <a:gd name="T10" fmla="*/ 19562360 w 1800"/>
                <a:gd name="T11" fmla="*/ 252118782 h 2820"/>
                <a:gd name="T12" fmla="*/ 23166282 w 1800"/>
                <a:gd name="T13" fmla="*/ 123923088 h 2820"/>
                <a:gd name="T14" fmla="*/ 27027648 w 1800"/>
                <a:gd name="T15" fmla="*/ 27774736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45" name="Freeform 142"/>
            <p:cNvSpPr>
              <a:spLocks/>
            </p:cNvSpPr>
            <p:nvPr/>
          </p:nvSpPr>
          <p:spPr bwMode="auto">
            <a:xfrm flipH="1">
              <a:off x="4394635" y="5396137"/>
              <a:ext cx="46428" cy="227395"/>
            </a:xfrm>
            <a:custGeom>
              <a:avLst/>
              <a:gdLst>
                <a:gd name="T0" fmla="*/ 0 w 1800"/>
                <a:gd name="T1" fmla="*/ 1478578977 h 2820"/>
                <a:gd name="T2" fmla="*/ 3740962 w 1800"/>
                <a:gd name="T3" fmla="*/ 1187583773 h 2820"/>
                <a:gd name="T4" fmla="*/ 7722086 w 1800"/>
                <a:gd name="T5" fmla="*/ 908117092 h 2820"/>
                <a:gd name="T6" fmla="*/ 11583476 w 1800"/>
                <a:gd name="T7" fmla="*/ 656447595 h 2820"/>
                <a:gd name="T8" fmla="*/ 15444171 w 1800"/>
                <a:gd name="T9" fmla="*/ 432562139 h 2820"/>
                <a:gd name="T10" fmla="*/ 19562360 w 1800"/>
                <a:gd name="T11" fmla="*/ 247475591 h 2820"/>
                <a:gd name="T12" fmla="*/ 23166282 w 1800"/>
                <a:gd name="T13" fmla="*/ 121644068 h 2820"/>
                <a:gd name="T14" fmla="*/ 27027648 w 1800"/>
                <a:gd name="T15" fmla="*/ 27263935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46" name="Freeform 143"/>
            <p:cNvSpPr>
              <a:spLocks/>
            </p:cNvSpPr>
            <p:nvPr/>
          </p:nvSpPr>
          <p:spPr bwMode="auto">
            <a:xfrm rot="10800000">
              <a:off x="4487351" y="5623061"/>
              <a:ext cx="46428" cy="228807"/>
            </a:xfrm>
            <a:custGeom>
              <a:avLst/>
              <a:gdLst>
                <a:gd name="T0" fmla="*/ 0 w 1800"/>
                <a:gd name="T1" fmla="*/ 1506293845 h 2820"/>
                <a:gd name="T2" fmla="*/ 3740962 w 1800"/>
                <a:gd name="T3" fmla="*/ 1209843463 h 2820"/>
                <a:gd name="T4" fmla="*/ 7722086 w 1800"/>
                <a:gd name="T5" fmla="*/ 925144268 h 2820"/>
                <a:gd name="T6" fmla="*/ 11583476 w 1800"/>
                <a:gd name="T7" fmla="*/ 668752962 h 2820"/>
                <a:gd name="T8" fmla="*/ 15444171 w 1800"/>
                <a:gd name="T9" fmla="*/ 440669625 h 2820"/>
                <a:gd name="T10" fmla="*/ 19562360 w 1800"/>
                <a:gd name="T11" fmla="*/ 252118782 h 2820"/>
                <a:gd name="T12" fmla="*/ 23166282 w 1800"/>
                <a:gd name="T13" fmla="*/ 123923088 h 2820"/>
                <a:gd name="T14" fmla="*/ 27027648 w 1800"/>
                <a:gd name="T15" fmla="*/ 27774736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47" name="Freeform 144"/>
            <p:cNvSpPr>
              <a:spLocks/>
            </p:cNvSpPr>
            <p:nvPr/>
          </p:nvSpPr>
          <p:spPr bwMode="auto">
            <a:xfrm rot="10800000" flipH="1">
              <a:off x="4441063" y="5624944"/>
              <a:ext cx="46287" cy="226924"/>
            </a:xfrm>
            <a:custGeom>
              <a:avLst/>
              <a:gdLst>
                <a:gd name="T0" fmla="*/ 0 w 1800"/>
                <a:gd name="T1" fmla="*/ 1469410312 h 2820"/>
                <a:gd name="T2" fmla="*/ 3707023 w 1800"/>
                <a:gd name="T3" fmla="*/ 1180215067 h 2820"/>
                <a:gd name="T4" fmla="*/ 7652115 w 1800"/>
                <a:gd name="T5" fmla="*/ 902487692 h 2820"/>
                <a:gd name="T6" fmla="*/ 11478173 w 1800"/>
                <a:gd name="T7" fmla="*/ 652377692 h 2820"/>
                <a:gd name="T8" fmla="*/ 15304231 w 1800"/>
                <a:gd name="T9" fmla="*/ 429878469 h 2820"/>
                <a:gd name="T10" fmla="*/ 19384867 w 1800"/>
                <a:gd name="T11" fmla="*/ 245946427 h 2820"/>
                <a:gd name="T12" fmla="*/ 22955678 w 1800"/>
                <a:gd name="T13" fmla="*/ 120888128 h 2820"/>
                <a:gd name="T14" fmla="*/ 26781735 w 1800"/>
                <a:gd name="T15" fmla="*/ 27092794 h 2820"/>
                <a:gd name="T16" fmla="*/ 30607793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748" name="Rectangle 145"/>
            <p:cNvSpPr>
              <a:spLocks noChangeArrowheads="1"/>
            </p:cNvSpPr>
            <p:nvPr/>
          </p:nvSpPr>
          <p:spPr bwMode="auto">
            <a:xfrm>
              <a:off x="3070648" y="5303296"/>
              <a:ext cx="3566383" cy="1154921"/>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800">
                <a:latin typeface="Calibri" panose="020F0502020204030204" pitchFamily="34" charset="0"/>
              </a:endParaRPr>
            </a:p>
          </p:txBody>
        </p:sp>
        <p:sp>
          <p:nvSpPr>
            <p:cNvPr id="26749" name="Freeform 146"/>
            <p:cNvSpPr>
              <a:spLocks/>
            </p:cNvSpPr>
            <p:nvPr/>
          </p:nvSpPr>
          <p:spPr bwMode="auto">
            <a:xfrm>
              <a:off x="4259442" y="3337582"/>
              <a:ext cx="896041" cy="365714"/>
            </a:xfrm>
            <a:custGeom>
              <a:avLst/>
              <a:gdLst>
                <a:gd name="T0" fmla="*/ 2147483646 w 1728"/>
                <a:gd name="T1" fmla="*/ 0 h 864"/>
                <a:gd name="T2" fmla="*/ 2147483646 w 1728"/>
                <a:gd name="T3" fmla="*/ 0 h 864"/>
                <a:gd name="T4" fmla="*/ 2147483646 w 1728"/>
                <a:gd name="T5" fmla="*/ 2147483646 h 864"/>
                <a:gd name="T6" fmla="*/ 2147483646 w 1728"/>
                <a:gd name="T7" fmla="*/ 2147483646 h 864"/>
                <a:gd name="T8" fmla="*/ 0 w 1728"/>
                <a:gd name="T9" fmla="*/ 2147483646 h 864"/>
                <a:gd name="T10" fmla="*/ 2147483646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26750" name="Text Box 147"/>
            <p:cNvSpPr txBox="1">
              <a:spLocks noChangeArrowheads="1"/>
            </p:cNvSpPr>
            <p:nvPr/>
          </p:nvSpPr>
          <p:spPr bwMode="auto">
            <a:xfrm>
              <a:off x="4305165" y="3401709"/>
              <a:ext cx="929698" cy="27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ea typeface="MS PGothic" panose="020B0600070205080204" pitchFamily="34" charset="-128"/>
                </a:rPr>
                <a:t>DUT ADC</a:t>
              </a:r>
            </a:p>
          </p:txBody>
        </p:sp>
      </p:grpSp>
      <p:sp>
        <p:nvSpPr>
          <p:cNvPr id="2" name="Rectangle 1"/>
          <p:cNvSpPr/>
          <p:nvPr/>
        </p:nvSpPr>
        <p:spPr>
          <a:xfrm>
            <a:off x="442096" y="133433"/>
            <a:ext cx="8092303" cy="461665"/>
          </a:xfrm>
          <a:prstGeom prst="rect">
            <a:avLst/>
          </a:prstGeom>
        </p:spPr>
        <p:txBody>
          <a:bodyPr wrap="square">
            <a:spAutoFit/>
          </a:bodyPr>
          <a:lstStyle/>
          <a:p>
            <a:pPr lvl="1"/>
            <a:r>
              <a:rPr lang="en-US" altLang="en-US" dirty="0" smtClean="0"/>
              <a:t>Simultaneous DAC and ADC Channel Testing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838200" y="533400"/>
            <a:ext cx="7772400" cy="4572000"/>
          </a:xfrm>
        </p:spPr>
        <p:txBody>
          <a:bodyPr/>
          <a:lstStyle/>
          <a:p>
            <a:r>
              <a:rPr lang="en-US" altLang="en-US" smtClean="0"/>
              <a:t>What are Sampled Channels?</a:t>
            </a:r>
          </a:p>
          <a:p>
            <a:pPr lvl="1"/>
            <a:r>
              <a:rPr lang="en-US" altLang="en-US" smtClean="0"/>
              <a:t>Sampled channels are similar to analog channels in many ways</a:t>
            </a:r>
          </a:p>
          <a:p>
            <a:pPr lvl="2"/>
            <a:r>
              <a:rPr lang="en-US" altLang="en-US" smtClean="0"/>
              <a:t>Sampled channels operate on discrete waveforms rather than continuous ones</a:t>
            </a:r>
          </a:p>
          <a:p>
            <a:pPr lvl="1"/>
            <a:r>
              <a:rPr lang="en-US" altLang="en-US" smtClean="0"/>
              <a:t>Examples of sampled channels include </a:t>
            </a:r>
          </a:p>
          <a:p>
            <a:pPr lvl="2"/>
            <a:r>
              <a:rPr lang="en-US" altLang="en-US" smtClean="0"/>
              <a:t>digital-to-analog converters (DACs)</a:t>
            </a:r>
          </a:p>
          <a:p>
            <a:pPr lvl="2"/>
            <a:r>
              <a:rPr lang="en-US" altLang="en-US" smtClean="0"/>
              <a:t>analog-to-digital converters (ADCs)</a:t>
            </a:r>
          </a:p>
          <a:p>
            <a:pPr lvl="2"/>
            <a:r>
              <a:rPr lang="en-US" altLang="en-US" smtClean="0"/>
              <a:t>switched capacitor filters (SCFs)</a:t>
            </a:r>
          </a:p>
          <a:p>
            <a:pPr lvl="2"/>
            <a:r>
              <a:rPr lang="en-US" altLang="en-US" smtClean="0"/>
              <a:t>sample-and-hold (S/H) amplifiers</a:t>
            </a:r>
          </a:p>
          <a:p>
            <a:pPr lvl="2"/>
            <a:r>
              <a:rPr lang="en-US" altLang="en-US" smtClean="0"/>
              <a:t>comparators</a:t>
            </a:r>
          </a:p>
          <a:p>
            <a:pPr lvl="2"/>
            <a:r>
              <a:rPr lang="en-US" altLang="en-US" smtClean="0"/>
              <a:t>cascaded combinations of these and other circuits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838200" y="533400"/>
            <a:ext cx="7772400" cy="4114800"/>
          </a:xfrm>
        </p:spPr>
        <p:txBody>
          <a:bodyPr/>
          <a:lstStyle/>
          <a:p>
            <a:r>
              <a:rPr lang="en-US" altLang="en-US" dirty="0" smtClean="0"/>
              <a:t>Sampling Considerations</a:t>
            </a:r>
          </a:p>
          <a:p>
            <a:pPr lvl="1"/>
            <a:r>
              <a:rPr lang="en-US" altLang="en-US" dirty="0" smtClean="0"/>
              <a:t>Simultaneous DAC and ADC Channel Testing</a:t>
            </a:r>
          </a:p>
          <a:p>
            <a:pPr lvl="3"/>
            <a:r>
              <a:rPr lang="en-US" altLang="en-US" dirty="0" smtClean="0"/>
              <a:t>The AWG is one sampling system and the digitizer is another.  The third sampling system is formed by the source memory and the DAC channel.  The fourth sampling system consists of the ADC and the capture memory.</a:t>
            </a:r>
          </a:p>
          <a:p>
            <a:pPr lvl="3"/>
            <a:r>
              <a:rPr lang="en-US" altLang="en-US" dirty="0" smtClean="0"/>
              <a:t>Coherence requires that the DAC and source memory must have a Fourier frequency that is compatible with that of the ATE tester’s digitizer.  Also, the ADC and capture memory must have a Fourier frequency that is compatible with the tester’s AWG</a:t>
            </a:r>
          </a:p>
          <a:p>
            <a:pPr lvl="4" algn="just">
              <a:spcBef>
                <a:spcPts val="600"/>
              </a:spcBef>
            </a:pPr>
            <a:r>
              <a:rPr lang="en-US" altLang="en-US" dirty="0" smtClean="0"/>
              <a:t>NAWG </a:t>
            </a:r>
            <a:r>
              <a:rPr lang="en-US" altLang="en-US" dirty="0" err="1" smtClean="0"/>
              <a:t>Ff</a:t>
            </a:r>
            <a:r>
              <a:rPr lang="en-US" altLang="en-US" dirty="0" smtClean="0"/>
              <a:t>  = ADC </a:t>
            </a:r>
            <a:r>
              <a:rPr lang="en-US" altLang="en-US" dirty="0" err="1" smtClean="0"/>
              <a:t>Ff</a:t>
            </a:r>
            <a:endParaRPr lang="en-US" altLang="en-US" dirty="0" smtClean="0"/>
          </a:p>
          <a:p>
            <a:pPr lvl="4" algn="just">
              <a:spcBef>
                <a:spcPts val="600"/>
              </a:spcBef>
            </a:pPr>
            <a:r>
              <a:rPr lang="en-US" altLang="en-US" dirty="0" smtClean="0"/>
              <a:t>Digitizer </a:t>
            </a:r>
            <a:r>
              <a:rPr lang="en-US" altLang="en-US" dirty="0" err="1" smtClean="0"/>
              <a:t>Ff</a:t>
            </a:r>
            <a:r>
              <a:rPr lang="en-US" altLang="en-US" dirty="0" smtClean="0"/>
              <a:t>  = DAC </a:t>
            </a:r>
            <a:r>
              <a:rPr lang="en-US" altLang="en-US" dirty="0" err="1" smtClean="0"/>
              <a:t>Ff</a:t>
            </a:r>
            <a:r>
              <a:rPr lang="en-US" altLang="en-US" dirty="0" smtClean="0"/>
              <a:t> </a:t>
            </a:r>
          </a:p>
          <a:p>
            <a:pPr lvl="4" algn="just">
              <a:spcBef>
                <a:spcPts val="600"/>
              </a:spcBef>
            </a:pPr>
            <a:r>
              <a:rPr lang="en-US" altLang="en-US" dirty="0" err="1" smtClean="0"/>
              <a:t>Ff</a:t>
            </a:r>
            <a:r>
              <a:rPr lang="en-US" altLang="en-US" dirty="0" smtClean="0"/>
              <a:t> = Fourier Freq. = Sampling Rate / # of Samples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838200" y="533400"/>
            <a:ext cx="7772400" cy="4114800"/>
          </a:xfrm>
        </p:spPr>
        <p:txBody>
          <a:bodyPr/>
          <a:lstStyle/>
          <a:p>
            <a:r>
              <a:rPr lang="en-US" altLang="en-US" smtClean="0"/>
              <a:t>Sampling Considerations</a:t>
            </a:r>
          </a:p>
          <a:p>
            <a:pPr lvl="1"/>
            <a:r>
              <a:rPr lang="en-US" altLang="en-US" smtClean="0"/>
              <a:t>Mismatched Fourier Frequencies</a:t>
            </a:r>
          </a:p>
          <a:p>
            <a:pPr lvl="3"/>
            <a:r>
              <a:rPr lang="en-US" altLang="en-US" smtClean="0"/>
              <a:t>ADC and AWG (or a DAC and digitizer) don’t really have to use the same Fourier frequency.  They can be related by a ratio of M over N where M and N are integers.  We simply have to take the difference in Fourier frequency into account when calculating spectral bin numbers</a:t>
            </a:r>
          </a:p>
          <a:p>
            <a:pPr lvl="3"/>
            <a:r>
              <a:rPr lang="en-US" altLang="en-US" smtClean="0"/>
              <a:t>Example:</a:t>
            </a:r>
            <a:endParaRPr lang="en-US" altLang="en-US" sz="1600" smtClean="0"/>
          </a:p>
          <a:p>
            <a:pPr lvl="4" algn="just">
              <a:spcBef>
                <a:spcPts val="600"/>
              </a:spcBef>
            </a:pPr>
            <a:r>
              <a:rPr lang="en-US" altLang="en-US" sz="1600" smtClean="0"/>
              <a:t>DAC Sampling Rate = 8 kHz</a:t>
            </a:r>
          </a:p>
          <a:p>
            <a:pPr lvl="4" algn="just">
              <a:spcBef>
                <a:spcPts val="600"/>
              </a:spcBef>
            </a:pPr>
            <a:r>
              <a:rPr lang="en-US" altLang="en-US" sz="1600" smtClean="0"/>
              <a:t>Number of DAC samples = 512</a:t>
            </a:r>
          </a:p>
          <a:p>
            <a:pPr lvl="4" algn="just">
              <a:spcBef>
                <a:spcPts val="600"/>
              </a:spcBef>
            </a:pPr>
            <a:r>
              <a:rPr lang="en-US" altLang="en-US" sz="1600" smtClean="0"/>
              <a:t>DAC Ff = 8 kHz / 512 = 15.625 Hz</a:t>
            </a:r>
          </a:p>
          <a:p>
            <a:pPr lvl="4" algn="just">
              <a:spcBef>
                <a:spcPts val="600"/>
              </a:spcBef>
            </a:pPr>
            <a:r>
              <a:rPr lang="en-US" altLang="en-US" sz="1600" smtClean="0"/>
              <a:t>Digitizer Sampling Rate = 8 kHz * (3/2) = 12 kHz</a:t>
            </a:r>
          </a:p>
          <a:p>
            <a:pPr lvl="4" algn="just">
              <a:spcBef>
                <a:spcPts val="600"/>
              </a:spcBef>
            </a:pPr>
            <a:r>
              <a:rPr lang="en-US" altLang="en-US" sz="1600" smtClean="0"/>
              <a:t>Number of Digitizer Samples = 512</a:t>
            </a:r>
          </a:p>
          <a:p>
            <a:pPr lvl="4" algn="just">
              <a:spcBef>
                <a:spcPts val="600"/>
              </a:spcBef>
            </a:pPr>
            <a:r>
              <a:rPr lang="en-US" altLang="en-US" sz="1600" smtClean="0"/>
              <a:t>Digitizer Ff = 8 kHz * (3/2) / 512 = 15.625 Hz * (3/2) = 23.4375 Hz</a:t>
            </a:r>
          </a:p>
          <a:p>
            <a:pPr lvl="4" algn="just">
              <a:spcBef>
                <a:spcPts val="600"/>
              </a:spcBef>
            </a:pPr>
            <a:r>
              <a:rPr lang="en-US" altLang="en-US" sz="1600" smtClean="0"/>
              <a:t>so:the DAC channel’s bin number is 3/2 times the digitizer’s bin number because of the 3/2 ratio in Fourier frequencies</a:t>
            </a:r>
          </a:p>
          <a:p>
            <a:pPr lvl="4"/>
            <a:endParaRPr lang="en-US" altLang="en-US" sz="16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algn="ctr"/>
            <a:r>
              <a:rPr lang="en-US" altLang="en-US" smtClean="0"/>
              <a:t>HW</a:t>
            </a:r>
          </a:p>
        </p:txBody>
      </p:sp>
      <p:sp>
        <p:nvSpPr>
          <p:cNvPr id="29699" name="Content Placeholder 2"/>
          <p:cNvSpPr>
            <a:spLocks noGrp="1"/>
          </p:cNvSpPr>
          <p:nvPr>
            <p:ph idx="1"/>
          </p:nvPr>
        </p:nvSpPr>
        <p:spPr>
          <a:xfrm>
            <a:off x="838200" y="1219200"/>
            <a:ext cx="7772400" cy="5257800"/>
          </a:xfrm>
        </p:spPr>
        <p:txBody>
          <a:bodyPr/>
          <a:lstStyle/>
          <a:p>
            <a:r>
              <a:rPr lang="en-US" altLang="en-US" sz="2000" dirty="0" smtClean="0"/>
              <a:t>In the previous example, if coherent sampling is to be achieved, what constraints must be maintained on the input signal frequency? That is, it must be integer multiples of what? </a:t>
            </a:r>
          </a:p>
          <a:p>
            <a:r>
              <a:rPr lang="en-US" altLang="en-US" sz="2000" dirty="0" smtClean="0"/>
              <a:t>What is the maximum number of distinct phases </a:t>
            </a:r>
            <a:r>
              <a:rPr lang="en-US" altLang="en-US" sz="2000" dirty="0"/>
              <a:t>we can get </a:t>
            </a:r>
            <a:r>
              <a:rPr lang="en-US" altLang="en-US" sz="2000" dirty="0" smtClean="0"/>
              <a:t>in the sampled set? </a:t>
            </a:r>
          </a:p>
          <a:p>
            <a:r>
              <a:rPr lang="en-US" altLang="en-US" sz="2000" dirty="0" smtClean="0"/>
              <a:t>If the minimum number of periods in a data record must be &gt;= 5 and &lt;= M/2 – 5, and if we don’t want to further reduce that max # phases, how many frequency choice do we have?</a:t>
            </a:r>
          </a:p>
          <a:p>
            <a:r>
              <a:rPr lang="en-US" altLang="en-US" sz="2000" dirty="0" smtClean="0"/>
              <a:t>If we do a single tone test and want the first 20 harmonics to be in those frequencies, how does that change our frequency choices?</a:t>
            </a:r>
          </a:p>
          <a:p>
            <a:r>
              <a:rPr lang="en-US" altLang="en-US" sz="2000" dirty="0" smtClean="0"/>
              <a:t>If we want to do 2 tone test, how will our frequency choices change?</a:t>
            </a:r>
          </a:p>
          <a:p>
            <a:r>
              <a:rPr lang="en-US" altLang="en-US" sz="2000" dirty="0" smtClean="0"/>
              <a:t>From this example, what lessons do we learn regarding the DAC frequency, digitizer frequency, #samples for DAC, and #samples for digitizer?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838200" y="990600"/>
            <a:ext cx="7772400" cy="4114800"/>
          </a:xfrm>
        </p:spPr>
        <p:txBody>
          <a:bodyPr/>
          <a:lstStyle/>
          <a:p>
            <a:r>
              <a:rPr lang="en-US" altLang="en-US" smtClean="0"/>
              <a:t>Sampling Considerations</a:t>
            </a:r>
          </a:p>
          <a:p>
            <a:pPr lvl="1"/>
            <a:r>
              <a:rPr lang="en-US" altLang="en-US" smtClean="0"/>
              <a:t>Undersampling</a:t>
            </a:r>
          </a:p>
          <a:p>
            <a:pPr lvl="3"/>
            <a:r>
              <a:rPr lang="en-US" altLang="en-US" smtClean="0"/>
              <a:t>Undersampling is a technique that allows a digitizer or ADC to measure signals beyond the Nyquist frequency. A digitizer sampling at a frequency of Fs has a Nyquist frequency equal to Fs/2.  Any input signal frequency, Ft, which is above the Nyquist frequency will appear as an aliased component somewhere between 0 Hz and the Nyquist frequency</a:t>
            </a:r>
          </a:p>
          <a:p>
            <a:pPr lvl="3"/>
            <a:r>
              <a:rPr lang="en-US" altLang="en-US" smtClean="0"/>
              <a:t>We may remove the filter if we want to allow our digitizer or DUT to collect samples from a signal that includes components above the Nyquist frequency.  This technique is called undersampling</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1746" name="Group 108"/>
          <p:cNvGrpSpPr>
            <a:grpSpLocks/>
          </p:cNvGrpSpPr>
          <p:nvPr/>
        </p:nvGrpSpPr>
        <p:grpSpPr bwMode="auto">
          <a:xfrm>
            <a:off x="609600" y="990600"/>
            <a:ext cx="7843838" cy="2374900"/>
            <a:chOff x="647067" y="2241591"/>
            <a:chExt cx="7844484" cy="2374819"/>
          </a:xfrm>
        </p:grpSpPr>
        <p:sp>
          <p:nvSpPr>
            <p:cNvPr id="31747" name="Text Box 173"/>
            <p:cNvSpPr txBox="1">
              <a:spLocks noChangeArrowheads="1"/>
            </p:cNvSpPr>
            <p:nvPr/>
          </p:nvSpPr>
          <p:spPr bwMode="auto">
            <a:xfrm>
              <a:off x="6300801" y="4305923"/>
              <a:ext cx="21907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i="1" u="sng">
                  <a:latin typeface="Calibri" panose="020F0502020204030204" pitchFamily="34" charset="0"/>
                </a:rPr>
                <a:t>Reconstructed Waveform</a:t>
              </a:r>
            </a:p>
          </p:txBody>
        </p:sp>
        <p:sp>
          <p:nvSpPr>
            <p:cNvPr id="31748" name="Rectangle 3"/>
            <p:cNvSpPr>
              <a:spLocks noChangeArrowheads="1"/>
            </p:cNvSpPr>
            <p:nvPr/>
          </p:nvSpPr>
          <p:spPr bwMode="auto">
            <a:xfrm>
              <a:off x="6583455" y="3785223"/>
              <a:ext cx="15605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i="1"/>
                <a:t>N/F</a:t>
              </a:r>
              <a:r>
                <a:rPr lang="en-US" altLang="en-US" sz="1400" i="1" baseline="-25000"/>
                <a:t>s,eff</a:t>
              </a:r>
              <a:r>
                <a:rPr lang="en-US" altLang="en-US" sz="1400" i="1"/>
                <a:t> = M</a:t>
              </a:r>
              <a:r>
                <a:rPr lang="en-US" altLang="en-US" sz="1400" i="1" baseline="-25000"/>
                <a:t>alias</a:t>
              </a:r>
              <a:r>
                <a:rPr lang="en-US" altLang="en-US" sz="1400" i="1"/>
                <a:t>/f</a:t>
              </a:r>
              <a:r>
                <a:rPr lang="en-US" altLang="en-US" sz="1400" i="1" baseline="-25000"/>
                <a:t>T</a:t>
              </a:r>
              <a:endParaRPr lang="en-US" altLang="en-US" sz="1400" i="1">
                <a:latin typeface="Symbol" panose="05050102010706020507" pitchFamily="18" charset="2"/>
              </a:endParaRPr>
            </a:p>
          </p:txBody>
        </p:sp>
        <p:sp>
          <p:nvSpPr>
            <p:cNvPr id="31749" name="Rectangle 4"/>
            <p:cNvSpPr>
              <a:spLocks noChangeArrowheads="1"/>
            </p:cNvSpPr>
            <p:nvPr/>
          </p:nvSpPr>
          <p:spPr bwMode="auto">
            <a:xfrm>
              <a:off x="6856235" y="2376535"/>
              <a:ext cx="711199"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i="1"/>
                <a:t>1/F</a:t>
              </a:r>
              <a:r>
                <a:rPr lang="en-US" altLang="en-US" sz="1400" i="1" baseline="-25000"/>
                <a:t>s,eff</a:t>
              </a:r>
              <a:endParaRPr lang="en-US" altLang="en-US" sz="1400" i="1">
                <a:latin typeface="Symbol" panose="05050102010706020507" pitchFamily="18" charset="2"/>
              </a:endParaRPr>
            </a:p>
          </p:txBody>
        </p:sp>
        <p:sp>
          <p:nvSpPr>
            <p:cNvPr id="31750" name="Line 238"/>
            <p:cNvSpPr>
              <a:spLocks noChangeShapeType="1"/>
            </p:cNvSpPr>
            <p:nvPr/>
          </p:nvSpPr>
          <p:spPr bwMode="auto">
            <a:xfrm flipH="1">
              <a:off x="7176792" y="2745410"/>
              <a:ext cx="0" cy="2159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51" name="Line 239"/>
            <p:cNvSpPr>
              <a:spLocks noChangeShapeType="1"/>
            </p:cNvSpPr>
            <p:nvPr/>
          </p:nvSpPr>
          <p:spPr bwMode="auto">
            <a:xfrm flipH="1">
              <a:off x="7232354" y="2748585"/>
              <a:ext cx="0" cy="19843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52" name="Line 264"/>
            <p:cNvSpPr>
              <a:spLocks noChangeShapeType="1"/>
            </p:cNvSpPr>
            <p:nvPr/>
          </p:nvSpPr>
          <p:spPr bwMode="auto">
            <a:xfrm flipH="1">
              <a:off x="7462599" y="3254998"/>
              <a:ext cx="0" cy="533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53" name="Line 265"/>
            <p:cNvSpPr>
              <a:spLocks noChangeShapeType="1"/>
            </p:cNvSpPr>
            <p:nvPr/>
          </p:nvSpPr>
          <p:spPr bwMode="auto">
            <a:xfrm flipH="1">
              <a:off x="7003479" y="3254998"/>
              <a:ext cx="0" cy="55245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54" name="Line 266"/>
            <p:cNvSpPr>
              <a:spLocks noChangeShapeType="1"/>
            </p:cNvSpPr>
            <p:nvPr/>
          </p:nvSpPr>
          <p:spPr bwMode="auto">
            <a:xfrm>
              <a:off x="7009563" y="3720135"/>
              <a:ext cx="464131" cy="0"/>
            </a:xfrm>
            <a:prstGeom prst="line">
              <a:avLst/>
            </a:prstGeom>
            <a:noFill/>
            <a:ln w="190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31755" name="Group 10"/>
            <p:cNvGrpSpPr>
              <a:grpSpLocks/>
            </p:cNvGrpSpPr>
            <p:nvPr/>
          </p:nvGrpSpPr>
          <p:grpSpPr bwMode="auto">
            <a:xfrm>
              <a:off x="6978965" y="2990234"/>
              <a:ext cx="471169" cy="574402"/>
              <a:chOff x="7172326" y="3043766"/>
              <a:chExt cx="471169" cy="574402"/>
            </a:xfrm>
          </p:grpSpPr>
          <p:grpSp>
            <p:nvGrpSpPr>
              <p:cNvPr id="31816" name="Group 71"/>
              <p:cNvGrpSpPr>
                <a:grpSpLocks/>
              </p:cNvGrpSpPr>
              <p:nvPr/>
            </p:nvGrpSpPr>
            <p:grpSpPr bwMode="auto">
              <a:xfrm>
                <a:off x="7195644" y="3057780"/>
                <a:ext cx="433627" cy="560388"/>
                <a:chOff x="7195644" y="3057780"/>
                <a:chExt cx="433627" cy="560388"/>
              </a:xfrm>
            </p:grpSpPr>
            <p:sp>
              <p:nvSpPr>
                <p:cNvPr id="31851" name="Freeform 106"/>
                <p:cNvSpPr>
                  <a:spLocks/>
                </p:cNvSpPr>
                <p:nvPr/>
              </p:nvSpPr>
              <p:spPr bwMode="auto">
                <a:xfrm>
                  <a:off x="7195644" y="3057780"/>
                  <a:ext cx="331036" cy="560388"/>
                </a:xfrm>
                <a:custGeom>
                  <a:avLst/>
                  <a:gdLst>
                    <a:gd name="T0" fmla="*/ 357397066 w 1068"/>
                    <a:gd name="T1" fmla="*/ 2147483646 h 546"/>
                    <a:gd name="T2" fmla="*/ 1101782035 w 1068"/>
                    <a:gd name="T3" fmla="*/ 2147483646 h 546"/>
                    <a:gd name="T4" fmla="*/ 1459178792 w 1068"/>
                    <a:gd name="T5" fmla="*/ 2147483646 h 546"/>
                    <a:gd name="T6" fmla="*/ 1816479771 w 1068"/>
                    <a:gd name="T7" fmla="*/ 2147483646 h 546"/>
                    <a:gd name="T8" fmla="*/ 2147483646 w 1068"/>
                    <a:gd name="T9" fmla="*/ 2147483646 h 546"/>
                    <a:gd name="T10" fmla="*/ 2147483646 w 1068"/>
                    <a:gd name="T11" fmla="*/ 2147483646 h 546"/>
                    <a:gd name="T12" fmla="*/ 2147483646 w 1068"/>
                    <a:gd name="T13" fmla="*/ 0 h 546"/>
                    <a:gd name="T14" fmla="*/ 2147483646 w 1068"/>
                    <a:gd name="T15" fmla="*/ 2147483646 h 546"/>
                    <a:gd name="T16" fmla="*/ 2147483646 w 1068"/>
                    <a:gd name="T17" fmla="*/ 2147483646 h 546"/>
                    <a:gd name="T18" fmla="*/ 2147483646 w 1068"/>
                    <a:gd name="T19" fmla="*/ 2147483646 h 546"/>
                    <a:gd name="T20" fmla="*/ 2147483646 w 1068"/>
                    <a:gd name="T21" fmla="*/ 2147483646 h 546"/>
                    <a:gd name="T22" fmla="*/ 2147483646 w 1068"/>
                    <a:gd name="T23" fmla="*/ 2147483646 h 546"/>
                    <a:gd name="T24" fmla="*/ 2147483646 w 1068"/>
                    <a:gd name="T25" fmla="*/ 2147483646 h 546"/>
                    <a:gd name="T26" fmla="*/ 2147483646 w 1068"/>
                    <a:gd name="T27" fmla="*/ 2147483646 h 546"/>
                    <a:gd name="T28" fmla="*/ 2147483646 w 1068"/>
                    <a:gd name="T29" fmla="*/ 2147483646 h 546"/>
                    <a:gd name="T30" fmla="*/ 2147483646 w 1068"/>
                    <a:gd name="T31" fmla="*/ 2147483646 h 546"/>
                    <a:gd name="T32" fmla="*/ 2147483646 w 1068"/>
                    <a:gd name="T33" fmla="*/ 2147483646 h 546"/>
                    <a:gd name="T34" fmla="*/ 2147483646 w 1068"/>
                    <a:gd name="T35" fmla="*/ 2147483646 h 546"/>
                    <a:gd name="T36" fmla="*/ 2147483646 w 1068"/>
                    <a:gd name="T37" fmla="*/ 2147483646 h 546"/>
                    <a:gd name="T38" fmla="*/ 2147483646 w 1068"/>
                    <a:gd name="T39" fmla="*/ 2147483646 h 546"/>
                    <a:gd name="T40" fmla="*/ 2147483646 w 1068"/>
                    <a:gd name="T41" fmla="*/ 2147483646 h 546"/>
                    <a:gd name="T42" fmla="*/ 2147483646 w 1068"/>
                    <a:gd name="T43" fmla="*/ 2147483646 h 546"/>
                    <a:gd name="T44" fmla="*/ 2147483646 w 1068"/>
                    <a:gd name="T45" fmla="*/ 2147483646 h 546"/>
                    <a:gd name="T46" fmla="*/ 2147483646 w 1068"/>
                    <a:gd name="T47" fmla="*/ 2147483646 h 546"/>
                    <a:gd name="T48" fmla="*/ 2147483646 w 1068"/>
                    <a:gd name="T49" fmla="*/ 2147483646 h 546"/>
                    <a:gd name="T50" fmla="*/ 2147483646 w 1068"/>
                    <a:gd name="T51" fmla="*/ 2147483646 h 546"/>
                    <a:gd name="T52" fmla="*/ 2147483646 w 1068"/>
                    <a:gd name="T53" fmla="*/ 2147483646 h 546"/>
                    <a:gd name="T54" fmla="*/ 2147483646 w 1068"/>
                    <a:gd name="T55" fmla="*/ 2147483646 h 546"/>
                    <a:gd name="T56" fmla="*/ 2147483646 w 1068"/>
                    <a:gd name="T57" fmla="*/ 2147483646 h 546"/>
                    <a:gd name="T58" fmla="*/ 2147483646 w 1068"/>
                    <a:gd name="T59" fmla="*/ 2147483646 h 546"/>
                    <a:gd name="T60" fmla="*/ 2147483646 w 1068"/>
                    <a:gd name="T61" fmla="*/ 2147483646 h 546"/>
                    <a:gd name="T62" fmla="*/ 2147483646 w 1068"/>
                    <a:gd name="T63" fmla="*/ 2147483646 h 546"/>
                    <a:gd name="T64" fmla="*/ 2147483646 w 1068"/>
                    <a:gd name="T65" fmla="*/ 2147483646 h 546"/>
                    <a:gd name="T66" fmla="*/ 2147483646 w 1068"/>
                    <a:gd name="T67" fmla="*/ 2147483646 h 546"/>
                    <a:gd name="T68" fmla="*/ 2147483646 w 1068"/>
                    <a:gd name="T69" fmla="*/ 2147483646 h 546"/>
                    <a:gd name="T70" fmla="*/ 2147483646 w 1068"/>
                    <a:gd name="T71" fmla="*/ 2147483646 h 546"/>
                    <a:gd name="T72" fmla="*/ 2147483646 w 1068"/>
                    <a:gd name="T73" fmla="*/ 2147483646 h 546"/>
                    <a:gd name="T74" fmla="*/ 2147483646 w 1068"/>
                    <a:gd name="T75" fmla="*/ 2147483646 h 546"/>
                    <a:gd name="T76" fmla="*/ 2147483646 w 1068"/>
                    <a:gd name="T77" fmla="*/ 2147483646 h 546"/>
                    <a:gd name="T78" fmla="*/ 2147483646 w 1068"/>
                    <a:gd name="T79" fmla="*/ 2147483646 h 546"/>
                    <a:gd name="T80" fmla="*/ 2147483646 w 1068"/>
                    <a:gd name="T81" fmla="*/ 2147483646 h 546"/>
                    <a:gd name="T82" fmla="*/ 2147483646 w 1068"/>
                    <a:gd name="T83" fmla="*/ 2147483646 h 546"/>
                    <a:gd name="T84" fmla="*/ 2147483646 w 1068"/>
                    <a:gd name="T85" fmla="*/ 2147483646 h 546"/>
                    <a:gd name="T86" fmla="*/ 2147483646 w 1068"/>
                    <a:gd name="T87" fmla="*/ 2147483646 h 546"/>
                    <a:gd name="T88" fmla="*/ 2147483646 w 1068"/>
                    <a:gd name="T89" fmla="*/ 2147483646 h 546"/>
                    <a:gd name="T90" fmla="*/ 2147483646 w 1068"/>
                    <a:gd name="T91" fmla="*/ 2147483646 h 546"/>
                    <a:gd name="T92" fmla="*/ 2147483646 w 1068"/>
                    <a:gd name="T93" fmla="*/ 2147483646 h 546"/>
                    <a:gd name="T94" fmla="*/ 2147483646 w 1068"/>
                    <a:gd name="T95" fmla="*/ 2147483646 h 546"/>
                    <a:gd name="T96" fmla="*/ 2147483646 w 1068"/>
                    <a:gd name="T97" fmla="*/ 2147483646 h 546"/>
                    <a:gd name="T98" fmla="*/ 2147483646 w 1068"/>
                    <a:gd name="T99" fmla="*/ 2147483646 h 546"/>
                    <a:gd name="T100" fmla="*/ 2147483646 w 1068"/>
                    <a:gd name="T101" fmla="*/ 2147483646 h 546"/>
                    <a:gd name="T102" fmla="*/ 2147483646 w 1068"/>
                    <a:gd name="T103" fmla="*/ 2147483646 h 546"/>
                    <a:gd name="T104" fmla="*/ 2147483646 w 1068"/>
                    <a:gd name="T105" fmla="*/ 2147483646 h 546"/>
                    <a:gd name="T106" fmla="*/ 2147483646 w 1068"/>
                    <a:gd name="T107" fmla="*/ 2147483646 h 546"/>
                    <a:gd name="T108" fmla="*/ 2147483646 w 1068"/>
                    <a:gd name="T109" fmla="*/ 2147483646 h 546"/>
                    <a:gd name="T110" fmla="*/ 2147483646 w 1068"/>
                    <a:gd name="T111" fmla="*/ 2147483646 h 546"/>
                    <a:gd name="T112" fmla="*/ 2147483646 w 1068"/>
                    <a:gd name="T113" fmla="*/ 2147483646 h 546"/>
                    <a:gd name="T114" fmla="*/ 2147483646 w 1068"/>
                    <a:gd name="T115" fmla="*/ 2147483646 h 546"/>
                    <a:gd name="T116" fmla="*/ 2147483646 w 1068"/>
                    <a:gd name="T117" fmla="*/ 2147483646 h 546"/>
                    <a:gd name="T118" fmla="*/ 2147483646 w 1068"/>
                    <a:gd name="T119" fmla="*/ 2147483646 h 546"/>
                    <a:gd name="T120" fmla="*/ 2147483646 w 1068"/>
                    <a:gd name="T121" fmla="*/ 2147483646 h 546"/>
                    <a:gd name="T122" fmla="*/ 2147483646 w 1068"/>
                    <a:gd name="T123" fmla="*/ 0 h 546"/>
                    <a:gd name="T124" fmla="*/ 2147483646 w 1068"/>
                    <a:gd name="T125" fmla="*/ 2147483646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68"/>
                    <a:gd name="T190" fmla="*/ 0 h 546"/>
                    <a:gd name="T191" fmla="*/ 1068 w 106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68" h="546">
                      <a:moveTo>
                        <a:pt x="0" y="274"/>
                      </a:moveTo>
                      <a:lnTo>
                        <a:pt x="12" y="258"/>
                      </a:lnTo>
                      <a:lnTo>
                        <a:pt x="12" y="242"/>
                      </a:lnTo>
                      <a:lnTo>
                        <a:pt x="12" y="228"/>
                      </a:lnTo>
                      <a:lnTo>
                        <a:pt x="25" y="212"/>
                      </a:lnTo>
                      <a:lnTo>
                        <a:pt x="25" y="199"/>
                      </a:lnTo>
                      <a:lnTo>
                        <a:pt x="25" y="184"/>
                      </a:lnTo>
                      <a:lnTo>
                        <a:pt x="37" y="169"/>
                      </a:lnTo>
                      <a:lnTo>
                        <a:pt x="37" y="157"/>
                      </a:lnTo>
                      <a:lnTo>
                        <a:pt x="37" y="143"/>
                      </a:lnTo>
                      <a:lnTo>
                        <a:pt x="49" y="129"/>
                      </a:lnTo>
                      <a:lnTo>
                        <a:pt x="49" y="116"/>
                      </a:lnTo>
                      <a:lnTo>
                        <a:pt x="49" y="105"/>
                      </a:lnTo>
                      <a:lnTo>
                        <a:pt x="61" y="94"/>
                      </a:lnTo>
                      <a:lnTo>
                        <a:pt x="61" y="82"/>
                      </a:lnTo>
                      <a:lnTo>
                        <a:pt x="61" y="71"/>
                      </a:lnTo>
                      <a:lnTo>
                        <a:pt x="74" y="63"/>
                      </a:lnTo>
                      <a:lnTo>
                        <a:pt x="74" y="52"/>
                      </a:lnTo>
                      <a:lnTo>
                        <a:pt x="74" y="44"/>
                      </a:lnTo>
                      <a:lnTo>
                        <a:pt x="86" y="37"/>
                      </a:lnTo>
                      <a:lnTo>
                        <a:pt x="86" y="30"/>
                      </a:lnTo>
                      <a:lnTo>
                        <a:pt x="86" y="22"/>
                      </a:lnTo>
                      <a:lnTo>
                        <a:pt x="98" y="18"/>
                      </a:lnTo>
                      <a:lnTo>
                        <a:pt x="98" y="12"/>
                      </a:lnTo>
                      <a:lnTo>
                        <a:pt x="98" y="8"/>
                      </a:lnTo>
                      <a:lnTo>
                        <a:pt x="110" y="5"/>
                      </a:lnTo>
                      <a:lnTo>
                        <a:pt x="110" y="2"/>
                      </a:lnTo>
                      <a:lnTo>
                        <a:pt x="123" y="0"/>
                      </a:lnTo>
                      <a:lnTo>
                        <a:pt x="123" y="2"/>
                      </a:lnTo>
                      <a:lnTo>
                        <a:pt x="135" y="3"/>
                      </a:lnTo>
                      <a:lnTo>
                        <a:pt x="135" y="5"/>
                      </a:lnTo>
                      <a:lnTo>
                        <a:pt x="135" y="8"/>
                      </a:lnTo>
                      <a:lnTo>
                        <a:pt x="147" y="12"/>
                      </a:lnTo>
                      <a:lnTo>
                        <a:pt x="147" y="18"/>
                      </a:lnTo>
                      <a:lnTo>
                        <a:pt x="147" y="22"/>
                      </a:lnTo>
                      <a:lnTo>
                        <a:pt x="159" y="30"/>
                      </a:lnTo>
                      <a:lnTo>
                        <a:pt x="159" y="37"/>
                      </a:lnTo>
                      <a:lnTo>
                        <a:pt x="159" y="45"/>
                      </a:lnTo>
                      <a:lnTo>
                        <a:pt x="172" y="54"/>
                      </a:lnTo>
                      <a:lnTo>
                        <a:pt x="172" y="63"/>
                      </a:lnTo>
                      <a:lnTo>
                        <a:pt x="172" y="73"/>
                      </a:lnTo>
                      <a:lnTo>
                        <a:pt x="184" y="83"/>
                      </a:lnTo>
                      <a:lnTo>
                        <a:pt x="184" y="94"/>
                      </a:lnTo>
                      <a:lnTo>
                        <a:pt x="184" y="106"/>
                      </a:lnTo>
                      <a:lnTo>
                        <a:pt x="196" y="118"/>
                      </a:lnTo>
                      <a:lnTo>
                        <a:pt x="196" y="131"/>
                      </a:lnTo>
                      <a:lnTo>
                        <a:pt x="196" y="144"/>
                      </a:lnTo>
                      <a:lnTo>
                        <a:pt x="208" y="157"/>
                      </a:lnTo>
                      <a:lnTo>
                        <a:pt x="208" y="171"/>
                      </a:lnTo>
                      <a:lnTo>
                        <a:pt x="208" y="184"/>
                      </a:lnTo>
                      <a:lnTo>
                        <a:pt x="208" y="200"/>
                      </a:lnTo>
                      <a:lnTo>
                        <a:pt x="221" y="214"/>
                      </a:lnTo>
                      <a:lnTo>
                        <a:pt x="221" y="230"/>
                      </a:lnTo>
                      <a:lnTo>
                        <a:pt x="221" y="244"/>
                      </a:lnTo>
                      <a:lnTo>
                        <a:pt x="233" y="259"/>
                      </a:lnTo>
                      <a:lnTo>
                        <a:pt x="233" y="274"/>
                      </a:lnTo>
                      <a:lnTo>
                        <a:pt x="233" y="289"/>
                      </a:lnTo>
                      <a:lnTo>
                        <a:pt x="245" y="305"/>
                      </a:lnTo>
                      <a:lnTo>
                        <a:pt x="245" y="319"/>
                      </a:lnTo>
                      <a:lnTo>
                        <a:pt x="245" y="334"/>
                      </a:lnTo>
                      <a:lnTo>
                        <a:pt x="258" y="348"/>
                      </a:lnTo>
                      <a:lnTo>
                        <a:pt x="258" y="362"/>
                      </a:lnTo>
                      <a:lnTo>
                        <a:pt x="258" y="376"/>
                      </a:lnTo>
                      <a:lnTo>
                        <a:pt x="270" y="390"/>
                      </a:lnTo>
                      <a:lnTo>
                        <a:pt x="270" y="404"/>
                      </a:lnTo>
                      <a:lnTo>
                        <a:pt x="270" y="416"/>
                      </a:lnTo>
                      <a:lnTo>
                        <a:pt x="282" y="430"/>
                      </a:lnTo>
                      <a:lnTo>
                        <a:pt x="282" y="442"/>
                      </a:lnTo>
                      <a:lnTo>
                        <a:pt x="282" y="453"/>
                      </a:lnTo>
                      <a:lnTo>
                        <a:pt x="294" y="463"/>
                      </a:lnTo>
                      <a:lnTo>
                        <a:pt x="294" y="474"/>
                      </a:lnTo>
                      <a:lnTo>
                        <a:pt x="294" y="484"/>
                      </a:lnTo>
                      <a:lnTo>
                        <a:pt x="307" y="493"/>
                      </a:lnTo>
                      <a:lnTo>
                        <a:pt x="307" y="501"/>
                      </a:lnTo>
                      <a:lnTo>
                        <a:pt x="307" y="510"/>
                      </a:lnTo>
                      <a:lnTo>
                        <a:pt x="319" y="517"/>
                      </a:lnTo>
                      <a:lnTo>
                        <a:pt x="319" y="522"/>
                      </a:lnTo>
                      <a:lnTo>
                        <a:pt x="319" y="530"/>
                      </a:lnTo>
                      <a:lnTo>
                        <a:pt x="331" y="533"/>
                      </a:lnTo>
                      <a:lnTo>
                        <a:pt x="331" y="538"/>
                      </a:lnTo>
                      <a:lnTo>
                        <a:pt x="331" y="540"/>
                      </a:lnTo>
                      <a:lnTo>
                        <a:pt x="343" y="543"/>
                      </a:lnTo>
                      <a:lnTo>
                        <a:pt x="356" y="545"/>
                      </a:lnTo>
                      <a:lnTo>
                        <a:pt x="356" y="543"/>
                      </a:lnTo>
                      <a:lnTo>
                        <a:pt x="356" y="541"/>
                      </a:lnTo>
                      <a:lnTo>
                        <a:pt x="368" y="540"/>
                      </a:lnTo>
                      <a:lnTo>
                        <a:pt x="368" y="537"/>
                      </a:lnTo>
                      <a:lnTo>
                        <a:pt x="368" y="531"/>
                      </a:lnTo>
                      <a:lnTo>
                        <a:pt x="380" y="527"/>
                      </a:lnTo>
                      <a:lnTo>
                        <a:pt x="380" y="521"/>
                      </a:lnTo>
                      <a:lnTo>
                        <a:pt x="380" y="514"/>
                      </a:lnTo>
                      <a:lnTo>
                        <a:pt x="392" y="507"/>
                      </a:lnTo>
                      <a:lnTo>
                        <a:pt x="392" y="500"/>
                      </a:lnTo>
                      <a:lnTo>
                        <a:pt x="392" y="491"/>
                      </a:lnTo>
                      <a:lnTo>
                        <a:pt x="405" y="481"/>
                      </a:lnTo>
                      <a:lnTo>
                        <a:pt x="405" y="472"/>
                      </a:lnTo>
                      <a:lnTo>
                        <a:pt x="405" y="459"/>
                      </a:lnTo>
                      <a:lnTo>
                        <a:pt x="417" y="449"/>
                      </a:lnTo>
                      <a:lnTo>
                        <a:pt x="417" y="437"/>
                      </a:lnTo>
                      <a:lnTo>
                        <a:pt x="417" y="425"/>
                      </a:lnTo>
                      <a:lnTo>
                        <a:pt x="429" y="413"/>
                      </a:lnTo>
                      <a:lnTo>
                        <a:pt x="429" y="399"/>
                      </a:lnTo>
                      <a:lnTo>
                        <a:pt x="429" y="387"/>
                      </a:lnTo>
                      <a:lnTo>
                        <a:pt x="442" y="372"/>
                      </a:lnTo>
                      <a:lnTo>
                        <a:pt x="442" y="359"/>
                      </a:lnTo>
                      <a:lnTo>
                        <a:pt x="442" y="343"/>
                      </a:lnTo>
                      <a:lnTo>
                        <a:pt x="454" y="329"/>
                      </a:lnTo>
                      <a:lnTo>
                        <a:pt x="454" y="313"/>
                      </a:lnTo>
                      <a:lnTo>
                        <a:pt x="454" y="300"/>
                      </a:lnTo>
                      <a:lnTo>
                        <a:pt x="466" y="284"/>
                      </a:lnTo>
                      <a:lnTo>
                        <a:pt x="466" y="270"/>
                      </a:lnTo>
                      <a:lnTo>
                        <a:pt x="466" y="254"/>
                      </a:lnTo>
                      <a:lnTo>
                        <a:pt x="478" y="239"/>
                      </a:lnTo>
                      <a:lnTo>
                        <a:pt x="478" y="225"/>
                      </a:lnTo>
                      <a:lnTo>
                        <a:pt x="478" y="209"/>
                      </a:lnTo>
                      <a:lnTo>
                        <a:pt x="491" y="195"/>
                      </a:lnTo>
                      <a:lnTo>
                        <a:pt x="491" y="181"/>
                      </a:lnTo>
                      <a:lnTo>
                        <a:pt x="491" y="167"/>
                      </a:lnTo>
                      <a:lnTo>
                        <a:pt x="503" y="153"/>
                      </a:lnTo>
                      <a:lnTo>
                        <a:pt x="503" y="139"/>
                      </a:lnTo>
                      <a:lnTo>
                        <a:pt x="503" y="127"/>
                      </a:lnTo>
                      <a:lnTo>
                        <a:pt x="515" y="115"/>
                      </a:lnTo>
                      <a:lnTo>
                        <a:pt x="515" y="103"/>
                      </a:lnTo>
                      <a:lnTo>
                        <a:pt x="515" y="90"/>
                      </a:lnTo>
                      <a:lnTo>
                        <a:pt x="527" y="80"/>
                      </a:lnTo>
                      <a:lnTo>
                        <a:pt x="527" y="70"/>
                      </a:lnTo>
                      <a:lnTo>
                        <a:pt x="527" y="59"/>
                      </a:lnTo>
                      <a:lnTo>
                        <a:pt x="540" y="50"/>
                      </a:lnTo>
                      <a:lnTo>
                        <a:pt x="540" y="41"/>
                      </a:lnTo>
                      <a:lnTo>
                        <a:pt x="540" y="35"/>
                      </a:lnTo>
                      <a:lnTo>
                        <a:pt x="552" y="28"/>
                      </a:lnTo>
                      <a:lnTo>
                        <a:pt x="552" y="21"/>
                      </a:lnTo>
                      <a:lnTo>
                        <a:pt x="552" y="15"/>
                      </a:lnTo>
                      <a:lnTo>
                        <a:pt x="564" y="10"/>
                      </a:lnTo>
                      <a:lnTo>
                        <a:pt x="564" y="7"/>
                      </a:lnTo>
                      <a:lnTo>
                        <a:pt x="564" y="3"/>
                      </a:lnTo>
                      <a:lnTo>
                        <a:pt x="576" y="2"/>
                      </a:lnTo>
                      <a:lnTo>
                        <a:pt x="589" y="0"/>
                      </a:lnTo>
                      <a:lnTo>
                        <a:pt x="589" y="2"/>
                      </a:lnTo>
                      <a:lnTo>
                        <a:pt x="589" y="3"/>
                      </a:lnTo>
                      <a:lnTo>
                        <a:pt x="601" y="5"/>
                      </a:lnTo>
                      <a:lnTo>
                        <a:pt x="601" y="8"/>
                      </a:lnTo>
                      <a:lnTo>
                        <a:pt x="601" y="14"/>
                      </a:lnTo>
                      <a:lnTo>
                        <a:pt x="613" y="19"/>
                      </a:lnTo>
                      <a:lnTo>
                        <a:pt x="613" y="24"/>
                      </a:lnTo>
                      <a:lnTo>
                        <a:pt x="613" y="31"/>
                      </a:lnTo>
                      <a:lnTo>
                        <a:pt x="613" y="38"/>
                      </a:lnTo>
                      <a:lnTo>
                        <a:pt x="625" y="47"/>
                      </a:lnTo>
                      <a:lnTo>
                        <a:pt x="625" y="56"/>
                      </a:lnTo>
                      <a:lnTo>
                        <a:pt x="625" y="64"/>
                      </a:lnTo>
                      <a:lnTo>
                        <a:pt x="638" y="75"/>
                      </a:lnTo>
                      <a:lnTo>
                        <a:pt x="638" y="85"/>
                      </a:lnTo>
                      <a:lnTo>
                        <a:pt x="638" y="97"/>
                      </a:lnTo>
                      <a:lnTo>
                        <a:pt x="650" y="109"/>
                      </a:lnTo>
                      <a:lnTo>
                        <a:pt x="650" y="122"/>
                      </a:lnTo>
                      <a:lnTo>
                        <a:pt x="650" y="134"/>
                      </a:lnTo>
                      <a:lnTo>
                        <a:pt x="662" y="146"/>
                      </a:lnTo>
                      <a:lnTo>
                        <a:pt x="662" y="160"/>
                      </a:lnTo>
                      <a:lnTo>
                        <a:pt x="662" y="174"/>
                      </a:lnTo>
                      <a:lnTo>
                        <a:pt x="675" y="188"/>
                      </a:lnTo>
                      <a:lnTo>
                        <a:pt x="675" y="203"/>
                      </a:lnTo>
                      <a:lnTo>
                        <a:pt x="675" y="218"/>
                      </a:lnTo>
                      <a:lnTo>
                        <a:pt x="687" y="233"/>
                      </a:lnTo>
                      <a:lnTo>
                        <a:pt x="687" y="247"/>
                      </a:lnTo>
                      <a:lnTo>
                        <a:pt x="687" y="263"/>
                      </a:lnTo>
                      <a:lnTo>
                        <a:pt x="699" y="277"/>
                      </a:lnTo>
                      <a:lnTo>
                        <a:pt x="699" y="293"/>
                      </a:lnTo>
                      <a:lnTo>
                        <a:pt x="699" y="308"/>
                      </a:lnTo>
                      <a:lnTo>
                        <a:pt x="711" y="322"/>
                      </a:lnTo>
                      <a:lnTo>
                        <a:pt x="711" y="338"/>
                      </a:lnTo>
                      <a:lnTo>
                        <a:pt x="711" y="352"/>
                      </a:lnTo>
                      <a:lnTo>
                        <a:pt x="724" y="365"/>
                      </a:lnTo>
                      <a:lnTo>
                        <a:pt x="724" y="380"/>
                      </a:lnTo>
                      <a:lnTo>
                        <a:pt x="724" y="394"/>
                      </a:lnTo>
                      <a:lnTo>
                        <a:pt x="736" y="407"/>
                      </a:lnTo>
                      <a:lnTo>
                        <a:pt x="736" y="420"/>
                      </a:lnTo>
                      <a:lnTo>
                        <a:pt x="736" y="432"/>
                      </a:lnTo>
                      <a:lnTo>
                        <a:pt x="748" y="444"/>
                      </a:lnTo>
                      <a:lnTo>
                        <a:pt x="748" y="456"/>
                      </a:lnTo>
                      <a:lnTo>
                        <a:pt x="748" y="466"/>
                      </a:lnTo>
                      <a:lnTo>
                        <a:pt x="760" y="477"/>
                      </a:lnTo>
                      <a:lnTo>
                        <a:pt x="760" y="486"/>
                      </a:lnTo>
                      <a:lnTo>
                        <a:pt x="760" y="495"/>
                      </a:lnTo>
                      <a:lnTo>
                        <a:pt x="773" y="503"/>
                      </a:lnTo>
                      <a:lnTo>
                        <a:pt x="773" y="512"/>
                      </a:lnTo>
                      <a:lnTo>
                        <a:pt x="773" y="519"/>
                      </a:lnTo>
                      <a:lnTo>
                        <a:pt x="785" y="524"/>
                      </a:lnTo>
                      <a:lnTo>
                        <a:pt x="785" y="530"/>
                      </a:lnTo>
                      <a:lnTo>
                        <a:pt x="785" y="534"/>
                      </a:lnTo>
                      <a:lnTo>
                        <a:pt x="797" y="538"/>
                      </a:lnTo>
                      <a:lnTo>
                        <a:pt x="797" y="541"/>
                      </a:lnTo>
                      <a:lnTo>
                        <a:pt x="797" y="543"/>
                      </a:lnTo>
                      <a:lnTo>
                        <a:pt x="809" y="545"/>
                      </a:lnTo>
                      <a:lnTo>
                        <a:pt x="822" y="543"/>
                      </a:lnTo>
                      <a:lnTo>
                        <a:pt x="822" y="541"/>
                      </a:lnTo>
                      <a:lnTo>
                        <a:pt x="822" y="538"/>
                      </a:lnTo>
                      <a:lnTo>
                        <a:pt x="834" y="534"/>
                      </a:lnTo>
                      <a:lnTo>
                        <a:pt x="834" y="531"/>
                      </a:lnTo>
                      <a:lnTo>
                        <a:pt x="834" y="526"/>
                      </a:lnTo>
                      <a:lnTo>
                        <a:pt x="846" y="519"/>
                      </a:lnTo>
                      <a:lnTo>
                        <a:pt x="846" y="514"/>
                      </a:lnTo>
                      <a:lnTo>
                        <a:pt x="846" y="505"/>
                      </a:lnTo>
                      <a:lnTo>
                        <a:pt x="859" y="498"/>
                      </a:lnTo>
                      <a:lnTo>
                        <a:pt x="859" y="488"/>
                      </a:lnTo>
                      <a:lnTo>
                        <a:pt x="859" y="479"/>
                      </a:lnTo>
                      <a:lnTo>
                        <a:pt x="871" y="469"/>
                      </a:lnTo>
                      <a:lnTo>
                        <a:pt x="871" y="458"/>
                      </a:lnTo>
                      <a:lnTo>
                        <a:pt x="871" y="447"/>
                      </a:lnTo>
                      <a:lnTo>
                        <a:pt x="883" y="435"/>
                      </a:lnTo>
                      <a:lnTo>
                        <a:pt x="883" y="423"/>
                      </a:lnTo>
                      <a:lnTo>
                        <a:pt x="883" y="409"/>
                      </a:lnTo>
                      <a:lnTo>
                        <a:pt x="895" y="397"/>
                      </a:lnTo>
                      <a:lnTo>
                        <a:pt x="895" y="383"/>
                      </a:lnTo>
                      <a:lnTo>
                        <a:pt x="895" y="369"/>
                      </a:lnTo>
                      <a:lnTo>
                        <a:pt x="908" y="355"/>
                      </a:lnTo>
                      <a:lnTo>
                        <a:pt x="908" y="339"/>
                      </a:lnTo>
                      <a:lnTo>
                        <a:pt x="908" y="326"/>
                      </a:lnTo>
                      <a:lnTo>
                        <a:pt x="920" y="312"/>
                      </a:lnTo>
                      <a:lnTo>
                        <a:pt x="920" y="296"/>
                      </a:lnTo>
                      <a:lnTo>
                        <a:pt x="920" y="280"/>
                      </a:lnTo>
                      <a:lnTo>
                        <a:pt x="932" y="266"/>
                      </a:lnTo>
                      <a:lnTo>
                        <a:pt x="932" y="251"/>
                      </a:lnTo>
                      <a:lnTo>
                        <a:pt x="932" y="235"/>
                      </a:lnTo>
                      <a:lnTo>
                        <a:pt x="944" y="221"/>
                      </a:lnTo>
                      <a:lnTo>
                        <a:pt x="944" y="206"/>
                      </a:lnTo>
                      <a:lnTo>
                        <a:pt x="944" y="191"/>
                      </a:lnTo>
                      <a:lnTo>
                        <a:pt x="957" y="177"/>
                      </a:lnTo>
                      <a:lnTo>
                        <a:pt x="957" y="164"/>
                      </a:lnTo>
                      <a:lnTo>
                        <a:pt x="957" y="150"/>
                      </a:lnTo>
                      <a:lnTo>
                        <a:pt x="969" y="138"/>
                      </a:lnTo>
                      <a:lnTo>
                        <a:pt x="969" y="124"/>
                      </a:lnTo>
                      <a:lnTo>
                        <a:pt x="969" y="112"/>
                      </a:lnTo>
                      <a:lnTo>
                        <a:pt x="981" y="99"/>
                      </a:lnTo>
                      <a:lnTo>
                        <a:pt x="981" y="89"/>
                      </a:lnTo>
                      <a:lnTo>
                        <a:pt x="981" y="76"/>
                      </a:lnTo>
                      <a:lnTo>
                        <a:pt x="993" y="68"/>
                      </a:lnTo>
                      <a:lnTo>
                        <a:pt x="993" y="57"/>
                      </a:lnTo>
                      <a:lnTo>
                        <a:pt x="993" y="49"/>
                      </a:lnTo>
                      <a:lnTo>
                        <a:pt x="1006" y="40"/>
                      </a:lnTo>
                      <a:lnTo>
                        <a:pt x="1006" y="33"/>
                      </a:lnTo>
                      <a:lnTo>
                        <a:pt x="1006" y="26"/>
                      </a:lnTo>
                      <a:lnTo>
                        <a:pt x="1018" y="21"/>
                      </a:lnTo>
                      <a:lnTo>
                        <a:pt x="1018" y="15"/>
                      </a:lnTo>
                      <a:lnTo>
                        <a:pt x="1018" y="10"/>
                      </a:lnTo>
                      <a:lnTo>
                        <a:pt x="1018" y="7"/>
                      </a:lnTo>
                      <a:lnTo>
                        <a:pt x="1030" y="3"/>
                      </a:lnTo>
                      <a:lnTo>
                        <a:pt x="1030" y="2"/>
                      </a:lnTo>
                      <a:lnTo>
                        <a:pt x="1042" y="0"/>
                      </a:lnTo>
                      <a:lnTo>
                        <a:pt x="1042" y="2"/>
                      </a:lnTo>
                      <a:lnTo>
                        <a:pt x="1055" y="3"/>
                      </a:lnTo>
                      <a:lnTo>
                        <a:pt x="1055" y="7"/>
                      </a:lnTo>
                      <a:lnTo>
                        <a:pt x="1055" y="10"/>
                      </a:lnTo>
                      <a:lnTo>
                        <a:pt x="1067" y="15"/>
                      </a:lnTo>
                      <a:lnTo>
                        <a:pt x="1067" y="21"/>
                      </a:lnTo>
                    </a:path>
                  </a:pathLst>
                </a:custGeom>
                <a:noFill/>
                <a:ln w="12700" cap="rnd" cmpd="sng" algn="ctr">
                  <a:solidFill>
                    <a:schemeClr val="tx1"/>
                  </a:solidFill>
                  <a:prstDash val="sys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852" name="Freeform 107"/>
                <p:cNvSpPr>
                  <a:spLocks/>
                </p:cNvSpPr>
                <p:nvPr/>
              </p:nvSpPr>
              <p:spPr bwMode="auto">
                <a:xfrm>
                  <a:off x="7526365" y="3079335"/>
                  <a:ext cx="102906" cy="537808"/>
                </a:xfrm>
                <a:custGeom>
                  <a:avLst/>
                  <a:gdLst>
                    <a:gd name="T0" fmla="*/ 0 w 332"/>
                    <a:gd name="T1" fmla="*/ 5267234 h 524"/>
                    <a:gd name="T2" fmla="*/ 1152733 w 332"/>
                    <a:gd name="T3" fmla="*/ 20014874 h 524"/>
                    <a:gd name="T4" fmla="*/ 2401863 w 332"/>
                    <a:gd name="T5" fmla="*/ 37922648 h 524"/>
                    <a:gd name="T6" fmla="*/ 2401863 w 332"/>
                    <a:gd name="T7" fmla="*/ 57936496 h 524"/>
                    <a:gd name="T8" fmla="*/ 3554596 w 332"/>
                    <a:gd name="T9" fmla="*/ 82164541 h 524"/>
                    <a:gd name="T10" fmla="*/ 4707640 w 332"/>
                    <a:gd name="T11" fmla="*/ 108499685 h 524"/>
                    <a:gd name="T12" fmla="*/ 4707640 w 332"/>
                    <a:gd name="T13" fmla="*/ 135887865 h 524"/>
                    <a:gd name="T14" fmla="*/ 5860373 w 332"/>
                    <a:gd name="T15" fmla="*/ 164330108 h 524"/>
                    <a:gd name="T16" fmla="*/ 7109503 w 332"/>
                    <a:gd name="T17" fmla="*/ 194878424 h 524"/>
                    <a:gd name="T18" fmla="*/ 7109503 w 332"/>
                    <a:gd name="T19" fmla="*/ 225426739 h 524"/>
                    <a:gd name="T20" fmla="*/ 8262236 w 332"/>
                    <a:gd name="T21" fmla="*/ 258082154 h 524"/>
                    <a:gd name="T22" fmla="*/ 9415279 w 332"/>
                    <a:gd name="T23" fmla="*/ 289684532 h 524"/>
                    <a:gd name="T24" fmla="*/ 9415279 w 332"/>
                    <a:gd name="T25" fmla="*/ 321285883 h 524"/>
                    <a:gd name="T26" fmla="*/ 10664099 w 332"/>
                    <a:gd name="T27" fmla="*/ 351834199 h 524"/>
                    <a:gd name="T28" fmla="*/ 11817142 w 332"/>
                    <a:gd name="T29" fmla="*/ 381329478 h 524"/>
                    <a:gd name="T30" fmla="*/ 11817142 w 332"/>
                    <a:gd name="T31" fmla="*/ 408717658 h 524"/>
                    <a:gd name="T32" fmla="*/ 12969875 w 332"/>
                    <a:gd name="T33" fmla="*/ 436105839 h 524"/>
                    <a:gd name="T34" fmla="*/ 14122919 w 332"/>
                    <a:gd name="T35" fmla="*/ 460333884 h 524"/>
                    <a:gd name="T36" fmla="*/ 14122919 w 332"/>
                    <a:gd name="T37" fmla="*/ 482455856 h 524"/>
                    <a:gd name="T38" fmla="*/ 15371739 w 332"/>
                    <a:gd name="T39" fmla="*/ 502469704 h 524"/>
                    <a:gd name="T40" fmla="*/ 16524782 w 332"/>
                    <a:gd name="T41" fmla="*/ 519324442 h 524"/>
                    <a:gd name="T42" fmla="*/ 16524782 w 332"/>
                    <a:gd name="T43" fmla="*/ 531964983 h 524"/>
                    <a:gd name="T44" fmla="*/ 17677515 w 332"/>
                    <a:gd name="T45" fmla="*/ 540392352 h 524"/>
                    <a:gd name="T46" fmla="*/ 18926645 w 332"/>
                    <a:gd name="T47" fmla="*/ 547766685 h 524"/>
                    <a:gd name="T48" fmla="*/ 20079378 w 332"/>
                    <a:gd name="T49" fmla="*/ 551979857 h 524"/>
                    <a:gd name="T50" fmla="*/ 21232421 w 332"/>
                    <a:gd name="T51" fmla="*/ 547766685 h 524"/>
                    <a:gd name="T52" fmla="*/ 21232421 w 332"/>
                    <a:gd name="T53" fmla="*/ 540392352 h 524"/>
                    <a:gd name="T54" fmla="*/ 22481242 w 332"/>
                    <a:gd name="T55" fmla="*/ 529858910 h 524"/>
                    <a:gd name="T56" fmla="*/ 23634285 w 332"/>
                    <a:gd name="T57" fmla="*/ 517217343 h 524"/>
                    <a:gd name="T58" fmla="*/ 23634285 w 332"/>
                    <a:gd name="T59" fmla="*/ 499309569 h 524"/>
                    <a:gd name="T60" fmla="*/ 24787018 w 332"/>
                    <a:gd name="T61" fmla="*/ 480348757 h 524"/>
                    <a:gd name="T62" fmla="*/ 25940061 w 332"/>
                    <a:gd name="T63" fmla="*/ 458227811 h 524"/>
                    <a:gd name="T64" fmla="*/ 25940061 w 332"/>
                    <a:gd name="T65" fmla="*/ 432945704 h 524"/>
                    <a:gd name="T66" fmla="*/ 27188881 w 332"/>
                    <a:gd name="T67" fmla="*/ 406611586 h 524"/>
                    <a:gd name="T68" fmla="*/ 28341924 w 332"/>
                    <a:gd name="T69" fmla="*/ 378169343 h 524"/>
                    <a:gd name="T70" fmla="*/ 28341924 w 332"/>
                    <a:gd name="T71" fmla="*/ 348674064 h 524"/>
                    <a:gd name="T72" fmla="*/ 29494657 w 332"/>
                    <a:gd name="T73" fmla="*/ 317072712 h 524"/>
                    <a:gd name="T74" fmla="*/ 30743787 w 332"/>
                    <a:gd name="T75" fmla="*/ 286524396 h 524"/>
                    <a:gd name="T76" fmla="*/ 30743787 w 332"/>
                    <a:gd name="T77" fmla="*/ 254922018 h 52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32" h="524">
                      <a:moveTo>
                        <a:pt x="0" y="0"/>
                      </a:moveTo>
                      <a:lnTo>
                        <a:pt x="0" y="5"/>
                      </a:lnTo>
                      <a:cubicBezTo>
                        <a:pt x="4" y="7"/>
                        <a:pt x="8" y="10"/>
                        <a:pt x="12" y="12"/>
                      </a:cubicBezTo>
                      <a:lnTo>
                        <a:pt x="12" y="19"/>
                      </a:lnTo>
                      <a:lnTo>
                        <a:pt x="12" y="28"/>
                      </a:lnTo>
                      <a:cubicBezTo>
                        <a:pt x="16" y="31"/>
                        <a:pt x="21" y="33"/>
                        <a:pt x="25" y="36"/>
                      </a:cubicBezTo>
                      <a:lnTo>
                        <a:pt x="25" y="47"/>
                      </a:lnTo>
                      <a:lnTo>
                        <a:pt x="25" y="55"/>
                      </a:lnTo>
                      <a:cubicBezTo>
                        <a:pt x="29" y="59"/>
                        <a:pt x="33" y="64"/>
                        <a:pt x="37" y="68"/>
                      </a:cubicBezTo>
                      <a:lnTo>
                        <a:pt x="37" y="78"/>
                      </a:lnTo>
                      <a:lnTo>
                        <a:pt x="37" y="91"/>
                      </a:lnTo>
                      <a:lnTo>
                        <a:pt x="49" y="103"/>
                      </a:lnTo>
                      <a:lnTo>
                        <a:pt x="49" y="117"/>
                      </a:lnTo>
                      <a:lnTo>
                        <a:pt x="49" y="129"/>
                      </a:lnTo>
                      <a:cubicBezTo>
                        <a:pt x="53" y="134"/>
                        <a:pt x="57" y="138"/>
                        <a:pt x="61" y="143"/>
                      </a:cubicBezTo>
                      <a:lnTo>
                        <a:pt x="61" y="156"/>
                      </a:lnTo>
                      <a:lnTo>
                        <a:pt x="61" y="170"/>
                      </a:lnTo>
                      <a:cubicBezTo>
                        <a:pt x="65" y="175"/>
                        <a:pt x="70" y="180"/>
                        <a:pt x="74" y="185"/>
                      </a:cubicBezTo>
                      <a:lnTo>
                        <a:pt x="74" y="200"/>
                      </a:lnTo>
                      <a:lnTo>
                        <a:pt x="74" y="214"/>
                      </a:lnTo>
                      <a:cubicBezTo>
                        <a:pt x="78" y="219"/>
                        <a:pt x="82" y="225"/>
                        <a:pt x="86" y="230"/>
                      </a:cubicBezTo>
                      <a:lnTo>
                        <a:pt x="86" y="245"/>
                      </a:lnTo>
                      <a:lnTo>
                        <a:pt x="86" y="259"/>
                      </a:lnTo>
                      <a:cubicBezTo>
                        <a:pt x="90" y="264"/>
                        <a:pt x="94" y="270"/>
                        <a:pt x="98" y="275"/>
                      </a:cubicBezTo>
                      <a:lnTo>
                        <a:pt x="98" y="291"/>
                      </a:lnTo>
                      <a:lnTo>
                        <a:pt x="98" y="305"/>
                      </a:lnTo>
                      <a:lnTo>
                        <a:pt x="111" y="318"/>
                      </a:lnTo>
                      <a:lnTo>
                        <a:pt x="111" y="334"/>
                      </a:lnTo>
                      <a:lnTo>
                        <a:pt x="111" y="348"/>
                      </a:lnTo>
                      <a:cubicBezTo>
                        <a:pt x="115" y="353"/>
                        <a:pt x="119" y="357"/>
                        <a:pt x="123" y="362"/>
                      </a:cubicBezTo>
                      <a:lnTo>
                        <a:pt x="123" y="376"/>
                      </a:lnTo>
                      <a:lnTo>
                        <a:pt x="123" y="388"/>
                      </a:lnTo>
                      <a:cubicBezTo>
                        <a:pt x="127" y="393"/>
                        <a:pt x="131" y="397"/>
                        <a:pt x="135" y="402"/>
                      </a:cubicBezTo>
                      <a:lnTo>
                        <a:pt x="135" y="414"/>
                      </a:lnTo>
                      <a:lnTo>
                        <a:pt x="135" y="426"/>
                      </a:lnTo>
                      <a:cubicBezTo>
                        <a:pt x="139" y="430"/>
                        <a:pt x="143" y="433"/>
                        <a:pt x="147" y="437"/>
                      </a:cubicBezTo>
                      <a:lnTo>
                        <a:pt x="147" y="448"/>
                      </a:lnTo>
                      <a:lnTo>
                        <a:pt x="147" y="458"/>
                      </a:lnTo>
                      <a:cubicBezTo>
                        <a:pt x="151" y="461"/>
                        <a:pt x="156" y="464"/>
                        <a:pt x="160" y="467"/>
                      </a:cubicBezTo>
                      <a:lnTo>
                        <a:pt x="160" y="477"/>
                      </a:lnTo>
                      <a:lnTo>
                        <a:pt x="160" y="484"/>
                      </a:lnTo>
                      <a:lnTo>
                        <a:pt x="172" y="493"/>
                      </a:lnTo>
                      <a:lnTo>
                        <a:pt x="172" y="498"/>
                      </a:lnTo>
                      <a:lnTo>
                        <a:pt x="172" y="505"/>
                      </a:lnTo>
                      <a:cubicBezTo>
                        <a:pt x="176" y="507"/>
                        <a:pt x="180" y="508"/>
                        <a:pt x="184" y="510"/>
                      </a:cubicBezTo>
                      <a:lnTo>
                        <a:pt x="184" y="513"/>
                      </a:lnTo>
                      <a:lnTo>
                        <a:pt x="184" y="517"/>
                      </a:lnTo>
                      <a:cubicBezTo>
                        <a:pt x="188" y="518"/>
                        <a:pt x="193" y="519"/>
                        <a:pt x="197" y="520"/>
                      </a:cubicBezTo>
                      <a:lnTo>
                        <a:pt x="197" y="522"/>
                      </a:lnTo>
                      <a:cubicBezTo>
                        <a:pt x="201" y="523"/>
                        <a:pt x="205" y="523"/>
                        <a:pt x="209" y="524"/>
                      </a:cubicBezTo>
                      <a:lnTo>
                        <a:pt x="209" y="522"/>
                      </a:lnTo>
                      <a:cubicBezTo>
                        <a:pt x="213" y="521"/>
                        <a:pt x="217" y="521"/>
                        <a:pt x="221" y="520"/>
                      </a:cubicBezTo>
                      <a:lnTo>
                        <a:pt x="221" y="517"/>
                      </a:lnTo>
                      <a:lnTo>
                        <a:pt x="221" y="513"/>
                      </a:lnTo>
                      <a:cubicBezTo>
                        <a:pt x="225" y="512"/>
                        <a:pt x="230" y="510"/>
                        <a:pt x="234" y="509"/>
                      </a:cubicBezTo>
                      <a:lnTo>
                        <a:pt x="234" y="503"/>
                      </a:lnTo>
                      <a:lnTo>
                        <a:pt x="234" y="498"/>
                      </a:lnTo>
                      <a:cubicBezTo>
                        <a:pt x="238" y="496"/>
                        <a:pt x="242" y="493"/>
                        <a:pt x="246" y="491"/>
                      </a:cubicBezTo>
                      <a:lnTo>
                        <a:pt x="246" y="482"/>
                      </a:lnTo>
                      <a:lnTo>
                        <a:pt x="246" y="474"/>
                      </a:lnTo>
                      <a:lnTo>
                        <a:pt x="258" y="465"/>
                      </a:lnTo>
                      <a:lnTo>
                        <a:pt x="258" y="456"/>
                      </a:lnTo>
                      <a:lnTo>
                        <a:pt x="258" y="445"/>
                      </a:lnTo>
                      <a:cubicBezTo>
                        <a:pt x="262" y="442"/>
                        <a:pt x="266" y="438"/>
                        <a:pt x="270" y="435"/>
                      </a:cubicBezTo>
                      <a:lnTo>
                        <a:pt x="270" y="423"/>
                      </a:lnTo>
                      <a:lnTo>
                        <a:pt x="270" y="411"/>
                      </a:lnTo>
                      <a:cubicBezTo>
                        <a:pt x="274" y="407"/>
                        <a:pt x="279" y="403"/>
                        <a:pt x="283" y="399"/>
                      </a:cubicBezTo>
                      <a:lnTo>
                        <a:pt x="283" y="386"/>
                      </a:lnTo>
                      <a:lnTo>
                        <a:pt x="283" y="373"/>
                      </a:lnTo>
                      <a:cubicBezTo>
                        <a:pt x="287" y="368"/>
                        <a:pt x="291" y="364"/>
                        <a:pt x="295" y="359"/>
                      </a:cubicBezTo>
                      <a:lnTo>
                        <a:pt x="295" y="344"/>
                      </a:lnTo>
                      <a:lnTo>
                        <a:pt x="295" y="331"/>
                      </a:lnTo>
                      <a:cubicBezTo>
                        <a:pt x="299" y="326"/>
                        <a:pt x="303" y="322"/>
                        <a:pt x="307" y="317"/>
                      </a:cubicBezTo>
                      <a:lnTo>
                        <a:pt x="307" y="301"/>
                      </a:lnTo>
                      <a:lnTo>
                        <a:pt x="307" y="287"/>
                      </a:lnTo>
                      <a:cubicBezTo>
                        <a:pt x="311" y="282"/>
                        <a:pt x="316" y="277"/>
                        <a:pt x="320" y="272"/>
                      </a:cubicBezTo>
                      <a:lnTo>
                        <a:pt x="320" y="256"/>
                      </a:lnTo>
                      <a:lnTo>
                        <a:pt x="320" y="242"/>
                      </a:lnTo>
                      <a:cubicBezTo>
                        <a:pt x="324" y="237"/>
                        <a:pt x="328" y="231"/>
                        <a:pt x="332" y="226"/>
                      </a:cubicBezTo>
                    </a:path>
                  </a:pathLst>
                </a:custGeom>
                <a:noFill/>
                <a:ln w="12700" cap="rnd" cmpd="sng" algn="ctr">
                  <a:solidFill>
                    <a:schemeClr val="tx1"/>
                  </a:solidFill>
                  <a:prstDash val="sys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60" name="Oval 159"/>
              <p:cNvSpPr/>
              <p:nvPr/>
            </p:nvSpPr>
            <p:spPr>
              <a:xfrm>
                <a:off x="7171899" y="3311088"/>
                <a:ext cx="46042"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61" name="Oval 160"/>
              <p:cNvSpPr/>
              <p:nvPr/>
            </p:nvSpPr>
            <p:spPr>
              <a:xfrm>
                <a:off x="7178249" y="3222191"/>
                <a:ext cx="46042"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62" name="Oval 161"/>
              <p:cNvSpPr/>
              <p:nvPr/>
            </p:nvSpPr>
            <p:spPr>
              <a:xfrm>
                <a:off x="7187775" y="3117419"/>
                <a:ext cx="46042" cy="46036"/>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63" name="Oval 162"/>
              <p:cNvSpPr/>
              <p:nvPr/>
            </p:nvSpPr>
            <p:spPr>
              <a:xfrm>
                <a:off x="7216353" y="3044397"/>
                <a:ext cx="46042" cy="46036"/>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64" name="Oval 163"/>
              <p:cNvSpPr/>
              <p:nvPr/>
            </p:nvSpPr>
            <p:spPr>
              <a:xfrm>
                <a:off x="7448147" y="3490469"/>
                <a:ext cx="46042" cy="46035"/>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65" name="Oval 164"/>
              <p:cNvSpPr/>
              <p:nvPr/>
            </p:nvSpPr>
            <p:spPr>
              <a:xfrm>
                <a:off x="7302085" y="3477770"/>
                <a:ext cx="46042" cy="46035"/>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66" name="Oval 165"/>
              <p:cNvSpPr/>
              <p:nvPr/>
            </p:nvSpPr>
            <p:spPr>
              <a:xfrm>
                <a:off x="7302085" y="3563492"/>
                <a:ext cx="46042" cy="46035"/>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67" name="Oval 166"/>
              <p:cNvSpPr/>
              <p:nvPr/>
            </p:nvSpPr>
            <p:spPr>
              <a:xfrm>
                <a:off x="7257631" y="3525393"/>
                <a:ext cx="46042" cy="46035"/>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68" name="Oval 167"/>
              <p:cNvSpPr/>
              <p:nvPr/>
            </p:nvSpPr>
            <p:spPr>
              <a:xfrm>
                <a:off x="7254456" y="3449196"/>
                <a:ext cx="46042" cy="46035"/>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69" name="Oval 168"/>
              <p:cNvSpPr/>
              <p:nvPr/>
            </p:nvSpPr>
            <p:spPr>
              <a:xfrm>
                <a:off x="7241755" y="3361886"/>
                <a:ext cx="46042"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70" name="Oval 169"/>
              <p:cNvSpPr/>
              <p:nvPr/>
            </p:nvSpPr>
            <p:spPr>
              <a:xfrm>
                <a:off x="7238579" y="3269814"/>
                <a:ext cx="46042"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71" name="Oval 170"/>
              <p:cNvSpPr/>
              <p:nvPr/>
            </p:nvSpPr>
            <p:spPr>
              <a:xfrm>
                <a:off x="7238579" y="3152343"/>
                <a:ext cx="46042" cy="46036"/>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72" name="Oval 171"/>
              <p:cNvSpPr/>
              <p:nvPr/>
            </p:nvSpPr>
            <p:spPr>
              <a:xfrm>
                <a:off x="7346538" y="3047572"/>
                <a:ext cx="46042" cy="46036"/>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73" name="Oval 172"/>
              <p:cNvSpPr/>
              <p:nvPr/>
            </p:nvSpPr>
            <p:spPr>
              <a:xfrm>
                <a:off x="7333837" y="3126944"/>
                <a:ext cx="46042" cy="46036"/>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74" name="Oval 173"/>
              <p:cNvSpPr/>
              <p:nvPr/>
            </p:nvSpPr>
            <p:spPr>
              <a:xfrm>
                <a:off x="7327487" y="3209491"/>
                <a:ext cx="46042"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75" name="Oval 174"/>
              <p:cNvSpPr/>
              <p:nvPr/>
            </p:nvSpPr>
            <p:spPr>
              <a:xfrm>
                <a:off x="7317961" y="3292038"/>
                <a:ext cx="46042"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76" name="Oval 175"/>
              <p:cNvSpPr/>
              <p:nvPr/>
            </p:nvSpPr>
            <p:spPr>
              <a:xfrm>
                <a:off x="7305260" y="3387285"/>
                <a:ext cx="46042"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77" name="Oval 176"/>
              <p:cNvSpPr/>
              <p:nvPr/>
            </p:nvSpPr>
            <p:spPr>
              <a:xfrm>
                <a:off x="7403693" y="3522218"/>
                <a:ext cx="46042" cy="46035"/>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78" name="Oval 177"/>
              <p:cNvSpPr/>
              <p:nvPr/>
            </p:nvSpPr>
            <p:spPr>
              <a:xfrm>
                <a:off x="7394167" y="3423797"/>
                <a:ext cx="46042" cy="46035"/>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79" name="Oval 178"/>
              <p:cNvSpPr/>
              <p:nvPr/>
            </p:nvSpPr>
            <p:spPr>
              <a:xfrm>
                <a:off x="7387817" y="3339662"/>
                <a:ext cx="46042"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80" name="Oval 179"/>
              <p:cNvSpPr/>
              <p:nvPr/>
            </p:nvSpPr>
            <p:spPr>
              <a:xfrm>
                <a:off x="7381466" y="3253940"/>
                <a:ext cx="46042"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81" name="Oval 180"/>
              <p:cNvSpPr/>
              <p:nvPr/>
            </p:nvSpPr>
            <p:spPr>
              <a:xfrm>
                <a:off x="7375116" y="3155518"/>
                <a:ext cx="46042" cy="46036"/>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82" name="Oval 181"/>
              <p:cNvSpPr/>
              <p:nvPr/>
            </p:nvSpPr>
            <p:spPr>
              <a:xfrm>
                <a:off x="7467198" y="3225366"/>
                <a:ext cx="46042"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83" name="Oval 182"/>
              <p:cNvSpPr/>
              <p:nvPr/>
            </p:nvSpPr>
            <p:spPr>
              <a:xfrm>
                <a:off x="7457673" y="3314263"/>
                <a:ext cx="46042"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84" name="Oval 183"/>
              <p:cNvSpPr/>
              <p:nvPr/>
            </p:nvSpPr>
            <p:spPr>
              <a:xfrm>
                <a:off x="7448147" y="3395223"/>
                <a:ext cx="46042" cy="46035"/>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85" name="Oval 184"/>
              <p:cNvSpPr/>
              <p:nvPr/>
            </p:nvSpPr>
            <p:spPr>
              <a:xfrm>
                <a:off x="7524353" y="3269814"/>
                <a:ext cx="46042"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86" name="Oval 185"/>
              <p:cNvSpPr/>
              <p:nvPr/>
            </p:nvSpPr>
            <p:spPr>
              <a:xfrm>
                <a:off x="7524353" y="3168218"/>
                <a:ext cx="46042" cy="46036"/>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87" name="Oval 186"/>
              <p:cNvSpPr/>
              <p:nvPr/>
            </p:nvSpPr>
            <p:spPr>
              <a:xfrm>
                <a:off x="7492601" y="3057097"/>
                <a:ext cx="46042" cy="46036"/>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88" name="Oval 187"/>
              <p:cNvSpPr/>
              <p:nvPr/>
            </p:nvSpPr>
            <p:spPr>
              <a:xfrm>
                <a:off x="7473549" y="3149168"/>
                <a:ext cx="46042" cy="46036"/>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89" name="Oval 188"/>
              <p:cNvSpPr/>
              <p:nvPr/>
            </p:nvSpPr>
            <p:spPr>
              <a:xfrm>
                <a:off x="7597384" y="3390460"/>
                <a:ext cx="46042"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90" name="Oval 189"/>
              <p:cNvSpPr/>
              <p:nvPr/>
            </p:nvSpPr>
            <p:spPr>
              <a:xfrm>
                <a:off x="7587858" y="3484120"/>
                <a:ext cx="46042" cy="46035"/>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91" name="Oval 190"/>
              <p:cNvSpPr/>
              <p:nvPr/>
            </p:nvSpPr>
            <p:spPr>
              <a:xfrm>
                <a:off x="7546580" y="3553967"/>
                <a:ext cx="46042" cy="46035"/>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92" name="Oval 191"/>
              <p:cNvSpPr/>
              <p:nvPr/>
            </p:nvSpPr>
            <p:spPr>
              <a:xfrm>
                <a:off x="7540229" y="3449196"/>
                <a:ext cx="46042" cy="46035"/>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93" name="Oval 192"/>
              <p:cNvSpPr/>
              <p:nvPr/>
            </p:nvSpPr>
            <p:spPr>
              <a:xfrm>
                <a:off x="7527528" y="3361886"/>
                <a:ext cx="46042"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grpSp>
        <p:sp>
          <p:nvSpPr>
            <p:cNvPr id="31756" name="Line 266"/>
            <p:cNvSpPr>
              <a:spLocks noChangeShapeType="1"/>
            </p:cNvSpPr>
            <p:nvPr/>
          </p:nvSpPr>
          <p:spPr bwMode="auto">
            <a:xfrm>
              <a:off x="6896395" y="2862498"/>
              <a:ext cx="27215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57" name="Line 266"/>
            <p:cNvSpPr>
              <a:spLocks noChangeShapeType="1"/>
            </p:cNvSpPr>
            <p:nvPr/>
          </p:nvSpPr>
          <p:spPr bwMode="auto">
            <a:xfrm>
              <a:off x="7215742" y="2862498"/>
              <a:ext cx="224963" cy="0"/>
            </a:xfrm>
            <a:prstGeom prst="line">
              <a:avLst/>
            </a:prstGeom>
            <a:noFill/>
            <a:ln w="1905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58" name="Text Box 172"/>
            <p:cNvSpPr txBox="1">
              <a:spLocks noChangeArrowheads="1"/>
            </p:cNvSpPr>
            <p:nvPr/>
          </p:nvSpPr>
          <p:spPr bwMode="auto">
            <a:xfrm>
              <a:off x="2277969" y="4311610"/>
              <a:ext cx="22002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i="1" u="sng">
                  <a:latin typeface="Calibri" panose="020F0502020204030204" pitchFamily="34" charset="0"/>
                </a:rPr>
                <a:t>Undersampled Waveform</a:t>
              </a:r>
            </a:p>
          </p:txBody>
        </p:sp>
        <p:grpSp>
          <p:nvGrpSpPr>
            <p:cNvPr id="31759" name="Group 14"/>
            <p:cNvGrpSpPr>
              <a:grpSpLocks/>
            </p:cNvGrpSpPr>
            <p:nvPr/>
          </p:nvGrpSpPr>
          <p:grpSpPr bwMode="auto">
            <a:xfrm>
              <a:off x="681832" y="2991429"/>
              <a:ext cx="1286328" cy="560388"/>
              <a:chOff x="832" y="1841"/>
              <a:chExt cx="4150" cy="546"/>
            </a:xfrm>
          </p:grpSpPr>
          <p:sp>
            <p:nvSpPr>
              <p:cNvPr id="31812" name="Freeform 67"/>
              <p:cNvSpPr>
                <a:spLocks/>
              </p:cNvSpPr>
              <p:nvPr/>
            </p:nvSpPr>
            <p:spPr bwMode="auto">
              <a:xfrm>
                <a:off x="832" y="1841"/>
                <a:ext cx="1068" cy="546"/>
              </a:xfrm>
              <a:custGeom>
                <a:avLst/>
                <a:gdLst>
                  <a:gd name="T0" fmla="*/ 12 w 1068"/>
                  <a:gd name="T1" fmla="*/ 228 h 546"/>
                  <a:gd name="T2" fmla="*/ 37 w 1068"/>
                  <a:gd name="T3" fmla="*/ 169 h 546"/>
                  <a:gd name="T4" fmla="*/ 49 w 1068"/>
                  <a:gd name="T5" fmla="*/ 116 h 546"/>
                  <a:gd name="T6" fmla="*/ 61 w 1068"/>
                  <a:gd name="T7" fmla="*/ 71 h 546"/>
                  <a:gd name="T8" fmla="*/ 86 w 1068"/>
                  <a:gd name="T9" fmla="*/ 37 h 546"/>
                  <a:gd name="T10" fmla="*/ 98 w 1068"/>
                  <a:gd name="T11" fmla="*/ 12 h 546"/>
                  <a:gd name="T12" fmla="*/ 123 w 1068"/>
                  <a:gd name="T13" fmla="*/ 0 h 546"/>
                  <a:gd name="T14" fmla="*/ 135 w 1068"/>
                  <a:gd name="T15" fmla="*/ 8 h 546"/>
                  <a:gd name="T16" fmla="*/ 159 w 1068"/>
                  <a:gd name="T17" fmla="*/ 30 h 546"/>
                  <a:gd name="T18" fmla="*/ 172 w 1068"/>
                  <a:gd name="T19" fmla="*/ 63 h 546"/>
                  <a:gd name="T20" fmla="*/ 184 w 1068"/>
                  <a:gd name="T21" fmla="*/ 106 h 546"/>
                  <a:gd name="T22" fmla="*/ 208 w 1068"/>
                  <a:gd name="T23" fmla="*/ 157 h 546"/>
                  <a:gd name="T24" fmla="*/ 221 w 1068"/>
                  <a:gd name="T25" fmla="*/ 214 h 546"/>
                  <a:gd name="T26" fmla="*/ 233 w 1068"/>
                  <a:gd name="T27" fmla="*/ 274 h 546"/>
                  <a:gd name="T28" fmla="*/ 245 w 1068"/>
                  <a:gd name="T29" fmla="*/ 334 h 546"/>
                  <a:gd name="T30" fmla="*/ 270 w 1068"/>
                  <a:gd name="T31" fmla="*/ 390 h 546"/>
                  <a:gd name="T32" fmla="*/ 282 w 1068"/>
                  <a:gd name="T33" fmla="*/ 442 h 546"/>
                  <a:gd name="T34" fmla="*/ 294 w 1068"/>
                  <a:gd name="T35" fmla="*/ 484 h 546"/>
                  <a:gd name="T36" fmla="*/ 319 w 1068"/>
                  <a:gd name="T37" fmla="*/ 517 h 546"/>
                  <a:gd name="T38" fmla="*/ 331 w 1068"/>
                  <a:gd name="T39" fmla="*/ 538 h 546"/>
                  <a:gd name="T40" fmla="*/ 356 w 1068"/>
                  <a:gd name="T41" fmla="*/ 543 h 546"/>
                  <a:gd name="T42" fmla="*/ 368 w 1068"/>
                  <a:gd name="T43" fmla="*/ 531 h 546"/>
                  <a:gd name="T44" fmla="*/ 392 w 1068"/>
                  <a:gd name="T45" fmla="*/ 507 h 546"/>
                  <a:gd name="T46" fmla="*/ 405 w 1068"/>
                  <a:gd name="T47" fmla="*/ 472 h 546"/>
                  <a:gd name="T48" fmla="*/ 417 w 1068"/>
                  <a:gd name="T49" fmla="*/ 425 h 546"/>
                  <a:gd name="T50" fmla="*/ 442 w 1068"/>
                  <a:gd name="T51" fmla="*/ 372 h 546"/>
                  <a:gd name="T52" fmla="*/ 454 w 1068"/>
                  <a:gd name="T53" fmla="*/ 313 h 546"/>
                  <a:gd name="T54" fmla="*/ 466 w 1068"/>
                  <a:gd name="T55" fmla="*/ 254 h 546"/>
                  <a:gd name="T56" fmla="*/ 491 w 1068"/>
                  <a:gd name="T57" fmla="*/ 195 h 546"/>
                  <a:gd name="T58" fmla="*/ 503 w 1068"/>
                  <a:gd name="T59" fmla="*/ 139 h 546"/>
                  <a:gd name="T60" fmla="*/ 515 w 1068"/>
                  <a:gd name="T61" fmla="*/ 90 h 546"/>
                  <a:gd name="T62" fmla="*/ 540 w 1068"/>
                  <a:gd name="T63" fmla="*/ 50 h 546"/>
                  <a:gd name="T64" fmla="*/ 552 w 1068"/>
                  <a:gd name="T65" fmla="*/ 21 h 546"/>
                  <a:gd name="T66" fmla="*/ 564 w 1068"/>
                  <a:gd name="T67" fmla="*/ 3 h 546"/>
                  <a:gd name="T68" fmla="*/ 589 w 1068"/>
                  <a:gd name="T69" fmla="*/ 3 h 546"/>
                  <a:gd name="T70" fmla="*/ 613 w 1068"/>
                  <a:gd name="T71" fmla="*/ 19 h 546"/>
                  <a:gd name="T72" fmla="*/ 625 w 1068"/>
                  <a:gd name="T73" fmla="*/ 47 h 546"/>
                  <a:gd name="T74" fmla="*/ 638 w 1068"/>
                  <a:gd name="T75" fmla="*/ 85 h 546"/>
                  <a:gd name="T76" fmla="*/ 650 w 1068"/>
                  <a:gd name="T77" fmla="*/ 134 h 546"/>
                  <a:gd name="T78" fmla="*/ 675 w 1068"/>
                  <a:gd name="T79" fmla="*/ 188 h 546"/>
                  <a:gd name="T80" fmla="*/ 687 w 1068"/>
                  <a:gd name="T81" fmla="*/ 247 h 546"/>
                  <a:gd name="T82" fmla="*/ 699 w 1068"/>
                  <a:gd name="T83" fmla="*/ 308 h 546"/>
                  <a:gd name="T84" fmla="*/ 724 w 1068"/>
                  <a:gd name="T85" fmla="*/ 365 h 546"/>
                  <a:gd name="T86" fmla="*/ 736 w 1068"/>
                  <a:gd name="T87" fmla="*/ 420 h 546"/>
                  <a:gd name="T88" fmla="*/ 748 w 1068"/>
                  <a:gd name="T89" fmla="*/ 466 h 546"/>
                  <a:gd name="T90" fmla="*/ 773 w 1068"/>
                  <a:gd name="T91" fmla="*/ 503 h 546"/>
                  <a:gd name="T92" fmla="*/ 785 w 1068"/>
                  <a:gd name="T93" fmla="*/ 530 h 546"/>
                  <a:gd name="T94" fmla="*/ 797 w 1068"/>
                  <a:gd name="T95" fmla="*/ 543 h 546"/>
                  <a:gd name="T96" fmla="*/ 822 w 1068"/>
                  <a:gd name="T97" fmla="*/ 538 h 546"/>
                  <a:gd name="T98" fmla="*/ 846 w 1068"/>
                  <a:gd name="T99" fmla="*/ 519 h 546"/>
                  <a:gd name="T100" fmla="*/ 859 w 1068"/>
                  <a:gd name="T101" fmla="*/ 488 h 546"/>
                  <a:gd name="T102" fmla="*/ 871 w 1068"/>
                  <a:gd name="T103" fmla="*/ 447 h 546"/>
                  <a:gd name="T104" fmla="*/ 895 w 1068"/>
                  <a:gd name="T105" fmla="*/ 397 h 546"/>
                  <a:gd name="T106" fmla="*/ 908 w 1068"/>
                  <a:gd name="T107" fmla="*/ 339 h 546"/>
                  <a:gd name="T108" fmla="*/ 920 w 1068"/>
                  <a:gd name="T109" fmla="*/ 280 h 546"/>
                  <a:gd name="T110" fmla="*/ 944 w 1068"/>
                  <a:gd name="T111" fmla="*/ 221 h 546"/>
                  <a:gd name="T112" fmla="*/ 957 w 1068"/>
                  <a:gd name="T113" fmla="*/ 164 h 546"/>
                  <a:gd name="T114" fmla="*/ 969 w 1068"/>
                  <a:gd name="T115" fmla="*/ 112 h 546"/>
                  <a:gd name="T116" fmla="*/ 993 w 1068"/>
                  <a:gd name="T117" fmla="*/ 68 h 546"/>
                  <a:gd name="T118" fmla="*/ 1006 w 1068"/>
                  <a:gd name="T119" fmla="*/ 33 h 546"/>
                  <a:gd name="T120" fmla="*/ 1018 w 1068"/>
                  <a:gd name="T121" fmla="*/ 10 h 546"/>
                  <a:gd name="T122" fmla="*/ 1042 w 1068"/>
                  <a:gd name="T123" fmla="*/ 0 h 546"/>
                  <a:gd name="T124" fmla="*/ 1055 w 1068"/>
                  <a:gd name="T125" fmla="*/ 10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68"/>
                  <a:gd name="T190" fmla="*/ 0 h 546"/>
                  <a:gd name="T191" fmla="*/ 1068 w 106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68" h="546">
                    <a:moveTo>
                      <a:pt x="0" y="274"/>
                    </a:moveTo>
                    <a:lnTo>
                      <a:pt x="12" y="258"/>
                    </a:lnTo>
                    <a:lnTo>
                      <a:pt x="12" y="242"/>
                    </a:lnTo>
                    <a:lnTo>
                      <a:pt x="12" y="228"/>
                    </a:lnTo>
                    <a:lnTo>
                      <a:pt x="25" y="212"/>
                    </a:lnTo>
                    <a:lnTo>
                      <a:pt x="25" y="199"/>
                    </a:lnTo>
                    <a:lnTo>
                      <a:pt x="25" y="184"/>
                    </a:lnTo>
                    <a:lnTo>
                      <a:pt x="37" y="169"/>
                    </a:lnTo>
                    <a:lnTo>
                      <a:pt x="37" y="157"/>
                    </a:lnTo>
                    <a:lnTo>
                      <a:pt x="37" y="143"/>
                    </a:lnTo>
                    <a:lnTo>
                      <a:pt x="49" y="129"/>
                    </a:lnTo>
                    <a:lnTo>
                      <a:pt x="49" y="116"/>
                    </a:lnTo>
                    <a:lnTo>
                      <a:pt x="49" y="105"/>
                    </a:lnTo>
                    <a:lnTo>
                      <a:pt x="61" y="94"/>
                    </a:lnTo>
                    <a:lnTo>
                      <a:pt x="61" y="82"/>
                    </a:lnTo>
                    <a:lnTo>
                      <a:pt x="61" y="71"/>
                    </a:lnTo>
                    <a:lnTo>
                      <a:pt x="74" y="63"/>
                    </a:lnTo>
                    <a:lnTo>
                      <a:pt x="74" y="52"/>
                    </a:lnTo>
                    <a:lnTo>
                      <a:pt x="74" y="44"/>
                    </a:lnTo>
                    <a:lnTo>
                      <a:pt x="86" y="37"/>
                    </a:lnTo>
                    <a:lnTo>
                      <a:pt x="86" y="30"/>
                    </a:lnTo>
                    <a:lnTo>
                      <a:pt x="86" y="22"/>
                    </a:lnTo>
                    <a:lnTo>
                      <a:pt x="98" y="18"/>
                    </a:lnTo>
                    <a:lnTo>
                      <a:pt x="98" y="12"/>
                    </a:lnTo>
                    <a:lnTo>
                      <a:pt x="98" y="8"/>
                    </a:lnTo>
                    <a:lnTo>
                      <a:pt x="110" y="5"/>
                    </a:lnTo>
                    <a:lnTo>
                      <a:pt x="110" y="2"/>
                    </a:lnTo>
                    <a:lnTo>
                      <a:pt x="123" y="0"/>
                    </a:lnTo>
                    <a:lnTo>
                      <a:pt x="123" y="2"/>
                    </a:lnTo>
                    <a:lnTo>
                      <a:pt x="135" y="3"/>
                    </a:lnTo>
                    <a:lnTo>
                      <a:pt x="135" y="5"/>
                    </a:lnTo>
                    <a:lnTo>
                      <a:pt x="135" y="8"/>
                    </a:lnTo>
                    <a:lnTo>
                      <a:pt x="147" y="12"/>
                    </a:lnTo>
                    <a:lnTo>
                      <a:pt x="147" y="18"/>
                    </a:lnTo>
                    <a:lnTo>
                      <a:pt x="147" y="22"/>
                    </a:lnTo>
                    <a:lnTo>
                      <a:pt x="159" y="30"/>
                    </a:lnTo>
                    <a:lnTo>
                      <a:pt x="159" y="37"/>
                    </a:lnTo>
                    <a:lnTo>
                      <a:pt x="159" y="45"/>
                    </a:lnTo>
                    <a:lnTo>
                      <a:pt x="172" y="54"/>
                    </a:lnTo>
                    <a:lnTo>
                      <a:pt x="172" y="63"/>
                    </a:lnTo>
                    <a:lnTo>
                      <a:pt x="172" y="73"/>
                    </a:lnTo>
                    <a:lnTo>
                      <a:pt x="184" y="83"/>
                    </a:lnTo>
                    <a:lnTo>
                      <a:pt x="184" y="94"/>
                    </a:lnTo>
                    <a:lnTo>
                      <a:pt x="184" y="106"/>
                    </a:lnTo>
                    <a:lnTo>
                      <a:pt x="196" y="118"/>
                    </a:lnTo>
                    <a:lnTo>
                      <a:pt x="196" y="131"/>
                    </a:lnTo>
                    <a:lnTo>
                      <a:pt x="196" y="144"/>
                    </a:lnTo>
                    <a:lnTo>
                      <a:pt x="208" y="157"/>
                    </a:lnTo>
                    <a:lnTo>
                      <a:pt x="208" y="171"/>
                    </a:lnTo>
                    <a:lnTo>
                      <a:pt x="208" y="184"/>
                    </a:lnTo>
                    <a:lnTo>
                      <a:pt x="208" y="200"/>
                    </a:lnTo>
                    <a:lnTo>
                      <a:pt x="221" y="214"/>
                    </a:lnTo>
                    <a:lnTo>
                      <a:pt x="221" y="230"/>
                    </a:lnTo>
                    <a:lnTo>
                      <a:pt x="221" y="244"/>
                    </a:lnTo>
                    <a:lnTo>
                      <a:pt x="233" y="259"/>
                    </a:lnTo>
                    <a:lnTo>
                      <a:pt x="233" y="274"/>
                    </a:lnTo>
                    <a:lnTo>
                      <a:pt x="233" y="289"/>
                    </a:lnTo>
                    <a:lnTo>
                      <a:pt x="245" y="305"/>
                    </a:lnTo>
                    <a:lnTo>
                      <a:pt x="245" y="319"/>
                    </a:lnTo>
                    <a:lnTo>
                      <a:pt x="245" y="334"/>
                    </a:lnTo>
                    <a:lnTo>
                      <a:pt x="258" y="348"/>
                    </a:lnTo>
                    <a:lnTo>
                      <a:pt x="258" y="362"/>
                    </a:lnTo>
                    <a:lnTo>
                      <a:pt x="258" y="376"/>
                    </a:lnTo>
                    <a:lnTo>
                      <a:pt x="270" y="390"/>
                    </a:lnTo>
                    <a:lnTo>
                      <a:pt x="270" y="404"/>
                    </a:lnTo>
                    <a:lnTo>
                      <a:pt x="270" y="416"/>
                    </a:lnTo>
                    <a:lnTo>
                      <a:pt x="282" y="430"/>
                    </a:lnTo>
                    <a:lnTo>
                      <a:pt x="282" y="442"/>
                    </a:lnTo>
                    <a:lnTo>
                      <a:pt x="282" y="453"/>
                    </a:lnTo>
                    <a:lnTo>
                      <a:pt x="294" y="463"/>
                    </a:lnTo>
                    <a:lnTo>
                      <a:pt x="294" y="474"/>
                    </a:lnTo>
                    <a:lnTo>
                      <a:pt x="294" y="484"/>
                    </a:lnTo>
                    <a:lnTo>
                      <a:pt x="307" y="493"/>
                    </a:lnTo>
                    <a:lnTo>
                      <a:pt x="307" y="501"/>
                    </a:lnTo>
                    <a:lnTo>
                      <a:pt x="307" y="510"/>
                    </a:lnTo>
                    <a:lnTo>
                      <a:pt x="319" y="517"/>
                    </a:lnTo>
                    <a:lnTo>
                      <a:pt x="319" y="522"/>
                    </a:lnTo>
                    <a:lnTo>
                      <a:pt x="319" y="530"/>
                    </a:lnTo>
                    <a:lnTo>
                      <a:pt x="331" y="533"/>
                    </a:lnTo>
                    <a:lnTo>
                      <a:pt x="331" y="538"/>
                    </a:lnTo>
                    <a:lnTo>
                      <a:pt x="331" y="540"/>
                    </a:lnTo>
                    <a:lnTo>
                      <a:pt x="343" y="543"/>
                    </a:lnTo>
                    <a:lnTo>
                      <a:pt x="356" y="545"/>
                    </a:lnTo>
                    <a:lnTo>
                      <a:pt x="356" y="543"/>
                    </a:lnTo>
                    <a:lnTo>
                      <a:pt x="356" y="541"/>
                    </a:lnTo>
                    <a:lnTo>
                      <a:pt x="368" y="540"/>
                    </a:lnTo>
                    <a:lnTo>
                      <a:pt x="368" y="537"/>
                    </a:lnTo>
                    <a:lnTo>
                      <a:pt x="368" y="531"/>
                    </a:lnTo>
                    <a:lnTo>
                      <a:pt x="380" y="527"/>
                    </a:lnTo>
                    <a:lnTo>
                      <a:pt x="380" y="521"/>
                    </a:lnTo>
                    <a:lnTo>
                      <a:pt x="380" y="514"/>
                    </a:lnTo>
                    <a:lnTo>
                      <a:pt x="392" y="507"/>
                    </a:lnTo>
                    <a:lnTo>
                      <a:pt x="392" y="500"/>
                    </a:lnTo>
                    <a:lnTo>
                      <a:pt x="392" y="491"/>
                    </a:lnTo>
                    <a:lnTo>
                      <a:pt x="405" y="481"/>
                    </a:lnTo>
                    <a:lnTo>
                      <a:pt x="405" y="472"/>
                    </a:lnTo>
                    <a:lnTo>
                      <a:pt x="405" y="459"/>
                    </a:lnTo>
                    <a:lnTo>
                      <a:pt x="417" y="449"/>
                    </a:lnTo>
                    <a:lnTo>
                      <a:pt x="417" y="437"/>
                    </a:lnTo>
                    <a:lnTo>
                      <a:pt x="417" y="425"/>
                    </a:lnTo>
                    <a:lnTo>
                      <a:pt x="429" y="413"/>
                    </a:lnTo>
                    <a:lnTo>
                      <a:pt x="429" y="399"/>
                    </a:lnTo>
                    <a:lnTo>
                      <a:pt x="429" y="387"/>
                    </a:lnTo>
                    <a:lnTo>
                      <a:pt x="442" y="372"/>
                    </a:lnTo>
                    <a:lnTo>
                      <a:pt x="442" y="359"/>
                    </a:lnTo>
                    <a:lnTo>
                      <a:pt x="442" y="343"/>
                    </a:lnTo>
                    <a:lnTo>
                      <a:pt x="454" y="329"/>
                    </a:lnTo>
                    <a:lnTo>
                      <a:pt x="454" y="313"/>
                    </a:lnTo>
                    <a:lnTo>
                      <a:pt x="454" y="300"/>
                    </a:lnTo>
                    <a:lnTo>
                      <a:pt x="466" y="284"/>
                    </a:lnTo>
                    <a:lnTo>
                      <a:pt x="466" y="270"/>
                    </a:lnTo>
                    <a:lnTo>
                      <a:pt x="466" y="254"/>
                    </a:lnTo>
                    <a:lnTo>
                      <a:pt x="478" y="239"/>
                    </a:lnTo>
                    <a:lnTo>
                      <a:pt x="478" y="225"/>
                    </a:lnTo>
                    <a:lnTo>
                      <a:pt x="478" y="209"/>
                    </a:lnTo>
                    <a:lnTo>
                      <a:pt x="491" y="195"/>
                    </a:lnTo>
                    <a:lnTo>
                      <a:pt x="491" y="181"/>
                    </a:lnTo>
                    <a:lnTo>
                      <a:pt x="491" y="167"/>
                    </a:lnTo>
                    <a:lnTo>
                      <a:pt x="503" y="153"/>
                    </a:lnTo>
                    <a:lnTo>
                      <a:pt x="503" y="139"/>
                    </a:lnTo>
                    <a:lnTo>
                      <a:pt x="503" y="127"/>
                    </a:lnTo>
                    <a:lnTo>
                      <a:pt x="515" y="115"/>
                    </a:lnTo>
                    <a:lnTo>
                      <a:pt x="515" y="103"/>
                    </a:lnTo>
                    <a:lnTo>
                      <a:pt x="515" y="90"/>
                    </a:lnTo>
                    <a:lnTo>
                      <a:pt x="527" y="80"/>
                    </a:lnTo>
                    <a:lnTo>
                      <a:pt x="527" y="70"/>
                    </a:lnTo>
                    <a:lnTo>
                      <a:pt x="527" y="59"/>
                    </a:lnTo>
                    <a:lnTo>
                      <a:pt x="540" y="50"/>
                    </a:lnTo>
                    <a:lnTo>
                      <a:pt x="540" y="41"/>
                    </a:lnTo>
                    <a:lnTo>
                      <a:pt x="540" y="35"/>
                    </a:lnTo>
                    <a:lnTo>
                      <a:pt x="552" y="28"/>
                    </a:lnTo>
                    <a:lnTo>
                      <a:pt x="552" y="21"/>
                    </a:lnTo>
                    <a:lnTo>
                      <a:pt x="552" y="15"/>
                    </a:lnTo>
                    <a:lnTo>
                      <a:pt x="564" y="10"/>
                    </a:lnTo>
                    <a:lnTo>
                      <a:pt x="564" y="7"/>
                    </a:lnTo>
                    <a:lnTo>
                      <a:pt x="564" y="3"/>
                    </a:lnTo>
                    <a:lnTo>
                      <a:pt x="576" y="2"/>
                    </a:lnTo>
                    <a:lnTo>
                      <a:pt x="589" y="0"/>
                    </a:lnTo>
                    <a:lnTo>
                      <a:pt x="589" y="2"/>
                    </a:lnTo>
                    <a:lnTo>
                      <a:pt x="589" y="3"/>
                    </a:lnTo>
                    <a:lnTo>
                      <a:pt x="601" y="5"/>
                    </a:lnTo>
                    <a:lnTo>
                      <a:pt x="601" y="8"/>
                    </a:lnTo>
                    <a:lnTo>
                      <a:pt x="601" y="14"/>
                    </a:lnTo>
                    <a:lnTo>
                      <a:pt x="613" y="19"/>
                    </a:lnTo>
                    <a:lnTo>
                      <a:pt x="613" y="24"/>
                    </a:lnTo>
                    <a:lnTo>
                      <a:pt x="613" y="31"/>
                    </a:lnTo>
                    <a:lnTo>
                      <a:pt x="613" y="38"/>
                    </a:lnTo>
                    <a:lnTo>
                      <a:pt x="625" y="47"/>
                    </a:lnTo>
                    <a:lnTo>
                      <a:pt x="625" y="56"/>
                    </a:lnTo>
                    <a:lnTo>
                      <a:pt x="625" y="64"/>
                    </a:lnTo>
                    <a:lnTo>
                      <a:pt x="638" y="75"/>
                    </a:lnTo>
                    <a:lnTo>
                      <a:pt x="638" y="85"/>
                    </a:lnTo>
                    <a:lnTo>
                      <a:pt x="638" y="97"/>
                    </a:lnTo>
                    <a:lnTo>
                      <a:pt x="650" y="109"/>
                    </a:lnTo>
                    <a:lnTo>
                      <a:pt x="650" y="122"/>
                    </a:lnTo>
                    <a:lnTo>
                      <a:pt x="650" y="134"/>
                    </a:lnTo>
                    <a:lnTo>
                      <a:pt x="662" y="146"/>
                    </a:lnTo>
                    <a:lnTo>
                      <a:pt x="662" y="160"/>
                    </a:lnTo>
                    <a:lnTo>
                      <a:pt x="662" y="174"/>
                    </a:lnTo>
                    <a:lnTo>
                      <a:pt x="675" y="188"/>
                    </a:lnTo>
                    <a:lnTo>
                      <a:pt x="675" y="203"/>
                    </a:lnTo>
                    <a:lnTo>
                      <a:pt x="675" y="218"/>
                    </a:lnTo>
                    <a:lnTo>
                      <a:pt x="687" y="233"/>
                    </a:lnTo>
                    <a:lnTo>
                      <a:pt x="687" y="247"/>
                    </a:lnTo>
                    <a:lnTo>
                      <a:pt x="687" y="263"/>
                    </a:lnTo>
                    <a:lnTo>
                      <a:pt x="699" y="277"/>
                    </a:lnTo>
                    <a:lnTo>
                      <a:pt x="699" y="293"/>
                    </a:lnTo>
                    <a:lnTo>
                      <a:pt x="699" y="308"/>
                    </a:lnTo>
                    <a:lnTo>
                      <a:pt x="711" y="322"/>
                    </a:lnTo>
                    <a:lnTo>
                      <a:pt x="711" y="338"/>
                    </a:lnTo>
                    <a:lnTo>
                      <a:pt x="711" y="352"/>
                    </a:lnTo>
                    <a:lnTo>
                      <a:pt x="724" y="365"/>
                    </a:lnTo>
                    <a:lnTo>
                      <a:pt x="724" y="380"/>
                    </a:lnTo>
                    <a:lnTo>
                      <a:pt x="724" y="394"/>
                    </a:lnTo>
                    <a:lnTo>
                      <a:pt x="736" y="407"/>
                    </a:lnTo>
                    <a:lnTo>
                      <a:pt x="736" y="420"/>
                    </a:lnTo>
                    <a:lnTo>
                      <a:pt x="736" y="432"/>
                    </a:lnTo>
                    <a:lnTo>
                      <a:pt x="748" y="444"/>
                    </a:lnTo>
                    <a:lnTo>
                      <a:pt x="748" y="456"/>
                    </a:lnTo>
                    <a:lnTo>
                      <a:pt x="748" y="466"/>
                    </a:lnTo>
                    <a:lnTo>
                      <a:pt x="760" y="477"/>
                    </a:lnTo>
                    <a:lnTo>
                      <a:pt x="760" y="486"/>
                    </a:lnTo>
                    <a:lnTo>
                      <a:pt x="760" y="495"/>
                    </a:lnTo>
                    <a:lnTo>
                      <a:pt x="773" y="503"/>
                    </a:lnTo>
                    <a:lnTo>
                      <a:pt x="773" y="512"/>
                    </a:lnTo>
                    <a:lnTo>
                      <a:pt x="773" y="519"/>
                    </a:lnTo>
                    <a:lnTo>
                      <a:pt x="785" y="524"/>
                    </a:lnTo>
                    <a:lnTo>
                      <a:pt x="785" y="530"/>
                    </a:lnTo>
                    <a:lnTo>
                      <a:pt x="785" y="534"/>
                    </a:lnTo>
                    <a:lnTo>
                      <a:pt x="797" y="538"/>
                    </a:lnTo>
                    <a:lnTo>
                      <a:pt x="797" y="541"/>
                    </a:lnTo>
                    <a:lnTo>
                      <a:pt x="797" y="543"/>
                    </a:lnTo>
                    <a:lnTo>
                      <a:pt x="809" y="545"/>
                    </a:lnTo>
                    <a:lnTo>
                      <a:pt x="822" y="543"/>
                    </a:lnTo>
                    <a:lnTo>
                      <a:pt x="822" y="541"/>
                    </a:lnTo>
                    <a:lnTo>
                      <a:pt x="822" y="538"/>
                    </a:lnTo>
                    <a:lnTo>
                      <a:pt x="834" y="534"/>
                    </a:lnTo>
                    <a:lnTo>
                      <a:pt x="834" y="531"/>
                    </a:lnTo>
                    <a:lnTo>
                      <a:pt x="834" y="526"/>
                    </a:lnTo>
                    <a:lnTo>
                      <a:pt x="846" y="519"/>
                    </a:lnTo>
                    <a:lnTo>
                      <a:pt x="846" y="514"/>
                    </a:lnTo>
                    <a:lnTo>
                      <a:pt x="846" y="505"/>
                    </a:lnTo>
                    <a:lnTo>
                      <a:pt x="859" y="498"/>
                    </a:lnTo>
                    <a:lnTo>
                      <a:pt x="859" y="488"/>
                    </a:lnTo>
                    <a:lnTo>
                      <a:pt x="859" y="479"/>
                    </a:lnTo>
                    <a:lnTo>
                      <a:pt x="871" y="469"/>
                    </a:lnTo>
                    <a:lnTo>
                      <a:pt x="871" y="458"/>
                    </a:lnTo>
                    <a:lnTo>
                      <a:pt x="871" y="447"/>
                    </a:lnTo>
                    <a:lnTo>
                      <a:pt x="883" y="435"/>
                    </a:lnTo>
                    <a:lnTo>
                      <a:pt x="883" y="423"/>
                    </a:lnTo>
                    <a:lnTo>
                      <a:pt x="883" y="409"/>
                    </a:lnTo>
                    <a:lnTo>
                      <a:pt x="895" y="397"/>
                    </a:lnTo>
                    <a:lnTo>
                      <a:pt x="895" y="383"/>
                    </a:lnTo>
                    <a:lnTo>
                      <a:pt x="895" y="369"/>
                    </a:lnTo>
                    <a:lnTo>
                      <a:pt x="908" y="355"/>
                    </a:lnTo>
                    <a:lnTo>
                      <a:pt x="908" y="339"/>
                    </a:lnTo>
                    <a:lnTo>
                      <a:pt x="908" y="326"/>
                    </a:lnTo>
                    <a:lnTo>
                      <a:pt x="920" y="312"/>
                    </a:lnTo>
                    <a:lnTo>
                      <a:pt x="920" y="296"/>
                    </a:lnTo>
                    <a:lnTo>
                      <a:pt x="920" y="280"/>
                    </a:lnTo>
                    <a:lnTo>
                      <a:pt x="932" y="266"/>
                    </a:lnTo>
                    <a:lnTo>
                      <a:pt x="932" y="251"/>
                    </a:lnTo>
                    <a:lnTo>
                      <a:pt x="932" y="235"/>
                    </a:lnTo>
                    <a:lnTo>
                      <a:pt x="944" y="221"/>
                    </a:lnTo>
                    <a:lnTo>
                      <a:pt x="944" y="206"/>
                    </a:lnTo>
                    <a:lnTo>
                      <a:pt x="944" y="191"/>
                    </a:lnTo>
                    <a:lnTo>
                      <a:pt x="957" y="177"/>
                    </a:lnTo>
                    <a:lnTo>
                      <a:pt x="957" y="164"/>
                    </a:lnTo>
                    <a:lnTo>
                      <a:pt x="957" y="150"/>
                    </a:lnTo>
                    <a:lnTo>
                      <a:pt x="969" y="138"/>
                    </a:lnTo>
                    <a:lnTo>
                      <a:pt x="969" y="124"/>
                    </a:lnTo>
                    <a:lnTo>
                      <a:pt x="969" y="112"/>
                    </a:lnTo>
                    <a:lnTo>
                      <a:pt x="981" y="99"/>
                    </a:lnTo>
                    <a:lnTo>
                      <a:pt x="981" y="89"/>
                    </a:lnTo>
                    <a:lnTo>
                      <a:pt x="981" y="76"/>
                    </a:lnTo>
                    <a:lnTo>
                      <a:pt x="993" y="68"/>
                    </a:lnTo>
                    <a:lnTo>
                      <a:pt x="993" y="57"/>
                    </a:lnTo>
                    <a:lnTo>
                      <a:pt x="993" y="49"/>
                    </a:lnTo>
                    <a:lnTo>
                      <a:pt x="1006" y="40"/>
                    </a:lnTo>
                    <a:lnTo>
                      <a:pt x="1006" y="33"/>
                    </a:lnTo>
                    <a:lnTo>
                      <a:pt x="1006" y="26"/>
                    </a:lnTo>
                    <a:lnTo>
                      <a:pt x="1018" y="21"/>
                    </a:lnTo>
                    <a:lnTo>
                      <a:pt x="1018" y="15"/>
                    </a:lnTo>
                    <a:lnTo>
                      <a:pt x="1018" y="10"/>
                    </a:lnTo>
                    <a:lnTo>
                      <a:pt x="1018" y="7"/>
                    </a:lnTo>
                    <a:lnTo>
                      <a:pt x="1030" y="3"/>
                    </a:lnTo>
                    <a:lnTo>
                      <a:pt x="1030" y="2"/>
                    </a:lnTo>
                    <a:lnTo>
                      <a:pt x="1042" y="0"/>
                    </a:lnTo>
                    <a:lnTo>
                      <a:pt x="1042" y="2"/>
                    </a:lnTo>
                    <a:lnTo>
                      <a:pt x="1055" y="3"/>
                    </a:lnTo>
                    <a:lnTo>
                      <a:pt x="1055" y="7"/>
                    </a:lnTo>
                    <a:lnTo>
                      <a:pt x="1055" y="10"/>
                    </a:lnTo>
                    <a:lnTo>
                      <a:pt x="1067" y="15"/>
                    </a:lnTo>
                    <a:lnTo>
                      <a:pt x="1067" y="21"/>
                    </a:lnTo>
                  </a:path>
                </a:pathLst>
              </a:custGeom>
              <a:noFill/>
              <a:ln w="12700" cap="rnd"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813" name="Freeform 68"/>
              <p:cNvSpPr>
                <a:spLocks/>
              </p:cNvSpPr>
              <p:nvPr/>
            </p:nvSpPr>
            <p:spPr bwMode="auto">
              <a:xfrm>
                <a:off x="1899" y="1841"/>
                <a:ext cx="1058" cy="546"/>
              </a:xfrm>
              <a:custGeom>
                <a:avLst/>
                <a:gdLst>
                  <a:gd name="T0" fmla="*/ 12 w 1058"/>
                  <a:gd name="T1" fmla="*/ 40 h 546"/>
                  <a:gd name="T2" fmla="*/ 25 w 1058"/>
                  <a:gd name="T3" fmla="*/ 76 h 546"/>
                  <a:gd name="T4" fmla="*/ 49 w 1058"/>
                  <a:gd name="T5" fmla="*/ 124 h 546"/>
                  <a:gd name="T6" fmla="*/ 61 w 1058"/>
                  <a:gd name="T7" fmla="*/ 177 h 546"/>
                  <a:gd name="T8" fmla="*/ 74 w 1058"/>
                  <a:gd name="T9" fmla="*/ 235 h 546"/>
                  <a:gd name="T10" fmla="*/ 98 w 1058"/>
                  <a:gd name="T11" fmla="*/ 296 h 546"/>
                  <a:gd name="T12" fmla="*/ 111 w 1058"/>
                  <a:gd name="T13" fmla="*/ 355 h 546"/>
                  <a:gd name="T14" fmla="*/ 123 w 1058"/>
                  <a:gd name="T15" fmla="*/ 409 h 546"/>
                  <a:gd name="T16" fmla="*/ 147 w 1058"/>
                  <a:gd name="T17" fmla="*/ 458 h 546"/>
                  <a:gd name="T18" fmla="*/ 160 w 1058"/>
                  <a:gd name="T19" fmla="*/ 498 h 546"/>
                  <a:gd name="T20" fmla="*/ 172 w 1058"/>
                  <a:gd name="T21" fmla="*/ 526 h 546"/>
                  <a:gd name="T22" fmla="*/ 197 w 1058"/>
                  <a:gd name="T23" fmla="*/ 541 h 546"/>
                  <a:gd name="T24" fmla="*/ 221 w 1058"/>
                  <a:gd name="T25" fmla="*/ 541 h 546"/>
                  <a:gd name="T26" fmla="*/ 234 w 1058"/>
                  <a:gd name="T27" fmla="*/ 524 h 546"/>
                  <a:gd name="T28" fmla="*/ 246 w 1058"/>
                  <a:gd name="T29" fmla="*/ 495 h 546"/>
                  <a:gd name="T30" fmla="*/ 270 w 1058"/>
                  <a:gd name="T31" fmla="*/ 456 h 546"/>
                  <a:gd name="T32" fmla="*/ 283 w 1058"/>
                  <a:gd name="T33" fmla="*/ 407 h 546"/>
                  <a:gd name="T34" fmla="*/ 295 w 1058"/>
                  <a:gd name="T35" fmla="*/ 352 h 546"/>
                  <a:gd name="T36" fmla="*/ 320 w 1058"/>
                  <a:gd name="T37" fmla="*/ 293 h 546"/>
                  <a:gd name="T38" fmla="*/ 332 w 1058"/>
                  <a:gd name="T39" fmla="*/ 233 h 546"/>
                  <a:gd name="T40" fmla="*/ 344 w 1058"/>
                  <a:gd name="T41" fmla="*/ 174 h 546"/>
                  <a:gd name="T42" fmla="*/ 356 w 1058"/>
                  <a:gd name="T43" fmla="*/ 122 h 546"/>
                  <a:gd name="T44" fmla="*/ 381 w 1058"/>
                  <a:gd name="T45" fmla="*/ 75 h 546"/>
                  <a:gd name="T46" fmla="*/ 393 w 1058"/>
                  <a:gd name="T47" fmla="*/ 38 h 546"/>
                  <a:gd name="T48" fmla="*/ 406 w 1058"/>
                  <a:gd name="T49" fmla="*/ 14 h 546"/>
                  <a:gd name="T50" fmla="*/ 430 w 1058"/>
                  <a:gd name="T51" fmla="*/ 2 h 546"/>
                  <a:gd name="T52" fmla="*/ 455 w 1058"/>
                  <a:gd name="T53" fmla="*/ 7 h 546"/>
                  <a:gd name="T54" fmla="*/ 467 w 1058"/>
                  <a:gd name="T55" fmla="*/ 28 h 546"/>
                  <a:gd name="T56" fmla="*/ 479 w 1058"/>
                  <a:gd name="T57" fmla="*/ 59 h 546"/>
                  <a:gd name="T58" fmla="*/ 504 w 1058"/>
                  <a:gd name="T59" fmla="*/ 103 h 546"/>
                  <a:gd name="T60" fmla="*/ 516 w 1058"/>
                  <a:gd name="T61" fmla="*/ 153 h 546"/>
                  <a:gd name="T62" fmla="*/ 529 w 1058"/>
                  <a:gd name="T63" fmla="*/ 209 h 546"/>
                  <a:gd name="T64" fmla="*/ 553 w 1058"/>
                  <a:gd name="T65" fmla="*/ 270 h 546"/>
                  <a:gd name="T66" fmla="*/ 565 w 1058"/>
                  <a:gd name="T67" fmla="*/ 329 h 546"/>
                  <a:gd name="T68" fmla="*/ 578 w 1058"/>
                  <a:gd name="T69" fmla="*/ 387 h 546"/>
                  <a:gd name="T70" fmla="*/ 602 w 1058"/>
                  <a:gd name="T71" fmla="*/ 437 h 546"/>
                  <a:gd name="T72" fmla="*/ 615 w 1058"/>
                  <a:gd name="T73" fmla="*/ 481 h 546"/>
                  <a:gd name="T74" fmla="*/ 627 w 1058"/>
                  <a:gd name="T75" fmla="*/ 514 h 546"/>
                  <a:gd name="T76" fmla="*/ 651 w 1058"/>
                  <a:gd name="T77" fmla="*/ 537 h 546"/>
                  <a:gd name="T78" fmla="*/ 676 w 1058"/>
                  <a:gd name="T79" fmla="*/ 545 h 546"/>
                  <a:gd name="T80" fmla="*/ 688 w 1058"/>
                  <a:gd name="T81" fmla="*/ 533 h 546"/>
                  <a:gd name="T82" fmla="*/ 701 w 1058"/>
                  <a:gd name="T83" fmla="*/ 510 h 546"/>
                  <a:gd name="T84" fmla="*/ 725 w 1058"/>
                  <a:gd name="T85" fmla="*/ 474 h 546"/>
                  <a:gd name="T86" fmla="*/ 737 w 1058"/>
                  <a:gd name="T87" fmla="*/ 430 h 546"/>
                  <a:gd name="T88" fmla="*/ 750 w 1058"/>
                  <a:gd name="T89" fmla="*/ 376 h 546"/>
                  <a:gd name="T90" fmla="*/ 762 w 1058"/>
                  <a:gd name="T91" fmla="*/ 319 h 546"/>
                  <a:gd name="T92" fmla="*/ 787 w 1058"/>
                  <a:gd name="T93" fmla="*/ 259 h 546"/>
                  <a:gd name="T94" fmla="*/ 799 w 1058"/>
                  <a:gd name="T95" fmla="*/ 200 h 546"/>
                  <a:gd name="T96" fmla="*/ 811 w 1058"/>
                  <a:gd name="T97" fmla="*/ 144 h 546"/>
                  <a:gd name="T98" fmla="*/ 836 w 1058"/>
                  <a:gd name="T99" fmla="*/ 94 h 546"/>
                  <a:gd name="T100" fmla="*/ 848 w 1058"/>
                  <a:gd name="T101" fmla="*/ 54 h 546"/>
                  <a:gd name="T102" fmla="*/ 860 w 1058"/>
                  <a:gd name="T103" fmla="*/ 22 h 546"/>
                  <a:gd name="T104" fmla="*/ 885 w 1058"/>
                  <a:gd name="T105" fmla="*/ 5 h 546"/>
                  <a:gd name="T106" fmla="*/ 910 w 1058"/>
                  <a:gd name="T107" fmla="*/ 2 h 546"/>
                  <a:gd name="T108" fmla="*/ 922 w 1058"/>
                  <a:gd name="T109" fmla="*/ 18 h 546"/>
                  <a:gd name="T110" fmla="*/ 934 w 1058"/>
                  <a:gd name="T111" fmla="*/ 44 h 546"/>
                  <a:gd name="T112" fmla="*/ 959 w 1058"/>
                  <a:gd name="T113" fmla="*/ 82 h 546"/>
                  <a:gd name="T114" fmla="*/ 971 w 1058"/>
                  <a:gd name="T115" fmla="*/ 129 h 546"/>
                  <a:gd name="T116" fmla="*/ 983 w 1058"/>
                  <a:gd name="T117" fmla="*/ 184 h 546"/>
                  <a:gd name="T118" fmla="*/ 1008 w 1058"/>
                  <a:gd name="T119" fmla="*/ 242 h 546"/>
                  <a:gd name="T120" fmla="*/ 1020 w 1058"/>
                  <a:gd name="T121" fmla="*/ 303 h 546"/>
                  <a:gd name="T122" fmla="*/ 1032 w 1058"/>
                  <a:gd name="T123" fmla="*/ 360 h 546"/>
                  <a:gd name="T124" fmla="*/ 1057 w 1058"/>
                  <a:gd name="T125" fmla="*/ 416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58"/>
                  <a:gd name="T190" fmla="*/ 0 h 546"/>
                  <a:gd name="T191" fmla="*/ 1058 w 105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58" h="546">
                    <a:moveTo>
                      <a:pt x="0" y="21"/>
                    </a:moveTo>
                    <a:lnTo>
                      <a:pt x="0" y="26"/>
                    </a:lnTo>
                    <a:lnTo>
                      <a:pt x="12" y="33"/>
                    </a:lnTo>
                    <a:lnTo>
                      <a:pt x="12" y="40"/>
                    </a:lnTo>
                    <a:lnTo>
                      <a:pt x="12" y="49"/>
                    </a:lnTo>
                    <a:lnTo>
                      <a:pt x="25" y="57"/>
                    </a:lnTo>
                    <a:lnTo>
                      <a:pt x="25" y="68"/>
                    </a:lnTo>
                    <a:lnTo>
                      <a:pt x="25" y="76"/>
                    </a:lnTo>
                    <a:lnTo>
                      <a:pt x="37" y="89"/>
                    </a:lnTo>
                    <a:lnTo>
                      <a:pt x="37" y="99"/>
                    </a:lnTo>
                    <a:lnTo>
                      <a:pt x="37" y="112"/>
                    </a:lnTo>
                    <a:lnTo>
                      <a:pt x="49" y="124"/>
                    </a:lnTo>
                    <a:lnTo>
                      <a:pt x="49" y="138"/>
                    </a:lnTo>
                    <a:lnTo>
                      <a:pt x="49" y="150"/>
                    </a:lnTo>
                    <a:lnTo>
                      <a:pt x="61" y="164"/>
                    </a:lnTo>
                    <a:lnTo>
                      <a:pt x="61" y="177"/>
                    </a:lnTo>
                    <a:lnTo>
                      <a:pt x="61" y="191"/>
                    </a:lnTo>
                    <a:lnTo>
                      <a:pt x="74" y="206"/>
                    </a:lnTo>
                    <a:lnTo>
                      <a:pt x="74" y="221"/>
                    </a:lnTo>
                    <a:lnTo>
                      <a:pt x="74" y="235"/>
                    </a:lnTo>
                    <a:lnTo>
                      <a:pt x="86" y="251"/>
                    </a:lnTo>
                    <a:lnTo>
                      <a:pt x="86" y="266"/>
                    </a:lnTo>
                    <a:lnTo>
                      <a:pt x="86" y="280"/>
                    </a:lnTo>
                    <a:lnTo>
                      <a:pt x="98" y="296"/>
                    </a:lnTo>
                    <a:lnTo>
                      <a:pt x="98" y="312"/>
                    </a:lnTo>
                    <a:lnTo>
                      <a:pt x="98" y="326"/>
                    </a:lnTo>
                    <a:lnTo>
                      <a:pt x="111" y="339"/>
                    </a:lnTo>
                    <a:lnTo>
                      <a:pt x="111" y="355"/>
                    </a:lnTo>
                    <a:lnTo>
                      <a:pt x="111" y="369"/>
                    </a:lnTo>
                    <a:lnTo>
                      <a:pt x="123" y="383"/>
                    </a:lnTo>
                    <a:lnTo>
                      <a:pt x="123" y="397"/>
                    </a:lnTo>
                    <a:lnTo>
                      <a:pt x="123" y="409"/>
                    </a:lnTo>
                    <a:lnTo>
                      <a:pt x="135" y="423"/>
                    </a:lnTo>
                    <a:lnTo>
                      <a:pt x="135" y="435"/>
                    </a:lnTo>
                    <a:lnTo>
                      <a:pt x="135" y="447"/>
                    </a:lnTo>
                    <a:lnTo>
                      <a:pt x="147" y="458"/>
                    </a:lnTo>
                    <a:lnTo>
                      <a:pt x="147" y="469"/>
                    </a:lnTo>
                    <a:lnTo>
                      <a:pt x="147" y="479"/>
                    </a:lnTo>
                    <a:lnTo>
                      <a:pt x="160" y="488"/>
                    </a:lnTo>
                    <a:lnTo>
                      <a:pt x="160" y="498"/>
                    </a:lnTo>
                    <a:lnTo>
                      <a:pt x="160" y="505"/>
                    </a:lnTo>
                    <a:lnTo>
                      <a:pt x="172" y="514"/>
                    </a:lnTo>
                    <a:lnTo>
                      <a:pt x="172" y="519"/>
                    </a:lnTo>
                    <a:lnTo>
                      <a:pt x="172" y="526"/>
                    </a:lnTo>
                    <a:lnTo>
                      <a:pt x="184" y="531"/>
                    </a:lnTo>
                    <a:lnTo>
                      <a:pt x="184" y="534"/>
                    </a:lnTo>
                    <a:lnTo>
                      <a:pt x="184" y="538"/>
                    </a:lnTo>
                    <a:lnTo>
                      <a:pt x="197" y="541"/>
                    </a:lnTo>
                    <a:lnTo>
                      <a:pt x="197" y="543"/>
                    </a:lnTo>
                    <a:lnTo>
                      <a:pt x="209" y="545"/>
                    </a:lnTo>
                    <a:lnTo>
                      <a:pt x="209" y="543"/>
                    </a:lnTo>
                    <a:lnTo>
                      <a:pt x="221" y="541"/>
                    </a:lnTo>
                    <a:lnTo>
                      <a:pt x="221" y="538"/>
                    </a:lnTo>
                    <a:lnTo>
                      <a:pt x="221" y="534"/>
                    </a:lnTo>
                    <a:lnTo>
                      <a:pt x="234" y="530"/>
                    </a:lnTo>
                    <a:lnTo>
                      <a:pt x="234" y="524"/>
                    </a:lnTo>
                    <a:lnTo>
                      <a:pt x="234" y="519"/>
                    </a:lnTo>
                    <a:lnTo>
                      <a:pt x="246" y="512"/>
                    </a:lnTo>
                    <a:lnTo>
                      <a:pt x="246" y="503"/>
                    </a:lnTo>
                    <a:lnTo>
                      <a:pt x="246" y="495"/>
                    </a:lnTo>
                    <a:lnTo>
                      <a:pt x="258" y="486"/>
                    </a:lnTo>
                    <a:lnTo>
                      <a:pt x="258" y="477"/>
                    </a:lnTo>
                    <a:lnTo>
                      <a:pt x="258" y="466"/>
                    </a:lnTo>
                    <a:lnTo>
                      <a:pt x="270" y="456"/>
                    </a:lnTo>
                    <a:lnTo>
                      <a:pt x="270" y="444"/>
                    </a:lnTo>
                    <a:lnTo>
                      <a:pt x="270" y="432"/>
                    </a:lnTo>
                    <a:lnTo>
                      <a:pt x="283" y="420"/>
                    </a:lnTo>
                    <a:lnTo>
                      <a:pt x="283" y="407"/>
                    </a:lnTo>
                    <a:lnTo>
                      <a:pt x="283" y="394"/>
                    </a:lnTo>
                    <a:lnTo>
                      <a:pt x="295" y="380"/>
                    </a:lnTo>
                    <a:lnTo>
                      <a:pt x="295" y="365"/>
                    </a:lnTo>
                    <a:lnTo>
                      <a:pt x="295" y="352"/>
                    </a:lnTo>
                    <a:lnTo>
                      <a:pt x="307" y="338"/>
                    </a:lnTo>
                    <a:lnTo>
                      <a:pt x="307" y="322"/>
                    </a:lnTo>
                    <a:lnTo>
                      <a:pt x="307" y="308"/>
                    </a:lnTo>
                    <a:lnTo>
                      <a:pt x="320" y="293"/>
                    </a:lnTo>
                    <a:lnTo>
                      <a:pt x="320" y="277"/>
                    </a:lnTo>
                    <a:lnTo>
                      <a:pt x="320" y="263"/>
                    </a:lnTo>
                    <a:lnTo>
                      <a:pt x="332" y="247"/>
                    </a:lnTo>
                    <a:lnTo>
                      <a:pt x="332" y="233"/>
                    </a:lnTo>
                    <a:lnTo>
                      <a:pt x="332" y="218"/>
                    </a:lnTo>
                    <a:lnTo>
                      <a:pt x="344" y="203"/>
                    </a:lnTo>
                    <a:lnTo>
                      <a:pt x="344" y="188"/>
                    </a:lnTo>
                    <a:lnTo>
                      <a:pt x="344" y="174"/>
                    </a:lnTo>
                    <a:lnTo>
                      <a:pt x="356" y="160"/>
                    </a:lnTo>
                    <a:lnTo>
                      <a:pt x="356" y="146"/>
                    </a:lnTo>
                    <a:lnTo>
                      <a:pt x="356" y="134"/>
                    </a:lnTo>
                    <a:lnTo>
                      <a:pt x="356" y="122"/>
                    </a:lnTo>
                    <a:lnTo>
                      <a:pt x="369" y="109"/>
                    </a:lnTo>
                    <a:lnTo>
                      <a:pt x="369" y="97"/>
                    </a:lnTo>
                    <a:lnTo>
                      <a:pt x="369" y="85"/>
                    </a:lnTo>
                    <a:lnTo>
                      <a:pt x="381" y="75"/>
                    </a:lnTo>
                    <a:lnTo>
                      <a:pt x="381" y="64"/>
                    </a:lnTo>
                    <a:lnTo>
                      <a:pt x="381" y="56"/>
                    </a:lnTo>
                    <a:lnTo>
                      <a:pt x="393" y="47"/>
                    </a:lnTo>
                    <a:lnTo>
                      <a:pt x="393" y="38"/>
                    </a:lnTo>
                    <a:lnTo>
                      <a:pt x="393" y="31"/>
                    </a:lnTo>
                    <a:lnTo>
                      <a:pt x="406" y="24"/>
                    </a:lnTo>
                    <a:lnTo>
                      <a:pt x="406" y="19"/>
                    </a:lnTo>
                    <a:lnTo>
                      <a:pt x="406" y="14"/>
                    </a:lnTo>
                    <a:lnTo>
                      <a:pt x="418" y="8"/>
                    </a:lnTo>
                    <a:lnTo>
                      <a:pt x="418" y="5"/>
                    </a:lnTo>
                    <a:lnTo>
                      <a:pt x="418" y="3"/>
                    </a:lnTo>
                    <a:lnTo>
                      <a:pt x="430" y="2"/>
                    </a:lnTo>
                    <a:lnTo>
                      <a:pt x="442" y="0"/>
                    </a:lnTo>
                    <a:lnTo>
                      <a:pt x="442" y="2"/>
                    </a:lnTo>
                    <a:lnTo>
                      <a:pt x="442" y="3"/>
                    </a:lnTo>
                    <a:lnTo>
                      <a:pt x="455" y="7"/>
                    </a:lnTo>
                    <a:lnTo>
                      <a:pt x="455" y="10"/>
                    </a:lnTo>
                    <a:lnTo>
                      <a:pt x="455" y="15"/>
                    </a:lnTo>
                    <a:lnTo>
                      <a:pt x="467" y="21"/>
                    </a:lnTo>
                    <a:lnTo>
                      <a:pt x="467" y="28"/>
                    </a:lnTo>
                    <a:lnTo>
                      <a:pt x="467" y="35"/>
                    </a:lnTo>
                    <a:lnTo>
                      <a:pt x="479" y="41"/>
                    </a:lnTo>
                    <a:lnTo>
                      <a:pt x="479" y="50"/>
                    </a:lnTo>
                    <a:lnTo>
                      <a:pt x="479" y="59"/>
                    </a:lnTo>
                    <a:lnTo>
                      <a:pt x="492" y="70"/>
                    </a:lnTo>
                    <a:lnTo>
                      <a:pt x="492" y="80"/>
                    </a:lnTo>
                    <a:lnTo>
                      <a:pt x="492" y="90"/>
                    </a:lnTo>
                    <a:lnTo>
                      <a:pt x="504" y="103"/>
                    </a:lnTo>
                    <a:lnTo>
                      <a:pt x="504" y="115"/>
                    </a:lnTo>
                    <a:lnTo>
                      <a:pt x="504" y="127"/>
                    </a:lnTo>
                    <a:lnTo>
                      <a:pt x="516" y="139"/>
                    </a:lnTo>
                    <a:lnTo>
                      <a:pt x="516" y="153"/>
                    </a:lnTo>
                    <a:lnTo>
                      <a:pt x="516" y="167"/>
                    </a:lnTo>
                    <a:lnTo>
                      <a:pt x="529" y="181"/>
                    </a:lnTo>
                    <a:lnTo>
                      <a:pt x="529" y="195"/>
                    </a:lnTo>
                    <a:lnTo>
                      <a:pt x="529" y="209"/>
                    </a:lnTo>
                    <a:lnTo>
                      <a:pt x="541" y="225"/>
                    </a:lnTo>
                    <a:lnTo>
                      <a:pt x="541" y="239"/>
                    </a:lnTo>
                    <a:lnTo>
                      <a:pt x="541" y="254"/>
                    </a:lnTo>
                    <a:lnTo>
                      <a:pt x="553" y="270"/>
                    </a:lnTo>
                    <a:lnTo>
                      <a:pt x="553" y="284"/>
                    </a:lnTo>
                    <a:lnTo>
                      <a:pt x="553" y="300"/>
                    </a:lnTo>
                    <a:lnTo>
                      <a:pt x="565" y="313"/>
                    </a:lnTo>
                    <a:lnTo>
                      <a:pt x="565" y="329"/>
                    </a:lnTo>
                    <a:lnTo>
                      <a:pt x="565" y="343"/>
                    </a:lnTo>
                    <a:lnTo>
                      <a:pt x="578" y="359"/>
                    </a:lnTo>
                    <a:lnTo>
                      <a:pt x="578" y="372"/>
                    </a:lnTo>
                    <a:lnTo>
                      <a:pt x="578" y="387"/>
                    </a:lnTo>
                    <a:lnTo>
                      <a:pt x="590" y="399"/>
                    </a:lnTo>
                    <a:lnTo>
                      <a:pt x="590" y="413"/>
                    </a:lnTo>
                    <a:lnTo>
                      <a:pt x="590" y="425"/>
                    </a:lnTo>
                    <a:lnTo>
                      <a:pt x="602" y="437"/>
                    </a:lnTo>
                    <a:lnTo>
                      <a:pt x="602" y="449"/>
                    </a:lnTo>
                    <a:lnTo>
                      <a:pt x="602" y="459"/>
                    </a:lnTo>
                    <a:lnTo>
                      <a:pt x="615" y="472"/>
                    </a:lnTo>
                    <a:lnTo>
                      <a:pt x="615" y="481"/>
                    </a:lnTo>
                    <a:lnTo>
                      <a:pt x="615" y="491"/>
                    </a:lnTo>
                    <a:lnTo>
                      <a:pt x="627" y="500"/>
                    </a:lnTo>
                    <a:lnTo>
                      <a:pt x="627" y="507"/>
                    </a:lnTo>
                    <a:lnTo>
                      <a:pt x="627" y="514"/>
                    </a:lnTo>
                    <a:lnTo>
                      <a:pt x="639" y="521"/>
                    </a:lnTo>
                    <a:lnTo>
                      <a:pt x="639" y="527"/>
                    </a:lnTo>
                    <a:lnTo>
                      <a:pt x="639" y="531"/>
                    </a:lnTo>
                    <a:lnTo>
                      <a:pt x="651" y="537"/>
                    </a:lnTo>
                    <a:lnTo>
                      <a:pt x="651" y="540"/>
                    </a:lnTo>
                    <a:lnTo>
                      <a:pt x="651" y="541"/>
                    </a:lnTo>
                    <a:lnTo>
                      <a:pt x="664" y="543"/>
                    </a:lnTo>
                    <a:lnTo>
                      <a:pt x="676" y="545"/>
                    </a:lnTo>
                    <a:lnTo>
                      <a:pt x="676" y="543"/>
                    </a:lnTo>
                    <a:lnTo>
                      <a:pt x="676" y="540"/>
                    </a:lnTo>
                    <a:lnTo>
                      <a:pt x="688" y="538"/>
                    </a:lnTo>
                    <a:lnTo>
                      <a:pt x="688" y="533"/>
                    </a:lnTo>
                    <a:lnTo>
                      <a:pt x="688" y="530"/>
                    </a:lnTo>
                    <a:lnTo>
                      <a:pt x="701" y="522"/>
                    </a:lnTo>
                    <a:lnTo>
                      <a:pt x="701" y="517"/>
                    </a:lnTo>
                    <a:lnTo>
                      <a:pt x="701" y="510"/>
                    </a:lnTo>
                    <a:lnTo>
                      <a:pt x="713" y="501"/>
                    </a:lnTo>
                    <a:lnTo>
                      <a:pt x="713" y="493"/>
                    </a:lnTo>
                    <a:lnTo>
                      <a:pt x="713" y="484"/>
                    </a:lnTo>
                    <a:lnTo>
                      <a:pt x="725" y="474"/>
                    </a:lnTo>
                    <a:lnTo>
                      <a:pt x="725" y="463"/>
                    </a:lnTo>
                    <a:lnTo>
                      <a:pt x="725" y="453"/>
                    </a:lnTo>
                    <a:lnTo>
                      <a:pt x="737" y="442"/>
                    </a:lnTo>
                    <a:lnTo>
                      <a:pt x="737" y="430"/>
                    </a:lnTo>
                    <a:lnTo>
                      <a:pt x="737" y="416"/>
                    </a:lnTo>
                    <a:lnTo>
                      <a:pt x="750" y="404"/>
                    </a:lnTo>
                    <a:lnTo>
                      <a:pt x="750" y="390"/>
                    </a:lnTo>
                    <a:lnTo>
                      <a:pt x="750" y="376"/>
                    </a:lnTo>
                    <a:lnTo>
                      <a:pt x="762" y="362"/>
                    </a:lnTo>
                    <a:lnTo>
                      <a:pt x="762" y="348"/>
                    </a:lnTo>
                    <a:lnTo>
                      <a:pt x="762" y="334"/>
                    </a:lnTo>
                    <a:lnTo>
                      <a:pt x="762" y="319"/>
                    </a:lnTo>
                    <a:lnTo>
                      <a:pt x="774" y="305"/>
                    </a:lnTo>
                    <a:lnTo>
                      <a:pt x="774" y="289"/>
                    </a:lnTo>
                    <a:lnTo>
                      <a:pt x="774" y="274"/>
                    </a:lnTo>
                    <a:lnTo>
                      <a:pt x="787" y="259"/>
                    </a:lnTo>
                    <a:lnTo>
                      <a:pt x="787" y="244"/>
                    </a:lnTo>
                    <a:lnTo>
                      <a:pt x="787" y="230"/>
                    </a:lnTo>
                    <a:lnTo>
                      <a:pt x="799" y="214"/>
                    </a:lnTo>
                    <a:lnTo>
                      <a:pt x="799" y="200"/>
                    </a:lnTo>
                    <a:lnTo>
                      <a:pt x="799" y="184"/>
                    </a:lnTo>
                    <a:lnTo>
                      <a:pt x="811" y="171"/>
                    </a:lnTo>
                    <a:lnTo>
                      <a:pt x="811" y="157"/>
                    </a:lnTo>
                    <a:lnTo>
                      <a:pt x="811" y="144"/>
                    </a:lnTo>
                    <a:lnTo>
                      <a:pt x="823" y="131"/>
                    </a:lnTo>
                    <a:lnTo>
                      <a:pt x="823" y="118"/>
                    </a:lnTo>
                    <a:lnTo>
                      <a:pt x="823" y="106"/>
                    </a:lnTo>
                    <a:lnTo>
                      <a:pt x="836" y="94"/>
                    </a:lnTo>
                    <a:lnTo>
                      <a:pt x="836" y="83"/>
                    </a:lnTo>
                    <a:lnTo>
                      <a:pt x="836" y="73"/>
                    </a:lnTo>
                    <a:lnTo>
                      <a:pt x="848" y="63"/>
                    </a:lnTo>
                    <a:lnTo>
                      <a:pt x="848" y="54"/>
                    </a:lnTo>
                    <a:lnTo>
                      <a:pt x="848" y="45"/>
                    </a:lnTo>
                    <a:lnTo>
                      <a:pt x="860" y="37"/>
                    </a:lnTo>
                    <a:lnTo>
                      <a:pt x="860" y="30"/>
                    </a:lnTo>
                    <a:lnTo>
                      <a:pt x="860" y="22"/>
                    </a:lnTo>
                    <a:lnTo>
                      <a:pt x="873" y="18"/>
                    </a:lnTo>
                    <a:lnTo>
                      <a:pt x="873" y="12"/>
                    </a:lnTo>
                    <a:lnTo>
                      <a:pt x="873" y="8"/>
                    </a:lnTo>
                    <a:lnTo>
                      <a:pt x="885" y="5"/>
                    </a:lnTo>
                    <a:lnTo>
                      <a:pt x="885" y="3"/>
                    </a:lnTo>
                    <a:lnTo>
                      <a:pt x="885" y="2"/>
                    </a:lnTo>
                    <a:lnTo>
                      <a:pt x="897" y="0"/>
                    </a:lnTo>
                    <a:lnTo>
                      <a:pt x="910" y="2"/>
                    </a:lnTo>
                    <a:lnTo>
                      <a:pt x="910" y="5"/>
                    </a:lnTo>
                    <a:lnTo>
                      <a:pt x="910" y="8"/>
                    </a:lnTo>
                    <a:lnTo>
                      <a:pt x="922" y="12"/>
                    </a:lnTo>
                    <a:lnTo>
                      <a:pt x="922" y="18"/>
                    </a:lnTo>
                    <a:lnTo>
                      <a:pt x="922" y="22"/>
                    </a:lnTo>
                    <a:lnTo>
                      <a:pt x="934" y="30"/>
                    </a:lnTo>
                    <a:lnTo>
                      <a:pt x="934" y="37"/>
                    </a:lnTo>
                    <a:lnTo>
                      <a:pt x="934" y="44"/>
                    </a:lnTo>
                    <a:lnTo>
                      <a:pt x="946" y="52"/>
                    </a:lnTo>
                    <a:lnTo>
                      <a:pt x="946" y="63"/>
                    </a:lnTo>
                    <a:lnTo>
                      <a:pt x="946" y="71"/>
                    </a:lnTo>
                    <a:lnTo>
                      <a:pt x="959" y="82"/>
                    </a:lnTo>
                    <a:lnTo>
                      <a:pt x="959" y="94"/>
                    </a:lnTo>
                    <a:lnTo>
                      <a:pt x="959" y="105"/>
                    </a:lnTo>
                    <a:lnTo>
                      <a:pt x="971" y="116"/>
                    </a:lnTo>
                    <a:lnTo>
                      <a:pt x="971" y="129"/>
                    </a:lnTo>
                    <a:lnTo>
                      <a:pt x="971" y="143"/>
                    </a:lnTo>
                    <a:lnTo>
                      <a:pt x="983" y="157"/>
                    </a:lnTo>
                    <a:lnTo>
                      <a:pt x="983" y="169"/>
                    </a:lnTo>
                    <a:lnTo>
                      <a:pt x="983" y="184"/>
                    </a:lnTo>
                    <a:lnTo>
                      <a:pt x="996" y="199"/>
                    </a:lnTo>
                    <a:lnTo>
                      <a:pt x="996" y="212"/>
                    </a:lnTo>
                    <a:lnTo>
                      <a:pt x="996" y="228"/>
                    </a:lnTo>
                    <a:lnTo>
                      <a:pt x="1008" y="242"/>
                    </a:lnTo>
                    <a:lnTo>
                      <a:pt x="1008" y="258"/>
                    </a:lnTo>
                    <a:lnTo>
                      <a:pt x="1008" y="274"/>
                    </a:lnTo>
                    <a:lnTo>
                      <a:pt x="1020" y="287"/>
                    </a:lnTo>
                    <a:lnTo>
                      <a:pt x="1020" y="303"/>
                    </a:lnTo>
                    <a:lnTo>
                      <a:pt x="1020" y="317"/>
                    </a:lnTo>
                    <a:lnTo>
                      <a:pt x="1032" y="333"/>
                    </a:lnTo>
                    <a:lnTo>
                      <a:pt x="1032" y="346"/>
                    </a:lnTo>
                    <a:lnTo>
                      <a:pt x="1032" y="360"/>
                    </a:lnTo>
                    <a:lnTo>
                      <a:pt x="1045" y="376"/>
                    </a:lnTo>
                    <a:lnTo>
                      <a:pt x="1045" y="388"/>
                    </a:lnTo>
                    <a:lnTo>
                      <a:pt x="1045" y="402"/>
                    </a:lnTo>
                    <a:lnTo>
                      <a:pt x="1057" y="416"/>
                    </a:lnTo>
                    <a:lnTo>
                      <a:pt x="1057" y="428"/>
                    </a:lnTo>
                    <a:lnTo>
                      <a:pt x="1057" y="440"/>
                    </a:lnTo>
                  </a:path>
                </a:pathLst>
              </a:custGeom>
              <a:noFill/>
              <a:ln w="12700" cap="rnd"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814" name="Freeform 69"/>
              <p:cNvSpPr>
                <a:spLocks/>
              </p:cNvSpPr>
              <p:nvPr/>
            </p:nvSpPr>
            <p:spPr bwMode="auto">
              <a:xfrm>
                <a:off x="2956" y="1841"/>
                <a:ext cx="1068" cy="546"/>
              </a:xfrm>
              <a:custGeom>
                <a:avLst/>
                <a:gdLst>
                  <a:gd name="T0" fmla="*/ 12 w 1068"/>
                  <a:gd name="T1" fmla="*/ 474 h 546"/>
                  <a:gd name="T2" fmla="*/ 37 w 1068"/>
                  <a:gd name="T3" fmla="*/ 508 h 546"/>
                  <a:gd name="T4" fmla="*/ 49 w 1068"/>
                  <a:gd name="T5" fmla="*/ 533 h 546"/>
                  <a:gd name="T6" fmla="*/ 74 w 1068"/>
                  <a:gd name="T7" fmla="*/ 545 h 546"/>
                  <a:gd name="T8" fmla="*/ 86 w 1068"/>
                  <a:gd name="T9" fmla="*/ 537 h 546"/>
                  <a:gd name="T10" fmla="*/ 110 w 1068"/>
                  <a:gd name="T11" fmla="*/ 515 h 546"/>
                  <a:gd name="T12" fmla="*/ 123 w 1068"/>
                  <a:gd name="T13" fmla="*/ 482 h 546"/>
                  <a:gd name="T14" fmla="*/ 135 w 1068"/>
                  <a:gd name="T15" fmla="*/ 439 h 546"/>
                  <a:gd name="T16" fmla="*/ 147 w 1068"/>
                  <a:gd name="T17" fmla="*/ 388 h 546"/>
                  <a:gd name="T18" fmla="*/ 172 w 1068"/>
                  <a:gd name="T19" fmla="*/ 331 h 546"/>
                  <a:gd name="T20" fmla="*/ 184 w 1068"/>
                  <a:gd name="T21" fmla="*/ 271 h 546"/>
                  <a:gd name="T22" fmla="*/ 196 w 1068"/>
                  <a:gd name="T23" fmla="*/ 211 h 546"/>
                  <a:gd name="T24" fmla="*/ 221 w 1068"/>
                  <a:gd name="T25" fmla="*/ 155 h 546"/>
                  <a:gd name="T26" fmla="*/ 233 w 1068"/>
                  <a:gd name="T27" fmla="*/ 103 h 546"/>
                  <a:gd name="T28" fmla="*/ 245 w 1068"/>
                  <a:gd name="T29" fmla="*/ 61 h 546"/>
                  <a:gd name="T30" fmla="*/ 270 w 1068"/>
                  <a:gd name="T31" fmla="*/ 28 h 546"/>
                  <a:gd name="T32" fmla="*/ 282 w 1068"/>
                  <a:gd name="T33" fmla="*/ 7 h 546"/>
                  <a:gd name="T34" fmla="*/ 307 w 1068"/>
                  <a:gd name="T35" fmla="*/ 2 h 546"/>
                  <a:gd name="T36" fmla="*/ 319 w 1068"/>
                  <a:gd name="T37" fmla="*/ 14 h 546"/>
                  <a:gd name="T38" fmla="*/ 343 w 1068"/>
                  <a:gd name="T39" fmla="*/ 38 h 546"/>
                  <a:gd name="T40" fmla="*/ 356 w 1068"/>
                  <a:gd name="T41" fmla="*/ 73 h 546"/>
                  <a:gd name="T42" fmla="*/ 368 w 1068"/>
                  <a:gd name="T43" fmla="*/ 120 h 546"/>
                  <a:gd name="T44" fmla="*/ 392 w 1068"/>
                  <a:gd name="T45" fmla="*/ 172 h 546"/>
                  <a:gd name="T46" fmla="*/ 405 w 1068"/>
                  <a:gd name="T47" fmla="*/ 232 h 546"/>
                  <a:gd name="T48" fmla="*/ 417 w 1068"/>
                  <a:gd name="T49" fmla="*/ 291 h 546"/>
                  <a:gd name="T50" fmla="*/ 442 w 1068"/>
                  <a:gd name="T51" fmla="*/ 350 h 546"/>
                  <a:gd name="T52" fmla="*/ 454 w 1068"/>
                  <a:gd name="T53" fmla="*/ 406 h 546"/>
                  <a:gd name="T54" fmla="*/ 466 w 1068"/>
                  <a:gd name="T55" fmla="*/ 455 h 546"/>
                  <a:gd name="T56" fmla="*/ 491 w 1068"/>
                  <a:gd name="T57" fmla="*/ 495 h 546"/>
                  <a:gd name="T58" fmla="*/ 503 w 1068"/>
                  <a:gd name="T59" fmla="*/ 524 h 546"/>
                  <a:gd name="T60" fmla="*/ 515 w 1068"/>
                  <a:gd name="T61" fmla="*/ 541 h 546"/>
                  <a:gd name="T62" fmla="*/ 540 w 1068"/>
                  <a:gd name="T63" fmla="*/ 541 h 546"/>
                  <a:gd name="T64" fmla="*/ 552 w 1068"/>
                  <a:gd name="T65" fmla="*/ 526 h 546"/>
                  <a:gd name="T66" fmla="*/ 576 w 1068"/>
                  <a:gd name="T67" fmla="*/ 498 h 546"/>
                  <a:gd name="T68" fmla="*/ 589 w 1068"/>
                  <a:gd name="T69" fmla="*/ 459 h 546"/>
                  <a:gd name="T70" fmla="*/ 601 w 1068"/>
                  <a:gd name="T71" fmla="*/ 411 h 546"/>
                  <a:gd name="T72" fmla="*/ 625 w 1068"/>
                  <a:gd name="T73" fmla="*/ 357 h 546"/>
                  <a:gd name="T74" fmla="*/ 638 w 1068"/>
                  <a:gd name="T75" fmla="*/ 297 h 546"/>
                  <a:gd name="T76" fmla="*/ 650 w 1068"/>
                  <a:gd name="T77" fmla="*/ 237 h 546"/>
                  <a:gd name="T78" fmla="*/ 675 w 1068"/>
                  <a:gd name="T79" fmla="*/ 180 h 546"/>
                  <a:gd name="T80" fmla="*/ 687 w 1068"/>
                  <a:gd name="T81" fmla="*/ 125 h 546"/>
                  <a:gd name="T82" fmla="*/ 699 w 1068"/>
                  <a:gd name="T83" fmla="*/ 78 h 546"/>
                  <a:gd name="T84" fmla="*/ 724 w 1068"/>
                  <a:gd name="T85" fmla="*/ 41 h 546"/>
                  <a:gd name="T86" fmla="*/ 736 w 1068"/>
                  <a:gd name="T87" fmla="*/ 15 h 546"/>
                  <a:gd name="T88" fmla="*/ 748 w 1068"/>
                  <a:gd name="T89" fmla="*/ 2 h 546"/>
                  <a:gd name="T90" fmla="*/ 773 w 1068"/>
                  <a:gd name="T91" fmla="*/ 7 h 546"/>
                  <a:gd name="T92" fmla="*/ 797 w 1068"/>
                  <a:gd name="T93" fmla="*/ 26 h 546"/>
                  <a:gd name="T94" fmla="*/ 809 w 1068"/>
                  <a:gd name="T95" fmla="*/ 57 h 546"/>
                  <a:gd name="T96" fmla="*/ 822 w 1068"/>
                  <a:gd name="T97" fmla="*/ 97 h 546"/>
                  <a:gd name="T98" fmla="*/ 846 w 1068"/>
                  <a:gd name="T99" fmla="*/ 148 h 546"/>
                  <a:gd name="T100" fmla="*/ 859 w 1068"/>
                  <a:gd name="T101" fmla="*/ 206 h 546"/>
                  <a:gd name="T102" fmla="*/ 871 w 1068"/>
                  <a:gd name="T103" fmla="*/ 265 h 546"/>
                  <a:gd name="T104" fmla="*/ 895 w 1068"/>
                  <a:gd name="T105" fmla="*/ 324 h 546"/>
                  <a:gd name="T106" fmla="*/ 908 w 1068"/>
                  <a:gd name="T107" fmla="*/ 381 h 546"/>
                  <a:gd name="T108" fmla="*/ 920 w 1068"/>
                  <a:gd name="T109" fmla="*/ 433 h 546"/>
                  <a:gd name="T110" fmla="*/ 932 w 1068"/>
                  <a:gd name="T111" fmla="*/ 477 h 546"/>
                  <a:gd name="T112" fmla="*/ 957 w 1068"/>
                  <a:gd name="T113" fmla="*/ 512 h 546"/>
                  <a:gd name="T114" fmla="*/ 969 w 1068"/>
                  <a:gd name="T115" fmla="*/ 534 h 546"/>
                  <a:gd name="T116" fmla="*/ 993 w 1068"/>
                  <a:gd name="T117" fmla="*/ 545 h 546"/>
                  <a:gd name="T118" fmla="*/ 1006 w 1068"/>
                  <a:gd name="T119" fmla="*/ 534 h 546"/>
                  <a:gd name="T120" fmla="*/ 1030 w 1068"/>
                  <a:gd name="T121" fmla="*/ 512 h 546"/>
                  <a:gd name="T122" fmla="*/ 1042 w 1068"/>
                  <a:gd name="T123" fmla="*/ 477 h 546"/>
                  <a:gd name="T124" fmla="*/ 1055 w 1068"/>
                  <a:gd name="T125" fmla="*/ 433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68"/>
                  <a:gd name="T190" fmla="*/ 0 h 546"/>
                  <a:gd name="T191" fmla="*/ 1068 w 106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68" h="546">
                    <a:moveTo>
                      <a:pt x="0" y="440"/>
                    </a:moveTo>
                    <a:lnTo>
                      <a:pt x="12" y="451"/>
                    </a:lnTo>
                    <a:lnTo>
                      <a:pt x="12" y="463"/>
                    </a:lnTo>
                    <a:lnTo>
                      <a:pt x="12" y="474"/>
                    </a:lnTo>
                    <a:lnTo>
                      <a:pt x="25" y="482"/>
                    </a:lnTo>
                    <a:lnTo>
                      <a:pt x="25" y="493"/>
                    </a:lnTo>
                    <a:lnTo>
                      <a:pt x="25" y="501"/>
                    </a:lnTo>
                    <a:lnTo>
                      <a:pt x="37" y="508"/>
                    </a:lnTo>
                    <a:lnTo>
                      <a:pt x="37" y="515"/>
                    </a:lnTo>
                    <a:lnTo>
                      <a:pt x="37" y="522"/>
                    </a:lnTo>
                    <a:lnTo>
                      <a:pt x="49" y="527"/>
                    </a:lnTo>
                    <a:lnTo>
                      <a:pt x="49" y="533"/>
                    </a:lnTo>
                    <a:lnTo>
                      <a:pt x="49" y="537"/>
                    </a:lnTo>
                    <a:lnTo>
                      <a:pt x="61" y="540"/>
                    </a:lnTo>
                    <a:lnTo>
                      <a:pt x="61" y="543"/>
                    </a:lnTo>
                    <a:lnTo>
                      <a:pt x="74" y="545"/>
                    </a:lnTo>
                    <a:lnTo>
                      <a:pt x="74" y="543"/>
                    </a:lnTo>
                    <a:lnTo>
                      <a:pt x="86" y="541"/>
                    </a:lnTo>
                    <a:lnTo>
                      <a:pt x="86" y="540"/>
                    </a:lnTo>
                    <a:lnTo>
                      <a:pt x="86" y="537"/>
                    </a:lnTo>
                    <a:lnTo>
                      <a:pt x="98" y="533"/>
                    </a:lnTo>
                    <a:lnTo>
                      <a:pt x="98" y="527"/>
                    </a:lnTo>
                    <a:lnTo>
                      <a:pt x="98" y="522"/>
                    </a:lnTo>
                    <a:lnTo>
                      <a:pt x="110" y="515"/>
                    </a:lnTo>
                    <a:lnTo>
                      <a:pt x="110" y="508"/>
                    </a:lnTo>
                    <a:lnTo>
                      <a:pt x="110" y="500"/>
                    </a:lnTo>
                    <a:lnTo>
                      <a:pt x="110" y="491"/>
                    </a:lnTo>
                    <a:lnTo>
                      <a:pt x="123" y="482"/>
                    </a:lnTo>
                    <a:lnTo>
                      <a:pt x="123" y="472"/>
                    </a:lnTo>
                    <a:lnTo>
                      <a:pt x="123" y="462"/>
                    </a:lnTo>
                    <a:lnTo>
                      <a:pt x="135" y="451"/>
                    </a:lnTo>
                    <a:lnTo>
                      <a:pt x="135" y="439"/>
                    </a:lnTo>
                    <a:lnTo>
                      <a:pt x="135" y="427"/>
                    </a:lnTo>
                    <a:lnTo>
                      <a:pt x="147" y="414"/>
                    </a:lnTo>
                    <a:lnTo>
                      <a:pt x="147" y="401"/>
                    </a:lnTo>
                    <a:lnTo>
                      <a:pt x="147" y="388"/>
                    </a:lnTo>
                    <a:lnTo>
                      <a:pt x="159" y="374"/>
                    </a:lnTo>
                    <a:lnTo>
                      <a:pt x="159" y="360"/>
                    </a:lnTo>
                    <a:lnTo>
                      <a:pt x="159" y="345"/>
                    </a:lnTo>
                    <a:lnTo>
                      <a:pt x="172" y="331"/>
                    </a:lnTo>
                    <a:lnTo>
                      <a:pt x="172" y="315"/>
                    </a:lnTo>
                    <a:lnTo>
                      <a:pt x="172" y="301"/>
                    </a:lnTo>
                    <a:lnTo>
                      <a:pt x="184" y="286"/>
                    </a:lnTo>
                    <a:lnTo>
                      <a:pt x="184" y="271"/>
                    </a:lnTo>
                    <a:lnTo>
                      <a:pt x="184" y="256"/>
                    </a:lnTo>
                    <a:lnTo>
                      <a:pt x="196" y="240"/>
                    </a:lnTo>
                    <a:lnTo>
                      <a:pt x="196" y="226"/>
                    </a:lnTo>
                    <a:lnTo>
                      <a:pt x="196" y="211"/>
                    </a:lnTo>
                    <a:lnTo>
                      <a:pt x="208" y="197"/>
                    </a:lnTo>
                    <a:lnTo>
                      <a:pt x="208" y="183"/>
                    </a:lnTo>
                    <a:lnTo>
                      <a:pt x="208" y="169"/>
                    </a:lnTo>
                    <a:lnTo>
                      <a:pt x="221" y="155"/>
                    </a:lnTo>
                    <a:lnTo>
                      <a:pt x="221" y="141"/>
                    </a:lnTo>
                    <a:lnTo>
                      <a:pt x="221" y="129"/>
                    </a:lnTo>
                    <a:lnTo>
                      <a:pt x="233" y="115"/>
                    </a:lnTo>
                    <a:lnTo>
                      <a:pt x="233" y="103"/>
                    </a:lnTo>
                    <a:lnTo>
                      <a:pt x="233" y="92"/>
                    </a:lnTo>
                    <a:lnTo>
                      <a:pt x="245" y="82"/>
                    </a:lnTo>
                    <a:lnTo>
                      <a:pt x="245" y="71"/>
                    </a:lnTo>
                    <a:lnTo>
                      <a:pt x="245" y="61"/>
                    </a:lnTo>
                    <a:lnTo>
                      <a:pt x="258" y="52"/>
                    </a:lnTo>
                    <a:lnTo>
                      <a:pt x="258" y="44"/>
                    </a:lnTo>
                    <a:lnTo>
                      <a:pt x="258" y="35"/>
                    </a:lnTo>
                    <a:lnTo>
                      <a:pt x="270" y="28"/>
                    </a:lnTo>
                    <a:lnTo>
                      <a:pt x="270" y="22"/>
                    </a:lnTo>
                    <a:lnTo>
                      <a:pt x="270" y="15"/>
                    </a:lnTo>
                    <a:lnTo>
                      <a:pt x="282" y="12"/>
                    </a:lnTo>
                    <a:lnTo>
                      <a:pt x="282" y="7"/>
                    </a:lnTo>
                    <a:lnTo>
                      <a:pt x="282" y="5"/>
                    </a:lnTo>
                    <a:lnTo>
                      <a:pt x="294" y="2"/>
                    </a:lnTo>
                    <a:lnTo>
                      <a:pt x="307" y="0"/>
                    </a:lnTo>
                    <a:lnTo>
                      <a:pt x="307" y="2"/>
                    </a:lnTo>
                    <a:lnTo>
                      <a:pt x="307" y="3"/>
                    </a:lnTo>
                    <a:lnTo>
                      <a:pt x="319" y="5"/>
                    </a:lnTo>
                    <a:lnTo>
                      <a:pt x="319" y="8"/>
                    </a:lnTo>
                    <a:lnTo>
                      <a:pt x="319" y="14"/>
                    </a:lnTo>
                    <a:lnTo>
                      <a:pt x="331" y="18"/>
                    </a:lnTo>
                    <a:lnTo>
                      <a:pt x="331" y="24"/>
                    </a:lnTo>
                    <a:lnTo>
                      <a:pt x="331" y="31"/>
                    </a:lnTo>
                    <a:lnTo>
                      <a:pt x="343" y="38"/>
                    </a:lnTo>
                    <a:lnTo>
                      <a:pt x="343" y="45"/>
                    </a:lnTo>
                    <a:lnTo>
                      <a:pt x="343" y="54"/>
                    </a:lnTo>
                    <a:lnTo>
                      <a:pt x="356" y="64"/>
                    </a:lnTo>
                    <a:lnTo>
                      <a:pt x="356" y="73"/>
                    </a:lnTo>
                    <a:lnTo>
                      <a:pt x="356" y="85"/>
                    </a:lnTo>
                    <a:lnTo>
                      <a:pt x="368" y="96"/>
                    </a:lnTo>
                    <a:lnTo>
                      <a:pt x="368" y="108"/>
                    </a:lnTo>
                    <a:lnTo>
                      <a:pt x="368" y="120"/>
                    </a:lnTo>
                    <a:lnTo>
                      <a:pt x="380" y="132"/>
                    </a:lnTo>
                    <a:lnTo>
                      <a:pt x="380" y="146"/>
                    </a:lnTo>
                    <a:lnTo>
                      <a:pt x="380" y="158"/>
                    </a:lnTo>
                    <a:lnTo>
                      <a:pt x="392" y="172"/>
                    </a:lnTo>
                    <a:lnTo>
                      <a:pt x="392" y="186"/>
                    </a:lnTo>
                    <a:lnTo>
                      <a:pt x="392" y="202"/>
                    </a:lnTo>
                    <a:lnTo>
                      <a:pt x="405" y="216"/>
                    </a:lnTo>
                    <a:lnTo>
                      <a:pt x="405" y="232"/>
                    </a:lnTo>
                    <a:lnTo>
                      <a:pt x="405" y="245"/>
                    </a:lnTo>
                    <a:lnTo>
                      <a:pt x="417" y="261"/>
                    </a:lnTo>
                    <a:lnTo>
                      <a:pt x="417" y="275"/>
                    </a:lnTo>
                    <a:lnTo>
                      <a:pt x="417" y="291"/>
                    </a:lnTo>
                    <a:lnTo>
                      <a:pt x="429" y="306"/>
                    </a:lnTo>
                    <a:lnTo>
                      <a:pt x="429" y="320"/>
                    </a:lnTo>
                    <a:lnTo>
                      <a:pt x="429" y="336"/>
                    </a:lnTo>
                    <a:lnTo>
                      <a:pt x="442" y="350"/>
                    </a:lnTo>
                    <a:lnTo>
                      <a:pt x="442" y="364"/>
                    </a:lnTo>
                    <a:lnTo>
                      <a:pt x="442" y="378"/>
                    </a:lnTo>
                    <a:lnTo>
                      <a:pt x="454" y="391"/>
                    </a:lnTo>
                    <a:lnTo>
                      <a:pt x="454" y="406"/>
                    </a:lnTo>
                    <a:lnTo>
                      <a:pt x="454" y="418"/>
                    </a:lnTo>
                    <a:lnTo>
                      <a:pt x="466" y="430"/>
                    </a:lnTo>
                    <a:lnTo>
                      <a:pt x="466" y="442"/>
                    </a:lnTo>
                    <a:lnTo>
                      <a:pt x="466" y="455"/>
                    </a:lnTo>
                    <a:lnTo>
                      <a:pt x="478" y="465"/>
                    </a:lnTo>
                    <a:lnTo>
                      <a:pt x="478" y="475"/>
                    </a:lnTo>
                    <a:lnTo>
                      <a:pt x="478" y="486"/>
                    </a:lnTo>
                    <a:lnTo>
                      <a:pt x="491" y="495"/>
                    </a:lnTo>
                    <a:lnTo>
                      <a:pt x="491" y="503"/>
                    </a:lnTo>
                    <a:lnTo>
                      <a:pt x="491" y="510"/>
                    </a:lnTo>
                    <a:lnTo>
                      <a:pt x="503" y="517"/>
                    </a:lnTo>
                    <a:lnTo>
                      <a:pt x="503" y="524"/>
                    </a:lnTo>
                    <a:lnTo>
                      <a:pt x="503" y="530"/>
                    </a:lnTo>
                    <a:lnTo>
                      <a:pt x="515" y="534"/>
                    </a:lnTo>
                    <a:lnTo>
                      <a:pt x="515" y="538"/>
                    </a:lnTo>
                    <a:lnTo>
                      <a:pt x="515" y="541"/>
                    </a:lnTo>
                    <a:lnTo>
                      <a:pt x="515" y="543"/>
                    </a:lnTo>
                    <a:lnTo>
                      <a:pt x="527" y="545"/>
                    </a:lnTo>
                    <a:lnTo>
                      <a:pt x="540" y="543"/>
                    </a:lnTo>
                    <a:lnTo>
                      <a:pt x="540" y="541"/>
                    </a:lnTo>
                    <a:lnTo>
                      <a:pt x="540" y="540"/>
                    </a:lnTo>
                    <a:lnTo>
                      <a:pt x="552" y="537"/>
                    </a:lnTo>
                    <a:lnTo>
                      <a:pt x="552" y="531"/>
                    </a:lnTo>
                    <a:lnTo>
                      <a:pt x="552" y="526"/>
                    </a:lnTo>
                    <a:lnTo>
                      <a:pt x="564" y="521"/>
                    </a:lnTo>
                    <a:lnTo>
                      <a:pt x="564" y="514"/>
                    </a:lnTo>
                    <a:lnTo>
                      <a:pt x="564" y="507"/>
                    </a:lnTo>
                    <a:lnTo>
                      <a:pt x="576" y="498"/>
                    </a:lnTo>
                    <a:lnTo>
                      <a:pt x="576" y="489"/>
                    </a:lnTo>
                    <a:lnTo>
                      <a:pt x="576" y="481"/>
                    </a:lnTo>
                    <a:lnTo>
                      <a:pt x="589" y="470"/>
                    </a:lnTo>
                    <a:lnTo>
                      <a:pt x="589" y="459"/>
                    </a:lnTo>
                    <a:lnTo>
                      <a:pt x="589" y="447"/>
                    </a:lnTo>
                    <a:lnTo>
                      <a:pt x="601" y="435"/>
                    </a:lnTo>
                    <a:lnTo>
                      <a:pt x="601" y="423"/>
                    </a:lnTo>
                    <a:lnTo>
                      <a:pt x="601" y="411"/>
                    </a:lnTo>
                    <a:lnTo>
                      <a:pt x="613" y="399"/>
                    </a:lnTo>
                    <a:lnTo>
                      <a:pt x="613" y="385"/>
                    </a:lnTo>
                    <a:lnTo>
                      <a:pt x="613" y="371"/>
                    </a:lnTo>
                    <a:lnTo>
                      <a:pt x="625" y="357"/>
                    </a:lnTo>
                    <a:lnTo>
                      <a:pt x="625" y="341"/>
                    </a:lnTo>
                    <a:lnTo>
                      <a:pt x="625" y="327"/>
                    </a:lnTo>
                    <a:lnTo>
                      <a:pt x="638" y="312"/>
                    </a:lnTo>
                    <a:lnTo>
                      <a:pt x="638" y="297"/>
                    </a:lnTo>
                    <a:lnTo>
                      <a:pt x="638" y="282"/>
                    </a:lnTo>
                    <a:lnTo>
                      <a:pt x="650" y="268"/>
                    </a:lnTo>
                    <a:lnTo>
                      <a:pt x="650" y="252"/>
                    </a:lnTo>
                    <a:lnTo>
                      <a:pt x="650" y="237"/>
                    </a:lnTo>
                    <a:lnTo>
                      <a:pt x="662" y="223"/>
                    </a:lnTo>
                    <a:lnTo>
                      <a:pt x="662" y="207"/>
                    </a:lnTo>
                    <a:lnTo>
                      <a:pt x="662" y="193"/>
                    </a:lnTo>
                    <a:lnTo>
                      <a:pt x="675" y="180"/>
                    </a:lnTo>
                    <a:lnTo>
                      <a:pt x="675" y="165"/>
                    </a:lnTo>
                    <a:lnTo>
                      <a:pt x="675" y="151"/>
                    </a:lnTo>
                    <a:lnTo>
                      <a:pt x="687" y="138"/>
                    </a:lnTo>
                    <a:lnTo>
                      <a:pt x="687" y="125"/>
                    </a:lnTo>
                    <a:lnTo>
                      <a:pt x="687" y="113"/>
                    </a:lnTo>
                    <a:lnTo>
                      <a:pt x="699" y="101"/>
                    </a:lnTo>
                    <a:lnTo>
                      <a:pt x="699" y="89"/>
                    </a:lnTo>
                    <a:lnTo>
                      <a:pt x="699" y="78"/>
                    </a:lnTo>
                    <a:lnTo>
                      <a:pt x="711" y="68"/>
                    </a:lnTo>
                    <a:lnTo>
                      <a:pt x="711" y="59"/>
                    </a:lnTo>
                    <a:lnTo>
                      <a:pt x="711" y="50"/>
                    </a:lnTo>
                    <a:lnTo>
                      <a:pt x="724" y="41"/>
                    </a:lnTo>
                    <a:lnTo>
                      <a:pt x="724" y="33"/>
                    </a:lnTo>
                    <a:lnTo>
                      <a:pt x="724" y="26"/>
                    </a:lnTo>
                    <a:lnTo>
                      <a:pt x="736" y="21"/>
                    </a:lnTo>
                    <a:lnTo>
                      <a:pt x="736" y="15"/>
                    </a:lnTo>
                    <a:lnTo>
                      <a:pt x="736" y="10"/>
                    </a:lnTo>
                    <a:lnTo>
                      <a:pt x="748" y="7"/>
                    </a:lnTo>
                    <a:lnTo>
                      <a:pt x="748" y="3"/>
                    </a:lnTo>
                    <a:lnTo>
                      <a:pt x="748" y="2"/>
                    </a:lnTo>
                    <a:lnTo>
                      <a:pt x="760" y="0"/>
                    </a:lnTo>
                    <a:lnTo>
                      <a:pt x="773" y="2"/>
                    </a:lnTo>
                    <a:lnTo>
                      <a:pt x="773" y="3"/>
                    </a:lnTo>
                    <a:lnTo>
                      <a:pt x="773" y="7"/>
                    </a:lnTo>
                    <a:lnTo>
                      <a:pt x="785" y="10"/>
                    </a:lnTo>
                    <a:lnTo>
                      <a:pt x="785" y="14"/>
                    </a:lnTo>
                    <a:lnTo>
                      <a:pt x="785" y="19"/>
                    </a:lnTo>
                    <a:lnTo>
                      <a:pt x="797" y="26"/>
                    </a:lnTo>
                    <a:lnTo>
                      <a:pt x="797" y="31"/>
                    </a:lnTo>
                    <a:lnTo>
                      <a:pt x="797" y="40"/>
                    </a:lnTo>
                    <a:lnTo>
                      <a:pt x="809" y="47"/>
                    </a:lnTo>
                    <a:lnTo>
                      <a:pt x="809" y="57"/>
                    </a:lnTo>
                    <a:lnTo>
                      <a:pt x="809" y="66"/>
                    </a:lnTo>
                    <a:lnTo>
                      <a:pt x="822" y="76"/>
                    </a:lnTo>
                    <a:lnTo>
                      <a:pt x="822" y="87"/>
                    </a:lnTo>
                    <a:lnTo>
                      <a:pt x="822" y="97"/>
                    </a:lnTo>
                    <a:lnTo>
                      <a:pt x="834" y="109"/>
                    </a:lnTo>
                    <a:lnTo>
                      <a:pt x="834" y="122"/>
                    </a:lnTo>
                    <a:lnTo>
                      <a:pt x="834" y="136"/>
                    </a:lnTo>
                    <a:lnTo>
                      <a:pt x="846" y="148"/>
                    </a:lnTo>
                    <a:lnTo>
                      <a:pt x="846" y="162"/>
                    </a:lnTo>
                    <a:lnTo>
                      <a:pt x="846" y="176"/>
                    </a:lnTo>
                    <a:lnTo>
                      <a:pt x="859" y="190"/>
                    </a:lnTo>
                    <a:lnTo>
                      <a:pt x="859" y="206"/>
                    </a:lnTo>
                    <a:lnTo>
                      <a:pt x="859" y="219"/>
                    </a:lnTo>
                    <a:lnTo>
                      <a:pt x="871" y="233"/>
                    </a:lnTo>
                    <a:lnTo>
                      <a:pt x="871" y="249"/>
                    </a:lnTo>
                    <a:lnTo>
                      <a:pt x="871" y="265"/>
                    </a:lnTo>
                    <a:lnTo>
                      <a:pt x="883" y="278"/>
                    </a:lnTo>
                    <a:lnTo>
                      <a:pt x="883" y="294"/>
                    </a:lnTo>
                    <a:lnTo>
                      <a:pt x="883" y="310"/>
                    </a:lnTo>
                    <a:lnTo>
                      <a:pt x="895" y="324"/>
                    </a:lnTo>
                    <a:lnTo>
                      <a:pt x="895" y="339"/>
                    </a:lnTo>
                    <a:lnTo>
                      <a:pt x="895" y="353"/>
                    </a:lnTo>
                    <a:lnTo>
                      <a:pt x="908" y="368"/>
                    </a:lnTo>
                    <a:lnTo>
                      <a:pt x="908" y="381"/>
                    </a:lnTo>
                    <a:lnTo>
                      <a:pt x="908" y="395"/>
                    </a:lnTo>
                    <a:lnTo>
                      <a:pt x="920" y="407"/>
                    </a:lnTo>
                    <a:lnTo>
                      <a:pt x="920" y="421"/>
                    </a:lnTo>
                    <a:lnTo>
                      <a:pt x="920" y="433"/>
                    </a:lnTo>
                    <a:lnTo>
                      <a:pt x="920" y="446"/>
                    </a:lnTo>
                    <a:lnTo>
                      <a:pt x="932" y="456"/>
                    </a:lnTo>
                    <a:lnTo>
                      <a:pt x="932" y="469"/>
                    </a:lnTo>
                    <a:lnTo>
                      <a:pt x="932" y="477"/>
                    </a:lnTo>
                    <a:lnTo>
                      <a:pt x="944" y="488"/>
                    </a:lnTo>
                    <a:lnTo>
                      <a:pt x="944" y="496"/>
                    </a:lnTo>
                    <a:lnTo>
                      <a:pt x="944" y="505"/>
                    </a:lnTo>
                    <a:lnTo>
                      <a:pt x="957" y="512"/>
                    </a:lnTo>
                    <a:lnTo>
                      <a:pt x="957" y="519"/>
                    </a:lnTo>
                    <a:lnTo>
                      <a:pt x="957" y="524"/>
                    </a:lnTo>
                    <a:lnTo>
                      <a:pt x="969" y="530"/>
                    </a:lnTo>
                    <a:lnTo>
                      <a:pt x="969" y="534"/>
                    </a:lnTo>
                    <a:lnTo>
                      <a:pt x="969" y="538"/>
                    </a:lnTo>
                    <a:lnTo>
                      <a:pt x="981" y="541"/>
                    </a:lnTo>
                    <a:lnTo>
                      <a:pt x="981" y="543"/>
                    </a:lnTo>
                    <a:lnTo>
                      <a:pt x="993" y="545"/>
                    </a:lnTo>
                    <a:lnTo>
                      <a:pt x="993" y="543"/>
                    </a:lnTo>
                    <a:lnTo>
                      <a:pt x="1006" y="541"/>
                    </a:lnTo>
                    <a:lnTo>
                      <a:pt x="1006" y="538"/>
                    </a:lnTo>
                    <a:lnTo>
                      <a:pt x="1006" y="534"/>
                    </a:lnTo>
                    <a:lnTo>
                      <a:pt x="1018" y="530"/>
                    </a:lnTo>
                    <a:lnTo>
                      <a:pt x="1018" y="524"/>
                    </a:lnTo>
                    <a:lnTo>
                      <a:pt x="1018" y="519"/>
                    </a:lnTo>
                    <a:lnTo>
                      <a:pt x="1030" y="512"/>
                    </a:lnTo>
                    <a:lnTo>
                      <a:pt x="1030" y="505"/>
                    </a:lnTo>
                    <a:lnTo>
                      <a:pt x="1030" y="496"/>
                    </a:lnTo>
                    <a:lnTo>
                      <a:pt x="1042" y="488"/>
                    </a:lnTo>
                    <a:lnTo>
                      <a:pt x="1042" y="477"/>
                    </a:lnTo>
                    <a:lnTo>
                      <a:pt x="1042" y="469"/>
                    </a:lnTo>
                    <a:lnTo>
                      <a:pt x="1055" y="456"/>
                    </a:lnTo>
                    <a:lnTo>
                      <a:pt x="1055" y="446"/>
                    </a:lnTo>
                    <a:lnTo>
                      <a:pt x="1055" y="433"/>
                    </a:lnTo>
                    <a:lnTo>
                      <a:pt x="1067" y="421"/>
                    </a:lnTo>
                    <a:lnTo>
                      <a:pt x="1067" y="407"/>
                    </a:lnTo>
                  </a:path>
                </a:pathLst>
              </a:custGeom>
              <a:noFill/>
              <a:ln w="12700" cap="rnd"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815" name="Freeform 70"/>
              <p:cNvSpPr>
                <a:spLocks/>
              </p:cNvSpPr>
              <p:nvPr/>
            </p:nvSpPr>
            <p:spPr bwMode="auto">
              <a:xfrm>
                <a:off x="4023" y="1841"/>
                <a:ext cx="959" cy="546"/>
              </a:xfrm>
              <a:custGeom>
                <a:avLst/>
                <a:gdLst>
                  <a:gd name="T0" fmla="*/ 12 w 959"/>
                  <a:gd name="T1" fmla="*/ 368 h 546"/>
                  <a:gd name="T2" fmla="*/ 25 w 959"/>
                  <a:gd name="T3" fmla="*/ 310 h 546"/>
                  <a:gd name="T4" fmla="*/ 49 w 959"/>
                  <a:gd name="T5" fmla="*/ 249 h 546"/>
                  <a:gd name="T6" fmla="*/ 61 w 959"/>
                  <a:gd name="T7" fmla="*/ 190 h 546"/>
                  <a:gd name="T8" fmla="*/ 74 w 959"/>
                  <a:gd name="T9" fmla="*/ 136 h 546"/>
                  <a:gd name="T10" fmla="*/ 98 w 959"/>
                  <a:gd name="T11" fmla="*/ 87 h 546"/>
                  <a:gd name="T12" fmla="*/ 111 w 959"/>
                  <a:gd name="T13" fmla="*/ 47 h 546"/>
                  <a:gd name="T14" fmla="*/ 123 w 959"/>
                  <a:gd name="T15" fmla="*/ 19 h 546"/>
                  <a:gd name="T16" fmla="*/ 147 w 959"/>
                  <a:gd name="T17" fmla="*/ 3 h 546"/>
                  <a:gd name="T18" fmla="*/ 172 w 959"/>
                  <a:gd name="T19" fmla="*/ 3 h 546"/>
                  <a:gd name="T20" fmla="*/ 184 w 959"/>
                  <a:gd name="T21" fmla="*/ 21 h 546"/>
                  <a:gd name="T22" fmla="*/ 197 w 959"/>
                  <a:gd name="T23" fmla="*/ 50 h 546"/>
                  <a:gd name="T24" fmla="*/ 221 w 959"/>
                  <a:gd name="T25" fmla="*/ 89 h 546"/>
                  <a:gd name="T26" fmla="*/ 233 w 959"/>
                  <a:gd name="T27" fmla="*/ 138 h 546"/>
                  <a:gd name="T28" fmla="*/ 246 w 959"/>
                  <a:gd name="T29" fmla="*/ 193 h 546"/>
                  <a:gd name="T30" fmla="*/ 258 w 959"/>
                  <a:gd name="T31" fmla="*/ 252 h 546"/>
                  <a:gd name="T32" fmla="*/ 282 w 959"/>
                  <a:gd name="T33" fmla="*/ 312 h 546"/>
                  <a:gd name="T34" fmla="*/ 295 w 959"/>
                  <a:gd name="T35" fmla="*/ 371 h 546"/>
                  <a:gd name="T36" fmla="*/ 307 w 959"/>
                  <a:gd name="T37" fmla="*/ 423 h 546"/>
                  <a:gd name="T38" fmla="*/ 332 w 959"/>
                  <a:gd name="T39" fmla="*/ 470 h 546"/>
                  <a:gd name="T40" fmla="*/ 344 w 959"/>
                  <a:gd name="T41" fmla="*/ 507 h 546"/>
                  <a:gd name="T42" fmla="*/ 356 w 959"/>
                  <a:gd name="T43" fmla="*/ 531 h 546"/>
                  <a:gd name="T44" fmla="*/ 381 w 959"/>
                  <a:gd name="T45" fmla="*/ 543 h 546"/>
                  <a:gd name="T46" fmla="*/ 405 w 959"/>
                  <a:gd name="T47" fmla="*/ 538 h 546"/>
                  <a:gd name="T48" fmla="*/ 418 w 959"/>
                  <a:gd name="T49" fmla="*/ 517 h 546"/>
                  <a:gd name="T50" fmla="*/ 430 w 959"/>
                  <a:gd name="T51" fmla="*/ 486 h 546"/>
                  <a:gd name="T52" fmla="*/ 454 w 959"/>
                  <a:gd name="T53" fmla="*/ 442 h 546"/>
                  <a:gd name="T54" fmla="*/ 467 w 959"/>
                  <a:gd name="T55" fmla="*/ 391 h 546"/>
                  <a:gd name="T56" fmla="*/ 479 w 959"/>
                  <a:gd name="T57" fmla="*/ 336 h 546"/>
                  <a:gd name="T58" fmla="*/ 504 w 959"/>
                  <a:gd name="T59" fmla="*/ 275 h 546"/>
                  <a:gd name="T60" fmla="*/ 516 w 959"/>
                  <a:gd name="T61" fmla="*/ 216 h 546"/>
                  <a:gd name="T62" fmla="*/ 528 w 959"/>
                  <a:gd name="T63" fmla="*/ 158 h 546"/>
                  <a:gd name="T64" fmla="*/ 553 w 959"/>
                  <a:gd name="T65" fmla="*/ 108 h 546"/>
                  <a:gd name="T66" fmla="*/ 565 w 959"/>
                  <a:gd name="T67" fmla="*/ 64 h 546"/>
                  <a:gd name="T68" fmla="*/ 577 w 959"/>
                  <a:gd name="T69" fmla="*/ 31 h 546"/>
                  <a:gd name="T70" fmla="*/ 602 w 959"/>
                  <a:gd name="T71" fmla="*/ 8 h 546"/>
                  <a:gd name="T72" fmla="*/ 626 w 959"/>
                  <a:gd name="T73" fmla="*/ 0 h 546"/>
                  <a:gd name="T74" fmla="*/ 639 w 959"/>
                  <a:gd name="T75" fmla="*/ 12 h 546"/>
                  <a:gd name="T76" fmla="*/ 651 w 959"/>
                  <a:gd name="T77" fmla="*/ 35 h 546"/>
                  <a:gd name="T78" fmla="*/ 663 w 959"/>
                  <a:gd name="T79" fmla="*/ 71 h 546"/>
                  <a:gd name="T80" fmla="*/ 688 w 959"/>
                  <a:gd name="T81" fmla="*/ 115 h 546"/>
                  <a:gd name="T82" fmla="*/ 700 w 959"/>
                  <a:gd name="T83" fmla="*/ 169 h 546"/>
                  <a:gd name="T84" fmla="*/ 712 w 959"/>
                  <a:gd name="T85" fmla="*/ 226 h 546"/>
                  <a:gd name="T86" fmla="*/ 737 w 959"/>
                  <a:gd name="T87" fmla="*/ 286 h 546"/>
                  <a:gd name="T88" fmla="*/ 749 w 959"/>
                  <a:gd name="T89" fmla="*/ 345 h 546"/>
                  <a:gd name="T90" fmla="*/ 761 w 959"/>
                  <a:gd name="T91" fmla="*/ 401 h 546"/>
                  <a:gd name="T92" fmla="*/ 786 w 959"/>
                  <a:gd name="T93" fmla="*/ 451 h 546"/>
                  <a:gd name="T94" fmla="*/ 798 w 959"/>
                  <a:gd name="T95" fmla="*/ 491 h 546"/>
                  <a:gd name="T96" fmla="*/ 811 w 959"/>
                  <a:gd name="T97" fmla="*/ 522 h 546"/>
                  <a:gd name="T98" fmla="*/ 835 w 959"/>
                  <a:gd name="T99" fmla="*/ 540 h 546"/>
                  <a:gd name="T100" fmla="*/ 860 w 959"/>
                  <a:gd name="T101" fmla="*/ 543 h 546"/>
                  <a:gd name="T102" fmla="*/ 872 w 959"/>
                  <a:gd name="T103" fmla="*/ 527 h 546"/>
                  <a:gd name="T104" fmla="*/ 884 w 959"/>
                  <a:gd name="T105" fmla="*/ 501 h 546"/>
                  <a:gd name="T106" fmla="*/ 909 w 959"/>
                  <a:gd name="T107" fmla="*/ 463 h 546"/>
                  <a:gd name="T108" fmla="*/ 921 w 959"/>
                  <a:gd name="T109" fmla="*/ 416 h 546"/>
                  <a:gd name="T110" fmla="*/ 933 w 959"/>
                  <a:gd name="T111" fmla="*/ 360 h 546"/>
                  <a:gd name="T112" fmla="*/ 958 w 959"/>
                  <a:gd name="T113" fmla="*/ 303 h 5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59"/>
                  <a:gd name="T172" fmla="*/ 0 h 546"/>
                  <a:gd name="T173" fmla="*/ 959 w 959"/>
                  <a:gd name="T174" fmla="*/ 546 h 54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59" h="546">
                    <a:moveTo>
                      <a:pt x="0" y="407"/>
                    </a:moveTo>
                    <a:lnTo>
                      <a:pt x="0" y="395"/>
                    </a:lnTo>
                    <a:lnTo>
                      <a:pt x="12" y="381"/>
                    </a:lnTo>
                    <a:lnTo>
                      <a:pt x="12" y="368"/>
                    </a:lnTo>
                    <a:lnTo>
                      <a:pt x="12" y="353"/>
                    </a:lnTo>
                    <a:lnTo>
                      <a:pt x="25" y="339"/>
                    </a:lnTo>
                    <a:lnTo>
                      <a:pt x="25" y="324"/>
                    </a:lnTo>
                    <a:lnTo>
                      <a:pt x="25" y="310"/>
                    </a:lnTo>
                    <a:lnTo>
                      <a:pt x="37" y="294"/>
                    </a:lnTo>
                    <a:lnTo>
                      <a:pt x="37" y="278"/>
                    </a:lnTo>
                    <a:lnTo>
                      <a:pt x="37" y="265"/>
                    </a:lnTo>
                    <a:lnTo>
                      <a:pt x="49" y="249"/>
                    </a:lnTo>
                    <a:lnTo>
                      <a:pt x="49" y="233"/>
                    </a:lnTo>
                    <a:lnTo>
                      <a:pt x="49" y="219"/>
                    </a:lnTo>
                    <a:lnTo>
                      <a:pt x="61" y="206"/>
                    </a:lnTo>
                    <a:lnTo>
                      <a:pt x="61" y="190"/>
                    </a:lnTo>
                    <a:lnTo>
                      <a:pt x="61" y="176"/>
                    </a:lnTo>
                    <a:lnTo>
                      <a:pt x="74" y="162"/>
                    </a:lnTo>
                    <a:lnTo>
                      <a:pt x="74" y="148"/>
                    </a:lnTo>
                    <a:lnTo>
                      <a:pt x="74" y="136"/>
                    </a:lnTo>
                    <a:lnTo>
                      <a:pt x="86" y="122"/>
                    </a:lnTo>
                    <a:lnTo>
                      <a:pt x="86" y="109"/>
                    </a:lnTo>
                    <a:lnTo>
                      <a:pt x="86" y="97"/>
                    </a:lnTo>
                    <a:lnTo>
                      <a:pt x="98" y="87"/>
                    </a:lnTo>
                    <a:lnTo>
                      <a:pt x="98" y="76"/>
                    </a:lnTo>
                    <a:lnTo>
                      <a:pt x="98" y="66"/>
                    </a:lnTo>
                    <a:lnTo>
                      <a:pt x="111" y="57"/>
                    </a:lnTo>
                    <a:lnTo>
                      <a:pt x="111" y="47"/>
                    </a:lnTo>
                    <a:lnTo>
                      <a:pt x="111" y="40"/>
                    </a:lnTo>
                    <a:lnTo>
                      <a:pt x="123" y="31"/>
                    </a:lnTo>
                    <a:lnTo>
                      <a:pt x="123" y="26"/>
                    </a:lnTo>
                    <a:lnTo>
                      <a:pt x="123" y="19"/>
                    </a:lnTo>
                    <a:lnTo>
                      <a:pt x="135" y="14"/>
                    </a:lnTo>
                    <a:lnTo>
                      <a:pt x="135" y="10"/>
                    </a:lnTo>
                    <a:lnTo>
                      <a:pt x="135" y="7"/>
                    </a:lnTo>
                    <a:lnTo>
                      <a:pt x="147" y="3"/>
                    </a:lnTo>
                    <a:lnTo>
                      <a:pt x="147" y="2"/>
                    </a:lnTo>
                    <a:lnTo>
                      <a:pt x="160" y="0"/>
                    </a:lnTo>
                    <a:lnTo>
                      <a:pt x="160" y="2"/>
                    </a:lnTo>
                    <a:lnTo>
                      <a:pt x="172" y="3"/>
                    </a:lnTo>
                    <a:lnTo>
                      <a:pt x="172" y="7"/>
                    </a:lnTo>
                    <a:lnTo>
                      <a:pt x="172" y="10"/>
                    </a:lnTo>
                    <a:lnTo>
                      <a:pt x="184" y="15"/>
                    </a:lnTo>
                    <a:lnTo>
                      <a:pt x="184" y="21"/>
                    </a:lnTo>
                    <a:lnTo>
                      <a:pt x="184" y="26"/>
                    </a:lnTo>
                    <a:lnTo>
                      <a:pt x="197" y="33"/>
                    </a:lnTo>
                    <a:lnTo>
                      <a:pt x="197" y="41"/>
                    </a:lnTo>
                    <a:lnTo>
                      <a:pt x="197" y="50"/>
                    </a:lnTo>
                    <a:lnTo>
                      <a:pt x="209" y="59"/>
                    </a:lnTo>
                    <a:lnTo>
                      <a:pt x="209" y="68"/>
                    </a:lnTo>
                    <a:lnTo>
                      <a:pt x="209" y="78"/>
                    </a:lnTo>
                    <a:lnTo>
                      <a:pt x="221" y="89"/>
                    </a:lnTo>
                    <a:lnTo>
                      <a:pt x="221" y="101"/>
                    </a:lnTo>
                    <a:lnTo>
                      <a:pt x="221" y="113"/>
                    </a:lnTo>
                    <a:lnTo>
                      <a:pt x="233" y="125"/>
                    </a:lnTo>
                    <a:lnTo>
                      <a:pt x="233" y="138"/>
                    </a:lnTo>
                    <a:lnTo>
                      <a:pt x="233" y="151"/>
                    </a:lnTo>
                    <a:lnTo>
                      <a:pt x="246" y="165"/>
                    </a:lnTo>
                    <a:lnTo>
                      <a:pt x="246" y="180"/>
                    </a:lnTo>
                    <a:lnTo>
                      <a:pt x="246" y="193"/>
                    </a:lnTo>
                    <a:lnTo>
                      <a:pt x="258" y="207"/>
                    </a:lnTo>
                    <a:lnTo>
                      <a:pt x="258" y="223"/>
                    </a:lnTo>
                    <a:lnTo>
                      <a:pt x="258" y="237"/>
                    </a:lnTo>
                    <a:lnTo>
                      <a:pt x="258" y="252"/>
                    </a:lnTo>
                    <a:lnTo>
                      <a:pt x="270" y="268"/>
                    </a:lnTo>
                    <a:lnTo>
                      <a:pt x="270" y="282"/>
                    </a:lnTo>
                    <a:lnTo>
                      <a:pt x="270" y="297"/>
                    </a:lnTo>
                    <a:lnTo>
                      <a:pt x="282" y="312"/>
                    </a:lnTo>
                    <a:lnTo>
                      <a:pt x="282" y="327"/>
                    </a:lnTo>
                    <a:lnTo>
                      <a:pt x="282" y="341"/>
                    </a:lnTo>
                    <a:lnTo>
                      <a:pt x="295" y="357"/>
                    </a:lnTo>
                    <a:lnTo>
                      <a:pt x="295" y="371"/>
                    </a:lnTo>
                    <a:lnTo>
                      <a:pt x="295" y="385"/>
                    </a:lnTo>
                    <a:lnTo>
                      <a:pt x="307" y="399"/>
                    </a:lnTo>
                    <a:lnTo>
                      <a:pt x="307" y="411"/>
                    </a:lnTo>
                    <a:lnTo>
                      <a:pt x="307" y="423"/>
                    </a:lnTo>
                    <a:lnTo>
                      <a:pt x="319" y="435"/>
                    </a:lnTo>
                    <a:lnTo>
                      <a:pt x="319" y="447"/>
                    </a:lnTo>
                    <a:lnTo>
                      <a:pt x="319" y="459"/>
                    </a:lnTo>
                    <a:lnTo>
                      <a:pt x="332" y="470"/>
                    </a:lnTo>
                    <a:lnTo>
                      <a:pt x="332" y="481"/>
                    </a:lnTo>
                    <a:lnTo>
                      <a:pt x="332" y="489"/>
                    </a:lnTo>
                    <a:lnTo>
                      <a:pt x="344" y="498"/>
                    </a:lnTo>
                    <a:lnTo>
                      <a:pt x="344" y="507"/>
                    </a:lnTo>
                    <a:lnTo>
                      <a:pt x="344" y="514"/>
                    </a:lnTo>
                    <a:lnTo>
                      <a:pt x="356" y="521"/>
                    </a:lnTo>
                    <a:lnTo>
                      <a:pt x="356" y="526"/>
                    </a:lnTo>
                    <a:lnTo>
                      <a:pt x="356" y="531"/>
                    </a:lnTo>
                    <a:lnTo>
                      <a:pt x="368" y="537"/>
                    </a:lnTo>
                    <a:lnTo>
                      <a:pt x="368" y="540"/>
                    </a:lnTo>
                    <a:lnTo>
                      <a:pt x="368" y="541"/>
                    </a:lnTo>
                    <a:lnTo>
                      <a:pt x="381" y="543"/>
                    </a:lnTo>
                    <a:lnTo>
                      <a:pt x="393" y="545"/>
                    </a:lnTo>
                    <a:lnTo>
                      <a:pt x="393" y="543"/>
                    </a:lnTo>
                    <a:lnTo>
                      <a:pt x="393" y="541"/>
                    </a:lnTo>
                    <a:lnTo>
                      <a:pt x="405" y="538"/>
                    </a:lnTo>
                    <a:lnTo>
                      <a:pt x="405" y="534"/>
                    </a:lnTo>
                    <a:lnTo>
                      <a:pt x="405" y="530"/>
                    </a:lnTo>
                    <a:lnTo>
                      <a:pt x="418" y="524"/>
                    </a:lnTo>
                    <a:lnTo>
                      <a:pt x="418" y="517"/>
                    </a:lnTo>
                    <a:lnTo>
                      <a:pt x="418" y="510"/>
                    </a:lnTo>
                    <a:lnTo>
                      <a:pt x="430" y="503"/>
                    </a:lnTo>
                    <a:lnTo>
                      <a:pt x="430" y="495"/>
                    </a:lnTo>
                    <a:lnTo>
                      <a:pt x="430" y="486"/>
                    </a:lnTo>
                    <a:lnTo>
                      <a:pt x="442" y="475"/>
                    </a:lnTo>
                    <a:lnTo>
                      <a:pt x="442" y="465"/>
                    </a:lnTo>
                    <a:lnTo>
                      <a:pt x="442" y="455"/>
                    </a:lnTo>
                    <a:lnTo>
                      <a:pt x="454" y="442"/>
                    </a:lnTo>
                    <a:lnTo>
                      <a:pt x="454" y="430"/>
                    </a:lnTo>
                    <a:lnTo>
                      <a:pt x="454" y="418"/>
                    </a:lnTo>
                    <a:lnTo>
                      <a:pt x="467" y="406"/>
                    </a:lnTo>
                    <a:lnTo>
                      <a:pt x="467" y="391"/>
                    </a:lnTo>
                    <a:lnTo>
                      <a:pt x="467" y="378"/>
                    </a:lnTo>
                    <a:lnTo>
                      <a:pt x="479" y="364"/>
                    </a:lnTo>
                    <a:lnTo>
                      <a:pt x="479" y="350"/>
                    </a:lnTo>
                    <a:lnTo>
                      <a:pt x="479" y="336"/>
                    </a:lnTo>
                    <a:lnTo>
                      <a:pt x="491" y="320"/>
                    </a:lnTo>
                    <a:lnTo>
                      <a:pt x="491" y="306"/>
                    </a:lnTo>
                    <a:lnTo>
                      <a:pt x="491" y="291"/>
                    </a:lnTo>
                    <a:lnTo>
                      <a:pt x="504" y="275"/>
                    </a:lnTo>
                    <a:lnTo>
                      <a:pt x="504" y="261"/>
                    </a:lnTo>
                    <a:lnTo>
                      <a:pt x="504" y="245"/>
                    </a:lnTo>
                    <a:lnTo>
                      <a:pt x="516" y="232"/>
                    </a:lnTo>
                    <a:lnTo>
                      <a:pt x="516" y="216"/>
                    </a:lnTo>
                    <a:lnTo>
                      <a:pt x="516" y="202"/>
                    </a:lnTo>
                    <a:lnTo>
                      <a:pt x="528" y="186"/>
                    </a:lnTo>
                    <a:lnTo>
                      <a:pt x="528" y="172"/>
                    </a:lnTo>
                    <a:lnTo>
                      <a:pt x="528" y="158"/>
                    </a:lnTo>
                    <a:lnTo>
                      <a:pt x="540" y="146"/>
                    </a:lnTo>
                    <a:lnTo>
                      <a:pt x="540" y="132"/>
                    </a:lnTo>
                    <a:lnTo>
                      <a:pt x="540" y="120"/>
                    </a:lnTo>
                    <a:lnTo>
                      <a:pt x="553" y="108"/>
                    </a:lnTo>
                    <a:lnTo>
                      <a:pt x="553" y="96"/>
                    </a:lnTo>
                    <a:lnTo>
                      <a:pt x="553" y="85"/>
                    </a:lnTo>
                    <a:lnTo>
                      <a:pt x="565" y="73"/>
                    </a:lnTo>
                    <a:lnTo>
                      <a:pt x="565" y="64"/>
                    </a:lnTo>
                    <a:lnTo>
                      <a:pt x="565" y="54"/>
                    </a:lnTo>
                    <a:lnTo>
                      <a:pt x="577" y="45"/>
                    </a:lnTo>
                    <a:lnTo>
                      <a:pt x="577" y="38"/>
                    </a:lnTo>
                    <a:lnTo>
                      <a:pt x="577" y="31"/>
                    </a:lnTo>
                    <a:lnTo>
                      <a:pt x="590" y="24"/>
                    </a:lnTo>
                    <a:lnTo>
                      <a:pt x="590" y="18"/>
                    </a:lnTo>
                    <a:lnTo>
                      <a:pt x="590" y="14"/>
                    </a:lnTo>
                    <a:lnTo>
                      <a:pt x="602" y="8"/>
                    </a:lnTo>
                    <a:lnTo>
                      <a:pt x="602" y="5"/>
                    </a:lnTo>
                    <a:lnTo>
                      <a:pt x="602" y="3"/>
                    </a:lnTo>
                    <a:lnTo>
                      <a:pt x="614" y="2"/>
                    </a:lnTo>
                    <a:lnTo>
                      <a:pt x="626" y="0"/>
                    </a:lnTo>
                    <a:lnTo>
                      <a:pt x="626" y="2"/>
                    </a:lnTo>
                    <a:lnTo>
                      <a:pt x="626" y="5"/>
                    </a:lnTo>
                    <a:lnTo>
                      <a:pt x="639" y="7"/>
                    </a:lnTo>
                    <a:lnTo>
                      <a:pt x="639" y="12"/>
                    </a:lnTo>
                    <a:lnTo>
                      <a:pt x="639" y="15"/>
                    </a:lnTo>
                    <a:lnTo>
                      <a:pt x="651" y="22"/>
                    </a:lnTo>
                    <a:lnTo>
                      <a:pt x="651" y="28"/>
                    </a:lnTo>
                    <a:lnTo>
                      <a:pt x="651" y="35"/>
                    </a:lnTo>
                    <a:lnTo>
                      <a:pt x="663" y="44"/>
                    </a:lnTo>
                    <a:lnTo>
                      <a:pt x="663" y="52"/>
                    </a:lnTo>
                    <a:lnTo>
                      <a:pt x="663" y="61"/>
                    </a:lnTo>
                    <a:lnTo>
                      <a:pt x="663" y="71"/>
                    </a:lnTo>
                    <a:lnTo>
                      <a:pt x="676" y="82"/>
                    </a:lnTo>
                    <a:lnTo>
                      <a:pt x="676" y="92"/>
                    </a:lnTo>
                    <a:lnTo>
                      <a:pt x="676" y="103"/>
                    </a:lnTo>
                    <a:lnTo>
                      <a:pt x="688" y="115"/>
                    </a:lnTo>
                    <a:lnTo>
                      <a:pt x="688" y="129"/>
                    </a:lnTo>
                    <a:lnTo>
                      <a:pt x="688" y="141"/>
                    </a:lnTo>
                    <a:lnTo>
                      <a:pt x="700" y="155"/>
                    </a:lnTo>
                    <a:lnTo>
                      <a:pt x="700" y="169"/>
                    </a:lnTo>
                    <a:lnTo>
                      <a:pt x="700" y="183"/>
                    </a:lnTo>
                    <a:lnTo>
                      <a:pt x="712" y="197"/>
                    </a:lnTo>
                    <a:lnTo>
                      <a:pt x="712" y="211"/>
                    </a:lnTo>
                    <a:lnTo>
                      <a:pt x="712" y="226"/>
                    </a:lnTo>
                    <a:lnTo>
                      <a:pt x="725" y="240"/>
                    </a:lnTo>
                    <a:lnTo>
                      <a:pt x="725" y="256"/>
                    </a:lnTo>
                    <a:lnTo>
                      <a:pt x="725" y="271"/>
                    </a:lnTo>
                    <a:lnTo>
                      <a:pt x="737" y="286"/>
                    </a:lnTo>
                    <a:lnTo>
                      <a:pt x="737" y="301"/>
                    </a:lnTo>
                    <a:lnTo>
                      <a:pt x="737" y="315"/>
                    </a:lnTo>
                    <a:lnTo>
                      <a:pt x="749" y="331"/>
                    </a:lnTo>
                    <a:lnTo>
                      <a:pt x="749" y="345"/>
                    </a:lnTo>
                    <a:lnTo>
                      <a:pt x="749" y="360"/>
                    </a:lnTo>
                    <a:lnTo>
                      <a:pt x="761" y="374"/>
                    </a:lnTo>
                    <a:lnTo>
                      <a:pt x="761" y="388"/>
                    </a:lnTo>
                    <a:lnTo>
                      <a:pt x="761" y="401"/>
                    </a:lnTo>
                    <a:lnTo>
                      <a:pt x="774" y="414"/>
                    </a:lnTo>
                    <a:lnTo>
                      <a:pt x="774" y="427"/>
                    </a:lnTo>
                    <a:lnTo>
                      <a:pt x="774" y="439"/>
                    </a:lnTo>
                    <a:lnTo>
                      <a:pt x="786" y="451"/>
                    </a:lnTo>
                    <a:lnTo>
                      <a:pt x="786" y="462"/>
                    </a:lnTo>
                    <a:lnTo>
                      <a:pt x="786" y="472"/>
                    </a:lnTo>
                    <a:lnTo>
                      <a:pt x="798" y="482"/>
                    </a:lnTo>
                    <a:lnTo>
                      <a:pt x="798" y="491"/>
                    </a:lnTo>
                    <a:lnTo>
                      <a:pt x="798" y="500"/>
                    </a:lnTo>
                    <a:lnTo>
                      <a:pt x="811" y="508"/>
                    </a:lnTo>
                    <a:lnTo>
                      <a:pt x="811" y="515"/>
                    </a:lnTo>
                    <a:lnTo>
                      <a:pt x="811" y="522"/>
                    </a:lnTo>
                    <a:lnTo>
                      <a:pt x="823" y="527"/>
                    </a:lnTo>
                    <a:lnTo>
                      <a:pt x="823" y="533"/>
                    </a:lnTo>
                    <a:lnTo>
                      <a:pt x="823" y="537"/>
                    </a:lnTo>
                    <a:lnTo>
                      <a:pt x="835" y="540"/>
                    </a:lnTo>
                    <a:lnTo>
                      <a:pt x="835" y="541"/>
                    </a:lnTo>
                    <a:lnTo>
                      <a:pt x="835" y="543"/>
                    </a:lnTo>
                    <a:lnTo>
                      <a:pt x="847" y="545"/>
                    </a:lnTo>
                    <a:lnTo>
                      <a:pt x="860" y="543"/>
                    </a:lnTo>
                    <a:lnTo>
                      <a:pt x="860" y="540"/>
                    </a:lnTo>
                    <a:lnTo>
                      <a:pt x="860" y="537"/>
                    </a:lnTo>
                    <a:lnTo>
                      <a:pt x="872" y="533"/>
                    </a:lnTo>
                    <a:lnTo>
                      <a:pt x="872" y="527"/>
                    </a:lnTo>
                    <a:lnTo>
                      <a:pt x="872" y="522"/>
                    </a:lnTo>
                    <a:lnTo>
                      <a:pt x="884" y="515"/>
                    </a:lnTo>
                    <a:lnTo>
                      <a:pt x="884" y="508"/>
                    </a:lnTo>
                    <a:lnTo>
                      <a:pt x="884" y="501"/>
                    </a:lnTo>
                    <a:lnTo>
                      <a:pt x="897" y="493"/>
                    </a:lnTo>
                    <a:lnTo>
                      <a:pt x="897" y="482"/>
                    </a:lnTo>
                    <a:lnTo>
                      <a:pt x="897" y="474"/>
                    </a:lnTo>
                    <a:lnTo>
                      <a:pt x="909" y="463"/>
                    </a:lnTo>
                    <a:lnTo>
                      <a:pt x="909" y="451"/>
                    </a:lnTo>
                    <a:lnTo>
                      <a:pt x="909" y="440"/>
                    </a:lnTo>
                    <a:lnTo>
                      <a:pt x="921" y="428"/>
                    </a:lnTo>
                    <a:lnTo>
                      <a:pt x="921" y="416"/>
                    </a:lnTo>
                    <a:lnTo>
                      <a:pt x="921" y="402"/>
                    </a:lnTo>
                    <a:lnTo>
                      <a:pt x="933" y="388"/>
                    </a:lnTo>
                    <a:lnTo>
                      <a:pt x="933" y="376"/>
                    </a:lnTo>
                    <a:lnTo>
                      <a:pt x="933" y="360"/>
                    </a:lnTo>
                    <a:lnTo>
                      <a:pt x="946" y="346"/>
                    </a:lnTo>
                    <a:lnTo>
                      <a:pt x="946" y="333"/>
                    </a:lnTo>
                    <a:lnTo>
                      <a:pt x="946" y="317"/>
                    </a:lnTo>
                    <a:lnTo>
                      <a:pt x="958" y="303"/>
                    </a:lnTo>
                    <a:lnTo>
                      <a:pt x="958" y="287"/>
                    </a:lnTo>
                  </a:path>
                </a:pathLst>
              </a:custGeom>
              <a:noFill/>
              <a:ln w="12700" cap="rnd"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31760" name="Line 248"/>
            <p:cNvSpPr>
              <a:spLocks noChangeShapeType="1"/>
            </p:cNvSpPr>
            <p:nvPr/>
          </p:nvSpPr>
          <p:spPr bwMode="auto">
            <a:xfrm>
              <a:off x="647067" y="3275591"/>
              <a:ext cx="529266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61" name="Oval 16"/>
            <p:cNvSpPr>
              <a:spLocks noChangeArrowheads="1"/>
            </p:cNvSpPr>
            <p:nvPr/>
          </p:nvSpPr>
          <p:spPr bwMode="auto">
            <a:xfrm>
              <a:off x="678173" y="3247016"/>
              <a:ext cx="11588" cy="38100"/>
            </a:xfrm>
            <a:prstGeom prst="ellipse">
              <a:avLst/>
            </a:prstGeom>
            <a:solidFill>
              <a:srgbClr val="000000"/>
            </a:solidFill>
            <a:ln w="28575">
              <a:solidFill>
                <a:srgbClr val="000000"/>
              </a:solidFill>
              <a:round/>
              <a:headEnd/>
              <a:tailEnd/>
            </a:ln>
          </p:spPr>
          <p:txBody>
            <a:bodyPr wrap="none" anchor="ct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31762" name="Freeform 17"/>
            <p:cNvSpPr>
              <a:spLocks/>
            </p:cNvSpPr>
            <p:nvPr/>
          </p:nvSpPr>
          <p:spPr bwMode="auto">
            <a:xfrm>
              <a:off x="683052" y="2989841"/>
              <a:ext cx="1708398" cy="552450"/>
            </a:xfrm>
            <a:custGeom>
              <a:avLst/>
              <a:gdLst>
                <a:gd name="T0" fmla="*/ 0 w 516"/>
                <a:gd name="T1" fmla="*/ 2147483646 h 408"/>
                <a:gd name="T2" fmla="*/ 2147483646 w 516"/>
                <a:gd name="T3" fmla="*/ 2147483646 h 408"/>
                <a:gd name="T4" fmla="*/ 2147483646 w 516"/>
                <a:gd name="T5" fmla="*/ 2147483646 h 408"/>
                <a:gd name="T6" fmla="*/ 2147483646 w 516"/>
                <a:gd name="T7" fmla="*/ 2147483646 h 408"/>
                <a:gd name="T8" fmla="*/ 2147483646 w 516"/>
                <a:gd name="T9" fmla="*/ 2147483646 h 408"/>
                <a:gd name="T10" fmla="*/ 2147483646 w 516"/>
                <a:gd name="T11" fmla="*/ 2147483646 h 408"/>
                <a:gd name="T12" fmla="*/ 2147483646 w 516"/>
                <a:gd name="T13" fmla="*/ 2147483646 h 408"/>
                <a:gd name="T14" fmla="*/ 2147483646 w 516"/>
                <a:gd name="T15" fmla="*/ 2147483646 h 408"/>
                <a:gd name="T16" fmla="*/ 2147483646 w 516"/>
                <a:gd name="T17" fmla="*/ 2147483646 h 408"/>
                <a:gd name="T18" fmla="*/ 2147483646 w 516"/>
                <a:gd name="T19" fmla="*/ 2147483646 h 408"/>
                <a:gd name="T20" fmla="*/ 2147483646 w 516"/>
                <a:gd name="T21" fmla="*/ 2147483646 h 408"/>
                <a:gd name="T22" fmla="*/ 2147483646 w 516"/>
                <a:gd name="T23" fmla="*/ 2147483646 h 408"/>
                <a:gd name="T24" fmla="*/ 2147483646 w 516"/>
                <a:gd name="T25" fmla="*/ 2147483646 h 408"/>
                <a:gd name="T26" fmla="*/ 2147483646 w 516"/>
                <a:gd name="T27" fmla="*/ 2147483646 h 408"/>
                <a:gd name="T28" fmla="*/ 2147483646 w 516"/>
                <a:gd name="T29" fmla="*/ 2147483646 h 408"/>
                <a:gd name="T30" fmla="*/ 2147483646 w 516"/>
                <a:gd name="T31" fmla="*/ 0 h 408"/>
                <a:gd name="T32" fmla="*/ 2147483646 w 516"/>
                <a:gd name="T33" fmla="*/ 0 h 408"/>
                <a:gd name="T34" fmla="*/ 2147483646 w 516"/>
                <a:gd name="T35" fmla="*/ 0 h 408"/>
                <a:gd name="T36" fmla="*/ 2147483646 w 516"/>
                <a:gd name="T37" fmla="*/ 2147483646 h 408"/>
                <a:gd name="T38" fmla="*/ 2147483646 w 516"/>
                <a:gd name="T39" fmla="*/ 2147483646 h 408"/>
                <a:gd name="T40" fmla="*/ 2147483646 w 516"/>
                <a:gd name="T41" fmla="*/ 2147483646 h 408"/>
                <a:gd name="T42" fmla="*/ 2147483646 w 516"/>
                <a:gd name="T43" fmla="*/ 2147483646 h 408"/>
                <a:gd name="T44" fmla="*/ 2147483646 w 516"/>
                <a:gd name="T45" fmla="*/ 2147483646 h 408"/>
                <a:gd name="T46" fmla="*/ 2147483646 w 516"/>
                <a:gd name="T47" fmla="*/ 2147483646 h 408"/>
                <a:gd name="T48" fmla="*/ 2147483646 w 516"/>
                <a:gd name="T49" fmla="*/ 2147483646 h 408"/>
                <a:gd name="T50" fmla="*/ 2147483646 w 516"/>
                <a:gd name="T51" fmla="*/ 2147483646 h 408"/>
                <a:gd name="T52" fmla="*/ 2147483646 w 516"/>
                <a:gd name="T53" fmla="*/ 2147483646 h 408"/>
                <a:gd name="T54" fmla="*/ 2147483646 w 516"/>
                <a:gd name="T55" fmla="*/ 2147483646 h 408"/>
                <a:gd name="T56" fmla="*/ 2147483646 w 516"/>
                <a:gd name="T57" fmla="*/ 2147483646 h 408"/>
                <a:gd name="T58" fmla="*/ 2147483646 w 516"/>
                <a:gd name="T59" fmla="*/ 2147483646 h 408"/>
                <a:gd name="T60" fmla="*/ 2147483646 w 516"/>
                <a:gd name="T61" fmla="*/ 2147483646 h 408"/>
                <a:gd name="T62" fmla="*/ 2147483646 w 516"/>
                <a:gd name="T63" fmla="*/ 2147483646 h 408"/>
                <a:gd name="T64" fmla="*/ 2147483646 w 516"/>
                <a:gd name="T65" fmla="*/ 2147483646 h 408"/>
                <a:gd name="T66" fmla="*/ 2147483646 w 516"/>
                <a:gd name="T67" fmla="*/ 2147483646 h 408"/>
                <a:gd name="T68" fmla="*/ 2147483646 w 516"/>
                <a:gd name="T69" fmla="*/ 2147483646 h 408"/>
                <a:gd name="T70" fmla="*/ 2147483646 w 516"/>
                <a:gd name="T71" fmla="*/ 2147483646 h 408"/>
                <a:gd name="T72" fmla="*/ 2147483646 w 516"/>
                <a:gd name="T73" fmla="*/ 2147483646 h 408"/>
                <a:gd name="T74" fmla="*/ 2147483646 w 516"/>
                <a:gd name="T75" fmla="*/ 2147483646 h 408"/>
                <a:gd name="T76" fmla="*/ 2147483646 w 516"/>
                <a:gd name="T77" fmla="*/ 2147483646 h 408"/>
                <a:gd name="T78" fmla="*/ 2147483646 w 516"/>
                <a:gd name="T79" fmla="*/ 2147483646 h 408"/>
                <a:gd name="T80" fmla="*/ 2147483646 w 516"/>
                <a:gd name="T81" fmla="*/ 2147483646 h 408"/>
                <a:gd name="T82" fmla="*/ 2147483646 w 516"/>
                <a:gd name="T83" fmla="*/ 2147483646 h 408"/>
                <a:gd name="T84" fmla="*/ 2147483646 w 516"/>
                <a:gd name="T85" fmla="*/ 2147483646 h 408"/>
                <a:gd name="T86" fmla="*/ 2147483646 w 516"/>
                <a:gd name="T87" fmla="*/ 2147483646 h 408"/>
                <a:gd name="T88" fmla="*/ 2147483646 w 516"/>
                <a:gd name="T89" fmla="*/ 2147483646 h 408"/>
                <a:gd name="T90" fmla="*/ 2147483646 w 516"/>
                <a:gd name="T91" fmla="*/ 2147483646 h 408"/>
                <a:gd name="T92" fmla="*/ 2147483646 w 516"/>
                <a:gd name="T93" fmla="*/ 2147483646 h 408"/>
                <a:gd name="T94" fmla="*/ 2147483646 w 516"/>
                <a:gd name="T95" fmla="*/ 2147483646 h 408"/>
                <a:gd name="T96" fmla="*/ 2147483646 w 516"/>
                <a:gd name="T97" fmla="*/ 2147483646 h 408"/>
                <a:gd name="T98" fmla="*/ 2147483646 w 516"/>
                <a:gd name="T99" fmla="*/ 2147483646 h 408"/>
                <a:gd name="T100" fmla="*/ 2147483646 w 516"/>
                <a:gd name="T101" fmla="*/ 2147483646 h 408"/>
                <a:gd name="T102" fmla="*/ 2147483646 w 516"/>
                <a:gd name="T103" fmla="*/ 2147483646 h 408"/>
                <a:gd name="T104" fmla="*/ 2147483646 w 516"/>
                <a:gd name="T105" fmla="*/ 2147483646 h 408"/>
                <a:gd name="T106" fmla="*/ 2147483646 w 516"/>
                <a:gd name="T107" fmla="*/ 2147483646 h 408"/>
                <a:gd name="T108" fmla="*/ 2147483646 w 516"/>
                <a:gd name="T109" fmla="*/ 2147483646 h 408"/>
                <a:gd name="T110" fmla="*/ 2147483646 w 516"/>
                <a:gd name="T111" fmla="*/ 2147483646 h 408"/>
                <a:gd name="T112" fmla="*/ 2147483646 w 516"/>
                <a:gd name="T113" fmla="*/ 2147483646 h 408"/>
                <a:gd name="T114" fmla="*/ 2147483646 w 516"/>
                <a:gd name="T115" fmla="*/ 2147483646 h 408"/>
                <a:gd name="T116" fmla="*/ 2147483646 w 516"/>
                <a:gd name="T117" fmla="*/ 2147483646 h 408"/>
                <a:gd name="T118" fmla="*/ 2147483646 w 516"/>
                <a:gd name="T119" fmla="*/ 2147483646 h 408"/>
                <a:gd name="T120" fmla="*/ 2147483646 w 516"/>
                <a:gd name="T121" fmla="*/ 2147483646 h 408"/>
                <a:gd name="T122" fmla="*/ 2147483646 w 516"/>
                <a:gd name="T123" fmla="*/ 2147483646 h 408"/>
                <a:gd name="T124" fmla="*/ 2147483646 w 516"/>
                <a:gd name="T125" fmla="*/ 2147483646 h 40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16"/>
                <a:gd name="T190" fmla="*/ 0 h 408"/>
                <a:gd name="T191" fmla="*/ 516 w 516"/>
                <a:gd name="T192" fmla="*/ 408 h 40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16" h="408">
                  <a:moveTo>
                    <a:pt x="0" y="206"/>
                  </a:moveTo>
                  <a:lnTo>
                    <a:pt x="9" y="185"/>
                  </a:lnTo>
                  <a:lnTo>
                    <a:pt x="17" y="166"/>
                  </a:lnTo>
                  <a:lnTo>
                    <a:pt x="22" y="144"/>
                  </a:lnTo>
                  <a:lnTo>
                    <a:pt x="31" y="125"/>
                  </a:lnTo>
                  <a:lnTo>
                    <a:pt x="41" y="104"/>
                  </a:lnTo>
                  <a:lnTo>
                    <a:pt x="49" y="90"/>
                  </a:lnTo>
                  <a:lnTo>
                    <a:pt x="58" y="69"/>
                  </a:lnTo>
                  <a:lnTo>
                    <a:pt x="67" y="59"/>
                  </a:lnTo>
                  <a:lnTo>
                    <a:pt x="76" y="45"/>
                  </a:lnTo>
                  <a:lnTo>
                    <a:pt x="80" y="28"/>
                  </a:lnTo>
                  <a:lnTo>
                    <a:pt x="89" y="19"/>
                  </a:lnTo>
                  <a:lnTo>
                    <a:pt x="99" y="14"/>
                  </a:lnTo>
                  <a:lnTo>
                    <a:pt x="108" y="5"/>
                  </a:lnTo>
                  <a:lnTo>
                    <a:pt x="116" y="5"/>
                  </a:lnTo>
                  <a:lnTo>
                    <a:pt x="125" y="0"/>
                  </a:lnTo>
                  <a:lnTo>
                    <a:pt x="129" y="0"/>
                  </a:lnTo>
                  <a:lnTo>
                    <a:pt x="138" y="0"/>
                  </a:lnTo>
                  <a:lnTo>
                    <a:pt x="148" y="5"/>
                  </a:lnTo>
                  <a:lnTo>
                    <a:pt x="157" y="9"/>
                  </a:lnTo>
                  <a:lnTo>
                    <a:pt x="166" y="19"/>
                  </a:lnTo>
                  <a:lnTo>
                    <a:pt x="175" y="28"/>
                  </a:lnTo>
                  <a:lnTo>
                    <a:pt x="183" y="40"/>
                  </a:lnTo>
                  <a:lnTo>
                    <a:pt x="188" y="50"/>
                  </a:lnTo>
                  <a:lnTo>
                    <a:pt x="196" y="64"/>
                  </a:lnTo>
                  <a:lnTo>
                    <a:pt x="207" y="80"/>
                  </a:lnTo>
                  <a:lnTo>
                    <a:pt x="215" y="99"/>
                  </a:lnTo>
                  <a:lnTo>
                    <a:pt x="224" y="114"/>
                  </a:lnTo>
                  <a:lnTo>
                    <a:pt x="233" y="135"/>
                  </a:lnTo>
                  <a:lnTo>
                    <a:pt x="241" y="154"/>
                  </a:lnTo>
                  <a:lnTo>
                    <a:pt x="246" y="175"/>
                  </a:lnTo>
                  <a:lnTo>
                    <a:pt x="255" y="194"/>
                  </a:lnTo>
                  <a:lnTo>
                    <a:pt x="265" y="215"/>
                  </a:lnTo>
                  <a:lnTo>
                    <a:pt x="274" y="234"/>
                  </a:lnTo>
                  <a:lnTo>
                    <a:pt x="282" y="256"/>
                  </a:lnTo>
                  <a:lnTo>
                    <a:pt x="291" y="274"/>
                  </a:lnTo>
                  <a:lnTo>
                    <a:pt x="295" y="296"/>
                  </a:lnTo>
                  <a:lnTo>
                    <a:pt x="304" y="310"/>
                  </a:lnTo>
                  <a:lnTo>
                    <a:pt x="314" y="331"/>
                  </a:lnTo>
                  <a:lnTo>
                    <a:pt x="323" y="345"/>
                  </a:lnTo>
                  <a:lnTo>
                    <a:pt x="332" y="362"/>
                  </a:lnTo>
                  <a:lnTo>
                    <a:pt x="340" y="372"/>
                  </a:lnTo>
                  <a:lnTo>
                    <a:pt x="349" y="381"/>
                  </a:lnTo>
                  <a:lnTo>
                    <a:pt x="354" y="390"/>
                  </a:lnTo>
                  <a:lnTo>
                    <a:pt x="362" y="395"/>
                  </a:lnTo>
                  <a:lnTo>
                    <a:pt x="372" y="402"/>
                  </a:lnTo>
                  <a:lnTo>
                    <a:pt x="381" y="407"/>
                  </a:lnTo>
                  <a:lnTo>
                    <a:pt x="390" y="407"/>
                  </a:lnTo>
                  <a:lnTo>
                    <a:pt x="399" y="407"/>
                  </a:lnTo>
                  <a:lnTo>
                    <a:pt x="407" y="407"/>
                  </a:lnTo>
                  <a:lnTo>
                    <a:pt x="412" y="402"/>
                  </a:lnTo>
                  <a:lnTo>
                    <a:pt x="420" y="390"/>
                  </a:lnTo>
                  <a:lnTo>
                    <a:pt x="431" y="386"/>
                  </a:lnTo>
                  <a:lnTo>
                    <a:pt x="439" y="376"/>
                  </a:lnTo>
                  <a:lnTo>
                    <a:pt x="448" y="362"/>
                  </a:lnTo>
                  <a:lnTo>
                    <a:pt x="457" y="345"/>
                  </a:lnTo>
                  <a:lnTo>
                    <a:pt x="461" y="331"/>
                  </a:lnTo>
                  <a:lnTo>
                    <a:pt x="470" y="315"/>
                  </a:lnTo>
                  <a:lnTo>
                    <a:pt x="480" y="301"/>
                  </a:lnTo>
                  <a:lnTo>
                    <a:pt x="489" y="282"/>
                  </a:lnTo>
                  <a:lnTo>
                    <a:pt x="498" y="260"/>
                  </a:lnTo>
                  <a:lnTo>
                    <a:pt x="506" y="241"/>
                  </a:lnTo>
                  <a:lnTo>
                    <a:pt x="515" y="220"/>
                  </a:lnTo>
                </a:path>
              </a:pathLst>
            </a:custGeom>
            <a:noFill/>
            <a:ln w="12700" cap="flat" cmpd="sng" algn="ctr">
              <a:solidFill>
                <a:schemeClr val="tx1"/>
              </a:solidFill>
              <a:prstDash val="sys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6" name="Oval 105"/>
            <p:cNvSpPr/>
            <p:nvPr/>
          </p:nvSpPr>
          <p:spPr>
            <a:xfrm>
              <a:off x="651830" y="3244857"/>
              <a:ext cx="46041" cy="46036"/>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07" name="Oval 106"/>
            <p:cNvSpPr/>
            <p:nvPr/>
          </p:nvSpPr>
          <p:spPr>
            <a:xfrm>
              <a:off x="5611589" y="3416301"/>
              <a:ext cx="46041" cy="46036"/>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08" name="Oval 107"/>
            <p:cNvSpPr/>
            <p:nvPr/>
          </p:nvSpPr>
          <p:spPr>
            <a:xfrm>
              <a:off x="2223585" y="3387727"/>
              <a:ext cx="44454"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09" name="Oval 108"/>
            <p:cNvSpPr/>
            <p:nvPr/>
          </p:nvSpPr>
          <p:spPr>
            <a:xfrm>
              <a:off x="1118594" y="2974991"/>
              <a:ext cx="44454"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10" name="Oval 109"/>
            <p:cNvSpPr/>
            <p:nvPr/>
          </p:nvSpPr>
          <p:spPr>
            <a:xfrm>
              <a:off x="855047" y="3059126"/>
              <a:ext cx="46041" cy="46035"/>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11" name="Oval 110"/>
            <p:cNvSpPr/>
            <p:nvPr/>
          </p:nvSpPr>
          <p:spPr>
            <a:xfrm>
              <a:off x="1442471" y="3146435"/>
              <a:ext cx="44454"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12" name="Oval 111"/>
            <p:cNvSpPr/>
            <p:nvPr/>
          </p:nvSpPr>
          <p:spPr>
            <a:xfrm>
              <a:off x="1655213" y="3368678"/>
              <a:ext cx="46041"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13" name="Oval 112"/>
            <p:cNvSpPr/>
            <p:nvPr/>
          </p:nvSpPr>
          <p:spPr>
            <a:xfrm>
              <a:off x="1918760" y="3522660"/>
              <a:ext cx="44454" cy="46035"/>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grpSp>
          <p:nvGrpSpPr>
            <p:cNvPr id="31771" name="Group 26"/>
            <p:cNvGrpSpPr>
              <a:grpSpLocks/>
            </p:cNvGrpSpPr>
            <p:nvPr/>
          </p:nvGrpSpPr>
          <p:grpSpPr bwMode="auto">
            <a:xfrm>
              <a:off x="1968765" y="2999896"/>
              <a:ext cx="1286330" cy="560388"/>
              <a:chOff x="952251" y="3064938"/>
              <a:chExt cx="1286330" cy="560388"/>
            </a:xfrm>
          </p:grpSpPr>
          <p:sp>
            <p:nvSpPr>
              <p:cNvPr id="31808" name="Freeform 63"/>
              <p:cNvSpPr>
                <a:spLocks/>
              </p:cNvSpPr>
              <p:nvPr/>
            </p:nvSpPr>
            <p:spPr bwMode="auto">
              <a:xfrm>
                <a:off x="952251" y="3064938"/>
                <a:ext cx="331036" cy="560388"/>
              </a:xfrm>
              <a:custGeom>
                <a:avLst/>
                <a:gdLst>
                  <a:gd name="T0" fmla="*/ 357397066 w 1068"/>
                  <a:gd name="T1" fmla="*/ 2147483646 h 546"/>
                  <a:gd name="T2" fmla="*/ 1101782035 w 1068"/>
                  <a:gd name="T3" fmla="*/ 2147483646 h 546"/>
                  <a:gd name="T4" fmla="*/ 1459178792 w 1068"/>
                  <a:gd name="T5" fmla="*/ 2147483646 h 546"/>
                  <a:gd name="T6" fmla="*/ 1816479771 w 1068"/>
                  <a:gd name="T7" fmla="*/ 2147483646 h 546"/>
                  <a:gd name="T8" fmla="*/ 2147483646 w 1068"/>
                  <a:gd name="T9" fmla="*/ 2147483646 h 546"/>
                  <a:gd name="T10" fmla="*/ 2147483646 w 1068"/>
                  <a:gd name="T11" fmla="*/ 2147483646 h 546"/>
                  <a:gd name="T12" fmla="*/ 2147483646 w 1068"/>
                  <a:gd name="T13" fmla="*/ 0 h 546"/>
                  <a:gd name="T14" fmla="*/ 2147483646 w 1068"/>
                  <a:gd name="T15" fmla="*/ 2147483646 h 546"/>
                  <a:gd name="T16" fmla="*/ 2147483646 w 1068"/>
                  <a:gd name="T17" fmla="*/ 2147483646 h 546"/>
                  <a:gd name="T18" fmla="*/ 2147483646 w 1068"/>
                  <a:gd name="T19" fmla="*/ 2147483646 h 546"/>
                  <a:gd name="T20" fmla="*/ 2147483646 w 1068"/>
                  <a:gd name="T21" fmla="*/ 2147483646 h 546"/>
                  <a:gd name="T22" fmla="*/ 2147483646 w 1068"/>
                  <a:gd name="T23" fmla="*/ 2147483646 h 546"/>
                  <a:gd name="T24" fmla="*/ 2147483646 w 1068"/>
                  <a:gd name="T25" fmla="*/ 2147483646 h 546"/>
                  <a:gd name="T26" fmla="*/ 2147483646 w 1068"/>
                  <a:gd name="T27" fmla="*/ 2147483646 h 546"/>
                  <a:gd name="T28" fmla="*/ 2147483646 w 1068"/>
                  <a:gd name="T29" fmla="*/ 2147483646 h 546"/>
                  <a:gd name="T30" fmla="*/ 2147483646 w 1068"/>
                  <a:gd name="T31" fmla="*/ 2147483646 h 546"/>
                  <a:gd name="T32" fmla="*/ 2147483646 w 1068"/>
                  <a:gd name="T33" fmla="*/ 2147483646 h 546"/>
                  <a:gd name="T34" fmla="*/ 2147483646 w 1068"/>
                  <a:gd name="T35" fmla="*/ 2147483646 h 546"/>
                  <a:gd name="T36" fmla="*/ 2147483646 w 1068"/>
                  <a:gd name="T37" fmla="*/ 2147483646 h 546"/>
                  <a:gd name="T38" fmla="*/ 2147483646 w 1068"/>
                  <a:gd name="T39" fmla="*/ 2147483646 h 546"/>
                  <a:gd name="T40" fmla="*/ 2147483646 w 1068"/>
                  <a:gd name="T41" fmla="*/ 2147483646 h 546"/>
                  <a:gd name="T42" fmla="*/ 2147483646 w 1068"/>
                  <a:gd name="T43" fmla="*/ 2147483646 h 546"/>
                  <a:gd name="T44" fmla="*/ 2147483646 w 1068"/>
                  <a:gd name="T45" fmla="*/ 2147483646 h 546"/>
                  <a:gd name="T46" fmla="*/ 2147483646 w 1068"/>
                  <a:gd name="T47" fmla="*/ 2147483646 h 546"/>
                  <a:gd name="T48" fmla="*/ 2147483646 w 1068"/>
                  <a:gd name="T49" fmla="*/ 2147483646 h 546"/>
                  <a:gd name="T50" fmla="*/ 2147483646 w 1068"/>
                  <a:gd name="T51" fmla="*/ 2147483646 h 546"/>
                  <a:gd name="T52" fmla="*/ 2147483646 w 1068"/>
                  <a:gd name="T53" fmla="*/ 2147483646 h 546"/>
                  <a:gd name="T54" fmla="*/ 2147483646 w 1068"/>
                  <a:gd name="T55" fmla="*/ 2147483646 h 546"/>
                  <a:gd name="T56" fmla="*/ 2147483646 w 1068"/>
                  <a:gd name="T57" fmla="*/ 2147483646 h 546"/>
                  <a:gd name="T58" fmla="*/ 2147483646 w 1068"/>
                  <a:gd name="T59" fmla="*/ 2147483646 h 546"/>
                  <a:gd name="T60" fmla="*/ 2147483646 w 1068"/>
                  <a:gd name="T61" fmla="*/ 2147483646 h 546"/>
                  <a:gd name="T62" fmla="*/ 2147483646 w 1068"/>
                  <a:gd name="T63" fmla="*/ 2147483646 h 546"/>
                  <a:gd name="T64" fmla="*/ 2147483646 w 1068"/>
                  <a:gd name="T65" fmla="*/ 2147483646 h 546"/>
                  <a:gd name="T66" fmla="*/ 2147483646 w 1068"/>
                  <a:gd name="T67" fmla="*/ 2147483646 h 546"/>
                  <a:gd name="T68" fmla="*/ 2147483646 w 1068"/>
                  <a:gd name="T69" fmla="*/ 2147483646 h 546"/>
                  <a:gd name="T70" fmla="*/ 2147483646 w 1068"/>
                  <a:gd name="T71" fmla="*/ 2147483646 h 546"/>
                  <a:gd name="T72" fmla="*/ 2147483646 w 1068"/>
                  <a:gd name="T73" fmla="*/ 2147483646 h 546"/>
                  <a:gd name="T74" fmla="*/ 2147483646 w 1068"/>
                  <a:gd name="T75" fmla="*/ 2147483646 h 546"/>
                  <a:gd name="T76" fmla="*/ 2147483646 w 1068"/>
                  <a:gd name="T77" fmla="*/ 2147483646 h 546"/>
                  <a:gd name="T78" fmla="*/ 2147483646 w 1068"/>
                  <a:gd name="T79" fmla="*/ 2147483646 h 546"/>
                  <a:gd name="T80" fmla="*/ 2147483646 w 1068"/>
                  <a:gd name="T81" fmla="*/ 2147483646 h 546"/>
                  <a:gd name="T82" fmla="*/ 2147483646 w 1068"/>
                  <a:gd name="T83" fmla="*/ 2147483646 h 546"/>
                  <a:gd name="T84" fmla="*/ 2147483646 w 1068"/>
                  <a:gd name="T85" fmla="*/ 2147483646 h 546"/>
                  <a:gd name="T86" fmla="*/ 2147483646 w 1068"/>
                  <a:gd name="T87" fmla="*/ 2147483646 h 546"/>
                  <a:gd name="T88" fmla="*/ 2147483646 w 1068"/>
                  <a:gd name="T89" fmla="*/ 2147483646 h 546"/>
                  <a:gd name="T90" fmla="*/ 2147483646 w 1068"/>
                  <a:gd name="T91" fmla="*/ 2147483646 h 546"/>
                  <a:gd name="T92" fmla="*/ 2147483646 w 1068"/>
                  <a:gd name="T93" fmla="*/ 2147483646 h 546"/>
                  <a:gd name="T94" fmla="*/ 2147483646 w 1068"/>
                  <a:gd name="T95" fmla="*/ 2147483646 h 546"/>
                  <a:gd name="T96" fmla="*/ 2147483646 w 1068"/>
                  <a:gd name="T97" fmla="*/ 2147483646 h 546"/>
                  <a:gd name="T98" fmla="*/ 2147483646 w 1068"/>
                  <a:gd name="T99" fmla="*/ 2147483646 h 546"/>
                  <a:gd name="T100" fmla="*/ 2147483646 w 1068"/>
                  <a:gd name="T101" fmla="*/ 2147483646 h 546"/>
                  <a:gd name="T102" fmla="*/ 2147483646 w 1068"/>
                  <a:gd name="T103" fmla="*/ 2147483646 h 546"/>
                  <a:gd name="T104" fmla="*/ 2147483646 w 1068"/>
                  <a:gd name="T105" fmla="*/ 2147483646 h 546"/>
                  <a:gd name="T106" fmla="*/ 2147483646 w 1068"/>
                  <a:gd name="T107" fmla="*/ 2147483646 h 546"/>
                  <a:gd name="T108" fmla="*/ 2147483646 w 1068"/>
                  <a:gd name="T109" fmla="*/ 2147483646 h 546"/>
                  <a:gd name="T110" fmla="*/ 2147483646 w 1068"/>
                  <a:gd name="T111" fmla="*/ 2147483646 h 546"/>
                  <a:gd name="T112" fmla="*/ 2147483646 w 1068"/>
                  <a:gd name="T113" fmla="*/ 2147483646 h 546"/>
                  <a:gd name="T114" fmla="*/ 2147483646 w 1068"/>
                  <a:gd name="T115" fmla="*/ 2147483646 h 546"/>
                  <a:gd name="T116" fmla="*/ 2147483646 w 1068"/>
                  <a:gd name="T117" fmla="*/ 2147483646 h 546"/>
                  <a:gd name="T118" fmla="*/ 2147483646 w 1068"/>
                  <a:gd name="T119" fmla="*/ 2147483646 h 546"/>
                  <a:gd name="T120" fmla="*/ 2147483646 w 1068"/>
                  <a:gd name="T121" fmla="*/ 2147483646 h 546"/>
                  <a:gd name="T122" fmla="*/ 2147483646 w 1068"/>
                  <a:gd name="T123" fmla="*/ 0 h 546"/>
                  <a:gd name="T124" fmla="*/ 2147483646 w 1068"/>
                  <a:gd name="T125" fmla="*/ 2147483646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68"/>
                  <a:gd name="T190" fmla="*/ 0 h 546"/>
                  <a:gd name="T191" fmla="*/ 1068 w 106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68" h="546">
                    <a:moveTo>
                      <a:pt x="0" y="274"/>
                    </a:moveTo>
                    <a:lnTo>
                      <a:pt x="12" y="258"/>
                    </a:lnTo>
                    <a:lnTo>
                      <a:pt x="12" y="242"/>
                    </a:lnTo>
                    <a:lnTo>
                      <a:pt x="12" y="228"/>
                    </a:lnTo>
                    <a:lnTo>
                      <a:pt x="25" y="212"/>
                    </a:lnTo>
                    <a:lnTo>
                      <a:pt x="25" y="199"/>
                    </a:lnTo>
                    <a:lnTo>
                      <a:pt x="25" y="184"/>
                    </a:lnTo>
                    <a:lnTo>
                      <a:pt x="37" y="169"/>
                    </a:lnTo>
                    <a:lnTo>
                      <a:pt x="37" y="157"/>
                    </a:lnTo>
                    <a:lnTo>
                      <a:pt x="37" y="143"/>
                    </a:lnTo>
                    <a:lnTo>
                      <a:pt x="49" y="129"/>
                    </a:lnTo>
                    <a:lnTo>
                      <a:pt x="49" y="116"/>
                    </a:lnTo>
                    <a:lnTo>
                      <a:pt x="49" y="105"/>
                    </a:lnTo>
                    <a:lnTo>
                      <a:pt x="61" y="94"/>
                    </a:lnTo>
                    <a:lnTo>
                      <a:pt x="61" y="82"/>
                    </a:lnTo>
                    <a:lnTo>
                      <a:pt x="61" y="71"/>
                    </a:lnTo>
                    <a:lnTo>
                      <a:pt x="74" y="63"/>
                    </a:lnTo>
                    <a:lnTo>
                      <a:pt x="74" y="52"/>
                    </a:lnTo>
                    <a:lnTo>
                      <a:pt x="74" y="44"/>
                    </a:lnTo>
                    <a:lnTo>
                      <a:pt x="86" y="37"/>
                    </a:lnTo>
                    <a:lnTo>
                      <a:pt x="86" y="30"/>
                    </a:lnTo>
                    <a:lnTo>
                      <a:pt x="86" y="22"/>
                    </a:lnTo>
                    <a:lnTo>
                      <a:pt x="98" y="18"/>
                    </a:lnTo>
                    <a:lnTo>
                      <a:pt x="98" y="12"/>
                    </a:lnTo>
                    <a:lnTo>
                      <a:pt x="98" y="8"/>
                    </a:lnTo>
                    <a:lnTo>
                      <a:pt x="110" y="5"/>
                    </a:lnTo>
                    <a:lnTo>
                      <a:pt x="110" y="2"/>
                    </a:lnTo>
                    <a:lnTo>
                      <a:pt x="123" y="0"/>
                    </a:lnTo>
                    <a:lnTo>
                      <a:pt x="123" y="2"/>
                    </a:lnTo>
                    <a:lnTo>
                      <a:pt x="135" y="3"/>
                    </a:lnTo>
                    <a:lnTo>
                      <a:pt x="135" y="5"/>
                    </a:lnTo>
                    <a:lnTo>
                      <a:pt x="135" y="8"/>
                    </a:lnTo>
                    <a:lnTo>
                      <a:pt x="147" y="12"/>
                    </a:lnTo>
                    <a:lnTo>
                      <a:pt x="147" y="18"/>
                    </a:lnTo>
                    <a:lnTo>
                      <a:pt x="147" y="22"/>
                    </a:lnTo>
                    <a:lnTo>
                      <a:pt x="159" y="30"/>
                    </a:lnTo>
                    <a:lnTo>
                      <a:pt x="159" y="37"/>
                    </a:lnTo>
                    <a:lnTo>
                      <a:pt x="159" y="45"/>
                    </a:lnTo>
                    <a:lnTo>
                      <a:pt x="172" y="54"/>
                    </a:lnTo>
                    <a:lnTo>
                      <a:pt x="172" y="63"/>
                    </a:lnTo>
                    <a:lnTo>
                      <a:pt x="172" y="73"/>
                    </a:lnTo>
                    <a:lnTo>
                      <a:pt x="184" y="83"/>
                    </a:lnTo>
                    <a:lnTo>
                      <a:pt x="184" y="94"/>
                    </a:lnTo>
                    <a:lnTo>
                      <a:pt x="184" y="106"/>
                    </a:lnTo>
                    <a:lnTo>
                      <a:pt x="196" y="118"/>
                    </a:lnTo>
                    <a:lnTo>
                      <a:pt x="196" y="131"/>
                    </a:lnTo>
                    <a:lnTo>
                      <a:pt x="196" y="144"/>
                    </a:lnTo>
                    <a:lnTo>
                      <a:pt x="208" y="157"/>
                    </a:lnTo>
                    <a:lnTo>
                      <a:pt x="208" y="171"/>
                    </a:lnTo>
                    <a:lnTo>
                      <a:pt x="208" y="184"/>
                    </a:lnTo>
                    <a:lnTo>
                      <a:pt x="208" y="200"/>
                    </a:lnTo>
                    <a:lnTo>
                      <a:pt x="221" y="214"/>
                    </a:lnTo>
                    <a:lnTo>
                      <a:pt x="221" y="230"/>
                    </a:lnTo>
                    <a:lnTo>
                      <a:pt x="221" y="244"/>
                    </a:lnTo>
                    <a:lnTo>
                      <a:pt x="233" y="259"/>
                    </a:lnTo>
                    <a:lnTo>
                      <a:pt x="233" y="274"/>
                    </a:lnTo>
                    <a:lnTo>
                      <a:pt x="233" y="289"/>
                    </a:lnTo>
                    <a:lnTo>
                      <a:pt x="245" y="305"/>
                    </a:lnTo>
                    <a:lnTo>
                      <a:pt x="245" y="319"/>
                    </a:lnTo>
                    <a:lnTo>
                      <a:pt x="245" y="334"/>
                    </a:lnTo>
                    <a:lnTo>
                      <a:pt x="258" y="348"/>
                    </a:lnTo>
                    <a:lnTo>
                      <a:pt x="258" y="362"/>
                    </a:lnTo>
                    <a:lnTo>
                      <a:pt x="258" y="376"/>
                    </a:lnTo>
                    <a:lnTo>
                      <a:pt x="270" y="390"/>
                    </a:lnTo>
                    <a:lnTo>
                      <a:pt x="270" y="404"/>
                    </a:lnTo>
                    <a:lnTo>
                      <a:pt x="270" y="416"/>
                    </a:lnTo>
                    <a:lnTo>
                      <a:pt x="282" y="430"/>
                    </a:lnTo>
                    <a:lnTo>
                      <a:pt x="282" y="442"/>
                    </a:lnTo>
                    <a:lnTo>
                      <a:pt x="282" y="453"/>
                    </a:lnTo>
                    <a:lnTo>
                      <a:pt x="294" y="463"/>
                    </a:lnTo>
                    <a:lnTo>
                      <a:pt x="294" y="474"/>
                    </a:lnTo>
                    <a:lnTo>
                      <a:pt x="294" y="484"/>
                    </a:lnTo>
                    <a:lnTo>
                      <a:pt x="307" y="493"/>
                    </a:lnTo>
                    <a:lnTo>
                      <a:pt x="307" y="501"/>
                    </a:lnTo>
                    <a:lnTo>
                      <a:pt x="307" y="510"/>
                    </a:lnTo>
                    <a:lnTo>
                      <a:pt x="319" y="517"/>
                    </a:lnTo>
                    <a:lnTo>
                      <a:pt x="319" y="522"/>
                    </a:lnTo>
                    <a:lnTo>
                      <a:pt x="319" y="530"/>
                    </a:lnTo>
                    <a:lnTo>
                      <a:pt x="331" y="533"/>
                    </a:lnTo>
                    <a:lnTo>
                      <a:pt x="331" y="538"/>
                    </a:lnTo>
                    <a:lnTo>
                      <a:pt x="331" y="540"/>
                    </a:lnTo>
                    <a:lnTo>
                      <a:pt x="343" y="543"/>
                    </a:lnTo>
                    <a:lnTo>
                      <a:pt x="356" y="545"/>
                    </a:lnTo>
                    <a:lnTo>
                      <a:pt x="356" y="543"/>
                    </a:lnTo>
                    <a:lnTo>
                      <a:pt x="356" y="541"/>
                    </a:lnTo>
                    <a:lnTo>
                      <a:pt x="368" y="540"/>
                    </a:lnTo>
                    <a:lnTo>
                      <a:pt x="368" y="537"/>
                    </a:lnTo>
                    <a:lnTo>
                      <a:pt x="368" y="531"/>
                    </a:lnTo>
                    <a:lnTo>
                      <a:pt x="380" y="527"/>
                    </a:lnTo>
                    <a:lnTo>
                      <a:pt x="380" y="521"/>
                    </a:lnTo>
                    <a:lnTo>
                      <a:pt x="380" y="514"/>
                    </a:lnTo>
                    <a:lnTo>
                      <a:pt x="392" y="507"/>
                    </a:lnTo>
                    <a:lnTo>
                      <a:pt x="392" y="500"/>
                    </a:lnTo>
                    <a:lnTo>
                      <a:pt x="392" y="491"/>
                    </a:lnTo>
                    <a:lnTo>
                      <a:pt x="405" y="481"/>
                    </a:lnTo>
                    <a:lnTo>
                      <a:pt x="405" y="472"/>
                    </a:lnTo>
                    <a:lnTo>
                      <a:pt x="405" y="459"/>
                    </a:lnTo>
                    <a:lnTo>
                      <a:pt x="417" y="449"/>
                    </a:lnTo>
                    <a:lnTo>
                      <a:pt x="417" y="437"/>
                    </a:lnTo>
                    <a:lnTo>
                      <a:pt x="417" y="425"/>
                    </a:lnTo>
                    <a:lnTo>
                      <a:pt x="429" y="413"/>
                    </a:lnTo>
                    <a:lnTo>
                      <a:pt x="429" y="399"/>
                    </a:lnTo>
                    <a:lnTo>
                      <a:pt x="429" y="387"/>
                    </a:lnTo>
                    <a:lnTo>
                      <a:pt x="442" y="372"/>
                    </a:lnTo>
                    <a:lnTo>
                      <a:pt x="442" y="359"/>
                    </a:lnTo>
                    <a:lnTo>
                      <a:pt x="442" y="343"/>
                    </a:lnTo>
                    <a:lnTo>
                      <a:pt x="454" y="329"/>
                    </a:lnTo>
                    <a:lnTo>
                      <a:pt x="454" y="313"/>
                    </a:lnTo>
                    <a:lnTo>
                      <a:pt x="454" y="300"/>
                    </a:lnTo>
                    <a:lnTo>
                      <a:pt x="466" y="284"/>
                    </a:lnTo>
                    <a:lnTo>
                      <a:pt x="466" y="270"/>
                    </a:lnTo>
                    <a:lnTo>
                      <a:pt x="466" y="254"/>
                    </a:lnTo>
                    <a:lnTo>
                      <a:pt x="478" y="239"/>
                    </a:lnTo>
                    <a:lnTo>
                      <a:pt x="478" y="225"/>
                    </a:lnTo>
                    <a:lnTo>
                      <a:pt x="478" y="209"/>
                    </a:lnTo>
                    <a:lnTo>
                      <a:pt x="491" y="195"/>
                    </a:lnTo>
                    <a:lnTo>
                      <a:pt x="491" y="181"/>
                    </a:lnTo>
                    <a:lnTo>
                      <a:pt x="491" y="167"/>
                    </a:lnTo>
                    <a:lnTo>
                      <a:pt x="503" y="153"/>
                    </a:lnTo>
                    <a:lnTo>
                      <a:pt x="503" y="139"/>
                    </a:lnTo>
                    <a:lnTo>
                      <a:pt x="503" y="127"/>
                    </a:lnTo>
                    <a:lnTo>
                      <a:pt x="515" y="115"/>
                    </a:lnTo>
                    <a:lnTo>
                      <a:pt x="515" y="103"/>
                    </a:lnTo>
                    <a:lnTo>
                      <a:pt x="515" y="90"/>
                    </a:lnTo>
                    <a:lnTo>
                      <a:pt x="527" y="80"/>
                    </a:lnTo>
                    <a:lnTo>
                      <a:pt x="527" y="70"/>
                    </a:lnTo>
                    <a:lnTo>
                      <a:pt x="527" y="59"/>
                    </a:lnTo>
                    <a:lnTo>
                      <a:pt x="540" y="50"/>
                    </a:lnTo>
                    <a:lnTo>
                      <a:pt x="540" y="41"/>
                    </a:lnTo>
                    <a:lnTo>
                      <a:pt x="540" y="35"/>
                    </a:lnTo>
                    <a:lnTo>
                      <a:pt x="552" y="28"/>
                    </a:lnTo>
                    <a:lnTo>
                      <a:pt x="552" y="21"/>
                    </a:lnTo>
                    <a:lnTo>
                      <a:pt x="552" y="15"/>
                    </a:lnTo>
                    <a:lnTo>
                      <a:pt x="564" y="10"/>
                    </a:lnTo>
                    <a:lnTo>
                      <a:pt x="564" y="7"/>
                    </a:lnTo>
                    <a:lnTo>
                      <a:pt x="564" y="3"/>
                    </a:lnTo>
                    <a:lnTo>
                      <a:pt x="576" y="2"/>
                    </a:lnTo>
                    <a:lnTo>
                      <a:pt x="589" y="0"/>
                    </a:lnTo>
                    <a:lnTo>
                      <a:pt x="589" y="2"/>
                    </a:lnTo>
                    <a:lnTo>
                      <a:pt x="589" y="3"/>
                    </a:lnTo>
                    <a:lnTo>
                      <a:pt x="601" y="5"/>
                    </a:lnTo>
                    <a:lnTo>
                      <a:pt x="601" y="8"/>
                    </a:lnTo>
                    <a:lnTo>
                      <a:pt x="601" y="14"/>
                    </a:lnTo>
                    <a:lnTo>
                      <a:pt x="613" y="19"/>
                    </a:lnTo>
                    <a:lnTo>
                      <a:pt x="613" y="24"/>
                    </a:lnTo>
                    <a:lnTo>
                      <a:pt x="613" y="31"/>
                    </a:lnTo>
                    <a:lnTo>
                      <a:pt x="613" y="38"/>
                    </a:lnTo>
                    <a:lnTo>
                      <a:pt x="625" y="47"/>
                    </a:lnTo>
                    <a:lnTo>
                      <a:pt x="625" y="56"/>
                    </a:lnTo>
                    <a:lnTo>
                      <a:pt x="625" y="64"/>
                    </a:lnTo>
                    <a:lnTo>
                      <a:pt x="638" y="75"/>
                    </a:lnTo>
                    <a:lnTo>
                      <a:pt x="638" y="85"/>
                    </a:lnTo>
                    <a:lnTo>
                      <a:pt x="638" y="97"/>
                    </a:lnTo>
                    <a:lnTo>
                      <a:pt x="650" y="109"/>
                    </a:lnTo>
                    <a:lnTo>
                      <a:pt x="650" y="122"/>
                    </a:lnTo>
                    <a:lnTo>
                      <a:pt x="650" y="134"/>
                    </a:lnTo>
                    <a:lnTo>
                      <a:pt x="662" y="146"/>
                    </a:lnTo>
                    <a:lnTo>
                      <a:pt x="662" y="160"/>
                    </a:lnTo>
                    <a:lnTo>
                      <a:pt x="662" y="174"/>
                    </a:lnTo>
                    <a:lnTo>
                      <a:pt x="675" y="188"/>
                    </a:lnTo>
                    <a:lnTo>
                      <a:pt x="675" y="203"/>
                    </a:lnTo>
                    <a:lnTo>
                      <a:pt x="675" y="218"/>
                    </a:lnTo>
                    <a:lnTo>
                      <a:pt x="687" y="233"/>
                    </a:lnTo>
                    <a:lnTo>
                      <a:pt x="687" y="247"/>
                    </a:lnTo>
                    <a:lnTo>
                      <a:pt x="687" y="263"/>
                    </a:lnTo>
                    <a:lnTo>
                      <a:pt x="699" y="277"/>
                    </a:lnTo>
                    <a:lnTo>
                      <a:pt x="699" y="293"/>
                    </a:lnTo>
                    <a:lnTo>
                      <a:pt x="699" y="308"/>
                    </a:lnTo>
                    <a:lnTo>
                      <a:pt x="711" y="322"/>
                    </a:lnTo>
                    <a:lnTo>
                      <a:pt x="711" y="338"/>
                    </a:lnTo>
                    <a:lnTo>
                      <a:pt x="711" y="352"/>
                    </a:lnTo>
                    <a:lnTo>
                      <a:pt x="724" y="365"/>
                    </a:lnTo>
                    <a:lnTo>
                      <a:pt x="724" y="380"/>
                    </a:lnTo>
                    <a:lnTo>
                      <a:pt x="724" y="394"/>
                    </a:lnTo>
                    <a:lnTo>
                      <a:pt x="736" y="407"/>
                    </a:lnTo>
                    <a:lnTo>
                      <a:pt x="736" y="420"/>
                    </a:lnTo>
                    <a:lnTo>
                      <a:pt x="736" y="432"/>
                    </a:lnTo>
                    <a:lnTo>
                      <a:pt x="748" y="444"/>
                    </a:lnTo>
                    <a:lnTo>
                      <a:pt x="748" y="456"/>
                    </a:lnTo>
                    <a:lnTo>
                      <a:pt x="748" y="466"/>
                    </a:lnTo>
                    <a:lnTo>
                      <a:pt x="760" y="477"/>
                    </a:lnTo>
                    <a:lnTo>
                      <a:pt x="760" y="486"/>
                    </a:lnTo>
                    <a:lnTo>
                      <a:pt x="760" y="495"/>
                    </a:lnTo>
                    <a:lnTo>
                      <a:pt x="773" y="503"/>
                    </a:lnTo>
                    <a:lnTo>
                      <a:pt x="773" y="512"/>
                    </a:lnTo>
                    <a:lnTo>
                      <a:pt x="773" y="519"/>
                    </a:lnTo>
                    <a:lnTo>
                      <a:pt x="785" y="524"/>
                    </a:lnTo>
                    <a:lnTo>
                      <a:pt x="785" y="530"/>
                    </a:lnTo>
                    <a:lnTo>
                      <a:pt x="785" y="534"/>
                    </a:lnTo>
                    <a:lnTo>
                      <a:pt x="797" y="538"/>
                    </a:lnTo>
                    <a:lnTo>
                      <a:pt x="797" y="541"/>
                    </a:lnTo>
                    <a:lnTo>
                      <a:pt x="797" y="543"/>
                    </a:lnTo>
                    <a:lnTo>
                      <a:pt x="809" y="545"/>
                    </a:lnTo>
                    <a:lnTo>
                      <a:pt x="822" y="543"/>
                    </a:lnTo>
                    <a:lnTo>
                      <a:pt x="822" y="541"/>
                    </a:lnTo>
                    <a:lnTo>
                      <a:pt x="822" y="538"/>
                    </a:lnTo>
                    <a:lnTo>
                      <a:pt x="834" y="534"/>
                    </a:lnTo>
                    <a:lnTo>
                      <a:pt x="834" y="531"/>
                    </a:lnTo>
                    <a:lnTo>
                      <a:pt x="834" y="526"/>
                    </a:lnTo>
                    <a:lnTo>
                      <a:pt x="846" y="519"/>
                    </a:lnTo>
                    <a:lnTo>
                      <a:pt x="846" y="514"/>
                    </a:lnTo>
                    <a:lnTo>
                      <a:pt x="846" y="505"/>
                    </a:lnTo>
                    <a:lnTo>
                      <a:pt x="859" y="498"/>
                    </a:lnTo>
                    <a:lnTo>
                      <a:pt x="859" y="488"/>
                    </a:lnTo>
                    <a:lnTo>
                      <a:pt x="859" y="479"/>
                    </a:lnTo>
                    <a:lnTo>
                      <a:pt x="871" y="469"/>
                    </a:lnTo>
                    <a:lnTo>
                      <a:pt x="871" y="458"/>
                    </a:lnTo>
                    <a:lnTo>
                      <a:pt x="871" y="447"/>
                    </a:lnTo>
                    <a:lnTo>
                      <a:pt x="883" y="435"/>
                    </a:lnTo>
                    <a:lnTo>
                      <a:pt x="883" y="423"/>
                    </a:lnTo>
                    <a:lnTo>
                      <a:pt x="883" y="409"/>
                    </a:lnTo>
                    <a:lnTo>
                      <a:pt x="895" y="397"/>
                    </a:lnTo>
                    <a:lnTo>
                      <a:pt x="895" y="383"/>
                    </a:lnTo>
                    <a:lnTo>
                      <a:pt x="895" y="369"/>
                    </a:lnTo>
                    <a:lnTo>
                      <a:pt x="908" y="355"/>
                    </a:lnTo>
                    <a:lnTo>
                      <a:pt x="908" y="339"/>
                    </a:lnTo>
                    <a:lnTo>
                      <a:pt x="908" y="326"/>
                    </a:lnTo>
                    <a:lnTo>
                      <a:pt x="920" y="312"/>
                    </a:lnTo>
                    <a:lnTo>
                      <a:pt x="920" y="296"/>
                    </a:lnTo>
                    <a:lnTo>
                      <a:pt x="920" y="280"/>
                    </a:lnTo>
                    <a:lnTo>
                      <a:pt x="932" y="266"/>
                    </a:lnTo>
                    <a:lnTo>
                      <a:pt x="932" y="251"/>
                    </a:lnTo>
                    <a:lnTo>
                      <a:pt x="932" y="235"/>
                    </a:lnTo>
                    <a:lnTo>
                      <a:pt x="944" y="221"/>
                    </a:lnTo>
                    <a:lnTo>
                      <a:pt x="944" y="206"/>
                    </a:lnTo>
                    <a:lnTo>
                      <a:pt x="944" y="191"/>
                    </a:lnTo>
                    <a:lnTo>
                      <a:pt x="957" y="177"/>
                    </a:lnTo>
                    <a:lnTo>
                      <a:pt x="957" y="164"/>
                    </a:lnTo>
                    <a:lnTo>
                      <a:pt x="957" y="150"/>
                    </a:lnTo>
                    <a:lnTo>
                      <a:pt x="969" y="138"/>
                    </a:lnTo>
                    <a:lnTo>
                      <a:pt x="969" y="124"/>
                    </a:lnTo>
                    <a:lnTo>
                      <a:pt x="969" y="112"/>
                    </a:lnTo>
                    <a:lnTo>
                      <a:pt x="981" y="99"/>
                    </a:lnTo>
                    <a:lnTo>
                      <a:pt x="981" y="89"/>
                    </a:lnTo>
                    <a:lnTo>
                      <a:pt x="981" y="76"/>
                    </a:lnTo>
                    <a:lnTo>
                      <a:pt x="993" y="68"/>
                    </a:lnTo>
                    <a:lnTo>
                      <a:pt x="993" y="57"/>
                    </a:lnTo>
                    <a:lnTo>
                      <a:pt x="993" y="49"/>
                    </a:lnTo>
                    <a:lnTo>
                      <a:pt x="1006" y="40"/>
                    </a:lnTo>
                    <a:lnTo>
                      <a:pt x="1006" y="33"/>
                    </a:lnTo>
                    <a:lnTo>
                      <a:pt x="1006" y="26"/>
                    </a:lnTo>
                    <a:lnTo>
                      <a:pt x="1018" y="21"/>
                    </a:lnTo>
                    <a:lnTo>
                      <a:pt x="1018" y="15"/>
                    </a:lnTo>
                    <a:lnTo>
                      <a:pt x="1018" y="10"/>
                    </a:lnTo>
                    <a:lnTo>
                      <a:pt x="1018" y="7"/>
                    </a:lnTo>
                    <a:lnTo>
                      <a:pt x="1030" y="3"/>
                    </a:lnTo>
                    <a:lnTo>
                      <a:pt x="1030" y="2"/>
                    </a:lnTo>
                    <a:lnTo>
                      <a:pt x="1042" y="0"/>
                    </a:lnTo>
                    <a:lnTo>
                      <a:pt x="1042" y="2"/>
                    </a:lnTo>
                    <a:lnTo>
                      <a:pt x="1055" y="3"/>
                    </a:lnTo>
                    <a:lnTo>
                      <a:pt x="1055" y="7"/>
                    </a:lnTo>
                    <a:lnTo>
                      <a:pt x="1055" y="10"/>
                    </a:lnTo>
                    <a:lnTo>
                      <a:pt x="1067" y="15"/>
                    </a:lnTo>
                    <a:lnTo>
                      <a:pt x="1067" y="21"/>
                    </a:lnTo>
                  </a:path>
                </a:pathLst>
              </a:custGeom>
              <a:noFill/>
              <a:ln w="12700" cap="rnd"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809" name="Freeform 64"/>
              <p:cNvSpPr>
                <a:spLocks/>
              </p:cNvSpPr>
              <p:nvPr/>
            </p:nvSpPr>
            <p:spPr bwMode="auto">
              <a:xfrm>
                <a:off x="1282977" y="3064938"/>
                <a:ext cx="327937" cy="560388"/>
              </a:xfrm>
              <a:custGeom>
                <a:avLst/>
                <a:gdLst>
                  <a:gd name="T0" fmla="*/ 357398327 w 1058"/>
                  <a:gd name="T1" fmla="*/ 2147483646 h 546"/>
                  <a:gd name="T2" fmla="*/ 744483631 w 1058"/>
                  <a:gd name="T3" fmla="*/ 2147483646 h 546"/>
                  <a:gd name="T4" fmla="*/ 1459184198 w 1058"/>
                  <a:gd name="T5" fmla="*/ 2147483646 h 546"/>
                  <a:gd name="T6" fmla="*/ 1816582525 w 1058"/>
                  <a:gd name="T7" fmla="*/ 2147483646 h 546"/>
                  <a:gd name="T8" fmla="*/ 2147483646 w 1058"/>
                  <a:gd name="T9" fmla="*/ 2147483646 h 546"/>
                  <a:gd name="T10" fmla="*/ 2147483646 w 1058"/>
                  <a:gd name="T11" fmla="*/ 2147483646 h 546"/>
                  <a:gd name="T12" fmla="*/ 2147483646 w 1058"/>
                  <a:gd name="T13" fmla="*/ 2147483646 h 546"/>
                  <a:gd name="T14" fmla="*/ 2147483646 w 1058"/>
                  <a:gd name="T15" fmla="*/ 2147483646 h 546"/>
                  <a:gd name="T16" fmla="*/ 2147483646 w 1058"/>
                  <a:gd name="T17" fmla="*/ 2147483646 h 546"/>
                  <a:gd name="T18" fmla="*/ 2147483646 w 1058"/>
                  <a:gd name="T19" fmla="*/ 2147483646 h 546"/>
                  <a:gd name="T20" fmla="*/ 2147483646 w 1058"/>
                  <a:gd name="T21" fmla="*/ 2147483646 h 546"/>
                  <a:gd name="T22" fmla="*/ 2147483646 w 1058"/>
                  <a:gd name="T23" fmla="*/ 2147483646 h 546"/>
                  <a:gd name="T24" fmla="*/ 2147483646 w 1058"/>
                  <a:gd name="T25" fmla="*/ 2147483646 h 546"/>
                  <a:gd name="T26" fmla="*/ 2147483646 w 1058"/>
                  <a:gd name="T27" fmla="*/ 2147483646 h 546"/>
                  <a:gd name="T28" fmla="*/ 2147483646 w 1058"/>
                  <a:gd name="T29" fmla="*/ 2147483646 h 546"/>
                  <a:gd name="T30" fmla="*/ 2147483646 w 1058"/>
                  <a:gd name="T31" fmla="*/ 2147483646 h 546"/>
                  <a:gd name="T32" fmla="*/ 2147483646 w 1058"/>
                  <a:gd name="T33" fmla="*/ 2147483646 h 546"/>
                  <a:gd name="T34" fmla="*/ 2147483646 w 1058"/>
                  <a:gd name="T35" fmla="*/ 2147483646 h 546"/>
                  <a:gd name="T36" fmla="*/ 2147483646 w 1058"/>
                  <a:gd name="T37" fmla="*/ 2147483646 h 546"/>
                  <a:gd name="T38" fmla="*/ 2147483646 w 1058"/>
                  <a:gd name="T39" fmla="*/ 2147483646 h 546"/>
                  <a:gd name="T40" fmla="*/ 2147483646 w 1058"/>
                  <a:gd name="T41" fmla="*/ 2147483646 h 546"/>
                  <a:gd name="T42" fmla="*/ 2147483646 w 1058"/>
                  <a:gd name="T43" fmla="*/ 2147483646 h 546"/>
                  <a:gd name="T44" fmla="*/ 2147483646 w 1058"/>
                  <a:gd name="T45" fmla="*/ 2147483646 h 546"/>
                  <a:gd name="T46" fmla="*/ 2147483646 w 1058"/>
                  <a:gd name="T47" fmla="*/ 2147483646 h 546"/>
                  <a:gd name="T48" fmla="*/ 2147483646 w 1058"/>
                  <a:gd name="T49" fmla="*/ 2147483646 h 546"/>
                  <a:gd name="T50" fmla="*/ 2147483646 w 1058"/>
                  <a:gd name="T51" fmla="*/ 2147483646 h 546"/>
                  <a:gd name="T52" fmla="*/ 2147483646 w 1058"/>
                  <a:gd name="T53" fmla="*/ 2147483646 h 546"/>
                  <a:gd name="T54" fmla="*/ 2147483646 w 1058"/>
                  <a:gd name="T55" fmla="*/ 2147483646 h 546"/>
                  <a:gd name="T56" fmla="*/ 2147483646 w 1058"/>
                  <a:gd name="T57" fmla="*/ 2147483646 h 546"/>
                  <a:gd name="T58" fmla="*/ 2147483646 w 1058"/>
                  <a:gd name="T59" fmla="*/ 2147483646 h 546"/>
                  <a:gd name="T60" fmla="*/ 2147483646 w 1058"/>
                  <a:gd name="T61" fmla="*/ 2147483646 h 546"/>
                  <a:gd name="T62" fmla="*/ 2147483646 w 1058"/>
                  <a:gd name="T63" fmla="*/ 2147483646 h 546"/>
                  <a:gd name="T64" fmla="*/ 2147483646 w 1058"/>
                  <a:gd name="T65" fmla="*/ 2147483646 h 546"/>
                  <a:gd name="T66" fmla="*/ 2147483646 w 1058"/>
                  <a:gd name="T67" fmla="*/ 2147483646 h 546"/>
                  <a:gd name="T68" fmla="*/ 2147483646 w 1058"/>
                  <a:gd name="T69" fmla="*/ 2147483646 h 546"/>
                  <a:gd name="T70" fmla="*/ 2147483646 w 1058"/>
                  <a:gd name="T71" fmla="*/ 2147483646 h 546"/>
                  <a:gd name="T72" fmla="*/ 2147483646 w 1058"/>
                  <a:gd name="T73" fmla="*/ 2147483646 h 546"/>
                  <a:gd name="T74" fmla="*/ 2147483646 w 1058"/>
                  <a:gd name="T75" fmla="*/ 2147483646 h 546"/>
                  <a:gd name="T76" fmla="*/ 2147483646 w 1058"/>
                  <a:gd name="T77" fmla="*/ 2147483646 h 546"/>
                  <a:gd name="T78" fmla="*/ 2147483646 w 1058"/>
                  <a:gd name="T79" fmla="*/ 2147483646 h 546"/>
                  <a:gd name="T80" fmla="*/ 2147483646 w 1058"/>
                  <a:gd name="T81" fmla="*/ 2147483646 h 546"/>
                  <a:gd name="T82" fmla="*/ 2147483646 w 1058"/>
                  <a:gd name="T83" fmla="*/ 2147483646 h 546"/>
                  <a:gd name="T84" fmla="*/ 2147483646 w 1058"/>
                  <a:gd name="T85" fmla="*/ 2147483646 h 546"/>
                  <a:gd name="T86" fmla="*/ 2147483646 w 1058"/>
                  <a:gd name="T87" fmla="*/ 2147483646 h 546"/>
                  <a:gd name="T88" fmla="*/ 2147483646 w 1058"/>
                  <a:gd name="T89" fmla="*/ 2147483646 h 546"/>
                  <a:gd name="T90" fmla="*/ 2147483646 w 1058"/>
                  <a:gd name="T91" fmla="*/ 2147483646 h 546"/>
                  <a:gd name="T92" fmla="*/ 2147483646 w 1058"/>
                  <a:gd name="T93" fmla="*/ 2147483646 h 546"/>
                  <a:gd name="T94" fmla="*/ 2147483646 w 1058"/>
                  <a:gd name="T95" fmla="*/ 2147483646 h 546"/>
                  <a:gd name="T96" fmla="*/ 2147483646 w 1058"/>
                  <a:gd name="T97" fmla="*/ 2147483646 h 546"/>
                  <a:gd name="T98" fmla="*/ 2147483646 w 1058"/>
                  <a:gd name="T99" fmla="*/ 2147483646 h 546"/>
                  <a:gd name="T100" fmla="*/ 2147483646 w 1058"/>
                  <a:gd name="T101" fmla="*/ 2147483646 h 546"/>
                  <a:gd name="T102" fmla="*/ 2147483646 w 1058"/>
                  <a:gd name="T103" fmla="*/ 2147483646 h 546"/>
                  <a:gd name="T104" fmla="*/ 2147483646 w 1058"/>
                  <a:gd name="T105" fmla="*/ 2147483646 h 546"/>
                  <a:gd name="T106" fmla="*/ 2147483646 w 1058"/>
                  <a:gd name="T107" fmla="*/ 2147483646 h 546"/>
                  <a:gd name="T108" fmla="*/ 2147483646 w 1058"/>
                  <a:gd name="T109" fmla="*/ 2147483646 h 546"/>
                  <a:gd name="T110" fmla="*/ 2147483646 w 1058"/>
                  <a:gd name="T111" fmla="*/ 2147483646 h 546"/>
                  <a:gd name="T112" fmla="*/ 2147483646 w 1058"/>
                  <a:gd name="T113" fmla="*/ 2147483646 h 546"/>
                  <a:gd name="T114" fmla="*/ 2147483646 w 1058"/>
                  <a:gd name="T115" fmla="*/ 2147483646 h 546"/>
                  <a:gd name="T116" fmla="*/ 2147483646 w 1058"/>
                  <a:gd name="T117" fmla="*/ 2147483646 h 546"/>
                  <a:gd name="T118" fmla="*/ 2147483646 w 1058"/>
                  <a:gd name="T119" fmla="*/ 2147483646 h 546"/>
                  <a:gd name="T120" fmla="*/ 2147483646 w 1058"/>
                  <a:gd name="T121" fmla="*/ 2147483646 h 546"/>
                  <a:gd name="T122" fmla="*/ 2147483646 w 1058"/>
                  <a:gd name="T123" fmla="*/ 2147483646 h 546"/>
                  <a:gd name="T124" fmla="*/ 2147483646 w 1058"/>
                  <a:gd name="T125" fmla="*/ 2147483646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58"/>
                  <a:gd name="T190" fmla="*/ 0 h 546"/>
                  <a:gd name="T191" fmla="*/ 1058 w 105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58" h="546">
                    <a:moveTo>
                      <a:pt x="0" y="21"/>
                    </a:moveTo>
                    <a:lnTo>
                      <a:pt x="0" y="26"/>
                    </a:lnTo>
                    <a:lnTo>
                      <a:pt x="12" y="33"/>
                    </a:lnTo>
                    <a:lnTo>
                      <a:pt x="12" y="40"/>
                    </a:lnTo>
                    <a:lnTo>
                      <a:pt x="12" y="49"/>
                    </a:lnTo>
                    <a:lnTo>
                      <a:pt x="25" y="57"/>
                    </a:lnTo>
                    <a:lnTo>
                      <a:pt x="25" y="68"/>
                    </a:lnTo>
                    <a:lnTo>
                      <a:pt x="25" y="76"/>
                    </a:lnTo>
                    <a:lnTo>
                      <a:pt x="37" y="89"/>
                    </a:lnTo>
                    <a:lnTo>
                      <a:pt x="37" y="99"/>
                    </a:lnTo>
                    <a:lnTo>
                      <a:pt x="37" y="112"/>
                    </a:lnTo>
                    <a:lnTo>
                      <a:pt x="49" y="124"/>
                    </a:lnTo>
                    <a:lnTo>
                      <a:pt x="49" y="138"/>
                    </a:lnTo>
                    <a:lnTo>
                      <a:pt x="49" y="150"/>
                    </a:lnTo>
                    <a:lnTo>
                      <a:pt x="61" y="164"/>
                    </a:lnTo>
                    <a:lnTo>
                      <a:pt x="61" y="177"/>
                    </a:lnTo>
                    <a:lnTo>
                      <a:pt x="61" y="191"/>
                    </a:lnTo>
                    <a:lnTo>
                      <a:pt x="74" y="206"/>
                    </a:lnTo>
                    <a:lnTo>
                      <a:pt x="74" y="221"/>
                    </a:lnTo>
                    <a:lnTo>
                      <a:pt x="74" y="235"/>
                    </a:lnTo>
                    <a:lnTo>
                      <a:pt x="86" y="251"/>
                    </a:lnTo>
                    <a:lnTo>
                      <a:pt x="86" y="266"/>
                    </a:lnTo>
                    <a:lnTo>
                      <a:pt x="86" y="280"/>
                    </a:lnTo>
                    <a:lnTo>
                      <a:pt x="98" y="296"/>
                    </a:lnTo>
                    <a:lnTo>
                      <a:pt x="98" y="312"/>
                    </a:lnTo>
                    <a:lnTo>
                      <a:pt x="98" y="326"/>
                    </a:lnTo>
                    <a:lnTo>
                      <a:pt x="111" y="339"/>
                    </a:lnTo>
                    <a:lnTo>
                      <a:pt x="111" y="355"/>
                    </a:lnTo>
                    <a:lnTo>
                      <a:pt x="111" y="369"/>
                    </a:lnTo>
                    <a:lnTo>
                      <a:pt x="123" y="383"/>
                    </a:lnTo>
                    <a:lnTo>
                      <a:pt x="123" y="397"/>
                    </a:lnTo>
                    <a:lnTo>
                      <a:pt x="123" y="409"/>
                    </a:lnTo>
                    <a:lnTo>
                      <a:pt x="135" y="423"/>
                    </a:lnTo>
                    <a:lnTo>
                      <a:pt x="135" y="435"/>
                    </a:lnTo>
                    <a:lnTo>
                      <a:pt x="135" y="447"/>
                    </a:lnTo>
                    <a:lnTo>
                      <a:pt x="147" y="458"/>
                    </a:lnTo>
                    <a:lnTo>
                      <a:pt x="147" y="469"/>
                    </a:lnTo>
                    <a:lnTo>
                      <a:pt x="147" y="479"/>
                    </a:lnTo>
                    <a:lnTo>
                      <a:pt x="160" y="488"/>
                    </a:lnTo>
                    <a:lnTo>
                      <a:pt x="160" y="498"/>
                    </a:lnTo>
                    <a:lnTo>
                      <a:pt x="160" y="505"/>
                    </a:lnTo>
                    <a:lnTo>
                      <a:pt x="172" y="514"/>
                    </a:lnTo>
                    <a:lnTo>
                      <a:pt x="172" y="519"/>
                    </a:lnTo>
                    <a:lnTo>
                      <a:pt x="172" y="526"/>
                    </a:lnTo>
                    <a:lnTo>
                      <a:pt x="184" y="531"/>
                    </a:lnTo>
                    <a:lnTo>
                      <a:pt x="184" y="534"/>
                    </a:lnTo>
                    <a:lnTo>
                      <a:pt x="184" y="538"/>
                    </a:lnTo>
                    <a:lnTo>
                      <a:pt x="197" y="541"/>
                    </a:lnTo>
                    <a:lnTo>
                      <a:pt x="197" y="543"/>
                    </a:lnTo>
                    <a:lnTo>
                      <a:pt x="209" y="545"/>
                    </a:lnTo>
                    <a:lnTo>
                      <a:pt x="209" y="543"/>
                    </a:lnTo>
                    <a:lnTo>
                      <a:pt x="221" y="541"/>
                    </a:lnTo>
                    <a:lnTo>
                      <a:pt x="221" y="538"/>
                    </a:lnTo>
                    <a:lnTo>
                      <a:pt x="221" y="534"/>
                    </a:lnTo>
                    <a:lnTo>
                      <a:pt x="234" y="530"/>
                    </a:lnTo>
                    <a:lnTo>
                      <a:pt x="234" y="524"/>
                    </a:lnTo>
                    <a:lnTo>
                      <a:pt x="234" y="519"/>
                    </a:lnTo>
                    <a:lnTo>
                      <a:pt x="246" y="512"/>
                    </a:lnTo>
                    <a:lnTo>
                      <a:pt x="246" y="503"/>
                    </a:lnTo>
                    <a:lnTo>
                      <a:pt x="246" y="495"/>
                    </a:lnTo>
                    <a:lnTo>
                      <a:pt x="258" y="486"/>
                    </a:lnTo>
                    <a:lnTo>
                      <a:pt x="258" y="477"/>
                    </a:lnTo>
                    <a:lnTo>
                      <a:pt x="258" y="466"/>
                    </a:lnTo>
                    <a:lnTo>
                      <a:pt x="270" y="456"/>
                    </a:lnTo>
                    <a:lnTo>
                      <a:pt x="270" y="444"/>
                    </a:lnTo>
                    <a:lnTo>
                      <a:pt x="270" y="432"/>
                    </a:lnTo>
                    <a:lnTo>
                      <a:pt x="283" y="420"/>
                    </a:lnTo>
                    <a:lnTo>
                      <a:pt x="283" y="407"/>
                    </a:lnTo>
                    <a:lnTo>
                      <a:pt x="283" y="394"/>
                    </a:lnTo>
                    <a:lnTo>
                      <a:pt x="295" y="380"/>
                    </a:lnTo>
                    <a:lnTo>
                      <a:pt x="295" y="365"/>
                    </a:lnTo>
                    <a:lnTo>
                      <a:pt x="295" y="352"/>
                    </a:lnTo>
                    <a:lnTo>
                      <a:pt x="307" y="338"/>
                    </a:lnTo>
                    <a:lnTo>
                      <a:pt x="307" y="322"/>
                    </a:lnTo>
                    <a:lnTo>
                      <a:pt x="307" y="308"/>
                    </a:lnTo>
                    <a:lnTo>
                      <a:pt x="320" y="293"/>
                    </a:lnTo>
                    <a:lnTo>
                      <a:pt x="320" y="277"/>
                    </a:lnTo>
                    <a:lnTo>
                      <a:pt x="320" y="263"/>
                    </a:lnTo>
                    <a:lnTo>
                      <a:pt x="332" y="247"/>
                    </a:lnTo>
                    <a:lnTo>
                      <a:pt x="332" y="233"/>
                    </a:lnTo>
                    <a:lnTo>
                      <a:pt x="332" y="218"/>
                    </a:lnTo>
                    <a:lnTo>
                      <a:pt x="344" y="203"/>
                    </a:lnTo>
                    <a:lnTo>
                      <a:pt x="344" y="188"/>
                    </a:lnTo>
                    <a:lnTo>
                      <a:pt x="344" y="174"/>
                    </a:lnTo>
                    <a:lnTo>
                      <a:pt x="356" y="160"/>
                    </a:lnTo>
                    <a:lnTo>
                      <a:pt x="356" y="146"/>
                    </a:lnTo>
                    <a:lnTo>
                      <a:pt x="356" y="134"/>
                    </a:lnTo>
                    <a:lnTo>
                      <a:pt x="356" y="122"/>
                    </a:lnTo>
                    <a:lnTo>
                      <a:pt x="369" y="109"/>
                    </a:lnTo>
                    <a:lnTo>
                      <a:pt x="369" y="97"/>
                    </a:lnTo>
                    <a:lnTo>
                      <a:pt x="369" y="85"/>
                    </a:lnTo>
                    <a:lnTo>
                      <a:pt x="381" y="75"/>
                    </a:lnTo>
                    <a:lnTo>
                      <a:pt x="381" y="64"/>
                    </a:lnTo>
                    <a:lnTo>
                      <a:pt x="381" y="56"/>
                    </a:lnTo>
                    <a:lnTo>
                      <a:pt x="393" y="47"/>
                    </a:lnTo>
                    <a:lnTo>
                      <a:pt x="393" y="38"/>
                    </a:lnTo>
                    <a:lnTo>
                      <a:pt x="393" y="31"/>
                    </a:lnTo>
                    <a:lnTo>
                      <a:pt x="406" y="24"/>
                    </a:lnTo>
                    <a:lnTo>
                      <a:pt x="406" y="19"/>
                    </a:lnTo>
                    <a:lnTo>
                      <a:pt x="406" y="14"/>
                    </a:lnTo>
                    <a:lnTo>
                      <a:pt x="418" y="8"/>
                    </a:lnTo>
                    <a:lnTo>
                      <a:pt x="418" y="5"/>
                    </a:lnTo>
                    <a:lnTo>
                      <a:pt x="418" y="3"/>
                    </a:lnTo>
                    <a:lnTo>
                      <a:pt x="430" y="2"/>
                    </a:lnTo>
                    <a:lnTo>
                      <a:pt x="442" y="0"/>
                    </a:lnTo>
                    <a:lnTo>
                      <a:pt x="442" y="2"/>
                    </a:lnTo>
                    <a:lnTo>
                      <a:pt x="442" y="3"/>
                    </a:lnTo>
                    <a:lnTo>
                      <a:pt x="455" y="7"/>
                    </a:lnTo>
                    <a:lnTo>
                      <a:pt x="455" y="10"/>
                    </a:lnTo>
                    <a:lnTo>
                      <a:pt x="455" y="15"/>
                    </a:lnTo>
                    <a:lnTo>
                      <a:pt x="467" y="21"/>
                    </a:lnTo>
                    <a:lnTo>
                      <a:pt x="467" y="28"/>
                    </a:lnTo>
                    <a:lnTo>
                      <a:pt x="467" y="35"/>
                    </a:lnTo>
                    <a:lnTo>
                      <a:pt x="479" y="41"/>
                    </a:lnTo>
                    <a:lnTo>
                      <a:pt x="479" y="50"/>
                    </a:lnTo>
                    <a:lnTo>
                      <a:pt x="479" y="59"/>
                    </a:lnTo>
                    <a:lnTo>
                      <a:pt x="492" y="70"/>
                    </a:lnTo>
                    <a:lnTo>
                      <a:pt x="492" y="80"/>
                    </a:lnTo>
                    <a:lnTo>
                      <a:pt x="492" y="90"/>
                    </a:lnTo>
                    <a:lnTo>
                      <a:pt x="504" y="103"/>
                    </a:lnTo>
                    <a:lnTo>
                      <a:pt x="504" y="115"/>
                    </a:lnTo>
                    <a:lnTo>
                      <a:pt x="504" y="127"/>
                    </a:lnTo>
                    <a:lnTo>
                      <a:pt x="516" y="139"/>
                    </a:lnTo>
                    <a:lnTo>
                      <a:pt x="516" y="153"/>
                    </a:lnTo>
                    <a:lnTo>
                      <a:pt x="516" y="167"/>
                    </a:lnTo>
                    <a:lnTo>
                      <a:pt x="529" y="181"/>
                    </a:lnTo>
                    <a:lnTo>
                      <a:pt x="529" y="195"/>
                    </a:lnTo>
                    <a:lnTo>
                      <a:pt x="529" y="209"/>
                    </a:lnTo>
                    <a:lnTo>
                      <a:pt x="541" y="225"/>
                    </a:lnTo>
                    <a:lnTo>
                      <a:pt x="541" y="239"/>
                    </a:lnTo>
                    <a:lnTo>
                      <a:pt x="541" y="254"/>
                    </a:lnTo>
                    <a:lnTo>
                      <a:pt x="553" y="270"/>
                    </a:lnTo>
                    <a:lnTo>
                      <a:pt x="553" y="284"/>
                    </a:lnTo>
                    <a:lnTo>
                      <a:pt x="553" y="300"/>
                    </a:lnTo>
                    <a:lnTo>
                      <a:pt x="565" y="313"/>
                    </a:lnTo>
                    <a:lnTo>
                      <a:pt x="565" y="329"/>
                    </a:lnTo>
                    <a:lnTo>
                      <a:pt x="565" y="343"/>
                    </a:lnTo>
                    <a:lnTo>
                      <a:pt x="578" y="359"/>
                    </a:lnTo>
                    <a:lnTo>
                      <a:pt x="578" y="372"/>
                    </a:lnTo>
                    <a:lnTo>
                      <a:pt x="578" y="387"/>
                    </a:lnTo>
                    <a:lnTo>
                      <a:pt x="590" y="399"/>
                    </a:lnTo>
                    <a:lnTo>
                      <a:pt x="590" y="413"/>
                    </a:lnTo>
                    <a:lnTo>
                      <a:pt x="590" y="425"/>
                    </a:lnTo>
                    <a:lnTo>
                      <a:pt x="602" y="437"/>
                    </a:lnTo>
                    <a:lnTo>
                      <a:pt x="602" y="449"/>
                    </a:lnTo>
                    <a:lnTo>
                      <a:pt x="602" y="459"/>
                    </a:lnTo>
                    <a:lnTo>
                      <a:pt x="615" y="472"/>
                    </a:lnTo>
                    <a:lnTo>
                      <a:pt x="615" y="481"/>
                    </a:lnTo>
                    <a:lnTo>
                      <a:pt x="615" y="491"/>
                    </a:lnTo>
                    <a:lnTo>
                      <a:pt x="627" y="500"/>
                    </a:lnTo>
                    <a:lnTo>
                      <a:pt x="627" y="507"/>
                    </a:lnTo>
                    <a:lnTo>
                      <a:pt x="627" y="514"/>
                    </a:lnTo>
                    <a:lnTo>
                      <a:pt x="639" y="521"/>
                    </a:lnTo>
                    <a:lnTo>
                      <a:pt x="639" y="527"/>
                    </a:lnTo>
                    <a:lnTo>
                      <a:pt x="639" y="531"/>
                    </a:lnTo>
                    <a:lnTo>
                      <a:pt x="651" y="537"/>
                    </a:lnTo>
                    <a:lnTo>
                      <a:pt x="651" y="540"/>
                    </a:lnTo>
                    <a:lnTo>
                      <a:pt x="651" y="541"/>
                    </a:lnTo>
                    <a:lnTo>
                      <a:pt x="664" y="543"/>
                    </a:lnTo>
                    <a:lnTo>
                      <a:pt x="676" y="545"/>
                    </a:lnTo>
                    <a:lnTo>
                      <a:pt x="676" y="543"/>
                    </a:lnTo>
                    <a:lnTo>
                      <a:pt x="676" y="540"/>
                    </a:lnTo>
                    <a:lnTo>
                      <a:pt x="688" y="538"/>
                    </a:lnTo>
                    <a:lnTo>
                      <a:pt x="688" y="533"/>
                    </a:lnTo>
                    <a:lnTo>
                      <a:pt x="688" y="530"/>
                    </a:lnTo>
                    <a:lnTo>
                      <a:pt x="701" y="522"/>
                    </a:lnTo>
                    <a:lnTo>
                      <a:pt x="701" y="517"/>
                    </a:lnTo>
                    <a:lnTo>
                      <a:pt x="701" y="510"/>
                    </a:lnTo>
                    <a:lnTo>
                      <a:pt x="713" y="501"/>
                    </a:lnTo>
                    <a:lnTo>
                      <a:pt x="713" y="493"/>
                    </a:lnTo>
                    <a:lnTo>
                      <a:pt x="713" y="484"/>
                    </a:lnTo>
                    <a:lnTo>
                      <a:pt x="725" y="474"/>
                    </a:lnTo>
                    <a:lnTo>
                      <a:pt x="725" y="463"/>
                    </a:lnTo>
                    <a:lnTo>
                      <a:pt x="725" y="453"/>
                    </a:lnTo>
                    <a:lnTo>
                      <a:pt x="737" y="442"/>
                    </a:lnTo>
                    <a:lnTo>
                      <a:pt x="737" y="430"/>
                    </a:lnTo>
                    <a:lnTo>
                      <a:pt x="737" y="416"/>
                    </a:lnTo>
                    <a:lnTo>
                      <a:pt x="750" y="404"/>
                    </a:lnTo>
                    <a:lnTo>
                      <a:pt x="750" y="390"/>
                    </a:lnTo>
                    <a:lnTo>
                      <a:pt x="750" y="376"/>
                    </a:lnTo>
                    <a:lnTo>
                      <a:pt x="762" y="362"/>
                    </a:lnTo>
                    <a:lnTo>
                      <a:pt x="762" y="348"/>
                    </a:lnTo>
                    <a:lnTo>
                      <a:pt x="762" y="334"/>
                    </a:lnTo>
                    <a:lnTo>
                      <a:pt x="762" y="319"/>
                    </a:lnTo>
                    <a:lnTo>
                      <a:pt x="774" y="305"/>
                    </a:lnTo>
                    <a:lnTo>
                      <a:pt x="774" y="289"/>
                    </a:lnTo>
                    <a:lnTo>
                      <a:pt x="774" y="274"/>
                    </a:lnTo>
                    <a:lnTo>
                      <a:pt x="787" y="259"/>
                    </a:lnTo>
                    <a:lnTo>
                      <a:pt x="787" y="244"/>
                    </a:lnTo>
                    <a:lnTo>
                      <a:pt x="787" y="230"/>
                    </a:lnTo>
                    <a:lnTo>
                      <a:pt x="799" y="214"/>
                    </a:lnTo>
                    <a:lnTo>
                      <a:pt x="799" y="200"/>
                    </a:lnTo>
                    <a:lnTo>
                      <a:pt x="799" y="184"/>
                    </a:lnTo>
                    <a:lnTo>
                      <a:pt x="811" y="171"/>
                    </a:lnTo>
                    <a:lnTo>
                      <a:pt x="811" y="157"/>
                    </a:lnTo>
                    <a:lnTo>
                      <a:pt x="811" y="144"/>
                    </a:lnTo>
                    <a:lnTo>
                      <a:pt x="823" y="131"/>
                    </a:lnTo>
                    <a:lnTo>
                      <a:pt x="823" y="118"/>
                    </a:lnTo>
                    <a:lnTo>
                      <a:pt x="823" y="106"/>
                    </a:lnTo>
                    <a:lnTo>
                      <a:pt x="836" y="94"/>
                    </a:lnTo>
                    <a:lnTo>
                      <a:pt x="836" y="83"/>
                    </a:lnTo>
                    <a:lnTo>
                      <a:pt x="836" y="73"/>
                    </a:lnTo>
                    <a:lnTo>
                      <a:pt x="848" y="63"/>
                    </a:lnTo>
                    <a:lnTo>
                      <a:pt x="848" y="54"/>
                    </a:lnTo>
                    <a:lnTo>
                      <a:pt x="848" y="45"/>
                    </a:lnTo>
                    <a:lnTo>
                      <a:pt x="860" y="37"/>
                    </a:lnTo>
                    <a:lnTo>
                      <a:pt x="860" y="30"/>
                    </a:lnTo>
                    <a:lnTo>
                      <a:pt x="860" y="22"/>
                    </a:lnTo>
                    <a:lnTo>
                      <a:pt x="873" y="18"/>
                    </a:lnTo>
                    <a:lnTo>
                      <a:pt x="873" y="12"/>
                    </a:lnTo>
                    <a:lnTo>
                      <a:pt x="873" y="8"/>
                    </a:lnTo>
                    <a:lnTo>
                      <a:pt x="885" y="5"/>
                    </a:lnTo>
                    <a:lnTo>
                      <a:pt x="885" y="3"/>
                    </a:lnTo>
                    <a:lnTo>
                      <a:pt x="885" y="2"/>
                    </a:lnTo>
                    <a:lnTo>
                      <a:pt x="897" y="0"/>
                    </a:lnTo>
                    <a:lnTo>
                      <a:pt x="910" y="2"/>
                    </a:lnTo>
                    <a:lnTo>
                      <a:pt x="910" y="5"/>
                    </a:lnTo>
                    <a:lnTo>
                      <a:pt x="910" y="8"/>
                    </a:lnTo>
                    <a:lnTo>
                      <a:pt x="922" y="12"/>
                    </a:lnTo>
                    <a:lnTo>
                      <a:pt x="922" y="18"/>
                    </a:lnTo>
                    <a:lnTo>
                      <a:pt x="922" y="22"/>
                    </a:lnTo>
                    <a:lnTo>
                      <a:pt x="934" y="30"/>
                    </a:lnTo>
                    <a:lnTo>
                      <a:pt x="934" y="37"/>
                    </a:lnTo>
                    <a:lnTo>
                      <a:pt x="934" y="44"/>
                    </a:lnTo>
                    <a:lnTo>
                      <a:pt x="946" y="52"/>
                    </a:lnTo>
                    <a:lnTo>
                      <a:pt x="946" y="63"/>
                    </a:lnTo>
                    <a:lnTo>
                      <a:pt x="946" y="71"/>
                    </a:lnTo>
                    <a:lnTo>
                      <a:pt x="959" y="82"/>
                    </a:lnTo>
                    <a:lnTo>
                      <a:pt x="959" y="94"/>
                    </a:lnTo>
                    <a:lnTo>
                      <a:pt x="959" y="105"/>
                    </a:lnTo>
                    <a:lnTo>
                      <a:pt x="971" y="116"/>
                    </a:lnTo>
                    <a:lnTo>
                      <a:pt x="971" y="129"/>
                    </a:lnTo>
                    <a:lnTo>
                      <a:pt x="971" y="143"/>
                    </a:lnTo>
                    <a:lnTo>
                      <a:pt x="983" y="157"/>
                    </a:lnTo>
                    <a:lnTo>
                      <a:pt x="983" y="169"/>
                    </a:lnTo>
                    <a:lnTo>
                      <a:pt x="983" y="184"/>
                    </a:lnTo>
                    <a:lnTo>
                      <a:pt x="996" y="199"/>
                    </a:lnTo>
                    <a:lnTo>
                      <a:pt x="996" y="212"/>
                    </a:lnTo>
                    <a:lnTo>
                      <a:pt x="996" y="228"/>
                    </a:lnTo>
                    <a:lnTo>
                      <a:pt x="1008" y="242"/>
                    </a:lnTo>
                    <a:lnTo>
                      <a:pt x="1008" y="258"/>
                    </a:lnTo>
                    <a:lnTo>
                      <a:pt x="1008" y="274"/>
                    </a:lnTo>
                    <a:lnTo>
                      <a:pt x="1020" y="287"/>
                    </a:lnTo>
                    <a:lnTo>
                      <a:pt x="1020" y="303"/>
                    </a:lnTo>
                    <a:lnTo>
                      <a:pt x="1020" y="317"/>
                    </a:lnTo>
                    <a:lnTo>
                      <a:pt x="1032" y="333"/>
                    </a:lnTo>
                    <a:lnTo>
                      <a:pt x="1032" y="346"/>
                    </a:lnTo>
                    <a:lnTo>
                      <a:pt x="1032" y="360"/>
                    </a:lnTo>
                    <a:lnTo>
                      <a:pt x="1045" y="376"/>
                    </a:lnTo>
                    <a:lnTo>
                      <a:pt x="1045" y="388"/>
                    </a:lnTo>
                    <a:lnTo>
                      <a:pt x="1045" y="402"/>
                    </a:lnTo>
                    <a:lnTo>
                      <a:pt x="1057" y="416"/>
                    </a:lnTo>
                    <a:lnTo>
                      <a:pt x="1057" y="428"/>
                    </a:lnTo>
                    <a:lnTo>
                      <a:pt x="1057" y="440"/>
                    </a:lnTo>
                  </a:path>
                </a:pathLst>
              </a:custGeom>
              <a:noFill/>
              <a:ln w="12700" cap="rnd"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810" name="Freeform 65"/>
              <p:cNvSpPr>
                <a:spLocks/>
              </p:cNvSpPr>
              <p:nvPr/>
            </p:nvSpPr>
            <p:spPr bwMode="auto">
              <a:xfrm>
                <a:off x="1610604" y="3064938"/>
                <a:ext cx="331036" cy="560388"/>
              </a:xfrm>
              <a:custGeom>
                <a:avLst/>
                <a:gdLst>
                  <a:gd name="T0" fmla="*/ 357397066 w 1068"/>
                  <a:gd name="T1" fmla="*/ 2147483646 h 546"/>
                  <a:gd name="T2" fmla="*/ 1101782035 w 1068"/>
                  <a:gd name="T3" fmla="*/ 2147483646 h 546"/>
                  <a:gd name="T4" fmla="*/ 1459178792 w 1068"/>
                  <a:gd name="T5" fmla="*/ 2147483646 h 546"/>
                  <a:gd name="T6" fmla="*/ 2147483646 w 1068"/>
                  <a:gd name="T7" fmla="*/ 2147483646 h 546"/>
                  <a:gd name="T8" fmla="*/ 2147483646 w 1068"/>
                  <a:gd name="T9" fmla="*/ 2147483646 h 546"/>
                  <a:gd name="T10" fmla="*/ 2147483646 w 1068"/>
                  <a:gd name="T11" fmla="*/ 2147483646 h 546"/>
                  <a:gd name="T12" fmla="*/ 2147483646 w 1068"/>
                  <a:gd name="T13" fmla="*/ 2147483646 h 546"/>
                  <a:gd name="T14" fmla="*/ 2147483646 w 1068"/>
                  <a:gd name="T15" fmla="*/ 2147483646 h 546"/>
                  <a:gd name="T16" fmla="*/ 2147483646 w 1068"/>
                  <a:gd name="T17" fmla="*/ 2147483646 h 546"/>
                  <a:gd name="T18" fmla="*/ 2147483646 w 1068"/>
                  <a:gd name="T19" fmla="*/ 2147483646 h 546"/>
                  <a:gd name="T20" fmla="*/ 2147483646 w 1068"/>
                  <a:gd name="T21" fmla="*/ 2147483646 h 546"/>
                  <a:gd name="T22" fmla="*/ 2147483646 w 1068"/>
                  <a:gd name="T23" fmla="*/ 2147483646 h 546"/>
                  <a:gd name="T24" fmla="*/ 2147483646 w 1068"/>
                  <a:gd name="T25" fmla="*/ 2147483646 h 546"/>
                  <a:gd name="T26" fmla="*/ 2147483646 w 1068"/>
                  <a:gd name="T27" fmla="*/ 2147483646 h 546"/>
                  <a:gd name="T28" fmla="*/ 2147483646 w 1068"/>
                  <a:gd name="T29" fmla="*/ 2147483646 h 546"/>
                  <a:gd name="T30" fmla="*/ 2147483646 w 1068"/>
                  <a:gd name="T31" fmla="*/ 2147483646 h 546"/>
                  <a:gd name="T32" fmla="*/ 2147483646 w 1068"/>
                  <a:gd name="T33" fmla="*/ 2147483646 h 546"/>
                  <a:gd name="T34" fmla="*/ 2147483646 w 1068"/>
                  <a:gd name="T35" fmla="*/ 2147483646 h 546"/>
                  <a:gd name="T36" fmla="*/ 2147483646 w 1068"/>
                  <a:gd name="T37" fmla="*/ 2147483646 h 546"/>
                  <a:gd name="T38" fmla="*/ 2147483646 w 1068"/>
                  <a:gd name="T39" fmla="*/ 2147483646 h 546"/>
                  <a:gd name="T40" fmla="*/ 2147483646 w 1068"/>
                  <a:gd name="T41" fmla="*/ 2147483646 h 546"/>
                  <a:gd name="T42" fmla="*/ 2147483646 w 1068"/>
                  <a:gd name="T43" fmla="*/ 2147483646 h 546"/>
                  <a:gd name="T44" fmla="*/ 2147483646 w 1068"/>
                  <a:gd name="T45" fmla="*/ 2147483646 h 546"/>
                  <a:gd name="T46" fmla="*/ 2147483646 w 1068"/>
                  <a:gd name="T47" fmla="*/ 2147483646 h 546"/>
                  <a:gd name="T48" fmla="*/ 2147483646 w 1068"/>
                  <a:gd name="T49" fmla="*/ 2147483646 h 546"/>
                  <a:gd name="T50" fmla="*/ 2147483646 w 1068"/>
                  <a:gd name="T51" fmla="*/ 2147483646 h 546"/>
                  <a:gd name="T52" fmla="*/ 2147483646 w 1068"/>
                  <a:gd name="T53" fmla="*/ 2147483646 h 546"/>
                  <a:gd name="T54" fmla="*/ 2147483646 w 1068"/>
                  <a:gd name="T55" fmla="*/ 2147483646 h 546"/>
                  <a:gd name="T56" fmla="*/ 2147483646 w 1068"/>
                  <a:gd name="T57" fmla="*/ 2147483646 h 546"/>
                  <a:gd name="T58" fmla="*/ 2147483646 w 1068"/>
                  <a:gd name="T59" fmla="*/ 2147483646 h 546"/>
                  <a:gd name="T60" fmla="*/ 2147483646 w 1068"/>
                  <a:gd name="T61" fmla="*/ 2147483646 h 546"/>
                  <a:gd name="T62" fmla="*/ 2147483646 w 1068"/>
                  <a:gd name="T63" fmla="*/ 2147483646 h 546"/>
                  <a:gd name="T64" fmla="*/ 2147483646 w 1068"/>
                  <a:gd name="T65" fmla="*/ 2147483646 h 546"/>
                  <a:gd name="T66" fmla="*/ 2147483646 w 1068"/>
                  <a:gd name="T67" fmla="*/ 2147483646 h 546"/>
                  <a:gd name="T68" fmla="*/ 2147483646 w 1068"/>
                  <a:gd name="T69" fmla="*/ 2147483646 h 546"/>
                  <a:gd name="T70" fmla="*/ 2147483646 w 1068"/>
                  <a:gd name="T71" fmla="*/ 2147483646 h 546"/>
                  <a:gd name="T72" fmla="*/ 2147483646 w 1068"/>
                  <a:gd name="T73" fmla="*/ 2147483646 h 546"/>
                  <a:gd name="T74" fmla="*/ 2147483646 w 1068"/>
                  <a:gd name="T75" fmla="*/ 2147483646 h 546"/>
                  <a:gd name="T76" fmla="*/ 2147483646 w 1068"/>
                  <a:gd name="T77" fmla="*/ 2147483646 h 546"/>
                  <a:gd name="T78" fmla="*/ 2147483646 w 1068"/>
                  <a:gd name="T79" fmla="*/ 2147483646 h 546"/>
                  <a:gd name="T80" fmla="*/ 2147483646 w 1068"/>
                  <a:gd name="T81" fmla="*/ 2147483646 h 546"/>
                  <a:gd name="T82" fmla="*/ 2147483646 w 1068"/>
                  <a:gd name="T83" fmla="*/ 2147483646 h 546"/>
                  <a:gd name="T84" fmla="*/ 2147483646 w 1068"/>
                  <a:gd name="T85" fmla="*/ 2147483646 h 546"/>
                  <a:gd name="T86" fmla="*/ 2147483646 w 1068"/>
                  <a:gd name="T87" fmla="*/ 2147483646 h 546"/>
                  <a:gd name="T88" fmla="*/ 2147483646 w 1068"/>
                  <a:gd name="T89" fmla="*/ 2147483646 h 546"/>
                  <a:gd name="T90" fmla="*/ 2147483646 w 1068"/>
                  <a:gd name="T91" fmla="*/ 2147483646 h 546"/>
                  <a:gd name="T92" fmla="*/ 2147483646 w 1068"/>
                  <a:gd name="T93" fmla="*/ 2147483646 h 546"/>
                  <a:gd name="T94" fmla="*/ 2147483646 w 1068"/>
                  <a:gd name="T95" fmla="*/ 2147483646 h 546"/>
                  <a:gd name="T96" fmla="*/ 2147483646 w 1068"/>
                  <a:gd name="T97" fmla="*/ 2147483646 h 546"/>
                  <a:gd name="T98" fmla="*/ 2147483646 w 1068"/>
                  <a:gd name="T99" fmla="*/ 2147483646 h 546"/>
                  <a:gd name="T100" fmla="*/ 2147483646 w 1068"/>
                  <a:gd name="T101" fmla="*/ 2147483646 h 546"/>
                  <a:gd name="T102" fmla="*/ 2147483646 w 1068"/>
                  <a:gd name="T103" fmla="*/ 2147483646 h 546"/>
                  <a:gd name="T104" fmla="*/ 2147483646 w 1068"/>
                  <a:gd name="T105" fmla="*/ 2147483646 h 546"/>
                  <a:gd name="T106" fmla="*/ 2147483646 w 1068"/>
                  <a:gd name="T107" fmla="*/ 2147483646 h 546"/>
                  <a:gd name="T108" fmla="*/ 2147483646 w 1068"/>
                  <a:gd name="T109" fmla="*/ 2147483646 h 546"/>
                  <a:gd name="T110" fmla="*/ 2147483646 w 1068"/>
                  <a:gd name="T111" fmla="*/ 2147483646 h 546"/>
                  <a:gd name="T112" fmla="*/ 2147483646 w 1068"/>
                  <a:gd name="T113" fmla="*/ 2147483646 h 546"/>
                  <a:gd name="T114" fmla="*/ 2147483646 w 1068"/>
                  <a:gd name="T115" fmla="*/ 2147483646 h 546"/>
                  <a:gd name="T116" fmla="*/ 2147483646 w 1068"/>
                  <a:gd name="T117" fmla="*/ 2147483646 h 546"/>
                  <a:gd name="T118" fmla="*/ 2147483646 w 1068"/>
                  <a:gd name="T119" fmla="*/ 2147483646 h 546"/>
                  <a:gd name="T120" fmla="*/ 2147483646 w 1068"/>
                  <a:gd name="T121" fmla="*/ 2147483646 h 546"/>
                  <a:gd name="T122" fmla="*/ 2147483646 w 1068"/>
                  <a:gd name="T123" fmla="*/ 2147483646 h 546"/>
                  <a:gd name="T124" fmla="*/ 2147483646 w 1068"/>
                  <a:gd name="T125" fmla="*/ 2147483646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68"/>
                  <a:gd name="T190" fmla="*/ 0 h 546"/>
                  <a:gd name="T191" fmla="*/ 1068 w 106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68" h="546">
                    <a:moveTo>
                      <a:pt x="0" y="440"/>
                    </a:moveTo>
                    <a:lnTo>
                      <a:pt x="12" y="451"/>
                    </a:lnTo>
                    <a:lnTo>
                      <a:pt x="12" y="463"/>
                    </a:lnTo>
                    <a:lnTo>
                      <a:pt x="12" y="474"/>
                    </a:lnTo>
                    <a:lnTo>
                      <a:pt x="25" y="482"/>
                    </a:lnTo>
                    <a:lnTo>
                      <a:pt x="25" y="493"/>
                    </a:lnTo>
                    <a:lnTo>
                      <a:pt x="25" y="501"/>
                    </a:lnTo>
                    <a:lnTo>
                      <a:pt x="37" y="508"/>
                    </a:lnTo>
                    <a:lnTo>
                      <a:pt x="37" y="515"/>
                    </a:lnTo>
                    <a:lnTo>
                      <a:pt x="37" y="522"/>
                    </a:lnTo>
                    <a:lnTo>
                      <a:pt x="49" y="527"/>
                    </a:lnTo>
                    <a:lnTo>
                      <a:pt x="49" y="533"/>
                    </a:lnTo>
                    <a:lnTo>
                      <a:pt x="49" y="537"/>
                    </a:lnTo>
                    <a:lnTo>
                      <a:pt x="61" y="540"/>
                    </a:lnTo>
                    <a:lnTo>
                      <a:pt x="61" y="543"/>
                    </a:lnTo>
                    <a:lnTo>
                      <a:pt x="74" y="545"/>
                    </a:lnTo>
                    <a:lnTo>
                      <a:pt x="74" y="543"/>
                    </a:lnTo>
                    <a:lnTo>
                      <a:pt x="86" y="541"/>
                    </a:lnTo>
                    <a:lnTo>
                      <a:pt x="86" y="540"/>
                    </a:lnTo>
                    <a:lnTo>
                      <a:pt x="86" y="537"/>
                    </a:lnTo>
                    <a:lnTo>
                      <a:pt x="98" y="533"/>
                    </a:lnTo>
                    <a:lnTo>
                      <a:pt x="98" y="527"/>
                    </a:lnTo>
                    <a:lnTo>
                      <a:pt x="98" y="522"/>
                    </a:lnTo>
                    <a:lnTo>
                      <a:pt x="110" y="515"/>
                    </a:lnTo>
                    <a:lnTo>
                      <a:pt x="110" y="508"/>
                    </a:lnTo>
                    <a:lnTo>
                      <a:pt x="110" y="500"/>
                    </a:lnTo>
                    <a:lnTo>
                      <a:pt x="110" y="491"/>
                    </a:lnTo>
                    <a:lnTo>
                      <a:pt x="123" y="482"/>
                    </a:lnTo>
                    <a:lnTo>
                      <a:pt x="123" y="472"/>
                    </a:lnTo>
                    <a:lnTo>
                      <a:pt x="123" y="462"/>
                    </a:lnTo>
                    <a:lnTo>
                      <a:pt x="135" y="451"/>
                    </a:lnTo>
                    <a:lnTo>
                      <a:pt x="135" y="439"/>
                    </a:lnTo>
                    <a:lnTo>
                      <a:pt x="135" y="427"/>
                    </a:lnTo>
                    <a:lnTo>
                      <a:pt x="147" y="414"/>
                    </a:lnTo>
                    <a:lnTo>
                      <a:pt x="147" y="401"/>
                    </a:lnTo>
                    <a:lnTo>
                      <a:pt x="147" y="388"/>
                    </a:lnTo>
                    <a:lnTo>
                      <a:pt x="159" y="374"/>
                    </a:lnTo>
                    <a:lnTo>
                      <a:pt x="159" y="360"/>
                    </a:lnTo>
                    <a:lnTo>
                      <a:pt x="159" y="345"/>
                    </a:lnTo>
                    <a:lnTo>
                      <a:pt x="172" y="331"/>
                    </a:lnTo>
                    <a:lnTo>
                      <a:pt x="172" y="315"/>
                    </a:lnTo>
                    <a:lnTo>
                      <a:pt x="172" y="301"/>
                    </a:lnTo>
                    <a:lnTo>
                      <a:pt x="184" y="286"/>
                    </a:lnTo>
                    <a:lnTo>
                      <a:pt x="184" y="271"/>
                    </a:lnTo>
                    <a:lnTo>
                      <a:pt x="184" y="256"/>
                    </a:lnTo>
                    <a:lnTo>
                      <a:pt x="196" y="240"/>
                    </a:lnTo>
                    <a:lnTo>
                      <a:pt x="196" y="226"/>
                    </a:lnTo>
                    <a:lnTo>
                      <a:pt x="196" y="211"/>
                    </a:lnTo>
                    <a:lnTo>
                      <a:pt x="208" y="197"/>
                    </a:lnTo>
                    <a:lnTo>
                      <a:pt x="208" y="183"/>
                    </a:lnTo>
                    <a:lnTo>
                      <a:pt x="208" y="169"/>
                    </a:lnTo>
                    <a:lnTo>
                      <a:pt x="221" y="155"/>
                    </a:lnTo>
                    <a:lnTo>
                      <a:pt x="221" y="141"/>
                    </a:lnTo>
                    <a:lnTo>
                      <a:pt x="221" y="129"/>
                    </a:lnTo>
                    <a:lnTo>
                      <a:pt x="233" y="115"/>
                    </a:lnTo>
                    <a:lnTo>
                      <a:pt x="233" y="103"/>
                    </a:lnTo>
                    <a:lnTo>
                      <a:pt x="233" y="92"/>
                    </a:lnTo>
                    <a:lnTo>
                      <a:pt x="245" y="82"/>
                    </a:lnTo>
                    <a:lnTo>
                      <a:pt x="245" y="71"/>
                    </a:lnTo>
                    <a:lnTo>
                      <a:pt x="245" y="61"/>
                    </a:lnTo>
                    <a:lnTo>
                      <a:pt x="258" y="52"/>
                    </a:lnTo>
                    <a:lnTo>
                      <a:pt x="258" y="44"/>
                    </a:lnTo>
                    <a:lnTo>
                      <a:pt x="258" y="35"/>
                    </a:lnTo>
                    <a:lnTo>
                      <a:pt x="270" y="28"/>
                    </a:lnTo>
                    <a:lnTo>
                      <a:pt x="270" y="22"/>
                    </a:lnTo>
                    <a:lnTo>
                      <a:pt x="270" y="15"/>
                    </a:lnTo>
                    <a:lnTo>
                      <a:pt x="282" y="12"/>
                    </a:lnTo>
                    <a:lnTo>
                      <a:pt x="282" y="7"/>
                    </a:lnTo>
                    <a:lnTo>
                      <a:pt x="282" y="5"/>
                    </a:lnTo>
                    <a:lnTo>
                      <a:pt x="294" y="2"/>
                    </a:lnTo>
                    <a:lnTo>
                      <a:pt x="307" y="0"/>
                    </a:lnTo>
                    <a:lnTo>
                      <a:pt x="307" y="2"/>
                    </a:lnTo>
                    <a:lnTo>
                      <a:pt x="307" y="3"/>
                    </a:lnTo>
                    <a:lnTo>
                      <a:pt x="319" y="5"/>
                    </a:lnTo>
                    <a:lnTo>
                      <a:pt x="319" y="8"/>
                    </a:lnTo>
                    <a:lnTo>
                      <a:pt x="319" y="14"/>
                    </a:lnTo>
                    <a:lnTo>
                      <a:pt x="331" y="18"/>
                    </a:lnTo>
                    <a:lnTo>
                      <a:pt x="331" y="24"/>
                    </a:lnTo>
                    <a:lnTo>
                      <a:pt x="331" y="31"/>
                    </a:lnTo>
                    <a:lnTo>
                      <a:pt x="343" y="38"/>
                    </a:lnTo>
                    <a:lnTo>
                      <a:pt x="343" y="45"/>
                    </a:lnTo>
                    <a:lnTo>
                      <a:pt x="343" y="54"/>
                    </a:lnTo>
                    <a:lnTo>
                      <a:pt x="356" y="64"/>
                    </a:lnTo>
                    <a:lnTo>
                      <a:pt x="356" y="73"/>
                    </a:lnTo>
                    <a:lnTo>
                      <a:pt x="356" y="85"/>
                    </a:lnTo>
                    <a:lnTo>
                      <a:pt x="368" y="96"/>
                    </a:lnTo>
                    <a:lnTo>
                      <a:pt x="368" y="108"/>
                    </a:lnTo>
                    <a:lnTo>
                      <a:pt x="368" y="120"/>
                    </a:lnTo>
                    <a:lnTo>
                      <a:pt x="380" y="132"/>
                    </a:lnTo>
                    <a:lnTo>
                      <a:pt x="380" y="146"/>
                    </a:lnTo>
                    <a:lnTo>
                      <a:pt x="380" y="158"/>
                    </a:lnTo>
                    <a:lnTo>
                      <a:pt x="392" y="172"/>
                    </a:lnTo>
                    <a:lnTo>
                      <a:pt x="392" y="186"/>
                    </a:lnTo>
                    <a:lnTo>
                      <a:pt x="392" y="202"/>
                    </a:lnTo>
                    <a:lnTo>
                      <a:pt x="405" y="216"/>
                    </a:lnTo>
                    <a:lnTo>
                      <a:pt x="405" y="232"/>
                    </a:lnTo>
                    <a:lnTo>
                      <a:pt x="405" y="245"/>
                    </a:lnTo>
                    <a:lnTo>
                      <a:pt x="417" y="261"/>
                    </a:lnTo>
                    <a:lnTo>
                      <a:pt x="417" y="275"/>
                    </a:lnTo>
                    <a:lnTo>
                      <a:pt x="417" y="291"/>
                    </a:lnTo>
                    <a:lnTo>
                      <a:pt x="429" y="306"/>
                    </a:lnTo>
                    <a:lnTo>
                      <a:pt x="429" y="320"/>
                    </a:lnTo>
                    <a:lnTo>
                      <a:pt x="429" y="336"/>
                    </a:lnTo>
                    <a:lnTo>
                      <a:pt x="442" y="350"/>
                    </a:lnTo>
                    <a:lnTo>
                      <a:pt x="442" y="364"/>
                    </a:lnTo>
                    <a:lnTo>
                      <a:pt x="442" y="378"/>
                    </a:lnTo>
                    <a:lnTo>
                      <a:pt x="454" y="391"/>
                    </a:lnTo>
                    <a:lnTo>
                      <a:pt x="454" y="406"/>
                    </a:lnTo>
                    <a:lnTo>
                      <a:pt x="454" y="418"/>
                    </a:lnTo>
                    <a:lnTo>
                      <a:pt x="466" y="430"/>
                    </a:lnTo>
                    <a:lnTo>
                      <a:pt x="466" y="442"/>
                    </a:lnTo>
                    <a:lnTo>
                      <a:pt x="466" y="455"/>
                    </a:lnTo>
                    <a:lnTo>
                      <a:pt x="478" y="465"/>
                    </a:lnTo>
                    <a:lnTo>
                      <a:pt x="478" y="475"/>
                    </a:lnTo>
                    <a:lnTo>
                      <a:pt x="478" y="486"/>
                    </a:lnTo>
                    <a:lnTo>
                      <a:pt x="491" y="495"/>
                    </a:lnTo>
                    <a:lnTo>
                      <a:pt x="491" y="503"/>
                    </a:lnTo>
                    <a:lnTo>
                      <a:pt x="491" y="510"/>
                    </a:lnTo>
                    <a:lnTo>
                      <a:pt x="503" y="517"/>
                    </a:lnTo>
                    <a:lnTo>
                      <a:pt x="503" y="524"/>
                    </a:lnTo>
                    <a:lnTo>
                      <a:pt x="503" y="530"/>
                    </a:lnTo>
                    <a:lnTo>
                      <a:pt x="515" y="534"/>
                    </a:lnTo>
                    <a:lnTo>
                      <a:pt x="515" y="538"/>
                    </a:lnTo>
                    <a:lnTo>
                      <a:pt x="515" y="541"/>
                    </a:lnTo>
                    <a:lnTo>
                      <a:pt x="515" y="543"/>
                    </a:lnTo>
                    <a:lnTo>
                      <a:pt x="527" y="545"/>
                    </a:lnTo>
                    <a:lnTo>
                      <a:pt x="540" y="543"/>
                    </a:lnTo>
                    <a:lnTo>
                      <a:pt x="540" y="541"/>
                    </a:lnTo>
                    <a:lnTo>
                      <a:pt x="540" y="540"/>
                    </a:lnTo>
                    <a:lnTo>
                      <a:pt x="552" y="537"/>
                    </a:lnTo>
                    <a:lnTo>
                      <a:pt x="552" y="531"/>
                    </a:lnTo>
                    <a:lnTo>
                      <a:pt x="552" y="526"/>
                    </a:lnTo>
                    <a:lnTo>
                      <a:pt x="564" y="521"/>
                    </a:lnTo>
                    <a:lnTo>
                      <a:pt x="564" y="514"/>
                    </a:lnTo>
                    <a:lnTo>
                      <a:pt x="564" y="507"/>
                    </a:lnTo>
                    <a:lnTo>
                      <a:pt x="576" y="498"/>
                    </a:lnTo>
                    <a:lnTo>
                      <a:pt x="576" y="489"/>
                    </a:lnTo>
                    <a:lnTo>
                      <a:pt x="576" y="481"/>
                    </a:lnTo>
                    <a:lnTo>
                      <a:pt x="589" y="470"/>
                    </a:lnTo>
                    <a:lnTo>
                      <a:pt x="589" y="459"/>
                    </a:lnTo>
                    <a:lnTo>
                      <a:pt x="589" y="447"/>
                    </a:lnTo>
                    <a:lnTo>
                      <a:pt x="601" y="435"/>
                    </a:lnTo>
                    <a:lnTo>
                      <a:pt x="601" y="423"/>
                    </a:lnTo>
                    <a:lnTo>
                      <a:pt x="601" y="411"/>
                    </a:lnTo>
                    <a:lnTo>
                      <a:pt x="613" y="399"/>
                    </a:lnTo>
                    <a:lnTo>
                      <a:pt x="613" y="385"/>
                    </a:lnTo>
                    <a:lnTo>
                      <a:pt x="613" y="371"/>
                    </a:lnTo>
                    <a:lnTo>
                      <a:pt x="625" y="357"/>
                    </a:lnTo>
                    <a:lnTo>
                      <a:pt x="625" y="341"/>
                    </a:lnTo>
                    <a:lnTo>
                      <a:pt x="625" y="327"/>
                    </a:lnTo>
                    <a:lnTo>
                      <a:pt x="638" y="312"/>
                    </a:lnTo>
                    <a:lnTo>
                      <a:pt x="638" y="297"/>
                    </a:lnTo>
                    <a:lnTo>
                      <a:pt x="638" y="282"/>
                    </a:lnTo>
                    <a:lnTo>
                      <a:pt x="650" y="268"/>
                    </a:lnTo>
                    <a:lnTo>
                      <a:pt x="650" y="252"/>
                    </a:lnTo>
                    <a:lnTo>
                      <a:pt x="650" y="237"/>
                    </a:lnTo>
                    <a:lnTo>
                      <a:pt x="662" y="223"/>
                    </a:lnTo>
                    <a:lnTo>
                      <a:pt x="662" y="207"/>
                    </a:lnTo>
                    <a:lnTo>
                      <a:pt x="662" y="193"/>
                    </a:lnTo>
                    <a:lnTo>
                      <a:pt x="675" y="180"/>
                    </a:lnTo>
                    <a:lnTo>
                      <a:pt x="675" y="165"/>
                    </a:lnTo>
                    <a:lnTo>
                      <a:pt x="675" y="151"/>
                    </a:lnTo>
                    <a:lnTo>
                      <a:pt x="687" y="138"/>
                    </a:lnTo>
                    <a:lnTo>
                      <a:pt x="687" y="125"/>
                    </a:lnTo>
                    <a:lnTo>
                      <a:pt x="687" y="113"/>
                    </a:lnTo>
                    <a:lnTo>
                      <a:pt x="699" y="101"/>
                    </a:lnTo>
                    <a:lnTo>
                      <a:pt x="699" y="89"/>
                    </a:lnTo>
                    <a:lnTo>
                      <a:pt x="699" y="78"/>
                    </a:lnTo>
                    <a:lnTo>
                      <a:pt x="711" y="68"/>
                    </a:lnTo>
                    <a:lnTo>
                      <a:pt x="711" y="59"/>
                    </a:lnTo>
                    <a:lnTo>
                      <a:pt x="711" y="50"/>
                    </a:lnTo>
                    <a:lnTo>
                      <a:pt x="724" y="41"/>
                    </a:lnTo>
                    <a:lnTo>
                      <a:pt x="724" y="33"/>
                    </a:lnTo>
                    <a:lnTo>
                      <a:pt x="724" y="26"/>
                    </a:lnTo>
                    <a:lnTo>
                      <a:pt x="736" y="21"/>
                    </a:lnTo>
                    <a:lnTo>
                      <a:pt x="736" y="15"/>
                    </a:lnTo>
                    <a:lnTo>
                      <a:pt x="736" y="10"/>
                    </a:lnTo>
                    <a:lnTo>
                      <a:pt x="748" y="7"/>
                    </a:lnTo>
                    <a:lnTo>
                      <a:pt x="748" y="3"/>
                    </a:lnTo>
                    <a:lnTo>
                      <a:pt x="748" y="2"/>
                    </a:lnTo>
                    <a:lnTo>
                      <a:pt x="760" y="0"/>
                    </a:lnTo>
                    <a:lnTo>
                      <a:pt x="773" y="2"/>
                    </a:lnTo>
                    <a:lnTo>
                      <a:pt x="773" y="3"/>
                    </a:lnTo>
                    <a:lnTo>
                      <a:pt x="773" y="7"/>
                    </a:lnTo>
                    <a:lnTo>
                      <a:pt x="785" y="10"/>
                    </a:lnTo>
                    <a:lnTo>
                      <a:pt x="785" y="14"/>
                    </a:lnTo>
                    <a:lnTo>
                      <a:pt x="785" y="19"/>
                    </a:lnTo>
                    <a:lnTo>
                      <a:pt x="797" y="26"/>
                    </a:lnTo>
                    <a:lnTo>
                      <a:pt x="797" y="31"/>
                    </a:lnTo>
                    <a:lnTo>
                      <a:pt x="797" y="40"/>
                    </a:lnTo>
                    <a:lnTo>
                      <a:pt x="809" y="47"/>
                    </a:lnTo>
                    <a:lnTo>
                      <a:pt x="809" y="57"/>
                    </a:lnTo>
                    <a:lnTo>
                      <a:pt x="809" y="66"/>
                    </a:lnTo>
                    <a:lnTo>
                      <a:pt x="822" y="76"/>
                    </a:lnTo>
                    <a:lnTo>
                      <a:pt x="822" y="87"/>
                    </a:lnTo>
                    <a:lnTo>
                      <a:pt x="822" y="97"/>
                    </a:lnTo>
                    <a:lnTo>
                      <a:pt x="834" y="109"/>
                    </a:lnTo>
                    <a:lnTo>
                      <a:pt x="834" y="122"/>
                    </a:lnTo>
                    <a:lnTo>
                      <a:pt x="834" y="136"/>
                    </a:lnTo>
                    <a:lnTo>
                      <a:pt x="846" y="148"/>
                    </a:lnTo>
                    <a:lnTo>
                      <a:pt x="846" y="162"/>
                    </a:lnTo>
                    <a:lnTo>
                      <a:pt x="846" y="176"/>
                    </a:lnTo>
                    <a:lnTo>
                      <a:pt x="859" y="190"/>
                    </a:lnTo>
                    <a:lnTo>
                      <a:pt x="859" y="206"/>
                    </a:lnTo>
                    <a:lnTo>
                      <a:pt x="859" y="219"/>
                    </a:lnTo>
                    <a:lnTo>
                      <a:pt x="871" y="233"/>
                    </a:lnTo>
                    <a:lnTo>
                      <a:pt x="871" y="249"/>
                    </a:lnTo>
                    <a:lnTo>
                      <a:pt x="871" y="265"/>
                    </a:lnTo>
                    <a:lnTo>
                      <a:pt x="883" y="278"/>
                    </a:lnTo>
                    <a:lnTo>
                      <a:pt x="883" y="294"/>
                    </a:lnTo>
                    <a:lnTo>
                      <a:pt x="883" y="310"/>
                    </a:lnTo>
                    <a:lnTo>
                      <a:pt x="895" y="324"/>
                    </a:lnTo>
                    <a:lnTo>
                      <a:pt x="895" y="339"/>
                    </a:lnTo>
                    <a:lnTo>
                      <a:pt x="895" y="353"/>
                    </a:lnTo>
                    <a:lnTo>
                      <a:pt x="908" y="368"/>
                    </a:lnTo>
                    <a:lnTo>
                      <a:pt x="908" y="381"/>
                    </a:lnTo>
                    <a:lnTo>
                      <a:pt x="908" y="395"/>
                    </a:lnTo>
                    <a:lnTo>
                      <a:pt x="920" y="407"/>
                    </a:lnTo>
                    <a:lnTo>
                      <a:pt x="920" y="421"/>
                    </a:lnTo>
                    <a:lnTo>
                      <a:pt x="920" y="433"/>
                    </a:lnTo>
                    <a:lnTo>
                      <a:pt x="920" y="446"/>
                    </a:lnTo>
                    <a:lnTo>
                      <a:pt x="932" y="456"/>
                    </a:lnTo>
                    <a:lnTo>
                      <a:pt x="932" y="469"/>
                    </a:lnTo>
                    <a:lnTo>
                      <a:pt x="932" y="477"/>
                    </a:lnTo>
                    <a:lnTo>
                      <a:pt x="944" y="488"/>
                    </a:lnTo>
                    <a:lnTo>
                      <a:pt x="944" y="496"/>
                    </a:lnTo>
                    <a:lnTo>
                      <a:pt x="944" y="505"/>
                    </a:lnTo>
                    <a:lnTo>
                      <a:pt x="957" y="512"/>
                    </a:lnTo>
                    <a:lnTo>
                      <a:pt x="957" y="519"/>
                    </a:lnTo>
                    <a:lnTo>
                      <a:pt x="957" y="524"/>
                    </a:lnTo>
                    <a:lnTo>
                      <a:pt x="969" y="530"/>
                    </a:lnTo>
                    <a:lnTo>
                      <a:pt x="969" y="534"/>
                    </a:lnTo>
                    <a:lnTo>
                      <a:pt x="969" y="538"/>
                    </a:lnTo>
                    <a:lnTo>
                      <a:pt x="981" y="541"/>
                    </a:lnTo>
                    <a:lnTo>
                      <a:pt x="981" y="543"/>
                    </a:lnTo>
                    <a:lnTo>
                      <a:pt x="993" y="545"/>
                    </a:lnTo>
                    <a:lnTo>
                      <a:pt x="993" y="543"/>
                    </a:lnTo>
                    <a:lnTo>
                      <a:pt x="1006" y="541"/>
                    </a:lnTo>
                    <a:lnTo>
                      <a:pt x="1006" y="538"/>
                    </a:lnTo>
                    <a:lnTo>
                      <a:pt x="1006" y="534"/>
                    </a:lnTo>
                    <a:lnTo>
                      <a:pt x="1018" y="530"/>
                    </a:lnTo>
                    <a:lnTo>
                      <a:pt x="1018" y="524"/>
                    </a:lnTo>
                    <a:lnTo>
                      <a:pt x="1018" y="519"/>
                    </a:lnTo>
                    <a:lnTo>
                      <a:pt x="1030" y="512"/>
                    </a:lnTo>
                    <a:lnTo>
                      <a:pt x="1030" y="505"/>
                    </a:lnTo>
                    <a:lnTo>
                      <a:pt x="1030" y="496"/>
                    </a:lnTo>
                    <a:lnTo>
                      <a:pt x="1042" y="488"/>
                    </a:lnTo>
                    <a:lnTo>
                      <a:pt x="1042" y="477"/>
                    </a:lnTo>
                    <a:lnTo>
                      <a:pt x="1042" y="469"/>
                    </a:lnTo>
                    <a:lnTo>
                      <a:pt x="1055" y="456"/>
                    </a:lnTo>
                    <a:lnTo>
                      <a:pt x="1055" y="446"/>
                    </a:lnTo>
                    <a:lnTo>
                      <a:pt x="1055" y="433"/>
                    </a:lnTo>
                    <a:lnTo>
                      <a:pt x="1067" y="421"/>
                    </a:lnTo>
                    <a:lnTo>
                      <a:pt x="1067" y="407"/>
                    </a:lnTo>
                  </a:path>
                </a:pathLst>
              </a:custGeom>
              <a:noFill/>
              <a:ln w="12700" cap="rnd"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811" name="Freeform 66"/>
              <p:cNvSpPr>
                <a:spLocks/>
              </p:cNvSpPr>
              <p:nvPr/>
            </p:nvSpPr>
            <p:spPr bwMode="auto">
              <a:xfrm>
                <a:off x="1941330" y="3064938"/>
                <a:ext cx="297251" cy="560388"/>
              </a:xfrm>
              <a:custGeom>
                <a:avLst/>
                <a:gdLst>
                  <a:gd name="T0" fmla="*/ 357398299 w 959"/>
                  <a:gd name="T1" fmla="*/ 2147483646 h 546"/>
                  <a:gd name="T2" fmla="*/ 744483572 w 959"/>
                  <a:gd name="T3" fmla="*/ 2147483646 h 546"/>
                  <a:gd name="T4" fmla="*/ 1459183772 w 959"/>
                  <a:gd name="T5" fmla="*/ 2147483646 h 546"/>
                  <a:gd name="T6" fmla="*/ 1816582070 w 959"/>
                  <a:gd name="T7" fmla="*/ 2147483646 h 546"/>
                  <a:gd name="T8" fmla="*/ 2147483646 w 959"/>
                  <a:gd name="T9" fmla="*/ 2147483646 h 546"/>
                  <a:gd name="T10" fmla="*/ 2147483646 w 959"/>
                  <a:gd name="T11" fmla="*/ 2147483646 h 546"/>
                  <a:gd name="T12" fmla="*/ 2147483646 w 959"/>
                  <a:gd name="T13" fmla="*/ 2147483646 h 546"/>
                  <a:gd name="T14" fmla="*/ 2147483646 w 959"/>
                  <a:gd name="T15" fmla="*/ 2147483646 h 546"/>
                  <a:gd name="T16" fmla="*/ 2147483646 w 959"/>
                  <a:gd name="T17" fmla="*/ 2147483646 h 546"/>
                  <a:gd name="T18" fmla="*/ 2147483646 w 959"/>
                  <a:gd name="T19" fmla="*/ 2147483646 h 546"/>
                  <a:gd name="T20" fmla="*/ 2147483646 w 959"/>
                  <a:gd name="T21" fmla="*/ 2147483646 h 546"/>
                  <a:gd name="T22" fmla="*/ 2147483646 w 959"/>
                  <a:gd name="T23" fmla="*/ 2147483646 h 546"/>
                  <a:gd name="T24" fmla="*/ 2147483646 w 959"/>
                  <a:gd name="T25" fmla="*/ 2147483646 h 546"/>
                  <a:gd name="T26" fmla="*/ 2147483646 w 959"/>
                  <a:gd name="T27" fmla="*/ 2147483646 h 546"/>
                  <a:gd name="T28" fmla="*/ 2147483646 w 959"/>
                  <a:gd name="T29" fmla="*/ 2147483646 h 546"/>
                  <a:gd name="T30" fmla="*/ 2147483646 w 959"/>
                  <a:gd name="T31" fmla="*/ 2147483646 h 546"/>
                  <a:gd name="T32" fmla="*/ 2147483646 w 959"/>
                  <a:gd name="T33" fmla="*/ 2147483646 h 546"/>
                  <a:gd name="T34" fmla="*/ 2147483646 w 959"/>
                  <a:gd name="T35" fmla="*/ 2147483646 h 546"/>
                  <a:gd name="T36" fmla="*/ 2147483646 w 959"/>
                  <a:gd name="T37" fmla="*/ 2147483646 h 546"/>
                  <a:gd name="T38" fmla="*/ 2147483646 w 959"/>
                  <a:gd name="T39" fmla="*/ 2147483646 h 546"/>
                  <a:gd name="T40" fmla="*/ 2147483646 w 959"/>
                  <a:gd name="T41" fmla="*/ 2147483646 h 546"/>
                  <a:gd name="T42" fmla="*/ 2147483646 w 959"/>
                  <a:gd name="T43" fmla="*/ 2147483646 h 546"/>
                  <a:gd name="T44" fmla="*/ 2147483646 w 959"/>
                  <a:gd name="T45" fmla="*/ 2147483646 h 546"/>
                  <a:gd name="T46" fmla="*/ 2147483646 w 959"/>
                  <a:gd name="T47" fmla="*/ 2147483646 h 546"/>
                  <a:gd name="T48" fmla="*/ 2147483646 w 959"/>
                  <a:gd name="T49" fmla="*/ 2147483646 h 546"/>
                  <a:gd name="T50" fmla="*/ 2147483646 w 959"/>
                  <a:gd name="T51" fmla="*/ 2147483646 h 546"/>
                  <a:gd name="T52" fmla="*/ 2147483646 w 959"/>
                  <a:gd name="T53" fmla="*/ 2147483646 h 546"/>
                  <a:gd name="T54" fmla="*/ 2147483646 w 959"/>
                  <a:gd name="T55" fmla="*/ 2147483646 h 546"/>
                  <a:gd name="T56" fmla="*/ 2147483646 w 959"/>
                  <a:gd name="T57" fmla="*/ 2147483646 h 546"/>
                  <a:gd name="T58" fmla="*/ 2147483646 w 959"/>
                  <a:gd name="T59" fmla="*/ 2147483646 h 546"/>
                  <a:gd name="T60" fmla="*/ 2147483646 w 959"/>
                  <a:gd name="T61" fmla="*/ 2147483646 h 546"/>
                  <a:gd name="T62" fmla="*/ 2147483646 w 959"/>
                  <a:gd name="T63" fmla="*/ 2147483646 h 546"/>
                  <a:gd name="T64" fmla="*/ 2147483646 w 959"/>
                  <a:gd name="T65" fmla="*/ 2147483646 h 546"/>
                  <a:gd name="T66" fmla="*/ 2147483646 w 959"/>
                  <a:gd name="T67" fmla="*/ 2147483646 h 546"/>
                  <a:gd name="T68" fmla="*/ 2147483646 w 959"/>
                  <a:gd name="T69" fmla="*/ 2147483646 h 546"/>
                  <a:gd name="T70" fmla="*/ 2147483646 w 959"/>
                  <a:gd name="T71" fmla="*/ 2147483646 h 546"/>
                  <a:gd name="T72" fmla="*/ 2147483646 w 959"/>
                  <a:gd name="T73" fmla="*/ 0 h 546"/>
                  <a:gd name="T74" fmla="*/ 2147483646 w 959"/>
                  <a:gd name="T75" fmla="*/ 2147483646 h 546"/>
                  <a:gd name="T76" fmla="*/ 2147483646 w 959"/>
                  <a:gd name="T77" fmla="*/ 2147483646 h 546"/>
                  <a:gd name="T78" fmla="*/ 2147483646 w 959"/>
                  <a:gd name="T79" fmla="*/ 2147483646 h 546"/>
                  <a:gd name="T80" fmla="*/ 2147483646 w 959"/>
                  <a:gd name="T81" fmla="*/ 2147483646 h 546"/>
                  <a:gd name="T82" fmla="*/ 2147483646 w 959"/>
                  <a:gd name="T83" fmla="*/ 2147483646 h 546"/>
                  <a:gd name="T84" fmla="*/ 2147483646 w 959"/>
                  <a:gd name="T85" fmla="*/ 2147483646 h 546"/>
                  <a:gd name="T86" fmla="*/ 2147483646 w 959"/>
                  <a:gd name="T87" fmla="*/ 2147483646 h 546"/>
                  <a:gd name="T88" fmla="*/ 2147483646 w 959"/>
                  <a:gd name="T89" fmla="*/ 2147483646 h 546"/>
                  <a:gd name="T90" fmla="*/ 2147483646 w 959"/>
                  <a:gd name="T91" fmla="*/ 2147483646 h 546"/>
                  <a:gd name="T92" fmla="*/ 2147483646 w 959"/>
                  <a:gd name="T93" fmla="*/ 2147483646 h 546"/>
                  <a:gd name="T94" fmla="*/ 2147483646 w 959"/>
                  <a:gd name="T95" fmla="*/ 2147483646 h 546"/>
                  <a:gd name="T96" fmla="*/ 2147483646 w 959"/>
                  <a:gd name="T97" fmla="*/ 2147483646 h 546"/>
                  <a:gd name="T98" fmla="*/ 2147483646 w 959"/>
                  <a:gd name="T99" fmla="*/ 2147483646 h 546"/>
                  <a:gd name="T100" fmla="*/ 2147483646 w 959"/>
                  <a:gd name="T101" fmla="*/ 2147483646 h 546"/>
                  <a:gd name="T102" fmla="*/ 2147483646 w 959"/>
                  <a:gd name="T103" fmla="*/ 2147483646 h 546"/>
                  <a:gd name="T104" fmla="*/ 2147483646 w 959"/>
                  <a:gd name="T105" fmla="*/ 2147483646 h 546"/>
                  <a:gd name="T106" fmla="*/ 2147483646 w 959"/>
                  <a:gd name="T107" fmla="*/ 2147483646 h 546"/>
                  <a:gd name="T108" fmla="*/ 2147483646 w 959"/>
                  <a:gd name="T109" fmla="*/ 2147483646 h 546"/>
                  <a:gd name="T110" fmla="*/ 2147483646 w 959"/>
                  <a:gd name="T111" fmla="*/ 2147483646 h 546"/>
                  <a:gd name="T112" fmla="*/ 2147483646 w 959"/>
                  <a:gd name="T113" fmla="*/ 2147483646 h 5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59"/>
                  <a:gd name="T172" fmla="*/ 0 h 546"/>
                  <a:gd name="T173" fmla="*/ 959 w 959"/>
                  <a:gd name="T174" fmla="*/ 546 h 54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59" h="546">
                    <a:moveTo>
                      <a:pt x="0" y="407"/>
                    </a:moveTo>
                    <a:lnTo>
                      <a:pt x="0" y="395"/>
                    </a:lnTo>
                    <a:lnTo>
                      <a:pt x="12" y="381"/>
                    </a:lnTo>
                    <a:lnTo>
                      <a:pt x="12" y="368"/>
                    </a:lnTo>
                    <a:lnTo>
                      <a:pt x="12" y="353"/>
                    </a:lnTo>
                    <a:lnTo>
                      <a:pt x="25" y="339"/>
                    </a:lnTo>
                    <a:lnTo>
                      <a:pt x="25" y="324"/>
                    </a:lnTo>
                    <a:lnTo>
                      <a:pt x="25" y="310"/>
                    </a:lnTo>
                    <a:lnTo>
                      <a:pt x="37" y="294"/>
                    </a:lnTo>
                    <a:lnTo>
                      <a:pt x="37" y="278"/>
                    </a:lnTo>
                    <a:lnTo>
                      <a:pt x="37" y="265"/>
                    </a:lnTo>
                    <a:lnTo>
                      <a:pt x="49" y="249"/>
                    </a:lnTo>
                    <a:lnTo>
                      <a:pt x="49" y="233"/>
                    </a:lnTo>
                    <a:lnTo>
                      <a:pt x="49" y="219"/>
                    </a:lnTo>
                    <a:lnTo>
                      <a:pt x="61" y="206"/>
                    </a:lnTo>
                    <a:lnTo>
                      <a:pt x="61" y="190"/>
                    </a:lnTo>
                    <a:lnTo>
                      <a:pt x="61" y="176"/>
                    </a:lnTo>
                    <a:lnTo>
                      <a:pt x="74" y="162"/>
                    </a:lnTo>
                    <a:lnTo>
                      <a:pt x="74" y="148"/>
                    </a:lnTo>
                    <a:lnTo>
                      <a:pt x="74" y="136"/>
                    </a:lnTo>
                    <a:lnTo>
                      <a:pt x="86" y="122"/>
                    </a:lnTo>
                    <a:lnTo>
                      <a:pt x="86" y="109"/>
                    </a:lnTo>
                    <a:lnTo>
                      <a:pt x="86" y="97"/>
                    </a:lnTo>
                    <a:lnTo>
                      <a:pt x="98" y="87"/>
                    </a:lnTo>
                    <a:lnTo>
                      <a:pt x="98" y="76"/>
                    </a:lnTo>
                    <a:lnTo>
                      <a:pt x="98" y="66"/>
                    </a:lnTo>
                    <a:lnTo>
                      <a:pt x="111" y="57"/>
                    </a:lnTo>
                    <a:lnTo>
                      <a:pt x="111" y="47"/>
                    </a:lnTo>
                    <a:lnTo>
                      <a:pt x="111" y="40"/>
                    </a:lnTo>
                    <a:lnTo>
                      <a:pt x="123" y="31"/>
                    </a:lnTo>
                    <a:lnTo>
                      <a:pt x="123" y="26"/>
                    </a:lnTo>
                    <a:lnTo>
                      <a:pt x="123" y="19"/>
                    </a:lnTo>
                    <a:lnTo>
                      <a:pt x="135" y="14"/>
                    </a:lnTo>
                    <a:lnTo>
                      <a:pt x="135" y="10"/>
                    </a:lnTo>
                    <a:lnTo>
                      <a:pt x="135" y="7"/>
                    </a:lnTo>
                    <a:lnTo>
                      <a:pt x="147" y="3"/>
                    </a:lnTo>
                    <a:lnTo>
                      <a:pt x="147" y="2"/>
                    </a:lnTo>
                    <a:lnTo>
                      <a:pt x="160" y="0"/>
                    </a:lnTo>
                    <a:lnTo>
                      <a:pt x="160" y="2"/>
                    </a:lnTo>
                    <a:lnTo>
                      <a:pt x="172" y="3"/>
                    </a:lnTo>
                    <a:lnTo>
                      <a:pt x="172" y="7"/>
                    </a:lnTo>
                    <a:lnTo>
                      <a:pt x="172" y="10"/>
                    </a:lnTo>
                    <a:lnTo>
                      <a:pt x="184" y="15"/>
                    </a:lnTo>
                    <a:lnTo>
                      <a:pt x="184" y="21"/>
                    </a:lnTo>
                    <a:lnTo>
                      <a:pt x="184" y="26"/>
                    </a:lnTo>
                    <a:lnTo>
                      <a:pt x="197" y="33"/>
                    </a:lnTo>
                    <a:lnTo>
                      <a:pt x="197" y="41"/>
                    </a:lnTo>
                    <a:lnTo>
                      <a:pt x="197" y="50"/>
                    </a:lnTo>
                    <a:lnTo>
                      <a:pt x="209" y="59"/>
                    </a:lnTo>
                    <a:lnTo>
                      <a:pt x="209" y="68"/>
                    </a:lnTo>
                    <a:lnTo>
                      <a:pt x="209" y="78"/>
                    </a:lnTo>
                    <a:lnTo>
                      <a:pt x="221" y="89"/>
                    </a:lnTo>
                    <a:lnTo>
                      <a:pt x="221" y="101"/>
                    </a:lnTo>
                    <a:lnTo>
                      <a:pt x="221" y="113"/>
                    </a:lnTo>
                    <a:lnTo>
                      <a:pt x="233" y="125"/>
                    </a:lnTo>
                    <a:lnTo>
                      <a:pt x="233" y="138"/>
                    </a:lnTo>
                    <a:lnTo>
                      <a:pt x="233" y="151"/>
                    </a:lnTo>
                    <a:lnTo>
                      <a:pt x="246" y="165"/>
                    </a:lnTo>
                    <a:lnTo>
                      <a:pt x="246" y="180"/>
                    </a:lnTo>
                    <a:lnTo>
                      <a:pt x="246" y="193"/>
                    </a:lnTo>
                    <a:lnTo>
                      <a:pt x="258" y="207"/>
                    </a:lnTo>
                    <a:lnTo>
                      <a:pt x="258" y="223"/>
                    </a:lnTo>
                    <a:lnTo>
                      <a:pt x="258" y="237"/>
                    </a:lnTo>
                    <a:lnTo>
                      <a:pt x="258" y="252"/>
                    </a:lnTo>
                    <a:lnTo>
                      <a:pt x="270" y="268"/>
                    </a:lnTo>
                    <a:lnTo>
                      <a:pt x="270" y="282"/>
                    </a:lnTo>
                    <a:lnTo>
                      <a:pt x="270" y="297"/>
                    </a:lnTo>
                    <a:lnTo>
                      <a:pt x="282" y="312"/>
                    </a:lnTo>
                    <a:lnTo>
                      <a:pt x="282" y="327"/>
                    </a:lnTo>
                    <a:lnTo>
                      <a:pt x="282" y="341"/>
                    </a:lnTo>
                    <a:lnTo>
                      <a:pt x="295" y="357"/>
                    </a:lnTo>
                    <a:lnTo>
                      <a:pt x="295" y="371"/>
                    </a:lnTo>
                    <a:lnTo>
                      <a:pt x="295" y="385"/>
                    </a:lnTo>
                    <a:lnTo>
                      <a:pt x="307" y="399"/>
                    </a:lnTo>
                    <a:lnTo>
                      <a:pt x="307" y="411"/>
                    </a:lnTo>
                    <a:lnTo>
                      <a:pt x="307" y="423"/>
                    </a:lnTo>
                    <a:lnTo>
                      <a:pt x="319" y="435"/>
                    </a:lnTo>
                    <a:lnTo>
                      <a:pt x="319" y="447"/>
                    </a:lnTo>
                    <a:lnTo>
                      <a:pt x="319" y="459"/>
                    </a:lnTo>
                    <a:lnTo>
                      <a:pt x="332" y="470"/>
                    </a:lnTo>
                    <a:lnTo>
                      <a:pt x="332" y="481"/>
                    </a:lnTo>
                    <a:lnTo>
                      <a:pt x="332" y="489"/>
                    </a:lnTo>
                    <a:lnTo>
                      <a:pt x="344" y="498"/>
                    </a:lnTo>
                    <a:lnTo>
                      <a:pt x="344" y="507"/>
                    </a:lnTo>
                    <a:lnTo>
                      <a:pt x="344" y="514"/>
                    </a:lnTo>
                    <a:lnTo>
                      <a:pt x="356" y="521"/>
                    </a:lnTo>
                    <a:lnTo>
                      <a:pt x="356" y="526"/>
                    </a:lnTo>
                    <a:lnTo>
                      <a:pt x="356" y="531"/>
                    </a:lnTo>
                    <a:lnTo>
                      <a:pt x="368" y="537"/>
                    </a:lnTo>
                    <a:lnTo>
                      <a:pt x="368" y="540"/>
                    </a:lnTo>
                    <a:lnTo>
                      <a:pt x="368" y="541"/>
                    </a:lnTo>
                    <a:lnTo>
                      <a:pt x="381" y="543"/>
                    </a:lnTo>
                    <a:lnTo>
                      <a:pt x="393" y="545"/>
                    </a:lnTo>
                    <a:lnTo>
                      <a:pt x="393" y="543"/>
                    </a:lnTo>
                    <a:lnTo>
                      <a:pt x="393" y="541"/>
                    </a:lnTo>
                    <a:lnTo>
                      <a:pt x="405" y="538"/>
                    </a:lnTo>
                    <a:lnTo>
                      <a:pt x="405" y="534"/>
                    </a:lnTo>
                    <a:lnTo>
                      <a:pt x="405" y="530"/>
                    </a:lnTo>
                    <a:lnTo>
                      <a:pt x="418" y="524"/>
                    </a:lnTo>
                    <a:lnTo>
                      <a:pt x="418" y="517"/>
                    </a:lnTo>
                    <a:lnTo>
                      <a:pt x="418" y="510"/>
                    </a:lnTo>
                    <a:lnTo>
                      <a:pt x="430" y="503"/>
                    </a:lnTo>
                    <a:lnTo>
                      <a:pt x="430" y="495"/>
                    </a:lnTo>
                    <a:lnTo>
                      <a:pt x="430" y="486"/>
                    </a:lnTo>
                    <a:lnTo>
                      <a:pt x="442" y="475"/>
                    </a:lnTo>
                    <a:lnTo>
                      <a:pt x="442" y="465"/>
                    </a:lnTo>
                    <a:lnTo>
                      <a:pt x="442" y="455"/>
                    </a:lnTo>
                    <a:lnTo>
                      <a:pt x="454" y="442"/>
                    </a:lnTo>
                    <a:lnTo>
                      <a:pt x="454" y="430"/>
                    </a:lnTo>
                    <a:lnTo>
                      <a:pt x="454" y="418"/>
                    </a:lnTo>
                    <a:lnTo>
                      <a:pt x="467" y="406"/>
                    </a:lnTo>
                    <a:lnTo>
                      <a:pt x="467" y="391"/>
                    </a:lnTo>
                    <a:lnTo>
                      <a:pt x="467" y="378"/>
                    </a:lnTo>
                    <a:lnTo>
                      <a:pt x="479" y="364"/>
                    </a:lnTo>
                    <a:lnTo>
                      <a:pt x="479" y="350"/>
                    </a:lnTo>
                    <a:lnTo>
                      <a:pt x="479" y="336"/>
                    </a:lnTo>
                    <a:lnTo>
                      <a:pt x="491" y="320"/>
                    </a:lnTo>
                    <a:lnTo>
                      <a:pt x="491" y="306"/>
                    </a:lnTo>
                    <a:lnTo>
                      <a:pt x="491" y="291"/>
                    </a:lnTo>
                    <a:lnTo>
                      <a:pt x="504" y="275"/>
                    </a:lnTo>
                    <a:lnTo>
                      <a:pt x="504" y="261"/>
                    </a:lnTo>
                    <a:lnTo>
                      <a:pt x="504" y="245"/>
                    </a:lnTo>
                    <a:lnTo>
                      <a:pt x="516" y="232"/>
                    </a:lnTo>
                    <a:lnTo>
                      <a:pt x="516" y="216"/>
                    </a:lnTo>
                    <a:lnTo>
                      <a:pt x="516" y="202"/>
                    </a:lnTo>
                    <a:lnTo>
                      <a:pt x="528" y="186"/>
                    </a:lnTo>
                    <a:lnTo>
                      <a:pt x="528" y="172"/>
                    </a:lnTo>
                    <a:lnTo>
                      <a:pt x="528" y="158"/>
                    </a:lnTo>
                    <a:lnTo>
                      <a:pt x="540" y="146"/>
                    </a:lnTo>
                    <a:lnTo>
                      <a:pt x="540" y="132"/>
                    </a:lnTo>
                    <a:lnTo>
                      <a:pt x="540" y="120"/>
                    </a:lnTo>
                    <a:lnTo>
                      <a:pt x="553" y="108"/>
                    </a:lnTo>
                    <a:lnTo>
                      <a:pt x="553" y="96"/>
                    </a:lnTo>
                    <a:lnTo>
                      <a:pt x="553" y="85"/>
                    </a:lnTo>
                    <a:lnTo>
                      <a:pt x="565" y="73"/>
                    </a:lnTo>
                    <a:lnTo>
                      <a:pt x="565" y="64"/>
                    </a:lnTo>
                    <a:lnTo>
                      <a:pt x="565" y="54"/>
                    </a:lnTo>
                    <a:lnTo>
                      <a:pt x="577" y="45"/>
                    </a:lnTo>
                    <a:lnTo>
                      <a:pt x="577" y="38"/>
                    </a:lnTo>
                    <a:lnTo>
                      <a:pt x="577" y="31"/>
                    </a:lnTo>
                    <a:lnTo>
                      <a:pt x="590" y="24"/>
                    </a:lnTo>
                    <a:lnTo>
                      <a:pt x="590" y="18"/>
                    </a:lnTo>
                    <a:lnTo>
                      <a:pt x="590" y="14"/>
                    </a:lnTo>
                    <a:lnTo>
                      <a:pt x="602" y="8"/>
                    </a:lnTo>
                    <a:lnTo>
                      <a:pt x="602" y="5"/>
                    </a:lnTo>
                    <a:lnTo>
                      <a:pt x="602" y="3"/>
                    </a:lnTo>
                    <a:lnTo>
                      <a:pt x="614" y="2"/>
                    </a:lnTo>
                    <a:lnTo>
                      <a:pt x="626" y="0"/>
                    </a:lnTo>
                    <a:lnTo>
                      <a:pt x="626" y="2"/>
                    </a:lnTo>
                    <a:lnTo>
                      <a:pt x="626" y="5"/>
                    </a:lnTo>
                    <a:lnTo>
                      <a:pt x="639" y="7"/>
                    </a:lnTo>
                    <a:lnTo>
                      <a:pt x="639" y="12"/>
                    </a:lnTo>
                    <a:lnTo>
                      <a:pt x="639" y="15"/>
                    </a:lnTo>
                    <a:lnTo>
                      <a:pt x="651" y="22"/>
                    </a:lnTo>
                    <a:lnTo>
                      <a:pt x="651" y="28"/>
                    </a:lnTo>
                    <a:lnTo>
                      <a:pt x="651" y="35"/>
                    </a:lnTo>
                    <a:lnTo>
                      <a:pt x="663" y="44"/>
                    </a:lnTo>
                    <a:lnTo>
                      <a:pt x="663" y="52"/>
                    </a:lnTo>
                    <a:lnTo>
                      <a:pt x="663" y="61"/>
                    </a:lnTo>
                    <a:lnTo>
                      <a:pt x="663" y="71"/>
                    </a:lnTo>
                    <a:lnTo>
                      <a:pt x="676" y="82"/>
                    </a:lnTo>
                    <a:lnTo>
                      <a:pt x="676" y="92"/>
                    </a:lnTo>
                    <a:lnTo>
                      <a:pt x="676" y="103"/>
                    </a:lnTo>
                    <a:lnTo>
                      <a:pt x="688" y="115"/>
                    </a:lnTo>
                    <a:lnTo>
                      <a:pt x="688" y="129"/>
                    </a:lnTo>
                    <a:lnTo>
                      <a:pt x="688" y="141"/>
                    </a:lnTo>
                    <a:lnTo>
                      <a:pt x="700" y="155"/>
                    </a:lnTo>
                    <a:lnTo>
                      <a:pt x="700" y="169"/>
                    </a:lnTo>
                    <a:lnTo>
                      <a:pt x="700" y="183"/>
                    </a:lnTo>
                    <a:lnTo>
                      <a:pt x="712" y="197"/>
                    </a:lnTo>
                    <a:lnTo>
                      <a:pt x="712" y="211"/>
                    </a:lnTo>
                    <a:lnTo>
                      <a:pt x="712" y="226"/>
                    </a:lnTo>
                    <a:lnTo>
                      <a:pt x="725" y="240"/>
                    </a:lnTo>
                    <a:lnTo>
                      <a:pt x="725" y="256"/>
                    </a:lnTo>
                    <a:lnTo>
                      <a:pt x="725" y="271"/>
                    </a:lnTo>
                    <a:lnTo>
                      <a:pt x="737" y="286"/>
                    </a:lnTo>
                    <a:lnTo>
                      <a:pt x="737" y="301"/>
                    </a:lnTo>
                    <a:lnTo>
                      <a:pt x="737" y="315"/>
                    </a:lnTo>
                    <a:lnTo>
                      <a:pt x="749" y="331"/>
                    </a:lnTo>
                    <a:lnTo>
                      <a:pt x="749" y="345"/>
                    </a:lnTo>
                    <a:lnTo>
                      <a:pt x="749" y="360"/>
                    </a:lnTo>
                    <a:lnTo>
                      <a:pt x="761" y="374"/>
                    </a:lnTo>
                    <a:lnTo>
                      <a:pt x="761" y="388"/>
                    </a:lnTo>
                    <a:lnTo>
                      <a:pt x="761" y="401"/>
                    </a:lnTo>
                    <a:lnTo>
                      <a:pt x="774" y="414"/>
                    </a:lnTo>
                    <a:lnTo>
                      <a:pt x="774" y="427"/>
                    </a:lnTo>
                    <a:lnTo>
                      <a:pt x="774" y="439"/>
                    </a:lnTo>
                    <a:lnTo>
                      <a:pt x="786" y="451"/>
                    </a:lnTo>
                    <a:lnTo>
                      <a:pt x="786" y="462"/>
                    </a:lnTo>
                    <a:lnTo>
                      <a:pt x="786" y="472"/>
                    </a:lnTo>
                    <a:lnTo>
                      <a:pt x="798" y="482"/>
                    </a:lnTo>
                    <a:lnTo>
                      <a:pt x="798" y="491"/>
                    </a:lnTo>
                    <a:lnTo>
                      <a:pt x="798" y="500"/>
                    </a:lnTo>
                    <a:lnTo>
                      <a:pt x="811" y="508"/>
                    </a:lnTo>
                    <a:lnTo>
                      <a:pt x="811" y="515"/>
                    </a:lnTo>
                    <a:lnTo>
                      <a:pt x="811" y="522"/>
                    </a:lnTo>
                    <a:lnTo>
                      <a:pt x="823" y="527"/>
                    </a:lnTo>
                    <a:lnTo>
                      <a:pt x="823" y="533"/>
                    </a:lnTo>
                    <a:lnTo>
                      <a:pt x="823" y="537"/>
                    </a:lnTo>
                    <a:lnTo>
                      <a:pt x="835" y="540"/>
                    </a:lnTo>
                    <a:lnTo>
                      <a:pt x="835" y="541"/>
                    </a:lnTo>
                    <a:lnTo>
                      <a:pt x="835" y="543"/>
                    </a:lnTo>
                    <a:lnTo>
                      <a:pt x="847" y="545"/>
                    </a:lnTo>
                    <a:lnTo>
                      <a:pt x="860" y="543"/>
                    </a:lnTo>
                    <a:lnTo>
                      <a:pt x="860" y="540"/>
                    </a:lnTo>
                    <a:lnTo>
                      <a:pt x="860" y="537"/>
                    </a:lnTo>
                    <a:lnTo>
                      <a:pt x="872" y="533"/>
                    </a:lnTo>
                    <a:lnTo>
                      <a:pt x="872" y="527"/>
                    </a:lnTo>
                    <a:lnTo>
                      <a:pt x="872" y="522"/>
                    </a:lnTo>
                    <a:lnTo>
                      <a:pt x="884" y="515"/>
                    </a:lnTo>
                    <a:lnTo>
                      <a:pt x="884" y="508"/>
                    </a:lnTo>
                    <a:lnTo>
                      <a:pt x="884" y="501"/>
                    </a:lnTo>
                    <a:lnTo>
                      <a:pt x="897" y="493"/>
                    </a:lnTo>
                    <a:lnTo>
                      <a:pt x="897" y="482"/>
                    </a:lnTo>
                    <a:lnTo>
                      <a:pt x="897" y="474"/>
                    </a:lnTo>
                    <a:lnTo>
                      <a:pt x="909" y="463"/>
                    </a:lnTo>
                    <a:lnTo>
                      <a:pt x="909" y="451"/>
                    </a:lnTo>
                    <a:lnTo>
                      <a:pt x="909" y="440"/>
                    </a:lnTo>
                    <a:lnTo>
                      <a:pt x="921" y="428"/>
                    </a:lnTo>
                    <a:lnTo>
                      <a:pt x="921" y="416"/>
                    </a:lnTo>
                    <a:lnTo>
                      <a:pt x="921" y="402"/>
                    </a:lnTo>
                    <a:lnTo>
                      <a:pt x="933" y="388"/>
                    </a:lnTo>
                    <a:lnTo>
                      <a:pt x="933" y="376"/>
                    </a:lnTo>
                    <a:lnTo>
                      <a:pt x="933" y="360"/>
                    </a:lnTo>
                    <a:lnTo>
                      <a:pt x="946" y="346"/>
                    </a:lnTo>
                    <a:lnTo>
                      <a:pt x="946" y="333"/>
                    </a:lnTo>
                    <a:lnTo>
                      <a:pt x="946" y="317"/>
                    </a:lnTo>
                    <a:lnTo>
                      <a:pt x="958" y="303"/>
                    </a:lnTo>
                    <a:lnTo>
                      <a:pt x="958" y="287"/>
                    </a:lnTo>
                  </a:path>
                </a:pathLst>
              </a:custGeom>
              <a:noFill/>
              <a:ln w="12700" cap="rnd"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31772" name="Freeform 27"/>
            <p:cNvSpPr>
              <a:spLocks/>
            </p:cNvSpPr>
            <p:nvPr/>
          </p:nvSpPr>
          <p:spPr bwMode="auto">
            <a:xfrm>
              <a:off x="2397552" y="2989841"/>
              <a:ext cx="1708398" cy="552450"/>
            </a:xfrm>
            <a:custGeom>
              <a:avLst/>
              <a:gdLst>
                <a:gd name="T0" fmla="*/ 0 w 516"/>
                <a:gd name="T1" fmla="*/ 2147483646 h 408"/>
                <a:gd name="T2" fmla="*/ 2147483646 w 516"/>
                <a:gd name="T3" fmla="*/ 2147483646 h 408"/>
                <a:gd name="T4" fmla="*/ 2147483646 w 516"/>
                <a:gd name="T5" fmla="*/ 2147483646 h 408"/>
                <a:gd name="T6" fmla="*/ 2147483646 w 516"/>
                <a:gd name="T7" fmla="*/ 2147483646 h 408"/>
                <a:gd name="T8" fmla="*/ 2147483646 w 516"/>
                <a:gd name="T9" fmla="*/ 2147483646 h 408"/>
                <a:gd name="T10" fmla="*/ 2147483646 w 516"/>
                <a:gd name="T11" fmla="*/ 2147483646 h 408"/>
                <a:gd name="T12" fmla="*/ 2147483646 w 516"/>
                <a:gd name="T13" fmla="*/ 2147483646 h 408"/>
                <a:gd name="T14" fmla="*/ 2147483646 w 516"/>
                <a:gd name="T15" fmla="*/ 2147483646 h 408"/>
                <a:gd name="T16" fmla="*/ 2147483646 w 516"/>
                <a:gd name="T17" fmla="*/ 2147483646 h 408"/>
                <a:gd name="T18" fmla="*/ 2147483646 w 516"/>
                <a:gd name="T19" fmla="*/ 2147483646 h 408"/>
                <a:gd name="T20" fmla="*/ 2147483646 w 516"/>
                <a:gd name="T21" fmla="*/ 2147483646 h 408"/>
                <a:gd name="T22" fmla="*/ 2147483646 w 516"/>
                <a:gd name="T23" fmla="*/ 2147483646 h 408"/>
                <a:gd name="T24" fmla="*/ 2147483646 w 516"/>
                <a:gd name="T25" fmla="*/ 2147483646 h 408"/>
                <a:gd name="T26" fmla="*/ 2147483646 w 516"/>
                <a:gd name="T27" fmla="*/ 2147483646 h 408"/>
                <a:gd name="T28" fmla="*/ 2147483646 w 516"/>
                <a:gd name="T29" fmla="*/ 2147483646 h 408"/>
                <a:gd name="T30" fmla="*/ 2147483646 w 516"/>
                <a:gd name="T31" fmla="*/ 0 h 408"/>
                <a:gd name="T32" fmla="*/ 2147483646 w 516"/>
                <a:gd name="T33" fmla="*/ 0 h 408"/>
                <a:gd name="T34" fmla="*/ 2147483646 w 516"/>
                <a:gd name="T35" fmla="*/ 0 h 408"/>
                <a:gd name="T36" fmla="*/ 2147483646 w 516"/>
                <a:gd name="T37" fmla="*/ 2147483646 h 408"/>
                <a:gd name="T38" fmla="*/ 2147483646 w 516"/>
                <a:gd name="T39" fmla="*/ 2147483646 h 408"/>
                <a:gd name="T40" fmla="*/ 2147483646 w 516"/>
                <a:gd name="T41" fmla="*/ 2147483646 h 408"/>
                <a:gd name="T42" fmla="*/ 2147483646 w 516"/>
                <a:gd name="T43" fmla="*/ 2147483646 h 408"/>
                <a:gd name="T44" fmla="*/ 2147483646 w 516"/>
                <a:gd name="T45" fmla="*/ 2147483646 h 408"/>
                <a:gd name="T46" fmla="*/ 2147483646 w 516"/>
                <a:gd name="T47" fmla="*/ 2147483646 h 408"/>
                <a:gd name="T48" fmla="*/ 2147483646 w 516"/>
                <a:gd name="T49" fmla="*/ 2147483646 h 408"/>
                <a:gd name="T50" fmla="*/ 2147483646 w 516"/>
                <a:gd name="T51" fmla="*/ 2147483646 h 408"/>
                <a:gd name="T52" fmla="*/ 2147483646 w 516"/>
                <a:gd name="T53" fmla="*/ 2147483646 h 408"/>
                <a:gd name="T54" fmla="*/ 2147483646 w 516"/>
                <a:gd name="T55" fmla="*/ 2147483646 h 408"/>
                <a:gd name="T56" fmla="*/ 2147483646 w 516"/>
                <a:gd name="T57" fmla="*/ 2147483646 h 408"/>
                <a:gd name="T58" fmla="*/ 2147483646 w 516"/>
                <a:gd name="T59" fmla="*/ 2147483646 h 408"/>
                <a:gd name="T60" fmla="*/ 2147483646 w 516"/>
                <a:gd name="T61" fmla="*/ 2147483646 h 408"/>
                <a:gd name="T62" fmla="*/ 2147483646 w 516"/>
                <a:gd name="T63" fmla="*/ 2147483646 h 408"/>
                <a:gd name="T64" fmla="*/ 2147483646 w 516"/>
                <a:gd name="T65" fmla="*/ 2147483646 h 408"/>
                <a:gd name="T66" fmla="*/ 2147483646 w 516"/>
                <a:gd name="T67" fmla="*/ 2147483646 h 408"/>
                <a:gd name="T68" fmla="*/ 2147483646 w 516"/>
                <a:gd name="T69" fmla="*/ 2147483646 h 408"/>
                <a:gd name="T70" fmla="*/ 2147483646 w 516"/>
                <a:gd name="T71" fmla="*/ 2147483646 h 408"/>
                <a:gd name="T72" fmla="*/ 2147483646 w 516"/>
                <a:gd name="T73" fmla="*/ 2147483646 h 408"/>
                <a:gd name="T74" fmla="*/ 2147483646 w 516"/>
                <a:gd name="T75" fmla="*/ 2147483646 h 408"/>
                <a:gd name="T76" fmla="*/ 2147483646 w 516"/>
                <a:gd name="T77" fmla="*/ 2147483646 h 408"/>
                <a:gd name="T78" fmla="*/ 2147483646 w 516"/>
                <a:gd name="T79" fmla="*/ 2147483646 h 408"/>
                <a:gd name="T80" fmla="*/ 2147483646 w 516"/>
                <a:gd name="T81" fmla="*/ 2147483646 h 408"/>
                <a:gd name="T82" fmla="*/ 2147483646 w 516"/>
                <a:gd name="T83" fmla="*/ 2147483646 h 408"/>
                <a:gd name="T84" fmla="*/ 2147483646 w 516"/>
                <a:gd name="T85" fmla="*/ 2147483646 h 408"/>
                <a:gd name="T86" fmla="*/ 2147483646 w 516"/>
                <a:gd name="T87" fmla="*/ 2147483646 h 408"/>
                <a:gd name="T88" fmla="*/ 2147483646 w 516"/>
                <a:gd name="T89" fmla="*/ 2147483646 h 408"/>
                <a:gd name="T90" fmla="*/ 2147483646 w 516"/>
                <a:gd name="T91" fmla="*/ 2147483646 h 408"/>
                <a:gd name="T92" fmla="*/ 2147483646 w 516"/>
                <a:gd name="T93" fmla="*/ 2147483646 h 408"/>
                <a:gd name="T94" fmla="*/ 2147483646 w 516"/>
                <a:gd name="T95" fmla="*/ 2147483646 h 408"/>
                <a:gd name="T96" fmla="*/ 2147483646 w 516"/>
                <a:gd name="T97" fmla="*/ 2147483646 h 408"/>
                <a:gd name="T98" fmla="*/ 2147483646 w 516"/>
                <a:gd name="T99" fmla="*/ 2147483646 h 408"/>
                <a:gd name="T100" fmla="*/ 2147483646 w 516"/>
                <a:gd name="T101" fmla="*/ 2147483646 h 408"/>
                <a:gd name="T102" fmla="*/ 2147483646 w 516"/>
                <a:gd name="T103" fmla="*/ 2147483646 h 408"/>
                <a:gd name="T104" fmla="*/ 2147483646 w 516"/>
                <a:gd name="T105" fmla="*/ 2147483646 h 408"/>
                <a:gd name="T106" fmla="*/ 2147483646 w 516"/>
                <a:gd name="T107" fmla="*/ 2147483646 h 408"/>
                <a:gd name="T108" fmla="*/ 2147483646 w 516"/>
                <a:gd name="T109" fmla="*/ 2147483646 h 408"/>
                <a:gd name="T110" fmla="*/ 2147483646 w 516"/>
                <a:gd name="T111" fmla="*/ 2147483646 h 408"/>
                <a:gd name="T112" fmla="*/ 2147483646 w 516"/>
                <a:gd name="T113" fmla="*/ 2147483646 h 408"/>
                <a:gd name="T114" fmla="*/ 2147483646 w 516"/>
                <a:gd name="T115" fmla="*/ 2147483646 h 408"/>
                <a:gd name="T116" fmla="*/ 2147483646 w 516"/>
                <a:gd name="T117" fmla="*/ 2147483646 h 408"/>
                <a:gd name="T118" fmla="*/ 2147483646 w 516"/>
                <a:gd name="T119" fmla="*/ 2147483646 h 408"/>
                <a:gd name="T120" fmla="*/ 2147483646 w 516"/>
                <a:gd name="T121" fmla="*/ 2147483646 h 408"/>
                <a:gd name="T122" fmla="*/ 2147483646 w 516"/>
                <a:gd name="T123" fmla="*/ 2147483646 h 408"/>
                <a:gd name="T124" fmla="*/ 2147483646 w 516"/>
                <a:gd name="T125" fmla="*/ 2147483646 h 40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16"/>
                <a:gd name="T190" fmla="*/ 0 h 408"/>
                <a:gd name="T191" fmla="*/ 516 w 516"/>
                <a:gd name="T192" fmla="*/ 408 h 40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16" h="408">
                  <a:moveTo>
                    <a:pt x="0" y="206"/>
                  </a:moveTo>
                  <a:lnTo>
                    <a:pt x="9" y="185"/>
                  </a:lnTo>
                  <a:lnTo>
                    <a:pt x="17" y="166"/>
                  </a:lnTo>
                  <a:lnTo>
                    <a:pt x="22" y="144"/>
                  </a:lnTo>
                  <a:lnTo>
                    <a:pt x="31" y="125"/>
                  </a:lnTo>
                  <a:lnTo>
                    <a:pt x="41" y="104"/>
                  </a:lnTo>
                  <a:lnTo>
                    <a:pt x="49" y="90"/>
                  </a:lnTo>
                  <a:lnTo>
                    <a:pt x="58" y="69"/>
                  </a:lnTo>
                  <a:lnTo>
                    <a:pt x="67" y="59"/>
                  </a:lnTo>
                  <a:lnTo>
                    <a:pt x="76" y="45"/>
                  </a:lnTo>
                  <a:lnTo>
                    <a:pt x="80" y="28"/>
                  </a:lnTo>
                  <a:lnTo>
                    <a:pt x="89" y="19"/>
                  </a:lnTo>
                  <a:lnTo>
                    <a:pt x="99" y="14"/>
                  </a:lnTo>
                  <a:lnTo>
                    <a:pt x="108" y="5"/>
                  </a:lnTo>
                  <a:lnTo>
                    <a:pt x="116" y="5"/>
                  </a:lnTo>
                  <a:lnTo>
                    <a:pt x="125" y="0"/>
                  </a:lnTo>
                  <a:lnTo>
                    <a:pt x="129" y="0"/>
                  </a:lnTo>
                  <a:lnTo>
                    <a:pt x="138" y="0"/>
                  </a:lnTo>
                  <a:lnTo>
                    <a:pt x="148" y="5"/>
                  </a:lnTo>
                  <a:lnTo>
                    <a:pt x="157" y="9"/>
                  </a:lnTo>
                  <a:lnTo>
                    <a:pt x="166" y="19"/>
                  </a:lnTo>
                  <a:lnTo>
                    <a:pt x="175" y="28"/>
                  </a:lnTo>
                  <a:lnTo>
                    <a:pt x="183" y="40"/>
                  </a:lnTo>
                  <a:lnTo>
                    <a:pt x="188" y="50"/>
                  </a:lnTo>
                  <a:lnTo>
                    <a:pt x="196" y="64"/>
                  </a:lnTo>
                  <a:lnTo>
                    <a:pt x="207" y="80"/>
                  </a:lnTo>
                  <a:lnTo>
                    <a:pt x="215" y="99"/>
                  </a:lnTo>
                  <a:lnTo>
                    <a:pt x="224" y="114"/>
                  </a:lnTo>
                  <a:lnTo>
                    <a:pt x="233" y="135"/>
                  </a:lnTo>
                  <a:lnTo>
                    <a:pt x="241" y="154"/>
                  </a:lnTo>
                  <a:lnTo>
                    <a:pt x="246" y="175"/>
                  </a:lnTo>
                  <a:lnTo>
                    <a:pt x="255" y="194"/>
                  </a:lnTo>
                  <a:lnTo>
                    <a:pt x="265" y="215"/>
                  </a:lnTo>
                  <a:lnTo>
                    <a:pt x="274" y="234"/>
                  </a:lnTo>
                  <a:lnTo>
                    <a:pt x="282" y="256"/>
                  </a:lnTo>
                  <a:lnTo>
                    <a:pt x="291" y="274"/>
                  </a:lnTo>
                  <a:lnTo>
                    <a:pt x="295" y="296"/>
                  </a:lnTo>
                  <a:lnTo>
                    <a:pt x="304" y="310"/>
                  </a:lnTo>
                  <a:lnTo>
                    <a:pt x="314" y="331"/>
                  </a:lnTo>
                  <a:lnTo>
                    <a:pt x="323" y="345"/>
                  </a:lnTo>
                  <a:lnTo>
                    <a:pt x="332" y="362"/>
                  </a:lnTo>
                  <a:lnTo>
                    <a:pt x="340" y="372"/>
                  </a:lnTo>
                  <a:lnTo>
                    <a:pt x="349" y="381"/>
                  </a:lnTo>
                  <a:lnTo>
                    <a:pt x="354" y="390"/>
                  </a:lnTo>
                  <a:lnTo>
                    <a:pt x="362" y="395"/>
                  </a:lnTo>
                  <a:lnTo>
                    <a:pt x="372" y="402"/>
                  </a:lnTo>
                  <a:lnTo>
                    <a:pt x="381" y="407"/>
                  </a:lnTo>
                  <a:lnTo>
                    <a:pt x="390" y="407"/>
                  </a:lnTo>
                  <a:lnTo>
                    <a:pt x="399" y="407"/>
                  </a:lnTo>
                  <a:lnTo>
                    <a:pt x="407" y="407"/>
                  </a:lnTo>
                  <a:lnTo>
                    <a:pt x="412" y="402"/>
                  </a:lnTo>
                  <a:lnTo>
                    <a:pt x="420" y="390"/>
                  </a:lnTo>
                  <a:lnTo>
                    <a:pt x="431" y="386"/>
                  </a:lnTo>
                  <a:lnTo>
                    <a:pt x="439" y="376"/>
                  </a:lnTo>
                  <a:lnTo>
                    <a:pt x="448" y="362"/>
                  </a:lnTo>
                  <a:lnTo>
                    <a:pt x="457" y="345"/>
                  </a:lnTo>
                  <a:lnTo>
                    <a:pt x="461" y="331"/>
                  </a:lnTo>
                  <a:lnTo>
                    <a:pt x="470" y="315"/>
                  </a:lnTo>
                  <a:lnTo>
                    <a:pt x="480" y="301"/>
                  </a:lnTo>
                  <a:lnTo>
                    <a:pt x="489" y="282"/>
                  </a:lnTo>
                  <a:lnTo>
                    <a:pt x="498" y="260"/>
                  </a:lnTo>
                  <a:lnTo>
                    <a:pt x="506" y="241"/>
                  </a:lnTo>
                  <a:lnTo>
                    <a:pt x="515" y="220"/>
                  </a:lnTo>
                </a:path>
              </a:pathLst>
            </a:custGeom>
            <a:noFill/>
            <a:ln w="12700" cap="flat" cmpd="sng" algn="ctr">
              <a:solidFill>
                <a:schemeClr val="tx1"/>
              </a:solidFill>
              <a:prstDash val="sys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773" name="Freeform 28"/>
            <p:cNvSpPr>
              <a:spLocks/>
            </p:cNvSpPr>
            <p:nvPr/>
          </p:nvSpPr>
          <p:spPr bwMode="auto">
            <a:xfrm>
              <a:off x="4112052" y="2989841"/>
              <a:ext cx="1708398" cy="552450"/>
            </a:xfrm>
            <a:custGeom>
              <a:avLst/>
              <a:gdLst>
                <a:gd name="T0" fmla="*/ 0 w 516"/>
                <a:gd name="T1" fmla="*/ 2147483646 h 408"/>
                <a:gd name="T2" fmla="*/ 2147483646 w 516"/>
                <a:gd name="T3" fmla="*/ 2147483646 h 408"/>
                <a:gd name="T4" fmla="*/ 2147483646 w 516"/>
                <a:gd name="T5" fmla="*/ 2147483646 h 408"/>
                <a:gd name="T6" fmla="*/ 2147483646 w 516"/>
                <a:gd name="T7" fmla="*/ 2147483646 h 408"/>
                <a:gd name="T8" fmla="*/ 2147483646 w 516"/>
                <a:gd name="T9" fmla="*/ 2147483646 h 408"/>
                <a:gd name="T10" fmla="*/ 2147483646 w 516"/>
                <a:gd name="T11" fmla="*/ 2147483646 h 408"/>
                <a:gd name="T12" fmla="*/ 2147483646 w 516"/>
                <a:gd name="T13" fmla="*/ 2147483646 h 408"/>
                <a:gd name="T14" fmla="*/ 2147483646 w 516"/>
                <a:gd name="T15" fmla="*/ 2147483646 h 408"/>
                <a:gd name="T16" fmla="*/ 2147483646 w 516"/>
                <a:gd name="T17" fmla="*/ 2147483646 h 408"/>
                <a:gd name="T18" fmla="*/ 2147483646 w 516"/>
                <a:gd name="T19" fmla="*/ 2147483646 h 408"/>
                <a:gd name="T20" fmla="*/ 2147483646 w 516"/>
                <a:gd name="T21" fmla="*/ 2147483646 h 408"/>
                <a:gd name="T22" fmla="*/ 2147483646 w 516"/>
                <a:gd name="T23" fmla="*/ 2147483646 h 408"/>
                <a:gd name="T24" fmla="*/ 2147483646 w 516"/>
                <a:gd name="T25" fmla="*/ 2147483646 h 408"/>
                <a:gd name="T26" fmla="*/ 2147483646 w 516"/>
                <a:gd name="T27" fmla="*/ 2147483646 h 408"/>
                <a:gd name="T28" fmla="*/ 2147483646 w 516"/>
                <a:gd name="T29" fmla="*/ 2147483646 h 408"/>
                <a:gd name="T30" fmla="*/ 2147483646 w 516"/>
                <a:gd name="T31" fmla="*/ 0 h 408"/>
                <a:gd name="T32" fmla="*/ 2147483646 w 516"/>
                <a:gd name="T33" fmla="*/ 0 h 408"/>
                <a:gd name="T34" fmla="*/ 2147483646 w 516"/>
                <a:gd name="T35" fmla="*/ 0 h 408"/>
                <a:gd name="T36" fmla="*/ 2147483646 w 516"/>
                <a:gd name="T37" fmla="*/ 2147483646 h 408"/>
                <a:gd name="T38" fmla="*/ 2147483646 w 516"/>
                <a:gd name="T39" fmla="*/ 2147483646 h 408"/>
                <a:gd name="T40" fmla="*/ 2147483646 w 516"/>
                <a:gd name="T41" fmla="*/ 2147483646 h 408"/>
                <a:gd name="T42" fmla="*/ 2147483646 w 516"/>
                <a:gd name="T43" fmla="*/ 2147483646 h 408"/>
                <a:gd name="T44" fmla="*/ 2147483646 w 516"/>
                <a:gd name="T45" fmla="*/ 2147483646 h 408"/>
                <a:gd name="T46" fmla="*/ 2147483646 w 516"/>
                <a:gd name="T47" fmla="*/ 2147483646 h 408"/>
                <a:gd name="T48" fmla="*/ 2147483646 w 516"/>
                <a:gd name="T49" fmla="*/ 2147483646 h 408"/>
                <a:gd name="T50" fmla="*/ 2147483646 w 516"/>
                <a:gd name="T51" fmla="*/ 2147483646 h 408"/>
                <a:gd name="T52" fmla="*/ 2147483646 w 516"/>
                <a:gd name="T53" fmla="*/ 2147483646 h 408"/>
                <a:gd name="T54" fmla="*/ 2147483646 w 516"/>
                <a:gd name="T55" fmla="*/ 2147483646 h 408"/>
                <a:gd name="T56" fmla="*/ 2147483646 w 516"/>
                <a:gd name="T57" fmla="*/ 2147483646 h 408"/>
                <a:gd name="T58" fmla="*/ 2147483646 w 516"/>
                <a:gd name="T59" fmla="*/ 2147483646 h 408"/>
                <a:gd name="T60" fmla="*/ 2147483646 w 516"/>
                <a:gd name="T61" fmla="*/ 2147483646 h 408"/>
                <a:gd name="T62" fmla="*/ 2147483646 w 516"/>
                <a:gd name="T63" fmla="*/ 2147483646 h 408"/>
                <a:gd name="T64" fmla="*/ 2147483646 w 516"/>
                <a:gd name="T65" fmla="*/ 2147483646 h 408"/>
                <a:gd name="T66" fmla="*/ 2147483646 w 516"/>
                <a:gd name="T67" fmla="*/ 2147483646 h 408"/>
                <a:gd name="T68" fmla="*/ 2147483646 w 516"/>
                <a:gd name="T69" fmla="*/ 2147483646 h 408"/>
                <a:gd name="T70" fmla="*/ 2147483646 w 516"/>
                <a:gd name="T71" fmla="*/ 2147483646 h 408"/>
                <a:gd name="T72" fmla="*/ 2147483646 w 516"/>
                <a:gd name="T73" fmla="*/ 2147483646 h 408"/>
                <a:gd name="T74" fmla="*/ 2147483646 w 516"/>
                <a:gd name="T75" fmla="*/ 2147483646 h 408"/>
                <a:gd name="T76" fmla="*/ 2147483646 w 516"/>
                <a:gd name="T77" fmla="*/ 2147483646 h 408"/>
                <a:gd name="T78" fmla="*/ 2147483646 w 516"/>
                <a:gd name="T79" fmla="*/ 2147483646 h 408"/>
                <a:gd name="T80" fmla="*/ 2147483646 w 516"/>
                <a:gd name="T81" fmla="*/ 2147483646 h 408"/>
                <a:gd name="T82" fmla="*/ 2147483646 w 516"/>
                <a:gd name="T83" fmla="*/ 2147483646 h 408"/>
                <a:gd name="T84" fmla="*/ 2147483646 w 516"/>
                <a:gd name="T85" fmla="*/ 2147483646 h 408"/>
                <a:gd name="T86" fmla="*/ 2147483646 w 516"/>
                <a:gd name="T87" fmla="*/ 2147483646 h 408"/>
                <a:gd name="T88" fmla="*/ 2147483646 w 516"/>
                <a:gd name="T89" fmla="*/ 2147483646 h 408"/>
                <a:gd name="T90" fmla="*/ 2147483646 w 516"/>
                <a:gd name="T91" fmla="*/ 2147483646 h 408"/>
                <a:gd name="T92" fmla="*/ 2147483646 w 516"/>
                <a:gd name="T93" fmla="*/ 2147483646 h 408"/>
                <a:gd name="T94" fmla="*/ 2147483646 w 516"/>
                <a:gd name="T95" fmla="*/ 2147483646 h 408"/>
                <a:gd name="T96" fmla="*/ 2147483646 w 516"/>
                <a:gd name="T97" fmla="*/ 2147483646 h 408"/>
                <a:gd name="T98" fmla="*/ 2147483646 w 516"/>
                <a:gd name="T99" fmla="*/ 2147483646 h 408"/>
                <a:gd name="T100" fmla="*/ 2147483646 w 516"/>
                <a:gd name="T101" fmla="*/ 2147483646 h 408"/>
                <a:gd name="T102" fmla="*/ 2147483646 w 516"/>
                <a:gd name="T103" fmla="*/ 2147483646 h 408"/>
                <a:gd name="T104" fmla="*/ 2147483646 w 516"/>
                <a:gd name="T105" fmla="*/ 2147483646 h 408"/>
                <a:gd name="T106" fmla="*/ 2147483646 w 516"/>
                <a:gd name="T107" fmla="*/ 2147483646 h 408"/>
                <a:gd name="T108" fmla="*/ 2147483646 w 516"/>
                <a:gd name="T109" fmla="*/ 2147483646 h 408"/>
                <a:gd name="T110" fmla="*/ 2147483646 w 516"/>
                <a:gd name="T111" fmla="*/ 2147483646 h 408"/>
                <a:gd name="T112" fmla="*/ 2147483646 w 516"/>
                <a:gd name="T113" fmla="*/ 2147483646 h 408"/>
                <a:gd name="T114" fmla="*/ 2147483646 w 516"/>
                <a:gd name="T115" fmla="*/ 2147483646 h 408"/>
                <a:gd name="T116" fmla="*/ 2147483646 w 516"/>
                <a:gd name="T117" fmla="*/ 2147483646 h 408"/>
                <a:gd name="T118" fmla="*/ 2147483646 w 516"/>
                <a:gd name="T119" fmla="*/ 2147483646 h 408"/>
                <a:gd name="T120" fmla="*/ 2147483646 w 516"/>
                <a:gd name="T121" fmla="*/ 2147483646 h 408"/>
                <a:gd name="T122" fmla="*/ 2147483646 w 516"/>
                <a:gd name="T123" fmla="*/ 2147483646 h 408"/>
                <a:gd name="T124" fmla="*/ 2147483646 w 516"/>
                <a:gd name="T125" fmla="*/ 2147483646 h 40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16"/>
                <a:gd name="T190" fmla="*/ 0 h 408"/>
                <a:gd name="T191" fmla="*/ 516 w 516"/>
                <a:gd name="T192" fmla="*/ 408 h 40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16" h="408">
                  <a:moveTo>
                    <a:pt x="0" y="206"/>
                  </a:moveTo>
                  <a:lnTo>
                    <a:pt x="9" y="185"/>
                  </a:lnTo>
                  <a:lnTo>
                    <a:pt x="17" y="166"/>
                  </a:lnTo>
                  <a:lnTo>
                    <a:pt x="22" y="144"/>
                  </a:lnTo>
                  <a:lnTo>
                    <a:pt x="31" y="125"/>
                  </a:lnTo>
                  <a:lnTo>
                    <a:pt x="41" y="104"/>
                  </a:lnTo>
                  <a:lnTo>
                    <a:pt x="49" y="90"/>
                  </a:lnTo>
                  <a:lnTo>
                    <a:pt x="58" y="69"/>
                  </a:lnTo>
                  <a:lnTo>
                    <a:pt x="67" y="59"/>
                  </a:lnTo>
                  <a:lnTo>
                    <a:pt x="76" y="45"/>
                  </a:lnTo>
                  <a:lnTo>
                    <a:pt x="80" y="28"/>
                  </a:lnTo>
                  <a:lnTo>
                    <a:pt x="89" y="19"/>
                  </a:lnTo>
                  <a:lnTo>
                    <a:pt x="99" y="14"/>
                  </a:lnTo>
                  <a:lnTo>
                    <a:pt x="108" y="5"/>
                  </a:lnTo>
                  <a:lnTo>
                    <a:pt x="116" y="5"/>
                  </a:lnTo>
                  <a:lnTo>
                    <a:pt x="125" y="0"/>
                  </a:lnTo>
                  <a:lnTo>
                    <a:pt x="129" y="0"/>
                  </a:lnTo>
                  <a:lnTo>
                    <a:pt x="138" y="0"/>
                  </a:lnTo>
                  <a:lnTo>
                    <a:pt x="148" y="5"/>
                  </a:lnTo>
                  <a:lnTo>
                    <a:pt x="157" y="9"/>
                  </a:lnTo>
                  <a:lnTo>
                    <a:pt x="166" y="19"/>
                  </a:lnTo>
                  <a:lnTo>
                    <a:pt x="175" y="28"/>
                  </a:lnTo>
                  <a:lnTo>
                    <a:pt x="183" y="40"/>
                  </a:lnTo>
                  <a:lnTo>
                    <a:pt x="188" y="50"/>
                  </a:lnTo>
                  <a:lnTo>
                    <a:pt x="196" y="64"/>
                  </a:lnTo>
                  <a:lnTo>
                    <a:pt x="207" y="80"/>
                  </a:lnTo>
                  <a:lnTo>
                    <a:pt x="215" y="99"/>
                  </a:lnTo>
                  <a:lnTo>
                    <a:pt x="224" y="114"/>
                  </a:lnTo>
                  <a:lnTo>
                    <a:pt x="233" y="135"/>
                  </a:lnTo>
                  <a:lnTo>
                    <a:pt x="241" y="154"/>
                  </a:lnTo>
                  <a:lnTo>
                    <a:pt x="246" y="175"/>
                  </a:lnTo>
                  <a:lnTo>
                    <a:pt x="255" y="194"/>
                  </a:lnTo>
                  <a:lnTo>
                    <a:pt x="265" y="215"/>
                  </a:lnTo>
                  <a:lnTo>
                    <a:pt x="274" y="234"/>
                  </a:lnTo>
                  <a:lnTo>
                    <a:pt x="282" y="256"/>
                  </a:lnTo>
                  <a:lnTo>
                    <a:pt x="291" y="274"/>
                  </a:lnTo>
                  <a:lnTo>
                    <a:pt x="295" y="296"/>
                  </a:lnTo>
                  <a:lnTo>
                    <a:pt x="304" y="310"/>
                  </a:lnTo>
                  <a:lnTo>
                    <a:pt x="314" y="331"/>
                  </a:lnTo>
                  <a:lnTo>
                    <a:pt x="323" y="345"/>
                  </a:lnTo>
                  <a:lnTo>
                    <a:pt x="332" y="362"/>
                  </a:lnTo>
                  <a:lnTo>
                    <a:pt x="340" y="372"/>
                  </a:lnTo>
                  <a:lnTo>
                    <a:pt x="349" y="381"/>
                  </a:lnTo>
                  <a:lnTo>
                    <a:pt x="354" y="390"/>
                  </a:lnTo>
                  <a:lnTo>
                    <a:pt x="362" y="395"/>
                  </a:lnTo>
                  <a:lnTo>
                    <a:pt x="372" y="402"/>
                  </a:lnTo>
                  <a:lnTo>
                    <a:pt x="381" y="407"/>
                  </a:lnTo>
                  <a:lnTo>
                    <a:pt x="390" y="407"/>
                  </a:lnTo>
                  <a:lnTo>
                    <a:pt x="399" y="407"/>
                  </a:lnTo>
                  <a:lnTo>
                    <a:pt x="407" y="407"/>
                  </a:lnTo>
                  <a:lnTo>
                    <a:pt x="412" y="402"/>
                  </a:lnTo>
                  <a:lnTo>
                    <a:pt x="420" y="390"/>
                  </a:lnTo>
                  <a:lnTo>
                    <a:pt x="431" y="386"/>
                  </a:lnTo>
                  <a:lnTo>
                    <a:pt x="439" y="376"/>
                  </a:lnTo>
                  <a:lnTo>
                    <a:pt x="448" y="362"/>
                  </a:lnTo>
                  <a:lnTo>
                    <a:pt x="457" y="345"/>
                  </a:lnTo>
                  <a:lnTo>
                    <a:pt x="461" y="331"/>
                  </a:lnTo>
                  <a:lnTo>
                    <a:pt x="470" y="315"/>
                  </a:lnTo>
                  <a:lnTo>
                    <a:pt x="480" y="301"/>
                  </a:lnTo>
                  <a:lnTo>
                    <a:pt x="489" y="282"/>
                  </a:lnTo>
                  <a:lnTo>
                    <a:pt x="498" y="260"/>
                  </a:lnTo>
                  <a:lnTo>
                    <a:pt x="506" y="241"/>
                  </a:lnTo>
                  <a:lnTo>
                    <a:pt x="515" y="220"/>
                  </a:lnTo>
                </a:path>
              </a:pathLst>
            </a:custGeom>
            <a:noFill/>
            <a:ln w="12700" cap="flat" cmpd="sng" algn="ctr">
              <a:solidFill>
                <a:schemeClr val="tx1"/>
              </a:solidFill>
              <a:prstDash val="sysDash"/>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31774" name="Group 29"/>
            <p:cNvGrpSpPr>
              <a:grpSpLocks/>
            </p:cNvGrpSpPr>
            <p:nvPr/>
          </p:nvGrpSpPr>
          <p:grpSpPr bwMode="auto">
            <a:xfrm>
              <a:off x="3255698" y="2999896"/>
              <a:ext cx="1286330" cy="560388"/>
              <a:chOff x="952251" y="3064938"/>
              <a:chExt cx="1286330" cy="560388"/>
            </a:xfrm>
          </p:grpSpPr>
          <p:sp>
            <p:nvSpPr>
              <p:cNvPr id="31804" name="Freeform 59"/>
              <p:cNvSpPr>
                <a:spLocks/>
              </p:cNvSpPr>
              <p:nvPr/>
            </p:nvSpPr>
            <p:spPr bwMode="auto">
              <a:xfrm>
                <a:off x="952251" y="3064938"/>
                <a:ext cx="331036" cy="560388"/>
              </a:xfrm>
              <a:custGeom>
                <a:avLst/>
                <a:gdLst>
                  <a:gd name="T0" fmla="*/ 357397066 w 1068"/>
                  <a:gd name="T1" fmla="*/ 2147483646 h 546"/>
                  <a:gd name="T2" fmla="*/ 1101782035 w 1068"/>
                  <a:gd name="T3" fmla="*/ 2147483646 h 546"/>
                  <a:gd name="T4" fmla="*/ 1459178792 w 1068"/>
                  <a:gd name="T5" fmla="*/ 2147483646 h 546"/>
                  <a:gd name="T6" fmla="*/ 1816479771 w 1068"/>
                  <a:gd name="T7" fmla="*/ 2147483646 h 546"/>
                  <a:gd name="T8" fmla="*/ 2147483646 w 1068"/>
                  <a:gd name="T9" fmla="*/ 2147483646 h 546"/>
                  <a:gd name="T10" fmla="*/ 2147483646 w 1068"/>
                  <a:gd name="T11" fmla="*/ 2147483646 h 546"/>
                  <a:gd name="T12" fmla="*/ 2147483646 w 1068"/>
                  <a:gd name="T13" fmla="*/ 0 h 546"/>
                  <a:gd name="T14" fmla="*/ 2147483646 w 1068"/>
                  <a:gd name="T15" fmla="*/ 2147483646 h 546"/>
                  <a:gd name="T16" fmla="*/ 2147483646 w 1068"/>
                  <a:gd name="T17" fmla="*/ 2147483646 h 546"/>
                  <a:gd name="T18" fmla="*/ 2147483646 w 1068"/>
                  <a:gd name="T19" fmla="*/ 2147483646 h 546"/>
                  <a:gd name="T20" fmla="*/ 2147483646 w 1068"/>
                  <a:gd name="T21" fmla="*/ 2147483646 h 546"/>
                  <a:gd name="T22" fmla="*/ 2147483646 w 1068"/>
                  <a:gd name="T23" fmla="*/ 2147483646 h 546"/>
                  <a:gd name="T24" fmla="*/ 2147483646 w 1068"/>
                  <a:gd name="T25" fmla="*/ 2147483646 h 546"/>
                  <a:gd name="T26" fmla="*/ 2147483646 w 1068"/>
                  <a:gd name="T27" fmla="*/ 2147483646 h 546"/>
                  <a:gd name="T28" fmla="*/ 2147483646 w 1068"/>
                  <a:gd name="T29" fmla="*/ 2147483646 h 546"/>
                  <a:gd name="T30" fmla="*/ 2147483646 w 1068"/>
                  <a:gd name="T31" fmla="*/ 2147483646 h 546"/>
                  <a:gd name="T32" fmla="*/ 2147483646 w 1068"/>
                  <a:gd name="T33" fmla="*/ 2147483646 h 546"/>
                  <a:gd name="T34" fmla="*/ 2147483646 w 1068"/>
                  <a:gd name="T35" fmla="*/ 2147483646 h 546"/>
                  <a:gd name="T36" fmla="*/ 2147483646 w 1068"/>
                  <a:gd name="T37" fmla="*/ 2147483646 h 546"/>
                  <a:gd name="T38" fmla="*/ 2147483646 w 1068"/>
                  <a:gd name="T39" fmla="*/ 2147483646 h 546"/>
                  <a:gd name="T40" fmla="*/ 2147483646 w 1068"/>
                  <a:gd name="T41" fmla="*/ 2147483646 h 546"/>
                  <a:gd name="T42" fmla="*/ 2147483646 w 1068"/>
                  <a:gd name="T43" fmla="*/ 2147483646 h 546"/>
                  <a:gd name="T44" fmla="*/ 2147483646 w 1068"/>
                  <a:gd name="T45" fmla="*/ 2147483646 h 546"/>
                  <a:gd name="T46" fmla="*/ 2147483646 w 1068"/>
                  <a:gd name="T47" fmla="*/ 2147483646 h 546"/>
                  <a:gd name="T48" fmla="*/ 2147483646 w 1068"/>
                  <a:gd name="T49" fmla="*/ 2147483646 h 546"/>
                  <a:gd name="T50" fmla="*/ 2147483646 w 1068"/>
                  <a:gd name="T51" fmla="*/ 2147483646 h 546"/>
                  <a:gd name="T52" fmla="*/ 2147483646 w 1068"/>
                  <a:gd name="T53" fmla="*/ 2147483646 h 546"/>
                  <a:gd name="T54" fmla="*/ 2147483646 w 1068"/>
                  <a:gd name="T55" fmla="*/ 2147483646 h 546"/>
                  <a:gd name="T56" fmla="*/ 2147483646 w 1068"/>
                  <a:gd name="T57" fmla="*/ 2147483646 h 546"/>
                  <a:gd name="T58" fmla="*/ 2147483646 w 1068"/>
                  <a:gd name="T59" fmla="*/ 2147483646 h 546"/>
                  <a:gd name="T60" fmla="*/ 2147483646 w 1068"/>
                  <a:gd name="T61" fmla="*/ 2147483646 h 546"/>
                  <a:gd name="T62" fmla="*/ 2147483646 w 1068"/>
                  <a:gd name="T63" fmla="*/ 2147483646 h 546"/>
                  <a:gd name="T64" fmla="*/ 2147483646 w 1068"/>
                  <a:gd name="T65" fmla="*/ 2147483646 h 546"/>
                  <a:gd name="T66" fmla="*/ 2147483646 w 1068"/>
                  <a:gd name="T67" fmla="*/ 2147483646 h 546"/>
                  <a:gd name="T68" fmla="*/ 2147483646 w 1068"/>
                  <a:gd name="T69" fmla="*/ 2147483646 h 546"/>
                  <a:gd name="T70" fmla="*/ 2147483646 w 1068"/>
                  <a:gd name="T71" fmla="*/ 2147483646 h 546"/>
                  <a:gd name="T72" fmla="*/ 2147483646 w 1068"/>
                  <a:gd name="T73" fmla="*/ 2147483646 h 546"/>
                  <a:gd name="T74" fmla="*/ 2147483646 w 1068"/>
                  <a:gd name="T75" fmla="*/ 2147483646 h 546"/>
                  <a:gd name="T76" fmla="*/ 2147483646 w 1068"/>
                  <a:gd name="T77" fmla="*/ 2147483646 h 546"/>
                  <a:gd name="T78" fmla="*/ 2147483646 w 1068"/>
                  <a:gd name="T79" fmla="*/ 2147483646 h 546"/>
                  <a:gd name="T80" fmla="*/ 2147483646 w 1068"/>
                  <a:gd name="T81" fmla="*/ 2147483646 h 546"/>
                  <a:gd name="T82" fmla="*/ 2147483646 w 1068"/>
                  <a:gd name="T83" fmla="*/ 2147483646 h 546"/>
                  <a:gd name="T84" fmla="*/ 2147483646 w 1068"/>
                  <a:gd name="T85" fmla="*/ 2147483646 h 546"/>
                  <a:gd name="T86" fmla="*/ 2147483646 w 1068"/>
                  <a:gd name="T87" fmla="*/ 2147483646 h 546"/>
                  <a:gd name="T88" fmla="*/ 2147483646 w 1068"/>
                  <a:gd name="T89" fmla="*/ 2147483646 h 546"/>
                  <a:gd name="T90" fmla="*/ 2147483646 w 1068"/>
                  <a:gd name="T91" fmla="*/ 2147483646 h 546"/>
                  <a:gd name="T92" fmla="*/ 2147483646 w 1068"/>
                  <a:gd name="T93" fmla="*/ 2147483646 h 546"/>
                  <a:gd name="T94" fmla="*/ 2147483646 w 1068"/>
                  <a:gd name="T95" fmla="*/ 2147483646 h 546"/>
                  <a:gd name="T96" fmla="*/ 2147483646 w 1068"/>
                  <a:gd name="T97" fmla="*/ 2147483646 h 546"/>
                  <a:gd name="T98" fmla="*/ 2147483646 w 1068"/>
                  <a:gd name="T99" fmla="*/ 2147483646 h 546"/>
                  <a:gd name="T100" fmla="*/ 2147483646 w 1068"/>
                  <a:gd name="T101" fmla="*/ 2147483646 h 546"/>
                  <a:gd name="T102" fmla="*/ 2147483646 w 1068"/>
                  <a:gd name="T103" fmla="*/ 2147483646 h 546"/>
                  <a:gd name="T104" fmla="*/ 2147483646 w 1068"/>
                  <a:gd name="T105" fmla="*/ 2147483646 h 546"/>
                  <a:gd name="T106" fmla="*/ 2147483646 w 1068"/>
                  <a:gd name="T107" fmla="*/ 2147483646 h 546"/>
                  <a:gd name="T108" fmla="*/ 2147483646 w 1068"/>
                  <a:gd name="T109" fmla="*/ 2147483646 h 546"/>
                  <a:gd name="T110" fmla="*/ 2147483646 w 1068"/>
                  <a:gd name="T111" fmla="*/ 2147483646 h 546"/>
                  <a:gd name="T112" fmla="*/ 2147483646 w 1068"/>
                  <a:gd name="T113" fmla="*/ 2147483646 h 546"/>
                  <a:gd name="T114" fmla="*/ 2147483646 w 1068"/>
                  <a:gd name="T115" fmla="*/ 2147483646 h 546"/>
                  <a:gd name="T116" fmla="*/ 2147483646 w 1068"/>
                  <a:gd name="T117" fmla="*/ 2147483646 h 546"/>
                  <a:gd name="T118" fmla="*/ 2147483646 w 1068"/>
                  <a:gd name="T119" fmla="*/ 2147483646 h 546"/>
                  <a:gd name="T120" fmla="*/ 2147483646 w 1068"/>
                  <a:gd name="T121" fmla="*/ 2147483646 h 546"/>
                  <a:gd name="T122" fmla="*/ 2147483646 w 1068"/>
                  <a:gd name="T123" fmla="*/ 0 h 546"/>
                  <a:gd name="T124" fmla="*/ 2147483646 w 1068"/>
                  <a:gd name="T125" fmla="*/ 2147483646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68"/>
                  <a:gd name="T190" fmla="*/ 0 h 546"/>
                  <a:gd name="T191" fmla="*/ 1068 w 106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68" h="546">
                    <a:moveTo>
                      <a:pt x="0" y="274"/>
                    </a:moveTo>
                    <a:lnTo>
                      <a:pt x="12" y="258"/>
                    </a:lnTo>
                    <a:lnTo>
                      <a:pt x="12" y="242"/>
                    </a:lnTo>
                    <a:lnTo>
                      <a:pt x="12" y="228"/>
                    </a:lnTo>
                    <a:lnTo>
                      <a:pt x="25" y="212"/>
                    </a:lnTo>
                    <a:lnTo>
                      <a:pt x="25" y="199"/>
                    </a:lnTo>
                    <a:lnTo>
                      <a:pt x="25" y="184"/>
                    </a:lnTo>
                    <a:lnTo>
                      <a:pt x="37" y="169"/>
                    </a:lnTo>
                    <a:lnTo>
                      <a:pt x="37" y="157"/>
                    </a:lnTo>
                    <a:lnTo>
                      <a:pt x="37" y="143"/>
                    </a:lnTo>
                    <a:lnTo>
                      <a:pt x="49" y="129"/>
                    </a:lnTo>
                    <a:lnTo>
                      <a:pt x="49" y="116"/>
                    </a:lnTo>
                    <a:lnTo>
                      <a:pt x="49" y="105"/>
                    </a:lnTo>
                    <a:lnTo>
                      <a:pt x="61" y="94"/>
                    </a:lnTo>
                    <a:lnTo>
                      <a:pt x="61" y="82"/>
                    </a:lnTo>
                    <a:lnTo>
                      <a:pt x="61" y="71"/>
                    </a:lnTo>
                    <a:lnTo>
                      <a:pt x="74" y="63"/>
                    </a:lnTo>
                    <a:lnTo>
                      <a:pt x="74" y="52"/>
                    </a:lnTo>
                    <a:lnTo>
                      <a:pt x="74" y="44"/>
                    </a:lnTo>
                    <a:lnTo>
                      <a:pt x="86" y="37"/>
                    </a:lnTo>
                    <a:lnTo>
                      <a:pt x="86" y="30"/>
                    </a:lnTo>
                    <a:lnTo>
                      <a:pt x="86" y="22"/>
                    </a:lnTo>
                    <a:lnTo>
                      <a:pt x="98" y="18"/>
                    </a:lnTo>
                    <a:lnTo>
                      <a:pt x="98" y="12"/>
                    </a:lnTo>
                    <a:lnTo>
                      <a:pt x="98" y="8"/>
                    </a:lnTo>
                    <a:lnTo>
                      <a:pt x="110" y="5"/>
                    </a:lnTo>
                    <a:lnTo>
                      <a:pt x="110" y="2"/>
                    </a:lnTo>
                    <a:lnTo>
                      <a:pt x="123" y="0"/>
                    </a:lnTo>
                    <a:lnTo>
                      <a:pt x="123" y="2"/>
                    </a:lnTo>
                    <a:lnTo>
                      <a:pt x="135" y="3"/>
                    </a:lnTo>
                    <a:lnTo>
                      <a:pt x="135" y="5"/>
                    </a:lnTo>
                    <a:lnTo>
                      <a:pt x="135" y="8"/>
                    </a:lnTo>
                    <a:lnTo>
                      <a:pt x="147" y="12"/>
                    </a:lnTo>
                    <a:lnTo>
                      <a:pt x="147" y="18"/>
                    </a:lnTo>
                    <a:lnTo>
                      <a:pt x="147" y="22"/>
                    </a:lnTo>
                    <a:lnTo>
                      <a:pt x="159" y="30"/>
                    </a:lnTo>
                    <a:lnTo>
                      <a:pt x="159" y="37"/>
                    </a:lnTo>
                    <a:lnTo>
                      <a:pt x="159" y="45"/>
                    </a:lnTo>
                    <a:lnTo>
                      <a:pt x="172" y="54"/>
                    </a:lnTo>
                    <a:lnTo>
                      <a:pt x="172" y="63"/>
                    </a:lnTo>
                    <a:lnTo>
                      <a:pt x="172" y="73"/>
                    </a:lnTo>
                    <a:lnTo>
                      <a:pt x="184" y="83"/>
                    </a:lnTo>
                    <a:lnTo>
                      <a:pt x="184" y="94"/>
                    </a:lnTo>
                    <a:lnTo>
                      <a:pt x="184" y="106"/>
                    </a:lnTo>
                    <a:lnTo>
                      <a:pt x="196" y="118"/>
                    </a:lnTo>
                    <a:lnTo>
                      <a:pt x="196" y="131"/>
                    </a:lnTo>
                    <a:lnTo>
                      <a:pt x="196" y="144"/>
                    </a:lnTo>
                    <a:lnTo>
                      <a:pt x="208" y="157"/>
                    </a:lnTo>
                    <a:lnTo>
                      <a:pt x="208" y="171"/>
                    </a:lnTo>
                    <a:lnTo>
                      <a:pt x="208" y="184"/>
                    </a:lnTo>
                    <a:lnTo>
                      <a:pt x="208" y="200"/>
                    </a:lnTo>
                    <a:lnTo>
                      <a:pt x="221" y="214"/>
                    </a:lnTo>
                    <a:lnTo>
                      <a:pt x="221" y="230"/>
                    </a:lnTo>
                    <a:lnTo>
                      <a:pt x="221" y="244"/>
                    </a:lnTo>
                    <a:lnTo>
                      <a:pt x="233" y="259"/>
                    </a:lnTo>
                    <a:lnTo>
                      <a:pt x="233" y="274"/>
                    </a:lnTo>
                    <a:lnTo>
                      <a:pt x="233" y="289"/>
                    </a:lnTo>
                    <a:lnTo>
                      <a:pt x="245" y="305"/>
                    </a:lnTo>
                    <a:lnTo>
                      <a:pt x="245" y="319"/>
                    </a:lnTo>
                    <a:lnTo>
                      <a:pt x="245" y="334"/>
                    </a:lnTo>
                    <a:lnTo>
                      <a:pt x="258" y="348"/>
                    </a:lnTo>
                    <a:lnTo>
                      <a:pt x="258" y="362"/>
                    </a:lnTo>
                    <a:lnTo>
                      <a:pt x="258" y="376"/>
                    </a:lnTo>
                    <a:lnTo>
                      <a:pt x="270" y="390"/>
                    </a:lnTo>
                    <a:lnTo>
                      <a:pt x="270" y="404"/>
                    </a:lnTo>
                    <a:lnTo>
                      <a:pt x="270" y="416"/>
                    </a:lnTo>
                    <a:lnTo>
                      <a:pt x="282" y="430"/>
                    </a:lnTo>
                    <a:lnTo>
                      <a:pt x="282" y="442"/>
                    </a:lnTo>
                    <a:lnTo>
                      <a:pt x="282" y="453"/>
                    </a:lnTo>
                    <a:lnTo>
                      <a:pt x="294" y="463"/>
                    </a:lnTo>
                    <a:lnTo>
                      <a:pt x="294" y="474"/>
                    </a:lnTo>
                    <a:lnTo>
                      <a:pt x="294" y="484"/>
                    </a:lnTo>
                    <a:lnTo>
                      <a:pt x="307" y="493"/>
                    </a:lnTo>
                    <a:lnTo>
                      <a:pt x="307" y="501"/>
                    </a:lnTo>
                    <a:lnTo>
                      <a:pt x="307" y="510"/>
                    </a:lnTo>
                    <a:lnTo>
                      <a:pt x="319" y="517"/>
                    </a:lnTo>
                    <a:lnTo>
                      <a:pt x="319" y="522"/>
                    </a:lnTo>
                    <a:lnTo>
                      <a:pt x="319" y="530"/>
                    </a:lnTo>
                    <a:lnTo>
                      <a:pt x="331" y="533"/>
                    </a:lnTo>
                    <a:lnTo>
                      <a:pt x="331" y="538"/>
                    </a:lnTo>
                    <a:lnTo>
                      <a:pt x="331" y="540"/>
                    </a:lnTo>
                    <a:lnTo>
                      <a:pt x="343" y="543"/>
                    </a:lnTo>
                    <a:lnTo>
                      <a:pt x="356" y="545"/>
                    </a:lnTo>
                    <a:lnTo>
                      <a:pt x="356" y="543"/>
                    </a:lnTo>
                    <a:lnTo>
                      <a:pt x="356" y="541"/>
                    </a:lnTo>
                    <a:lnTo>
                      <a:pt x="368" y="540"/>
                    </a:lnTo>
                    <a:lnTo>
                      <a:pt x="368" y="537"/>
                    </a:lnTo>
                    <a:lnTo>
                      <a:pt x="368" y="531"/>
                    </a:lnTo>
                    <a:lnTo>
                      <a:pt x="380" y="527"/>
                    </a:lnTo>
                    <a:lnTo>
                      <a:pt x="380" y="521"/>
                    </a:lnTo>
                    <a:lnTo>
                      <a:pt x="380" y="514"/>
                    </a:lnTo>
                    <a:lnTo>
                      <a:pt x="392" y="507"/>
                    </a:lnTo>
                    <a:lnTo>
                      <a:pt x="392" y="500"/>
                    </a:lnTo>
                    <a:lnTo>
                      <a:pt x="392" y="491"/>
                    </a:lnTo>
                    <a:lnTo>
                      <a:pt x="405" y="481"/>
                    </a:lnTo>
                    <a:lnTo>
                      <a:pt x="405" y="472"/>
                    </a:lnTo>
                    <a:lnTo>
                      <a:pt x="405" y="459"/>
                    </a:lnTo>
                    <a:lnTo>
                      <a:pt x="417" y="449"/>
                    </a:lnTo>
                    <a:lnTo>
                      <a:pt x="417" y="437"/>
                    </a:lnTo>
                    <a:lnTo>
                      <a:pt x="417" y="425"/>
                    </a:lnTo>
                    <a:lnTo>
                      <a:pt x="429" y="413"/>
                    </a:lnTo>
                    <a:lnTo>
                      <a:pt x="429" y="399"/>
                    </a:lnTo>
                    <a:lnTo>
                      <a:pt x="429" y="387"/>
                    </a:lnTo>
                    <a:lnTo>
                      <a:pt x="442" y="372"/>
                    </a:lnTo>
                    <a:lnTo>
                      <a:pt x="442" y="359"/>
                    </a:lnTo>
                    <a:lnTo>
                      <a:pt x="442" y="343"/>
                    </a:lnTo>
                    <a:lnTo>
                      <a:pt x="454" y="329"/>
                    </a:lnTo>
                    <a:lnTo>
                      <a:pt x="454" y="313"/>
                    </a:lnTo>
                    <a:lnTo>
                      <a:pt x="454" y="300"/>
                    </a:lnTo>
                    <a:lnTo>
                      <a:pt x="466" y="284"/>
                    </a:lnTo>
                    <a:lnTo>
                      <a:pt x="466" y="270"/>
                    </a:lnTo>
                    <a:lnTo>
                      <a:pt x="466" y="254"/>
                    </a:lnTo>
                    <a:lnTo>
                      <a:pt x="478" y="239"/>
                    </a:lnTo>
                    <a:lnTo>
                      <a:pt x="478" y="225"/>
                    </a:lnTo>
                    <a:lnTo>
                      <a:pt x="478" y="209"/>
                    </a:lnTo>
                    <a:lnTo>
                      <a:pt x="491" y="195"/>
                    </a:lnTo>
                    <a:lnTo>
                      <a:pt x="491" y="181"/>
                    </a:lnTo>
                    <a:lnTo>
                      <a:pt x="491" y="167"/>
                    </a:lnTo>
                    <a:lnTo>
                      <a:pt x="503" y="153"/>
                    </a:lnTo>
                    <a:lnTo>
                      <a:pt x="503" y="139"/>
                    </a:lnTo>
                    <a:lnTo>
                      <a:pt x="503" y="127"/>
                    </a:lnTo>
                    <a:lnTo>
                      <a:pt x="515" y="115"/>
                    </a:lnTo>
                    <a:lnTo>
                      <a:pt x="515" y="103"/>
                    </a:lnTo>
                    <a:lnTo>
                      <a:pt x="515" y="90"/>
                    </a:lnTo>
                    <a:lnTo>
                      <a:pt x="527" y="80"/>
                    </a:lnTo>
                    <a:lnTo>
                      <a:pt x="527" y="70"/>
                    </a:lnTo>
                    <a:lnTo>
                      <a:pt x="527" y="59"/>
                    </a:lnTo>
                    <a:lnTo>
                      <a:pt x="540" y="50"/>
                    </a:lnTo>
                    <a:lnTo>
                      <a:pt x="540" y="41"/>
                    </a:lnTo>
                    <a:lnTo>
                      <a:pt x="540" y="35"/>
                    </a:lnTo>
                    <a:lnTo>
                      <a:pt x="552" y="28"/>
                    </a:lnTo>
                    <a:lnTo>
                      <a:pt x="552" y="21"/>
                    </a:lnTo>
                    <a:lnTo>
                      <a:pt x="552" y="15"/>
                    </a:lnTo>
                    <a:lnTo>
                      <a:pt x="564" y="10"/>
                    </a:lnTo>
                    <a:lnTo>
                      <a:pt x="564" y="7"/>
                    </a:lnTo>
                    <a:lnTo>
                      <a:pt x="564" y="3"/>
                    </a:lnTo>
                    <a:lnTo>
                      <a:pt x="576" y="2"/>
                    </a:lnTo>
                    <a:lnTo>
                      <a:pt x="589" y="0"/>
                    </a:lnTo>
                    <a:lnTo>
                      <a:pt x="589" y="2"/>
                    </a:lnTo>
                    <a:lnTo>
                      <a:pt x="589" y="3"/>
                    </a:lnTo>
                    <a:lnTo>
                      <a:pt x="601" y="5"/>
                    </a:lnTo>
                    <a:lnTo>
                      <a:pt x="601" y="8"/>
                    </a:lnTo>
                    <a:lnTo>
                      <a:pt x="601" y="14"/>
                    </a:lnTo>
                    <a:lnTo>
                      <a:pt x="613" y="19"/>
                    </a:lnTo>
                    <a:lnTo>
                      <a:pt x="613" y="24"/>
                    </a:lnTo>
                    <a:lnTo>
                      <a:pt x="613" y="31"/>
                    </a:lnTo>
                    <a:lnTo>
                      <a:pt x="613" y="38"/>
                    </a:lnTo>
                    <a:lnTo>
                      <a:pt x="625" y="47"/>
                    </a:lnTo>
                    <a:lnTo>
                      <a:pt x="625" y="56"/>
                    </a:lnTo>
                    <a:lnTo>
                      <a:pt x="625" y="64"/>
                    </a:lnTo>
                    <a:lnTo>
                      <a:pt x="638" y="75"/>
                    </a:lnTo>
                    <a:lnTo>
                      <a:pt x="638" y="85"/>
                    </a:lnTo>
                    <a:lnTo>
                      <a:pt x="638" y="97"/>
                    </a:lnTo>
                    <a:lnTo>
                      <a:pt x="650" y="109"/>
                    </a:lnTo>
                    <a:lnTo>
                      <a:pt x="650" y="122"/>
                    </a:lnTo>
                    <a:lnTo>
                      <a:pt x="650" y="134"/>
                    </a:lnTo>
                    <a:lnTo>
                      <a:pt x="662" y="146"/>
                    </a:lnTo>
                    <a:lnTo>
                      <a:pt x="662" y="160"/>
                    </a:lnTo>
                    <a:lnTo>
                      <a:pt x="662" y="174"/>
                    </a:lnTo>
                    <a:lnTo>
                      <a:pt x="675" y="188"/>
                    </a:lnTo>
                    <a:lnTo>
                      <a:pt x="675" y="203"/>
                    </a:lnTo>
                    <a:lnTo>
                      <a:pt x="675" y="218"/>
                    </a:lnTo>
                    <a:lnTo>
                      <a:pt x="687" y="233"/>
                    </a:lnTo>
                    <a:lnTo>
                      <a:pt x="687" y="247"/>
                    </a:lnTo>
                    <a:lnTo>
                      <a:pt x="687" y="263"/>
                    </a:lnTo>
                    <a:lnTo>
                      <a:pt x="699" y="277"/>
                    </a:lnTo>
                    <a:lnTo>
                      <a:pt x="699" y="293"/>
                    </a:lnTo>
                    <a:lnTo>
                      <a:pt x="699" y="308"/>
                    </a:lnTo>
                    <a:lnTo>
                      <a:pt x="711" y="322"/>
                    </a:lnTo>
                    <a:lnTo>
                      <a:pt x="711" y="338"/>
                    </a:lnTo>
                    <a:lnTo>
                      <a:pt x="711" y="352"/>
                    </a:lnTo>
                    <a:lnTo>
                      <a:pt x="724" y="365"/>
                    </a:lnTo>
                    <a:lnTo>
                      <a:pt x="724" y="380"/>
                    </a:lnTo>
                    <a:lnTo>
                      <a:pt x="724" y="394"/>
                    </a:lnTo>
                    <a:lnTo>
                      <a:pt x="736" y="407"/>
                    </a:lnTo>
                    <a:lnTo>
                      <a:pt x="736" y="420"/>
                    </a:lnTo>
                    <a:lnTo>
                      <a:pt x="736" y="432"/>
                    </a:lnTo>
                    <a:lnTo>
                      <a:pt x="748" y="444"/>
                    </a:lnTo>
                    <a:lnTo>
                      <a:pt x="748" y="456"/>
                    </a:lnTo>
                    <a:lnTo>
                      <a:pt x="748" y="466"/>
                    </a:lnTo>
                    <a:lnTo>
                      <a:pt x="760" y="477"/>
                    </a:lnTo>
                    <a:lnTo>
                      <a:pt x="760" y="486"/>
                    </a:lnTo>
                    <a:lnTo>
                      <a:pt x="760" y="495"/>
                    </a:lnTo>
                    <a:lnTo>
                      <a:pt x="773" y="503"/>
                    </a:lnTo>
                    <a:lnTo>
                      <a:pt x="773" y="512"/>
                    </a:lnTo>
                    <a:lnTo>
                      <a:pt x="773" y="519"/>
                    </a:lnTo>
                    <a:lnTo>
                      <a:pt x="785" y="524"/>
                    </a:lnTo>
                    <a:lnTo>
                      <a:pt x="785" y="530"/>
                    </a:lnTo>
                    <a:lnTo>
                      <a:pt x="785" y="534"/>
                    </a:lnTo>
                    <a:lnTo>
                      <a:pt x="797" y="538"/>
                    </a:lnTo>
                    <a:lnTo>
                      <a:pt x="797" y="541"/>
                    </a:lnTo>
                    <a:lnTo>
                      <a:pt x="797" y="543"/>
                    </a:lnTo>
                    <a:lnTo>
                      <a:pt x="809" y="545"/>
                    </a:lnTo>
                    <a:lnTo>
                      <a:pt x="822" y="543"/>
                    </a:lnTo>
                    <a:lnTo>
                      <a:pt x="822" y="541"/>
                    </a:lnTo>
                    <a:lnTo>
                      <a:pt x="822" y="538"/>
                    </a:lnTo>
                    <a:lnTo>
                      <a:pt x="834" y="534"/>
                    </a:lnTo>
                    <a:lnTo>
                      <a:pt x="834" y="531"/>
                    </a:lnTo>
                    <a:lnTo>
                      <a:pt x="834" y="526"/>
                    </a:lnTo>
                    <a:lnTo>
                      <a:pt x="846" y="519"/>
                    </a:lnTo>
                    <a:lnTo>
                      <a:pt x="846" y="514"/>
                    </a:lnTo>
                    <a:lnTo>
                      <a:pt x="846" y="505"/>
                    </a:lnTo>
                    <a:lnTo>
                      <a:pt x="859" y="498"/>
                    </a:lnTo>
                    <a:lnTo>
                      <a:pt x="859" y="488"/>
                    </a:lnTo>
                    <a:lnTo>
                      <a:pt x="859" y="479"/>
                    </a:lnTo>
                    <a:lnTo>
                      <a:pt x="871" y="469"/>
                    </a:lnTo>
                    <a:lnTo>
                      <a:pt x="871" y="458"/>
                    </a:lnTo>
                    <a:lnTo>
                      <a:pt x="871" y="447"/>
                    </a:lnTo>
                    <a:lnTo>
                      <a:pt x="883" y="435"/>
                    </a:lnTo>
                    <a:lnTo>
                      <a:pt x="883" y="423"/>
                    </a:lnTo>
                    <a:lnTo>
                      <a:pt x="883" y="409"/>
                    </a:lnTo>
                    <a:lnTo>
                      <a:pt x="895" y="397"/>
                    </a:lnTo>
                    <a:lnTo>
                      <a:pt x="895" y="383"/>
                    </a:lnTo>
                    <a:lnTo>
                      <a:pt x="895" y="369"/>
                    </a:lnTo>
                    <a:lnTo>
                      <a:pt x="908" y="355"/>
                    </a:lnTo>
                    <a:lnTo>
                      <a:pt x="908" y="339"/>
                    </a:lnTo>
                    <a:lnTo>
                      <a:pt x="908" y="326"/>
                    </a:lnTo>
                    <a:lnTo>
                      <a:pt x="920" y="312"/>
                    </a:lnTo>
                    <a:lnTo>
                      <a:pt x="920" y="296"/>
                    </a:lnTo>
                    <a:lnTo>
                      <a:pt x="920" y="280"/>
                    </a:lnTo>
                    <a:lnTo>
                      <a:pt x="932" y="266"/>
                    </a:lnTo>
                    <a:lnTo>
                      <a:pt x="932" y="251"/>
                    </a:lnTo>
                    <a:lnTo>
                      <a:pt x="932" y="235"/>
                    </a:lnTo>
                    <a:lnTo>
                      <a:pt x="944" y="221"/>
                    </a:lnTo>
                    <a:lnTo>
                      <a:pt x="944" y="206"/>
                    </a:lnTo>
                    <a:lnTo>
                      <a:pt x="944" y="191"/>
                    </a:lnTo>
                    <a:lnTo>
                      <a:pt x="957" y="177"/>
                    </a:lnTo>
                    <a:lnTo>
                      <a:pt x="957" y="164"/>
                    </a:lnTo>
                    <a:lnTo>
                      <a:pt x="957" y="150"/>
                    </a:lnTo>
                    <a:lnTo>
                      <a:pt x="969" y="138"/>
                    </a:lnTo>
                    <a:lnTo>
                      <a:pt x="969" y="124"/>
                    </a:lnTo>
                    <a:lnTo>
                      <a:pt x="969" y="112"/>
                    </a:lnTo>
                    <a:lnTo>
                      <a:pt x="981" y="99"/>
                    </a:lnTo>
                    <a:lnTo>
                      <a:pt x="981" y="89"/>
                    </a:lnTo>
                    <a:lnTo>
                      <a:pt x="981" y="76"/>
                    </a:lnTo>
                    <a:lnTo>
                      <a:pt x="993" y="68"/>
                    </a:lnTo>
                    <a:lnTo>
                      <a:pt x="993" y="57"/>
                    </a:lnTo>
                    <a:lnTo>
                      <a:pt x="993" y="49"/>
                    </a:lnTo>
                    <a:lnTo>
                      <a:pt x="1006" y="40"/>
                    </a:lnTo>
                    <a:lnTo>
                      <a:pt x="1006" y="33"/>
                    </a:lnTo>
                    <a:lnTo>
                      <a:pt x="1006" y="26"/>
                    </a:lnTo>
                    <a:lnTo>
                      <a:pt x="1018" y="21"/>
                    </a:lnTo>
                    <a:lnTo>
                      <a:pt x="1018" y="15"/>
                    </a:lnTo>
                    <a:lnTo>
                      <a:pt x="1018" y="10"/>
                    </a:lnTo>
                    <a:lnTo>
                      <a:pt x="1018" y="7"/>
                    </a:lnTo>
                    <a:lnTo>
                      <a:pt x="1030" y="3"/>
                    </a:lnTo>
                    <a:lnTo>
                      <a:pt x="1030" y="2"/>
                    </a:lnTo>
                    <a:lnTo>
                      <a:pt x="1042" y="0"/>
                    </a:lnTo>
                    <a:lnTo>
                      <a:pt x="1042" y="2"/>
                    </a:lnTo>
                    <a:lnTo>
                      <a:pt x="1055" y="3"/>
                    </a:lnTo>
                    <a:lnTo>
                      <a:pt x="1055" y="7"/>
                    </a:lnTo>
                    <a:lnTo>
                      <a:pt x="1055" y="10"/>
                    </a:lnTo>
                    <a:lnTo>
                      <a:pt x="1067" y="15"/>
                    </a:lnTo>
                    <a:lnTo>
                      <a:pt x="1067" y="21"/>
                    </a:lnTo>
                  </a:path>
                </a:pathLst>
              </a:custGeom>
              <a:noFill/>
              <a:ln w="12700" cap="rnd"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805" name="Freeform 60"/>
              <p:cNvSpPr>
                <a:spLocks/>
              </p:cNvSpPr>
              <p:nvPr/>
            </p:nvSpPr>
            <p:spPr bwMode="auto">
              <a:xfrm>
                <a:off x="1282977" y="3064938"/>
                <a:ext cx="327937" cy="560388"/>
              </a:xfrm>
              <a:custGeom>
                <a:avLst/>
                <a:gdLst>
                  <a:gd name="T0" fmla="*/ 357398327 w 1058"/>
                  <a:gd name="T1" fmla="*/ 2147483646 h 546"/>
                  <a:gd name="T2" fmla="*/ 744483631 w 1058"/>
                  <a:gd name="T3" fmla="*/ 2147483646 h 546"/>
                  <a:gd name="T4" fmla="*/ 1459184198 w 1058"/>
                  <a:gd name="T5" fmla="*/ 2147483646 h 546"/>
                  <a:gd name="T6" fmla="*/ 1816582525 w 1058"/>
                  <a:gd name="T7" fmla="*/ 2147483646 h 546"/>
                  <a:gd name="T8" fmla="*/ 2147483646 w 1058"/>
                  <a:gd name="T9" fmla="*/ 2147483646 h 546"/>
                  <a:gd name="T10" fmla="*/ 2147483646 w 1058"/>
                  <a:gd name="T11" fmla="*/ 2147483646 h 546"/>
                  <a:gd name="T12" fmla="*/ 2147483646 w 1058"/>
                  <a:gd name="T13" fmla="*/ 2147483646 h 546"/>
                  <a:gd name="T14" fmla="*/ 2147483646 w 1058"/>
                  <a:gd name="T15" fmla="*/ 2147483646 h 546"/>
                  <a:gd name="T16" fmla="*/ 2147483646 w 1058"/>
                  <a:gd name="T17" fmla="*/ 2147483646 h 546"/>
                  <a:gd name="T18" fmla="*/ 2147483646 w 1058"/>
                  <a:gd name="T19" fmla="*/ 2147483646 h 546"/>
                  <a:gd name="T20" fmla="*/ 2147483646 w 1058"/>
                  <a:gd name="T21" fmla="*/ 2147483646 h 546"/>
                  <a:gd name="T22" fmla="*/ 2147483646 w 1058"/>
                  <a:gd name="T23" fmla="*/ 2147483646 h 546"/>
                  <a:gd name="T24" fmla="*/ 2147483646 w 1058"/>
                  <a:gd name="T25" fmla="*/ 2147483646 h 546"/>
                  <a:gd name="T26" fmla="*/ 2147483646 w 1058"/>
                  <a:gd name="T27" fmla="*/ 2147483646 h 546"/>
                  <a:gd name="T28" fmla="*/ 2147483646 w 1058"/>
                  <a:gd name="T29" fmla="*/ 2147483646 h 546"/>
                  <a:gd name="T30" fmla="*/ 2147483646 w 1058"/>
                  <a:gd name="T31" fmla="*/ 2147483646 h 546"/>
                  <a:gd name="T32" fmla="*/ 2147483646 w 1058"/>
                  <a:gd name="T33" fmla="*/ 2147483646 h 546"/>
                  <a:gd name="T34" fmla="*/ 2147483646 w 1058"/>
                  <a:gd name="T35" fmla="*/ 2147483646 h 546"/>
                  <a:gd name="T36" fmla="*/ 2147483646 w 1058"/>
                  <a:gd name="T37" fmla="*/ 2147483646 h 546"/>
                  <a:gd name="T38" fmla="*/ 2147483646 w 1058"/>
                  <a:gd name="T39" fmla="*/ 2147483646 h 546"/>
                  <a:gd name="T40" fmla="*/ 2147483646 w 1058"/>
                  <a:gd name="T41" fmla="*/ 2147483646 h 546"/>
                  <a:gd name="T42" fmla="*/ 2147483646 w 1058"/>
                  <a:gd name="T43" fmla="*/ 2147483646 h 546"/>
                  <a:gd name="T44" fmla="*/ 2147483646 w 1058"/>
                  <a:gd name="T45" fmla="*/ 2147483646 h 546"/>
                  <a:gd name="T46" fmla="*/ 2147483646 w 1058"/>
                  <a:gd name="T47" fmla="*/ 2147483646 h 546"/>
                  <a:gd name="T48" fmla="*/ 2147483646 w 1058"/>
                  <a:gd name="T49" fmla="*/ 2147483646 h 546"/>
                  <a:gd name="T50" fmla="*/ 2147483646 w 1058"/>
                  <a:gd name="T51" fmla="*/ 2147483646 h 546"/>
                  <a:gd name="T52" fmla="*/ 2147483646 w 1058"/>
                  <a:gd name="T53" fmla="*/ 2147483646 h 546"/>
                  <a:gd name="T54" fmla="*/ 2147483646 w 1058"/>
                  <a:gd name="T55" fmla="*/ 2147483646 h 546"/>
                  <a:gd name="T56" fmla="*/ 2147483646 w 1058"/>
                  <a:gd name="T57" fmla="*/ 2147483646 h 546"/>
                  <a:gd name="T58" fmla="*/ 2147483646 w 1058"/>
                  <a:gd name="T59" fmla="*/ 2147483646 h 546"/>
                  <a:gd name="T60" fmla="*/ 2147483646 w 1058"/>
                  <a:gd name="T61" fmla="*/ 2147483646 h 546"/>
                  <a:gd name="T62" fmla="*/ 2147483646 w 1058"/>
                  <a:gd name="T63" fmla="*/ 2147483646 h 546"/>
                  <a:gd name="T64" fmla="*/ 2147483646 w 1058"/>
                  <a:gd name="T65" fmla="*/ 2147483646 h 546"/>
                  <a:gd name="T66" fmla="*/ 2147483646 w 1058"/>
                  <a:gd name="T67" fmla="*/ 2147483646 h 546"/>
                  <a:gd name="T68" fmla="*/ 2147483646 w 1058"/>
                  <a:gd name="T69" fmla="*/ 2147483646 h 546"/>
                  <a:gd name="T70" fmla="*/ 2147483646 w 1058"/>
                  <a:gd name="T71" fmla="*/ 2147483646 h 546"/>
                  <a:gd name="T72" fmla="*/ 2147483646 w 1058"/>
                  <a:gd name="T73" fmla="*/ 2147483646 h 546"/>
                  <a:gd name="T74" fmla="*/ 2147483646 w 1058"/>
                  <a:gd name="T75" fmla="*/ 2147483646 h 546"/>
                  <a:gd name="T76" fmla="*/ 2147483646 w 1058"/>
                  <a:gd name="T77" fmla="*/ 2147483646 h 546"/>
                  <a:gd name="T78" fmla="*/ 2147483646 w 1058"/>
                  <a:gd name="T79" fmla="*/ 2147483646 h 546"/>
                  <a:gd name="T80" fmla="*/ 2147483646 w 1058"/>
                  <a:gd name="T81" fmla="*/ 2147483646 h 546"/>
                  <a:gd name="T82" fmla="*/ 2147483646 w 1058"/>
                  <a:gd name="T83" fmla="*/ 2147483646 h 546"/>
                  <a:gd name="T84" fmla="*/ 2147483646 w 1058"/>
                  <a:gd name="T85" fmla="*/ 2147483646 h 546"/>
                  <a:gd name="T86" fmla="*/ 2147483646 w 1058"/>
                  <a:gd name="T87" fmla="*/ 2147483646 h 546"/>
                  <a:gd name="T88" fmla="*/ 2147483646 w 1058"/>
                  <a:gd name="T89" fmla="*/ 2147483646 h 546"/>
                  <a:gd name="T90" fmla="*/ 2147483646 w 1058"/>
                  <a:gd name="T91" fmla="*/ 2147483646 h 546"/>
                  <a:gd name="T92" fmla="*/ 2147483646 w 1058"/>
                  <a:gd name="T93" fmla="*/ 2147483646 h 546"/>
                  <a:gd name="T94" fmla="*/ 2147483646 w 1058"/>
                  <a:gd name="T95" fmla="*/ 2147483646 h 546"/>
                  <a:gd name="T96" fmla="*/ 2147483646 w 1058"/>
                  <a:gd name="T97" fmla="*/ 2147483646 h 546"/>
                  <a:gd name="T98" fmla="*/ 2147483646 w 1058"/>
                  <a:gd name="T99" fmla="*/ 2147483646 h 546"/>
                  <a:gd name="T100" fmla="*/ 2147483646 w 1058"/>
                  <a:gd name="T101" fmla="*/ 2147483646 h 546"/>
                  <a:gd name="T102" fmla="*/ 2147483646 w 1058"/>
                  <a:gd name="T103" fmla="*/ 2147483646 h 546"/>
                  <a:gd name="T104" fmla="*/ 2147483646 w 1058"/>
                  <a:gd name="T105" fmla="*/ 2147483646 h 546"/>
                  <a:gd name="T106" fmla="*/ 2147483646 w 1058"/>
                  <a:gd name="T107" fmla="*/ 2147483646 h 546"/>
                  <a:gd name="T108" fmla="*/ 2147483646 w 1058"/>
                  <a:gd name="T109" fmla="*/ 2147483646 h 546"/>
                  <a:gd name="T110" fmla="*/ 2147483646 w 1058"/>
                  <a:gd name="T111" fmla="*/ 2147483646 h 546"/>
                  <a:gd name="T112" fmla="*/ 2147483646 w 1058"/>
                  <a:gd name="T113" fmla="*/ 2147483646 h 546"/>
                  <a:gd name="T114" fmla="*/ 2147483646 w 1058"/>
                  <a:gd name="T115" fmla="*/ 2147483646 h 546"/>
                  <a:gd name="T116" fmla="*/ 2147483646 w 1058"/>
                  <a:gd name="T117" fmla="*/ 2147483646 h 546"/>
                  <a:gd name="T118" fmla="*/ 2147483646 w 1058"/>
                  <a:gd name="T119" fmla="*/ 2147483646 h 546"/>
                  <a:gd name="T120" fmla="*/ 2147483646 w 1058"/>
                  <a:gd name="T121" fmla="*/ 2147483646 h 546"/>
                  <a:gd name="T122" fmla="*/ 2147483646 w 1058"/>
                  <a:gd name="T123" fmla="*/ 2147483646 h 546"/>
                  <a:gd name="T124" fmla="*/ 2147483646 w 1058"/>
                  <a:gd name="T125" fmla="*/ 2147483646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58"/>
                  <a:gd name="T190" fmla="*/ 0 h 546"/>
                  <a:gd name="T191" fmla="*/ 1058 w 105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58" h="546">
                    <a:moveTo>
                      <a:pt x="0" y="21"/>
                    </a:moveTo>
                    <a:lnTo>
                      <a:pt x="0" y="26"/>
                    </a:lnTo>
                    <a:lnTo>
                      <a:pt x="12" y="33"/>
                    </a:lnTo>
                    <a:lnTo>
                      <a:pt x="12" y="40"/>
                    </a:lnTo>
                    <a:lnTo>
                      <a:pt x="12" y="49"/>
                    </a:lnTo>
                    <a:lnTo>
                      <a:pt x="25" y="57"/>
                    </a:lnTo>
                    <a:lnTo>
                      <a:pt x="25" y="68"/>
                    </a:lnTo>
                    <a:lnTo>
                      <a:pt x="25" y="76"/>
                    </a:lnTo>
                    <a:lnTo>
                      <a:pt x="37" y="89"/>
                    </a:lnTo>
                    <a:lnTo>
                      <a:pt x="37" y="99"/>
                    </a:lnTo>
                    <a:lnTo>
                      <a:pt x="37" y="112"/>
                    </a:lnTo>
                    <a:lnTo>
                      <a:pt x="49" y="124"/>
                    </a:lnTo>
                    <a:lnTo>
                      <a:pt x="49" y="138"/>
                    </a:lnTo>
                    <a:lnTo>
                      <a:pt x="49" y="150"/>
                    </a:lnTo>
                    <a:lnTo>
                      <a:pt x="61" y="164"/>
                    </a:lnTo>
                    <a:lnTo>
                      <a:pt x="61" y="177"/>
                    </a:lnTo>
                    <a:lnTo>
                      <a:pt x="61" y="191"/>
                    </a:lnTo>
                    <a:lnTo>
                      <a:pt x="74" y="206"/>
                    </a:lnTo>
                    <a:lnTo>
                      <a:pt x="74" y="221"/>
                    </a:lnTo>
                    <a:lnTo>
                      <a:pt x="74" y="235"/>
                    </a:lnTo>
                    <a:lnTo>
                      <a:pt x="86" y="251"/>
                    </a:lnTo>
                    <a:lnTo>
                      <a:pt x="86" y="266"/>
                    </a:lnTo>
                    <a:lnTo>
                      <a:pt x="86" y="280"/>
                    </a:lnTo>
                    <a:lnTo>
                      <a:pt x="98" y="296"/>
                    </a:lnTo>
                    <a:lnTo>
                      <a:pt x="98" y="312"/>
                    </a:lnTo>
                    <a:lnTo>
                      <a:pt x="98" y="326"/>
                    </a:lnTo>
                    <a:lnTo>
                      <a:pt x="111" y="339"/>
                    </a:lnTo>
                    <a:lnTo>
                      <a:pt x="111" y="355"/>
                    </a:lnTo>
                    <a:lnTo>
                      <a:pt x="111" y="369"/>
                    </a:lnTo>
                    <a:lnTo>
                      <a:pt x="123" y="383"/>
                    </a:lnTo>
                    <a:lnTo>
                      <a:pt x="123" y="397"/>
                    </a:lnTo>
                    <a:lnTo>
                      <a:pt x="123" y="409"/>
                    </a:lnTo>
                    <a:lnTo>
                      <a:pt x="135" y="423"/>
                    </a:lnTo>
                    <a:lnTo>
                      <a:pt x="135" y="435"/>
                    </a:lnTo>
                    <a:lnTo>
                      <a:pt x="135" y="447"/>
                    </a:lnTo>
                    <a:lnTo>
                      <a:pt x="147" y="458"/>
                    </a:lnTo>
                    <a:lnTo>
                      <a:pt x="147" y="469"/>
                    </a:lnTo>
                    <a:lnTo>
                      <a:pt x="147" y="479"/>
                    </a:lnTo>
                    <a:lnTo>
                      <a:pt x="160" y="488"/>
                    </a:lnTo>
                    <a:lnTo>
                      <a:pt x="160" y="498"/>
                    </a:lnTo>
                    <a:lnTo>
                      <a:pt x="160" y="505"/>
                    </a:lnTo>
                    <a:lnTo>
                      <a:pt x="172" y="514"/>
                    </a:lnTo>
                    <a:lnTo>
                      <a:pt x="172" y="519"/>
                    </a:lnTo>
                    <a:lnTo>
                      <a:pt x="172" y="526"/>
                    </a:lnTo>
                    <a:lnTo>
                      <a:pt x="184" y="531"/>
                    </a:lnTo>
                    <a:lnTo>
                      <a:pt x="184" y="534"/>
                    </a:lnTo>
                    <a:lnTo>
                      <a:pt x="184" y="538"/>
                    </a:lnTo>
                    <a:lnTo>
                      <a:pt x="197" y="541"/>
                    </a:lnTo>
                    <a:lnTo>
                      <a:pt x="197" y="543"/>
                    </a:lnTo>
                    <a:lnTo>
                      <a:pt x="209" y="545"/>
                    </a:lnTo>
                    <a:lnTo>
                      <a:pt x="209" y="543"/>
                    </a:lnTo>
                    <a:lnTo>
                      <a:pt x="221" y="541"/>
                    </a:lnTo>
                    <a:lnTo>
                      <a:pt x="221" y="538"/>
                    </a:lnTo>
                    <a:lnTo>
                      <a:pt x="221" y="534"/>
                    </a:lnTo>
                    <a:lnTo>
                      <a:pt x="234" y="530"/>
                    </a:lnTo>
                    <a:lnTo>
                      <a:pt x="234" y="524"/>
                    </a:lnTo>
                    <a:lnTo>
                      <a:pt x="234" y="519"/>
                    </a:lnTo>
                    <a:lnTo>
                      <a:pt x="246" y="512"/>
                    </a:lnTo>
                    <a:lnTo>
                      <a:pt x="246" y="503"/>
                    </a:lnTo>
                    <a:lnTo>
                      <a:pt x="246" y="495"/>
                    </a:lnTo>
                    <a:lnTo>
                      <a:pt x="258" y="486"/>
                    </a:lnTo>
                    <a:lnTo>
                      <a:pt x="258" y="477"/>
                    </a:lnTo>
                    <a:lnTo>
                      <a:pt x="258" y="466"/>
                    </a:lnTo>
                    <a:lnTo>
                      <a:pt x="270" y="456"/>
                    </a:lnTo>
                    <a:lnTo>
                      <a:pt x="270" y="444"/>
                    </a:lnTo>
                    <a:lnTo>
                      <a:pt x="270" y="432"/>
                    </a:lnTo>
                    <a:lnTo>
                      <a:pt x="283" y="420"/>
                    </a:lnTo>
                    <a:lnTo>
                      <a:pt x="283" y="407"/>
                    </a:lnTo>
                    <a:lnTo>
                      <a:pt x="283" y="394"/>
                    </a:lnTo>
                    <a:lnTo>
                      <a:pt x="295" y="380"/>
                    </a:lnTo>
                    <a:lnTo>
                      <a:pt x="295" y="365"/>
                    </a:lnTo>
                    <a:lnTo>
                      <a:pt x="295" y="352"/>
                    </a:lnTo>
                    <a:lnTo>
                      <a:pt x="307" y="338"/>
                    </a:lnTo>
                    <a:lnTo>
                      <a:pt x="307" y="322"/>
                    </a:lnTo>
                    <a:lnTo>
                      <a:pt x="307" y="308"/>
                    </a:lnTo>
                    <a:lnTo>
                      <a:pt x="320" y="293"/>
                    </a:lnTo>
                    <a:lnTo>
                      <a:pt x="320" y="277"/>
                    </a:lnTo>
                    <a:lnTo>
                      <a:pt x="320" y="263"/>
                    </a:lnTo>
                    <a:lnTo>
                      <a:pt x="332" y="247"/>
                    </a:lnTo>
                    <a:lnTo>
                      <a:pt x="332" y="233"/>
                    </a:lnTo>
                    <a:lnTo>
                      <a:pt x="332" y="218"/>
                    </a:lnTo>
                    <a:lnTo>
                      <a:pt x="344" y="203"/>
                    </a:lnTo>
                    <a:lnTo>
                      <a:pt x="344" y="188"/>
                    </a:lnTo>
                    <a:lnTo>
                      <a:pt x="344" y="174"/>
                    </a:lnTo>
                    <a:lnTo>
                      <a:pt x="356" y="160"/>
                    </a:lnTo>
                    <a:lnTo>
                      <a:pt x="356" y="146"/>
                    </a:lnTo>
                    <a:lnTo>
                      <a:pt x="356" y="134"/>
                    </a:lnTo>
                    <a:lnTo>
                      <a:pt x="356" y="122"/>
                    </a:lnTo>
                    <a:lnTo>
                      <a:pt x="369" y="109"/>
                    </a:lnTo>
                    <a:lnTo>
                      <a:pt x="369" y="97"/>
                    </a:lnTo>
                    <a:lnTo>
                      <a:pt x="369" y="85"/>
                    </a:lnTo>
                    <a:lnTo>
                      <a:pt x="381" y="75"/>
                    </a:lnTo>
                    <a:lnTo>
                      <a:pt x="381" y="64"/>
                    </a:lnTo>
                    <a:lnTo>
                      <a:pt x="381" y="56"/>
                    </a:lnTo>
                    <a:lnTo>
                      <a:pt x="393" y="47"/>
                    </a:lnTo>
                    <a:lnTo>
                      <a:pt x="393" y="38"/>
                    </a:lnTo>
                    <a:lnTo>
                      <a:pt x="393" y="31"/>
                    </a:lnTo>
                    <a:lnTo>
                      <a:pt x="406" y="24"/>
                    </a:lnTo>
                    <a:lnTo>
                      <a:pt x="406" y="19"/>
                    </a:lnTo>
                    <a:lnTo>
                      <a:pt x="406" y="14"/>
                    </a:lnTo>
                    <a:lnTo>
                      <a:pt x="418" y="8"/>
                    </a:lnTo>
                    <a:lnTo>
                      <a:pt x="418" y="5"/>
                    </a:lnTo>
                    <a:lnTo>
                      <a:pt x="418" y="3"/>
                    </a:lnTo>
                    <a:lnTo>
                      <a:pt x="430" y="2"/>
                    </a:lnTo>
                    <a:lnTo>
                      <a:pt x="442" y="0"/>
                    </a:lnTo>
                    <a:lnTo>
                      <a:pt x="442" y="2"/>
                    </a:lnTo>
                    <a:lnTo>
                      <a:pt x="442" y="3"/>
                    </a:lnTo>
                    <a:lnTo>
                      <a:pt x="455" y="7"/>
                    </a:lnTo>
                    <a:lnTo>
                      <a:pt x="455" y="10"/>
                    </a:lnTo>
                    <a:lnTo>
                      <a:pt x="455" y="15"/>
                    </a:lnTo>
                    <a:lnTo>
                      <a:pt x="467" y="21"/>
                    </a:lnTo>
                    <a:lnTo>
                      <a:pt x="467" y="28"/>
                    </a:lnTo>
                    <a:lnTo>
                      <a:pt x="467" y="35"/>
                    </a:lnTo>
                    <a:lnTo>
                      <a:pt x="479" y="41"/>
                    </a:lnTo>
                    <a:lnTo>
                      <a:pt x="479" y="50"/>
                    </a:lnTo>
                    <a:lnTo>
                      <a:pt x="479" y="59"/>
                    </a:lnTo>
                    <a:lnTo>
                      <a:pt x="492" y="70"/>
                    </a:lnTo>
                    <a:lnTo>
                      <a:pt x="492" y="80"/>
                    </a:lnTo>
                    <a:lnTo>
                      <a:pt x="492" y="90"/>
                    </a:lnTo>
                    <a:lnTo>
                      <a:pt x="504" y="103"/>
                    </a:lnTo>
                    <a:lnTo>
                      <a:pt x="504" y="115"/>
                    </a:lnTo>
                    <a:lnTo>
                      <a:pt x="504" y="127"/>
                    </a:lnTo>
                    <a:lnTo>
                      <a:pt x="516" y="139"/>
                    </a:lnTo>
                    <a:lnTo>
                      <a:pt x="516" y="153"/>
                    </a:lnTo>
                    <a:lnTo>
                      <a:pt x="516" y="167"/>
                    </a:lnTo>
                    <a:lnTo>
                      <a:pt x="529" y="181"/>
                    </a:lnTo>
                    <a:lnTo>
                      <a:pt x="529" y="195"/>
                    </a:lnTo>
                    <a:lnTo>
                      <a:pt x="529" y="209"/>
                    </a:lnTo>
                    <a:lnTo>
                      <a:pt x="541" y="225"/>
                    </a:lnTo>
                    <a:lnTo>
                      <a:pt x="541" y="239"/>
                    </a:lnTo>
                    <a:lnTo>
                      <a:pt x="541" y="254"/>
                    </a:lnTo>
                    <a:lnTo>
                      <a:pt x="553" y="270"/>
                    </a:lnTo>
                    <a:lnTo>
                      <a:pt x="553" y="284"/>
                    </a:lnTo>
                    <a:lnTo>
                      <a:pt x="553" y="300"/>
                    </a:lnTo>
                    <a:lnTo>
                      <a:pt x="565" y="313"/>
                    </a:lnTo>
                    <a:lnTo>
                      <a:pt x="565" y="329"/>
                    </a:lnTo>
                    <a:lnTo>
                      <a:pt x="565" y="343"/>
                    </a:lnTo>
                    <a:lnTo>
                      <a:pt x="578" y="359"/>
                    </a:lnTo>
                    <a:lnTo>
                      <a:pt x="578" y="372"/>
                    </a:lnTo>
                    <a:lnTo>
                      <a:pt x="578" y="387"/>
                    </a:lnTo>
                    <a:lnTo>
                      <a:pt x="590" y="399"/>
                    </a:lnTo>
                    <a:lnTo>
                      <a:pt x="590" y="413"/>
                    </a:lnTo>
                    <a:lnTo>
                      <a:pt x="590" y="425"/>
                    </a:lnTo>
                    <a:lnTo>
                      <a:pt x="602" y="437"/>
                    </a:lnTo>
                    <a:lnTo>
                      <a:pt x="602" y="449"/>
                    </a:lnTo>
                    <a:lnTo>
                      <a:pt x="602" y="459"/>
                    </a:lnTo>
                    <a:lnTo>
                      <a:pt x="615" y="472"/>
                    </a:lnTo>
                    <a:lnTo>
                      <a:pt x="615" y="481"/>
                    </a:lnTo>
                    <a:lnTo>
                      <a:pt x="615" y="491"/>
                    </a:lnTo>
                    <a:lnTo>
                      <a:pt x="627" y="500"/>
                    </a:lnTo>
                    <a:lnTo>
                      <a:pt x="627" y="507"/>
                    </a:lnTo>
                    <a:lnTo>
                      <a:pt x="627" y="514"/>
                    </a:lnTo>
                    <a:lnTo>
                      <a:pt x="639" y="521"/>
                    </a:lnTo>
                    <a:lnTo>
                      <a:pt x="639" y="527"/>
                    </a:lnTo>
                    <a:lnTo>
                      <a:pt x="639" y="531"/>
                    </a:lnTo>
                    <a:lnTo>
                      <a:pt x="651" y="537"/>
                    </a:lnTo>
                    <a:lnTo>
                      <a:pt x="651" y="540"/>
                    </a:lnTo>
                    <a:lnTo>
                      <a:pt x="651" y="541"/>
                    </a:lnTo>
                    <a:lnTo>
                      <a:pt x="664" y="543"/>
                    </a:lnTo>
                    <a:lnTo>
                      <a:pt x="676" y="545"/>
                    </a:lnTo>
                    <a:lnTo>
                      <a:pt x="676" y="543"/>
                    </a:lnTo>
                    <a:lnTo>
                      <a:pt x="676" y="540"/>
                    </a:lnTo>
                    <a:lnTo>
                      <a:pt x="688" y="538"/>
                    </a:lnTo>
                    <a:lnTo>
                      <a:pt x="688" y="533"/>
                    </a:lnTo>
                    <a:lnTo>
                      <a:pt x="688" y="530"/>
                    </a:lnTo>
                    <a:lnTo>
                      <a:pt x="701" y="522"/>
                    </a:lnTo>
                    <a:lnTo>
                      <a:pt x="701" y="517"/>
                    </a:lnTo>
                    <a:lnTo>
                      <a:pt x="701" y="510"/>
                    </a:lnTo>
                    <a:lnTo>
                      <a:pt x="713" y="501"/>
                    </a:lnTo>
                    <a:lnTo>
                      <a:pt x="713" y="493"/>
                    </a:lnTo>
                    <a:lnTo>
                      <a:pt x="713" y="484"/>
                    </a:lnTo>
                    <a:lnTo>
                      <a:pt x="725" y="474"/>
                    </a:lnTo>
                    <a:lnTo>
                      <a:pt x="725" y="463"/>
                    </a:lnTo>
                    <a:lnTo>
                      <a:pt x="725" y="453"/>
                    </a:lnTo>
                    <a:lnTo>
                      <a:pt x="737" y="442"/>
                    </a:lnTo>
                    <a:lnTo>
                      <a:pt x="737" y="430"/>
                    </a:lnTo>
                    <a:lnTo>
                      <a:pt x="737" y="416"/>
                    </a:lnTo>
                    <a:lnTo>
                      <a:pt x="750" y="404"/>
                    </a:lnTo>
                    <a:lnTo>
                      <a:pt x="750" y="390"/>
                    </a:lnTo>
                    <a:lnTo>
                      <a:pt x="750" y="376"/>
                    </a:lnTo>
                    <a:lnTo>
                      <a:pt x="762" y="362"/>
                    </a:lnTo>
                    <a:lnTo>
                      <a:pt x="762" y="348"/>
                    </a:lnTo>
                    <a:lnTo>
                      <a:pt x="762" y="334"/>
                    </a:lnTo>
                    <a:lnTo>
                      <a:pt x="762" y="319"/>
                    </a:lnTo>
                    <a:lnTo>
                      <a:pt x="774" y="305"/>
                    </a:lnTo>
                    <a:lnTo>
                      <a:pt x="774" y="289"/>
                    </a:lnTo>
                    <a:lnTo>
                      <a:pt x="774" y="274"/>
                    </a:lnTo>
                    <a:lnTo>
                      <a:pt x="787" y="259"/>
                    </a:lnTo>
                    <a:lnTo>
                      <a:pt x="787" y="244"/>
                    </a:lnTo>
                    <a:lnTo>
                      <a:pt x="787" y="230"/>
                    </a:lnTo>
                    <a:lnTo>
                      <a:pt x="799" y="214"/>
                    </a:lnTo>
                    <a:lnTo>
                      <a:pt x="799" y="200"/>
                    </a:lnTo>
                    <a:lnTo>
                      <a:pt x="799" y="184"/>
                    </a:lnTo>
                    <a:lnTo>
                      <a:pt x="811" y="171"/>
                    </a:lnTo>
                    <a:lnTo>
                      <a:pt x="811" y="157"/>
                    </a:lnTo>
                    <a:lnTo>
                      <a:pt x="811" y="144"/>
                    </a:lnTo>
                    <a:lnTo>
                      <a:pt x="823" y="131"/>
                    </a:lnTo>
                    <a:lnTo>
                      <a:pt x="823" y="118"/>
                    </a:lnTo>
                    <a:lnTo>
                      <a:pt x="823" y="106"/>
                    </a:lnTo>
                    <a:lnTo>
                      <a:pt x="836" y="94"/>
                    </a:lnTo>
                    <a:lnTo>
                      <a:pt x="836" y="83"/>
                    </a:lnTo>
                    <a:lnTo>
                      <a:pt x="836" y="73"/>
                    </a:lnTo>
                    <a:lnTo>
                      <a:pt x="848" y="63"/>
                    </a:lnTo>
                    <a:lnTo>
                      <a:pt x="848" y="54"/>
                    </a:lnTo>
                    <a:lnTo>
                      <a:pt x="848" y="45"/>
                    </a:lnTo>
                    <a:lnTo>
                      <a:pt x="860" y="37"/>
                    </a:lnTo>
                    <a:lnTo>
                      <a:pt x="860" y="30"/>
                    </a:lnTo>
                    <a:lnTo>
                      <a:pt x="860" y="22"/>
                    </a:lnTo>
                    <a:lnTo>
                      <a:pt x="873" y="18"/>
                    </a:lnTo>
                    <a:lnTo>
                      <a:pt x="873" y="12"/>
                    </a:lnTo>
                    <a:lnTo>
                      <a:pt x="873" y="8"/>
                    </a:lnTo>
                    <a:lnTo>
                      <a:pt x="885" y="5"/>
                    </a:lnTo>
                    <a:lnTo>
                      <a:pt x="885" y="3"/>
                    </a:lnTo>
                    <a:lnTo>
                      <a:pt x="885" y="2"/>
                    </a:lnTo>
                    <a:lnTo>
                      <a:pt x="897" y="0"/>
                    </a:lnTo>
                    <a:lnTo>
                      <a:pt x="910" y="2"/>
                    </a:lnTo>
                    <a:lnTo>
                      <a:pt x="910" y="5"/>
                    </a:lnTo>
                    <a:lnTo>
                      <a:pt x="910" y="8"/>
                    </a:lnTo>
                    <a:lnTo>
                      <a:pt x="922" y="12"/>
                    </a:lnTo>
                    <a:lnTo>
                      <a:pt x="922" y="18"/>
                    </a:lnTo>
                    <a:lnTo>
                      <a:pt x="922" y="22"/>
                    </a:lnTo>
                    <a:lnTo>
                      <a:pt x="934" y="30"/>
                    </a:lnTo>
                    <a:lnTo>
                      <a:pt x="934" y="37"/>
                    </a:lnTo>
                    <a:lnTo>
                      <a:pt x="934" y="44"/>
                    </a:lnTo>
                    <a:lnTo>
                      <a:pt x="946" y="52"/>
                    </a:lnTo>
                    <a:lnTo>
                      <a:pt x="946" y="63"/>
                    </a:lnTo>
                    <a:lnTo>
                      <a:pt x="946" y="71"/>
                    </a:lnTo>
                    <a:lnTo>
                      <a:pt x="959" y="82"/>
                    </a:lnTo>
                    <a:lnTo>
                      <a:pt x="959" y="94"/>
                    </a:lnTo>
                    <a:lnTo>
                      <a:pt x="959" y="105"/>
                    </a:lnTo>
                    <a:lnTo>
                      <a:pt x="971" y="116"/>
                    </a:lnTo>
                    <a:lnTo>
                      <a:pt x="971" y="129"/>
                    </a:lnTo>
                    <a:lnTo>
                      <a:pt x="971" y="143"/>
                    </a:lnTo>
                    <a:lnTo>
                      <a:pt x="983" y="157"/>
                    </a:lnTo>
                    <a:lnTo>
                      <a:pt x="983" y="169"/>
                    </a:lnTo>
                    <a:lnTo>
                      <a:pt x="983" y="184"/>
                    </a:lnTo>
                    <a:lnTo>
                      <a:pt x="996" y="199"/>
                    </a:lnTo>
                    <a:lnTo>
                      <a:pt x="996" y="212"/>
                    </a:lnTo>
                    <a:lnTo>
                      <a:pt x="996" y="228"/>
                    </a:lnTo>
                    <a:lnTo>
                      <a:pt x="1008" y="242"/>
                    </a:lnTo>
                    <a:lnTo>
                      <a:pt x="1008" y="258"/>
                    </a:lnTo>
                    <a:lnTo>
                      <a:pt x="1008" y="274"/>
                    </a:lnTo>
                    <a:lnTo>
                      <a:pt x="1020" y="287"/>
                    </a:lnTo>
                    <a:lnTo>
                      <a:pt x="1020" y="303"/>
                    </a:lnTo>
                    <a:lnTo>
                      <a:pt x="1020" y="317"/>
                    </a:lnTo>
                    <a:lnTo>
                      <a:pt x="1032" y="333"/>
                    </a:lnTo>
                    <a:lnTo>
                      <a:pt x="1032" y="346"/>
                    </a:lnTo>
                    <a:lnTo>
                      <a:pt x="1032" y="360"/>
                    </a:lnTo>
                    <a:lnTo>
                      <a:pt x="1045" y="376"/>
                    </a:lnTo>
                    <a:lnTo>
                      <a:pt x="1045" y="388"/>
                    </a:lnTo>
                    <a:lnTo>
                      <a:pt x="1045" y="402"/>
                    </a:lnTo>
                    <a:lnTo>
                      <a:pt x="1057" y="416"/>
                    </a:lnTo>
                    <a:lnTo>
                      <a:pt x="1057" y="428"/>
                    </a:lnTo>
                    <a:lnTo>
                      <a:pt x="1057" y="440"/>
                    </a:lnTo>
                  </a:path>
                </a:pathLst>
              </a:custGeom>
              <a:noFill/>
              <a:ln w="12700" cap="rnd"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806" name="Freeform 61"/>
              <p:cNvSpPr>
                <a:spLocks/>
              </p:cNvSpPr>
              <p:nvPr/>
            </p:nvSpPr>
            <p:spPr bwMode="auto">
              <a:xfrm>
                <a:off x="1610604" y="3064938"/>
                <a:ext cx="331036" cy="560388"/>
              </a:xfrm>
              <a:custGeom>
                <a:avLst/>
                <a:gdLst>
                  <a:gd name="T0" fmla="*/ 357397066 w 1068"/>
                  <a:gd name="T1" fmla="*/ 2147483646 h 546"/>
                  <a:gd name="T2" fmla="*/ 1101782035 w 1068"/>
                  <a:gd name="T3" fmla="*/ 2147483646 h 546"/>
                  <a:gd name="T4" fmla="*/ 1459178792 w 1068"/>
                  <a:gd name="T5" fmla="*/ 2147483646 h 546"/>
                  <a:gd name="T6" fmla="*/ 2147483646 w 1068"/>
                  <a:gd name="T7" fmla="*/ 2147483646 h 546"/>
                  <a:gd name="T8" fmla="*/ 2147483646 w 1068"/>
                  <a:gd name="T9" fmla="*/ 2147483646 h 546"/>
                  <a:gd name="T10" fmla="*/ 2147483646 w 1068"/>
                  <a:gd name="T11" fmla="*/ 2147483646 h 546"/>
                  <a:gd name="T12" fmla="*/ 2147483646 w 1068"/>
                  <a:gd name="T13" fmla="*/ 2147483646 h 546"/>
                  <a:gd name="T14" fmla="*/ 2147483646 w 1068"/>
                  <a:gd name="T15" fmla="*/ 2147483646 h 546"/>
                  <a:gd name="T16" fmla="*/ 2147483646 w 1068"/>
                  <a:gd name="T17" fmla="*/ 2147483646 h 546"/>
                  <a:gd name="T18" fmla="*/ 2147483646 w 1068"/>
                  <a:gd name="T19" fmla="*/ 2147483646 h 546"/>
                  <a:gd name="T20" fmla="*/ 2147483646 w 1068"/>
                  <a:gd name="T21" fmla="*/ 2147483646 h 546"/>
                  <a:gd name="T22" fmla="*/ 2147483646 w 1068"/>
                  <a:gd name="T23" fmla="*/ 2147483646 h 546"/>
                  <a:gd name="T24" fmla="*/ 2147483646 w 1068"/>
                  <a:gd name="T25" fmla="*/ 2147483646 h 546"/>
                  <a:gd name="T26" fmla="*/ 2147483646 w 1068"/>
                  <a:gd name="T27" fmla="*/ 2147483646 h 546"/>
                  <a:gd name="T28" fmla="*/ 2147483646 w 1068"/>
                  <a:gd name="T29" fmla="*/ 2147483646 h 546"/>
                  <a:gd name="T30" fmla="*/ 2147483646 w 1068"/>
                  <a:gd name="T31" fmla="*/ 2147483646 h 546"/>
                  <a:gd name="T32" fmla="*/ 2147483646 w 1068"/>
                  <a:gd name="T33" fmla="*/ 2147483646 h 546"/>
                  <a:gd name="T34" fmla="*/ 2147483646 w 1068"/>
                  <a:gd name="T35" fmla="*/ 2147483646 h 546"/>
                  <a:gd name="T36" fmla="*/ 2147483646 w 1068"/>
                  <a:gd name="T37" fmla="*/ 2147483646 h 546"/>
                  <a:gd name="T38" fmla="*/ 2147483646 w 1068"/>
                  <a:gd name="T39" fmla="*/ 2147483646 h 546"/>
                  <a:gd name="T40" fmla="*/ 2147483646 w 1068"/>
                  <a:gd name="T41" fmla="*/ 2147483646 h 546"/>
                  <a:gd name="T42" fmla="*/ 2147483646 w 1068"/>
                  <a:gd name="T43" fmla="*/ 2147483646 h 546"/>
                  <a:gd name="T44" fmla="*/ 2147483646 w 1068"/>
                  <a:gd name="T45" fmla="*/ 2147483646 h 546"/>
                  <a:gd name="T46" fmla="*/ 2147483646 w 1068"/>
                  <a:gd name="T47" fmla="*/ 2147483646 h 546"/>
                  <a:gd name="T48" fmla="*/ 2147483646 w 1068"/>
                  <a:gd name="T49" fmla="*/ 2147483646 h 546"/>
                  <a:gd name="T50" fmla="*/ 2147483646 w 1068"/>
                  <a:gd name="T51" fmla="*/ 2147483646 h 546"/>
                  <a:gd name="T52" fmla="*/ 2147483646 w 1068"/>
                  <a:gd name="T53" fmla="*/ 2147483646 h 546"/>
                  <a:gd name="T54" fmla="*/ 2147483646 w 1068"/>
                  <a:gd name="T55" fmla="*/ 2147483646 h 546"/>
                  <a:gd name="T56" fmla="*/ 2147483646 w 1068"/>
                  <a:gd name="T57" fmla="*/ 2147483646 h 546"/>
                  <a:gd name="T58" fmla="*/ 2147483646 w 1068"/>
                  <a:gd name="T59" fmla="*/ 2147483646 h 546"/>
                  <a:gd name="T60" fmla="*/ 2147483646 w 1068"/>
                  <a:gd name="T61" fmla="*/ 2147483646 h 546"/>
                  <a:gd name="T62" fmla="*/ 2147483646 w 1068"/>
                  <a:gd name="T63" fmla="*/ 2147483646 h 546"/>
                  <a:gd name="T64" fmla="*/ 2147483646 w 1068"/>
                  <a:gd name="T65" fmla="*/ 2147483646 h 546"/>
                  <a:gd name="T66" fmla="*/ 2147483646 w 1068"/>
                  <a:gd name="T67" fmla="*/ 2147483646 h 546"/>
                  <a:gd name="T68" fmla="*/ 2147483646 w 1068"/>
                  <a:gd name="T69" fmla="*/ 2147483646 h 546"/>
                  <a:gd name="T70" fmla="*/ 2147483646 w 1068"/>
                  <a:gd name="T71" fmla="*/ 2147483646 h 546"/>
                  <a:gd name="T72" fmla="*/ 2147483646 w 1068"/>
                  <a:gd name="T73" fmla="*/ 2147483646 h 546"/>
                  <a:gd name="T74" fmla="*/ 2147483646 w 1068"/>
                  <a:gd name="T75" fmla="*/ 2147483646 h 546"/>
                  <a:gd name="T76" fmla="*/ 2147483646 w 1068"/>
                  <a:gd name="T77" fmla="*/ 2147483646 h 546"/>
                  <a:gd name="T78" fmla="*/ 2147483646 w 1068"/>
                  <a:gd name="T79" fmla="*/ 2147483646 h 546"/>
                  <a:gd name="T80" fmla="*/ 2147483646 w 1068"/>
                  <a:gd name="T81" fmla="*/ 2147483646 h 546"/>
                  <a:gd name="T82" fmla="*/ 2147483646 w 1068"/>
                  <a:gd name="T83" fmla="*/ 2147483646 h 546"/>
                  <a:gd name="T84" fmla="*/ 2147483646 w 1068"/>
                  <a:gd name="T85" fmla="*/ 2147483646 h 546"/>
                  <a:gd name="T86" fmla="*/ 2147483646 w 1068"/>
                  <a:gd name="T87" fmla="*/ 2147483646 h 546"/>
                  <a:gd name="T88" fmla="*/ 2147483646 w 1068"/>
                  <a:gd name="T89" fmla="*/ 2147483646 h 546"/>
                  <a:gd name="T90" fmla="*/ 2147483646 w 1068"/>
                  <a:gd name="T91" fmla="*/ 2147483646 h 546"/>
                  <a:gd name="T92" fmla="*/ 2147483646 w 1068"/>
                  <a:gd name="T93" fmla="*/ 2147483646 h 546"/>
                  <a:gd name="T94" fmla="*/ 2147483646 w 1068"/>
                  <a:gd name="T95" fmla="*/ 2147483646 h 546"/>
                  <a:gd name="T96" fmla="*/ 2147483646 w 1068"/>
                  <a:gd name="T97" fmla="*/ 2147483646 h 546"/>
                  <a:gd name="T98" fmla="*/ 2147483646 w 1068"/>
                  <a:gd name="T99" fmla="*/ 2147483646 h 546"/>
                  <a:gd name="T100" fmla="*/ 2147483646 w 1068"/>
                  <a:gd name="T101" fmla="*/ 2147483646 h 546"/>
                  <a:gd name="T102" fmla="*/ 2147483646 w 1068"/>
                  <a:gd name="T103" fmla="*/ 2147483646 h 546"/>
                  <a:gd name="T104" fmla="*/ 2147483646 w 1068"/>
                  <a:gd name="T105" fmla="*/ 2147483646 h 546"/>
                  <a:gd name="T106" fmla="*/ 2147483646 w 1068"/>
                  <a:gd name="T107" fmla="*/ 2147483646 h 546"/>
                  <a:gd name="T108" fmla="*/ 2147483646 w 1068"/>
                  <a:gd name="T109" fmla="*/ 2147483646 h 546"/>
                  <a:gd name="T110" fmla="*/ 2147483646 w 1068"/>
                  <a:gd name="T111" fmla="*/ 2147483646 h 546"/>
                  <a:gd name="T112" fmla="*/ 2147483646 w 1068"/>
                  <a:gd name="T113" fmla="*/ 2147483646 h 546"/>
                  <a:gd name="T114" fmla="*/ 2147483646 w 1068"/>
                  <a:gd name="T115" fmla="*/ 2147483646 h 546"/>
                  <a:gd name="T116" fmla="*/ 2147483646 w 1068"/>
                  <a:gd name="T117" fmla="*/ 2147483646 h 546"/>
                  <a:gd name="T118" fmla="*/ 2147483646 w 1068"/>
                  <a:gd name="T119" fmla="*/ 2147483646 h 546"/>
                  <a:gd name="T120" fmla="*/ 2147483646 w 1068"/>
                  <a:gd name="T121" fmla="*/ 2147483646 h 546"/>
                  <a:gd name="T122" fmla="*/ 2147483646 w 1068"/>
                  <a:gd name="T123" fmla="*/ 2147483646 h 546"/>
                  <a:gd name="T124" fmla="*/ 2147483646 w 1068"/>
                  <a:gd name="T125" fmla="*/ 2147483646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68"/>
                  <a:gd name="T190" fmla="*/ 0 h 546"/>
                  <a:gd name="T191" fmla="*/ 1068 w 106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68" h="546">
                    <a:moveTo>
                      <a:pt x="0" y="440"/>
                    </a:moveTo>
                    <a:lnTo>
                      <a:pt x="12" y="451"/>
                    </a:lnTo>
                    <a:lnTo>
                      <a:pt x="12" y="463"/>
                    </a:lnTo>
                    <a:lnTo>
                      <a:pt x="12" y="474"/>
                    </a:lnTo>
                    <a:lnTo>
                      <a:pt x="25" y="482"/>
                    </a:lnTo>
                    <a:lnTo>
                      <a:pt x="25" y="493"/>
                    </a:lnTo>
                    <a:lnTo>
                      <a:pt x="25" y="501"/>
                    </a:lnTo>
                    <a:lnTo>
                      <a:pt x="37" y="508"/>
                    </a:lnTo>
                    <a:lnTo>
                      <a:pt x="37" y="515"/>
                    </a:lnTo>
                    <a:lnTo>
                      <a:pt x="37" y="522"/>
                    </a:lnTo>
                    <a:lnTo>
                      <a:pt x="49" y="527"/>
                    </a:lnTo>
                    <a:lnTo>
                      <a:pt x="49" y="533"/>
                    </a:lnTo>
                    <a:lnTo>
                      <a:pt x="49" y="537"/>
                    </a:lnTo>
                    <a:lnTo>
                      <a:pt x="61" y="540"/>
                    </a:lnTo>
                    <a:lnTo>
                      <a:pt x="61" y="543"/>
                    </a:lnTo>
                    <a:lnTo>
                      <a:pt x="74" y="545"/>
                    </a:lnTo>
                    <a:lnTo>
                      <a:pt x="74" y="543"/>
                    </a:lnTo>
                    <a:lnTo>
                      <a:pt x="86" y="541"/>
                    </a:lnTo>
                    <a:lnTo>
                      <a:pt x="86" y="540"/>
                    </a:lnTo>
                    <a:lnTo>
                      <a:pt x="86" y="537"/>
                    </a:lnTo>
                    <a:lnTo>
                      <a:pt x="98" y="533"/>
                    </a:lnTo>
                    <a:lnTo>
                      <a:pt x="98" y="527"/>
                    </a:lnTo>
                    <a:lnTo>
                      <a:pt x="98" y="522"/>
                    </a:lnTo>
                    <a:lnTo>
                      <a:pt x="110" y="515"/>
                    </a:lnTo>
                    <a:lnTo>
                      <a:pt x="110" y="508"/>
                    </a:lnTo>
                    <a:lnTo>
                      <a:pt x="110" y="500"/>
                    </a:lnTo>
                    <a:lnTo>
                      <a:pt x="110" y="491"/>
                    </a:lnTo>
                    <a:lnTo>
                      <a:pt x="123" y="482"/>
                    </a:lnTo>
                    <a:lnTo>
                      <a:pt x="123" y="472"/>
                    </a:lnTo>
                    <a:lnTo>
                      <a:pt x="123" y="462"/>
                    </a:lnTo>
                    <a:lnTo>
                      <a:pt x="135" y="451"/>
                    </a:lnTo>
                    <a:lnTo>
                      <a:pt x="135" y="439"/>
                    </a:lnTo>
                    <a:lnTo>
                      <a:pt x="135" y="427"/>
                    </a:lnTo>
                    <a:lnTo>
                      <a:pt x="147" y="414"/>
                    </a:lnTo>
                    <a:lnTo>
                      <a:pt x="147" y="401"/>
                    </a:lnTo>
                    <a:lnTo>
                      <a:pt x="147" y="388"/>
                    </a:lnTo>
                    <a:lnTo>
                      <a:pt x="159" y="374"/>
                    </a:lnTo>
                    <a:lnTo>
                      <a:pt x="159" y="360"/>
                    </a:lnTo>
                    <a:lnTo>
                      <a:pt x="159" y="345"/>
                    </a:lnTo>
                    <a:lnTo>
                      <a:pt x="172" y="331"/>
                    </a:lnTo>
                    <a:lnTo>
                      <a:pt x="172" y="315"/>
                    </a:lnTo>
                    <a:lnTo>
                      <a:pt x="172" y="301"/>
                    </a:lnTo>
                    <a:lnTo>
                      <a:pt x="184" y="286"/>
                    </a:lnTo>
                    <a:lnTo>
                      <a:pt x="184" y="271"/>
                    </a:lnTo>
                    <a:lnTo>
                      <a:pt x="184" y="256"/>
                    </a:lnTo>
                    <a:lnTo>
                      <a:pt x="196" y="240"/>
                    </a:lnTo>
                    <a:lnTo>
                      <a:pt x="196" y="226"/>
                    </a:lnTo>
                    <a:lnTo>
                      <a:pt x="196" y="211"/>
                    </a:lnTo>
                    <a:lnTo>
                      <a:pt x="208" y="197"/>
                    </a:lnTo>
                    <a:lnTo>
                      <a:pt x="208" y="183"/>
                    </a:lnTo>
                    <a:lnTo>
                      <a:pt x="208" y="169"/>
                    </a:lnTo>
                    <a:lnTo>
                      <a:pt x="221" y="155"/>
                    </a:lnTo>
                    <a:lnTo>
                      <a:pt x="221" y="141"/>
                    </a:lnTo>
                    <a:lnTo>
                      <a:pt x="221" y="129"/>
                    </a:lnTo>
                    <a:lnTo>
                      <a:pt x="233" y="115"/>
                    </a:lnTo>
                    <a:lnTo>
                      <a:pt x="233" y="103"/>
                    </a:lnTo>
                    <a:lnTo>
                      <a:pt x="233" y="92"/>
                    </a:lnTo>
                    <a:lnTo>
                      <a:pt x="245" y="82"/>
                    </a:lnTo>
                    <a:lnTo>
                      <a:pt x="245" y="71"/>
                    </a:lnTo>
                    <a:lnTo>
                      <a:pt x="245" y="61"/>
                    </a:lnTo>
                    <a:lnTo>
                      <a:pt x="258" y="52"/>
                    </a:lnTo>
                    <a:lnTo>
                      <a:pt x="258" y="44"/>
                    </a:lnTo>
                    <a:lnTo>
                      <a:pt x="258" y="35"/>
                    </a:lnTo>
                    <a:lnTo>
                      <a:pt x="270" y="28"/>
                    </a:lnTo>
                    <a:lnTo>
                      <a:pt x="270" y="22"/>
                    </a:lnTo>
                    <a:lnTo>
                      <a:pt x="270" y="15"/>
                    </a:lnTo>
                    <a:lnTo>
                      <a:pt x="282" y="12"/>
                    </a:lnTo>
                    <a:lnTo>
                      <a:pt x="282" y="7"/>
                    </a:lnTo>
                    <a:lnTo>
                      <a:pt x="282" y="5"/>
                    </a:lnTo>
                    <a:lnTo>
                      <a:pt x="294" y="2"/>
                    </a:lnTo>
                    <a:lnTo>
                      <a:pt x="307" y="0"/>
                    </a:lnTo>
                    <a:lnTo>
                      <a:pt x="307" y="2"/>
                    </a:lnTo>
                    <a:lnTo>
                      <a:pt x="307" y="3"/>
                    </a:lnTo>
                    <a:lnTo>
                      <a:pt x="319" y="5"/>
                    </a:lnTo>
                    <a:lnTo>
                      <a:pt x="319" y="8"/>
                    </a:lnTo>
                    <a:lnTo>
                      <a:pt x="319" y="14"/>
                    </a:lnTo>
                    <a:lnTo>
                      <a:pt x="331" y="18"/>
                    </a:lnTo>
                    <a:lnTo>
                      <a:pt x="331" y="24"/>
                    </a:lnTo>
                    <a:lnTo>
                      <a:pt x="331" y="31"/>
                    </a:lnTo>
                    <a:lnTo>
                      <a:pt x="343" y="38"/>
                    </a:lnTo>
                    <a:lnTo>
                      <a:pt x="343" y="45"/>
                    </a:lnTo>
                    <a:lnTo>
                      <a:pt x="343" y="54"/>
                    </a:lnTo>
                    <a:lnTo>
                      <a:pt x="356" y="64"/>
                    </a:lnTo>
                    <a:lnTo>
                      <a:pt x="356" y="73"/>
                    </a:lnTo>
                    <a:lnTo>
                      <a:pt x="356" y="85"/>
                    </a:lnTo>
                    <a:lnTo>
                      <a:pt x="368" y="96"/>
                    </a:lnTo>
                    <a:lnTo>
                      <a:pt x="368" y="108"/>
                    </a:lnTo>
                    <a:lnTo>
                      <a:pt x="368" y="120"/>
                    </a:lnTo>
                    <a:lnTo>
                      <a:pt x="380" y="132"/>
                    </a:lnTo>
                    <a:lnTo>
                      <a:pt x="380" y="146"/>
                    </a:lnTo>
                    <a:lnTo>
                      <a:pt x="380" y="158"/>
                    </a:lnTo>
                    <a:lnTo>
                      <a:pt x="392" y="172"/>
                    </a:lnTo>
                    <a:lnTo>
                      <a:pt x="392" y="186"/>
                    </a:lnTo>
                    <a:lnTo>
                      <a:pt x="392" y="202"/>
                    </a:lnTo>
                    <a:lnTo>
                      <a:pt x="405" y="216"/>
                    </a:lnTo>
                    <a:lnTo>
                      <a:pt x="405" y="232"/>
                    </a:lnTo>
                    <a:lnTo>
                      <a:pt x="405" y="245"/>
                    </a:lnTo>
                    <a:lnTo>
                      <a:pt x="417" y="261"/>
                    </a:lnTo>
                    <a:lnTo>
                      <a:pt x="417" y="275"/>
                    </a:lnTo>
                    <a:lnTo>
                      <a:pt x="417" y="291"/>
                    </a:lnTo>
                    <a:lnTo>
                      <a:pt x="429" y="306"/>
                    </a:lnTo>
                    <a:lnTo>
                      <a:pt x="429" y="320"/>
                    </a:lnTo>
                    <a:lnTo>
                      <a:pt x="429" y="336"/>
                    </a:lnTo>
                    <a:lnTo>
                      <a:pt x="442" y="350"/>
                    </a:lnTo>
                    <a:lnTo>
                      <a:pt x="442" y="364"/>
                    </a:lnTo>
                    <a:lnTo>
                      <a:pt x="442" y="378"/>
                    </a:lnTo>
                    <a:lnTo>
                      <a:pt x="454" y="391"/>
                    </a:lnTo>
                    <a:lnTo>
                      <a:pt x="454" y="406"/>
                    </a:lnTo>
                    <a:lnTo>
                      <a:pt x="454" y="418"/>
                    </a:lnTo>
                    <a:lnTo>
                      <a:pt x="466" y="430"/>
                    </a:lnTo>
                    <a:lnTo>
                      <a:pt x="466" y="442"/>
                    </a:lnTo>
                    <a:lnTo>
                      <a:pt x="466" y="455"/>
                    </a:lnTo>
                    <a:lnTo>
                      <a:pt x="478" y="465"/>
                    </a:lnTo>
                    <a:lnTo>
                      <a:pt x="478" y="475"/>
                    </a:lnTo>
                    <a:lnTo>
                      <a:pt x="478" y="486"/>
                    </a:lnTo>
                    <a:lnTo>
                      <a:pt x="491" y="495"/>
                    </a:lnTo>
                    <a:lnTo>
                      <a:pt x="491" y="503"/>
                    </a:lnTo>
                    <a:lnTo>
                      <a:pt x="491" y="510"/>
                    </a:lnTo>
                    <a:lnTo>
                      <a:pt x="503" y="517"/>
                    </a:lnTo>
                    <a:lnTo>
                      <a:pt x="503" y="524"/>
                    </a:lnTo>
                    <a:lnTo>
                      <a:pt x="503" y="530"/>
                    </a:lnTo>
                    <a:lnTo>
                      <a:pt x="515" y="534"/>
                    </a:lnTo>
                    <a:lnTo>
                      <a:pt x="515" y="538"/>
                    </a:lnTo>
                    <a:lnTo>
                      <a:pt x="515" y="541"/>
                    </a:lnTo>
                    <a:lnTo>
                      <a:pt x="515" y="543"/>
                    </a:lnTo>
                    <a:lnTo>
                      <a:pt x="527" y="545"/>
                    </a:lnTo>
                    <a:lnTo>
                      <a:pt x="540" y="543"/>
                    </a:lnTo>
                    <a:lnTo>
                      <a:pt x="540" y="541"/>
                    </a:lnTo>
                    <a:lnTo>
                      <a:pt x="540" y="540"/>
                    </a:lnTo>
                    <a:lnTo>
                      <a:pt x="552" y="537"/>
                    </a:lnTo>
                    <a:lnTo>
                      <a:pt x="552" y="531"/>
                    </a:lnTo>
                    <a:lnTo>
                      <a:pt x="552" y="526"/>
                    </a:lnTo>
                    <a:lnTo>
                      <a:pt x="564" y="521"/>
                    </a:lnTo>
                    <a:lnTo>
                      <a:pt x="564" y="514"/>
                    </a:lnTo>
                    <a:lnTo>
                      <a:pt x="564" y="507"/>
                    </a:lnTo>
                    <a:lnTo>
                      <a:pt x="576" y="498"/>
                    </a:lnTo>
                    <a:lnTo>
                      <a:pt x="576" y="489"/>
                    </a:lnTo>
                    <a:lnTo>
                      <a:pt x="576" y="481"/>
                    </a:lnTo>
                    <a:lnTo>
                      <a:pt x="589" y="470"/>
                    </a:lnTo>
                    <a:lnTo>
                      <a:pt x="589" y="459"/>
                    </a:lnTo>
                    <a:lnTo>
                      <a:pt x="589" y="447"/>
                    </a:lnTo>
                    <a:lnTo>
                      <a:pt x="601" y="435"/>
                    </a:lnTo>
                    <a:lnTo>
                      <a:pt x="601" y="423"/>
                    </a:lnTo>
                    <a:lnTo>
                      <a:pt x="601" y="411"/>
                    </a:lnTo>
                    <a:lnTo>
                      <a:pt x="613" y="399"/>
                    </a:lnTo>
                    <a:lnTo>
                      <a:pt x="613" y="385"/>
                    </a:lnTo>
                    <a:lnTo>
                      <a:pt x="613" y="371"/>
                    </a:lnTo>
                    <a:lnTo>
                      <a:pt x="625" y="357"/>
                    </a:lnTo>
                    <a:lnTo>
                      <a:pt x="625" y="341"/>
                    </a:lnTo>
                    <a:lnTo>
                      <a:pt x="625" y="327"/>
                    </a:lnTo>
                    <a:lnTo>
                      <a:pt x="638" y="312"/>
                    </a:lnTo>
                    <a:lnTo>
                      <a:pt x="638" y="297"/>
                    </a:lnTo>
                    <a:lnTo>
                      <a:pt x="638" y="282"/>
                    </a:lnTo>
                    <a:lnTo>
                      <a:pt x="650" y="268"/>
                    </a:lnTo>
                    <a:lnTo>
                      <a:pt x="650" y="252"/>
                    </a:lnTo>
                    <a:lnTo>
                      <a:pt x="650" y="237"/>
                    </a:lnTo>
                    <a:lnTo>
                      <a:pt x="662" y="223"/>
                    </a:lnTo>
                    <a:lnTo>
                      <a:pt x="662" y="207"/>
                    </a:lnTo>
                    <a:lnTo>
                      <a:pt x="662" y="193"/>
                    </a:lnTo>
                    <a:lnTo>
                      <a:pt x="675" y="180"/>
                    </a:lnTo>
                    <a:lnTo>
                      <a:pt x="675" y="165"/>
                    </a:lnTo>
                    <a:lnTo>
                      <a:pt x="675" y="151"/>
                    </a:lnTo>
                    <a:lnTo>
                      <a:pt x="687" y="138"/>
                    </a:lnTo>
                    <a:lnTo>
                      <a:pt x="687" y="125"/>
                    </a:lnTo>
                    <a:lnTo>
                      <a:pt x="687" y="113"/>
                    </a:lnTo>
                    <a:lnTo>
                      <a:pt x="699" y="101"/>
                    </a:lnTo>
                    <a:lnTo>
                      <a:pt x="699" y="89"/>
                    </a:lnTo>
                    <a:lnTo>
                      <a:pt x="699" y="78"/>
                    </a:lnTo>
                    <a:lnTo>
                      <a:pt x="711" y="68"/>
                    </a:lnTo>
                    <a:lnTo>
                      <a:pt x="711" y="59"/>
                    </a:lnTo>
                    <a:lnTo>
                      <a:pt x="711" y="50"/>
                    </a:lnTo>
                    <a:lnTo>
                      <a:pt x="724" y="41"/>
                    </a:lnTo>
                    <a:lnTo>
                      <a:pt x="724" y="33"/>
                    </a:lnTo>
                    <a:lnTo>
                      <a:pt x="724" y="26"/>
                    </a:lnTo>
                    <a:lnTo>
                      <a:pt x="736" y="21"/>
                    </a:lnTo>
                    <a:lnTo>
                      <a:pt x="736" y="15"/>
                    </a:lnTo>
                    <a:lnTo>
                      <a:pt x="736" y="10"/>
                    </a:lnTo>
                    <a:lnTo>
                      <a:pt x="748" y="7"/>
                    </a:lnTo>
                    <a:lnTo>
                      <a:pt x="748" y="3"/>
                    </a:lnTo>
                    <a:lnTo>
                      <a:pt x="748" y="2"/>
                    </a:lnTo>
                    <a:lnTo>
                      <a:pt x="760" y="0"/>
                    </a:lnTo>
                    <a:lnTo>
                      <a:pt x="773" y="2"/>
                    </a:lnTo>
                    <a:lnTo>
                      <a:pt x="773" y="3"/>
                    </a:lnTo>
                    <a:lnTo>
                      <a:pt x="773" y="7"/>
                    </a:lnTo>
                    <a:lnTo>
                      <a:pt x="785" y="10"/>
                    </a:lnTo>
                    <a:lnTo>
                      <a:pt x="785" y="14"/>
                    </a:lnTo>
                    <a:lnTo>
                      <a:pt x="785" y="19"/>
                    </a:lnTo>
                    <a:lnTo>
                      <a:pt x="797" y="26"/>
                    </a:lnTo>
                    <a:lnTo>
                      <a:pt x="797" y="31"/>
                    </a:lnTo>
                    <a:lnTo>
                      <a:pt x="797" y="40"/>
                    </a:lnTo>
                    <a:lnTo>
                      <a:pt x="809" y="47"/>
                    </a:lnTo>
                    <a:lnTo>
                      <a:pt x="809" y="57"/>
                    </a:lnTo>
                    <a:lnTo>
                      <a:pt x="809" y="66"/>
                    </a:lnTo>
                    <a:lnTo>
                      <a:pt x="822" y="76"/>
                    </a:lnTo>
                    <a:lnTo>
                      <a:pt x="822" y="87"/>
                    </a:lnTo>
                    <a:lnTo>
                      <a:pt x="822" y="97"/>
                    </a:lnTo>
                    <a:lnTo>
                      <a:pt x="834" y="109"/>
                    </a:lnTo>
                    <a:lnTo>
                      <a:pt x="834" y="122"/>
                    </a:lnTo>
                    <a:lnTo>
                      <a:pt x="834" y="136"/>
                    </a:lnTo>
                    <a:lnTo>
                      <a:pt x="846" y="148"/>
                    </a:lnTo>
                    <a:lnTo>
                      <a:pt x="846" y="162"/>
                    </a:lnTo>
                    <a:lnTo>
                      <a:pt x="846" y="176"/>
                    </a:lnTo>
                    <a:lnTo>
                      <a:pt x="859" y="190"/>
                    </a:lnTo>
                    <a:lnTo>
                      <a:pt x="859" y="206"/>
                    </a:lnTo>
                    <a:lnTo>
                      <a:pt x="859" y="219"/>
                    </a:lnTo>
                    <a:lnTo>
                      <a:pt x="871" y="233"/>
                    </a:lnTo>
                    <a:lnTo>
                      <a:pt x="871" y="249"/>
                    </a:lnTo>
                    <a:lnTo>
                      <a:pt x="871" y="265"/>
                    </a:lnTo>
                    <a:lnTo>
                      <a:pt x="883" y="278"/>
                    </a:lnTo>
                    <a:lnTo>
                      <a:pt x="883" y="294"/>
                    </a:lnTo>
                    <a:lnTo>
                      <a:pt x="883" y="310"/>
                    </a:lnTo>
                    <a:lnTo>
                      <a:pt x="895" y="324"/>
                    </a:lnTo>
                    <a:lnTo>
                      <a:pt x="895" y="339"/>
                    </a:lnTo>
                    <a:lnTo>
                      <a:pt x="895" y="353"/>
                    </a:lnTo>
                    <a:lnTo>
                      <a:pt x="908" y="368"/>
                    </a:lnTo>
                    <a:lnTo>
                      <a:pt x="908" y="381"/>
                    </a:lnTo>
                    <a:lnTo>
                      <a:pt x="908" y="395"/>
                    </a:lnTo>
                    <a:lnTo>
                      <a:pt x="920" y="407"/>
                    </a:lnTo>
                    <a:lnTo>
                      <a:pt x="920" y="421"/>
                    </a:lnTo>
                    <a:lnTo>
                      <a:pt x="920" y="433"/>
                    </a:lnTo>
                    <a:lnTo>
                      <a:pt x="920" y="446"/>
                    </a:lnTo>
                    <a:lnTo>
                      <a:pt x="932" y="456"/>
                    </a:lnTo>
                    <a:lnTo>
                      <a:pt x="932" y="469"/>
                    </a:lnTo>
                    <a:lnTo>
                      <a:pt x="932" y="477"/>
                    </a:lnTo>
                    <a:lnTo>
                      <a:pt x="944" y="488"/>
                    </a:lnTo>
                    <a:lnTo>
                      <a:pt x="944" y="496"/>
                    </a:lnTo>
                    <a:lnTo>
                      <a:pt x="944" y="505"/>
                    </a:lnTo>
                    <a:lnTo>
                      <a:pt x="957" y="512"/>
                    </a:lnTo>
                    <a:lnTo>
                      <a:pt x="957" y="519"/>
                    </a:lnTo>
                    <a:lnTo>
                      <a:pt x="957" y="524"/>
                    </a:lnTo>
                    <a:lnTo>
                      <a:pt x="969" y="530"/>
                    </a:lnTo>
                    <a:lnTo>
                      <a:pt x="969" y="534"/>
                    </a:lnTo>
                    <a:lnTo>
                      <a:pt x="969" y="538"/>
                    </a:lnTo>
                    <a:lnTo>
                      <a:pt x="981" y="541"/>
                    </a:lnTo>
                    <a:lnTo>
                      <a:pt x="981" y="543"/>
                    </a:lnTo>
                    <a:lnTo>
                      <a:pt x="993" y="545"/>
                    </a:lnTo>
                    <a:lnTo>
                      <a:pt x="993" y="543"/>
                    </a:lnTo>
                    <a:lnTo>
                      <a:pt x="1006" y="541"/>
                    </a:lnTo>
                    <a:lnTo>
                      <a:pt x="1006" y="538"/>
                    </a:lnTo>
                    <a:lnTo>
                      <a:pt x="1006" y="534"/>
                    </a:lnTo>
                    <a:lnTo>
                      <a:pt x="1018" y="530"/>
                    </a:lnTo>
                    <a:lnTo>
                      <a:pt x="1018" y="524"/>
                    </a:lnTo>
                    <a:lnTo>
                      <a:pt x="1018" y="519"/>
                    </a:lnTo>
                    <a:lnTo>
                      <a:pt x="1030" y="512"/>
                    </a:lnTo>
                    <a:lnTo>
                      <a:pt x="1030" y="505"/>
                    </a:lnTo>
                    <a:lnTo>
                      <a:pt x="1030" y="496"/>
                    </a:lnTo>
                    <a:lnTo>
                      <a:pt x="1042" y="488"/>
                    </a:lnTo>
                    <a:lnTo>
                      <a:pt x="1042" y="477"/>
                    </a:lnTo>
                    <a:lnTo>
                      <a:pt x="1042" y="469"/>
                    </a:lnTo>
                    <a:lnTo>
                      <a:pt x="1055" y="456"/>
                    </a:lnTo>
                    <a:lnTo>
                      <a:pt x="1055" y="446"/>
                    </a:lnTo>
                    <a:lnTo>
                      <a:pt x="1055" y="433"/>
                    </a:lnTo>
                    <a:lnTo>
                      <a:pt x="1067" y="421"/>
                    </a:lnTo>
                    <a:lnTo>
                      <a:pt x="1067" y="407"/>
                    </a:lnTo>
                  </a:path>
                </a:pathLst>
              </a:custGeom>
              <a:noFill/>
              <a:ln w="12700" cap="rnd"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807" name="Freeform 62"/>
              <p:cNvSpPr>
                <a:spLocks/>
              </p:cNvSpPr>
              <p:nvPr/>
            </p:nvSpPr>
            <p:spPr bwMode="auto">
              <a:xfrm>
                <a:off x="1941330" y="3064938"/>
                <a:ext cx="297251" cy="560388"/>
              </a:xfrm>
              <a:custGeom>
                <a:avLst/>
                <a:gdLst>
                  <a:gd name="T0" fmla="*/ 357398299 w 959"/>
                  <a:gd name="T1" fmla="*/ 2147483646 h 546"/>
                  <a:gd name="T2" fmla="*/ 744483572 w 959"/>
                  <a:gd name="T3" fmla="*/ 2147483646 h 546"/>
                  <a:gd name="T4" fmla="*/ 1459183772 w 959"/>
                  <a:gd name="T5" fmla="*/ 2147483646 h 546"/>
                  <a:gd name="T6" fmla="*/ 1816582070 w 959"/>
                  <a:gd name="T7" fmla="*/ 2147483646 h 546"/>
                  <a:gd name="T8" fmla="*/ 2147483646 w 959"/>
                  <a:gd name="T9" fmla="*/ 2147483646 h 546"/>
                  <a:gd name="T10" fmla="*/ 2147483646 w 959"/>
                  <a:gd name="T11" fmla="*/ 2147483646 h 546"/>
                  <a:gd name="T12" fmla="*/ 2147483646 w 959"/>
                  <a:gd name="T13" fmla="*/ 2147483646 h 546"/>
                  <a:gd name="T14" fmla="*/ 2147483646 w 959"/>
                  <a:gd name="T15" fmla="*/ 2147483646 h 546"/>
                  <a:gd name="T16" fmla="*/ 2147483646 w 959"/>
                  <a:gd name="T17" fmla="*/ 2147483646 h 546"/>
                  <a:gd name="T18" fmla="*/ 2147483646 w 959"/>
                  <a:gd name="T19" fmla="*/ 2147483646 h 546"/>
                  <a:gd name="T20" fmla="*/ 2147483646 w 959"/>
                  <a:gd name="T21" fmla="*/ 2147483646 h 546"/>
                  <a:gd name="T22" fmla="*/ 2147483646 w 959"/>
                  <a:gd name="T23" fmla="*/ 2147483646 h 546"/>
                  <a:gd name="T24" fmla="*/ 2147483646 w 959"/>
                  <a:gd name="T25" fmla="*/ 2147483646 h 546"/>
                  <a:gd name="T26" fmla="*/ 2147483646 w 959"/>
                  <a:gd name="T27" fmla="*/ 2147483646 h 546"/>
                  <a:gd name="T28" fmla="*/ 2147483646 w 959"/>
                  <a:gd name="T29" fmla="*/ 2147483646 h 546"/>
                  <a:gd name="T30" fmla="*/ 2147483646 w 959"/>
                  <a:gd name="T31" fmla="*/ 2147483646 h 546"/>
                  <a:gd name="T32" fmla="*/ 2147483646 w 959"/>
                  <a:gd name="T33" fmla="*/ 2147483646 h 546"/>
                  <a:gd name="T34" fmla="*/ 2147483646 w 959"/>
                  <a:gd name="T35" fmla="*/ 2147483646 h 546"/>
                  <a:gd name="T36" fmla="*/ 2147483646 w 959"/>
                  <a:gd name="T37" fmla="*/ 2147483646 h 546"/>
                  <a:gd name="T38" fmla="*/ 2147483646 w 959"/>
                  <a:gd name="T39" fmla="*/ 2147483646 h 546"/>
                  <a:gd name="T40" fmla="*/ 2147483646 w 959"/>
                  <a:gd name="T41" fmla="*/ 2147483646 h 546"/>
                  <a:gd name="T42" fmla="*/ 2147483646 w 959"/>
                  <a:gd name="T43" fmla="*/ 2147483646 h 546"/>
                  <a:gd name="T44" fmla="*/ 2147483646 w 959"/>
                  <a:gd name="T45" fmla="*/ 2147483646 h 546"/>
                  <a:gd name="T46" fmla="*/ 2147483646 w 959"/>
                  <a:gd name="T47" fmla="*/ 2147483646 h 546"/>
                  <a:gd name="T48" fmla="*/ 2147483646 w 959"/>
                  <a:gd name="T49" fmla="*/ 2147483646 h 546"/>
                  <a:gd name="T50" fmla="*/ 2147483646 w 959"/>
                  <a:gd name="T51" fmla="*/ 2147483646 h 546"/>
                  <a:gd name="T52" fmla="*/ 2147483646 w 959"/>
                  <a:gd name="T53" fmla="*/ 2147483646 h 546"/>
                  <a:gd name="T54" fmla="*/ 2147483646 w 959"/>
                  <a:gd name="T55" fmla="*/ 2147483646 h 546"/>
                  <a:gd name="T56" fmla="*/ 2147483646 w 959"/>
                  <a:gd name="T57" fmla="*/ 2147483646 h 546"/>
                  <a:gd name="T58" fmla="*/ 2147483646 w 959"/>
                  <a:gd name="T59" fmla="*/ 2147483646 h 546"/>
                  <a:gd name="T60" fmla="*/ 2147483646 w 959"/>
                  <a:gd name="T61" fmla="*/ 2147483646 h 546"/>
                  <a:gd name="T62" fmla="*/ 2147483646 w 959"/>
                  <a:gd name="T63" fmla="*/ 2147483646 h 546"/>
                  <a:gd name="T64" fmla="*/ 2147483646 w 959"/>
                  <a:gd name="T65" fmla="*/ 2147483646 h 546"/>
                  <a:gd name="T66" fmla="*/ 2147483646 w 959"/>
                  <a:gd name="T67" fmla="*/ 2147483646 h 546"/>
                  <a:gd name="T68" fmla="*/ 2147483646 w 959"/>
                  <a:gd name="T69" fmla="*/ 2147483646 h 546"/>
                  <a:gd name="T70" fmla="*/ 2147483646 w 959"/>
                  <a:gd name="T71" fmla="*/ 2147483646 h 546"/>
                  <a:gd name="T72" fmla="*/ 2147483646 w 959"/>
                  <a:gd name="T73" fmla="*/ 0 h 546"/>
                  <a:gd name="T74" fmla="*/ 2147483646 w 959"/>
                  <a:gd name="T75" fmla="*/ 2147483646 h 546"/>
                  <a:gd name="T76" fmla="*/ 2147483646 w 959"/>
                  <a:gd name="T77" fmla="*/ 2147483646 h 546"/>
                  <a:gd name="T78" fmla="*/ 2147483646 w 959"/>
                  <a:gd name="T79" fmla="*/ 2147483646 h 546"/>
                  <a:gd name="T80" fmla="*/ 2147483646 w 959"/>
                  <a:gd name="T81" fmla="*/ 2147483646 h 546"/>
                  <a:gd name="T82" fmla="*/ 2147483646 w 959"/>
                  <a:gd name="T83" fmla="*/ 2147483646 h 546"/>
                  <a:gd name="T84" fmla="*/ 2147483646 w 959"/>
                  <a:gd name="T85" fmla="*/ 2147483646 h 546"/>
                  <a:gd name="T86" fmla="*/ 2147483646 w 959"/>
                  <a:gd name="T87" fmla="*/ 2147483646 h 546"/>
                  <a:gd name="T88" fmla="*/ 2147483646 w 959"/>
                  <a:gd name="T89" fmla="*/ 2147483646 h 546"/>
                  <a:gd name="T90" fmla="*/ 2147483646 w 959"/>
                  <a:gd name="T91" fmla="*/ 2147483646 h 546"/>
                  <a:gd name="T92" fmla="*/ 2147483646 w 959"/>
                  <a:gd name="T93" fmla="*/ 2147483646 h 546"/>
                  <a:gd name="T94" fmla="*/ 2147483646 w 959"/>
                  <a:gd name="T95" fmla="*/ 2147483646 h 546"/>
                  <a:gd name="T96" fmla="*/ 2147483646 w 959"/>
                  <a:gd name="T97" fmla="*/ 2147483646 h 546"/>
                  <a:gd name="T98" fmla="*/ 2147483646 w 959"/>
                  <a:gd name="T99" fmla="*/ 2147483646 h 546"/>
                  <a:gd name="T100" fmla="*/ 2147483646 w 959"/>
                  <a:gd name="T101" fmla="*/ 2147483646 h 546"/>
                  <a:gd name="T102" fmla="*/ 2147483646 w 959"/>
                  <a:gd name="T103" fmla="*/ 2147483646 h 546"/>
                  <a:gd name="T104" fmla="*/ 2147483646 w 959"/>
                  <a:gd name="T105" fmla="*/ 2147483646 h 546"/>
                  <a:gd name="T106" fmla="*/ 2147483646 w 959"/>
                  <a:gd name="T107" fmla="*/ 2147483646 h 546"/>
                  <a:gd name="T108" fmla="*/ 2147483646 w 959"/>
                  <a:gd name="T109" fmla="*/ 2147483646 h 546"/>
                  <a:gd name="T110" fmla="*/ 2147483646 w 959"/>
                  <a:gd name="T111" fmla="*/ 2147483646 h 546"/>
                  <a:gd name="T112" fmla="*/ 2147483646 w 959"/>
                  <a:gd name="T113" fmla="*/ 2147483646 h 5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59"/>
                  <a:gd name="T172" fmla="*/ 0 h 546"/>
                  <a:gd name="T173" fmla="*/ 959 w 959"/>
                  <a:gd name="T174" fmla="*/ 546 h 54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59" h="546">
                    <a:moveTo>
                      <a:pt x="0" y="407"/>
                    </a:moveTo>
                    <a:lnTo>
                      <a:pt x="0" y="395"/>
                    </a:lnTo>
                    <a:lnTo>
                      <a:pt x="12" y="381"/>
                    </a:lnTo>
                    <a:lnTo>
                      <a:pt x="12" y="368"/>
                    </a:lnTo>
                    <a:lnTo>
                      <a:pt x="12" y="353"/>
                    </a:lnTo>
                    <a:lnTo>
                      <a:pt x="25" y="339"/>
                    </a:lnTo>
                    <a:lnTo>
                      <a:pt x="25" y="324"/>
                    </a:lnTo>
                    <a:lnTo>
                      <a:pt x="25" y="310"/>
                    </a:lnTo>
                    <a:lnTo>
                      <a:pt x="37" y="294"/>
                    </a:lnTo>
                    <a:lnTo>
                      <a:pt x="37" y="278"/>
                    </a:lnTo>
                    <a:lnTo>
                      <a:pt x="37" y="265"/>
                    </a:lnTo>
                    <a:lnTo>
                      <a:pt x="49" y="249"/>
                    </a:lnTo>
                    <a:lnTo>
                      <a:pt x="49" y="233"/>
                    </a:lnTo>
                    <a:lnTo>
                      <a:pt x="49" y="219"/>
                    </a:lnTo>
                    <a:lnTo>
                      <a:pt x="61" y="206"/>
                    </a:lnTo>
                    <a:lnTo>
                      <a:pt x="61" y="190"/>
                    </a:lnTo>
                    <a:lnTo>
                      <a:pt x="61" y="176"/>
                    </a:lnTo>
                    <a:lnTo>
                      <a:pt x="74" y="162"/>
                    </a:lnTo>
                    <a:lnTo>
                      <a:pt x="74" y="148"/>
                    </a:lnTo>
                    <a:lnTo>
                      <a:pt x="74" y="136"/>
                    </a:lnTo>
                    <a:lnTo>
                      <a:pt x="86" y="122"/>
                    </a:lnTo>
                    <a:lnTo>
                      <a:pt x="86" y="109"/>
                    </a:lnTo>
                    <a:lnTo>
                      <a:pt x="86" y="97"/>
                    </a:lnTo>
                    <a:lnTo>
                      <a:pt x="98" y="87"/>
                    </a:lnTo>
                    <a:lnTo>
                      <a:pt x="98" y="76"/>
                    </a:lnTo>
                    <a:lnTo>
                      <a:pt x="98" y="66"/>
                    </a:lnTo>
                    <a:lnTo>
                      <a:pt x="111" y="57"/>
                    </a:lnTo>
                    <a:lnTo>
                      <a:pt x="111" y="47"/>
                    </a:lnTo>
                    <a:lnTo>
                      <a:pt x="111" y="40"/>
                    </a:lnTo>
                    <a:lnTo>
                      <a:pt x="123" y="31"/>
                    </a:lnTo>
                    <a:lnTo>
                      <a:pt x="123" y="26"/>
                    </a:lnTo>
                    <a:lnTo>
                      <a:pt x="123" y="19"/>
                    </a:lnTo>
                    <a:lnTo>
                      <a:pt x="135" y="14"/>
                    </a:lnTo>
                    <a:lnTo>
                      <a:pt x="135" y="10"/>
                    </a:lnTo>
                    <a:lnTo>
                      <a:pt x="135" y="7"/>
                    </a:lnTo>
                    <a:lnTo>
                      <a:pt x="147" y="3"/>
                    </a:lnTo>
                    <a:lnTo>
                      <a:pt x="147" y="2"/>
                    </a:lnTo>
                    <a:lnTo>
                      <a:pt x="160" y="0"/>
                    </a:lnTo>
                    <a:lnTo>
                      <a:pt x="160" y="2"/>
                    </a:lnTo>
                    <a:lnTo>
                      <a:pt x="172" y="3"/>
                    </a:lnTo>
                    <a:lnTo>
                      <a:pt x="172" y="7"/>
                    </a:lnTo>
                    <a:lnTo>
                      <a:pt x="172" y="10"/>
                    </a:lnTo>
                    <a:lnTo>
                      <a:pt x="184" y="15"/>
                    </a:lnTo>
                    <a:lnTo>
                      <a:pt x="184" y="21"/>
                    </a:lnTo>
                    <a:lnTo>
                      <a:pt x="184" y="26"/>
                    </a:lnTo>
                    <a:lnTo>
                      <a:pt x="197" y="33"/>
                    </a:lnTo>
                    <a:lnTo>
                      <a:pt x="197" y="41"/>
                    </a:lnTo>
                    <a:lnTo>
                      <a:pt x="197" y="50"/>
                    </a:lnTo>
                    <a:lnTo>
                      <a:pt x="209" y="59"/>
                    </a:lnTo>
                    <a:lnTo>
                      <a:pt x="209" y="68"/>
                    </a:lnTo>
                    <a:lnTo>
                      <a:pt x="209" y="78"/>
                    </a:lnTo>
                    <a:lnTo>
                      <a:pt x="221" y="89"/>
                    </a:lnTo>
                    <a:lnTo>
                      <a:pt x="221" y="101"/>
                    </a:lnTo>
                    <a:lnTo>
                      <a:pt x="221" y="113"/>
                    </a:lnTo>
                    <a:lnTo>
                      <a:pt x="233" y="125"/>
                    </a:lnTo>
                    <a:lnTo>
                      <a:pt x="233" y="138"/>
                    </a:lnTo>
                    <a:lnTo>
                      <a:pt x="233" y="151"/>
                    </a:lnTo>
                    <a:lnTo>
                      <a:pt x="246" y="165"/>
                    </a:lnTo>
                    <a:lnTo>
                      <a:pt x="246" y="180"/>
                    </a:lnTo>
                    <a:lnTo>
                      <a:pt x="246" y="193"/>
                    </a:lnTo>
                    <a:lnTo>
                      <a:pt x="258" y="207"/>
                    </a:lnTo>
                    <a:lnTo>
                      <a:pt x="258" y="223"/>
                    </a:lnTo>
                    <a:lnTo>
                      <a:pt x="258" y="237"/>
                    </a:lnTo>
                    <a:lnTo>
                      <a:pt x="258" y="252"/>
                    </a:lnTo>
                    <a:lnTo>
                      <a:pt x="270" y="268"/>
                    </a:lnTo>
                    <a:lnTo>
                      <a:pt x="270" y="282"/>
                    </a:lnTo>
                    <a:lnTo>
                      <a:pt x="270" y="297"/>
                    </a:lnTo>
                    <a:lnTo>
                      <a:pt x="282" y="312"/>
                    </a:lnTo>
                    <a:lnTo>
                      <a:pt x="282" y="327"/>
                    </a:lnTo>
                    <a:lnTo>
                      <a:pt x="282" y="341"/>
                    </a:lnTo>
                    <a:lnTo>
                      <a:pt x="295" y="357"/>
                    </a:lnTo>
                    <a:lnTo>
                      <a:pt x="295" y="371"/>
                    </a:lnTo>
                    <a:lnTo>
                      <a:pt x="295" y="385"/>
                    </a:lnTo>
                    <a:lnTo>
                      <a:pt x="307" y="399"/>
                    </a:lnTo>
                    <a:lnTo>
                      <a:pt x="307" y="411"/>
                    </a:lnTo>
                    <a:lnTo>
                      <a:pt x="307" y="423"/>
                    </a:lnTo>
                    <a:lnTo>
                      <a:pt x="319" y="435"/>
                    </a:lnTo>
                    <a:lnTo>
                      <a:pt x="319" y="447"/>
                    </a:lnTo>
                    <a:lnTo>
                      <a:pt x="319" y="459"/>
                    </a:lnTo>
                    <a:lnTo>
                      <a:pt x="332" y="470"/>
                    </a:lnTo>
                    <a:lnTo>
                      <a:pt x="332" y="481"/>
                    </a:lnTo>
                    <a:lnTo>
                      <a:pt x="332" y="489"/>
                    </a:lnTo>
                    <a:lnTo>
                      <a:pt x="344" y="498"/>
                    </a:lnTo>
                    <a:lnTo>
                      <a:pt x="344" y="507"/>
                    </a:lnTo>
                    <a:lnTo>
                      <a:pt x="344" y="514"/>
                    </a:lnTo>
                    <a:lnTo>
                      <a:pt x="356" y="521"/>
                    </a:lnTo>
                    <a:lnTo>
                      <a:pt x="356" y="526"/>
                    </a:lnTo>
                    <a:lnTo>
                      <a:pt x="356" y="531"/>
                    </a:lnTo>
                    <a:lnTo>
                      <a:pt x="368" y="537"/>
                    </a:lnTo>
                    <a:lnTo>
                      <a:pt x="368" y="540"/>
                    </a:lnTo>
                    <a:lnTo>
                      <a:pt x="368" y="541"/>
                    </a:lnTo>
                    <a:lnTo>
                      <a:pt x="381" y="543"/>
                    </a:lnTo>
                    <a:lnTo>
                      <a:pt x="393" y="545"/>
                    </a:lnTo>
                    <a:lnTo>
                      <a:pt x="393" y="543"/>
                    </a:lnTo>
                    <a:lnTo>
                      <a:pt x="393" y="541"/>
                    </a:lnTo>
                    <a:lnTo>
                      <a:pt x="405" y="538"/>
                    </a:lnTo>
                    <a:lnTo>
                      <a:pt x="405" y="534"/>
                    </a:lnTo>
                    <a:lnTo>
                      <a:pt x="405" y="530"/>
                    </a:lnTo>
                    <a:lnTo>
                      <a:pt x="418" y="524"/>
                    </a:lnTo>
                    <a:lnTo>
                      <a:pt x="418" y="517"/>
                    </a:lnTo>
                    <a:lnTo>
                      <a:pt x="418" y="510"/>
                    </a:lnTo>
                    <a:lnTo>
                      <a:pt x="430" y="503"/>
                    </a:lnTo>
                    <a:lnTo>
                      <a:pt x="430" y="495"/>
                    </a:lnTo>
                    <a:lnTo>
                      <a:pt x="430" y="486"/>
                    </a:lnTo>
                    <a:lnTo>
                      <a:pt x="442" y="475"/>
                    </a:lnTo>
                    <a:lnTo>
                      <a:pt x="442" y="465"/>
                    </a:lnTo>
                    <a:lnTo>
                      <a:pt x="442" y="455"/>
                    </a:lnTo>
                    <a:lnTo>
                      <a:pt x="454" y="442"/>
                    </a:lnTo>
                    <a:lnTo>
                      <a:pt x="454" y="430"/>
                    </a:lnTo>
                    <a:lnTo>
                      <a:pt x="454" y="418"/>
                    </a:lnTo>
                    <a:lnTo>
                      <a:pt x="467" y="406"/>
                    </a:lnTo>
                    <a:lnTo>
                      <a:pt x="467" y="391"/>
                    </a:lnTo>
                    <a:lnTo>
                      <a:pt x="467" y="378"/>
                    </a:lnTo>
                    <a:lnTo>
                      <a:pt x="479" y="364"/>
                    </a:lnTo>
                    <a:lnTo>
                      <a:pt x="479" y="350"/>
                    </a:lnTo>
                    <a:lnTo>
                      <a:pt x="479" y="336"/>
                    </a:lnTo>
                    <a:lnTo>
                      <a:pt x="491" y="320"/>
                    </a:lnTo>
                    <a:lnTo>
                      <a:pt x="491" y="306"/>
                    </a:lnTo>
                    <a:lnTo>
                      <a:pt x="491" y="291"/>
                    </a:lnTo>
                    <a:lnTo>
                      <a:pt x="504" y="275"/>
                    </a:lnTo>
                    <a:lnTo>
                      <a:pt x="504" y="261"/>
                    </a:lnTo>
                    <a:lnTo>
                      <a:pt x="504" y="245"/>
                    </a:lnTo>
                    <a:lnTo>
                      <a:pt x="516" y="232"/>
                    </a:lnTo>
                    <a:lnTo>
                      <a:pt x="516" y="216"/>
                    </a:lnTo>
                    <a:lnTo>
                      <a:pt x="516" y="202"/>
                    </a:lnTo>
                    <a:lnTo>
                      <a:pt x="528" y="186"/>
                    </a:lnTo>
                    <a:lnTo>
                      <a:pt x="528" y="172"/>
                    </a:lnTo>
                    <a:lnTo>
                      <a:pt x="528" y="158"/>
                    </a:lnTo>
                    <a:lnTo>
                      <a:pt x="540" y="146"/>
                    </a:lnTo>
                    <a:lnTo>
                      <a:pt x="540" y="132"/>
                    </a:lnTo>
                    <a:lnTo>
                      <a:pt x="540" y="120"/>
                    </a:lnTo>
                    <a:lnTo>
                      <a:pt x="553" y="108"/>
                    </a:lnTo>
                    <a:lnTo>
                      <a:pt x="553" y="96"/>
                    </a:lnTo>
                    <a:lnTo>
                      <a:pt x="553" y="85"/>
                    </a:lnTo>
                    <a:lnTo>
                      <a:pt x="565" y="73"/>
                    </a:lnTo>
                    <a:lnTo>
                      <a:pt x="565" y="64"/>
                    </a:lnTo>
                    <a:lnTo>
                      <a:pt x="565" y="54"/>
                    </a:lnTo>
                    <a:lnTo>
                      <a:pt x="577" y="45"/>
                    </a:lnTo>
                    <a:lnTo>
                      <a:pt x="577" y="38"/>
                    </a:lnTo>
                    <a:lnTo>
                      <a:pt x="577" y="31"/>
                    </a:lnTo>
                    <a:lnTo>
                      <a:pt x="590" y="24"/>
                    </a:lnTo>
                    <a:lnTo>
                      <a:pt x="590" y="18"/>
                    </a:lnTo>
                    <a:lnTo>
                      <a:pt x="590" y="14"/>
                    </a:lnTo>
                    <a:lnTo>
                      <a:pt x="602" y="8"/>
                    </a:lnTo>
                    <a:lnTo>
                      <a:pt x="602" y="5"/>
                    </a:lnTo>
                    <a:lnTo>
                      <a:pt x="602" y="3"/>
                    </a:lnTo>
                    <a:lnTo>
                      <a:pt x="614" y="2"/>
                    </a:lnTo>
                    <a:lnTo>
                      <a:pt x="626" y="0"/>
                    </a:lnTo>
                    <a:lnTo>
                      <a:pt x="626" y="2"/>
                    </a:lnTo>
                    <a:lnTo>
                      <a:pt x="626" y="5"/>
                    </a:lnTo>
                    <a:lnTo>
                      <a:pt x="639" y="7"/>
                    </a:lnTo>
                    <a:lnTo>
                      <a:pt x="639" y="12"/>
                    </a:lnTo>
                    <a:lnTo>
                      <a:pt x="639" y="15"/>
                    </a:lnTo>
                    <a:lnTo>
                      <a:pt x="651" y="22"/>
                    </a:lnTo>
                    <a:lnTo>
                      <a:pt x="651" y="28"/>
                    </a:lnTo>
                    <a:lnTo>
                      <a:pt x="651" y="35"/>
                    </a:lnTo>
                    <a:lnTo>
                      <a:pt x="663" y="44"/>
                    </a:lnTo>
                    <a:lnTo>
                      <a:pt x="663" y="52"/>
                    </a:lnTo>
                    <a:lnTo>
                      <a:pt x="663" y="61"/>
                    </a:lnTo>
                    <a:lnTo>
                      <a:pt x="663" y="71"/>
                    </a:lnTo>
                    <a:lnTo>
                      <a:pt x="676" y="82"/>
                    </a:lnTo>
                    <a:lnTo>
                      <a:pt x="676" y="92"/>
                    </a:lnTo>
                    <a:lnTo>
                      <a:pt x="676" y="103"/>
                    </a:lnTo>
                    <a:lnTo>
                      <a:pt x="688" y="115"/>
                    </a:lnTo>
                    <a:lnTo>
                      <a:pt x="688" y="129"/>
                    </a:lnTo>
                    <a:lnTo>
                      <a:pt x="688" y="141"/>
                    </a:lnTo>
                    <a:lnTo>
                      <a:pt x="700" y="155"/>
                    </a:lnTo>
                    <a:lnTo>
                      <a:pt x="700" y="169"/>
                    </a:lnTo>
                    <a:lnTo>
                      <a:pt x="700" y="183"/>
                    </a:lnTo>
                    <a:lnTo>
                      <a:pt x="712" y="197"/>
                    </a:lnTo>
                    <a:lnTo>
                      <a:pt x="712" y="211"/>
                    </a:lnTo>
                    <a:lnTo>
                      <a:pt x="712" y="226"/>
                    </a:lnTo>
                    <a:lnTo>
                      <a:pt x="725" y="240"/>
                    </a:lnTo>
                    <a:lnTo>
                      <a:pt x="725" y="256"/>
                    </a:lnTo>
                    <a:lnTo>
                      <a:pt x="725" y="271"/>
                    </a:lnTo>
                    <a:lnTo>
                      <a:pt x="737" y="286"/>
                    </a:lnTo>
                    <a:lnTo>
                      <a:pt x="737" y="301"/>
                    </a:lnTo>
                    <a:lnTo>
                      <a:pt x="737" y="315"/>
                    </a:lnTo>
                    <a:lnTo>
                      <a:pt x="749" y="331"/>
                    </a:lnTo>
                    <a:lnTo>
                      <a:pt x="749" y="345"/>
                    </a:lnTo>
                    <a:lnTo>
                      <a:pt x="749" y="360"/>
                    </a:lnTo>
                    <a:lnTo>
                      <a:pt x="761" y="374"/>
                    </a:lnTo>
                    <a:lnTo>
                      <a:pt x="761" y="388"/>
                    </a:lnTo>
                    <a:lnTo>
                      <a:pt x="761" y="401"/>
                    </a:lnTo>
                    <a:lnTo>
                      <a:pt x="774" y="414"/>
                    </a:lnTo>
                    <a:lnTo>
                      <a:pt x="774" y="427"/>
                    </a:lnTo>
                    <a:lnTo>
                      <a:pt x="774" y="439"/>
                    </a:lnTo>
                    <a:lnTo>
                      <a:pt x="786" y="451"/>
                    </a:lnTo>
                    <a:lnTo>
                      <a:pt x="786" y="462"/>
                    </a:lnTo>
                    <a:lnTo>
                      <a:pt x="786" y="472"/>
                    </a:lnTo>
                    <a:lnTo>
                      <a:pt x="798" y="482"/>
                    </a:lnTo>
                    <a:lnTo>
                      <a:pt x="798" y="491"/>
                    </a:lnTo>
                    <a:lnTo>
                      <a:pt x="798" y="500"/>
                    </a:lnTo>
                    <a:lnTo>
                      <a:pt x="811" y="508"/>
                    </a:lnTo>
                    <a:lnTo>
                      <a:pt x="811" y="515"/>
                    </a:lnTo>
                    <a:lnTo>
                      <a:pt x="811" y="522"/>
                    </a:lnTo>
                    <a:lnTo>
                      <a:pt x="823" y="527"/>
                    </a:lnTo>
                    <a:lnTo>
                      <a:pt x="823" y="533"/>
                    </a:lnTo>
                    <a:lnTo>
                      <a:pt x="823" y="537"/>
                    </a:lnTo>
                    <a:lnTo>
                      <a:pt x="835" y="540"/>
                    </a:lnTo>
                    <a:lnTo>
                      <a:pt x="835" y="541"/>
                    </a:lnTo>
                    <a:lnTo>
                      <a:pt x="835" y="543"/>
                    </a:lnTo>
                    <a:lnTo>
                      <a:pt x="847" y="545"/>
                    </a:lnTo>
                    <a:lnTo>
                      <a:pt x="860" y="543"/>
                    </a:lnTo>
                    <a:lnTo>
                      <a:pt x="860" y="540"/>
                    </a:lnTo>
                    <a:lnTo>
                      <a:pt x="860" y="537"/>
                    </a:lnTo>
                    <a:lnTo>
                      <a:pt x="872" y="533"/>
                    </a:lnTo>
                    <a:lnTo>
                      <a:pt x="872" y="527"/>
                    </a:lnTo>
                    <a:lnTo>
                      <a:pt x="872" y="522"/>
                    </a:lnTo>
                    <a:lnTo>
                      <a:pt x="884" y="515"/>
                    </a:lnTo>
                    <a:lnTo>
                      <a:pt x="884" y="508"/>
                    </a:lnTo>
                    <a:lnTo>
                      <a:pt x="884" y="501"/>
                    </a:lnTo>
                    <a:lnTo>
                      <a:pt x="897" y="493"/>
                    </a:lnTo>
                    <a:lnTo>
                      <a:pt x="897" y="482"/>
                    </a:lnTo>
                    <a:lnTo>
                      <a:pt x="897" y="474"/>
                    </a:lnTo>
                    <a:lnTo>
                      <a:pt x="909" y="463"/>
                    </a:lnTo>
                    <a:lnTo>
                      <a:pt x="909" y="451"/>
                    </a:lnTo>
                    <a:lnTo>
                      <a:pt x="909" y="440"/>
                    </a:lnTo>
                    <a:lnTo>
                      <a:pt x="921" y="428"/>
                    </a:lnTo>
                    <a:lnTo>
                      <a:pt x="921" y="416"/>
                    </a:lnTo>
                    <a:lnTo>
                      <a:pt x="921" y="402"/>
                    </a:lnTo>
                    <a:lnTo>
                      <a:pt x="933" y="388"/>
                    </a:lnTo>
                    <a:lnTo>
                      <a:pt x="933" y="376"/>
                    </a:lnTo>
                    <a:lnTo>
                      <a:pt x="933" y="360"/>
                    </a:lnTo>
                    <a:lnTo>
                      <a:pt x="946" y="346"/>
                    </a:lnTo>
                    <a:lnTo>
                      <a:pt x="946" y="333"/>
                    </a:lnTo>
                    <a:lnTo>
                      <a:pt x="946" y="317"/>
                    </a:lnTo>
                    <a:lnTo>
                      <a:pt x="958" y="303"/>
                    </a:lnTo>
                    <a:lnTo>
                      <a:pt x="958" y="287"/>
                    </a:lnTo>
                  </a:path>
                </a:pathLst>
              </a:custGeom>
              <a:noFill/>
              <a:ln w="12700" cap="rnd"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1775" name="Group 30"/>
            <p:cNvGrpSpPr>
              <a:grpSpLocks/>
            </p:cNvGrpSpPr>
            <p:nvPr/>
          </p:nvGrpSpPr>
          <p:grpSpPr bwMode="auto">
            <a:xfrm>
              <a:off x="4542631" y="2999896"/>
              <a:ext cx="1286330" cy="560388"/>
              <a:chOff x="952251" y="3064938"/>
              <a:chExt cx="1286330" cy="560388"/>
            </a:xfrm>
          </p:grpSpPr>
          <p:sp>
            <p:nvSpPr>
              <p:cNvPr id="31800" name="Freeform 55"/>
              <p:cNvSpPr>
                <a:spLocks/>
              </p:cNvSpPr>
              <p:nvPr/>
            </p:nvSpPr>
            <p:spPr bwMode="auto">
              <a:xfrm>
                <a:off x="952251" y="3064938"/>
                <a:ext cx="331036" cy="560388"/>
              </a:xfrm>
              <a:custGeom>
                <a:avLst/>
                <a:gdLst>
                  <a:gd name="T0" fmla="*/ 357397066 w 1068"/>
                  <a:gd name="T1" fmla="*/ 2147483646 h 546"/>
                  <a:gd name="T2" fmla="*/ 1101782035 w 1068"/>
                  <a:gd name="T3" fmla="*/ 2147483646 h 546"/>
                  <a:gd name="T4" fmla="*/ 1459178792 w 1068"/>
                  <a:gd name="T5" fmla="*/ 2147483646 h 546"/>
                  <a:gd name="T6" fmla="*/ 1816479771 w 1068"/>
                  <a:gd name="T7" fmla="*/ 2147483646 h 546"/>
                  <a:gd name="T8" fmla="*/ 2147483646 w 1068"/>
                  <a:gd name="T9" fmla="*/ 2147483646 h 546"/>
                  <a:gd name="T10" fmla="*/ 2147483646 w 1068"/>
                  <a:gd name="T11" fmla="*/ 2147483646 h 546"/>
                  <a:gd name="T12" fmla="*/ 2147483646 w 1068"/>
                  <a:gd name="T13" fmla="*/ 0 h 546"/>
                  <a:gd name="T14" fmla="*/ 2147483646 w 1068"/>
                  <a:gd name="T15" fmla="*/ 2147483646 h 546"/>
                  <a:gd name="T16" fmla="*/ 2147483646 w 1068"/>
                  <a:gd name="T17" fmla="*/ 2147483646 h 546"/>
                  <a:gd name="T18" fmla="*/ 2147483646 w 1068"/>
                  <a:gd name="T19" fmla="*/ 2147483646 h 546"/>
                  <a:gd name="T20" fmla="*/ 2147483646 w 1068"/>
                  <a:gd name="T21" fmla="*/ 2147483646 h 546"/>
                  <a:gd name="T22" fmla="*/ 2147483646 w 1068"/>
                  <a:gd name="T23" fmla="*/ 2147483646 h 546"/>
                  <a:gd name="T24" fmla="*/ 2147483646 w 1068"/>
                  <a:gd name="T25" fmla="*/ 2147483646 h 546"/>
                  <a:gd name="T26" fmla="*/ 2147483646 w 1068"/>
                  <a:gd name="T27" fmla="*/ 2147483646 h 546"/>
                  <a:gd name="T28" fmla="*/ 2147483646 w 1068"/>
                  <a:gd name="T29" fmla="*/ 2147483646 h 546"/>
                  <a:gd name="T30" fmla="*/ 2147483646 w 1068"/>
                  <a:gd name="T31" fmla="*/ 2147483646 h 546"/>
                  <a:gd name="T32" fmla="*/ 2147483646 w 1068"/>
                  <a:gd name="T33" fmla="*/ 2147483646 h 546"/>
                  <a:gd name="T34" fmla="*/ 2147483646 w 1068"/>
                  <a:gd name="T35" fmla="*/ 2147483646 h 546"/>
                  <a:gd name="T36" fmla="*/ 2147483646 w 1068"/>
                  <a:gd name="T37" fmla="*/ 2147483646 h 546"/>
                  <a:gd name="T38" fmla="*/ 2147483646 w 1068"/>
                  <a:gd name="T39" fmla="*/ 2147483646 h 546"/>
                  <a:gd name="T40" fmla="*/ 2147483646 w 1068"/>
                  <a:gd name="T41" fmla="*/ 2147483646 h 546"/>
                  <a:gd name="T42" fmla="*/ 2147483646 w 1068"/>
                  <a:gd name="T43" fmla="*/ 2147483646 h 546"/>
                  <a:gd name="T44" fmla="*/ 2147483646 w 1068"/>
                  <a:gd name="T45" fmla="*/ 2147483646 h 546"/>
                  <a:gd name="T46" fmla="*/ 2147483646 w 1068"/>
                  <a:gd name="T47" fmla="*/ 2147483646 h 546"/>
                  <a:gd name="T48" fmla="*/ 2147483646 w 1068"/>
                  <a:gd name="T49" fmla="*/ 2147483646 h 546"/>
                  <a:gd name="T50" fmla="*/ 2147483646 w 1068"/>
                  <a:gd name="T51" fmla="*/ 2147483646 h 546"/>
                  <a:gd name="T52" fmla="*/ 2147483646 w 1068"/>
                  <a:gd name="T53" fmla="*/ 2147483646 h 546"/>
                  <a:gd name="T54" fmla="*/ 2147483646 w 1068"/>
                  <a:gd name="T55" fmla="*/ 2147483646 h 546"/>
                  <a:gd name="T56" fmla="*/ 2147483646 w 1068"/>
                  <a:gd name="T57" fmla="*/ 2147483646 h 546"/>
                  <a:gd name="T58" fmla="*/ 2147483646 w 1068"/>
                  <a:gd name="T59" fmla="*/ 2147483646 h 546"/>
                  <a:gd name="T60" fmla="*/ 2147483646 w 1068"/>
                  <a:gd name="T61" fmla="*/ 2147483646 h 546"/>
                  <a:gd name="T62" fmla="*/ 2147483646 w 1068"/>
                  <a:gd name="T63" fmla="*/ 2147483646 h 546"/>
                  <a:gd name="T64" fmla="*/ 2147483646 w 1068"/>
                  <a:gd name="T65" fmla="*/ 2147483646 h 546"/>
                  <a:gd name="T66" fmla="*/ 2147483646 w 1068"/>
                  <a:gd name="T67" fmla="*/ 2147483646 h 546"/>
                  <a:gd name="T68" fmla="*/ 2147483646 w 1068"/>
                  <a:gd name="T69" fmla="*/ 2147483646 h 546"/>
                  <a:gd name="T70" fmla="*/ 2147483646 w 1068"/>
                  <a:gd name="T71" fmla="*/ 2147483646 h 546"/>
                  <a:gd name="T72" fmla="*/ 2147483646 w 1068"/>
                  <a:gd name="T73" fmla="*/ 2147483646 h 546"/>
                  <a:gd name="T74" fmla="*/ 2147483646 w 1068"/>
                  <a:gd name="T75" fmla="*/ 2147483646 h 546"/>
                  <a:gd name="T76" fmla="*/ 2147483646 w 1068"/>
                  <a:gd name="T77" fmla="*/ 2147483646 h 546"/>
                  <a:gd name="T78" fmla="*/ 2147483646 w 1068"/>
                  <a:gd name="T79" fmla="*/ 2147483646 h 546"/>
                  <a:gd name="T80" fmla="*/ 2147483646 w 1068"/>
                  <a:gd name="T81" fmla="*/ 2147483646 h 546"/>
                  <a:gd name="T82" fmla="*/ 2147483646 w 1068"/>
                  <a:gd name="T83" fmla="*/ 2147483646 h 546"/>
                  <a:gd name="T84" fmla="*/ 2147483646 w 1068"/>
                  <a:gd name="T85" fmla="*/ 2147483646 h 546"/>
                  <a:gd name="T86" fmla="*/ 2147483646 w 1068"/>
                  <a:gd name="T87" fmla="*/ 2147483646 h 546"/>
                  <a:gd name="T88" fmla="*/ 2147483646 w 1068"/>
                  <a:gd name="T89" fmla="*/ 2147483646 h 546"/>
                  <a:gd name="T90" fmla="*/ 2147483646 w 1068"/>
                  <a:gd name="T91" fmla="*/ 2147483646 h 546"/>
                  <a:gd name="T92" fmla="*/ 2147483646 w 1068"/>
                  <a:gd name="T93" fmla="*/ 2147483646 h 546"/>
                  <a:gd name="T94" fmla="*/ 2147483646 w 1068"/>
                  <a:gd name="T95" fmla="*/ 2147483646 h 546"/>
                  <a:gd name="T96" fmla="*/ 2147483646 w 1068"/>
                  <a:gd name="T97" fmla="*/ 2147483646 h 546"/>
                  <a:gd name="T98" fmla="*/ 2147483646 w 1068"/>
                  <a:gd name="T99" fmla="*/ 2147483646 h 546"/>
                  <a:gd name="T100" fmla="*/ 2147483646 w 1068"/>
                  <a:gd name="T101" fmla="*/ 2147483646 h 546"/>
                  <a:gd name="T102" fmla="*/ 2147483646 w 1068"/>
                  <a:gd name="T103" fmla="*/ 2147483646 h 546"/>
                  <a:gd name="T104" fmla="*/ 2147483646 w 1068"/>
                  <a:gd name="T105" fmla="*/ 2147483646 h 546"/>
                  <a:gd name="T106" fmla="*/ 2147483646 w 1068"/>
                  <a:gd name="T107" fmla="*/ 2147483646 h 546"/>
                  <a:gd name="T108" fmla="*/ 2147483646 w 1068"/>
                  <a:gd name="T109" fmla="*/ 2147483646 h 546"/>
                  <a:gd name="T110" fmla="*/ 2147483646 w 1068"/>
                  <a:gd name="T111" fmla="*/ 2147483646 h 546"/>
                  <a:gd name="T112" fmla="*/ 2147483646 w 1068"/>
                  <a:gd name="T113" fmla="*/ 2147483646 h 546"/>
                  <a:gd name="T114" fmla="*/ 2147483646 w 1068"/>
                  <a:gd name="T115" fmla="*/ 2147483646 h 546"/>
                  <a:gd name="T116" fmla="*/ 2147483646 w 1068"/>
                  <a:gd name="T117" fmla="*/ 2147483646 h 546"/>
                  <a:gd name="T118" fmla="*/ 2147483646 w 1068"/>
                  <a:gd name="T119" fmla="*/ 2147483646 h 546"/>
                  <a:gd name="T120" fmla="*/ 2147483646 w 1068"/>
                  <a:gd name="T121" fmla="*/ 2147483646 h 546"/>
                  <a:gd name="T122" fmla="*/ 2147483646 w 1068"/>
                  <a:gd name="T123" fmla="*/ 0 h 546"/>
                  <a:gd name="T124" fmla="*/ 2147483646 w 1068"/>
                  <a:gd name="T125" fmla="*/ 2147483646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68"/>
                  <a:gd name="T190" fmla="*/ 0 h 546"/>
                  <a:gd name="T191" fmla="*/ 1068 w 106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68" h="546">
                    <a:moveTo>
                      <a:pt x="0" y="274"/>
                    </a:moveTo>
                    <a:lnTo>
                      <a:pt x="12" y="258"/>
                    </a:lnTo>
                    <a:lnTo>
                      <a:pt x="12" y="242"/>
                    </a:lnTo>
                    <a:lnTo>
                      <a:pt x="12" y="228"/>
                    </a:lnTo>
                    <a:lnTo>
                      <a:pt x="25" y="212"/>
                    </a:lnTo>
                    <a:lnTo>
                      <a:pt x="25" y="199"/>
                    </a:lnTo>
                    <a:lnTo>
                      <a:pt x="25" y="184"/>
                    </a:lnTo>
                    <a:lnTo>
                      <a:pt x="37" y="169"/>
                    </a:lnTo>
                    <a:lnTo>
                      <a:pt x="37" y="157"/>
                    </a:lnTo>
                    <a:lnTo>
                      <a:pt x="37" y="143"/>
                    </a:lnTo>
                    <a:lnTo>
                      <a:pt x="49" y="129"/>
                    </a:lnTo>
                    <a:lnTo>
                      <a:pt x="49" y="116"/>
                    </a:lnTo>
                    <a:lnTo>
                      <a:pt x="49" y="105"/>
                    </a:lnTo>
                    <a:lnTo>
                      <a:pt x="61" y="94"/>
                    </a:lnTo>
                    <a:lnTo>
                      <a:pt x="61" y="82"/>
                    </a:lnTo>
                    <a:lnTo>
                      <a:pt x="61" y="71"/>
                    </a:lnTo>
                    <a:lnTo>
                      <a:pt x="74" y="63"/>
                    </a:lnTo>
                    <a:lnTo>
                      <a:pt x="74" y="52"/>
                    </a:lnTo>
                    <a:lnTo>
                      <a:pt x="74" y="44"/>
                    </a:lnTo>
                    <a:lnTo>
                      <a:pt x="86" y="37"/>
                    </a:lnTo>
                    <a:lnTo>
                      <a:pt x="86" y="30"/>
                    </a:lnTo>
                    <a:lnTo>
                      <a:pt x="86" y="22"/>
                    </a:lnTo>
                    <a:lnTo>
                      <a:pt x="98" y="18"/>
                    </a:lnTo>
                    <a:lnTo>
                      <a:pt x="98" y="12"/>
                    </a:lnTo>
                    <a:lnTo>
                      <a:pt x="98" y="8"/>
                    </a:lnTo>
                    <a:lnTo>
                      <a:pt x="110" y="5"/>
                    </a:lnTo>
                    <a:lnTo>
                      <a:pt x="110" y="2"/>
                    </a:lnTo>
                    <a:lnTo>
                      <a:pt x="123" y="0"/>
                    </a:lnTo>
                    <a:lnTo>
                      <a:pt x="123" y="2"/>
                    </a:lnTo>
                    <a:lnTo>
                      <a:pt x="135" y="3"/>
                    </a:lnTo>
                    <a:lnTo>
                      <a:pt x="135" y="5"/>
                    </a:lnTo>
                    <a:lnTo>
                      <a:pt x="135" y="8"/>
                    </a:lnTo>
                    <a:lnTo>
                      <a:pt x="147" y="12"/>
                    </a:lnTo>
                    <a:lnTo>
                      <a:pt x="147" y="18"/>
                    </a:lnTo>
                    <a:lnTo>
                      <a:pt x="147" y="22"/>
                    </a:lnTo>
                    <a:lnTo>
                      <a:pt x="159" y="30"/>
                    </a:lnTo>
                    <a:lnTo>
                      <a:pt x="159" y="37"/>
                    </a:lnTo>
                    <a:lnTo>
                      <a:pt x="159" y="45"/>
                    </a:lnTo>
                    <a:lnTo>
                      <a:pt x="172" y="54"/>
                    </a:lnTo>
                    <a:lnTo>
                      <a:pt x="172" y="63"/>
                    </a:lnTo>
                    <a:lnTo>
                      <a:pt x="172" y="73"/>
                    </a:lnTo>
                    <a:lnTo>
                      <a:pt x="184" y="83"/>
                    </a:lnTo>
                    <a:lnTo>
                      <a:pt x="184" y="94"/>
                    </a:lnTo>
                    <a:lnTo>
                      <a:pt x="184" y="106"/>
                    </a:lnTo>
                    <a:lnTo>
                      <a:pt x="196" y="118"/>
                    </a:lnTo>
                    <a:lnTo>
                      <a:pt x="196" y="131"/>
                    </a:lnTo>
                    <a:lnTo>
                      <a:pt x="196" y="144"/>
                    </a:lnTo>
                    <a:lnTo>
                      <a:pt x="208" y="157"/>
                    </a:lnTo>
                    <a:lnTo>
                      <a:pt x="208" y="171"/>
                    </a:lnTo>
                    <a:lnTo>
                      <a:pt x="208" y="184"/>
                    </a:lnTo>
                    <a:lnTo>
                      <a:pt x="208" y="200"/>
                    </a:lnTo>
                    <a:lnTo>
                      <a:pt x="221" y="214"/>
                    </a:lnTo>
                    <a:lnTo>
                      <a:pt x="221" y="230"/>
                    </a:lnTo>
                    <a:lnTo>
                      <a:pt x="221" y="244"/>
                    </a:lnTo>
                    <a:lnTo>
                      <a:pt x="233" y="259"/>
                    </a:lnTo>
                    <a:lnTo>
                      <a:pt x="233" y="274"/>
                    </a:lnTo>
                    <a:lnTo>
                      <a:pt x="233" y="289"/>
                    </a:lnTo>
                    <a:lnTo>
                      <a:pt x="245" y="305"/>
                    </a:lnTo>
                    <a:lnTo>
                      <a:pt x="245" y="319"/>
                    </a:lnTo>
                    <a:lnTo>
                      <a:pt x="245" y="334"/>
                    </a:lnTo>
                    <a:lnTo>
                      <a:pt x="258" y="348"/>
                    </a:lnTo>
                    <a:lnTo>
                      <a:pt x="258" y="362"/>
                    </a:lnTo>
                    <a:lnTo>
                      <a:pt x="258" y="376"/>
                    </a:lnTo>
                    <a:lnTo>
                      <a:pt x="270" y="390"/>
                    </a:lnTo>
                    <a:lnTo>
                      <a:pt x="270" y="404"/>
                    </a:lnTo>
                    <a:lnTo>
                      <a:pt x="270" y="416"/>
                    </a:lnTo>
                    <a:lnTo>
                      <a:pt x="282" y="430"/>
                    </a:lnTo>
                    <a:lnTo>
                      <a:pt x="282" y="442"/>
                    </a:lnTo>
                    <a:lnTo>
                      <a:pt x="282" y="453"/>
                    </a:lnTo>
                    <a:lnTo>
                      <a:pt x="294" y="463"/>
                    </a:lnTo>
                    <a:lnTo>
                      <a:pt x="294" y="474"/>
                    </a:lnTo>
                    <a:lnTo>
                      <a:pt x="294" y="484"/>
                    </a:lnTo>
                    <a:lnTo>
                      <a:pt x="307" y="493"/>
                    </a:lnTo>
                    <a:lnTo>
                      <a:pt x="307" y="501"/>
                    </a:lnTo>
                    <a:lnTo>
                      <a:pt x="307" y="510"/>
                    </a:lnTo>
                    <a:lnTo>
                      <a:pt x="319" y="517"/>
                    </a:lnTo>
                    <a:lnTo>
                      <a:pt x="319" y="522"/>
                    </a:lnTo>
                    <a:lnTo>
                      <a:pt x="319" y="530"/>
                    </a:lnTo>
                    <a:lnTo>
                      <a:pt x="331" y="533"/>
                    </a:lnTo>
                    <a:lnTo>
                      <a:pt x="331" y="538"/>
                    </a:lnTo>
                    <a:lnTo>
                      <a:pt x="331" y="540"/>
                    </a:lnTo>
                    <a:lnTo>
                      <a:pt x="343" y="543"/>
                    </a:lnTo>
                    <a:lnTo>
                      <a:pt x="356" y="545"/>
                    </a:lnTo>
                    <a:lnTo>
                      <a:pt x="356" y="543"/>
                    </a:lnTo>
                    <a:lnTo>
                      <a:pt x="356" y="541"/>
                    </a:lnTo>
                    <a:lnTo>
                      <a:pt x="368" y="540"/>
                    </a:lnTo>
                    <a:lnTo>
                      <a:pt x="368" y="537"/>
                    </a:lnTo>
                    <a:lnTo>
                      <a:pt x="368" y="531"/>
                    </a:lnTo>
                    <a:lnTo>
                      <a:pt x="380" y="527"/>
                    </a:lnTo>
                    <a:lnTo>
                      <a:pt x="380" y="521"/>
                    </a:lnTo>
                    <a:lnTo>
                      <a:pt x="380" y="514"/>
                    </a:lnTo>
                    <a:lnTo>
                      <a:pt x="392" y="507"/>
                    </a:lnTo>
                    <a:lnTo>
                      <a:pt x="392" y="500"/>
                    </a:lnTo>
                    <a:lnTo>
                      <a:pt x="392" y="491"/>
                    </a:lnTo>
                    <a:lnTo>
                      <a:pt x="405" y="481"/>
                    </a:lnTo>
                    <a:lnTo>
                      <a:pt x="405" y="472"/>
                    </a:lnTo>
                    <a:lnTo>
                      <a:pt x="405" y="459"/>
                    </a:lnTo>
                    <a:lnTo>
                      <a:pt x="417" y="449"/>
                    </a:lnTo>
                    <a:lnTo>
                      <a:pt x="417" y="437"/>
                    </a:lnTo>
                    <a:lnTo>
                      <a:pt x="417" y="425"/>
                    </a:lnTo>
                    <a:lnTo>
                      <a:pt x="429" y="413"/>
                    </a:lnTo>
                    <a:lnTo>
                      <a:pt x="429" y="399"/>
                    </a:lnTo>
                    <a:lnTo>
                      <a:pt x="429" y="387"/>
                    </a:lnTo>
                    <a:lnTo>
                      <a:pt x="442" y="372"/>
                    </a:lnTo>
                    <a:lnTo>
                      <a:pt x="442" y="359"/>
                    </a:lnTo>
                    <a:lnTo>
                      <a:pt x="442" y="343"/>
                    </a:lnTo>
                    <a:lnTo>
                      <a:pt x="454" y="329"/>
                    </a:lnTo>
                    <a:lnTo>
                      <a:pt x="454" y="313"/>
                    </a:lnTo>
                    <a:lnTo>
                      <a:pt x="454" y="300"/>
                    </a:lnTo>
                    <a:lnTo>
                      <a:pt x="466" y="284"/>
                    </a:lnTo>
                    <a:lnTo>
                      <a:pt x="466" y="270"/>
                    </a:lnTo>
                    <a:lnTo>
                      <a:pt x="466" y="254"/>
                    </a:lnTo>
                    <a:lnTo>
                      <a:pt x="478" y="239"/>
                    </a:lnTo>
                    <a:lnTo>
                      <a:pt x="478" y="225"/>
                    </a:lnTo>
                    <a:lnTo>
                      <a:pt x="478" y="209"/>
                    </a:lnTo>
                    <a:lnTo>
                      <a:pt x="491" y="195"/>
                    </a:lnTo>
                    <a:lnTo>
                      <a:pt x="491" y="181"/>
                    </a:lnTo>
                    <a:lnTo>
                      <a:pt x="491" y="167"/>
                    </a:lnTo>
                    <a:lnTo>
                      <a:pt x="503" y="153"/>
                    </a:lnTo>
                    <a:lnTo>
                      <a:pt x="503" y="139"/>
                    </a:lnTo>
                    <a:lnTo>
                      <a:pt x="503" y="127"/>
                    </a:lnTo>
                    <a:lnTo>
                      <a:pt x="515" y="115"/>
                    </a:lnTo>
                    <a:lnTo>
                      <a:pt x="515" y="103"/>
                    </a:lnTo>
                    <a:lnTo>
                      <a:pt x="515" y="90"/>
                    </a:lnTo>
                    <a:lnTo>
                      <a:pt x="527" y="80"/>
                    </a:lnTo>
                    <a:lnTo>
                      <a:pt x="527" y="70"/>
                    </a:lnTo>
                    <a:lnTo>
                      <a:pt x="527" y="59"/>
                    </a:lnTo>
                    <a:lnTo>
                      <a:pt x="540" y="50"/>
                    </a:lnTo>
                    <a:lnTo>
                      <a:pt x="540" y="41"/>
                    </a:lnTo>
                    <a:lnTo>
                      <a:pt x="540" y="35"/>
                    </a:lnTo>
                    <a:lnTo>
                      <a:pt x="552" y="28"/>
                    </a:lnTo>
                    <a:lnTo>
                      <a:pt x="552" y="21"/>
                    </a:lnTo>
                    <a:lnTo>
                      <a:pt x="552" y="15"/>
                    </a:lnTo>
                    <a:lnTo>
                      <a:pt x="564" y="10"/>
                    </a:lnTo>
                    <a:lnTo>
                      <a:pt x="564" y="7"/>
                    </a:lnTo>
                    <a:lnTo>
                      <a:pt x="564" y="3"/>
                    </a:lnTo>
                    <a:lnTo>
                      <a:pt x="576" y="2"/>
                    </a:lnTo>
                    <a:lnTo>
                      <a:pt x="589" y="0"/>
                    </a:lnTo>
                    <a:lnTo>
                      <a:pt x="589" y="2"/>
                    </a:lnTo>
                    <a:lnTo>
                      <a:pt x="589" y="3"/>
                    </a:lnTo>
                    <a:lnTo>
                      <a:pt x="601" y="5"/>
                    </a:lnTo>
                    <a:lnTo>
                      <a:pt x="601" y="8"/>
                    </a:lnTo>
                    <a:lnTo>
                      <a:pt x="601" y="14"/>
                    </a:lnTo>
                    <a:lnTo>
                      <a:pt x="613" y="19"/>
                    </a:lnTo>
                    <a:lnTo>
                      <a:pt x="613" y="24"/>
                    </a:lnTo>
                    <a:lnTo>
                      <a:pt x="613" y="31"/>
                    </a:lnTo>
                    <a:lnTo>
                      <a:pt x="613" y="38"/>
                    </a:lnTo>
                    <a:lnTo>
                      <a:pt x="625" y="47"/>
                    </a:lnTo>
                    <a:lnTo>
                      <a:pt x="625" y="56"/>
                    </a:lnTo>
                    <a:lnTo>
                      <a:pt x="625" y="64"/>
                    </a:lnTo>
                    <a:lnTo>
                      <a:pt x="638" y="75"/>
                    </a:lnTo>
                    <a:lnTo>
                      <a:pt x="638" y="85"/>
                    </a:lnTo>
                    <a:lnTo>
                      <a:pt x="638" y="97"/>
                    </a:lnTo>
                    <a:lnTo>
                      <a:pt x="650" y="109"/>
                    </a:lnTo>
                    <a:lnTo>
                      <a:pt x="650" y="122"/>
                    </a:lnTo>
                    <a:lnTo>
                      <a:pt x="650" y="134"/>
                    </a:lnTo>
                    <a:lnTo>
                      <a:pt x="662" y="146"/>
                    </a:lnTo>
                    <a:lnTo>
                      <a:pt x="662" y="160"/>
                    </a:lnTo>
                    <a:lnTo>
                      <a:pt x="662" y="174"/>
                    </a:lnTo>
                    <a:lnTo>
                      <a:pt x="675" y="188"/>
                    </a:lnTo>
                    <a:lnTo>
                      <a:pt x="675" y="203"/>
                    </a:lnTo>
                    <a:lnTo>
                      <a:pt x="675" y="218"/>
                    </a:lnTo>
                    <a:lnTo>
                      <a:pt x="687" y="233"/>
                    </a:lnTo>
                    <a:lnTo>
                      <a:pt x="687" y="247"/>
                    </a:lnTo>
                    <a:lnTo>
                      <a:pt x="687" y="263"/>
                    </a:lnTo>
                    <a:lnTo>
                      <a:pt x="699" y="277"/>
                    </a:lnTo>
                    <a:lnTo>
                      <a:pt x="699" y="293"/>
                    </a:lnTo>
                    <a:lnTo>
                      <a:pt x="699" y="308"/>
                    </a:lnTo>
                    <a:lnTo>
                      <a:pt x="711" y="322"/>
                    </a:lnTo>
                    <a:lnTo>
                      <a:pt x="711" y="338"/>
                    </a:lnTo>
                    <a:lnTo>
                      <a:pt x="711" y="352"/>
                    </a:lnTo>
                    <a:lnTo>
                      <a:pt x="724" y="365"/>
                    </a:lnTo>
                    <a:lnTo>
                      <a:pt x="724" y="380"/>
                    </a:lnTo>
                    <a:lnTo>
                      <a:pt x="724" y="394"/>
                    </a:lnTo>
                    <a:lnTo>
                      <a:pt x="736" y="407"/>
                    </a:lnTo>
                    <a:lnTo>
                      <a:pt x="736" y="420"/>
                    </a:lnTo>
                    <a:lnTo>
                      <a:pt x="736" y="432"/>
                    </a:lnTo>
                    <a:lnTo>
                      <a:pt x="748" y="444"/>
                    </a:lnTo>
                    <a:lnTo>
                      <a:pt x="748" y="456"/>
                    </a:lnTo>
                    <a:lnTo>
                      <a:pt x="748" y="466"/>
                    </a:lnTo>
                    <a:lnTo>
                      <a:pt x="760" y="477"/>
                    </a:lnTo>
                    <a:lnTo>
                      <a:pt x="760" y="486"/>
                    </a:lnTo>
                    <a:lnTo>
                      <a:pt x="760" y="495"/>
                    </a:lnTo>
                    <a:lnTo>
                      <a:pt x="773" y="503"/>
                    </a:lnTo>
                    <a:lnTo>
                      <a:pt x="773" y="512"/>
                    </a:lnTo>
                    <a:lnTo>
                      <a:pt x="773" y="519"/>
                    </a:lnTo>
                    <a:lnTo>
                      <a:pt x="785" y="524"/>
                    </a:lnTo>
                    <a:lnTo>
                      <a:pt x="785" y="530"/>
                    </a:lnTo>
                    <a:lnTo>
                      <a:pt x="785" y="534"/>
                    </a:lnTo>
                    <a:lnTo>
                      <a:pt x="797" y="538"/>
                    </a:lnTo>
                    <a:lnTo>
                      <a:pt x="797" y="541"/>
                    </a:lnTo>
                    <a:lnTo>
                      <a:pt x="797" y="543"/>
                    </a:lnTo>
                    <a:lnTo>
                      <a:pt x="809" y="545"/>
                    </a:lnTo>
                    <a:lnTo>
                      <a:pt x="822" y="543"/>
                    </a:lnTo>
                    <a:lnTo>
                      <a:pt x="822" y="541"/>
                    </a:lnTo>
                    <a:lnTo>
                      <a:pt x="822" y="538"/>
                    </a:lnTo>
                    <a:lnTo>
                      <a:pt x="834" y="534"/>
                    </a:lnTo>
                    <a:lnTo>
                      <a:pt x="834" y="531"/>
                    </a:lnTo>
                    <a:lnTo>
                      <a:pt x="834" y="526"/>
                    </a:lnTo>
                    <a:lnTo>
                      <a:pt x="846" y="519"/>
                    </a:lnTo>
                    <a:lnTo>
                      <a:pt x="846" y="514"/>
                    </a:lnTo>
                    <a:lnTo>
                      <a:pt x="846" y="505"/>
                    </a:lnTo>
                    <a:lnTo>
                      <a:pt x="859" y="498"/>
                    </a:lnTo>
                    <a:lnTo>
                      <a:pt x="859" y="488"/>
                    </a:lnTo>
                    <a:lnTo>
                      <a:pt x="859" y="479"/>
                    </a:lnTo>
                    <a:lnTo>
                      <a:pt x="871" y="469"/>
                    </a:lnTo>
                    <a:lnTo>
                      <a:pt x="871" y="458"/>
                    </a:lnTo>
                    <a:lnTo>
                      <a:pt x="871" y="447"/>
                    </a:lnTo>
                    <a:lnTo>
                      <a:pt x="883" y="435"/>
                    </a:lnTo>
                    <a:lnTo>
                      <a:pt x="883" y="423"/>
                    </a:lnTo>
                    <a:lnTo>
                      <a:pt x="883" y="409"/>
                    </a:lnTo>
                    <a:lnTo>
                      <a:pt x="895" y="397"/>
                    </a:lnTo>
                    <a:lnTo>
                      <a:pt x="895" y="383"/>
                    </a:lnTo>
                    <a:lnTo>
                      <a:pt x="895" y="369"/>
                    </a:lnTo>
                    <a:lnTo>
                      <a:pt x="908" y="355"/>
                    </a:lnTo>
                    <a:lnTo>
                      <a:pt x="908" y="339"/>
                    </a:lnTo>
                    <a:lnTo>
                      <a:pt x="908" y="326"/>
                    </a:lnTo>
                    <a:lnTo>
                      <a:pt x="920" y="312"/>
                    </a:lnTo>
                    <a:lnTo>
                      <a:pt x="920" y="296"/>
                    </a:lnTo>
                    <a:lnTo>
                      <a:pt x="920" y="280"/>
                    </a:lnTo>
                    <a:lnTo>
                      <a:pt x="932" y="266"/>
                    </a:lnTo>
                    <a:lnTo>
                      <a:pt x="932" y="251"/>
                    </a:lnTo>
                    <a:lnTo>
                      <a:pt x="932" y="235"/>
                    </a:lnTo>
                    <a:lnTo>
                      <a:pt x="944" y="221"/>
                    </a:lnTo>
                    <a:lnTo>
                      <a:pt x="944" y="206"/>
                    </a:lnTo>
                    <a:lnTo>
                      <a:pt x="944" y="191"/>
                    </a:lnTo>
                    <a:lnTo>
                      <a:pt x="957" y="177"/>
                    </a:lnTo>
                    <a:lnTo>
                      <a:pt x="957" y="164"/>
                    </a:lnTo>
                    <a:lnTo>
                      <a:pt x="957" y="150"/>
                    </a:lnTo>
                    <a:lnTo>
                      <a:pt x="969" y="138"/>
                    </a:lnTo>
                    <a:lnTo>
                      <a:pt x="969" y="124"/>
                    </a:lnTo>
                    <a:lnTo>
                      <a:pt x="969" y="112"/>
                    </a:lnTo>
                    <a:lnTo>
                      <a:pt x="981" y="99"/>
                    </a:lnTo>
                    <a:lnTo>
                      <a:pt x="981" y="89"/>
                    </a:lnTo>
                    <a:lnTo>
                      <a:pt x="981" y="76"/>
                    </a:lnTo>
                    <a:lnTo>
                      <a:pt x="993" y="68"/>
                    </a:lnTo>
                    <a:lnTo>
                      <a:pt x="993" y="57"/>
                    </a:lnTo>
                    <a:lnTo>
                      <a:pt x="993" y="49"/>
                    </a:lnTo>
                    <a:lnTo>
                      <a:pt x="1006" y="40"/>
                    </a:lnTo>
                    <a:lnTo>
                      <a:pt x="1006" y="33"/>
                    </a:lnTo>
                    <a:lnTo>
                      <a:pt x="1006" y="26"/>
                    </a:lnTo>
                    <a:lnTo>
                      <a:pt x="1018" y="21"/>
                    </a:lnTo>
                    <a:lnTo>
                      <a:pt x="1018" y="15"/>
                    </a:lnTo>
                    <a:lnTo>
                      <a:pt x="1018" y="10"/>
                    </a:lnTo>
                    <a:lnTo>
                      <a:pt x="1018" y="7"/>
                    </a:lnTo>
                    <a:lnTo>
                      <a:pt x="1030" y="3"/>
                    </a:lnTo>
                    <a:lnTo>
                      <a:pt x="1030" y="2"/>
                    </a:lnTo>
                    <a:lnTo>
                      <a:pt x="1042" y="0"/>
                    </a:lnTo>
                    <a:lnTo>
                      <a:pt x="1042" y="2"/>
                    </a:lnTo>
                    <a:lnTo>
                      <a:pt x="1055" y="3"/>
                    </a:lnTo>
                    <a:lnTo>
                      <a:pt x="1055" y="7"/>
                    </a:lnTo>
                    <a:lnTo>
                      <a:pt x="1055" y="10"/>
                    </a:lnTo>
                    <a:lnTo>
                      <a:pt x="1067" y="15"/>
                    </a:lnTo>
                    <a:lnTo>
                      <a:pt x="1067" y="21"/>
                    </a:lnTo>
                  </a:path>
                </a:pathLst>
              </a:custGeom>
              <a:noFill/>
              <a:ln w="12700" cap="rnd"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801" name="Freeform 56"/>
              <p:cNvSpPr>
                <a:spLocks/>
              </p:cNvSpPr>
              <p:nvPr/>
            </p:nvSpPr>
            <p:spPr bwMode="auto">
              <a:xfrm>
                <a:off x="1282977" y="3064938"/>
                <a:ext cx="327937" cy="560388"/>
              </a:xfrm>
              <a:custGeom>
                <a:avLst/>
                <a:gdLst>
                  <a:gd name="T0" fmla="*/ 357398327 w 1058"/>
                  <a:gd name="T1" fmla="*/ 2147483646 h 546"/>
                  <a:gd name="T2" fmla="*/ 744483631 w 1058"/>
                  <a:gd name="T3" fmla="*/ 2147483646 h 546"/>
                  <a:gd name="T4" fmla="*/ 1459184198 w 1058"/>
                  <a:gd name="T5" fmla="*/ 2147483646 h 546"/>
                  <a:gd name="T6" fmla="*/ 1816582525 w 1058"/>
                  <a:gd name="T7" fmla="*/ 2147483646 h 546"/>
                  <a:gd name="T8" fmla="*/ 2147483646 w 1058"/>
                  <a:gd name="T9" fmla="*/ 2147483646 h 546"/>
                  <a:gd name="T10" fmla="*/ 2147483646 w 1058"/>
                  <a:gd name="T11" fmla="*/ 2147483646 h 546"/>
                  <a:gd name="T12" fmla="*/ 2147483646 w 1058"/>
                  <a:gd name="T13" fmla="*/ 2147483646 h 546"/>
                  <a:gd name="T14" fmla="*/ 2147483646 w 1058"/>
                  <a:gd name="T15" fmla="*/ 2147483646 h 546"/>
                  <a:gd name="T16" fmla="*/ 2147483646 w 1058"/>
                  <a:gd name="T17" fmla="*/ 2147483646 h 546"/>
                  <a:gd name="T18" fmla="*/ 2147483646 w 1058"/>
                  <a:gd name="T19" fmla="*/ 2147483646 h 546"/>
                  <a:gd name="T20" fmla="*/ 2147483646 w 1058"/>
                  <a:gd name="T21" fmla="*/ 2147483646 h 546"/>
                  <a:gd name="T22" fmla="*/ 2147483646 w 1058"/>
                  <a:gd name="T23" fmla="*/ 2147483646 h 546"/>
                  <a:gd name="T24" fmla="*/ 2147483646 w 1058"/>
                  <a:gd name="T25" fmla="*/ 2147483646 h 546"/>
                  <a:gd name="T26" fmla="*/ 2147483646 w 1058"/>
                  <a:gd name="T27" fmla="*/ 2147483646 h 546"/>
                  <a:gd name="T28" fmla="*/ 2147483646 w 1058"/>
                  <a:gd name="T29" fmla="*/ 2147483646 h 546"/>
                  <a:gd name="T30" fmla="*/ 2147483646 w 1058"/>
                  <a:gd name="T31" fmla="*/ 2147483646 h 546"/>
                  <a:gd name="T32" fmla="*/ 2147483646 w 1058"/>
                  <a:gd name="T33" fmla="*/ 2147483646 h 546"/>
                  <a:gd name="T34" fmla="*/ 2147483646 w 1058"/>
                  <a:gd name="T35" fmla="*/ 2147483646 h 546"/>
                  <a:gd name="T36" fmla="*/ 2147483646 w 1058"/>
                  <a:gd name="T37" fmla="*/ 2147483646 h 546"/>
                  <a:gd name="T38" fmla="*/ 2147483646 w 1058"/>
                  <a:gd name="T39" fmla="*/ 2147483646 h 546"/>
                  <a:gd name="T40" fmla="*/ 2147483646 w 1058"/>
                  <a:gd name="T41" fmla="*/ 2147483646 h 546"/>
                  <a:gd name="T42" fmla="*/ 2147483646 w 1058"/>
                  <a:gd name="T43" fmla="*/ 2147483646 h 546"/>
                  <a:gd name="T44" fmla="*/ 2147483646 w 1058"/>
                  <a:gd name="T45" fmla="*/ 2147483646 h 546"/>
                  <a:gd name="T46" fmla="*/ 2147483646 w 1058"/>
                  <a:gd name="T47" fmla="*/ 2147483646 h 546"/>
                  <a:gd name="T48" fmla="*/ 2147483646 w 1058"/>
                  <a:gd name="T49" fmla="*/ 2147483646 h 546"/>
                  <a:gd name="T50" fmla="*/ 2147483646 w 1058"/>
                  <a:gd name="T51" fmla="*/ 2147483646 h 546"/>
                  <a:gd name="T52" fmla="*/ 2147483646 w 1058"/>
                  <a:gd name="T53" fmla="*/ 2147483646 h 546"/>
                  <a:gd name="T54" fmla="*/ 2147483646 w 1058"/>
                  <a:gd name="T55" fmla="*/ 2147483646 h 546"/>
                  <a:gd name="T56" fmla="*/ 2147483646 w 1058"/>
                  <a:gd name="T57" fmla="*/ 2147483646 h 546"/>
                  <a:gd name="T58" fmla="*/ 2147483646 w 1058"/>
                  <a:gd name="T59" fmla="*/ 2147483646 h 546"/>
                  <a:gd name="T60" fmla="*/ 2147483646 w 1058"/>
                  <a:gd name="T61" fmla="*/ 2147483646 h 546"/>
                  <a:gd name="T62" fmla="*/ 2147483646 w 1058"/>
                  <a:gd name="T63" fmla="*/ 2147483646 h 546"/>
                  <a:gd name="T64" fmla="*/ 2147483646 w 1058"/>
                  <a:gd name="T65" fmla="*/ 2147483646 h 546"/>
                  <a:gd name="T66" fmla="*/ 2147483646 w 1058"/>
                  <a:gd name="T67" fmla="*/ 2147483646 h 546"/>
                  <a:gd name="T68" fmla="*/ 2147483646 w 1058"/>
                  <a:gd name="T69" fmla="*/ 2147483646 h 546"/>
                  <a:gd name="T70" fmla="*/ 2147483646 w 1058"/>
                  <a:gd name="T71" fmla="*/ 2147483646 h 546"/>
                  <a:gd name="T72" fmla="*/ 2147483646 w 1058"/>
                  <a:gd name="T73" fmla="*/ 2147483646 h 546"/>
                  <a:gd name="T74" fmla="*/ 2147483646 w 1058"/>
                  <a:gd name="T75" fmla="*/ 2147483646 h 546"/>
                  <a:gd name="T76" fmla="*/ 2147483646 w 1058"/>
                  <a:gd name="T77" fmla="*/ 2147483646 h 546"/>
                  <a:gd name="T78" fmla="*/ 2147483646 w 1058"/>
                  <a:gd name="T79" fmla="*/ 2147483646 h 546"/>
                  <a:gd name="T80" fmla="*/ 2147483646 w 1058"/>
                  <a:gd name="T81" fmla="*/ 2147483646 h 546"/>
                  <a:gd name="T82" fmla="*/ 2147483646 w 1058"/>
                  <a:gd name="T83" fmla="*/ 2147483646 h 546"/>
                  <a:gd name="T84" fmla="*/ 2147483646 w 1058"/>
                  <a:gd name="T85" fmla="*/ 2147483646 h 546"/>
                  <a:gd name="T86" fmla="*/ 2147483646 w 1058"/>
                  <a:gd name="T87" fmla="*/ 2147483646 h 546"/>
                  <a:gd name="T88" fmla="*/ 2147483646 w 1058"/>
                  <a:gd name="T89" fmla="*/ 2147483646 h 546"/>
                  <a:gd name="T90" fmla="*/ 2147483646 w 1058"/>
                  <a:gd name="T91" fmla="*/ 2147483646 h 546"/>
                  <a:gd name="T92" fmla="*/ 2147483646 w 1058"/>
                  <a:gd name="T93" fmla="*/ 2147483646 h 546"/>
                  <a:gd name="T94" fmla="*/ 2147483646 w 1058"/>
                  <a:gd name="T95" fmla="*/ 2147483646 h 546"/>
                  <a:gd name="T96" fmla="*/ 2147483646 w 1058"/>
                  <a:gd name="T97" fmla="*/ 2147483646 h 546"/>
                  <a:gd name="T98" fmla="*/ 2147483646 w 1058"/>
                  <a:gd name="T99" fmla="*/ 2147483646 h 546"/>
                  <a:gd name="T100" fmla="*/ 2147483646 w 1058"/>
                  <a:gd name="T101" fmla="*/ 2147483646 h 546"/>
                  <a:gd name="T102" fmla="*/ 2147483646 w 1058"/>
                  <a:gd name="T103" fmla="*/ 2147483646 h 546"/>
                  <a:gd name="T104" fmla="*/ 2147483646 w 1058"/>
                  <a:gd name="T105" fmla="*/ 2147483646 h 546"/>
                  <a:gd name="T106" fmla="*/ 2147483646 w 1058"/>
                  <a:gd name="T107" fmla="*/ 2147483646 h 546"/>
                  <a:gd name="T108" fmla="*/ 2147483646 w 1058"/>
                  <a:gd name="T109" fmla="*/ 2147483646 h 546"/>
                  <a:gd name="T110" fmla="*/ 2147483646 w 1058"/>
                  <a:gd name="T111" fmla="*/ 2147483646 h 546"/>
                  <a:gd name="T112" fmla="*/ 2147483646 w 1058"/>
                  <a:gd name="T113" fmla="*/ 2147483646 h 546"/>
                  <a:gd name="T114" fmla="*/ 2147483646 w 1058"/>
                  <a:gd name="T115" fmla="*/ 2147483646 h 546"/>
                  <a:gd name="T116" fmla="*/ 2147483646 w 1058"/>
                  <a:gd name="T117" fmla="*/ 2147483646 h 546"/>
                  <a:gd name="T118" fmla="*/ 2147483646 w 1058"/>
                  <a:gd name="T119" fmla="*/ 2147483646 h 546"/>
                  <a:gd name="T120" fmla="*/ 2147483646 w 1058"/>
                  <a:gd name="T121" fmla="*/ 2147483646 h 546"/>
                  <a:gd name="T122" fmla="*/ 2147483646 w 1058"/>
                  <a:gd name="T123" fmla="*/ 2147483646 h 546"/>
                  <a:gd name="T124" fmla="*/ 2147483646 w 1058"/>
                  <a:gd name="T125" fmla="*/ 2147483646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58"/>
                  <a:gd name="T190" fmla="*/ 0 h 546"/>
                  <a:gd name="T191" fmla="*/ 1058 w 105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58" h="546">
                    <a:moveTo>
                      <a:pt x="0" y="21"/>
                    </a:moveTo>
                    <a:lnTo>
                      <a:pt x="0" y="26"/>
                    </a:lnTo>
                    <a:lnTo>
                      <a:pt x="12" y="33"/>
                    </a:lnTo>
                    <a:lnTo>
                      <a:pt x="12" y="40"/>
                    </a:lnTo>
                    <a:lnTo>
                      <a:pt x="12" y="49"/>
                    </a:lnTo>
                    <a:lnTo>
                      <a:pt x="25" y="57"/>
                    </a:lnTo>
                    <a:lnTo>
                      <a:pt x="25" y="68"/>
                    </a:lnTo>
                    <a:lnTo>
                      <a:pt x="25" y="76"/>
                    </a:lnTo>
                    <a:lnTo>
                      <a:pt x="37" y="89"/>
                    </a:lnTo>
                    <a:lnTo>
                      <a:pt x="37" y="99"/>
                    </a:lnTo>
                    <a:lnTo>
                      <a:pt x="37" y="112"/>
                    </a:lnTo>
                    <a:lnTo>
                      <a:pt x="49" y="124"/>
                    </a:lnTo>
                    <a:lnTo>
                      <a:pt x="49" y="138"/>
                    </a:lnTo>
                    <a:lnTo>
                      <a:pt x="49" y="150"/>
                    </a:lnTo>
                    <a:lnTo>
                      <a:pt x="61" y="164"/>
                    </a:lnTo>
                    <a:lnTo>
                      <a:pt x="61" y="177"/>
                    </a:lnTo>
                    <a:lnTo>
                      <a:pt x="61" y="191"/>
                    </a:lnTo>
                    <a:lnTo>
                      <a:pt x="74" y="206"/>
                    </a:lnTo>
                    <a:lnTo>
                      <a:pt x="74" y="221"/>
                    </a:lnTo>
                    <a:lnTo>
                      <a:pt x="74" y="235"/>
                    </a:lnTo>
                    <a:lnTo>
                      <a:pt x="86" y="251"/>
                    </a:lnTo>
                    <a:lnTo>
                      <a:pt x="86" y="266"/>
                    </a:lnTo>
                    <a:lnTo>
                      <a:pt x="86" y="280"/>
                    </a:lnTo>
                    <a:lnTo>
                      <a:pt x="98" y="296"/>
                    </a:lnTo>
                    <a:lnTo>
                      <a:pt x="98" y="312"/>
                    </a:lnTo>
                    <a:lnTo>
                      <a:pt x="98" y="326"/>
                    </a:lnTo>
                    <a:lnTo>
                      <a:pt x="111" y="339"/>
                    </a:lnTo>
                    <a:lnTo>
                      <a:pt x="111" y="355"/>
                    </a:lnTo>
                    <a:lnTo>
                      <a:pt x="111" y="369"/>
                    </a:lnTo>
                    <a:lnTo>
                      <a:pt x="123" y="383"/>
                    </a:lnTo>
                    <a:lnTo>
                      <a:pt x="123" y="397"/>
                    </a:lnTo>
                    <a:lnTo>
                      <a:pt x="123" y="409"/>
                    </a:lnTo>
                    <a:lnTo>
                      <a:pt x="135" y="423"/>
                    </a:lnTo>
                    <a:lnTo>
                      <a:pt x="135" y="435"/>
                    </a:lnTo>
                    <a:lnTo>
                      <a:pt x="135" y="447"/>
                    </a:lnTo>
                    <a:lnTo>
                      <a:pt x="147" y="458"/>
                    </a:lnTo>
                    <a:lnTo>
                      <a:pt x="147" y="469"/>
                    </a:lnTo>
                    <a:lnTo>
                      <a:pt x="147" y="479"/>
                    </a:lnTo>
                    <a:lnTo>
                      <a:pt x="160" y="488"/>
                    </a:lnTo>
                    <a:lnTo>
                      <a:pt x="160" y="498"/>
                    </a:lnTo>
                    <a:lnTo>
                      <a:pt x="160" y="505"/>
                    </a:lnTo>
                    <a:lnTo>
                      <a:pt x="172" y="514"/>
                    </a:lnTo>
                    <a:lnTo>
                      <a:pt x="172" y="519"/>
                    </a:lnTo>
                    <a:lnTo>
                      <a:pt x="172" y="526"/>
                    </a:lnTo>
                    <a:lnTo>
                      <a:pt x="184" y="531"/>
                    </a:lnTo>
                    <a:lnTo>
                      <a:pt x="184" y="534"/>
                    </a:lnTo>
                    <a:lnTo>
                      <a:pt x="184" y="538"/>
                    </a:lnTo>
                    <a:lnTo>
                      <a:pt x="197" y="541"/>
                    </a:lnTo>
                    <a:lnTo>
                      <a:pt x="197" y="543"/>
                    </a:lnTo>
                    <a:lnTo>
                      <a:pt x="209" y="545"/>
                    </a:lnTo>
                    <a:lnTo>
                      <a:pt x="209" y="543"/>
                    </a:lnTo>
                    <a:lnTo>
                      <a:pt x="221" y="541"/>
                    </a:lnTo>
                    <a:lnTo>
                      <a:pt x="221" y="538"/>
                    </a:lnTo>
                    <a:lnTo>
                      <a:pt x="221" y="534"/>
                    </a:lnTo>
                    <a:lnTo>
                      <a:pt x="234" y="530"/>
                    </a:lnTo>
                    <a:lnTo>
                      <a:pt x="234" y="524"/>
                    </a:lnTo>
                    <a:lnTo>
                      <a:pt x="234" y="519"/>
                    </a:lnTo>
                    <a:lnTo>
                      <a:pt x="246" y="512"/>
                    </a:lnTo>
                    <a:lnTo>
                      <a:pt x="246" y="503"/>
                    </a:lnTo>
                    <a:lnTo>
                      <a:pt x="246" y="495"/>
                    </a:lnTo>
                    <a:lnTo>
                      <a:pt x="258" y="486"/>
                    </a:lnTo>
                    <a:lnTo>
                      <a:pt x="258" y="477"/>
                    </a:lnTo>
                    <a:lnTo>
                      <a:pt x="258" y="466"/>
                    </a:lnTo>
                    <a:lnTo>
                      <a:pt x="270" y="456"/>
                    </a:lnTo>
                    <a:lnTo>
                      <a:pt x="270" y="444"/>
                    </a:lnTo>
                    <a:lnTo>
                      <a:pt x="270" y="432"/>
                    </a:lnTo>
                    <a:lnTo>
                      <a:pt x="283" y="420"/>
                    </a:lnTo>
                    <a:lnTo>
                      <a:pt x="283" y="407"/>
                    </a:lnTo>
                    <a:lnTo>
                      <a:pt x="283" y="394"/>
                    </a:lnTo>
                    <a:lnTo>
                      <a:pt x="295" y="380"/>
                    </a:lnTo>
                    <a:lnTo>
                      <a:pt x="295" y="365"/>
                    </a:lnTo>
                    <a:lnTo>
                      <a:pt x="295" y="352"/>
                    </a:lnTo>
                    <a:lnTo>
                      <a:pt x="307" y="338"/>
                    </a:lnTo>
                    <a:lnTo>
                      <a:pt x="307" y="322"/>
                    </a:lnTo>
                    <a:lnTo>
                      <a:pt x="307" y="308"/>
                    </a:lnTo>
                    <a:lnTo>
                      <a:pt x="320" y="293"/>
                    </a:lnTo>
                    <a:lnTo>
                      <a:pt x="320" y="277"/>
                    </a:lnTo>
                    <a:lnTo>
                      <a:pt x="320" y="263"/>
                    </a:lnTo>
                    <a:lnTo>
                      <a:pt x="332" y="247"/>
                    </a:lnTo>
                    <a:lnTo>
                      <a:pt x="332" y="233"/>
                    </a:lnTo>
                    <a:lnTo>
                      <a:pt x="332" y="218"/>
                    </a:lnTo>
                    <a:lnTo>
                      <a:pt x="344" y="203"/>
                    </a:lnTo>
                    <a:lnTo>
                      <a:pt x="344" y="188"/>
                    </a:lnTo>
                    <a:lnTo>
                      <a:pt x="344" y="174"/>
                    </a:lnTo>
                    <a:lnTo>
                      <a:pt x="356" y="160"/>
                    </a:lnTo>
                    <a:lnTo>
                      <a:pt x="356" y="146"/>
                    </a:lnTo>
                    <a:lnTo>
                      <a:pt x="356" y="134"/>
                    </a:lnTo>
                    <a:lnTo>
                      <a:pt x="356" y="122"/>
                    </a:lnTo>
                    <a:lnTo>
                      <a:pt x="369" y="109"/>
                    </a:lnTo>
                    <a:lnTo>
                      <a:pt x="369" y="97"/>
                    </a:lnTo>
                    <a:lnTo>
                      <a:pt x="369" y="85"/>
                    </a:lnTo>
                    <a:lnTo>
                      <a:pt x="381" y="75"/>
                    </a:lnTo>
                    <a:lnTo>
                      <a:pt x="381" y="64"/>
                    </a:lnTo>
                    <a:lnTo>
                      <a:pt x="381" y="56"/>
                    </a:lnTo>
                    <a:lnTo>
                      <a:pt x="393" y="47"/>
                    </a:lnTo>
                    <a:lnTo>
                      <a:pt x="393" y="38"/>
                    </a:lnTo>
                    <a:lnTo>
                      <a:pt x="393" y="31"/>
                    </a:lnTo>
                    <a:lnTo>
                      <a:pt x="406" y="24"/>
                    </a:lnTo>
                    <a:lnTo>
                      <a:pt x="406" y="19"/>
                    </a:lnTo>
                    <a:lnTo>
                      <a:pt x="406" y="14"/>
                    </a:lnTo>
                    <a:lnTo>
                      <a:pt x="418" y="8"/>
                    </a:lnTo>
                    <a:lnTo>
                      <a:pt x="418" y="5"/>
                    </a:lnTo>
                    <a:lnTo>
                      <a:pt x="418" y="3"/>
                    </a:lnTo>
                    <a:lnTo>
                      <a:pt x="430" y="2"/>
                    </a:lnTo>
                    <a:lnTo>
                      <a:pt x="442" y="0"/>
                    </a:lnTo>
                    <a:lnTo>
                      <a:pt x="442" y="2"/>
                    </a:lnTo>
                    <a:lnTo>
                      <a:pt x="442" y="3"/>
                    </a:lnTo>
                    <a:lnTo>
                      <a:pt x="455" y="7"/>
                    </a:lnTo>
                    <a:lnTo>
                      <a:pt x="455" y="10"/>
                    </a:lnTo>
                    <a:lnTo>
                      <a:pt x="455" y="15"/>
                    </a:lnTo>
                    <a:lnTo>
                      <a:pt x="467" y="21"/>
                    </a:lnTo>
                    <a:lnTo>
                      <a:pt x="467" y="28"/>
                    </a:lnTo>
                    <a:lnTo>
                      <a:pt x="467" y="35"/>
                    </a:lnTo>
                    <a:lnTo>
                      <a:pt x="479" y="41"/>
                    </a:lnTo>
                    <a:lnTo>
                      <a:pt x="479" y="50"/>
                    </a:lnTo>
                    <a:lnTo>
                      <a:pt x="479" y="59"/>
                    </a:lnTo>
                    <a:lnTo>
                      <a:pt x="492" y="70"/>
                    </a:lnTo>
                    <a:lnTo>
                      <a:pt x="492" y="80"/>
                    </a:lnTo>
                    <a:lnTo>
                      <a:pt x="492" y="90"/>
                    </a:lnTo>
                    <a:lnTo>
                      <a:pt x="504" y="103"/>
                    </a:lnTo>
                    <a:lnTo>
                      <a:pt x="504" y="115"/>
                    </a:lnTo>
                    <a:lnTo>
                      <a:pt x="504" y="127"/>
                    </a:lnTo>
                    <a:lnTo>
                      <a:pt x="516" y="139"/>
                    </a:lnTo>
                    <a:lnTo>
                      <a:pt x="516" y="153"/>
                    </a:lnTo>
                    <a:lnTo>
                      <a:pt x="516" y="167"/>
                    </a:lnTo>
                    <a:lnTo>
                      <a:pt x="529" y="181"/>
                    </a:lnTo>
                    <a:lnTo>
                      <a:pt x="529" y="195"/>
                    </a:lnTo>
                    <a:lnTo>
                      <a:pt x="529" y="209"/>
                    </a:lnTo>
                    <a:lnTo>
                      <a:pt x="541" y="225"/>
                    </a:lnTo>
                    <a:lnTo>
                      <a:pt x="541" y="239"/>
                    </a:lnTo>
                    <a:lnTo>
                      <a:pt x="541" y="254"/>
                    </a:lnTo>
                    <a:lnTo>
                      <a:pt x="553" y="270"/>
                    </a:lnTo>
                    <a:lnTo>
                      <a:pt x="553" y="284"/>
                    </a:lnTo>
                    <a:lnTo>
                      <a:pt x="553" y="300"/>
                    </a:lnTo>
                    <a:lnTo>
                      <a:pt x="565" y="313"/>
                    </a:lnTo>
                    <a:lnTo>
                      <a:pt x="565" y="329"/>
                    </a:lnTo>
                    <a:lnTo>
                      <a:pt x="565" y="343"/>
                    </a:lnTo>
                    <a:lnTo>
                      <a:pt x="578" y="359"/>
                    </a:lnTo>
                    <a:lnTo>
                      <a:pt x="578" y="372"/>
                    </a:lnTo>
                    <a:lnTo>
                      <a:pt x="578" y="387"/>
                    </a:lnTo>
                    <a:lnTo>
                      <a:pt x="590" y="399"/>
                    </a:lnTo>
                    <a:lnTo>
                      <a:pt x="590" y="413"/>
                    </a:lnTo>
                    <a:lnTo>
                      <a:pt x="590" y="425"/>
                    </a:lnTo>
                    <a:lnTo>
                      <a:pt x="602" y="437"/>
                    </a:lnTo>
                    <a:lnTo>
                      <a:pt x="602" y="449"/>
                    </a:lnTo>
                    <a:lnTo>
                      <a:pt x="602" y="459"/>
                    </a:lnTo>
                    <a:lnTo>
                      <a:pt x="615" y="472"/>
                    </a:lnTo>
                    <a:lnTo>
                      <a:pt x="615" y="481"/>
                    </a:lnTo>
                    <a:lnTo>
                      <a:pt x="615" y="491"/>
                    </a:lnTo>
                    <a:lnTo>
                      <a:pt x="627" y="500"/>
                    </a:lnTo>
                    <a:lnTo>
                      <a:pt x="627" y="507"/>
                    </a:lnTo>
                    <a:lnTo>
                      <a:pt x="627" y="514"/>
                    </a:lnTo>
                    <a:lnTo>
                      <a:pt x="639" y="521"/>
                    </a:lnTo>
                    <a:lnTo>
                      <a:pt x="639" y="527"/>
                    </a:lnTo>
                    <a:lnTo>
                      <a:pt x="639" y="531"/>
                    </a:lnTo>
                    <a:lnTo>
                      <a:pt x="651" y="537"/>
                    </a:lnTo>
                    <a:lnTo>
                      <a:pt x="651" y="540"/>
                    </a:lnTo>
                    <a:lnTo>
                      <a:pt x="651" y="541"/>
                    </a:lnTo>
                    <a:lnTo>
                      <a:pt x="664" y="543"/>
                    </a:lnTo>
                    <a:lnTo>
                      <a:pt x="676" y="545"/>
                    </a:lnTo>
                    <a:lnTo>
                      <a:pt x="676" y="543"/>
                    </a:lnTo>
                    <a:lnTo>
                      <a:pt x="676" y="540"/>
                    </a:lnTo>
                    <a:lnTo>
                      <a:pt x="688" y="538"/>
                    </a:lnTo>
                    <a:lnTo>
                      <a:pt x="688" y="533"/>
                    </a:lnTo>
                    <a:lnTo>
                      <a:pt x="688" y="530"/>
                    </a:lnTo>
                    <a:lnTo>
                      <a:pt x="701" y="522"/>
                    </a:lnTo>
                    <a:lnTo>
                      <a:pt x="701" y="517"/>
                    </a:lnTo>
                    <a:lnTo>
                      <a:pt x="701" y="510"/>
                    </a:lnTo>
                    <a:lnTo>
                      <a:pt x="713" y="501"/>
                    </a:lnTo>
                    <a:lnTo>
                      <a:pt x="713" y="493"/>
                    </a:lnTo>
                    <a:lnTo>
                      <a:pt x="713" y="484"/>
                    </a:lnTo>
                    <a:lnTo>
                      <a:pt x="725" y="474"/>
                    </a:lnTo>
                    <a:lnTo>
                      <a:pt x="725" y="463"/>
                    </a:lnTo>
                    <a:lnTo>
                      <a:pt x="725" y="453"/>
                    </a:lnTo>
                    <a:lnTo>
                      <a:pt x="737" y="442"/>
                    </a:lnTo>
                    <a:lnTo>
                      <a:pt x="737" y="430"/>
                    </a:lnTo>
                    <a:lnTo>
                      <a:pt x="737" y="416"/>
                    </a:lnTo>
                    <a:lnTo>
                      <a:pt x="750" y="404"/>
                    </a:lnTo>
                    <a:lnTo>
                      <a:pt x="750" y="390"/>
                    </a:lnTo>
                    <a:lnTo>
                      <a:pt x="750" y="376"/>
                    </a:lnTo>
                    <a:lnTo>
                      <a:pt x="762" y="362"/>
                    </a:lnTo>
                    <a:lnTo>
                      <a:pt x="762" y="348"/>
                    </a:lnTo>
                    <a:lnTo>
                      <a:pt x="762" y="334"/>
                    </a:lnTo>
                    <a:lnTo>
                      <a:pt x="762" y="319"/>
                    </a:lnTo>
                    <a:lnTo>
                      <a:pt x="774" y="305"/>
                    </a:lnTo>
                    <a:lnTo>
                      <a:pt x="774" y="289"/>
                    </a:lnTo>
                    <a:lnTo>
                      <a:pt x="774" y="274"/>
                    </a:lnTo>
                    <a:lnTo>
                      <a:pt x="787" y="259"/>
                    </a:lnTo>
                    <a:lnTo>
                      <a:pt x="787" y="244"/>
                    </a:lnTo>
                    <a:lnTo>
                      <a:pt x="787" y="230"/>
                    </a:lnTo>
                    <a:lnTo>
                      <a:pt x="799" y="214"/>
                    </a:lnTo>
                    <a:lnTo>
                      <a:pt x="799" y="200"/>
                    </a:lnTo>
                    <a:lnTo>
                      <a:pt x="799" y="184"/>
                    </a:lnTo>
                    <a:lnTo>
                      <a:pt x="811" y="171"/>
                    </a:lnTo>
                    <a:lnTo>
                      <a:pt x="811" y="157"/>
                    </a:lnTo>
                    <a:lnTo>
                      <a:pt x="811" y="144"/>
                    </a:lnTo>
                    <a:lnTo>
                      <a:pt x="823" y="131"/>
                    </a:lnTo>
                    <a:lnTo>
                      <a:pt x="823" y="118"/>
                    </a:lnTo>
                    <a:lnTo>
                      <a:pt x="823" y="106"/>
                    </a:lnTo>
                    <a:lnTo>
                      <a:pt x="836" y="94"/>
                    </a:lnTo>
                    <a:lnTo>
                      <a:pt x="836" y="83"/>
                    </a:lnTo>
                    <a:lnTo>
                      <a:pt x="836" y="73"/>
                    </a:lnTo>
                    <a:lnTo>
                      <a:pt x="848" y="63"/>
                    </a:lnTo>
                    <a:lnTo>
                      <a:pt x="848" y="54"/>
                    </a:lnTo>
                    <a:lnTo>
                      <a:pt x="848" y="45"/>
                    </a:lnTo>
                    <a:lnTo>
                      <a:pt x="860" y="37"/>
                    </a:lnTo>
                    <a:lnTo>
                      <a:pt x="860" y="30"/>
                    </a:lnTo>
                    <a:lnTo>
                      <a:pt x="860" y="22"/>
                    </a:lnTo>
                    <a:lnTo>
                      <a:pt x="873" y="18"/>
                    </a:lnTo>
                    <a:lnTo>
                      <a:pt x="873" y="12"/>
                    </a:lnTo>
                    <a:lnTo>
                      <a:pt x="873" y="8"/>
                    </a:lnTo>
                    <a:lnTo>
                      <a:pt x="885" y="5"/>
                    </a:lnTo>
                    <a:lnTo>
                      <a:pt x="885" y="3"/>
                    </a:lnTo>
                    <a:lnTo>
                      <a:pt x="885" y="2"/>
                    </a:lnTo>
                    <a:lnTo>
                      <a:pt x="897" y="0"/>
                    </a:lnTo>
                    <a:lnTo>
                      <a:pt x="910" y="2"/>
                    </a:lnTo>
                    <a:lnTo>
                      <a:pt x="910" y="5"/>
                    </a:lnTo>
                    <a:lnTo>
                      <a:pt x="910" y="8"/>
                    </a:lnTo>
                    <a:lnTo>
                      <a:pt x="922" y="12"/>
                    </a:lnTo>
                    <a:lnTo>
                      <a:pt x="922" y="18"/>
                    </a:lnTo>
                    <a:lnTo>
                      <a:pt x="922" y="22"/>
                    </a:lnTo>
                    <a:lnTo>
                      <a:pt x="934" y="30"/>
                    </a:lnTo>
                    <a:lnTo>
                      <a:pt x="934" y="37"/>
                    </a:lnTo>
                    <a:lnTo>
                      <a:pt x="934" y="44"/>
                    </a:lnTo>
                    <a:lnTo>
                      <a:pt x="946" y="52"/>
                    </a:lnTo>
                    <a:lnTo>
                      <a:pt x="946" y="63"/>
                    </a:lnTo>
                    <a:lnTo>
                      <a:pt x="946" y="71"/>
                    </a:lnTo>
                    <a:lnTo>
                      <a:pt x="959" y="82"/>
                    </a:lnTo>
                    <a:lnTo>
                      <a:pt x="959" y="94"/>
                    </a:lnTo>
                    <a:lnTo>
                      <a:pt x="959" y="105"/>
                    </a:lnTo>
                    <a:lnTo>
                      <a:pt x="971" y="116"/>
                    </a:lnTo>
                    <a:lnTo>
                      <a:pt x="971" y="129"/>
                    </a:lnTo>
                    <a:lnTo>
                      <a:pt x="971" y="143"/>
                    </a:lnTo>
                    <a:lnTo>
                      <a:pt x="983" y="157"/>
                    </a:lnTo>
                    <a:lnTo>
                      <a:pt x="983" y="169"/>
                    </a:lnTo>
                    <a:lnTo>
                      <a:pt x="983" y="184"/>
                    </a:lnTo>
                    <a:lnTo>
                      <a:pt x="996" y="199"/>
                    </a:lnTo>
                    <a:lnTo>
                      <a:pt x="996" y="212"/>
                    </a:lnTo>
                    <a:lnTo>
                      <a:pt x="996" y="228"/>
                    </a:lnTo>
                    <a:lnTo>
                      <a:pt x="1008" y="242"/>
                    </a:lnTo>
                    <a:lnTo>
                      <a:pt x="1008" y="258"/>
                    </a:lnTo>
                    <a:lnTo>
                      <a:pt x="1008" y="274"/>
                    </a:lnTo>
                    <a:lnTo>
                      <a:pt x="1020" y="287"/>
                    </a:lnTo>
                    <a:lnTo>
                      <a:pt x="1020" y="303"/>
                    </a:lnTo>
                    <a:lnTo>
                      <a:pt x="1020" y="317"/>
                    </a:lnTo>
                    <a:lnTo>
                      <a:pt x="1032" y="333"/>
                    </a:lnTo>
                    <a:lnTo>
                      <a:pt x="1032" y="346"/>
                    </a:lnTo>
                    <a:lnTo>
                      <a:pt x="1032" y="360"/>
                    </a:lnTo>
                    <a:lnTo>
                      <a:pt x="1045" y="376"/>
                    </a:lnTo>
                    <a:lnTo>
                      <a:pt x="1045" y="388"/>
                    </a:lnTo>
                    <a:lnTo>
                      <a:pt x="1045" y="402"/>
                    </a:lnTo>
                    <a:lnTo>
                      <a:pt x="1057" y="416"/>
                    </a:lnTo>
                    <a:lnTo>
                      <a:pt x="1057" y="428"/>
                    </a:lnTo>
                    <a:lnTo>
                      <a:pt x="1057" y="440"/>
                    </a:lnTo>
                  </a:path>
                </a:pathLst>
              </a:custGeom>
              <a:noFill/>
              <a:ln w="12700" cap="rnd"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802" name="Freeform 57"/>
              <p:cNvSpPr>
                <a:spLocks/>
              </p:cNvSpPr>
              <p:nvPr/>
            </p:nvSpPr>
            <p:spPr bwMode="auto">
              <a:xfrm>
                <a:off x="1610604" y="3064938"/>
                <a:ext cx="331036" cy="560388"/>
              </a:xfrm>
              <a:custGeom>
                <a:avLst/>
                <a:gdLst>
                  <a:gd name="T0" fmla="*/ 357397066 w 1068"/>
                  <a:gd name="T1" fmla="*/ 2147483646 h 546"/>
                  <a:gd name="T2" fmla="*/ 1101782035 w 1068"/>
                  <a:gd name="T3" fmla="*/ 2147483646 h 546"/>
                  <a:gd name="T4" fmla="*/ 1459178792 w 1068"/>
                  <a:gd name="T5" fmla="*/ 2147483646 h 546"/>
                  <a:gd name="T6" fmla="*/ 2147483646 w 1068"/>
                  <a:gd name="T7" fmla="*/ 2147483646 h 546"/>
                  <a:gd name="T8" fmla="*/ 2147483646 w 1068"/>
                  <a:gd name="T9" fmla="*/ 2147483646 h 546"/>
                  <a:gd name="T10" fmla="*/ 2147483646 w 1068"/>
                  <a:gd name="T11" fmla="*/ 2147483646 h 546"/>
                  <a:gd name="T12" fmla="*/ 2147483646 w 1068"/>
                  <a:gd name="T13" fmla="*/ 2147483646 h 546"/>
                  <a:gd name="T14" fmla="*/ 2147483646 w 1068"/>
                  <a:gd name="T15" fmla="*/ 2147483646 h 546"/>
                  <a:gd name="T16" fmla="*/ 2147483646 w 1068"/>
                  <a:gd name="T17" fmla="*/ 2147483646 h 546"/>
                  <a:gd name="T18" fmla="*/ 2147483646 w 1068"/>
                  <a:gd name="T19" fmla="*/ 2147483646 h 546"/>
                  <a:gd name="T20" fmla="*/ 2147483646 w 1068"/>
                  <a:gd name="T21" fmla="*/ 2147483646 h 546"/>
                  <a:gd name="T22" fmla="*/ 2147483646 w 1068"/>
                  <a:gd name="T23" fmla="*/ 2147483646 h 546"/>
                  <a:gd name="T24" fmla="*/ 2147483646 w 1068"/>
                  <a:gd name="T25" fmla="*/ 2147483646 h 546"/>
                  <a:gd name="T26" fmla="*/ 2147483646 w 1068"/>
                  <a:gd name="T27" fmla="*/ 2147483646 h 546"/>
                  <a:gd name="T28" fmla="*/ 2147483646 w 1068"/>
                  <a:gd name="T29" fmla="*/ 2147483646 h 546"/>
                  <a:gd name="T30" fmla="*/ 2147483646 w 1068"/>
                  <a:gd name="T31" fmla="*/ 2147483646 h 546"/>
                  <a:gd name="T32" fmla="*/ 2147483646 w 1068"/>
                  <a:gd name="T33" fmla="*/ 2147483646 h 546"/>
                  <a:gd name="T34" fmla="*/ 2147483646 w 1068"/>
                  <a:gd name="T35" fmla="*/ 2147483646 h 546"/>
                  <a:gd name="T36" fmla="*/ 2147483646 w 1068"/>
                  <a:gd name="T37" fmla="*/ 2147483646 h 546"/>
                  <a:gd name="T38" fmla="*/ 2147483646 w 1068"/>
                  <a:gd name="T39" fmla="*/ 2147483646 h 546"/>
                  <a:gd name="T40" fmla="*/ 2147483646 w 1068"/>
                  <a:gd name="T41" fmla="*/ 2147483646 h 546"/>
                  <a:gd name="T42" fmla="*/ 2147483646 w 1068"/>
                  <a:gd name="T43" fmla="*/ 2147483646 h 546"/>
                  <a:gd name="T44" fmla="*/ 2147483646 w 1068"/>
                  <a:gd name="T45" fmla="*/ 2147483646 h 546"/>
                  <a:gd name="T46" fmla="*/ 2147483646 w 1068"/>
                  <a:gd name="T47" fmla="*/ 2147483646 h 546"/>
                  <a:gd name="T48" fmla="*/ 2147483646 w 1068"/>
                  <a:gd name="T49" fmla="*/ 2147483646 h 546"/>
                  <a:gd name="T50" fmla="*/ 2147483646 w 1068"/>
                  <a:gd name="T51" fmla="*/ 2147483646 h 546"/>
                  <a:gd name="T52" fmla="*/ 2147483646 w 1068"/>
                  <a:gd name="T53" fmla="*/ 2147483646 h 546"/>
                  <a:gd name="T54" fmla="*/ 2147483646 w 1068"/>
                  <a:gd name="T55" fmla="*/ 2147483646 h 546"/>
                  <a:gd name="T56" fmla="*/ 2147483646 w 1068"/>
                  <a:gd name="T57" fmla="*/ 2147483646 h 546"/>
                  <a:gd name="T58" fmla="*/ 2147483646 w 1068"/>
                  <a:gd name="T59" fmla="*/ 2147483646 h 546"/>
                  <a:gd name="T60" fmla="*/ 2147483646 w 1068"/>
                  <a:gd name="T61" fmla="*/ 2147483646 h 546"/>
                  <a:gd name="T62" fmla="*/ 2147483646 w 1068"/>
                  <a:gd name="T63" fmla="*/ 2147483646 h 546"/>
                  <a:gd name="T64" fmla="*/ 2147483646 w 1068"/>
                  <a:gd name="T65" fmla="*/ 2147483646 h 546"/>
                  <a:gd name="T66" fmla="*/ 2147483646 w 1068"/>
                  <a:gd name="T67" fmla="*/ 2147483646 h 546"/>
                  <a:gd name="T68" fmla="*/ 2147483646 w 1068"/>
                  <a:gd name="T69" fmla="*/ 2147483646 h 546"/>
                  <a:gd name="T70" fmla="*/ 2147483646 w 1068"/>
                  <a:gd name="T71" fmla="*/ 2147483646 h 546"/>
                  <a:gd name="T72" fmla="*/ 2147483646 w 1068"/>
                  <a:gd name="T73" fmla="*/ 2147483646 h 546"/>
                  <a:gd name="T74" fmla="*/ 2147483646 w 1068"/>
                  <a:gd name="T75" fmla="*/ 2147483646 h 546"/>
                  <a:gd name="T76" fmla="*/ 2147483646 w 1068"/>
                  <a:gd name="T77" fmla="*/ 2147483646 h 546"/>
                  <a:gd name="T78" fmla="*/ 2147483646 w 1068"/>
                  <a:gd name="T79" fmla="*/ 2147483646 h 546"/>
                  <a:gd name="T80" fmla="*/ 2147483646 w 1068"/>
                  <a:gd name="T81" fmla="*/ 2147483646 h 546"/>
                  <a:gd name="T82" fmla="*/ 2147483646 w 1068"/>
                  <a:gd name="T83" fmla="*/ 2147483646 h 546"/>
                  <a:gd name="T84" fmla="*/ 2147483646 w 1068"/>
                  <a:gd name="T85" fmla="*/ 2147483646 h 546"/>
                  <a:gd name="T86" fmla="*/ 2147483646 w 1068"/>
                  <a:gd name="T87" fmla="*/ 2147483646 h 546"/>
                  <a:gd name="T88" fmla="*/ 2147483646 w 1068"/>
                  <a:gd name="T89" fmla="*/ 2147483646 h 546"/>
                  <a:gd name="T90" fmla="*/ 2147483646 w 1068"/>
                  <a:gd name="T91" fmla="*/ 2147483646 h 546"/>
                  <a:gd name="T92" fmla="*/ 2147483646 w 1068"/>
                  <a:gd name="T93" fmla="*/ 2147483646 h 546"/>
                  <a:gd name="T94" fmla="*/ 2147483646 w 1068"/>
                  <a:gd name="T95" fmla="*/ 2147483646 h 546"/>
                  <a:gd name="T96" fmla="*/ 2147483646 w 1068"/>
                  <a:gd name="T97" fmla="*/ 2147483646 h 546"/>
                  <a:gd name="T98" fmla="*/ 2147483646 w 1068"/>
                  <a:gd name="T99" fmla="*/ 2147483646 h 546"/>
                  <a:gd name="T100" fmla="*/ 2147483646 w 1068"/>
                  <a:gd name="T101" fmla="*/ 2147483646 h 546"/>
                  <a:gd name="T102" fmla="*/ 2147483646 w 1068"/>
                  <a:gd name="T103" fmla="*/ 2147483646 h 546"/>
                  <a:gd name="T104" fmla="*/ 2147483646 w 1068"/>
                  <a:gd name="T105" fmla="*/ 2147483646 h 546"/>
                  <a:gd name="T106" fmla="*/ 2147483646 w 1068"/>
                  <a:gd name="T107" fmla="*/ 2147483646 h 546"/>
                  <a:gd name="T108" fmla="*/ 2147483646 w 1068"/>
                  <a:gd name="T109" fmla="*/ 2147483646 h 546"/>
                  <a:gd name="T110" fmla="*/ 2147483646 w 1068"/>
                  <a:gd name="T111" fmla="*/ 2147483646 h 546"/>
                  <a:gd name="T112" fmla="*/ 2147483646 w 1068"/>
                  <a:gd name="T113" fmla="*/ 2147483646 h 546"/>
                  <a:gd name="T114" fmla="*/ 2147483646 w 1068"/>
                  <a:gd name="T115" fmla="*/ 2147483646 h 546"/>
                  <a:gd name="T116" fmla="*/ 2147483646 w 1068"/>
                  <a:gd name="T117" fmla="*/ 2147483646 h 546"/>
                  <a:gd name="T118" fmla="*/ 2147483646 w 1068"/>
                  <a:gd name="T119" fmla="*/ 2147483646 h 546"/>
                  <a:gd name="T120" fmla="*/ 2147483646 w 1068"/>
                  <a:gd name="T121" fmla="*/ 2147483646 h 546"/>
                  <a:gd name="T122" fmla="*/ 2147483646 w 1068"/>
                  <a:gd name="T123" fmla="*/ 2147483646 h 546"/>
                  <a:gd name="T124" fmla="*/ 2147483646 w 1068"/>
                  <a:gd name="T125" fmla="*/ 2147483646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68"/>
                  <a:gd name="T190" fmla="*/ 0 h 546"/>
                  <a:gd name="T191" fmla="*/ 1068 w 106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68" h="546">
                    <a:moveTo>
                      <a:pt x="0" y="440"/>
                    </a:moveTo>
                    <a:lnTo>
                      <a:pt x="12" y="451"/>
                    </a:lnTo>
                    <a:lnTo>
                      <a:pt x="12" y="463"/>
                    </a:lnTo>
                    <a:lnTo>
                      <a:pt x="12" y="474"/>
                    </a:lnTo>
                    <a:lnTo>
                      <a:pt x="25" y="482"/>
                    </a:lnTo>
                    <a:lnTo>
                      <a:pt x="25" y="493"/>
                    </a:lnTo>
                    <a:lnTo>
                      <a:pt x="25" y="501"/>
                    </a:lnTo>
                    <a:lnTo>
                      <a:pt x="37" y="508"/>
                    </a:lnTo>
                    <a:lnTo>
                      <a:pt x="37" y="515"/>
                    </a:lnTo>
                    <a:lnTo>
                      <a:pt x="37" y="522"/>
                    </a:lnTo>
                    <a:lnTo>
                      <a:pt x="49" y="527"/>
                    </a:lnTo>
                    <a:lnTo>
                      <a:pt x="49" y="533"/>
                    </a:lnTo>
                    <a:lnTo>
                      <a:pt x="49" y="537"/>
                    </a:lnTo>
                    <a:lnTo>
                      <a:pt x="61" y="540"/>
                    </a:lnTo>
                    <a:lnTo>
                      <a:pt x="61" y="543"/>
                    </a:lnTo>
                    <a:lnTo>
                      <a:pt x="74" y="545"/>
                    </a:lnTo>
                    <a:lnTo>
                      <a:pt x="74" y="543"/>
                    </a:lnTo>
                    <a:lnTo>
                      <a:pt x="86" y="541"/>
                    </a:lnTo>
                    <a:lnTo>
                      <a:pt x="86" y="540"/>
                    </a:lnTo>
                    <a:lnTo>
                      <a:pt x="86" y="537"/>
                    </a:lnTo>
                    <a:lnTo>
                      <a:pt x="98" y="533"/>
                    </a:lnTo>
                    <a:lnTo>
                      <a:pt x="98" y="527"/>
                    </a:lnTo>
                    <a:lnTo>
                      <a:pt x="98" y="522"/>
                    </a:lnTo>
                    <a:lnTo>
                      <a:pt x="110" y="515"/>
                    </a:lnTo>
                    <a:lnTo>
                      <a:pt x="110" y="508"/>
                    </a:lnTo>
                    <a:lnTo>
                      <a:pt x="110" y="500"/>
                    </a:lnTo>
                    <a:lnTo>
                      <a:pt x="110" y="491"/>
                    </a:lnTo>
                    <a:lnTo>
                      <a:pt x="123" y="482"/>
                    </a:lnTo>
                    <a:lnTo>
                      <a:pt x="123" y="472"/>
                    </a:lnTo>
                    <a:lnTo>
                      <a:pt x="123" y="462"/>
                    </a:lnTo>
                    <a:lnTo>
                      <a:pt x="135" y="451"/>
                    </a:lnTo>
                    <a:lnTo>
                      <a:pt x="135" y="439"/>
                    </a:lnTo>
                    <a:lnTo>
                      <a:pt x="135" y="427"/>
                    </a:lnTo>
                    <a:lnTo>
                      <a:pt x="147" y="414"/>
                    </a:lnTo>
                    <a:lnTo>
                      <a:pt x="147" y="401"/>
                    </a:lnTo>
                    <a:lnTo>
                      <a:pt x="147" y="388"/>
                    </a:lnTo>
                    <a:lnTo>
                      <a:pt x="159" y="374"/>
                    </a:lnTo>
                    <a:lnTo>
                      <a:pt x="159" y="360"/>
                    </a:lnTo>
                    <a:lnTo>
                      <a:pt x="159" y="345"/>
                    </a:lnTo>
                    <a:lnTo>
                      <a:pt x="172" y="331"/>
                    </a:lnTo>
                    <a:lnTo>
                      <a:pt x="172" y="315"/>
                    </a:lnTo>
                    <a:lnTo>
                      <a:pt x="172" y="301"/>
                    </a:lnTo>
                    <a:lnTo>
                      <a:pt x="184" y="286"/>
                    </a:lnTo>
                    <a:lnTo>
                      <a:pt x="184" y="271"/>
                    </a:lnTo>
                    <a:lnTo>
                      <a:pt x="184" y="256"/>
                    </a:lnTo>
                    <a:lnTo>
                      <a:pt x="196" y="240"/>
                    </a:lnTo>
                    <a:lnTo>
                      <a:pt x="196" y="226"/>
                    </a:lnTo>
                    <a:lnTo>
                      <a:pt x="196" y="211"/>
                    </a:lnTo>
                    <a:lnTo>
                      <a:pt x="208" y="197"/>
                    </a:lnTo>
                    <a:lnTo>
                      <a:pt x="208" y="183"/>
                    </a:lnTo>
                    <a:lnTo>
                      <a:pt x="208" y="169"/>
                    </a:lnTo>
                    <a:lnTo>
                      <a:pt x="221" y="155"/>
                    </a:lnTo>
                    <a:lnTo>
                      <a:pt x="221" y="141"/>
                    </a:lnTo>
                    <a:lnTo>
                      <a:pt x="221" y="129"/>
                    </a:lnTo>
                    <a:lnTo>
                      <a:pt x="233" y="115"/>
                    </a:lnTo>
                    <a:lnTo>
                      <a:pt x="233" y="103"/>
                    </a:lnTo>
                    <a:lnTo>
                      <a:pt x="233" y="92"/>
                    </a:lnTo>
                    <a:lnTo>
                      <a:pt x="245" y="82"/>
                    </a:lnTo>
                    <a:lnTo>
                      <a:pt x="245" y="71"/>
                    </a:lnTo>
                    <a:lnTo>
                      <a:pt x="245" y="61"/>
                    </a:lnTo>
                    <a:lnTo>
                      <a:pt x="258" y="52"/>
                    </a:lnTo>
                    <a:lnTo>
                      <a:pt x="258" y="44"/>
                    </a:lnTo>
                    <a:lnTo>
                      <a:pt x="258" y="35"/>
                    </a:lnTo>
                    <a:lnTo>
                      <a:pt x="270" y="28"/>
                    </a:lnTo>
                    <a:lnTo>
                      <a:pt x="270" y="22"/>
                    </a:lnTo>
                    <a:lnTo>
                      <a:pt x="270" y="15"/>
                    </a:lnTo>
                    <a:lnTo>
                      <a:pt x="282" y="12"/>
                    </a:lnTo>
                    <a:lnTo>
                      <a:pt x="282" y="7"/>
                    </a:lnTo>
                    <a:lnTo>
                      <a:pt x="282" y="5"/>
                    </a:lnTo>
                    <a:lnTo>
                      <a:pt x="294" y="2"/>
                    </a:lnTo>
                    <a:lnTo>
                      <a:pt x="307" y="0"/>
                    </a:lnTo>
                    <a:lnTo>
                      <a:pt x="307" y="2"/>
                    </a:lnTo>
                    <a:lnTo>
                      <a:pt x="307" y="3"/>
                    </a:lnTo>
                    <a:lnTo>
                      <a:pt x="319" y="5"/>
                    </a:lnTo>
                    <a:lnTo>
                      <a:pt x="319" y="8"/>
                    </a:lnTo>
                    <a:lnTo>
                      <a:pt x="319" y="14"/>
                    </a:lnTo>
                    <a:lnTo>
                      <a:pt x="331" y="18"/>
                    </a:lnTo>
                    <a:lnTo>
                      <a:pt x="331" y="24"/>
                    </a:lnTo>
                    <a:lnTo>
                      <a:pt x="331" y="31"/>
                    </a:lnTo>
                    <a:lnTo>
                      <a:pt x="343" y="38"/>
                    </a:lnTo>
                    <a:lnTo>
                      <a:pt x="343" y="45"/>
                    </a:lnTo>
                    <a:lnTo>
                      <a:pt x="343" y="54"/>
                    </a:lnTo>
                    <a:lnTo>
                      <a:pt x="356" y="64"/>
                    </a:lnTo>
                    <a:lnTo>
                      <a:pt x="356" y="73"/>
                    </a:lnTo>
                    <a:lnTo>
                      <a:pt x="356" y="85"/>
                    </a:lnTo>
                    <a:lnTo>
                      <a:pt x="368" y="96"/>
                    </a:lnTo>
                    <a:lnTo>
                      <a:pt x="368" y="108"/>
                    </a:lnTo>
                    <a:lnTo>
                      <a:pt x="368" y="120"/>
                    </a:lnTo>
                    <a:lnTo>
                      <a:pt x="380" y="132"/>
                    </a:lnTo>
                    <a:lnTo>
                      <a:pt x="380" y="146"/>
                    </a:lnTo>
                    <a:lnTo>
                      <a:pt x="380" y="158"/>
                    </a:lnTo>
                    <a:lnTo>
                      <a:pt x="392" y="172"/>
                    </a:lnTo>
                    <a:lnTo>
                      <a:pt x="392" y="186"/>
                    </a:lnTo>
                    <a:lnTo>
                      <a:pt x="392" y="202"/>
                    </a:lnTo>
                    <a:lnTo>
                      <a:pt x="405" y="216"/>
                    </a:lnTo>
                    <a:lnTo>
                      <a:pt x="405" y="232"/>
                    </a:lnTo>
                    <a:lnTo>
                      <a:pt x="405" y="245"/>
                    </a:lnTo>
                    <a:lnTo>
                      <a:pt x="417" y="261"/>
                    </a:lnTo>
                    <a:lnTo>
                      <a:pt x="417" y="275"/>
                    </a:lnTo>
                    <a:lnTo>
                      <a:pt x="417" y="291"/>
                    </a:lnTo>
                    <a:lnTo>
                      <a:pt x="429" y="306"/>
                    </a:lnTo>
                    <a:lnTo>
                      <a:pt x="429" y="320"/>
                    </a:lnTo>
                    <a:lnTo>
                      <a:pt x="429" y="336"/>
                    </a:lnTo>
                    <a:lnTo>
                      <a:pt x="442" y="350"/>
                    </a:lnTo>
                    <a:lnTo>
                      <a:pt x="442" y="364"/>
                    </a:lnTo>
                    <a:lnTo>
                      <a:pt x="442" y="378"/>
                    </a:lnTo>
                    <a:lnTo>
                      <a:pt x="454" y="391"/>
                    </a:lnTo>
                    <a:lnTo>
                      <a:pt x="454" y="406"/>
                    </a:lnTo>
                    <a:lnTo>
                      <a:pt x="454" y="418"/>
                    </a:lnTo>
                    <a:lnTo>
                      <a:pt x="466" y="430"/>
                    </a:lnTo>
                    <a:lnTo>
                      <a:pt x="466" y="442"/>
                    </a:lnTo>
                    <a:lnTo>
                      <a:pt x="466" y="455"/>
                    </a:lnTo>
                    <a:lnTo>
                      <a:pt x="478" y="465"/>
                    </a:lnTo>
                    <a:lnTo>
                      <a:pt x="478" y="475"/>
                    </a:lnTo>
                    <a:lnTo>
                      <a:pt x="478" y="486"/>
                    </a:lnTo>
                    <a:lnTo>
                      <a:pt x="491" y="495"/>
                    </a:lnTo>
                    <a:lnTo>
                      <a:pt x="491" y="503"/>
                    </a:lnTo>
                    <a:lnTo>
                      <a:pt x="491" y="510"/>
                    </a:lnTo>
                    <a:lnTo>
                      <a:pt x="503" y="517"/>
                    </a:lnTo>
                    <a:lnTo>
                      <a:pt x="503" y="524"/>
                    </a:lnTo>
                    <a:lnTo>
                      <a:pt x="503" y="530"/>
                    </a:lnTo>
                    <a:lnTo>
                      <a:pt x="515" y="534"/>
                    </a:lnTo>
                    <a:lnTo>
                      <a:pt x="515" y="538"/>
                    </a:lnTo>
                    <a:lnTo>
                      <a:pt x="515" y="541"/>
                    </a:lnTo>
                    <a:lnTo>
                      <a:pt x="515" y="543"/>
                    </a:lnTo>
                    <a:lnTo>
                      <a:pt x="527" y="545"/>
                    </a:lnTo>
                    <a:lnTo>
                      <a:pt x="540" y="543"/>
                    </a:lnTo>
                    <a:lnTo>
                      <a:pt x="540" y="541"/>
                    </a:lnTo>
                    <a:lnTo>
                      <a:pt x="540" y="540"/>
                    </a:lnTo>
                    <a:lnTo>
                      <a:pt x="552" y="537"/>
                    </a:lnTo>
                    <a:lnTo>
                      <a:pt x="552" y="531"/>
                    </a:lnTo>
                    <a:lnTo>
                      <a:pt x="552" y="526"/>
                    </a:lnTo>
                    <a:lnTo>
                      <a:pt x="564" y="521"/>
                    </a:lnTo>
                    <a:lnTo>
                      <a:pt x="564" y="514"/>
                    </a:lnTo>
                    <a:lnTo>
                      <a:pt x="564" y="507"/>
                    </a:lnTo>
                    <a:lnTo>
                      <a:pt x="576" y="498"/>
                    </a:lnTo>
                    <a:lnTo>
                      <a:pt x="576" y="489"/>
                    </a:lnTo>
                    <a:lnTo>
                      <a:pt x="576" y="481"/>
                    </a:lnTo>
                    <a:lnTo>
                      <a:pt x="589" y="470"/>
                    </a:lnTo>
                    <a:lnTo>
                      <a:pt x="589" y="459"/>
                    </a:lnTo>
                    <a:lnTo>
                      <a:pt x="589" y="447"/>
                    </a:lnTo>
                    <a:lnTo>
                      <a:pt x="601" y="435"/>
                    </a:lnTo>
                    <a:lnTo>
                      <a:pt x="601" y="423"/>
                    </a:lnTo>
                    <a:lnTo>
                      <a:pt x="601" y="411"/>
                    </a:lnTo>
                    <a:lnTo>
                      <a:pt x="613" y="399"/>
                    </a:lnTo>
                    <a:lnTo>
                      <a:pt x="613" y="385"/>
                    </a:lnTo>
                    <a:lnTo>
                      <a:pt x="613" y="371"/>
                    </a:lnTo>
                    <a:lnTo>
                      <a:pt x="625" y="357"/>
                    </a:lnTo>
                    <a:lnTo>
                      <a:pt x="625" y="341"/>
                    </a:lnTo>
                    <a:lnTo>
                      <a:pt x="625" y="327"/>
                    </a:lnTo>
                    <a:lnTo>
                      <a:pt x="638" y="312"/>
                    </a:lnTo>
                    <a:lnTo>
                      <a:pt x="638" y="297"/>
                    </a:lnTo>
                    <a:lnTo>
                      <a:pt x="638" y="282"/>
                    </a:lnTo>
                    <a:lnTo>
                      <a:pt x="650" y="268"/>
                    </a:lnTo>
                    <a:lnTo>
                      <a:pt x="650" y="252"/>
                    </a:lnTo>
                    <a:lnTo>
                      <a:pt x="650" y="237"/>
                    </a:lnTo>
                    <a:lnTo>
                      <a:pt x="662" y="223"/>
                    </a:lnTo>
                    <a:lnTo>
                      <a:pt x="662" y="207"/>
                    </a:lnTo>
                    <a:lnTo>
                      <a:pt x="662" y="193"/>
                    </a:lnTo>
                    <a:lnTo>
                      <a:pt x="675" y="180"/>
                    </a:lnTo>
                    <a:lnTo>
                      <a:pt x="675" y="165"/>
                    </a:lnTo>
                    <a:lnTo>
                      <a:pt x="675" y="151"/>
                    </a:lnTo>
                    <a:lnTo>
                      <a:pt x="687" y="138"/>
                    </a:lnTo>
                    <a:lnTo>
                      <a:pt x="687" y="125"/>
                    </a:lnTo>
                    <a:lnTo>
                      <a:pt x="687" y="113"/>
                    </a:lnTo>
                    <a:lnTo>
                      <a:pt x="699" y="101"/>
                    </a:lnTo>
                    <a:lnTo>
                      <a:pt x="699" y="89"/>
                    </a:lnTo>
                    <a:lnTo>
                      <a:pt x="699" y="78"/>
                    </a:lnTo>
                    <a:lnTo>
                      <a:pt x="711" y="68"/>
                    </a:lnTo>
                    <a:lnTo>
                      <a:pt x="711" y="59"/>
                    </a:lnTo>
                    <a:lnTo>
                      <a:pt x="711" y="50"/>
                    </a:lnTo>
                    <a:lnTo>
                      <a:pt x="724" y="41"/>
                    </a:lnTo>
                    <a:lnTo>
                      <a:pt x="724" y="33"/>
                    </a:lnTo>
                    <a:lnTo>
                      <a:pt x="724" y="26"/>
                    </a:lnTo>
                    <a:lnTo>
                      <a:pt x="736" y="21"/>
                    </a:lnTo>
                    <a:lnTo>
                      <a:pt x="736" y="15"/>
                    </a:lnTo>
                    <a:lnTo>
                      <a:pt x="736" y="10"/>
                    </a:lnTo>
                    <a:lnTo>
                      <a:pt x="748" y="7"/>
                    </a:lnTo>
                    <a:lnTo>
                      <a:pt x="748" y="3"/>
                    </a:lnTo>
                    <a:lnTo>
                      <a:pt x="748" y="2"/>
                    </a:lnTo>
                    <a:lnTo>
                      <a:pt x="760" y="0"/>
                    </a:lnTo>
                    <a:lnTo>
                      <a:pt x="773" y="2"/>
                    </a:lnTo>
                    <a:lnTo>
                      <a:pt x="773" y="3"/>
                    </a:lnTo>
                    <a:lnTo>
                      <a:pt x="773" y="7"/>
                    </a:lnTo>
                    <a:lnTo>
                      <a:pt x="785" y="10"/>
                    </a:lnTo>
                    <a:lnTo>
                      <a:pt x="785" y="14"/>
                    </a:lnTo>
                    <a:lnTo>
                      <a:pt x="785" y="19"/>
                    </a:lnTo>
                    <a:lnTo>
                      <a:pt x="797" y="26"/>
                    </a:lnTo>
                    <a:lnTo>
                      <a:pt x="797" y="31"/>
                    </a:lnTo>
                    <a:lnTo>
                      <a:pt x="797" y="40"/>
                    </a:lnTo>
                    <a:lnTo>
                      <a:pt x="809" y="47"/>
                    </a:lnTo>
                    <a:lnTo>
                      <a:pt x="809" y="57"/>
                    </a:lnTo>
                    <a:lnTo>
                      <a:pt x="809" y="66"/>
                    </a:lnTo>
                    <a:lnTo>
                      <a:pt x="822" y="76"/>
                    </a:lnTo>
                    <a:lnTo>
                      <a:pt x="822" y="87"/>
                    </a:lnTo>
                    <a:lnTo>
                      <a:pt x="822" y="97"/>
                    </a:lnTo>
                    <a:lnTo>
                      <a:pt x="834" y="109"/>
                    </a:lnTo>
                    <a:lnTo>
                      <a:pt x="834" y="122"/>
                    </a:lnTo>
                    <a:lnTo>
                      <a:pt x="834" y="136"/>
                    </a:lnTo>
                    <a:lnTo>
                      <a:pt x="846" y="148"/>
                    </a:lnTo>
                    <a:lnTo>
                      <a:pt x="846" y="162"/>
                    </a:lnTo>
                    <a:lnTo>
                      <a:pt x="846" y="176"/>
                    </a:lnTo>
                    <a:lnTo>
                      <a:pt x="859" y="190"/>
                    </a:lnTo>
                    <a:lnTo>
                      <a:pt x="859" y="206"/>
                    </a:lnTo>
                    <a:lnTo>
                      <a:pt x="859" y="219"/>
                    </a:lnTo>
                    <a:lnTo>
                      <a:pt x="871" y="233"/>
                    </a:lnTo>
                    <a:lnTo>
                      <a:pt x="871" y="249"/>
                    </a:lnTo>
                    <a:lnTo>
                      <a:pt x="871" y="265"/>
                    </a:lnTo>
                    <a:lnTo>
                      <a:pt x="883" y="278"/>
                    </a:lnTo>
                    <a:lnTo>
                      <a:pt x="883" y="294"/>
                    </a:lnTo>
                    <a:lnTo>
                      <a:pt x="883" y="310"/>
                    </a:lnTo>
                    <a:lnTo>
                      <a:pt x="895" y="324"/>
                    </a:lnTo>
                    <a:lnTo>
                      <a:pt x="895" y="339"/>
                    </a:lnTo>
                    <a:lnTo>
                      <a:pt x="895" y="353"/>
                    </a:lnTo>
                    <a:lnTo>
                      <a:pt x="908" y="368"/>
                    </a:lnTo>
                    <a:lnTo>
                      <a:pt x="908" y="381"/>
                    </a:lnTo>
                    <a:lnTo>
                      <a:pt x="908" y="395"/>
                    </a:lnTo>
                    <a:lnTo>
                      <a:pt x="920" y="407"/>
                    </a:lnTo>
                    <a:lnTo>
                      <a:pt x="920" y="421"/>
                    </a:lnTo>
                    <a:lnTo>
                      <a:pt x="920" y="433"/>
                    </a:lnTo>
                    <a:lnTo>
                      <a:pt x="920" y="446"/>
                    </a:lnTo>
                    <a:lnTo>
                      <a:pt x="932" y="456"/>
                    </a:lnTo>
                    <a:lnTo>
                      <a:pt x="932" y="469"/>
                    </a:lnTo>
                    <a:lnTo>
                      <a:pt x="932" y="477"/>
                    </a:lnTo>
                    <a:lnTo>
                      <a:pt x="944" y="488"/>
                    </a:lnTo>
                    <a:lnTo>
                      <a:pt x="944" y="496"/>
                    </a:lnTo>
                    <a:lnTo>
                      <a:pt x="944" y="505"/>
                    </a:lnTo>
                    <a:lnTo>
                      <a:pt x="957" y="512"/>
                    </a:lnTo>
                    <a:lnTo>
                      <a:pt x="957" y="519"/>
                    </a:lnTo>
                    <a:lnTo>
                      <a:pt x="957" y="524"/>
                    </a:lnTo>
                    <a:lnTo>
                      <a:pt x="969" y="530"/>
                    </a:lnTo>
                    <a:lnTo>
                      <a:pt x="969" y="534"/>
                    </a:lnTo>
                    <a:lnTo>
                      <a:pt x="969" y="538"/>
                    </a:lnTo>
                    <a:lnTo>
                      <a:pt x="981" y="541"/>
                    </a:lnTo>
                    <a:lnTo>
                      <a:pt x="981" y="543"/>
                    </a:lnTo>
                    <a:lnTo>
                      <a:pt x="993" y="545"/>
                    </a:lnTo>
                    <a:lnTo>
                      <a:pt x="993" y="543"/>
                    </a:lnTo>
                    <a:lnTo>
                      <a:pt x="1006" y="541"/>
                    </a:lnTo>
                    <a:lnTo>
                      <a:pt x="1006" y="538"/>
                    </a:lnTo>
                    <a:lnTo>
                      <a:pt x="1006" y="534"/>
                    </a:lnTo>
                    <a:lnTo>
                      <a:pt x="1018" y="530"/>
                    </a:lnTo>
                    <a:lnTo>
                      <a:pt x="1018" y="524"/>
                    </a:lnTo>
                    <a:lnTo>
                      <a:pt x="1018" y="519"/>
                    </a:lnTo>
                    <a:lnTo>
                      <a:pt x="1030" y="512"/>
                    </a:lnTo>
                    <a:lnTo>
                      <a:pt x="1030" y="505"/>
                    </a:lnTo>
                    <a:lnTo>
                      <a:pt x="1030" y="496"/>
                    </a:lnTo>
                    <a:lnTo>
                      <a:pt x="1042" y="488"/>
                    </a:lnTo>
                    <a:lnTo>
                      <a:pt x="1042" y="477"/>
                    </a:lnTo>
                    <a:lnTo>
                      <a:pt x="1042" y="469"/>
                    </a:lnTo>
                    <a:lnTo>
                      <a:pt x="1055" y="456"/>
                    </a:lnTo>
                    <a:lnTo>
                      <a:pt x="1055" y="446"/>
                    </a:lnTo>
                    <a:lnTo>
                      <a:pt x="1055" y="433"/>
                    </a:lnTo>
                    <a:lnTo>
                      <a:pt x="1067" y="421"/>
                    </a:lnTo>
                    <a:lnTo>
                      <a:pt x="1067" y="407"/>
                    </a:lnTo>
                  </a:path>
                </a:pathLst>
              </a:custGeom>
              <a:noFill/>
              <a:ln w="12700" cap="rnd"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803" name="Freeform 58"/>
              <p:cNvSpPr>
                <a:spLocks/>
              </p:cNvSpPr>
              <p:nvPr/>
            </p:nvSpPr>
            <p:spPr bwMode="auto">
              <a:xfrm>
                <a:off x="1941330" y="3064938"/>
                <a:ext cx="297251" cy="560388"/>
              </a:xfrm>
              <a:custGeom>
                <a:avLst/>
                <a:gdLst>
                  <a:gd name="T0" fmla="*/ 357398299 w 959"/>
                  <a:gd name="T1" fmla="*/ 2147483646 h 546"/>
                  <a:gd name="T2" fmla="*/ 744483572 w 959"/>
                  <a:gd name="T3" fmla="*/ 2147483646 h 546"/>
                  <a:gd name="T4" fmla="*/ 1459183772 w 959"/>
                  <a:gd name="T5" fmla="*/ 2147483646 h 546"/>
                  <a:gd name="T6" fmla="*/ 1816582070 w 959"/>
                  <a:gd name="T7" fmla="*/ 2147483646 h 546"/>
                  <a:gd name="T8" fmla="*/ 2147483646 w 959"/>
                  <a:gd name="T9" fmla="*/ 2147483646 h 546"/>
                  <a:gd name="T10" fmla="*/ 2147483646 w 959"/>
                  <a:gd name="T11" fmla="*/ 2147483646 h 546"/>
                  <a:gd name="T12" fmla="*/ 2147483646 w 959"/>
                  <a:gd name="T13" fmla="*/ 2147483646 h 546"/>
                  <a:gd name="T14" fmla="*/ 2147483646 w 959"/>
                  <a:gd name="T15" fmla="*/ 2147483646 h 546"/>
                  <a:gd name="T16" fmla="*/ 2147483646 w 959"/>
                  <a:gd name="T17" fmla="*/ 2147483646 h 546"/>
                  <a:gd name="T18" fmla="*/ 2147483646 w 959"/>
                  <a:gd name="T19" fmla="*/ 2147483646 h 546"/>
                  <a:gd name="T20" fmla="*/ 2147483646 w 959"/>
                  <a:gd name="T21" fmla="*/ 2147483646 h 546"/>
                  <a:gd name="T22" fmla="*/ 2147483646 w 959"/>
                  <a:gd name="T23" fmla="*/ 2147483646 h 546"/>
                  <a:gd name="T24" fmla="*/ 2147483646 w 959"/>
                  <a:gd name="T25" fmla="*/ 2147483646 h 546"/>
                  <a:gd name="T26" fmla="*/ 2147483646 w 959"/>
                  <a:gd name="T27" fmla="*/ 2147483646 h 546"/>
                  <a:gd name="T28" fmla="*/ 2147483646 w 959"/>
                  <a:gd name="T29" fmla="*/ 2147483646 h 546"/>
                  <a:gd name="T30" fmla="*/ 2147483646 w 959"/>
                  <a:gd name="T31" fmla="*/ 2147483646 h 546"/>
                  <a:gd name="T32" fmla="*/ 2147483646 w 959"/>
                  <a:gd name="T33" fmla="*/ 2147483646 h 546"/>
                  <a:gd name="T34" fmla="*/ 2147483646 w 959"/>
                  <a:gd name="T35" fmla="*/ 2147483646 h 546"/>
                  <a:gd name="T36" fmla="*/ 2147483646 w 959"/>
                  <a:gd name="T37" fmla="*/ 2147483646 h 546"/>
                  <a:gd name="T38" fmla="*/ 2147483646 w 959"/>
                  <a:gd name="T39" fmla="*/ 2147483646 h 546"/>
                  <a:gd name="T40" fmla="*/ 2147483646 w 959"/>
                  <a:gd name="T41" fmla="*/ 2147483646 h 546"/>
                  <a:gd name="T42" fmla="*/ 2147483646 w 959"/>
                  <a:gd name="T43" fmla="*/ 2147483646 h 546"/>
                  <a:gd name="T44" fmla="*/ 2147483646 w 959"/>
                  <a:gd name="T45" fmla="*/ 2147483646 h 546"/>
                  <a:gd name="T46" fmla="*/ 2147483646 w 959"/>
                  <a:gd name="T47" fmla="*/ 2147483646 h 546"/>
                  <a:gd name="T48" fmla="*/ 2147483646 w 959"/>
                  <a:gd name="T49" fmla="*/ 2147483646 h 546"/>
                  <a:gd name="T50" fmla="*/ 2147483646 w 959"/>
                  <a:gd name="T51" fmla="*/ 2147483646 h 546"/>
                  <a:gd name="T52" fmla="*/ 2147483646 w 959"/>
                  <a:gd name="T53" fmla="*/ 2147483646 h 546"/>
                  <a:gd name="T54" fmla="*/ 2147483646 w 959"/>
                  <a:gd name="T55" fmla="*/ 2147483646 h 546"/>
                  <a:gd name="T56" fmla="*/ 2147483646 w 959"/>
                  <a:gd name="T57" fmla="*/ 2147483646 h 546"/>
                  <a:gd name="T58" fmla="*/ 2147483646 w 959"/>
                  <a:gd name="T59" fmla="*/ 2147483646 h 546"/>
                  <a:gd name="T60" fmla="*/ 2147483646 w 959"/>
                  <a:gd name="T61" fmla="*/ 2147483646 h 546"/>
                  <a:gd name="T62" fmla="*/ 2147483646 w 959"/>
                  <a:gd name="T63" fmla="*/ 2147483646 h 546"/>
                  <a:gd name="T64" fmla="*/ 2147483646 w 959"/>
                  <a:gd name="T65" fmla="*/ 2147483646 h 546"/>
                  <a:gd name="T66" fmla="*/ 2147483646 w 959"/>
                  <a:gd name="T67" fmla="*/ 2147483646 h 546"/>
                  <a:gd name="T68" fmla="*/ 2147483646 w 959"/>
                  <a:gd name="T69" fmla="*/ 2147483646 h 546"/>
                  <a:gd name="T70" fmla="*/ 2147483646 w 959"/>
                  <a:gd name="T71" fmla="*/ 2147483646 h 546"/>
                  <a:gd name="T72" fmla="*/ 2147483646 w 959"/>
                  <a:gd name="T73" fmla="*/ 0 h 546"/>
                  <a:gd name="T74" fmla="*/ 2147483646 w 959"/>
                  <a:gd name="T75" fmla="*/ 2147483646 h 546"/>
                  <a:gd name="T76" fmla="*/ 2147483646 w 959"/>
                  <a:gd name="T77" fmla="*/ 2147483646 h 546"/>
                  <a:gd name="T78" fmla="*/ 2147483646 w 959"/>
                  <a:gd name="T79" fmla="*/ 2147483646 h 546"/>
                  <a:gd name="T80" fmla="*/ 2147483646 w 959"/>
                  <a:gd name="T81" fmla="*/ 2147483646 h 546"/>
                  <a:gd name="T82" fmla="*/ 2147483646 w 959"/>
                  <a:gd name="T83" fmla="*/ 2147483646 h 546"/>
                  <a:gd name="T84" fmla="*/ 2147483646 w 959"/>
                  <a:gd name="T85" fmla="*/ 2147483646 h 546"/>
                  <a:gd name="T86" fmla="*/ 2147483646 w 959"/>
                  <a:gd name="T87" fmla="*/ 2147483646 h 546"/>
                  <a:gd name="T88" fmla="*/ 2147483646 w 959"/>
                  <a:gd name="T89" fmla="*/ 2147483646 h 546"/>
                  <a:gd name="T90" fmla="*/ 2147483646 w 959"/>
                  <a:gd name="T91" fmla="*/ 2147483646 h 546"/>
                  <a:gd name="T92" fmla="*/ 2147483646 w 959"/>
                  <a:gd name="T93" fmla="*/ 2147483646 h 546"/>
                  <a:gd name="T94" fmla="*/ 2147483646 w 959"/>
                  <a:gd name="T95" fmla="*/ 2147483646 h 546"/>
                  <a:gd name="T96" fmla="*/ 2147483646 w 959"/>
                  <a:gd name="T97" fmla="*/ 2147483646 h 546"/>
                  <a:gd name="T98" fmla="*/ 2147483646 w 959"/>
                  <a:gd name="T99" fmla="*/ 2147483646 h 546"/>
                  <a:gd name="T100" fmla="*/ 2147483646 w 959"/>
                  <a:gd name="T101" fmla="*/ 2147483646 h 546"/>
                  <a:gd name="T102" fmla="*/ 2147483646 w 959"/>
                  <a:gd name="T103" fmla="*/ 2147483646 h 546"/>
                  <a:gd name="T104" fmla="*/ 2147483646 w 959"/>
                  <a:gd name="T105" fmla="*/ 2147483646 h 546"/>
                  <a:gd name="T106" fmla="*/ 2147483646 w 959"/>
                  <a:gd name="T107" fmla="*/ 2147483646 h 546"/>
                  <a:gd name="T108" fmla="*/ 2147483646 w 959"/>
                  <a:gd name="T109" fmla="*/ 2147483646 h 546"/>
                  <a:gd name="T110" fmla="*/ 2147483646 w 959"/>
                  <a:gd name="T111" fmla="*/ 2147483646 h 546"/>
                  <a:gd name="T112" fmla="*/ 2147483646 w 959"/>
                  <a:gd name="T113" fmla="*/ 2147483646 h 5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59"/>
                  <a:gd name="T172" fmla="*/ 0 h 546"/>
                  <a:gd name="T173" fmla="*/ 959 w 959"/>
                  <a:gd name="T174" fmla="*/ 546 h 54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59" h="546">
                    <a:moveTo>
                      <a:pt x="0" y="407"/>
                    </a:moveTo>
                    <a:lnTo>
                      <a:pt x="0" y="395"/>
                    </a:lnTo>
                    <a:lnTo>
                      <a:pt x="12" y="381"/>
                    </a:lnTo>
                    <a:lnTo>
                      <a:pt x="12" y="368"/>
                    </a:lnTo>
                    <a:lnTo>
                      <a:pt x="12" y="353"/>
                    </a:lnTo>
                    <a:lnTo>
                      <a:pt x="25" y="339"/>
                    </a:lnTo>
                    <a:lnTo>
                      <a:pt x="25" y="324"/>
                    </a:lnTo>
                    <a:lnTo>
                      <a:pt x="25" y="310"/>
                    </a:lnTo>
                    <a:lnTo>
                      <a:pt x="37" y="294"/>
                    </a:lnTo>
                    <a:lnTo>
                      <a:pt x="37" y="278"/>
                    </a:lnTo>
                    <a:lnTo>
                      <a:pt x="37" y="265"/>
                    </a:lnTo>
                    <a:lnTo>
                      <a:pt x="49" y="249"/>
                    </a:lnTo>
                    <a:lnTo>
                      <a:pt x="49" y="233"/>
                    </a:lnTo>
                    <a:lnTo>
                      <a:pt x="49" y="219"/>
                    </a:lnTo>
                    <a:lnTo>
                      <a:pt x="61" y="206"/>
                    </a:lnTo>
                    <a:lnTo>
                      <a:pt x="61" y="190"/>
                    </a:lnTo>
                    <a:lnTo>
                      <a:pt x="61" y="176"/>
                    </a:lnTo>
                    <a:lnTo>
                      <a:pt x="74" y="162"/>
                    </a:lnTo>
                    <a:lnTo>
                      <a:pt x="74" y="148"/>
                    </a:lnTo>
                    <a:lnTo>
                      <a:pt x="74" y="136"/>
                    </a:lnTo>
                    <a:lnTo>
                      <a:pt x="86" y="122"/>
                    </a:lnTo>
                    <a:lnTo>
                      <a:pt x="86" y="109"/>
                    </a:lnTo>
                    <a:lnTo>
                      <a:pt x="86" y="97"/>
                    </a:lnTo>
                    <a:lnTo>
                      <a:pt x="98" y="87"/>
                    </a:lnTo>
                    <a:lnTo>
                      <a:pt x="98" y="76"/>
                    </a:lnTo>
                    <a:lnTo>
                      <a:pt x="98" y="66"/>
                    </a:lnTo>
                    <a:lnTo>
                      <a:pt x="111" y="57"/>
                    </a:lnTo>
                    <a:lnTo>
                      <a:pt x="111" y="47"/>
                    </a:lnTo>
                    <a:lnTo>
                      <a:pt x="111" y="40"/>
                    </a:lnTo>
                    <a:lnTo>
                      <a:pt x="123" y="31"/>
                    </a:lnTo>
                    <a:lnTo>
                      <a:pt x="123" y="26"/>
                    </a:lnTo>
                    <a:lnTo>
                      <a:pt x="123" y="19"/>
                    </a:lnTo>
                    <a:lnTo>
                      <a:pt x="135" y="14"/>
                    </a:lnTo>
                    <a:lnTo>
                      <a:pt x="135" y="10"/>
                    </a:lnTo>
                    <a:lnTo>
                      <a:pt x="135" y="7"/>
                    </a:lnTo>
                    <a:lnTo>
                      <a:pt x="147" y="3"/>
                    </a:lnTo>
                    <a:lnTo>
                      <a:pt x="147" y="2"/>
                    </a:lnTo>
                    <a:lnTo>
                      <a:pt x="160" y="0"/>
                    </a:lnTo>
                    <a:lnTo>
                      <a:pt x="160" y="2"/>
                    </a:lnTo>
                    <a:lnTo>
                      <a:pt x="172" y="3"/>
                    </a:lnTo>
                    <a:lnTo>
                      <a:pt x="172" y="7"/>
                    </a:lnTo>
                    <a:lnTo>
                      <a:pt x="172" y="10"/>
                    </a:lnTo>
                    <a:lnTo>
                      <a:pt x="184" y="15"/>
                    </a:lnTo>
                    <a:lnTo>
                      <a:pt x="184" y="21"/>
                    </a:lnTo>
                    <a:lnTo>
                      <a:pt x="184" y="26"/>
                    </a:lnTo>
                    <a:lnTo>
                      <a:pt x="197" y="33"/>
                    </a:lnTo>
                    <a:lnTo>
                      <a:pt x="197" y="41"/>
                    </a:lnTo>
                    <a:lnTo>
                      <a:pt x="197" y="50"/>
                    </a:lnTo>
                    <a:lnTo>
                      <a:pt x="209" y="59"/>
                    </a:lnTo>
                    <a:lnTo>
                      <a:pt x="209" y="68"/>
                    </a:lnTo>
                    <a:lnTo>
                      <a:pt x="209" y="78"/>
                    </a:lnTo>
                    <a:lnTo>
                      <a:pt x="221" y="89"/>
                    </a:lnTo>
                    <a:lnTo>
                      <a:pt x="221" y="101"/>
                    </a:lnTo>
                    <a:lnTo>
                      <a:pt x="221" y="113"/>
                    </a:lnTo>
                    <a:lnTo>
                      <a:pt x="233" y="125"/>
                    </a:lnTo>
                    <a:lnTo>
                      <a:pt x="233" y="138"/>
                    </a:lnTo>
                    <a:lnTo>
                      <a:pt x="233" y="151"/>
                    </a:lnTo>
                    <a:lnTo>
                      <a:pt x="246" y="165"/>
                    </a:lnTo>
                    <a:lnTo>
                      <a:pt x="246" y="180"/>
                    </a:lnTo>
                    <a:lnTo>
                      <a:pt x="246" y="193"/>
                    </a:lnTo>
                    <a:lnTo>
                      <a:pt x="258" y="207"/>
                    </a:lnTo>
                    <a:lnTo>
                      <a:pt x="258" y="223"/>
                    </a:lnTo>
                    <a:lnTo>
                      <a:pt x="258" y="237"/>
                    </a:lnTo>
                    <a:lnTo>
                      <a:pt x="258" y="252"/>
                    </a:lnTo>
                    <a:lnTo>
                      <a:pt x="270" y="268"/>
                    </a:lnTo>
                    <a:lnTo>
                      <a:pt x="270" y="282"/>
                    </a:lnTo>
                    <a:lnTo>
                      <a:pt x="270" y="297"/>
                    </a:lnTo>
                    <a:lnTo>
                      <a:pt x="282" y="312"/>
                    </a:lnTo>
                    <a:lnTo>
                      <a:pt x="282" y="327"/>
                    </a:lnTo>
                    <a:lnTo>
                      <a:pt x="282" y="341"/>
                    </a:lnTo>
                    <a:lnTo>
                      <a:pt x="295" y="357"/>
                    </a:lnTo>
                    <a:lnTo>
                      <a:pt x="295" y="371"/>
                    </a:lnTo>
                    <a:lnTo>
                      <a:pt x="295" y="385"/>
                    </a:lnTo>
                    <a:lnTo>
                      <a:pt x="307" y="399"/>
                    </a:lnTo>
                    <a:lnTo>
                      <a:pt x="307" y="411"/>
                    </a:lnTo>
                    <a:lnTo>
                      <a:pt x="307" y="423"/>
                    </a:lnTo>
                    <a:lnTo>
                      <a:pt x="319" y="435"/>
                    </a:lnTo>
                    <a:lnTo>
                      <a:pt x="319" y="447"/>
                    </a:lnTo>
                    <a:lnTo>
                      <a:pt x="319" y="459"/>
                    </a:lnTo>
                    <a:lnTo>
                      <a:pt x="332" y="470"/>
                    </a:lnTo>
                    <a:lnTo>
                      <a:pt x="332" y="481"/>
                    </a:lnTo>
                    <a:lnTo>
                      <a:pt x="332" y="489"/>
                    </a:lnTo>
                    <a:lnTo>
                      <a:pt x="344" y="498"/>
                    </a:lnTo>
                    <a:lnTo>
                      <a:pt x="344" y="507"/>
                    </a:lnTo>
                    <a:lnTo>
                      <a:pt x="344" y="514"/>
                    </a:lnTo>
                    <a:lnTo>
                      <a:pt x="356" y="521"/>
                    </a:lnTo>
                    <a:lnTo>
                      <a:pt x="356" y="526"/>
                    </a:lnTo>
                    <a:lnTo>
                      <a:pt x="356" y="531"/>
                    </a:lnTo>
                    <a:lnTo>
                      <a:pt x="368" y="537"/>
                    </a:lnTo>
                    <a:lnTo>
                      <a:pt x="368" y="540"/>
                    </a:lnTo>
                    <a:lnTo>
                      <a:pt x="368" y="541"/>
                    </a:lnTo>
                    <a:lnTo>
                      <a:pt x="381" y="543"/>
                    </a:lnTo>
                    <a:lnTo>
                      <a:pt x="393" y="545"/>
                    </a:lnTo>
                    <a:lnTo>
                      <a:pt x="393" y="543"/>
                    </a:lnTo>
                    <a:lnTo>
                      <a:pt x="393" y="541"/>
                    </a:lnTo>
                    <a:lnTo>
                      <a:pt x="405" y="538"/>
                    </a:lnTo>
                    <a:lnTo>
                      <a:pt x="405" y="534"/>
                    </a:lnTo>
                    <a:lnTo>
                      <a:pt x="405" y="530"/>
                    </a:lnTo>
                    <a:lnTo>
                      <a:pt x="418" y="524"/>
                    </a:lnTo>
                    <a:lnTo>
                      <a:pt x="418" y="517"/>
                    </a:lnTo>
                    <a:lnTo>
                      <a:pt x="418" y="510"/>
                    </a:lnTo>
                    <a:lnTo>
                      <a:pt x="430" y="503"/>
                    </a:lnTo>
                    <a:lnTo>
                      <a:pt x="430" y="495"/>
                    </a:lnTo>
                    <a:lnTo>
                      <a:pt x="430" y="486"/>
                    </a:lnTo>
                    <a:lnTo>
                      <a:pt x="442" y="475"/>
                    </a:lnTo>
                    <a:lnTo>
                      <a:pt x="442" y="465"/>
                    </a:lnTo>
                    <a:lnTo>
                      <a:pt x="442" y="455"/>
                    </a:lnTo>
                    <a:lnTo>
                      <a:pt x="454" y="442"/>
                    </a:lnTo>
                    <a:lnTo>
                      <a:pt x="454" y="430"/>
                    </a:lnTo>
                    <a:lnTo>
                      <a:pt x="454" y="418"/>
                    </a:lnTo>
                    <a:lnTo>
                      <a:pt x="467" y="406"/>
                    </a:lnTo>
                    <a:lnTo>
                      <a:pt x="467" y="391"/>
                    </a:lnTo>
                    <a:lnTo>
                      <a:pt x="467" y="378"/>
                    </a:lnTo>
                    <a:lnTo>
                      <a:pt x="479" y="364"/>
                    </a:lnTo>
                    <a:lnTo>
                      <a:pt x="479" y="350"/>
                    </a:lnTo>
                    <a:lnTo>
                      <a:pt x="479" y="336"/>
                    </a:lnTo>
                    <a:lnTo>
                      <a:pt x="491" y="320"/>
                    </a:lnTo>
                    <a:lnTo>
                      <a:pt x="491" y="306"/>
                    </a:lnTo>
                    <a:lnTo>
                      <a:pt x="491" y="291"/>
                    </a:lnTo>
                    <a:lnTo>
                      <a:pt x="504" y="275"/>
                    </a:lnTo>
                    <a:lnTo>
                      <a:pt x="504" y="261"/>
                    </a:lnTo>
                    <a:lnTo>
                      <a:pt x="504" y="245"/>
                    </a:lnTo>
                    <a:lnTo>
                      <a:pt x="516" y="232"/>
                    </a:lnTo>
                    <a:lnTo>
                      <a:pt x="516" y="216"/>
                    </a:lnTo>
                    <a:lnTo>
                      <a:pt x="516" y="202"/>
                    </a:lnTo>
                    <a:lnTo>
                      <a:pt x="528" y="186"/>
                    </a:lnTo>
                    <a:lnTo>
                      <a:pt x="528" y="172"/>
                    </a:lnTo>
                    <a:lnTo>
                      <a:pt x="528" y="158"/>
                    </a:lnTo>
                    <a:lnTo>
                      <a:pt x="540" y="146"/>
                    </a:lnTo>
                    <a:lnTo>
                      <a:pt x="540" y="132"/>
                    </a:lnTo>
                    <a:lnTo>
                      <a:pt x="540" y="120"/>
                    </a:lnTo>
                    <a:lnTo>
                      <a:pt x="553" y="108"/>
                    </a:lnTo>
                    <a:lnTo>
                      <a:pt x="553" y="96"/>
                    </a:lnTo>
                    <a:lnTo>
                      <a:pt x="553" y="85"/>
                    </a:lnTo>
                    <a:lnTo>
                      <a:pt x="565" y="73"/>
                    </a:lnTo>
                    <a:lnTo>
                      <a:pt x="565" y="64"/>
                    </a:lnTo>
                    <a:lnTo>
                      <a:pt x="565" y="54"/>
                    </a:lnTo>
                    <a:lnTo>
                      <a:pt x="577" y="45"/>
                    </a:lnTo>
                    <a:lnTo>
                      <a:pt x="577" y="38"/>
                    </a:lnTo>
                    <a:lnTo>
                      <a:pt x="577" y="31"/>
                    </a:lnTo>
                    <a:lnTo>
                      <a:pt x="590" y="24"/>
                    </a:lnTo>
                    <a:lnTo>
                      <a:pt x="590" y="18"/>
                    </a:lnTo>
                    <a:lnTo>
                      <a:pt x="590" y="14"/>
                    </a:lnTo>
                    <a:lnTo>
                      <a:pt x="602" y="8"/>
                    </a:lnTo>
                    <a:lnTo>
                      <a:pt x="602" y="5"/>
                    </a:lnTo>
                    <a:lnTo>
                      <a:pt x="602" y="3"/>
                    </a:lnTo>
                    <a:lnTo>
                      <a:pt x="614" y="2"/>
                    </a:lnTo>
                    <a:lnTo>
                      <a:pt x="626" y="0"/>
                    </a:lnTo>
                    <a:lnTo>
                      <a:pt x="626" y="2"/>
                    </a:lnTo>
                    <a:lnTo>
                      <a:pt x="626" y="5"/>
                    </a:lnTo>
                    <a:lnTo>
                      <a:pt x="639" y="7"/>
                    </a:lnTo>
                    <a:lnTo>
                      <a:pt x="639" y="12"/>
                    </a:lnTo>
                    <a:lnTo>
                      <a:pt x="639" y="15"/>
                    </a:lnTo>
                    <a:lnTo>
                      <a:pt x="651" y="22"/>
                    </a:lnTo>
                    <a:lnTo>
                      <a:pt x="651" y="28"/>
                    </a:lnTo>
                    <a:lnTo>
                      <a:pt x="651" y="35"/>
                    </a:lnTo>
                    <a:lnTo>
                      <a:pt x="663" y="44"/>
                    </a:lnTo>
                    <a:lnTo>
                      <a:pt x="663" y="52"/>
                    </a:lnTo>
                    <a:lnTo>
                      <a:pt x="663" y="61"/>
                    </a:lnTo>
                    <a:lnTo>
                      <a:pt x="663" y="71"/>
                    </a:lnTo>
                    <a:lnTo>
                      <a:pt x="676" y="82"/>
                    </a:lnTo>
                    <a:lnTo>
                      <a:pt x="676" y="92"/>
                    </a:lnTo>
                    <a:lnTo>
                      <a:pt x="676" y="103"/>
                    </a:lnTo>
                    <a:lnTo>
                      <a:pt x="688" y="115"/>
                    </a:lnTo>
                    <a:lnTo>
                      <a:pt x="688" y="129"/>
                    </a:lnTo>
                    <a:lnTo>
                      <a:pt x="688" y="141"/>
                    </a:lnTo>
                    <a:lnTo>
                      <a:pt x="700" y="155"/>
                    </a:lnTo>
                    <a:lnTo>
                      <a:pt x="700" y="169"/>
                    </a:lnTo>
                    <a:lnTo>
                      <a:pt x="700" y="183"/>
                    </a:lnTo>
                    <a:lnTo>
                      <a:pt x="712" y="197"/>
                    </a:lnTo>
                    <a:lnTo>
                      <a:pt x="712" y="211"/>
                    </a:lnTo>
                    <a:lnTo>
                      <a:pt x="712" y="226"/>
                    </a:lnTo>
                    <a:lnTo>
                      <a:pt x="725" y="240"/>
                    </a:lnTo>
                    <a:lnTo>
                      <a:pt x="725" y="256"/>
                    </a:lnTo>
                    <a:lnTo>
                      <a:pt x="725" y="271"/>
                    </a:lnTo>
                    <a:lnTo>
                      <a:pt x="737" y="286"/>
                    </a:lnTo>
                    <a:lnTo>
                      <a:pt x="737" y="301"/>
                    </a:lnTo>
                    <a:lnTo>
                      <a:pt x="737" y="315"/>
                    </a:lnTo>
                    <a:lnTo>
                      <a:pt x="749" y="331"/>
                    </a:lnTo>
                    <a:lnTo>
                      <a:pt x="749" y="345"/>
                    </a:lnTo>
                    <a:lnTo>
                      <a:pt x="749" y="360"/>
                    </a:lnTo>
                    <a:lnTo>
                      <a:pt x="761" y="374"/>
                    </a:lnTo>
                    <a:lnTo>
                      <a:pt x="761" y="388"/>
                    </a:lnTo>
                    <a:lnTo>
                      <a:pt x="761" y="401"/>
                    </a:lnTo>
                    <a:lnTo>
                      <a:pt x="774" y="414"/>
                    </a:lnTo>
                    <a:lnTo>
                      <a:pt x="774" y="427"/>
                    </a:lnTo>
                    <a:lnTo>
                      <a:pt x="774" y="439"/>
                    </a:lnTo>
                    <a:lnTo>
                      <a:pt x="786" y="451"/>
                    </a:lnTo>
                    <a:lnTo>
                      <a:pt x="786" y="462"/>
                    </a:lnTo>
                    <a:lnTo>
                      <a:pt x="786" y="472"/>
                    </a:lnTo>
                    <a:lnTo>
                      <a:pt x="798" y="482"/>
                    </a:lnTo>
                    <a:lnTo>
                      <a:pt x="798" y="491"/>
                    </a:lnTo>
                    <a:lnTo>
                      <a:pt x="798" y="500"/>
                    </a:lnTo>
                    <a:lnTo>
                      <a:pt x="811" y="508"/>
                    </a:lnTo>
                    <a:lnTo>
                      <a:pt x="811" y="515"/>
                    </a:lnTo>
                    <a:lnTo>
                      <a:pt x="811" y="522"/>
                    </a:lnTo>
                    <a:lnTo>
                      <a:pt x="823" y="527"/>
                    </a:lnTo>
                    <a:lnTo>
                      <a:pt x="823" y="533"/>
                    </a:lnTo>
                    <a:lnTo>
                      <a:pt x="823" y="537"/>
                    </a:lnTo>
                    <a:lnTo>
                      <a:pt x="835" y="540"/>
                    </a:lnTo>
                    <a:lnTo>
                      <a:pt x="835" y="541"/>
                    </a:lnTo>
                    <a:lnTo>
                      <a:pt x="835" y="543"/>
                    </a:lnTo>
                    <a:lnTo>
                      <a:pt x="847" y="545"/>
                    </a:lnTo>
                    <a:lnTo>
                      <a:pt x="860" y="543"/>
                    </a:lnTo>
                    <a:lnTo>
                      <a:pt x="860" y="540"/>
                    </a:lnTo>
                    <a:lnTo>
                      <a:pt x="860" y="537"/>
                    </a:lnTo>
                    <a:lnTo>
                      <a:pt x="872" y="533"/>
                    </a:lnTo>
                    <a:lnTo>
                      <a:pt x="872" y="527"/>
                    </a:lnTo>
                    <a:lnTo>
                      <a:pt x="872" y="522"/>
                    </a:lnTo>
                    <a:lnTo>
                      <a:pt x="884" y="515"/>
                    </a:lnTo>
                    <a:lnTo>
                      <a:pt x="884" y="508"/>
                    </a:lnTo>
                    <a:lnTo>
                      <a:pt x="884" y="501"/>
                    </a:lnTo>
                    <a:lnTo>
                      <a:pt x="897" y="493"/>
                    </a:lnTo>
                    <a:lnTo>
                      <a:pt x="897" y="482"/>
                    </a:lnTo>
                    <a:lnTo>
                      <a:pt x="897" y="474"/>
                    </a:lnTo>
                    <a:lnTo>
                      <a:pt x="909" y="463"/>
                    </a:lnTo>
                    <a:lnTo>
                      <a:pt x="909" y="451"/>
                    </a:lnTo>
                    <a:lnTo>
                      <a:pt x="909" y="440"/>
                    </a:lnTo>
                    <a:lnTo>
                      <a:pt x="921" y="428"/>
                    </a:lnTo>
                    <a:lnTo>
                      <a:pt x="921" y="416"/>
                    </a:lnTo>
                    <a:lnTo>
                      <a:pt x="921" y="402"/>
                    </a:lnTo>
                    <a:lnTo>
                      <a:pt x="933" y="388"/>
                    </a:lnTo>
                    <a:lnTo>
                      <a:pt x="933" y="376"/>
                    </a:lnTo>
                    <a:lnTo>
                      <a:pt x="933" y="360"/>
                    </a:lnTo>
                    <a:lnTo>
                      <a:pt x="946" y="346"/>
                    </a:lnTo>
                    <a:lnTo>
                      <a:pt x="946" y="333"/>
                    </a:lnTo>
                    <a:lnTo>
                      <a:pt x="946" y="317"/>
                    </a:lnTo>
                    <a:lnTo>
                      <a:pt x="958" y="303"/>
                    </a:lnTo>
                    <a:lnTo>
                      <a:pt x="958" y="287"/>
                    </a:lnTo>
                  </a:path>
                </a:pathLst>
              </a:custGeom>
              <a:noFill/>
              <a:ln w="12700" cap="rnd"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19" name="Oval 118"/>
            <p:cNvSpPr/>
            <p:nvPr/>
          </p:nvSpPr>
          <p:spPr>
            <a:xfrm>
              <a:off x="4022370" y="3321054"/>
              <a:ext cx="46042"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20" name="Oval 119"/>
            <p:cNvSpPr/>
            <p:nvPr/>
          </p:nvSpPr>
          <p:spPr>
            <a:xfrm>
              <a:off x="3773112" y="3495673"/>
              <a:ext cx="44454"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21" name="Oval 120"/>
            <p:cNvSpPr/>
            <p:nvPr/>
          </p:nvSpPr>
          <p:spPr>
            <a:xfrm>
              <a:off x="3465112" y="3451225"/>
              <a:ext cx="46041"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22" name="Oval 121"/>
            <p:cNvSpPr/>
            <p:nvPr/>
          </p:nvSpPr>
          <p:spPr>
            <a:xfrm>
              <a:off x="3230143" y="3257556"/>
              <a:ext cx="46041" cy="46036"/>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23" name="Oval 122"/>
            <p:cNvSpPr/>
            <p:nvPr/>
          </p:nvSpPr>
          <p:spPr>
            <a:xfrm>
              <a:off x="2995173" y="3038489"/>
              <a:ext cx="46041"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24" name="Oval 123"/>
            <p:cNvSpPr/>
            <p:nvPr/>
          </p:nvSpPr>
          <p:spPr>
            <a:xfrm>
              <a:off x="2701461" y="2990865"/>
              <a:ext cx="46042" cy="46036"/>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25" name="Oval 124"/>
            <p:cNvSpPr/>
            <p:nvPr/>
          </p:nvSpPr>
          <p:spPr>
            <a:xfrm>
              <a:off x="2441090" y="3171834"/>
              <a:ext cx="46042" cy="4444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26" name="Oval 125"/>
            <p:cNvSpPr/>
            <p:nvPr/>
          </p:nvSpPr>
          <p:spPr>
            <a:xfrm>
              <a:off x="5343279" y="3517897"/>
              <a:ext cx="46042" cy="46036"/>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27" name="Oval 126"/>
            <p:cNvSpPr/>
            <p:nvPr/>
          </p:nvSpPr>
          <p:spPr>
            <a:xfrm>
              <a:off x="5089258" y="3371852"/>
              <a:ext cx="46042" cy="46036"/>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28" name="Oval 127"/>
            <p:cNvSpPr/>
            <p:nvPr/>
          </p:nvSpPr>
          <p:spPr>
            <a:xfrm>
              <a:off x="4873340" y="3160723"/>
              <a:ext cx="46042" cy="46035"/>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29" name="Oval 128"/>
            <p:cNvSpPr/>
            <p:nvPr/>
          </p:nvSpPr>
          <p:spPr>
            <a:xfrm>
              <a:off x="4557402" y="2976579"/>
              <a:ext cx="46041" cy="46035"/>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130" name="Oval 129"/>
            <p:cNvSpPr/>
            <p:nvPr/>
          </p:nvSpPr>
          <p:spPr>
            <a:xfrm>
              <a:off x="4239876" y="3095637"/>
              <a:ext cx="44454" cy="46036"/>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lvl1pPr defTabSz="457200">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indent="-285750" defTabSz="457200">
                <a:spcBef>
                  <a:spcPct val="20000"/>
                </a:spcBef>
                <a:buClr>
                  <a:schemeClr val="bg2"/>
                </a:buClr>
                <a:buSzPct val="75000"/>
                <a:buChar char="–"/>
                <a:defRPr sz="2800">
                  <a:solidFill>
                    <a:schemeClr val="tx1"/>
                  </a:solidFill>
                  <a:latin typeface="Times New Roman" panose="02020603050405020304" pitchFamily="18" charset="0"/>
                </a:defRPr>
              </a:lvl2pPr>
              <a:lvl3pPr indent="-228600" defTabSz="4572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indent="-228600" defTabSz="457200">
                <a:spcBef>
                  <a:spcPct val="20000"/>
                </a:spcBef>
                <a:buClr>
                  <a:schemeClr val="bg2"/>
                </a:buClr>
                <a:buSzPct val="75000"/>
                <a:buChar char="–"/>
                <a:defRPr sz="2000">
                  <a:solidFill>
                    <a:schemeClr val="tx1"/>
                  </a:solidFill>
                  <a:latin typeface="Times New Roman" panose="02020603050405020304" pitchFamily="18" charset="0"/>
                </a:defRPr>
              </a:lvl4pPr>
              <a:lvl5pPr indent="-228600" defTabSz="457200">
                <a:spcBef>
                  <a:spcPct val="20000"/>
                </a:spcBef>
                <a:buClr>
                  <a:schemeClr val="bg2"/>
                </a:buClr>
                <a:buSzPct val="75000"/>
                <a:buChar char="•"/>
                <a:defRPr sz="2000">
                  <a:solidFill>
                    <a:schemeClr val="tx1"/>
                  </a:solidFill>
                  <a:latin typeface="Times New Roman" panose="02020603050405020304" pitchFamily="18" charset="0"/>
                </a:defRPr>
              </a:lvl5pPr>
              <a:lvl6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indent="-228600" defTabSz="4572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defRPr/>
              </a:pPr>
              <a:endParaRPr lang="en-US" sz="1800" smtClean="0">
                <a:solidFill>
                  <a:srgbClr val="FFFFFF"/>
                </a:solidFill>
              </a:endParaRPr>
            </a:p>
          </p:txBody>
        </p:sp>
        <p:sp>
          <p:nvSpPr>
            <p:cNvPr id="31788" name="Rectangle 43"/>
            <p:cNvSpPr>
              <a:spLocks noChangeArrowheads="1"/>
            </p:cNvSpPr>
            <p:nvPr/>
          </p:nvSpPr>
          <p:spPr bwMode="auto">
            <a:xfrm>
              <a:off x="772466" y="2241591"/>
              <a:ext cx="5445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i="1"/>
                <a:t>1/F</a:t>
              </a:r>
              <a:r>
                <a:rPr lang="en-US" altLang="en-US" sz="1400" i="1" baseline="-25000"/>
                <a:t>s</a:t>
              </a:r>
              <a:endParaRPr lang="en-US" altLang="en-US" sz="1400" i="1">
                <a:latin typeface="Symbol" panose="05050102010706020507" pitchFamily="18" charset="2"/>
              </a:endParaRPr>
            </a:p>
          </p:txBody>
        </p:sp>
        <p:sp>
          <p:nvSpPr>
            <p:cNvPr id="31789" name="Rectangle 44"/>
            <p:cNvSpPr>
              <a:spLocks noChangeArrowheads="1"/>
            </p:cNvSpPr>
            <p:nvPr/>
          </p:nvSpPr>
          <p:spPr bwMode="auto">
            <a:xfrm>
              <a:off x="1086146" y="3786890"/>
              <a:ext cx="449262"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i="1"/>
                <a:t>1/f</a:t>
              </a:r>
              <a:r>
                <a:rPr lang="en-US" altLang="en-US" sz="1400" i="1" baseline="-25000"/>
                <a:t>T</a:t>
              </a:r>
              <a:endParaRPr lang="en-US" altLang="en-US" sz="1400" i="1">
                <a:latin typeface="Symbol" panose="05050102010706020507" pitchFamily="18" charset="2"/>
              </a:endParaRPr>
            </a:p>
          </p:txBody>
        </p:sp>
        <p:sp>
          <p:nvSpPr>
            <p:cNvPr id="31790" name="Line 315"/>
            <p:cNvSpPr>
              <a:spLocks noChangeShapeType="1"/>
            </p:cNvSpPr>
            <p:nvPr/>
          </p:nvSpPr>
          <p:spPr bwMode="auto">
            <a:xfrm flipH="1">
              <a:off x="684064" y="3337460"/>
              <a:ext cx="0" cy="8763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91" name="Line 316"/>
            <p:cNvSpPr>
              <a:spLocks noChangeShapeType="1"/>
            </p:cNvSpPr>
            <p:nvPr/>
          </p:nvSpPr>
          <p:spPr bwMode="auto">
            <a:xfrm>
              <a:off x="668999" y="4126447"/>
              <a:ext cx="5203032" cy="0"/>
            </a:xfrm>
            <a:prstGeom prst="line">
              <a:avLst/>
            </a:prstGeom>
            <a:noFill/>
            <a:ln w="190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92" name="Rectangle 47"/>
            <p:cNvSpPr>
              <a:spLocks noChangeArrowheads="1"/>
            </p:cNvSpPr>
            <p:nvPr/>
          </p:nvSpPr>
          <p:spPr bwMode="auto">
            <a:xfrm>
              <a:off x="2727310" y="3805939"/>
              <a:ext cx="104457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i="1"/>
                <a:t>N/F</a:t>
              </a:r>
              <a:r>
                <a:rPr lang="en-US" altLang="en-US" sz="1400" i="1" baseline="-25000"/>
                <a:t>s</a:t>
              </a:r>
              <a:r>
                <a:rPr lang="en-US" altLang="en-US" sz="1400" i="1"/>
                <a:t> = M/f</a:t>
              </a:r>
              <a:r>
                <a:rPr lang="en-US" altLang="en-US" sz="1400" i="1" baseline="-25000"/>
                <a:t>T</a:t>
              </a:r>
              <a:endParaRPr lang="en-US" altLang="en-US" sz="1400" i="1">
                <a:latin typeface="Symbol" panose="05050102010706020507" pitchFamily="18" charset="2"/>
              </a:endParaRPr>
            </a:p>
          </p:txBody>
        </p:sp>
        <p:sp>
          <p:nvSpPr>
            <p:cNvPr id="31793" name="Line 259"/>
            <p:cNvSpPr>
              <a:spLocks noChangeShapeType="1"/>
            </p:cNvSpPr>
            <p:nvPr/>
          </p:nvSpPr>
          <p:spPr bwMode="auto">
            <a:xfrm flipH="1">
              <a:off x="1393164" y="3346985"/>
              <a:ext cx="0" cy="4857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94" name="Line 261"/>
            <p:cNvSpPr>
              <a:spLocks noChangeShapeType="1"/>
            </p:cNvSpPr>
            <p:nvPr/>
          </p:nvSpPr>
          <p:spPr bwMode="auto">
            <a:xfrm flipH="1">
              <a:off x="1162584" y="3346985"/>
              <a:ext cx="0" cy="4857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95" name="Line 247"/>
            <p:cNvSpPr>
              <a:spLocks noChangeShapeType="1"/>
            </p:cNvSpPr>
            <p:nvPr/>
          </p:nvSpPr>
          <p:spPr bwMode="auto">
            <a:xfrm flipH="1">
              <a:off x="883532" y="2539765"/>
              <a:ext cx="0" cy="44813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96" name="Line 249"/>
            <p:cNvSpPr>
              <a:spLocks noChangeShapeType="1"/>
            </p:cNvSpPr>
            <p:nvPr/>
          </p:nvSpPr>
          <p:spPr bwMode="auto">
            <a:xfrm flipH="1">
              <a:off x="1146383" y="2532895"/>
              <a:ext cx="0" cy="41094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97" name="Line 250"/>
            <p:cNvSpPr>
              <a:spLocks noChangeShapeType="1"/>
            </p:cNvSpPr>
            <p:nvPr/>
          </p:nvSpPr>
          <p:spPr bwMode="auto">
            <a:xfrm>
              <a:off x="876505" y="2633217"/>
              <a:ext cx="280565" cy="0"/>
            </a:xfrm>
            <a:prstGeom prst="line">
              <a:avLst/>
            </a:prstGeom>
            <a:noFill/>
            <a:ln w="190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98" name="Line 250"/>
            <p:cNvSpPr>
              <a:spLocks noChangeShapeType="1"/>
            </p:cNvSpPr>
            <p:nvPr/>
          </p:nvSpPr>
          <p:spPr bwMode="auto">
            <a:xfrm>
              <a:off x="1159842" y="3754848"/>
              <a:ext cx="237957" cy="0"/>
            </a:xfrm>
            <a:prstGeom prst="line">
              <a:avLst/>
            </a:prstGeom>
            <a:noFill/>
            <a:ln w="190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99" name="Line 315"/>
            <p:cNvSpPr>
              <a:spLocks noChangeShapeType="1"/>
            </p:cNvSpPr>
            <p:nvPr/>
          </p:nvSpPr>
          <p:spPr bwMode="auto">
            <a:xfrm flipH="1">
              <a:off x="5839522" y="3337460"/>
              <a:ext cx="0" cy="8763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14" name="Group 111"/>
          <p:cNvGrpSpPr>
            <a:grpSpLocks/>
          </p:cNvGrpSpPr>
          <p:nvPr/>
        </p:nvGrpSpPr>
        <p:grpSpPr bwMode="auto">
          <a:xfrm>
            <a:off x="472281" y="4572000"/>
            <a:ext cx="8140700" cy="1666875"/>
            <a:chOff x="501054" y="2596098"/>
            <a:chExt cx="8141892" cy="1665804"/>
          </a:xfrm>
        </p:grpSpPr>
        <p:grpSp>
          <p:nvGrpSpPr>
            <p:cNvPr id="115" name="Group 2"/>
            <p:cNvGrpSpPr>
              <a:grpSpLocks/>
            </p:cNvGrpSpPr>
            <p:nvPr/>
          </p:nvGrpSpPr>
          <p:grpSpPr bwMode="auto">
            <a:xfrm>
              <a:off x="755013" y="2926903"/>
              <a:ext cx="1286328" cy="560388"/>
              <a:chOff x="832" y="1841"/>
              <a:chExt cx="4150" cy="546"/>
            </a:xfrm>
          </p:grpSpPr>
          <p:sp>
            <p:nvSpPr>
              <p:cNvPr id="266" name="Freeform 107"/>
              <p:cNvSpPr>
                <a:spLocks/>
              </p:cNvSpPr>
              <p:nvPr/>
            </p:nvSpPr>
            <p:spPr bwMode="auto">
              <a:xfrm>
                <a:off x="832" y="1841"/>
                <a:ext cx="1068" cy="546"/>
              </a:xfrm>
              <a:custGeom>
                <a:avLst/>
                <a:gdLst>
                  <a:gd name="T0" fmla="*/ 12 w 1068"/>
                  <a:gd name="T1" fmla="*/ 228 h 546"/>
                  <a:gd name="T2" fmla="*/ 37 w 1068"/>
                  <a:gd name="T3" fmla="*/ 169 h 546"/>
                  <a:gd name="T4" fmla="*/ 49 w 1068"/>
                  <a:gd name="T5" fmla="*/ 116 h 546"/>
                  <a:gd name="T6" fmla="*/ 61 w 1068"/>
                  <a:gd name="T7" fmla="*/ 71 h 546"/>
                  <a:gd name="T8" fmla="*/ 86 w 1068"/>
                  <a:gd name="T9" fmla="*/ 37 h 546"/>
                  <a:gd name="T10" fmla="*/ 98 w 1068"/>
                  <a:gd name="T11" fmla="*/ 12 h 546"/>
                  <a:gd name="T12" fmla="*/ 123 w 1068"/>
                  <a:gd name="T13" fmla="*/ 0 h 546"/>
                  <a:gd name="T14" fmla="*/ 135 w 1068"/>
                  <a:gd name="T15" fmla="*/ 8 h 546"/>
                  <a:gd name="T16" fmla="*/ 159 w 1068"/>
                  <a:gd name="T17" fmla="*/ 30 h 546"/>
                  <a:gd name="T18" fmla="*/ 172 w 1068"/>
                  <a:gd name="T19" fmla="*/ 63 h 546"/>
                  <a:gd name="T20" fmla="*/ 184 w 1068"/>
                  <a:gd name="T21" fmla="*/ 106 h 546"/>
                  <a:gd name="T22" fmla="*/ 208 w 1068"/>
                  <a:gd name="T23" fmla="*/ 157 h 546"/>
                  <a:gd name="T24" fmla="*/ 221 w 1068"/>
                  <a:gd name="T25" fmla="*/ 214 h 546"/>
                  <a:gd name="T26" fmla="*/ 233 w 1068"/>
                  <a:gd name="T27" fmla="*/ 274 h 546"/>
                  <a:gd name="T28" fmla="*/ 245 w 1068"/>
                  <a:gd name="T29" fmla="*/ 334 h 546"/>
                  <a:gd name="T30" fmla="*/ 270 w 1068"/>
                  <a:gd name="T31" fmla="*/ 390 h 546"/>
                  <a:gd name="T32" fmla="*/ 282 w 1068"/>
                  <a:gd name="T33" fmla="*/ 442 h 546"/>
                  <a:gd name="T34" fmla="*/ 294 w 1068"/>
                  <a:gd name="T35" fmla="*/ 484 h 546"/>
                  <a:gd name="T36" fmla="*/ 319 w 1068"/>
                  <a:gd name="T37" fmla="*/ 517 h 546"/>
                  <a:gd name="T38" fmla="*/ 331 w 1068"/>
                  <a:gd name="T39" fmla="*/ 538 h 546"/>
                  <a:gd name="T40" fmla="*/ 356 w 1068"/>
                  <a:gd name="T41" fmla="*/ 543 h 546"/>
                  <a:gd name="T42" fmla="*/ 368 w 1068"/>
                  <a:gd name="T43" fmla="*/ 531 h 546"/>
                  <a:gd name="T44" fmla="*/ 392 w 1068"/>
                  <a:gd name="T45" fmla="*/ 507 h 546"/>
                  <a:gd name="T46" fmla="*/ 405 w 1068"/>
                  <a:gd name="T47" fmla="*/ 472 h 546"/>
                  <a:gd name="T48" fmla="*/ 417 w 1068"/>
                  <a:gd name="T49" fmla="*/ 425 h 546"/>
                  <a:gd name="T50" fmla="*/ 442 w 1068"/>
                  <a:gd name="T51" fmla="*/ 372 h 546"/>
                  <a:gd name="T52" fmla="*/ 454 w 1068"/>
                  <a:gd name="T53" fmla="*/ 313 h 546"/>
                  <a:gd name="T54" fmla="*/ 466 w 1068"/>
                  <a:gd name="T55" fmla="*/ 254 h 546"/>
                  <a:gd name="T56" fmla="*/ 491 w 1068"/>
                  <a:gd name="T57" fmla="*/ 195 h 546"/>
                  <a:gd name="T58" fmla="*/ 503 w 1068"/>
                  <a:gd name="T59" fmla="*/ 139 h 546"/>
                  <a:gd name="T60" fmla="*/ 515 w 1068"/>
                  <a:gd name="T61" fmla="*/ 90 h 546"/>
                  <a:gd name="T62" fmla="*/ 540 w 1068"/>
                  <a:gd name="T63" fmla="*/ 50 h 546"/>
                  <a:gd name="T64" fmla="*/ 552 w 1068"/>
                  <a:gd name="T65" fmla="*/ 21 h 546"/>
                  <a:gd name="T66" fmla="*/ 564 w 1068"/>
                  <a:gd name="T67" fmla="*/ 3 h 546"/>
                  <a:gd name="T68" fmla="*/ 589 w 1068"/>
                  <a:gd name="T69" fmla="*/ 3 h 546"/>
                  <a:gd name="T70" fmla="*/ 613 w 1068"/>
                  <a:gd name="T71" fmla="*/ 19 h 546"/>
                  <a:gd name="T72" fmla="*/ 625 w 1068"/>
                  <a:gd name="T73" fmla="*/ 47 h 546"/>
                  <a:gd name="T74" fmla="*/ 638 w 1068"/>
                  <a:gd name="T75" fmla="*/ 85 h 546"/>
                  <a:gd name="T76" fmla="*/ 650 w 1068"/>
                  <a:gd name="T77" fmla="*/ 134 h 546"/>
                  <a:gd name="T78" fmla="*/ 675 w 1068"/>
                  <a:gd name="T79" fmla="*/ 188 h 546"/>
                  <a:gd name="T80" fmla="*/ 687 w 1068"/>
                  <a:gd name="T81" fmla="*/ 247 h 546"/>
                  <a:gd name="T82" fmla="*/ 699 w 1068"/>
                  <a:gd name="T83" fmla="*/ 308 h 546"/>
                  <a:gd name="T84" fmla="*/ 724 w 1068"/>
                  <a:gd name="T85" fmla="*/ 365 h 546"/>
                  <a:gd name="T86" fmla="*/ 736 w 1068"/>
                  <a:gd name="T87" fmla="*/ 420 h 546"/>
                  <a:gd name="T88" fmla="*/ 748 w 1068"/>
                  <a:gd name="T89" fmla="*/ 466 h 546"/>
                  <a:gd name="T90" fmla="*/ 773 w 1068"/>
                  <a:gd name="T91" fmla="*/ 503 h 546"/>
                  <a:gd name="T92" fmla="*/ 785 w 1068"/>
                  <a:gd name="T93" fmla="*/ 530 h 546"/>
                  <a:gd name="T94" fmla="*/ 797 w 1068"/>
                  <a:gd name="T95" fmla="*/ 543 h 546"/>
                  <a:gd name="T96" fmla="*/ 822 w 1068"/>
                  <a:gd name="T97" fmla="*/ 538 h 546"/>
                  <a:gd name="T98" fmla="*/ 846 w 1068"/>
                  <a:gd name="T99" fmla="*/ 519 h 546"/>
                  <a:gd name="T100" fmla="*/ 859 w 1068"/>
                  <a:gd name="T101" fmla="*/ 488 h 546"/>
                  <a:gd name="T102" fmla="*/ 871 w 1068"/>
                  <a:gd name="T103" fmla="*/ 447 h 546"/>
                  <a:gd name="T104" fmla="*/ 895 w 1068"/>
                  <a:gd name="T105" fmla="*/ 397 h 546"/>
                  <a:gd name="T106" fmla="*/ 908 w 1068"/>
                  <a:gd name="T107" fmla="*/ 339 h 546"/>
                  <a:gd name="T108" fmla="*/ 920 w 1068"/>
                  <a:gd name="T109" fmla="*/ 280 h 546"/>
                  <a:gd name="T110" fmla="*/ 944 w 1068"/>
                  <a:gd name="T111" fmla="*/ 221 h 546"/>
                  <a:gd name="T112" fmla="*/ 957 w 1068"/>
                  <a:gd name="T113" fmla="*/ 164 h 546"/>
                  <a:gd name="T114" fmla="*/ 969 w 1068"/>
                  <a:gd name="T115" fmla="*/ 112 h 546"/>
                  <a:gd name="T116" fmla="*/ 993 w 1068"/>
                  <a:gd name="T117" fmla="*/ 68 h 546"/>
                  <a:gd name="T118" fmla="*/ 1006 w 1068"/>
                  <a:gd name="T119" fmla="*/ 33 h 546"/>
                  <a:gd name="T120" fmla="*/ 1018 w 1068"/>
                  <a:gd name="T121" fmla="*/ 10 h 546"/>
                  <a:gd name="T122" fmla="*/ 1042 w 1068"/>
                  <a:gd name="T123" fmla="*/ 0 h 546"/>
                  <a:gd name="T124" fmla="*/ 1055 w 1068"/>
                  <a:gd name="T125" fmla="*/ 10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68"/>
                  <a:gd name="T190" fmla="*/ 0 h 546"/>
                  <a:gd name="T191" fmla="*/ 1068 w 106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68" h="546">
                    <a:moveTo>
                      <a:pt x="0" y="274"/>
                    </a:moveTo>
                    <a:lnTo>
                      <a:pt x="12" y="258"/>
                    </a:lnTo>
                    <a:lnTo>
                      <a:pt x="12" y="242"/>
                    </a:lnTo>
                    <a:lnTo>
                      <a:pt x="12" y="228"/>
                    </a:lnTo>
                    <a:lnTo>
                      <a:pt x="25" y="212"/>
                    </a:lnTo>
                    <a:lnTo>
                      <a:pt x="25" y="199"/>
                    </a:lnTo>
                    <a:lnTo>
                      <a:pt x="25" y="184"/>
                    </a:lnTo>
                    <a:lnTo>
                      <a:pt x="37" y="169"/>
                    </a:lnTo>
                    <a:lnTo>
                      <a:pt x="37" y="157"/>
                    </a:lnTo>
                    <a:lnTo>
                      <a:pt x="37" y="143"/>
                    </a:lnTo>
                    <a:lnTo>
                      <a:pt x="49" y="129"/>
                    </a:lnTo>
                    <a:lnTo>
                      <a:pt x="49" y="116"/>
                    </a:lnTo>
                    <a:lnTo>
                      <a:pt x="49" y="105"/>
                    </a:lnTo>
                    <a:lnTo>
                      <a:pt x="61" y="94"/>
                    </a:lnTo>
                    <a:lnTo>
                      <a:pt x="61" y="82"/>
                    </a:lnTo>
                    <a:lnTo>
                      <a:pt x="61" y="71"/>
                    </a:lnTo>
                    <a:lnTo>
                      <a:pt x="74" y="63"/>
                    </a:lnTo>
                    <a:lnTo>
                      <a:pt x="74" y="52"/>
                    </a:lnTo>
                    <a:lnTo>
                      <a:pt x="74" y="44"/>
                    </a:lnTo>
                    <a:lnTo>
                      <a:pt x="86" y="37"/>
                    </a:lnTo>
                    <a:lnTo>
                      <a:pt x="86" y="30"/>
                    </a:lnTo>
                    <a:lnTo>
                      <a:pt x="86" y="22"/>
                    </a:lnTo>
                    <a:lnTo>
                      <a:pt x="98" y="18"/>
                    </a:lnTo>
                    <a:lnTo>
                      <a:pt x="98" y="12"/>
                    </a:lnTo>
                    <a:lnTo>
                      <a:pt x="98" y="8"/>
                    </a:lnTo>
                    <a:lnTo>
                      <a:pt x="110" y="5"/>
                    </a:lnTo>
                    <a:lnTo>
                      <a:pt x="110" y="2"/>
                    </a:lnTo>
                    <a:lnTo>
                      <a:pt x="123" y="0"/>
                    </a:lnTo>
                    <a:lnTo>
                      <a:pt x="123" y="2"/>
                    </a:lnTo>
                    <a:lnTo>
                      <a:pt x="135" y="3"/>
                    </a:lnTo>
                    <a:lnTo>
                      <a:pt x="135" y="5"/>
                    </a:lnTo>
                    <a:lnTo>
                      <a:pt x="135" y="8"/>
                    </a:lnTo>
                    <a:lnTo>
                      <a:pt x="147" y="12"/>
                    </a:lnTo>
                    <a:lnTo>
                      <a:pt x="147" y="18"/>
                    </a:lnTo>
                    <a:lnTo>
                      <a:pt x="147" y="22"/>
                    </a:lnTo>
                    <a:lnTo>
                      <a:pt x="159" y="30"/>
                    </a:lnTo>
                    <a:lnTo>
                      <a:pt x="159" y="37"/>
                    </a:lnTo>
                    <a:lnTo>
                      <a:pt x="159" y="45"/>
                    </a:lnTo>
                    <a:lnTo>
                      <a:pt x="172" y="54"/>
                    </a:lnTo>
                    <a:lnTo>
                      <a:pt x="172" y="63"/>
                    </a:lnTo>
                    <a:lnTo>
                      <a:pt x="172" y="73"/>
                    </a:lnTo>
                    <a:lnTo>
                      <a:pt x="184" y="83"/>
                    </a:lnTo>
                    <a:lnTo>
                      <a:pt x="184" y="94"/>
                    </a:lnTo>
                    <a:lnTo>
                      <a:pt x="184" y="106"/>
                    </a:lnTo>
                    <a:lnTo>
                      <a:pt x="196" y="118"/>
                    </a:lnTo>
                    <a:lnTo>
                      <a:pt x="196" y="131"/>
                    </a:lnTo>
                    <a:lnTo>
                      <a:pt x="196" y="144"/>
                    </a:lnTo>
                    <a:lnTo>
                      <a:pt x="208" y="157"/>
                    </a:lnTo>
                    <a:lnTo>
                      <a:pt x="208" y="171"/>
                    </a:lnTo>
                    <a:lnTo>
                      <a:pt x="208" y="184"/>
                    </a:lnTo>
                    <a:lnTo>
                      <a:pt x="208" y="200"/>
                    </a:lnTo>
                    <a:lnTo>
                      <a:pt x="221" y="214"/>
                    </a:lnTo>
                    <a:lnTo>
                      <a:pt x="221" y="230"/>
                    </a:lnTo>
                    <a:lnTo>
                      <a:pt x="221" y="244"/>
                    </a:lnTo>
                    <a:lnTo>
                      <a:pt x="233" y="259"/>
                    </a:lnTo>
                    <a:lnTo>
                      <a:pt x="233" y="274"/>
                    </a:lnTo>
                    <a:lnTo>
                      <a:pt x="233" y="289"/>
                    </a:lnTo>
                    <a:lnTo>
                      <a:pt x="245" y="305"/>
                    </a:lnTo>
                    <a:lnTo>
                      <a:pt x="245" y="319"/>
                    </a:lnTo>
                    <a:lnTo>
                      <a:pt x="245" y="334"/>
                    </a:lnTo>
                    <a:lnTo>
                      <a:pt x="258" y="348"/>
                    </a:lnTo>
                    <a:lnTo>
                      <a:pt x="258" y="362"/>
                    </a:lnTo>
                    <a:lnTo>
                      <a:pt x="258" y="376"/>
                    </a:lnTo>
                    <a:lnTo>
                      <a:pt x="270" y="390"/>
                    </a:lnTo>
                    <a:lnTo>
                      <a:pt x="270" y="404"/>
                    </a:lnTo>
                    <a:lnTo>
                      <a:pt x="270" y="416"/>
                    </a:lnTo>
                    <a:lnTo>
                      <a:pt x="282" y="430"/>
                    </a:lnTo>
                    <a:lnTo>
                      <a:pt x="282" y="442"/>
                    </a:lnTo>
                    <a:lnTo>
                      <a:pt x="282" y="453"/>
                    </a:lnTo>
                    <a:lnTo>
                      <a:pt x="294" y="463"/>
                    </a:lnTo>
                    <a:lnTo>
                      <a:pt x="294" y="474"/>
                    </a:lnTo>
                    <a:lnTo>
                      <a:pt x="294" y="484"/>
                    </a:lnTo>
                    <a:lnTo>
                      <a:pt x="307" y="493"/>
                    </a:lnTo>
                    <a:lnTo>
                      <a:pt x="307" y="501"/>
                    </a:lnTo>
                    <a:lnTo>
                      <a:pt x="307" y="510"/>
                    </a:lnTo>
                    <a:lnTo>
                      <a:pt x="319" y="517"/>
                    </a:lnTo>
                    <a:lnTo>
                      <a:pt x="319" y="522"/>
                    </a:lnTo>
                    <a:lnTo>
                      <a:pt x="319" y="530"/>
                    </a:lnTo>
                    <a:lnTo>
                      <a:pt x="331" y="533"/>
                    </a:lnTo>
                    <a:lnTo>
                      <a:pt x="331" y="538"/>
                    </a:lnTo>
                    <a:lnTo>
                      <a:pt x="331" y="540"/>
                    </a:lnTo>
                    <a:lnTo>
                      <a:pt x="343" y="543"/>
                    </a:lnTo>
                    <a:lnTo>
                      <a:pt x="356" y="545"/>
                    </a:lnTo>
                    <a:lnTo>
                      <a:pt x="356" y="543"/>
                    </a:lnTo>
                    <a:lnTo>
                      <a:pt x="356" y="541"/>
                    </a:lnTo>
                    <a:lnTo>
                      <a:pt x="368" y="540"/>
                    </a:lnTo>
                    <a:lnTo>
                      <a:pt x="368" y="537"/>
                    </a:lnTo>
                    <a:lnTo>
                      <a:pt x="368" y="531"/>
                    </a:lnTo>
                    <a:lnTo>
                      <a:pt x="380" y="527"/>
                    </a:lnTo>
                    <a:lnTo>
                      <a:pt x="380" y="521"/>
                    </a:lnTo>
                    <a:lnTo>
                      <a:pt x="380" y="514"/>
                    </a:lnTo>
                    <a:lnTo>
                      <a:pt x="392" y="507"/>
                    </a:lnTo>
                    <a:lnTo>
                      <a:pt x="392" y="500"/>
                    </a:lnTo>
                    <a:lnTo>
                      <a:pt x="392" y="491"/>
                    </a:lnTo>
                    <a:lnTo>
                      <a:pt x="405" y="481"/>
                    </a:lnTo>
                    <a:lnTo>
                      <a:pt x="405" y="472"/>
                    </a:lnTo>
                    <a:lnTo>
                      <a:pt x="405" y="459"/>
                    </a:lnTo>
                    <a:lnTo>
                      <a:pt x="417" y="449"/>
                    </a:lnTo>
                    <a:lnTo>
                      <a:pt x="417" y="437"/>
                    </a:lnTo>
                    <a:lnTo>
                      <a:pt x="417" y="425"/>
                    </a:lnTo>
                    <a:lnTo>
                      <a:pt x="429" y="413"/>
                    </a:lnTo>
                    <a:lnTo>
                      <a:pt x="429" y="399"/>
                    </a:lnTo>
                    <a:lnTo>
                      <a:pt x="429" y="387"/>
                    </a:lnTo>
                    <a:lnTo>
                      <a:pt x="442" y="372"/>
                    </a:lnTo>
                    <a:lnTo>
                      <a:pt x="442" y="359"/>
                    </a:lnTo>
                    <a:lnTo>
                      <a:pt x="442" y="343"/>
                    </a:lnTo>
                    <a:lnTo>
                      <a:pt x="454" y="329"/>
                    </a:lnTo>
                    <a:lnTo>
                      <a:pt x="454" y="313"/>
                    </a:lnTo>
                    <a:lnTo>
                      <a:pt x="454" y="300"/>
                    </a:lnTo>
                    <a:lnTo>
                      <a:pt x="466" y="284"/>
                    </a:lnTo>
                    <a:lnTo>
                      <a:pt x="466" y="270"/>
                    </a:lnTo>
                    <a:lnTo>
                      <a:pt x="466" y="254"/>
                    </a:lnTo>
                    <a:lnTo>
                      <a:pt x="478" y="239"/>
                    </a:lnTo>
                    <a:lnTo>
                      <a:pt x="478" y="225"/>
                    </a:lnTo>
                    <a:lnTo>
                      <a:pt x="478" y="209"/>
                    </a:lnTo>
                    <a:lnTo>
                      <a:pt x="491" y="195"/>
                    </a:lnTo>
                    <a:lnTo>
                      <a:pt x="491" y="181"/>
                    </a:lnTo>
                    <a:lnTo>
                      <a:pt x="491" y="167"/>
                    </a:lnTo>
                    <a:lnTo>
                      <a:pt x="503" y="153"/>
                    </a:lnTo>
                    <a:lnTo>
                      <a:pt x="503" y="139"/>
                    </a:lnTo>
                    <a:lnTo>
                      <a:pt x="503" y="127"/>
                    </a:lnTo>
                    <a:lnTo>
                      <a:pt x="515" y="115"/>
                    </a:lnTo>
                    <a:lnTo>
                      <a:pt x="515" y="103"/>
                    </a:lnTo>
                    <a:lnTo>
                      <a:pt x="515" y="90"/>
                    </a:lnTo>
                    <a:lnTo>
                      <a:pt x="527" y="80"/>
                    </a:lnTo>
                    <a:lnTo>
                      <a:pt x="527" y="70"/>
                    </a:lnTo>
                    <a:lnTo>
                      <a:pt x="527" y="59"/>
                    </a:lnTo>
                    <a:lnTo>
                      <a:pt x="540" y="50"/>
                    </a:lnTo>
                    <a:lnTo>
                      <a:pt x="540" y="41"/>
                    </a:lnTo>
                    <a:lnTo>
                      <a:pt x="540" y="35"/>
                    </a:lnTo>
                    <a:lnTo>
                      <a:pt x="552" y="28"/>
                    </a:lnTo>
                    <a:lnTo>
                      <a:pt x="552" y="21"/>
                    </a:lnTo>
                    <a:lnTo>
                      <a:pt x="552" y="15"/>
                    </a:lnTo>
                    <a:lnTo>
                      <a:pt x="564" y="10"/>
                    </a:lnTo>
                    <a:lnTo>
                      <a:pt x="564" y="7"/>
                    </a:lnTo>
                    <a:lnTo>
                      <a:pt x="564" y="3"/>
                    </a:lnTo>
                    <a:lnTo>
                      <a:pt x="576" y="2"/>
                    </a:lnTo>
                    <a:lnTo>
                      <a:pt x="589" y="0"/>
                    </a:lnTo>
                    <a:lnTo>
                      <a:pt x="589" y="2"/>
                    </a:lnTo>
                    <a:lnTo>
                      <a:pt x="589" y="3"/>
                    </a:lnTo>
                    <a:lnTo>
                      <a:pt x="601" y="5"/>
                    </a:lnTo>
                    <a:lnTo>
                      <a:pt x="601" y="8"/>
                    </a:lnTo>
                    <a:lnTo>
                      <a:pt x="601" y="14"/>
                    </a:lnTo>
                    <a:lnTo>
                      <a:pt x="613" y="19"/>
                    </a:lnTo>
                    <a:lnTo>
                      <a:pt x="613" y="24"/>
                    </a:lnTo>
                    <a:lnTo>
                      <a:pt x="613" y="31"/>
                    </a:lnTo>
                    <a:lnTo>
                      <a:pt x="613" y="38"/>
                    </a:lnTo>
                    <a:lnTo>
                      <a:pt x="625" y="47"/>
                    </a:lnTo>
                    <a:lnTo>
                      <a:pt x="625" y="56"/>
                    </a:lnTo>
                    <a:lnTo>
                      <a:pt x="625" y="64"/>
                    </a:lnTo>
                    <a:lnTo>
                      <a:pt x="638" y="75"/>
                    </a:lnTo>
                    <a:lnTo>
                      <a:pt x="638" y="85"/>
                    </a:lnTo>
                    <a:lnTo>
                      <a:pt x="638" y="97"/>
                    </a:lnTo>
                    <a:lnTo>
                      <a:pt x="650" y="109"/>
                    </a:lnTo>
                    <a:lnTo>
                      <a:pt x="650" y="122"/>
                    </a:lnTo>
                    <a:lnTo>
                      <a:pt x="650" y="134"/>
                    </a:lnTo>
                    <a:lnTo>
                      <a:pt x="662" y="146"/>
                    </a:lnTo>
                    <a:lnTo>
                      <a:pt x="662" y="160"/>
                    </a:lnTo>
                    <a:lnTo>
                      <a:pt x="662" y="174"/>
                    </a:lnTo>
                    <a:lnTo>
                      <a:pt x="675" y="188"/>
                    </a:lnTo>
                    <a:lnTo>
                      <a:pt x="675" y="203"/>
                    </a:lnTo>
                    <a:lnTo>
                      <a:pt x="675" y="218"/>
                    </a:lnTo>
                    <a:lnTo>
                      <a:pt x="687" y="233"/>
                    </a:lnTo>
                    <a:lnTo>
                      <a:pt x="687" y="247"/>
                    </a:lnTo>
                    <a:lnTo>
                      <a:pt x="687" y="263"/>
                    </a:lnTo>
                    <a:lnTo>
                      <a:pt x="699" y="277"/>
                    </a:lnTo>
                    <a:lnTo>
                      <a:pt x="699" y="293"/>
                    </a:lnTo>
                    <a:lnTo>
                      <a:pt x="699" y="308"/>
                    </a:lnTo>
                    <a:lnTo>
                      <a:pt x="711" y="322"/>
                    </a:lnTo>
                    <a:lnTo>
                      <a:pt x="711" y="338"/>
                    </a:lnTo>
                    <a:lnTo>
                      <a:pt x="711" y="352"/>
                    </a:lnTo>
                    <a:lnTo>
                      <a:pt x="724" y="365"/>
                    </a:lnTo>
                    <a:lnTo>
                      <a:pt x="724" y="380"/>
                    </a:lnTo>
                    <a:lnTo>
                      <a:pt x="724" y="394"/>
                    </a:lnTo>
                    <a:lnTo>
                      <a:pt x="736" y="407"/>
                    </a:lnTo>
                    <a:lnTo>
                      <a:pt x="736" y="420"/>
                    </a:lnTo>
                    <a:lnTo>
                      <a:pt x="736" y="432"/>
                    </a:lnTo>
                    <a:lnTo>
                      <a:pt x="748" y="444"/>
                    </a:lnTo>
                    <a:lnTo>
                      <a:pt x="748" y="456"/>
                    </a:lnTo>
                    <a:lnTo>
                      <a:pt x="748" y="466"/>
                    </a:lnTo>
                    <a:lnTo>
                      <a:pt x="760" y="477"/>
                    </a:lnTo>
                    <a:lnTo>
                      <a:pt x="760" y="486"/>
                    </a:lnTo>
                    <a:lnTo>
                      <a:pt x="760" y="495"/>
                    </a:lnTo>
                    <a:lnTo>
                      <a:pt x="773" y="503"/>
                    </a:lnTo>
                    <a:lnTo>
                      <a:pt x="773" y="512"/>
                    </a:lnTo>
                    <a:lnTo>
                      <a:pt x="773" y="519"/>
                    </a:lnTo>
                    <a:lnTo>
                      <a:pt x="785" y="524"/>
                    </a:lnTo>
                    <a:lnTo>
                      <a:pt x="785" y="530"/>
                    </a:lnTo>
                    <a:lnTo>
                      <a:pt x="785" y="534"/>
                    </a:lnTo>
                    <a:lnTo>
                      <a:pt x="797" y="538"/>
                    </a:lnTo>
                    <a:lnTo>
                      <a:pt x="797" y="541"/>
                    </a:lnTo>
                    <a:lnTo>
                      <a:pt x="797" y="543"/>
                    </a:lnTo>
                    <a:lnTo>
                      <a:pt x="809" y="545"/>
                    </a:lnTo>
                    <a:lnTo>
                      <a:pt x="822" y="543"/>
                    </a:lnTo>
                    <a:lnTo>
                      <a:pt x="822" y="541"/>
                    </a:lnTo>
                    <a:lnTo>
                      <a:pt x="822" y="538"/>
                    </a:lnTo>
                    <a:lnTo>
                      <a:pt x="834" y="534"/>
                    </a:lnTo>
                    <a:lnTo>
                      <a:pt x="834" y="531"/>
                    </a:lnTo>
                    <a:lnTo>
                      <a:pt x="834" y="526"/>
                    </a:lnTo>
                    <a:lnTo>
                      <a:pt x="846" y="519"/>
                    </a:lnTo>
                    <a:lnTo>
                      <a:pt x="846" y="514"/>
                    </a:lnTo>
                    <a:lnTo>
                      <a:pt x="846" y="505"/>
                    </a:lnTo>
                    <a:lnTo>
                      <a:pt x="859" y="498"/>
                    </a:lnTo>
                    <a:lnTo>
                      <a:pt x="859" y="488"/>
                    </a:lnTo>
                    <a:lnTo>
                      <a:pt x="859" y="479"/>
                    </a:lnTo>
                    <a:lnTo>
                      <a:pt x="871" y="469"/>
                    </a:lnTo>
                    <a:lnTo>
                      <a:pt x="871" y="458"/>
                    </a:lnTo>
                    <a:lnTo>
                      <a:pt x="871" y="447"/>
                    </a:lnTo>
                    <a:lnTo>
                      <a:pt x="883" y="435"/>
                    </a:lnTo>
                    <a:lnTo>
                      <a:pt x="883" y="423"/>
                    </a:lnTo>
                    <a:lnTo>
                      <a:pt x="883" y="409"/>
                    </a:lnTo>
                    <a:lnTo>
                      <a:pt x="895" y="397"/>
                    </a:lnTo>
                    <a:lnTo>
                      <a:pt x="895" y="383"/>
                    </a:lnTo>
                    <a:lnTo>
                      <a:pt x="895" y="369"/>
                    </a:lnTo>
                    <a:lnTo>
                      <a:pt x="908" y="355"/>
                    </a:lnTo>
                    <a:lnTo>
                      <a:pt x="908" y="339"/>
                    </a:lnTo>
                    <a:lnTo>
                      <a:pt x="908" y="326"/>
                    </a:lnTo>
                    <a:lnTo>
                      <a:pt x="920" y="312"/>
                    </a:lnTo>
                    <a:lnTo>
                      <a:pt x="920" y="296"/>
                    </a:lnTo>
                    <a:lnTo>
                      <a:pt x="920" y="280"/>
                    </a:lnTo>
                    <a:lnTo>
                      <a:pt x="932" y="266"/>
                    </a:lnTo>
                    <a:lnTo>
                      <a:pt x="932" y="251"/>
                    </a:lnTo>
                    <a:lnTo>
                      <a:pt x="932" y="235"/>
                    </a:lnTo>
                    <a:lnTo>
                      <a:pt x="944" y="221"/>
                    </a:lnTo>
                    <a:lnTo>
                      <a:pt x="944" y="206"/>
                    </a:lnTo>
                    <a:lnTo>
                      <a:pt x="944" y="191"/>
                    </a:lnTo>
                    <a:lnTo>
                      <a:pt x="957" y="177"/>
                    </a:lnTo>
                    <a:lnTo>
                      <a:pt x="957" y="164"/>
                    </a:lnTo>
                    <a:lnTo>
                      <a:pt x="957" y="150"/>
                    </a:lnTo>
                    <a:lnTo>
                      <a:pt x="969" y="138"/>
                    </a:lnTo>
                    <a:lnTo>
                      <a:pt x="969" y="124"/>
                    </a:lnTo>
                    <a:lnTo>
                      <a:pt x="969" y="112"/>
                    </a:lnTo>
                    <a:lnTo>
                      <a:pt x="981" y="99"/>
                    </a:lnTo>
                    <a:lnTo>
                      <a:pt x="981" y="89"/>
                    </a:lnTo>
                    <a:lnTo>
                      <a:pt x="981" y="76"/>
                    </a:lnTo>
                    <a:lnTo>
                      <a:pt x="993" y="68"/>
                    </a:lnTo>
                    <a:lnTo>
                      <a:pt x="993" y="57"/>
                    </a:lnTo>
                    <a:lnTo>
                      <a:pt x="993" y="49"/>
                    </a:lnTo>
                    <a:lnTo>
                      <a:pt x="1006" y="40"/>
                    </a:lnTo>
                    <a:lnTo>
                      <a:pt x="1006" y="33"/>
                    </a:lnTo>
                    <a:lnTo>
                      <a:pt x="1006" y="26"/>
                    </a:lnTo>
                    <a:lnTo>
                      <a:pt x="1018" y="21"/>
                    </a:lnTo>
                    <a:lnTo>
                      <a:pt x="1018" y="15"/>
                    </a:lnTo>
                    <a:lnTo>
                      <a:pt x="1018" y="10"/>
                    </a:lnTo>
                    <a:lnTo>
                      <a:pt x="1018" y="7"/>
                    </a:lnTo>
                    <a:lnTo>
                      <a:pt x="1030" y="3"/>
                    </a:lnTo>
                    <a:lnTo>
                      <a:pt x="1030" y="2"/>
                    </a:lnTo>
                    <a:lnTo>
                      <a:pt x="1042" y="0"/>
                    </a:lnTo>
                    <a:lnTo>
                      <a:pt x="1042" y="2"/>
                    </a:lnTo>
                    <a:lnTo>
                      <a:pt x="1055" y="3"/>
                    </a:lnTo>
                    <a:lnTo>
                      <a:pt x="1055" y="7"/>
                    </a:lnTo>
                    <a:lnTo>
                      <a:pt x="1055" y="10"/>
                    </a:lnTo>
                    <a:lnTo>
                      <a:pt x="1067" y="15"/>
                    </a:lnTo>
                    <a:lnTo>
                      <a:pt x="1067" y="21"/>
                    </a:lnTo>
                  </a:path>
                </a:pathLst>
              </a:custGeom>
              <a:noFill/>
              <a:ln w="12700" cap="rnd" cmpd="sng" algn="ctr">
                <a:solidFill>
                  <a:schemeClr val="tx1"/>
                </a:solidFill>
                <a:prstDash val="solid"/>
                <a:round/>
                <a:headEnd type="none" w="med" len="med"/>
                <a:tailEnd type="none" w="med" len="med"/>
              </a:ln>
            </p:spPr>
            <p:txBody>
              <a:bodyPr/>
              <a:lstStyle/>
              <a:p>
                <a:endParaRPr lang="en-US"/>
              </a:p>
            </p:txBody>
          </p:sp>
          <p:sp>
            <p:nvSpPr>
              <p:cNvPr id="267" name="Freeform 108"/>
              <p:cNvSpPr>
                <a:spLocks/>
              </p:cNvSpPr>
              <p:nvPr/>
            </p:nvSpPr>
            <p:spPr bwMode="auto">
              <a:xfrm>
                <a:off x="1899" y="1841"/>
                <a:ext cx="1058" cy="546"/>
              </a:xfrm>
              <a:custGeom>
                <a:avLst/>
                <a:gdLst>
                  <a:gd name="T0" fmla="*/ 12 w 1058"/>
                  <a:gd name="T1" fmla="*/ 40 h 546"/>
                  <a:gd name="T2" fmla="*/ 25 w 1058"/>
                  <a:gd name="T3" fmla="*/ 76 h 546"/>
                  <a:gd name="T4" fmla="*/ 49 w 1058"/>
                  <a:gd name="T5" fmla="*/ 124 h 546"/>
                  <a:gd name="T6" fmla="*/ 61 w 1058"/>
                  <a:gd name="T7" fmla="*/ 177 h 546"/>
                  <a:gd name="T8" fmla="*/ 74 w 1058"/>
                  <a:gd name="T9" fmla="*/ 235 h 546"/>
                  <a:gd name="T10" fmla="*/ 98 w 1058"/>
                  <a:gd name="T11" fmla="*/ 296 h 546"/>
                  <a:gd name="T12" fmla="*/ 111 w 1058"/>
                  <a:gd name="T13" fmla="*/ 355 h 546"/>
                  <a:gd name="T14" fmla="*/ 123 w 1058"/>
                  <a:gd name="T15" fmla="*/ 409 h 546"/>
                  <a:gd name="T16" fmla="*/ 147 w 1058"/>
                  <a:gd name="T17" fmla="*/ 458 h 546"/>
                  <a:gd name="T18" fmla="*/ 160 w 1058"/>
                  <a:gd name="T19" fmla="*/ 498 h 546"/>
                  <a:gd name="T20" fmla="*/ 172 w 1058"/>
                  <a:gd name="T21" fmla="*/ 526 h 546"/>
                  <a:gd name="T22" fmla="*/ 197 w 1058"/>
                  <a:gd name="T23" fmla="*/ 541 h 546"/>
                  <a:gd name="T24" fmla="*/ 221 w 1058"/>
                  <a:gd name="T25" fmla="*/ 541 h 546"/>
                  <a:gd name="T26" fmla="*/ 234 w 1058"/>
                  <a:gd name="T27" fmla="*/ 524 h 546"/>
                  <a:gd name="T28" fmla="*/ 246 w 1058"/>
                  <a:gd name="T29" fmla="*/ 495 h 546"/>
                  <a:gd name="T30" fmla="*/ 270 w 1058"/>
                  <a:gd name="T31" fmla="*/ 456 h 546"/>
                  <a:gd name="T32" fmla="*/ 283 w 1058"/>
                  <a:gd name="T33" fmla="*/ 407 h 546"/>
                  <a:gd name="T34" fmla="*/ 295 w 1058"/>
                  <a:gd name="T35" fmla="*/ 352 h 546"/>
                  <a:gd name="T36" fmla="*/ 320 w 1058"/>
                  <a:gd name="T37" fmla="*/ 293 h 546"/>
                  <a:gd name="T38" fmla="*/ 332 w 1058"/>
                  <a:gd name="T39" fmla="*/ 233 h 546"/>
                  <a:gd name="T40" fmla="*/ 344 w 1058"/>
                  <a:gd name="T41" fmla="*/ 174 h 546"/>
                  <a:gd name="T42" fmla="*/ 356 w 1058"/>
                  <a:gd name="T43" fmla="*/ 122 h 546"/>
                  <a:gd name="T44" fmla="*/ 381 w 1058"/>
                  <a:gd name="T45" fmla="*/ 75 h 546"/>
                  <a:gd name="T46" fmla="*/ 393 w 1058"/>
                  <a:gd name="T47" fmla="*/ 38 h 546"/>
                  <a:gd name="T48" fmla="*/ 406 w 1058"/>
                  <a:gd name="T49" fmla="*/ 14 h 546"/>
                  <a:gd name="T50" fmla="*/ 430 w 1058"/>
                  <a:gd name="T51" fmla="*/ 2 h 546"/>
                  <a:gd name="T52" fmla="*/ 455 w 1058"/>
                  <a:gd name="T53" fmla="*/ 7 h 546"/>
                  <a:gd name="T54" fmla="*/ 467 w 1058"/>
                  <a:gd name="T55" fmla="*/ 28 h 546"/>
                  <a:gd name="T56" fmla="*/ 479 w 1058"/>
                  <a:gd name="T57" fmla="*/ 59 h 546"/>
                  <a:gd name="T58" fmla="*/ 504 w 1058"/>
                  <a:gd name="T59" fmla="*/ 103 h 546"/>
                  <a:gd name="T60" fmla="*/ 516 w 1058"/>
                  <a:gd name="T61" fmla="*/ 153 h 546"/>
                  <a:gd name="T62" fmla="*/ 529 w 1058"/>
                  <a:gd name="T63" fmla="*/ 209 h 546"/>
                  <a:gd name="T64" fmla="*/ 553 w 1058"/>
                  <a:gd name="T65" fmla="*/ 270 h 546"/>
                  <a:gd name="T66" fmla="*/ 565 w 1058"/>
                  <a:gd name="T67" fmla="*/ 329 h 546"/>
                  <a:gd name="T68" fmla="*/ 578 w 1058"/>
                  <a:gd name="T69" fmla="*/ 387 h 546"/>
                  <a:gd name="T70" fmla="*/ 602 w 1058"/>
                  <a:gd name="T71" fmla="*/ 437 h 546"/>
                  <a:gd name="T72" fmla="*/ 615 w 1058"/>
                  <a:gd name="T73" fmla="*/ 481 h 546"/>
                  <a:gd name="T74" fmla="*/ 627 w 1058"/>
                  <a:gd name="T75" fmla="*/ 514 h 546"/>
                  <a:gd name="T76" fmla="*/ 651 w 1058"/>
                  <a:gd name="T77" fmla="*/ 537 h 546"/>
                  <a:gd name="T78" fmla="*/ 676 w 1058"/>
                  <a:gd name="T79" fmla="*/ 545 h 546"/>
                  <a:gd name="T80" fmla="*/ 688 w 1058"/>
                  <a:gd name="T81" fmla="*/ 533 h 546"/>
                  <a:gd name="T82" fmla="*/ 701 w 1058"/>
                  <a:gd name="T83" fmla="*/ 510 h 546"/>
                  <a:gd name="T84" fmla="*/ 725 w 1058"/>
                  <a:gd name="T85" fmla="*/ 474 h 546"/>
                  <a:gd name="T86" fmla="*/ 737 w 1058"/>
                  <a:gd name="T87" fmla="*/ 430 h 546"/>
                  <a:gd name="T88" fmla="*/ 750 w 1058"/>
                  <a:gd name="T89" fmla="*/ 376 h 546"/>
                  <a:gd name="T90" fmla="*/ 762 w 1058"/>
                  <a:gd name="T91" fmla="*/ 319 h 546"/>
                  <a:gd name="T92" fmla="*/ 787 w 1058"/>
                  <a:gd name="T93" fmla="*/ 259 h 546"/>
                  <a:gd name="T94" fmla="*/ 799 w 1058"/>
                  <a:gd name="T95" fmla="*/ 200 h 546"/>
                  <a:gd name="T96" fmla="*/ 811 w 1058"/>
                  <a:gd name="T97" fmla="*/ 144 h 546"/>
                  <a:gd name="T98" fmla="*/ 836 w 1058"/>
                  <a:gd name="T99" fmla="*/ 94 h 546"/>
                  <a:gd name="T100" fmla="*/ 848 w 1058"/>
                  <a:gd name="T101" fmla="*/ 54 h 546"/>
                  <a:gd name="T102" fmla="*/ 860 w 1058"/>
                  <a:gd name="T103" fmla="*/ 22 h 546"/>
                  <a:gd name="T104" fmla="*/ 885 w 1058"/>
                  <a:gd name="T105" fmla="*/ 5 h 546"/>
                  <a:gd name="T106" fmla="*/ 910 w 1058"/>
                  <a:gd name="T107" fmla="*/ 2 h 546"/>
                  <a:gd name="T108" fmla="*/ 922 w 1058"/>
                  <a:gd name="T109" fmla="*/ 18 h 546"/>
                  <a:gd name="T110" fmla="*/ 934 w 1058"/>
                  <a:gd name="T111" fmla="*/ 44 h 546"/>
                  <a:gd name="T112" fmla="*/ 959 w 1058"/>
                  <a:gd name="T113" fmla="*/ 82 h 546"/>
                  <a:gd name="T114" fmla="*/ 971 w 1058"/>
                  <a:gd name="T115" fmla="*/ 129 h 546"/>
                  <a:gd name="T116" fmla="*/ 983 w 1058"/>
                  <a:gd name="T117" fmla="*/ 184 h 546"/>
                  <a:gd name="T118" fmla="*/ 1008 w 1058"/>
                  <a:gd name="T119" fmla="*/ 242 h 546"/>
                  <a:gd name="T120" fmla="*/ 1020 w 1058"/>
                  <a:gd name="T121" fmla="*/ 303 h 546"/>
                  <a:gd name="T122" fmla="*/ 1032 w 1058"/>
                  <a:gd name="T123" fmla="*/ 360 h 546"/>
                  <a:gd name="T124" fmla="*/ 1057 w 1058"/>
                  <a:gd name="T125" fmla="*/ 416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58"/>
                  <a:gd name="T190" fmla="*/ 0 h 546"/>
                  <a:gd name="T191" fmla="*/ 1058 w 105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58" h="546">
                    <a:moveTo>
                      <a:pt x="0" y="21"/>
                    </a:moveTo>
                    <a:lnTo>
                      <a:pt x="0" y="26"/>
                    </a:lnTo>
                    <a:lnTo>
                      <a:pt x="12" y="33"/>
                    </a:lnTo>
                    <a:lnTo>
                      <a:pt x="12" y="40"/>
                    </a:lnTo>
                    <a:lnTo>
                      <a:pt x="12" y="49"/>
                    </a:lnTo>
                    <a:lnTo>
                      <a:pt x="25" y="57"/>
                    </a:lnTo>
                    <a:lnTo>
                      <a:pt x="25" y="68"/>
                    </a:lnTo>
                    <a:lnTo>
                      <a:pt x="25" y="76"/>
                    </a:lnTo>
                    <a:lnTo>
                      <a:pt x="37" y="89"/>
                    </a:lnTo>
                    <a:lnTo>
                      <a:pt x="37" y="99"/>
                    </a:lnTo>
                    <a:lnTo>
                      <a:pt x="37" y="112"/>
                    </a:lnTo>
                    <a:lnTo>
                      <a:pt x="49" y="124"/>
                    </a:lnTo>
                    <a:lnTo>
                      <a:pt x="49" y="138"/>
                    </a:lnTo>
                    <a:lnTo>
                      <a:pt x="49" y="150"/>
                    </a:lnTo>
                    <a:lnTo>
                      <a:pt x="61" y="164"/>
                    </a:lnTo>
                    <a:lnTo>
                      <a:pt x="61" y="177"/>
                    </a:lnTo>
                    <a:lnTo>
                      <a:pt x="61" y="191"/>
                    </a:lnTo>
                    <a:lnTo>
                      <a:pt x="74" y="206"/>
                    </a:lnTo>
                    <a:lnTo>
                      <a:pt x="74" y="221"/>
                    </a:lnTo>
                    <a:lnTo>
                      <a:pt x="74" y="235"/>
                    </a:lnTo>
                    <a:lnTo>
                      <a:pt x="86" y="251"/>
                    </a:lnTo>
                    <a:lnTo>
                      <a:pt x="86" y="266"/>
                    </a:lnTo>
                    <a:lnTo>
                      <a:pt x="86" y="280"/>
                    </a:lnTo>
                    <a:lnTo>
                      <a:pt x="98" y="296"/>
                    </a:lnTo>
                    <a:lnTo>
                      <a:pt x="98" y="312"/>
                    </a:lnTo>
                    <a:lnTo>
                      <a:pt x="98" y="326"/>
                    </a:lnTo>
                    <a:lnTo>
                      <a:pt x="111" y="339"/>
                    </a:lnTo>
                    <a:lnTo>
                      <a:pt x="111" y="355"/>
                    </a:lnTo>
                    <a:lnTo>
                      <a:pt x="111" y="369"/>
                    </a:lnTo>
                    <a:lnTo>
                      <a:pt x="123" y="383"/>
                    </a:lnTo>
                    <a:lnTo>
                      <a:pt x="123" y="397"/>
                    </a:lnTo>
                    <a:lnTo>
                      <a:pt x="123" y="409"/>
                    </a:lnTo>
                    <a:lnTo>
                      <a:pt x="135" y="423"/>
                    </a:lnTo>
                    <a:lnTo>
                      <a:pt x="135" y="435"/>
                    </a:lnTo>
                    <a:lnTo>
                      <a:pt x="135" y="447"/>
                    </a:lnTo>
                    <a:lnTo>
                      <a:pt x="147" y="458"/>
                    </a:lnTo>
                    <a:lnTo>
                      <a:pt x="147" y="469"/>
                    </a:lnTo>
                    <a:lnTo>
                      <a:pt x="147" y="479"/>
                    </a:lnTo>
                    <a:lnTo>
                      <a:pt x="160" y="488"/>
                    </a:lnTo>
                    <a:lnTo>
                      <a:pt x="160" y="498"/>
                    </a:lnTo>
                    <a:lnTo>
                      <a:pt x="160" y="505"/>
                    </a:lnTo>
                    <a:lnTo>
                      <a:pt x="172" y="514"/>
                    </a:lnTo>
                    <a:lnTo>
                      <a:pt x="172" y="519"/>
                    </a:lnTo>
                    <a:lnTo>
                      <a:pt x="172" y="526"/>
                    </a:lnTo>
                    <a:lnTo>
                      <a:pt x="184" y="531"/>
                    </a:lnTo>
                    <a:lnTo>
                      <a:pt x="184" y="534"/>
                    </a:lnTo>
                    <a:lnTo>
                      <a:pt x="184" y="538"/>
                    </a:lnTo>
                    <a:lnTo>
                      <a:pt x="197" y="541"/>
                    </a:lnTo>
                    <a:lnTo>
                      <a:pt x="197" y="543"/>
                    </a:lnTo>
                    <a:lnTo>
                      <a:pt x="209" y="545"/>
                    </a:lnTo>
                    <a:lnTo>
                      <a:pt x="209" y="543"/>
                    </a:lnTo>
                    <a:lnTo>
                      <a:pt x="221" y="541"/>
                    </a:lnTo>
                    <a:lnTo>
                      <a:pt x="221" y="538"/>
                    </a:lnTo>
                    <a:lnTo>
                      <a:pt x="221" y="534"/>
                    </a:lnTo>
                    <a:lnTo>
                      <a:pt x="234" y="530"/>
                    </a:lnTo>
                    <a:lnTo>
                      <a:pt x="234" y="524"/>
                    </a:lnTo>
                    <a:lnTo>
                      <a:pt x="234" y="519"/>
                    </a:lnTo>
                    <a:lnTo>
                      <a:pt x="246" y="512"/>
                    </a:lnTo>
                    <a:lnTo>
                      <a:pt x="246" y="503"/>
                    </a:lnTo>
                    <a:lnTo>
                      <a:pt x="246" y="495"/>
                    </a:lnTo>
                    <a:lnTo>
                      <a:pt x="258" y="486"/>
                    </a:lnTo>
                    <a:lnTo>
                      <a:pt x="258" y="477"/>
                    </a:lnTo>
                    <a:lnTo>
                      <a:pt x="258" y="466"/>
                    </a:lnTo>
                    <a:lnTo>
                      <a:pt x="270" y="456"/>
                    </a:lnTo>
                    <a:lnTo>
                      <a:pt x="270" y="444"/>
                    </a:lnTo>
                    <a:lnTo>
                      <a:pt x="270" y="432"/>
                    </a:lnTo>
                    <a:lnTo>
                      <a:pt x="283" y="420"/>
                    </a:lnTo>
                    <a:lnTo>
                      <a:pt x="283" y="407"/>
                    </a:lnTo>
                    <a:lnTo>
                      <a:pt x="283" y="394"/>
                    </a:lnTo>
                    <a:lnTo>
                      <a:pt x="295" y="380"/>
                    </a:lnTo>
                    <a:lnTo>
                      <a:pt x="295" y="365"/>
                    </a:lnTo>
                    <a:lnTo>
                      <a:pt x="295" y="352"/>
                    </a:lnTo>
                    <a:lnTo>
                      <a:pt x="307" y="338"/>
                    </a:lnTo>
                    <a:lnTo>
                      <a:pt x="307" y="322"/>
                    </a:lnTo>
                    <a:lnTo>
                      <a:pt x="307" y="308"/>
                    </a:lnTo>
                    <a:lnTo>
                      <a:pt x="320" y="293"/>
                    </a:lnTo>
                    <a:lnTo>
                      <a:pt x="320" y="277"/>
                    </a:lnTo>
                    <a:lnTo>
                      <a:pt x="320" y="263"/>
                    </a:lnTo>
                    <a:lnTo>
                      <a:pt x="332" y="247"/>
                    </a:lnTo>
                    <a:lnTo>
                      <a:pt x="332" y="233"/>
                    </a:lnTo>
                    <a:lnTo>
                      <a:pt x="332" y="218"/>
                    </a:lnTo>
                    <a:lnTo>
                      <a:pt x="344" y="203"/>
                    </a:lnTo>
                    <a:lnTo>
                      <a:pt x="344" y="188"/>
                    </a:lnTo>
                    <a:lnTo>
                      <a:pt x="344" y="174"/>
                    </a:lnTo>
                    <a:lnTo>
                      <a:pt x="356" y="160"/>
                    </a:lnTo>
                    <a:lnTo>
                      <a:pt x="356" y="146"/>
                    </a:lnTo>
                    <a:lnTo>
                      <a:pt x="356" y="134"/>
                    </a:lnTo>
                    <a:lnTo>
                      <a:pt x="356" y="122"/>
                    </a:lnTo>
                    <a:lnTo>
                      <a:pt x="369" y="109"/>
                    </a:lnTo>
                    <a:lnTo>
                      <a:pt x="369" y="97"/>
                    </a:lnTo>
                    <a:lnTo>
                      <a:pt x="369" y="85"/>
                    </a:lnTo>
                    <a:lnTo>
                      <a:pt x="381" y="75"/>
                    </a:lnTo>
                    <a:lnTo>
                      <a:pt x="381" y="64"/>
                    </a:lnTo>
                    <a:lnTo>
                      <a:pt x="381" y="56"/>
                    </a:lnTo>
                    <a:lnTo>
                      <a:pt x="393" y="47"/>
                    </a:lnTo>
                    <a:lnTo>
                      <a:pt x="393" y="38"/>
                    </a:lnTo>
                    <a:lnTo>
                      <a:pt x="393" y="31"/>
                    </a:lnTo>
                    <a:lnTo>
                      <a:pt x="406" y="24"/>
                    </a:lnTo>
                    <a:lnTo>
                      <a:pt x="406" y="19"/>
                    </a:lnTo>
                    <a:lnTo>
                      <a:pt x="406" y="14"/>
                    </a:lnTo>
                    <a:lnTo>
                      <a:pt x="418" y="8"/>
                    </a:lnTo>
                    <a:lnTo>
                      <a:pt x="418" y="5"/>
                    </a:lnTo>
                    <a:lnTo>
                      <a:pt x="418" y="3"/>
                    </a:lnTo>
                    <a:lnTo>
                      <a:pt x="430" y="2"/>
                    </a:lnTo>
                    <a:lnTo>
                      <a:pt x="442" y="0"/>
                    </a:lnTo>
                    <a:lnTo>
                      <a:pt x="442" y="2"/>
                    </a:lnTo>
                    <a:lnTo>
                      <a:pt x="442" y="3"/>
                    </a:lnTo>
                    <a:lnTo>
                      <a:pt x="455" y="7"/>
                    </a:lnTo>
                    <a:lnTo>
                      <a:pt x="455" y="10"/>
                    </a:lnTo>
                    <a:lnTo>
                      <a:pt x="455" y="15"/>
                    </a:lnTo>
                    <a:lnTo>
                      <a:pt x="467" y="21"/>
                    </a:lnTo>
                    <a:lnTo>
                      <a:pt x="467" y="28"/>
                    </a:lnTo>
                    <a:lnTo>
                      <a:pt x="467" y="35"/>
                    </a:lnTo>
                    <a:lnTo>
                      <a:pt x="479" y="41"/>
                    </a:lnTo>
                    <a:lnTo>
                      <a:pt x="479" y="50"/>
                    </a:lnTo>
                    <a:lnTo>
                      <a:pt x="479" y="59"/>
                    </a:lnTo>
                    <a:lnTo>
                      <a:pt x="492" y="70"/>
                    </a:lnTo>
                    <a:lnTo>
                      <a:pt x="492" y="80"/>
                    </a:lnTo>
                    <a:lnTo>
                      <a:pt x="492" y="90"/>
                    </a:lnTo>
                    <a:lnTo>
                      <a:pt x="504" y="103"/>
                    </a:lnTo>
                    <a:lnTo>
                      <a:pt x="504" y="115"/>
                    </a:lnTo>
                    <a:lnTo>
                      <a:pt x="504" y="127"/>
                    </a:lnTo>
                    <a:lnTo>
                      <a:pt x="516" y="139"/>
                    </a:lnTo>
                    <a:lnTo>
                      <a:pt x="516" y="153"/>
                    </a:lnTo>
                    <a:lnTo>
                      <a:pt x="516" y="167"/>
                    </a:lnTo>
                    <a:lnTo>
                      <a:pt x="529" y="181"/>
                    </a:lnTo>
                    <a:lnTo>
                      <a:pt x="529" y="195"/>
                    </a:lnTo>
                    <a:lnTo>
                      <a:pt x="529" y="209"/>
                    </a:lnTo>
                    <a:lnTo>
                      <a:pt x="541" y="225"/>
                    </a:lnTo>
                    <a:lnTo>
                      <a:pt x="541" y="239"/>
                    </a:lnTo>
                    <a:lnTo>
                      <a:pt x="541" y="254"/>
                    </a:lnTo>
                    <a:lnTo>
                      <a:pt x="553" y="270"/>
                    </a:lnTo>
                    <a:lnTo>
                      <a:pt x="553" y="284"/>
                    </a:lnTo>
                    <a:lnTo>
                      <a:pt x="553" y="300"/>
                    </a:lnTo>
                    <a:lnTo>
                      <a:pt x="565" y="313"/>
                    </a:lnTo>
                    <a:lnTo>
                      <a:pt x="565" y="329"/>
                    </a:lnTo>
                    <a:lnTo>
                      <a:pt x="565" y="343"/>
                    </a:lnTo>
                    <a:lnTo>
                      <a:pt x="578" y="359"/>
                    </a:lnTo>
                    <a:lnTo>
                      <a:pt x="578" y="372"/>
                    </a:lnTo>
                    <a:lnTo>
                      <a:pt x="578" y="387"/>
                    </a:lnTo>
                    <a:lnTo>
                      <a:pt x="590" y="399"/>
                    </a:lnTo>
                    <a:lnTo>
                      <a:pt x="590" y="413"/>
                    </a:lnTo>
                    <a:lnTo>
                      <a:pt x="590" y="425"/>
                    </a:lnTo>
                    <a:lnTo>
                      <a:pt x="602" y="437"/>
                    </a:lnTo>
                    <a:lnTo>
                      <a:pt x="602" y="449"/>
                    </a:lnTo>
                    <a:lnTo>
                      <a:pt x="602" y="459"/>
                    </a:lnTo>
                    <a:lnTo>
                      <a:pt x="615" y="472"/>
                    </a:lnTo>
                    <a:lnTo>
                      <a:pt x="615" y="481"/>
                    </a:lnTo>
                    <a:lnTo>
                      <a:pt x="615" y="491"/>
                    </a:lnTo>
                    <a:lnTo>
                      <a:pt x="627" y="500"/>
                    </a:lnTo>
                    <a:lnTo>
                      <a:pt x="627" y="507"/>
                    </a:lnTo>
                    <a:lnTo>
                      <a:pt x="627" y="514"/>
                    </a:lnTo>
                    <a:lnTo>
                      <a:pt x="639" y="521"/>
                    </a:lnTo>
                    <a:lnTo>
                      <a:pt x="639" y="527"/>
                    </a:lnTo>
                    <a:lnTo>
                      <a:pt x="639" y="531"/>
                    </a:lnTo>
                    <a:lnTo>
                      <a:pt x="651" y="537"/>
                    </a:lnTo>
                    <a:lnTo>
                      <a:pt x="651" y="540"/>
                    </a:lnTo>
                    <a:lnTo>
                      <a:pt x="651" y="541"/>
                    </a:lnTo>
                    <a:lnTo>
                      <a:pt x="664" y="543"/>
                    </a:lnTo>
                    <a:lnTo>
                      <a:pt x="676" y="545"/>
                    </a:lnTo>
                    <a:lnTo>
                      <a:pt x="676" y="543"/>
                    </a:lnTo>
                    <a:lnTo>
                      <a:pt x="676" y="540"/>
                    </a:lnTo>
                    <a:lnTo>
                      <a:pt x="688" y="538"/>
                    </a:lnTo>
                    <a:lnTo>
                      <a:pt x="688" y="533"/>
                    </a:lnTo>
                    <a:lnTo>
                      <a:pt x="688" y="530"/>
                    </a:lnTo>
                    <a:lnTo>
                      <a:pt x="701" y="522"/>
                    </a:lnTo>
                    <a:lnTo>
                      <a:pt x="701" y="517"/>
                    </a:lnTo>
                    <a:lnTo>
                      <a:pt x="701" y="510"/>
                    </a:lnTo>
                    <a:lnTo>
                      <a:pt x="713" y="501"/>
                    </a:lnTo>
                    <a:lnTo>
                      <a:pt x="713" y="493"/>
                    </a:lnTo>
                    <a:lnTo>
                      <a:pt x="713" y="484"/>
                    </a:lnTo>
                    <a:lnTo>
                      <a:pt x="725" y="474"/>
                    </a:lnTo>
                    <a:lnTo>
                      <a:pt x="725" y="463"/>
                    </a:lnTo>
                    <a:lnTo>
                      <a:pt x="725" y="453"/>
                    </a:lnTo>
                    <a:lnTo>
                      <a:pt x="737" y="442"/>
                    </a:lnTo>
                    <a:lnTo>
                      <a:pt x="737" y="430"/>
                    </a:lnTo>
                    <a:lnTo>
                      <a:pt x="737" y="416"/>
                    </a:lnTo>
                    <a:lnTo>
                      <a:pt x="750" y="404"/>
                    </a:lnTo>
                    <a:lnTo>
                      <a:pt x="750" y="390"/>
                    </a:lnTo>
                    <a:lnTo>
                      <a:pt x="750" y="376"/>
                    </a:lnTo>
                    <a:lnTo>
                      <a:pt x="762" y="362"/>
                    </a:lnTo>
                    <a:lnTo>
                      <a:pt x="762" y="348"/>
                    </a:lnTo>
                    <a:lnTo>
                      <a:pt x="762" y="334"/>
                    </a:lnTo>
                    <a:lnTo>
                      <a:pt x="762" y="319"/>
                    </a:lnTo>
                    <a:lnTo>
                      <a:pt x="774" y="305"/>
                    </a:lnTo>
                    <a:lnTo>
                      <a:pt x="774" y="289"/>
                    </a:lnTo>
                    <a:lnTo>
                      <a:pt x="774" y="274"/>
                    </a:lnTo>
                    <a:lnTo>
                      <a:pt x="787" y="259"/>
                    </a:lnTo>
                    <a:lnTo>
                      <a:pt x="787" y="244"/>
                    </a:lnTo>
                    <a:lnTo>
                      <a:pt x="787" y="230"/>
                    </a:lnTo>
                    <a:lnTo>
                      <a:pt x="799" y="214"/>
                    </a:lnTo>
                    <a:lnTo>
                      <a:pt x="799" y="200"/>
                    </a:lnTo>
                    <a:lnTo>
                      <a:pt x="799" y="184"/>
                    </a:lnTo>
                    <a:lnTo>
                      <a:pt x="811" y="171"/>
                    </a:lnTo>
                    <a:lnTo>
                      <a:pt x="811" y="157"/>
                    </a:lnTo>
                    <a:lnTo>
                      <a:pt x="811" y="144"/>
                    </a:lnTo>
                    <a:lnTo>
                      <a:pt x="823" y="131"/>
                    </a:lnTo>
                    <a:lnTo>
                      <a:pt x="823" y="118"/>
                    </a:lnTo>
                    <a:lnTo>
                      <a:pt x="823" y="106"/>
                    </a:lnTo>
                    <a:lnTo>
                      <a:pt x="836" y="94"/>
                    </a:lnTo>
                    <a:lnTo>
                      <a:pt x="836" y="83"/>
                    </a:lnTo>
                    <a:lnTo>
                      <a:pt x="836" y="73"/>
                    </a:lnTo>
                    <a:lnTo>
                      <a:pt x="848" y="63"/>
                    </a:lnTo>
                    <a:lnTo>
                      <a:pt x="848" y="54"/>
                    </a:lnTo>
                    <a:lnTo>
                      <a:pt x="848" y="45"/>
                    </a:lnTo>
                    <a:lnTo>
                      <a:pt x="860" y="37"/>
                    </a:lnTo>
                    <a:lnTo>
                      <a:pt x="860" y="30"/>
                    </a:lnTo>
                    <a:lnTo>
                      <a:pt x="860" y="22"/>
                    </a:lnTo>
                    <a:lnTo>
                      <a:pt x="873" y="18"/>
                    </a:lnTo>
                    <a:lnTo>
                      <a:pt x="873" y="12"/>
                    </a:lnTo>
                    <a:lnTo>
                      <a:pt x="873" y="8"/>
                    </a:lnTo>
                    <a:lnTo>
                      <a:pt x="885" y="5"/>
                    </a:lnTo>
                    <a:lnTo>
                      <a:pt x="885" y="3"/>
                    </a:lnTo>
                    <a:lnTo>
                      <a:pt x="885" y="2"/>
                    </a:lnTo>
                    <a:lnTo>
                      <a:pt x="897" y="0"/>
                    </a:lnTo>
                    <a:lnTo>
                      <a:pt x="910" y="2"/>
                    </a:lnTo>
                    <a:lnTo>
                      <a:pt x="910" y="5"/>
                    </a:lnTo>
                    <a:lnTo>
                      <a:pt x="910" y="8"/>
                    </a:lnTo>
                    <a:lnTo>
                      <a:pt x="922" y="12"/>
                    </a:lnTo>
                    <a:lnTo>
                      <a:pt x="922" y="18"/>
                    </a:lnTo>
                    <a:lnTo>
                      <a:pt x="922" y="22"/>
                    </a:lnTo>
                    <a:lnTo>
                      <a:pt x="934" y="30"/>
                    </a:lnTo>
                    <a:lnTo>
                      <a:pt x="934" y="37"/>
                    </a:lnTo>
                    <a:lnTo>
                      <a:pt x="934" y="44"/>
                    </a:lnTo>
                    <a:lnTo>
                      <a:pt x="946" y="52"/>
                    </a:lnTo>
                    <a:lnTo>
                      <a:pt x="946" y="63"/>
                    </a:lnTo>
                    <a:lnTo>
                      <a:pt x="946" y="71"/>
                    </a:lnTo>
                    <a:lnTo>
                      <a:pt x="959" y="82"/>
                    </a:lnTo>
                    <a:lnTo>
                      <a:pt x="959" y="94"/>
                    </a:lnTo>
                    <a:lnTo>
                      <a:pt x="959" y="105"/>
                    </a:lnTo>
                    <a:lnTo>
                      <a:pt x="971" y="116"/>
                    </a:lnTo>
                    <a:lnTo>
                      <a:pt x="971" y="129"/>
                    </a:lnTo>
                    <a:lnTo>
                      <a:pt x="971" y="143"/>
                    </a:lnTo>
                    <a:lnTo>
                      <a:pt x="983" y="157"/>
                    </a:lnTo>
                    <a:lnTo>
                      <a:pt x="983" y="169"/>
                    </a:lnTo>
                    <a:lnTo>
                      <a:pt x="983" y="184"/>
                    </a:lnTo>
                    <a:lnTo>
                      <a:pt x="996" y="199"/>
                    </a:lnTo>
                    <a:lnTo>
                      <a:pt x="996" y="212"/>
                    </a:lnTo>
                    <a:lnTo>
                      <a:pt x="996" y="228"/>
                    </a:lnTo>
                    <a:lnTo>
                      <a:pt x="1008" y="242"/>
                    </a:lnTo>
                    <a:lnTo>
                      <a:pt x="1008" y="258"/>
                    </a:lnTo>
                    <a:lnTo>
                      <a:pt x="1008" y="274"/>
                    </a:lnTo>
                    <a:lnTo>
                      <a:pt x="1020" y="287"/>
                    </a:lnTo>
                    <a:lnTo>
                      <a:pt x="1020" y="303"/>
                    </a:lnTo>
                    <a:lnTo>
                      <a:pt x="1020" y="317"/>
                    </a:lnTo>
                    <a:lnTo>
                      <a:pt x="1032" y="333"/>
                    </a:lnTo>
                    <a:lnTo>
                      <a:pt x="1032" y="346"/>
                    </a:lnTo>
                    <a:lnTo>
                      <a:pt x="1032" y="360"/>
                    </a:lnTo>
                    <a:lnTo>
                      <a:pt x="1045" y="376"/>
                    </a:lnTo>
                    <a:lnTo>
                      <a:pt x="1045" y="388"/>
                    </a:lnTo>
                    <a:lnTo>
                      <a:pt x="1045" y="402"/>
                    </a:lnTo>
                    <a:lnTo>
                      <a:pt x="1057" y="416"/>
                    </a:lnTo>
                    <a:lnTo>
                      <a:pt x="1057" y="428"/>
                    </a:lnTo>
                    <a:lnTo>
                      <a:pt x="1057" y="440"/>
                    </a:lnTo>
                  </a:path>
                </a:pathLst>
              </a:custGeom>
              <a:noFill/>
              <a:ln w="12700" cap="rnd" cmpd="sng" algn="ctr">
                <a:solidFill>
                  <a:schemeClr val="tx1"/>
                </a:solidFill>
                <a:prstDash val="solid"/>
                <a:round/>
                <a:headEnd type="none" w="med" len="med"/>
                <a:tailEnd type="none" w="med" len="med"/>
              </a:ln>
            </p:spPr>
            <p:txBody>
              <a:bodyPr/>
              <a:lstStyle/>
              <a:p>
                <a:endParaRPr lang="en-US"/>
              </a:p>
            </p:txBody>
          </p:sp>
          <p:sp>
            <p:nvSpPr>
              <p:cNvPr id="268" name="Freeform 109"/>
              <p:cNvSpPr>
                <a:spLocks/>
              </p:cNvSpPr>
              <p:nvPr/>
            </p:nvSpPr>
            <p:spPr bwMode="auto">
              <a:xfrm>
                <a:off x="2956" y="1841"/>
                <a:ext cx="1068" cy="546"/>
              </a:xfrm>
              <a:custGeom>
                <a:avLst/>
                <a:gdLst>
                  <a:gd name="T0" fmla="*/ 12 w 1068"/>
                  <a:gd name="T1" fmla="*/ 474 h 546"/>
                  <a:gd name="T2" fmla="*/ 37 w 1068"/>
                  <a:gd name="T3" fmla="*/ 508 h 546"/>
                  <a:gd name="T4" fmla="*/ 49 w 1068"/>
                  <a:gd name="T5" fmla="*/ 533 h 546"/>
                  <a:gd name="T6" fmla="*/ 74 w 1068"/>
                  <a:gd name="T7" fmla="*/ 545 h 546"/>
                  <a:gd name="T8" fmla="*/ 86 w 1068"/>
                  <a:gd name="T9" fmla="*/ 537 h 546"/>
                  <a:gd name="T10" fmla="*/ 110 w 1068"/>
                  <a:gd name="T11" fmla="*/ 515 h 546"/>
                  <a:gd name="T12" fmla="*/ 123 w 1068"/>
                  <a:gd name="T13" fmla="*/ 482 h 546"/>
                  <a:gd name="T14" fmla="*/ 135 w 1068"/>
                  <a:gd name="T15" fmla="*/ 439 h 546"/>
                  <a:gd name="T16" fmla="*/ 147 w 1068"/>
                  <a:gd name="T17" fmla="*/ 388 h 546"/>
                  <a:gd name="T18" fmla="*/ 172 w 1068"/>
                  <a:gd name="T19" fmla="*/ 331 h 546"/>
                  <a:gd name="T20" fmla="*/ 184 w 1068"/>
                  <a:gd name="T21" fmla="*/ 271 h 546"/>
                  <a:gd name="T22" fmla="*/ 196 w 1068"/>
                  <a:gd name="T23" fmla="*/ 211 h 546"/>
                  <a:gd name="T24" fmla="*/ 221 w 1068"/>
                  <a:gd name="T25" fmla="*/ 155 h 546"/>
                  <a:gd name="T26" fmla="*/ 233 w 1068"/>
                  <a:gd name="T27" fmla="*/ 103 h 546"/>
                  <a:gd name="T28" fmla="*/ 245 w 1068"/>
                  <a:gd name="T29" fmla="*/ 61 h 546"/>
                  <a:gd name="T30" fmla="*/ 270 w 1068"/>
                  <a:gd name="T31" fmla="*/ 28 h 546"/>
                  <a:gd name="T32" fmla="*/ 282 w 1068"/>
                  <a:gd name="T33" fmla="*/ 7 h 546"/>
                  <a:gd name="T34" fmla="*/ 307 w 1068"/>
                  <a:gd name="T35" fmla="*/ 2 h 546"/>
                  <a:gd name="T36" fmla="*/ 319 w 1068"/>
                  <a:gd name="T37" fmla="*/ 14 h 546"/>
                  <a:gd name="T38" fmla="*/ 343 w 1068"/>
                  <a:gd name="T39" fmla="*/ 38 h 546"/>
                  <a:gd name="T40" fmla="*/ 356 w 1068"/>
                  <a:gd name="T41" fmla="*/ 73 h 546"/>
                  <a:gd name="T42" fmla="*/ 368 w 1068"/>
                  <a:gd name="T43" fmla="*/ 120 h 546"/>
                  <a:gd name="T44" fmla="*/ 392 w 1068"/>
                  <a:gd name="T45" fmla="*/ 172 h 546"/>
                  <a:gd name="T46" fmla="*/ 405 w 1068"/>
                  <a:gd name="T47" fmla="*/ 232 h 546"/>
                  <a:gd name="T48" fmla="*/ 417 w 1068"/>
                  <a:gd name="T49" fmla="*/ 291 h 546"/>
                  <a:gd name="T50" fmla="*/ 442 w 1068"/>
                  <a:gd name="T51" fmla="*/ 350 h 546"/>
                  <a:gd name="T52" fmla="*/ 454 w 1068"/>
                  <a:gd name="T53" fmla="*/ 406 h 546"/>
                  <a:gd name="T54" fmla="*/ 466 w 1068"/>
                  <a:gd name="T55" fmla="*/ 455 h 546"/>
                  <a:gd name="T56" fmla="*/ 491 w 1068"/>
                  <a:gd name="T57" fmla="*/ 495 h 546"/>
                  <a:gd name="T58" fmla="*/ 503 w 1068"/>
                  <a:gd name="T59" fmla="*/ 524 h 546"/>
                  <a:gd name="T60" fmla="*/ 515 w 1068"/>
                  <a:gd name="T61" fmla="*/ 541 h 546"/>
                  <a:gd name="T62" fmla="*/ 540 w 1068"/>
                  <a:gd name="T63" fmla="*/ 541 h 546"/>
                  <a:gd name="T64" fmla="*/ 552 w 1068"/>
                  <a:gd name="T65" fmla="*/ 526 h 546"/>
                  <a:gd name="T66" fmla="*/ 576 w 1068"/>
                  <a:gd name="T67" fmla="*/ 498 h 546"/>
                  <a:gd name="T68" fmla="*/ 589 w 1068"/>
                  <a:gd name="T69" fmla="*/ 459 h 546"/>
                  <a:gd name="T70" fmla="*/ 601 w 1068"/>
                  <a:gd name="T71" fmla="*/ 411 h 546"/>
                  <a:gd name="T72" fmla="*/ 625 w 1068"/>
                  <a:gd name="T73" fmla="*/ 357 h 546"/>
                  <a:gd name="T74" fmla="*/ 638 w 1068"/>
                  <a:gd name="T75" fmla="*/ 297 h 546"/>
                  <a:gd name="T76" fmla="*/ 650 w 1068"/>
                  <a:gd name="T77" fmla="*/ 237 h 546"/>
                  <a:gd name="T78" fmla="*/ 675 w 1068"/>
                  <a:gd name="T79" fmla="*/ 180 h 546"/>
                  <a:gd name="T80" fmla="*/ 687 w 1068"/>
                  <a:gd name="T81" fmla="*/ 125 h 546"/>
                  <a:gd name="T82" fmla="*/ 699 w 1068"/>
                  <a:gd name="T83" fmla="*/ 78 h 546"/>
                  <a:gd name="T84" fmla="*/ 724 w 1068"/>
                  <a:gd name="T85" fmla="*/ 41 h 546"/>
                  <a:gd name="T86" fmla="*/ 736 w 1068"/>
                  <a:gd name="T87" fmla="*/ 15 h 546"/>
                  <a:gd name="T88" fmla="*/ 748 w 1068"/>
                  <a:gd name="T89" fmla="*/ 2 h 546"/>
                  <a:gd name="T90" fmla="*/ 773 w 1068"/>
                  <a:gd name="T91" fmla="*/ 7 h 546"/>
                  <a:gd name="T92" fmla="*/ 797 w 1068"/>
                  <a:gd name="T93" fmla="*/ 26 h 546"/>
                  <a:gd name="T94" fmla="*/ 809 w 1068"/>
                  <a:gd name="T95" fmla="*/ 57 h 546"/>
                  <a:gd name="T96" fmla="*/ 822 w 1068"/>
                  <a:gd name="T97" fmla="*/ 97 h 546"/>
                  <a:gd name="T98" fmla="*/ 846 w 1068"/>
                  <a:gd name="T99" fmla="*/ 148 h 546"/>
                  <a:gd name="T100" fmla="*/ 859 w 1068"/>
                  <a:gd name="T101" fmla="*/ 206 h 546"/>
                  <a:gd name="T102" fmla="*/ 871 w 1068"/>
                  <a:gd name="T103" fmla="*/ 265 h 546"/>
                  <a:gd name="T104" fmla="*/ 895 w 1068"/>
                  <a:gd name="T105" fmla="*/ 324 h 546"/>
                  <a:gd name="T106" fmla="*/ 908 w 1068"/>
                  <a:gd name="T107" fmla="*/ 381 h 546"/>
                  <a:gd name="T108" fmla="*/ 920 w 1068"/>
                  <a:gd name="T109" fmla="*/ 433 h 546"/>
                  <a:gd name="T110" fmla="*/ 932 w 1068"/>
                  <a:gd name="T111" fmla="*/ 477 h 546"/>
                  <a:gd name="T112" fmla="*/ 957 w 1068"/>
                  <a:gd name="T113" fmla="*/ 512 h 546"/>
                  <a:gd name="T114" fmla="*/ 969 w 1068"/>
                  <a:gd name="T115" fmla="*/ 534 h 546"/>
                  <a:gd name="T116" fmla="*/ 993 w 1068"/>
                  <a:gd name="T117" fmla="*/ 545 h 546"/>
                  <a:gd name="T118" fmla="*/ 1006 w 1068"/>
                  <a:gd name="T119" fmla="*/ 534 h 546"/>
                  <a:gd name="T120" fmla="*/ 1030 w 1068"/>
                  <a:gd name="T121" fmla="*/ 512 h 546"/>
                  <a:gd name="T122" fmla="*/ 1042 w 1068"/>
                  <a:gd name="T123" fmla="*/ 477 h 546"/>
                  <a:gd name="T124" fmla="*/ 1055 w 1068"/>
                  <a:gd name="T125" fmla="*/ 433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68"/>
                  <a:gd name="T190" fmla="*/ 0 h 546"/>
                  <a:gd name="T191" fmla="*/ 1068 w 106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68" h="546">
                    <a:moveTo>
                      <a:pt x="0" y="440"/>
                    </a:moveTo>
                    <a:lnTo>
                      <a:pt x="12" y="451"/>
                    </a:lnTo>
                    <a:lnTo>
                      <a:pt x="12" y="463"/>
                    </a:lnTo>
                    <a:lnTo>
                      <a:pt x="12" y="474"/>
                    </a:lnTo>
                    <a:lnTo>
                      <a:pt x="25" y="482"/>
                    </a:lnTo>
                    <a:lnTo>
                      <a:pt x="25" y="493"/>
                    </a:lnTo>
                    <a:lnTo>
                      <a:pt x="25" y="501"/>
                    </a:lnTo>
                    <a:lnTo>
                      <a:pt x="37" y="508"/>
                    </a:lnTo>
                    <a:lnTo>
                      <a:pt x="37" y="515"/>
                    </a:lnTo>
                    <a:lnTo>
                      <a:pt x="37" y="522"/>
                    </a:lnTo>
                    <a:lnTo>
                      <a:pt x="49" y="527"/>
                    </a:lnTo>
                    <a:lnTo>
                      <a:pt x="49" y="533"/>
                    </a:lnTo>
                    <a:lnTo>
                      <a:pt x="49" y="537"/>
                    </a:lnTo>
                    <a:lnTo>
                      <a:pt x="61" y="540"/>
                    </a:lnTo>
                    <a:lnTo>
                      <a:pt x="61" y="543"/>
                    </a:lnTo>
                    <a:lnTo>
                      <a:pt x="74" y="545"/>
                    </a:lnTo>
                    <a:lnTo>
                      <a:pt x="74" y="543"/>
                    </a:lnTo>
                    <a:lnTo>
                      <a:pt x="86" y="541"/>
                    </a:lnTo>
                    <a:lnTo>
                      <a:pt x="86" y="540"/>
                    </a:lnTo>
                    <a:lnTo>
                      <a:pt x="86" y="537"/>
                    </a:lnTo>
                    <a:lnTo>
                      <a:pt x="98" y="533"/>
                    </a:lnTo>
                    <a:lnTo>
                      <a:pt x="98" y="527"/>
                    </a:lnTo>
                    <a:lnTo>
                      <a:pt x="98" y="522"/>
                    </a:lnTo>
                    <a:lnTo>
                      <a:pt x="110" y="515"/>
                    </a:lnTo>
                    <a:lnTo>
                      <a:pt x="110" y="508"/>
                    </a:lnTo>
                    <a:lnTo>
                      <a:pt x="110" y="500"/>
                    </a:lnTo>
                    <a:lnTo>
                      <a:pt x="110" y="491"/>
                    </a:lnTo>
                    <a:lnTo>
                      <a:pt x="123" y="482"/>
                    </a:lnTo>
                    <a:lnTo>
                      <a:pt x="123" y="472"/>
                    </a:lnTo>
                    <a:lnTo>
                      <a:pt x="123" y="462"/>
                    </a:lnTo>
                    <a:lnTo>
                      <a:pt x="135" y="451"/>
                    </a:lnTo>
                    <a:lnTo>
                      <a:pt x="135" y="439"/>
                    </a:lnTo>
                    <a:lnTo>
                      <a:pt x="135" y="427"/>
                    </a:lnTo>
                    <a:lnTo>
                      <a:pt x="147" y="414"/>
                    </a:lnTo>
                    <a:lnTo>
                      <a:pt x="147" y="401"/>
                    </a:lnTo>
                    <a:lnTo>
                      <a:pt x="147" y="388"/>
                    </a:lnTo>
                    <a:lnTo>
                      <a:pt x="159" y="374"/>
                    </a:lnTo>
                    <a:lnTo>
                      <a:pt x="159" y="360"/>
                    </a:lnTo>
                    <a:lnTo>
                      <a:pt x="159" y="345"/>
                    </a:lnTo>
                    <a:lnTo>
                      <a:pt x="172" y="331"/>
                    </a:lnTo>
                    <a:lnTo>
                      <a:pt x="172" y="315"/>
                    </a:lnTo>
                    <a:lnTo>
                      <a:pt x="172" y="301"/>
                    </a:lnTo>
                    <a:lnTo>
                      <a:pt x="184" y="286"/>
                    </a:lnTo>
                    <a:lnTo>
                      <a:pt x="184" y="271"/>
                    </a:lnTo>
                    <a:lnTo>
                      <a:pt x="184" y="256"/>
                    </a:lnTo>
                    <a:lnTo>
                      <a:pt x="196" y="240"/>
                    </a:lnTo>
                    <a:lnTo>
                      <a:pt x="196" y="226"/>
                    </a:lnTo>
                    <a:lnTo>
                      <a:pt x="196" y="211"/>
                    </a:lnTo>
                    <a:lnTo>
                      <a:pt x="208" y="197"/>
                    </a:lnTo>
                    <a:lnTo>
                      <a:pt x="208" y="183"/>
                    </a:lnTo>
                    <a:lnTo>
                      <a:pt x="208" y="169"/>
                    </a:lnTo>
                    <a:lnTo>
                      <a:pt x="221" y="155"/>
                    </a:lnTo>
                    <a:lnTo>
                      <a:pt x="221" y="141"/>
                    </a:lnTo>
                    <a:lnTo>
                      <a:pt x="221" y="129"/>
                    </a:lnTo>
                    <a:lnTo>
                      <a:pt x="233" y="115"/>
                    </a:lnTo>
                    <a:lnTo>
                      <a:pt x="233" y="103"/>
                    </a:lnTo>
                    <a:lnTo>
                      <a:pt x="233" y="92"/>
                    </a:lnTo>
                    <a:lnTo>
                      <a:pt x="245" y="82"/>
                    </a:lnTo>
                    <a:lnTo>
                      <a:pt x="245" y="71"/>
                    </a:lnTo>
                    <a:lnTo>
                      <a:pt x="245" y="61"/>
                    </a:lnTo>
                    <a:lnTo>
                      <a:pt x="258" y="52"/>
                    </a:lnTo>
                    <a:lnTo>
                      <a:pt x="258" y="44"/>
                    </a:lnTo>
                    <a:lnTo>
                      <a:pt x="258" y="35"/>
                    </a:lnTo>
                    <a:lnTo>
                      <a:pt x="270" y="28"/>
                    </a:lnTo>
                    <a:lnTo>
                      <a:pt x="270" y="22"/>
                    </a:lnTo>
                    <a:lnTo>
                      <a:pt x="270" y="15"/>
                    </a:lnTo>
                    <a:lnTo>
                      <a:pt x="282" y="12"/>
                    </a:lnTo>
                    <a:lnTo>
                      <a:pt x="282" y="7"/>
                    </a:lnTo>
                    <a:lnTo>
                      <a:pt x="282" y="5"/>
                    </a:lnTo>
                    <a:lnTo>
                      <a:pt x="294" y="2"/>
                    </a:lnTo>
                    <a:lnTo>
                      <a:pt x="307" y="0"/>
                    </a:lnTo>
                    <a:lnTo>
                      <a:pt x="307" y="2"/>
                    </a:lnTo>
                    <a:lnTo>
                      <a:pt x="307" y="3"/>
                    </a:lnTo>
                    <a:lnTo>
                      <a:pt x="319" y="5"/>
                    </a:lnTo>
                    <a:lnTo>
                      <a:pt x="319" y="8"/>
                    </a:lnTo>
                    <a:lnTo>
                      <a:pt x="319" y="14"/>
                    </a:lnTo>
                    <a:lnTo>
                      <a:pt x="331" y="18"/>
                    </a:lnTo>
                    <a:lnTo>
                      <a:pt x="331" y="24"/>
                    </a:lnTo>
                    <a:lnTo>
                      <a:pt x="331" y="31"/>
                    </a:lnTo>
                    <a:lnTo>
                      <a:pt x="343" y="38"/>
                    </a:lnTo>
                    <a:lnTo>
                      <a:pt x="343" y="45"/>
                    </a:lnTo>
                    <a:lnTo>
                      <a:pt x="343" y="54"/>
                    </a:lnTo>
                    <a:lnTo>
                      <a:pt x="356" y="64"/>
                    </a:lnTo>
                    <a:lnTo>
                      <a:pt x="356" y="73"/>
                    </a:lnTo>
                    <a:lnTo>
                      <a:pt x="356" y="85"/>
                    </a:lnTo>
                    <a:lnTo>
                      <a:pt x="368" y="96"/>
                    </a:lnTo>
                    <a:lnTo>
                      <a:pt x="368" y="108"/>
                    </a:lnTo>
                    <a:lnTo>
                      <a:pt x="368" y="120"/>
                    </a:lnTo>
                    <a:lnTo>
                      <a:pt x="380" y="132"/>
                    </a:lnTo>
                    <a:lnTo>
                      <a:pt x="380" y="146"/>
                    </a:lnTo>
                    <a:lnTo>
                      <a:pt x="380" y="158"/>
                    </a:lnTo>
                    <a:lnTo>
                      <a:pt x="392" y="172"/>
                    </a:lnTo>
                    <a:lnTo>
                      <a:pt x="392" y="186"/>
                    </a:lnTo>
                    <a:lnTo>
                      <a:pt x="392" y="202"/>
                    </a:lnTo>
                    <a:lnTo>
                      <a:pt x="405" y="216"/>
                    </a:lnTo>
                    <a:lnTo>
                      <a:pt x="405" y="232"/>
                    </a:lnTo>
                    <a:lnTo>
                      <a:pt x="405" y="245"/>
                    </a:lnTo>
                    <a:lnTo>
                      <a:pt x="417" y="261"/>
                    </a:lnTo>
                    <a:lnTo>
                      <a:pt x="417" y="275"/>
                    </a:lnTo>
                    <a:lnTo>
                      <a:pt x="417" y="291"/>
                    </a:lnTo>
                    <a:lnTo>
                      <a:pt x="429" y="306"/>
                    </a:lnTo>
                    <a:lnTo>
                      <a:pt x="429" y="320"/>
                    </a:lnTo>
                    <a:lnTo>
                      <a:pt x="429" y="336"/>
                    </a:lnTo>
                    <a:lnTo>
                      <a:pt x="442" y="350"/>
                    </a:lnTo>
                    <a:lnTo>
                      <a:pt x="442" y="364"/>
                    </a:lnTo>
                    <a:lnTo>
                      <a:pt x="442" y="378"/>
                    </a:lnTo>
                    <a:lnTo>
                      <a:pt x="454" y="391"/>
                    </a:lnTo>
                    <a:lnTo>
                      <a:pt x="454" y="406"/>
                    </a:lnTo>
                    <a:lnTo>
                      <a:pt x="454" y="418"/>
                    </a:lnTo>
                    <a:lnTo>
                      <a:pt x="466" y="430"/>
                    </a:lnTo>
                    <a:lnTo>
                      <a:pt x="466" y="442"/>
                    </a:lnTo>
                    <a:lnTo>
                      <a:pt x="466" y="455"/>
                    </a:lnTo>
                    <a:lnTo>
                      <a:pt x="478" y="465"/>
                    </a:lnTo>
                    <a:lnTo>
                      <a:pt x="478" y="475"/>
                    </a:lnTo>
                    <a:lnTo>
                      <a:pt x="478" y="486"/>
                    </a:lnTo>
                    <a:lnTo>
                      <a:pt x="491" y="495"/>
                    </a:lnTo>
                    <a:lnTo>
                      <a:pt x="491" y="503"/>
                    </a:lnTo>
                    <a:lnTo>
                      <a:pt x="491" y="510"/>
                    </a:lnTo>
                    <a:lnTo>
                      <a:pt x="503" y="517"/>
                    </a:lnTo>
                    <a:lnTo>
                      <a:pt x="503" y="524"/>
                    </a:lnTo>
                    <a:lnTo>
                      <a:pt x="503" y="530"/>
                    </a:lnTo>
                    <a:lnTo>
                      <a:pt x="515" y="534"/>
                    </a:lnTo>
                    <a:lnTo>
                      <a:pt x="515" y="538"/>
                    </a:lnTo>
                    <a:lnTo>
                      <a:pt x="515" y="541"/>
                    </a:lnTo>
                    <a:lnTo>
                      <a:pt x="515" y="543"/>
                    </a:lnTo>
                    <a:lnTo>
                      <a:pt x="527" y="545"/>
                    </a:lnTo>
                    <a:lnTo>
                      <a:pt x="540" y="543"/>
                    </a:lnTo>
                    <a:lnTo>
                      <a:pt x="540" y="541"/>
                    </a:lnTo>
                    <a:lnTo>
                      <a:pt x="540" y="540"/>
                    </a:lnTo>
                    <a:lnTo>
                      <a:pt x="552" y="537"/>
                    </a:lnTo>
                    <a:lnTo>
                      <a:pt x="552" y="531"/>
                    </a:lnTo>
                    <a:lnTo>
                      <a:pt x="552" y="526"/>
                    </a:lnTo>
                    <a:lnTo>
                      <a:pt x="564" y="521"/>
                    </a:lnTo>
                    <a:lnTo>
                      <a:pt x="564" y="514"/>
                    </a:lnTo>
                    <a:lnTo>
                      <a:pt x="564" y="507"/>
                    </a:lnTo>
                    <a:lnTo>
                      <a:pt x="576" y="498"/>
                    </a:lnTo>
                    <a:lnTo>
                      <a:pt x="576" y="489"/>
                    </a:lnTo>
                    <a:lnTo>
                      <a:pt x="576" y="481"/>
                    </a:lnTo>
                    <a:lnTo>
                      <a:pt x="589" y="470"/>
                    </a:lnTo>
                    <a:lnTo>
                      <a:pt x="589" y="459"/>
                    </a:lnTo>
                    <a:lnTo>
                      <a:pt x="589" y="447"/>
                    </a:lnTo>
                    <a:lnTo>
                      <a:pt x="601" y="435"/>
                    </a:lnTo>
                    <a:lnTo>
                      <a:pt x="601" y="423"/>
                    </a:lnTo>
                    <a:lnTo>
                      <a:pt x="601" y="411"/>
                    </a:lnTo>
                    <a:lnTo>
                      <a:pt x="613" y="399"/>
                    </a:lnTo>
                    <a:lnTo>
                      <a:pt x="613" y="385"/>
                    </a:lnTo>
                    <a:lnTo>
                      <a:pt x="613" y="371"/>
                    </a:lnTo>
                    <a:lnTo>
                      <a:pt x="625" y="357"/>
                    </a:lnTo>
                    <a:lnTo>
                      <a:pt x="625" y="341"/>
                    </a:lnTo>
                    <a:lnTo>
                      <a:pt x="625" y="327"/>
                    </a:lnTo>
                    <a:lnTo>
                      <a:pt x="638" y="312"/>
                    </a:lnTo>
                    <a:lnTo>
                      <a:pt x="638" y="297"/>
                    </a:lnTo>
                    <a:lnTo>
                      <a:pt x="638" y="282"/>
                    </a:lnTo>
                    <a:lnTo>
                      <a:pt x="650" y="268"/>
                    </a:lnTo>
                    <a:lnTo>
                      <a:pt x="650" y="252"/>
                    </a:lnTo>
                    <a:lnTo>
                      <a:pt x="650" y="237"/>
                    </a:lnTo>
                    <a:lnTo>
                      <a:pt x="662" y="223"/>
                    </a:lnTo>
                    <a:lnTo>
                      <a:pt x="662" y="207"/>
                    </a:lnTo>
                    <a:lnTo>
                      <a:pt x="662" y="193"/>
                    </a:lnTo>
                    <a:lnTo>
                      <a:pt x="675" y="180"/>
                    </a:lnTo>
                    <a:lnTo>
                      <a:pt x="675" y="165"/>
                    </a:lnTo>
                    <a:lnTo>
                      <a:pt x="675" y="151"/>
                    </a:lnTo>
                    <a:lnTo>
                      <a:pt x="687" y="138"/>
                    </a:lnTo>
                    <a:lnTo>
                      <a:pt x="687" y="125"/>
                    </a:lnTo>
                    <a:lnTo>
                      <a:pt x="687" y="113"/>
                    </a:lnTo>
                    <a:lnTo>
                      <a:pt x="699" y="101"/>
                    </a:lnTo>
                    <a:lnTo>
                      <a:pt x="699" y="89"/>
                    </a:lnTo>
                    <a:lnTo>
                      <a:pt x="699" y="78"/>
                    </a:lnTo>
                    <a:lnTo>
                      <a:pt x="711" y="68"/>
                    </a:lnTo>
                    <a:lnTo>
                      <a:pt x="711" y="59"/>
                    </a:lnTo>
                    <a:lnTo>
                      <a:pt x="711" y="50"/>
                    </a:lnTo>
                    <a:lnTo>
                      <a:pt x="724" y="41"/>
                    </a:lnTo>
                    <a:lnTo>
                      <a:pt x="724" y="33"/>
                    </a:lnTo>
                    <a:lnTo>
                      <a:pt x="724" y="26"/>
                    </a:lnTo>
                    <a:lnTo>
                      <a:pt x="736" y="21"/>
                    </a:lnTo>
                    <a:lnTo>
                      <a:pt x="736" y="15"/>
                    </a:lnTo>
                    <a:lnTo>
                      <a:pt x="736" y="10"/>
                    </a:lnTo>
                    <a:lnTo>
                      <a:pt x="748" y="7"/>
                    </a:lnTo>
                    <a:lnTo>
                      <a:pt x="748" y="3"/>
                    </a:lnTo>
                    <a:lnTo>
                      <a:pt x="748" y="2"/>
                    </a:lnTo>
                    <a:lnTo>
                      <a:pt x="760" y="0"/>
                    </a:lnTo>
                    <a:lnTo>
                      <a:pt x="773" y="2"/>
                    </a:lnTo>
                    <a:lnTo>
                      <a:pt x="773" y="3"/>
                    </a:lnTo>
                    <a:lnTo>
                      <a:pt x="773" y="7"/>
                    </a:lnTo>
                    <a:lnTo>
                      <a:pt x="785" y="10"/>
                    </a:lnTo>
                    <a:lnTo>
                      <a:pt x="785" y="14"/>
                    </a:lnTo>
                    <a:lnTo>
                      <a:pt x="785" y="19"/>
                    </a:lnTo>
                    <a:lnTo>
                      <a:pt x="797" y="26"/>
                    </a:lnTo>
                    <a:lnTo>
                      <a:pt x="797" y="31"/>
                    </a:lnTo>
                    <a:lnTo>
                      <a:pt x="797" y="40"/>
                    </a:lnTo>
                    <a:lnTo>
                      <a:pt x="809" y="47"/>
                    </a:lnTo>
                    <a:lnTo>
                      <a:pt x="809" y="57"/>
                    </a:lnTo>
                    <a:lnTo>
                      <a:pt x="809" y="66"/>
                    </a:lnTo>
                    <a:lnTo>
                      <a:pt x="822" y="76"/>
                    </a:lnTo>
                    <a:lnTo>
                      <a:pt x="822" y="87"/>
                    </a:lnTo>
                    <a:lnTo>
                      <a:pt x="822" y="97"/>
                    </a:lnTo>
                    <a:lnTo>
                      <a:pt x="834" y="109"/>
                    </a:lnTo>
                    <a:lnTo>
                      <a:pt x="834" y="122"/>
                    </a:lnTo>
                    <a:lnTo>
                      <a:pt x="834" y="136"/>
                    </a:lnTo>
                    <a:lnTo>
                      <a:pt x="846" y="148"/>
                    </a:lnTo>
                    <a:lnTo>
                      <a:pt x="846" y="162"/>
                    </a:lnTo>
                    <a:lnTo>
                      <a:pt x="846" y="176"/>
                    </a:lnTo>
                    <a:lnTo>
                      <a:pt x="859" y="190"/>
                    </a:lnTo>
                    <a:lnTo>
                      <a:pt x="859" y="206"/>
                    </a:lnTo>
                    <a:lnTo>
                      <a:pt x="859" y="219"/>
                    </a:lnTo>
                    <a:lnTo>
                      <a:pt x="871" y="233"/>
                    </a:lnTo>
                    <a:lnTo>
                      <a:pt x="871" y="249"/>
                    </a:lnTo>
                    <a:lnTo>
                      <a:pt x="871" y="265"/>
                    </a:lnTo>
                    <a:lnTo>
                      <a:pt x="883" y="278"/>
                    </a:lnTo>
                    <a:lnTo>
                      <a:pt x="883" y="294"/>
                    </a:lnTo>
                    <a:lnTo>
                      <a:pt x="883" y="310"/>
                    </a:lnTo>
                    <a:lnTo>
                      <a:pt x="895" y="324"/>
                    </a:lnTo>
                    <a:lnTo>
                      <a:pt x="895" y="339"/>
                    </a:lnTo>
                    <a:lnTo>
                      <a:pt x="895" y="353"/>
                    </a:lnTo>
                    <a:lnTo>
                      <a:pt x="908" y="368"/>
                    </a:lnTo>
                    <a:lnTo>
                      <a:pt x="908" y="381"/>
                    </a:lnTo>
                    <a:lnTo>
                      <a:pt x="908" y="395"/>
                    </a:lnTo>
                    <a:lnTo>
                      <a:pt x="920" y="407"/>
                    </a:lnTo>
                    <a:lnTo>
                      <a:pt x="920" y="421"/>
                    </a:lnTo>
                    <a:lnTo>
                      <a:pt x="920" y="433"/>
                    </a:lnTo>
                    <a:lnTo>
                      <a:pt x="920" y="446"/>
                    </a:lnTo>
                    <a:lnTo>
                      <a:pt x="932" y="456"/>
                    </a:lnTo>
                    <a:lnTo>
                      <a:pt x="932" y="469"/>
                    </a:lnTo>
                    <a:lnTo>
                      <a:pt x="932" y="477"/>
                    </a:lnTo>
                    <a:lnTo>
                      <a:pt x="944" y="488"/>
                    </a:lnTo>
                    <a:lnTo>
                      <a:pt x="944" y="496"/>
                    </a:lnTo>
                    <a:lnTo>
                      <a:pt x="944" y="505"/>
                    </a:lnTo>
                    <a:lnTo>
                      <a:pt x="957" y="512"/>
                    </a:lnTo>
                    <a:lnTo>
                      <a:pt x="957" y="519"/>
                    </a:lnTo>
                    <a:lnTo>
                      <a:pt x="957" y="524"/>
                    </a:lnTo>
                    <a:lnTo>
                      <a:pt x="969" y="530"/>
                    </a:lnTo>
                    <a:lnTo>
                      <a:pt x="969" y="534"/>
                    </a:lnTo>
                    <a:lnTo>
                      <a:pt x="969" y="538"/>
                    </a:lnTo>
                    <a:lnTo>
                      <a:pt x="981" y="541"/>
                    </a:lnTo>
                    <a:lnTo>
                      <a:pt x="981" y="543"/>
                    </a:lnTo>
                    <a:lnTo>
                      <a:pt x="993" y="545"/>
                    </a:lnTo>
                    <a:lnTo>
                      <a:pt x="993" y="543"/>
                    </a:lnTo>
                    <a:lnTo>
                      <a:pt x="1006" y="541"/>
                    </a:lnTo>
                    <a:lnTo>
                      <a:pt x="1006" y="538"/>
                    </a:lnTo>
                    <a:lnTo>
                      <a:pt x="1006" y="534"/>
                    </a:lnTo>
                    <a:lnTo>
                      <a:pt x="1018" y="530"/>
                    </a:lnTo>
                    <a:lnTo>
                      <a:pt x="1018" y="524"/>
                    </a:lnTo>
                    <a:lnTo>
                      <a:pt x="1018" y="519"/>
                    </a:lnTo>
                    <a:lnTo>
                      <a:pt x="1030" y="512"/>
                    </a:lnTo>
                    <a:lnTo>
                      <a:pt x="1030" y="505"/>
                    </a:lnTo>
                    <a:lnTo>
                      <a:pt x="1030" y="496"/>
                    </a:lnTo>
                    <a:lnTo>
                      <a:pt x="1042" y="488"/>
                    </a:lnTo>
                    <a:lnTo>
                      <a:pt x="1042" y="477"/>
                    </a:lnTo>
                    <a:lnTo>
                      <a:pt x="1042" y="469"/>
                    </a:lnTo>
                    <a:lnTo>
                      <a:pt x="1055" y="456"/>
                    </a:lnTo>
                    <a:lnTo>
                      <a:pt x="1055" y="446"/>
                    </a:lnTo>
                    <a:lnTo>
                      <a:pt x="1055" y="433"/>
                    </a:lnTo>
                    <a:lnTo>
                      <a:pt x="1067" y="421"/>
                    </a:lnTo>
                    <a:lnTo>
                      <a:pt x="1067" y="407"/>
                    </a:lnTo>
                  </a:path>
                </a:pathLst>
              </a:custGeom>
              <a:noFill/>
              <a:ln w="12700" cap="rnd" cmpd="sng" algn="ctr">
                <a:solidFill>
                  <a:schemeClr val="tx1"/>
                </a:solidFill>
                <a:prstDash val="solid"/>
                <a:round/>
                <a:headEnd type="none" w="med" len="med"/>
                <a:tailEnd type="none" w="med" len="med"/>
              </a:ln>
            </p:spPr>
            <p:txBody>
              <a:bodyPr/>
              <a:lstStyle/>
              <a:p>
                <a:endParaRPr lang="en-US"/>
              </a:p>
            </p:txBody>
          </p:sp>
          <p:sp>
            <p:nvSpPr>
              <p:cNvPr id="269" name="Freeform 110"/>
              <p:cNvSpPr>
                <a:spLocks/>
              </p:cNvSpPr>
              <p:nvPr/>
            </p:nvSpPr>
            <p:spPr bwMode="auto">
              <a:xfrm>
                <a:off x="4023" y="1841"/>
                <a:ext cx="959" cy="546"/>
              </a:xfrm>
              <a:custGeom>
                <a:avLst/>
                <a:gdLst>
                  <a:gd name="T0" fmla="*/ 12 w 959"/>
                  <a:gd name="T1" fmla="*/ 368 h 546"/>
                  <a:gd name="T2" fmla="*/ 25 w 959"/>
                  <a:gd name="T3" fmla="*/ 310 h 546"/>
                  <a:gd name="T4" fmla="*/ 49 w 959"/>
                  <a:gd name="T5" fmla="*/ 249 h 546"/>
                  <a:gd name="T6" fmla="*/ 61 w 959"/>
                  <a:gd name="T7" fmla="*/ 190 h 546"/>
                  <a:gd name="T8" fmla="*/ 74 w 959"/>
                  <a:gd name="T9" fmla="*/ 136 h 546"/>
                  <a:gd name="T10" fmla="*/ 98 w 959"/>
                  <a:gd name="T11" fmla="*/ 87 h 546"/>
                  <a:gd name="T12" fmla="*/ 111 w 959"/>
                  <a:gd name="T13" fmla="*/ 47 h 546"/>
                  <a:gd name="T14" fmla="*/ 123 w 959"/>
                  <a:gd name="T15" fmla="*/ 19 h 546"/>
                  <a:gd name="T16" fmla="*/ 147 w 959"/>
                  <a:gd name="T17" fmla="*/ 3 h 546"/>
                  <a:gd name="T18" fmla="*/ 172 w 959"/>
                  <a:gd name="T19" fmla="*/ 3 h 546"/>
                  <a:gd name="T20" fmla="*/ 184 w 959"/>
                  <a:gd name="T21" fmla="*/ 21 h 546"/>
                  <a:gd name="T22" fmla="*/ 197 w 959"/>
                  <a:gd name="T23" fmla="*/ 50 h 546"/>
                  <a:gd name="T24" fmla="*/ 221 w 959"/>
                  <a:gd name="T25" fmla="*/ 89 h 546"/>
                  <a:gd name="T26" fmla="*/ 233 w 959"/>
                  <a:gd name="T27" fmla="*/ 138 h 546"/>
                  <a:gd name="T28" fmla="*/ 246 w 959"/>
                  <a:gd name="T29" fmla="*/ 193 h 546"/>
                  <a:gd name="T30" fmla="*/ 258 w 959"/>
                  <a:gd name="T31" fmla="*/ 252 h 546"/>
                  <a:gd name="T32" fmla="*/ 282 w 959"/>
                  <a:gd name="T33" fmla="*/ 312 h 546"/>
                  <a:gd name="T34" fmla="*/ 295 w 959"/>
                  <a:gd name="T35" fmla="*/ 371 h 546"/>
                  <a:gd name="T36" fmla="*/ 307 w 959"/>
                  <a:gd name="T37" fmla="*/ 423 h 546"/>
                  <a:gd name="T38" fmla="*/ 332 w 959"/>
                  <a:gd name="T39" fmla="*/ 470 h 546"/>
                  <a:gd name="T40" fmla="*/ 344 w 959"/>
                  <a:gd name="T41" fmla="*/ 507 h 546"/>
                  <a:gd name="T42" fmla="*/ 356 w 959"/>
                  <a:gd name="T43" fmla="*/ 531 h 546"/>
                  <a:gd name="T44" fmla="*/ 381 w 959"/>
                  <a:gd name="T45" fmla="*/ 543 h 546"/>
                  <a:gd name="T46" fmla="*/ 405 w 959"/>
                  <a:gd name="T47" fmla="*/ 538 h 546"/>
                  <a:gd name="T48" fmla="*/ 418 w 959"/>
                  <a:gd name="T49" fmla="*/ 517 h 546"/>
                  <a:gd name="T50" fmla="*/ 430 w 959"/>
                  <a:gd name="T51" fmla="*/ 486 h 546"/>
                  <a:gd name="T52" fmla="*/ 454 w 959"/>
                  <a:gd name="T53" fmla="*/ 442 h 546"/>
                  <a:gd name="T54" fmla="*/ 467 w 959"/>
                  <a:gd name="T55" fmla="*/ 391 h 546"/>
                  <a:gd name="T56" fmla="*/ 479 w 959"/>
                  <a:gd name="T57" fmla="*/ 336 h 546"/>
                  <a:gd name="T58" fmla="*/ 504 w 959"/>
                  <a:gd name="T59" fmla="*/ 275 h 546"/>
                  <a:gd name="T60" fmla="*/ 516 w 959"/>
                  <a:gd name="T61" fmla="*/ 216 h 546"/>
                  <a:gd name="T62" fmla="*/ 528 w 959"/>
                  <a:gd name="T63" fmla="*/ 158 h 546"/>
                  <a:gd name="T64" fmla="*/ 553 w 959"/>
                  <a:gd name="T65" fmla="*/ 108 h 546"/>
                  <a:gd name="T66" fmla="*/ 565 w 959"/>
                  <a:gd name="T67" fmla="*/ 64 h 546"/>
                  <a:gd name="T68" fmla="*/ 577 w 959"/>
                  <a:gd name="T69" fmla="*/ 31 h 546"/>
                  <a:gd name="T70" fmla="*/ 602 w 959"/>
                  <a:gd name="T71" fmla="*/ 8 h 546"/>
                  <a:gd name="T72" fmla="*/ 626 w 959"/>
                  <a:gd name="T73" fmla="*/ 0 h 546"/>
                  <a:gd name="T74" fmla="*/ 639 w 959"/>
                  <a:gd name="T75" fmla="*/ 12 h 546"/>
                  <a:gd name="T76" fmla="*/ 651 w 959"/>
                  <a:gd name="T77" fmla="*/ 35 h 546"/>
                  <a:gd name="T78" fmla="*/ 663 w 959"/>
                  <a:gd name="T79" fmla="*/ 71 h 546"/>
                  <a:gd name="T80" fmla="*/ 688 w 959"/>
                  <a:gd name="T81" fmla="*/ 115 h 546"/>
                  <a:gd name="T82" fmla="*/ 700 w 959"/>
                  <a:gd name="T83" fmla="*/ 169 h 546"/>
                  <a:gd name="T84" fmla="*/ 712 w 959"/>
                  <a:gd name="T85" fmla="*/ 226 h 546"/>
                  <a:gd name="T86" fmla="*/ 737 w 959"/>
                  <a:gd name="T87" fmla="*/ 286 h 546"/>
                  <a:gd name="T88" fmla="*/ 749 w 959"/>
                  <a:gd name="T89" fmla="*/ 345 h 546"/>
                  <a:gd name="T90" fmla="*/ 761 w 959"/>
                  <a:gd name="T91" fmla="*/ 401 h 546"/>
                  <a:gd name="T92" fmla="*/ 786 w 959"/>
                  <a:gd name="T93" fmla="*/ 451 h 546"/>
                  <a:gd name="T94" fmla="*/ 798 w 959"/>
                  <a:gd name="T95" fmla="*/ 491 h 546"/>
                  <a:gd name="T96" fmla="*/ 811 w 959"/>
                  <a:gd name="T97" fmla="*/ 522 h 546"/>
                  <a:gd name="T98" fmla="*/ 835 w 959"/>
                  <a:gd name="T99" fmla="*/ 540 h 546"/>
                  <a:gd name="T100" fmla="*/ 860 w 959"/>
                  <a:gd name="T101" fmla="*/ 543 h 546"/>
                  <a:gd name="T102" fmla="*/ 872 w 959"/>
                  <a:gd name="T103" fmla="*/ 527 h 546"/>
                  <a:gd name="T104" fmla="*/ 884 w 959"/>
                  <a:gd name="T105" fmla="*/ 501 h 546"/>
                  <a:gd name="T106" fmla="*/ 909 w 959"/>
                  <a:gd name="T107" fmla="*/ 463 h 546"/>
                  <a:gd name="T108" fmla="*/ 921 w 959"/>
                  <a:gd name="T109" fmla="*/ 416 h 546"/>
                  <a:gd name="T110" fmla="*/ 933 w 959"/>
                  <a:gd name="T111" fmla="*/ 360 h 546"/>
                  <a:gd name="T112" fmla="*/ 958 w 959"/>
                  <a:gd name="T113" fmla="*/ 303 h 5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59"/>
                  <a:gd name="T172" fmla="*/ 0 h 546"/>
                  <a:gd name="T173" fmla="*/ 959 w 959"/>
                  <a:gd name="T174" fmla="*/ 546 h 54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59" h="546">
                    <a:moveTo>
                      <a:pt x="0" y="407"/>
                    </a:moveTo>
                    <a:lnTo>
                      <a:pt x="0" y="395"/>
                    </a:lnTo>
                    <a:lnTo>
                      <a:pt x="12" y="381"/>
                    </a:lnTo>
                    <a:lnTo>
                      <a:pt x="12" y="368"/>
                    </a:lnTo>
                    <a:lnTo>
                      <a:pt x="12" y="353"/>
                    </a:lnTo>
                    <a:lnTo>
                      <a:pt x="25" y="339"/>
                    </a:lnTo>
                    <a:lnTo>
                      <a:pt x="25" y="324"/>
                    </a:lnTo>
                    <a:lnTo>
                      <a:pt x="25" y="310"/>
                    </a:lnTo>
                    <a:lnTo>
                      <a:pt x="37" y="294"/>
                    </a:lnTo>
                    <a:lnTo>
                      <a:pt x="37" y="278"/>
                    </a:lnTo>
                    <a:lnTo>
                      <a:pt x="37" y="265"/>
                    </a:lnTo>
                    <a:lnTo>
                      <a:pt x="49" y="249"/>
                    </a:lnTo>
                    <a:lnTo>
                      <a:pt x="49" y="233"/>
                    </a:lnTo>
                    <a:lnTo>
                      <a:pt x="49" y="219"/>
                    </a:lnTo>
                    <a:lnTo>
                      <a:pt x="61" y="206"/>
                    </a:lnTo>
                    <a:lnTo>
                      <a:pt x="61" y="190"/>
                    </a:lnTo>
                    <a:lnTo>
                      <a:pt x="61" y="176"/>
                    </a:lnTo>
                    <a:lnTo>
                      <a:pt x="74" y="162"/>
                    </a:lnTo>
                    <a:lnTo>
                      <a:pt x="74" y="148"/>
                    </a:lnTo>
                    <a:lnTo>
                      <a:pt x="74" y="136"/>
                    </a:lnTo>
                    <a:lnTo>
                      <a:pt x="86" y="122"/>
                    </a:lnTo>
                    <a:lnTo>
                      <a:pt x="86" y="109"/>
                    </a:lnTo>
                    <a:lnTo>
                      <a:pt x="86" y="97"/>
                    </a:lnTo>
                    <a:lnTo>
                      <a:pt x="98" y="87"/>
                    </a:lnTo>
                    <a:lnTo>
                      <a:pt x="98" y="76"/>
                    </a:lnTo>
                    <a:lnTo>
                      <a:pt x="98" y="66"/>
                    </a:lnTo>
                    <a:lnTo>
                      <a:pt x="111" y="57"/>
                    </a:lnTo>
                    <a:lnTo>
                      <a:pt x="111" y="47"/>
                    </a:lnTo>
                    <a:lnTo>
                      <a:pt x="111" y="40"/>
                    </a:lnTo>
                    <a:lnTo>
                      <a:pt x="123" y="31"/>
                    </a:lnTo>
                    <a:lnTo>
                      <a:pt x="123" y="26"/>
                    </a:lnTo>
                    <a:lnTo>
                      <a:pt x="123" y="19"/>
                    </a:lnTo>
                    <a:lnTo>
                      <a:pt x="135" y="14"/>
                    </a:lnTo>
                    <a:lnTo>
                      <a:pt x="135" y="10"/>
                    </a:lnTo>
                    <a:lnTo>
                      <a:pt x="135" y="7"/>
                    </a:lnTo>
                    <a:lnTo>
                      <a:pt x="147" y="3"/>
                    </a:lnTo>
                    <a:lnTo>
                      <a:pt x="147" y="2"/>
                    </a:lnTo>
                    <a:lnTo>
                      <a:pt x="160" y="0"/>
                    </a:lnTo>
                    <a:lnTo>
                      <a:pt x="160" y="2"/>
                    </a:lnTo>
                    <a:lnTo>
                      <a:pt x="172" y="3"/>
                    </a:lnTo>
                    <a:lnTo>
                      <a:pt x="172" y="7"/>
                    </a:lnTo>
                    <a:lnTo>
                      <a:pt x="172" y="10"/>
                    </a:lnTo>
                    <a:lnTo>
                      <a:pt x="184" y="15"/>
                    </a:lnTo>
                    <a:lnTo>
                      <a:pt x="184" y="21"/>
                    </a:lnTo>
                    <a:lnTo>
                      <a:pt x="184" y="26"/>
                    </a:lnTo>
                    <a:lnTo>
                      <a:pt x="197" y="33"/>
                    </a:lnTo>
                    <a:lnTo>
                      <a:pt x="197" y="41"/>
                    </a:lnTo>
                    <a:lnTo>
                      <a:pt x="197" y="50"/>
                    </a:lnTo>
                    <a:lnTo>
                      <a:pt x="209" y="59"/>
                    </a:lnTo>
                    <a:lnTo>
                      <a:pt x="209" y="68"/>
                    </a:lnTo>
                    <a:lnTo>
                      <a:pt x="209" y="78"/>
                    </a:lnTo>
                    <a:lnTo>
                      <a:pt x="221" y="89"/>
                    </a:lnTo>
                    <a:lnTo>
                      <a:pt x="221" y="101"/>
                    </a:lnTo>
                    <a:lnTo>
                      <a:pt x="221" y="113"/>
                    </a:lnTo>
                    <a:lnTo>
                      <a:pt x="233" y="125"/>
                    </a:lnTo>
                    <a:lnTo>
                      <a:pt x="233" y="138"/>
                    </a:lnTo>
                    <a:lnTo>
                      <a:pt x="233" y="151"/>
                    </a:lnTo>
                    <a:lnTo>
                      <a:pt x="246" y="165"/>
                    </a:lnTo>
                    <a:lnTo>
                      <a:pt x="246" y="180"/>
                    </a:lnTo>
                    <a:lnTo>
                      <a:pt x="246" y="193"/>
                    </a:lnTo>
                    <a:lnTo>
                      <a:pt x="258" y="207"/>
                    </a:lnTo>
                    <a:lnTo>
                      <a:pt x="258" y="223"/>
                    </a:lnTo>
                    <a:lnTo>
                      <a:pt x="258" y="237"/>
                    </a:lnTo>
                    <a:lnTo>
                      <a:pt x="258" y="252"/>
                    </a:lnTo>
                    <a:lnTo>
                      <a:pt x="270" y="268"/>
                    </a:lnTo>
                    <a:lnTo>
                      <a:pt x="270" y="282"/>
                    </a:lnTo>
                    <a:lnTo>
                      <a:pt x="270" y="297"/>
                    </a:lnTo>
                    <a:lnTo>
                      <a:pt x="282" y="312"/>
                    </a:lnTo>
                    <a:lnTo>
                      <a:pt x="282" y="327"/>
                    </a:lnTo>
                    <a:lnTo>
                      <a:pt x="282" y="341"/>
                    </a:lnTo>
                    <a:lnTo>
                      <a:pt x="295" y="357"/>
                    </a:lnTo>
                    <a:lnTo>
                      <a:pt x="295" y="371"/>
                    </a:lnTo>
                    <a:lnTo>
                      <a:pt x="295" y="385"/>
                    </a:lnTo>
                    <a:lnTo>
                      <a:pt x="307" y="399"/>
                    </a:lnTo>
                    <a:lnTo>
                      <a:pt x="307" y="411"/>
                    </a:lnTo>
                    <a:lnTo>
                      <a:pt x="307" y="423"/>
                    </a:lnTo>
                    <a:lnTo>
                      <a:pt x="319" y="435"/>
                    </a:lnTo>
                    <a:lnTo>
                      <a:pt x="319" y="447"/>
                    </a:lnTo>
                    <a:lnTo>
                      <a:pt x="319" y="459"/>
                    </a:lnTo>
                    <a:lnTo>
                      <a:pt x="332" y="470"/>
                    </a:lnTo>
                    <a:lnTo>
                      <a:pt x="332" y="481"/>
                    </a:lnTo>
                    <a:lnTo>
                      <a:pt x="332" y="489"/>
                    </a:lnTo>
                    <a:lnTo>
                      <a:pt x="344" y="498"/>
                    </a:lnTo>
                    <a:lnTo>
                      <a:pt x="344" y="507"/>
                    </a:lnTo>
                    <a:lnTo>
                      <a:pt x="344" y="514"/>
                    </a:lnTo>
                    <a:lnTo>
                      <a:pt x="356" y="521"/>
                    </a:lnTo>
                    <a:lnTo>
                      <a:pt x="356" y="526"/>
                    </a:lnTo>
                    <a:lnTo>
                      <a:pt x="356" y="531"/>
                    </a:lnTo>
                    <a:lnTo>
                      <a:pt x="368" y="537"/>
                    </a:lnTo>
                    <a:lnTo>
                      <a:pt x="368" y="540"/>
                    </a:lnTo>
                    <a:lnTo>
                      <a:pt x="368" y="541"/>
                    </a:lnTo>
                    <a:lnTo>
                      <a:pt x="381" y="543"/>
                    </a:lnTo>
                    <a:lnTo>
                      <a:pt x="393" y="545"/>
                    </a:lnTo>
                    <a:lnTo>
                      <a:pt x="393" y="543"/>
                    </a:lnTo>
                    <a:lnTo>
                      <a:pt x="393" y="541"/>
                    </a:lnTo>
                    <a:lnTo>
                      <a:pt x="405" y="538"/>
                    </a:lnTo>
                    <a:lnTo>
                      <a:pt x="405" y="534"/>
                    </a:lnTo>
                    <a:lnTo>
                      <a:pt x="405" y="530"/>
                    </a:lnTo>
                    <a:lnTo>
                      <a:pt x="418" y="524"/>
                    </a:lnTo>
                    <a:lnTo>
                      <a:pt x="418" y="517"/>
                    </a:lnTo>
                    <a:lnTo>
                      <a:pt x="418" y="510"/>
                    </a:lnTo>
                    <a:lnTo>
                      <a:pt x="430" y="503"/>
                    </a:lnTo>
                    <a:lnTo>
                      <a:pt x="430" y="495"/>
                    </a:lnTo>
                    <a:lnTo>
                      <a:pt x="430" y="486"/>
                    </a:lnTo>
                    <a:lnTo>
                      <a:pt x="442" y="475"/>
                    </a:lnTo>
                    <a:lnTo>
                      <a:pt x="442" y="465"/>
                    </a:lnTo>
                    <a:lnTo>
                      <a:pt x="442" y="455"/>
                    </a:lnTo>
                    <a:lnTo>
                      <a:pt x="454" y="442"/>
                    </a:lnTo>
                    <a:lnTo>
                      <a:pt x="454" y="430"/>
                    </a:lnTo>
                    <a:lnTo>
                      <a:pt x="454" y="418"/>
                    </a:lnTo>
                    <a:lnTo>
                      <a:pt x="467" y="406"/>
                    </a:lnTo>
                    <a:lnTo>
                      <a:pt x="467" y="391"/>
                    </a:lnTo>
                    <a:lnTo>
                      <a:pt x="467" y="378"/>
                    </a:lnTo>
                    <a:lnTo>
                      <a:pt x="479" y="364"/>
                    </a:lnTo>
                    <a:lnTo>
                      <a:pt x="479" y="350"/>
                    </a:lnTo>
                    <a:lnTo>
                      <a:pt x="479" y="336"/>
                    </a:lnTo>
                    <a:lnTo>
                      <a:pt x="491" y="320"/>
                    </a:lnTo>
                    <a:lnTo>
                      <a:pt x="491" y="306"/>
                    </a:lnTo>
                    <a:lnTo>
                      <a:pt x="491" y="291"/>
                    </a:lnTo>
                    <a:lnTo>
                      <a:pt x="504" y="275"/>
                    </a:lnTo>
                    <a:lnTo>
                      <a:pt x="504" y="261"/>
                    </a:lnTo>
                    <a:lnTo>
                      <a:pt x="504" y="245"/>
                    </a:lnTo>
                    <a:lnTo>
                      <a:pt x="516" y="232"/>
                    </a:lnTo>
                    <a:lnTo>
                      <a:pt x="516" y="216"/>
                    </a:lnTo>
                    <a:lnTo>
                      <a:pt x="516" y="202"/>
                    </a:lnTo>
                    <a:lnTo>
                      <a:pt x="528" y="186"/>
                    </a:lnTo>
                    <a:lnTo>
                      <a:pt x="528" y="172"/>
                    </a:lnTo>
                    <a:lnTo>
                      <a:pt x="528" y="158"/>
                    </a:lnTo>
                    <a:lnTo>
                      <a:pt x="540" y="146"/>
                    </a:lnTo>
                    <a:lnTo>
                      <a:pt x="540" y="132"/>
                    </a:lnTo>
                    <a:lnTo>
                      <a:pt x="540" y="120"/>
                    </a:lnTo>
                    <a:lnTo>
                      <a:pt x="553" y="108"/>
                    </a:lnTo>
                    <a:lnTo>
                      <a:pt x="553" y="96"/>
                    </a:lnTo>
                    <a:lnTo>
                      <a:pt x="553" y="85"/>
                    </a:lnTo>
                    <a:lnTo>
                      <a:pt x="565" y="73"/>
                    </a:lnTo>
                    <a:lnTo>
                      <a:pt x="565" y="64"/>
                    </a:lnTo>
                    <a:lnTo>
                      <a:pt x="565" y="54"/>
                    </a:lnTo>
                    <a:lnTo>
                      <a:pt x="577" y="45"/>
                    </a:lnTo>
                    <a:lnTo>
                      <a:pt x="577" y="38"/>
                    </a:lnTo>
                    <a:lnTo>
                      <a:pt x="577" y="31"/>
                    </a:lnTo>
                    <a:lnTo>
                      <a:pt x="590" y="24"/>
                    </a:lnTo>
                    <a:lnTo>
                      <a:pt x="590" y="18"/>
                    </a:lnTo>
                    <a:lnTo>
                      <a:pt x="590" y="14"/>
                    </a:lnTo>
                    <a:lnTo>
                      <a:pt x="602" y="8"/>
                    </a:lnTo>
                    <a:lnTo>
                      <a:pt x="602" y="5"/>
                    </a:lnTo>
                    <a:lnTo>
                      <a:pt x="602" y="3"/>
                    </a:lnTo>
                    <a:lnTo>
                      <a:pt x="614" y="2"/>
                    </a:lnTo>
                    <a:lnTo>
                      <a:pt x="626" y="0"/>
                    </a:lnTo>
                    <a:lnTo>
                      <a:pt x="626" y="2"/>
                    </a:lnTo>
                    <a:lnTo>
                      <a:pt x="626" y="5"/>
                    </a:lnTo>
                    <a:lnTo>
                      <a:pt x="639" y="7"/>
                    </a:lnTo>
                    <a:lnTo>
                      <a:pt x="639" y="12"/>
                    </a:lnTo>
                    <a:lnTo>
                      <a:pt x="639" y="15"/>
                    </a:lnTo>
                    <a:lnTo>
                      <a:pt x="651" y="22"/>
                    </a:lnTo>
                    <a:lnTo>
                      <a:pt x="651" y="28"/>
                    </a:lnTo>
                    <a:lnTo>
                      <a:pt x="651" y="35"/>
                    </a:lnTo>
                    <a:lnTo>
                      <a:pt x="663" y="44"/>
                    </a:lnTo>
                    <a:lnTo>
                      <a:pt x="663" y="52"/>
                    </a:lnTo>
                    <a:lnTo>
                      <a:pt x="663" y="61"/>
                    </a:lnTo>
                    <a:lnTo>
                      <a:pt x="663" y="71"/>
                    </a:lnTo>
                    <a:lnTo>
                      <a:pt x="676" y="82"/>
                    </a:lnTo>
                    <a:lnTo>
                      <a:pt x="676" y="92"/>
                    </a:lnTo>
                    <a:lnTo>
                      <a:pt x="676" y="103"/>
                    </a:lnTo>
                    <a:lnTo>
                      <a:pt x="688" y="115"/>
                    </a:lnTo>
                    <a:lnTo>
                      <a:pt x="688" y="129"/>
                    </a:lnTo>
                    <a:lnTo>
                      <a:pt x="688" y="141"/>
                    </a:lnTo>
                    <a:lnTo>
                      <a:pt x="700" y="155"/>
                    </a:lnTo>
                    <a:lnTo>
                      <a:pt x="700" y="169"/>
                    </a:lnTo>
                    <a:lnTo>
                      <a:pt x="700" y="183"/>
                    </a:lnTo>
                    <a:lnTo>
                      <a:pt x="712" y="197"/>
                    </a:lnTo>
                    <a:lnTo>
                      <a:pt x="712" y="211"/>
                    </a:lnTo>
                    <a:lnTo>
                      <a:pt x="712" y="226"/>
                    </a:lnTo>
                    <a:lnTo>
                      <a:pt x="725" y="240"/>
                    </a:lnTo>
                    <a:lnTo>
                      <a:pt x="725" y="256"/>
                    </a:lnTo>
                    <a:lnTo>
                      <a:pt x="725" y="271"/>
                    </a:lnTo>
                    <a:lnTo>
                      <a:pt x="737" y="286"/>
                    </a:lnTo>
                    <a:lnTo>
                      <a:pt x="737" y="301"/>
                    </a:lnTo>
                    <a:lnTo>
                      <a:pt x="737" y="315"/>
                    </a:lnTo>
                    <a:lnTo>
                      <a:pt x="749" y="331"/>
                    </a:lnTo>
                    <a:lnTo>
                      <a:pt x="749" y="345"/>
                    </a:lnTo>
                    <a:lnTo>
                      <a:pt x="749" y="360"/>
                    </a:lnTo>
                    <a:lnTo>
                      <a:pt x="761" y="374"/>
                    </a:lnTo>
                    <a:lnTo>
                      <a:pt x="761" y="388"/>
                    </a:lnTo>
                    <a:lnTo>
                      <a:pt x="761" y="401"/>
                    </a:lnTo>
                    <a:lnTo>
                      <a:pt x="774" y="414"/>
                    </a:lnTo>
                    <a:lnTo>
                      <a:pt x="774" y="427"/>
                    </a:lnTo>
                    <a:lnTo>
                      <a:pt x="774" y="439"/>
                    </a:lnTo>
                    <a:lnTo>
                      <a:pt x="786" y="451"/>
                    </a:lnTo>
                    <a:lnTo>
                      <a:pt x="786" y="462"/>
                    </a:lnTo>
                    <a:lnTo>
                      <a:pt x="786" y="472"/>
                    </a:lnTo>
                    <a:lnTo>
                      <a:pt x="798" y="482"/>
                    </a:lnTo>
                    <a:lnTo>
                      <a:pt x="798" y="491"/>
                    </a:lnTo>
                    <a:lnTo>
                      <a:pt x="798" y="500"/>
                    </a:lnTo>
                    <a:lnTo>
                      <a:pt x="811" y="508"/>
                    </a:lnTo>
                    <a:lnTo>
                      <a:pt x="811" y="515"/>
                    </a:lnTo>
                    <a:lnTo>
                      <a:pt x="811" y="522"/>
                    </a:lnTo>
                    <a:lnTo>
                      <a:pt x="823" y="527"/>
                    </a:lnTo>
                    <a:lnTo>
                      <a:pt x="823" y="533"/>
                    </a:lnTo>
                    <a:lnTo>
                      <a:pt x="823" y="537"/>
                    </a:lnTo>
                    <a:lnTo>
                      <a:pt x="835" y="540"/>
                    </a:lnTo>
                    <a:lnTo>
                      <a:pt x="835" y="541"/>
                    </a:lnTo>
                    <a:lnTo>
                      <a:pt x="835" y="543"/>
                    </a:lnTo>
                    <a:lnTo>
                      <a:pt x="847" y="545"/>
                    </a:lnTo>
                    <a:lnTo>
                      <a:pt x="860" y="543"/>
                    </a:lnTo>
                    <a:lnTo>
                      <a:pt x="860" y="540"/>
                    </a:lnTo>
                    <a:lnTo>
                      <a:pt x="860" y="537"/>
                    </a:lnTo>
                    <a:lnTo>
                      <a:pt x="872" y="533"/>
                    </a:lnTo>
                    <a:lnTo>
                      <a:pt x="872" y="527"/>
                    </a:lnTo>
                    <a:lnTo>
                      <a:pt x="872" y="522"/>
                    </a:lnTo>
                    <a:lnTo>
                      <a:pt x="884" y="515"/>
                    </a:lnTo>
                    <a:lnTo>
                      <a:pt x="884" y="508"/>
                    </a:lnTo>
                    <a:lnTo>
                      <a:pt x="884" y="501"/>
                    </a:lnTo>
                    <a:lnTo>
                      <a:pt x="897" y="493"/>
                    </a:lnTo>
                    <a:lnTo>
                      <a:pt x="897" y="482"/>
                    </a:lnTo>
                    <a:lnTo>
                      <a:pt x="897" y="474"/>
                    </a:lnTo>
                    <a:lnTo>
                      <a:pt x="909" y="463"/>
                    </a:lnTo>
                    <a:lnTo>
                      <a:pt x="909" y="451"/>
                    </a:lnTo>
                    <a:lnTo>
                      <a:pt x="909" y="440"/>
                    </a:lnTo>
                    <a:lnTo>
                      <a:pt x="921" y="428"/>
                    </a:lnTo>
                    <a:lnTo>
                      <a:pt x="921" y="416"/>
                    </a:lnTo>
                    <a:lnTo>
                      <a:pt x="921" y="402"/>
                    </a:lnTo>
                    <a:lnTo>
                      <a:pt x="933" y="388"/>
                    </a:lnTo>
                    <a:lnTo>
                      <a:pt x="933" y="376"/>
                    </a:lnTo>
                    <a:lnTo>
                      <a:pt x="933" y="360"/>
                    </a:lnTo>
                    <a:lnTo>
                      <a:pt x="946" y="346"/>
                    </a:lnTo>
                    <a:lnTo>
                      <a:pt x="946" y="333"/>
                    </a:lnTo>
                    <a:lnTo>
                      <a:pt x="946" y="317"/>
                    </a:lnTo>
                    <a:lnTo>
                      <a:pt x="958" y="303"/>
                    </a:lnTo>
                    <a:lnTo>
                      <a:pt x="958" y="287"/>
                    </a:lnTo>
                  </a:path>
                </a:pathLst>
              </a:custGeom>
              <a:noFill/>
              <a:ln w="12700" cap="rnd" cmpd="sng" algn="ctr">
                <a:solidFill>
                  <a:schemeClr val="tx1"/>
                </a:solidFill>
                <a:prstDash val="solid"/>
                <a:round/>
                <a:headEnd type="none" w="med" len="med"/>
                <a:tailEnd type="none" w="med" len="med"/>
              </a:ln>
            </p:spPr>
            <p:txBody>
              <a:bodyPr/>
              <a:lstStyle/>
              <a:p>
                <a:endParaRPr lang="en-US"/>
              </a:p>
            </p:txBody>
          </p:sp>
        </p:grpSp>
        <p:sp>
          <p:nvSpPr>
            <p:cNvPr id="116" name="Line 248"/>
            <p:cNvSpPr>
              <a:spLocks noChangeShapeType="1"/>
            </p:cNvSpPr>
            <p:nvPr/>
          </p:nvSpPr>
          <p:spPr bwMode="auto">
            <a:xfrm>
              <a:off x="720248" y="3211065"/>
              <a:ext cx="5292662" cy="0"/>
            </a:xfrm>
            <a:prstGeom prst="line">
              <a:avLst/>
            </a:prstGeom>
            <a:noFill/>
            <a:ln w="12700">
              <a:solidFill>
                <a:schemeClr val="tx1"/>
              </a:solidFill>
              <a:round/>
              <a:headEnd/>
              <a:tailEnd/>
            </a:ln>
          </p:spPr>
          <p:txBody>
            <a:bodyPr wrap="none" anchor="ctr"/>
            <a:lstStyle/>
            <a:p>
              <a:endParaRPr lang="en-US"/>
            </a:p>
          </p:txBody>
        </p:sp>
        <p:sp>
          <p:nvSpPr>
            <p:cNvPr id="117" name="Oval 4"/>
            <p:cNvSpPr>
              <a:spLocks noChangeArrowheads="1"/>
            </p:cNvSpPr>
            <p:nvPr/>
          </p:nvSpPr>
          <p:spPr bwMode="auto">
            <a:xfrm>
              <a:off x="751354" y="3182490"/>
              <a:ext cx="11588" cy="38100"/>
            </a:xfrm>
            <a:prstGeom prst="ellipse">
              <a:avLst/>
            </a:prstGeom>
            <a:solidFill>
              <a:srgbClr val="000000"/>
            </a:solidFill>
            <a:ln w="28575">
              <a:solidFill>
                <a:srgbClr val="000000"/>
              </a:solidFill>
              <a:round/>
              <a:headEnd/>
              <a:tailEnd/>
            </a:ln>
          </p:spPr>
          <p:txBody>
            <a:bodyPr wrap="none" anchor="ctr"/>
            <a:lstStyle/>
            <a:p>
              <a:endParaRPr lang="en-US">
                <a:latin typeface="Calibri" pitchFamily="34" charset="0"/>
              </a:endParaRPr>
            </a:p>
          </p:txBody>
        </p:sp>
        <p:sp>
          <p:nvSpPr>
            <p:cNvPr id="118" name="Freeform 5"/>
            <p:cNvSpPr>
              <a:spLocks/>
            </p:cNvSpPr>
            <p:nvPr/>
          </p:nvSpPr>
          <p:spPr bwMode="auto">
            <a:xfrm>
              <a:off x="756233" y="2925315"/>
              <a:ext cx="1708398" cy="552450"/>
            </a:xfrm>
            <a:custGeom>
              <a:avLst/>
              <a:gdLst>
                <a:gd name="T0" fmla="*/ 0 w 516"/>
                <a:gd name="T1" fmla="*/ 206 h 408"/>
                <a:gd name="T2" fmla="*/ 9 w 516"/>
                <a:gd name="T3" fmla="*/ 185 h 408"/>
                <a:gd name="T4" fmla="*/ 17 w 516"/>
                <a:gd name="T5" fmla="*/ 166 h 408"/>
                <a:gd name="T6" fmla="*/ 22 w 516"/>
                <a:gd name="T7" fmla="*/ 144 h 408"/>
                <a:gd name="T8" fmla="*/ 31 w 516"/>
                <a:gd name="T9" fmla="*/ 125 h 408"/>
                <a:gd name="T10" fmla="*/ 41 w 516"/>
                <a:gd name="T11" fmla="*/ 104 h 408"/>
                <a:gd name="T12" fmla="*/ 49 w 516"/>
                <a:gd name="T13" fmla="*/ 90 h 408"/>
                <a:gd name="T14" fmla="*/ 58 w 516"/>
                <a:gd name="T15" fmla="*/ 69 h 408"/>
                <a:gd name="T16" fmla="*/ 67 w 516"/>
                <a:gd name="T17" fmla="*/ 59 h 408"/>
                <a:gd name="T18" fmla="*/ 76 w 516"/>
                <a:gd name="T19" fmla="*/ 45 h 408"/>
                <a:gd name="T20" fmla="*/ 80 w 516"/>
                <a:gd name="T21" fmla="*/ 28 h 408"/>
                <a:gd name="T22" fmla="*/ 89 w 516"/>
                <a:gd name="T23" fmla="*/ 19 h 408"/>
                <a:gd name="T24" fmla="*/ 99 w 516"/>
                <a:gd name="T25" fmla="*/ 14 h 408"/>
                <a:gd name="T26" fmla="*/ 108 w 516"/>
                <a:gd name="T27" fmla="*/ 5 h 408"/>
                <a:gd name="T28" fmla="*/ 116 w 516"/>
                <a:gd name="T29" fmla="*/ 5 h 408"/>
                <a:gd name="T30" fmla="*/ 125 w 516"/>
                <a:gd name="T31" fmla="*/ 0 h 408"/>
                <a:gd name="T32" fmla="*/ 129 w 516"/>
                <a:gd name="T33" fmla="*/ 0 h 408"/>
                <a:gd name="T34" fmla="*/ 138 w 516"/>
                <a:gd name="T35" fmla="*/ 0 h 408"/>
                <a:gd name="T36" fmla="*/ 148 w 516"/>
                <a:gd name="T37" fmla="*/ 5 h 408"/>
                <a:gd name="T38" fmla="*/ 157 w 516"/>
                <a:gd name="T39" fmla="*/ 9 h 408"/>
                <a:gd name="T40" fmla="*/ 166 w 516"/>
                <a:gd name="T41" fmla="*/ 19 h 408"/>
                <a:gd name="T42" fmla="*/ 175 w 516"/>
                <a:gd name="T43" fmla="*/ 28 h 408"/>
                <a:gd name="T44" fmla="*/ 183 w 516"/>
                <a:gd name="T45" fmla="*/ 40 h 408"/>
                <a:gd name="T46" fmla="*/ 188 w 516"/>
                <a:gd name="T47" fmla="*/ 50 h 408"/>
                <a:gd name="T48" fmla="*/ 196 w 516"/>
                <a:gd name="T49" fmla="*/ 64 h 408"/>
                <a:gd name="T50" fmla="*/ 207 w 516"/>
                <a:gd name="T51" fmla="*/ 80 h 408"/>
                <a:gd name="T52" fmla="*/ 215 w 516"/>
                <a:gd name="T53" fmla="*/ 99 h 408"/>
                <a:gd name="T54" fmla="*/ 224 w 516"/>
                <a:gd name="T55" fmla="*/ 114 h 408"/>
                <a:gd name="T56" fmla="*/ 233 w 516"/>
                <a:gd name="T57" fmla="*/ 135 h 408"/>
                <a:gd name="T58" fmla="*/ 241 w 516"/>
                <a:gd name="T59" fmla="*/ 154 h 408"/>
                <a:gd name="T60" fmla="*/ 246 w 516"/>
                <a:gd name="T61" fmla="*/ 175 h 408"/>
                <a:gd name="T62" fmla="*/ 255 w 516"/>
                <a:gd name="T63" fmla="*/ 194 h 408"/>
                <a:gd name="T64" fmla="*/ 265 w 516"/>
                <a:gd name="T65" fmla="*/ 215 h 408"/>
                <a:gd name="T66" fmla="*/ 274 w 516"/>
                <a:gd name="T67" fmla="*/ 234 h 408"/>
                <a:gd name="T68" fmla="*/ 282 w 516"/>
                <a:gd name="T69" fmla="*/ 256 h 408"/>
                <a:gd name="T70" fmla="*/ 291 w 516"/>
                <a:gd name="T71" fmla="*/ 274 h 408"/>
                <a:gd name="T72" fmla="*/ 295 w 516"/>
                <a:gd name="T73" fmla="*/ 296 h 408"/>
                <a:gd name="T74" fmla="*/ 304 w 516"/>
                <a:gd name="T75" fmla="*/ 310 h 408"/>
                <a:gd name="T76" fmla="*/ 314 w 516"/>
                <a:gd name="T77" fmla="*/ 331 h 408"/>
                <a:gd name="T78" fmla="*/ 323 w 516"/>
                <a:gd name="T79" fmla="*/ 345 h 408"/>
                <a:gd name="T80" fmla="*/ 332 w 516"/>
                <a:gd name="T81" fmla="*/ 362 h 408"/>
                <a:gd name="T82" fmla="*/ 340 w 516"/>
                <a:gd name="T83" fmla="*/ 372 h 408"/>
                <a:gd name="T84" fmla="*/ 349 w 516"/>
                <a:gd name="T85" fmla="*/ 381 h 408"/>
                <a:gd name="T86" fmla="*/ 354 w 516"/>
                <a:gd name="T87" fmla="*/ 390 h 408"/>
                <a:gd name="T88" fmla="*/ 362 w 516"/>
                <a:gd name="T89" fmla="*/ 395 h 408"/>
                <a:gd name="T90" fmla="*/ 372 w 516"/>
                <a:gd name="T91" fmla="*/ 402 h 408"/>
                <a:gd name="T92" fmla="*/ 381 w 516"/>
                <a:gd name="T93" fmla="*/ 407 h 408"/>
                <a:gd name="T94" fmla="*/ 390 w 516"/>
                <a:gd name="T95" fmla="*/ 407 h 408"/>
                <a:gd name="T96" fmla="*/ 399 w 516"/>
                <a:gd name="T97" fmla="*/ 407 h 408"/>
                <a:gd name="T98" fmla="*/ 407 w 516"/>
                <a:gd name="T99" fmla="*/ 407 h 408"/>
                <a:gd name="T100" fmla="*/ 412 w 516"/>
                <a:gd name="T101" fmla="*/ 402 h 408"/>
                <a:gd name="T102" fmla="*/ 420 w 516"/>
                <a:gd name="T103" fmla="*/ 390 h 408"/>
                <a:gd name="T104" fmla="*/ 431 w 516"/>
                <a:gd name="T105" fmla="*/ 386 h 408"/>
                <a:gd name="T106" fmla="*/ 439 w 516"/>
                <a:gd name="T107" fmla="*/ 376 h 408"/>
                <a:gd name="T108" fmla="*/ 448 w 516"/>
                <a:gd name="T109" fmla="*/ 362 h 408"/>
                <a:gd name="T110" fmla="*/ 457 w 516"/>
                <a:gd name="T111" fmla="*/ 345 h 408"/>
                <a:gd name="T112" fmla="*/ 461 w 516"/>
                <a:gd name="T113" fmla="*/ 331 h 408"/>
                <a:gd name="T114" fmla="*/ 470 w 516"/>
                <a:gd name="T115" fmla="*/ 315 h 408"/>
                <a:gd name="T116" fmla="*/ 480 w 516"/>
                <a:gd name="T117" fmla="*/ 301 h 408"/>
                <a:gd name="T118" fmla="*/ 489 w 516"/>
                <a:gd name="T119" fmla="*/ 282 h 408"/>
                <a:gd name="T120" fmla="*/ 498 w 516"/>
                <a:gd name="T121" fmla="*/ 260 h 408"/>
                <a:gd name="T122" fmla="*/ 506 w 516"/>
                <a:gd name="T123" fmla="*/ 241 h 408"/>
                <a:gd name="T124" fmla="*/ 515 w 516"/>
                <a:gd name="T125" fmla="*/ 220 h 40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16"/>
                <a:gd name="T190" fmla="*/ 0 h 408"/>
                <a:gd name="T191" fmla="*/ 516 w 516"/>
                <a:gd name="T192" fmla="*/ 408 h 40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16" h="408">
                  <a:moveTo>
                    <a:pt x="0" y="206"/>
                  </a:moveTo>
                  <a:lnTo>
                    <a:pt x="9" y="185"/>
                  </a:lnTo>
                  <a:lnTo>
                    <a:pt x="17" y="166"/>
                  </a:lnTo>
                  <a:lnTo>
                    <a:pt x="22" y="144"/>
                  </a:lnTo>
                  <a:lnTo>
                    <a:pt x="31" y="125"/>
                  </a:lnTo>
                  <a:lnTo>
                    <a:pt x="41" y="104"/>
                  </a:lnTo>
                  <a:lnTo>
                    <a:pt x="49" y="90"/>
                  </a:lnTo>
                  <a:lnTo>
                    <a:pt x="58" y="69"/>
                  </a:lnTo>
                  <a:lnTo>
                    <a:pt x="67" y="59"/>
                  </a:lnTo>
                  <a:lnTo>
                    <a:pt x="76" y="45"/>
                  </a:lnTo>
                  <a:lnTo>
                    <a:pt x="80" y="28"/>
                  </a:lnTo>
                  <a:lnTo>
                    <a:pt x="89" y="19"/>
                  </a:lnTo>
                  <a:lnTo>
                    <a:pt x="99" y="14"/>
                  </a:lnTo>
                  <a:lnTo>
                    <a:pt x="108" y="5"/>
                  </a:lnTo>
                  <a:lnTo>
                    <a:pt x="116" y="5"/>
                  </a:lnTo>
                  <a:lnTo>
                    <a:pt x="125" y="0"/>
                  </a:lnTo>
                  <a:lnTo>
                    <a:pt x="129" y="0"/>
                  </a:lnTo>
                  <a:lnTo>
                    <a:pt x="138" y="0"/>
                  </a:lnTo>
                  <a:lnTo>
                    <a:pt x="148" y="5"/>
                  </a:lnTo>
                  <a:lnTo>
                    <a:pt x="157" y="9"/>
                  </a:lnTo>
                  <a:lnTo>
                    <a:pt x="166" y="19"/>
                  </a:lnTo>
                  <a:lnTo>
                    <a:pt x="175" y="28"/>
                  </a:lnTo>
                  <a:lnTo>
                    <a:pt x="183" y="40"/>
                  </a:lnTo>
                  <a:lnTo>
                    <a:pt x="188" y="50"/>
                  </a:lnTo>
                  <a:lnTo>
                    <a:pt x="196" y="64"/>
                  </a:lnTo>
                  <a:lnTo>
                    <a:pt x="207" y="80"/>
                  </a:lnTo>
                  <a:lnTo>
                    <a:pt x="215" y="99"/>
                  </a:lnTo>
                  <a:lnTo>
                    <a:pt x="224" y="114"/>
                  </a:lnTo>
                  <a:lnTo>
                    <a:pt x="233" y="135"/>
                  </a:lnTo>
                  <a:lnTo>
                    <a:pt x="241" y="154"/>
                  </a:lnTo>
                  <a:lnTo>
                    <a:pt x="246" y="175"/>
                  </a:lnTo>
                  <a:lnTo>
                    <a:pt x="255" y="194"/>
                  </a:lnTo>
                  <a:lnTo>
                    <a:pt x="265" y="215"/>
                  </a:lnTo>
                  <a:lnTo>
                    <a:pt x="274" y="234"/>
                  </a:lnTo>
                  <a:lnTo>
                    <a:pt x="282" y="256"/>
                  </a:lnTo>
                  <a:lnTo>
                    <a:pt x="291" y="274"/>
                  </a:lnTo>
                  <a:lnTo>
                    <a:pt x="295" y="296"/>
                  </a:lnTo>
                  <a:lnTo>
                    <a:pt x="304" y="310"/>
                  </a:lnTo>
                  <a:lnTo>
                    <a:pt x="314" y="331"/>
                  </a:lnTo>
                  <a:lnTo>
                    <a:pt x="323" y="345"/>
                  </a:lnTo>
                  <a:lnTo>
                    <a:pt x="332" y="362"/>
                  </a:lnTo>
                  <a:lnTo>
                    <a:pt x="340" y="372"/>
                  </a:lnTo>
                  <a:lnTo>
                    <a:pt x="349" y="381"/>
                  </a:lnTo>
                  <a:lnTo>
                    <a:pt x="354" y="390"/>
                  </a:lnTo>
                  <a:lnTo>
                    <a:pt x="362" y="395"/>
                  </a:lnTo>
                  <a:lnTo>
                    <a:pt x="372" y="402"/>
                  </a:lnTo>
                  <a:lnTo>
                    <a:pt x="381" y="407"/>
                  </a:lnTo>
                  <a:lnTo>
                    <a:pt x="390" y="407"/>
                  </a:lnTo>
                  <a:lnTo>
                    <a:pt x="399" y="407"/>
                  </a:lnTo>
                  <a:lnTo>
                    <a:pt x="407" y="407"/>
                  </a:lnTo>
                  <a:lnTo>
                    <a:pt x="412" y="402"/>
                  </a:lnTo>
                  <a:lnTo>
                    <a:pt x="420" y="390"/>
                  </a:lnTo>
                  <a:lnTo>
                    <a:pt x="431" y="386"/>
                  </a:lnTo>
                  <a:lnTo>
                    <a:pt x="439" y="376"/>
                  </a:lnTo>
                  <a:lnTo>
                    <a:pt x="448" y="362"/>
                  </a:lnTo>
                  <a:lnTo>
                    <a:pt x="457" y="345"/>
                  </a:lnTo>
                  <a:lnTo>
                    <a:pt x="461" y="331"/>
                  </a:lnTo>
                  <a:lnTo>
                    <a:pt x="470" y="315"/>
                  </a:lnTo>
                  <a:lnTo>
                    <a:pt x="480" y="301"/>
                  </a:lnTo>
                  <a:lnTo>
                    <a:pt x="489" y="282"/>
                  </a:lnTo>
                  <a:lnTo>
                    <a:pt x="498" y="260"/>
                  </a:lnTo>
                  <a:lnTo>
                    <a:pt x="506" y="241"/>
                  </a:lnTo>
                  <a:lnTo>
                    <a:pt x="515" y="220"/>
                  </a:lnTo>
                </a:path>
              </a:pathLst>
            </a:custGeom>
            <a:noFill/>
            <a:ln w="12700" cap="flat" cmpd="sng" algn="ctr">
              <a:solidFill>
                <a:schemeClr val="tx1"/>
              </a:solidFill>
              <a:prstDash val="sysDash"/>
              <a:round/>
              <a:headEnd type="none" w="med" len="med"/>
              <a:tailEnd type="none" w="med" len="med"/>
            </a:ln>
          </p:spPr>
          <p:txBody>
            <a:bodyPr/>
            <a:lstStyle/>
            <a:p>
              <a:endParaRPr lang="en-US"/>
            </a:p>
          </p:txBody>
        </p:sp>
        <p:sp>
          <p:nvSpPr>
            <p:cNvPr id="131" name="Oval 130"/>
            <p:cNvSpPr/>
            <p:nvPr/>
          </p:nvSpPr>
          <p:spPr>
            <a:xfrm>
              <a:off x="724925" y="3181509"/>
              <a:ext cx="46044" cy="44421"/>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32" name="Oval 131"/>
            <p:cNvSpPr/>
            <p:nvPr/>
          </p:nvSpPr>
          <p:spPr>
            <a:xfrm>
              <a:off x="5685001" y="3352848"/>
              <a:ext cx="46044" cy="4600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33" name="Oval 132"/>
            <p:cNvSpPr/>
            <p:nvPr/>
          </p:nvSpPr>
          <p:spPr>
            <a:xfrm>
              <a:off x="2296780" y="3322706"/>
              <a:ext cx="44457" cy="46007"/>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34" name="Oval 133"/>
            <p:cNvSpPr/>
            <p:nvPr/>
          </p:nvSpPr>
          <p:spPr>
            <a:xfrm>
              <a:off x="1191718" y="2910221"/>
              <a:ext cx="46044" cy="46007"/>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35" name="Oval 134"/>
            <p:cNvSpPr/>
            <p:nvPr/>
          </p:nvSpPr>
          <p:spPr>
            <a:xfrm>
              <a:off x="928155" y="2994304"/>
              <a:ext cx="46044" cy="4600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36" name="Oval 135"/>
            <p:cNvSpPr/>
            <p:nvPr/>
          </p:nvSpPr>
          <p:spPr>
            <a:xfrm>
              <a:off x="1515616" y="3081561"/>
              <a:ext cx="46044" cy="46007"/>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37" name="Oval 136"/>
            <p:cNvSpPr/>
            <p:nvPr/>
          </p:nvSpPr>
          <p:spPr>
            <a:xfrm>
              <a:off x="1728372" y="3303668"/>
              <a:ext cx="46044" cy="46007"/>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38" name="Oval 137"/>
            <p:cNvSpPr/>
            <p:nvPr/>
          </p:nvSpPr>
          <p:spPr>
            <a:xfrm>
              <a:off x="1991935" y="3457556"/>
              <a:ext cx="44457" cy="4600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grpSp>
          <p:nvGrpSpPr>
            <p:cNvPr id="139" name="Group 14"/>
            <p:cNvGrpSpPr>
              <a:grpSpLocks/>
            </p:cNvGrpSpPr>
            <p:nvPr/>
          </p:nvGrpSpPr>
          <p:grpSpPr bwMode="auto">
            <a:xfrm>
              <a:off x="2041946" y="2935370"/>
              <a:ext cx="1286330" cy="560388"/>
              <a:chOff x="952251" y="3064938"/>
              <a:chExt cx="1286330" cy="560388"/>
            </a:xfrm>
          </p:grpSpPr>
          <p:sp>
            <p:nvSpPr>
              <p:cNvPr id="262" name="Freeform 103"/>
              <p:cNvSpPr>
                <a:spLocks/>
              </p:cNvSpPr>
              <p:nvPr/>
            </p:nvSpPr>
            <p:spPr bwMode="auto">
              <a:xfrm>
                <a:off x="952251" y="3064938"/>
                <a:ext cx="331036" cy="560388"/>
              </a:xfrm>
              <a:custGeom>
                <a:avLst/>
                <a:gdLst>
                  <a:gd name="T0" fmla="*/ 12 w 1068"/>
                  <a:gd name="T1" fmla="*/ 228 h 546"/>
                  <a:gd name="T2" fmla="*/ 37 w 1068"/>
                  <a:gd name="T3" fmla="*/ 169 h 546"/>
                  <a:gd name="T4" fmla="*/ 49 w 1068"/>
                  <a:gd name="T5" fmla="*/ 116 h 546"/>
                  <a:gd name="T6" fmla="*/ 61 w 1068"/>
                  <a:gd name="T7" fmla="*/ 71 h 546"/>
                  <a:gd name="T8" fmla="*/ 86 w 1068"/>
                  <a:gd name="T9" fmla="*/ 37 h 546"/>
                  <a:gd name="T10" fmla="*/ 98 w 1068"/>
                  <a:gd name="T11" fmla="*/ 12 h 546"/>
                  <a:gd name="T12" fmla="*/ 123 w 1068"/>
                  <a:gd name="T13" fmla="*/ 0 h 546"/>
                  <a:gd name="T14" fmla="*/ 135 w 1068"/>
                  <a:gd name="T15" fmla="*/ 8 h 546"/>
                  <a:gd name="T16" fmla="*/ 159 w 1068"/>
                  <a:gd name="T17" fmla="*/ 30 h 546"/>
                  <a:gd name="T18" fmla="*/ 172 w 1068"/>
                  <a:gd name="T19" fmla="*/ 63 h 546"/>
                  <a:gd name="T20" fmla="*/ 184 w 1068"/>
                  <a:gd name="T21" fmla="*/ 106 h 546"/>
                  <a:gd name="T22" fmla="*/ 208 w 1068"/>
                  <a:gd name="T23" fmla="*/ 157 h 546"/>
                  <a:gd name="T24" fmla="*/ 221 w 1068"/>
                  <a:gd name="T25" fmla="*/ 214 h 546"/>
                  <a:gd name="T26" fmla="*/ 233 w 1068"/>
                  <a:gd name="T27" fmla="*/ 274 h 546"/>
                  <a:gd name="T28" fmla="*/ 245 w 1068"/>
                  <a:gd name="T29" fmla="*/ 334 h 546"/>
                  <a:gd name="T30" fmla="*/ 270 w 1068"/>
                  <a:gd name="T31" fmla="*/ 390 h 546"/>
                  <a:gd name="T32" fmla="*/ 282 w 1068"/>
                  <a:gd name="T33" fmla="*/ 442 h 546"/>
                  <a:gd name="T34" fmla="*/ 294 w 1068"/>
                  <a:gd name="T35" fmla="*/ 484 h 546"/>
                  <a:gd name="T36" fmla="*/ 319 w 1068"/>
                  <a:gd name="T37" fmla="*/ 517 h 546"/>
                  <a:gd name="T38" fmla="*/ 331 w 1068"/>
                  <a:gd name="T39" fmla="*/ 538 h 546"/>
                  <a:gd name="T40" fmla="*/ 356 w 1068"/>
                  <a:gd name="T41" fmla="*/ 543 h 546"/>
                  <a:gd name="T42" fmla="*/ 368 w 1068"/>
                  <a:gd name="T43" fmla="*/ 531 h 546"/>
                  <a:gd name="T44" fmla="*/ 392 w 1068"/>
                  <a:gd name="T45" fmla="*/ 507 h 546"/>
                  <a:gd name="T46" fmla="*/ 405 w 1068"/>
                  <a:gd name="T47" fmla="*/ 472 h 546"/>
                  <a:gd name="T48" fmla="*/ 417 w 1068"/>
                  <a:gd name="T49" fmla="*/ 425 h 546"/>
                  <a:gd name="T50" fmla="*/ 442 w 1068"/>
                  <a:gd name="T51" fmla="*/ 372 h 546"/>
                  <a:gd name="T52" fmla="*/ 454 w 1068"/>
                  <a:gd name="T53" fmla="*/ 313 h 546"/>
                  <a:gd name="T54" fmla="*/ 466 w 1068"/>
                  <a:gd name="T55" fmla="*/ 254 h 546"/>
                  <a:gd name="T56" fmla="*/ 491 w 1068"/>
                  <a:gd name="T57" fmla="*/ 195 h 546"/>
                  <a:gd name="T58" fmla="*/ 503 w 1068"/>
                  <a:gd name="T59" fmla="*/ 139 h 546"/>
                  <a:gd name="T60" fmla="*/ 515 w 1068"/>
                  <a:gd name="T61" fmla="*/ 90 h 546"/>
                  <a:gd name="T62" fmla="*/ 540 w 1068"/>
                  <a:gd name="T63" fmla="*/ 50 h 546"/>
                  <a:gd name="T64" fmla="*/ 552 w 1068"/>
                  <a:gd name="T65" fmla="*/ 21 h 546"/>
                  <a:gd name="T66" fmla="*/ 564 w 1068"/>
                  <a:gd name="T67" fmla="*/ 3 h 546"/>
                  <a:gd name="T68" fmla="*/ 589 w 1068"/>
                  <a:gd name="T69" fmla="*/ 3 h 546"/>
                  <a:gd name="T70" fmla="*/ 613 w 1068"/>
                  <a:gd name="T71" fmla="*/ 19 h 546"/>
                  <a:gd name="T72" fmla="*/ 625 w 1068"/>
                  <a:gd name="T73" fmla="*/ 47 h 546"/>
                  <a:gd name="T74" fmla="*/ 638 w 1068"/>
                  <a:gd name="T75" fmla="*/ 85 h 546"/>
                  <a:gd name="T76" fmla="*/ 650 w 1068"/>
                  <a:gd name="T77" fmla="*/ 134 h 546"/>
                  <a:gd name="T78" fmla="*/ 675 w 1068"/>
                  <a:gd name="T79" fmla="*/ 188 h 546"/>
                  <a:gd name="T80" fmla="*/ 687 w 1068"/>
                  <a:gd name="T81" fmla="*/ 247 h 546"/>
                  <a:gd name="T82" fmla="*/ 699 w 1068"/>
                  <a:gd name="T83" fmla="*/ 308 h 546"/>
                  <a:gd name="T84" fmla="*/ 724 w 1068"/>
                  <a:gd name="T85" fmla="*/ 365 h 546"/>
                  <a:gd name="T86" fmla="*/ 736 w 1068"/>
                  <a:gd name="T87" fmla="*/ 420 h 546"/>
                  <a:gd name="T88" fmla="*/ 748 w 1068"/>
                  <a:gd name="T89" fmla="*/ 466 h 546"/>
                  <a:gd name="T90" fmla="*/ 773 w 1068"/>
                  <a:gd name="T91" fmla="*/ 503 h 546"/>
                  <a:gd name="T92" fmla="*/ 785 w 1068"/>
                  <a:gd name="T93" fmla="*/ 530 h 546"/>
                  <a:gd name="T94" fmla="*/ 797 w 1068"/>
                  <a:gd name="T95" fmla="*/ 543 h 546"/>
                  <a:gd name="T96" fmla="*/ 822 w 1068"/>
                  <a:gd name="T97" fmla="*/ 538 h 546"/>
                  <a:gd name="T98" fmla="*/ 846 w 1068"/>
                  <a:gd name="T99" fmla="*/ 519 h 546"/>
                  <a:gd name="T100" fmla="*/ 859 w 1068"/>
                  <a:gd name="T101" fmla="*/ 488 h 546"/>
                  <a:gd name="T102" fmla="*/ 871 w 1068"/>
                  <a:gd name="T103" fmla="*/ 447 h 546"/>
                  <a:gd name="T104" fmla="*/ 895 w 1068"/>
                  <a:gd name="T105" fmla="*/ 397 h 546"/>
                  <a:gd name="T106" fmla="*/ 908 w 1068"/>
                  <a:gd name="T107" fmla="*/ 339 h 546"/>
                  <a:gd name="T108" fmla="*/ 920 w 1068"/>
                  <a:gd name="T109" fmla="*/ 280 h 546"/>
                  <a:gd name="T110" fmla="*/ 944 w 1068"/>
                  <a:gd name="T111" fmla="*/ 221 h 546"/>
                  <a:gd name="T112" fmla="*/ 957 w 1068"/>
                  <a:gd name="T113" fmla="*/ 164 h 546"/>
                  <a:gd name="T114" fmla="*/ 969 w 1068"/>
                  <a:gd name="T115" fmla="*/ 112 h 546"/>
                  <a:gd name="T116" fmla="*/ 993 w 1068"/>
                  <a:gd name="T117" fmla="*/ 68 h 546"/>
                  <a:gd name="T118" fmla="*/ 1006 w 1068"/>
                  <a:gd name="T119" fmla="*/ 33 h 546"/>
                  <a:gd name="T120" fmla="*/ 1018 w 1068"/>
                  <a:gd name="T121" fmla="*/ 10 h 546"/>
                  <a:gd name="T122" fmla="*/ 1042 w 1068"/>
                  <a:gd name="T123" fmla="*/ 0 h 546"/>
                  <a:gd name="T124" fmla="*/ 1055 w 1068"/>
                  <a:gd name="T125" fmla="*/ 10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68"/>
                  <a:gd name="T190" fmla="*/ 0 h 546"/>
                  <a:gd name="T191" fmla="*/ 1068 w 106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68" h="546">
                    <a:moveTo>
                      <a:pt x="0" y="274"/>
                    </a:moveTo>
                    <a:lnTo>
                      <a:pt x="12" y="258"/>
                    </a:lnTo>
                    <a:lnTo>
                      <a:pt x="12" y="242"/>
                    </a:lnTo>
                    <a:lnTo>
                      <a:pt x="12" y="228"/>
                    </a:lnTo>
                    <a:lnTo>
                      <a:pt x="25" y="212"/>
                    </a:lnTo>
                    <a:lnTo>
                      <a:pt x="25" y="199"/>
                    </a:lnTo>
                    <a:lnTo>
                      <a:pt x="25" y="184"/>
                    </a:lnTo>
                    <a:lnTo>
                      <a:pt x="37" y="169"/>
                    </a:lnTo>
                    <a:lnTo>
                      <a:pt x="37" y="157"/>
                    </a:lnTo>
                    <a:lnTo>
                      <a:pt x="37" y="143"/>
                    </a:lnTo>
                    <a:lnTo>
                      <a:pt x="49" y="129"/>
                    </a:lnTo>
                    <a:lnTo>
                      <a:pt x="49" y="116"/>
                    </a:lnTo>
                    <a:lnTo>
                      <a:pt x="49" y="105"/>
                    </a:lnTo>
                    <a:lnTo>
                      <a:pt x="61" y="94"/>
                    </a:lnTo>
                    <a:lnTo>
                      <a:pt x="61" y="82"/>
                    </a:lnTo>
                    <a:lnTo>
                      <a:pt x="61" y="71"/>
                    </a:lnTo>
                    <a:lnTo>
                      <a:pt x="74" y="63"/>
                    </a:lnTo>
                    <a:lnTo>
                      <a:pt x="74" y="52"/>
                    </a:lnTo>
                    <a:lnTo>
                      <a:pt x="74" y="44"/>
                    </a:lnTo>
                    <a:lnTo>
                      <a:pt x="86" y="37"/>
                    </a:lnTo>
                    <a:lnTo>
                      <a:pt x="86" y="30"/>
                    </a:lnTo>
                    <a:lnTo>
                      <a:pt x="86" y="22"/>
                    </a:lnTo>
                    <a:lnTo>
                      <a:pt x="98" y="18"/>
                    </a:lnTo>
                    <a:lnTo>
                      <a:pt x="98" y="12"/>
                    </a:lnTo>
                    <a:lnTo>
                      <a:pt x="98" y="8"/>
                    </a:lnTo>
                    <a:lnTo>
                      <a:pt x="110" y="5"/>
                    </a:lnTo>
                    <a:lnTo>
                      <a:pt x="110" y="2"/>
                    </a:lnTo>
                    <a:lnTo>
                      <a:pt x="123" y="0"/>
                    </a:lnTo>
                    <a:lnTo>
                      <a:pt x="123" y="2"/>
                    </a:lnTo>
                    <a:lnTo>
                      <a:pt x="135" y="3"/>
                    </a:lnTo>
                    <a:lnTo>
                      <a:pt x="135" y="5"/>
                    </a:lnTo>
                    <a:lnTo>
                      <a:pt x="135" y="8"/>
                    </a:lnTo>
                    <a:lnTo>
                      <a:pt x="147" y="12"/>
                    </a:lnTo>
                    <a:lnTo>
                      <a:pt x="147" y="18"/>
                    </a:lnTo>
                    <a:lnTo>
                      <a:pt x="147" y="22"/>
                    </a:lnTo>
                    <a:lnTo>
                      <a:pt x="159" y="30"/>
                    </a:lnTo>
                    <a:lnTo>
                      <a:pt x="159" y="37"/>
                    </a:lnTo>
                    <a:lnTo>
                      <a:pt x="159" y="45"/>
                    </a:lnTo>
                    <a:lnTo>
                      <a:pt x="172" y="54"/>
                    </a:lnTo>
                    <a:lnTo>
                      <a:pt x="172" y="63"/>
                    </a:lnTo>
                    <a:lnTo>
                      <a:pt x="172" y="73"/>
                    </a:lnTo>
                    <a:lnTo>
                      <a:pt x="184" y="83"/>
                    </a:lnTo>
                    <a:lnTo>
                      <a:pt x="184" y="94"/>
                    </a:lnTo>
                    <a:lnTo>
                      <a:pt x="184" y="106"/>
                    </a:lnTo>
                    <a:lnTo>
                      <a:pt x="196" y="118"/>
                    </a:lnTo>
                    <a:lnTo>
                      <a:pt x="196" y="131"/>
                    </a:lnTo>
                    <a:lnTo>
                      <a:pt x="196" y="144"/>
                    </a:lnTo>
                    <a:lnTo>
                      <a:pt x="208" y="157"/>
                    </a:lnTo>
                    <a:lnTo>
                      <a:pt x="208" y="171"/>
                    </a:lnTo>
                    <a:lnTo>
                      <a:pt x="208" y="184"/>
                    </a:lnTo>
                    <a:lnTo>
                      <a:pt x="208" y="200"/>
                    </a:lnTo>
                    <a:lnTo>
                      <a:pt x="221" y="214"/>
                    </a:lnTo>
                    <a:lnTo>
                      <a:pt x="221" y="230"/>
                    </a:lnTo>
                    <a:lnTo>
                      <a:pt x="221" y="244"/>
                    </a:lnTo>
                    <a:lnTo>
                      <a:pt x="233" y="259"/>
                    </a:lnTo>
                    <a:lnTo>
                      <a:pt x="233" y="274"/>
                    </a:lnTo>
                    <a:lnTo>
                      <a:pt x="233" y="289"/>
                    </a:lnTo>
                    <a:lnTo>
                      <a:pt x="245" y="305"/>
                    </a:lnTo>
                    <a:lnTo>
                      <a:pt x="245" y="319"/>
                    </a:lnTo>
                    <a:lnTo>
                      <a:pt x="245" y="334"/>
                    </a:lnTo>
                    <a:lnTo>
                      <a:pt x="258" y="348"/>
                    </a:lnTo>
                    <a:lnTo>
                      <a:pt x="258" y="362"/>
                    </a:lnTo>
                    <a:lnTo>
                      <a:pt x="258" y="376"/>
                    </a:lnTo>
                    <a:lnTo>
                      <a:pt x="270" y="390"/>
                    </a:lnTo>
                    <a:lnTo>
                      <a:pt x="270" y="404"/>
                    </a:lnTo>
                    <a:lnTo>
                      <a:pt x="270" y="416"/>
                    </a:lnTo>
                    <a:lnTo>
                      <a:pt x="282" y="430"/>
                    </a:lnTo>
                    <a:lnTo>
                      <a:pt x="282" y="442"/>
                    </a:lnTo>
                    <a:lnTo>
                      <a:pt x="282" y="453"/>
                    </a:lnTo>
                    <a:lnTo>
                      <a:pt x="294" y="463"/>
                    </a:lnTo>
                    <a:lnTo>
                      <a:pt x="294" y="474"/>
                    </a:lnTo>
                    <a:lnTo>
                      <a:pt x="294" y="484"/>
                    </a:lnTo>
                    <a:lnTo>
                      <a:pt x="307" y="493"/>
                    </a:lnTo>
                    <a:lnTo>
                      <a:pt x="307" y="501"/>
                    </a:lnTo>
                    <a:lnTo>
                      <a:pt x="307" y="510"/>
                    </a:lnTo>
                    <a:lnTo>
                      <a:pt x="319" y="517"/>
                    </a:lnTo>
                    <a:lnTo>
                      <a:pt x="319" y="522"/>
                    </a:lnTo>
                    <a:lnTo>
                      <a:pt x="319" y="530"/>
                    </a:lnTo>
                    <a:lnTo>
                      <a:pt x="331" y="533"/>
                    </a:lnTo>
                    <a:lnTo>
                      <a:pt x="331" y="538"/>
                    </a:lnTo>
                    <a:lnTo>
                      <a:pt x="331" y="540"/>
                    </a:lnTo>
                    <a:lnTo>
                      <a:pt x="343" y="543"/>
                    </a:lnTo>
                    <a:lnTo>
                      <a:pt x="356" y="545"/>
                    </a:lnTo>
                    <a:lnTo>
                      <a:pt x="356" y="543"/>
                    </a:lnTo>
                    <a:lnTo>
                      <a:pt x="356" y="541"/>
                    </a:lnTo>
                    <a:lnTo>
                      <a:pt x="368" y="540"/>
                    </a:lnTo>
                    <a:lnTo>
                      <a:pt x="368" y="537"/>
                    </a:lnTo>
                    <a:lnTo>
                      <a:pt x="368" y="531"/>
                    </a:lnTo>
                    <a:lnTo>
                      <a:pt x="380" y="527"/>
                    </a:lnTo>
                    <a:lnTo>
                      <a:pt x="380" y="521"/>
                    </a:lnTo>
                    <a:lnTo>
                      <a:pt x="380" y="514"/>
                    </a:lnTo>
                    <a:lnTo>
                      <a:pt x="392" y="507"/>
                    </a:lnTo>
                    <a:lnTo>
                      <a:pt x="392" y="500"/>
                    </a:lnTo>
                    <a:lnTo>
                      <a:pt x="392" y="491"/>
                    </a:lnTo>
                    <a:lnTo>
                      <a:pt x="405" y="481"/>
                    </a:lnTo>
                    <a:lnTo>
                      <a:pt x="405" y="472"/>
                    </a:lnTo>
                    <a:lnTo>
                      <a:pt x="405" y="459"/>
                    </a:lnTo>
                    <a:lnTo>
                      <a:pt x="417" y="449"/>
                    </a:lnTo>
                    <a:lnTo>
                      <a:pt x="417" y="437"/>
                    </a:lnTo>
                    <a:lnTo>
                      <a:pt x="417" y="425"/>
                    </a:lnTo>
                    <a:lnTo>
                      <a:pt x="429" y="413"/>
                    </a:lnTo>
                    <a:lnTo>
                      <a:pt x="429" y="399"/>
                    </a:lnTo>
                    <a:lnTo>
                      <a:pt x="429" y="387"/>
                    </a:lnTo>
                    <a:lnTo>
                      <a:pt x="442" y="372"/>
                    </a:lnTo>
                    <a:lnTo>
                      <a:pt x="442" y="359"/>
                    </a:lnTo>
                    <a:lnTo>
                      <a:pt x="442" y="343"/>
                    </a:lnTo>
                    <a:lnTo>
                      <a:pt x="454" y="329"/>
                    </a:lnTo>
                    <a:lnTo>
                      <a:pt x="454" y="313"/>
                    </a:lnTo>
                    <a:lnTo>
                      <a:pt x="454" y="300"/>
                    </a:lnTo>
                    <a:lnTo>
                      <a:pt x="466" y="284"/>
                    </a:lnTo>
                    <a:lnTo>
                      <a:pt x="466" y="270"/>
                    </a:lnTo>
                    <a:lnTo>
                      <a:pt x="466" y="254"/>
                    </a:lnTo>
                    <a:lnTo>
                      <a:pt x="478" y="239"/>
                    </a:lnTo>
                    <a:lnTo>
                      <a:pt x="478" y="225"/>
                    </a:lnTo>
                    <a:lnTo>
                      <a:pt x="478" y="209"/>
                    </a:lnTo>
                    <a:lnTo>
                      <a:pt x="491" y="195"/>
                    </a:lnTo>
                    <a:lnTo>
                      <a:pt x="491" y="181"/>
                    </a:lnTo>
                    <a:lnTo>
                      <a:pt x="491" y="167"/>
                    </a:lnTo>
                    <a:lnTo>
                      <a:pt x="503" y="153"/>
                    </a:lnTo>
                    <a:lnTo>
                      <a:pt x="503" y="139"/>
                    </a:lnTo>
                    <a:lnTo>
                      <a:pt x="503" y="127"/>
                    </a:lnTo>
                    <a:lnTo>
                      <a:pt x="515" y="115"/>
                    </a:lnTo>
                    <a:lnTo>
                      <a:pt x="515" y="103"/>
                    </a:lnTo>
                    <a:lnTo>
                      <a:pt x="515" y="90"/>
                    </a:lnTo>
                    <a:lnTo>
                      <a:pt x="527" y="80"/>
                    </a:lnTo>
                    <a:lnTo>
                      <a:pt x="527" y="70"/>
                    </a:lnTo>
                    <a:lnTo>
                      <a:pt x="527" y="59"/>
                    </a:lnTo>
                    <a:lnTo>
                      <a:pt x="540" y="50"/>
                    </a:lnTo>
                    <a:lnTo>
                      <a:pt x="540" y="41"/>
                    </a:lnTo>
                    <a:lnTo>
                      <a:pt x="540" y="35"/>
                    </a:lnTo>
                    <a:lnTo>
                      <a:pt x="552" y="28"/>
                    </a:lnTo>
                    <a:lnTo>
                      <a:pt x="552" y="21"/>
                    </a:lnTo>
                    <a:lnTo>
                      <a:pt x="552" y="15"/>
                    </a:lnTo>
                    <a:lnTo>
                      <a:pt x="564" y="10"/>
                    </a:lnTo>
                    <a:lnTo>
                      <a:pt x="564" y="7"/>
                    </a:lnTo>
                    <a:lnTo>
                      <a:pt x="564" y="3"/>
                    </a:lnTo>
                    <a:lnTo>
                      <a:pt x="576" y="2"/>
                    </a:lnTo>
                    <a:lnTo>
                      <a:pt x="589" y="0"/>
                    </a:lnTo>
                    <a:lnTo>
                      <a:pt x="589" y="2"/>
                    </a:lnTo>
                    <a:lnTo>
                      <a:pt x="589" y="3"/>
                    </a:lnTo>
                    <a:lnTo>
                      <a:pt x="601" y="5"/>
                    </a:lnTo>
                    <a:lnTo>
                      <a:pt x="601" y="8"/>
                    </a:lnTo>
                    <a:lnTo>
                      <a:pt x="601" y="14"/>
                    </a:lnTo>
                    <a:lnTo>
                      <a:pt x="613" y="19"/>
                    </a:lnTo>
                    <a:lnTo>
                      <a:pt x="613" y="24"/>
                    </a:lnTo>
                    <a:lnTo>
                      <a:pt x="613" y="31"/>
                    </a:lnTo>
                    <a:lnTo>
                      <a:pt x="613" y="38"/>
                    </a:lnTo>
                    <a:lnTo>
                      <a:pt x="625" y="47"/>
                    </a:lnTo>
                    <a:lnTo>
                      <a:pt x="625" y="56"/>
                    </a:lnTo>
                    <a:lnTo>
                      <a:pt x="625" y="64"/>
                    </a:lnTo>
                    <a:lnTo>
                      <a:pt x="638" y="75"/>
                    </a:lnTo>
                    <a:lnTo>
                      <a:pt x="638" y="85"/>
                    </a:lnTo>
                    <a:lnTo>
                      <a:pt x="638" y="97"/>
                    </a:lnTo>
                    <a:lnTo>
                      <a:pt x="650" y="109"/>
                    </a:lnTo>
                    <a:lnTo>
                      <a:pt x="650" y="122"/>
                    </a:lnTo>
                    <a:lnTo>
                      <a:pt x="650" y="134"/>
                    </a:lnTo>
                    <a:lnTo>
                      <a:pt x="662" y="146"/>
                    </a:lnTo>
                    <a:lnTo>
                      <a:pt x="662" y="160"/>
                    </a:lnTo>
                    <a:lnTo>
                      <a:pt x="662" y="174"/>
                    </a:lnTo>
                    <a:lnTo>
                      <a:pt x="675" y="188"/>
                    </a:lnTo>
                    <a:lnTo>
                      <a:pt x="675" y="203"/>
                    </a:lnTo>
                    <a:lnTo>
                      <a:pt x="675" y="218"/>
                    </a:lnTo>
                    <a:lnTo>
                      <a:pt x="687" y="233"/>
                    </a:lnTo>
                    <a:lnTo>
                      <a:pt x="687" y="247"/>
                    </a:lnTo>
                    <a:lnTo>
                      <a:pt x="687" y="263"/>
                    </a:lnTo>
                    <a:lnTo>
                      <a:pt x="699" y="277"/>
                    </a:lnTo>
                    <a:lnTo>
                      <a:pt x="699" y="293"/>
                    </a:lnTo>
                    <a:lnTo>
                      <a:pt x="699" y="308"/>
                    </a:lnTo>
                    <a:lnTo>
                      <a:pt x="711" y="322"/>
                    </a:lnTo>
                    <a:lnTo>
                      <a:pt x="711" y="338"/>
                    </a:lnTo>
                    <a:lnTo>
                      <a:pt x="711" y="352"/>
                    </a:lnTo>
                    <a:lnTo>
                      <a:pt x="724" y="365"/>
                    </a:lnTo>
                    <a:lnTo>
                      <a:pt x="724" y="380"/>
                    </a:lnTo>
                    <a:lnTo>
                      <a:pt x="724" y="394"/>
                    </a:lnTo>
                    <a:lnTo>
                      <a:pt x="736" y="407"/>
                    </a:lnTo>
                    <a:lnTo>
                      <a:pt x="736" y="420"/>
                    </a:lnTo>
                    <a:lnTo>
                      <a:pt x="736" y="432"/>
                    </a:lnTo>
                    <a:lnTo>
                      <a:pt x="748" y="444"/>
                    </a:lnTo>
                    <a:lnTo>
                      <a:pt x="748" y="456"/>
                    </a:lnTo>
                    <a:lnTo>
                      <a:pt x="748" y="466"/>
                    </a:lnTo>
                    <a:lnTo>
                      <a:pt x="760" y="477"/>
                    </a:lnTo>
                    <a:lnTo>
                      <a:pt x="760" y="486"/>
                    </a:lnTo>
                    <a:lnTo>
                      <a:pt x="760" y="495"/>
                    </a:lnTo>
                    <a:lnTo>
                      <a:pt x="773" y="503"/>
                    </a:lnTo>
                    <a:lnTo>
                      <a:pt x="773" y="512"/>
                    </a:lnTo>
                    <a:lnTo>
                      <a:pt x="773" y="519"/>
                    </a:lnTo>
                    <a:lnTo>
                      <a:pt x="785" y="524"/>
                    </a:lnTo>
                    <a:lnTo>
                      <a:pt x="785" y="530"/>
                    </a:lnTo>
                    <a:lnTo>
                      <a:pt x="785" y="534"/>
                    </a:lnTo>
                    <a:lnTo>
                      <a:pt x="797" y="538"/>
                    </a:lnTo>
                    <a:lnTo>
                      <a:pt x="797" y="541"/>
                    </a:lnTo>
                    <a:lnTo>
                      <a:pt x="797" y="543"/>
                    </a:lnTo>
                    <a:lnTo>
                      <a:pt x="809" y="545"/>
                    </a:lnTo>
                    <a:lnTo>
                      <a:pt x="822" y="543"/>
                    </a:lnTo>
                    <a:lnTo>
                      <a:pt x="822" y="541"/>
                    </a:lnTo>
                    <a:lnTo>
                      <a:pt x="822" y="538"/>
                    </a:lnTo>
                    <a:lnTo>
                      <a:pt x="834" y="534"/>
                    </a:lnTo>
                    <a:lnTo>
                      <a:pt x="834" y="531"/>
                    </a:lnTo>
                    <a:lnTo>
                      <a:pt x="834" y="526"/>
                    </a:lnTo>
                    <a:lnTo>
                      <a:pt x="846" y="519"/>
                    </a:lnTo>
                    <a:lnTo>
                      <a:pt x="846" y="514"/>
                    </a:lnTo>
                    <a:lnTo>
                      <a:pt x="846" y="505"/>
                    </a:lnTo>
                    <a:lnTo>
                      <a:pt x="859" y="498"/>
                    </a:lnTo>
                    <a:lnTo>
                      <a:pt x="859" y="488"/>
                    </a:lnTo>
                    <a:lnTo>
                      <a:pt x="859" y="479"/>
                    </a:lnTo>
                    <a:lnTo>
                      <a:pt x="871" y="469"/>
                    </a:lnTo>
                    <a:lnTo>
                      <a:pt x="871" y="458"/>
                    </a:lnTo>
                    <a:lnTo>
                      <a:pt x="871" y="447"/>
                    </a:lnTo>
                    <a:lnTo>
                      <a:pt x="883" y="435"/>
                    </a:lnTo>
                    <a:lnTo>
                      <a:pt x="883" y="423"/>
                    </a:lnTo>
                    <a:lnTo>
                      <a:pt x="883" y="409"/>
                    </a:lnTo>
                    <a:lnTo>
                      <a:pt x="895" y="397"/>
                    </a:lnTo>
                    <a:lnTo>
                      <a:pt x="895" y="383"/>
                    </a:lnTo>
                    <a:lnTo>
                      <a:pt x="895" y="369"/>
                    </a:lnTo>
                    <a:lnTo>
                      <a:pt x="908" y="355"/>
                    </a:lnTo>
                    <a:lnTo>
                      <a:pt x="908" y="339"/>
                    </a:lnTo>
                    <a:lnTo>
                      <a:pt x="908" y="326"/>
                    </a:lnTo>
                    <a:lnTo>
                      <a:pt x="920" y="312"/>
                    </a:lnTo>
                    <a:lnTo>
                      <a:pt x="920" y="296"/>
                    </a:lnTo>
                    <a:lnTo>
                      <a:pt x="920" y="280"/>
                    </a:lnTo>
                    <a:lnTo>
                      <a:pt x="932" y="266"/>
                    </a:lnTo>
                    <a:lnTo>
                      <a:pt x="932" y="251"/>
                    </a:lnTo>
                    <a:lnTo>
                      <a:pt x="932" y="235"/>
                    </a:lnTo>
                    <a:lnTo>
                      <a:pt x="944" y="221"/>
                    </a:lnTo>
                    <a:lnTo>
                      <a:pt x="944" y="206"/>
                    </a:lnTo>
                    <a:lnTo>
                      <a:pt x="944" y="191"/>
                    </a:lnTo>
                    <a:lnTo>
                      <a:pt x="957" y="177"/>
                    </a:lnTo>
                    <a:lnTo>
                      <a:pt x="957" y="164"/>
                    </a:lnTo>
                    <a:lnTo>
                      <a:pt x="957" y="150"/>
                    </a:lnTo>
                    <a:lnTo>
                      <a:pt x="969" y="138"/>
                    </a:lnTo>
                    <a:lnTo>
                      <a:pt x="969" y="124"/>
                    </a:lnTo>
                    <a:lnTo>
                      <a:pt x="969" y="112"/>
                    </a:lnTo>
                    <a:lnTo>
                      <a:pt x="981" y="99"/>
                    </a:lnTo>
                    <a:lnTo>
                      <a:pt x="981" y="89"/>
                    </a:lnTo>
                    <a:lnTo>
                      <a:pt x="981" y="76"/>
                    </a:lnTo>
                    <a:lnTo>
                      <a:pt x="993" y="68"/>
                    </a:lnTo>
                    <a:lnTo>
                      <a:pt x="993" y="57"/>
                    </a:lnTo>
                    <a:lnTo>
                      <a:pt x="993" y="49"/>
                    </a:lnTo>
                    <a:lnTo>
                      <a:pt x="1006" y="40"/>
                    </a:lnTo>
                    <a:lnTo>
                      <a:pt x="1006" y="33"/>
                    </a:lnTo>
                    <a:lnTo>
                      <a:pt x="1006" y="26"/>
                    </a:lnTo>
                    <a:lnTo>
                      <a:pt x="1018" y="21"/>
                    </a:lnTo>
                    <a:lnTo>
                      <a:pt x="1018" y="15"/>
                    </a:lnTo>
                    <a:lnTo>
                      <a:pt x="1018" y="10"/>
                    </a:lnTo>
                    <a:lnTo>
                      <a:pt x="1018" y="7"/>
                    </a:lnTo>
                    <a:lnTo>
                      <a:pt x="1030" y="3"/>
                    </a:lnTo>
                    <a:lnTo>
                      <a:pt x="1030" y="2"/>
                    </a:lnTo>
                    <a:lnTo>
                      <a:pt x="1042" y="0"/>
                    </a:lnTo>
                    <a:lnTo>
                      <a:pt x="1042" y="2"/>
                    </a:lnTo>
                    <a:lnTo>
                      <a:pt x="1055" y="3"/>
                    </a:lnTo>
                    <a:lnTo>
                      <a:pt x="1055" y="7"/>
                    </a:lnTo>
                    <a:lnTo>
                      <a:pt x="1055" y="10"/>
                    </a:lnTo>
                    <a:lnTo>
                      <a:pt x="1067" y="15"/>
                    </a:lnTo>
                    <a:lnTo>
                      <a:pt x="1067" y="21"/>
                    </a:lnTo>
                  </a:path>
                </a:pathLst>
              </a:custGeom>
              <a:noFill/>
              <a:ln w="12700" cap="rnd" cmpd="sng" algn="ctr">
                <a:solidFill>
                  <a:schemeClr val="tx1"/>
                </a:solidFill>
                <a:prstDash val="solid"/>
                <a:round/>
                <a:headEnd type="none" w="med" len="med"/>
                <a:tailEnd type="none" w="med" len="med"/>
              </a:ln>
            </p:spPr>
            <p:txBody>
              <a:bodyPr/>
              <a:lstStyle/>
              <a:p>
                <a:endParaRPr lang="en-US"/>
              </a:p>
            </p:txBody>
          </p:sp>
          <p:sp>
            <p:nvSpPr>
              <p:cNvPr id="263" name="Freeform 104"/>
              <p:cNvSpPr>
                <a:spLocks/>
              </p:cNvSpPr>
              <p:nvPr/>
            </p:nvSpPr>
            <p:spPr bwMode="auto">
              <a:xfrm>
                <a:off x="1282977" y="3064938"/>
                <a:ext cx="327937" cy="560388"/>
              </a:xfrm>
              <a:custGeom>
                <a:avLst/>
                <a:gdLst>
                  <a:gd name="T0" fmla="*/ 12 w 1058"/>
                  <a:gd name="T1" fmla="*/ 40 h 546"/>
                  <a:gd name="T2" fmla="*/ 25 w 1058"/>
                  <a:gd name="T3" fmla="*/ 76 h 546"/>
                  <a:gd name="T4" fmla="*/ 49 w 1058"/>
                  <a:gd name="T5" fmla="*/ 124 h 546"/>
                  <a:gd name="T6" fmla="*/ 61 w 1058"/>
                  <a:gd name="T7" fmla="*/ 177 h 546"/>
                  <a:gd name="T8" fmla="*/ 74 w 1058"/>
                  <a:gd name="T9" fmla="*/ 235 h 546"/>
                  <a:gd name="T10" fmla="*/ 98 w 1058"/>
                  <a:gd name="T11" fmla="*/ 296 h 546"/>
                  <a:gd name="T12" fmla="*/ 111 w 1058"/>
                  <a:gd name="T13" fmla="*/ 355 h 546"/>
                  <a:gd name="T14" fmla="*/ 123 w 1058"/>
                  <a:gd name="T15" fmla="*/ 409 h 546"/>
                  <a:gd name="T16" fmla="*/ 147 w 1058"/>
                  <a:gd name="T17" fmla="*/ 458 h 546"/>
                  <a:gd name="T18" fmla="*/ 160 w 1058"/>
                  <a:gd name="T19" fmla="*/ 498 h 546"/>
                  <a:gd name="T20" fmla="*/ 172 w 1058"/>
                  <a:gd name="T21" fmla="*/ 526 h 546"/>
                  <a:gd name="T22" fmla="*/ 197 w 1058"/>
                  <a:gd name="T23" fmla="*/ 541 h 546"/>
                  <a:gd name="T24" fmla="*/ 221 w 1058"/>
                  <a:gd name="T25" fmla="*/ 541 h 546"/>
                  <a:gd name="T26" fmla="*/ 234 w 1058"/>
                  <a:gd name="T27" fmla="*/ 524 h 546"/>
                  <a:gd name="T28" fmla="*/ 246 w 1058"/>
                  <a:gd name="T29" fmla="*/ 495 h 546"/>
                  <a:gd name="T30" fmla="*/ 270 w 1058"/>
                  <a:gd name="T31" fmla="*/ 456 h 546"/>
                  <a:gd name="T32" fmla="*/ 283 w 1058"/>
                  <a:gd name="T33" fmla="*/ 407 h 546"/>
                  <a:gd name="T34" fmla="*/ 295 w 1058"/>
                  <a:gd name="T35" fmla="*/ 352 h 546"/>
                  <a:gd name="T36" fmla="*/ 320 w 1058"/>
                  <a:gd name="T37" fmla="*/ 293 h 546"/>
                  <a:gd name="T38" fmla="*/ 332 w 1058"/>
                  <a:gd name="T39" fmla="*/ 233 h 546"/>
                  <a:gd name="T40" fmla="*/ 344 w 1058"/>
                  <a:gd name="T41" fmla="*/ 174 h 546"/>
                  <a:gd name="T42" fmla="*/ 356 w 1058"/>
                  <a:gd name="T43" fmla="*/ 122 h 546"/>
                  <a:gd name="T44" fmla="*/ 381 w 1058"/>
                  <a:gd name="T45" fmla="*/ 75 h 546"/>
                  <a:gd name="T46" fmla="*/ 393 w 1058"/>
                  <a:gd name="T47" fmla="*/ 38 h 546"/>
                  <a:gd name="T48" fmla="*/ 406 w 1058"/>
                  <a:gd name="T49" fmla="*/ 14 h 546"/>
                  <a:gd name="T50" fmla="*/ 430 w 1058"/>
                  <a:gd name="T51" fmla="*/ 2 h 546"/>
                  <a:gd name="T52" fmla="*/ 455 w 1058"/>
                  <a:gd name="T53" fmla="*/ 7 h 546"/>
                  <a:gd name="T54" fmla="*/ 467 w 1058"/>
                  <a:gd name="T55" fmla="*/ 28 h 546"/>
                  <a:gd name="T56" fmla="*/ 479 w 1058"/>
                  <a:gd name="T57" fmla="*/ 59 h 546"/>
                  <a:gd name="T58" fmla="*/ 504 w 1058"/>
                  <a:gd name="T59" fmla="*/ 103 h 546"/>
                  <a:gd name="T60" fmla="*/ 516 w 1058"/>
                  <a:gd name="T61" fmla="*/ 153 h 546"/>
                  <a:gd name="T62" fmla="*/ 529 w 1058"/>
                  <a:gd name="T63" fmla="*/ 209 h 546"/>
                  <a:gd name="T64" fmla="*/ 553 w 1058"/>
                  <a:gd name="T65" fmla="*/ 270 h 546"/>
                  <a:gd name="T66" fmla="*/ 565 w 1058"/>
                  <a:gd name="T67" fmla="*/ 329 h 546"/>
                  <a:gd name="T68" fmla="*/ 578 w 1058"/>
                  <a:gd name="T69" fmla="*/ 387 h 546"/>
                  <a:gd name="T70" fmla="*/ 602 w 1058"/>
                  <a:gd name="T71" fmla="*/ 437 h 546"/>
                  <a:gd name="T72" fmla="*/ 615 w 1058"/>
                  <a:gd name="T73" fmla="*/ 481 h 546"/>
                  <a:gd name="T74" fmla="*/ 627 w 1058"/>
                  <a:gd name="T75" fmla="*/ 514 h 546"/>
                  <a:gd name="T76" fmla="*/ 651 w 1058"/>
                  <a:gd name="T77" fmla="*/ 537 h 546"/>
                  <a:gd name="T78" fmla="*/ 676 w 1058"/>
                  <a:gd name="T79" fmla="*/ 545 h 546"/>
                  <a:gd name="T80" fmla="*/ 688 w 1058"/>
                  <a:gd name="T81" fmla="*/ 533 h 546"/>
                  <a:gd name="T82" fmla="*/ 701 w 1058"/>
                  <a:gd name="T83" fmla="*/ 510 h 546"/>
                  <a:gd name="T84" fmla="*/ 725 w 1058"/>
                  <a:gd name="T85" fmla="*/ 474 h 546"/>
                  <a:gd name="T86" fmla="*/ 737 w 1058"/>
                  <a:gd name="T87" fmla="*/ 430 h 546"/>
                  <a:gd name="T88" fmla="*/ 750 w 1058"/>
                  <a:gd name="T89" fmla="*/ 376 h 546"/>
                  <a:gd name="T90" fmla="*/ 762 w 1058"/>
                  <a:gd name="T91" fmla="*/ 319 h 546"/>
                  <a:gd name="T92" fmla="*/ 787 w 1058"/>
                  <a:gd name="T93" fmla="*/ 259 h 546"/>
                  <a:gd name="T94" fmla="*/ 799 w 1058"/>
                  <a:gd name="T95" fmla="*/ 200 h 546"/>
                  <a:gd name="T96" fmla="*/ 811 w 1058"/>
                  <a:gd name="T97" fmla="*/ 144 h 546"/>
                  <a:gd name="T98" fmla="*/ 836 w 1058"/>
                  <a:gd name="T99" fmla="*/ 94 h 546"/>
                  <a:gd name="T100" fmla="*/ 848 w 1058"/>
                  <a:gd name="T101" fmla="*/ 54 h 546"/>
                  <a:gd name="T102" fmla="*/ 860 w 1058"/>
                  <a:gd name="T103" fmla="*/ 22 h 546"/>
                  <a:gd name="T104" fmla="*/ 885 w 1058"/>
                  <a:gd name="T105" fmla="*/ 5 h 546"/>
                  <a:gd name="T106" fmla="*/ 910 w 1058"/>
                  <a:gd name="T107" fmla="*/ 2 h 546"/>
                  <a:gd name="T108" fmla="*/ 922 w 1058"/>
                  <a:gd name="T109" fmla="*/ 18 h 546"/>
                  <a:gd name="T110" fmla="*/ 934 w 1058"/>
                  <a:gd name="T111" fmla="*/ 44 h 546"/>
                  <a:gd name="T112" fmla="*/ 959 w 1058"/>
                  <a:gd name="T113" fmla="*/ 82 h 546"/>
                  <a:gd name="T114" fmla="*/ 971 w 1058"/>
                  <a:gd name="T115" fmla="*/ 129 h 546"/>
                  <a:gd name="T116" fmla="*/ 983 w 1058"/>
                  <a:gd name="T117" fmla="*/ 184 h 546"/>
                  <a:gd name="T118" fmla="*/ 1008 w 1058"/>
                  <a:gd name="T119" fmla="*/ 242 h 546"/>
                  <a:gd name="T120" fmla="*/ 1020 w 1058"/>
                  <a:gd name="T121" fmla="*/ 303 h 546"/>
                  <a:gd name="T122" fmla="*/ 1032 w 1058"/>
                  <a:gd name="T123" fmla="*/ 360 h 546"/>
                  <a:gd name="T124" fmla="*/ 1057 w 1058"/>
                  <a:gd name="T125" fmla="*/ 416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58"/>
                  <a:gd name="T190" fmla="*/ 0 h 546"/>
                  <a:gd name="T191" fmla="*/ 1058 w 105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58" h="546">
                    <a:moveTo>
                      <a:pt x="0" y="21"/>
                    </a:moveTo>
                    <a:lnTo>
                      <a:pt x="0" y="26"/>
                    </a:lnTo>
                    <a:lnTo>
                      <a:pt x="12" y="33"/>
                    </a:lnTo>
                    <a:lnTo>
                      <a:pt x="12" y="40"/>
                    </a:lnTo>
                    <a:lnTo>
                      <a:pt x="12" y="49"/>
                    </a:lnTo>
                    <a:lnTo>
                      <a:pt x="25" y="57"/>
                    </a:lnTo>
                    <a:lnTo>
                      <a:pt x="25" y="68"/>
                    </a:lnTo>
                    <a:lnTo>
                      <a:pt x="25" y="76"/>
                    </a:lnTo>
                    <a:lnTo>
                      <a:pt x="37" y="89"/>
                    </a:lnTo>
                    <a:lnTo>
                      <a:pt x="37" y="99"/>
                    </a:lnTo>
                    <a:lnTo>
                      <a:pt x="37" y="112"/>
                    </a:lnTo>
                    <a:lnTo>
                      <a:pt x="49" y="124"/>
                    </a:lnTo>
                    <a:lnTo>
                      <a:pt x="49" y="138"/>
                    </a:lnTo>
                    <a:lnTo>
                      <a:pt x="49" y="150"/>
                    </a:lnTo>
                    <a:lnTo>
                      <a:pt x="61" y="164"/>
                    </a:lnTo>
                    <a:lnTo>
                      <a:pt x="61" y="177"/>
                    </a:lnTo>
                    <a:lnTo>
                      <a:pt x="61" y="191"/>
                    </a:lnTo>
                    <a:lnTo>
                      <a:pt x="74" y="206"/>
                    </a:lnTo>
                    <a:lnTo>
                      <a:pt x="74" y="221"/>
                    </a:lnTo>
                    <a:lnTo>
                      <a:pt x="74" y="235"/>
                    </a:lnTo>
                    <a:lnTo>
                      <a:pt x="86" y="251"/>
                    </a:lnTo>
                    <a:lnTo>
                      <a:pt x="86" y="266"/>
                    </a:lnTo>
                    <a:lnTo>
                      <a:pt x="86" y="280"/>
                    </a:lnTo>
                    <a:lnTo>
                      <a:pt x="98" y="296"/>
                    </a:lnTo>
                    <a:lnTo>
                      <a:pt x="98" y="312"/>
                    </a:lnTo>
                    <a:lnTo>
                      <a:pt x="98" y="326"/>
                    </a:lnTo>
                    <a:lnTo>
                      <a:pt x="111" y="339"/>
                    </a:lnTo>
                    <a:lnTo>
                      <a:pt x="111" y="355"/>
                    </a:lnTo>
                    <a:lnTo>
                      <a:pt x="111" y="369"/>
                    </a:lnTo>
                    <a:lnTo>
                      <a:pt x="123" y="383"/>
                    </a:lnTo>
                    <a:lnTo>
                      <a:pt x="123" y="397"/>
                    </a:lnTo>
                    <a:lnTo>
                      <a:pt x="123" y="409"/>
                    </a:lnTo>
                    <a:lnTo>
                      <a:pt x="135" y="423"/>
                    </a:lnTo>
                    <a:lnTo>
                      <a:pt x="135" y="435"/>
                    </a:lnTo>
                    <a:lnTo>
                      <a:pt x="135" y="447"/>
                    </a:lnTo>
                    <a:lnTo>
                      <a:pt x="147" y="458"/>
                    </a:lnTo>
                    <a:lnTo>
                      <a:pt x="147" y="469"/>
                    </a:lnTo>
                    <a:lnTo>
                      <a:pt x="147" y="479"/>
                    </a:lnTo>
                    <a:lnTo>
                      <a:pt x="160" y="488"/>
                    </a:lnTo>
                    <a:lnTo>
                      <a:pt x="160" y="498"/>
                    </a:lnTo>
                    <a:lnTo>
                      <a:pt x="160" y="505"/>
                    </a:lnTo>
                    <a:lnTo>
                      <a:pt x="172" y="514"/>
                    </a:lnTo>
                    <a:lnTo>
                      <a:pt x="172" y="519"/>
                    </a:lnTo>
                    <a:lnTo>
                      <a:pt x="172" y="526"/>
                    </a:lnTo>
                    <a:lnTo>
                      <a:pt x="184" y="531"/>
                    </a:lnTo>
                    <a:lnTo>
                      <a:pt x="184" y="534"/>
                    </a:lnTo>
                    <a:lnTo>
                      <a:pt x="184" y="538"/>
                    </a:lnTo>
                    <a:lnTo>
                      <a:pt x="197" y="541"/>
                    </a:lnTo>
                    <a:lnTo>
                      <a:pt x="197" y="543"/>
                    </a:lnTo>
                    <a:lnTo>
                      <a:pt x="209" y="545"/>
                    </a:lnTo>
                    <a:lnTo>
                      <a:pt x="209" y="543"/>
                    </a:lnTo>
                    <a:lnTo>
                      <a:pt x="221" y="541"/>
                    </a:lnTo>
                    <a:lnTo>
                      <a:pt x="221" y="538"/>
                    </a:lnTo>
                    <a:lnTo>
                      <a:pt x="221" y="534"/>
                    </a:lnTo>
                    <a:lnTo>
                      <a:pt x="234" y="530"/>
                    </a:lnTo>
                    <a:lnTo>
                      <a:pt x="234" y="524"/>
                    </a:lnTo>
                    <a:lnTo>
                      <a:pt x="234" y="519"/>
                    </a:lnTo>
                    <a:lnTo>
                      <a:pt x="246" y="512"/>
                    </a:lnTo>
                    <a:lnTo>
                      <a:pt x="246" y="503"/>
                    </a:lnTo>
                    <a:lnTo>
                      <a:pt x="246" y="495"/>
                    </a:lnTo>
                    <a:lnTo>
                      <a:pt x="258" y="486"/>
                    </a:lnTo>
                    <a:lnTo>
                      <a:pt x="258" y="477"/>
                    </a:lnTo>
                    <a:lnTo>
                      <a:pt x="258" y="466"/>
                    </a:lnTo>
                    <a:lnTo>
                      <a:pt x="270" y="456"/>
                    </a:lnTo>
                    <a:lnTo>
                      <a:pt x="270" y="444"/>
                    </a:lnTo>
                    <a:lnTo>
                      <a:pt x="270" y="432"/>
                    </a:lnTo>
                    <a:lnTo>
                      <a:pt x="283" y="420"/>
                    </a:lnTo>
                    <a:lnTo>
                      <a:pt x="283" y="407"/>
                    </a:lnTo>
                    <a:lnTo>
                      <a:pt x="283" y="394"/>
                    </a:lnTo>
                    <a:lnTo>
                      <a:pt x="295" y="380"/>
                    </a:lnTo>
                    <a:lnTo>
                      <a:pt x="295" y="365"/>
                    </a:lnTo>
                    <a:lnTo>
                      <a:pt x="295" y="352"/>
                    </a:lnTo>
                    <a:lnTo>
                      <a:pt x="307" y="338"/>
                    </a:lnTo>
                    <a:lnTo>
                      <a:pt x="307" y="322"/>
                    </a:lnTo>
                    <a:lnTo>
                      <a:pt x="307" y="308"/>
                    </a:lnTo>
                    <a:lnTo>
                      <a:pt x="320" y="293"/>
                    </a:lnTo>
                    <a:lnTo>
                      <a:pt x="320" y="277"/>
                    </a:lnTo>
                    <a:lnTo>
                      <a:pt x="320" y="263"/>
                    </a:lnTo>
                    <a:lnTo>
                      <a:pt x="332" y="247"/>
                    </a:lnTo>
                    <a:lnTo>
                      <a:pt x="332" y="233"/>
                    </a:lnTo>
                    <a:lnTo>
                      <a:pt x="332" y="218"/>
                    </a:lnTo>
                    <a:lnTo>
                      <a:pt x="344" y="203"/>
                    </a:lnTo>
                    <a:lnTo>
                      <a:pt x="344" y="188"/>
                    </a:lnTo>
                    <a:lnTo>
                      <a:pt x="344" y="174"/>
                    </a:lnTo>
                    <a:lnTo>
                      <a:pt x="356" y="160"/>
                    </a:lnTo>
                    <a:lnTo>
                      <a:pt x="356" y="146"/>
                    </a:lnTo>
                    <a:lnTo>
                      <a:pt x="356" y="134"/>
                    </a:lnTo>
                    <a:lnTo>
                      <a:pt x="356" y="122"/>
                    </a:lnTo>
                    <a:lnTo>
                      <a:pt x="369" y="109"/>
                    </a:lnTo>
                    <a:lnTo>
                      <a:pt x="369" y="97"/>
                    </a:lnTo>
                    <a:lnTo>
                      <a:pt x="369" y="85"/>
                    </a:lnTo>
                    <a:lnTo>
                      <a:pt x="381" y="75"/>
                    </a:lnTo>
                    <a:lnTo>
                      <a:pt x="381" y="64"/>
                    </a:lnTo>
                    <a:lnTo>
                      <a:pt x="381" y="56"/>
                    </a:lnTo>
                    <a:lnTo>
                      <a:pt x="393" y="47"/>
                    </a:lnTo>
                    <a:lnTo>
                      <a:pt x="393" y="38"/>
                    </a:lnTo>
                    <a:lnTo>
                      <a:pt x="393" y="31"/>
                    </a:lnTo>
                    <a:lnTo>
                      <a:pt x="406" y="24"/>
                    </a:lnTo>
                    <a:lnTo>
                      <a:pt x="406" y="19"/>
                    </a:lnTo>
                    <a:lnTo>
                      <a:pt x="406" y="14"/>
                    </a:lnTo>
                    <a:lnTo>
                      <a:pt x="418" y="8"/>
                    </a:lnTo>
                    <a:lnTo>
                      <a:pt x="418" y="5"/>
                    </a:lnTo>
                    <a:lnTo>
                      <a:pt x="418" y="3"/>
                    </a:lnTo>
                    <a:lnTo>
                      <a:pt x="430" y="2"/>
                    </a:lnTo>
                    <a:lnTo>
                      <a:pt x="442" y="0"/>
                    </a:lnTo>
                    <a:lnTo>
                      <a:pt x="442" y="2"/>
                    </a:lnTo>
                    <a:lnTo>
                      <a:pt x="442" y="3"/>
                    </a:lnTo>
                    <a:lnTo>
                      <a:pt x="455" y="7"/>
                    </a:lnTo>
                    <a:lnTo>
                      <a:pt x="455" y="10"/>
                    </a:lnTo>
                    <a:lnTo>
                      <a:pt x="455" y="15"/>
                    </a:lnTo>
                    <a:lnTo>
                      <a:pt x="467" y="21"/>
                    </a:lnTo>
                    <a:lnTo>
                      <a:pt x="467" y="28"/>
                    </a:lnTo>
                    <a:lnTo>
                      <a:pt x="467" y="35"/>
                    </a:lnTo>
                    <a:lnTo>
                      <a:pt x="479" y="41"/>
                    </a:lnTo>
                    <a:lnTo>
                      <a:pt x="479" y="50"/>
                    </a:lnTo>
                    <a:lnTo>
                      <a:pt x="479" y="59"/>
                    </a:lnTo>
                    <a:lnTo>
                      <a:pt x="492" y="70"/>
                    </a:lnTo>
                    <a:lnTo>
                      <a:pt x="492" y="80"/>
                    </a:lnTo>
                    <a:lnTo>
                      <a:pt x="492" y="90"/>
                    </a:lnTo>
                    <a:lnTo>
                      <a:pt x="504" y="103"/>
                    </a:lnTo>
                    <a:lnTo>
                      <a:pt x="504" y="115"/>
                    </a:lnTo>
                    <a:lnTo>
                      <a:pt x="504" y="127"/>
                    </a:lnTo>
                    <a:lnTo>
                      <a:pt x="516" y="139"/>
                    </a:lnTo>
                    <a:lnTo>
                      <a:pt x="516" y="153"/>
                    </a:lnTo>
                    <a:lnTo>
                      <a:pt x="516" y="167"/>
                    </a:lnTo>
                    <a:lnTo>
                      <a:pt x="529" y="181"/>
                    </a:lnTo>
                    <a:lnTo>
                      <a:pt x="529" y="195"/>
                    </a:lnTo>
                    <a:lnTo>
                      <a:pt x="529" y="209"/>
                    </a:lnTo>
                    <a:lnTo>
                      <a:pt x="541" y="225"/>
                    </a:lnTo>
                    <a:lnTo>
                      <a:pt x="541" y="239"/>
                    </a:lnTo>
                    <a:lnTo>
                      <a:pt x="541" y="254"/>
                    </a:lnTo>
                    <a:lnTo>
                      <a:pt x="553" y="270"/>
                    </a:lnTo>
                    <a:lnTo>
                      <a:pt x="553" y="284"/>
                    </a:lnTo>
                    <a:lnTo>
                      <a:pt x="553" y="300"/>
                    </a:lnTo>
                    <a:lnTo>
                      <a:pt x="565" y="313"/>
                    </a:lnTo>
                    <a:lnTo>
                      <a:pt x="565" y="329"/>
                    </a:lnTo>
                    <a:lnTo>
                      <a:pt x="565" y="343"/>
                    </a:lnTo>
                    <a:lnTo>
                      <a:pt x="578" y="359"/>
                    </a:lnTo>
                    <a:lnTo>
                      <a:pt x="578" y="372"/>
                    </a:lnTo>
                    <a:lnTo>
                      <a:pt x="578" y="387"/>
                    </a:lnTo>
                    <a:lnTo>
                      <a:pt x="590" y="399"/>
                    </a:lnTo>
                    <a:lnTo>
                      <a:pt x="590" y="413"/>
                    </a:lnTo>
                    <a:lnTo>
                      <a:pt x="590" y="425"/>
                    </a:lnTo>
                    <a:lnTo>
                      <a:pt x="602" y="437"/>
                    </a:lnTo>
                    <a:lnTo>
                      <a:pt x="602" y="449"/>
                    </a:lnTo>
                    <a:lnTo>
                      <a:pt x="602" y="459"/>
                    </a:lnTo>
                    <a:lnTo>
                      <a:pt x="615" y="472"/>
                    </a:lnTo>
                    <a:lnTo>
                      <a:pt x="615" y="481"/>
                    </a:lnTo>
                    <a:lnTo>
                      <a:pt x="615" y="491"/>
                    </a:lnTo>
                    <a:lnTo>
                      <a:pt x="627" y="500"/>
                    </a:lnTo>
                    <a:lnTo>
                      <a:pt x="627" y="507"/>
                    </a:lnTo>
                    <a:lnTo>
                      <a:pt x="627" y="514"/>
                    </a:lnTo>
                    <a:lnTo>
                      <a:pt x="639" y="521"/>
                    </a:lnTo>
                    <a:lnTo>
                      <a:pt x="639" y="527"/>
                    </a:lnTo>
                    <a:lnTo>
                      <a:pt x="639" y="531"/>
                    </a:lnTo>
                    <a:lnTo>
                      <a:pt x="651" y="537"/>
                    </a:lnTo>
                    <a:lnTo>
                      <a:pt x="651" y="540"/>
                    </a:lnTo>
                    <a:lnTo>
                      <a:pt x="651" y="541"/>
                    </a:lnTo>
                    <a:lnTo>
                      <a:pt x="664" y="543"/>
                    </a:lnTo>
                    <a:lnTo>
                      <a:pt x="676" y="545"/>
                    </a:lnTo>
                    <a:lnTo>
                      <a:pt x="676" y="543"/>
                    </a:lnTo>
                    <a:lnTo>
                      <a:pt x="676" y="540"/>
                    </a:lnTo>
                    <a:lnTo>
                      <a:pt x="688" y="538"/>
                    </a:lnTo>
                    <a:lnTo>
                      <a:pt x="688" y="533"/>
                    </a:lnTo>
                    <a:lnTo>
                      <a:pt x="688" y="530"/>
                    </a:lnTo>
                    <a:lnTo>
                      <a:pt x="701" y="522"/>
                    </a:lnTo>
                    <a:lnTo>
                      <a:pt x="701" y="517"/>
                    </a:lnTo>
                    <a:lnTo>
                      <a:pt x="701" y="510"/>
                    </a:lnTo>
                    <a:lnTo>
                      <a:pt x="713" y="501"/>
                    </a:lnTo>
                    <a:lnTo>
                      <a:pt x="713" y="493"/>
                    </a:lnTo>
                    <a:lnTo>
                      <a:pt x="713" y="484"/>
                    </a:lnTo>
                    <a:lnTo>
                      <a:pt x="725" y="474"/>
                    </a:lnTo>
                    <a:lnTo>
                      <a:pt x="725" y="463"/>
                    </a:lnTo>
                    <a:lnTo>
                      <a:pt x="725" y="453"/>
                    </a:lnTo>
                    <a:lnTo>
                      <a:pt x="737" y="442"/>
                    </a:lnTo>
                    <a:lnTo>
                      <a:pt x="737" y="430"/>
                    </a:lnTo>
                    <a:lnTo>
                      <a:pt x="737" y="416"/>
                    </a:lnTo>
                    <a:lnTo>
                      <a:pt x="750" y="404"/>
                    </a:lnTo>
                    <a:lnTo>
                      <a:pt x="750" y="390"/>
                    </a:lnTo>
                    <a:lnTo>
                      <a:pt x="750" y="376"/>
                    </a:lnTo>
                    <a:lnTo>
                      <a:pt x="762" y="362"/>
                    </a:lnTo>
                    <a:lnTo>
                      <a:pt x="762" y="348"/>
                    </a:lnTo>
                    <a:lnTo>
                      <a:pt x="762" y="334"/>
                    </a:lnTo>
                    <a:lnTo>
                      <a:pt x="762" y="319"/>
                    </a:lnTo>
                    <a:lnTo>
                      <a:pt x="774" y="305"/>
                    </a:lnTo>
                    <a:lnTo>
                      <a:pt x="774" y="289"/>
                    </a:lnTo>
                    <a:lnTo>
                      <a:pt x="774" y="274"/>
                    </a:lnTo>
                    <a:lnTo>
                      <a:pt x="787" y="259"/>
                    </a:lnTo>
                    <a:lnTo>
                      <a:pt x="787" y="244"/>
                    </a:lnTo>
                    <a:lnTo>
                      <a:pt x="787" y="230"/>
                    </a:lnTo>
                    <a:lnTo>
                      <a:pt x="799" y="214"/>
                    </a:lnTo>
                    <a:lnTo>
                      <a:pt x="799" y="200"/>
                    </a:lnTo>
                    <a:lnTo>
                      <a:pt x="799" y="184"/>
                    </a:lnTo>
                    <a:lnTo>
                      <a:pt x="811" y="171"/>
                    </a:lnTo>
                    <a:lnTo>
                      <a:pt x="811" y="157"/>
                    </a:lnTo>
                    <a:lnTo>
                      <a:pt x="811" y="144"/>
                    </a:lnTo>
                    <a:lnTo>
                      <a:pt x="823" y="131"/>
                    </a:lnTo>
                    <a:lnTo>
                      <a:pt x="823" y="118"/>
                    </a:lnTo>
                    <a:lnTo>
                      <a:pt x="823" y="106"/>
                    </a:lnTo>
                    <a:lnTo>
                      <a:pt x="836" y="94"/>
                    </a:lnTo>
                    <a:lnTo>
                      <a:pt x="836" y="83"/>
                    </a:lnTo>
                    <a:lnTo>
                      <a:pt x="836" y="73"/>
                    </a:lnTo>
                    <a:lnTo>
                      <a:pt x="848" y="63"/>
                    </a:lnTo>
                    <a:lnTo>
                      <a:pt x="848" y="54"/>
                    </a:lnTo>
                    <a:lnTo>
                      <a:pt x="848" y="45"/>
                    </a:lnTo>
                    <a:lnTo>
                      <a:pt x="860" y="37"/>
                    </a:lnTo>
                    <a:lnTo>
                      <a:pt x="860" y="30"/>
                    </a:lnTo>
                    <a:lnTo>
                      <a:pt x="860" y="22"/>
                    </a:lnTo>
                    <a:lnTo>
                      <a:pt x="873" y="18"/>
                    </a:lnTo>
                    <a:lnTo>
                      <a:pt x="873" y="12"/>
                    </a:lnTo>
                    <a:lnTo>
                      <a:pt x="873" y="8"/>
                    </a:lnTo>
                    <a:lnTo>
                      <a:pt x="885" y="5"/>
                    </a:lnTo>
                    <a:lnTo>
                      <a:pt x="885" y="3"/>
                    </a:lnTo>
                    <a:lnTo>
                      <a:pt x="885" y="2"/>
                    </a:lnTo>
                    <a:lnTo>
                      <a:pt x="897" y="0"/>
                    </a:lnTo>
                    <a:lnTo>
                      <a:pt x="910" y="2"/>
                    </a:lnTo>
                    <a:lnTo>
                      <a:pt x="910" y="5"/>
                    </a:lnTo>
                    <a:lnTo>
                      <a:pt x="910" y="8"/>
                    </a:lnTo>
                    <a:lnTo>
                      <a:pt x="922" y="12"/>
                    </a:lnTo>
                    <a:lnTo>
                      <a:pt x="922" y="18"/>
                    </a:lnTo>
                    <a:lnTo>
                      <a:pt x="922" y="22"/>
                    </a:lnTo>
                    <a:lnTo>
                      <a:pt x="934" y="30"/>
                    </a:lnTo>
                    <a:lnTo>
                      <a:pt x="934" y="37"/>
                    </a:lnTo>
                    <a:lnTo>
                      <a:pt x="934" y="44"/>
                    </a:lnTo>
                    <a:lnTo>
                      <a:pt x="946" y="52"/>
                    </a:lnTo>
                    <a:lnTo>
                      <a:pt x="946" y="63"/>
                    </a:lnTo>
                    <a:lnTo>
                      <a:pt x="946" y="71"/>
                    </a:lnTo>
                    <a:lnTo>
                      <a:pt x="959" y="82"/>
                    </a:lnTo>
                    <a:lnTo>
                      <a:pt x="959" y="94"/>
                    </a:lnTo>
                    <a:lnTo>
                      <a:pt x="959" y="105"/>
                    </a:lnTo>
                    <a:lnTo>
                      <a:pt x="971" y="116"/>
                    </a:lnTo>
                    <a:lnTo>
                      <a:pt x="971" y="129"/>
                    </a:lnTo>
                    <a:lnTo>
                      <a:pt x="971" y="143"/>
                    </a:lnTo>
                    <a:lnTo>
                      <a:pt x="983" y="157"/>
                    </a:lnTo>
                    <a:lnTo>
                      <a:pt x="983" y="169"/>
                    </a:lnTo>
                    <a:lnTo>
                      <a:pt x="983" y="184"/>
                    </a:lnTo>
                    <a:lnTo>
                      <a:pt x="996" y="199"/>
                    </a:lnTo>
                    <a:lnTo>
                      <a:pt x="996" y="212"/>
                    </a:lnTo>
                    <a:lnTo>
                      <a:pt x="996" y="228"/>
                    </a:lnTo>
                    <a:lnTo>
                      <a:pt x="1008" y="242"/>
                    </a:lnTo>
                    <a:lnTo>
                      <a:pt x="1008" y="258"/>
                    </a:lnTo>
                    <a:lnTo>
                      <a:pt x="1008" y="274"/>
                    </a:lnTo>
                    <a:lnTo>
                      <a:pt x="1020" y="287"/>
                    </a:lnTo>
                    <a:lnTo>
                      <a:pt x="1020" y="303"/>
                    </a:lnTo>
                    <a:lnTo>
                      <a:pt x="1020" y="317"/>
                    </a:lnTo>
                    <a:lnTo>
                      <a:pt x="1032" y="333"/>
                    </a:lnTo>
                    <a:lnTo>
                      <a:pt x="1032" y="346"/>
                    </a:lnTo>
                    <a:lnTo>
                      <a:pt x="1032" y="360"/>
                    </a:lnTo>
                    <a:lnTo>
                      <a:pt x="1045" y="376"/>
                    </a:lnTo>
                    <a:lnTo>
                      <a:pt x="1045" y="388"/>
                    </a:lnTo>
                    <a:lnTo>
                      <a:pt x="1045" y="402"/>
                    </a:lnTo>
                    <a:lnTo>
                      <a:pt x="1057" y="416"/>
                    </a:lnTo>
                    <a:lnTo>
                      <a:pt x="1057" y="428"/>
                    </a:lnTo>
                    <a:lnTo>
                      <a:pt x="1057" y="440"/>
                    </a:lnTo>
                  </a:path>
                </a:pathLst>
              </a:custGeom>
              <a:noFill/>
              <a:ln w="12700" cap="rnd" cmpd="sng" algn="ctr">
                <a:solidFill>
                  <a:schemeClr val="tx1"/>
                </a:solidFill>
                <a:prstDash val="solid"/>
                <a:round/>
                <a:headEnd type="none" w="med" len="med"/>
                <a:tailEnd type="none" w="med" len="med"/>
              </a:ln>
            </p:spPr>
            <p:txBody>
              <a:bodyPr/>
              <a:lstStyle/>
              <a:p>
                <a:endParaRPr lang="en-US"/>
              </a:p>
            </p:txBody>
          </p:sp>
          <p:sp>
            <p:nvSpPr>
              <p:cNvPr id="264" name="Freeform 105"/>
              <p:cNvSpPr>
                <a:spLocks/>
              </p:cNvSpPr>
              <p:nvPr/>
            </p:nvSpPr>
            <p:spPr bwMode="auto">
              <a:xfrm>
                <a:off x="1610604" y="3064938"/>
                <a:ext cx="331036" cy="560388"/>
              </a:xfrm>
              <a:custGeom>
                <a:avLst/>
                <a:gdLst>
                  <a:gd name="T0" fmla="*/ 12 w 1068"/>
                  <a:gd name="T1" fmla="*/ 474 h 546"/>
                  <a:gd name="T2" fmla="*/ 37 w 1068"/>
                  <a:gd name="T3" fmla="*/ 508 h 546"/>
                  <a:gd name="T4" fmla="*/ 49 w 1068"/>
                  <a:gd name="T5" fmla="*/ 533 h 546"/>
                  <a:gd name="T6" fmla="*/ 74 w 1068"/>
                  <a:gd name="T7" fmla="*/ 545 h 546"/>
                  <a:gd name="T8" fmla="*/ 86 w 1068"/>
                  <a:gd name="T9" fmla="*/ 537 h 546"/>
                  <a:gd name="T10" fmla="*/ 110 w 1068"/>
                  <a:gd name="T11" fmla="*/ 515 h 546"/>
                  <a:gd name="T12" fmla="*/ 123 w 1068"/>
                  <a:gd name="T13" fmla="*/ 482 h 546"/>
                  <a:gd name="T14" fmla="*/ 135 w 1068"/>
                  <a:gd name="T15" fmla="*/ 439 h 546"/>
                  <a:gd name="T16" fmla="*/ 147 w 1068"/>
                  <a:gd name="T17" fmla="*/ 388 h 546"/>
                  <a:gd name="T18" fmla="*/ 172 w 1068"/>
                  <a:gd name="T19" fmla="*/ 331 h 546"/>
                  <a:gd name="T20" fmla="*/ 184 w 1068"/>
                  <a:gd name="T21" fmla="*/ 271 h 546"/>
                  <a:gd name="T22" fmla="*/ 196 w 1068"/>
                  <a:gd name="T23" fmla="*/ 211 h 546"/>
                  <a:gd name="T24" fmla="*/ 221 w 1068"/>
                  <a:gd name="T25" fmla="*/ 155 h 546"/>
                  <a:gd name="T26" fmla="*/ 233 w 1068"/>
                  <a:gd name="T27" fmla="*/ 103 h 546"/>
                  <a:gd name="T28" fmla="*/ 245 w 1068"/>
                  <a:gd name="T29" fmla="*/ 61 h 546"/>
                  <a:gd name="T30" fmla="*/ 270 w 1068"/>
                  <a:gd name="T31" fmla="*/ 28 h 546"/>
                  <a:gd name="T32" fmla="*/ 282 w 1068"/>
                  <a:gd name="T33" fmla="*/ 7 h 546"/>
                  <a:gd name="T34" fmla="*/ 307 w 1068"/>
                  <a:gd name="T35" fmla="*/ 2 h 546"/>
                  <a:gd name="T36" fmla="*/ 319 w 1068"/>
                  <a:gd name="T37" fmla="*/ 14 h 546"/>
                  <a:gd name="T38" fmla="*/ 343 w 1068"/>
                  <a:gd name="T39" fmla="*/ 38 h 546"/>
                  <a:gd name="T40" fmla="*/ 356 w 1068"/>
                  <a:gd name="T41" fmla="*/ 73 h 546"/>
                  <a:gd name="T42" fmla="*/ 368 w 1068"/>
                  <a:gd name="T43" fmla="*/ 120 h 546"/>
                  <a:gd name="T44" fmla="*/ 392 w 1068"/>
                  <a:gd name="T45" fmla="*/ 172 h 546"/>
                  <a:gd name="T46" fmla="*/ 405 w 1068"/>
                  <a:gd name="T47" fmla="*/ 232 h 546"/>
                  <a:gd name="T48" fmla="*/ 417 w 1068"/>
                  <a:gd name="T49" fmla="*/ 291 h 546"/>
                  <a:gd name="T50" fmla="*/ 442 w 1068"/>
                  <a:gd name="T51" fmla="*/ 350 h 546"/>
                  <a:gd name="T52" fmla="*/ 454 w 1068"/>
                  <a:gd name="T53" fmla="*/ 406 h 546"/>
                  <a:gd name="T54" fmla="*/ 466 w 1068"/>
                  <a:gd name="T55" fmla="*/ 455 h 546"/>
                  <a:gd name="T56" fmla="*/ 491 w 1068"/>
                  <a:gd name="T57" fmla="*/ 495 h 546"/>
                  <a:gd name="T58" fmla="*/ 503 w 1068"/>
                  <a:gd name="T59" fmla="*/ 524 h 546"/>
                  <a:gd name="T60" fmla="*/ 515 w 1068"/>
                  <a:gd name="T61" fmla="*/ 541 h 546"/>
                  <a:gd name="T62" fmla="*/ 540 w 1068"/>
                  <a:gd name="T63" fmla="*/ 541 h 546"/>
                  <a:gd name="T64" fmla="*/ 552 w 1068"/>
                  <a:gd name="T65" fmla="*/ 526 h 546"/>
                  <a:gd name="T66" fmla="*/ 576 w 1068"/>
                  <a:gd name="T67" fmla="*/ 498 h 546"/>
                  <a:gd name="T68" fmla="*/ 589 w 1068"/>
                  <a:gd name="T69" fmla="*/ 459 h 546"/>
                  <a:gd name="T70" fmla="*/ 601 w 1068"/>
                  <a:gd name="T71" fmla="*/ 411 h 546"/>
                  <a:gd name="T72" fmla="*/ 625 w 1068"/>
                  <a:gd name="T73" fmla="*/ 357 h 546"/>
                  <a:gd name="T74" fmla="*/ 638 w 1068"/>
                  <a:gd name="T75" fmla="*/ 297 h 546"/>
                  <a:gd name="T76" fmla="*/ 650 w 1068"/>
                  <a:gd name="T77" fmla="*/ 237 h 546"/>
                  <a:gd name="T78" fmla="*/ 675 w 1068"/>
                  <a:gd name="T79" fmla="*/ 180 h 546"/>
                  <a:gd name="T80" fmla="*/ 687 w 1068"/>
                  <a:gd name="T81" fmla="*/ 125 h 546"/>
                  <a:gd name="T82" fmla="*/ 699 w 1068"/>
                  <a:gd name="T83" fmla="*/ 78 h 546"/>
                  <a:gd name="T84" fmla="*/ 724 w 1068"/>
                  <a:gd name="T85" fmla="*/ 41 h 546"/>
                  <a:gd name="T86" fmla="*/ 736 w 1068"/>
                  <a:gd name="T87" fmla="*/ 15 h 546"/>
                  <a:gd name="T88" fmla="*/ 748 w 1068"/>
                  <a:gd name="T89" fmla="*/ 2 h 546"/>
                  <a:gd name="T90" fmla="*/ 773 w 1068"/>
                  <a:gd name="T91" fmla="*/ 7 h 546"/>
                  <a:gd name="T92" fmla="*/ 797 w 1068"/>
                  <a:gd name="T93" fmla="*/ 26 h 546"/>
                  <a:gd name="T94" fmla="*/ 809 w 1068"/>
                  <a:gd name="T95" fmla="*/ 57 h 546"/>
                  <a:gd name="T96" fmla="*/ 822 w 1068"/>
                  <a:gd name="T97" fmla="*/ 97 h 546"/>
                  <a:gd name="T98" fmla="*/ 846 w 1068"/>
                  <a:gd name="T99" fmla="*/ 148 h 546"/>
                  <a:gd name="T100" fmla="*/ 859 w 1068"/>
                  <a:gd name="T101" fmla="*/ 206 h 546"/>
                  <a:gd name="T102" fmla="*/ 871 w 1068"/>
                  <a:gd name="T103" fmla="*/ 265 h 546"/>
                  <a:gd name="T104" fmla="*/ 895 w 1068"/>
                  <a:gd name="T105" fmla="*/ 324 h 546"/>
                  <a:gd name="T106" fmla="*/ 908 w 1068"/>
                  <a:gd name="T107" fmla="*/ 381 h 546"/>
                  <a:gd name="T108" fmla="*/ 920 w 1068"/>
                  <a:gd name="T109" fmla="*/ 433 h 546"/>
                  <a:gd name="T110" fmla="*/ 932 w 1068"/>
                  <a:gd name="T111" fmla="*/ 477 h 546"/>
                  <a:gd name="T112" fmla="*/ 957 w 1068"/>
                  <a:gd name="T113" fmla="*/ 512 h 546"/>
                  <a:gd name="T114" fmla="*/ 969 w 1068"/>
                  <a:gd name="T115" fmla="*/ 534 h 546"/>
                  <a:gd name="T116" fmla="*/ 993 w 1068"/>
                  <a:gd name="T117" fmla="*/ 545 h 546"/>
                  <a:gd name="T118" fmla="*/ 1006 w 1068"/>
                  <a:gd name="T119" fmla="*/ 534 h 546"/>
                  <a:gd name="T120" fmla="*/ 1030 w 1068"/>
                  <a:gd name="T121" fmla="*/ 512 h 546"/>
                  <a:gd name="T122" fmla="*/ 1042 w 1068"/>
                  <a:gd name="T123" fmla="*/ 477 h 546"/>
                  <a:gd name="T124" fmla="*/ 1055 w 1068"/>
                  <a:gd name="T125" fmla="*/ 433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68"/>
                  <a:gd name="T190" fmla="*/ 0 h 546"/>
                  <a:gd name="T191" fmla="*/ 1068 w 106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68" h="546">
                    <a:moveTo>
                      <a:pt x="0" y="440"/>
                    </a:moveTo>
                    <a:lnTo>
                      <a:pt x="12" y="451"/>
                    </a:lnTo>
                    <a:lnTo>
                      <a:pt x="12" y="463"/>
                    </a:lnTo>
                    <a:lnTo>
                      <a:pt x="12" y="474"/>
                    </a:lnTo>
                    <a:lnTo>
                      <a:pt x="25" y="482"/>
                    </a:lnTo>
                    <a:lnTo>
                      <a:pt x="25" y="493"/>
                    </a:lnTo>
                    <a:lnTo>
                      <a:pt x="25" y="501"/>
                    </a:lnTo>
                    <a:lnTo>
                      <a:pt x="37" y="508"/>
                    </a:lnTo>
                    <a:lnTo>
                      <a:pt x="37" y="515"/>
                    </a:lnTo>
                    <a:lnTo>
                      <a:pt x="37" y="522"/>
                    </a:lnTo>
                    <a:lnTo>
                      <a:pt x="49" y="527"/>
                    </a:lnTo>
                    <a:lnTo>
                      <a:pt x="49" y="533"/>
                    </a:lnTo>
                    <a:lnTo>
                      <a:pt x="49" y="537"/>
                    </a:lnTo>
                    <a:lnTo>
                      <a:pt x="61" y="540"/>
                    </a:lnTo>
                    <a:lnTo>
                      <a:pt x="61" y="543"/>
                    </a:lnTo>
                    <a:lnTo>
                      <a:pt x="74" y="545"/>
                    </a:lnTo>
                    <a:lnTo>
                      <a:pt x="74" y="543"/>
                    </a:lnTo>
                    <a:lnTo>
                      <a:pt x="86" y="541"/>
                    </a:lnTo>
                    <a:lnTo>
                      <a:pt x="86" y="540"/>
                    </a:lnTo>
                    <a:lnTo>
                      <a:pt x="86" y="537"/>
                    </a:lnTo>
                    <a:lnTo>
                      <a:pt x="98" y="533"/>
                    </a:lnTo>
                    <a:lnTo>
                      <a:pt x="98" y="527"/>
                    </a:lnTo>
                    <a:lnTo>
                      <a:pt x="98" y="522"/>
                    </a:lnTo>
                    <a:lnTo>
                      <a:pt x="110" y="515"/>
                    </a:lnTo>
                    <a:lnTo>
                      <a:pt x="110" y="508"/>
                    </a:lnTo>
                    <a:lnTo>
                      <a:pt x="110" y="500"/>
                    </a:lnTo>
                    <a:lnTo>
                      <a:pt x="110" y="491"/>
                    </a:lnTo>
                    <a:lnTo>
                      <a:pt x="123" y="482"/>
                    </a:lnTo>
                    <a:lnTo>
                      <a:pt x="123" y="472"/>
                    </a:lnTo>
                    <a:lnTo>
                      <a:pt x="123" y="462"/>
                    </a:lnTo>
                    <a:lnTo>
                      <a:pt x="135" y="451"/>
                    </a:lnTo>
                    <a:lnTo>
                      <a:pt x="135" y="439"/>
                    </a:lnTo>
                    <a:lnTo>
                      <a:pt x="135" y="427"/>
                    </a:lnTo>
                    <a:lnTo>
                      <a:pt x="147" y="414"/>
                    </a:lnTo>
                    <a:lnTo>
                      <a:pt x="147" y="401"/>
                    </a:lnTo>
                    <a:lnTo>
                      <a:pt x="147" y="388"/>
                    </a:lnTo>
                    <a:lnTo>
                      <a:pt x="159" y="374"/>
                    </a:lnTo>
                    <a:lnTo>
                      <a:pt x="159" y="360"/>
                    </a:lnTo>
                    <a:lnTo>
                      <a:pt x="159" y="345"/>
                    </a:lnTo>
                    <a:lnTo>
                      <a:pt x="172" y="331"/>
                    </a:lnTo>
                    <a:lnTo>
                      <a:pt x="172" y="315"/>
                    </a:lnTo>
                    <a:lnTo>
                      <a:pt x="172" y="301"/>
                    </a:lnTo>
                    <a:lnTo>
                      <a:pt x="184" y="286"/>
                    </a:lnTo>
                    <a:lnTo>
                      <a:pt x="184" y="271"/>
                    </a:lnTo>
                    <a:lnTo>
                      <a:pt x="184" y="256"/>
                    </a:lnTo>
                    <a:lnTo>
                      <a:pt x="196" y="240"/>
                    </a:lnTo>
                    <a:lnTo>
                      <a:pt x="196" y="226"/>
                    </a:lnTo>
                    <a:lnTo>
                      <a:pt x="196" y="211"/>
                    </a:lnTo>
                    <a:lnTo>
                      <a:pt x="208" y="197"/>
                    </a:lnTo>
                    <a:lnTo>
                      <a:pt x="208" y="183"/>
                    </a:lnTo>
                    <a:lnTo>
                      <a:pt x="208" y="169"/>
                    </a:lnTo>
                    <a:lnTo>
                      <a:pt x="221" y="155"/>
                    </a:lnTo>
                    <a:lnTo>
                      <a:pt x="221" y="141"/>
                    </a:lnTo>
                    <a:lnTo>
                      <a:pt x="221" y="129"/>
                    </a:lnTo>
                    <a:lnTo>
                      <a:pt x="233" y="115"/>
                    </a:lnTo>
                    <a:lnTo>
                      <a:pt x="233" y="103"/>
                    </a:lnTo>
                    <a:lnTo>
                      <a:pt x="233" y="92"/>
                    </a:lnTo>
                    <a:lnTo>
                      <a:pt x="245" y="82"/>
                    </a:lnTo>
                    <a:lnTo>
                      <a:pt x="245" y="71"/>
                    </a:lnTo>
                    <a:lnTo>
                      <a:pt x="245" y="61"/>
                    </a:lnTo>
                    <a:lnTo>
                      <a:pt x="258" y="52"/>
                    </a:lnTo>
                    <a:lnTo>
                      <a:pt x="258" y="44"/>
                    </a:lnTo>
                    <a:lnTo>
                      <a:pt x="258" y="35"/>
                    </a:lnTo>
                    <a:lnTo>
                      <a:pt x="270" y="28"/>
                    </a:lnTo>
                    <a:lnTo>
                      <a:pt x="270" y="22"/>
                    </a:lnTo>
                    <a:lnTo>
                      <a:pt x="270" y="15"/>
                    </a:lnTo>
                    <a:lnTo>
                      <a:pt x="282" y="12"/>
                    </a:lnTo>
                    <a:lnTo>
                      <a:pt x="282" y="7"/>
                    </a:lnTo>
                    <a:lnTo>
                      <a:pt x="282" y="5"/>
                    </a:lnTo>
                    <a:lnTo>
                      <a:pt x="294" y="2"/>
                    </a:lnTo>
                    <a:lnTo>
                      <a:pt x="307" y="0"/>
                    </a:lnTo>
                    <a:lnTo>
                      <a:pt x="307" y="2"/>
                    </a:lnTo>
                    <a:lnTo>
                      <a:pt x="307" y="3"/>
                    </a:lnTo>
                    <a:lnTo>
                      <a:pt x="319" y="5"/>
                    </a:lnTo>
                    <a:lnTo>
                      <a:pt x="319" y="8"/>
                    </a:lnTo>
                    <a:lnTo>
                      <a:pt x="319" y="14"/>
                    </a:lnTo>
                    <a:lnTo>
                      <a:pt x="331" y="18"/>
                    </a:lnTo>
                    <a:lnTo>
                      <a:pt x="331" y="24"/>
                    </a:lnTo>
                    <a:lnTo>
                      <a:pt x="331" y="31"/>
                    </a:lnTo>
                    <a:lnTo>
                      <a:pt x="343" y="38"/>
                    </a:lnTo>
                    <a:lnTo>
                      <a:pt x="343" y="45"/>
                    </a:lnTo>
                    <a:lnTo>
                      <a:pt x="343" y="54"/>
                    </a:lnTo>
                    <a:lnTo>
                      <a:pt x="356" y="64"/>
                    </a:lnTo>
                    <a:lnTo>
                      <a:pt x="356" y="73"/>
                    </a:lnTo>
                    <a:lnTo>
                      <a:pt x="356" y="85"/>
                    </a:lnTo>
                    <a:lnTo>
                      <a:pt x="368" y="96"/>
                    </a:lnTo>
                    <a:lnTo>
                      <a:pt x="368" y="108"/>
                    </a:lnTo>
                    <a:lnTo>
                      <a:pt x="368" y="120"/>
                    </a:lnTo>
                    <a:lnTo>
                      <a:pt x="380" y="132"/>
                    </a:lnTo>
                    <a:lnTo>
                      <a:pt x="380" y="146"/>
                    </a:lnTo>
                    <a:lnTo>
                      <a:pt x="380" y="158"/>
                    </a:lnTo>
                    <a:lnTo>
                      <a:pt x="392" y="172"/>
                    </a:lnTo>
                    <a:lnTo>
                      <a:pt x="392" y="186"/>
                    </a:lnTo>
                    <a:lnTo>
                      <a:pt x="392" y="202"/>
                    </a:lnTo>
                    <a:lnTo>
                      <a:pt x="405" y="216"/>
                    </a:lnTo>
                    <a:lnTo>
                      <a:pt x="405" y="232"/>
                    </a:lnTo>
                    <a:lnTo>
                      <a:pt x="405" y="245"/>
                    </a:lnTo>
                    <a:lnTo>
                      <a:pt x="417" y="261"/>
                    </a:lnTo>
                    <a:lnTo>
                      <a:pt x="417" y="275"/>
                    </a:lnTo>
                    <a:lnTo>
                      <a:pt x="417" y="291"/>
                    </a:lnTo>
                    <a:lnTo>
                      <a:pt x="429" y="306"/>
                    </a:lnTo>
                    <a:lnTo>
                      <a:pt x="429" y="320"/>
                    </a:lnTo>
                    <a:lnTo>
                      <a:pt x="429" y="336"/>
                    </a:lnTo>
                    <a:lnTo>
                      <a:pt x="442" y="350"/>
                    </a:lnTo>
                    <a:lnTo>
                      <a:pt x="442" y="364"/>
                    </a:lnTo>
                    <a:lnTo>
                      <a:pt x="442" y="378"/>
                    </a:lnTo>
                    <a:lnTo>
                      <a:pt x="454" y="391"/>
                    </a:lnTo>
                    <a:lnTo>
                      <a:pt x="454" y="406"/>
                    </a:lnTo>
                    <a:lnTo>
                      <a:pt x="454" y="418"/>
                    </a:lnTo>
                    <a:lnTo>
                      <a:pt x="466" y="430"/>
                    </a:lnTo>
                    <a:lnTo>
                      <a:pt x="466" y="442"/>
                    </a:lnTo>
                    <a:lnTo>
                      <a:pt x="466" y="455"/>
                    </a:lnTo>
                    <a:lnTo>
                      <a:pt x="478" y="465"/>
                    </a:lnTo>
                    <a:lnTo>
                      <a:pt x="478" y="475"/>
                    </a:lnTo>
                    <a:lnTo>
                      <a:pt x="478" y="486"/>
                    </a:lnTo>
                    <a:lnTo>
                      <a:pt x="491" y="495"/>
                    </a:lnTo>
                    <a:lnTo>
                      <a:pt x="491" y="503"/>
                    </a:lnTo>
                    <a:lnTo>
                      <a:pt x="491" y="510"/>
                    </a:lnTo>
                    <a:lnTo>
                      <a:pt x="503" y="517"/>
                    </a:lnTo>
                    <a:lnTo>
                      <a:pt x="503" y="524"/>
                    </a:lnTo>
                    <a:lnTo>
                      <a:pt x="503" y="530"/>
                    </a:lnTo>
                    <a:lnTo>
                      <a:pt x="515" y="534"/>
                    </a:lnTo>
                    <a:lnTo>
                      <a:pt x="515" y="538"/>
                    </a:lnTo>
                    <a:lnTo>
                      <a:pt x="515" y="541"/>
                    </a:lnTo>
                    <a:lnTo>
                      <a:pt x="515" y="543"/>
                    </a:lnTo>
                    <a:lnTo>
                      <a:pt x="527" y="545"/>
                    </a:lnTo>
                    <a:lnTo>
                      <a:pt x="540" y="543"/>
                    </a:lnTo>
                    <a:lnTo>
                      <a:pt x="540" y="541"/>
                    </a:lnTo>
                    <a:lnTo>
                      <a:pt x="540" y="540"/>
                    </a:lnTo>
                    <a:lnTo>
                      <a:pt x="552" y="537"/>
                    </a:lnTo>
                    <a:lnTo>
                      <a:pt x="552" y="531"/>
                    </a:lnTo>
                    <a:lnTo>
                      <a:pt x="552" y="526"/>
                    </a:lnTo>
                    <a:lnTo>
                      <a:pt x="564" y="521"/>
                    </a:lnTo>
                    <a:lnTo>
                      <a:pt x="564" y="514"/>
                    </a:lnTo>
                    <a:lnTo>
                      <a:pt x="564" y="507"/>
                    </a:lnTo>
                    <a:lnTo>
                      <a:pt x="576" y="498"/>
                    </a:lnTo>
                    <a:lnTo>
                      <a:pt x="576" y="489"/>
                    </a:lnTo>
                    <a:lnTo>
                      <a:pt x="576" y="481"/>
                    </a:lnTo>
                    <a:lnTo>
                      <a:pt x="589" y="470"/>
                    </a:lnTo>
                    <a:lnTo>
                      <a:pt x="589" y="459"/>
                    </a:lnTo>
                    <a:lnTo>
                      <a:pt x="589" y="447"/>
                    </a:lnTo>
                    <a:lnTo>
                      <a:pt x="601" y="435"/>
                    </a:lnTo>
                    <a:lnTo>
                      <a:pt x="601" y="423"/>
                    </a:lnTo>
                    <a:lnTo>
                      <a:pt x="601" y="411"/>
                    </a:lnTo>
                    <a:lnTo>
                      <a:pt x="613" y="399"/>
                    </a:lnTo>
                    <a:lnTo>
                      <a:pt x="613" y="385"/>
                    </a:lnTo>
                    <a:lnTo>
                      <a:pt x="613" y="371"/>
                    </a:lnTo>
                    <a:lnTo>
                      <a:pt x="625" y="357"/>
                    </a:lnTo>
                    <a:lnTo>
                      <a:pt x="625" y="341"/>
                    </a:lnTo>
                    <a:lnTo>
                      <a:pt x="625" y="327"/>
                    </a:lnTo>
                    <a:lnTo>
                      <a:pt x="638" y="312"/>
                    </a:lnTo>
                    <a:lnTo>
                      <a:pt x="638" y="297"/>
                    </a:lnTo>
                    <a:lnTo>
                      <a:pt x="638" y="282"/>
                    </a:lnTo>
                    <a:lnTo>
                      <a:pt x="650" y="268"/>
                    </a:lnTo>
                    <a:lnTo>
                      <a:pt x="650" y="252"/>
                    </a:lnTo>
                    <a:lnTo>
                      <a:pt x="650" y="237"/>
                    </a:lnTo>
                    <a:lnTo>
                      <a:pt x="662" y="223"/>
                    </a:lnTo>
                    <a:lnTo>
                      <a:pt x="662" y="207"/>
                    </a:lnTo>
                    <a:lnTo>
                      <a:pt x="662" y="193"/>
                    </a:lnTo>
                    <a:lnTo>
                      <a:pt x="675" y="180"/>
                    </a:lnTo>
                    <a:lnTo>
                      <a:pt x="675" y="165"/>
                    </a:lnTo>
                    <a:lnTo>
                      <a:pt x="675" y="151"/>
                    </a:lnTo>
                    <a:lnTo>
                      <a:pt x="687" y="138"/>
                    </a:lnTo>
                    <a:lnTo>
                      <a:pt x="687" y="125"/>
                    </a:lnTo>
                    <a:lnTo>
                      <a:pt x="687" y="113"/>
                    </a:lnTo>
                    <a:lnTo>
                      <a:pt x="699" y="101"/>
                    </a:lnTo>
                    <a:lnTo>
                      <a:pt x="699" y="89"/>
                    </a:lnTo>
                    <a:lnTo>
                      <a:pt x="699" y="78"/>
                    </a:lnTo>
                    <a:lnTo>
                      <a:pt x="711" y="68"/>
                    </a:lnTo>
                    <a:lnTo>
                      <a:pt x="711" y="59"/>
                    </a:lnTo>
                    <a:lnTo>
                      <a:pt x="711" y="50"/>
                    </a:lnTo>
                    <a:lnTo>
                      <a:pt x="724" y="41"/>
                    </a:lnTo>
                    <a:lnTo>
                      <a:pt x="724" y="33"/>
                    </a:lnTo>
                    <a:lnTo>
                      <a:pt x="724" y="26"/>
                    </a:lnTo>
                    <a:lnTo>
                      <a:pt x="736" y="21"/>
                    </a:lnTo>
                    <a:lnTo>
                      <a:pt x="736" y="15"/>
                    </a:lnTo>
                    <a:lnTo>
                      <a:pt x="736" y="10"/>
                    </a:lnTo>
                    <a:lnTo>
                      <a:pt x="748" y="7"/>
                    </a:lnTo>
                    <a:lnTo>
                      <a:pt x="748" y="3"/>
                    </a:lnTo>
                    <a:lnTo>
                      <a:pt x="748" y="2"/>
                    </a:lnTo>
                    <a:lnTo>
                      <a:pt x="760" y="0"/>
                    </a:lnTo>
                    <a:lnTo>
                      <a:pt x="773" y="2"/>
                    </a:lnTo>
                    <a:lnTo>
                      <a:pt x="773" y="3"/>
                    </a:lnTo>
                    <a:lnTo>
                      <a:pt x="773" y="7"/>
                    </a:lnTo>
                    <a:lnTo>
                      <a:pt x="785" y="10"/>
                    </a:lnTo>
                    <a:lnTo>
                      <a:pt x="785" y="14"/>
                    </a:lnTo>
                    <a:lnTo>
                      <a:pt x="785" y="19"/>
                    </a:lnTo>
                    <a:lnTo>
                      <a:pt x="797" y="26"/>
                    </a:lnTo>
                    <a:lnTo>
                      <a:pt x="797" y="31"/>
                    </a:lnTo>
                    <a:lnTo>
                      <a:pt x="797" y="40"/>
                    </a:lnTo>
                    <a:lnTo>
                      <a:pt x="809" y="47"/>
                    </a:lnTo>
                    <a:lnTo>
                      <a:pt x="809" y="57"/>
                    </a:lnTo>
                    <a:lnTo>
                      <a:pt x="809" y="66"/>
                    </a:lnTo>
                    <a:lnTo>
                      <a:pt x="822" y="76"/>
                    </a:lnTo>
                    <a:lnTo>
                      <a:pt x="822" y="87"/>
                    </a:lnTo>
                    <a:lnTo>
                      <a:pt x="822" y="97"/>
                    </a:lnTo>
                    <a:lnTo>
                      <a:pt x="834" y="109"/>
                    </a:lnTo>
                    <a:lnTo>
                      <a:pt x="834" y="122"/>
                    </a:lnTo>
                    <a:lnTo>
                      <a:pt x="834" y="136"/>
                    </a:lnTo>
                    <a:lnTo>
                      <a:pt x="846" y="148"/>
                    </a:lnTo>
                    <a:lnTo>
                      <a:pt x="846" y="162"/>
                    </a:lnTo>
                    <a:lnTo>
                      <a:pt x="846" y="176"/>
                    </a:lnTo>
                    <a:lnTo>
                      <a:pt x="859" y="190"/>
                    </a:lnTo>
                    <a:lnTo>
                      <a:pt x="859" y="206"/>
                    </a:lnTo>
                    <a:lnTo>
                      <a:pt x="859" y="219"/>
                    </a:lnTo>
                    <a:lnTo>
                      <a:pt x="871" y="233"/>
                    </a:lnTo>
                    <a:lnTo>
                      <a:pt x="871" y="249"/>
                    </a:lnTo>
                    <a:lnTo>
                      <a:pt x="871" y="265"/>
                    </a:lnTo>
                    <a:lnTo>
                      <a:pt x="883" y="278"/>
                    </a:lnTo>
                    <a:lnTo>
                      <a:pt x="883" y="294"/>
                    </a:lnTo>
                    <a:lnTo>
                      <a:pt x="883" y="310"/>
                    </a:lnTo>
                    <a:lnTo>
                      <a:pt x="895" y="324"/>
                    </a:lnTo>
                    <a:lnTo>
                      <a:pt x="895" y="339"/>
                    </a:lnTo>
                    <a:lnTo>
                      <a:pt x="895" y="353"/>
                    </a:lnTo>
                    <a:lnTo>
                      <a:pt x="908" y="368"/>
                    </a:lnTo>
                    <a:lnTo>
                      <a:pt x="908" y="381"/>
                    </a:lnTo>
                    <a:lnTo>
                      <a:pt x="908" y="395"/>
                    </a:lnTo>
                    <a:lnTo>
                      <a:pt x="920" y="407"/>
                    </a:lnTo>
                    <a:lnTo>
                      <a:pt x="920" y="421"/>
                    </a:lnTo>
                    <a:lnTo>
                      <a:pt x="920" y="433"/>
                    </a:lnTo>
                    <a:lnTo>
                      <a:pt x="920" y="446"/>
                    </a:lnTo>
                    <a:lnTo>
                      <a:pt x="932" y="456"/>
                    </a:lnTo>
                    <a:lnTo>
                      <a:pt x="932" y="469"/>
                    </a:lnTo>
                    <a:lnTo>
                      <a:pt x="932" y="477"/>
                    </a:lnTo>
                    <a:lnTo>
                      <a:pt x="944" y="488"/>
                    </a:lnTo>
                    <a:lnTo>
                      <a:pt x="944" y="496"/>
                    </a:lnTo>
                    <a:lnTo>
                      <a:pt x="944" y="505"/>
                    </a:lnTo>
                    <a:lnTo>
                      <a:pt x="957" y="512"/>
                    </a:lnTo>
                    <a:lnTo>
                      <a:pt x="957" y="519"/>
                    </a:lnTo>
                    <a:lnTo>
                      <a:pt x="957" y="524"/>
                    </a:lnTo>
                    <a:lnTo>
                      <a:pt x="969" y="530"/>
                    </a:lnTo>
                    <a:lnTo>
                      <a:pt x="969" y="534"/>
                    </a:lnTo>
                    <a:lnTo>
                      <a:pt x="969" y="538"/>
                    </a:lnTo>
                    <a:lnTo>
                      <a:pt x="981" y="541"/>
                    </a:lnTo>
                    <a:lnTo>
                      <a:pt x="981" y="543"/>
                    </a:lnTo>
                    <a:lnTo>
                      <a:pt x="993" y="545"/>
                    </a:lnTo>
                    <a:lnTo>
                      <a:pt x="993" y="543"/>
                    </a:lnTo>
                    <a:lnTo>
                      <a:pt x="1006" y="541"/>
                    </a:lnTo>
                    <a:lnTo>
                      <a:pt x="1006" y="538"/>
                    </a:lnTo>
                    <a:lnTo>
                      <a:pt x="1006" y="534"/>
                    </a:lnTo>
                    <a:lnTo>
                      <a:pt x="1018" y="530"/>
                    </a:lnTo>
                    <a:lnTo>
                      <a:pt x="1018" y="524"/>
                    </a:lnTo>
                    <a:lnTo>
                      <a:pt x="1018" y="519"/>
                    </a:lnTo>
                    <a:lnTo>
                      <a:pt x="1030" y="512"/>
                    </a:lnTo>
                    <a:lnTo>
                      <a:pt x="1030" y="505"/>
                    </a:lnTo>
                    <a:lnTo>
                      <a:pt x="1030" y="496"/>
                    </a:lnTo>
                    <a:lnTo>
                      <a:pt x="1042" y="488"/>
                    </a:lnTo>
                    <a:lnTo>
                      <a:pt x="1042" y="477"/>
                    </a:lnTo>
                    <a:lnTo>
                      <a:pt x="1042" y="469"/>
                    </a:lnTo>
                    <a:lnTo>
                      <a:pt x="1055" y="456"/>
                    </a:lnTo>
                    <a:lnTo>
                      <a:pt x="1055" y="446"/>
                    </a:lnTo>
                    <a:lnTo>
                      <a:pt x="1055" y="433"/>
                    </a:lnTo>
                    <a:lnTo>
                      <a:pt x="1067" y="421"/>
                    </a:lnTo>
                    <a:lnTo>
                      <a:pt x="1067" y="407"/>
                    </a:lnTo>
                  </a:path>
                </a:pathLst>
              </a:custGeom>
              <a:noFill/>
              <a:ln w="12700" cap="rnd" cmpd="sng" algn="ctr">
                <a:solidFill>
                  <a:schemeClr val="tx1"/>
                </a:solidFill>
                <a:prstDash val="solid"/>
                <a:round/>
                <a:headEnd type="none" w="med" len="med"/>
                <a:tailEnd type="none" w="med" len="med"/>
              </a:ln>
            </p:spPr>
            <p:txBody>
              <a:bodyPr/>
              <a:lstStyle/>
              <a:p>
                <a:endParaRPr lang="en-US"/>
              </a:p>
            </p:txBody>
          </p:sp>
          <p:sp>
            <p:nvSpPr>
              <p:cNvPr id="265" name="Freeform 106"/>
              <p:cNvSpPr>
                <a:spLocks/>
              </p:cNvSpPr>
              <p:nvPr/>
            </p:nvSpPr>
            <p:spPr bwMode="auto">
              <a:xfrm>
                <a:off x="1941330" y="3064938"/>
                <a:ext cx="297251" cy="560388"/>
              </a:xfrm>
              <a:custGeom>
                <a:avLst/>
                <a:gdLst>
                  <a:gd name="T0" fmla="*/ 12 w 959"/>
                  <a:gd name="T1" fmla="*/ 368 h 546"/>
                  <a:gd name="T2" fmla="*/ 25 w 959"/>
                  <a:gd name="T3" fmla="*/ 310 h 546"/>
                  <a:gd name="T4" fmla="*/ 49 w 959"/>
                  <a:gd name="T5" fmla="*/ 249 h 546"/>
                  <a:gd name="T6" fmla="*/ 61 w 959"/>
                  <a:gd name="T7" fmla="*/ 190 h 546"/>
                  <a:gd name="T8" fmla="*/ 74 w 959"/>
                  <a:gd name="T9" fmla="*/ 136 h 546"/>
                  <a:gd name="T10" fmla="*/ 98 w 959"/>
                  <a:gd name="T11" fmla="*/ 87 h 546"/>
                  <a:gd name="T12" fmla="*/ 111 w 959"/>
                  <a:gd name="T13" fmla="*/ 47 h 546"/>
                  <a:gd name="T14" fmla="*/ 123 w 959"/>
                  <a:gd name="T15" fmla="*/ 19 h 546"/>
                  <a:gd name="T16" fmla="*/ 147 w 959"/>
                  <a:gd name="T17" fmla="*/ 3 h 546"/>
                  <a:gd name="T18" fmla="*/ 172 w 959"/>
                  <a:gd name="T19" fmla="*/ 3 h 546"/>
                  <a:gd name="T20" fmla="*/ 184 w 959"/>
                  <a:gd name="T21" fmla="*/ 21 h 546"/>
                  <a:gd name="T22" fmla="*/ 197 w 959"/>
                  <a:gd name="T23" fmla="*/ 50 h 546"/>
                  <a:gd name="T24" fmla="*/ 221 w 959"/>
                  <a:gd name="T25" fmla="*/ 89 h 546"/>
                  <a:gd name="T26" fmla="*/ 233 w 959"/>
                  <a:gd name="T27" fmla="*/ 138 h 546"/>
                  <a:gd name="T28" fmla="*/ 246 w 959"/>
                  <a:gd name="T29" fmla="*/ 193 h 546"/>
                  <a:gd name="T30" fmla="*/ 258 w 959"/>
                  <a:gd name="T31" fmla="*/ 252 h 546"/>
                  <a:gd name="T32" fmla="*/ 282 w 959"/>
                  <a:gd name="T33" fmla="*/ 312 h 546"/>
                  <a:gd name="T34" fmla="*/ 295 w 959"/>
                  <a:gd name="T35" fmla="*/ 371 h 546"/>
                  <a:gd name="T36" fmla="*/ 307 w 959"/>
                  <a:gd name="T37" fmla="*/ 423 h 546"/>
                  <a:gd name="T38" fmla="*/ 332 w 959"/>
                  <a:gd name="T39" fmla="*/ 470 h 546"/>
                  <a:gd name="T40" fmla="*/ 344 w 959"/>
                  <a:gd name="T41" fmla="*/ 507 h 546"/>
                  <a:gd name="T42" fmla="*/ 356 w 959"/>
                  <a:gd name="T43" fmla="*/ 531 h 546"/>
                  <a:gd name="T44" fmla="*/ 381 w 959"/>
                  <a:gd name="T45" fmla="*/ 543 h 546"/>
                  <a:gd name="T46" fmla="*/ 405 w 959"/>
                  <a:gd name="T47" fmla="*/ 538 h 546"/>
                  <a:gd name="T48" fmla="*/ 418 w 959"/>
                  <a:gd name="T49" fmla="*/ 517 h 546"/>
                  <a:gd name="T50" fmla="*/ 430 w 959"/>
                  <a:gd name="T51" fmla="*/ 486 h 546"/>
                  <a:gd name="T52" fmla="*/ 454 w 959"/>
                  <a:gd name="T53" fmla="*/ 442 h 546"/>
                  <a:gd name="T54" fmla="*/ 467 w 959"/>
                  <a:gd name="T55" fmla="*/ 391 h 546"/>
                  <a:gd name="T56" fmla="*/ 479 w 959"/>
                  <a:gd name="T57" fmla="*/ 336 h 546"/>
                  <a:gd name="T58" fmla="*/ 504 w 959"/>
                  <a:gd name="T59" fmla="*/ 275 h 546"/>
                  <a:gd name="T60" fmla="*/ 516 w 959"/>
                  <a:gd name="T61" fmla="*/ 216 h 546"/>
                  <a:gd name="T62" fmla="*/ 528 w 959"/>
                  <a:gd name="T63" fmla="*/ 158 h 546"/>
                  <a:gd name="T64" fmla="*/ 553 w 959"/>
                  <a:gd name="T65" fmla="*/ 108 h 546"/>
                  <a:gd name="T66" fmla="*/ 565 w 959"/>
                  <a:gd name="T67" fmla="*/ 64 h 546"/>
                  <a:gd name="T68" fmla="*/ 577 w 959"/>
                  <a:gd name="T69" fmla="*/ 31 h 546"/>
                  <a:gd name="T70" fmla="*/ 602 w 959"/>
                  <a:gd name="T71" fmla="*/ 8 h 546"/>
                  <a:gd name="T72" fmla="*/ 626 w 959"/>
                  <a:gd name="T73" fmla="*/ 0 h 546"/>
                  <a:gd name="T74" fmla="*/ 639 w 959"/>
                  <a:gd name="T75" fmla="*/ 12 h 546"/>
                  <a:gd name="T76" fmla="*/ 651 w 959"/>
                  <a:gd name="T77" fmla="*/ 35 h 546"/>
                  <a:gd name="T78" fmla="*/ 663 w 959"/>
                  <a:gd name="T79" fmla="*/ 71 h 546"/>
                  <a:gd name="T80" fmla="*/ 688 w 959"/>
                  <a:gd name="T81" fmla="*/ 115 h 546"/>
                  <a:gd name="T82" fmla="*/ 700 w 959"/>
                  <a:gd name="T83" fmla="*/ 169 h 546"/>
                  <a:gd name="T84" fmla="*/ 712 w 959"/>
                  <a:gd name="T85" fmla="*/ 226 h 546"/>
                  <a:gd name="T86" fmla="*/ 737 w 959"/>
                  <a:gd name="T87" fmla="*/ 286 h 546"/>
                  <a:gd name="T88" fmla="*/ 749 w 959"/>
                  <a:gd name="T89" fmla="*/ 345 h 546"/>
                  <a:gd name="T90" fmla="*/ 761 w 959"/>
                  <a:gd name="T91" fmla="*/ 401 h 546"/>
                  <a:gd name="T92" fmla="*/ 786 w 959"/>
                  <a:gd name="T93" fmla="*/ 451 h 546"/>
                  <a:gd name="T94" fmla="*/ 798 w 959"/>
                  <a:gd name="T95" fmla="*/ 491 h 546"/>
                  <a:gd name="T96" fmla="*/ 811 w 959"/>
                  <a:gd name="T97" fmla="*/ 522 h 546"/>
                  <a:gd name="T98" fmla="*/ 835 w 959"/>
                  <a:gd name="T99" fmla="*/ 540 h 546"/>
                  <a:gd name="T100" fmla="*/ 860 w 959"/>
                  <a:gd name="T101" fmla="*/ 543 h 546"/>
                  <a:gd name="T102" fmla="*/ 872 w 959"/>
                  <a:gd name="T103" fmla="*/ 527 h 546"/>
                  <a:gd name="T104" fmla="*/ 884 w 959"/>
                  <a:gd name="T105" fmla="*/ 501 h 546"/>
                  <a:gd name="T106" fmla="*/ 909 w 959"/>
                  <a:gd name="T107" fmla="*/ 463 h 546"/>
                  <a:gd name="T108" fmla="*/ 921 w 959"/>
                  <a:gd name="T109" fmla="*/ 416 h 546"/>
                  <a:gd name="T110" fmla="*/ 933 w 959"/>
                  <a:gd name="T111" fmla="*/ 360 h 546"/>
                  <a:gd name="T112" fmla="*/ 958 w 959"/>
                  <a:gd name="T113" fmla="*/ 303 h 5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59"/>
                  <a:gd name="T172" fmla="*/ 0 h 546"/>
                  <a:gd name="T173" fmla="*/ 959 w 959"/>
                  <a:gd name="T174" fmla="*/ 546 h 54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59" h="546">
                    <a:moveTo>
                      <a:pt x="0" y="407"/>
                    </a:moveTo>
                    <a:lnTo>
                      <a:pt x="0" y="395"/>
                    </a:lnTo>
                    <a:lnTo>
                      <a:pt x="12" y="381"/>
                    </a:lnTo>
                    <a:lnTo>
                      <a:pt x="12" y="368"/>
                    </a:lnTo>
                    <a:lnTo>
                      <a:pt x="12" y="353"/>
                    </a:lnTo>
                    <a:lnTo>
                      <a:pt x="25" y="339"/>
                    </a:lnTo>
                    <a:lnTo>
                      <a:pt x="25" y="324"/>
                    </a:lnTo>
                    <a:lnTo>
                      <a:pt x="25" y="310"/>
                    </a:lnTo>
                    <a:lnTo>
                      <a:pt x="37" y="294"/>
                    </a:lnTo>
                    <a:lnTo>
                      <a:pt x="37" y="278"/>
                    </a:lnTo>
                    <a:lnTo>
                      <a:pt x="37" y="265"/>
                    </a:lnTo>
                    <a:lnTo>
                      <a:pt x="49" y="249"/>
                    </a:lnTo>
                    <a:lnTo>
                      <a:pt x="49" y="233"/>
                    </a:lnTo>
                    <a:lnTo>
                      <a:pt x="49" y="219"/>
                    </a:lnTo>
                    <a:lnTo>
                      <a:pt x="61" y="206"/>
                    </a:lnTo>
                    <a:lnTo>
                      <a:pt x="61" y="190"/>
                    </a:lnTo>
                    <a:lnTo>
                      <a:pt x="61" y="176"/>
                    </a:lnTo>
                    <a:lnTo>
                      <a:pt x="74" y="162"/>
                    </a:lnTo>
                    <a:lnTo>
                      <a:pt x="74" y="148"/>
                    </a:lnTo>
                    <a:lnTo>
                      <a:pt x="74" y="136"/>
                    </a:lnTo>
                    <a:lnTo>
                      <a:pt x="86" y="122"/>
                    </a:lnTo>
                    <a:lnTo>
                      <a:pt x="86" y="109"/>
                    </a:lnTo>
                    <a:lnTo>
                      <a:pt x="86" y="97"/>
                    </a:lnTo>
                    <a:lnTo>
                      <a:pt x="98" y="87"/>
                    </a:lnTo>
                    <a:lnTo>
                      <a:pt x="98" y="76"/>
                    </a:lnTo>
                    <a:lnTo>
                      <a:pt x="98" y="66"/>
                    </a:lnTo>
                    <a:lnTo>
                      <a:pt x="111" y="57"/>
                    </a:lnTo>
                    <a:lnTo>
                      <a:pt x="111" y="47"/>
                    </a:lnTo>
                    <a:lnTo>
                      <a:pt x="111" y="40"/>
                    </a:lnTo>
                    <a:lnTo>
                      <a:pt x="123" y="31"/>
                    </a:lnTo>
                    <a:lnTo>
                      <a:pt x="123" y="26"/>
                    </a:lnTo>
                    <a:lnTo>
                      <a:pt x="123" y="19"/>
                    </a:lnTo>
                    <a:lnTo>
                      <a:pt x="135" y="14"/>
                    </a:lnTo>
                    <a:lnTo>
                      <a:pt x="135" y="10"/>
                    </a:lnTo>
                    <a:lnTo>
                      <a:pt x="135" y="7"/>
                    </a:lnTo>
                    <a:lnTo>
                      <a:pt x="147" y="3"/>
                    </a:lnTo>
                    <a:lnTo>
                      <a:pt x="147" y="2"/>
                    </a:lnTo>
                    <a:lnTo>
                      <a:pt x="160" y="0"/>
                    </a:lnTo>
                    <a:lnTo>
                      <a:pt x="160" y="2"/>
                    </a:lnTo>
                    <a:lnTo>
                      <a:pt x="172" y="3"/>
                    </a:lnTo>
                    <a:lnTo>
                      <a:pt x="172" y="7"/>
                    </a:lnTo>
                    <a:lnTo>
                      <a:pt x="172" y="10"/>
                    </a:lnTo>
                    <a:lnTo>
                      <a:pt x="184" y="15"/>
                    </a:lnTo>
                    <a:lnTo>
                      <a:pt x="184" y="21"/>
                    </a:lnTo>
                    <a:lnTo>
                      <a:pt x="184" y="26"/>
                    </a:lnTo>
                    <a:lnTo>
                      <a:pt x="197" y="33"/>
                    </a:lnTo>
                    <a:lnTo>
                      <a:pt x="197" y="41"/>
                    </a:lnTo>
                    <a:lnTo>
                      <a:pt x="197" y="50"/>
                    </a:lnTo>
                    <a:lnTo>
                      <a:pt x="209" y="59"/>
                    </a:lnTo>
                    <a:lnTo>
                      <a:pt x="209" y="68"/>
                    </a:lnTo>
                    <a:lnTo>
                      <a:pt x="209" y="78"/>
                    </a:lnTo>
                    <a:lnTo>
                      <a:pt x="221" y="89"/>
                    </a:lnTo>
                    <a:lnTo>
                      <a:pt x="221" y="101"/>
                    </a:lnTo>
                    <a:lnTo>
                      <a:pt x="221" y="113"/>
                    </a:lnTo>
                    <a:lnTo>
                      <a:pt x="233" y="125"/>
                    </a:lnTo>
                    <a:lnTo>
                      <a:pt x="233" y="138"/>
                    </a:lnTo>
                    <a:lnTo>
                      <a:pt x="233" y="151"/>
                    </a:lnTo>
                    <a:lnTo>
                      <a:pt x="246" y="165"/>
                    </a:lnTo>
                    <a:lnTo>
                      <a:pt x="246" y="180"/>
                    </a:lnTo>
                    <a:lnTo>
                      <a:pt x="246" y="193"/>
                    </a:lnTo>
                    <a:lnTo>
                      <a:pt x="258" y="207"/>
                    </a:lnTo>
                    <a:lnTo>
                      <a:pt x="258" y="223"/>
                    </a:lnTo>
                    <a:lnTo>
                      <a:pt x="258" y="237"/>
                    </a:lnTo>
                    <a:lnTo>
                      <a:pt x="258" y="252"/>
                    </a:lnTo>
                    <a:lnTo>
                      <a:pt x="270" y="268"/>
                    </a:lnTo>
                    <a:lnTo>
                      <a:pt x="270" y="282"/>
                    </a:lnTo>
                    <a:lnTo>
                      <a:pt x="270" y="297"/>
                    </a:lnTo>
                    <a:lnTo>
                      <a:pt x="282" y="312"/>
                    </a:lnTo>
                    <a:lnTo>
                      <a:pt x="282" y="327"/>
                    </a:lnTo>
                    <a:lnTo>
                      <a:pt x="282" y="341"/>
                    </a:lnTo>
                    <a:lnTo>
                      <a:pt x="295" y="357"/>
                    </a:lnTo>
                    <a:lnTo>
                      <a:pt x="295" y="371"/>
                    </a:lnTo>
                    <a:lnTo>
                      <a:pt x="295" y="385"/>
                    </a:lnTo>
                    <a:lnTo>
                      <a:pt x="307" y="399"/>
                    </a:lnTo>
                    <a:lnTo>
                      <a:pt x="307" y="411"/>
                    </a:lnTo>
                    <a:lnTo>
                      <a:pt x="307" y="423"/>
                    </a:lnTo>
                    <a:lnTo>
                      <a:pt x="319" y="435"/>
                    </a:lnTo>
                    <a:lnTo>
                      <a:pt x="319" y="447"/>
                    </a:lnTo>
                    <a:lnTo>
                      <a:pt x="319" y="459"/>
                    </a:lnTo>
                    <a:lnTo>
                      <a:pt x="332" y="470"/>
                    </a:lnTo>
                    <a:lnTo>
                      <a:pt x="332" y="481"/>
                    </a:lnTo>
                    <a:lnTo>
                      <a:pt x="332" y="489"/>
                    </a:lnTo>
                    <a:lnTo>
                      <a:pt x="344" y="498"/>
                    </a:lnTo>
                    <a:lnTo>
                      <a:pt x="344" y="507"/>
                    </a:lnTo>
                    <a:lnTo>
                      <a:pt x="344" y="514"/>
                    </a:lnTo>
                    <a:lnTo>
                      <a:pt x="356" y="521"/>
                    </a:lnTo>
                    <a:lnTo>
                      <a:pt x="356" y="526"/>
                    </a:lnTo>
                    <a:lnTo>
                      <a:pt x="356" y="531"/>
                    </a:lnTo>
                    <a:lnTo>
                      <a:pt x="368" y="537"/>
                    </a:lnTo>
                    <a:lnTo>
                      <a:pt x="368" y="540"/>
                    </a:lnTo>
                    <a:lnTo>
                      <a:pt x="368" y="541"/>
                    </a:lnTo>
                    <a:lnTo>
                      <a:pt x="381" y="543"/>
                    </a:lnTo>
                    <a:lnTo>
                      <a:pt x="393" y="545"/>
                    </a:lnTo>
                    <a:lnTo>
                      <a:pt x="393" y="543"/>
                    </a:lnTo>
                    <a:lnTo>
                      <a:pt x="393" y="541"/>
                    </a:lnTo>
                    <a:lnTo>
                      <a:pt x="405" y="538"/>
                    </a:lnTo>
                    <a:lnTo>
                      <a:pt x="405" y="534"/>
                    </a:lnTo>
                    <a:lnTo>
                      <a:pt x="405" y="530"/>
                    </a:lnTo>
                    <a:lnTo>
                      <a:pt x="418" y="524"/>
                    </a:lnTo>
                    <a:lnTo>
                      <a:pt x="418" y="517"/>
                    </a:lnTo>
                    <a:lnTo>
                      <a:pt x="418" y="510"/>
                    </a:lnTo>
                    <a:lnTo>
                      <a:pt x="430" y="503"/>
                    </a:lnTo>
                    <a:lnTo>
                      <a:pt x="430" y="495"/>
                    </a:lnTo>
                    <a:lnTo>
                      <a:pt x="430" y="486"/>
                    </a:lnTo>
                    <a:lnTo>
                      <a:pt x="442" y="475"/>
                    </a:lnTo>
                    <a:lnTo>
                      <a:pt x="442" y="465"/>
                    </a:lnTo>
                    <a:lnTo>
                      <a:pt x="442" y="455"/>
                    </a:lnTo>
                    <a:lnTo>
                      <a:pt x="454" y="442"/>
                    </a:lnTo>
                    <a:lnTo>
                      <a:pt x="454" y="430"/>
                    </a:lnTo>
                    <a:lnTo>
                      <a:pt x="454" y="418"/>
                    </a:lnTo>
                    <a:lnTo>
                      <a:pt x="467" y="406"/>
                    </a:lnTo>
                    <a:lnTo>
                      <a:pt x="467" y="391"/>
                    </a:lnTo>
                    <a:lnTo>
                      <a:pt x="467" y="378"/>
                    </a:lnTo>
                    <a:lnTo>
                      <a:pt x="479" y="364"/>
                    </a:lnTo>
                    <a:lnTo>
                      <a:pt x="479" y="350"/>
                    </a:lnTo>
                    <a:lnTo>
                      <a:pt x="479" y="336"/>
                    </a:lnTo>
                    <a:lnTo>
                      <a:pt x="491" y="320"/>
                    </a:lnTo>
                    <a:lnTo>
                      <a:pt x="491" y="306"/>
                    </a:lnTo>
                    <a:lnTo>
                      <a:pt x="491" y="291"/>
                    </a:lnTo>
                    <a:lnTo>
                      <a:pt x="504" y="275"/>
                    </a:lnTo>
                    <a:lnTo>
                      <a:pt x="504" y="261"/>
                    </a:lnTo>
                    <a:lnTo>
                      <a:pt x="504" y="245"/>
                    </a:lnTo>
                    <a:lnTo>
                      <a:pt x="516" y="232"/>
                    </a:lnTo>
                    <a:lnTo>
                      <a:pt x="516" y="216"/>
                    </a:lnTo>
                    <a:lnTo>
                      <a:pt x="516" y="202"/>
                    </a:lnTo>
                    <a:lnTo>
                      <a:pt x="528" y="186"/>
                    </a:lnTo>
                    <a:lnTo>
                      <a:pt x="528" y="172"/>
                    </a:lnTo>
                    <a:lnTo>
                      <a:pt x="528" y="158"/>
                    </a:lnTo>
                    <a:lnTo>
                      <a:pt x="540" y="146"/>
                    </a:lnTo>
                    <a:lnTo>
                      <a:pt x="540" y="132"/>
                    </a:lnTo>
                    <a:lnTo>
                      <a:pt x="540" y="120"/>
                    </a:lnTo>
                    <a:lnTo>
                      <a:pt x="553" y="108"/>
                    </a:lnTo>
                    <a:lnTo>
                      <a:pt x="553" y="96"/>
                    </a:lnTo>
                    <a:lnTo>
                      <a:pt x="553" y="85"/>
                    </a:lnTo>
                    <a:lnTo>
                      <a:pt x="565" y="73"/>
                    </a:lnTo>
                    <a:lnTo>
                      <a:pt x="565" y="64"/>
                    </a:lnTo>
                    <a:lnTo>
                      <a:pt x="565" y="54"/>
                    </a:lnTo>
                    <a:lnTo>
                      <a:pt x="577" y="45"/>
                    </a:lnTo>
                    <a:lnTo>
                      <a:pt x="577" y="38"/>
                    </a:lnTo>
                    <a:lnTo>
                      <a:pt x="577" y="31"/>
                    </a:lnTo>
                    <a:lnTo>
                      <a:pt x="590" y="24"/>
                    </a:lnTo>
                    <a:lnTo>
                      <a:pt x="590" y="18"/>
                    </a:lnTo>
                    <a:lnTo>
                      <a:pt x="590" y="14"/>
                    </a:lnTo>
                    <a:lnTo>
                      <a:pt x="602" y="8"/>
                    </a:lnTo>
                    <a:lnTo>
                      <a:pt x="602" y="5"/>
                    </a:lnTo>
                    <a:lnTo>
                      <a:pt x="602" y="3"/>
                    </a:lnTo>
                    <a:lnTo>
                      <a:pt x="614" y="2"/>
                    </a:lnTo>
                    <a:lnTo>
                      <a:pt x="626" y="0"/>
                    </a:lnTo>
                    <a:lnTo>
                      <a:pt x="626" y="2"/>
                    </a:lnTo>
                    <a:lnTo>
                      <a:pt x="626" y="5"/>
                    </a:lnTo>
                    <a:lnTo>
                      <a:pt x="639" y="7"/>
                    </a:lnTo>
                    <a:lnTo>
                      <a:pt x="639" y="12"/>
                    </a:lnTo>
                    <a:lnTo>
                      <a:pt x="639" y="15"/>
                    </a:lnTo>
                    <a:lnTo>
                      <a:pt x="651" y="22"/>
                    </a:lnTo>
                    <a:lnTo>
                      <a:pt x="651" y="28"/>
                    </a:lnTo>
                    <a:lnTo>
                      <a:pt x="651" y="35"/>
                    </a:lnTo>
                    <a:lnTo>
                      <a:pt x="663" y="44"/>
                    </a:lnTo>
                    <a:lnTo>
                      <a:pt x="663" y="52"/>
                    </a:lnTo>
                    <a:lnTo>
                      <a:pt x="663" y="61"/>
                    </a:lnTo>
                    <a:lnTo>
                      <a:pt x="663" y="71"/>
                    </a:lnTo>
                    <a:lnTo>
                      <a:pt x="676" y="82"/>
                    </a:lnTo>
                    <a:lnTo>
                      <a:pt x="676" y="92"/>
                    </a:lnTo>
                    <a:lnTo>
                      <a:pt x="676" y="103"/>
                    </a:lnTo>
                    <a:lnTo>
                      <a:pt x="688" y="115"/>
                    </a:lnTo>
                    <a:lnTo>
                      <a:pt x="688" y="129"/>
                    </a:lnTo>
                    <a:lnTo>
                      <a:pt x="688" y="141"/>
                    </a:lnTo>
                    <a:lnTo>
                      <a:pt x="700" y="155"/>
                    </a:lnTo>
                    <a:lnTo>
                      <a:pt x="700" y="169"/>
                    </a:lnTo>
                    <a:lnTo>
                      <a:pt x="700" y="183"/>
                    </a:lnTo>
                    <a:lnTo>
                      <a:pt x="712" y="197"/>
                    </a:lnTo>
                    <a:lnTo>
                      <a:pt x="712" y="211"/>
                    </a:lnTo>
                    <a:lnTo>
                      <a:pt x="712" y="226"/>
                    </a:lnTo>
                    <a:lnTo>
                      <a:pt x="725" y="240"/>
                    </a:lnTo>
                    <a:lnTo>
                      <a:pt x="725" y="256"/>
                    </a:lnTo>
                    <a:lnTo>
                      <a:pt x="725" y="271"/>
                    </a:lnTo>
                    <a:lnTo>
                      <a:pt x="737" y="286"/>
                    </a:lnTo>
                    <a:lnTo>
                      <a:pt x="737" y="301"/>
                    </a:lnTo>
                    <a:lnTo>
                      <a:pt x="737" y="315"/>
                    </a:lnTo>
                    <a:lnTo>
                      <a:pt x="749" y="331"/>
                    </a:lnTo>
                    <a:lnTo>
                      <a:pt x="749" y="345"/>
                    </a:lnTo>
                    <a:lnTo>
                      <a:pt x="749" y="360"/>
                    </a:lnTo>
                    <a:lnTo>
                      <a:pt x="761" y="374"/>
                    </a:lnTo>
                    <a:lnTo>
                      <a:pt x="761" y="388"/>
                    </a:lnTo>
                    <a:lnTo>
                      <a:pt x="761" y="401"/>
                    </a:lnTo>
                    <a:lnTo>
                      <a:pt x="774" y="414"/>
                    </a:lnTo>
                    <a:lnTo>
                      <a:pt x="774" y="427"/>
                    </a:lnTo>
                    <a:lnTo>
                      <a:pt x="774" y="439"/>
                    </a:lnTo>
                    <a:lnTo>
                      <a:pt x="786" y="451"/>
                    </a:lnTo>
                    <a:lnTo>
                      <a:pt x="786" y="462"/>
                    </a:lnTo>
                    <a:lnTo>
                      <a:pt x="786" y="472"/>
                    </a:lnTo>
                    <a:lnTo>
                      <a:pt x="798" y="482"/>
                    </a:lnTo>
                    <a:lnTo>
                      <a:pt x="798" y="491"/>
                    </a:lnTo>
                    <a:lnTo>
                      <a:pt x="798" y="500"/>
                    </a:lnTo>
                    <a:lnTo>
                      <a:pt x="811" y="508"/>
                    </a:lnTo>
                    <a:lnTo>
                      <a:pt x="811" y="515"/>
                    </a:lnTo>
                    <a:lnTo>
                      <a:pt x="811" y="522"/>
                    </a:lnTo>
                    <a:lnTo>
                      <a:pt x="823" y="527"/>
                    </a:lnTo>
                    <a:lnTo>
                      <a:pt x="823" y="533"/>
                    </a:lnTo>
                    <a:lnTo>
                      <a:pt x="823" y="537"/>
                    </a:lnTo>
                    <a:lnTo>
                      <a:pt x="835" y="540"/>
                    </a:lnTo>
                    <a:lnTo>
                      <a:pt x="835" y="541"/>
                    </a:lnTo>
                    <a:lnTo>
                      <a:pt x="835" y="543"/>
                    </a:lnTo>
                    <a:lnTo>
                      <a:pt x="847" y="545"/>
                    </a:lnTo>
                    <a:lnTo>
                      <a:pt x="860" y="543"/>
                    </a:lnTo>
                    <a:lnTo>
                      <a:pt x="860" y="540"/>
                    </a:lnTo>
                    <a:lnTo>
                      <a:pt x="860" y="537"/>
                    </a:lnTo>
                    <a:lnTo>
                      <a:pt x="872" y="533"/>
                    </a:lnTo>
                    <a:lnTo>
                      <a:pt x="872" y="527"/>
                    </a:lnTo>
                    <a:lnTo>
                      <a:pt x="872" y="522"/>
                    </a:lnTo>
                    <a:lnTo>
                      <a:pt x="884" y="515"/>
                    </a:lnTo>
                    <a:lnTo>
                      <a:pt x="884" y="508"/>
                    </a:lnTo>
                    <a:lnTo>
                      <a:pt x="884" y="501"/>
                    </a:lnTo>
                    <a:lnTo>
                      <a:pt x="897" y="493"/>
                    </a:lnTo>
                    <a:lnTo>
                      <a:pt x="897" y="482"/>
                    </a:lnTo>
                    <a:lnTo>
                      <a:pt x="897" y="474"/>
                    </a:lnTo>
                    <a:lnTo>
                      <a:pt x="909" y="463"/>
                    </a:lnTo>
                    <a:lnTo>
                      <a:pt x="909" y="451"/>
                    </a:lnTo>
                    <a:lnTo>
                      <a:pt x="909" y="440"/>
                    </a:lnTo>
                    <a:lnTo>
                      <a:pt x="921" y="428"/>
                    </a:lnTo>
                    <a:lnTo>
                      <a:pt x="921" y="416"/>
                    </a:lnTo>
                    <a:lnTo>
                      <a:pt x="921" y="402"/>
                    </a:lnTo>
                    <a:lnTo>
                      <a:pt x="933" y="388"/>
                    </a:lnTo>
                    <a:lnTo>
                      <a:pt x="933" y="376"/>
                    </a:lnTo>
                    <a:lnTo>
                      <a:pt x="933" y="360"/>
                    </a:lnTo>
                    <a:lnTo>
                      <a:pt x="946" y="346"/>
                    </a:lnTo>
                    <a:lnTo>
                      <a:pt x="946" y="333"/>
                    </a:lnTo>
                    <a:lnTo>
                      <a:pt x="946" y="317"/>
                    </a:lnTo>
                    <a:lnTo>
                      <a:pt x="958" y="303"/>
                    </a:lnTo>
                    <a:lnTo>
                      <a:pt x="958" y="287"/>
                    </a:lnTo>
                  </a:path>
                </a:pathLst>
              </a:custGeom>
              <a:noFill/>
              <a:ln w="12700" cap="rnd" cmpd="sng" algn="ctr">
                <a:solidFill>
                  <a:schemeClr val="tx1"/>
                </a:solidFill>
                <a:prstDash val="solid"/>
                <a:round/>
                <a:headEnd type="none" w="med" len="med"/>
                <a:tailEnd type="none" w="med" len="med"/>
              </a:ln>
            </p:spPr>
            <p:txBody>
              <a:bodyPr/>
              <a:lstStyle/>
              <a:p>
                <a:endParaRPr lang="en-US"/>
              </a:p>
            </p:txBody>
          </p:sp>
        </p:grpSp>
        <p:sp>
          <p:nvSpPr>
            <p:cNvPr id="140" name="Freeform 15"/>
            <p:cNvSpPr>
              <a:spLocks/>
            </p:cNvSpPr>
            <p:nvPr/>
          </p:nvSpPr>
          <p:spPr bwMode="auto">
            <a:xfrm>
              <a:off x="2470733" y="2925315"/>
              <a:ext cx="1708398" cy="552450"/>
            </a:xfrm>
            <a:custGeom>
              <a:avLst/>
              <a:gdLst>
                <a:gd name="T0" fmla="*/ 0 w 516"/>
                <a:gd name="T1" fmla="*/ 206 h 408"/>
                <a:gd name="T2" fmla="*/ 9 w 516"/>
                <a:gd name="T3" fmla="*/ 185 h 408"/>
                <a:gd name="T4" fmla="*/ 17 w 516"/>
                <a:gd name="T5" fmla="*/ 166 h 408"/>
                <a:gd name="T6" fmla="*/ 22 w 516"/>
                <a:gd name="T7" fmla="*/ 144 h 408"/>
                <a:gd name="T8" fmla="*/ 31 w 516"/>
                <a:gd name="T9" fmla="*/ 125 h 408"/>
                <a:gd name="T10" fmla="*/ 41 w 516"/>
                <a:gd name="T11" fmla="*/ 104 h 408"/>
                <a:gd name="T12" fmla="*/ 49 w 516"/>
                <a:gd name="T13" fmla="*/ 90 h 408"/>
                <a:gd name="T14" fmla="*/ 58 w 516"/>
                <a:gd name="T15" fmla="*/ 69 h 408"/>
                <a:gd name="T16" fmla="*/ 67 w 516"/>
                <a:gd name="T17" fmla="*/ 59 h 408"/>
                <a:gd name="T18" fmla="*/ 76 w 516"/>
                <a:gd name="T19" fmla="*/ 45 h 408"/>
                <a:gd name="T20" fmla="*/ 80 w 516"/>
                <a:gd name="T21" fmla="*/ 28 h 408"/>
                <a:gd name="T22" fmla="*/ 89 w 516"/>
                <a:gd name="T23" fmla="*/ 19 h 408"/>
                <a:gd name="T24" fmla="*/ 99 w 516"/>
                <a:gd name="T25" fmla="*/ 14 h 408"/>
                <a:gd name="T26" fmla="*/ 108 w 516"/>
                <a:gd name="T27" fmla="*/ 5 h 408"/>
                <a:gd name="T28" fmla="*/ 116 w 516"/>
                <a:gd name="T29" fmla="*/ 5 h 408"/>
                <a:gd name="T30" fmla="*/ 125 w 516"/>
                <a:gd name="T31" fmla="*/ 0 h 408"/>
                <a:gd name="T32" fmla="*/ 129 w 516"/>
                <a:gd name="T33" fmla="*/ 0 h 408"/>
                <a:gd name="T34" fmla="*/ 138 w 516"/>
                <a:gd name="T35" fmla="*/ 0 h 408"/>
                <a:gd name="T36" fmla="*/ 148 w 516"/>
                <a:gd name="T37" fmla="*/ 5 h 408"/>
                <a:gd name="T38" fmla="*/ 157 w 516"/>
                <a:gd name="T39" fmla="*/ 9 h 408"/>
                <a:gd name="T40" fmla="*/ 166 w 516"/>
                <a:gd name="T41" fmla="*/ 19 h 408"/>
                <a:gd name="T42" fmla="*/ 175 w 516"/>
                <a:gd name="T43" fmla="*/ 28 h 408"/>
                <a:gd name="T44" fmla="*/ 183 w 516"/>
                <a:gd name="T45" fmla="*/ 40 h 408"/>
                <a:gd name="T46" fmla="*/ 188 w 516"/>
                <a:gd name="T47" fmla="*/ 50 h 408"/>
                <a:gd name="T48" fmla="*/ 196 w 516"/>
                <a:gd name="T49" fmla="*/ 64 h 408"/>
                <a:gd name="T50" fmla="*/ 207 w 516"/>
                <a:gd name="T51" fmla="*/ 80 h 408"/>
                <a:gd name="T52" fmla="*/ 215 w 516"/>
                <a:gd name="T53" fmla="*/ 99 h 408"/>
                <a:gd name="T54" fmla="*/ 224 w 516"/>
                <a:gd name="T55" fmla="*/ 114 h 408"/>
                <a:gd name="T56" fmla="*/ 233 w 516"/>
                <a:gd name="T57" fmla="*/ 135 h 408"/>
                <a:gd name="T58" fmla="*/ 241 w 516"/>
                <a:gd name="T59" fmla="*/ 154 h 408"/>
                <a:gd name="T60" fmla="*/ 246 w 516"/>
                <a:gd name="T61" fmla="*/ 175 h 408"/>
                <a:gd name="T62" fmla="*/ 255 w 516"/>
                <a:gd name="T63" fmla="*/ 194 h 408"/>
                <a:gd name="T64" fmla="*/ 265 w 516"/>
                <a:gd name="T65" fmla="*/ 215 h 408"/>
                <a:gd name="T66" fmla="*/ 274 w 516"/>
                <a:gd name="T67" fmla="*/ 234 h 408"/>
                <a:gd name="T68" fmla="*/ 282 w 516"/>
                <a:gd name="T69" fmla="*/ 256 h 408"/>
                <a:gd name="T70" fmla="*/ 291 w 516"/>
                <a:gd name="T71" fmla="*/ 274 h 408"/>
                <a:gd name="T72" fmla="*/ 295 w 516"/>
                <a:gd name="T73" fmla="*/ 296 h 408"/>
                <a:gd name="T74" fmla="*/ 304 w 516"/>
                <a:gd name="T75" fmla="*/ 310 h 408"/>
                <a:gd name="T76" fmla="*/ 314 w 516"/>
                <a:gd name="T77" fmla="*/ 331 h 408"/>
                <a:gd name="T78" fmla="*/ 323 w 516"/>
                <a:gd name="T79" fmla="*/ 345 h 408"/>
                <a:gd name="T80" fmla="*/ 332 w 516"/>
                <a:gd name="T81" fmla="*/ 362 h 408"/>
                <a:gd name="T82" fmla="*/ 340 w 516"/>
                <a:gd name="T83" fmla="*/ 372 h 408"/>
                <a:gd name="T84" fmla="*/ 349 w 516"/>
                <a:gd name="T85" fmla="*/ 381 h 408"/>
                <a:gd name="T86" fmla="*/ 354 w 516"/>
                <a:gd name="T87" fmla="*/ 390 h 408"/>
                <a:gd name="T88" fmla="*/ 362 w 516"/>
                <a:gd name="T89" fmla="*/ 395 h 408"/>
                <a:gd name="T90" fmla="*/ 372 w 516"/>
                <a:gd name="T91" fmla="*/ 402 h 408"/>
                <a:gd name="T92" fmla="*/ 381 w 516"/>
                <a:gd name="T93" fmla="*/ 407 h 408"/>
                <a:gd name="T94" fmla="*/ 390 w 516"/>
                <a:gd name="T95" fmla="*/ 407 h 408"/>
                <a:gd name="T96" fmla="*/ 399 w 516"/>
                <a:gd name="T97" fmla="*/ 407 h 408"/>
                <a:gd name="T98" fmla="*/ 407 w 516"/>
                <a:gd name="T99" fmla="*/ 407 h 408"/>
                <a:gd name="T100" fmla="*/ 412 w 516"/>
                <a:gd name="T101" fmla="*/ 402 h 408"/>
                <a:gd name="T102" fmla="*/ 420 w 516"/>
                <a:gd name="T103" fmla="*/ 390 h 408"/>
                <a:gd name="T104" fmla="*/ 431 w 516"/>
                <a:gd name="T105" fmla="*/ 386 h 408"/>
                <a:gd name="T106" fmla="*/ 439 w 516"/>
                <a:gd name="T107" fmla="*/ 376 h 408"/>
                <a:gd name="T108" fmla="*/ 448 w 516"/>
                <a:gd name="T109" fmla="*/ 362 h 408"/>
                <a:gd name="T110" fmla="*/ 457 w 516"/>
                <a:gd name="T111" fmla="*/ 345 h 408"/>
                <a:gd name="T112" fmla="*/ 461 w 516"/>
                <a:gd name="T113" fmla="*/ 331 h 408"/>
                <a:gd name="T114" fmla="*/ 470 w 516"/>
                <a:gd name="T115" fmla="*/ 315 h 408"/>
                <a:gd name="T116" fmla="*/ 480 w 516"/>
                <a:gd name="T117" fmla="*/ 301 h 408"/>
                <a:gd name="T118" fmla="*/ 489 w 516"/>
                <a:gd name="T119" fmla="*/ 282 h 408"/>
                <a:gd name="T120" fmla="*/ 498 w 516"/>
                <a:gd name="T121" fmla="*/ 260 h 408"/>
                <a:gd name="T122" fmla="*/ 506 w 516"/>
                <a:gd name="T123" fmla="*/ 241 h 408"/>
                <a:gd name="T124" fmla="*/ 515 w 516"/>
                <a:gd name="T125" fmla="*/ 220 h 40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16"/>
                <a:gd name="T190" fmla="*/ 0 h 408"/>
                <a:gd name="T191" fmla="*/ 516 w 516"/>
                <a:gd name="T192" fmla="*/ 408 h 40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16" h="408">
                  <a:moveTo>
                    <a:pt x="0" y="206"/>
                  </a:moveTo>
                  <a:lnTo>
                    <a:pt x="9" y="185"/>
                  </a:lnTo>
                  <a:lnTo>
                    <a:pt x="17" y="166"/>
                  </a:lnTo>
                  <a:lnTo>
                    <a:pt x="22" y="144"/>
                  </a:lnTo>
                  <a:lnTo>
                    <a:pt x="31" y="125"/>
                  </a:lnTo>
                  <a:lnTo>
                    <a:pt x="41" y="104"/>
                  </a:lnTo>
                  <a:lnTo>
                    <a:pt x="49" y="90"/>
                  </a:lnTo>
                  <a:lnTo>
                    <a:pt x="58" y="69"/>
                  </a:lnTo>
                  <a:lnTo>
                    <a:pt x="67" y="59"/>
                  </a:lnTo>
                  <a:lnTo>
                    <a:pt x="76" y="45"/>
                  </a:lnTo>
                  <a:lnTo>
                    <a:pt x="80" y="28"/>
                  </a:lnTo>
                  <a:lnTo>
                    <a:pt x="89" y="19"/>
                  </a:lnTo>
                  <a:lnTo>
                    <a:pt x="99" y="14"/>
                  </a:lnTo>
                  <a:lnTo>
                    <a:pt x="108" y="5"/>
                  </a:lnTo>
                  <a:lnTo>
                    <a:pt x="116" y="5"/>
                  </a:lnTo>
                  <a:lnTo>
                    <a:pt x="125" y="0"/>
                  </a:lnTo>
                  <a:lnTo>
                    <a:pt x="129" y="0"/>
                  </a:lnTo>
                  <a:lnTo>
                    <a:pt x="138" y="0"/>
                  </a:lnTo>
                  <a:lnTo>
                    <a:pt x="148" y="5"/>
                  </a:lnTo>
                  <a:lnTo>
                    <a:pt x="157" y="9"/>
                  </a:lnTo>
                  <a:lnTo>
                    <a:pt x="166" y="19"/>
                  </a:lnTo>
                  <a:lnTo>
                    <a:pt x="175" y="28"/>
                  </a:lnTo>
                  <a:lnTo>
                    <a:pt x="183" y="40"/>
                  </a:lnTo>
                  <a:lnTo>
                    <a:pt x="188" y="50"/>
                  </a:lnTo>
                  <a:lnTo>
                    <a:pt x="196" y="64"/>
                  </a:lnTo>
                  <a:lnTo>
                    <a:pt x="207" y="80"/>
                  </a:lnTo>
                  <a:lnTo>
                    <a:pt x="215" y="99"/>
                  </a:lnTo>
                  <a:lnTo>
                    <a:pt x="224" y="114"/>
                  </a:lnTo>
                  <a:lnTo>
                    <a:pt x="233" y="135"/>
                  </a:lnTo>
                  <a:lnTo>
                    <a:pt x="241" y="154"/>
                  </a:lnTo>
                  <a:lnTo>
                    <a:pt x="246" y="175"/>
                  </a:lnTo>
                  <a:lnTo>
                    <a:pt x="255" y="194"/>
                  </a:lnTo>
                  <a:lnTo>
                    <a:pt x="265" y="215"/>
                  </a:lnTo>
                  <a:lnTo>
                    <a:pt x="274" y="234"/>
                  </a:lnTo>
                  <a:lnTo>
                    <a:pt x="282" y="256"/>
                  </a:lnTo>
                  <a:lnTo>
                    <a:pt x="291" y="274"/>
                  </a:lnTo>
                  <a:lnTo>
                    <a:pt x="295" y="296"/>
                  </a:lnTo>
                  <a:lnTo>
                    <a:pt x="304" y="310"/>
                  </a:lnTo>
                  <a:lnTo>
                    <a:pt x="314" y="331"/>
                  </a:lnTo>
                  <a:lnTo>
                    <a:pt x="323" y="345"/>
                  </a:lnTo>
                  <a:lnTo>
                    <a:pt x="332" y="362"/>
                  </a:lnTo>
                  <a:lnTo>
                    <a:pt x="340" y="372"/>
                  </a:lnTo>
                  <a:lnTo>
                    <a:pt x="349" y="381"/>
                  </a:lnTo>
                  <a:lnTo>
                    <a:pt x="354" y="390"/>
                  </a:lnTo>
                  <a:lnTo>
                    <a:pt x="362" y="395"/>
                  </a:lnTo>
                  <a:lnTo>
                    <a:pt x="372" y="402"/>
                  </a:lnTo>
                  <a:lnTo>
                    <a:pt x="381" y="407"/>
                  </a:lnTo>
                  <a:lnTo>
                    <a:pt x="390" y="407"/>
                  </a:lnTo>
                  <a:lnTo>
                    <a:pt x="399" y="407"/>
                  </a:lnTo>
                  <a:lnTo>
                    <a:pt x="407" y="407"/>
                  </a:lnTo>
                  <a:lnTo>
                    <a:pt x="412" y="402"/>
                  </a:lnTo>
                  <a:lnTo>
                    <a:pt x="420" y="390"/>
                  </a:lnTo>
                  <a:lnTo>
                    <a:pt x="431" y="386"/>
                  </a:lnTo>
                  <a:lnTo>
                    <a:pt x="439" y="376"/>
                  </a:lnTo>
                  <a:lnTo>
                    <a:pt x="448" y="362"/>
                  </a:lnTo>
                  <a:lnTo>
                    <a:pt x="457" y="345"/>
                  </a:lnTo>
                  <a:lnTo>
                    <a:pt x="461" y="331"/>
                  </a:lnTo>
                  <a:lnTo>
                    <a:pt x="470" y="315"/>
                  </a:lnTo>
                  <a:lnTo>
                    <a:pt x="480" y="301"/>
                  </a:lnTo>
                  <a:lnTo>
                    <a:pt x="489" y="282"/>
                  </a:lnTo>
                  <a:lnTo>
                    <a:pt x="498" y="260"/>
                  </a:lnTo>
                  <a:lnTo>
                    <a:pt x="506" y="241"/>
                  </a:lnTo>
                  <a:lnTo>
                    <a:pt x="515" y="220"/>
                  </a:lnTo>
                </a:path>
              </a:pathLst>
            </a:custGeom>
            <a:noFill/>
            <a:ln w="12700" cap="flat" cmpd="sng" algn="ctr">
              <a:solidFill>
                <a:schemeClr val="tx1"/>
              </a:solidFill>
              <a:prstDash val="sysDash"/>
              <a:round/>
              <a:headEnd type="none" w="med" len="med"/>
              <a:tailEnd type="none" w="med" len="med"/>
            </a:ln>
          </p:spPr>
          <p:txBody>
            <a:bodyPr/>
            <a:lstStyle/>
            <a:p>
              <a:endParaRPr lang="en-US"/>
            </a:p>
          </p:txBody>
        </p:sp>
        <p:sp>
          <p:nvSpPr>
            <p:cNvPr id="141" name="Freeform 16"/>
            <p:cNvSpPr>
              <a:spLocks/>
            </p:cNvSpPr>
            <p:nvPr/>
          </p:nvSpPr>
          <p:spPr bwMode="auto">
            <a:xfrm>
              <a:off x="4185233" y="2925315"/>
              <a:ext cx="1708398" cy="552450"/>
            </a:xfrm>
            <a:custGeom>
              <a:avLst/>
              <a:gdLst>
                <a:gd name="T0" fmla="*/ 0 w 516"/>
                <a:gd name="T1" fmla="*/ 206 h 408"/>
                <a:gd name="T2" fmla="*/ 9 w 516"/>
                <a:gd name="T3" fmla="*/ 185 h 408"/>
                <a:gd name="T4" fmla="*/ 17 w 516"/>
                <a:gd name="T5" fmla="*/ 166 h 408"/>
                <a:gd name="T6" fmla="*/ 22 w 516"/>
                <a:gd name="T7" fmla="*/ 144 h 408"/>
                <a:gd name="T8" fmla="*/ 31 w 516"/>
                <a:gd name="T9" fmla="*/ 125 h 408"/>
                <a:gd name="T10" fmla="*/ 41 w 516"/>
                <a:gd name="T11" fmla="*/ 104 h 408"/>
                <a:gd name="T12" fmla="*/ 49 w 516"/>
                <a:gd name="T13" fmla="*/ 90 h 408"/>
                <a:gd name="T14" fmla="*/ 58 w 516"/>
                <a:gd name="T15" fmla="*/ 69 h 408"/>
                <a:gd name="T16" fmla="*/ 67 w 516"/>
                <a:gd name="T17" fmla="*/ 59 h 408"/>
                <a:gd name="T18" fmla="*/ 76 w 516"/>
                <a:gd name="T19" fmla="*/ 45 h 408"/>
                <a:gd name="T20" fmla="*/ 80 w 516"/>
                <a:gd name="T21" fmla="*/ 28 h 408"/>
                <a:gd name="T22" fmla="*/ 89 w 516"/>
                <a:gd name="T23" fmla="*/ 19 h 408"/>
                <a:gd name="T24" fmla="*/ 99 w 516"/>
                <a:gd name="T25" fmla="*/ 14 h 408"/>
                <a:gd name="T26" fmla="*/ 108 w 516"/>
                <a:gd name="T27" fmla="*/ 5 h 408"/>
                <a:gd name="T28" fmla="*/ 116 w 516"/>
                <a:gd name="T29" fmla="*/ 5 h 408"/>
                <a:gd name="T30" fmla="*/ 125 w 516"/>
                <a:gd name="T31" fmla="*/ 0 h 408"/>
                <a:gd name="T32" fmla="*/ 129 w 516"/>
                <a:gd name="T33" fmla="*/ 0 h 408"/>
                <a:gd name="T34" fmla="*/ 138 w 516"/>
                <a:gd name="T35" fmla="*/ 0 h 408"/>
                <a:gd name="T36" fmla="*/ 148 w 516"/>
                <a:gd name="T37" fmla="*/ 5 h 408"/>
                <a:gd name="T38" fmla="*/ 157 w 516"/>
                <a:gd name="T39" fmla="*/ 9 h 408"/>
                <a:gd name="T40" fmla="*/ 166 w 516"/>
                <a:gd name="T41" fmla="*/ 19 h 408"/>
                <a:gd name="T42" fmla="*/ 175 w 516"/>
                <a:gd name="T43" fmla="*/ 28 h 408"/>
                <a:gd name="T44" fmla="*/ 183 w 516"/>
                <a:gd name="T45" fmla="*/ 40 h 408"/>
                <a:gd name="T46" fmla="*/ 188 w 516"/>
                <a:gd name="T47" fmla="*/ 50 h 408"/>
                <a:gd name="T48" fmla="*/ 196 w 516"/>
                <a:gd name="T49" fmla="*/ 64 h 408"/>
                <a:gd name="T50" fmla="*/ 207 w 516"/>
                <a:gd name="T51" fmla="*/ 80 h 408"/>
                <a:gd name="T52" fmla="*/ 215 w 516"/>
                <a:gd name="T53" fmla="*/ 99 h 408"/>
                <a:gd name="T54" fmla="*/ 224 w 516"/>
                <a:gd name="T55" fmla="*/ 114 h 408"/>
                <a:gd name="T56" fmla="*/ 233 w 516"/>
                <a:gd name="T57" fmla="*/ 135 h 408"/>
                <a:gd name="T58" fmla="*/ 241 w 516"/>
                <a:gd name="T59" fmla="*/ 154 h 408"/>
                <a:gd name="T60" fmla="*/ 246 w 516"/>
                <a:gd name="T61" fmla="*/ 175 h 408"/>
                <a:gd name="T62" fmla="*/ 255 w 516"/>
                <a:gd name="T63" fmla="*/ 194 h 408"/>
                <a:gd name="T64" fmla="*/ 265 w 516"/>
                <a:gd name="T65" fmla="*/ 215 h 408"/>
                <a:gd name="T66" fmla="*/ 274 w 516"/>
                <a:gd name="T67" fmla="*/ 234 h 408"/>
                <a:gd name="T68" fmla="*/ 282 w 516"/>
                <a:gd name="T69" fmla="*/ 256 h 408"/>
                <a:gd name="T70" fmla="*/ 291 w 516"/>
                <a:gd name="T71" fmla="*/ 274 h 408"/>
                <a:gd name="T72" fmla="*/ 295 w 516"/>
                <a:gd name="T73" fmla="*/ 296 h 408"/>
                <a:gd name="T74" fmla="*/ 304 w 516"/>
                <a:gd name="T75" fmla="*/ 310 h 408"/>
                <a:gd name="T76" fmla="*/ 314 w 516"/>
                <a:gd name="T77" fmla="*/ 331 h 408"/>
                <a:gd name="T78" fmla="*/ 323 w 516"/>
                <a:gd name="T79" fmla="*/ 345 h 408"/>
                <a:gd name="T80" fmla="*/ 332 w 516"/>
                <a:gd name="T81" fmla="*/ 362 h 408"/>
                <a:gd name="T82" fmla="*/ 340 w 516"/>
                <a:gd name="T83" fmla="*/ 372 h 408"/>
                <a:gd name="T84" fmla="*/ 349 w 516"/>
                <a:gd name="T85" fmla="*/ 381 h 408"/>
                <a:gd name="T86" fmla="*/ 354 w 516"/>
                <a:gd name="T87" fmla="*/ 390 h 408"/>
                <a:gd name="T88" fmla="*/ 362 w 516"/>
                <a:gd name="T89" fmla="*/ 395 h 408"/>
                <a:gd name="T90" fmla="*/ 372 w 516"/>
                <a:gd name="T91" fmla="*/ 402 h 408"/>
                <a:gd name="T92" fmla="*/ 381 w 516"/>
                <a:gd name="T93" fmla="*/ 407 h 408"/>
                <a:gd name="T94" fmla="*/ 390 w 516"/>
                <a:gd name="T95" fmla="*/ 407 h 408"/>
                <a:gd name="T96" fmla="*/ 399 w 516"/>
                <a:gd name="T97" fmla="*/ 407 h 408"/>
                <a:gd name="T98" fmla="*/ 407 w 516"/>
                <a:gd name="T99" fmla="*/ 407 h 408"/>
                <a:gd name="T100" fmla="*/ 412 w 516"/>
                <a:gd name="T101" fmla="*/ 402 h 408"/>
                <a:gd name="T102" fmla="*/ 420 w 516"/>
                <a:gd name="T103" fmla="*/ 390 h 408"/>
                <a:gd name="T104" fmla="*/ 431 w 516"/>
                <a:gd name="T105" fmla="*/ 386 h 408"/>
                <a:gd name="T106" fmla="*/ 439 w 516"/>
                <a:gd name="T107" fmla="*/ 376 h 408"/>
                <a:gd name="T108" fmla="*/ 448 w 516"/>
                <a:gd name="T109" fmla="*/ 362 h 408"/>
                <a:gd name="T110" fmla="*/ 457 w 516"/>
                <a:gd name="T111" fmla="*/ 345 h 408"/>
                <a:gd name="T112" fmla="*/ 461 w 516"/>
                <a:gd name="T113" fmla="*/ 331 h 408"/>
                <a:gd name="T114" fmla="*/ 470 w 516"/>
                <a:gd name="T115" fmla="*/ 315 h 408"/>
                <a:gd name="T116" fmla="*/ 480 w 516"/>
                <a:gd name="T117" fmla="*/ 301 h 408"/>
                <a:gd name="T118" fmla="*/ 489 w 516"/>
                <a:gd name="T119" fmla="*/ 282 h 408"/>
                <a:gd name="T120" fmla="*/ 498 w 516"/>
                <a:gd name="T121" fmla="*/ 260 h 408"/>
                <a:gd name="T122" fmla="*/ 506 w 516"/>
                <a:gd name="T123" fmla="*/ 241 h 408"/>
                <a:gd name="T124" fmla="*/ 515 w 516"/>
                <a:gd name="T125" fmla="*/ 220 h 40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16"/>
                <a:gd name="T190" fmla="*/ 0 h 408"/>
                <a:gd name="T191" fmla="*/ 516 w 516"/>
                <a:gd name="T192" fmla="*/ 408 h 40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16" h="408">
                  <a:moveTo>
                    <a:pt x="0" y="206"/>
                  </a:moveTo>
                  <a:lnTo>
                    <a:pt x="9" y="185"/>
                  </a:lnTo>
                  <a:lnTo>
                    <a:pt x="17" y="166"/>
                  </a:lnTo>
                  <a:lnTo>
                    <a:pt x="22" y="144"/>
                  </a:lnTo>
                  <a:lnTo>
                    <a:pt x="31" y="125"/>
                  </a:lnTo>
                  <a:lnTo>
                    <a:pt x="41" y="104"/>
                  </a:lnTo>
                  <a:lnTo>
                    <a:pt x="49" y="90"/>
                  </a:lnTo>
                  <a:lnTo>
                    <a:pt x="58" y="69"/>
                  </a:lnTo>
                  <a:lnTo>
                    <a:pt x="67" y="59"/>
                  </a:lnTo>
                  <a:lnTo>
                    <a:pt x="76" y="45"/>
                  </a:lnTo>
                  <a:lnTo>
                    <a:pt x="80" y="28"/>
                  </a:lnTo>
                  <a:lnTo>
                    <a:pt x="89" y="19"/>
                  </a:lnTo>
                  <a:lnTo>
                    <a:pt x="99" y="14"/>
                  </a:lnTo>
                  <a:lnTo>
                    <a:pt x="108" y="5"/>
                  </a:lnTo>
                  <a:lnTo>
                    <a:pt x="116" y="5"/>
                  </a:lnTo>
                  <a:lnTo>
                    <a:pt x="125" y="0"/>
                  </a:lnTo>
                  <a:lnTo>
                    <a:pt x="129" y="0"/>
                  </a:lnTo>
                  <a:lnTo>
                    <a:pt x="138" y="0"/>
                  </a:lnTo>
                  <a:lnTo>
                    <a:pt x="148" y="5"/>
                  </a:lnTo>
                  <a:lnTo>
                    <a:pt x="157" y="9"/>
                  </a:lnTo>
                  <a:lnTo>
                    <a:pt x="166" y="19"/>
                  </a:lnTo>
                  <a:lnTo>
                    <a:pt x="175" y="28"/>
                  </a:lnTo>
                  <a:lnTo>
                    <a:pt x="183" y="40"/>
                  </a:lnTo>
                  <a:lnTo>
                    <a:pt x="188" y="50"/>
                  </a:lnTo>
                  <a:lnTo>
                    <a:pt x="196" y="64"/>
                  </a:lnTo>
                  <a:lnTo>
                    <a:pt x="207" y="80"/>
                  </a:lnTo>
                  <a:lnTo>
                    <a:pt x="215" y="99"/>
                  </a:lnTo>
                  <a:lnTo>
                    <a:pt x="224" y="114"/>
                  </a:lnTo>
                  <a:lnTo>
                    <a:pt x="233" y="135"/>
                  </a:lnTo>
                  <a:lnTo>
                    <a:pt x="241" y="154"/>
                  </a:lnTo>
                  <a:lnTo>
                    <a:pt x="246" y="175"/>
                  </a:lnTo>
                  <a:lnTo>
                    <a:pt x="255" y="194"/>
                  </a:lnTo>
                  <a:lnTo>
                    <a:pt x="265" y="215"/>
                  </a:lnTo>
                  <a:lnTo>
                    <a:pt x="274" y="234"/>
                  </a:lnTo>
                  <a:lnTo>
                    <a:pt x="282" y="256"/>
                  </a:lnTo>
                  <a:lnTo>
                    <a:pt x="291" y="274"/>
                  </a:lnTo>
                  <a:lnTo>
                    <a:pt x="295" y="296"/>
                  </a:lnTo>
                  <a:lnTo>
                    <a:pt x="304" y="310"/>
                  </a:lnTo>
                  <a:lnTo>
                    <a:pt x="314" y="331"/>
                  </a:lnTo>
                  <a:lnTo>
                    <a:pt x="323" y="345"/>
                  </a:lnTo>
                  <a:lnTo>
                    <a:pt x="332" y="362"/>
                  </a:lnTo>
                  <a:lnTo>
                    <a:pt x="340" y="372"/>
                  </a:lnTo>
                  <a:lnTo>
                    <a:pt x="349" y="381"/>
                  </a:lnTo>
                  <a:lnTo>
                    <a:pt x="354" y="390"/>
                  </a:lnTo>
                  <a:lnTo>
                    <a:pt x="362" y="395"/>
                  </a:lnTo>
                  <a:lnTo>
                    <a:pt x="372" y="402"/>
                  </a:lnTo>
                  <a:lnTo>
                    <a:pt x="381" y="407"/>
                  </a:lnTo>
                  <a:lnTo>
                    <a:pt x="390" y="407"/>
                  </a:lnTo>
                  <a:lnTo>
                    <a:pt x="399" y="407"/>
                  </a:lnTo>
                  <a:lnTo>
                    <a:pt x="407" y="407"/>
                  </a:lnTo>
                  <a:lnTo>
                    <a:pt x="412" y="402"/>
                  </a:lnTo>
                  <a:lnTo>
                    <a:pt x="420" y="390"/>
                  </a:lnTo>
                  <a:lnTo>
                    <a:pt x="431" y="386"/>
                  </a:lnTo>
                  <a:lnTo>
                    <a:pt x="439" y="376"/>
                  </a:lnTo>
                  <a:lnTo>
                    <a:pt x="448" y="362"/>
                  </a:lnTo>
                  <a:lnTo>
                    <a:pt x="457" y="345"/>
                  </a:lnTo>
                  <a:lnTo>
                    <a:pt x="461" y="331"/>
                  </a:lnTo>
                  <a:lnTo>
                    <a:pt x="470" y="315"/>
                  </a:lnTo>
                  <a:lnTo>
                    <a:pt x="480" y="301"/>
                  </a:lnTo>
                  <a:lnTo>
                    <a:pt x="489" y="282"/>
                  </a:lnTo>
                  <a:lnTo>
                    <a:pt x="498" y="260"/>
                  </a:lnTo>
                  <a:lnTo>
                    <a:pt x="506" y="241"/>
                  </a:lnTo>
                  <a:lnTo>
                    <a:pt x="515" y="220"/>
                  </a:lnTo>
                </a:path>
              </a:pathLst>
            </a:custGeom>
            <a:noFill/>
            <a:ln w="12700" cap="flat" cmpd="sng" algn="ctr">
              <a:solidFill>
                <a:schemeClr val="tx1"/>
              </a:solidFill>
              <a:prstDash val="sysDash"/>
              <a:round/>
              <a:headEnd type="none" w="med" len="med"/>
              <a:tailEnd type="none" w="med" len="med"/>
            </a:ln>
          </p:spPr>
          <p:txBody>
            <a:bodyPr/>
            <a:lstStyle/>
            <a:p>
              <a:endParaRPr lang="en-US"/>
            </a:p>
          </p:txBody>
        </p:sp>
        <p:grpSp>
          <p:nvGrpSpPr>
            <p:cNvPr id="142" name="Group 17"/>
            <p:cNvGrpSpPr>
              <a:grpSpLocks/>
            </p:cNvGrpSpPr>
            <p:nvPr/>
          </p:nvGrpSpPr>
          <p:grpSpPr bwMode="auto">
            <a:xfrm>
              <a:off x="3328879" y="2935370"/>
              <a:ext cx="1286330" cy="560388"/>
              <a:chOff x="952251" y="3064938"/>
              <a:chExt cx="1286330" cy="560388"/>
            </a:xfrm>
          </p:grpSpPr>
          <p:sp>
            <p:nvSpPr>
              <p:cNvPr id="258" name="Freeform 99"/>
              <p:cNvSpPr>
                <a:spLocks/>
              </p:cNvSpPr>
              <p:nvPr/>
            </p:nvSpPr>
            <p:spPr bwMode="auto">
              <a:xfrm>
                <a:off x="952251" y="3064938"/>
                <a:ext cx="331036" cy="560388"/>
              </a:xfrm>
              <a:custGeom>
                <a:avLst/>
                <a:gdLst>
                  <a:gd name="T0" fmla="*/ 12 w 1068"/>
                  <a:gd name="T1" fmla="*/ 228 h 546"/>
                  <a:gd name="T2" fmla="*/ 37 w 1068"/>
                  <a:gd name="T3" fmla="*/ 169 h 546"/>
                  <a:gd name="T4" fmla="*/ 49 w 1068"/>
                  <a:gd name="T5" fmla="*/ 116 h 546"/>
                  <a:gd name="T6" fmla="*/ 61 w 1068"/>
                  <a:gd name="T7" fmla="*/ 71 h 546"/>
                  <a:gd name="T8" fmla="*/ 86 w 1068"/>
                  <a:gd name="T9" fmla="*/ 37 h 546"/>
                  <a:gd name="T10" fmla="*/ 98 w 1068"/>
                  <a:gd name="T11" fmla="*/ 12 h 546"/>
                  <a:gd name="T12" fmla="*/ 123 w 1068"/>
                  <a:gd name="T13" fmla="*/ 0 h 546"/>
                  <a:gd name="T14" fmla="*/ 135 w 1068"/>
                  <a:gd name="T15" fmla="*/ 8 h 546"/>
                  <a:gd name="T16" fmla="*/ 159 w 1068"/>
                  <a:gd name="T17" fmla="*/ 30 h 546"/>
                  <a:gd name="T18" fmla="*/ 172 w 1068"/>
                  <a:gd name="T19" fmla="*/ 63 h 546"/>
                  <a:gd name="T20" fmla="*/ 184 w 1068"/>
                  <a:gd name="T21" fmla="*/ 106 h 546"/>
                  <a:gd name="T22" fmla="*/ 208 w 1068"/>
                  <a:gd name="T23" fmla="*/ 157 h 546"/>
                  <a:gd name="T24" fmla="*/ 221 w 1068"/>
                  <a:gd name="T25" fmla="*/ 214 h 546"/>
                  <a:gd name="T26" fmla="*/ 233 w 1068"/>
                  <a:gd name="T27" fmla="*/ 274 h 546"/>
                  <a:gd name="T28" fmla="*/ 245 w 1068"/>
                  <a:gd name="T29" fmla="*/ 334 h 546"/>
                  <a:gd name="T30" fmla="*/ 270 w 1068"/>
                  <a:gd name="T31" fmla="*/ 390 h 546"/>
                  <a:gd name="T32" fmla="*/ 282 w 1068"/>
                  <a:gd name="T33" fmla="*/ 442 h 546"/>
                  <a:gd name="T34" fmla="*/ 294 w 1068"/>
                  <a:gd name="T35" fmla="*/ 484 h 546"/>
                  <a:gd name="T36" fmla="*/ 319 w 1068"/>
                  <a:gd name="T37" fmla="*/ 517 h 546"/>
                  <a:gd name="T38" fmla="*/ 331 w 1068"/>
                  <a:gd name="T39" fmla="*/ 538 h 546"/>
                  <a:gd name="T40" fmla="*/ 356 w 1068"/>
                  <a:gd name="T41" fmla="*/ 543 h 546"/>
                  <a:gd name="T42" fmla="*/ 368 w 1068"/>
                  <a:gd name="T43" fmla="*/ 531 h 546"/>
                  <a:gd name="T44" fmla="*/ 392 w 1068"/>
                  <a:gd name="T45" fmla="*/ 507 h 546"/>
                  <a:gd name="T46" fmla="*/ 405 w 1068"/>
                  <a:gd name="T47" fmla="*/ 472 h 546"/>
                  <a:gd name="T48" fmla="*/ 417 w 1068"/>
                  <a:gd name="T49" fmla="*/ 425 h 546"/>
                  <a:gd name="T50" fmla="*/ 442 w 1068"/>
                  <a:gd name="T51" fmla="*/ 372 h 546"/>
                  <a:gd name="T52" fmla="*/ 454 w 1068"/>
                  <a:gd name="T53" fmla="*/ 313 h 546"/>
                  <a:gd name="T54" fmla="*/ 466 w 1068"/>
                  <a:gd name="T55" fmla="*/ 254 h 546"/>
                  <a:gd name="T56" fmla="*/ 491 w 1068"/>
                  <a:gd name="T57" fmla="*/ 195 h 546"/>
                  <a:gd name="T58" fmla="*/ 503 w 1068"/>
                  <a:gd name="T59" fmla="*/ 139 h 546"/>
                  <a:gd name="T60" fmla="*/ 515 w 1068"/>
                  <a:gd name="T61" fmla="*/ 90 h 546"/>
                  <a:gd name="T62" fmla="*/ 540 w 1068"/>
                  <a:gd name="T63" fmla="*/ 50 h 546"/>
                  <a:gd name="T64" fmla="*/ 552 w 1068"/>
                  <a:gd name="T65" fmla="*/ 21 h 546"/>
                  <a:gd name="T66" fmla="*/ 564 w 1068"/>
                  <a:gd name="T67" fmla="*/ 3 h 546"/>
                  <a:gd name="T68" fmla="*/ 589 w 1068"/>
                  <a:gd name="T69" fmla="*/ 3 h 546"/>
                  <a:gd name="T70" fmla="*/ 613 w 1068"/>
                  <a:gd name="T71" fmla="*/ 19 h 546"/>
                  <a:gd name="T72" fmla="*/ 625 w 1068"/>
                  <a:gd name="T73" fmla="*/ 47 h 546"/>
                  <a:gd name="T74" fmla="*/ 638 w 1068"/>
                  <a:gd name="T75" fmla="*/ 85 h 546"/>
                  <a:gd name="T76" fmla="*/ 650 w 1068"/>
                  <a:gd name="T77" fmla="*/ 134 h 546"/>
                  <a:gd name="T78" fmla="*/ 675 w 1068"/>
                  <a:gd name="T79" fmla="*/ 188 h 546"/>
                  <a:gd name="T80" fmla="*/ 687 w 1068"/>
                  <a:gd name="T81" fmla="*/ 247 h 546"/>
                  <a:gd name="T82" fmla="*/ 699 w 1068"/>
                  <a:gd name="T83" fmla="*/ 308 h 546"/>
                  <a:gd name="T84" fmla="*/ 724 w 1068"/>
                  <a:gd name="T85" fmla="*/ 365 h 546"/>
                  <a:gd name="T86" fmla="*/ 736 w 1068"/>
                  <a:gd name="T87" fmla="*/ 420 h 546"/>
                  <a:gd name="T88" fmla="*/ 748 w 1068"/>
                  <a:gd name="T89" fmla="*/ 466 h 546"/>
                  <a:gd name="T90" fmla="*/ 773 w 1068"/>
                  <a:gd name="T91" fmla="*/ 503 h 546"/>
                  <a:gd name="T92" fmla="*/ 785 w 1068"/>
                  <a:gd name="T93" fmla="*/ 530 h 546"/>
                  <a:gd name="T94" fmla="*/ 797 w 1068"/>
                  <a:gd name="T95" fmla="*/ 543 h 546"/>
                  <a:gd name="T96" fmla="*/ 822 w 1068"/>
                  <a:gd name="T97" fmla="*/ 538 h 546"/>
                  <a:gd name="T98" fmla="*/ 846 w 1068"/>
                  <a:gd name="T99" fmla="*/ 519 h 546"/>
                  <a:gd name="T100" fmla="*/ 859 w 1068"/>
                  <a:gd name="T101" fmla="*/ 488 h 546"/>
                  <a:gd name="T102" fmla="*/ 871 w 1068"/>
                  <a:gd name="T103" fmla="*/ 447 h 546"/>
                  <a:gd name="T104" fmla="*/ 895 w 1068"/>
                  <a:gd name="T105" fmla="*/ 397 h 546"/>
                  <a:gd name="T106" fmla="*/ 908 w 1068"/>
                  <a:gd name="T107" fmla="*/ 339 h 546"/>
                  <a:gd name="T108" fmla="*/ 920 w 1068"/>
                  <a:gd name="T109" fmla="*/ 280 h 546"/>
                  <a:gd name="T110" fmla="*/ 944 w 1068"/>
                  <a:gd name="T111" fmla="*/ 221 h 546"/>
                  <a:gd name="T112" fmla="*/ 957 w 1068"/>
                  <a:gd name="T113" fmla="*/ 164 h 546"/>
                  <a:gd name="T114" fmla="*/ 969 w 1068"/>
                  <a:gd name="T115" fmla="*/ 112 h 546"/>
                  <a:gd name="T116" fmla="*/ 993 w 1068"/>
                  <a:gd name="T117" fmla="*/ 68 h 546"/>
                  <a:gd name="T118" fmla="*/ 1006 w 1068"/>
                  <a:gd name="T119" fmla="*/ 33 h 546"/>
                  <a:gd name="T120" fmla="*/ 1018 w 1068"/>
                  <a:gd name="T121" fmla="*/ 10 h 546"/>
                  <a:gd name="T122" fmla="*/ 1042 w 1068"/>
                  <a:gd name="T123" fmla="*/ 0 h 546"/>
                  <a:gd name="T124" fmla="*/ 1055 w 1068"/>
                  <a:gd name="T125" fmla="*/ 10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68"/>
                  <a:gd name="T190" fmla="*/ 0 h 546"/>
                  <a:gd name="T191" fmla="*/ 1068 w 106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68" h="546">
                    <a:moveTo>
                      <a:pt x="0" y="274"/>
                    </a:moveTo>
                    <a:lnTo>
                      <a:pt x="12" y="258"/>
                    </a:lnTo>
                    <a:lnTo>
                      <a:pt x="12" y="242"/>
                    </a:lnTo>
                    <a:lnTo>
                      <a:pt x="12" y="228"/>
                    </a:lnTo>
                    <a:lnTo>
                      <a:pt x="25" y="212"/>
                    </a:lnTo>
                    <a:lnTo>
                      <a:pt x="25" y="199"/>
                    </a:lnTo>
                    <a:lnTo>
                      <a:pt x="25" y="184"/>
                    </a:lnTo>
                    <a:lnTo>
                      <a:pt x="37" y="169"/>
                    </a:lnTo>
                    <a:lnTo>
                      <a:pt x="37" y="157"/>
                    </a:lnTo>
                    <a:lnTo>
                      <a:pt x="37" y="143"/>
                    </a:lnTo>
                    <a:lnTo>
                      <a:pt x="49" y="129"/>
                    </a:lnTo>
                    <a:lnTo>
                      <a:pt x="49" y="116"/>
                    </a:lnTo>
                    <a:lnTo>
                      <a:pt x="49" y="105"/>
                    </a:lnTo>
                    <a:lnTo>
                      <a:pt x="61" y="94"/>
                    </a:lnTo>
                    <a:lnTo>
                      <a:pt x="61" y="82"/>
                    </a:lnTo>
                    <a:lnTo>
                      <a:pt x="61" y="71"/>
                    </a:lnTo>
                    <a:lnTo>
                      <a:pt x="74" y="63"/>
                    </a:lnTo>
                    <a:lnTo>
                      <a:pt x="74" y="52"/>
                    </a:lnTo>
                    <a:lnTo>
                      <a:pt x="74" y="44"/>
                    </a:lnTo>
                    <a:lnTo>
                      <a:pt x="86" y="37"/>
                    </a:lnTo>
                    <a:lnTo>
                      <a:pt x="86" y="30"/>
                    </a:lnTo>
                    <a:lnTo>
                      <a:pt x="86" y="22"/>
                    </a:lnTo>
                    <a:lnTo>
                      <a:pt x="98" y="18"/>
                    </a:lnTo>
                    <a:lnTo>
                      <a:pt x="98" y="12"/>
                    </a:lnTo>
                    <a:lnTo>
                      <a:pt x="98" y="8"/>
                    </a:lnTo>
                    <a:lnTo>
                      <a:pt x="110" y="5"/>
                    </a:lnTo>
                    <a:lnTo>
                      <a:pt x="110" y="2"/>
                    </a:lnTo>
                    <a:lnTo>
                      <a:pt x="123" y="0"/>
                    </a:lnTo>
                    <a:lnTo>
                      <a:pt x="123" y="2"/>
                    </a:lnTo>
                    <a:lnTo>
                      <a:pt x="135" y="3"/>
                    </a:lnTo>
                    <a:lnTo>
                      <a:pt x="135" y="5"/>
                    </a:lnTo>
                    <a:lnTo>
                      <a:pt x="135" y="8"/>
                    </a:lnTo>
                    <a:lnTo>
                      <a:pt x="147" y="12"/>
                    </a:lnTo>
                    <a:lnTo>
                      <a:pt x="147" y="18"/>
                    </a:lnTo>
                    <a:lnTo>
                      <a:pt x="147" y="22"/>
                    </a:lnTo>
                    <a:lnTo>
                      <a:pt x="159" y="30"/>
                    </a:lnTo>
                    <a:lnTo>
                      <a:pt x="159" y="37"/>
                    </a:lnTo>
                    <a:lnTo>
                      <a:pt x="159" y="45"/>
                    </a:lnTo>
                    <a:lnTo>
                      <a:pt x="172" y="54"/>
                    </a:lnTo>
                    <a:lnTo>
                      <a:pt x="172" y="63"/>
                    </a:lnTo>
                    <a:lnTo>
                      <a:pt x="172" y="73"/>
                    </a:lnTo>
                    <a:lnTo>
                      <a:pt x="184" y="83"/>
                    </a:lnTo>
                    <a:lnTo>
                      <a:pt x="184" y="94"/>
                    </a:lnTo>
                    <a:lnTo>
                      <a:pt x="184" y="106"/>
                    </a:lnTo>
                    <a:lnTo>
                      <a:pt x="196" y="118"/>
                    </a:lnTo>
                    <a:lnTo>
                      <a:pt x="196" y="131"/>
                    </a:lnTo>
                    <a:lnTo>
                      <a:pt x="196" y="144"/>
                    </a:lnTo>
                    <a:lnTo>
                      <a:pt x="208" y="157"/>
                    </a:lnTo>
                    <a:lnTo>
                      <a:pt x="208" y="171"/>
                    </a:lnTo>
                    <a:lnTo>
                      <a:pt x="208" y="184"/>
                    </a:lnTo>
                    <a:lnTo>
                      <a:pt x="208" y="200"/>
                    </a:lnTo>
                    <a:lnTo>
                      <a:pt x="221" y="214"/>
                    </a:lnTo>
                    <a:lnTo>
                      <a:pt x="221" y="230"/>
                    </a:lnTo>
                    <a:lnTo>
                      <a:pt x="221" y="244"/>
                    </a:lnTo>
                    <a:lnTo>
                      <a:pt x="233" y="259"/>
                    </a:lnTo>
                    <a:lnTo>
                      <a:pt x="233" y="274"/>
                    </a:lnTo>
                    <a:lnTo>
                      <a:pt x="233" y="289"/>
                    </a:lnTo>
                    <a:lnTo>
                      <a:pt x="245" y="305"/>
                    </a:lnTo>
                    <a:lnTo>
                      <a:pt x="245" y="319"/>
                    </a:lnTo>
                    <a:lnTo>
                      <a:pt x="245" y="334"/>
                    </a:lnTo>
                    <a:lnTo>
                      <a:pt x="258" y="348"/>
                    </a:lnTo>
                    <a:lnTo>
                      <a:pt x="258" y="362"/>
                    </a:lnTo>
                    <a:lnTo>
                      <a:pt x="258" y="376"/>
                    </a:lnTo>
                    <a:lnTo>
                      <a:pt x="270" y="390"/>
                    </a:lnTo>
                    <a:lnTo>
                      <a:pt x="270" y="404"/>
                    </a:lnTo>
                    <a:lnTo>
                      <a:pt x="270" y="416"/>
                    </a:lnTo>
                    <a:lnTo>
                      <a:pt x="282" y="430"/>
                    </a:lnTo>
                    <a:lnTo>
                      <a:pt x="282" y="442"/>
                    </a:lnTo>
                    <a:lnTo>
                      <a:pt x="282" y="453"/>
                    </a:lnTo>
                    <a:lnTo>
                      <a:pt x="294" y="463"/>
                    </a:lnTo>
                    <a:lnTo>
                      <a:pt x="294" y="474"/>
                    </a:lnTo>
                    <a:lnTo>
                      <a:pt x="294" y="484"/>
                    </a:lnTo>
                    <a:lnTo>
                      <a:pt x="307" y="493"/>
                    </a:lnTo>
                    <a:lnTo>
                      <a:pt x="307" y="501"/>
                    </a:lnTo>
                    <a:lnTo>
                      <a:pt x="307" y="510"/>
                    </a:lnTo>
                    <a:lnTo>
                      <a:pt x="319" y="517"/>
                    </a:lnTo>
                    <a:lnTo>
                      <a:pt x="319" y="522"/>
                    </a:lnTo>
                    <a:lnTo>
                      <a:pt x="319" y="530"/>
                    </a:lnTo>
                    <a:lnTo>
                      <a:pt x="331" y="533"/>
                    </a:lnTo>
                    <a:lnTo>
                      <a:pt x="331" y="538"/>
                    </a:lnTo>
                    <a:lnTo>
                      <a:pt x="331" y="540"/>
                    </a:lnTo>
                    <a:lnTo>
                      <a:pt x="343" y="543"/>
                    </a:lnTo>
                    <a:lnTo>
                      <a:pt x="356" y="545"/>
                    </a:lnTo>
                    <a:lnTo>
                      <a:pt x="356" y="543"/>
                    </a:lnTo>
                    <a:lnTo>
                      <a:pt x="356" y="541"/>
                    </a:lnTo>
                    <a:lnTo>
                      <a:pt x="368" y="540"/>
                    </a:lnTo>
                    <a:lnTo>
                      <a:pt x="368" y="537"/>
                    </a:lnTo>
                    <a:lnTo>
                      <a:pt x="368" y="531"/>
                    </a:lnTo>
                    <a:lnTo>
                      <a:pt x="380" y="527"/>
                    </a:lnTo>
                    <a:lnTo>
                      <a:pt x="380" y="521"/>
                    </a:lnTo>
                    <a:lnTo>
                      <a:pt x="380" y="514"/>
                    </a:lnTo>
                    <a:lnTo>
                      <a:pt x="392" y="507"/>
                    </a:lnTo>
                    <a:lnTo>
                      <a:pt x="392" y="500"/>
                    </a:lnTo>
                    <a:lnTo>
                      <a:pt x="392" y="491"/>
                    </a:lnTo>
                    <a:lnTo>
                      <a:pt x="405" y="481"/>
                    </a:lnTo>
                    <a:lnTo>
                      <a:pt x="405" y="472"/>
                    </a:lnTo>
                    <a:lnTo>
                      <a:pt x="405" y="459"/>
                    </a:lnTo>
                    <a:lnTo>
                      <a:pt x="417" y="449"/>
                    </a:lnTo>
                    <a:lnTo>
                      <a:pt x="417" y="437"/>
                    </a:lnTo>
                    <a:lnTo>
                      <a:pt x="417" y="425"/>
                    </a:lnTo>
                    <a:lnTo>
                      <a:pt x="429" y="413"/>
                    </a:lnTo>
                    <a:lnTo>
                      <a:pt x="429" y="399"/>
                    </a:lnTo>
                    <a:lnTo>
                      <a:pt x="429" y="387"/>
                    </a:lnTo>
                    <a:lnTo>
                      <a:pt x="442" y="372"/>
                    </a:lnTo>
                    <a:lnTo>
                      <a:pt x="442" y="359"/>
                    </a:lnTo>
                    <a:lnTo>
                      <a:pt x="442" y="343"/>
                    </a:lnTo>
                    <a:lnTo>
                      <a:pt x="454" y="329"/>
                    </a:lnTo>
                    <a:lnTo>
                      <a:pt x="454" y="313"/>
                    </a:lnTo>
                    <a:lnTo>
                      <a:pt x="454" y="300"/>
                    </a:lnTo>
                    <a:lnTo>
                      <a:pt x="466" y="284"/>
                    </a:lnTo>
                    <a:lnTo>
                      <a:pt x="466" y="270"/>
                    </a:lnTo>
                    <a:lnTo>
                      <a:pt x="466" y="254"/>
                    </a:lnTo>
                    <a:lnTo>
                      <a:pt x="478" y="239"/>
                    </a:lnTo>
                    <a:lnTo>
                      <a:pt x="478" y="225"/>
                    </a:lnTo>
                    <a:lnTo>
                      <a:pt x="478" y="209"/>
                    </a:lnTo>
                    <a:lnTo>
                      <a:pt x="491" y="195"/>
                    </a:lnTo>
                    <a:lnTo>
                      <a:pt x="491" y="181"/>
                    </a:lnTo>
                    <a:lnTo>
                      <a:pt x="491" y="167"/>
                    </a:lnTo>
                    <a:lnTo>
                      <a:pt x="503" y="153"/>
                    </a:lnTo>
                    <a:lnTo>
                      <a:pt x="503" y="139"/>
                    </a:lnTo>
                    <a:lnTo>
                      <a:pt x="503" y="127"/>
                    </a:lnTo>
                    <a:lnTo>
                      <a:pt x="515" y="115"/>
                    </a:lnTo>
                    <a:lnTo>
                      <a:pt x="515" y="103"/>
                    </a:lnTo>
                    <a:lnTo>
                      <a:pt x="515" y="90"/>
                    </a:lnTo>
                    <a:lnTo>
                      <a:pt x="527" y="80"/>
                    </a:lnTo>
                    <a:lnTo>
                      <a:pt x="527" y="70"/>
                    </a:lnTo>
                    <a:lnTo>
                      <a:pt x="527" y="59"/>
                    </a:lnTo>
                    <a:lnTo>
                      <a:pt x="540" y="50"/>
                    </a:lnTo>
                    <a:lnTo>
                      <a:pt x="540" y="41"/>
                    </a:lnTo>
                    <a:lnTo>
                      <a:pt x="540" y="35"/>
                    </a:lnTo>
                    <a:lnTo>
                      <a:pt x="552" y="28"/>
                    </a:lnTo>
                    <a:lnTo>
                      <a:pt x="552" y="21"/>
                    </a:lnTo>
                    <a:lnTo>
                      <a:pt x="552" y="15"/>
                    </a:lnTo>
                    <a:lnTo>
                      <a:pt x="564" y="10"/>
                    </a:lnTo>
                    <a:lnTo>
                      <a:pt x="564" y="7"/>
                    </a:lnTo>
                    <a:lnTo>
                      <a:pt x="564" y="3"/>
                    </a:lnTo>
                    <a:lnTo>
                      <a:pt x="576" y="2"/>
                    </a:lnTo>
                    <a:lnTo>
                      <a:pt x="589" y="0"/>
                    </a:lnTo>
                    <a:lnTo>
                      <a:pt x="589" y="2"/>
                    </a:lnTo>
                    <a:lnTo>
                      <a:pt x="589" y="3"/>
                    </a:lnTo>
                    <a:lnTo>
                      <a:pt x="601" y="5"/>
                    </a:lnTo>
                    <a:lnTo>
                      <a:pt x="601" y="8"/>
                    </a:lnTo>
                    <a:lnTo>
                      <a:pt x="601" y="14"/>
                    </a:lnTo>
                    <a:lnTo>
                      <a:pt x="613" y="19"/>
                    </a:lnTo>
                    <a:lnTo>
                      <a:pt x="613" y="24"/>
                    </a:lnTo>
                    <a:lnTo>
                      <a:pt x="613" y="31"/>
                    </a:lnTo>
                    <a:lnTo>
                      <a:pt x="613" y="38"/>
                    </a:lnTo>
                    <a:lnTo>
                      <a:pt x="625" y="47"/>
                    </a:lnTo>
                    <a:lnTo>
                      <a:pt x="625" y="56"/>
                    </a:lnTo>
                    <a:lnTo>
                      <a:pt x="625" y="64"/>
                    </a:lnTo>
                    <a:lnTo>
                      <a:pt x="638" y="75"/>
                    </a:lnTo>
                    <a:lnTo>
                      <a:pt x="638" y="85"/>
                    </a:lnTo>
                    <a:lnTo>
                      <a:pt x="638" y="97"/>
                    </a:lnTo>
                    <a:lnTo>
                      <a:pt x="650" y="109"/>
                    </a:lnTo>
                    <a:lnTo>
                      <a:pt x="650" y="122"/>
                    </a:lnTo>
                    <a:lnTo>
                      <a:pt x="650" y="134"/>
                    </a:lnTo>
                    <a:lnTo>
                      <a:pt x="662" y="146"/>
                    </a:lnTo>
                    <a:lnTo>
                      <a:pt x="662" y="160"/>
                    </a:lnTo>
                    <a:lnTo>
                      <a:pt x="662" y="174"/>
                    </a:lnTo>
                    <a:lnTo>
                      <a:pt x="675" y="188"/>
                    </a:lnTo>
                    <a:lnTo>
                      <a:pt x="675" y="203"/>
                    </a:lnTo>
                    <a:lnTo>
                      <a:pt x="675" y="218"/>
                    </a:lnTo>
                    <a:lnTo>
                      <a:pt x="687" y="233"/>
                    </a:lnTo>
                    <a:lnTo>
                      <a:pt x="687" y="247"/>
                    </a:lnTo>
                    <a:lnTo>
                      <a:pt x="687" y="263"/>
                    </a:lnTo>
                    <a:lnTo>
                      <a:pt x="699" y="277"/>
                    </a:lnTo>
                    <a:lnTo>
                      <a:pt x="699" y="293"/>
                    </a:lnTo>
                    <a:lnTo>
                      <a:pt x="699" y="308"/>
                    </a:lnTo>
                    <a:lnTo>
                      <a:pt x="711" y="322"/>
                    </a:lnTo>
                    <a:lnTo>
                      <a:pt x="711" y="338"/>
                    </a:lnTo>
                    <a:lnTo>
                      <a:pt x="711" y="352"/>
                    </a:lnTo>
                    <a:lnTo>
                      <a:pt x="724" y="365"/>
                    </a:lnTo>
                    <a:lnTo>
                      <a:pt x="724" y="380"/>
                    </a:lnTo>
                    <a:lnTo>
                      <a:pt x="724" y="394"/>
                    </a:lnTo>
                    <a:lnTo>
                      <a:pt x="736" y="407"/>
                    </a:lnTo>
                    <a:lnTo>
                      <a:pt x="736" y="420"/>
                    </a:lnTo>
                    <a:lnTo>
                      <a:pt x="736" y="432"/>
                    </a:lnTo>
                    <a:lnTo>
                      <a:pt x="748" y="444"/>
                    </a:lnTo>
                    <a:lnTo>
                      <a:pt x="748" y="456"/>
                    </a:lnTo>
                    <a:lnTo>
                      <a:pt x="748" y="466"/>
                    </a:lnTo>
                    <a:lnTo>
                      <a:pt x="760" y="477"/>
                    </a:lnTo>
                    <a:lnTo>
                      <a:pt x="760" y="486"/>
                    </a:lnTo>
                    <a:lnTo>
                      <a:pt x="760" y="495"/>
                    </a:lnTo>
                    <a:lnTo>
                      <a:pt x="773" y="503"/>
                    </a:lnTo>
                    <a:lnTo>
                      <a:pt x="773" y="512"/>
                    </a:lnTo>
                    <a:lnTo>
                      <a:pt x="773" y="519"/>
                    </a:lnTo>
                    <a:lnTo>
                      <a:pt x="785" y="524"/>
                    </a:lnTo>
                    <a:lnTo>
                      <a:pt x="785" y="530"/>
                    </a:lnTo>
                    <a:lnTo>
                      <a:pt x="785" y="534"/>
                    </a:lnTo>
                    <a:lnTo>
                      <a:pt x="797" y="538"/>
                    </a:lnTo>
                    <a:lnTo>
                      <a:pt x="797" y="541"/>
                    </a:lnTo>
                    <a:lnTo>
                      <a:pt x="797" y="543"/>
                    </a:lnTo>
                    <a:lnTo>
                      <a:pt x="809" y="545"/>
                    </a:lnTo>
                    <a:lnTo>
                      <a:pt x="822" y="543"/>
                    </a:lnTo>
                    <a:lnTo>
                      <a:pt x="822" y="541"/>
                    </a:lnTo>
                    <a:lnTo>
                      <a:pt x="822" y="538"/>
                    </a:lnTo>
                    <a:lnTo>
                      <a:pt x="834" y="534"/>
                    </a:lnTo>
                    <a:lnTo>
                      <a:pt x="834" y="531"/>
                    </a:lnTo>
                    <a:lnTo>
                      <a:pt x="834" y="526"/>
                    </a:lnTo>
                    <a:lnTo>
                      <a:pt x="846" y="519"/>
                    </a:lnTo>
                    <a:lnTo>
                      <a:pt x="846" y="514"/>
                    </a:lnTo>
                    <a:lnTo>
                      <a:pt x="846" y="505"/>
                    </a:lnTo>
                    <a:lnTo>
                      <a:pt x="859" y="498"/>
                    </a:lnTo>
                    <a:lnTo>
                      <a:pt x="859" y="488"/>
                    </a:lnTo>
                    <a:lnTo>
                      <a:pt x="859" y="479"/>
                    </a:lnTo>
                    <a:lnTo>
                      <a:pt x="871" y="469"/>
                    </a:lnTo>
                    <a:lnTo>
                      <a:pt x="871" y="458"/>
                    </a:lnTo>
                    <a:lnTo>
                      <a:pt x="871" y="447"/>
                    </a:lnTo>
                    <a:lnTo>
                      <a:pt x="883" y="435"/>
                    </a:lnTo>
                    <a:lnTo>
                      <a:pt x="883" y="423"/>
                    </a:lnTo>
                    <a:lnTo>
                      <a:pt x="883" y="409"/>
                    </a:lnTo>
                    <a:lnTo>
                      <a:pt x="895" y="397"/>
                    </a:lnTo>
                    <a:lnTo>
                      <a:pt x="895" y="383"/>
                    </a:lnTo>
                    <a:lnTo>
                      <a:pt x="895" y="369"/>
                    </a:lnTo>
                    <a:lnTo>
                      <a:pt x="908" y="355"/>
                    </a:lnTo>
                    <a:lnTo>
                      <a:pt x="908" y="339"/>
                    </a:lnTo>
                    <a:lnTo>
                      <a:pt x="908" y="326"/>
                    </a:lnTo>
                    <a:lnTo>
                      <a:pt x="920" y="312"/>
                    </a:lnTo>
                    <a:lnTo>
                      <a:pt x="920" y="296"/>
                    </a:lnTo>
                    <a:lnTo>
                      <a:pt x="920" y="280"/>
                    </a:lnTo>
                    <a:lnTo>
                      <a:pt x="932" y="266"/>
                    </a:lnTo>
                    <a:lnTo>
                      <a:pt x="932" y="251"/>
                    </a:lnTo>
                    <a:lnTo>
                      <a:pt x="932" y="235"/>
                    </a:lnTo>
                    <a:lnTo>
                      <a:pt x="944" y="221"/>
                    </a:lnTo>
                    <a:lnTo>
                      <a:pt x="944" y="206"/>
                    </a:lnTo>
                    <a:lnTo>
                      <a:pt x="944" y="191"/>
                    </a:lnTo>
                    <a:lnTo>
                      <a:pt x="957" y="177"/>
                    </a:lnTo>
                    <a:lnTo>
                      <a:pt x="957" y="164"/>
                    </a:lnTo>
                    <a:lnTo>
                      <a:pt x="957" y="150"/>
                    </a:lnTo>
                    <a:lnTo>
                      <a:pt x="969" y="138"/>
                    </a:lnTo>
                    <a:lnTo>
                      <a:pt x="969" y="124"/>
                    </a:lnTo>
                    <a:lnTo>
                      <a:pt x="969" y="112"/>
                    </a:lnTo>
                    <a:lnTo>
                      <a:pt x="981" y="99"/>
                    </a:lnTo>
                    <a:lnTo>
                      <a:pt x="981" y="89"/>
                    </a:lnTo>
                    <a:lnTo>
                      <a:pt x="981" y="76"/>
                    </a:lnTo>
                    <a:lnTo>
                      <a:pt x="993" y="68"/>
                    </a:lnTo>
                    <a:lnTo>
                      <a:pt x="993" y="57"/>
                    </a:lnTo>
                    <a:lnTo>
                      <a:pt x="993" y="49"/>
                    </a:lnTo>
                    <a:lnTo>
                      <a:pt x="1006" y="40"/>
                    </a:lnTo>
                    <a:lnTo>
                      <a:pt x="1006" y="33"/>
                    </a:lnTo>
                    <a:lnTo>
                      <a:pt x="1006" y="26"/>
                    </a:lnTo>
                    <a:lnTo>
                      <a:pt x="1018" y="21"/>
                    </a:lnTo>
                    <a:lnTo>
                      <a:pt x="1018" y="15"/>
                    </a:lnTo>
                    <a:lnTo>
                      <a:pt x="1018" y="10"/>
                    </a:lnTo>
                    <a:lnTo>
                      <a:pt x="1018" y="7"/>
                    </a:lnTo>
                    <a:lnTo>
                      <a:pt x="1030" y="3"/>
                    </a:lnTo>
                    <a:lnTo>
                      <a:pt x="1030" y="2"/>
                    </a:lnTo>
                    <a:lnTo>
                      <a:pt x="1042" y="0"/>
                    </a:lnTo>
                    <a:lnTo>
                      <a:pt x="1042" y="2"/>
                    </a:lnTo>
                    <a:lnTo>
                      <a:pt x="1055" y="3"/>
                    </a:lnTo>
                    <a:lnTo>
                      <a:pt x="1055" y="7"/>
                    </a:lnTo>
                    <a:lnTo>
                      <a:pt x="1055" y="10"/>
                    </a:lnTo>
                    <a:lnTo>
                      <a:pt x="1067" y="15"/>
                    </a:lnTo>
                    <a:lnTo>
                      <a:pt x="1067" y="21"/>
                    </a:lnTo>
                  </a:path>
                </a:pathLst>
              </a:custGeom>
              <a:noFill/>
              <a:ln w="12700" cap="rnd" cmpd="sng" algn="ctr">
                <a:solidFill>
                  <a:schemeClr val="tx1"/>
                </a:solidFill>
                <a:prstDash val="solid"/>
                <a:round/>
                <a:headEnd type="none" w="med" len="med"/>
                <a:tailEnd type="none" w="med" len="med"/>
              </a:ln>
            </p:spPr>
            <p:txBody>
              <a:bodyPr/>
              <a:lstStyle/>
              <a:p>
                <a:endParaRPr lang="en-US"/>
              </a:p>
            </p:txBody>
          </p:sp>
          <p:sp>
            <p:nvSpPr>
              <p:cNvPr id="259" name="Freeform 100"/>
              <p:cNvSpPr>
                <a:spLocks/>
              </p:cNvSpPr>
              <p:nvPr/>
            </p:nvSpPr>
            <p:spPr bwMode="auto">
              <a:xfrm>
                <a:off x="1282977" y="3064938"/>
                <a:ext cx="327937" cy="560388"/>
              </a:xfrm>
              <a:custGeom>
                <a:avLst/>
                <a:gdLst>
                  <a:gd name="T0" fmla="*/ 12 w 1058"/>
                  <a:gd name="T1" fmla="*/ 40 h 546"/>
                  <a:gd name="T2" fmla="*/ 25 w 1058"/>
                  <a:gd name="T3" fmla="*/ 76 h 546"/>
                  <a:gd name="T4" fmla="*/ 49 w 1058"/>
                  <a:gd name="T5" fmla="*/ 124 h 546"/>
                  <a:gd name="T6" fmla="*/ 61 w 1058"/>
                  <a:gd name="T7" fmla="*/ 177 h 546"/>
                  <a:gd name="T8" fmla="*/ 74 w 1058"/>
                  <a:gd name="T9" fmla="*/ 235 h 546"/>
                  <a:gd name="T10" fmla="*/ 98 w 1058"/>
                  <a:gd name="T11" fmla="*/ 296 h 546"/>
                  <a:gd name="T12" fmla="*/ 111 w 1058"/>
                  <a:gd name="T13" fmla="*/ 355 h 546"/>
                  <a:gd name="T14" fmla="*/ 123 w 1058"/>
                  <a:gd name="T15" fmla="*/ 409 h 546"/>
                  <a:gd name="T16" fmla="*/ 147 w 1058"/>
                  <a:gd name="T17" fmla="*/ 458 h 546"/>
                  <a:gd name="T18" fmla="*/ 160 w 1058"/>
                  <a:gd name="T19" fmla="*/ 498 h 546"/>
                  <a:gd name="T20" fmla="*/ 172 w 1058"/>
                  <a:gd name="T21" fmla="*/ 526 h 546"/>
                  <a:gd name="T22" fmla="*/ 197 w 1058"/>
                  <a:gd name="T23" fmla="*/ 541 h 546"/>
                  <a:gd name="T24" fmla="*/ 221 w 1058"/>
                  <a:gd name="T25" fmla="*/ 541 h 546"/>
                  <a:gd name="T26" fmla="*/ 234 w 1058"/>
                  <a:gd name="T27" fmla="*/ 524 h 546"/>
                  <a:gd name="T28" fmla="*/ 246 w 1058"/>
                  <a:gd name="T29" fmla="*/ 495 h 546"/>
                  <a:gd name="T30" fmla="*/ 270 w 1058"/>
                  <a:gd name="T31" fmla="*/ 456 h 546"/>
                  <a:gd name="T32" fmla="*/ 283 w 1058"/>
                  <a:gd name="T33" fmla="*/ 407 h 546"/>
                  <a:gd name="T34" fmla="*/ 295 w 1058"/>
                  <a:gd name="T35" fmla="*/ 352 h 546"/>
                  <a:gd name="T36" fmla="*/ 320 w 1058"/>
                  <a:gd name="T37" fmla="*/ 293 h 546"/>
                  <a:gd name="T38" fmla="*/ 332 w 1058"/>
                  <a:gd name="T39" fmla="*/ 233 h 546"/>
                  <a:gd name="T40" fmla="*/ 344 w 1058"/>
                  <a:gd name="T41" fmla="*/ 174 h 546"/>
                  <a:gd name="T42" fmla="*/ 356 w 1058"/>
                  <a:gd name="T43" fmla="*/ 122 h 546"/>
                  <a:gd name="T44" fmla="*/ 381 w 1058"/>
                  <a:gd name="T45" fmla="*/ 75 h 546"/>
                  <a:gd name="T46" fmla="*/ 393 w 1058"/>
                  <a:gd name="T47" fmla="*/ 38 h 546"/>
                  <a:gd name="T48" fmla="*/ 406 w 1058"/>
                  <a:gd name="T49" fmla="*/ 14 h 546"/>
                  <a:gd name="T50" fmla="*/ 430 w 1058"/>
                  <a:gd name="T51" fmla="*/ 2 h 546"/>
                  <a:gd name="T52" fmla="*/ 455 w 1058"/>
                  <a:gd name="T53" fmla="*/ 7 h 546"/>
                  <a:gd name="T54" fmla="*/ 467 w 1058"/>
                  <a:gd name="T55" fmla="*/ 28 h 546"/>
                  <a:gd name="T56" fmla="*/ 479 w 1058"/>
                  <a:gd name="T57" fmla="*/ 59 h 546"/>
                  <a:gd name="T58" fmla="*/ 504 w 1058"/>
                  <a:gd name="T59" fmla="*/ 103 h 546"/>
                  <a:gd name="T60" fmla="*/ 516 w 1058"/>
                  <a:gd name="T61" fmla="*/ 153 h 546"/>
                  <a:gd name="T62" fmla="*/ 529 w 1058"/>
                  <a:gd name="T63" fmla="*/ 209 h 546"/>
                  <a:gd name="T64" fmla="*/ 553 w 1058"/>
                  <a:gd name="T65" fmla="*/ 270 h 546"/>
                  <a:gd name="T66" fmla="*/ 565 w 1058"/>
                  <a:gd name="T67" fmla="*/ 329 h 546"/>
                  <a:gd name="T68" fmla="*/ 578 w 1058"/>
                  <a:gd name="T69" fmla="*/ 387 h 546"/>
                  <a:gd name="T70" fmla="*/ 602 w 1058"/>
                  <a:gd name="T71" fmla="*/ 437 h 546"/>
                  <a:gd name="T72" fmla="*/ 615 w 1058"/>
                  <a:gd name="T73" fmla="*/ 481 h 546"/>
                  <a:gd name="T74" fmla="*/ 627 w 1058"/>
                  <a:gd name="T75" fmla="*/ 514 h 546"/>
                  <a:gd name="T76" fmla="*/ 651 w 1058"/>
                  <a:gd name="T77" fmla="*/ 537 h 546"/>
                  <a:gd name="T78" fmla="*/ 676 w 1058"/>
                  <a:gd name="T79" fmla="*/ 545 h 546"/>
                  <a:gd name="T80" fmla="*/ 688 w 1058"/>
                  <a:gd name="T81" fmla="*/ 533 h 546"/>
                  <a:gd name="T82" fmla="*/ 701 w 1058"/>
                  <a:gd name="T83" fmla="*/ 510 h 546"/>
                  <a:gd name="T84" fmla="*/ 725 w 1058"/>
                  <a:gd name="T85" fmla="*/ 474 h 546"/>
                  <a:gd name="T86" fmla="*/ 737 w 1058"/>
                  <a:gd name="T87" fmla="*/ 430 h 546"/>
                  <a:gd name="T88" fmla="*/ 750 w 1058"/>
                  <a:gd name="T89" fmla="*/ 376 h 546"/>
                  <a:gd name="T90" fmla="*/ 762 w 1058"/>
                  <a:gd name="T91" fmla="*/ 319 h 546"/>
                  <a:gd name="T92" fmla="*/ 787 w 1058"/>
                  <a:gd name="T93" fmla="*/ 259 h 546"/>
                  <a:gd name="T94" fmla="*/ 799 w 1058"/>
                  <a:gd name="T95" fmla="*/ 200 h 546"/>
                  <a:gd name="T96" fmla="*/ 811 w 1058"/>
                  <a:gd name="T97" fmla="*/ 144 h 546"/>
                  <a:gd name="T98" fmla="*/ 836 w 1058"/>
                  <a:gd name="T99" fmla="*/ 94 h 546"/>
                  <a:gd name="T100" fmla="*/ 848 w 1058"/>
                  <a:gd name="T101" fmla="*/ 54 h 546"/>
                  <a:gd name="T102" fmla="*/ 860 w 1058"/>
                  <a:gd name="T103" fmla="*/ 22 h 546"/>
                  <a:gd name="T104" fmla="*/ 885 w 1058"/>
                  <a:gd name="T105" fmla="*/ 5 h 546"/>
                  <a:gd name="T106" fmla="*/ 910 w 1058"/>
                  <a:gd name="T107" fmla="*/ 2 h 546"/>
                  <a:gd name="T108" fmla="*/ 922 w 1058"/>
                  <a:gd name="T109" fmla="*/ 18 h 546"/>
                  <a:gd name="T110" fmla="*/ 934 w 1058"/>
                  <a:gd name="T111" fmla="*/ 44 h 546"/>
                  <a:gd name="T112" fmla="*/ 959 w 1058"/>
                  <a:gd name="T113" fmla="*/ 82 h 546"/>
                  <a:gd name="T114" fmla="*/ 971 w 1058"/>
                  <a:gd name="T115" fmla="*/ 129 h 546"/>
                  <a:gd name="T116" fmla="*/ 983 w 1058"/>
                  <a:gd name="T117" fmla="*/ 184 h 546"/>
                  <a:gd name="T118" fmla="*/ 1008 w 1058"/>
                  <a:gd name="T119" fmla="*/ 242 h 546"/>
                  <a:gd name="T120" fmla="*/ 1020 w 1058"/>
                  <a:gd name="T121" fmla="*/ 303 h 546"/>
                  <a:gd name="T122" fmla="*/ 1032 w 1058"/>
                  <a:gd name="T123" fmla="*/ 360 h 546"/>
                  <a:gd name="T124" fmla="*/ 1057 w 1058"/>
                  <a:gd name="T125" fmla="*/ 416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58"/>
                  <a:gd name="T190" fmla="*/ 0 h 546"/>
                  <a:gd name="T191" fmla="*/ 1058 w 105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58" h="546">
                    <a:moveTo>
                      <a:pt x="0" y="21"/>
                    </a:moveTo>
                    <a:lnTo>
                      <a:pt x="0" y="26"/>
                    </a:lnTo>
                    <a:lnTo>
                      <a:pt x="12" y="33"/>
                    </a:lnTo>
                    <a:lnTo>
                      <a:pt x="12" y="40"/>
                    </a:lnTo>
                    <a:lnTo>
                      <a:pt x="12" y="49"/>
                    </a:lnTo>
                    <a:lnTo>
                      <a:pt x="25" y="57"/>
                    </a:lnTo>
                    <a:lnTo>
                      <a:pt x="25" y="68"/>
                    </a:lnTo>
                    <a:lnTo>
                      <a:pt x="25" y="76"/>
                    </a:lnTo>
                    <a:lnTo>
                      <a:pt x="37" y="89"/>
                    </a:lnTo>
                    <a:lnTo>
                      <a:pt x="37" y="99"/>
                    </a:lnTo>
                    <a:lnTo>
                      <a:pt x="37" y="112"/>
                    </a:lnTo>
                    <a:lnTo>
                      <a:pt x="49" y="124"/>
                    </a:lnTo>
                    <a:lnTo>
                      <a:pt x="49" y="138"/>
                    </a:lnTo>
                    <a:lnTo>
                      <a:pt x="49" y="150"/>
                    </a:lnTo>
                    <a:lnTo>
                      <a:pt x="61" y="164"/>
                    </a:lnTo>
                    <a:lnTo>
                      <a:pt x="61" y="177"/>
                    </a:lnTo>
                    <a:lnTo>
                      <a:pt x="61" y="191"/>
                    </a:lnTo>
                    <a:lnTo>
                      <a:pt x="74" y="206"/>
                    </a:lnTo>
                    <a:lnTo>
                      <a:pt x="74" y="221"/>
                    </a:lnTo>
                    <a:lnTo>
                      <a:pt x="74" y="235"/>
                    </a:lnTo>
                    <a:lnTo>
                      <a:pt x="86" y="251"/>
                    </a:lnTo>
                    <a:lnTo>
                      <a:pt x="86" y="266"/>
                    </a:lnTo>
                    <a:lnTo>
                      <a:pt x="86" y="280"/>
                    </a:lnTo>
                    <a:lnTo>
                      <a:pt x="98" y="296"/>
                    </a:lnTo>
                    <a:lnTo>
                      <a:pt x="98" y="312"/>
                    </a:lnTo>
                    <a:lnTo>
                      <a:pt x="98" y="326"/>
                    </a:lnTo>
                    <a:lnTo>
                      <a:pt x="111" y="339"/>
                    </a:lnTo>
                    <a:lnTo>
                      <a:pt x="111" y="355"/>
                    </a:lnTo>
                    <a:lnTo>
                      <a:pt x="111" y="369"/>
                    </a:lnTo>
                    <a:lnTo>
                      <a:pt x="123" y="383"/>
                    </a:lnTo>
                    <a:lnTo>
                      <a:pt x="123" y="397"/>
                    </a:lnTo>
                    <a:lnTo>
                      <a:pt x="123" y="409"/>
                    </a:lnTo>
                    <a:lnTo>
                      <a:pt x="135" y="423"/>
                    </a:lnTo>
                    <a:lnTo>
                      <a:pt x="135" y="435"/>
                    </a:lnTo>
                    <a:lnTo>
                      <a:pt x="135" y="447"/>
                    </a:lnTo>
                    <a:lnTo>
                      <a:pt x="147" y="458"/>
                    </a:lnTo>
                    <a:lnTo>
                      <a:pt x="147" y="469"/>
                    </a:lnTo>
                    <a:lnTo>
                      <a:pt x="147" y="479"/>
                    </a:lnTo>
                    <a:lnTo>
                      <a:pt x="160" y="488"/>
                    </a:lnTo>
                    <a:lnTo>
                      <a:pt x="160" y="498"/>
                    </a:lnTo>
                    <a:lnTo>
                      <a:pt x="160" y="505"/>
                    </a:lnTo>
                    <a:lnTo>
                      <a:pt x="172" y="514"/>
                    </a:lnTo>
                    <a:lnTo>
                      <a:pt x="172" y="519"/>
                    </a:lnTo>
                    <a:lnTo>
                      <a:pt x="172" y="526"/>
                    </a:lnTo>
                    <a:lnTo>
                      <a:pt x="184" y="531"/>
                    </a:lnTo>
                    <a:lnTo>
                      <a:pt x="184" y="534"/>
                    </a:lnTo>
                    <a:lnTo>
                      <a:pt x="184" y="538"/>
                    </a:lnTo>
                    <a:lnTo>
                      <a:pt x="197" y="541"/>
                    </a:lnTo>
                    <a:lnTo>
                      <a:pt x="197" y="543"/>
                    </a:lnTo>
                    <a:lnTo>
                      <a:pt x="209" y="545"/>
                    </a:lnTo>
                    <a:lnTo>
                      <a:pt x="209" y="543"/>
                    </a:lnTo>
                    <a:lnTo>
                      <a:pt x="221" y="541"/>
                    </a:lnTo>
                    <a:lnTo>
                      <a:pt x="221" y="538"/>
                    </a:lnTo>
                    <a:lnTo>
                      <a:pt x="221" y="534"/>
                    </a:lnTo>
                    <a:lnTo>
                      <a:pt x="234" y="530"/>
                    </a:lnTo>
                    <a:lnTo>
                      <a:pt x="234" y="524"/>
                    </a:lnTo>
                    <a:lnTo>
                      <a:pt x="234" y="519"/>
                    </a:lnTo>
                    <a:lnTo>
                      <a:pt x="246" y="512"/>
                    </a:lnTo>
                    <a:lnTo>
                      <a:pt x="246" y="503"/>
                    </a:lnTo>
                    <a:lnTo>
                      <a:pt x="246" y="495"/>
                    </a:lnTo>
                    <a:lnTo>
                      <a:pt x="258" y="486"/>
                    </a:lnTo>
                    <a:lnTo>
                      <a:pt x="258" y="477"/>
                    </a:lnTo>
                    <a:lnTo>
                      <a:pt x="258" y="466"/>
                    </a:lnTo>
                    <a:lnTo>
                      <a:pt x="270" y="456"/>
                    </a:lnTo>
                    <a:lnTo>
                      <a:pt x="270" y="444"/>
                    </a:lnTo>
                    <a:lnTo>
                      <a:pt x="270" y="432"/>
                    </a:lnTo>
                    <a:lnTo>
                      <a:pt x="283" y="420"/>
                    </a:lnTo>
                    <a:lnTo>
                      <a:pt x="283" y="407"/>
                    </a:lnTo>
                    <a:lnTo>
                      <a:pt x="283" y="394"/>
                    </a:lnTo>
                    <a:lnTo>
                      <a:pt x="295" y="380"/>
                    </a:lnTo>
                    <a:lnTo>
                      <a:pt x="295" y="365"/>
                    </a:lnTo>
                    <a:lnTo>
                      <a:pt x="295" y="352"/>
                    </a:lnTo>
                    <a:lnTo>
                      <a:pt x="307" y="338"/>
                    </a:lnTo>
                    <a:lnTo>
                      <a:pt x="307" y="322"/>
                    </a:lnTo>
                    <a:lnTo>
                      <a:pt x="307" y="308"/>
                    </a:lnTo>
                    <a:lnTo>
                      <a:pt x="320" y="293"/>
                    </a:lnTo>
                    <a:lnTo>
                      <a:pt x="320" y="277"/>
                    </a:lnTo>
                    <a:lnTo>
                      <a:pt x="320" y="263"/>
                    </a:lnTo>
                    <a:lnTo>
                      <a:pt x="332" y="247"/>
                    </a:lnTo>
                    <a:lnTo>
                      <a:pt x="332" y="233"/>
                    </a:lnTo>
                    <a:lnTo>
                      <a:pt x="332" y="218"/>
                    </a:lnTo>
                    <a:lnTo>
                      <a:pt x="344" y="203"/>
                    </a:lnTo>
                    <a:lnTo>
                      <a:pt x="344" y="188"/>
                    </a:lnTo>
                    <a:lnTo>
                      <a:pt x="344" y="174"/>
                    </a:lnTo>
                    <a:lnTo>
                      <a:pt x="356" y="160"/>
                    </a:lnTo>
                    <a:lnTo>
                      <a:pt x="356" y="146"/>
                    </a:lnTo>
                    <a:lnTo>
                      <a:pt x="356" y="134"/>
                    </a:lnTo>
                    <a:lnTo>
                      <a:pt x="356" y="122"/>
                    </a:lnTo>
                    <a:lnTo>
                      <a:pt x="369" y="109"/>
                    </a:lnTo>
                    <a:lnTo>
                      <a:pt x="369" y="97"/>
                    </a:lnTo>
                    <a:lnTo>
                      <a:pt x="369" y="85"/>
                    </a:lnTo>
                    <a:lnTo>
                      <a:pt x="381" y="75"/>
                    </a:lnTo>
                    <a:lnTo>
                      <a:pt x="381" y="64"/>
                    </a:lnTo>
                    <a:lnTo>
                      <a:pt x="381" y="56"/>
                    </a:lnTo>
                    <a:lnTo>
                      <a:pt x="393" y="47"/>
                    </a:lnTo>
                    <a:lnTo>
                      <a:pt x="393" y="38"/>
                    </a:lnTo>
                    <a:lnTo>
                      <a:pt x="393" y="31"/>
                    </a:lnTo>
                    <a:lnTo>
                      <a:pt x="406" y="24"/>
                    </a:lnTo>
                    <a:lnTo>
                      <a:pt x="406" y="19"/>
                    </a:lnTo>
                    <a:lnTo>
                      <a:pt x="406" y="14"/>
                    </a:lnTo>
                    <a:lnTo>
                      <a:pt x="418" y="8"/>
                    </a:lnTo>
                    <a:lnTo>
                      <a:pt x="418" y="5"/>
                    </a:lnTo>
                    <a:lnTo>
                      <a:pt x="418" y="3"/>
                    </a:lnTo>
                    <a:lnTo>
                      <a:pt x="430" y="2"/>
                    </a:lnTo>
                    <a:lnTo>
                      <a:pt x="442" y="0"/>
                    </a:lnTo>
                    <a:lnTo>
                      <a:pt x="442" y="2"/>
                    </a:lnTo>
                    <a:lnTo>
                      <a:pt x="442" y="3"/>
                    </a:lnTo>
                    <a:lnTo>
                      <a:pt x="455" y="7"/>
                    </a:lnTo>
                    <a:lnTo>
                      <a:pt x="455" y="10"/>
                    </a:lnTo>
                    <a:lnTo>
                      <a:pt x="455" y="15"/>
                    </a:lnTo>
                    <a:lnTo>
                      <a:pt x="467" y="21"/>
                    </a:lnTo>
                    <a:lnTo>
                      <a:pt x="467" y="28"/>
                    </a:lnTo>
                    <a:lnTo>
                      <a:pt x="467" y="35"/>
                    </a:lnTo>
                    <a:lnTo>
                      <a:pt x="479" y="41"/>
                    </a:lnTo>
                    <a:lnTo>
                      <a:pt x="479" y="50"/>
                    </a:lnTo>
                    <a:lnTo>
                      <a:pt x="479" y="59"/>
                    </a:lnTo>
                    <a:lnTo>
                      <a:pt x="492" y="70"/>
                    </a:lnTo>
                    <a:lnTo>
                      <a:pt x="492" y="80"/>
                    </a:lnTo>
                    <a:lnTo>
                      <a:pt x="492" y="90"/>
                    </a:lnTo>
                    <a:lnTo>
                      <a:pt x="504" y="103"/>
                    </a:lnTo>
                    <a:lnTo>
                      <a:pt x="504" y="115"/>
                    </a:lnTo>
                    <a:lnTo>
                      <a:pt x="504" y="127"/>
                    </a:lnTo>
                    <a:lnTo>
                      <a:pt x="516" y="139"/>
                    </a:lnTo>
                    <a:lnTo>
                      <a:pt x="516" y="153"/>
                    </a:lnTo>
                    <a:lnTo>
                      <a:pt x="516" y="167"/>
                    </a:lnTo>
                    <a:lnTo>
                      <a:pt x="529" y="181"/>
                    </a:lnTo>
                    <a:lnTo>
                      <a:pt x="529" y="195"/>
                    </a:lnTo>
                    <a:lnTo>
                      <a:pt x="529" y="209"/>
                    </a:lnTo>
                    <a:lnTo>
                      <a:pt x="541" y="225"/>
                    </a:lnTo>
                    <a:lnTo>
                      <a:pt x="541" y="239"/>
                    </a:lnTo>
                    <a:lnTo>
                      <a:pt x="541" y="254"/>
                    </a:lnTo>
                    <a:lnTo>
                      <a:pt x="553" y="270"/>
                    </a:lnTo>
                    <a:lnTo>
                      <a:pt x="553" y="284"/>
                    </a:lnTo>
                    <a:lnTo>
                      <a:pt x="553" y="300"/>
                    </a:lnTo>
                    <a:lnTo>
                      <a:pt x="565" y="313"/>
                    </a:lnTo>
                    <a:lnTo>
                      <a:pt x="565" y="329"/>
                    </a:lnTo>
                    <a:lnTo>
                      <a:pt x="565" y="343"/>
                    </a:lnTo>
                    <a:lnTo>
                      <a:pt x="578" y="359"/>
                    </a:lnTo>
                    <a:lnTo>
                      <a:pt x="578" y="372"/>
                    </a:lnTo>
                    <a:lnTo>
                      <a:pt x="578" y="387"/>
                    </a:lnTo>
                    <a:lnTo>
                      <a:pt x="590" y="399"/>
                    </a:lnTo>
                    <a:lnTo>
                      <a:pt x="590" y="413"/>
                    </a:lnTo>
                    <a:lnTo>
                      <a:pt x="590" y="425"/>
                    </a:lnTo>
                    <a:lnTo>
                      <a:pt x="602" y="437"/>
                    </a:lnTo>
                    <a:lnTo>
                      <a:pt x="602" y="449"/>
                    </a:lnTo>
                    <a:lnTo>
                      <a:pt x="602" y="459"/>
                    </a:lnTo>
                    <a:lnTo>
                      <a:pt x="615" y="472"/>
                    </a:lnTo>
                    <a:lnTo>
                      <a:pt x="615" y="481"/>
                    </a:lnTo>
                    <a:lnTo>
                      <a:pt x="615" y="491"/>
                    </a:lnTo>
                    <a:lnTo>
                      <a:pt x="627" y="500"/>
                    </a:lnTo>
                    <a:lnTo>
                      <a:pt x="627" y="507"/>
                    </a:lnTo>
                    <a:lnTo>
                      <a:pt x="627" y="514"/>
                    </a:lnTo>
                    <a:lnTo>
                      <a:pt x="639" y="521"/>
                    </a:lnTo>
                    <a:lnTo>
                      <a:pt x="639" y="527"/>
                    </a:lnTo>
                    <a:lnTo>
                      <a:pt x="639" y="531"/>
                    </a:lnTo>
                    <a:lnTo>
                      <a:pt x="651" y="537"/>
                    </a:lnTo>
                    <a:lnTo>
                      <a:pt x="651" y="540"/>
                    </a:lnTo>
                    <a:lnTo>
                      <a:pt x="651" y="541"/>
                    </a:lnTo>
                    <a:lnTo>
                      <a:pt x="664" y="543"/>
                    </a:lnTo>
                    <a:lnTo>
                      <a:pt x="676" y="545"/>
                    </a:lnTo>
                    <a:lnTo>
                      <a:pt x="676" y="543"/>
                    </a:lnTo>
                    <a:lnTo>
                      <a:pt x="676" y="540"/>
                    </a:lnTo>
                    <a:lnTo>
                      <a:pt x="688" y="538"/>
                    </a:lnTo>
                    <a:lnTo>
                      <a:pt x="688" y="533"/>
                    </a:lnTo>
                    <a:lnTo>
                      <a:pt x="688" y="530"/>
                    </a:lnTo>
                    <a:lnTo>
                      <a:pt x="701" y="522"/>
                    </a:lnTo>
                    <a:lnTo>
                      <a:pt x="701" y="517"/>
                    </a:lnTo>
                    <a:lnTo>
                      <a:pt x="701" y="510"/>
                    </a:lnTo>
                    <a:lnTo>
                      <a:pt x="713" y="501"/>
                    </a:lnTo>
                    <a:lnTo>
                      <a:pt x="713" y="493"/>
                    </a:lnTo>
                    <a:lnTo>
                      <a:pt x="713" y="484"/>
                    </a:lnTo>
                    <a:lnTo>
                      <a:pt x="725" y="474"/>
                    </a:lnTo>
                    <a:lnTo>
                      <a:pt x="725" y="463"/>
                    </a:lnTo>
                    <a:lnTo>
                      <a:pt x="725" y="453"/>
                    </a:lnTo>
                    <a:lnTo>
                      <a:pt x="737" y="442"/>
                    </a:lnTo>
                    <a:lnTo>
                      <a:pt x="737" y="430"/>
                    </a:lnTo>
                    <a:lnTo>
                      <a:pt x="737" y="416"/>
                    </a:lnTo>
                    <a:lnTo>
                      <a:pt x="750" y="404"/>
                    </a:lnTo>
                    <a:lnTo>
                      <a:pt x="750" y="390"/>
                    </a:lnTo>
                    <a:lnTo>
                      <a:pt x="750" y="376"/>
                    </a:lnTo>
                    <a:lnTo>
                      <a:pt x="762" y="362"/>
                    </a:lnTo>
                    <a:lnTo>
                      <a:pt x="762" y="348"/>
                    </a:lnTo>
                    <a:lnTo>
                      <a:pt x="762" y="334"/>
                    </a:lnTo>
                    <a:lnTo>
                      <a:pt x="762" y="319"/>
                    </a:lnTo>
                    <a:lnTo>
                      <a:pt x="774" y="305"/>
                    </a:lnTo>
                    <a:lnTo>
                      <a:pt x="774" y="289"/>
                    </a:lnTo>
                    <a:lnTo>
                      <a:pt x="774" y="274"/>
                    </a:lnTo>
                    <a:lnTo>
                      <a:pt x="787" y="259"/>
                    </a:lnTo>
                    <a:lnTo>
                      <a:pt x="787" y="244"/>
                    </a:lnTo>
                    <a:lnTo>
                      <a:pt x="787" y="230"/>
                    </a:lnTo>
                    <a:lnTo>
                      <a:pt x="799" y="214"/>
                    </a:lnTo>
                    <a:lnTo>
                      <a:pt x="799" y="200"/>
                    </a:lnTo>
                    <a:lnTo>
                      <a:pt x="799" y="184"/>
                    </a:lnTo>
                    <a:lnTo>
                      <a:pt x="811" y="171"/>
                    </a:lnTo>
                    <a:lnTo>
                      <a:pt x="811" y="157"/>
                    </a:lnTo>
                    <a:lnTo>
                      <a:pt x="811" y="144"/>
                    </a:lnTo>
                    <a:lnTo>
                      <a:pt x="823" y="131"/>
                    </a:lnTo>
                    <a:lnTo>
                      <a:pt x="823" y="118"/>
                    </a:lnTo>
                    <a:lnTo>
                      <a:pt x="823" y="106"/>
                    </a:lnTo>
                    <a:lnTo>
                      <a:pt x="836" y="94"/>
                    </a:lnTo>
                    <a:lnTo>
                      <a:pt x="836" y="83"/>
                    </a:lnTo>
                    <a:lnTo>
                      <a:pt x="836" y="73"/>
                    </a:lnTo>
                    <a:lnTo>
                      <a:pt x="848" y="63"/>
                    </a:lnTo>
                    <a:lnTo>
                      <a:pt x="848" y="54"/>
                    </a:lnTo>
                    <a:lnTo>
                      <a:pt x="848" y="45"/>
                    </a:lnTo>
                    <a:lnTo>
                      <a:pt x="860" y="37"/>
                    </a:lnTo>
                    <a:lnTo>
                      <a:pt x="860" y="30"/>
                    </a:lnTo>
                    <a:lnTo>
                      <a:pt x="860" y="22"/>
                    </a:lnTo>
                    <a:lnTo>
                      <a:pt x="873" y="18"/>
                    </a:lnTo>
                    <a:lnTo>
                      <a:pt x="873" y="12"/>
                    </a:lnTo>
                    <a:lnTo>
                      <a:pt x="873" y="8"/>
                    </a:lnTo>
                    <a:lnTo>
                      <a:pt x="885" y="5"/>
                    </a:lnTo>
                    <a:lnTo>
                      <a:pt x="885" y="3"/>
                    </a:lnTo>
                    <a:lnTo>
                      <a:pt x="885" y="2"/>
                    </a:lnTo>
                    <a:lnTo>
                      <a:pt x="897" y="0"/>
                    </a:lnTo>
                    <a:lnTo>
                      <a:pt x="910" y="2"/>
                    </a:lnTo>
                    <a:lnTo>
                      <a:pt x="910" y="5"/>
                    </a:lnTo>
                    <a:lnTo>
                      <a:pt x="910" y="8"/>
                    </a:lnTo>
                    <a:lnTo>
                      <a:pt x="922" y="12"/>
                    </a:lnTo>
                    <a:lnTo>
                      <a:pt x="922" y="18"/>
                    </a:lnTo>
                    <a:lnTo>
                      <a:pt x="922" y="22"/>
                    </a:lnTo>
                    <a:lnTo>
                      <a:pt x="934" y="30"/>
                    </a:lnTo>
                    <a:lnTo>
                      <a:pt x="934" y="37"/>
                    </a:lnTo>
                    <a:lnTo>
                      <a:pt x="934" y="44"/>
                    </a:lnTo>
                    <a:lnTo>
                      <a:pt x="946" y="52"/>
                    </a:lnTo>
                    <a:lnTo>
                      <a:pt x="946" y="63"/>
                    </a:lnTo>
                    <a:lnTo>
                      <a:pt x="946" y="71"/>
                    </a:lnTo>
                    <a:lnTo>
                      <a:pt x="959" y="82"/>
                    </a:lnTo>
                    <a:lnTo>
                      <a:pt x="959" y="94"/>
                    </a:lnTo>
                    <a:lnTo>
                      <a:pt x="959" y="105"/>
                    </a:lnTo>
                    <a:lnTo>
                      <a:pt x="971" y="116"/>
                    </a:lnTo>
                    <a:lnTo>
                      <a:pt x="971" y="129"/>
                    </a:lnTo>
                    <a:lnTo>
                      <a:pt x="971" y="143"/>
                    </a:lnTo>
                    <a:lnTo>
                      <a:pt x="983" y="157"/>
                    </a:lnTo>
                    <a:lnTo>
                      <a:pt x="983" y="169"/>
                    </a:lnTo>
                    <a:lnTo>
                      <a:pt x="983" y="184"/>
                    </a:lnTo>
                    <a:lnTo>
                      <a:pt x="996" y="199"/>
                    </a:lnTo>
                    <a:lnTo>
                      <a:pt x="996" y="212"/>
                    </a:lnTo>
                    <a:lnTo>
                      <a:pt x="996" y="228"/>
                    </a:lnTo>
                    <a:lnTo>
                      <a:pt x="1008" y="242"/>
                    </a:lnTo>
                    <a:lnTo>
                      <a:pt x="1008" y="258"/>
                    </a:lnTo>
                    <a:lnTo>
                      <a:pt x="1008" y="274"/>
                    </a:lnTo>
                    <a:lnTo>
                      <a:pt x="1020" y="287"/>
                    </a:lnTo>
                    <a:lnTo>
                      <a:pt x="1020" y="303"/>
                    </a:lnTo>
                    <a:lnTo>
                      <a:pt x="1020" y="317"/>
                    </a:lnTo>
                    <a:lnTo>
                      <a:pt x="1032" y="333"/>
                    </a:lnTo>
                    <a:lnTo>
                      <a:pt x="1032" y="346"/>
                    </a:lnTo>
                    <a:lnTo>
                      <a:pt x="1032" y="360"/>
                    </a:lnTo>
                    <a:lnTo>
                      <a:pt x="1045" y="376"/>
                    </a:lnTo>
                    <a:lnTo>
                      <a:pt x="1045" y="388"/>
                    </a:lnTo>
                    <a:lnTo>
                      <a:pt x="1045" y="402"/>
                    </a:lnTo>
                    <a:lnTo>
                      <a:pt x="1057" y="416"/>
                    </a:lnTo>
                    <a:lnTo>
                      <a:pt x="1057" y="428"/>
                    </a:lnTo>
                    <a:lnTo>
                      <a:pt x="1057" y="440"/>
                    </a:lnTo>
                  </a:path>
                </a:pathLst>
              </a:custGeom>
              <a:noFill/>
              <a:ln w="12700" cap="rnd" cmpd="sng" algn="ctr">
                <a:solidFill>
                  <a:schemeClr val="tx1"/>
                </a:solidFill>
                <a:prstDash val="solid"/>
                <a:round/>
                <a:headEnd type="none" w="med" len="med"/>
                <a:tailEnd type="none" w="med" len="med"/>
              </a:ln>
            </p:spPr>
            <p:txBody>
              <a:bodyPr/>
              <a:lstStyle/>
              <a:p>
                <a:endParaRPr lang="en-US"/>
              </a:p>
            </p:txBody>
          </p:sp>
          <p:sp>
            <p:nvSpPr>
              <p:cNvPr id="260" name="Freeform 101"/>
              <p:cNvSpPr>
                <a:spLocks/>
              </p:cNvSpPr>
              <p:nvPr/>
            </p:nvSpPr>
            <p:spPr bwMode="auto">
              <a:xfrm>
                <a:off x="1610604" y="3064938"/>
                <a:ext cx="331036" cy="560388"/>
              </a:xfrm>
              <a:custGeom>
                <a:avLst/>
                <a:gdLst>
                  <a:gd name="T0" fmla="*/ 12 w 1068"/>
                  <a:gd name="T1" fmla="*/ 474 h 546"/>
                  <a:gd name="T2" fmla="*/ 37 w 1068"/>
                  <a:gd name="T3" fmla="*/ 508 h 546"/>
                  <a:gd name="T4" fmla="*/ 49 w 1068"/>
                  <a:gd name="T5" fmla="*/ 533 h 546"/>
                  <a:gd name="T6" fmla="*/ 74 w 1068"/>
                  <a:gd name="T7" fmla="*/ 545 h 546"/>
                  <a:gd name="T8" fmla="*/ 86 w 1068"/>
                  <a:gd name="T9" fmla="*/ 537 h 546"/>
                  <a:gd name="T10" fmla="*/ 110 w 1068"/>
                  <a:gd name="T11" fmla="*/ 515 h 546"/>
                  <a:gd name="T12" fmla="*/ 123 w 1068"/>
                  <a:gd name="T13" fmla="*/ 482 h 546"/>
                  <a:gd name="T14" fmla="*/ 135 w 1068"/>
                  <a:gd name="T15" fmla="*/ 439 h 546"/>
                  <a:gd name="T16" fmla="*/ 147 w 1068"/>
                  <a:gd name="T17" fmla="*/ 388 h 546"/>
                  <a:gd name="T18" fmla="*/ 172 w 1068"/>
                  <a:gd name="T19" fmla="*/ 331 h 546"/>
                  <a:gd name="T20" fmla="*/ 184 w 1068"/>
                  <a:gd name="T21" fmla="*/ 271 h 546"/>
                  <a:gd name="T22" fmla="*/ 196 w 1068"/>
                  <a:gd name="T23" fmla="*/ 211 h 546"/>
                  <a:gd name="T24" fmla="*/ 221 w 1068"/>
                  <a:gd name="T25" fmla="*/ 155 h 546"/>
                  <a:gd name="T26" fmla="*/ 233 w 1068"/>
                  <a:gd name="T27" fmla="*/ 103 h 546"/>
                  <a:gd name="T28" fmla="*/ 245 w 1068"/>
                  <a:gd name="T29" fmla="*/ 61 h 546"/>
                  <a:gd name="T30" fmla="*/ 270 w 1068"/>
                  <a:gd name="T31" fmla="*/ 28 h 546"/>
                  <a:gd name="T32" fmla="*/ 282 w 1068"/>
                  <a:gd name="T33" fmla="*/ 7 h 546"/>
                  <a:gd name="T34" fmla="*/ 307 w 1068"/>
                  <a:gd name="T35" fmla="*/ 2 h 546"/>
                  <a:gd name="T36" fmla="*/ 319 w 1068"/>
                  <a:gd name="T37" fmla="*/ 14 h 546"/>
                  <a:gd name="T38" fmla="*/ 343 w 1068"/>
                  <a:gd name="T39" fmla="*/ 38 h 546"/>
                  <a:gd name="T40" fmla="*/ 356 w 1068"/>
                  <a:gd name="T41" fmla="*/ 73 h 546"/>
                  <a:gd name="T42" fmla="*/ 368 w 1068"/>
                  <a:gd name="T43" fmla="*/ 120 h 546"/>
                  <a:gd name="T44" fmla="*/ 392 w 1068"/>
                  <a:gd name="T45" fmla="*/ 172 h 546"/>
                  <a:gd name="T46" fmla="*/ 405 w 1068"/>
                  <a:gd name="T47" fmla="*/ 232 h 546"/>
                  <a:gd name="T48" fmla="*/ 417 w 1068"/>
                  <a:gd name="T49" fmla="*/ 291 h 546"/>
                  <a:gd name="T50" fmla="*/ 442 w 1068"/>
                  <a:gd name="T51" fmla="*/ 350 h 546"/>
                  <a:gd name="T52" fmla="*/ 454 w 1068"/>
                  <a:gd name="T53" fmla="*/ 406 h 546"/>
                  <a:gd name="T54" fmla="*/ 466 w 1068"/>
                  <a:gd name="T55" fmla="*/ 455 h 546"/>
                  <a:gd name="T56" fmla="*/ 491 w 1068"/>
                  <a:gd name="T57" fmla="*/ 495 h 546"/>
                  <a:gd name="T58" fmla="*/ 503 w 1068"/>
                  <a:gd name="T59" fmla="*/ 524 h 546"/>
                  <a:gd name="T60" fmla="*/ 515 w 1068"/>
                  <a:gd name="T61" fmla="*/ 541 h 546"/>
                  <a:gd name="T62" fmla="*/ 540 w 1068"/>
                  <a:gd name="T63" fmla="*/ 541 h 546"/>
                  <a:gd name="T64" fmla="*/ 552 w 1068"/>
                  <a:gd name="T65" fmla="*/ 526 h 546"/>
                  <a:gd name="T66" fmla="*/ 576 w 1068"/>
                  <a:gd name="T67" fmla="*/ 498 h 546"/>
                  <a:gd name="T68" fmla="*/ 589 w 1068"/>
                  <a:gd name="T69" fmla="*/ 459 h 546"/>
                  <a:gd name="T70" fmla="*/ 601 w 1068"/>
                  <a:gd name="T71" fmla="*/ 411 h 546"/>
                  <a:gd name="T72" fmla="*/ 625 w 1068"/>
                  <a:gd name="T73" fmla="*/ 357 h 546"/>
                  <a:gd name="T74" fmla="*/ 638 w 1068"/>
                  <a:gd name="T75" fmla="*/ 297 h 546"/>
                  <a:gd name="T76" fmla="*/ 650 w 1068"/>
                  <a:gd name="T77" fmla="*/ 237 h 546"/>
                  <a:gd name="T78" fmla="*/ 675 w 1068"/>
                  <a:gd name="T79" fmla="*/ 180 h 546"/>
                  <a:gd name="T80" fmla="*/ 687 w 1068"/>
                  <a:gd name="T81" fmla="*/ 125 h 546"/>
                  <a:gd name="T82" fmla="*/ 699 w 1068"/>
                  <a:gd name="T83" fmla="*/ 78 h 546"/>
                  <a:gd name="T84" fmla="*/ 724 w 1068"/>
                  <a:gd name="T85" fmla="*/ 41 h 546"/>
                  <a:gd name="T86" fmla="*/ 736 w 1068"/>
                  <a:gd name="T87" fmla="*/ 15 h 546"/>
                  <a:gd name="T88" fmla="*/ 748 w 1068"/>
                  <a:gd name="T89" fmla="*/ 2 h 546"/>
                  <a:gd name="T90" fmla="*/ 773 w 1068"/>
                  <a:gd name="T91" fmla="*/ 7 h 546"/>
                  <a:gd name="T92" fmla="*/ 797 w 1068"/>
                  <a:gd name="T93" fmla="*/ 26 h 546"/>
                  <a:gd name="T94" fmla="*/ 809 w 1068"/>
                  <a:gd name="T95" fmla="*/ 57 h 546"/>
                  <a:gd name="T96" fmla="*/ 822 w 1068"/>
                  <a:gd name="T97" fmla="*/ 97 h 546"/>
                  <a:gd name="T98" fmla="*/ 846 w 1068"/>
                  <a:gd name="T99" fmla="*/ 148 h 546"/>
                  <a:gd name="T100" fmla="*/ 859 w 1068"/>
                  <a:gd name="T101" fmla="*/ 206 h 546"/>
                  <a:gd name="T102" fmla="*/ 871 w 1068"/>
                  <a:gd name="T103" fmla="*/ 265 h 546"/>
                  <a:gd name="T104" fmla="*/ 895 w 1068"/>
                  <a:gd name="T105" fmla="*/ 324 h 546"/>
                  <a:gd name="T106" fmla="*/ 908 w 1068"/>
                  <a:gd name="T107" fmla="*/ 381 h 546"/>
                  <a:gd name="T108" fmla="*/ 920 w 1068"/>
                  <a:gd name="T109" fmla="*/ 433 h 546"/>
                  <a:gd name="T110" fmla="*/ 932 w 1068"/>
                  <a:gd name="T111" fmla="*/ 477 h 546"/>
                  <a:gd name="T112" fmla="*/ 957 w 1068"/>
                  <a:gd name="T113" fmla="*/ 512 h 546"/>
                  <a:gd name="T114" fmla="*/ 969 w 1068"/>
                  <a:gd name="T115" fmla="*/ 534 h 546"/>
                  <a:gd name="T116" fmla="*/ 993 w 1068"/>
                  <a:gd name="T117" fmla="*/ 545 h 546"/>
                  <a:gd name="T118" fmla="*/ 1006 w 1068"/>
                  <a:gd name="T119" fmla="*/ 534 h 546"/>
                  <a:gd name="T120" fmla="*/ 1030 w 1068"/>
                  <a:gd name="T121" fmla="*/ 512 h 546"/>
                  <a:gd name="T122" fmla="*/ 1042 w 1068"/>
                  <a:gd name="T123" fmla="*/ 477 h 546"/>
                  <a:gd name="T124" fmla="*/ 1055 w 1068"/>
                  <a:gd name="T125" fmla="*/ 433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68"/>
                  <a:gd name="T190" fmla="*/ 0 h 546"/>
                  <a:gd name="T191" fmla="*/ 1068 w 106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68" h="546">
                    <a:moveTo>
                      <a:pt x="0" y="440"/>
                    </a:moveTo>
                    <a:lnTo>
                      <a:pt x="12" y="451"/>
                    </a:lnTo>
                    <a:lnTo>
                      <a:pt x="12" y="463"/>
                    </a:lnTo>
                    <a:lnTo>
                      <a:pt x="12" y="474"/>
                    </a:lnTo>
                    <a:lnTo>
                      <a:pt x="25" y="482"/>
                    </a:lnTo>
                    <a:lnTo>
                      <a:pt x="25" y="493"/>
                    </a:lnTo>
                    <a:lnTo>
                      <a:pt x="25" y="501"/>
                    </a:lnTo>
                    <a:lnTo>
                      <a:pt x="37" y="508"/>
                    </a:lnTo>
                    <a:lnTo>
                      <a:pt x="37" y="515"/>
                    </a:lnTo>
                    <a:lnTo>
                      <a:pt x="37" y="522"/>
                    </a:lnTo>
                    <a:lnTo>
                      <a:pt x="49" y="527"/>
                    </a:lnTo>
                    <a:lnTo>
                      <a:pt x="49" y="533"/>
                    </a:lnTo>
                    <a:lnTo>
                      <a:pt x="49" y="537"/>
                    </a:lnTo>
                    <a:lnTo>
                      <a:pt x="61" y="540"/>
                    </a:lnTo>
                    <a:lnTo>
                      <a:pt x="61" y="543"/>
                    </a:lnTo>
                    <a:lnTo>
                      <a:pt x="74" y="545"/>
                    </a:lnTo>
                    <a:lnTo>
                      <a:pt x="74" y="543"/>
                    </a:lnTo>
                    <a:lnTo>
                      <a:pt x="86" y="541"/>
                    </a:lnTo>
                    <a:lnTo>
                      <a:pt x="86" y="540"/>
                    </a:lnTo>
                    <a:lnTo>
                      <a:pt x="86" y="537"/>
                    </a:lnTo>
                    <a:lnTo>
                      <a:pt x="98" y="533"/>
                    </a:lnTo>
                    <a:lnTo>
                      <a:pt x="98" y="527"/>
                    </a:lnTo>
                    <a:lnTo>
                      <a:pt x="98" y="522"/>
                    </a:lnTo>
                    <a:lnTo>
                      <a:pt x="110" y="515"/>
                    </a:lnTo>
                    <a:lnTo>
                      <a:pt x="110" y="508"/>
                    </a:lnTo>
                    <a:lnTo>
                      <a:pt x="110" y="500"/>
                    </a:lnTo>
                    <a:lnTo>
                      <a:pt x="110" y="491"/>
                    </a:lnTo>
                    <a:lnTo>
                      <a:pt x="123" y="482"/>
                    </a:lnTo>
                    <a:lnTo>
                      <a:pt x="123" y="472"/>
                    </a:lnTo>
                    <a:lnTo>
                      <a:pt x="123" y="462"/>
                    </a:lnTo>
                    <a:lnTo>
                      <a:pt x="135" y="451"/>
                    </a:lnTo>
                    <a:lnTo>
                      <a:pt x="135" y="439"/>
                    </a:lnTo>
                    <a:lnTo>
                      <a:pt x="135" y="427"/>
                    </a:lnTo>
                    <a:lnTo>
                      <a:pt x="147" y="414"/>
                    </a:lnTo>
                    <a:lnTo>
                      <a:pt x="147" y="401"/>
                    </a:lnTo>
                    <a:lnTo>
                      <a:pt x="147" y="388"/>
                    </a:lnTo>
                    <a:lnTo>
                      <a:pt x="159" y="374"/>
                    </a:lnTo>
                    <a:lnTo>
                      <a:pt x="159" y="360"/>
                    </a:lnTo>
                    <a:lnTo>
                      <a:pt x="159" y="345"/>
                    </a:lnTo>
                    <a:lnTo>
                      <a:pt x="172" y="331"/>
                    </a:lnTo>
                    <a:lnTo>
                      <a:pt x="172" y="315"/>
                    </a:lnTo>
                    <a:lnTo>
                      <a:pt x="172" y="301"/>
                    </a:lnTo>
                    <a:lnTo>
                      <a:pt x="184" y="286"/>
                    </a:lnTo>
                    <a:lnTo>
                      <a:pt x="184" y="271"/>
                    </a:lnTo>
                    <a:lnTo>
                      <a:pt x="184" y="256"/>
                    </a:lnTo>
                    <a:lnTo>
                      <a:pt x="196" y="240"/>
                    </a:lnTo>
                    <a:lnTo>
                      <a:pt x="196" y="226"/>
                    </a:lnTo>
                    <a:lnTo>
                      <a:pt x="196" y="211"/>
                    </a:lnTo>
                    <a:lnTo>
                      <a:pt x="208" y="197"/>
                    </a:lnTo>
                    <a:lnTo>
                      <a:pt x="208" y="183"/>
                    </a:lnTo>
                    <a:lnTo>
                      <a:pt x="208" y="169"/>
                    </a:lnTo>
                    <a:lnTo>
                      <a:pt x="221" y="155"/>
                    </a:lnTo>
                    <a:lnTo>
                      <a:pt x="221" y="141"/>
                    </a:lnTo>
                    <a:lnTo>
                      <a:pt x="221" y="129"/>
                    </a:lnTo>
                    <a:lnTo>
                      <a:pt x="233" y="115"/>
                    </a:lnTo>
                    <a:lnTo>
                      <a:pt x="233" y="103"/>
                    </a:lnTo>
                    <a:lnTo>
                      <a:pt x="233" y="92"/>
                    </a:lnTo>
                    <a:lnTo>
                      <a:pt x="245" y="82"/>
                    </a:lnTo>
                    <a:lnTo>
                      <a:pt x="245" y="71"/>
                    </a:lnTo>
                    <a:lnTo>
                      <a:pt x="245" y="61"/>
                    </a:lnTo>
                    <a:lnTo>
                      <a:pt x="258" y="52"/>
                    </a:lnTo>
                    <a:lnTo>
                      <a:pt x="258" y="44"/>
                    </a:lnTo>
                    <a:lnTo>
                      <a:pt x="258" y="35"/>
                    </a:lnTo>
                    <a:lnTo>
                      <a:pt x="270" y="28"/>
                    </a:lnTo>
                    <a:lnTo>
                      <a:pt x="270" y="22"/>
                    </a:lnTo>
                    <a:lnTo>
                      <a:pt x="270" y="15"/>
                    </a:lnTo>
                    <a:lnTo>
                      <a:pt x="282" y="12"/>
                    </a:lnTo>
                    <a:lnTo>
                      <a:pt x="282" y="7"/>
                    </a:lnTo>
                    <a:lnTo>
                      <a:pt x="282" y="5"/>
                    </a:lnTo>
                    <a:lnTo>
                      <a:pt x="294" y="2"/>
                    </a:lnTo>
                    <a:lnTo>
                      <a:pt x="307" y="0"/>
                    </a:lnTo>
                    <a:lnTo>
                      <a:pt x="307" y="2"/>
                    </a:lnTo>
                    <a:lnTo>
                      <a:pt x="307" y="3"/>
                    </a:lnTo>
                    <a:lnTo>
                      <a:pt x="319" y="5"/>
                    </a:lnTo>
                    <a:lnTo>
                      <a:pt x="319" y="8"/>
                    </a:lnTo>
                    <a:lnTo>
                      <a:pt x="319" y="14"/>
                    </a:lnTo>
                    <a:lnTo>
                      <a:pt x="331" y="18"/>
                    </a:lnTo>
                    <a:lnTo>
                      <a:pt x="331" y="24"/>
                    </a:lnTo>
                    <a:lnTo>
                      <a:pt x="331" y="31"/>
                    </a:lnTo>
                    <a:lnTo>
                      <a:pt x="343" y="38"/>
                    </a:lnTo>
                    <a:lnTo>
                      <a:pt x="343" y="45"/>
                    </a:lnTo>
                    <a:lnTo>
                      <a:pt x="343" y="54"/>
                    </a:lnTo>
                    <a:lnTo>
                      <a:pt x="356" y="64"/>
                    </a:lnTo>
                    <a:lnTo>
                      <a:pt x="356" y="73"/>
                    </a:lnTo>
                    <a:lnTo>
                      <a:pt x="356" y="85"/>
                    </a:lnTo>
                    <a:lnTo>
                      <a:pt x="368" y="96"/>
                    </a:lnTo>
                    <a:lnTo>
                      <a:pt x="368" y="108"/>
                    </a:lnTo>
                    <a:lnTo>
                      <a:pt x="368" y="120"/>
                    </a:lnTo>
                    <a:lnTo>
                      <a:pt x="380" y="132"/>
                    </a:lnTo>
                    <a:lnTo>
                      <a:pt x="380" y="146"/>
                    </a:lnTo>
                    <a:lnTo>
                      <a:pt x="380" y="158"/>
                    </a:lnTo>
                    <a:lnTo>
                      <a:pt x="392" y="172"/>
                    </a:lnTo>
                    <a:lnTo>
                      <a:pt x="392" y="186"/>
                    </a:lnTo>
                    <a:lnTo>
                      <a:pt x="392" y="202"/>
                    </a:lnTo>
                    <a:lnTo>
                      <a:pt x="405" y="216"/>
                    </a:lnTo>
                    <a:lnTo>
                      <a:pt x="405" y="232"/>
                    </a:lnTo>
                    <a:lnTo>
                      <a:pt x="405" y="245"/>
                    </a:lnTo>
                    <a:lnTo>
                      <a:pt x="417" y="261"/>
                    </a:lnTo>
                    <a:lnTo>
                      <a:pt x="417" y="275"/>
                    </a:lnTo>
                    <a:lnTo>
                      <a:pt x="417" y="291"/>
                    </a:lnTo>
                    <a:lnTo>
                      <a:pt x="429" y="306"/>
                    </a:lnTo>
                    <a:lnTo>
                      <a:pt x="429" y="320"/>
                    </a:lnTo>
                    <a:lnTo>
                      <a:pt x="429" y="336"/>
                    </a:lnTo>
                    <a:lnTo>
                      <a:pt x="442" y="350"/>
                    </a:lnTo>
                    <a:lnTo>
                      <a:pt x="442" y="364"/>
                    </a:lnTo>
                    <a:lnTo>
                      <a:pt x="442" y="378"/>
                    </a:lnTo>
                    <a:lnTo>
                      <a:pt x="454" y="391"/>
                    </a:lnTo>
                    <a:lnTo>
                      <a:pt x="454" y="406"/>
                    </a:lnTo>
                    <a:lnTo>
                      <a:pt x="454" y="418"/>
                    </a:lnTo>
                    <a:lnTo>
                      <a:pt x="466" y="430"/>
                    </a:lnTo>
                    <a:lnTo>
                      <a:pt x="466" y="442"/>
                    </a:lnTo>
                    <a:lnTo>
                      <a:pt x="466" y="455"/>
                    </a:lnTo>
                    <a:lnTo>
                      <a:pt x="478" y="465"/>
                    </a:lnTo>
                    <a:lnTo>
                      <a:pt x="478" y="475"/>
                    </a:lnTo>
                    <a:lnTo>
                      <a:pt x="478" y="486"/>
                    </a:lnTo>
                    <a:lnTo>
                      <a:pt x="491" y="495"/>
                    </a:lnTo>
                    <a:lnTo>
                      <a:pt x="491" y="503"/>
                    </a:lnTo>
                    <a:lnTo>
                      <a:pt x="491" y="510"/>
                    </a:lnTo>
                    <a:lnTo>
                      <a:pt x="503" y="517"/>
                    </a:lnTo>
                    <a:lnTo>
                      <a:pt x="503" y="524"/>
                    </a:lnTo>
                    <a:lnTo>
                      <a:pt x="503" y="530"/>
                    </a:lnTo>
                    <a:lnTo>
                      <a:pt x="515" y="534"/>
                    </a:lnTo>
                    <a:lnTo>
                      <a:pt x="515" y="538"/>
                    </a:lnTo>
                    <a:lnTo>
                      <a:pt x="515" y="541"/>
                    </a:lnTo>
                    <a:lnTo>
                      <a:pt x="515" y="543"/>
                    </a:lnTo>
                    <a:lnTo>
                      <a:pt x="527" y="545"/>
                    </a:lnTo>
                    <a:lnTo>
                      <a:pt x="540" y="543"/>
                    </a:lnTo>
                    <a:lnTo>
                      <a:pt x="540" y="541"/>
                    </a:lnTo>
                    <a:lnTo>
                      <a:pt x="540" y="540"/>
                    </a:lnTo>
                    <a:lnTo>
                      <a:pt x="552" y="537"/>
                    </a:lnTo>
                    <a:lnTo>
                      <a:pt x="552" y="531"/>
                    </a:lnTo>
                    <a:lnTo>
                      <a:pt x="552" y="526"/>
                    </a:lnTo>
                    <a:lnTo>
                      <a:pt x="564" y="521"/>
                    </a:lnTo>
                    <a:lnTo>
                      <a:pt x="564" y="514"/>
                    </a:lnTo>
                    <a:lnTo>
                      <a:pt x="564" y="507"/>
                    </a:lnTo>
                    <a:lnTo>
                      <a:pt x="576" y="498"/>
                    </a:lnTo>
                    <a:lnTo>
                      <a:pt x="576" y="489"/>
                    </a:lnTo>
                    <a:lnTo>
                      <a:pt x="576" y="481"/>
                    </a:lnTo>
                    <a:lnTo>
                      <a:pt x="589" y="470"/>
                    </a:lnTo>
                    <a:lnTo>
                      <a:pt x="589" y="459"/>
                    </a:lnTo>
                    <a:lnTo>
                      <a:pt x="589" y="447"/>
                    </a:lnTo>
                    <a:lnTo>
                      <a:pt x="601" y="435"/>
                    </a:lnTo>
                    <a:lnTo>
                      <a:pt x="601" y="423"/>
                    </a:lnTo>
                    <a:lnTo>
                      <a:pt x="601" y="411"/>
                    </a:lnTo>
                    <a:lnTo>
                      <a:pt x="613" y="399"/>
                    </a:lnTo>
                    <a:lnTo>
                      <a:pt x="613" y="385"/>
                    </a:lnTo>
                    <a:lnTo>
                      <a:pt x="613" y="371"/>
                    </a:lnTo>
                    <a:lnTo>
                      <a:pt x="625" y="357"/>
                    </a:lnTo>
                    <a:lnTo>
                      <a:pt x="625" y="341"/>
                    </a:lnTo>
                    <a:lnTo>
                      <a:pt x="625" y="327"/>
                    </a:lnTo>
                    <a:lnTo>
                      <a:pt x="638" y="312"/>
                    </a:lnTo>
                    <a:lnTo>
                      <a:pt x="638" y="297"/>
                    </a:lnTo>
                    <a:lnTo>
                      <a:pt x="638" y="282"/>
                    </a:lnTo>
                    <a:lnTo>
                      <a:pt x="650" y="268"/>
                    </a:lnTo>
                    <a:lnTo>
                      <a:pt x="650" y="252"/>
                    </a:lnTo>
                    <a:lnTo>
                      <a:pt x="650" y="237"/>
                    </a:lnTo>
                    <a:lnTo>
                      <a:pt x="662" y="223"/>
                    </a:lnTo>
                    <a:lnTo>
                      <a:pt x="662" y="207"/>
                    </a:lnTo>
                    <a:lnTo>
                      <a:pt x="662" y="193"/>
                    </a:lnTo>
                    <a:lnTo>
                      <a:pt x="675" y="180"/>
                    </a:lnTo>
                    <a:lnTo>
                      <a:pt x="675" y="165"/>
                    </a:lnTo>
                    <a:lnTo>
                      <a:pt x="675" y="151"/>
                    </a:lnTo>
                    <a:lnTo>
                      <a:pt x="687" y="138"/>
                    </a:lnTo>
                    <a:lnTo>
                      <a:pt x="687" y="125"/>
                    </a:lnTo>
                    <a:lnTo>
                      <a:pt x="687" y="113"/>
                    </a:lnTo>
                    <a:lnTo>
                      <a:pt x="699" y="101"/>
                    </a:lnTo>
                    <a:lnTo>
                      <a:pt x="699" y="89"/>
                    </a:lnTo>
                    <a:lnTo>
                      <a:pt x="699" y="78"/>
                    </a:lnTo>
                    <a:lnTo>
                      <a:pt x="711" y="68"/>
                    </a:lnTo>
                    <a:lnTo>
                      <a:pt x="711" y="59"/>
                    </a:lnTo>
                    <a:lnTo>
                      <a:pt x="711" y="50"/>
                    </a:lnTo>
                    <a:lnTo>
                      <a:pt x="724" y="41"/>
                    </a:lnTo>
                    <a:lnTo>
                      <a:pt x="724" y="33"/>
                    </a:lnTo>
                    <a:lnTo>
                      <a:pt x="724" y="26"/>
                    </a:lnTo>
                    <a:lnTo>
                      <a:pt x="736" y="21"/>
                    </a:lnTo>
                    <a:lnTo>
                      <a:pt x="736" y="15"/>
                    </a:lnTo>
                    <a:lnTo>
                      <a:pt x="736" y="10"/>
                    </a:lnTo>
                    <a:lnTo>
                      <a:pt x="748" y="7"/>
                    </a:lnTo>
                    <a:lnTo>
                      <a:pt x="748" y="3"/>
                    </a:lnTo>
                    <a:lnTo>
                      <a:pt x="748" y="2"/>
                    </a:lnTo>
                    <a:lnTo>
                      <a:pt x="760" y="0"/>
                    </a:lnTo>
                    <a:lnTo>
                      <a:pt x="773" y="2"/>
                    </a:lnTo>
                    <a:lnTo>
                      <a:pt x="773" y="3"/>
                    </a:lnTo>
                    <a:lnTo>
                      <a:pt x="773" y="7"/>
                    </a:lnTo>
                    <a:lnTo>
                      <a:pt x="785" y="10"/>
                    </a:lnTo>
                    <a:lnTo>
                      <a:pt x="785" y="14"/>
                    </a:lnTo>
                    <a:lnTo>
                      <a:pt x="785" y="19"/>
                    </a:lnTo>
                    <a:lnTo>
                      <a:pt x="797" y="26"/>
                    </a:lnTo>
                    <a:lnTo>
                      <a:pt x="797" y="31"/>
                    </a:lnTo>
                    <a:lnTo>
                      <a:pt x="797" y="40"/>
                    </a:lnTo>
                    <a:lnTo>
                      <a:pt x="809" y="47"/>
                    </a:lnTo>
                    <a:lnTo>
                      <a:pt x="809" y="57"/>
                    </a:lnTo>
                    <a:lnTo>
                      <a:pt x="809" y="66"/>
                    </a:lnTo>
                    <a:lnTo>
                      <a:pt x="822" y="76"/>
                    </a:lnTo>
                    <a:lnTo>
                      <a:pt x="822" y="87"/>
                    </a:lnTo>
                    <a:lnTo>
                      <a:pt x="822" y="97"/>
                    </a:lnTo>
                    <a:lnTo>
                      <a:pt x="834" y="109"/>
                    </a:lnTo>
                    <a:lnTo>
                      <a:pt x="834" y="122"/>
                    </a:lnTo>
                    <a:lnTo>
                      <a:pt x="834" y="136"/>
                    </a:lnTo>
                    <a:lnTo>
                      <a:pt x="846" y="148"/>
                    </a:lnTo>
                    <a:lnTo>
                      <a:pt x="846" y="162"/>
                    </a:lnTo>
                    <a:lnTo>
                      <a:pt x="846" y="176"/>
                    </a:lnTo>
                    <a:lnTo>
                      <a:pt x="859" y="190"/>
                    </a:lnTo>
                    <a:lnTo>
                      <a:pt x="859" y="206"/>
                    </a:lnTo>
                    <a:lnTo>
                      <a:pt x="859" y="219"/>
                    </a:lnTo>
                    <a:lnTo>
                      <a:pt x="871" y="233"/>
                    </a:lnTo>
                    <a:lnTo>
                      <a:pt x="871" y="249"/>
                    </a:lnTo>
                    <a:lnTo>
                      <a:pt x="871" y="265"/>
                    </a:lnTo>
                    <a:lnTo>
                      <a:pt x="883" y="278"/>
                    </a:lnTo>
                    <a:lnTo>
                      <a:pt x="883" y="294"/>
                    </a:lnTo>
                    <a:lnTo>
                      <a:pt x="883" y="310"/>
                    </a:lnTo>
                    <a:lnTo>
                      <a:pt x="895" y="324"/>
                    </a:lnTo>
                    <a:lnTo>
                      <a:pt x="895" y="339"/>
                    </a:lnTo>
                    <a:lnTo>
                      <a:pt x="895" y="353"/>
                    </a:lnTo>
                    <a:lnTo>
                      <a:pt x="908" y="368"/>
                    </a:lnTo>
                    <a:lnTo>
                      <a:pt x="908" y="381"/>
                    </a:lnTo>
                    <a:lnTo>
                      <a:pt x="908" y="395"/>
                    </a:lnTo>
                    <a:lnTo>
                      <a:pt x="920" y="407"/>
                    </a:lnTo>
                    <a:lnTo>
                      <a:pt x="920" y="421"/>
                    </a:lnTo>
                    <a:lnTo>
                      <a:pt x="920" y="433"/>
                    </a:lnTo>
                    <a:lnTo>
                      <a:pt x="920" y="446"/>
                    </a:lnTo>
                    <a:lnTo>
                      <a:pt x="932" y="456"/>
                    </a:lnTo>
                    <a:lnTo>
                      <a:pt x="932" y="469"/>
                    </a:lnTo>
                    <a:lnTo>
                      <a:pt x="932" y="477"/>
                    </a:lnTo>
                    <a:lnTo>
                      <a:pt x="944" y="488"/>
                    </a:lnTo>
                    <a:lnTo>
                      <a:pt x="944" y="496"/>
                    </a:lnTo>
                    <a:lnTo>
                      <a:pt x="944" y="505"/>
                    </a:lnTo>
                    <a:lnTo>
                      <a:pt x="957" y="512"/>
                    </a:lnTo>
                    <a:lnTo>
                      <a:pt x="957" y="519"/>
                    </a:lnTo>
                    <a:lnTo>
                      <a:pt x="957" y="524"/>
                    </a:lnTo>
                    <a:lnTo>
                      <a:pt x="969" y="530"/>
                    </a:lnTo>
                    <a:lnTo>
                      <a:pt x="969" y="534"/>
                    </a:lnTo>
                    <a:lnTo>
                      <a:pt x="969" y="538"/>
                    </a:lnTo>
                    <a:lnTo>
                      <a:pt x="981" y="541"/>
                    </a:lnTo>
                    <a:lnTo>
                      <a:pt x="981" y="543"/>
                    </a:lnTo>
                    <a:lnTo>
                      <a:pt x="993" y="545"/>
                    </a:lnTo>
                    <a:lnTo>
                      <a:pt x="993" y="543"/>
                    </a:lnTo>
                    <a:lnTo>
                      <a:pt x="1006" y="541"/>
                    </a:lnTo>
                    <a:lnTo>
                      <a:pt x="1006" y="538"/>
                    </a:lnTo>
                    <a:lnTo>
                      <a:pt x="1006" y="534"/>
                    </a:lnTo>
                    <a:lnTo>
                      <a:pt x="1018" y="530"/>
                    </a:lnTo>
                    <a:lnTo>
                      <a:pt x="1018" y="524"/>
                    </a:lnTo>
                    <a:lnTo>
                      <a:pt x="1018" y="519"/>
                    </a:lnTo>
                    <a:lnTo>
                      <a:pt x="1030" y="512"/>
                    </a:lnTo>
                    <a:lnTo>
                      <a:pt x="1030" y="505"/>
                    </a:lnTo>
                    <a:lnTo>
                      <a:pt x="1030" y="496"/>
                    </a:lnTo>
                    <a:lnTo>
                      <a:pt x="1042" y="488"/>
                    </a:lnTo>
                    <a:lnTo>
                      <a:pt x="1042" y="477"/>
                    </a:lnTo>
                    <a:lnTo>
                      <a:pt x="1042" y="469"/>
                    </a:lnTo>
                    <a:lnTo>
                      <a:pt x="1055" y="456"/>
                    </a:lnTo>
                    <a:lnTo>
                      <a:pt x="1055" y="446"/>
                    </a:lnTo>
                    <a:lnTo>
                      <a:pt x="1055" y="433"/>
                    </a:lnTo>
                    <a:lnTo>
                      <a:pt x="1067" y="421"/>
                    </a:lnTo>
                    <a:lnTo>
                      <a:pt x="1067" y="407"/>
                    </a:lnTo>
                  </a:path>
                </a:pathLst>
              </a:custGeom>
              <a:noFill/>
              <a:ln w="12700" cap="rnd" cmpd="sng" algn="ctr">
                <a:solidFill>
                  <a:schemeClr val="tx1"/>
                </a:solidFill>
                <a:prstDash val="solid"/>
                <a:round/>
                <a:headEnd type="none" w="med" len="med"/>
                <a:tailEnd type="none" w="med" len="med"/>
              </a:ln>
            </p:spPr>
            <p:txBody>
              <a:bodyPr/>
              <a:lstStyle/>
              <a:p>
                <a:endParaRPr lang="en-US"/>
              </a:p>
            </p:txBody>
          </p:sp>
          <p:sp>
            <p:nvSpPr>
              <p:cNvPr id="261" name="Freeform 102"/>
              <p:cNvSpPr>
                <a:spLocks/>
              </p:cNvSpPr>
              <p:nvPr/>
            </p:nvSpPr>
            <p:spPr bwMode="auto">
              <a:xfrm>
                <a:off x="1941330" y="3064938"/>
                <a:ext cx="297251" cy="560388"/>
              </a:xfrm>
              <a:custGeom>
                <a:avLst/>
                <a:gdLst>
                  <a:gd name="T0" fmla="*/ 12 w 959"/>
                  <a:gd name="T1" fmla="*/ 368 h 546"/>
                  <a:gd name="T2" fmla="*/ 25 w 959"/>
                  <a:gd name="T3" fmla="*/ 310 h 546"/>
                  <a:gd name="T4" fmla="*/ 49 w 959"/>
                  <a:gd name="T5" fmla="*/ 249 h 546"/>
                  <a:gd name="T6" fmla="*/ 61 w 959"/>
                  <a:gd name="T7" fmla="*/ 190 h 546"/>
                  <a:gd name="T8" fmla="*/ 74 w 959"/>
                  <a:gd name="T9" fmla="*/ 136 h 546"/>
                  <a:gd name="T10" fmla="*/ 98 w 959"/>
                  <a:gd name="T11" fmla="*/ 87 h 546"/>
                  <a:gd name="T12" fmla="*/ 111 w 959"/>
                  <a:gd name="T13" fmla="*/ 47 h 546"/>
                  <a:gd name="T14" fmla="*/ 123 w 959"/>
                  <a:gd name="T15" fmla="*/ 19 h 546"/>
                  <a:gd name="T16" fmla="*/ 147 w 959"/>
                  <a:gd name="T17" fmla="*/ 3 h 546"/>
                  <a:gd name="T18" fmla="*/ 172 w 959"/>
                  <a:gd name="T19" fmla="*/ 3 h 546"/>
                  <a:gd name="T20" fmla="*/ 184 w 959"/>
                  <a:gd name="T21" fmla="*/ 21 h 546"/>
                  <a:gd name="T22" fmla="*/ 197 w 959"/>
                  <a:gd name="T23" fmla="*/ 50 h 546"/>
                  <a:gd name="T24" fmla="*/ 221 w 959"/>
                  <a:gd name="T25" fmla="*/ 89 h 546"/>
                  <a:gd name="T26" fmla="*/ 233 w 959"/>
                  <a:gd name="T27" fmla="*/ 138 h 546"/>
                  <a:gd name="T28" fmla="*/ 246 w 959"/>
                  <a:gd name="T29" fmla="*/ 193 h 546"/>
                  <a:gd name="T30" fmla="*/ 258 w 959"/>
                  <a:gd name="T31" fmla="*/ 252 h 546"/>
                  <a:gd name="T32" fmla="*/ 282 w 959"/>
                  <a:gd name="T33" fmla="*/ 312 h 546"/>
                  <a:gd name="T34" fmla="*/ 295 w 959"/>
                  <a:gd name="T35" fmla="*/ 371 h 546"/>
                  <a:gd name="T36" fmla="*/ 307 w 959"/>
                  <a:gd name="T37" fmla="*/ 423 h 546"/>
                  <a:gd name="T38" fmla="*/ 332 w 959"/>
                  <a:gd name="T39" fmla="*/ 470 h 546"/>
                  <a:gd name="T40" fmla="*/ 344 w 959"/>
                  <a:gd name="T41" fmla="*/ 507 h 546"/>
                  <a:gd name="T42" fmla="*/ 356 w 959"/>
                  <a:gd name="T43" fmla="*/ 531 h 546"/>
                  <a:gd name="T44" fmla="*/ 381 w 959"/>
                  <a:gd name="T45" fmla="*/ 543 h 546"/>
                  <a:gd name="T46" fmla="*/ 405 w 959"/>
                  <a:gd name="T47" fmla="*/ 538 h 546"/>
                  <a:gd name="T48" fmla="*/ 418 w 959"/>
                  <a:gd name="T49" fmla="*/ 517 h 546"/>
                  <a:gd name="T50" fmla="*/ 430 w 959"/>
                  <a:gd name="T51" fmla="*/ 486 h 546"/>
                  <a:gd name="T52" fmla="*/ 454 w 959"/>
                  <a:gd name="T53" fmla="*/ 442 h 546"/>
                  <a:gd name="T54" fmla="*/ 467 w 959"/>
                  <a:gd name="T55" fmla="*/ 391 h 546"/>
                  <a:gd name="T56" fmla="*/ 479 w 959"/>
                  <a:gd name="T57" fmla="*/ 336 h 546"/>
                  <a:gd name="T58" fmla="*/ 504 w 959"/>
                  <a:gd name="T59" fmla="*/ 275 h 546"/>
                  <a:gd name="T60" fmla="*/ 516 w 959"/>
                  <a:gd name="T61" fmla="*/ 216 h 546"/>
                  <a:gd name="T62" fmla="*/ 528 w 959"/>
                  <a:gd name="T63" fmla="*/ 158 h 546"/>
                  <a:gd name="T64" fmla="*/ 553 w 959"/>
                  <a:gd name="T65" fmla="*/ 108 h 546"/>
                  <a:gd name="T66" fmla="*/ 565 w 959"/>
                  <a:gd name="T67" fmla="*/ 64 h 546"/>
                  <a:gd name="T68" fmla="*/ 577 w 959"/>
                  <a:gd name="T69" fmla="*/ 31 h 546"/>
                  <a:gd name="T70" fmla="*/ 602 w 959"/>
                  <a:gd name="T71" fmla="*/ 8 h 546"/>
                  <a:gd name="T72" fmla="*/ 626 w 959"/>
                  <a:gd name="T73" fmla="*/ 0 h 546"/>
                  <a:gd name="T74" fmla="*/ 639 w 959"/>
                  <a:gd name="T75" fmla="*/ 12 h 546"/>
                  <a:gd name="T76" fmla="*/ 651 w 959"/>
                  <a:gd name="T77" fmla="*/ 35 h 546"/>
                  <a:gd name="T78" fmla="*/ 663 w 959"/>
                  <a:gd name="T79" fmla="*/ 71 h 546"/>
                  <a:gd name="T80" fmla="*/ 688 w 959"/>
                  <a:gd name="T81" fmla="*/ 115 h 546"/>
                  <a:gd name="T82" fmla="*/ 700 w 959"/>
                  <a:gd name="T83" fmla="*/ 169 h 546"/>
                  <a:gd name="T84" fmla="*/ 712 w 959"/>
                  <a:gd name="T85" fmla="*/ 226 h 546"/>
                  <a:gd name="T86" fmla="*/ 737 w 959"/>
                  <a:gd name="T87" fmla="*/ 286 h 546"/>
                  <a:gd name="T88" fmla="*/ 749 w 959"/>
                  <a:gd name="T89" fmla="*/ 345 h 546"/>
                  <a:gd name="T90" fmla="*/ 761 w 959"/>
                  <a:gd name="T91" fmla="*/ 401 h 546"/>
                  <a:gd name="T92" fmla="*/ 786 w 959"/>
                  <a:gd name="T93" fmla="*/ 451 h 546"/>
                  <a:gd name="T94" fmla="*/ 798 w 959"/>
                  <a:gd name="T95" fmla="*/ 491 h 546"/>
                  <a:gd name="T96" fmla="*/ 811 w 959"/>
                  <a:gd name="T97" fmla="*/ 522 h 546"/>
                  <a:gd name="T98" fmla="*/ 835 w 959"/>
                  <a:gd name="T99" fmla="*/ 540 h 546"/>
                  <a:gd name="T100" fmla="*/ 860 w 959"/>
                  <a:gd name="T101" fmla="*/ 543 h 546"/>
                  <a:gd name="T102" fmla="*/ 872 w 959"/>
                  <a:gd name="T103" fmla="*/ 527 h 546"/>
                  <a:gd name="T104" fmla="*/ 884 w 959"/>
                  <a:gd name="T105" fmla="*/ 501 h 546"/>
                  <a:gd name="T106" fmla="*/ 909 w 959"/>
                  <a:gd name="T107" fmla="*/ 463 h 546"/>
                  <a:gd name="T108" fmla="*/ 921 w 959"/>
                  <a:gd name="T109" fmla="*/ 416 h 546"/>
                  <a:gd name="T110" fmla="*/ 933 w 959"/>
                  <a:gd name="T111" fmla="*/ 360 h 546"/>
                  <a:gd name="T112" fmla="*/ 958 w 959"/>
                  <a:gd name="T113" fmla="*/ 303 h 5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59"/>
                  <a:gd name="T172" fmla="*/ 0 h 546"/>
                  <a:gd name="T173" fmla="*/ 959 w 959"/>
                  <a:gd name="T174" fmla="*/ 546 h 54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59" h="546">
                    <a:moveTo>
                      <a:pt x="0" y="407"/>
                    </a:moveTo>
                    <a:lnTo>
                      <a:pt x="0" y="395"/>
                    </a:lnTo>
                    <a:lnTo>
                      <a:pt x="12" y="381"/>
                    </a:lnTo>
                    <a:lnTo>
                      <a:pt x="12" y="368"/>
                    </a:lnTo>
                    <a:lnTo>
                      <a:pt x="12" y="353"/>
                    </a:lnTo>
                    <a:lnTo>
                      <a:pt x="25" y="339"/>
                    </a:lnTo>
                    <a:lnTo>
                      <a:pt x="25" y="324"/>
                    </a:lnTo>
                    <a:lnTo>
                      <a:pt x="25" y="310"/>
                    </a:lnTo>
                    <a:lnTo>
                      <a:pt x="37" y="294"/>
                    </a:lnTo>
                    <a:lnTo>
                      <a:pt x="37" y="278"/>
                    </a:lnTo>
                    <a:lnTo>
                      <a:pt x="37" y="265"/>
                    </a:lnTo>
                    <a:lnTo>
                      <a:pt x="49" y="249"/>
                    </a:lnTo>
                    <a:lnTo>
                      <a:pt x="49" y="233"/>
                    </a:lnTo>
                    <a:lnTo>
                      <a:pt x="49" y="219"/>
                    </a:lnTo>
                    <a:lnTo>
                      <a:pt x="61" y="206"/>
                    </a:lnTo>
                    <a:lnTo>
                      <a:pt x="61" y="190"/>
                    </a:lnTo>
                    <a:lnTo>
                      <a:pt x="61" y="176"/>
                    </a:lnTo>
                    <a:lnTo>
                      <a:pt x="74" y="162"/>
                    </a:lnTo>
                    <a:lnTo>
                      <a:pt x="74" y="148"/>
                    </a:lnTo>
                    <a:lnTo>
                      <a:pt x="74" y="136"/>
                    </a:lnTo>
                    <a:lnTo>
                      <a:pt x="86" y="122"/>
                    </a:lnTo>
                    <a:lnTo>
                      <a:pt x="86" y="109"/>
                    </a:lnTo>
                    <a:lnTo>
                      <a:pt x="86" y="97"/>
                    </a:lnTo>
                    <a:lnTo>
                      <a:pt x="98" y="87"/>
                    </a:lnTo>
                    <a:lnTo>
                      <a:pt x="98" y="76"/>
                    </a:lnTo>
                    <a:lnTo>
                      <a:pt x="98" y="66"/>
                    </a:lnTo>
                    <a:lnTo>
                      <a:pt x="111" y="57"/>
                    </a:lnTo>
                    <a:lnTo>
                      <a:pt x="111" y="47"/>
                    </a:lnTo>
                    <a:lnTo>
                      <a:pt x="111" y="40"/>
                    </a:lnTo>
                    <a:lnTo>
                      <a:pt x="123" y="31"/>
                    </a:lnTo>
                    <a:lnTo>
                      <a:pt x="123" y="26"/>
                    </a:lnTo>
                    <a:lnTo>
                      <a:pt x="123" y="19"/>
                    </a:lnTo>
                    <a:lnTo>
                      <a:pt x="135" y="14"/>
                    </a:lnTo>
                    <a:lnTo>
                      <a:pt x="135" y="10"/>
                    </a:lnTo>
                    <a:lnTo>
                      <a:pt x="135" y="7"/>
                    </a:lnTo>
                    <a:lnTo>
                      <a:pt x="147" y="3"/>
                    </a:lnTo>
                    <a:lnTo>
                      <a:pt x="147" y="2"/>
                    </a:lnTo>
                    <a:lnTo>
                      <a:pt x="160" y="0"/>
                    </a:lnTo>
                    <a:lnTo>
                      <a:pt x="160" y="2"/>
                    </a:lnTo>
                    <a:lnTo>
                      <a:pt x="172" y="3"/>
                    </a:lnTo>
                    <a:lnTo>
                      <a:pt x="172" y="7"/>
                    </a:lnTo>
                    <a:lnTo>
                      <a:pt x="172" y="10"/>
                    </a:lnTo>
                    <a:lnTo>
                      <a:pt x="184" y="15"/>
                    </a:lnTo>
                    <a:lnTo>
                      <a:pt x="184" y="21"/>
                    </a:lnTo>
                    <a:lnTo>
                      <a:pt x="184" y="26"/>
                    </a:lnTo>
                    <a:lnTo>
                      <a:pt x="197" y="33"/>
                    </a:lnTo>
                    <a:lnTo>
                      <a:pt x="197" y="41"/>
                    </a:lnTo>
                    <a:lnTo>
                      <a:pt x="197" y="50"/>
                    </a:lnTo>
                    <a:lnTo>
                      <a:pt x="209" y="59"/>
                    </a:lnTo>
                    <a:lnTo>
                      <a:pt x="209" y="68"/>
                    </a:lnTo>
                    <a:lnTo>
                      <a:pt x="209" y="78"/>
                    </a:lnTo>
                    <a:lnTo>
                      <a:pt x="221" y="89"/>
                    </a:lnTo>
                    <a:lnTo>
                      <a:pt x="221" y="101"/>
                    </a:lnTo>
                    <a:lnTo>
                      <a:pt x="221" y="113"/>
                    </a:lnTo>
                    <a:lnTo>
                      <a:pt x="233" y="125"/>
                    </a:lnTo>
                    <a:lnTo>
                      <a:pt x="233" y="138"/>
                    </a:lnTo>
                    <a:lnTo>
                      <a:pt x="233" y="151"/>
                    </a:lnTo>
                    <a:lnTo>
                      <a:pt x="246" y="165"/>
                    </a:lnTo>
                    <a:lnTo>
                      <a:pt x="246" y="180"/>
                    </a:lnTo>
                    <a:lnTo>
                      <a:pt x="246" y="193"/>
                    </a:lnTo>
                    <a:lnTo>
                      <a:pt x="258" y="207"/>
                    </a:lnTo>
                    <a:lnTo>
                      <a:pt x="258" y="223"/>
                    </a:lnTo>
                    <a:lnTo>
                      <a:pt x="258" y="237"/>
                    </a:lnTo>
                    <a:lnTo>
                      <a:pt x="258" y="252"/>
                    </a:lnTo>
                    <a:lnTo>
                      <a:pt x="270" y="268"/>
                    </a:lnTo>
                    <a:lnTo>
                      <a:pt x="270" y="282"/>
                    </a:lnTo>
                    <a:lnTo>
                      <a:pt x="270" y="297"/>
                    </a:lnTo>
                    <a:lnTo>
                      <a:pt x="282" y="312"/>
                    </a:lnTo>
                    <a:lnTo>
                      <a:pt x="282" y="327"/>
                    </a:lnTo>
                    <a:lnTo>
                      <a:pt x="282" y="341"/>
                    </a:lnTo>
                    <a:lnTo>
                      <a:pt x="295" y="357"/>
                    </a:lnTo>
                    <a:lnTo>
                      <a:pt x="295" y="371"/>
                    </a:lnTo>
                    <a:lnTo>
                      <a:pt x="295" y="385"/>
                    </a:lnTo>
                    <a:lnTo>
                      <a:pt x="307" y="399"/>
                    </a:lnTo>
                    <a:lnTo>
                      <a:pt x="307" y="411"/>
                    </a:lnTo>
                    <a:lnTo>
                      <a:pt x="307" y="423"/>
                    </a:lnTo>
                    <a:lnTo>
                      <a:pt x="319" y="435"/>
                    </a:lnTo>
                    <a:lnTo>
                      <a:pt x="319" y="447"/>
                    </a:lnTo>
                    <a:lnTo>
                      <a:pt x="319" y="459"/>
                    </a:lnTo>
                    <a:lnTo>
                      <a:pt x="332" y="470"/>
                    </a:lnTo>
                    <a:lnTo>
                      <a:pt x="332" y="481"/>
                    </a:lnTo>
                    <a:lnTo>
                      <a:pt x="332" y="489"/>
                    </a:lnTo>
                    <a:lnTo>
                      <a:pt x="344" y="498"/>
                    </a:lnTo>
                    <a:lnTo>
                      <a:pt x="344" y="507"/>
                    </a:lnTo>
                    <a:lnTo>
                      <a:pt x="344" y="514"/>
                    </a:lnTo>
                    <a:lnTo>
                      <a:pt x="356" y="521"/>
                    </a:lnTo>
                    <a:lnTo>
                      <a:pt x="356" y="526"/>
                    </a:lnTo>
                    <a:lnTo>
                      <a:pt x="356" y="531"/>
                    </a:lnTo>
                    <a:lnTo>
                      <a:pt x="368" y="537"/>
                    </a:lnTo>
                    <a:lnTo>
                      <a:pt x="368" y="540"/>
                    </a:lnTo>
                    <a:lnTo>
                      <a:pt x="368" y="541"/>
                    </a:lnTo>
                    <a:lnTo>
                      <a:pt x="381" y="543"/>
                    </a:lnTo>
                    <a:lnTo>
                      <a:pt x="393" y="545"/>
                    </a:lnTo>
                    <a:lnTo>
                      <a:pt x="393" y="543"/>
                    </a:lnTo>
                    <a:lnTo>
                      <a:pt x="393" y="541"/>
                    </a:lnTo>
                    <a:lnTo>
                      <a:pt x="405" y="538"/>
                    </a:lnTo>
                    <a:lnTo>
                      <a:pt x="405" y="534"/>
                    </a:lnTo>
                    <a:lnTo>
                      <a:pt x="405" y="530"/>
                    </a:lnTo>
                    <a:lnTo>
                      <a:pt x="418" y="524"/>
                    </a:lnTo>
                    <a:lnTo>
                      <a:pt x="418" y="517"/>
                    </a:lnTo>
                    <a:lnTo>
                      <a:pt x="418" y="510"/>
                    </a:lnTo>
                    <a:lnTo>
                      <a:pt x="430" y="503"/>
                    </a:lnTo>
                    <a:lnTo>
                      <a:pt x="430" y="495"/>
                    </a:lnTo>
                    <a:lnTo>
                      <a:pt x="430" y="486"/>
                    </a:lnTo>
                    <a:lnTo>
                      <a:pt x="442" y="475"/>
                    </a:lnTo>
                    <a:lnTo>
                      <a:pt x="442" y="465"/>
                    </a:lnTo>
                    <a:lnTo>
                      <a:pt x="442" y="455"/>
                    </a:lnTo>
                    <a:lnTo>
                      <a:pt x="454" y="442"/>
                    </a:lnTo>
                    <a:lnTo>
                      <a:pt x="454" y="430"/>
                    </a:lnTo>
                    <a:lnTo>
                      <a:pt x="454" y="418"/>
                    </a:lnTo>
                    <a:lnTo>
                      <a:pt x="467" y="406"/>
                    </a:lnTo>
                    <a:lnTo>
                      <a:pt x="467" y="391"/>
                    </a:lnTo>
                    <a:lnTo>
                      <a:pt x="467" y="378"/>
                    </a:lnTo>
                    <a:lnTo>
                      <a:pt x="479" y="364"/>
                    </a:lnTo>
                    <a:lnTo>
                      <a:pt x="479" y="350"/>
                    </a:lnTo>
                    <a:lnTo>
                      <a:pt x="479" y="336"/>
                    </a:lnTo>
                    <a:lnTo>
                      <a:pt x="491" y="320"/>
                    </a:lnTo>
                    <a:lnTo>
                      <a:pt x="491" y="306"/>
                    </a:lnTo>
                    <a:lnTo>
                      <a:pt x="491" y="291"/>
                    </a:lnTo>
                    <a:lnTo>
                      <a:pt x="504" y="275"/>
                    </a:lnTo>
                    <a:lnTo>
                      <a:pt x="504" y="261"/>
                    </a:lnTo>
                    <a:lnTo>
                      <a:pt x="504" y="245"/>
                    </a:lnTo>
                    <a:lnTo>
                      <a:pt x="516" y="232"/>
                    </a:lnTo>
                    <a:lnTo>
                      <a:pt x="516" y="216"/>
                    </a:lnTo>
                    <a:lnTo>
                      <a:pt x="516" y="202"/>
                    </a:lnTo>
                    <a:lnTo>
                      <a:pt x="528" y="186"/>
                    </a:lnTo>
                    <a:lnTo>
                      <a:pt x="528" y="172"/>
                    </a:lnTo>
                    <a:lnTo>
                      <a:pt x="528" y="158"/>
                    </a:lnTo>
                    <a:lnTo>
                      <a:pt x="540" y="146"/>
                    </a:lnTo>
                    <a:lnTo>
                      <a:pt x="540" y="132"/>
                    </a:lnTo>
                    <a:lnTo>
                      <a:pt x="540" y="120"/>
                    </a:lnTo>
                    <a:lnTo>
                      <a:pt x="553" y="108"/>
                    </a:lnTo>
                    <a:lnTo>
                      <a:pt x="553" y="96"/>
                    </a:lnTo>
                    <a:lnTo>
                      <a:pt x="553" y="85"/>
                    </a:lnTo>
                    <a:lnTo>
                      <a:pt x="565" y="73"/>
                    </a:lnTo>
                    <a:lnTo>
                      <a:pt x="565" y="64"/>
                    </a:lnTo>
                    <a:lnTo>
                      <a:pt x="565" y="54"/>
                    </a:lnTo>
                    <a:lnTo>
                      <a:pt x="577" y="45"/>
                    </a:lnTo>
                    <a:lnTo>
                      <a:pt x="577" y="38"/>
                    </a:lnTo>
                    <a:lnTo>
                      <a:pt x="577" y="31"/>
                    </a:lnTo>
                    <a:lnTo>
                      <a:pt x="590" y="24"/>
                    </a:lnTo>
                    <a:lnTo>
                      <a:pt x="590" y="18"/>
                    </a:lnTo>
                    <a:lnTo>
                      <a:pt x="590" y="14"/>
                    </a:lnTo>
                    <a:lnTo>
                      <a:pt x="602" y="8"/>
                    </a:lnTo>
                    <a:lnTo>
                      <a:pt x="602" y="5"/>
                    </a:lnTo>
                    <a:lnTo>
                      <a:pt x="602" y="3"/>
                    </a:lnTo>
                    <a:lnTo>
                      <a:pt x="614" y="2"/>
                    </a:lnTo>
                    <a:lnTo>
                      <a:pt x="626" y="0"/>
                    </a:lnTo>
                    <a:lnTo>
                      <a:pt x="626" y="2"/>
                    </a:lnTo>
                    <a:lnTo>
                      <a:pt x="626" y="5"/>
                    </a:lnTo>
                    <a:lnTo>
                      <a:pt x="639" y="7"/>
                    </a:lnTo>
                    <a:lnTo>
                      <a:pt x="639" y="12"/>
                    </a:lnTo>
                    <a:lnTo>
                      <a:pt x="639" y="15"/>
                    </a:lnTo>
                    <a:lnTo>
                      <a:pt x="651" y="22"/>
                    </a:lnTo>
                    <a:lnTo>
                      <a:pt x="651" y="28"/>
                    </a:lnTo>
                    <a:lnTo>
                      <a:pt x="651" y="35"/>
                    </a:lnTo>
                    <a:lnTo>
                      <a:pt x="663" y="44"/>
                    </a:lnTo>
                    <a:lnTo>
                      <a:pt x="663" y="52"/>
                    </a:lnTo>
                    <a:lnTo>
                      <a:pt x="663" y="61"/>
                    </a:lnTo>
                    <a:lnTo>
                      <a:pt x="663" y="71"/>
                    </a:lnTo>
                    <a:lnTo>
                      <a:pt x="676" y="82"/>
                    </a:lnTo>
                    <a:lnTo>
                      <a:pt x="676" y="92"/>
                    </a:lnTo>
                    <a:lnTo>
                      <a:pt x="676" y="103"/>
                    </a:lnTo>
                    <a:lnTo>
                      <a:pt x="688" y="115"/>
                    </a:lnTo>
                    <a:lnTo>
                      <a:pt x="688" y="129"/>
                    </a:lnTo>
                    <a:lnTo>
                      <a:pt x="688" y="141"/>
                    </a:lnTo>
                    <a:lnTo>
                      <a:pt x="700" y="155"/>
                    </a:lnTo>
                    <a:lnTo>
                      <a:pt x="700" y="169"/>
                    </a:lnTo>
                    <a:lnTo>
                      <a:pt x="700" y="183"/>
                    </a:lnTo>
                    <a:lnTo>
                      <a:pt x="712" y="197"/>
                    </a:lnTo>
                    <a:lnTo>
                      <a:pt x="712" y="211"/>
                    </a:lnTo>
                    <a:lnTo>
                      <a:pt x="712" y="226"/>
                    </a:lnTo>
                    <a:lnTo>
                      <a:pt x="725" y="240"/>
                    </a:lnTo>
                    <a:lnTo>
                      <a:pt x="725" y="256"/>
                    </a:lnTo>
                    <a:lnTo>
                      <a:pt x="725" y="271"/>
                    </a:lnTo>
                    <a:lnTo>
                      <a:pt x="737" y="286"/>
                    </a:lnTo>
                    <a:lnTo>
                      <a:pt x="737" y="301"/>
                    </a:lnTo>
                    <a:lnTo>
                      <a:pt x="737" y="315"/>
                    </a:lnTo>
                    <a:lnTo>
                      <a:pt x="749" y="331"/>
                    </a:lnTo>
                    <a:lnTo>
                      <a:pt x="749" y="345"/>
                    </a:lnTo>
                    <a:lnTo>
                      <a:pt x="749" y="360"/>
                    </a:lnTo>
                    <a:lnTo>
                      <a:pt x="761" y="374"/>
                    </a:lnTo>
                    <a:lnTo>
                      <a:pt x="761" y="388"/>
                    </a:lnTo>
                    <a:lnTo>
                      <a:pt x="761" y="401"/>
                    </a:lnTo>
                    <a:lnTo>
                      <a:pt x="774" y="414"/>
                    </a:lnTo>
                    <a:lnTo>
                      <a:pt x="774" y="427"/>
                    </a:lnTo>
                    <a:lnTo>
                      <a:pt x="774" y="439"/>
                    </a:lnTo>
                    <a:lnTo>
                      <a:pt x="786" y="451"/>
                    </a:lnTo>
                    <a:lnTo>
                      <a:pt x="786" y="462"/>
                    </a:lnTo>
                    <a:lnTo>
                      <a:pt x="786" y="472"/>
                    </a:lnTo>
                    <a:lnTo>
                      <a:pt x="798" y="482"/>
                    </a:lnTo>
                    <a:lnTo>
                      <a:pt x="798" y="491"/>
                    </a:lnTo>
                    <a:lnTo>
                      <a:pt x="798" y="500"/>
                    </a:lnTo>
                    <a:lnTo>
                      <a:pt x="811" y="508"/>
                    </a:lnTo>
                    <a:lnTo>
                      <a:pt x="811" y="515"/>
                    </a:lnTo>
                    <a:lnTo>
                      <a:pt x="811" y="522"/>
                    </a:lnTo>
                    <a:lnTo>
                      <a:pt x="823" y="527"/>
                    </a:lnTo>
                    <a:lnTo>
                      <a:pt x="823" y="533"/>
                    </a:lnTo>
                    <a:lnTo>
                      <a:pt x="823" y="537"/>
                    </a:lnTo>
                    <a:lnTo>
                      <a:pt x="835" y="540"/>
                    </a:lnTo>
                    <a:lnTo>
                      <a:pt x="835" y="541"/>
                    </a:lnTo>
                    <a:lnTo>
                      <a:pt x="835" y="543"/>
                    </a:lnTo>
                    <a:lnTo>
                      <a:pt x="847" y="545"/>
                    </a:lnTo>
                    <a:lnTo>
                      <a:pt x="860" y="543"/>
                    </a:lnTo>
                    <a:lnTo>
                      <a:pt x="860" y="540"/>
                    </a:lnTo>
                    <a:lnTo>
                      <a:pt x="860" y="537"/>
                    </a:lnTo>
                    <a:lnTo>
                      <a:pt x="872" y="533"/>
                    </a:lnTo>
                    <a:lnTo>
                      <a:pt x="872" y="527"/>
                    </a:lnTo>
                    <a:lnTo>
                      <a:pt x="872" y="522"/>
                    </a:lnTo>
                    <a:lnTo>
                      <a:pt x="884" y="515"/>
                    </a:lnTo>
                    <a:lnTo>
                      <a:pt x="884" y="508"/>
                    </a:lnTo>
                    <a:lnTo>
                      <a:pt x="884" y="501"/>
                    </a:lnTo>
                    <a:lnTo>
                      <a:pt x="897" y="493"/>
                    </a:lnTo>
                    <a:lnTo>
                      <a:pt x="897" y="482"/>
                    </a:lnTo>
                    <a:lnTo>
                      <a:pt x="897" y="474"/>
                    </a:lnTo>
                    <a:lnTo>
                      <a:pt x="909" y="463"/>
                    </a:lnTo>
                    <a:lnTo>
                      <a:pt x="909" y="451"/>
                    </a:lnTo>
                    <a:lnTo>
                      <a:pt x="909" y="440"/>
                    </a:lnTo>
                    <a:lnTo>
                      <a:pt x="921" y="428"/>
                    </a:lnTo>
                    <a:lnTo>
                      <a:pt x="921" y="416"/>
                    </a:lnTo>
                    <a:lnTo>
                      <a:pt x="921" y="402"/>
                    </a:lnTo>
                    <a:lnTo>
                      <a:pt x="933" y="388"/>
                    </a:lnTo>
                    <a:lnTo>
                      <a:pt x="933" y="376"/>
                    </a:lnTo>
                    <a:lnTo>
                      <a:pt x="933" y="360"/>
                    </a:lnTo>
                    <a:lnTo>
                      <a:pt x="946" y="346"/>
                    </a:lnTo>
                    <a:lnTo>
                      <a:pt x="946" y="333"/>
                    </a:lnTo>
                    <a:lnTo>
                      <a:pt x="946" y="317"/>
                    </a:lnTo>
                    <a:lnTo>
                      <a:pt x="958" y="303"/>
                    </a:lnTo>
                    <a:lnTo>
                      <a:pt x="958" y="287"/>
                    </a:lnTo>
                  </a:path>
                </a:pathLst>
              </a:custGeom>
              <a:noFill/>
              <a:ln w="12700" cap="rnd" cmpd="sng" algn="ctr">
                <a:solidFill>
                  <a:schemeClr val="tx1"/>
                </a:solidFill>
                <a:prstDash val="solid"/>
                <a:round/>
                <a:headEnd type="none" w="med" len="med"/>
                <a:tailEnd type="none" w="med" len="med"/>
              </a:ln>
            </p:spPr>
            <p:txBody>
              <a:bodyPr/>
              <a:lstStyle/>
              <a:p>
                <a:endParaRPr lang="en-US"/>
              </a:p>
            </p:txBody>
          </p:sp>
        </p:grpSp>
        <p:grpSp>
          <p:nvGrpSpPr>
            <p:cNvPr id="143" name="Group 18"/>
            <p:cNvGrpSpPr>
              <a:grpSpLocks/>
            </p:cNvGrpSpPr>
            <p:nvPr/>
          </p:nvGrpSpPr>
          <p:grpSpPr bwMode="auto">
            <a:xfrm>
              <a:off x="4615812" y="2935370"/>
              <a:ext cx="1286330" cy="560388"/>
              <a:chOff x="952251" y="3064938"/>
              <a:chExt cx="1286330" cy="560388"/>
            </a:xfrm>
          </p:grpSpPr>
          <p:sp>
            <p:nvSpPr>
              <p:cNvPr id="254" name="Freeform 95"/>
              <p:cNvSpPr>
                <a:spLocks/>
              </p:cNvSpPr>
              <p:nvPr/>
            </p:nvSpPr>
            <p:spPr bwMode="auto">
              <a:xfrm>
                <a:off x="952251" y="3064938"/>
                <a:ext cx="331036" cy="560388"/>
              </a:xfrm>
              <a:custGeom>
                <a:avLst/>
                <a:gdLst>
                  <a:gd name="T0" fmla="*/ 12 w 1068"/>
                  <a:gd name="T1" fmla="*/ 228 h 546"/>
                  <a:gd name="T2" fmla="*/ 37 w 1068"/>
                  <a:gd name="T3" fmla="*/ 169 h 546"/>
                  <a:gd name="T4" fmla="*/ 49 w 1068"/>
                  <a:gd name="T5" fmla="*/ 116 h 546"/>
                  <a:gd name="T6" fmla="*/ 61 w 1068"/>
                  <a:gd name="T7" fmla="*/ 71 h 546"/>
                  <a:gd name="T8" fmla="*/ 86 w 1068"/>
                  <a:gd name="T9" fmla="*/ 37 h 546"/>
                  <a:gd name="T10" fmla="*/ 98 w 1068"/>
                  <a:gd name="T11" fmla="*/ 12 h 546"/>
                  <a:gd name="T12" fmla="*/ 123 w 1068"/>
                  <a:gd name="T13" fmla="*/ 0 h 546"/>
                  <a:gd name="T14" fmla="*/ 135 w 1068"/>
                  <a:gd name="T15" fmla="*/ 8 h 546"/>
                  <a:gd name="T16" fmla="*/ 159 w 1068"/>
                  <a:gd name="T17" fmla="*/ 30 h 546"/>
                  <a:gd name="T18" fmla="*/ 172 w 1068"/>
                  <a:gd name="T19" fmla="*/ 63 h 546"/>
                  <a:gd name="T20" fmla="*/ 184 w 1068"/>
                  <a:gd name="T21" fmla="*/ 106 h 546"/>
                  <a:gd name="T22" fmla="*/ 208 w 1068"/>
                  <a:gd name="T23" fmla="*/ 157 h 546"/>
                  <a:gd name="T24" fmla="*/ 221 w 1068"/>
                  <a:gd name="T25" fmla="*/ 214 h 546"/>
                  <a:gd name="T26" fmla="*/ 233 w 1068"/>
                  <a:gd name="T27" fmla="*/ 274 h 546"/>
                  <a:gd name="T28" fmla="*/ 245 w 1068"/>
                  <a:gd name="T29" fmla="*/ 334 h 546"/>
                  <a:gd name="T30" fmla="*/ 270 w 1068"/>
                  <a:gd name="T31" fmla="*/ 390 h 546"/>
                  <a:gd name="T32" fmla="*/ 282 w 1068"/>
                  <a:gd name="T33" fmla="*/ 442 h 546"/>
                  <a:gd name="T34" fmla="*/ 294 w 1068"/>
                  <a:gd name="T35" fmla="*/ 484 h 546"/>
                  <a:gd name="T36" fmla="*/ 319 w 1068"/>
                  <a:gd name="T37" fmla="*/ 517 h 546"/>
                  <a:gd name="T38" fmla="*/ 331 w 1068"/>
                  <a:gd name="T39" fmla="*/ 538 h 546"/>
                  <a:gd name="T40" fmla="*/ 356 w 1068"/>
                  <a:gd name="T41" fmla="*/ 543 h 546"/>
                  <a:gd name="T42" fmla="*/ 368 w 1068"/>
                  <a:gd name="T43" fmla="*/ 531 h 546"/>
                  <a:gd name="T44" fmla="*/ 392 w 1068"/>
                  <a:gd name="T45" fmla="*/ 507 h 546"/>
                  <a:gd name="T46" fmla="*/ 405 w 1068"/>
                  <a:gd name="T47" fmla="*/ 472 h 546"/>
                  <a:gd name="T48" fmla="*/ 417 w 1068"/>
                  <a:gd name="T49" fmla="*/ 425 h 546"/>
                  <a:gd name="T50" fmla="*/ 442 w 1068"/>
                  <a:gd name="T51" fmla="*/ 372 h 546"/>
                  <a:gd name="T52" fmla="*/ 454 w 1068"/>
                  <a:gd name="T53" fmla="*/ 313 h 546"/>
                  <a:gd name="T54" fmla="*/ 466 w 1068"/>
                  <a:gd name="T55" fmla="*/ 254 h 546"/>
                  <a:gd name="T56" fmla="*/ 491 w 1068"/>
                  <a:gd name="T57" fmla="*/ 195 h 546"/>
                  <a:gd name="T58" fmla="*/ 503 w 1068"/>
                  <a:gd name="T59" fmla="*/ 139 h 546"/>
                  <a:gd name="T60" fmla="*/ 515 w 1068"/>
                  <a:gd name="T61" fmla="*/ 90 h 546"/>
                  <a:gd name="T62" fmla="*/ 540 w 1068"/>
                  <a:gd name="T63" fmla="*/ 50 h 546"/>
                  <a:gd name="T64" fmla="*/ 552 w 1068"/>
                  <a:gd name="T65" fmla="*/ 21 h 546"/>
                  <a:gd name="T66" fmla="*/ 564 w 1068"/>
                  <a:gd name="T67" fmla="*/ 3 h 546"/>
                  <a:gd name="T68" fmla="*/ 589 w 1068"/>
                  <a:gd name="T69" fmla="*/ 3 h 546"/>
                  <a:gd name="T70" fmla="*/ 613 w 1068"/>
                  <a:gd name="T71" fmla="*/ 19 h 546"/>
                  <a:gd name="T72" fmla="*/ 625 w 1068"/>
                  <a:gd name="T73" fmla="*/ 47 h 546"/>
                  <a:gd name="T74" fmla="*/ 638 w 1068"/>
                  <a:gd name="T75" fmla="*/ 85 h 546"/>
                  <a:gd name="T76" fmla="*/ 650 w 1068"/>
                  <a:gd name="T77" fmla="*/ 134 h 546"/>
                  <a:gd name="T78" fmla="*/ 675 w 1068"/>
                  <a:gd name="T79" fmla="*/ 188 h 546"/>
                  <a:gd name="T80" fmla="*/ 687 w 1068"/>
                  <a:gd name="T81" fmla="*/ 247 h 546"/>
                  <a:gd name="T82" fmla="*/ 699 w 1068"/>
                  <a:gd name="T83" fmla="*/ 308 h 546"/>
                  <a:gd name="T84" fmla="*/ 724 w 1068"/>
                  <a:gd name="T85" fmla="*/ 365 h 546"/>
                  <a:gd name="T86" fmla="*/ 736 w 1068"/>
                  <a:gd name="T87" fmla="*/ 420 h 546"/>
                  <a:gd name="T88" fmla="*/ 748 w 1068"/>
                  <a:gd name="T89" fmla="*/ 466 h 546"/>
                  <a:gd name="T90" fmla="*/ 773 w 1068"/>
                  <a:gd name="T91" fmla="*/ 503 h 546"/>
                  <a:gd name="T92" fmla="*/ 785 w 1068"/>
                  <a:gd name="T93" fmla="*/ 530 h 546"/>
                  <a:gd name="T94" fmla="*/ 797 w 1068"/>
                  <a:gd name="T95" fmla="*/ 543 h 546"/>
                  <a:gd name="T96" fmla="*/ 822 w 1068"/>
                  <a:gd name="T97" fmla="*/ 538 h 546"/>
                  <a:gd name="T98" fmla="*/ 846 w 1068"/>
                  <a:gd name="T99" fmla="*/ 519 h 546"/>
                  <a:gd name="T100" fmla="*/ 859 w 1068"/>
                  <a:gd name="T101" fmla="*/ 488 h 546"/>
                  <a:gd name="T102" fmla="*/ 871 w 1068"/>
                  <a:gd name="T103" fmla="*/ 447 h 546"/>
                  <a:gd name="T104" fmla="*/ 895 w 1068"/>
                  <a:gd name="T105" fmla="*/ 397 h 546"/>
                  <a:gd name="T106" fmla="*/ 908 w 1068"/>
                  <a:gd name="T107" fmla="*/ 339 h 546"/>
                  <a:gd name="T108" fmla="*/ 920 w 1068"/>
                  <a:gd name="T109" fmla="*/ 280 h 546"/>
                  <a:gd name="T110" fmla="*/ 944 w 1068"/>
                  <a:gd name="T111" fmla="*/ 221 h 546"/>
                  <a:gd name="T112" fmla="*/ 957 w 1068"/>
                  <a:gd name="T113" fmla="*/ 164 h 546"/>
                  <a:gd name="T114" fmla="*/ 969 w 1068"/>
                  <a:gd name="T115" fmla="*/ 112 h 546"/>
                  <a:gd name="T116" fmla="*/ 993 w 1068"/>
                  <a:gd name="T117" fmla="*/ 68 h 546"/>
                  <a:gd name="T118" fmla="*/ 1006 w 1068"/>
                  <a:gd name="T119" fmla="*/ 33 h 546"/>
                  <a:gd name="T120" fmla="*/ 1018 w 1068"/>
                  <a:gd name="T121" fmla="*/ 10 h 546"/>
                  <a:gd name="T122" fmla="*/ 1042 w 1068"/>
                  <a:gd name="T123" fmla="*/ 0 h 546"/>
                  <a:gd name="T124" fmla="*/ 1055 w 1068"/>
                  <a:gd name="T125" fmla="*/ 10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68"/>
                  <a:gd name="T190" fmla="*/ 0 h 546"/>
                  <a:gd name="T191" fmla="*/ 1068 w 106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68" h="546">
                    <a:moveTo>
                      <a:pt x="0" y="274"/>
                    </a:moveTo>
                    <a:lnTo>
                      <a:pt x="12" y="258"/>
                    </a:lnTo>
                    <a:lnTo>
                      <a:pt x="12" y="242"/>
                    </a:lnTo>
                    <a:lnTo>
                      <a:pt x="12" y="228"/>
                    </a:lnTo>
                    <a:lnTo>
                      <a:pt x="25" y="212"/>
                    </a:lnTo>
                    <a:lnTo>
                      <a:pt x="25" y="199"/>
                    </a:lnTo>
                    <a:lnTo>
                      <a:pt x="25" y="184"/>
                    </a:lnTo>
                    <a:lnTo>
                      <a:pt x="37" y="169"/>
                    </a:lnTo>
                    <a:lnTo>
                      <a:pt x="37" y="157"/>
                    </a:lnTo>
                    <a:lnTo>
                      <a:pt x="37" y="143"/>
                    </a:lnTo>
                    <a:lnTo>
                      <a:pt x="49" y="129"/>
                    </a:lnTo>
                    <a:lnTo>
                      <a:pt x="49" y="116"/>
                    </a:lnTo>
                    <a:lnTo>
                      <a:pt x="49" y="105"/>
                    </a:lnTo>
                    <a:lnTo>
                      <a:pt x="61" y="94"/>
                    </a:lnTo>
                    <a:lnTo>
                      <a:pt x="61" y="82"/>
                    </a:lnTo>
                    <a:lnTo>
                      <a:pt x="61" y="71"/>
                    </a:lnTo>
                    <a:lnTo>
                      <a:pt x="74" y="63"/>
                    </a:lnTo>
                    <a:lnTo>
                      <a:pt x="74" y="52"/>
                    </a:lnTo>
                    <a:lnTo>
                      <a:pt x="74" y="44"/>
                    </a:lnTo>
                    <a:lnTo>
                      <a:pt x="86" y="37"/>
                    </a:lnTo>
                    <a:lnTo>
                      <a:pt x="86" y="30"/>
                    </a:lnTo>
                    <a:lnTo>
                      <a:pt x="86" y="22"/>
                    </a:lnTo>
                    <a:lnTo>
                      <a:pt x="98" y="18"/>
                    </a:lnTo>
                    <a:lnTo>
                      <a:pt x="98" y="12"/>
                    </a:lnTo>
                    <a:lnTo>
                      <a:pt x="98" y="8"/>
                    </a:lnTo>
                    <a:lnTo>
                      <a:pt x="110" y="5"/>
                    </a:lnTo>
                    <a:lnTo>
                      <a:pt x="110" y="2"/>
                    </a:lnTo>
                    <a:lnTo>
                      <a:pt x="123" y="0"/>
                    </a:lnTo>
                    <a:lnTo>
                      <a:pt x="123" y="2"/>
                    </a:lnTo>
                    <a:lnTo>
                      <a:pt x="135" y="3"/>
                    </a:lnTo>
                    <a:lnTo>
                      <a:pt x="135" y="5"/>
                    </a:lnTo>
                    <a:lnTo>
                      <a:pt x="135" y="8"/>
                    </a:lnTo>
                    <a:lnTo>
                      <a:pt x="147" y="12"/>
                    </a:lnTo>
                    <a:lnTo>
                      <a:pt x="147" y="18"/>
                    </a:lnTo>
                    <a:lnTo>
                      <a:pt x="147" y="22"/>
                    </a:lnTo>
                    <a:lnTo>
                      <a:pt x="159" y="30"/>
                    </a:lnTo>
                    <a:lnTo>
                      <a:pt x="159" y="37"/>
                    </a:lnTo>
                    <a:lnTo>
                      <a:pt x="159" y="45"/>
                    </a:lnTo>
                    <a:lnTo>
                      <a:pt x="172" y="54"/>
                    </a:lnTo>
                    <a:lnTo>
                      <a:pt x="172" y="63"/>
                    </a:lnTo>
                    <a:lnTo>
                      <a:pt x="172" y="73"/>
                    </a:lnTo>
                    <a:lnTo>
                      <a:pt x="184" y="83"/>
                    </a:lnTo>
                    <a:lnTo>
                      <a:pt x="184" y="94"/>
                    </a:lnTo>
                    <a:lnTo>
                      <a:pt x="184" y="106"/>
                    </a:lnTo>
                    <a:lnTo>
                      <a:pt x="196" y="118"/>
                    </a:lnTo>
                    <a:lnTo>
                      <a:pt x="196" y="131"/>
                    </a:lnTo>
                    <a:lnTo>
                      <a:pt x="196" y="144"/>
                    </a:lnTo>
                    <a:lnTo>
                      <a:pt x="208" y="157"/>
                    </a:lnTo>
                    <a:lnTo>
                      <a:pt x="208" y="171"/>
                    </a:lnTo>
                    <a:lnTo>
                      <a:pt x="208" y="184"/>
                    </a:lnTo>
                    <a:lnTo>
                      <a:pt x="208" y="200"/>
                    </a:lnTo>
                    <a:lnTo>
                      <a:pt x="221" y="214"/>
                    </a:lnTo>
                    <a:lnTo>
                      <a:pt x="221" y="230"/>
                    </a:lnTo>
                    <a:lnTo>
                      <a:pt x="221" y="244"/>
                    </a:lnTo>
                    <a:lnTo>
                      <a:pt x="233" y="259"/>
                    </a:lnTo>
                    <a:lnTo>
                      <a:pt x="233" y="274"/>
                    </a:lnTo>
                    <a:lnTo>
                      <a:pt x="233" y="289"/>
                    </a:lnTo>
                    <a:lnTo>
                      <a:pt x="245" y="305"/>
                    </a:lnTo>
                    <a:lnTo>
                      <a:pt x="245" y="319"/>
                    </a:lnTo>
                    <a:lnTo>
                      <a:pt x="245" y="334"/>
                    </a:lnTo>
                    <a:lnTo>
                      <a:pt x="258" y="348"/>
                    </a:lnTo>
                    <a:lnTo>
                      <a:pt x="258" y="362"/>
                    </a:lnTo>
                    <a:lnTo>
                      <a:pt x="258" y="376"/>
                    </a:lnTo>
                    <a:lnTo>
                      <a:pt x="270" y="390"/>
                    </a:lnTo>
                    <a:lnTo>
                      <a:pt x="270" y="404"/>
                    </a:lnTo>
                    <a:lnTo>
                      <a:pt x="270" y="416"/>
                    </a:lnTo>
                    <a:lnTo>
                      <a:pt x="282" y="430"/>
                    </a:lnTo>
                    <a:lnTo>
                      <a:pt x="282" y="442"/>
                    </a:lnTo>
                    <a:lnTo>
                      <a:pt x="282" y="453"/>
                    </a:lnTo>
                    <a:lnTo>
                      <a:pt x="294" y="463"/>
                    </a:lnTo>
                    <a:lnTo>
                      <a:pt x="294" y="474"/>
                    </a:lnTo>
                    <a:lnTo>
                      <a:pt x="294" y="484"/>
                    </a:lnTo>
                    <a:lnTo>
                      <a:pt x="307" y="493"/>
                    </a:lnTo>
                    <a:lnTo>
                      <a:pt x="307" y="501"/>
                    </a:lnTo>
                    <a:lnTo>
                      <a:pt x="307" y="510"/>
                    </a:lnTo>
                    <a:lnTo>
                      <a:pt x="319" y="517"/>
                    </a:lnTo>
                    <a:lnTo>
                      <a:pt x="319" y="522"/>
                    </a:lnTo>
                    <a:lnTo>
                      <a:pt x="319" y="530"/>
                    </a:lnTo>
                    <a:lnTo>
                      <a:pt x="331" y="533"/>
                    </a:lnTo>
                    <a:lnTo>
                      <a:pt x="331" y="538"/>
                    </a:lnTo>
                    <a:lnTo>
                      <a:pt x="331" y="540"/>
                    </a:lnTo>
                    <a:lnTo>
                      <a:pt x="343" y="543"/>
                    </a:lnTo>
                    <a:lnTo>
                      <a:pt x="356" y="545"/>
                    </a:lnTo>
                    <a:lnTo>
                      <a:pt x="356" y="543"/>
                    </a:lnTo>
                    <a:lnTo>
                      <a:pt x="356" y="541"/>
                    </a:lnTo>
                    <a:lnTo>
                      <a:pt x="368" y="540"/>
                    </a:lnTo>
                    <a:lnTo>
                      <a:pt x="368" y="537"/>
                    </a:lnTo>
                    <a:lnTo>
                      <a:pt x="368" y="531"/>
                    </a:lnTo>
                    <a:lnTo>
                      <a:pt x="380" y="527"/>
                    </a:lnTo>
                    <a:lnTo>
                      <a:pt x="380" y="521"/>
                    </a:lnTo>
                    <a:lnTo>
                      <a:pt x="380" y="514"/>
                    </a:lnTo>
                    <a:lnTo>
                      <a:pt x="392" y="507"/>
                    </a:lnTo>
                    <a:lnTo>
                      <a:pt x="392" y="500"/>
                    </a:lnTo>
                    <a:lnTo>
                      <a:pt x="392" y="491"/>
                    </a:lnTo>
                    <a:lnTo>
                      <a:pt x="405" y="481"/>
                    </a:lnTo>
                    <a:lnTo>
                      <a:pt x="405" y="472"/>
                    </a:lnTo>
                    <a:lnTo>
                      <a:pt x="405" y="459"/>
                    </a:lnTo>
                    <a:lnTo>
                      <a:pt x="417" y="449"/>
                    </a:lnTo>
                    <a:lnTo>
                      <a:pt x="417" y="437"/>
                    </a:lnTo>
                    <a:lnTo>
                      <a:pt x="417" y="425"/>
                    </a:lnTo>
                    <a:lnTo>
                      <a:pt x="429" y="413"/>
                    </a:lnTo>
                    <a:lnTo>
                      <a:pt x="429" y="399"/>
                    </a:lnTo>
                    <a:lnTo>
                      <a:pt x="429" y="387"/>
                    </a:lnTo>
                    <a:lnTo>
                      <a:pt x="442" y="372"/>
                    </a:lnTo>
                    <a:lnTo>
                      <a:pt x="442" y="359"/>
                    </a:lnTo>
                    <a:lnTo>
                      <a:pt x="442" y="343"/>
                    </a:lnTo>
                    <a:lnTo>
                      <a:pt x="454" y="329"/>
                    </a:lnTo>
                    <a:lnTo>
                      <a:pt x="454" y="313"/>
                    </a:lnTo>
                    <a:lnTo>
                      <a:pt x="454" y="300"/>
                    </a:lnTo>
                    <a:lnTo>
                      <a:pt x="466" y="284"/>
                    </a:lnTo>
                    <a:lnTo>
                      <a:pt x="466" y="270"/>
                    </a:lnTo>
                    <a:lnTo>
                      <a:pt x="466" y="254"/>
                    </a:lnTo>
                    <a:lnTo>
                      <a:pt x="478" y="239"/>
                    </a:lnTo>
                    <a:lnTo>
                      <a:pt x="478" y="225"/>
                    </a:lnTo>
                    <a:lnTo>
                      <a:pt x="478" y="209"/>
                    </a:lnTo>
                    <a:lnTo>
                      <a:pt x="491" y="195"/>
                    </a:lnTo>
                    <a:lnTo>
                      <a:pt x="491" y="181"/>
                    </a:lnTo>
                    <a:lnTo>
                      <a:pt x="491" y="167"/>
                    </a:lnTo>
                    <a:lnTo>
                      <a:pt x="503" y="153"/>
                    </a:lnTo>
                    <a:lnTo>
                      <a:pt x="503" y="139"/>
                    </a:lnTo>
                    <a:lnTo>
                      <a:pt x="503" y="127"/>
                    </a:lnTo>
                    <a:lnTo>
                      <a:pt x="515" y="115"/>
                    </a:lnTo>
                    <a:lnTo>
                      <a:pt x="515" y="103"/>
                    </a:lnTo>
                    <a:lnTo>
                      <a:pt x="515" y="90"/>
                    </a:lnTo>
                    <a:lnTo>
                      <a:pt x="527" y="80"/>
                    </a:lnTo>
                    <a:lnTo>
                      <a:pt x="527" y="70"/>
                    </a:lnTo>
                    <a:lnTo>
                      <a:pt x="527" y="59"/>
                    </a:lnTo>
                    <a:lnTo>
                      <a:pt x="540" y="50"/>
                    </a:lnTo>
                    <a:lnTo>
                      <a:pt x="540" y="41"/>
                    </a:lnTo>
                    <a:lnTo>
                      <a:pt x="540" y="35"/>
                    </a:lnTo>
                    <a:lnTo>
                      <a:pt x="552" y="28"/>
                    </a:lnTo>
                    <a:lnTo>
                      <a:pt x="552" y="21"/>
                    </a:lnTo>
                    <a:lnTo>
                      <a:pt x="552" y="15"/>
                    </a:lnTo>
                    <a:lnTo>
                      <a:pt x="564" y="10"/>
                    </a:lnTo>
                    <a:lnTo>
                      <a:pt x="564" y="7"/>
                    </a:lnTo>
                    <a:lnTo>
                      <a:pt x="564" y="3"/>
                    </a:lnTo>
                    <a:lnTo>
                      <a:pt x="576" y="2"/>
                    </a:lnTo>
                    <a:lnTo>
                      <a:pt x="589" y="0"/>
                    </a:lnTo>
                    <a:lnTo>
                      <a:pt x="589" y="2"/>
                    </a:lnTo>
                    <a:lnTo>
                      <a:pt x="589" y="3"/>
                    </a:lnTo>
                    <a:lnTo>
                      <a:pt x="601" y="5"/>
                    </a:lnTo>
                    <a:lnTo>
                      <a:pt x="601" y="8"/>
                    </a:lnTo>
                    <a:lnTo>
                      <a:pt x="601" y="14"/>
                    </a:lnTo>
                    <a:lnTo>
                      <a:pt x="613" y="19"/>
                    </a:lnTo>
                    <a:lnTo>
                      <a:pt x="613" y="24"/>
                    </a:lnTo>
                    <a:lnTo>
                      <a:pt x="613" y="31"/>
                    </a:lnTo>
                    <a:lnTo>
                      <a:pt x="613" y="38"/>
                    </a:lnTo>
                    <a:lnTo>
                      <a:pt x="625" y="47"/>
                    </a:lnTo>
                    <a:lnTo>
                      <a:pt x="625" y="56"/>
                    </a:lnTo>
                    <a:lnTo>
                      <a:pt x="625" y="64"/>
                    </a:lnTo>
                    <a:lnTo>
                      <a:pt x="638" y="75"/>
                    </a:lnTo>
                    <a:lnTo>
                      <a:pt x="638" y="85"/>
                    </a:lnTo>
                    <a:lnTo>
                      <a:pt x="638" y="97"/>
                    </a:lnTo>
                    <a:lnTo>
                      <a:pt x="650" y="109"/>
                    </a:lnTo>
                    <a:lnTo>
                      <a:pt x="650" y="122"/>
                    </a:lnTo>
                    <a:lnTo>
                      <a:pt x="650" y="134"/>
                    </a:lnTo>
                    <a:lnTo>
                      <a:pt x="662" y="146"/>
                    </a:lnTo>
                    <a:lnTo>
                      <a:pt x="662" y="160"/>
                    </a:lnTo>
                    <a:lnTo>
                      <a:pt x="662" y="174"/>
                    </a:lnTo>
                    <a:lnTo>
                      <a:pt x="675" y="188"/>
                    </a:lnTo>
                    <a:lnTo>
                      <a:pt x="675" y="203"/>
                    </a:lnTo>
                    <a:lnTo>
                      <a:pt x="675" y="218"/>
                    </a:lnTo>
                    <a:lnTo>
                      <a:pt x="687" y="233"/>
                    </a:lnTo>
                    <a:lnTo>
                      <a:pt x="687" y="247"/>
                    </a:lnTo>
                    <a:lnTo>
                      <a:pt x="687" y="263"/>
                    </a:lnTo>
                    <a:lnTo>
                      <a:pt x="699" y="277"/>
                    </a:lnTo>
                    <a:lnTo>
                      <a:pt x="699" y="293"/>
                    </a:lnTo>
                    <a:lnTo>
                      <a:pt x="699" y="308"/>
                    </a:lnTo>
                    <a:lnTo>
                      <a:pt x="711" y="322"/>
                    </a:lnTo>
                    <a:lnTo>
                      <a:pt x="711" y="338"/>
                    </a:lnTo>
                    <a:lnTo>
                      <a:pt x="711" y="352"/>
                    </a:lnTo>
                    <a:lnTo>
                      <a:pt x="724" y="365"/>
                    </a:lnTo>
                    <a:lnTo>
                      <a:pt x="724" y="380"/>
                    </a:lnTo>
                    <a:lnTo>
                      <a:pt x="724" y="394"/>
                    </a:lnTo>
                    <a:lnTo>
                      <a:pt x="736" y="407"/>
                    </a:lnTo>
                    <a:lnTo>
                      <a:pt x="736" y="420"/>
                    </a:lnTo>
                    <a:lnTo>
                      <a:pt x="736" y="432"/>
                    </a:lnTo>
                    <a:lnTo>
                      <a:pt x="748" y="444"/>
                    </a:lnTo>
                    <a:lnTo>
                      <a:pt x="748" y="456"/>
                    </a:lnTo>
                    <a:lnTo>
                      <a:pt x="748" y="466"/>
                    </a:lnTo>
                    <a:lnTo>
                      <a:pt x="760" y="477"/>
                    </a:lnTo>
                    <a:lnTo>
                      <a:pt x="760" y="486"/>
                    </a:lnTo>
                    <a:lnTo>
                      <a:pt x="760" y="495"/>
                    </a:lnTo>
                    <a:lnTo>
                      <a:pt x="773" y="503"/>
                    </a:lnTo>
                    <a:lnTo>
                      <a:pt x="773" y="512"/>
                    </a:lnTo>
                    <a:lnTo>
                      <a:pt x="773" y="519"/>
                    </a:lnTo>
                    <a:lnTo>
                      <a:pt x="785" y="524"/>
                    </a:lnTo>
                    <a:lnTo>
                      <a:pt x="785" y="530"/>
                    </a:lnTo>
                    <a:lnTo>
                      <a:pt x="785" y="534"/>
                    </a:lnTo>
                    <a:lnTo>
                      <a:pt x="797" y="538"/>
                    </a:lnTo>
                    <a:lnTo>
                      <a:pt x="797" y="541"/>
                    </a:lnTo>
                    <a:lnTo>
                      <a:pt x="797" y="543"/>
                    </a:lnTo>
                    <a:lnTo>
                      <a:pt x="809" y="545"/>
                    </a:lnTo>
                    <a:lnTo>
                      <a:pt x="822" y="543"/>
                    </a:lnTo>
                    <a:lnTo>
                      <a:pt x="822" y="541"/>
                    </a:lnTo>
                    <a:lnTo>
                      <a:pt x="822" y="538"/>
                    </a:lnTo>
                    <a:lnTo>
                      <a:pt x="834" y="534"/>
                    </a:lnTo>
                    <a:lnTo>
                      <a:pt x="834" y="531"/>
                    </a:lnTo>
                    <a:lnTo>
                      <a:pt x="834" y="526"/>
                    </a:lnTo>
                    <a:lnTo>
                      <a:pt x="846" y="519"/>
                    </a:lnTo>
                    <a:lnTo>
                      <a:pt x="846" y="514"/>
                    </a:lnTo>
                    <a:lnTo>
                      <a:pt x="846" y="505"/>
                    </a:lnTo>
                    <a:lnTo>
                      <a:pt x="859" y="498"/>
                    </a:lnTo>
                    <a:lnTo>
                      <a:pt x="859" y="488"/>
                    </a:lnTo>
                    <a:lnTo>
                      <a:pt x="859" y="479"/>
                    </a:lnTo>
                    <a:lnTo>
                      <a:pt x="871" y="469"/>
                    </a:lnTo>
                    <a:lnTo>
                      <a:pt x="871" y="458"/>
                    </a:lnTo>
                    <a:lnTo>
                      <a:pt x="871" y="447"/>
                    </a:lnTo>
                    <a:lnTo>
                      <a:pt x="883" y="435"/>
                    </a:lnTo>
                    <a:lnTo>
                      <a:pt x="883" y="423"/>
                    </a:lnTo>
                    <a:lnTo>
                      <a:pt x="883" y="409"/>
                    </a:lnTo>
                    <a:lnTo>
                      <a:pt x="895" y="397"/>
                    </a:lnTo>
                    <a:lnTo>
                      <a:pt x="895" y="383"/>
                    </a:lnTo>
                    <a:lnTo>
                      <a:pt x="895" y="369"/>
                    </a:lnTo>
                    <a:lnTo>
                      <a:pt x="908" y="355"/>
                    </a:lnTo>
                    <a:lnTo>
                      <a:pt x="908" y="339"/>
                    </a:lnTo>
                    <a:lnTo>
                      <a:pt x="908" y="326"/>
                    </a:lnTo>
                    <a:lnTo>
                      <a:pt x="920" y="312"/>
                    </a:lnTo>
                    <a:lnTo>
                      <a:pt x="920" y="296"/>
                    </a:lnTo>
                    <a:lnTo>
                      <a:pt x="920" y="280"/>
                    </a:lnTo>
                    <a:lnTo>
                      <a:pt x="932" y="266"/>
                    </a:lnTo>
                    <a:lnTo>
                      <a:pt x="932" y="251"/>
                    </a:lnTo>
                    <a:lnTo>
                      <a:pt x="932" y="235"/>
                    </a:lnTo>
                    <a:lnTo>
                      <a:pt x="944" y="221"/>
                    </a:lnTo>
                    <a:lnTo>
                      <a:pt x="944" y="206"/>
                    </a:lnTo>
                    <a:lnTo>
                      <a:pt x="944" y="191"/>
                    </a:lnTo>
                    <a:lnTo>
                      <a:pt x="957" y="177"/>
                    </a:lnTo>
                    <a:lnTo>
                      <a:pt x="957" y="164"/>
                    </a:lnTo>
                    <a:lnTo>
                      <a:pt x="957" y="150"/>
                    </a:lnTo>
                    <a:lnTo>
                      <a:pt x="969" y="138"/>
                    </a:lnTo>
                    <a:lnTo>
                      <a:pt x="969" y="124"/>
                    </a:lnTo>
                    <a:lnTo>
                      <a:pt x="969" y="112"/>
                    </a:lnTo>
                    <a:lnTo>
                      <a:pt x="981" y="99"/>
                    </a:lnTo>
                    <a:lnTo>
                      <a:pt x="981" y="89"/>
                    </a:lnTo>
                    <a:lnTo>
                      <a:pt x="981" y="76"/>
                    </a:lnTo>
                    <a:lnTo>
                      <a:pt x="993" y="68"/>
                    </a:lnTo>
                    <a:lnTo>
                      <a:pt x="993" y="57"/>
                    </a:lnTo>
                    <a:lnTo>
                      <a:pt x="993" y="49"/>
                    </a:lnTo>
                    <a:lnTo>
                      <a:pt x="1006" y="40"/>
                    </a:lnTo>
                    <a:lnTo>
                      <a:pt x="1006" y="33"/>
                    </a:lnTo>
                    <a:lnTo>
                      <a:pt x="1006" y="26"/>
                    </a:lnTo>
                    <a:lnTo>
                      <a:pt x="1018" y="21"/>
                    </a:lnTo>
                    <a:lnTo>
                      <a:pt x="1018" y="15"/>
                    </a:lnTo>
                    <a:lnTo>
                      <a:pt x="1018" y="10"/>
                    </a:lnTo>
                    <a:lnTo>
                      <a:pt x="1018" y="7"/>
                    </a:lnTo>
                    <a:lnTo>
                      <a:pt x="1030" y="3"/>
                    </a:lnTo>
                    <a:lnTo>
                      <a:pt x="1030" y="2"/>
                    </a:lnTo>
                    <a:lnTo>
                      <a:pt x="1042" y="0"/>
                    </a:lnTo>
                    <a:lnTo>
                      <a:pt x="1042" y="2"/>
                    </a:lnTo>
                    <a:lnTo>
                      <a:pt x="1055" y="3"/>
                    </a:lnTo>
                    <a:lnTo>
                      <a:pt x="1055" y="7"/>
                    </a:lnTo>
                    <a:lnTo>
                      <a:pt x="1055" y="10"/>
                    </a:lnTo>
                    <a:lnTo>
                      <a:pt x="1067" y="15"/>
                    </a:lnTo>
                    <a:lnTo>
                      <a:pt x="1067" y="21"/>
                    </a:lnTo>
                  </a:path>
                </a:pathLst>
              </a:custGeom>
              <a:noFill/>
              <a:ln w="12700" cap="rnd" cmpd="sng" algn="ctr">
                <a:solidFill>
                  <a:schemeClr val="tx1"/>
                </a:solidFill>
                <a:prstDash val="solid"/>
                <a:round/>
                <a:headEnd type="none" w="med" len="med"/>
                <a:tailEnd type="none" w="med" len="med"/>
              </a:ln>
            </p:spPr>
            <p:txBody>
              <a:bodyPr/>
              <a:lstStyle/>
              <a:p>
                <a:endParaRPr lang="en-US"/>
              </a:p>
            </p:txBody>
          </p:sp>
          <p:sp>
            <p:nvSpPr>
              <p:cNvPr id="255" name="Freeform 96"/>
              <p:cNvSpPr>
                <a:spLocks/>
              </p:cNvSpPr>
              <p:nvPr/>
            </p:nvSpPr>
            <p:spPr bwMode="auto">
              <a:xfrm>
                <a:off x="1282977" y="3064938"/>
                <a:ext cx="327937" cy="560388"/>
              </a:xfrm>
              <a:custGeom>
                <a:avLst/>
                <a:gdLst>
                  <a:gd name="T0" fmla="*/ 12 w 1058"/>
                  <a:gd name="T1" fmla="*/ 40 h 546"/>
                  <a:gd name="T2" fmla="*/ 25 w 1058"/>
                  <a:gd name="T3" fmla="*/ 76 h 546"/>
                  <a:gd name="T4" fmla="*/ 49 w 1058"/>
                  <a:gd name="T5" fmla="*/ 124 h 546"/>
                  <a:gd name="T6" fmla="*/ 61 w 1058"/>
                  <a:gd name="T7" fmla="*/ 177 h 546"/>
                  <a:gd name="T8" fmla="*/ 74 w 1058"/>
                  <a:gd name="T9" fmla="*/ 235 h 546"/>
                  <a:gd name="T10" fmla="*/ 98 w 1058"/>
                  <a:gd name="T11" fmla="*/ 296 h 546"/>
                  <a:gd name="T12" fmla="*/ 111 w 1058"/>
                  <a:gd name="T13" fmla="*/ 355 h 546"/>
                  <a:gd name="T14" fmla="*/ 123 w 1058"/>
                  <a:gd name="T15" fmla="*/ 409 h 546"/>
                  <a:gd name="T16" fmla="*/ 147 w 1058"/>
                  <a:gd name="T17" fmla="*/ 458 h 546"/>
                  <a:gd name="T18" fmla="*/ 160 w 1058"/>
                  <a:gd name="T19" fmla="*/ 498 h 546"/>
                  <a:gd name="T20" fmla="*/ 172 w 1058"/>
                  <a:gd name="T21" fmla="*/ 526 h 546"/>
                  <a:gd name="T22" fmla="*/ 197 w 1058"/>
                  <a:gd name="T23" fmla="*/ 541 h 546"/>
                  <a:gd name="T24" fmla="*/ 221 w 1058"/>
                  <a:gd name="T25" fmla="*/ 541 h 546"/>
                  <a:gd name="T26" fmla="*/ 234 w 1058"/>
                  <a:gd name="T27" fmla="*/ 524 h 546"/>
                  <a:gd name="T28" fmla="*/ 246 w 1058"/>
                  <a:gd name="T29" fmla="*/ 495 h 546"/>
                  <a:gd name="T30" fmla="*/ 270 w 1058"/>
                  <a:gd name="T31" fmla="*/ 456 h 546"/>
                  <a:gd name="T32" fmla="*/ 283 w 1058"/>
                  <a:gd name="T33" fmla="*/ 407 h 546"/>
                  <a:gd name="T34" fmla="*/ 295 w 1058"/>
                  <a:gd name="T35" fmla="*/ 352 h 546"/>
                  <a:gd name="T36" fmla="*/ 320 w 1058"/>
                  <a:gd name="T37" fmla="*/ 293 h 546"/>
                  <a:gd name="T38" fmla="*/ 332 w 1058"/>
                  <a:gd name="T39" fmla="*/ 233 h 546"/>
                  <a:gd name="T40" fmla="*/ 344 w 1058"/>
                  <a:gd name="T41" fmla="*/ 174 h 546"/>
                  <a:gd name="T42" fmla="*/ 356 w 1058"/>
                  <a:gd name="T43" fmla="*/ 122 h 546"/>
                  <a:gd name="T44" fmla="*/ 381 w 1058"/>
                  <a:gd name="T45" fmla="*/ 75 h 546"/>
                  <a:gd name="T46" fmla="*/ 393 w 1058"/>
                  <a:gd name="T47" fmla="*/ 38 h 546"/>
                  <a:gd name="T48" fmla="*/ 406 w 1058"/>
                  <a:gd name="T49" fmla="*/ 14 h 546"/>
                  <a:gd name="T50" fmla="*/ 430 w 1058"/>
                  <a:gd name="T51" fmla="*/ 2 h 546"/>
                  <a:gd name="T52" fmla="*/ 455 w 1058"/>
                  <a:gd name="T53" fmla="*/ 7 h 546"/>
                  <a:gd name="T54" fmla="*/ 467 w 1058"/>
                  <a:gd name="T55" fmla="*/ 28 h 546"/>
                  <a:gd name="T56" fmla="*/ 479 w 1058"/>
                  <a:gd name="T57" fmla="*/ 59 h 546"/>
                  <a:gd name="T58" fmla="*/ 504 w 1058"/>
                  <a:gd name="T59" fmla="*/ 103 h 546"/>
                  <a:gd name="T60" fmla="*/ 516 w 1058"/>
                  <a:gd name="T61" fmla="*/ 153 h 546"/>
                  <a:gd name="T62" fmla="*/ 529 w 1058"/>
                  <a:gd name="T63" fmla="*/ 209 h 546"/>
                  <a:gd name="T64" fmla="*/ 553 w 1058"/>
                  <a:gd name="T65" fmla="*/ 270 h 546"/>
                  <a:gd name="T66" fmla="*/ 565 w 1058"/>
                  <a:gd name="T67" fmla="*/ 329 h 546"/>
                  <a:gd name="T68" fmla="*/ 578 w 1058"/>
                  <a:gd name="T69" fmla="*/ 387 h 546"/>
                  <a:gd name="T70" fmla="*/ 602 w 1058"/>
                  <a:gd name="T71" fmla="*/ 437 h 546"/>
                  <a:gd name="T72" fmla="*/ 615 w 1058"/>
                  <a:gd name="T73" fmla="*/ 481 h 546"/>
                  <a:gd name="T74" fmla="*/ 627 w 1058"/>
                  <a:gd name="T75" fmla="*/ 514 h 546"/>
                  <a:gd name="T76" fmla="*/ 651 w 1058"/>
                  <a:gd name="T77" fmla="*/ 537 h 546"/>
                  <a:gd name="T78" fmla="*/ 676 w 1058"/>
                  <a:gd name="T79" fmla="*/ 545 h 546"/>
                  <a:gd name="T80" fmla="*/ 688 w 1058"/>
                  <a:gd name="T81" fmla="*/ 533 h 546"/>
                  <a:gd name="T82" fmla="*/ 701 w 1058"/>
                  <a:gd name="T83" fmla="*/ 510 h 546"/>
                  <a:gd name="T84" fmla="*/ 725 w 1058"/>
                  <a:gd name="T85" fmla="*/ 474 h 546"/>
                  <a:gd name="T86" fmla="*/ 737 w 1058"/>
                  <a:gd name="T87" fmla="*/ 430 h 546"/>
                  <a:gd name="T88" fmla="*/ 750 w 1058"/>
                  <a:gd name="T89" fmla="*/ 376 h 546"/>
                  <a:gd name="T90" fmla="*/ 762 w 1058"/>
                  <a:gd name="T91" fmla="*/ 319 h 546"/>
                  <a:gd name="T92" fmla="*/ 787 w 1058"/>
                  <a:gd name="T93" fmla="*/ 259 h 546"/>
                  <a:gd name="T94" fmla="*/ 799 w 1058"/>
                  <a:gd name="T95" fmla="*/ 200 h 546"/>
                  <a:gd name="T96" fmla="*/ 811 w 1058"/>
                  <a:gd name="T97" fmla="*/ 144 h 546"/>
                  <a:gd name="T98" fmla="*/ 836 w 1058"/>
                  <a:gd name="T99" fmla="*/ 94 h 546"/>
                  <a:gd name="T100" fmla="*/ 848 w 1058"/>
                  <a:gd name="T101" fmla="*/ 54 h 546"/>
                  <a:gd name="T102" fmla="*/ 860 w 1058"/>
                  <a:gd name="T103" fmla="*/ 22 h 546"/>
                  <a:gd name="T104" fmla="*/ 885 w 1058"/>
                  <a:gd name="T105" fmla="*/ 5 h 546"/>
                  <a:gd name="T106" fmla="*/ 910 w 1058"/>
                  <a:gd name="T107" fmla="*/ 2 h 546"/>
                  <a:gd name="T108" fmla="*/ 922 w 1058"/>
                  <a:gd name="T109" fmla="*/ 18 h 546"/>
                  <a:gd name="T110" fmla="*/ 934 w 1058"/>
                  <a:gd name="T111" fmla="*/ 44 h 546"/>
                  <a:gd name="T112" fmla="*/ 959 w 1058"/>
                  <a:gd name="T113" fmla="*/ 82 h 546"/>
                  <a:gd name="T114" fmla="*/ 971 w 1058"/>
                  <a:gd name="T115" fmla="*/ 129 h 546"/>
                  <a:gd name="T116" fmla="*/ 983 w 1058"/>
                  <a:gd name="T117" fmla="*/ 184 h 546"/>
                  <a:gd name="T118" fmla="*/ 1008 w 1058"/>
                  <a:gd name="T119" fmla="*/ 242 h 546"/>
                  <a:gd name="T120" fmla="*/ 1020 w 1058"/>
                  <a:gd name="T121" fmla="*/ 303 h 546"/>
                  <a:gd name="T122" fmla="*/ 1032 w 1058"/>
                  <a:gd name="T123" fmla="*/ 360 h 546"/>
                  <a:gd name="T124" fmla="*/ 1057 w 1058"/>
                  <a:gd name="T125" fmla="*/ 416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58"/>
                  <a:gd name="T190" fmla="*/ 0 h 546"/>
                  <a:gd name="T191" fmla="*/ 1058 w 105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58" h="546">
                    <a:moveTo>
                      <a:pt x="0" y="21"/>
                    </a:moveTo>
                    <a:lnTo>
                      <a:pt x="0" y="26"/>
                    </a:lnTo>
                    <a:lnTo>
                      <a:pt x="12" y="33"/>
                    </a:lnTo>
                    <a:lnTo>
                      <a:pt x="12" y="40"/>
                    </a:lnTo>
                    <a:lnTo>
                      <a:pt x="12" y="49"/>
                    </a:lnTo>
                    <a:lnTo>
                      <a:pt x="25" y="57"/>
                    </a:lnTo>
                    <a:lnTo>
                      <a:pt x="25" y="68"/>
                    </a:lnTo>
                    <a:lnTo>
                      <a:pt x="25" y="76"/>
                    </a:lnTo>
                    <a:lnTo>
                      <a:pt x="37" y="89"/>
                    </a:lnTo>
                    <a:lnTo>
                      <a:pt x="37" y="99"/>
                    </a:lnTo>
                    <a:lnTo>
                      <a:pt x="37" y="112"/>
                    </a:lnTo>
                    <a:lnTo>
                      <a:pt x="49" y="124"/>
                    </a:lnTo>
                    <a:lnTo>
                      <a:pt x="49" y="138"/>
                    </a:lnTo>
                    <a:lnTo>
                      <a:pt x="49" y="150"/>
                    </a:lnTo>
                    <a:lnTo>
                      <a:pt x="61" y="164"/>
                    </a:lnTo>
                    <a:lnTo>
                      <a:pt x="61" y="177"/>
                    </a:lnTo>
                    <a:lnTo>
                      <a:pt x="61" y="191"/>
                    </a:lnTo>
                    <a:lnTo>
                      <a:pt x="74" y="206"/>
                    </a:lnTo>
                    <a:lnTo>
                      <a:pt x="74" y="221"/>
                    </a:lnTo>
                    <a:lnTo>
                      <a:pt x="74" y="235"/>
                    </a:lnTo>
                    <a:lnTo>
                      <a:pt x="86" y="251"/>
                    </a:lnTo>
                    <a:lnTo>
                      <a:pt x="86" y="266"/>
                    </a:lnTo>
                    <a:lnTo>
                      <a:pt x="86" y="280"/>
                    </a:lnTo>
                    <a:lnTo>
                      <a:pt x="98" y="296"/>
                    </a:lnTo>
                    <a:lnTo>
                      <a:pt x="98" y="312"/>
                    </a:lnTo>
                    <a:lnTo>
                      <a:pt x="98" y="326"/>
                    </a:lnTo>
                    <a:lnTo>
                      <a:pt x="111" y="339"/>
                    </a:lnTo>
                    <a:lnTo>
                      <a:pt x="111" y="355"/>
                    </a:lnTo>
                    <a:lnTo>
                      <a:pt x="111" y="369"/>
                    </a:lnTo>
                    <a:lnTo>
                      <a:pt x="123" y="383"/>
                    </a:lnTo>
                    <a:lnTo>
                      <a:pt x="123" y="397"/>
                    </a:lnTo>
                    <a:lnTo>
                      <a:pt x="123" y="409"/>
                    </a:lnTo>
                    <a:lnTo>
                      <a:pt x="135" y="423"/>
                    </a:lnTo>
                    <a:lnTo>
                      <a:pt x="135" y="435"/>
                    </a:lnTo>
                    <a:lnTo>
                      <a:pt x="135" y="447"/>
                    </a:lnTo>
                    <a:lnTo>
                      <a:pt x="147" y="458"/>
                    </a:lnTo>
                    <a:lnTo>
                      <a:pt x="147" y="469"/>
                    </a:lnTo>
                    <a:lnTo>
                      <a:pt x="147" y="479"/>
                    </a:lnTo>
                    <a:lnTo>
                      <a:pt x="160" y="488"/>
                    </a:lnTo>
                    <a:lnTo>
                      <a:pt x="160" y="498"/>
                    </a:lnTo>
                    <a:lnTo>
                      <a:pt x="160" y="505"/>
                    </a:lnTo>
                    <a:lnTo>
                      <a:pt x="172" y="514"/>
                    </a:lnTo>
                    <a:lnTo>
                      <a:pt x="172" y="519"/>
                    </a:lnTo>
                    <a:lnTo>
                      <a:pt x="172" y="526"/>
                    </a:lnTo>
                    <a:lnTo>
                      <a:pt x="184" y="531"/>
                    </a:lnTo>
                    <a:lnTo>
                      <a:pt x="184" y="534"/>
                    </a:lnTo>
                    <a:lnTo>
                      <a:pt x="184" y="538"/>
                    </a:lnTo>
                    <a:lnTo>
                      <a:pt x="197" y="541"/>
                    </a:lnTo>
                    <a:lnTo>
                      <a:pt x="197" y="543"/>
                    </a:lnTo>
                    <a:lnTo>
                      <a:pt x="209" y="545"/>
                    </a:lnTo>
                    <a:lnTo>
                      <a:pt x="209" y="543"/>
                    </a:lnTo>
                    <a:lnTo>
                      <a:pt x="221" y="541"/>
                    </a:lnTo>
                    <a:lnTo>
                      <a:pt x="221" y="538"/>
                    </a:lnTo>
                    <a:lnTo>
                      <a:pt x="221" y="534"/>
                    </a:lnTo>
                    <a:lnTo>
                      <a:pt x="234" y="530"/>
                    </a:lnTo>
                    <a:lnTo>
                      <a:pt x="234" y="524"/>
                    </a:lnTo>
                    <a:lnTo>
                      <a:pt x="234" y="519"/>
                    </a:lnTo>
                    <a:lnTo>
                      <a:pt x="246" y="512"/>
                    </a:lnTo>
                    <a:lnTo>
                      <a:pt x="246" y="503"/>
                    </a:lnTo>
                    <a:lnTo>
                      <a:pt x="246" y="495"/>
                    </a:lnTo>
                    <a:lnTo>
                      <a:pt x="258" y="486"/>
                    </a:lnTo>
                    <a:lnTo>
                      <a:pt x="258" y="477"/>
                    </a:lnTo>
                    <a:lnTo>
                      <a:pt x="258" y="466"/>
                    </a:lnTo>
                    <a:lnTo>
                      <a:pt x="270" y="456"/>
                    </a:lnTo>
                    <a:lnTo>
                      <a:pt x="270" y="444"/>
                    </a:lnTo>
                    <a:lnTo>
                      <a:pt x="270" y="432"/>
                    </a:lnTo>
                    <a:lnTo>
                      <a:pt x="283" y="420"/>
                    </a:lnTo>
                    <a:lnTo>
                      <a:pt x="283" y="407"/>
                    </a:lnTo>
                    <a:lnTo>
                      <a:pt x="283" y="394"/>
                    </a:lnTo>
                    <a:lnTo>
                      <a:pt x="295" y="380"/>
                    </a:lnTo>
                    <a:lnTo>
                      <a:pt x="295" y="365"/>
                    </a:lnTo>
                    <a:lnTo>
                      <a:pt x="295" y="352"/>
                    </a:lnTo>
                    <a:lnTo>
                      <a:pt x="307" y="338"/>
                    </a:lnTo>
                    <a:lnTo>
                      <a:pt x="307" y="322"/>
                    </a:lnTo>
                    <a:lnTo>
                      <a:pt x="307" y="308"/>
                    </a:lnTo>
                    <a:lnTo>
                      <a:pt x="320" y="293"/>
                    </a:lnTo>
                    <a:lnTo>
                      <a:pt x="320" y="277"/>
                    </a:lnTo>
                    <a:lnTo>
                      <a:pt x="320" y="263"/>
                    </a:lnTo>
                    <a:lnTo>
                      <a:pt x="332" y="247"/>
                    </a:lnTo>
                    <a:lnTo>
                      <a:pt x="332" y="233"/>
                    </a:lnTo>
                    <a:lnTo>
                      <a:pt x="332" y="218"/>
                    </a:lnTo>
                    <a:lnTo>
                      <a:pt x="344" y="203"/>
                    </a:lnTo>
                    <a:lnTo>
                      <a:pt x="344" y="188"/>
                    </a:lnTo>
                    <a:lnTo>
                      <a:pt x="344" y="174"/>
                    </a:lnTo>
                    <a:lnTo>
                      <a:pt x="356" y="160"/>
                    </a:lnTo>
                    <a:lnTo>
                      <a:pt x="356" y="146"/>
                    </a:lnTo>
                    <a:lnTo>
                      <a:pt x="356" y="134"/>
                    </a:lnTo>
                    <a:lnTo>
                      <a:pt x="356" y="122"/>
                    </a:lnTo>
                    <a:lnTo>
                      <a:pt x="369" y="109"/>
                    </a:lnTo>
                    <a:lnTo>
                      <a:pt x="369" y="97"/>
                    </a:lnTo>
                    <a:lnTo>
                      <a:pt x="369" y="85"/>
                    </a:lnTo>
                    <a:lnTo>
                      <a:pt x="381" y="75"/>
                    </a:lnTo>
                    <a:lnTo>
                      <a:pt x="381" y="64"/>
                    </a:lnTo>
                    <a:lnTo>
                      <a:pt x="381" y="56"/>
                    </a:lnTo>
                    <a:lnTo>
                      <a:pt x="393" y="47"/>
                    </a:lnTo>
                    <a:lnTo>
                      <a:pt x="393" y="38"/>
                    </a:lnTo>
                    <a:lnTo>
                      <a:pt x="393" y="31"/>
                    </a:lnTo>
                    <a:lnTo>
                      <a:pt x="406" y="24"/>
                    </a:lnTo>
                    <a:lnTo>
                      <a:pt x="406" y="19"/>
                    </a:lnTo>
                    <a:lnTo>
                      <a:pt x="406" y="14"/>
                    </a:lnTo>
                    <a:lnTo>
                      <a:pt x="418" y="8"/>
                    </a:lnTo>
                    <a:lnTo>
                      <a:pt x="418" y="5"/>
                    </a:lnTo>
                    <a:lnTo>
                      <a:pt x="418" y="3"/>
                    </a:lnTo>
                    <a:lnTo>
                      <a:pt x="430" y="2"/>
                    </a:lnTo>
                    <a:lnTo>
                      <a:pt x="442" y="0"/>
                    </a:lnTo>
                    <a:lnTo>
                      <a:pt x="442" y="2"/>
                    </a:lnTo>
                    <a:lnTo>
                      <a:pt x="442" y="3"/>
                    </a:lnTo>
                    <a:lnTo>
                      <a:pt x="455" y="7"/>
                    </a:lnTo>
                    <a:lnTo>
                      <a:pt x="455" y="10"/>
                    </a:lnTo>
                    <a:lnTo>
                      <a:pt x="455" y="15"/>
                    </a:lnTo>
                    <a:lnTo>
                      <a:pt x="467" y="21"/>
                    </a:lnTo>
                    <a:lnTo>
                      <a:pt x="467" y="28"/>
                    </a:lnTo>
                    <a:lnTo>
                      <a:pt x="467" y="35"/>
                    </a:lnTo>
                    <a:lnTo>
                      <a:pt x="479" y="41"/>
                    </a:lnTo>
                    <a:lnTo>
                      <a:pt x="479" y="50"/>
                    </a:lnTo>
                    <a:lnTo>
                      <a:pt x="479" y="59"/>
                    </a:lnTo>
                    <a:lnTo>
                      <a:pt x="492" y="70"/>
                    </a:lnTo>
                    <a:lnTo>
                      <a:pt x="492" y="80"/>
                    </a:lnTo>
                    <a:lnTo>
                      <a:pt x="492" y="90"/>
                    </a:lnTo>
                    <a:lnTo>
                      <a:pt x="504" y="103"/>
                    </a:lnTo>
                    <a:lnTo>
                      <a:pt x="504" y="115"/>
                    </a:lnTo>
                    <a:lnTo>
                      <a:pt x="504" y="127"/>
                    </a:lnTo>
                    <a:lnTo>
                      <a:pt x="516" y="139"/>
                    </a:lnTo>
                    <a:lnTo>
                      <a:pt x="516" y="153"/>
                    </a:lnTo>
                    <a:lnTo>
                      <a:pt x="516" y="167"/>
                    </a:lnTo>
                    <a:lnTo>
                      <a:pt x="529" y="181"/>
                    </a:lnTo>
                    <a:lnTo>
                      <a:pt x="529" y="195"/>
                    </a:lnTo>
                    <a:lnTo>
                      <a:pt x="529" y="209"/>
                    </a:lnTo>
                    <a:lnTo>
                      <a:pt x="541" y="225"/>
                    </a:lnTo>
                    <a:lnTo>
                      <a:pt x="541" y="239"/>
                    </a:lnTo>
                    <a:lnTo>
                      <a:pt x="541" y="254"/>
                    </a:lnTo>
                    <a:lnTo>
                      <a:pt x="553" y="270"/>
                    </a:lnTo>
                    <a:lnTo>
                      <a:pt x="553" y="284"/>
                    </a:lnTo>
                    <a:lnTo>
                      <a:pt x="553" y="300"/>
                    </a:lnTo>
                    <a:lnTo>
                      <a:pt x="565" y="313"/>
                    </a:lnTo>
                    <a:lnTo>
                      <a:pt x="565" y="329"/>
                    </a:lnTo>
                    <a:lnTo>
                      <a:pt x="565" y="343"/>
                    </a:lnTo>
                    <a:lnTo>
                      <a:pt x="578" y="359"/>
                    </a:lnTo>
                    <a:lnTo>
                      <a:pt x="578" y="372"/>
                    </a:lnTo>
                    <a:lnTo>
                      <a:pt x="578" y="387"/>
                    </a:lnTo>
                    <a:lnTo>
                      <a:pt x="590" y="399"/>
                    </a:lnTo>
                    <a:lnTo>
                      <a:pt x="590" y="413"/>
                    </a:lnTo>
                    <a:lnTo>
                      <a:pt x="590" y="425"/>
                    </a:lnTo>
                    <a:lnTo>
                      <a:pt x="602" y="437"/>
                    </a:lnTo>
                    <a:lnTo>
                      <a:pt x="602" y="449"/>
                    </a:lnTo>
                    <a:lnTo>
                      <a:pt x="602" y="459"/>
                    </a:lnTo>
                    <a:lnTo>
                      <a:pt x="615" y="472"/>
                    </a:lnTo>
                    <a:lnTo>
                      <a:pt x="615" y="481"/>
                    </a:lnTo>
                    <a:lnTo>
                      <a:pt x="615" y="491"/>
                    </a:lnTo>
                    <a:lnTo>
                      <a:pt x="627" y="500"/>
                    </a:lnTo>
                    <a:lnTo>
                      <a:pt x="627" y="507"/>
                    </a:lnTo>
                    <a:lnTo>
                      <a:pt x="627" y="514"/>
                    </a:lnTo>
                    <a:lnTo>
                      <a:pt x="639" y="521"/>
                    </a:lnTo>
                    <a:lnTo>
                      <a:pt x="639" y="527"/>
                    </a:lnTo>
                    <a:lnTo>
                      <a:pt x="639" y="531"/>
                    </a:lnTo>
                    <a:lnTo>
                      <a:pt x="651" y="537"/>
                    </a:lnTo>
                    <a:lnTo>
                      <a:pt x="651" y="540"/>
                    </a:lnTo>
                    <a:lnTo>
                      <a:pt x="651" y="541"/>
                    </a:lnTo>
                    <a:lnTo>
                      <a:pt x="664" y="543"/>
                    </a:lnTo>
                    <a:lnTo>
                      <a:pt x="676" y="545"/>
                    </a:lnTo>
                    <a:lnTo>
                      <a:pt x="676" y="543"/>
                    </a:lnTo>
                    <a:lnTo>
                      <a:pt x="676" y="540"/>
                    </a:lnTo>
                    <a:lnTo>
                      <a:pt x="688" y="538"/>
                    </a:lnTo>
                    <a:lnTo>
                      <a:pt x="688" y="533"/>
                    </a:lnTo>
                    <a:lnTo>
                      <a:pt x="688" y="530"/>
                    </a:lnTo>
                    <a:lnTo>
                      <a:pt x="701" y="522"/>
                    </a:lnTo>
                    <a:lnTo>
                      <a:pt x="701" y="517"/>
                    </a:lnTo>
                    <a:lnTo>
                      <a:pt x="701" y="510"/>
                    </a:lnTo>
                    <a:lnTo>
                      <a:pt x="713" y="501"/>
                    </a:lnTo>
                    <a:lnTo>
                      <a:pt x="713" y="493"/>
                    </a:lnTo>
                    <a:lnTo>
                      <a:pt x="713" y="484"/>
                    </a:lnTo>
                    <a:lnTo>
                      <a:pt x="725" y="474"/>
                    </a:lnTo>
                    <a:lnTo>
                      <a:pt x="725" y="463"/>
                    </a:lnTo>
                    <a:lnTo>
                      <a:pt x="725" y="453"/>
                    </a:lnTo>
                    <a:lnTo>
                      <a:pt x="737" y="442"/>
                    </a:lnTo>
                    <a:lnTo>
                      <a:pt x="737" y="430"/>
                    </a:lnTo>
                    <a:lnTo>
                      <a:pt x="737" y="416"/>
                    </a:lnTo>
                    <a:lnTo>
                      <a:pt x="750" y="404"/>
                    </a:lnTo>
                    <a:lnTo>
                      <a:pt x="750" y="390"/>
                    </a:lnTo>
                    <a:lnTo>
                      <a:pt x="750" y="376"/>
                    </a:lnTo>
                    <a:lnTo>
                      <a:pt x="762" y="362"/>
                    </a:lnTo>
                    <a:lnTo>
                      <a:pt x="762" y="348"/>
                    </a:lnTo>
                    <a:lnTo>
                      <a:pt x="762" y="334"/>
                    </a:lnTo>
                    <a:lnTo>
                      <a:pt x="762" y="319"/>
                    </a:lnTo>
                    <a:lnTo>
                      <a:pt x="774" y="305"/>
                    </a:lnTo>
                    <a:lnTo>
                      <a:pt x="774" y="289"/>
                    </a:lnTo>
                    <a:lnTo>
                      <a:pt x="774" y="274"/>
                    </a:lnTo>
                    <a:lnTo>
                      <a:pt x="787" y="259"/>
                    </a:lnTo>
                    <a:lnTo>
                      <a:pt x="787" y="244"/>
                    </a:lnTo>
                    <a:lnTo>
                      <a:pt x="787" y="230"/>
                    </a:lnTo>
                    <a:lnTo>
                      <a:pt x="799" y="214"/>
                    </a:lnTo>
                    <a:lnTo>
                      <a:pt x="799" y="200"/>
                    </a:lnTo>
                    <a:lnTo>
                      <a:pt x="799" y="184"/>
                    </a:lnTo>
                    <a:lnTo>
                      <a:pt x="811" y="171"/>
                    </a:lnTo>
                    <a:lnTo>
                      <a:pt x="811" y="157"/>
                    </a:lnTo>
                    <a:lnTo>
                      <a:pt x="811" y="144"/>
                    </a:lnTo>
                    <a:lnTo>
                      <a:pt x="823" y="131"/>
                    </a:lnTo>
                    <a:lnTo>
                      <a:pt x="823" y="118"/>
                    </a:lnTo>
                    <a:lnTo>
                      <a:pt x="823" y="106"/>
                    </a:lnTo>
                    <a:lnTo>
                      <a:pt x="836" y="94"/>
                    </a:lnTo>
                    <a:lnTo>
                      <a:pt x="836" y="83"/>
                    </a:lnTo>
                    <a:lnTo>
                      <a:pt x="836" y="73"/>
                    </a:lnTo>
                    <a:lnTo>
                      <a:pt x="848" y="63"/>
                    </a:lnTo>
                    <a:lnTo>
                      <a:pt x="848" y="54"/>
                    </a:lnTo>
                    <a:lnTo>
                      <a:pt x="848" y="45"/>
                    </a:lnTo>
                    <a:lnTo>
                      <a:pt x="860" y="37"/>
                    </a:lnTo>
                    <a:lnTo>
                      <a:pt x="860" y="30"/>
                    </a:lnTo>
                    <a:lnTo>
                      <a:pt x="860" y="22"/>
                    </a:lnTo>
                    <a:lnTo>
                      <a:pt x="873" y="18"/>
                    </a:lnTo>
                    <a:lnTo>
                      <a:pt x="873" y="12"/>
                    </a:lnTo>
                    <a:lnTo>
                      <a:pt x="873" y="8"/>
                    </a:lnTo>
                    <a:lnTo>
                      <a:pt x="885" y="5"/>
                    </a:lnTo>
                    <a:lnTo>
                      <a:pt x="885" y="3"/>
                    </a:lnTo>
                    <a:lnTo>
                      <a:pt x="885" y="2"/>
                    </a:lnTo>
                    <a:lnTo>
                      <a:pt x="897" y="0"/>
                    </a:lnTo>
                    <a:lnTo>
                      <a:pt x="910" y="2"/>
                    </a:lnTo>
                    <a:lnTo>
                      <a:pt x="910" y="5"/>
                    </a:lnTo>
                    <a:lnTo>
                      <a:pt x="910" y="8"/>
                    </a:lnTo>
                    <a:lnTo>
                      <a:pt x="922" y="12"/>
                    </a:lnTo>
                    <a:lnTo>
                      <a:pt x="922" y="18"/>
                    </a:lnTo>
                    <a:lnTo>
                      <a:pt x="922" y="22"/>
                    </a:lnTo>
                    <a:lnTo>
                      <a:pt x="934" y="30"/>
                    </a:lnTo>
                    <a:lnTo>
                      <a:pt x="934" y="37"/>
                    </a:lnTo>
                    <a:lnTo>
                      <a:pt x="934" y="44"/>
                    </a:lnTo>
                    <a:lnTo>
                      <a:pt x="946" y="52"/>
                    </a:lnTo>
                    <a:lnTo>
                      <a:pt x="946" y="63"/>
                    </a:lnTo>
                    <a:lnTo>
                      <a:pt x="946" y="71"/>
                    </a:lnTo>
                    <a:lnTo>
                      <a:pt x="959" y="82"/>
                    </a:lnTo>
                    <a:lnTo>
                      <a:pt x="959" y="94"/>
                    </a:lnTo>
                    <a:lnTo>
                      <a:pt x="959" y="105"/>
                    </a:lnTo>
                    <a:lnTo>
                      <a:pt x="971" y="116"/>
                    </a:lnTo>
                    <a:lnTo>
                      <a:pt x="971" y="129"/>
                    </a:lnTo>
                    <a:lnTo>
                      <a:pt x="971" y="143"/>
                    </a:lnTo>
                    <a:lnTo>
                      <a:pt x="983" y="157"/>
                    </a:lnTo>
                    <a:lnTo>
                      <a:pt x="983" y="169"/>
                    </a:lnTo>
                    <a:lnTo>
                      <a:pt x="983" y="184"/>
                    </a:lnTo>
                    <a:lnTo>
                      <a:pt x="996" y="199"/>
                    </a:lnTo>
                    <a:lnTo>
                      <a:pt x="996" y="212"/>
                    </a:lnTo>
                    <a:lnTo>
                      <a:pt x="996" y="228"/>
                    </a:lnTo>
                    <a:lnTo>
                      <a:pt x="1008" y="242"/>
                    </a:lnTo>
                    <a:lnTo>
                      <a:pt x="1008" y="258"/>
                    </a:lnTo>
                    <a:lnTo>
                      <a:pt x="1008" y="274"/>
                    </a:lnTo>
                    <a:lnTo>
                      <a:pt x="1020" y="287"/>
                    </a:lnTo>
                    <a:lnTo>
                      <a:pt x="1020" y="303"/>
                    </a:lnTo>
                    <a:lnTo>
                      <a:pt x="1020" y="317"/>
                    </a:lnTo>
                    <a:lnTo>
                      <a:pt x="1032" y="333"/>
                    </a:lnTo>
                    <a:lnTo>
                      <a:pt x="1032" y="346"/>
                    </a:lnTo>
                    <a:lnTo>
                      <a:pt x="1032" y="360"/>
                    </a:lnTo>
                    <a:lnTo>
                      <a:pt x="1045" y="376"/>
                    </a:lnTo>
                    <a:lnTo>
                      <a:pt x="1045" y="388"/>
                    </a:lnTo>
                    <a:lnTo>
                      <a:pt x="1045" y="402"/>
                    </a:lnTo>
                    <a:lnTo>
                      <a:pt x="1057" y="416"/>
                    </a:lnTo>
                    <a:lnTo>
                      <a:pt x="1057" y="428"/>
                    </a:lnTo>
                    <a:lnTo>
                      <a:pt x="1057" y="440"/>
                    </a:lnTo>
                  </a:path>
                </a:pathLst>
              </a:custGeom>
              <a:noFill/>
              <a:ln w="12700" cap="rnd" cmpd="sng" algn="ctr">
                <a:solidFill>
                  <a:schemeClr val="tx1"/>
                </a:solidFill>
                <a:prstDash val="solid"/>
                <a:round/>
                <a:headEnd type="none" w="med" len="med"/>
                <a:tailEnd type="none" w="med" len="med"/>
              </a:ln>
            </p:spPr>
            <p:txBody>
              <a:bodyPr/>
              <a:lstStyle/>
              <a:p>
                <a:endParaRPr lang="en-US"/>
              </a:p>
            </p:txBody>
          </p:sp>
          <p:sp>
            <p:nvSpPr>
              <p:cNvPr id="256" name="Freeform 97"/>
              <p:cNvSpPr>
                <a:spLocks/>
              </p:cNvSpPr>
              <p:nvPr/>
            </p:nvSpPr>
            <p:spPr bwMode="auto">
              <a:xfrm>
                <a:off x="1610604" y="3064938"/>
                <a:ext cx="331036" cy="560388"/>
              </a:xfrm>
              <a:custGeom>
                <a:avLst/>
                <a:gdLst>
                  <a:gd name="T0" fmla="*/ 12 w 1068"/>
                  <a:gd name="T1" fmla="*/ 474 h 546"/>
                  <a:gd name="T2" fmla="*/ 37 w 1068"/>
                  <a:gd name="T3" fmla="*/ 508 h 546"/>
                  <a:gd name="T4" fmla="*/ 49 w 1068"/>
                  <a:gd name="T5" fmla="*/ 533 h 546"/>
                  <a:gd name="T6" fmla="*/ 74 w 1068"/>
                  <a:gd name="T7" fmla="*/ 545 h 546"/>
                  <a:gd name="T8" fmla="*/ 86 w 1068"/>
                  <a:gd name="T9" fmla="*/ 537 h 546"/>
                  <a:gd name="T10" fmla="*/ 110 w 1068"/>
                  <a:gd name="T11" fmla="*/ 515 h 546"/>
                  <a:gd name="T12" fmla="*/ 123 w 1068"/>
                  <a:gd name="T13" fmla="*/ 482 h 546"/>
                  <a:gd name="T14" fmla="*/ 135 w 1068"/>
                  <a:gd name="T15" fmla="*/ 439 h 546"/>
                  <a:gd name="T16" fmla="*/ 147 w 1068"/>
                  <a:gd name="T17" fmla="*/ 388 h 546"/>
                  <a:gd name="T18" fmla="*/ 172 w 1068"/>
                  <a:gd name="T19" fmla="*/ 331 h 546"/>
                  <a:gd name="T20" fmla="*/ 184 w 1068"/>
                  <a:gd name="T21" fmla="*/ 271 h 546"/>
                  <a:gd name="T22" fmla="*/ 196 w 1068"/>
                  <a:gd name="T23" fmla="*/ 211 h 546"/>
                  <a:gd name="T24" fmla="*/ 221 w 1068"/>
                  <a:gd name="T25" fmla="*/ 155 h 546"/>
                  <a:gd name="T26" fmla="*/ 233 w 1068"/>
                  <a:gd name="T27" fmla="*/ 103 h 546"/>
                  <a:gd name="T28" fmla="*/ 245 w 1068"/>
                  <a:gd name="T29" fmla="*/ 61 h 546"/>
                  <a:gd name="T30" fmla="*/ 270 w 1068"/>
                  <a:gd name="T31" fmla="*/ 28 h 546"/>
                  <a:gd name="T32" fmla="*/ 282 w 1068"/>
                  <a:gd name="T33" fmla="*/ 7 h 546"/>
                  <a:gd name="T34" fmla="*/ 307 w 1068"/>
                  <a:gd name="T35" fmla="*/ 2 h 546"/>
                  <a:gd name="T36" fmla="*/ 319 w 1068"/>
                  <a:gd name="T37" fmla="*/ 14 h 546"/>
                  <a:gd name="T38" fmla="*/ 343 w 1068"/>
                  <a:gd name="T39" fmla="*/ 38 h 546"/>
                  <a:gd name="T40" fmla="*/ 356 w 1068"/>
                  <a:gd name="T41" fmla="*/ 73 h 546"/>
                  <a:gd name="T42" fmla="*/ 368 w 1068"/>
                  <a:gd name="T43" fmla="*/ 120 h 546"/>
                  <a:gd name="T44" fmla="*/ 392 w 1068"/>
                  <a:gd name="T45" fmla="*/ 172 h 546"/>
                  <a:gd name="T46" fmla="*/ 405 w 1068"/>
                  <a:gd name="T47" fmla="*/ 232 h 546"/>
                  <a:gd name="T48" fmla="*/ 417 w 1068"/>
                  <a:gd name="T49" fmla="*/ 291 h 546"/>
                  <a:gd name="T50" fmla="*/ 442 w 1068"/>
                  <a:gd name="T51" fmla="*/ 350 h 546"/>
                  <a:gd name="T52" fmla="*/ 454 w 1068"/>
                  <a:gd name="T53" fmla="*/ 406 h 546"/>
                  <a:gd name="T54" fmla="*/ 466 w 1068"/>
                  <a:gd name="T55" fmla="*/ 455 h 546"/>
                  <a:gd name="T56" fmla="*/ 491 w 1068"/>
                  <a:gd name="T57" fmla="*/ 495 h 546"/>
                  <a:gd name="T58" fmla="*/ 503 w 1068"/>
                  <a:gd name="T59" fmla="*/ 524 h 546"/>
                  <a:gd name="T60" fmla="*/ 515 w 1068"/>
                  <a:gd name="T61" fmla="*/ 541 h 546"/>
                  <a:gd name="T62" fmla="*/ 540 w 1068"/>
                  <a:gd name="T63" fmla="*/ 541 h 546"/>
                  <a:gd name="T64" fmla="*/ 552 w 1068"/>
                  <a:gd name="T65" fmla="*/ 526 h 546"/>
                  <a:gd name="T66" fmla="*/ 576 w 1068"/>
                  <a:gd name="T67" fmla="*/ 498 h 546"/>
                  <a:gd name="T68" fmla="*/ 589 w 1068"/>
                  <a:gd name="T69" fmla="*/ 459 h 546"/>
                  <a:gd name="T70" fmla="*/ 601 w 1068"/>
                  <a:gd name="T71" fmla="*/ 411 h 546"/>
                  <a:gd name="T72" fmla="*/ 625 w 1068"/>
                  <a:gd name="T73" fmla="*/ 357 h 546"/>
                  <a:gd name="T74" fmla="*/ 638 w 1068"/>
                  <a:gd name="T75" fmla="*/ 297 h 546"/>
                  <a:gd name="T76" fmla="*/ 650 w 1068"/>
                  <a:gd name="T77" fmla="*/ 237 h 546"/>
                  <a:gd name="T78" fmla="*/ 675 w 1068"/>
                  <a:gd name="T79" fmla="*/ 180 h 546"/>
                  <a:gd name="T80" fmla="*/ 687 w 1068"/>
                  <a:gd name="T81" fmla="*/ 125 h 546"/>
                  <a:gd name="T82" fmla="*/ 699 w 1068"/>
                  <a:gd name="T83" fmla="*/ 78 h 546"/>
                  <a:gd name="T84" fmla="*/ 724 w 1068"/>
                  <a:gd name="T85" fmla="*/ 41 h 546"/>
                  <a:gd name="T86" fmla="*/ 736 w 1068"/>
                  <a:gd name="T87" fmla="*/ 15 h 546"/>
                  <a:gd name="T88" fmla="*/ 748 w 1068"/>
                  <a:gd name="T89" fmla="*/ 2 h 546"/>
                  <a:gd name="T90" fmla="*/ 773 w 1068"/>
                  <a:gd name="T91" fmla="*/ 7 h 546"/>
                  <a:gd name="T92" fmla="*/ 797 w 1068"/>
                  <a:gd name="T93" fmla="*/ 26 h 546"/>
                  <a:gd name="T94" fmla="*/ 809 w 1068"/>
                  <a:gd name="T95" fmla="*/ 57 h 546"/>
                  <a:gd name="T96" fmla="*/ 822 w 1068"/>
                  <a:gd name="T97" fmla="*/ 97 h 546"/>
                  <a:gd name="T98" fmla="*/ 846 w 1068"/>
                  <a:gd name="T99" fmla="*/ 148 h 546"/>
                  <a:gd name="T100" fmla="*/ 859 w 1068"/>
                  <a:gd name="T101" fmla="*/ 206 h 546"/>
                  <a:gd name="T102" fmla="*/ 871 w 1068"/>
                  <a:gd name="T103" fmla="*/ 265 h 546"/>
                  <a:gd name="T104" fmla="*/ 895 w 1068"/>
                  <a:gd name="T105" fmla="*/ 324 h 546"/>
                  <a:gd name="T106" fmla="*/ 908 w 1068"/>
                  <a:gd name="T107" fmla="*/ 381 h 546"/>
                  <a:gd name="T108" fmla="*/ 920 w 1068"/>
                  <a:gd name="T109" fmla="*/ 433 h 546"/>
                  <a:gd name="T110" fmla="*/ 932 w 1068"/>
                  <a:gd name="T111" fmla="*/ 477 h 546"/>
                  <a:gd name="T112" fmla="*/ 957 w 1068"/>
                  <a:gd name="T113" fmla="*/ 512 h 546"/>
                  <a:gd name="T114" fmla="*/ 969 w 1068"/>
                  <a:gd name="T115" fmla="*/ 534 h 546"/>
                  <a:gd name="T116" fmla="*/ 993 w 1068"/>
                  <a:gd name="T117" fmla="*/ 545 h 546"/>
                  <a:gd name="T118" fmla="*/ 1006 w 1068"/>
                  <a:gd name="T119" fmla="*/ 534 h 546"/>
                  <a:gd name="T120" fmla="*/ 1030 w 1068"/>
                  <a:gd name="T121" fmla="*/ 512 h 546"/>
                  <a:gd name="T122" fmla="*/ 1042 w 1068"/>
                  <a:gd name="T123" fmla="*/ 477 h 546"/>
                  <a:gd name="T124" fmla="*/ 1055 w 1068"/>
                  <a:gd name="T125" fmla="*/ 433 h 54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68"/>
                  <a:gd name="T190" fmla="*/ 0 h 546"/>
                  <a:gd name="T191" fmla="*/ 1068 w 1068"/>
                  <a:gd name="T192" fmla="*/ 546 h 54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68" h="546">
                    <a:moveTo>
                      <a:pt x="0" y="440"/>
                    </a:moveTo>
                    <a:lnTo>
                      <a:pt x="12" y="451"/>
                    </a:lnTo>
                    <a:lnTo>
                      <a:pt x="12" y="463"/>
                    </a:lnTo>
                    <a:lnTo>
                      <a:pt x="12" y="474"/>
                    </a:lnTo>
                    <a:lnTo>
                      <a:pt x="25" y="482"/>
                    </a:lnTo>
                    <a:lnTo>
                      <a:pt x="25" y="493"/>
                    </a:lnTo>
                    <a:lnTo>
                      <a:pt x="25" y="501"/>
                    </a:lnTo>
                    <a:lnTo>
                      <a:pt x="37" y="508"/>
                    </a:lnTo>
                    <a:lnTo>
                      <a:pt x="37" y="515"/>
                    </a:lnTo>
                    <a:lnTo>
                      <a:pt x="37" y="522"/>
                    </a:lnTo>
                    <a:lnTo>
                      <a:pt x="49" y="527"/>
                    </a:lnTo>
                    <a:lnTo>
                      <a:pt x="49" y="533"/>
                    </a:lnTo>
                    <a:lnTo>
                      <a:pt x="49" y="537"/>
                    </a:lnTo>
                    <a:lnTo>
                      <a:pt x="61" y="540"/>
                    </a:lnTo>
                    <a:lnTo>
                      <a:pt x="61" y="543"/>
                    </a:lnTo>
                    <a:lnTo>
                      <a:pt x="74" y="545"/>
                    </a:lnTo>
                    <a:lnTo>
                      <a:pt x="74" y="543"/>
                    </a:lnTo>
                    <a:lnTo>
                      <a:pt x="86" y="541"/>
                    </a:lnTo>
                    <a:lnTo>
                      <a:pt x="86" y="540"/>
                    </a:lnTo>
                    <a:lnTo>
                      <a:pt x="86" y="537"/>
                    </a:lnTo>
                    <a:lnTo>
                      <a:pt x="98" y="533"/>
                    </a:lnTo>
                    <a:lnTo>
                      <a:pt x="98" y="527"/>
                    </a:lnTo>
                    <a:lnTo>
                      <a:pt x="98" y="522"/>
                    </a:lnTo>
                    <a:lnTo>
                      <a:pt x="110" y="515"/>
                    </a:lnTo>
                    <a:lnTo>
                      <a:pt x="110" y="508"/>
                    </a:lnTo>
                    <a:lnTo>
                      <a:pt x="110" y="500"/>
                    </a:lnTo>
                    <a:lnTo>
                      <a:pt x="110" y="491"/>
                    </a:lnTo>
                    <a:lnTo>
                      <a:pt x="123" y="482"/>
                    </a:lnTo>
                    <a:lnTo>
                      <a:pt x="123" y="472"/>
                    </a:lnTo>
                    <a:lnTo>
                      <a:pt x="123" y="462"/>
                    </a:lnTo>
                    <a:lnTo>
                      <a:pt x="135" y="451"/>
                    </a:lnTo>
                    <a:lnTo>
                      <a:pt x="135" y="439"/>
                    </a:lnTo>
                    <a:lnTo>
                      <a:pt x="135" y="427"/>
                    </a:lnTo>
                    <a:lnTo>
                      <a:pt x="147" y="414"/>
                    </a:lnTo>
                    <a:lnTo>
                      <a:pt x="147" y="401"/>
                    </a:lnTo>
                    <a:lnTo>
                      <a:pt x="147" y="388"/>
                    </a:lnTo>
                    <a:lnTo>
                      <a:pt x="159" y="374"/>
                    </a:lnTo>
                    <a:lnTo>
                      <a:pt x="159" y="360"/>
                    </a:lnTo>
                    <a:lnTo>
                      <a:pt x="159" y="345"/>
                    </a:lnTo>
                    <a:lnTo>
                      <a:pt x="172" y="331"/>
                    </a:lnTo>
                    <a:lnTo>
                      <a:pt x="172" y="315"/>
                    </a:lnTo>
                    <a:lnTo>
                      <a:pt x="172" y="301"/>
                    </a:lnTo>
                    <a:lnTo>
                      <a:pt x="184" y="286"/>
                    </a:lnTo>
                    <a:lnTo>
                      <a:pt x="184" y="271"/>
                    </a:lnTo>
                    <a:lnTo>
                      <a:pt x="184" y="256"/>
                    </a:lnTo>
                    <a:lnTo>
                      <a:pt x="196" y="240"/>
                    </a:lnTo>
                    <a:lnTo>
                      <a:pt x="196" y="226"/>
                    </a:lnTo>
                    <a:lnTo>
                      <a:pt x="196" y="211"/>
                    </a:lnTo>
                    <a:lnTo>
                      <a:pt x="208" y="197"/>
                    </a:lnTo>
                    <a:lnTo>
                      <a:pt x="208" y="183"/>
                    </a:lnTo>
                    <a:lnTo>
                      <a:pt x="208" y="169"/>
                    </a:lnTo>
                    <a:lnTo>
                      <a:pt x="221" y="155"/>
                    </a:lnTo>
                    <a:lnTo>
                      <a:pt x="221" y="141"/>
                    </a:lnTo>
                    <a:lnTo>
                      <a:pt x="221" y="129"/>
                    </a:lnTo>
                    <a:lnTo>
                      <a:pt x="233" y="115"/>
                    </a:lnTo>
                    <a:lnTo>
                      <a:pt x="233" y="103"/>
                    </a:lnTo>
                    <a:lnTo>
                      <a:pt x="233" y="92"/>
                    </a:lnTo>
                    <a:lnTo>
                      <a:pt x="245" y="82"/>
                    </a:lnTo>
                    <a:lnTo>
                      <a:pt x="245" y="71"/>
                    </a:lnTo>
                    <a:lnTo>
                      <a:pt x="245" y="61"/>
                    </a:lnTo>
                    <a:lnTo>
                      <a:pt x="258" y="52"/>
                    </a:lnTo>
                    <a:lnTo>
                      <a:pt x="258" y="44"/>
                    </a:lnTo>
                    <a:lnTo>
                      <a:pt x="258" y="35"/>
                    </a:lnTo>
                    <a:lnTo>
                      <a:pt x="270" y="28"/>
                    </a:lnTo>
                    <a:lnTo>
                      <a:pt x="270" y="22"/>
                    </a:lnTo>
                    <a:lnTo>
                      <a:pt x="270" y="15"/>
                    </a:lnTo>
                    <a:lnTo>
                      <a:pt x="282" y="12"/>
                    </a:lnTo>
                    <a:lnTo>
                      <a:pt x="282" y="7"/>
                    </a:lnTo>
                    <a:lnTo>
                      <a:pt x="282" y="5"/>
                    </a:lnTo>
                    <a:lnTo>
                      <a:pt x="294" y="2"/>
                    </a:lnTo>
                    <a:lnTo>
                      <a:pt x="307" y="0"/>
                    </a:lnTo>
                    <a:lnTo>
                      <a:pt x="307" y="2"/>
                    </a:lnTo>
                    <a:lnTo>
                      <a:pt x="307" y="3"/>
                    </a:lnTo>
                    <a:lnTo>
                      <a:pt x="319" y="5"/>
                    </a:lnTo>
                    <a:lnTo>
                      <a:pt x="319" y="8"/>
                    </a:lnTo>
                    <a:lnTo>
                      <a:pt x="319" y="14"/>
                    </a:lnTo>
                    <a:lnTo>
                      <a:pt x="331" y="18"/>
                    </a:lnTo>
                    <a:lnTo>
                      <a:pt x="331" y="24"/>
                    </a:lnTo>
                    <a:lnTo>
                      <a:pt x="331" y="31"/>
                    </a:lnTo>
                    <a:lnTo>
                      <a:pt x="343" y="38"/>
                    </a:lnTo>
                    <a:lnTo>
                      <a:pt x="343" y="45"/>
                    </a:lnTo>
                    <a:lnTo>
                      <a:pt x="343" y="54"/>
                    </a:lnTo>
                    <a:lnTo>
                      <a:pt x="356" y="64"/>
                    </a:lnTo>
                    <a:lnTo>
                      <a:pt x="356" y="73"/>
                    </a:lnTo>
                    <a:lnTo>
                      <a:pt x="356" y="85"/>
                    </a:lnTo>
                    <a:lnTo>
                      <a:pt x="368" y="96"/>
                    </a:lnTo>
                    <a:lnTo>
                      <a:pt x="368" y="108"/>
                    </a:lnTo>
                    <a:lnTo>
                      <a:pt x="368" y="120"/>
                    </a:lnTo>
                    <a:lnTo>
                      <a:pt x="380" y="132"/>
                    </a:lnTo>
                    <a:lnTo>
                      <a:pt x="380" y="146"/>
                    </a:lnTo>
                    <a:lnTo>
                      <a:pt x="380" y="158"/>
                    </a:lnTo>
                    <a:lnTo>
                      <a:pt x="392" y="172"/>
                    </a:lnTo>
                    <a:lnTo>
                      <a:pt x="392" y="186"/>
                    </a:lnTo>
                    <a:lnTo>
                      <a:pt x="392" y="202"/>
                    </a:lnTo>
                    <a:lnTo>
                      <a:pt x="405" y="216"/>
                    </a:lnTo>
                    <a:lnTo>
                      <a:pt x="405" y="232"/>
                    </a:lnTo>
                    <a:lnTo>
                      <a:pt x="405" y="245"/>
                    </a:lnTo>
                    <a:lnTo>
                      <a:pt x="417" y="261"/>
                    </a:lnTo>
                    <a:lnTo>
                      <a:pt x="417" y="275"/>
                    </a:lnTo>
                    <a:lnTo>
                      <a:pt x="417" y="291"/>
                    </a:lnTo>
                    <a:lnTo>
                      <a:pt x="429" y="306"/>
                    </a:lnTo>
                    <a:lnTo>
                      <a:pt x="429" y="320"/>
                    </a:lnTo>
                    <a:lnTo>
                      <a:pt x="429" y="336"/>
                    </a:lnTo>
                    <a:lnTo>
                      <a:pt x="442" y="350"/>
                    </a:lnTo>
                    <a:lnTo>
                      <a:pt x="442" y="364"/>
                    </a:lnTo>
                    <a:lnTo>
                      <a:pt x="442" y="378"/>
                    </a:lnTo>
                    <a:lnTo>
                      <a:pt x="454" y="391"/>
                    </a:lnTo>
                    <a:lnTo>
                      <a:pt x="454" y="406"/>
                    </a:lnTo>
                    <a:lnTo>
                      <a:pt x="454" y="418"/>
                    </a:lnTo>
                    <a:lnTo>
                      <a:pt x="466" y="430"/>
                    </a:lnTo>
                    <a:lnTo>
                      <a:pt x="466" y="442"/>
                    </a:lnTo>
                    <a:lnTo>
                      <a:pt x="466" y="455"/>
                    </a:lnTo>
                    <a:lnTo>
                      <a:pt x="478" y="465"/>
                    </a:lnTo>
                    <a:lnTo>
                      <a:pt x="478" y="475"/>
                    </a:lnTo>
                    <a:lnTo>
                      <a:pt x="478" y="486"/>
                    </a:lnTo>
                    <a:lnTo>
                      <a:pt x="491" y="495"/>
                    </a:lnTo>
                    <a:lnTo>
                      <a:pt x="491" y="503"/>
                    </a:lnTo>
                    <a:lnTo>
                      <a:pt x="491" y="510"/>
                    </a:lnTo>
                    <a:lnTo>
                      <a:pt x="503" y="517"/>
                    </a:lnTo>
                    <a:lnTo>
                      <a:pt x="503" y="524"/>
                    </a:lnTo>
                    <a:lnTo>
                      <a:pt x="503" y="530"/>
                    </a:lnTo>
                    <a:lnTo>
                      <a:pt x="515" y="534"/>
                    </a:lnTo>
                    <a:lnTo>
                      <a:pt x="515" y="538"/>
                    </a:lnTo>
                    <a:lnTo>
                      <a:pt x="515" y="541"/>
                    </a:lnTo>
                    <a:lnTo>
                      <a:pt x="515" y="543"/>
                    </a:lnTo>
                    <a:lnTo>
                      <a:pt x="527" y="545"/>
                    </a:lnTo>
                    <a:lnTo>
                      <a:pt x="540" y="543"/>
                    </a:lnTo>
                    <a:lnTo>
                      <a:pt x="540" y="541"/>
                    </a:lnTo>
                    <a:lnTo>
                      <a:pt x="540" y="540"/>
                    </a:lnTo>
                    <a:lnTo>
                      <a:pt x="552" y="537"/>
                    </a:lnTo>
                    <a:lnTo>
                      <a:pt x="552" y="531"/>
                    </a:lnTo>
                    <a:lnTo>
                      <a:pt x="552" y="526"/>
                    </a:lnTo>
                    <a:lnTo>
                      <a:pt x="564" y="521"/>
                    </a:lnTo>
                    <a:lnTo>
                      <a:pt x="564" y="514"/>
                    </a:lnTo>
                    <a:lnTo>
                      <a:pt x="564" y="507"/>
                    </a:lnTo>
                    <a:lnTo>
                      <a:pt x="576" y="498"/>
                    </a:lnTo>
                    <a:lnTo>
                      <a:pt x="576" y="489"/>
                    </a:lnTo>
                    <a:lnTo>
                      <a:pt x="576" y="481"/>
                    </a:lnTo>
                    <a:lnTo>
                      <a:pt x="589" y="470"/>
                    </a:lnTo>
                    <a:lnTo>
                      <a:pt x="589" y="459"/>
                    </a:lnTo>
                    <a:lnTo>
                      <a:pt x="589" y="447"/>
                    </a:lnTo>
                    <a:lnTo>
                      <a:pt x="601" y="435"/>
                    </a:lnTo>
                    <a:lnTo>
                      <a:pt x="601" y="423"/>
                    </a:lnTo>
                    <a:lnTo>
                      <a:pt x="601" y="411"/>
                    </a:lnTo>
                    <a:lnTo>
                      <a:pt x="613" y="399"/>
                    </a:lnTo>
                    <a:lnTo>
                      <a:pt x="613" y="385"/>
                    </a:lnTo>
                    <a:lnTo>
                      <a:pt x="613" y="371"/>
                    </a:lnTo>
                    <a:lnTo>
                      <a:pt x="625" y="357"/>
                    </a:lnTo>
                    <a:lnTo>
                      <a:pt x="625" y="341"/>
                    </a:lnTo>
                    <a:lnTo>
                      <a:pt x="625" y="327"/>
                    </a:lnTo>
                    <a:lnTo>
                      <a:pt x="638" y="312"/>
                    </a:lnTo>
                    <a:lnTo>
                      <a:pt x="638" y="297"/>
                    </a:lnTo>
                    <a:lnTo>
                      <a:pt x="638" y="282"/>
                    </a:lnTo>
                    <a:lnTo>
                      <a:pt x="650" y="268"/>
                    </a:lnTo>
                    <a:lnTo>
                      <a:pt x="650" y="252"/>
                    </a:lnTo>
                    <a:lnTo>
                      <a:pt x="650" y="237"/>
                    </a:lnTo>
                    <a:lnTo>
                      <a:pt x="662" y="223"/>
                    </a:lnTo>
                    <a:lnTo>
                      <a:pt x="662" y="207"/>
                    </a:lnTo>
                    <a:lnTo>
                      <a:pt x="662" y="193"/>
                    </a:lnTo>
                    <a:lnTo>
                      <a:pt x="675" y="180"/>
                    </a:lnTo>
                    <a:lnTo>
                      <a:pt x="675" y="165"/>
                    </a:lnTo>
                    <a:lnTo>
                      <a:pt x="675" y="151"/>
                    </a:lnTo>
                    <a:lnTo>
                      <a:pt x="687" y="138"/>
                    </a:lnTo>
                    <a:lnTo>
                      <a:pt x="687" y="125"/>
                    </a:lnTo>
                    <a:lnTo>
                      <a:pt x="687" y="113"/>
                    </a:lnTo>
                    <a:lnTo>
                      <a:pt x="699" y="101"/>
                    </a:lnTo>
                    <a:lnTo>
                      <a:pt x="699" y="89"/>
                    </a:lnTo>
                    <a:lnTo>
                      <a:pt x="699" y="78"/>
                    </a:lnTo>
                    <a:lnTo>
                      <a:pt x="711" y="68"/>
                    </a:lnTo>
                    <a:lnTo>
                      <a:pt x="711" y="59"/>
                    </a:lnTo>
                    <a:lnTo>
                      <a:pt x="711" y="50"/>
                    </a:lnTo>
                    <a:lnTo>
                      <a:pt x="724" y="41"/>
                    </a:lnTo>
                    <a:lnTo>
                      <a:pt x="724" y="33"/>
                    </a:lnTo>
                    <a:lnTo>
                      <a:pt x="724" y="26"/>
                    </a:lnTo>
                    <a:lnTo>
                      <a:pt x="736" y="21"/>
                    </a:lnTo>
                    <a:lnTo>
                      <a:pt x="736" y="15"/>
                    </a:lnTo>
                    <a:lnTo>
                      <a:pt x="736" y="10"/>
                    </a:lnTo>
                    <a:lnTo>
                      <a:pt x="748" y="7"/>
                    </a:lnTo>
                    <a:lnTo>
                      <a:pt x="748" y="3"/>
                    </a:lnTo>
                    <a:lnTo>
                      <a:pt x="748" y="2"/>
                    </a:lnTo>
                    <a:lnTo>
                      <a:pt x="760" y="0"/>
                    </a:lnTo>
                    <a:lnTo>
                      <a:pt x="773" y="2"/>
                    </a:lnTo>
                    <a:lnTo>
                      <a:pt x="773" y="3"/>
                    </a:lnTo>
                    <a:lnTo>
                      <a:pt x="773" y="7"/>
                    </a:lnTo>
                    <a:lnTo>
                      <a:pt x="785" y="10"/>
                    </a:lnTo>
                    <a:lnTo>
                      <a:pt x="785" y="14"/>
                    </a:lnTo>
                    <a:lnTo>
                      <a:pt x="785" y="19"/>
                    </a:lnTo>
                    <a:lnTo>
                      <a:pt x="797" y="26"/>
                    </a:lnTo>
                    <a:lnTo>
                      <a:pt x="797" y="31"/>
                    </a:lnTo>
                    <a:lnTo>
                      <a:pt x="797" y="40"/>
                    </a:lnTo>
                    <a:lnTo>
                      <a:pt x="809" y="47"/>
                    </a:lnTo>
                    <a:lnTo>
                      <a:pt x="809" y="57"/>
                    </a:lnTo>
                    <a:lnTo>
                      <a:pt x="809" y="66"/>
                    </a:lnTo>
                    <a:lnTo>
                      <a:pt x="822" y="76"/>
                    </a:lnTo>
                    <a:lnTo>
                      <a:pt x="822" y="87"/>
                    </a:lnTo>
                    <a:lnTo>
                      <a:pt x="822" y="97"/>
                    </a:lnTo>
                    <a:lnTo>
                      <a:pt x="834" y="109"/>
                    </a:lnTo>
                    <a:lnTo>
                      <a:pt x="834" y="122"/>
                    </a:lnTo>
                    <a:lnTo>
                      <a:pt x="834" y="136"/>
                    </a:lnTo>
                    <a:lnTo>
                      <a:pt x="846" y="148"/>
                    </a:lnTo>
                    <a:lnTo>
                      <a:pt x="846" y="162"/>
                    </a:lnTo>
                    <a:lnTo>
                      <a:pt x="846" y="176"/>
                    </a:lnTo>
                    <a:lnTo>
                      <a:pt x="859" y="190"/>
                    </a:lnTo>
                    <a:lnTo>
                      <a:pt x="859" y="206"/>
                    </a:lnTo>
                    <a:lnTo>
                      <a:pt x="859" y="219"/>
                    </a:lnTo>
                    <a:lnTo>
                      <a:pt x="871" y="233"/>
                    </a:lnTo>
                    <a:lnTo>
                      <a:pt x="871" y="249"/>
                    </a:lnTo>
                    <a:lnTo>
                      <a:pt x="871" y="265"/>
                    </a:lnTo>
                    <a:lnTo>
                      <a:pt x="883" y="278"/>
                    </a:lnTo>
                    <a:lnTo>
                      <a:pt x="883" y="294"/>
                    </a:lnTo>
                    <a:lnTo>
                      <a:pt x="883" y="310"/>
                    </a:lnTo>
                    <a:lnTo>
                      <a:pt x="895" y="324"/>
                    </a:lnTo>
                    <a:lnTo>
                      <a:pt x="895" y="339"/>
                    </a:lnTo>
                    <a:lnTo>
                      <a:pt x="895" y="353"/>
                    </a:lnTo>
                    <a:lnTo>
                      <a:pt x="908" y="368"/>
                    </a:lnTo>
                    <a:lnTo>
                      <a:pt x="908" y="381"/>
                    </a:lnTo>
                    <a:lnTo>
                      <a:pt x="908" y="395"/>
                    </a:lnTo>
                    <a:lnTo>
                      <a:pt x="920" y="407"/>
                    </a:lnTo>
                    <a:lnTo>
                      <a:pt x="920" y="421"/>
                    </a:lnTo>
                    <a:lnTo>
                      <a:pt x="920" y="433"/>
                    </a:lnTo>
                    <a:lnTo>
                      <a:pt x="920" y="446"/>
                    </a:lnTo>
                    <a:lnTo>
                      <a:pt x="932" y="456"/>
                    </a:lnTo>
                    <a:lnTo>
                      <a:pt x="932" y="469"/>
                    </a:lnTo>
                    <a:lnTo>
                      <a:pt x="932" y="477"/>
                    </a:lnTo>
                    <a:lnTo>
                      <a:pt x="944" y="488"/>
                    </a:lnTo>
                    <a:lnTo>
                      <a:pt x="944" y="496"/>
                    </a:lnTo>
                    <a:lnTo>
                      <a:pt x="944" y="505"/>
                    </a:lnTo>
                    <a:lnTo>
                      <a:pt x="957" y="512"/>
                    </a:lnTo>
                    <a:lnTo>
                      <a:pt x="957" y="519"/>
                    </a:lnTo>
                    <a:lnTo>
                      <a:pt x="957" y="524"/>
                    </a:lnTo>
                    <a:lnTo>
                      <a:pt x="969" y="530"/>
                    </a:lnTo>
                    <a:lnTo>
                      <a:pt x="969" y="534"/>
                    </a:lnTo>
                    <a:lnTo>
                      <a:pt x="969" y="538"/>
                    </a:lnTo>
                    <a:lnTo>
                      <a:pt x="981" y="541"/>
                    </a:lnTo>
                    <a:lnTo>
                      <a:pt x="981" y="543"/>
                    </a:lnTo>
                    <a:lnTo>
                      <a:pt x="993" y="545"/>
                    </a:lnTo>
                    <a:lnTo>
                      <a:pt x="993" y="543"/>
                    </a:lnTo>
                    <a:lnTo>
                      <a:pt x="1006" y="541"/>
                    </a:lnTo>
                    <a:lnTo>
                      <a:pt x="1006" y="538"/>
                    </a:lnTo>
                    <a:lnTo>
                      <a:pt x="1006" y="534"/>
                    </a:lnTo>
                    <a:lnTo>
                      <a:pt x="1018" y="530"/>
                    </a:lnTo>
                    <a:lnTo>
                      <a:pt x="1018" y="524"/>
                    </a:lnTo>
                    <a:lnTo>
                      <a:pt x="1018" y="519"/>
                    </a:lnTo>
                    <a:lnTo>
                      <a:pt x="1030" y="512"/>
                    </a:lnTo>
                    <a:lnTo>
                      <a:pt x="1030" y="505"/>
                    </a:lnTo>
                    <a:lnTo>
                      <a:pt x="1030" y="496"/>
                    </a:lnTo>
                    <a:lnTo>
                      <a:pt x="1042" y="488"/>
                    </a:lnTo>
                    <a:lnTo>
                      <a:pt x="1042" y="477"/>
                    </a:lnTo>
                    <a:lnTo>
                      <a:pt x="1042" y="469"/>
                    </a:lnTo>
                    <a:lnTo>
                      <a:pt x="1055" y="456"/>
                    </a:lnTo>
                    <a:lnTo>
                      <a:pt x="1055" y="446"/>
                    </a:lnTo>
                    <a:lnTo>
                      <a:pt x="1055" y="433"/>
                    </a:lnTo>
                    <a:lnTo>
                      <a:pt x="1067" y="421"/>
                    </a:lnTo>
                    <a:lnTo>
                      <a:pt x="1067" y="407"/>
                    </a:lnTo>
                  </a:path>
                </a:pathLst>
              </a:custGeom>
              <a:noFill/>
              <a:ln w="12700" cap="rnd" cmpd="sng" algn="ctr">
                <a:solidFill>
                  <a:schemeClr val="tx1"/>
                </a:solidFill>
                <a:prstDash val="solid"/>
                <a:round/>
                <a:headEnd type="none" w="med" len="med"/>
                <a:tailEnd type="none" w="med" len="med"/>
              </a:ln>
            </p:spPr>
            <p:txBody>
              <a:bodyPr/>
              <a:lstStyle/>
              <a:p>
                <a:endParaRPr lang="en-US"/>
              </a:p>
            </p:txBody>
          </p:sp>
          <p:sp>
            <p:nvSpPr>
              <p:cNvPr id="257" name="Freeform 98"/>
              <p:cNvSpPr>
                <a:spLocks/>
              </p:cNvSpPr>
              <p:nvPr/>
            </p:nvSpPr>
            <p:spPr bwMode="auto">
              <a:xfrm>
                <a:off x="1941330" y="3064938"/>
                <a:ext cx="297251" cy="560388"/>
              </a:xfrm>
              <a:custGeom>
                <a:avLst/>
                <a:gdLst>
                  <a:gd name="T0" fmla="*/ 12 w 959"/>
                  <a:gd name="T1" fmla="*/ 368 h 546"/>
                  <a:gd name="T2" fmla="*/ 25 w 959"/>
                  <a:gd name="T3" fmla="*/ 310 h 546"/>
                  <a:gd name="T4" fmla="*/ 49 w 959"/>
                  <a:gd name="T5" fmla="*/ 249 h 546"/>
                  <a:gd name="T6" fmla="*/ 61 w 959"/>
                  <a:gd name="T7" fmla="*/ 190 h 546"/>
                  <a:gd name="T8" fmla="*/ 74 w 959"/>
                  <a:gd name="T9" fmla="*/ 136 h 546"/>
                  <a:gd name="T10" fmla="*/ 98 w 959"/>
                  <a:gd name="T11" fmla="*/ 87 h 546"/>
                  <a:gd name="T12" fmla="*/ 111 w 959"/>
                  <a:gd name="T13" fmla="*/ 47 h 546"/>
                  <a:gd name="T14" fmla="*/ 123 w 959"/>
                  <a:gd name="T15" fmla="*/ 19 h 546"/>
                  <a:gd name="T16" fmla="*/ 147 w 959"/>
                  <a:gd name="T17" fmla="*/ 3 h 546"/>
                  <a:gd name="T18" fmla="*/ 172 w 959"/>
                  <a:gd name="T19" fmla="*/ 3 h 546"/>
                  <a:gd name="T20" fmla="*/ 184 w 959"/>
                  <a:gd name="T21" fmla="*/ 21 h 546"/>
                  <a:gd name="T22" fmla="*/ 197 w 959"/>
                  <a:gd name="T23" fmla="*/ 50 h 546"/>
                  <a:gd name="T24" fmla="*/ 221 w 959"/>
                  <a:gd name="T25" fmla="*/ 89 h 546"/>
                  <a:gd name="T26" fmla="*/ 233 w 959"/>
                  <a:gd name="T27" fmla="*/ 138 h 546"/>
                  <a:gd name="T28" fmla="*/ 246 w 959"/>
                  <a:gd name="T29" fmla="*/ 193 h 546"/>
                  <a:gd name="T30" fmla="*/ 258 w 959"/>
                  <a:gd name="T31" fmla="*/ 252 h 546"/>
                  <a:gd name="T32" fmla="*/ 282 w 959"/>
                  <a:gd name="T33" fmla="*/ 312 h 546"/>
                  <a:gd name="T34" fmla="*/ 295 w 959"/>
                  <a:gd name="T35" fmla="*/ 371 h 546"/>
                  <a:gd name="T36" fmla="*/ 307 w 959"/>
                  <a:gd name="T37" fmla="*/ 423 h 546"/>
                  <a:gd name="T38" fmla="*/ 332 w 959"/>
                  <a:gd name="T39" fmla="*/ 470 h 546"/>
                  <a:gd name="T40" fmla="*/ 344 w 959"/>
                  <a:gd name="T41" fmla="*/ 507 h 546"/>
                  <a:gd name="T42" fmla="*/ 356 w 959"/>
                  <a:gd name="T43" fmla="*/ 531 h 546"/>
                  <a:gd name="T44" fmla="*/ 381 w 959"/>
                  <a:gd name="T45" fmla="*/ 543 h 546"/>
                  <a:gd name="T46" fmla="*/ 405 w 959"/>
                  <a:gd name="T47" fmla="*/ 538 h 546"/>
                  <a:gd name="T48" fmla="*/ 418 w 959"/>
                  <a:gd name="T49" fmla="*/ 517 h 546"/>
                  <a:gd name="T50" fmla="*/ 430 w 959"/>
                  <a:gd name="T51" fmla="*/ 486 h 546"/>
                  <a:gd name="T52" fmla="*/ 454 w 959"/>
                  <a:gd name="T53" fmla="*/ 442 h 546"/>
                  <a:gd name="T54" fmla="*/ 467 w 959"/>
                  <a:gd name="T55" fmla="*/ 391 h 546"/>
                  <a:gd name="T56" fmla="*/ 479 w 959"/>
                  <a:gd name="T57" fmla="*/ 336 h 546"/>
                  <a:gd name="T58" fmla="*/ 504 w 959"/>
                  <a:gd name="T59" fmla="*/ 275 h 546"/>
                  <a:gd name="T60" fmla="*/ 516 w 959"/>
                  <a:gd name="T61" fmla="*/ 216 h 546"/>
                  <a:gd name="T62" fmla="*/ 528 w 959"/>
                  <a:gd name="T63" fmla="*/ 158 h 546"/>
                  <a:gd name="T64" fmla="*/ 553 w 959"/>
                  <a:gd name="T65" fmla="*/ 108 h 546"/>
                  <a:gd name="T66" fmla="*/ 565 w 959"/>
                  <a:gd name="T67" fmla="*/ 64 h 546"/>
                  <a:gd name="T68" fmla="*/ 577 w 959"/>
                  <a:gd name="T69" fmla="*/ 31 h 546"/>
                  <a:gd name="T70" fmla="*/ 602 w 959"/>
                  <a:gd name="T71" fmla="*/ 8 h 546"/>
                  <a:gd name="T72" fmla="*/ 626 w 959"/>
                  <a:gd name="T73" fmla="*/ 0 h 546"/>
                  <a:gd name="T74" fmla="*/ 639 w 959"/>
                  <a:gd name="T75" fmla="*/ 12 h 546"/>
                  <a:gd name="T76" fmla="*/ 651 w 959"/>
                  <a:gd name="T77" fmla="*/ 35 h 546"/>
                  <a:gd name="T78" fmla="*/ 663 w 959"/>
                  <a:gd name="T79" fmla="*/ 71 h 546"/>
                  <a:gd name="T80" fmla="*/ 688 w 959"/>
                  <a:gd name="T81" fmla="*/ 115 h 546"/>
                  <a:gd name="T82" fmla="*/ 700 w 959"/>
                  <a:gd name="T83" fmla="*/ 169 h 546"/>
                  <a:gd name="T84" fmla="*/ 712 w 959"/>
                  <a:gd name="T85" fmla="*/ 226 h 546"/>
                  <a:gd name="T86" fmla="*/ 737 w 959"/>
                  <a:gd name="T87" fmla="*/ 286 h 546"/>
                  <a:gd name="T88" fmla="*/ 749 w 959"/>
                  <a:gd name="T89" fmla="*/ 345 h 546"/>
                  <a:gd name="T90" fmla="*/ 761 w 959"/>
                  <a:gd name="T91" fmla="*/ 401 h 546"/>
                  <a:gd name="T92" fmla="*/ 786 w 959"/>
                  <a:gd name="T93" fmla="*/ 451 h 546"/>
                  <a:gd name="T94" fmla="*/ 798 w 959"/>
                  <a:gd name="T95" fmla="*/ 491 h 546"/>
                  <a:gd name="T96" fmla="*/ 811 w 959"/>
                  <a:gd name="T97" fmla="*/ 522 h 546"/>
                  <a:gd name="T98" fmla="*/ 835 w 959"/>
                  <a:gd name="T99" fmla="*/ 540 h 546"/>
                  <a:gd name="T100" fmla="*/ 860 w 959"/>
                  <a:gd name="T101" fmla="*/ 543 h 546"/>
                  <a:gd name="T102" fmla="*/ 872 w 959"/>
                  <a:gd name="T103" fmla="*/ 527 h 546"/>
                  <a:gd name="T104" fmla="*/ 884 w 959"/>
                  <a:gd name="T105" fmla="*/ 501 h 546"/>
                  <a:gd name="T106" fmla="*/ 909 w 959"/>
                  <a:gd name="T107" fmla="*/ 463 h 546"/>
                  <a:gd name="T108" fmla="*/ 921 w 959"/>
                  <a:gd name="T109" fmla="*/ 416 h 546"/>
                  <a:gd name="T110" fmla="*/ 933 w 959"/>
                  <a:gd name="T111" fmla="*/ 360 h 546"/>
                  <a:gd name="T112" fmla="*/ 958 w 959"/>
                  <a:gd name="T113" fmla="*/ 303 h 5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59"/>
                  <a:gd name="T172" fmla="*/ 0 h 546"/>
                  <a:gd name="T173" fmla="*/ 959 w 959"/>
                  <a:gd name="T174" fmla="*/ 546 h 54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59" h="546">
                    <a:moveTo>
                      <a:pt x="0" y="407"/>
                    </a:moveTo>
                    <a:lnTo>
                      <a:pt x="0" y="395"/>
                    </a:lnTo>
                    <a:lnTo>
                      <a:pt x="12" y="381"/>
                    </a:lnTo>
                    <a:lnTo>
                      <a:pt x="12" y="368"/>
                    </a:lnTo>
                    <a:lnTo>
                      <a:pt x="12" y="353"/>
                    </a:lnTo>
                    <a:lnTo>
                      <a:pt x="25" y="339"/>
                    </a:lnTo>
                    <a:lnTo>
                      <a:pt x="25" y="324"/>
                    </a:lnTo>
                    <a:lnTo>
                      <a:pt x="25" y="310"/>
                    </a:lnTo>
                    <a:lnTo>
                      <a:pt x="37" y="294"/>
                    </a:lnTo>
                    <a:lnTo>
                      <a:pt x="37" y="278"/>
                    </a:lnTo>
                    <a:lnTo>
                      <a:pt x="37" y="265"/>
                    </a:lnTo>
                    <a:lnTo>
                      <a:pt x="49" y="249"/>
                    </a:lnTo>
                    <a:lnTo>
                      <a:pt x="49" y="233"/>
                    </a:lnTo>
                    <a:lnTo>
                      <a:pt x="49" y="219"/>
                    </a:lnTo>
                    <a:lnTo>
                      <a:pt x="61" y="206"/>
                    </a:lnTo>
                    <a:lnTo>
                      <a:pt x="61" y="190"/>
                    </a:lnTo>
                    <a:lnTo>
                      <a:pt x="61" y="176"/>
                    </a:lnTo>
                    <a:lnTo>
                      <a:pt x="74" y="162"/>
                    </a:lnTo>
                    <a:lnTo>
                      <a:pt x="74" y="148"/>
                    </a:lnTo>
                    <a:lnTo>
                      <a:pt x="74" y="136"/>
                    </a:lnTo>
                    <a:lnTo>
                      <a:pt x="86" y="122"/>
                    </a:lnTo>
                    <a:lnTo>
                      <a:pt x="86" y="109"/>
                    </a:lnTo>
                    <a:lnTo>
                      <a:pt x="86" y="97"/>
                    </a:lnTo>
                    <a:lnTo>
                      <a:pt x="98" y="87"/>
                    </a:lnTo>
                    <a:lnTo>
                      <a:pt x="98" y="76"/>
                    </a:lnTo>
                    <a:lnTo>
                      <a:pt x="98" y="66"/>
                    </a:lnTo>
                    <a:lnTo>
                      <a:pt x="111" y="57"/>
                    </a:lnTo>
                    <a:lnTo>
                      <a:pt x="111" y="47"/>
                    </a:lnTo>
                    <a:lnTo>
                      <a:pt x="111" y="40"/>
                    </a:lnTo>
                    <a:lnTo>
                      <a:pt x="123" y="31"/>
                    </a:lnTo>
                    <a:lnTo>
                      <a:pt x="123" y="26"/>
                    </a:lnTo>
                    <a:lnTo>
                      <a:pt x="123" y="19"/>
                    </a:lnTo>
                    <a:lnTo>
                      <a:pt x="135" y="14"/>
                    </a:lnTo>
                    <a:lnTo>
                      <a:pt x="135" y="10"/>
                    </a:lnTo>
                    <a:lnTo>
                      <a:pt x="135" y="7"/>
                    </a:lnTo>
                    <a:lnTo>
                      <a:pt x="147" y="3"/>
                    </a:lnTo>
                    <a:lnTo>
                      <a:pt x="147" y="2"/>
                    </a:lnTo>
                    <a:lnTo>
                      <a:pt x="160" y="0"/>
                    </a:lnTo>
                    <a:lnTo>
                      <a:pt x="160" y="2"/>
                    </a:lnTo>
                    <a:lnTo>
                      <a:pt x="172" y="3"/>
                    </a:lnTo>
                    <a:lnTo>
                      <a:pt x="172" y="7"/>
                    </a:lnTo>
                    <a:lnTo>
                      <a:pt x="172" y="10"/>
                    </a:lnTo>
                    <a:lnTo>
                      <a:pt x="184" y="15"/>
                    </a:lnTo>
                    <a:lnTo>
                      <a:pt x="184" y="21"/>
                    </a:lnTo>
                    <a:lnTo>
                      <a:pt x="184" y="26"/>
                    </a:lnTo>
                    <a:lnTo>
                      <a:pt x="197" y="33"/>
                    </a:lnTo>
                    <a:lnTo>
                      <a:pt x="197" y="41"/>
                    </a:lnTo>
                    <a:lnTo>
                      <a:pt x="197" y="50"/>
                    </a:lnTo>
                    <a:lnTo>
                      <a:pt x="209" y="59"/>
                    </a:lnTo>
                    <a:lnTo>
                      <a:pt x="209" y="68"/>
                    </a:lnTo>
                    <a:lnTo>
                      <a:pt x="209" y="78"/>
                    </a:lnTo>
                    <a:lnTo>
                      <a:pt x="221" y="89"/>
                    </a:lnTo>
                    <a:lnTo>
                      <a:pt x="221" y="101"/>
                    </a:lnTo>
                    <a:lnTo>
                      <a:pt x="221" y="113"/>
                    </a:lnTo>
                    <a:lnTo>
                      <a:pt x="233" y="125"/>
                    </a:lnTo>
                    <a:lnTo>
                      <a:pt x="233" y="138"/>
                    </a:lnTo>
                    <a:lnTo>
                      <a:pt x="233" y="151"/>
                    </a:lnTo>
                    <a:lnTo>
                      <a:pt x="246" y="165"/>
                    </a:lnTo>
                    <a:lnTo>
                      <a:pt x="246" y="180"/>
                    </a:lnTo>
                    <a:lnTo>
                      <a:pt x="246" y="193"/>
                    </a:lnTo>
                    <a:lnTo>
                      <a:pt x="258" y="207"/>
                    </a:lnTo>
                    <a:lnTo>
                      <a:pt x="258" y="223"/>
                    </a:lnTo>
                    <a:lnTo>
                      <a:pt x="258" y="237"/>
                    </a:lnTo>
                    <a:lnTo>
                      <a:pt x="258" y="252"/>
                    </a:lnTo>
                    <a:lnTo>
                      <a:pt x="270" y="268"/>
                    </a:lnTo>
                    <a:lnTo>
                      <a:pt x="270" y="282"/>
                    </a:lnTo>
                    <a:lnTo>
                      <a:pt x="270" y="297"/>
                    </a:lnTo>
                    <a:lnTo>
                      <a:pt x="282" y="312"/>
                    </a:lnTo>
                    <a:lnTo>
                      <a:pt x="282" y="327"/>
                    </a:lnTo>
                    <a:lnTo>
                      <a:pt x="282" y="341"/>
                    </a:lnTo>
                    <a:lnTo>
                      <a:pt x="295" y="357"/>
                    </a:lnTo>
                    <a:lnTo>
                      <a:pt x="295" y="371"/>
                    </a:lnTo>
                    <a:lnTo>
                      <a:pt x="295" y="385"/>
                    </a:lnTo>
                    <a:lnTo>
                      <a:pt x="307" y="399"/>
                    </a:lnTo>
                    <a:lnTo>
                      <a:pt x="307" y="411"/>
                    </a:lnTo>
                    <a:lnTo>
                      <a:pt x="307" y="423"/>
                    </a:lnTo>
                    <a:lnTo>
                      <a:pt x="319" y="435"/>
                    </a:lnTo>
                    <a:lnTo>
                      <a:pt x="319" y="447"/>
                    </a:lnTo>
                    <a:lnTo>
                      <a:pt x="319" y="459"/>
                    </a:lnTo>
                    <a:lnTo>
                      <a:pt x="332" y="470"/>
                    </a:lnTo>
                    <a:lnTo>
                      <a:pt x="332" y="481"/>
                    </a:lnTo>
                    <a:lnTo>
                      <a:pt x="332" y="489"/>
                    </a:lnTo>
                    <a:lnTo>
                      <a:pt x="344" y="498"/>
                    </a:lnTo>
                    <a:lnTo>
                      <a:pt x="344" y="507"/>
                    </a:lnTo>
                    <a:lnTo>
                      <a:pt x="344" y="514"/>
                    </a:lnTo>
                    <a:lnTo>
                      <a:pt x="356" y="521"/>
                    </a:lnTo>
                    <a:lnTo>
                      <a:pt x="356" y="526"/>
                    </a:lnTo>
                    <a:lnTo>
                      <a:pt x="356" y="531"/>
                    </a:lnTo>
                    <a:lnTo>
                      <a:pt x="368" y="537"/>
                    </a:lnTo>
                    <a:lnTo>
                      <a:pt x="368" y="540"/>
                    </a:lnTo>
                    <a:lnTo>
                      <a:pt x="368" y="541"/>
                    </a:lnTo>
                    <a:lnTo>
                      <a:pt x="381" y="543"/>
                    </a:lnTo>
                    <a:lnTo>
                      <a:pt x="393" y="545"/>
                    </a:lnTo>
                    <a:lnTo>
                      <a:pt x="393" y="543"/>
                    </a:lnTo>
                    <a:lnTo>
                      <a:pt x="393" y="541"/>
                    </a:lnTo>
                    <a:lnTo>
                      <a:pt x="405" y="538"/>
                    </a:lnTo>
                    <a:lnTo>
                      <a:pt x="405" y="534"/>
                    </a:lnTo>
                    <a:lnTo>
                      <a:pt x="405" y="530"/>
                    </a:lnTo>
                    <a:lnTo>
                      <a:pt x="418" y="524"/>
                    </a:lnTo>
                    <a:lnTo>
                      <a:pt x="418" y="517"/>
                    </a:lnTo>
                    <a:lnTo>
                      <a:pt x="418" y="510"/>
                    </a:lnTo>
                    <a:lnTo>
                      <a:pt x="430" y="503"/>
                    </a:lnTo>
                    <a:lnTo>
                      <a:pt x="430" y="495"/>
                    </a:lnTo>
                    <a:lnTo>
                      <a:pt x="430" y="486"/>
                    </a:lnTo>
                    <a:lnTo>
                      <a:pt x="442" y="475"/>
                    </a:lnTo>
                    <a:lnTo>
                      <a:pt x="442" y="465"/>
                    </a:lnTo>
                    <a:lnTo>
                      <a:pt x="442" y="455"/>
                    </a:lnTo>
                    <a:lnTo>
                      <a:pt x="454" y="442"/>
                    </a:lnTo>
                    <a:lnTo>
                      <a:pt x="454" y="430"/>
                    </a:lnTo>
                    <a:lnTo>
                      <a:pt x="454" y="418"/>
                    </a:lnTo>
                    <a:lnTo>
                      <a:pt x="467" y="406"/>
                    </a:lnTo>
                    <a:lnTo>
                      <a:pt x="467" y="391"/>
                    </a:lnTo>
                    <a:lnTo>
                      <a:pt x="467" y="378"/>
                    </a:lnTo>
                    <a:lnTo>
                      <a:pt x="479" y="364"/>
                    </a:lnTo>
                    <a:lnTo>
                      <a:pt x="479" y="350"/>
                    </a:lnTo>
                    <a:lnTo>
                      <a:pt x="479" y="336"/>
                    </a:lnTo>
                    <a:lnTo>
                      <a:pt x="491" y="320"/>
                    </a:lnTo>
                    <a:lnTo>
                      <a:pt x="491" y="306"/>
                    </a:lnTo>
                    <a:lnTo>
                      <a:pt x="491" y="291"/>
                    </a:lnTo>
                    <a:lnTo>
                      <a:pt x="504" y="275"/>
                    </a:lnTo>
                    <a:lnTo>
                      <a:pt x="504" y="261"/>
                    </a:lnTo>
                    <a:lnTo>
                      <a:pt x="504" y="245"/>
                    </a:lnTo>
                    <a:lnTo>
                      <a:pt x="516" y="232"/>
                    </a:lnTo>
                    <a:lnTo>
                      <a:pt x="516" y="216"/>
                    </a:lnTo>
                    <a:lnTo>
                      <a:pt x="516" y="202"/>
                    </a:lnTo>
                    <a:lnTo>
                      <a:pt x="528" y="186"/>
                    </a:lnTo>
                    <a:lnTo>
                      <a:pt x="528" y="172"/>
                    </a:lnTo>
                    <a:lnTo>
                      <a:pt x="528" y="158"/>
                    </a:lnTo>
                    <a:lnTo>
                      <a:pt x="540" y="146"/>
                    </a:lnTo>
                    <a:lnTo>
                      <a:pt x="540" y="132"/>
                    </a:lnTo>
                    <a:lnTo>
                      <a:pt x="540" y="120"/>
                    </a:lnTo>
                    <a:lnTo>
                      <a:pt x="553" y="108"/>
                    </a:lnTo>
                    <a:lnTo>
                      <a:pt x="553" y="96"/>
                    </a:lnTo>
                    <a:lnTo>
                      <a:pt x="553" y="85"/>
                    </a:lnTo>
                    <a:lnTo>
                      <a:pt x="565" y="73"/>
                    </a:lnTo>
                    <a:lnTo>
                      <a:pt x="565" y="64"/>
                    </a:lnTo>
                    <a:lnTo>
                      <a:pt x="565" y="54"/>
                    </a:lnTo>
                    <a:lnTo>
                      <a:pt x="577" y="45"/>
                    </a:lnTo>
                    <a:lnTo>
                      <a:pt x="577" y="38"/>
                    </a:lnTo>
                    <a:lnTo>
                      <a:pt x="577" y="31"/>
                    </a:lnTo>
                    <a:lnTo>
                      <a:pt x="590" y="24"/>
                    </a:lnTo>
                    <a:lnTo>
                      <a:pt x="590" y="18"/>
                    </a:lnTo>
                    <a:lnTo>
                      <a:pt x="590" y="14"/>
                    </a:lnTo>
                    <a:lnTo>
                      <a:pt x="602" y="8"/>
                    </a:lnTo>
                    <a:lnTo>
                      <a:pt x="602" y="5"/>
                    </a:lnTo>
                    <a:lnTo>
                      <a:pt x="602" y="3"/>
                    </a:lnTo>
                    <a:lnTo>
                      <a:pt x="614" y="2"/>
                    </a:lnTo>
                    <a:lnTo>
                      <a:pt x="626" y="0"/>
                    </a:lnTo>
                    <a:lnTo>
                      <a:pt x="626" y="2"/>
                    </a:lnTo>
                    <a:lnTo>
                      <a:pt x="626" y="5"/>
                    </a:lnTo>
                    <a:lnTo>
                      <a:pt x="639" y="7"/>
                    </a:lnTo>
                    <a:lnTo>
                      <a:pt x="639" y="12"/>
                    </a:lnTo>
                    <a:lnTo>
                      <a:pt x="639" y="15"/>
                    </a:lnTo>
                    <a:lnTo>
                      <a:pt x="651" y="22"/>
                    </a:lnTo>
                    <a:lnTo>
                      <a:pt x="651" y="28"/>
                    </a:lnTo>
                    <a:lnTo>
                      <a:pt x="651" y="35"/>
                    </a:lnTo>
                    <a:lnTo>
                      <a:pt x="663" y="44"/>
                    </a:lnTo>
                    <a:lnTo>
                      <a:pt x="663" y="52"/>
                    </a:lnTo>
                    <a:lnTo>
                      <a:pt x="663" y="61"/>
                    </a:lnTo>
                    <a:lnTo>
                      <a:pt x="663" y="71"/>
                    </a:lnTo>
                    <a:lnTo>
                      <a:pt x="676" y="82"/>
                    </a:lnTo>
                    <a:lnTo>
                      <a:pt x="676" y="92"/>
                    </a:lnTo>
                    <a:lnTo>
                      <a:pt x="676" y="103"/>
                    </a:lnTo>
                    <a:lnTo>
                      <a:pt x="688" y="115"/>
                    </a:lnTo>
                    <a:lnTo>
                      <a:pt x="688" y="129"/>
                    </a:lnTo>
                    <a:lnTo>
                      <a:pt x="688" y="141"/>
                    </a:lnTo>
                    <a:lnTo>
                      <a:pt x="700" y="155"/>
                    </a:lnTo>
                    <a:lnTo>
                      <a:pt x="700" y="169"/>
                    </a:lnTo>
                    <a:lnTo>
                      <a:pt x="700" y="183"/>
                    </a:lnTo>
                    <a:lnTo>
                      <a:pt x="712" y="197"/>
                    </a:lnTo>
                    <a:lnTo>
                      <a:pt x="712" y="211"/>
                    </a:lnTo>
                    <a:lnTo>
                      <a:pt x="712" y="226"/>
                    </a:lnTo>
                    <a:lnTo>
                      <a:pt x="725" y="240"/>
                    </a:lnTo>
                    <a:lnTo>
                      <a:pt x="725" y="256"/>
                    </a:lnTo>
                    <a:lnTo>
                      <a:pt x="725" y="271"/>
                    </a:lnTo>
                    <a:lnTo>
                      <a:pt x="737" y="286"/>
                    </a:lnTo>
                    <a:lnTo>
                      <a:pt x="737" y="301"/>
                    </a:lnTo>
                    <a:lnTo>
                      <a:pt x="737" y="315"/>
                    </a:lnTo>
                    <a:lnTo>
                      <a:pt x="749" y="331"/>
                    </a:lnTo>
                    <a:lnTo>
                      <a:pt x="749" y="345"/>
                    </a:lnTo>
                    <a:lnTo>
                      <a:pt x="749" y="360"/>
                    </a:lnTo>
                    <a:lnTo>
                      <a:pt x="761" y="374"/>
                    </a:lnTo>
                    <a:lnTo>
                      <a:pt x="761" y="388"/>
                    </a:lnTo>
                    <a:lnTo>
                      <a:pt x="761" y="401"/>
                    </a:lnTo>
                    <a:lnTo>
                      <a:pt x="774" y="414"/>
                    </a:lnTo>
                    <a:lnTo>
                      <a:pt x="774" y="427"/>
                    </a:lnTo>
                    <a:lnTo>
                      <a:pt x="774" y="439"/>
                    </a:lnTo>
                    <a:lnTo>
                      <a:pt x="786" y="451"/>
                    </a:lnTo>
                    <a:lnTo>
                      <a:pt x="786" y="462"/>
                    </a:lnTo>
                    <a:lnTo>
                      <a:pt x="786" y="472"/>
                    </a:lnTo>
                    <a:lnTo>
                      <a:pt x="798" y="482"/>
                    </a:lnTo>
                    <a:lnTo>
                      <a:pt x="798" y="491"/>
                    </a:lnTo>
                    <a:lnTo>
                      <a:pt x="798" y="500"/>
                    </a:lnTo>
                    <a:lnTo>
                      <a:pt x="811" y="508"/>
                    </a:lnTo>
                    <a:lnTo>
                      <a:pt x="811" y="515"/>
                    </a:lnTo>
                    <a:lnTo>
                      <a:pt x="811" y="522"/>
                    </a:lnTo>
                    <a:lnTo>
                      <a:pt x="823" y="527"/>
                    </a:lnTo>
                    <a:lnTo>
                      <a:pt x="823" y="533"/>
                    </a:lnTo>
                    <a:lnTo>
                      <a:pt x="823" y="537"/>
                    </a:lnTo>
                    <a:lnTo>
                      <a:pt x="835" y="540"/>
                    </a:lnTo>
                    <a:lnTo>
                      <a:pt x="835" y="541"/>
                    </a:lnTo>
                    <a:lnTo>
                      <a:pt x="835" y="543"/>
                    </a:lnTo>
                    <a:lnTo>
                      <a:pt x="847" y="545"/>
                    </a:lnTo>
                    <a:lnTo>
                      <a:pt x="860" y="543"/>
                    </a:lnTo>
                    <a:lnTo>
                      <a:pt x="860" y="540"/>
                    </a:lnTo>
                    <a:lnTo>
                      <a:pt x="860" y="537"/>
                    </a:lnTo>
                    <a:lnTo>
                      <a:pt x="872" y="533"/>
                    </a:lnTo>
                    <a:lnTo>
                      <a:pt x="872" y="527"/>
                    </a:lnTo>
                    <a:lnTo>
                      <a:pt x="872" y="522"/>
                    </a:lnTo>
                    <a:lnTo>
                      <a:pt x="884" y="515"/>
                    </a:lnTo>
                    <a:lnTo>
                      <a:pt x="884" y="508"/>
                    </a:lnTo>
                    <a:lnTo>
                      <a:pt x="884" y="501"/>
                    </a:lnTo>
                    <a:lnTo>
                      <a:pt x="897" y="493"/>
                    </a:lnTo>
                    <a:lnTo>
                      <a:pt x="897" y="482"/>
                    </a:lnTo>
                    <a:lnTo>
                      <a:pt x="897" y="474"/>
                    </a:lnTo>
                    <a:lnTo>
                      <a:pt x="909" y="463"/>
                    </a:lnTo>
                    <a:lnTo>
                      <a:pt x="909" y="451"/>
                    </a:lnTo>
                    <a:lnTo>
                      <a:pt x="909" y="440"/>
                    </a:lnTo>
                    <a:lnTo>
                      <a:pt x="921" y="428"/>
                    </a:lnTo>
                    <a:lnTo>
                      <a:pt x="921" y="416"/>
                    </a:lnTo>
                    <a:lnTo>
                      <a:pt x="921" y="402"/>
                    </a:lnTo>
                    <a:lnTo>
                      <a:pt x="933" y="388"/>
                    </a:lnTo>
                    <a:lnTo>
                      <a:pt x="933" y="376"/>
                    </a:lnTo>
                    <a:lnTo>
                      <a:pt x="933" y="360"/>
                    </a:lnTo>
                    <a:lnTo>
                      <a:pt x="946" y="346"/>
                    </a:lnTo>
                    <a:lnTo>
                      <a:pt x="946" y="333"/>
                    </a:lnTo>
                    <a:lnTo>
                      <a:pt x="946" y="317"/>
                    </a:lnTo>
                    <a:lnTo>
                      <a:pt x="958" y="303"/>
                    </a:lnTo>
                    <a:lnTo>
                      <a:pt x="958" y="287"/>
                    </a:lnTo>
                  </a:path>
                </a:pathLst>
              </a:custGeom>
              <a:noFill/>
              <a:ln w="12700" cap="rnd" cmpd="sng" algn="ctr">
                <a:solidFill>
                  <a:schemeClr val="tx1"/>
                </a:solidFill>
                <a:prstDash val="solid"/>
                <a:round/>
                <a:headEnd type="none" w="med" len="med"/>
                <a:tailEnd type="none" w="med" len="med"/>
              </a:ln>
            </p:spPr>
            <p:txBody>
              <a:bodyPr/>
              <a:lstStyle/>
              <a:p>
                <a:endParaRPr lang="en-US"/>
              </a:p>
            </p:txBody>
          </p:sp>
        </p:grpSp>
        <p:sp>
          <p:nvSpPr>
            <p:cNvPr id="144" name="Oval 143"/>
            <p:cNvSpPr/>
            <p:nvPr/>
          </p:nvSpPr>
          <p:spPr>
            <a:xfrm>
              <a:off x="4095680" y="3256074"/>
              <a:ext cx="46045" cy="46007"/>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45" name="Oval 144"/>
            <p:cNvSpPr/>
            <p:nvPr/>
          </p:nvSpPr>
          <p:spPr>
            <a:xfrm>
              <a:off x="3844819" y="3430586"/>
              <a:ext cx="46045" cy="46007"/>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46" name="Oval 145"/>
            <p:cNvSpPr/>
            <p:nvPr/>
          </p:nvSpPr>
          <p:spPr>
            <a:xfrm>
              <a:off x="3538387" y="3386165"/>
              <a:ext cx="46044" cy="46007"/>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47" name="Oval 146"/>
            <p:cNvSpPr/>
            <p:nvPr/>
          </p:nvSpPr>
          <p:spPr>
            <a:xfrm>
              <a:off x="3303402" y="3194200"/>
              <a:ext cx="46044" cy="44421"/>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48" name="Oval 147"/>
            <p:cNvSpPr/>
            <p:nvPr/>
          </p:nvSpPr>
          <p:spPr>
            <a:xfrm>
              <a:off x="3068418" y="2973680"/>
              <a:ext cx="46044" cy="46007"/>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49" name="Oval 148"/>
            <p:cNvSpPr/>
            <p:nvPr/>
          </p:nvSpPr>
          <p:spPr>
            <a:xfrm>
              <a:off x="2774687" y="2927672"/>
              <a:ext cx="46045" cy="44421"/>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50" name="Oval 149"/>
            <p:cNvSpPr/>
            <p:nvPr/>
          </p:nvSpPr>
          <p:spPr>
            <a:xfrm>
              <a:off x="2514299" y="3106945"/>
              <a:ext cx="46045" cy="46007"/>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51" name="Oval 150"/>
            <p:cNvSpPr/>
            <p:nvPr/>
          </p:nvSpPr>
          <p:spPr>
            <a:xfrm>
              <a:off x="5416674" y="3454383"/>
              <a:ext cx="44457" cy="4600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52" name="Oval 151"/>
            <p:cNvSpPr/>
            <p:nvPr/>
          </p:nvSpPr>
          <p:spPr>
            <a:xfrm>
              <a:off x="5162636" y="3308427"/>
              <a:ext cx="44457" cy="44421"/>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53" name="Oval 152"/>
            <p:cNvSpPr/>
            <p:nvPr/>
          </p:nvSpPr>
          <p:spPr>
            <a:xfrm>
              <a:off x="4946705" y="3095839"/>
              <a:ext cx="46045" cy="4600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54" name="Oval 153"/>
            <p:cNvSpPr/>
            <p:nvPr/>
          </p:nvSpPr>
          <p:spPr>
            <a:xfrm>
              <a:off x="4630747" y="2911807"/>
              <a:ext cx="46044" cy="46008"/>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55" name="Oval 154"/>
            <p:cNvSpPr/>
            <p:nvPr/>
          </p:nvSpPr>
          <p:spPr>
            <a:xfrm>
              <a:off x="4311612" y="3032380"/>
              <a:ext cx="46045" cy="44421"/>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56" name="Text Box 173"/>
            <p:cNvSpPr txBox="1">
              <a:spLocks noChangeArrowheads="1"/>
            </p:cNvSpPr>
            <p:nvPr/>
          </p:nvSpPr>
          <p:spPr bwMode="auto">
            <a:xfrm>
              <a:off x="6462744" y="3738682"/>
              <a:ext cx="2058301" cy="523220"/>
            </a:xfrm>
            <a:prstGeom prst="rect">
              <a:avLst/>
            </a:prstGeom>
            <a:noFill/>
            <a:ln w="19050">
              <a:noFill/>
              <a:miter lim="800000"/>
              <a:headEnd/>
              <a:tailEnd/>
            </a:ln>
          </p:spPr>
          <p:txBody>
            <a:bodyPr wrap="none" anchor="ctr">
              <a:spAutoFit/>
            </a:bodyPr>
            <a:lstStyle/>
            <a:p>
              <a:pPr algn="ctr"/>
              <a:r>
                <a:rPr lang="en-US" sz="1400" i="1" u="sng">
                  <a:latin typeface="Calibri" pitchFamily="34" charset="0"/>
                </a:rPr>
                <a:t>Reconstructed Waveform</a:t>
              </a:r>
            </a:p>
            <a:p>
              <a:pPr algn="ctr"/>
              <a:r>
                <a:rPr lang="en-US" sz="1400" i="1" u="sng">
                  <a:latin typeface="Calibri" pitchFamily="34" charset="0"/>
                </a:rPr>
                <a:t>(not to scale)</a:t>
              </a:r>
            </a:p>
          </p:txBody>
        </p:sp>
        <p:sp>
          <p:nvSpPr>
            <p:cNvPr id="157" name="Freeform 32"/>
            <p:cNvSpPr>
              <a:spLocks/>
            </p:cNvSpPr>
            <p:nvPr/>
          </p:nvSpPr>
          <p:spPr bwMode="auto">
            <a:xfrm>
              <a:off x="6509659" y="2930260"/>
              <a:ext cx="1947940" cy="559362"/>
            </a:xfrm>
            <a:custGeom>
              <a:avLst/>
              <a:gdLst/>
              <a:ahLst/>
              <a:cxnLst/>
              <a:rect l="0" t="0" r="r" b="b"/>
              <a:pathLst>
                <a:path w="478" h="545">
                  <a:moveTo>
                    <a:pt x="0" y="274"/>
                  </a:moveTo>
                  <a:cubicBezTo>
                    <a:pt x="4" y="269"/>
                    <a:pt x="8" y="263"/>
                    <a:pt x="12" y="258"/>
                  </a:cubicBezTo>
                  <a:lnTo>
                    <a:pt x="12" y="242"/>
                  </a:lnTo>
                  <a:lnTo>
                    <a:pt x="12" y="228"/>
                  </a:lnTo>
                  <a:cubicBezTo>
                    <a:pt x="16" y="223"/>
                    <a:pt x="21" y="217"/>
                    <a:pt x="25" y="212"/>
                  </a:cubicBezTo>
                  <a:lnTo>
                    <a:pt x="25" y="199"/>
                  </a:lnTo>
                  <a:lnTo>
                    <a:pt x="25" y="184"/>
                  </a:lnTo>
                  <a:lnTo>
                    <a:pt x="37" y="169"/>
                  </a:lnTo>
                  <a:lnTo>
                    <a:pt x="37" y="157"/>
                  </a:lnTo>
                  <a:lnTo>
                    <a:pt x="37" y="143"/>
                  </a:lnTo>
                  <a:cubicBezTo>
                    <a:pt x="41" y="138"/>
                    <a:pt x="45" y="134"/>
                    <a:pt x="49" y="129"/>
                  </a:cubicBezTo>
                  <a:lnTo>
                    <a:pt x="49" y="116"/>
                  </a:lnTo>
                  <a:lnTo>
                    <a:pt x="49" y="105"/>
                  </a:lnTo>
                  <a:cubicBezTo>
                    <a:pt x="53" y="101"/>
                    <a:pt x="57" y="98"/>
                    <a:pt x="61" y="94"/>
                  </a:cubicBezTo>
                  <a:lnTo>
                    <a:pt x="61" y="82"/>
                  </a:lnTo>
                  <a:lnTo>
                    <a:pt x="61" y="71"/>
                  </a:lnTo>
                  <a:cubicBezTo>
                    <a:pt x="65" y="68"/>
                    <a:pt x="70" y="66"/>
                    <a:pt x="74" y="63"/>
                  </a:cubicBezTo>
                  <a:lnTo>
                    <a:pt x="74" y="52"/>
                  </a:lnTo>
                  <a:lnTo>
                    <a:pt x="74" y="44"/>
                  </a:lnTo>
                  <a:cubicBezTo>
                    <a:pt x="78" y="42"/>
                    <a:pt x="82" y="39"/>
                    <a:pt x="86" y="37"/>
                  </a:cubicBezTo>
                  <a:lnTo>
                    <a:pt x="86" y="30"/>
                  </a:lnTo>
                  <a:lnTo>
                    <a:pt x="86" y="22"/>
                  </a:lnTo>
                  <a:cubicBezTo>
                    <a:pt x="90" y="21"/>
                    <a:pt x="94" y="19"/>
                    <a:pt x="98" y="18"/>
                  </a:cubicBezTo>
                  <a:lnTo>
                    <a:pt x="98" y="12"/>
                  </a:lnTo>
                  <a:lnTo>
                    <a:pt x="98" y="8"/>
                  </a:lnTo>
                  <a:lnTo>
                    <a:pt x="110" y="5"/>
                  </a:lnTo>
                  <a:lnTo>
                    <a:pt x="110" y="2"/>
                  </a:lnTo>
                  <a:cubicBezTo>
                    <a:pt x="114" y="1"/>
                    <a:pt x="119" y="1"/>
                    <a:pt x="123" y="0"/>
                  </a:cubicBezTo>
                  <a:lnTo>
                    <a:pt x="123" y="2"/>
                  </a:lnTo>
                  <a:cubicBezTo>
                    <a:pt x="127" y="2"/>
                    <a:pt x="131" y="3"/>
                    <a:pt x="135" y="3"/>
                  </a:cubicBezTo>
                  <a:lnTo>
                    <a:pt x="135" y="5"/>
                  </a:lnTo>
                  <a:lnTo>
                    <a:pt x="135" y="8"/>
                  </a:lnTo>
                  <a:cubicBezTo>
                    <a:pt x="139" y="9"/>
                    <a:pt x="143" y="11"/>
                    <a:pt x="147" y="12"/>
                  </a:cubicBezTo>
                  <a:lnTo>
                    <a:pt x="147" y="18"/>
                  </a:lnTo>
                  <a:lnTo>
                    <a:pt x="147" y="22"/>
                  </a:lnTo>
                  <a:cubicBezTo>
                    <a:pt x="151" y="25"/>
                    <a:pt x="155" y="27"/>
                    <a:pt x="159" y="30"/>
                  </a:cubicBezTo>
                  <a:lnTo>
                    <a:pt x="159" y="37"/>
                  </a:lnTo>
                  <a:lnTo>
                    <a:pt x="159" y="45"/>
                  </a:lnTo>
                  <a:cubicBezTo>
                    <a:pt x="163" y="48"/>
                    <a:pt x="168" y="51"/>
                    <a:pt x="172" y="54"/>
                  </a:cubicBezTo>
                  <a:lnTo>
                    <a:pt x="172" y="63"/>
                  </a:lnTo>
                  <a:lnTo>
                    <a:pt x="172" y="73"/>
                  </a:lnTo>
                  <a:cubicBezTo>
                    <a:pt x="176" y="76"/>
                    <a:pt x="180" y="80"/>
                    <a:pt x="184" y="83"/>
                  </a:cubicBezTo>
                  <a:lnTo>
                    <a:pt x="184" y="94"/>
                  </a:lnTo>
                  <a:lnTo>
                    <a:pt x="184" y="106"/>
                  </a:lnTo>
                  <a:lnTo>
                    <a:pt x="196" y="118"/>
                  </a:lnTo>
                  <a:lnTo>
                    <a:pt x="196" y="131"/>
                  </a:lnTo>
                  <a:lnTo>
                    <a:pt x="196" y="144"/>
                  </a:lnTo>
                  <a:cubicBezTo>
                    <a:pt x="200" y="148"/>
                    <a:pt x="204" y="153"/>
                    <a:pt x="208" y="157"/>
                  </a:cubicBezTo>
                  <a:lnTo>
                    <a:pt x="208" y="171"/>
                  </a:lnTo>
                  <a:lnTo>
                    <a:pt x="208" y="184"/>
                  </a:lnTo>
                  <a:lnTo>
                    <a:pt x="208" y="200"/>
                  </a:lnTo>
                  <a:cubicBezTo>
                    <a:pt x="212" y="205"/>
                    <a:pt x="217" y="209"/>
                    <a:pt x="221" y="214"/>
                  </a:cubicBezTo>
                  <a:lnTo>
                    <a:pt x="221" y="230"/>
                  </a:lnTo>
                  <a:lnTo>
                    <a:pt x="221" y="244"/>
                  </a:lnTo>
                  <a:lnTo>
                    <a:pt x="233" y="259"/>
                  </a:lnTo>
                  <a:lnTo>
                    <a:pt x="233" y="274"/>
                  </a:lnTo>
                  <a:lnTo>
                    <a:pt x="233" y="289"/>
                  </a:lnTo>
                  <a:cubicBezTo>
                    <a:pt x="237" y="294"/>
                    <a:pt x="241" y="300"/>
                    <a:pt x="245" y="305"/>
                  </a:cubicBezTo>
                  <a:lnTo>
                    <a:pt x="245" y="319"/>
                  </a:lnTo>
                  <a:lnTo>
                    <a:pt x="245" y="334"/>
                  </a:lnTo>
                  <a:cubicBezTo>
                    <a:pt x="249" y="339"/>
                    <a:pt x="254" y="343"/>
                    <a:pt x="258" y="348"/>
                  </a:cubicBezTo>
                  <a:lnTo>
                    <a:pt x="258" y="362"/>
                  </a:lnTo>
                  <a:lnTo>
                    <a:pt x="258" y="376"/>
                  </a:lnTo>
                  <a:cubicBezTo>
                    <a:pt x="262" y="381"/>
                    <a:pt x="266" y="385"/>
                    <a:pt x="270" y="390"/>
                  </a:cubicBezTo>
                  <a:lnTo>
                    <a:pt x="270" y="404"/>
                  </a:lnTo>
                  <a:lnTo>
                    <a:pt x="270" y="416"/>
                  </a:lnTo>
                  <a:cubicBezTo>
                    <a:pt x="274" y="421"/>
                    <a:pt x="278" y="425"/>
                    <a:pt x="282" y="430"/>
                  </a:cubicBezTo>
                  <a:lnTo>
                    <a:pt x="282" y="442"/>
                  </a:lnTo>
                  <a:lnTo>
                    <a:pt x="282" y="453"/>
                  </a:lnTo>
                  <a:cubicBezTo>
                    <a:pt x="286" y="456"/>
                    <a:pt x="290" y="460"/>
                    <a:pt x="294" y="463"/>
                  </a:cubicBezTo>
                  <a:lnTo>
                    <a:pt x="294" y="474"/>
                  </a:lnTo>
                  <a:lnTo>
                    <a:pt x="294" y="484"/>
                  </a:lnTo>
                  <a:cubicBezTo>
                    <a:pt x="298" y="487"/>
                    <a:pt x="303" y="490"/>
                    <a:pt x="307" y="493"/>
                  </a:cubicBezTo>
                  <a:lnTo>
                    <a:pt x="307" y="501"/>
                  </a:lnTo>
                  <a:lnTo>
                    <a:pt x="307" y="510"/>
                  </a:lnTo>
                  <a:cubicBezTo>
                    <a:pt x="311" y="512"/>
                    <a:pt x="315" y="515"/>
                    <a:pt x="319" y="517"/>
                  </a:cubicBezTo>
                  <a:lnTo>
                    <a:pt x="319" y="522"/>
                  </a:lnTo>
                  <a:lnTo>
                    <a:pt x="319" y="530"/>
                  </a:lnTo>
                  <a:lnTo>
                    <a:pt x="331" y="533"/>
                  </a:lnTo>
                  <a:lnTo>
                    <a:pt x="331" y="538"/>
                  </a:lnTo>
                  <a:lnTo>
                    <a:pt x="331" y="540"/>
                  </a:lnTo>
                  <a:lnTo>
                    <a:pt x="343" y="543"/>
                  </a:lnTo>
                  <a:cubicBezTo>
                    <a:pt x="347" y="544"/>
                    <a:pt x="352" y="544"/>
                    <a:pt x="356" y="545"/>
                  </a:cubicBezTo>
                  <a:lnTo>
                    <a:pt x="356" y="543"/>
                  </a:lnTo>
                  <a:lnTo>
                    <a:pt x="356" y="541"/>
                  </a:lnTo>
                  <a:cubicBezTo>
                    <a:pt x="360" y="541"/>
                    <a:pt x="364" y="540"/>
                    <a:pt x="368" y="540"/>
                  </a:cubicBezTo>
                  <a:lnTo>
                    <a:pt x="368" y="537"/>
                  </a:lnTo>
                  <a:lnTo>
                    <a:pt x="368" y="531"/>
                  </a:lnTo>
                  <a:cubicBezTo>
                    <a:pt x="372" y="530"/>
                    <a:pt x="376" y="528"/>
                    <a:pt x="380" y="527"/>
                  </a:cubicBezTo>
                  <a:lnTo>
                    <a:pt x="380" y="521"/>
                  </a:lnTo>
                  <a:lnTo>
                    <a:pt x="380" y="514"/>
                  </a:lnTo>
                  <a:cubicBezTo>
                    <a:pt x="384" y="512"/>
                    <a:pt x="388" y="509"/>
                    <a:pt x="392" y="507"/>
                  </a:cubicBezTo>
                  <a:lnTo>
                    <a:pt x="392" y="500"/>
                  </a:lnTo>
                  <a:lnTo>
                    <a:pt x="392" y="491"/>
                  </a:lnTo>
                  <a:cubicBezTo>
                    <a:pt x="396" y="488"/>
                    <a:pt x="401" y="484"/>
                    <a:pt x="405" y="481"/>
                  </a:cubicBezTo>
                  <a:lnTo>
                    <a:pt x="405" y="472"/>
                  </a:lnTo>
                  <a:lnTo>
                    <a:pt x="405" y="459"/>
                  </a:lnTo>
                  <a:cubicBezTo>
                    <a:pt x="409" y="456"/>
                    <a:pt x="413" y="452"/>
                    <a:pt x="417" y="449"/>
                  </a:cubicBezTo>
                  <a:lnTo>
                    <a:pt x="417" y="437"/>
                  </a:lnTo>
                  <a:lnTo>
                    <a:pt x="417" y="425"/>
                  </a:lnTo>
                  <a:lnTo>
                    <a:pt x="429" y="413"/>
                  </a:lnTo>
                  <a:lnTo>
                    <a:pt x="429" y="399"/>
                  </a:lnTo>
                  <a:lnTo>
                    <a:pt x="429" y="387"/>
                  </a:lnTo>
                  <a:cubicBezTo>
                    <a:pt x="433" y="382"/>
                    <a:pt x="438" y="377"/>
                    <a:pt x="442" y="372"/>
                  </a:cubicBezTo>
                  <a:lnTo>
                    <a:pt x="442" y="359"/>
                  </a:lnTo>
                  <a:lnTo>
                    <a:pt x="442" y="343"/>
                  </a:lnTo>
                  <a:cubicBezTo>
                    <a:pt x="446" y="338"/>
                    <a:pt x="450" y="334"/>
                    <a:pt x="454" y="329"/>
                  </a:cubicBezTo>
                  <a:lnTo>
                    <a:pt x="454" y="313"/>
                  </a:lnTo>
                  <a:lnTo>
                    <a:pt x="454" y="300"/>
                  </a:lnTo>
                  <a:cubicBezTo>
                    <a:pt x="458" y="295"/>
                    <a:pt x="462" y="289"/>
                    <a:pt x="466" y="284"/>
                  </a:cubicBezTo>
                  <a:lnTo>
                    <a:pt x="466" y="270"/>
                  </a:lnTo>
                  <a:lnTo>
                    <a:pt x="466" y="254"/>
                  </a:lnTo>
                  <a:lnTo>
                    <a:pt x="478" y="239"/>
                  </a:lnTo>
                  <a:lnTo>
                    <a:pt x="478" y="225"/>
                  </a:lnTo>
                </a:path>
              </a:pathLst>
            </a:custGeom>
            <a:noFill/>
            <a:ln w="12700" cap="rnd" cmpd="sng" algn="ctr">
              <a:solidFill>
                <a:schemeClr val="tx1"/>
              </a:solidFill>
              <a:prstDash val="sysDash"/>
              <a:round/>
              <a:headEnd type="none" w="med" len="med"/>
              <a:tailEnd type="none" w="med" len="med"/>
            </a:ln>
          </p:spPr>
          <p:txBody>
            <a:bodyPr/>
            <a:lstStyle/>
            <a:p>
              <a:endParaRPr lang="en-US"/>
            </a:p>
          </p:txBody>
        </p:sp>
        <p:cxnSp>
          <p:nvCxnSpPr>
            <p:cNvPr id="158" name="Straight Connector 157"/>
            <p:cNvCxnSpPr/>
            <p:nvPr/>
          </p:nvCxnSpPr>
          <p:spPr>
            <a:xfrm>
              <a:off x="6415358" y="3216411"/>
              <a:ext cx="2168843" cy="0"/>
            </a:xfrm>
            <a:prstGeom prst="line">
              <a:avLst/>
            </a:prstGeom>
            <a:ln w="127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9" name="TextBox 34"/>
            <p:cNvSpPr txBox="1">
              <a:spLocks noChangeArrowheads="1"/>
            </p:cNvSpPr>
            <p:nvPr/>
          </p:nvSpPr>
          <p:spPr bwMode="auto">
            <a:xfrm>
              <a:off x="6295688" y="2987845"/>
              <a:ext cx="262662" cy="276999"/>
            </a:xfrm>
            <a:prstGeom prst="rect">
              <a:avLst/>
            </a:prstGeom>
            <a:noFill/>
            <a:ln w="9525">
              <a:noFill/>
              <a:miter lim="800000"/>
              <a:headEnd/>
              <a:tailEnd/>
            </a:ln>
          </p:spPr>
          <p:txBody>
            <a:bodyPr wrap="none">
              <a:spAutoFit/>
            </a:bodyPr>
            <a:lstStyle/>
            <a:p>
              <a:r>
                <a:rPr lang="en-US" sz="1200" b="1">
                  <a:latin typeface="Calibri" pitchFamily="34" charset="0"/>
                </a:rPr>
                <a:t>0</a:t>
              </a:r>
            </a:p>
          </p:txBody>
        </p:sp>
        <p:sp>
          <p:nvSpPr>
            <p:cNvPr id="194" name="Oval 193"/>
            <p:cNvSpPr/>
            <p:nvPr/>
          </p:nvSpPr>
          <p:spPr>
            <a:xfrm>
              <a:off x="6501095" y="3176750"/>
              <a:ext cx="55570" cy="55526"/>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95" name="Oval 194"/>
            <p:cNvSpPr/>
            <p:nvPr/>
          </p:nvSpPr>
          <p:spPr>
            <a:xfrm>
              <a:off x="6663044" y="3035552"/>
              <a:ext cx="55570" cy="57113"/>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96" name="Oval 195"/>
            <p:cNvSpPr/>
            <p:nvPr/>
          </p:nvSpPr>
          <p:spPr>
            <a:xfrm>
              <a:off x="6572543" y="3103772"/>
              <a:ext cx="57158" cy="55526"/>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97" name="Oval 196"/>
            <p:cNvSpPr/>
            <p:nvPr/>
          </p:nvSpPr>
          <p:spPr>
            <a:xfrm>
              <a:off x="6755133" y="2968920"/>
              <a:ext cx="55570" cy="57113"/>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98" name="Oval 197"/>
            <p:cNvSpPr/>
            <p:nvPr/>
          </p:nvSpPr>
          <p:spPr>
            <a:xfrm>
              <a:off x="6861510" y="2924499"/>
              <a:ext cx="55571" cy="55527"/>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99" name="TextBox 40"/>
            <p:cNvSpPr txBox="1">
              <a:spLocks noChangeArrowheads="1"/>
            </p:cNvSpPr>
            <p:nvPr/>
          </p:nvSpPr>
          <p:spPr bwMode="auto">
            <a:xfrm>
              <a:off x="7865415" y="3465060"/>
              <a:ext cx="262662" cy="276999"/>
            </a:xfrm>
            <a:prstGeom prst="rect">
              <a:avLst/>
            </a:prstGeom>
            <a:noFill/>
            <a:ln w="9525">
              <a:noFill/>
              <a:miter lim="800000"/>
              <a:headEnd/>
              <a:tailEnd/>
            </a:ln>
          </p:spPr>
          <p:txBody>
            <a:bodyPr wrap="none">
              <a:spAutoFit/>
            </a:bodyPr>
            <a:lstStyle/>
            <a:p>
              <a:r>
                <a:rPr lang="en-US" sz="1200" b="1">
                  <a:latin typeface="Calibri" pitchFamily="34" charset="0"/>
                </a:rPr>
                <a:t>5</a:t>
              </a:r>
            </a:p>
          </p:txBody>
        </p:sp>
        <p:sp>
          <p:nvSpPr>
            <p:cNvPr id="200" name="Oval 199"/>
            <p:cNvSpPr/>
            <p:nvPr/>
          </p:nvSpPr>
          <p:spPr>
            <a:xfrm>
              <a:off x="6964713" y="2899115"/>
              <a:ext cx="57158" cy="57113"/>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201" name="Oval 200"/>
            <p:cNvSpPr/>
            <p:nvPr/>
          </p:nvSpPr>
          <p:spPr>
            <a:xfrm>
              <a:off x="7074266" y="2924499"/>
              <a:ext cx="55571" cy="55527"/>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202" name="Oval 201"/>
            <p:cNvSpPr/>
            <p:nvPr/>
          </p:nvSpPr>
          <p:spPr>
            <a:xfrm>
              <a:off x="7172706" y="2965747"/>
              <a:ext cx="55571" cy="55527"/>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203" name="Oval 202"/>
            <p:cNvSpPr/>
            <p:nvPr/>
          </p:nvSpPr>
          <p:spPr>
            <a:xfrm>
              <a:off x="7626797" y="3352848"/>
              <a:ext cx="55571" cy="57113"/>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204" name="Oval 203"/>
            <p:cNvSpPr/>
            <p:nvPr/>
          </p:nvSpPr>
          <p:spPr>
            <a:xfrm>
              <a:off x="7715710" y="3406789"/>
              <a:ext cx="55571" cy="57113"/>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205" name="Oval 204"/>
            <p:cNvSpPr/>
            <p:nvPr/>
          </p:nvSpPr>
          <p:spPr>
            <a:xfrm>
              <a:off x="7823676" y="3454383"/>
              <a:ext cx="55571" cy="57113"/>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206" name="Oval 205"/>
            <p:cNvSpPr/>
            <p:nvPr/>
          </p:nvSpPr>
          <p:spPr>
            <a:xfrm>
              <a:off x="7950695" y="3457556"/>
              <a:ext cx="55571" cy="57113"/>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207" name="Oval 206"/>
            <p:cNvSpPr/>
            <p:nvPr/>
          </p:nvSpPr>
          <p:spPr>
            <a:xfrm>
              <a:off x="8058660" y="3425827"/>
              <a:ext cx="55571" cy="57113"/>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208" name="Oval 207"/>
            <p:cNvSpPr/>
            <p:nvPr/>
          </p:nvSpPr>
          <p:spPr>
            <a:xfrm>
              <a:off x="8157100" y="3371886"/>
              <a:ext cx="55571" cy="57113"/>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209" name="Oval 208"/>
            <p:cNvSpPr/>
            <p:nvPr/>
          </p:nvSpPr>
          <p:spPr>
            <a:xfrm>
              <a:off x="8234899" y="3308427"/>
              <a:ext cx="57158" cy="57113"/>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210" name="Oval 209"/>
            <p:cNvSpPr/>
            <p:nvPr/>
          </p:nvSpPr>
          <p:spPr>
            <a:xfrm>
              <a:off x="8317461" y="3238622"/>
              <a:ext cx="57158" cy="57113"/>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211" name="TextBox 52"/>
            <p:cNvSpPr txBox="1">
              <a:spLocks noChangeArrowheads="1"/>
            </p:cNvSpPr>
            <p:nvPr/>
          </p:nvSpPr>
          <p:spPr bwMode="auto">
            <a:xfrm>
              <a:off x="6372889" y="2893597"/>
              <a:ext cx="262662" cy="276999"/>
            </a:xfrm>
            <a:prstGeom prst="rect">
              <a:avLst/>
            </a:prstGeom>
            <a:noFill/>
            <a:ln w="9525">
              <a:noFill/>
              <a:miter lim="800000"/>
              <a:headEnd/>
              <a:tailEnd/>
            </a:ln>
          </p:spPr>
          <p:txBody>
            <a:bodyPr wrap="none">
              <a:spAutoFit/>
            </a:bodyPr>
            <a:lstStyle/>
            <a:p>
              <a:r>
                <a:rPr lang="en-US" sz="1200" b="1">
                  <a:latin typeface="Calibri" pitchFamily="34" charset="0"/>
                </a:rPr>
                <a:t>7</a:t>
              </a:r>
            </a:p>
          </p:txBody>
        </p:sp>
        <p:sp>
          <p:nvSpPr>
            <p:cNvPr id="212" name="TextBox 53"/>
            <p:cNvSpPr txBox="1">
              <a:spLocks noChangeArrowheads="1"/>
            </p:cNvSpPr>
            <p:nvPr/>
          </p:nvSpPr>
          <p:spPr bwMode="auto">
            <a:xfrm>
              <a:off x="6437158" y="2746624"/>
              <a:ext cx="340658" cy="276999"/>
            </a:xfrm>
            <a:prstGeom prst="rect">
              <a:avLst/>
            </a:prstGeom>
            <a:noFill/>
            <a:ln w="9525">
              <a:noFill/>
              <a:miter lim="800000"/>
              <a:headEnd/>
              <a:tailEnd/>
            </a:ln>
          </p:spPr>
          <p:txBody>
            <a:bodyPr wrap="none">
              <a:spAutoFit/>
            </a:bodyPr>
            <a:lstStyle/>
            <a:p>
              <a:r>
                <a:rPr lang="en-US" sz="1200" b="1">
                  <a:latin typeface="Calibri" pitchFamily="34" charset="0"/>
                </a:rPr>
                <a:t>14</a:t>
              </a:r>
            </a:p>
          </p:txBody>
        </p:sp>
        <p:sp>
          <p:nvSpPr>
            <p:cNvPr id="213" name="TextBox 54"/>
            <p:cNvSpPr txBox="1">
              <a:spLocks noChangeArrowheads="1"/>
            </p:cNvSpPr>
            <p:nvPr/>
          </p:nvSpPr>
          <p:spPr bwMode="auto">
            <a:xfrm>
              <a:off x="7146588" y="2727495"/>
              <a:ext cx="262662" cy="276999"/>
            </a:xfrm>
            <a:prstGeom prst="rect">
              <a:avLst/>
            </a:prstGeom>
            <a:noFill/>
            <a:ln w="9525">
              <a:noFill/>
              <a:miter lim="800000"/>
              <a:headEnd/>
              <a:tailEnd/>
            </a:ln>
          </p:spPr>
          <p:txBody>
            <a:bodyPr wrap="none">
              <a:spAutoFit/>
            </a:bodyPr>
            <a:lstStyle/>
            <a:p>
              <a:r>
                <a:rPr lang="en-US" sz="1200" b="1">
                  <a:latin typeface="Calibri" pitchFamily="34" charset="0"/>
                </a:rPr>
                <a:t>9</a:t>
              </a:r>
            </a:p>
          </p:txBody>
        </p:sp>
        <p:sp>
          <p:nvSpPr>
            <p:cNvPr id="214" name="TextBox 55"/>
            <p:cNvSpPr txBox="1">
              <a:spLocks noChangeArrowheads="1"/>
            </p:cNvSpPr>
            <p:nvPr/>
          </p:nvSpPr>
          <p:spPr bwMode="auto">
            <a:xfrm>
              <a:off x="7978438" y="3451395"/>
              <a:ext cx="340658" cy="276999"/>
            </a:xfrm>
            <a:prstGeom prst="rect">
              <a:avLst/>
            </a:prstGeom>
            <a:noFill/>
            <a:ln w="9525">
              <a:noFill/>
              <a:miter lim="800000"/>
              <a:headEnd/>
              <a:tailEnd/>
            </a:ln>
          </p:spPr>
          <p:txBody>
            <a:bodyPr wrap="none">
              <a:spAutoFit/>
            </a:bodyPr>
            <a:lstStyle/>
            <a:p>
              <a:r>
                <a:rPr lang="en-US" sz="1200" b="1">
                  <a:latin typeface="Calibri" pitchFamily="34" charset="0"/>
                </a:rPr>
                <a:t>12</a:t>
              </a:r>
            </a:p>
          </p:txBody>
        </p:sp>
        <p:sp>
          <p:nvSpPr>
            <p:cNvPr id="215" name="TextBox 56"/>
            <p:cNvSpPr txBox="1">
              <a:spLocks noChangeArrowheads="1"/>
            </p:cNvSpPr>
            <p:nvPr/>
          </p:nvSpPr>
          <p:spPr bwMode="auto">
            <a:xfrm>
              <a:off x="6854488" y="2641770"/>
              <a:ext cx="340658" cy="276999"/>
            </a:xfrm>
            <a:prstGeom prst="rect">
              <a:avLst/>
            </a:prstGeom>
            <a:noFill/>
            <a:ln w="9525">
              <a:noFill/>
              <a:miter lim="800000"/>
              <a:headEnd/>
              <a:tailEnd/>
            </a:ln>
          </p:spPr>
          <p:txBody>
            <a:bodyPr wrap="none">
              <a:spAutoFit/>
            </a:bodyPr>
            <a:lstStyle/>
            <a:p>
              <a:r>
                <a:rPr lang="en-US" sz="1200" b="1">
                  <a:latin typeface="Calibri" pitchFamily="34" charset="0"/>
                </a:rPr>
                <a:t>15</a:t>
              </a:r>
            </a:p>
          </p:txBody>
        </p:sp>
        <p:sp>
          <p:nvSpPr>
            <p:cNvPr id="216" name="TextBox 57"/>
            <p:cNvSpPr txBox="1">
              <a:spLocks noChangeArrowheads="1"/>
            </p:cNvSpPr>
            <p:nvPr/>
          </p:nvSpPr>
          <p:spPr bwMode="auto">
            <a:xfrm>
              <a:off x="7657763" y="3473620"/>
              <a:ext cx="340658" cy="276999"/>
            </a:xfrm>
            <a:prstGeom prst="rect">
              <a:avLst/>
            </a:prstGeom>
            <a:noFill/>
            <a:ln w="9525">
              <a:noFill/>
              <a:miter lim="800000"/>
              <a:headEnd/>
              <a:tailEnd/>
            </a:ln>
          </p:spPr>
          <p:txBody>
            <a:bodyPr wrap="none">
              <a:spAutoFit/>
            </a:bodyPr>
            <a:lstStyle/>
            <a:p>
              <a:r>
                <a:rPr lang="en-US" sz="1200" b="1">
                  <a:latin typeface="Calibri" pitchFamily="34" charset="0"/>
                </a:rPr>
                <a:t>18</a:t>
              </a:r>
            </a:p>
          </p:txBody>
        </p:sp>
        <p:sp>
          <p:nvSpPr>
            <p:cNvPr id="217" name="TextBox 58"/>
            <p:cNvSpPr txBox="1">
              <a:spLocks noChangeArrowheads="1"/>
            </p:cNvSpPr>
            <p:nvPr/>
          </p:nvSpPr>
          <p:spPr bwMode="auto">
            <a:xfrm>
              <a:off x="6628178" y="2700170"/>
              <a:ext cx="262662" cy="276999"/>
            </a:xfrm>
            <a:prstGeom prst="rect">
              <a:avLst/>
            </a:prstGeom>
            <a:noFill/>
            <a:ln w="9525">
              <a:noFill/>
              <a:miter lim="800000"/>
              <a:headEnd/>
              <a:tailEnd/>
            </a:ln>
          </p:spPr>
          <p:txBody>
            <a:bodyPr wrap="none">
              <a:spAutoFit/>
            </a:bodyPr>
            <a:lstStyle/>
            <a:p>
              <a:r>
                <a:rPr lang="en-US" sz="1200" b="1">
                  <a:latin typeface="Calibri" pitchFamily="34" charset="0"/>
                </a:rPr>
                <a:t>1</a:t>
              </a:r>
            </a:p>
          </p:txBody>
        </p:sp>
        <p:sp>
          <p:nvSpPr>
            <p:cNvPr id="218" name="TextBox 59"/>
            <p:cNvSpPr txBox="1">
              <a:spLocks noChangeArrowheads="1"/>
            </p:cNvSpPr>
            <p:nvPr/>
          </p:nvSpPr>
          <p:spPr bwMode="auto">
            <a:xfrm>
              <a:off x="7410113" y="2994195"/>
              <a:ext cx="340658" cy="276999"/>
            </a:xfrm>
            <a:prstGeom prst="rect">
              <a:avLst/>
            </a:prstGeom>
            <a:noFill/>
            <a:ln w="9525">
              <a:noFill/>
              <a:miter lim="800000"/>
              <a:headEnd/>
              <a:tailEnd/>
            </a:ln>
          </p:spPr>
          <p:txBody>
            <a:bodyPr wrap="none">
              <a:spAutoFit/>
            </a:bodyPr>
            <a:lstStyle/>
            <a:p>
              <a:r>
                <a:rPr lang="en-US" sz="1200" b="1">
                  <a:latin typeface="Calibri" pitchFamily="34" charset="0"/>
                </a:rPr>
                <a:t>10</a:t>
              </a:r>
            </a:p>
          </p:txBody>
        </p:sp>
        <p:sp>
          <p:nvSpPr>
            <p:cNvPr id="219" name="TextBox 60"/>
            <p:cNvSpPr txBox="1">
              <a:spLocks noChangeArrowheads="1"/>
            </p:cNvSpPr>
            <p:nvPr/>
          </p:nvSpPr>
          <p:spPr bwMode="auto">
            <a:xfrm>
              <a:off x="8302288" y="3140245"/>
              <a:ext cx="340658" cy="276999"/>
            </a:xfrm>
            <a:prstGeom prst="rect">
              <a:avLst/>
            </a:prstGeom>
            <a:noFill/>
            <a:ln w="9525">
              <a:noFill/>
              <a:miter lim="800000"/>
              <a:headEnd/>
              <a:tailEnd/>
            </a:ln>
          </p:spPr>
          <p:txBody>
            <a:bodyPr wrap="none">
              <a:spAutoFit/>
            </a:bodyPr>
            <a:lstStyle/>
            <a:p>
              <a:r>
                <a:rPr lang="en-US" sz="1200" b="1">
                  <a:latin typeface="Calibri" pitchFamily="34" charset="0"/>
                </a:rPr>
                <a:t>13</a:t>
              </a:r>
            </a:p>
          </p:txBody>
        </p:sp>
        <p:sp>
          <p:nvSpPr>
            <p:cNvPr id="220" name="TextBox 61"/>
            <p:cNvSpPr txBox="1">
              <a:spLocks noChangeArrowheads="1"/>
            </p:cNvSpPr>
            <p:nvPr/>
          </p:nvSpPr>
          <p:spPr bwMode="auto">
            <a:xfrm>
              <a:off x="7231484" y="2780299"/>
              <a:ext cx="340658" cy="276999"/>
            </a:xfrm>
            <a:prstGeom prst="rect">
              <a:avLst/>
            </a:prstGeom>
            <a:noFill/>
            <a:ln w="9525">
              <a:noFill/>
              <a:miter lim="800000"/>
              <a:headEnd/>
              <a:tailEnd/>
            </a:ln>
          </p:spPr>
          <p:txBody>
            <a:bodyPr wrap="none">
              <a:spAutoFit/>
            </a:bodyPr>
            <a:lstStyle/>
            <a:p>
              <a:r>
                <a:rPr lang="en-US" sz="1200" b="1">
                  <a:latin typeface="Calibri" pitchFamily="34" charset="0"/>
                </a:rPr>
                <a:t>16</a:t>
              </a:r>
            </a:p>
          </p:txBody>
        </p:sp>
        <p:sp>
          <p:nvSpPr>
            <p:cNvPr id="221" name="TextBox 62"/>
            <p:cNvSpPr txBox="1">
              <a:spLocks noChangeArrowheads="1"/>
            </p:cNvSpPr>
            <p:nvPr/>
          </p:nvSpPr>
          <p:spPr bwMode="auto">
            <a:xfrm>
              <a:off x="8124488" y="3359320"/>
              <a:ext cx="340658" cy="276999"/>
            </a:xfrm>
            <a:prstGeom prst="rect">
              <a:avLst/>
            </a:prstGeom>
            <a:noFill/>
            <a:ln w="9525">
              <a:noFill/>
              <a:miter lim="800000"/>
              <a:headEnd/>
              <a:tailEnd/>
            </a:ln>
          </p:spPr>
          <p:txBody>
            <a:bodyPr wrap="none">
              <a:spAutoFit/>
            </a:bodyPr>
            <a:lstStyle/>
            <a:p>
              <a:r>
                <a:rPr lang="en-US" sz="1200" b="1">
                  <a:latin typeface="Calibri" pitchFamily="34" charset="0"/>
                </a:rPr>
                <a:t>19</a:t>
              </a:r>
            </a:p>
          </p:txBody>
        </p:sp>
        <p:sp>
          <p:nvSpPr>
            <p:cNvPr id="222" name="TextBox 63"/>
            <p:cNvSpPr txBox="1">
              <a:spLocks noChangeArrowheads="1"/>
            </p:cNvSpPr>
            <p:nvPr/>
          </p:nvSpPr>
          <p:spPr bwMode="auto">
            <a:xfrm>
              <a:off x="7037637" y="2678530"/>
              <a:ext cx="262662" cy="276999"/>
            </a:xfrm>
            <a:prstGeom prst="rect">
              <a:avLst/>
            </a:prstGeom>
            <a:noFill/>
            <a:ln w="9525">
              <a:noFill/>
              <a:miter lim="800000"/>
              <a:headEnd/>
              <a:tailEnd/>
            </a:ln>
          </p:spPr>
          <p:txBody>
            <a:bodyPr wrap="none">
              <a:spAutoFit/>
            </a:bodyPr>
            <a:lstStyle/>
            <a:p>
              <a:r>
                <a:rPr lang="en-US" sz="1200" b="1">
                  <a:latin typeface="Calibri" pitchFamily="34" charset="0"/>
                </a:rPr>
                <a:t>2</a:t>
              </a:r>
            </a:p>
          </p:txBody>
        </p:sp>
        <p:sp>
          <p:nvSpPr>
            <p:cNvPr id="223" name="Text Box 172"/>
            <p:cNvSpPr txBox="1">
              <a:spLocks noChangeArrowheads="1"/>
            </p:cNvSpPr>
            <p:nvPr/>
          </p:nvSpPr>
          <p:spPr bwMode="auto">
            <a:xfrm>
              <a:off x="2540834" y="3795856"/>
              <a:ext cx="2200275" cy="304800"/>
            </a:xfrm>
            <a:prstGeom prst="rect">
              <a:avLst/>
            </a:prstGeom>
            <a:noFill/>
            <a:ln w="19050">
              <a:noFill/>
              <a:miter lim="800000"/>
              <a:headEnd/>
              <a:tailEnd/>
            </a:ln>
          </p:spPr>
          <p:txBody>
            <a:bodyPr wrap="none" anchor="ctr">
              <a:spAutoFit/>
            </a:bodyPr>
            <a:lstStyle/>
            <a:p>
              <a:r>
                <a:rPr lang="en-US" sz="1400" i="1" u="sng">
                  <a:latin typeface="Calibri" pitchFamily="34" charset="0"/>
                </a:rPr>
                <a:t>Undersampled Waveform</a:t>
              </a:r>
            </a:p>
          </p:txBody>
        </p:sp>
        <p:sp>
          <p:nvSpPr>
            <p:cNvPr id="224" name="Oval 223"/>
            <p:cNvSpPr/>
            <p:nvPr/>
          </p:nvSpPr>
          <p:spPr>
            <a:xfrm>
              <a:off x="7347356" y="3105358"/>
              <a:ext cx="55571" cy="55527"/>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225" name="Oval 224"/>
            <p:cNvSpPr/>
            <p:nvPr/>
          </p:nvSpPr>
          <p:spPr>
            <a:xfrm>
              <a:off x="7271145" y="3029207"/>
              <a:ext cx="55571" cy="55527"/>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226" name="Oval 225"/>
            <p:cNvSpPr/>
            <p:nvPr/>
          </p:nvSpPr>
          <p:spPr>
            <a:xfrm>
              <a:off x="7433094" y="3181509"/>
              <a:ext cx="55571" cy="57113"/>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227" name="TextBox 68"/>
            <p:cNvSpPr txBox="1">
              <a:spLocks noChangeArrowheads="1"/>
            </p:cNvSpPr>
            <p:nvPr/>
          </p:nvSpPr>
          <p:spPr bwMode="auto">
            <a:xfrm>
              <a:off x="7429163" y="3302170"/>
              <a:ext cx="262662" cy="276999"/>
            </a:xfrm>
            <a:prstGeom prst="rect">
              <a:avLst/>
            </a:prstGeom>
            <a:noFill/>
            <a:ln w="9525">
              <a:noFill/>
              <a:miter lim="800000"/>
              <a:headEnd/>
              <a:tailEnd/>
            </a:ln>
          </p:spPr>
          <p:txBody>
            <a:bodyPr wrap="none">
              <a:spAutoFit/>
            </a:bodyPr>
            <a:lstStyle/>
            <a:p>
              <a:r>
                <a:rPr lang="en-US" sz="1200" b="1">
                  <a:latin typeface="Calibri" pitchFamily="34" charset="0"/>
                </a:rPr>
                <a:t>4</a:t>
              </a:r>
            </a:p>
          </p:txBody>
        </p:sp>
        <p:sp>
          <p:nvSpPr>
            <p:cNvPr id="228" name="Oval 227"/>
            <p:cNvSpPr/>
            <p:nvPr/>
          </p:nvSpPr>
          <p:spPr>
            <a:xfrm>
              <a:off x="7531533" y="3270352"/>
              <a:ext cx="55571" cy="57113"/>
            </a:xfrm>
            <a:prstGeom prst="ellipse">
              <a:avLst/>
            </a:prstGeom>
            <a:solidFill>
              <a:srgbClr val="00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229" name="TextBox 70"/>
            <p:cNvSpPr txBox="1">
              <a:spLocks noChangeArrowheads="1"/>
            </p:cNvSpPr>
            <p:nvPr/>
          </p:nvSpPr>
          <p:spPr bwMode="auto">
            <a:xfrm>
              <a:off x="6733942" y="2664791"/>
              <a:ext cx="262662" cy="276999"/>
            </a:xfrm>
            <a:prstGeom prst="rect">
              <a:avLst/>
            </a:prstGeom>
            <a:noFill/>
            <a:ln w="9525">
              <a:noFill/>
              <a:miter lim="800000"/>
              <a:headEnd/>
              <a:tailEnd/>
            </a:ln>
          </p:spPr>
          <p:txBody>
            <a:bodyPr wrap="none">
              <a:spAutoFit/>
            </a:bodyPr>
            <a:lstStyle/>
            <a:p>
              <a:r>
                <a:rPr lang="en-US" sz="1200" b="1">
                  <a:latin typeface="Calibri" pitchFamily="34" charset="0"/>
                </a:rPr>
                <a:t>8</a:t>
              </a:r>
            </a:p>
          </p:txBody>
        </p:sp>
        <p:sp>
          <p:nvSpPr>
            <p:cNvPr id="230" name="TextBox 71"/>
            <p:cNvSpPr txBox="1">
              <a:spLocks noChangeArrowheads="1"/>
            </p:cNvSpPr>
            <p:nvPr/>
          </p:nvSpPr>
          <p:spPr bwMode="auto">
            <a:xfrm>
              <a:off x="7503465" y="3369810"/>
              <a:ext cx="340658" cy="276999"/>
            </a:xfrm>
            <a:prstGeom prst="rect">
              <a:avLst/>
            </a:prstGeom>
            <a:noFill/>
            <a:ln w="9525">
              <a:noFill/>
              <a:miter lim="800000"/>
              <a:headEnd/>
              <a:tailEnd/>
            </a:ln>
          </p:spPr>
          <p:txBody>
            <a:bodyPr wrap="none">
              <a:spAutoFit/>
            </a:bodyPr>
            <a:lstStyle/>
            <a:p>
              <a:r>
                <a:rPr lang="en-US" sz="1200" b="1">
                  <a:latin typeface="Calibri" pitchFamily="34" charset="0"/>
                </a:rPr>
                <a:t>11</a:t>
              </a:r>
            </a:p>
          </p:txBody>
        </p:sp>
        <p:sp>
          <p:nvSpPr>
            <p:cNvPr id="231" name="TextBox 72"/>
            <p:cNvSpPr txBox="1">
              <a:spLocks noChangeArrowheads="1"/>
            </p:cNvSpPr>
            <p:nvPr/>
          </p:nvSpPr>
          <p:spPr bwMode="auto">
            <a:xfrm>
              <a:off x="8287690" y="3261860"/>
              <a:ext cx="262662" cy="276999"/>
            </a:xfrm>
            <a:prstGeom prst="rect">
              <a:avLst/>
            </a:prstGeom>
            <a:noFill/>
            <a:ln w="9525">
              <a:noFill/>
              <a:miter lim="800000"/>
              <a:headEnd/>
              <a:tailEnd/>
            </a:ln>
          </p:spPr>
          <p:txBody>
            <a:bodyPr wrap="none">
              <a:spAutoFit/>
            </a:bodyPr>
            <a:lstStyle/>
            <a:p>
              <a:r>
                <a:rPr lang="en-US" sz="1200" b="1">
                  <a:latin typeface="Calibri" pitchFamily="34" charset="0"/>
                </a:rPr>
                <a:t>6</a:t>
              </a:r>
            </a:p>
          </p:txBody>
        </p:sp>
        <p:sp>
          <p:nvSpPr>
            <p:cNvPr id="232" name="TextBox 73"/>
            <p:cNvSpPr txBox="1">
              <a:spLocks noChangeArrowheads="1"/>
            </p:cNvSpPr>
            <p:nvPr/>
          </p:nvSpPr>
          <p:spPr bwMode="auto">
            <a:xfrm>
              <a:off x="7262165" y="3220585"/>
              <a:ext cx="340658" cy="276999"/>
            </a:xfrm>
            <a:prstGeom prst="rect">
              <a:avLst/>
            </a:prstGeom>
            <a:noFill/>
            <a:ln w="9525">
              <a:noFill/>
              <a:miter lim="800000"/>
              <a:headEnd/>
              <a:tailEnd/>
            </a:ln>
          </p:spPr>
          <p:txBody>
            <a:bodyPr wrap="none">
              <a:spAutoFit/>
            </a:bodyPr>
            <a:lstStyle/>
            <a:p>
              <a:r>
                <a:rPr lang="en-US" sz="1200" b="1">
                  <a:latin typeface="Calibri" pitchFamily="34" charset="0"/>
                </a:rPr>
                <a:t>17</a:t>
              </a:r>
            </a:p>
          </p:txBody>
        </p:sp>
        <p:sp>
          <p:nvSpPr>
            <p:cNvPr id="233" name="TextBox 74"/>
            <p:cNvSpPr txBox="1">
              <a:spLocks noChangeArrowheads="1"/>
            </p:cNvSpPr>
            <p:nvPr/>
          </p:nvSpPr>
          <p:spPr bwMode="auto">
            <a:xfrm>
              <a:off x="501054" y="2987845"/>
              <a:ext cx="262662" cy="276999"/>
            </a:xfrm>
            <a:prstGeom prst="rect">
              <a:avLst/>
            </a:prstGeom>
            <a:noFill/>
            <a:ln w="9525">
              <a:noFill/>
              <a:miter lim="800000"/>
              <a:headEnd/>
              <a:tailEnd/>
            </a:ln>
          </p:spPr>
          <p:txBody>
            <a:bodyPr wrap="none">
              <a:spAutoFit/>
            </a:bodyPr>
            <a:lstStyle/>
            <a:p>
              <a:r>
                <a:rPr lang="en-US" sz="1200" b="1">
                  <a:latin typeface="Calibri" pitchFamily="34" charset="0"/>
                </a:rPr>
                <a:t>0</a:t>
              </a:r>
            </a:p>
          </p:txBody>
        </p:sp>
        <p:sp>
          <p:nvSpPr>
            <p:cNvPr id="234" name="TextBox 75"/>
            <p:cNvSpPr txBox="1">
              <a:spLocks noChangeArrowheads="1"/>
            </p:cNvSpPr>
            <p:nvPr/>
          </p:nvSpPr>
          <p:spPr bwMode="auto">
            <a:xfrm>
              <a:off x="752513" y="2693409"/>
              <a:ext cx="262662" cy="276999"/>
            </a:xfrm>
            <a:prstGeom prst="rect">
              <a:avLst/>
            </a:prstGeom>
            <a:noFill/>
            <a:ln w="9525">
              <a:noFill/>
              <a:miter lim="800000"/>
              <a:headEnd/>
              <a:tailEnd/>
            </a:ln>
          </p:spPr>
          <p:txBody>
            <a:bodyPr wrap="none">
              <a:spAutoFit/>
            </a:bodyPr>
            <a:lstStyle/>
            <a:p>
              <a:r>
                <a:rPr lang="en-US" sz="1200" b="1">
                  <a:latin typeface="Calibri" pitchFamily="34" charset="0"/>
                </a:rPr>
                <a:t>1</a:t>
              </a:r>
            </a:p>
          </p:txBody>
        </p:sp>
        <p:sp>
          <p:nvSpPr>
            <p:cNvPr id="235" name="TextBox 76"/>
            <p:cNvSpPr txBox="1">
              <a:spLocks noChangeArrowheads="1"/>
            </p:cNvSpPr>
            <p:nvPr/>
          </p:nvSpPr>
          <p:spPr bwMode="auto">
            <a:xfrm>
              <a:off x="1147624" y="2596098"/>
              <a:ext cx="262662" cy="276999"/>
            </a:xfrm>
            <a:prstGeom prst="rect">
              <a:avLst/>
            </a:prstGeom>
            <a:noFill/>
            <a:ln w="9525">
              <a:noFill/>
              <a:miter lim="800000"/>
              <a:headEnd/>
              <a:tailEnd/>
            </a:ln>
          </p:spPr>
          <p:txBody>
            <a:bodyPr wrap="none">
              <a:spAutoFit/>
            </a:bodyPr>
            <a:lstStyle/>
            <a:p>
              <a:r>
                <a:rPr lang="en-US" sz="1200" b="1">
                  <a:latin typeface="Calibri" pitchFamily="34" charset="0"/>
                </a:rPr>
                <a:t>2</a:t>
              </a:r>
            </a:p>
          </p:txBody>
        </p:sp>
        <p:sp>
          <p:nvSpPr>
            <p:cNvPr id="236" name="TextBox 77"/>
            <p:cNvSpPr txBox="1">
              <a:spLocks noChangeArrowheads="1"/>
            </p:cNvSpPr>
            <p:nvPr/>
          </p:nvSpPr>
          <p:spPr bwMode="auto">
            <a:xfrm>
              <a:off x="1456036" y="2855384"/>
              <a:ext cx="262662" cy="276999"/>
            </a:xfrm>
            <a:prstGeom prst="rect">
              <a:avLst/>
            </a:prstGeom>
            <a:noFill/>
            <a:ln w="9525">
              <a:noFill/>
              <a:miter lim="800000"/>
              <a:headEnd/>
              <a:tailEnd/>
            </a:ln>
          </p:spPr>
          <p:txBody>
            <a:bodyPr wrap="none">
              <a:spAutoFit/>
            </a:bodyPr>
            <a:lstStyle/>
            <a:p>
              <a:r>
                <a:rPr lang="en-US" sz="1200" b="1">
                  <a:latin typeface="Calibri" pitchFamily="34" charset="0"/>
                </a:rPr>
                <a:t>3</a:t>
              </a:r>
            </a:p>
          </p:txBody>
        </p:sp>
        <p:sp>
          <p:nvSpPr>
            <p:cNvPr id="237" name="TextBox 78"/>
            <p:cNvSpPr txBox="1">
              <a:spLocks noChangeArrowheads="1"/>
            </p:cNvSpPr>
            <p:nvPr/>
          </p:nvSpPr>
          <p:spPr bwMode="auto">
            <a:xfrm>
              <a:off x="1697871" y="3093283"/>
              <a:ext cx="262662" cy="276999"/>
            </a:xfrm>
            <a:prstGeom prst="rect">
              <a:avLst/>
            </a:prstGeom>
            <a:noFill/>
            <a:ln w="9525">
              <a:noFill/>
              <a:miter lim="800000"/>
              <a:headEnd/>
              <a:tailEnd/>
            </a:ln>
          </p:spPr>
          <p:txBody>
            <a:bodyPr>
              <a:spAutoFit/>
            </a:bodyPr>
            <a:lstStyle/>
            <a:p>
              <a:r>
                <a:rPr lang="en-US" sz="1200" b="1">
                  <a:latin typeface="Calibri" pitchFamily="34" charset="0"/>
                </a:rPr>
                <a:t>4</a:t>
              </a:r>
            </a:p>
          </p:txBody>
        </p:sp>
        <p:sp>
          <p:nvSpPr>
            <p:cNvPr id="238" name="TextBox 79"/>
            <p:cNvSpPr txBox="1">
              <a:spLocks noChangeArrowheads="1"/>
            </p:cNvSpPr>
            <p:nvPr/>
          </p:nvSpPr>
          <p:spPr bwMode="auto">
            <a:xfrm>
              <a:off x="1883262" y="3454898"/>
              <a:ext cx="262662" cy="276999"/>
            </a:xfrm>
            <a:prstGeom prst="rect">
              <a:avLst/>
            </a:prstGeom>
            <a:noFill/>
            <a:ln w="9525">
              <a:noFill/>
              <a:miter lim="800000"/>
              <a:headEnd/>
              <a:tailEnd/>
            </a:ln>
          </p:spPr>
          <p:txBody>
            <a:bodyPr wrap="none">
              <a:spAutoFit/>
            </a:bodyPr>
            <a:lstStyle/>
            <a:p>
              <a:r>
                <a:rPr lang="en-US" sz="1200" b="1">
                  <a:latin typeface="Calibri" pitchFamily="34" charset="0"/>
                </a:rPr>
                <a:t>5</a:t>
              </a:r>
            </a:p>
          </p:txBody>
        </p:sp>
        <p:sp>
          <p:nvSpPr>
            <p:cNvPr id="239" name="TextBox 80"/>
            <p:cNvSpPr txBox="1">
              <a:spLocks noChangeArrowheads="1"/>
            </p:cNvSpPr>
            <p:nvPr/>
          </p:nvSpPr>
          <p:spPr bwMode="auto">
            <a:xfrm>
              <a:off x="2247470" y="3329238"/>
              <a:ext cx="262662" cy="276999"/>
            </a:xfrm>
            <a:prstGeom prst="rect">
              <a:avLst/>
            </a:prstGeom>
            <a:noFill/>
            <a:ln w="9525">
              <a:noFill/>
              <a:miter lim="800000"/>
              <a:headEnd/>
              <a:tailEnd/>
            </a:ln>
          </p:spPr>
          <p:txBody>
            <a:bodyPr wrap="none">
              <a:spAutoFit/>
            </a:bodyPr>
            <a:lstStyle/>
            <a:p>
              <a:r>
                <a:rPr lang="en-US" sz="1200" b="1">
                  <a:latin typeface="Calibri" pitchFamily="34" charset="0"/>
                </a:rPr>
                <a:t>6</a:t>
              </a:r>
            </a:p>
          </p:txBody>
        </p:sp>
        <p:sp>
          <p:nvSpPr>
            <p:cNvPr id="240" name="TextBox 81"/>
            <p:cNvSpPr txBox="1">
              <a:spLocks noChangeArrowheads="1"/>
            </p:cNvSpPr>
            <p:nvPr/>
          </p:nvSpPr>
          <p:spPr bwMode="auto">
            <a:xfrm>
              <a:off x="2458911" y="2847089"/>
              <a:ext cx="262662" cy="276999"/>
            </a:xfrm>
            <a:prstGeom prst="rect">
              <a:avLst/>
            </a:prstGeom>
            <a:noFill/>
            <a:ln w="9525">
              <a:noFill/>
              <a:miter lim="800000"/>
              <a:headEnd/>
              <a:tailEnd/>
            </a:ln>
          </p:spPr>
          <p:txBody>
            <a:bodyPr wrap="none">
              <a:spAutoFit/>
            </a:bodyPr>
            <a:lstStyle/>
            <a:p>
              <a:r>
                <a:rPr lang="en-US" sz="1200" b="1">
                  <a:latin typeface="Calibri" pitchFamily="34" charset="0"/>
                </a:rPr>
                <a:t>7</a:t>
              </a:r>
            </a:p>
          </p:txBody>
        </p:sp>
        <p:sp>
          <p:nvSpPr>
            <p:cNvPr id="241" name="TextBox 82"/>
            <p:cNvSpPr txBox="1">
              <a:spLocks noChangeArrowheads="1"/>
            </p:cNvSpPr>
            <p:nvPr/>
          </p:nvSpPr>
          <p:spPr bwMode="auto">
            <a:xfrm>
              <a:off x="2646645" y="2687338"/>
              <a:ext cx="262662" cy="276999"/>
            </a:xfrm>
            <a:prstGeom prst="rect">
              <a:avLst/>
            </a:prstGeom>
            <a:noFill/>
            <a:ln w="9525">
              <a:noFill/>
              <a:miter lim="800000"/>
              <a:headEnd/>
              <a:tailEnd/>
            </a:ln>
          </p:spPr>
          <p:txBody>
            <a:bodyPr wrap="none">
              <a:spAutoFit/>
            </a:bodyPr>
            <a:lstStyle/>
            <a:p>
              <a:r>
                <a:rPr lang="en-US" sz="1200" b="1">
                  <a:latin typeface="Calibri" pitchFamily="34" charset="0"/>
                </a:rPr>
                <a:t>8</a:t>
              </a:r>
            </a:p>
          </p:txBody>
        </p:sp>
        <p:sp>
          <p:nvSpPr>
            <p:cNvPr id="242" name="TextBox 83"/>
            <p:cNvSpPr txBox="1">
              <a:spLocks noChangeArrowheads="1"/>
            </p:cNvSpPr>
            <p:nvPr/>
          </p:nvSpPr>
          <p:spPr bwMode="auto">
            <a:xfrm>
              <a:off x="2984126" y="2716688"/>
              <a:ext cx="262662" cy="276999"/>
            </a:xfrm>
            <a:prstGeom prst="rect">
              <a:avLst/>
            </a:prstGeom>
            <a:noFill/>
            <a:ln w="9525">
              <a:noFill/>
              <a:miter lim="800000"/>
              <a:headEnd/>
              <a:tailEnd/>
            </a:ln>
          </p:spPr>
          <p:txBody>
            <a:bodyPr wrap="none">
              <a:spAutoFit/>
            </a:bodyPr>
            <a:lstStyle/>
            <a:p>
              <a:r>
                <a:rPr lang="en-US" sz="1200" b="1">
                  <a:latin typeface="Calibri" pitchFamily="34" charset="0"/>
                </a:rPr>
                <a:t>9</a:t>
              </a:r>
            </a:p>
          </p:txBody>
        </p:sp>
        <p:sp>
          <p:nvSpPr>
            <p:cNvPr id="243" name="TextBox 84"/>
            <p:cNvSpPr txBox="1">
              <a:spLocks noChangeArrowheads="1"/>
            </p:cNvSpPr>
            <p:nvPr/>
          </p:nvSpPr>
          <p:spPr bwMode="auto">
            <a:xfrm>
              <a:off x="3101022" y="3186974"/>
              <a:ext cx="340658" cy="276999"/>
            </a:xfrm>
            <a:prstGeom prst="rect">
              <a:avLst/>
            </a:prstGeom>
            <a:noFill/>
            <a:ln w="9525">
              <a:noFill/>
              <a:miter lim="800000"/>
              <a:headEnd/>
              <a:tailEnd/>
            </a:ln>
          </p:spPr>
          <p:txBody>
            <a:bodyPr wrap="none">
              <a:spAutoFit/>
            </a:bodyPr>
            <a:lstStyle/>
            <a:p>
              <a:r>
                <a:rPr lang="en-US" sz="1200" b="1">
                  <a:latin typeface="Calibri" pitchFamily="34" charset="0"/>
                </a:rPr>
                <a:t>10</a:t>
              </a:r>
            </a:p>
          </p:txBody>
        </p:sp>
        <p:sp>
          <p:nvSpPr>
            <p:cNvPr id="244" name="TextBox 85"/>
            <p:cNvSpPr txBox="1">
              <a:spLocks noChangeArrowheads="1"/>
            </p:cNvSpPr>
            <p:nvPr/>
          </p:nvSpPr>
          <p:spPr bwMode="auto">
            <a:xfrm>
              <a:off x="3348530" y="3412341"/>
              <a:ext cx="340658" cy="276999"/>
            </a:xfrm>
            <a:prstGeom prst="rect">
              <a:avLst/>
            </a:prstGeom>
            <a:noFill/>
            <a:ln w="9525">
              <a:noFill/>
              <a:miter lim="800000"/>
              <a:headEnd/>
              <a:tailEnd/>
            </a:ln>
          </p:spPr>
          <p:txBody>
            <a:bodyPr wrap="none">
              <a:spAutoFit/>
            </a:bodyPr>
            <a:lstStyle/>
            <a:p>
              <a:r>
                <a:rPr lang="en-US" sz="1200" b="1">
                  <a:latin typeface="Calibri" pitchFamily="34" charset="0"/>
                </a:rPr>
                <a:t>11</a:t>
              </a:r>
            </a:p>
          </p:txBody>
        </p:sp>
        <p:sp>
          <p:nvSpPr>
            <p:cNvPr id="245" name="TextBox 86"/>
            <p:cNvSpPr txBox="1">
              <a:spLocks noChangeArrowheads="1"/>
            </p:cNvSpPr>
            <p:nvPr/>
          </p:nvSpPr>
          <p:spPr bwMode="auto">
            <a:xfrm>
              <a:off x="3775730" y="3436182"/>
              <a:ext cx="340658" cy="276999"/>
            </a:xfrm>
            <a:prstGeom prst="rect">
              <a:avLst/>
            </a:prstGeom>
            <a:noFill/>
            <a:ln w="9525">
              <a:noFill/>
              <a:miter lim="800000"/>
              <a:headEnd/>
              <a:tailEnd/>
            </a:ln>
          </p:spPr>
          <p:txBody>
            <a:bodyPr wrap="none">
              <a:spAutoFit/>
            </a:bodyPr>
            <a:lstStyle/>
            <a:p>
              <a:r>
                <a:rPr lang="en-US" sz="1200" b="1">
                  <a:latin typeface="Calibri" pitchFamily="34" charset="0"/>
                </a:rPr>
                <a:t>12</a:t>
              </a:r>
            </a:p>
          </p:txBody>
        </p:sp>
        <p:sp>
          <p:nvSpPr>
            <p:cNvPr id="246" name="TextBox 87"/>
            <p:cNvSpPr txBox="1">
              <a:spLocks noChangeArrowheads="1"/>
            </p:cNvSpPr>
            <p:nvPr/>
          </p:nvSpPr>
          <p:spPr bwMode="auto">
            <a:xfrm>
              <a:off x="4057246" y="3150215"/>
              <a:ext cx="340658" cy="276999"/>
            </a:xfrm>
            <a:prstGeom prst="rect">
              <a:avLst/>
            </a:prstGeom>
            <a:noFill/>
            <a:ln w="9525">
              <a:noFill/>
              <a:miter lim="800000"/>
              <a:headEnd/>
              <a:tailEnd/>
            </a:ln>
          </p:spPr>
          <p:txBody>
            <a:bodyPr wrap="none">
              <a:spAutoFit/>
            </a:bodyPr>
            <a:lstStyle/>
            <a:p>
              <a:r>
                <a:rPr lang="en-US" sz="1200" b="1">
                  <a:latin typeface="Calibri" pitchFamily="34" charset="0"/>
                </a:rPr>
                <a:t>13</a:t>
              </a:r>
            </a:p>
          </p:txBody>
        </p:sp>
        <p:sp>
          <p:nvSpPr>
            <p:cNvPr id="247" name="TextBox 88"/>
            <p:cNvSpPr txBox="1">
              <a:spLocks noChangeArrowheads="1"/>
            </p:cNvSpPr>
            <p:nvPr/>
          </p:nvSpPr>
          <p:spPr bwMode="auto">
            <a:xfrm>
              <a:off x="4127407" y="2738027"/>
              <a:ext cx="340658" cy="276999"/>
            </a:xfrm>
            <a:prstGeom prst="rect">
              <a:avLst/>
            </a:prstGeom>
            <a:noFill/>
            <a:ln w="9525">
              <a:noFill/>
              <a:miter lim="800000"/>
              <a:headEnd/>
              <a:tailEnd/>
            </a:ln>
          </p:spPr>
          <p:txBody>
            <a:bodyPr wrap="none">
              <a:spAutoFit/>
            </a:bodyPr>
            <a:lstStyle/>
            <a:p>
              <a:r>
                <a:rPr lang="en-US" sz="1200" b="1">
                  <a:latin typeface="Calibri" pitchFamily="34" charset="0"/>
                </a:rPr>
                <a:t>14</a:t>
              </a:r>
            </a:p>
          </p:txBody>
        </p:sp>
        <p:sp>
          <p:nvSpPr>
            <p:cNvPr id="248" name="TextBox 89"/>
            <p:cNvSpPr txBox="1">
              <a:spLocks noChangeArrowheads="1"/>
            </p:cNvSpPr>
            <p:nvPr/>
          </p:nvSpPr>
          <p:spPr bwMode="auto">
            <a:xfrm>
              <a:off x="4508208" y="2659708"/>
              <a:ext cx="340658" cy="276999"/>
            </a:xfrm>
            <a:prstGeom prst="rect">
              <a:avLst/>
            </a:prstGeom>
            <a:noFill/>
            <a:ln w="9525">
              <a:noFill/>
              <a:miter lim="800000"/>
              <a:headEnd/>
              <a:tailEnd/>
            </a:ln>
          </p:spPr>
          <p:txBody>
            <a:bodyPr wrap="none">
              <a:spAutoFit/>
            </a:bodyPr>
            <a:lstStyle/>
            <a:p>
              <a:r>
                <a:rPr lang="en-US" sz="1200" b="1">
                  <a:latin typeface="Calibri" pitchFamily="34" charset="0"/>
                </a:rPr>
                <a:t>15</a:t>
              </a:r>
            </a:p>
          </p:txBody>
        </p:sp>
        <p:sp>
          <p:nvSpPr>
            <p:cNvPr id="249" name="TextBox 90"/>
            <p:cNvSpPr txBox="1">
              <a:spLocks noChangeArrowheads="1"/>
            </p:cNvSpPr>
            <p:nvPr/>
          </p:nvSpPr>
          <p:spPr bwMode="auto">
            <a:xfrm>
              <a:off x="4950056" y="2870091"/>
              <a:ext cx="340658" cy="276999"/>
            </a:xfrm>
            <a:prstGeom prst="rect">
              <a:avLst/>
            </a:prstGeom>
            <a:noFill/>
            <a:ln w="9525">
              <a:noFill/>
              <a:miter lim="800000"/>
              <a:headEnd/>
              <a:tailEnd/>
            </a:ln>
          </p:spPr>
          <p:txBody>
            <a:bodyPr wrap="none">
              <a:spAutoFit/>
            </a:bodyPr>
            <a:lstStyle/>
            <a:p>
              <a:r>
                <a:rPr lang="en-US" sz="1200" b="1">
                  <a:latin typeface="Calibri" pitchFamily="34" charset="0"/>
                </a:rPr>
                <a:t>16</a:t>
              </a:r>
            </a:p>
          </p:txBody>
        </p:sp>
        <p:sp>
          <p:nvSpPr>
            <p:cNvPr id="250" name="TextBox 91"/>
            <p:cNvSpPr txBox="1">
              <a:spLocks noChangeArrowheads="1"/>
            </p:cNvSpPr>
            <p:nvPr/>
          </p:nvSpPr>
          <p:spPr bwMode="auto">
            <a:xfrm>
              <a:off x="4983697" y="3315865"/>
              <a:ext cx="340658" cy="276999"/>
            </a:xfrm>
            <a:prstGeom prst="rect">
              <a:avLst/>
            </a:prstGeom>
            <a:noFill/>
            <a:ln w="9525">
              <a:noFill/>
              <a:miter lim="800000"/>
              <a:headEnd/>
              <a:tailEnd/>
            </a:ln>
          </p:spPr>
          <p:txBody>
            <a:bodyPr wrap="none">
              <a:spAutoFit/>
            </a:bodyPr>
            <a:lstStyle/>
            <a:p>
              <a:r>
                <a:rPr lang="en-US" sz="1200" b="1">
                  <a:latin typeface="Calibri" pitchFamily="34" charset="0"/>
                </a:rPr>
                <a:t>17</a:t>
              </a:r>
            </a:p>
          </p:txBody>
        </p:sp>
        <p:sp>
          <p:nvSpPr>
            <p:cNvPr id="251" name="TextBox 92"/>
            <p:cNvSpPr txBox="1">
              <a:spLocks noChangeArrowheads="1"/>
            </p:cNvSpPr>
            <p:nvPr/>
          </p:nvSpPr>
          <p:spPr bwMode="auto">
            <a:xfrm>
              <a:off x="5228130" y="3435679"/>
              <a:ext cx="340658" cy="276999"/>
            </a:xfrm>
            <a:prstGeom prst="rect">
              <a:avLst/>
            </a:prstGeom>
            <a:noFill/>
            <a:ln w="9525">
              <a:noFill/>
              <a:miter lim="800000"/>
              <a:headEnd/>
              <a:tailEnd/>
            </a:ln>
          </p:spPr>
          <p:txBody>
            <a:bodyPr wrap="none">
              <a:spAutoFit/>
            </a:bodyPr>
            <a:lstStyle/>
            <a:p>
              <a:r>
                <a:rPr lang="en-US" sz="1200" b="1">
                  <a:latin typeface="Calibri" pitchFamily="34" charset="0"/>
                </a:rPr>
                <a:t>18</a:t>
              </a:r>
            </a:p>
          </p:txBody>
        </p:sp>
        <p:sp>
          <p:nvSpPr>
            <p:cNvPr id="252" name="TextBox 93"/>
            <p:cNvSpPr txBox="1">
              <a:spLocks noChangeArrowheads="1"/>
            </p:cNvSpPr>
            <p:nvPr/>
          </p:nvSpPr>
          <p:spPr bwMode="auto">
            <a:xfrm>
              <a:off x="5579298" y="3403207"/>
              <a:ext cx="340658" cy="276999"/>
            </a:xfrm>
            <a:prstGeom prst="rect">
              <a:avLst/>
            </a:prstGeom>
            <a:noFill/>
            <a:ln w="9525">
              <a:noFill/>
              <a:miter lim="800000"/>
              <a:headEnd/>
              <a:tailEnd/>
            </a:ln>
          </p:spPr>
          <p:txBody>
            <a:bodyPr wrap="none">
              <a:spAutoFit/>
            </a:bodyPr>
            <a:lstStyle/>
            <a:p>
              <a:r>
                <a:rPr lang="en-US" sz="1200" b="1">
                  <a:latin typeface="Calibri" pitchFamily="34" charset="0"/>
                </a:rPr>
                <a:t>19</a:t>
              </a:r>
            </a:p>
          </p:txBody>
        </p:sp>
        <p:sp>
          <p:nvSpPr>
            <p:cNvPr id="253" name="TextBox 94"/>
            <p:cNvSpPr txBox="1">
              <a:spLocks noChangeArrowheads="1"/>
            </p:cNvSpPr>
            <p:nvPr/>
          </p:nvSpPr>
          <p:spPr bwMode="auto">
            <a:xfrm>
              <a:off x="7395278" y="2873025"/>
              <a:ext cx="262662" cy="276999"/>
            </a:xfrm>
            <a:prstGeom prst="rect">
              <a:avLst/>
            </a:prstGeom>
            <a:noFill/>
            <a:ln w="9525">
              <a:noFill/>
              <a:miter lim="800000"/>
              <a:headEnd/>
              <a:tailEnd/>
            </a:ln>
          </p:spPr>
          <p:txBody>
            <a:bodyPr wrap="none">
              <a:spAutoFit/>
            </a:bodyPr>
            <a:lstStyle/>
            <a:p>
              <a:r>
                <a:rPr lang="en-US" sz="1200" b="1">
                  <a:latin typeface="Calibri" pitchFamily="34" charset="0"/>
                </a:rPr>
                <a:t>3</a:t>
              </a:r>
            </a:p>
          </p:txBody>
        </p:sp>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277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8513" y="168275"/>
            <a:ext cx="7496175" cy="327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1"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14400" y="3422650"/>
            <a:ext cx="7115175" cy="293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lgn="ctr"/>
            <a:r>
              <a:rPr lang="en-US" altLang="en-US" smtClean="0"/>
              <a:t>HW</a:t>
            </a:r>
          </a:p>
        </p:txBody>
      </p:sp>
      <p:sp>
        <p:nvSpPr>
          <p:cNvPr id="33795" name="Content Placeholder 2"/>
          <p:cNvSpPr>
            <a:spLocks noGrp="1"/>
          </p:cNvSpPr>
          <p:nvPr>
            <p:ph idx="1"/>
          </p:nvPr>
        </p:nvSpPr>
        <p:spPr>
          <a:xfrm>
            <a:off x="304800" y="1143000"/>
            <a:ext cx="8686800" cy="5257800"/>
          </a:xfrm>
        </p:spPr>
        <p:txBody>
          <a:bodyPr/>
          <a:lstStyle/>
          <a:p>
            <a:r>
              <a:rPr lang="en-US" altLang="en-US" sz="2000" dirty="0" smtClean="0"/>
              <a:t>Tao Zeng designed a 15-bit high speed current steering DAC that in simulation can operate up to 500 MSPS. But he noticed significant “glitches” at major transitions. There seem to have two major components of glitch transients, one is a normal-looking step response type settling with about 20% overshoot and a settling time constant about 10~12 times shorter than the 2ns clock period, and the other component is an “undershoot” of about 30% at the starting point </a:t>
            </a:r>
            <a:r>
              <a:rPr lang="en-US" altLang="en-US" sz="2000" dirty="0" smtClean="0"/>
              <a:t>but </a:t>
            </a:r>
            <a:r>
              <a:rPr lang="en-US" altLang="en-US" sz="2000" dirty="0" smtClean="0"/>
              <a:t>going in the opposite direction with an initial slope about 10~15 times faster than the correction direction ramping up slope.</a:t>
            </a:r>
          </a:p>
          <a:p>
            <a:r>
              <a:rPr lang="en-US" altLang="en-US" sz="2000" dirty="0" smtClean="0"/>
              <a:t>To capture the transient, how fast the digitizer must work, what resolution the digitizer must have? </a:t>
            </a:r>
          </a:p>
          <a:p>
            <a:r>
              <a:rPr lang="en-US" altLang="en-US" sz="2000" dirty="0" smtClean="0"/>
              <a:t>As a minimum, he would like to capture the glitches going from mid rail by +- ¼ </a:t>
            </a:r>
            <a:r>
              <a:rPr lang="en-US" altLang="en-US" sz="2000" dirty="0" err="1" smtClean="0"/>
              <a:t>Vref</a:t>
            </a:r>
            <a:r>
              <a:rPr lang="en-US" altLang="en-US" sz="2000" dirty="0" smtClean="0"/>
              <a:t> and back, and from ¼ </a:t>
            </a:r>
            <a:r>
              <a:rPr lang="en-US" altLang="en-US" sz="2000" dirty="0" err="1" smtClean="0"/>
              <a:t>Vref</a:t>
            </a:r>
            <a:r>
              <a:rPr lang="en-US" altLang="en-US" sz="2000" dirty="0" smtClean="0"/>
              <a:t> to ¾ </a:t>
            </a:r>
            <a:r>
              <a:rPr lang="en-US" altLang="en-US" sz="2000" dirty="0" err="1" smtClean="0"/>
              <a:t>Vref</a:t>
            </a:r>
            <a:r>
              <a:rPr lang="en-US" altLang="en-US" sz="2000" dirty="0" smtClean="0"/>
              <a:t> and back. What is the minimum #of clock periods he should reconstruct?</a:t>
            </a:r>
          </a:p>
          <a:p>
            <a:r>
              <a:rPr lang="en-US" altLang="en-US" sz="2000" dirty="0" smtClean="0"/>
              <a:t>To achieve the resolution level he wants, the digitizer is quite a bit slower than the DAC. Suppose the best we can use is at 40MSPS. Devise a strategy for generating the DAC input codes and processing the ADC output to reconstruct the transient waveforms.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762000" y="228600"/>
            <a:ext cx="7772400" cy="4114800"/>
          </a:xfrm>
        </p:spPr>
        <p:txBody>
          <a:bodyPr/>
          <a:lstStyle/>
          <a:p>
            <a:r>
              <a:rPr lang="en-US" altLang="en-US" smtClean="0"/>
              <a:t>Sampling Considerations</a:t>
            </a:r>
          </a:p>
          <a:p>
            <a:pPr lvl="1"/>
            <a:r>
              <a:rPr lang="en-US" altLang="en-US" smtClean="0"/>
              <a:t>Reconstruction Effects in AWGs, DACs, and Other Sampled Circuits</a:t>
            </a:r>
          </a:p>
          <a:p>
            <a:pPr lvl="3"/>
            <a:r>
              <a:rPr lang="en-US" altLang="en-US" smtClean="0"/>
              <a:t>Discrete samples are converted into a stepped waveform using an AWG, DAC, switched capacitor filter, or other sampled-and-held process. The conversion from discrete samples (i.e. impulses) into sampled-and-held steps introduces images and sin(x)/x roll-off (pronounced sine-x-over-x)</a:t>
            </a:r>
          </a:p>
          <a:p>
            <a:pPr lvl="3"/>
            <a:r>
              <a:rPr lang="en-US" altLang="en-US" smtClean="0"/>
              <a:t>Imaging follows the same rules as aliasing in that it will create undesirable signals.</a:t>
            </a:r>
          </a:p>
          <a:p>
            <a:pPr lvl="3"/>
            <a:r>
              <a:rPr lang="en-US" altLang="en-US" smtClean="0"/>
              <a:t>Low pass filtering will eliminate images (anti-imaging filter)</a:t>
            </a:r>
          </a:p>
        </p:txBody>
      </p:sp>
      <p:grpSp>
        <p:nvGrpSpPr>
          <p:cNvPr id="34819" name="Group 66"/>
          <p:cNvGrpSpPr>
            <a:grpSpLocks/>
          </p:cNvGrpSpPr>
          <p:nvPr/>
        </p:nvGrpSpPr>
        <p:grpSpPr bwMode="auto">
          <a:xfrm>
            <a:off x="4373563" y="4800600"/>
            <a:ext cx="4762500" cy="1925638"/>
            <a:chOff x="2655888" y="2228850"/>
            <a:chExt cx="4763212" cy="1925638"/>
          </a:xfrm>
        </p:grpSpPr>
        <p:sp>
          <p:nvSpPr>
            <p:cNvPr id="34820" name="Rectangle 67"/>
            <p:cNvSpPr>
              <a:spLocks noChangeArrowheads="1"/>
            </p:cNvSpPr>
            <p:nvPr/>
          </p:nvSpPr>
          <p:spPr bwMode="auto">
            <a:xfrm>
              <a:off x="2655888" y="2228850"/>
              <a:ext cx="753088"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600"/>
                <a:t>|</a:t>
              </a:r>
              <a:r>
                <a:rPr lang="en-US" altLang="en-US" sz="1600" i="1"/>
                <a:t>V</a:t>
              </a:r>
              <a:r>
                <a:rPr lang="en-US" altLang="en-US" sz="1600" i="1" baseline="-25000"/>
                <a:t>DAC</a:t>
              </a:r>
              <a:r>
                <a:rPr lang="en-US" altLang="en-US" sz="1600" i="1"/>
                <a:t>|</a:t>
              </a:r>
            </a:p>
          </p:txBody>
        </p:sp>
        <p:sp>
          <p:nvSpPr>
            <p:cNvPr id="34821" name="Rectangle 68"/>
            <p:cNvSpPr>
              <a:spLocks noChangeArrowheads="1"/>
            </p:cNvSpPr>
            <p:nvPr/>
          </p:nvSpPr>
          <p:spPr bwMode="auto">
            <a:xfrm>
              <a:off x="6583363" y="3413125"/>
              <a:ext cx="835737"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600" i="1"/>
                <a:t>f (kHz)</a:t>
              </a:r>
            </a:p>
          </p:txBody>
        </p:sp>
        <p:sp>
          <p:nvSpPr>
            <p:cNvPr id="34822" name="Rectangle 69"/>
            <p:cNvSpPr>
              <a:spLocks noChangeArrowheads="1"/>
            </p:cNvSpPr>
            <p:nvPr/>
          </p:nvSpPr>
          <p:spPr bwMode="auto">
            <a:xfrm>
              <a:off x="2909888" y="3810000"/>
              <a:ext cx="2936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600"/>
                <a:t>0</a:t>
              </a:r>
            </a:p>
          </p:txBody>
        </p:sp>
        <p:sp>
          <p:nvSpPr>
            <p:cNvPr id="34823" name="Line 70"/>
            <p:cNvSpPr>
              <a:spLocks noChangeShapeType="1"/>
            </p:cNvSpPr>
            <p:nvPr/>
          </p:nvSpPr>
          <p:spPr bwMode="auto">
            <a:xfrm>
              <a:off x="3689351" y="2595563"/>
              <a:ext cx="0" cy="1249363"/>
            </a:xfrm>
            <a:prstGeom prst="line">
              <a:avLst/>
            </a:prstGeom>
            <a:noFill/>
            <a:ln w="19050">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24" name="Line 71"/>
            <p:cNvSpPr>
              <a:spLocks noChangeShapeType="1"/>
            </p:cNvSpPr>
            <p:nvPr/>
          </p:nvSpPr>
          <p:spPr bwMode="auto">
            <a:xfrm>
              <a:off x="4283076" y="2587625"/>
              <a:ext cx="0" cy="1284288"/>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25" name="Rectangle 72"/>
            <p:cNvSpPr>
              <a:spLocks noChangeArrowheads="1"/>
            </p:cNvSpPr>
            <p:nvPr/>
          </p:nvSpPr>
          <p:spPr bwMode="auto">
            <a:xfrm>
              <a:off x="3471863" y="3821113"/>
              <a:ext cx="406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600"/>
                <a:t>16</a:t>
              </a:r>
            </a:p>
          </p:txBody>
        </p:sp>
        <p:sp>
          <p:nvSpPr>
            <p:cNvPr id="34826" name="Rectangle 73"/>
            <p:cNvSpPr>
              <a:spLocks noChangeArrowheads="1"/>
            </p:cNvSpPr>
            <p:nvPr/>
          </p:nvSpPr>
          <p:spPr bwMode="auto">
            <a:xfrm>
              <a:off x="4087813" y="3821113"/>
              <a:ext cx="406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600"/>
                <a:t>32</a:t>
              </a:r>
              <a:endParaRPr lang="en-US" altLang="en-US" sz="1600" baseline="-25000"/>
            </a:p>
          </p:txBody>
        </p:sp>
        <p:sp>
          <p:nvSpPr>
            <p:cNvPr id="34827" name="Line 74"/>
            <p:cNvSpPr>
              <a:spLocks noChangeShapeType="1"/>
            </p:cNvSpPr>
            <p:nvPr/>
          </p:nvSpPr>
          <p:spPr bwMode="auto">
            <a:xfrm>
              <a:off x="4922838" y="2595563"/>
              <a:ext cx="0" cy="1249363"/>
            </a:xfrm>
            <a:prstGeom prst="line">
              <a:avLst/>
            </a:prstGeom>
            <a:noFill/>
            <a:ln w="19050">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28" name="Rectangle 75"/>
            <p:cNvSpPr>
              <a:spLocks noChangeArrowheads="1"/>
            </p:cNvSpPr>
            <p:nvPr/>
          </p:nvSpPr>
          <p:spPr bwMode="auto">
            <a:xfrm>
              <a:off x="4713288" y="3821113"/>
              <a:ext cx="406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600"/>
                <a:t>48</a:t>
              </a:r>
            </a:p>
          </p:txBody>
        </p:sp>
        <p:sp>
          <p:nvSpPr>
            <p:cNvPr id="34829" name="Line 76"/>
            <p:cNvSpPr>
              <a:spLocks noChangeShapeType="1"/>
            </p:cNvSpPr>
            <p:nvPr/>
          </p:nvSpPr>
          <p:spPr bwMode="auto">
            <a:xfrm flipV="1">
              <a:off x="3214688" y="2903538"/>
              <a:ext cx="0" cy="6826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4830" name="Line 77"/>
            <p:cNvSpPr>
              <a:spLocks noChangeShapeType="1"/>
            </p:cNvSpPr>
            <p:nvPr/>
          </p:nvSpPr>
          <p:spPr bwMode="auto">
            <a:xfrm flipV="1">
              <a:off x="4433888" y="3365500"/>
              <a:ext cx="0" cy="2000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4831" name="Line 78"/>
            <p:cNvSpPr>
              <a:spLocks noChangeShapeType="1"/>
            </p:cNvSpPr>
            <p:nvPr/>
          </p:nvSpPr>
          <p:spPr bwMode="auto">
            <a:xfrm flipV="1">
              <a:off x="5695951" y="3390900"/>
              <a:ext cx="0" cy="173038"/>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4832" name="Line 79"/>
            <p:cNvSpPr>
              <a:spLocks noChangeShapeType="1"/>
            </p:cNvSpPr>
            <p:nvPr/>
          </p:nvSpPr>
          <p:spPr bwMode="auto">
            <a:xfrm>
              <a:off x="5565776" y="2587625"/>
              <a:ext cx="0" cy="1260475"/>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33" name="Rectangle 80"/>
            <p:cNvSpPr>
              <a:spLocks noChangeArrowheads="1"/>
            </p:cNvSpPr>
            <p:nvPr/>
          </p:nvSpPr>
          <p:spPr bwMode="auto">
            <a:xfrm>
              <a:off x="5338763" y="3821113"/>
              <a:ext cx="406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600"/>
                <a:t>64</a:t>
              </a:r>
              <a:endParaRPr lang="en-US" altLang="en-US" sz="1600" baseline="-25000"/>
            </a:p>
          </p:txBody>
        </p:sp>
        <p:sp>
          <p:nvSpPr>
            <p:cNvPr id="34834" name="Text Box 81"/>
            <p:cNvSpPr txBox="1">
              <a:spLocks noChangeArrowheads="1"/>
            </p:cNvSpPr>
            <p:nvPr/>
          </p:nvSpPr>
          <p:spPr bwMode="auto">
            <a:xfrm>
              <a:off x="5556251" y="3592513"/>
              <a:ext cx="3619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latin typeface="Calibri" panose="020F0502020204030204" pitchFamily="34" charset="0"/>
                </a:rPr>
                <a:t>65</a:t>
              </a:r>
              <a:endParaRPr lang="en-US" altLang="en-US" sz="1400" baseline="-25000">
                <a:latin typeface="Calibri" panose="020F0502020204030204" pitchFamily="34" charset="0"/>
              </a:endParaRPr>
            </a:p>
          </p:txBody>
        </p:sp>
        <p:sp>
          <p:nvSpPr>
            <p:cNvPr id="34835" name="Line 82"/>
            <p:cNvSpPr>
              <a:spLocks noChangeShapeType="1"/>
            </p:cNvSpPr>
            <p:nvPr/>
          </p:nvSpPr>
          <p:spPr bwMode="auto">
            <a:xfrm flipV="1">
              <a:off x="3070226" y="2601913"/>
              <a:ext cx="0" cy="11398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4836" name="Line 83"/>
            <p:cNvSpPr>
              <a:spLocks noChangeShapeType="1"/>
            </p:cNvSpPr>
            <p:nvPr/>
          </p:nvSpPr>
          <p:spPr bwMode="auto">
            <a:xfrm flipV="1">
              <a:off x="4129088" y="3341688"/>
              <a:ext cx="0" cy="223838"/>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4837" name="Line 84"/>
            <p:cNvSpPr>
              <a:spLocks noChangeShapeType="1"/>
            </p:cNvSpPr>
            <p:nvPr/>
          </p:nvSpPr>
          <p:spPr bwMode="auto">
            <a:xfrm>
              <a:off x="2751138" y="3595688"/>
              <a:ext cx="3836988"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4838" name="Line 85"/>
            <p:cNvSpPr>
              <a:spLocks noChangeShapeType="1"/>
            </p:cNvSpPr>
            <p:nvPr/>
          </p:nvSpPr>
          <p:spPr bwMode="auto">
            <a:xfrm flipV="1">
              <a:off x="5424488" y="3378200"/>
              <a:ext cx="0" cy="1873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4839" name="Text Box 86"/>
            <p:cNvSpPr txBox="1">
              <a:spLocks noChangeArrowheads="1"/>
            </p:cNvSpPr>
            <p:nvPr/>
          </p:nvSpPr>
          <p:spPr bwMode="auto">
            <a:xfrm>
              <a:off x="5241926" y="3592513"/>
              <a:ext cx="3619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latin typeface="Calibri" panose="020F0502020204030204" pitchFamily="34" charset="0"/>
                </a:rPr>
                <a:t>63</a:t>
              </a:r>
              <a:endParaRPr lang="en-US" altLang="en-US" sz="1400" baseline="-25000">
                <a:latin typeface="Calibri" panose="020F0502020204030204" pitchFamily="34" charset="0"/>
              </a:endParaRPr>
            </a:p>
          </p:txBody>
        </p:sp>
        <p:sp>
          <p:nvSpPr>
            <p:cNvPr id="34840" name="Text Box 87"/>
            <p:cNvSpPr txBox="1">
              <a:spLocks noChangeArrowheads="1"/>
            </p:cNvSpPr>
            <p:nvPr/>
          </p:nvSpPr>
          <p:spPr bwMode="auto">
            <a:xfrm>
              <a:off x="4300538" y="3592513"/>
              <a:ext cx="3619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latin typeface="Calibri" panose="020F0502020204030204" pitchFamily="34" charset="0"/>
                </a:rPr>
                <a:t>33</a:t>
              </a:r>
              <a:endParaRPr lang="en-US" altLang="en-US" sz="1400" baseline="-25000">
                <a:latin typeface="Calibri" panose="020F0502020204030204" pitchFamily="34" charset="0"/>
              </a:endParaRPr>
            </a:p>
          </p:txBody>
        </p:sp>
        <p:sp>
          <p:nvSpPr>
            <p:cNvPr id="34841" name="Text Box 88"/>
            <p:cNvSpPr txBox="1">
              <a:spLocks noChangeArrowheads="1"/>
            </p:cNvSpPr>
            <p:nvPr/>
          </p:nvSpPr>
          <p:spPr bwMode="auto">
            <a:xfrm>
              <a:off x="3948113" y="3592513"/>
              <a:ext cx="3619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latin typeface="Calibri" panose="020F0502020204030204" pitchFamily="34" charset="0"/>
                </a:rPr>
                <a:t>31</a:t>
              </a:r>
              <a:endParaRPr lang="en-US" altLang="en-US" sz="1400" baseline="-25000">
                <a:latin typeface="Calibri" panose="020F0502020204030204" pitchFamily="34" charset="0"/>
              </a:endParaRPr>
            </a:p>
          </p:txBody>
        </p:sp>
        <p:sp>
          <p:nvSpPr>
            <p:cNvPr id="34842" name="Text Box 89"/>
            <p:cNvSpPr txBox="1">
              <a:spLocks noChangeArrowheads="1"/>
            </p:cNvSpPr>
            <p:nvPr/>
          </p:nvSpPr>
          <p:spPr bwMode="auto">
            <a:xfrm>
              <a:off x="3080989" y="3592513"/>
              <a:ext cx="275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latin typeface="Calibri" panose="020F0502020204030204" pitchFamily="34" charset="0"/>
                </a:rPr>
                <a:t>1</a:t>
              </a:r>
              <a:endParaRPr lang="en-US" altLang="en-US" sz="1400" baseline="-25000">
                <a:latin typeface="Calibri" panose="020F0502020204030204" pitchFamily="34" charset="0"/>
              </a:endParaRPr>
            </a:p>
          </p:txBody>
        </p:sp>
        <p:sp>
          <p:nvSpPr>
            <p:cNvPr id="34843" name="Text Box 119"/>
            <p:cNvSpPr txBox="1">
              <a:spLocks noChangeArrowheads="1"/>
            </p:cNvSpPr>
            <p:nvPr/>
          </p:nvSpPr>
          <p:spPr bwMode="auto">
            <a:xfrm>
              <a:off x="3152776" y="2738438"/>
              <a:ext cx="5270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0.998</a:t>
              </a:r>
              <a:endParaRPr lang="en-US" altLang="en-US" sz="1200" baseline="-25000">
                <a:latin typeface="Calibri" panose="020F0502020204030204" pitchFamily="34" charset="0"/>
              </a:endParaRPr>
            </a:p>
          </p:txBody>
        </p:sp>
        <p:sp>
          <p:nvSpPr>
            <p:cNvPr id="34844" name="Text Box 120"/>
            <p:cNvSpPr txBox="1">
              <a:spLocks noChangeArrowheads="1"/>
            </p:cNvSpPr>
            <p:nvPr/>
          </p:nvSpPr>
          <p:spPr bwMode="auto">
            <a:xfrm>
              <a:off x="3662363" y="3141663"/>
              <a:ext cx="5270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0.032</a:t>
              </a:r>
              <a:endParaRPr lang="en-US" altLang="en-US" sz="1200" baseline="-25000">
                <a:latin typeface="Calibri" panose="020F0502020204030204" pitchFamily="34" charset="0"/>
              </a:endParaRPr>
            </a:p>
          </p:txBody>
        </p:sp>
        <p:sp>
          <p:nvSpPr>
            <p:cNvPr id="34845" name="Text Box 121"/>
            <p:cNvSpPr txBox="1">
              <a:spLocks noChangeArrowheads="1"/>
            </p:cNvSpPr>
            <p:nvPr/>
          </p:nvSpPr>
          <p:spPr bwMode="auto">
            <a:xfrm>
              <a:off x="4387851" y="3198813"/>
              <a:ext cx="5270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0.030</a:t>
              </a:r>
              <a:endParaRPr lang="en-US" altLang="en-US" sz="1200" baseline="-25000">
                <a:latin typeface="Calibri" panose="020F0502020204030204" pitchFamily="34" charset="0"/>
              </a:endParaRPr>
            </a:p>
          </p:txBody>
        </p:sp>
        <p:sp>
          <p:nvSpPr>
            <p:cNvPr id="34846" name="Text Box 122"/>
            <p:cNvSpPr txBox="1">
              <a:spLocks noChangeArrowheads="1"/>
            </p:cNvSpPr>
            <p:nvPr/>
          </p:nvSpPr>
          <p:spPr bwMode="auto">
            <a:xfrm>
              <a:off x="4956176" y="3163888"/>
              <a:ext cx="5270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0.016</a:t>
              </a:r>
              <a:endParaRPr lang="en-US" altLang="en-US" sz="1200" baseline="-25000">
                <a:latin typeface="Calibri" panose="020F0502020204030204" pitchFamily="34" charset="0"/>
              </a:endParaRPr>
            </a:p>
          </p:txBody>
        </p:sp>
        <p:sp>
          <p:nvSpPr>
            <p:cNvPr id="34847" name="Text Box 123"/>
            <p:cNvSpPr txBox="1">
              <a:spLocks noChangeArrowheads="1"/>
            </p:cNvSpPr>
            <p:nvPr/>
          </p:nvSpPr>
          <p:spPr bwMode="auto">
            <a:xfrm>
              <a:off x="5715001" y="3248025"/>
              <a:ext cx="5270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0.015</a:t>
              </a:r>
              <a:endParaRPr lang="en-US" altLang="en-US" sz="1200" baseline="-25000">
                <a:latin typeface="Calibri" panose="020F0502020204030204" pitchFamily="34" charset="0"/>
              </a:endParaRPr>
            </a:p>
          </p:txBody>
        </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5842" name="Group 80"/>
          <p:cNvGrpSpPr>
            <a:grpSpLocks/>
          </p:cNvGrpSpPr>
          <p:nvPr/>
        </p:nvGrpSpPr>
        <p:grpSpPr bwMode="auto">
          <a:xfrm>
            <a:off x="50800" y="228600"/>
            <a:ext cx="9023350" cy="3048000"/>
            <a:chOff x="548434" y="2111195"/>
            <a:chExt cx="8047132" cy="2635610"/>
          </a:xfrm>
        </p:grpSpPr>
        <p:sp>
          <p:nvSpPr>
            <p:cNvPr id="35921" name="Line 5"/>
            <p:cNvSpPr>
              <a:spLocks noChangeShapeType="1"/>
            </p:cNvSpPr>
            <p:nvPr/>
          </p:nvSpPr>
          <p:spPr bwMode="auto">
            <a:xfrm flipV="1">
              <a:off x="2478260" y="3555593"/>
              <a:ext cx="37987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922" name="Line 7"/>
            <p:cNvSpPr>
              <a:spLocks noChangeShapeType="1"/>
            </p:cNvSpPr>
            <p:nvPr/>
          </p:nvSpPr>
          <p:spPr bwMode="auto">
            <a:xfrm>
              <a:off x="3394242" y="3570910"/>
              <a:ext cx="201174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923" name="Rectangle 4"/>
            <p:cNvSpPr>
              <a:spLocks noChangeArrowheads="1"/>
            </p:cNvSpPr>
            <p:nvPr/>
          </p:nvSpPr>
          <p:spPr bwMode="auto">
            <a:xfrm>
              <a:off x="2849381" y="3350581"/>
              <a:ext cx="541326" cy="452441"/>
            </a:xfrm>
            <a:prstGeom prst="rect">
              <a:avLst/>
            </a:prstGeom>
            <a:solidFill>
              <a:schemeClr val="bg1"/>
            </a:solidFill>
            <a:ln w="28575">
              <a:solidFill>
                <a:schemeClr val="tx1"/>
              </a:solidFill>
              <a:miter lim="800000"/>
              <a:headEnd/>
              <a:tailEnd/>
            </a:ln>
          </p:spPr>
          <p:txBody>
            <a:bodyPr wrap="none" anchor="ct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latin typeface="Calibri" panose="020F0502020204030204" pitchFamily="34" charset="0"/>
                </a:rPr>
                <a:t>S/H</a:t>
              </a:r>
            </a:p>
          </p:txBody>
        </p:sp>
        <p:sp>
          <p:nvSpPr>
            <p:cNvPr id="35924" name="Line 71"/>
            <p:cNvSpPr>
              <a:spLocks noChangeShapeType="1"/>
            </p:cNvSpPr>
            <p:nvPr/>
          </p:nvSpPr>
          <p:spPr bwMode="auto">
            <a:xfrm>
              <a:off x="3099677" y="3803022"/>
              <a:ext cx="0" cy="275706"/>
            </a:xfrm>
            <a:prstGeom prst="line">
              <a:avLst/>
            </a:prstGeom>
            <a:noFill/>
            <a:ln w="28575">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25" name="Text Box 72"/>
            <p:cNvSpPr txBox="1">
              <a:spLocks noChangeArrowheads="1"/>
            </p:cNvSpPr>
            <p:nvPr/>
          </p:nvSpPr>
          <p:spPr bwMode="auto">
            <a:xfrm>
              <a:off x="2635067" y="4066902"/>
              <a:ext cx="85759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latin typeface="Calibri" panose="020F0502020204030204" pitchFamily="34" charset="0"/>
                </a:rPr>
                <a:t>Clock</a:t>
              </a:r>
            </a:p>
            <a:p>
              <a:pPr algn="ctr">
                <a:spcBef>
                  <a:spcPct val="0"/>
                </a:spcBef>
                <a:buClrTx/>
                <a:buSzTx/>
                <a:buFontTx/>
                <a:buNone/>
              </a:pPr>
              <a:r>
                <a:rPr lang="en-US" altLang="en-US" sz="1400">
                  <a:latin typeface="Calibri" panose="020F0502020204030204" pitchFamily="34" charset="0"/>
                </a:rPr>
                <a:t>F</a:t>
              </a:r>
              <a:r>
                <a:rPr lang="en-US" altLang="en-US" sz="1400" baseline="-25000">
                  <a:latin typeface="Calibri" panose="020F0502020204030204" pitchFamily="34" charset="0"/>
                </a:rPr>
                <a:t>S</a:t>
              </a:r>
              <a:r>
                <a:rPr lang="en-US" altLang="en-US" sz="1400">
                  <a:latin typeface="Calibri" panose="020F0502020204030204" pitchFamily="34" charset="0"/>
                </a:rPr>
                <a:t>=1/T</a:t>
              </a:r>
              <a:r>
                <a:rPr lang="en-US" altLang="en-US" sz="1400" baseline="-25000">
                  <a:latin typeface="Calibri" panose="020F0502020204030204" pitchFamily="34" charset="0"/>
                </a:rPr>
                <a:t>S</a:t>
              </a:r>
              <a:endParaRPr lang="en-US" altLang="en-US" sz="1400">
                <a:latin typeface="Calibri" panose="020F0502020204030204" pitchFamily="34" charset="0"/>
              </a:endParaRPr>
            </a:p>
          </p:txBody>
        </p:sp>
        <p:sp>
          <p:nvSpPr>
            <p:cNvPr id="35926" name="Line 10"/>
            <p:cNvSpPr>
              <a:spLocks noChangeShapeType="1"/>
            </p:cNvSpPr>
            <p:nvPr/>
          </p:nvSpPr>
          <p:spPr bwMode="auto">
            <a:xfrm flipH="1">
              <a:off x="6202190" y="3593971"/>
              <a:ext cx="366644" cy="0"/>
            </a:xfrm>
            <a:prstGeom prst="line">
              <a:avLst/>
            </a:prstGeom>
            <a:noFill/>
            <a:ln w="2540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27" name="AutoShape 11"/>
            <p:cNvSpPr>
              <a:spLocks noChangeArrowheads="1"/>
            </p:cNvSpPr>
            <p:nvPr/>
          </p:nvSpPr>
          <p:spPr bwMode="auto">
            <a:xfrm flipH="1">
              <a:off x="5381246" y="3272987"/>
              <a:ext cx="843169" cy="609600"/>
            </a:xfrm>
            <a:prstGeom prst="homePlate">
              <a:avLst>
                <a:gd name="adj" fmla="val 44101"/>
              </a:avLst>
            </a:prstGeom>
            <a:solidFill>
              <a:srgbClr val="FFFFFF"/>
            </a:solidFill>
            <a:ln w="28575">
              <a:solidFill>
                <a:schemeClr val="tx1"/>
              </a:solidFill>
              <a:miter lim="800000"/>
              <a:headEnd/>
              <a:tailEnd/>
            </a:ln>
          </p:spPr>
          <p:txBody>
            <a:bodyPr wrap="none" anchor="ct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600"/>
                <a:t>ADC</a:t>
              </a:r>
              <a:endParaRPr lang="en-US" altLang="en-US" sz="1600">
                <a:latin typeface="Calibri" panose="020F0502020204030204" pitchFamily="34" charset="0"/>
              </a:endParaRPr>
            </a:p>
          </p:txBody>
        </p:sp>
        <p:sp>
          <p:nvSpPr>
            <p:cNvPr id="35928" name="Line 16"/>
            <p:cNvSpPr>
              <a:spLocks noChangeShapeType="1"/>
            </p:cNvSpPr>
            <p:nvPr/>
          </p:nvSpPr>
          <p:spPr bwMode="auto">
            <a:xfrm rot="-5400000">
              <a:off x="5706503" y="4034680"/>
              <a:ext cx="315913"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929" name="Text Box 72"/>
            <p:cNvSpPr txBox="1">
              <a:spLocks noChangeArrowheads="1"/>
            </p:cNvSpPr>
            <p:nvPr/>
          </p:nvSpPr>
          <p:spPr bwMode="auto">
            <a:xfrm>
              <a:off x="5463831" y="4223585"/>
              <a:ext cx="85759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latin typeface="Calibri" panose="020F0502020204030204" pitchFamily="34" charset="0"/>
                </a:rPr>
                <a:t>Clock</a:t>
              </a:r>
            </a:p>
            <a:p>
              <a:pPr algn="ctr">
                <a:spcBef>
                  <a:spcPct val="0"/>
                </a:spcBef>
                <a:buClrTx/>
                <a:buSzTx/>
                <a:buFontTx/>
                <a:buNone/>
              </a:pPr>
              <a:r>
                <a:rPr lang="en-US" altLang="en-US" sz="1400">
                  <a:latin typeface="Calibri" panose="020F0502020204030204" pitchFamily="34" charset="0"/>
                </a:rPr>
                <a:t>F</a:t>
              </a:r>
              <a:r>
                <a:rPr lang="en-US" altLang="en-US" sz="1400" baseline="-25000">
                  <a:latin typeface="Calibri" panose="020F0502020204030204" pitchFamily="34" charset="0"/>
                </a:rPr>
                <a:t>S</a:t>
              </a:r>
              <a:r>
                <a:rPr lang="en-US" altLang="en-US" sz="1400">
                  <a:latin typeface="Calibri" panose="020F0502020204030204" pitchFamily="34" charset="0"/>
                </a:rPr>
                <a:t>=1/T</a:t>
              </a:r>
              <a:r>
                <a:rPr lang="en-US" altLang="en-US" sz="1400" baseline="-25000">
                  <a:latin typeface="Calibri" panose="020F0502020204030204" pitchFamily="34" charset="0"/>
                </a:rPr>
                <a:t>S</a:t>
              </a:r>
              <a:endParaRPr lang="en-US" altLang="en-US" sz="1400">
                <a:latin typeface="Calibri" panose="020F0502020204030204" pitchFamily="34" charset="0"/>
              </a:endParaRPr>
            </a:p>
          </p:txBody>
        </p:sp>
        <p:sp>
          <p:nvSpPr>
            <p:cNvPr id="35930" name="Line 15"/>
            <p:cNvSpPr>
              <a:spLocks noChangeShapeType="1"/>
            </p:cNvSpPr>
            <p:nvPr/>
          </p:nvSpPr>
          <p:spPr bwMode="auto">
            <a:xfrm>
              <a:off x="3631099" y="2484694"/>
              <a:ext cx="0" cy="655097"/>
            </a:xfrm>
            <a:prstGeom prst="line">
              <a:avLst/>
            </a:prstGeom>
            <a:noFill/>
            <a:ln w="28575">
              <a:solidFill>
                <a:schemeClr val="tx1"/>
              </a:solidFill>
              <a:round/>
              <a:headEnd type="triangle" w="lg"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31" name="Line 16"/>
            <p:cNvSpPr>
              <a:spLocks noChangeShapeType="1"/>
            </p:cNvSpPr>
            <p:nvPr/>
          </p:nvSpPr>
          <p:spPr bwMode="auto">
            <a:xfrm>
              <a:off x="3484998" y="3135078"/>
              <a:ext cx="1800337"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932" name="Rectangle 13"/>
            <p:cNvSpPr>
              <a:spLocks noChangeArrowheads="1"/>
            </p:cNvSpPr>
            <p:nvPr/>
          </p:nvSpPr>
          <p:spPr bwMode="auto">
            <a:xfrm>
              <a:off x="3530949" y="3144503"/>
              <a:ext cx="217973"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0</a:t>
              </a:r>
            </a:p>
          </p:txBody>
        </p:sp>
        <p:sp>
          <p:nvSpPr>
            <p:cNvPr id="35933" name="Rectangle 14"/>
            <p:cNvSpPr>
              <a:spLocks noChangeArrowheads="1"/>
            </p:cNvSpPr>
            <p:nvPr/>
          </p:nvSpPr>
          <p:spPr bwMode="auto">
            <a:xfrm>
              <a:off x="3686475" y="3139790"/>
              <a:ext cx="350493"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T</a:t>
              </a:r>
              <a:r>
                <a:rPr lang="en-US" altLang="en-US" sz="1200" baseline="-25000">
                  <a:latin typeface="Calibri" panose="020F0502020204030204" pitchFamily="34" charset="0"/>
                </a:rPr>
                <a:t>s</a:t>
              </a:r>
            </a:p>
          </p:txBody>
        </p:sp>
        <p:sp>
          <p:nvSpPr>
            <p:cNvPr id="35934" name="Rectangle 15"/>
            <p:cNvSpPr>
              <a:spLocks noChangeArrowheads="1"/>
            </p:cNvSpPr>
            <p:nvPr/>
          </p:nvSpPr>
          <p:spPr bwMode="auto">
            <a:xfrm>
              <a:off x="3874992" y="3144503"/>
              <a:ext cx="384648"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2T</a:t>
              </a:r>
              <a:r>
                <a:rPr lang="en-US" altLang="en-US" sz="1200" baseline="-25000">
                  <a:latin typeface="Calibri" panose="020F0502020204030204" pitchFamily="34" charset="0"/>
                </a:rPr>
                <a:t>s</a:t>
              </a:r>
            </a:p>
          </p:txBody>
        </p:sp>
        <p:sp>
          <p:nvSpPr>
            <p:cNvPr id="35935" name="Rectangle 16"/>
            <p:cNvSpPr>
              <a:spLocks noChangeArrowheads="1"/>
            </p:cNvSpPr>
            <p:nvPr/>
          </p:nvSpPr>
          <p:spPr bwMode="auto">
            <a:xfrm>
              <a:off x="4120064" y="3144503"/>
              <a:ext cx="403484"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3T</a:t>
              </a:r>
              <a:r>
                <a:rPr lang="en-US" altLang="en-US" sz="1200" baseline="-25000">
                  <a:latin typeface="Calibri" panose="020F0502020204030204" pitchFamily="34" charset="0"/>
                </a:rPr>
                <a:t>s</a:t>
              </a:r>
            </a:p>
          </p:txBody>
        </p:sp>
        <p:sp>
          <p:nvSpPr>
            <p:cNvPr id="35936" name="Rectangle 17"/>
            <p:cNvSpPr>
              <a:spLocks noChangeArrowheads="1"/>
            </p:cNvSpPr>
            <p:nvPr/>
          </p:nvSpPr>
          <p:spPr bwMode="auto">
            <a:xfrm>
              <a:off x="4346285" y="3144503"/>
              <a:ext cx="523643"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4T</a:t>
              </a:r>
              <a:r>
                <a:rPr lang="en-US" altLang="en-US" sz="1200" baseline="-25000">
                  <a:latin typeface="Calibri" panose="020F0502020204030204" pitchFamily="34" charset="0"/>
                </a:rPr>
                <a:t>s</a:t>
              </a:r>
            </a:p>
          </p:txBody>
        </p:sp>
        <p:sp>
          <p:nvSpPr>
            <p:cNvPr id="35937" name="Rectangle 18"/>
            <p:cNvSpPr>
              <a:spLocks noChangeArrowheads="1"/>
            </p:cNvSpPr>
            <p:nvPr/>
          </p:nvSpPr>
          <p:spPr bwMode="auto">
            <a:xfrm>
              <a:off x="4581931" y="3144503"/>
              <a:ext cx="461186"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5T</a:t>
              </a:r>
              <a:r>
                <a:rPr lang="en-US" altLang="en-US" sz="1200" baseline="-25000">
                  <a:latin typeface="Calibri" panose="020F0502020204030204" pitchFamily="34" charset="0"/>
                </a:rPr>
                <a:t>s</a:t>
              </a:r>
            </a:p>
          </p:txBody>
        </p:sp>
        <p:sp>
          <p:nvSpPr>
            <p:cNvPr id="35938" name="Rectangle 19"/>
            <p:cNvSpPr>
              <a:spLocks noChangeArrowheads="1"/>
            </p:cNvSpPr>
            <p:nvPr/>
          </p:nvSpPr>
          <p:spPr bwMode="auto">
            <a:xfrm>
              <a:off x="4817577" y="3144503"/>
              <a:ext cx="431718"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6T</a:t>
              </a:r>
              <a:r>
                <a:rPr lang="en-US" altLang="en-US" sz="1200" baseline="-25000">
                  <a:latin typeface="Calibri" panose="020F0502020204030204" pitchFamily="34" charset="0"/>
                </a:rPr>
                <a:t>s</a:t>
              </a:r>
            </a:p>
          </p:txBody>
        </p:sp>
        <p:sp>
          <p:nvSpPr>
            <p:cNvPr id="35939" name="Rectangle 20"/>
            <p:cNvSpPr>
              <a:spLocks noChangeArrowheads="1"/>
            </p:cNvSpPr>
            <p:nvPr/>
          </p:nvSpPr>
          <p:spPr bwMode="auto">
            <a:xfrm>
              <a:off x="3099678" y="2111195"/>
              <a:ext cx="953784" cy="396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i="1">
                  <a:latin typeface="Calibri" panose="020F0502020204030204" pitchFamily="34" charset="0"/>
                </a:rPr>
                <a:t>v</a:t>
              </a:r>
              <a:r>
                <a:rPr lang="en-US" altLang="en-US" sz="2400" i="1" baseline="-25000">
                  <a:latin typeface="Calibri" panose="020F0502020204030204" pitchFamily="34" charset="0"/>
                </a:rPr>
                <a:t>SH</a:t>
              </a:r>
              <a:r>
                <a:rPr lang="en-US" altLang="en-US" sz="2400" i="1">
                  <a:latin typeface="Calibri" panose="020F0502020204030204" pitchFamily="34" charset="0"/>
                </a:rPr>
                <a:t>(t)</a:t>
              </a:r>
            </a:p>
          </p:txBody>
        </p:sp>
        <p:sp>
          <p:nvSpPr>
            <p:cNvPr id="35940" name="Line 25"/>
            <p:cNvSpPr>
              <a:spLocks noChangeShapeType="1"/>
            </p:cNvSpPr>
            <p:nvPr/>
          </p:nvSpPr>
          <p:spPr bwMode="auto">
            <a:xfrm flipV="1">
              <a:off x="5087392" y="2822847"/>
              <a:ext cx="278063" cy="1178"/>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41" name="Rectangle 22"/>
            <p:cNvSpPr>
              <a:spLocks noChangeArrowheads="1"/>
            </p:cNvSpPr>
            <p:nvPr/>
          </p:nvSpPr>
          <p:spPr bwMode="auto">
            <a:xfrm>
              <a:off x="5284156" y="2997225"/>
              <a:ext cx="181448" cy="30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latin typeface="Calibri" panose="020F0502020204030204" pitchFamily="34" charset="0"/>
                </a:rPr>
                <a:t>t</a:t>
              </a:r>
            </a:p>
          </p:txBody>
        </p:sp>
        <p:sp>
          <p:nvSpPr>
            <p:cNvPr id="35942" name="Line 34"/>
            <p:cNvSpPr>
              <a:spLocks noChangeShapeType="1"/>
            </p:cNvSpPr>
            <p:nvPr/>
          </p:nvSpPr>
          <p:spPr bwMode="auto">
            <a:xfrm>
              <a:off x="3833754" y="3102087"/>
              <a:ext cx="0" cy="612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43" name="Line 35"/>
            <p:cNvSpPr>
              <a:spLocks noChangeShapeType="1"/>
            </p:cNvSpPr>
            <p:nvPr/>
          </p:nvSpPr>
          <p:spPr bwMode="auto">
            <a:xfrm>
              <a:off x="4041123" y="3097374"/>
              <a:ext cx="0" cy="612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44" name="Line 36"/>
            <p:cNvSpPr>
              <a:spLocks noChangeShapeType="1"/>
            </p:cNvSpPr>
            <p:nvPr/>
          </p:nvSpPr>
          <p:spPr bwMode="auto">
            <a:xfrm>
              <a:off x="4272056" y="3102087"/>
              <a:ext cx="0" cy="612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45" name="Line 37"/>
            <p:cNvSpPr>
              <a:spLocks noChangeShapeType="1"/>
            </p:cNvSpPr>
            <p:nvPr/>
          </p:nvSpPr>
          <p:spPr bwMode="auto">
            <a:xfrm>
              <a:off x="4512415" y="3097374"/>
              <a:ext cx="0" cy="612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46" name="Line 38"/>
            <p:cNvSpPr>
              <a:spLocks noChangeShapeType="1"/>
            </p:cNvSpPr>
            <p:nvPr/>
          </p:nvSpPr>
          <p:spPr bwMode="auto">
            <a:xfrm>
              <a:off x="4719784" y="3106800"/>
              <a:ext cx="0" cy="612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47" name="Line 39"/>
            <p:cNvSpPr>
              <a:spLocks noChangeShapeType="1"/>
            </p:cNvSpPr>
            <p:nvPr/>
          </p:nvSpPr>
          <p:spPr bwMode="auto">
            <a:xfrm>
              <a:off x="4955430" y="3106800"/>
              <a:ext cx="0" cy="612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32" name="Straight Arrow Connector 31"/>
            <p:cNvCxnSpPr/>
            <p:nvPr/>
          </p:nvCxnSpPr>
          <p:spPr>
            <a:xfrm rot="16200000" flipV="1">
              <a:off x="3733606" y="2823590"/>
              <a:ext cx="614976" cy="2832"/>
            </a:xfrm>
            <a:prstGeom prst="straightConnector1">
              <a:avLst/>
            </a:prstGeom>
            <a:ln>
              <a:solidFill>
                <a:schemeClr val="tx1"/>
              </a:solidFill>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rot="5400000" flipH="1" flipV="1">
              <a:off x="3965124" y="2824299"/>
              <a:ext cx="617721" cy="1415"/>
            </a:xfrm>
            <a:prstGeom prst="straightConnector1">
              <a:avLst/>
            </a:prstGeom>
            <a:ln>
              <a:solidFill>
                <a:schemeClr val="tx1"/>
              </a:solidFill>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rot="5400000" flipH="1" flipV="1">
              <a:off x="4281858" y="2904602"/>
              <a:ext cx="457114" cy="1416"/>
            </a:xfrm>
            <a:prstGeom prst="straightConnector1">
              <a:avLst/>
            </a:prstGeom>
            <a:ln>
              <a:solidFill>
                <a:schemeClr val="tx1"/>
              </a:solidFill>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rot="16200000" flipV="1">
              <a:off x="4587458" y="3000713"/>
              <a:ext cx="263561" cy="0"/>
            </a:xfrm>
            <a:prstGeom prst="straightConnector1">
              <a:avLst/>
            </a:prstGeom>
            <a:ln>
              <a:solidFill>
                <a:schemeClr val="tx1"/>
              </a:solidFill>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rot="5400000" flipH="1" flipV="1">
              <a:off x="4864319" y="3043933"/>
              <a:ext cx="178453" cy="1415"/>
            </a:xfrm>
            <a:prstGeom prst="straightConnector1">
              <a:avLst/>
            </a:prstGeom>
            <a:ln>
              <a:solidFill>
                <a:schemeClr val="tx1"/>
              </a:solidFill>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rot="5400000" flipH="1" flipV="1">
              <a:off x="3604528" y="2899798"/>
              <a:ext cx="463977" cy="1416"/>
            </a:xfrm>
            <a:prstGeom prst="straightConnector1">
              <a:avLst/>
            </a:prstGeom>
            <a:ln>
              <a:solidFill>
                <a:schemeClr val="tx1"/>
              </a:solidFill>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rot="16200000" flipV="1">
              <a:off x="3476095" y="2978064"/>
              <a:ext cx="308860" cy="0"/>
            </a:xfrm>
            <a:prstGeom prst="straightConnector1">
              <a:avLst/>
            </a:prstGeom>
            <a:ln>
              <a:solidFill>
                <a:schemeClr val="tx1"/>
              </a:solidFill>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3631941" y="2853833"/>
              <a:ext cx="201037" cy="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3828731" y="2675381"/>
              <a:ext cx="208115" cy="137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4034014" y="2520264"/>
              <a:ext cx="237846" cy="2745"/>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4264782" y="2675381"/>
              <a:ext cx="250588" cy="137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4501212" y="2870306"/>
              <a:ext cx="222273" cy="137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4712160" y="2962277"/>
              <a:ext cx="239262" cy="1373"/>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4950006" y="3002087"/>
              <a:ext cx="239262" cy="137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rot="5400000" flipH="1" flipV="1">
              <a:off x="5116321" y="3066582"/>
              <a:ext cx="133154" cy="1415"/>
            </a:xfrm>
            <a:prstGeom prst="straightConnector1">
              <a:avLst/>
            </a:prstGeom>
            <a:ln>
              <a:solidFill>
                <a:schemeClr val="tx1"/>
              </a:solidFill>
              <a:tailEnd type="none" w="med" len="med"/>
            </a:ln>
            <a:effectLst/>
          </p:spPr>
          <p:style>
            <a:lnRef idx="2">
              <a:schemeClr val="accent1"/>
            </a:lnRef>
            <a:fillRef idx="0">
              <a:schemeClr val="accent1"/>
            </a:fillRef>
            <a:effectRef idx="1">
              <a:schemeClr val="accent1"/>
            </a:effectRef>
            <a:fontRef idx="minor">
              <a:schemeClr val="tx1"/>
            </a:fontRef>
          </p:style>
        </p:cxnSp>
        <p:sp>
          <p:nvSpPr>
            <p:cNvPr id="35963" name="TextBox 44"/>
            <p:cNvSpPr txBox="1">
              <a:spLocks noChangeArrowheads="1"/>
            </p:cNvSpPr>
            <p:nvPr/>
          </p:nvSpPr>
          <p:spPr bwMode="auto">
            <a:xfrm>
              <a:off x="905750" y="3681667"/>
              <a:ext cx="1846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35964" name="TextBox 45"/>
            <p:cNvSpPr txBox="1">
              <a:spLocks noChangeArrowheads="1"/>
            </p:cNvSpPr>
            <p:nvPr/>
          </p:nvSpPr>
          <p:spPr bwMode="auto">
            <a:xfrm>
              <a:off x="548434" y="3337227"/>
              <a:ext cx="13705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400">
                <a:latin typeface="Calibri" panose="020F0502020204030204" pitchFamily="34" charset="0"/>
              </a:endParaRPr>
            </a:p>
          </p:txBody>
        </p:sp>
        <p:sp>
          <p:nvSpPr>
            <p:cNvPr id="35965" name="Rectangle 46"/>
            <p:cNvSpPr>
              <a:spLocks noChangeArrowheads="1"/>
            </p:cNvSpPr>
            <p:nvPr/>
          </p:nvSpPr>
          <p:spPr bwMode="auto">
            <a:xfrm>
              <a:off x="677223" y="4092377"/>
              <a:ext cx="1784544" cy="520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b="1" i="1">
                  <a:latin typeface="Calibri" panose="020F0502020204030204" pitchFamily="34" charset="0"/>
                </a:rPr>
                <a:t>Continuous-Time Signal</a:t>
              </a:r>
            </a:p>
          </p:txBody>
        </p:sp>
        <p:sp>
          <p:nvSpPr>
            <p:cNvPr id="35966" name="Line 8"/>
            <p:cNvSpPr>
              <a:spLocks noChangeShapeType="1"/>
            </p:cNvSpPr>
            <p:nvPr/>
          </p:nvSpPr>
          <p:spPr bwMode="auto">
            <a:xfrm>
              <a:off x="934084" y="3063106"/>
              <a:ext cx="0" cy="655097"/>
            </a:xfrm>
            <a:prstGeom prst="line">
              <a:avLst/>
            </a:prstGeom>
            <a:noFill/>
            <a:ln w="28575">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67" name="Line 9"/>
            <p:cNvSpPr>
              <a:spLocks noChangeShapeType="1"/>
            </p:cNvSpPr>
            <p:nvPr/>
          </p:nvSpPr>
          <p:spPr bwMode="auto">
            <a:xfrm>
              <a:off x="787983" y="3713490"/>
              <a:ext cx="1545839"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968" name="Rectangle 49"/>
            <p:cNvSpPr>
              <a:spLocks noChangeArrowheads="1"/>
            </p:cNvSpPr>
            <p:nvPr/>
          </p:nvSpPr>
          <p:spPr bwMode="auto">
            <a:xfrm>
              <a:off x="833934" y="3722915"/>
              <a:ext cx="228577" cy="520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latin typeface="Calibri" panose="020F0502020204030204" pitchFamily="34" charset="0"/>
                </a:rPr>
                <a:t>0</a:t>
              </a:r>
            </a:p>
          </p:txBody>
        </p:sp>
        <p:sp>
          <p:nvSpPr>
            <p:cNvPr id="35969" name="Rectangle 50"/>
            <p:cNvSpPr>
              <a:spLocks noChangeArrowheads="1"/>
            </p:cNvSpPr>
            <p:nvPr/>
          </p:nvSpPr>
          <p:spPr bwMode="auto">
            <a:xfrm>
              <a:off x="723432" y="2715528"/>
              <a:ext cx="567243" cy="366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i="1">
                  <a:latin typeface="Calibri" panose="020F0502020204030204" pitchFamily="34" charset="0"/>
                </a:rPr>
                <a:t>v(t)</a:t>
              </a:r>
            </a:p>
          </p:txBody>
        </p:sp>
        <p:sp>
          <p:nvSpPr>
            <p:cNvPr id="35970" name="Rectangle 51"/>
            <p:cNvSpPr>
              <a:spLocks noChangeArrowheads="1"/>
            </p:cNvSpPr>
            <p:nvPr/>
          </p:nvSpPr>
          <p:spPr bwMode="auto">
            <a:xfrm>
              <a:off x="2346783" y="3613340"/>
              <a:ext cx="186160" cy="520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latin typeface="Calibri" panose="020F0502020204030204" pitchFamily="34" charset="0"/>
                </a:rPr>
                <a:t>t</a:t>
              </a:r>
            </a:p>
          </p:txBody>
        </p:sp>
        <p:sp>
          <p:nvSpPr>
            <p:cNvPr id="35971" name="Freeform 52"/>
            <p:cNvSpPr>
              <a:spLocks/>
            </p:cNvSpPr>
            <p:nvPr/>
          </p:nvSpPr>
          <p:spPr bwMode="auto">
            <a:xfrm>
              <a:off x="660734" y="3119661"/>
              <a:ext cx="1598859" cy="496036"/>
            </a:xfrm>
            <a:custGeom>
              <a:avLst/>
              <a:gdLst>
                <a:gd name="T0" fmla="*/ 2147483646 w 1357"/>
                <a:gd name="T1" fmla="*/ 2147483646 h 421"/>
                <a:gd name="T2" fmla="*/ 2147483646 w 1357"/>
                <a:gd name="T3" fmla="*/ 2147483646 h 421"/>
                <a:gd name="T4" fmla="*/ 2147483646 w 1357"/>
                <a:gd name="T5" fmla="*/ 2147483646 h 421"/>
                <a:gd name="T6" fmla="*/ 2147483646 w 1357"/>
                <a:gd name="T7" fmla="*/ 2147483646 h 421"/>
                <a:gd name="T8" fmla="*/ 2147483646 w 1357"/>
                <a:gd name="T9" fmla="*/ 2147483646 h 421"/>
                <a:gd name="T10" fmla="*/ 2147483646 w 1357"/>
                <a:gd name="T11" fmla="*/ 2147483646 h 421"/>
                <a:gd name="T12" fmla="*/ 2147483646 w 1357"/>
                <a:gd name="T13" fmla="*/ 2147483646 h 421"/>
                <a:gd name="T14" fmla="*/ 2147483646 w 1357"/>
                <a:gd name="T15" fmla="*/ 2147483646 h 421"/>
                <a:gd name="T16" fmla="*/ 2147483646 w 1357"/>
                <a:gd name="T17" fmla="*/ 2147483646 h 421"/>
                <a:gd name="T18" fmla="*/ 2147483646 w 1357"/>
                <a:gd name="T19" fmla="*/ 2147483646 h 421"/>
                <a:gd name="T20" fmla="*/ 2147483646 w 1357"/>
                <a:gd name="T21" fmla="*/ 2147483646 h 421"/>
                <a:gd name="T22" fmla="*/ 2147483646 w 1357"/>
                <a:gd name="T23" fmla="*/ 2147483646 h 421"/>
                <a:gd name="T24" fmla="*/ 2147483646 w 1357"/>
                <a:gd name="T25" fmla="*/ 2147483646 h 421"/>
                <a:gd name="T26" fmla="*/ 2147483646 w 1357"/>
                <a:gd name="T27" fmla="*/ 2147483646 h 421"/>
                <a:gd name="T28" fmla="*/ 2147483646 w 1357"/>
                <a:gd name="T29" fmla="*/ 2147483646 h 421"/>
                <a:gd name="T30" fmla="*/ 2147483646 w 1357"/>
                <a:gd name="T31" fmla="*/ 2147483646 h 421"/>
                <a:gd name="T32" fmla="*/ 2147483646 w 1357"/>
                <a:gd name="T33" fmla="*/ 2147483646 h 421"/>
                <a:gd name="T34" fmla="*/ 2147483646 w 1357"/>
                <a:gd name="T35" fmla="*/ 2147483646 h 421"/>
                <a:gd name="T36" fmla="*/ 2147483646 w 1357"/>
                <a:gd name="T37" fmla="*/ 2147483646 h 421"/>
                <a:gd name="T38" fmla="*/ 2147483646 w 1357"/>
                <a:gd name="T39" fmla="*/ 2147483646 h 421"/>
                <a:gd name="T40" fmla="*/ 2147483646 w 1357"/>
                <a:gd name="T41" fmla="*/ 2147483646 h 421"/>
                <a:gd name="T42" fmla="*/ 2147483646 w 1357"/>
                <a:gd name="T43" fmla="*/ 0 h 421"/>
                <a:gd name="T44" fmla="*/ 2147483646 w 1357"/>
                <a:gd name="T45" fmla="*/ 0 h 421"/>
                <a:gd name="T46" fmla="*/ 2147483646 w 1357"/>
                <a:gd name="T47" fmla="*/ 2147483646 h 421"/>
                <a:gd name="T48" fmla="*/ 2147483646 w 1357"/>
                <a:gd name="T49" fmla="*/ 2147483646 h 421"/>
                <a:gd name="T50" fmla="*/ 2147483646 w 1357"/>
                <a:gd name="T51" fmla="*/ 2147483646 h 421"/>
                <a:gd name="T52" fmla="*/ 2147483646 w 1357"/>
                <a:gd name="T53" fmla="*/ 2147483646 h 421"/>
                <a:gd name="T54" fmla="*/ 2147483646 w 1357"/>
                <a:gd name="T55" fmla="*/ 2147483646 h 421"/>
                <a:gd name="T56" fmla="*/ 2147483646 w 1357"/>
                <a:gd name="T57" fmla="*/ 2147483646 h 421"/>
                <a:gd name="T58" fmla="*/ 2147483646 w 1357"/>
                <a:gd name="T59" fmla="*/ 2147483646 h 421"/>
                <a:gd name="T60" fmla="*/ 2147483646 w 1357"/>
                <a:gd name="T61" fmla="*/ 2147483646 h 421"/>
                <a:gd name="T62" fmla="*/ 2147483646 w 1357"/>
                <a:gd name="T63" fmla="*/ 2147483646 h 421"/>
                <a:gd name="T64" fmla="*/ 2147483646 w 1357"/>
                <a:gd name="T65" fmla="*/ 2147483646 h 421"/>
                <a:gd name="T66" fmla="*/ 2147483646 w 1357"/>
                <a:gd name="T67" fmla="*/ 2147483646 h 421"/>
                <a:gd name="T68" fmla="*/ 2147483646 w 1357"/>
                <a:gd name="T69" fmla="*/ 2147483646 h 421"/>
                <a:gd name="T70" fmla="*/ 2147483646 w 1357"/>
                <a:gd name="T71" fmla="*/ 2147483646 h 421"/>
                <a:gd name="T72" fmla="*/ 2147483646 w 1357"/>
                <a:gd name="T73" fmla="*/ 2147483646 h 421"/>
                <a:gd name="T74" fmla="*/ 2147483646 w 1357"/>
                <a:gd name="T75" fmla="*/ 2147483646 h 421"/>
                <a:gd name="T76" fmla="*/ 2147483646 w 1357"/>
                <a:gd name="T77" fmla="*/ 2147483646 h 421"/>
                <a:gd name="T78" fmla="*/ 2147483646 w 1357"/>
                <a:gd name="T79" fmla="*/ 2147483646 h 421"/>
                <a:gd name="T80" fmla="*/ 2147483646 w 1357"/>
                <a:gd name="T81" fmla="*/ 2147483646 h 421"/>
                <a:gd name="T82" fmla="*/ 2147483646 w 1357"/>
                <a:gd name="T83" fmla="*/ 2147483646 h 421"/>
                <a:gd name="T84" fmla="*/ 2147483646 w 1357"/>
                <a:gd name="T85" fmla="*/ 2147483646 h 421"/>
                <a:gd name="T86" fmla="*/ 2147483646 w 1357"/>
                <a:gd name="T87" fmla="*/ 2147483646 h 421"/>
                <a:gd name="T88" fmla="*/ 2147483646 w 1357"/>
                <a:gd name="T89" fmla="*/ 2147483646 h 42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357"/>
                <a:gd name="T136" fmla="*/ 0 h 421"/>
                <a:gd name="T137" fmla="*/ 1357 w 1357"/>
                <a:gd name="T138" fmla="*/ 421 h 42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357" h="421">
                  <a:moveTo>
                    <a:pt x="0" y="373"/>
                  </a:moveTo>
                  <a:lnTo>
                    <a:pt x="10" y="373"/>
                  </a:lnTo>
                  <a:lnTo>
                    <a:pt x="19" y="373"/>
                  </a:lnTo>
                  <a:lnTo>
                    <a:pt x="29" y="369"/>
                  </a:lnTo>
                  <a:lnTo>
                    <a:pt x="38" y="365"/>
                  </a:lnTo>
                  <a:lnTo>
                    <a:pt x="53" y="361"/>
                  </a:lnTo>
                  <a:lnTo>
                    <a:pt x="67" y="357"/>
                  </a:lnTo>
                  <a:lnTo>
                    <a:pt x="82" y="353"/>
                  </a:lnTo>
                  <a:lnTo>
                    <a:pt x="91" y="349"/>
                  </a:lnTo>
                  <a:lnTo>
                    <a:pt x="101" y="349"/>
                  </a:lnTo>
                  <a:lnTo>
                    <a:pt x="115" y="345"/>
                  </a:lnTo>
                  <a:lnTo>
                    <a:pt x="125" y="341"/>
                  </a:lnTo>
                  <a:lnTo>
                    <a:pt x="135" y="338"/>
                  </a:lnTo>
                  <a:lnTo>
                    <a:pt x="149" y="334"/>
                  </a:lnTo>
                  <a:lnTo>
                    <a:pt x="159" y="330"/>
                  </a:lnTo>
                  <a:lnTo>
                    <a:pt x="168" y="330"/>
                  </a:lnTo>
                  <a:lnTo>
                    <a:pt x="178" y="322"/>
                  </a:lnTo>
                  <a:lnTo>
                    <a:pt x="188" y="318"/>
                  </a:lnTo>
                  <a:lnTo>
                    <a:pt x="197" y="310"/>
                  </a:lnTo>
                  <a:lnTo>
                    <a:pt x="207" y="306"/>
                  </a:lnTo>
                  <a:lnTo>
                    <a:pt x="216" y="302"/>
                  </a:lnTo>
                  <a:lnTo>
                    <a:pt x="221" y="294"/>
                  </a:lnTo>
                  <a:lnTo>
                    <a:pt x="231" y="290"/>
                  </a:lnTo>
                  <a:lnTo>
                    <a:pt x="231" y="283"/>
                  </a:lnTo>
                  <a:lnTo>
                    <a:pt x="240" y="279"/>
                  </a:lnTo>
                  <a:lnTo>
                    <a:pt x="245" y="271"/>
                  </a:lnTo>
                  <a:lnTo>
                    <a:pt x="255" y="259"/>
                  </a:lnTo>
                  <a:lnTo>
                    <a:pt x="264" y="247"/>
                  </a:lnTo>
                  <a:lnTo>
                    <a:pt x="274" y="236"/>
                  </a:lnTo>
                  <a:lnTo>
                    <a:pt x="284" y="228"/>
                  </a:lnTo>
                  <a:lnTo>
                    <a:pt x="289" y="216"/>
                  </a:lnTo>
                  <a:lnTo>
                    <a:pt x="303" y="204"/>
                  </a:lnTo>
                  <a:lnTo>
                    <a:pt x="308" y="192"/>
                  </a:lnTo>
                  <a:lnTo>
                    <a:pt x="317" y="184"/>
                  </a:lnTo>
                  <a:lnTo>
                    <a:pt x="327" y="173"/>
                  </a:lnTo>
                  <a:lnTo>
                    <a:pt x="332" y="161"/>
                  </a:lnTo>
                  <a:lnTo>
                    <a:pt x="341" y="149"/>
                  </a:lnTo>
                  <a:lnTo>
                    <a:pt x="351" y="141"/>
                  </a:lnTo>
                  <a:lnTo>
                    <a:pt x="356" y="133"/>
                  </a:lnTo>
                  <a:lnTo>
                    <a:pt x="365" y="122"/>
                  </a:lnTo>
                  <a:lnTo>
                    <a:pt x="375" y="114"/>
                  </a:lnTo>
                  <a:lnTo>
                    <a:pt x="380" y="106"/>
                  </a:lnTo>
                  <a:lnTo>
                    <a:pt x="389" y="98"/>
                  </a:lnTo>
                  <a:lnTo>
                    <a:pt x="399" y="90"/>
                  </a:lnTo>
                  <a:lnTo>
                    <a:pt x="404" y="82"/>
                  </a:lnTo>
                  <a:lnTo>
                    <a:pt x="414" y="79"/>
                  </a:lnTo>
                  <a:lnTo>
                    <a:pt x="423" y="67"/>
                  </a:lnTo>
                  <a:lnTo>
                    <a:pt x="438" y="59"/>
                  </a:lnTo>
                  <a:lnTo>
                    <a:pt x="442" y="51"/>
                  </a:lnTo>
                  <a:lnTo>
                    <a:pt x="452" y="43"/>
                  </a:lnTo>
                  <a:lnTo>
                    <a:pt x="462" y="39"/>
                  </a:lnTo>
                  <a:lnTo>
                    <a:pt x="471" y="31"/>
                  </a:lnTo>
                  <a:lnTo>
                    <a:pt x="481" y="24"/>
                  </a:lnTo>
                  <a:lnTo>
                    <a:pt x="490" y="20"/>
                  </a:lnTo>
                  <a:lnTo>
                    <a:pt x="500" y="16"/>
                  </a:lnTo>
                  <a:lnTo>
                    <a:pt x="510" y="16"/>
                  </a:lnTo>
                  <a:lnTo>
                    <a:pt x="519" y="12"/>
                  </a:lnTo>
                  <a:lnTo>
                    <a:pt x="529" y="12"/>
                  </a:lnTo>
                  <a:lnTo>
                    <a:pt x="539" y="8"/>
                  </a:lnTo>
                  <a:lnTo>
                    <a:pt x="548" y="8"/>
                  </a:lnTo>
                  <a:lnTo>
                    <a:pt x="558" y="8"/>
                  </a:lnTo>
                  <a:lnTo>
                    <a:pt x="567" y="4"/>
                  </a:lnTo>
                  <a:lnTo>
                    <a:pt x="577" y="4"/>
                  </a:lnTo>
                  <a:lnTo>
                    <a:pt x="587" y="0"/>
                  </a:lnTo>
                  <a:lnTo>
                    <a:pt x="596" y="0"/>
                  </a:lnTo>
                  <a:lnTo>
                    <a:pt x="606" y="0"/>
                  </a:lnTo>
                  <a:lnTo>
                    <a:pt x="615" y="0"/>
                  </a:lnTo>
                  <a:lnTo>
                    <a:pt x="625" y="0"/>
                  </a:lnTo>
                  <a:lnTo>
                    <a:pt x="635" y="0"/>
                  </a:lnTo>
                  <a:lnTo>
                    <a:pt x="644" y="4"/>
                  </a:lnTo>
                  <a:lnTo>
                    <a:pt x="654" y="8"/>
                  </a:lnTo>
                  <a:lnTo>
                    <a:pt x="659" y="16"/>
                  </a:lnTo>
                  <a:lnTo>
                    <a:pt x="668" y="20"/>
                  </a:lnTo>
                  <a:lnTo>
                    <a:pt x="678" y="27"/>
                  </a:lnTo>
                  <a:lnTo>
                    <a:pt x="688" y="31"/>
                  </a:lnTo>
                  <a:lnTo>
                    <a:pt x="692" y="39"/>
                  </a:lnTo>
                  <a:lnTo>
                    <a:pt x="702" y="43"/>
                  </a:lnTo>
                  <a:lnTo>
                    <a:pt x="712" y="51"/>
                  </a:lnTo>
                  <a:lnTo>
                    <a:pt x="721" y="59"/>
                  </a:lnTo>
                  <a:lnTo>
                    <a:pt x="736" y="67"/>
                  </a:lnTo>
                  <a:lnTo>
                    <a:pt x="741" y="75"/>
                  </a:lnTo>
                  <a:lnTo>
                    <a:pt x="755" y="86"/>
                  </a:lnTo>
                  <a:lnTo>
                    <a:pt x="765" y="94"/>
                  </a:lnTo>
                  <a:lnTo>
                    <a:pt x="774" y="106"/>
                  </a:lnTo>
                  <a:lnTo>
                    <a:pt x="784" y="110"/>
                  </a:lnTo>
                  <a:lnTo>
                    <a:pt x="789" y="118"/>
                  </a:lnTo>
                  <a:lnTo>
                    <a:pt x="798" y="126"/>
                  </a:lnTo>
                  <a:lnTo>
                    <a:pt x="803" y="133"/>
                  </a:lnTo>
                  <a:lnTo>
                    <a:pt x="808" y="141"/>
                  </a:lnTo>
                  <a:lnTo>
                    <a:pt x="817" y="145"/>
                  </a:lnTo>
                  <a:lnTo>
                    <a:pt x="827" y="153"/>
                  </a:lnTo>
                  <a:lnTo>
                    <a:pt x="832" y="161"/>
                  </a:lnTo>
                  <a:lnTo>
                    <a:pt x="841" y="169"/>
                  </a:lnTo>
                  <a:lnTo>
                    <a:pt x="846" y="177"/>
                  </a:lnTo>
                  <a:lnTo>
                    <a:pt x="856" y="188"/>
                  </a:lnTo>
                  <a:lnTo>
                    <a:pt x="866" y="196"/>
                  </a:lnTo>
                  <a:lnTo>
                    <a:pt x="875" y="204"/>
                  </a:lnTo>
                  <a:lnTo>
                    <a:pt x="880" y="212"/>
                  </a:lnTo>
                  <a:lnTo>
                    <a:pt x="890" y="220"/>
                  </a:lnTo>
                  <a:lnTo>
                    <a:pt x="899" y="228"/>
                  </a:lnTo>
                  <a:lnTo>
                    <a:pt x="909" y="236"/>
                  </a:lnTo>
                  <a:lnTo>
                    <a:pt x="909" y="243"/>
                  </a:lnTo>
                  <a:lnTo>
                    <a:pt x="918" y="247"/>
                  </a:lnTo>
                  <a:lnTo>
                    <a:pt x="928" y="259"/>
                  </a:lnTo>
                  <a:lnTo>
                    <a:pt x="942" y="271"/>
                  </a:lnTo>
                  <a:lnTo>
                    <a:pt x="962" y="283"/>
                  </a:lnTo>
                  <a:lnTo>
                    <a:pt x="976" y="294"/>
                  </a:lnTo>
                  <a:lnTo>
                    <a:pt x="986" y="302"/>
                  </a:lnTo>
                  <a:lnTo>
                    <a:pt x="1005" y="310"/>
                  </a:lnTo>
                  <a:lnTo>
                    <a:pt x="1015" y="314"/>
                  </a:lnTo>
                  <a:lnTo>
                    <a:pt x="1024" y="322"/>
                  </a:lnTo>
                  <a:lnTo>
                    <a:pt x="1039" y="334"/>
                  </a:lnTo>
                  <a:lnTo>
                    <a:pt x="1048" y="334"/>
                  </a:lnTo>
                  <a:lnTo>
                    <a:pt x="1058" y="338"/>
                  </a:lnTo>
                  <a:lnTo>
                    <a:pt x="1072" y="341"/>
                  </a:lnTo>
                  <a:lnTo>
                    <a:pt x="1087" y="349"/>
                  </a:lnTo>
                  <a:lnTo>
                    <a:pt x="1101" y="357"/>
                  </a:lnTo>
                  <a:lnTo>
                    <a:pt x="1111" y="361"/>
                  </a:lnTo>
                  <a:lnTo>
                    <a:pt x="1125" y="369"/>
                  </a:lnTo>
                  <a:lnTo>
                    <a:pt x="1135" y="373"/>
                  </a:lnTo>
                  <a:lnTo>
                    <a:pt x="1149" y="377"/>
                  </a:lnTo>
                  <a:lnTo>
                    <a:pt x="1168" y="385"/>
                  </a:lnTo>
                  <a:lnTo>
                    <a:pt x="1212" y="396"/>
                  </a:lnTo>
                  <a:lnTo>
                    <a:pt x="1226" y="404"/>
                  </a:lnTo>
                  <a:lnTo>
                    <a:pt x="1245" y="408"/>
                  </a:lnTo>
                  <a:lnTo>
                    <a:pt x="1260" y="412"/>
                  </a:lnTo>
                  <a:lnTo>
                    <a:pt x="1274" y="420"/>
                  </a:lnTo>
                  <a:lnTo>
                    <a:pt x="1284" y="420"/>
                  </a:lnTo>
                  <a:lnTo>
                    <a:pt x="1293" y="420"/>
                  </a:lnTo>
                  <a:lnTo>
                    <a:pt x="1303" y="420"/>
                  </a:lnTo>
                  <a:lnTo>
                    <a:pt x="1318" y="420"/>
                  </a:lnTo>
                  <a:lnTo>
                    <a:pt x="1327" y="420"/>
                  </a:lnTo>
                  <a:lnTo>
                    <a:pt x="1337" y="420"/>
                  </a:lnTo>
                  <a:lnTo>
                    <a:pt x="1346" y="416"/>
                  </a:lnTo>
                  <a:lnTo>
                    <a:pt x="1356" y="412"/>
                  </a:lnTo>
                </a:path>
              </a:pathLst>
            </a:custGeom>
            <a:noFill/>
            <a:ln w="28575"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972" name="Line 43"/>
            <p:cNvSpPr>
              <a:spLocks noChangeShapeType="1"/>
            </p:cNvSpPr>
            <p:nvPr/>
          </p:nvSpPr>
          <p:spPr bwMode="auto">
            <a:xfrm>
              <a:off x="2074612" y="3374159"/>
              <a:ext cx="265102"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73" name="Rectangle 54"/>
            <p:cNvSpPr>
              <a:spLocks noChangeArrowheads="1"/>
            </p:cNvSpPr>
            <p:nvPr/>
          </p:nvSpPr>
          <p:spPr bwMode="auto">
            <a:xfrm>
              <a:off x="6884393" y="4026405"/>
              <a:ext cx="1372517" cy="520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b="1" i="1">
                  <a:latin typeface="Calibri" panose="020F0502020204030204" pitchFamily="34" charset="0"/>
                </a:rPr>
                <a:t>Discrete-Time</a:t>
              </a:r>
            </a:p>
            <a:p>
              <a:pPr algn="ctr">
                <a:spcBef>
                  <a:spcPct val="0"/>
                </a:spcBef>
                <a:buClrTx/>
                <a:buSzTx/>
                <a:buFontTx/>
                <a:buNone/>
              </a:pPr>
              <a:r>
                <a:rPr lang="en-US" altLang="en-US" sz="1400" b="1" i="1">
                  <a:latin typeface="Calibri" panose="020F0502020204030204" pitchFamily="34" charset="0"/>
                </a:rPr>
                <a:t>Signal</a:t>
              </a:r>
            </a:p>
          </p:txBody>
        </p:sp>
        <p:sp>
          <p:nvSpPr>
            <p:cNvPr id="35974" name="Line 15"/>
            <p:cNvSpPr>
              <a:spLocks noChangeShapeType="1"/>
            </p:cNvSpPr>
            <p:nvPr/>
          </p:nvSpPr>
          <p:spPr bwMode="auto">
            <a:xfrm>
              <a:off x="6822712" y="3030517"/>
              <a:ext cx="0" cy="633081"/>
            </a:xfrm>
            <a:prstGeom prst="line">
              <a:avLst/>
            </a:prstGeom>
            <a:noFill/>
            <a:ln w="28575">
              <a:solidFill>
                <a:schemeClr val="tx1"/>
              </a:solidFill>
              <a:round/>
              <a:headEnd type="triangle" w="lg"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75" name="Line 16"/>
            <p:cNvSpPr>
              <a:spLocks noChangeShapeType="1"/>
            </p:cNvSpPr>
            <p:nvPr/>
          </p:nvSpPr>
          <p:spPr bwMode="auto">
            <a:xfrm>
              <a:off x="6681521" y="3659043"/>
              <a:ext cx="173983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976" name="Rectangle 57"/>
            <p:cNvSpPr>
              <a:spLocks noChangeArrowheads="1"/>
            </p:cNvSpPr>
            <p:nvPr/>
          </p:nvSpPr>
          <p:spPr bwMode="auto">
            <a:xfrm>
              <a:off x="6725928" y="3668153"/>
              <a:ext cx="210648"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0</a:t>
              </a:r>
            </a:p>
          </p:txBody>
        </p:sp>
        <p:sp>
          <p:nvSpPr>
            <p:cNvPr id="35977" name="Rectangle 58"/>
            <p:cNvSpPr>
              <a:spLocks noChangeArrowheads="1"/>
            </p:cNvSpPr>
            <p:nvPr/>
          </p:nvSpPr>
          <p:spPr bwMode="auto">
            <a:xfrm>
              <a:off x="6876227" y="3663599"/>
              <a:ext cx="349222"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T</a:t>
              </a:r>
              <a:r>
                <a:rPr lang="en-US" altLang="en-US" sz="1200" baseline="-25000">
                  <a:latin typeface="Calibri" panose="020F0502020204030204" pitchFamily="34" charset="0"/>
                </a:rPr>
                <a:t>s</a:t>
              </a:r>
            </a:p>
          </p:txBody>
        </p:sp>
        <p:sp>
          <p:nvSpPr>
            <p:cNvPr id="35978" name="Rectangle 59"/>
            <p:cNvSpPr>
              <a:spLocks noChangeArrowheads="1"/>
            </p:cNvSpPr>
            <p:nvPr/>
          </p:nvSpPr>
          <p:spPr bwMode="auto">
            <a:xfrm>
              <a:off x="7058409" y="3668153"/>
              <a:ext cx="439196"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2T</a:t>
              </a:r>
              <a:r>
                <a:rPr lang="en-US" altLang="en-US" sz="1200" baseline="-25000">
                  <a:latin typeface="Calibri" panose="020F0502020204030204" pitchFamily="34" charset="0"/>
                </a:rPr>
                <a:t>s</a:t>
              </a:r>
            </a:p>
          </p:txBody>
        </p:sp>
        <p:sp>
          <p:nvSpPr>
            <p:cNvPr id="35979" name="Rectangle 60"/>
            <p:cNvSpPr>
              <a:spLocks noChangeArrowheads="1"/>
            </p:cNvSpPr>
            <p:nvPr/>
          </p:nvSpPr>
          <p:spPr bwMode="auto">
            <a:xfrm>
              <a:off x="7295245" y="3668153"/>
              <a:ext cx="548739"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3T</a:t>
              </a:r>
              <a:r>
                <a:rPr lang="en-US" altLang="en-US" sz="1200" baseline="-25000">
                  <a:latin typeface="Calibri" panose="020F0502020204030204" pitchFamily="34" charset="0"/>
                </a:rPr>
                <a:t>s</a:t>
              </a:r>
            </a:p>
          </p:txBody>
        </p:sp>
        <p:sp>
          <p:nvSpPr>
            <p:cNvPr id="35980" name="Rectangle 61"/>
            <p:cNvSpPr>
              <a:spLocks noChangeArrowheads="1"/>
            </p:cNvSpPr>
            <p:nvPr/>
          </p:nvSpPr>
          <p:spPr bwMode="auto">
            <a:xfrm>
              <a:off x="7513863" y="3668153"/>
              <a:ext cx="437333"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4T</a:t>
              </a:r>
              <a:r>
                <a:rPr lang="en-US" altLang="en-US" sz="1200" baseline="-25000">
                  <a:latin typeface="Calibri" panose="020F0502020204030204" pitchFamily="34" charset="0"/>
                </a:rPr>
                <a:t>s</a:t>
              </a:r>
            </a:p>
          </p:txBody>
        </p:sp>
        <p:sp>
          <p:nvSpPr>
            <p:cNvPr id="35981" name="Rectangle 62"/>
            <p:cNvSpPr>
              <a:spLocks noChangeArrowheads="1"/>
            </p:cNvSpPr>
            <p:nvPr/>
          </p:nvSpPr>
          <p:spPr bwMode="auto">
            <a:xfrm>
              <a:off x="7741590" y="3668153"/>
              <a:ext cx="457020"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5T</a:t>
              </a:r>
              <a:r>
                <a:rPr lang="en-US" altLang="en-US" sz="1200" baseline="-25000">
                  <a:latin typeface="Calibri" panose="020F0502020204030204" pitchFamily="34" charset="0"/>
                </a:rPr>
                <a:t>s</a:t>
              </a:r>
            </a:p>
          </p:txBody>
        </p:sp>
        <p:sp>
          <p:nvSpPr>
            <p:cNvPr id="35982" name="Rectangle 63"/>
            <p:cNvSpPr>
              <a:spLocks noChangeArrowheads="1"/>
            </p:cNvSpPr>
            <p:nvPr/>
          </p:nvSpPr>
          <p:spPr bwMode="auto">
            <a:xfrm>
              <a:off x="7969318" y="3668153"/>
              <a:ext cx="542683"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6T</a:t>
              </a:r>
              <a:r>
                <a:rPr lang="en-US" altLang="en-US" sz="1200" baseline="-25000">
                  <a:latin typeface="Calibri" panose="020F0502020204030204" pitchFamily="34" charset="0"/>
                </a:rPr>
                <a:t>s</a:t>
              </a:r>
            </a:p>
          </p:txBody>
        </p:sp>
        <p:sp>
          <p:nvSpPr>
            <p:cNvPr id="35983" name="Line 25"/>
            <p:cNvSpPr>
              <a:spLocks noChangeShapeType="1"/>
            </p:cNvSpPr>
            <p:nvPr/>
          </p:nvSpPr>
          <p:spPr bwMode="auto">
            <a:xfrm flipV="1">
              <a:off x="8230065" y="3357306"/>
              <a:ext cx="268718" cy="1138"/>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84" name="Rectangle 65"/>
            <p:cNvSpPr>
              <a:spLocks noChangeArrowheads="1"/>
            </p:cNvSpPr>
            <p:nvPr/>
          </p:nvSpPr>
          <p:spPr bwMode="auto">
            <a:xfrm>
              <a:off x="8420216" y="3525824"/>
              <a:ext cx="175350" cy="30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latin typeface="Calibri" panose="020F0502020204030204" pitchFamily="34" charset="0"/>
                </a:rPr>
                <a:t>t</a:t>
              </a:r>
            </a:p>
          </p:txBody>
        </p:sp>
        <p:sp>
          <p:nvSpPr>
            <p:cNvPr id="35985" name="Line 34"/>
            <p:cNvSpPr>
              <a:spLocks noChangeShapeType="1"/>
            </p:cNvSpPr>
            <p:nvPr/>
          </p:nvSpPr>
          <p:spPr bwMode="auto">
            <a:xfrm>
              <a:off x="7018557" y="3627162"/>
              <a:ext cx="0" cy="5920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86" name="Line 35"/>
            <p:cNvSpPr>
              <a:spLocks noChangeShapeType="1"/>
            </p:cNvSpPr>
            <p:nvPr/>
          </p:nvSpPr>
          <p:spPr bwMode="auto">
            <a:xfrm>
              <a:off x="7218957" y="3622607"/>
              <a:ext cx="0" cy="5920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87" name="Line 36"/>
            <p:cNvSpPr>
              <a:spLocks noChangeShapeType="1"/>
            </p:cNvSpPr>
            <p:nvPr/>
          </p:nvSpPr>
          <p:spPr bwMode="auto">
            <a:xfrm>
              <a:off x="7442129" y="3627162"/>
              <a:ext cx="0" cy="5920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88" name="Line 37"/>
            <p:cNvSpPr>
              <a:spLocks noChangeShapeType="1"/>
            </p:cNvSpPr>
            <p:nvPr/>
          </p:nvSpPr>
          <p:spPr bwMode="auto">
            <a:xfrm>
              <a:off x="7674411" y="3622607"/>
              <a:ext cx="0" cy="5920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89" name="Line 38"/>
            <p:cNvSpPr>
              <a:spLocks noChangeShapeType="1"/>
            </p:cNvSpPr>
            <p:nvPr/>
          </p:nvSpPr>
          <p:spPr bwMode="auto">
            <a:xfrm>
              <a:off x="7874811" y="3631716"/>
              <a:ext cx="0" cy="5920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90" name="Line 39"/>
            <p:cNvSpPr>
              <a:spLocks noChangeShapeType="1"/>
            </p:cNvSpPr>
            <p:nvPr/>
          </p:nvSpPr>
          <p:spPr bwMode="auto">
            <a:xfrm>
              <a:off x="8102537" y="3631716"/>
              <a:ext cx="0" cy="5920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75" name="Straight Arrow Connector 74"/>
            <p:cNvCxnSpPr/>
            <p:nvPr/>
          </p:nvCxnSpPr>
          <p:spPr>
            <a:xfrm rot="16200000" flipV="1">
              <a:off x="6922242" y="3358284"/>
              <a:ext cx="593012" cy="1415"/>
            </a:xfrm>
            <a:prstGeom prst="straightConnector1">
              <a:avLst/>
            </a:prstGeom>
            <a:ln>
              <a:solidFill>
                <a:schemeClr val="tx1"/>
              </a:solidFill>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p:nvPr/>
          </p:nvCxnSpPr>
          <p:spPr>
            <a:xfrm rot="5400000" flipH="1" flipV="1">
              <a:off x="7221516" y="3431038"/>
              <a:ext cx="447505" cy="1415"/>
            </a:xfrm>
            <a:prstGeom prst="straightConnector1">
              <a:avLst/>
            </a:prstGeom>
            <a:ln>
              <a:solidFill>
                <a:schemeClr val="tx1"/>
              </a:solidFill>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77" name="Straight Arrow Connector 76"/>
            <p:cNvCxnSpPr/>
            <p:nvPr/>
          </p:nvCxnSpPr>
          <p:spPr>
            <a:xfrm rot="16200000" flipV="1">
              <a:off x="7542731" y="3524318"/>
              <a:ext cx="256698" cy="5663"/>
            </a:xfrm>
            <a:prstGeom prst="straightConnector1">
              <a:avLst/>
            </a:prstGeom>
            <a:ln>
              <a:solidFill>
                <a:schemeClr val="tx1"/>
              </a:solidFill>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78" name="Straight Arrow Connector 77"/>
            <p:cNvCxnSpPr/>
            <p:nvPr/>
          </p:nvCxnSpPr>
          <p:spPr>
            <a:xfrm rot="16200000" flipV="1">
              <a:off x="7789110" y="3571077"/>
              <a:ext cx="168844" cy="0"/>
            </a:xfrm>
            <a:prstGeom prst="straightConnector1">
              <a:avLst/>
            </a:prstGeom>
            <a:ln>
              <a:solidFill>
                <a:schemeClr val="tx1"/>
              </a:solidFill>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79" name="Straight Arrow Connector 78"/>
            <p:cNvCxnSpPr/>
            <p:nvPr/>
          </p:nvCxnSpPr>
          <p:spPr>
            <a:xfrm rot="16200000" flipV="1">
              <a:off x="8032790" y="3588236"/>
              <a:ext cx="134526" cy="0"/>
            </a:xfrm>
            <a:prstGeom prst="straightConnector1">
              <a:avLst/>
            </a:prstGeom>
            <a:ln>
              <a:solidFill>
                <a:schemeClr val="tx1"/>
              </a:solidFill>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80" name="Straight Arrow Connector 79"/>
            <p:cNvCxnSpPr/>
            <p:nvPr/>
          </p:nvCxnSpPr>
          <p:spPr>
            <a:xfrm rot="5400000" flipH="1" flipV="1">
              <a:off x="6798206" y="3431038"/>
              <a:ext cx="447505" cy="1416"/>
            </a:xfrm>
            <a:prstGeom prst="straightConnector1">
              <a:avLst/>
            </a:prstGeom>
            <a:ln>
              <a:solidFill>
                <a:schemeClr val="tx1"/>
              </a:solidFill>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81" name="Straight Arrow Connector 80"/>
            <p:cNvCxnSpPr/>
            <p:nvPr/>
          </p:nvCxnSpPr>
          <p:spPr>
            <a:xfrm rot="16200000" flipV="1">
              <a:off x="6674792" y="3507245"/>
              <a:ext cx="296506" cy="0"/>
            </a:xfrm>
            <a:prstGeom prst="straightConnector1">
              <a:avLst/>
            </a:prstGeom>
            <a:ln>
              <a:solidFill>
                <a:schemeClr val="tx1"/>
              </a:solidFill>
              <a:tailEnd type="triangle" w="med" len="med"/>
            </a:ln>
            <a:effectLst/>
          </p:spPr>
          <p:style>
            <a:lnRef idx="2">
              <a:schemeClr val="accent1"/>
            </a:lnRef>
            <a:fillRef idx="0">
              <a:schemeClr val="accent1"/>
            </a:fillRef>
            <a:effectRef idx="1">
              <a:schemeClr val="accent1"/>
            </a:effectRef>
            <a:fontRef idx="minor">
              <a:schemeClr val="tx1"/>
            </a:fontRef>
          </p:style>
        </p:cxnSp>
        <p:sp>
          <p:nvSpPr>
            <p:cNvPr id="35998" name="Rectangle 79"/>
            <p:cNvSpPr>
              <a:spLocks noChangeArrowheads="1"/>
            </p:cNvSpPr>
            <p:nvPr/>
          </p:nvSpPr>
          <p:spPr bwMode="auto">
            <a:xfrm>
              <a:off x="6540938" y="2705767"/>
              <a:ext cx="951576" cy="366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i="1">
                  <a:latin typeface="Calibri" panose="020F0502020204030204" pitchFamily="34" charset="0"/>
                </a:rPr>
                <a:t>v[nT</a:t>
              </a:r>
              <a:r>
                <a:rPr lang="en-US" altLang="en-US" sz="2400" i="1" baseline="-25000">
                  <a:latin typeface="Calibri" panose="020F0502020204030204" pitchFamily="34" charset="0"/>
                </a:rPr>
                <a:t>s</a:t>
              </a:r>
              <a:r>
                <a:rPr lang="en-US" altLang="en-US" sz="2400" i="1">
                  <a:latin typeface="Calibri" panose="020F0502020204030204" pitchFamily="34" charset="0"/>
                </a:rPr>
                <a:t>]</a:t>
              </a:r>
            </a:p>
          </p:txBody>
        </p:sp>
      </p:grpSp>
      <p:grpSp>
        <p:nvGrpSpPr>
          <p:cNvPr id="35843" name="Group 79"/>
          <p:cNvGrpSpPr>
            <a:grpSpLocks/>
          </p:cNvGrpSpPr>
          <p:nvPr/>
        </p:nvGrpSpPr>
        <p:grpSpPr bwMode="auto">
          <a:xfrm>
            <a:off x="50800" y="3533775"/>
            <a:ext cx="9023350" cy="2568575"/>
            <a:chOff x="60276" y="2145095"/>
            <a:chExt cx="9023449" cy="2567809"/>
          </a:xfrm>
        </p:grpSpPr>
        <p:sp>
          <p:nvSpPr>
            <p:cNvPr id="35844" name="Line 5"/>
            <p:cNvSpPr>
              <a:spLocks noChangeShapeType="1"/>
            </p:cNvSpPr>
            <p:nvPr/>
          </p:nvSpPr>
          <p:spPr bwMode="auto">
            <a:xfrm flipV="1">
              <a:off x="2067485" y="3531767"/>
              <a:ext cx="305646"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45" name="Rectangle 3"/>
            <p:cNvSpPr>
              <a:spLocks noChangeArrowheads="1"/>
            </p:cNvSpPr>
            <p:nvPr/>
          </p:nvSpPr>
          <p:spPr bwMode="auto">
            <a:xfrm>
              <a:off x="5448805" y="3310259"/>
              <a:ext cx="1419493" cy="452441"/>
            </a:xfrm>
            <a:prstGeom prst="rect">
              <a:avLst/>
            </a:prstGeom>
            <a:solidFill>
              <a:schemeClr val="bg1"/>
            </a:solidFill>
            <a:ln w="28575">
              <a:solidFill>
                <a:schemeClr val="tx1"/>
              </a:solidFill>
              <a:miter lim="800000"/>
              <a:headEnd/>
              <a:tailEnd/>
            </a:ln>
          </p:spPr>
          <p:txBody>
            <a:bodyPr anchor="ct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latin typeface="Calibri" panose="020F0502020204030204" pitchFamily="34" charset="0"/>
                </a:rPr>
                <a:t>Reconstruction Filter</a:t>
              </a:r>
            </a:p>
          </p:txBody>
        </p:sp>
        <p:sp>
          <p:nvSpPr>
            <p:cNvPr id="35846" name="Line 71"/>
            <p:cNvSpPr>
              <a:spLocks noChangeShapeType="1"/>
            </p:cNvSpPr>
            <p:nvPr/>
          </p:nvSpPr>
          <p:spPr bwMode="auto">
            <a:xfrm>
              <a:off x="6227902" y="3762700"/>
              <a:ext cx="0" cy="275706"/>
            </a:xfrm>
            <a:prstGeom prst="line">
              <a:avLst/>
            </a:prstGeom>
            <a:noFill/>
            <a:ln w="28575">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47" name="Text Box 72"/>
            <p:cNvSpPr txBox="1">
              <a:spLocks noChangeArrowheads="1"/>
            </p:cNvSpPr>
            <p:nvPr/>
          </p:nvSpPr>
          <p:spPr bwMode="auto">
            <a:xfrm>
              <a:off x="5821022" y="4010087"/>
              <a:ext cx="85759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latin typeface="Calibri" panose="020F0502020204030204" pitchFamily="34" charset="0"/>
                </a:rPr>
                <a:t>Clock</a:t>
              </a:r>
            </a:p>
            <a:p>
              <a:pPr algn="ctr">
                <a:spcBef>
                  <a:spcPct val="0"/>
                </a:spcBef>
                <a:buClrTx/>
                <a:buSzTx/>
                <a:buFontTx/>
                <a:buNone/>
              </a:pPr>
              <a:r>
                <a:rPr lang="en-US" altLang="en-US" sz="1400">
                  <a:latin typeface="Calibri" panose="020F0502020204030204" pitchFamily="34" charset="0"/>
                </a:rPr>
                <a:t>F</a:t>
              </a:r>
              <a:r>
                <a:rPr lang="en-US" altLang="en-US" sz="1400" baseline="-25000">
                  <a:latin typeface="Calibri" panose="020F0502020204030204" pitchFamily="34" charset="0"/>
                </a:rPr>
                <a:t>S</a:t>
              </a:r>
              <a:r>
                <a:rPr lang="en-US" altLang="en-US" sz="1400">
                  <a:latin typeface="Calibri" panose="020F0502020204030204" pitchFamily="34" charset="0"/>
                </a:rPr>
                <a:t>=1/T</a:t>
              </a:r>
              <a:r>
                <a:rPr lang="en-US" altLang="en-US" sz="1400" baseline="-25000">
                  <a:latin typeface="Calibri" panose="020F0502020204030204" pitchFamily="34" charset="0"/>
                </a:rPr>
                <a:t>S</a:t>
              </a:r>
              <a:endParaRPr lang="en-US" altLang="en-US" sz="1400">
                <a:latin typeface="Calibri" panose="020F0502020204030204" pitchFamily="34" charset="0"/>
              </a:endParaRPr>
            </a:p>
          </p:txBody>
        </p:sp>
        <p:sp>
          <p:nvSpPr>
            <p:cNvPr id="35848" name="AutoShape 11"/>
            <p:cNvSpPr>
              <a:spLocks noChangeArrowheads="1"/>
            </p:cNvSpPr>
            <p:nvPr/>
          </p:nvSpPr>
          <p:spPr bwMode="auto">
            <a:xfrm flipH="1">
              <a:off x="2364377" y="3224422"/>
              <a:ext cx="843169" cy="609600"/>
            </a:xfrm>
            <a:prstGeom prst="homePlate">
              <a:avLst>
                <a:gd name="adj" fmla="val 44101"/>
              </a:avLst>
            </a:prstGeom>
            <a:solidFill>
              <a:srgbClr val="FFFFFF"/>
            </a:solidFill>
            <a:ln w="28575">
              <a:solidFill>
                <a:schemeClr val="tx1"/>
              </a:solidFill>
              <a:miter lim="800000"/>
              <a:headEnd/>
              <a:tailEnd/>
            </a:ln>
          </p:spPr>
          <p:txBody>
            <a:bodyPr wrap="none" anchor="ct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600"/>
                <a:t>DAC</a:t>
              </a:r>
              <a:endParaRPr lang="en-US" altLang="en-US" sz="1600">
                <a:latin typeface="Calibri" panose="020F0502020204030204" pitchFamily="34" charset="0"/>
              </a:endParaRPr>
            </a:p>
          </p:txBody>
        </p:sp>
        <p:sp>
          <p:nvSpPr>
            <p:cNvPr id="35849" name="Line 16"/>
            <p:cNvSpPr>
              <a:spLocks noChangeShapeType="1"/>
            </p:cNvSpPr>
            <p:nvPr/>
          </p:nvSpPr>
          <p:spPr bwMode="auto">
            <a:xfrm rot="-5400000">
              <a:off x="2689634" y="3986115"/>
              <a:ext cx="315913"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50" name="Text Box 72"/>
            <p:cNvSpPr txBox="1">
              <a:spLocks noChangeArrowheads="1"/>
            </p:cNvSpPr>
            <p:nvPr/>
          </p:nvSpPr>
          <p:spPr bwMode="auto">
            <a:xfrm>
              <a:off x="2446962" y="4175020"/>
              <a:ext cx="85759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a:latin typeface="Calibri" panose="020F0502020204030204" pitchFamily="34" charset="0"/>
                </a:rPr>
                <a:t>Clock</a:t>
              </a:r>
            </a:p>
            <a:p>
              <a:pPr algn="ctr">
                <a:spcBef>
                  <a:spcPct val="0"/>
                </a:spcBef>
                <a:buClrTx/>
                <a:buSzTx/>
                <a:buFontTx/>
                <a:buNone/>
              </a:pPr>
              <a:r>
                <a:rPr lang="en-US" altLang="en-US" sz="1400">
                  <a:latin typeface="Calibri" panose="020F0502020204030204" pitchFamily="34" charset="0"/>
                </a:rPr>
                <a:t>F</a:t>
              </a:r>
              <a:r>
                <a:rPr lang="en-US" altLang="en-US" sz="1400" baseline="-25000">
                  <a:latin typeface="Calibri" panose="020F0502020204030204" pitchFamily="34" charset="0"/>
                </a:rPr>
                <a:t>S</a:t>
              </a:r>
              <a:r>
                <a:rPr lang="en-US" altLang="en-US" sz="1400">
                  <a:latin typeface="Calibri" panose="020F0502020204030204" pitchFamily="34" charset="0"/>
                </a:rPr>
                <a:t>=1/T</a:t>
              </a:r>
              <a:r>
                <a:rPr lang="en-US" altLang="en-US" sz="1400" baseline="-25000">
                  <a:latin typeface="Calibri" panose="020F0502020204030204" pitchFamily="34" charset="0"/>
                </a:rPr>
                <a:t>S</a:t>
              </a:r>
              <a:endParaRPr lang="en-US" altLang="en-US" sz="1400">
                <a:latin typeface="Calibri" panose="020F0502020204030204" pitchFamily="34" charset="0"/>
              </a:endParaRPr>
            </a:p>
          </p:txBody>
        </p:sp>
        <p:sp>
          <p:nvSpPr>
            <p:cNvPr id="35851" name="Line 15"/>
            <p:cNvSpPr>
              <a:spLocks noChangeShapeType="1"/>
            </p:cNvSpPr>
            <p:nvPr/>
          </p:nvSpPr>
          <p:spPr bwMode="auto">
            <a:xfrm>
              <a:off x="3632676" y="2518594"/>
              <a:ext cx="0" cy="655097"/>
            </a:xfrm>
            <a:prstGeom prst="line">
              <a:avLst/>
            </a:prstGeom>
            <a:noFill/>
            <a:ln w="28575">
              <a:solidFill>
                <a:schemeClr val="tx1"/>
              </a:solidFill>
              <a:round/>
              <a:headEnd type="triangle" w="lg"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52" name="Line 16"/>
            <p:cNvSpPr>
              <a:spLocks noChangeShapeType="1"/>
            </p:cNvSpPr>
            <p:nvPr/>
          </p:nvSpPr>
          <p:spPr bwMode="auto">
            <a:xfrm>
              <a:off x="3486575" y="3168978"/>
              <a:ext cx="1800337"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53" name="Rectangle 11"/>
            <p:cNvSpPr>
              <a:spLocks noChangeArrowheads="1"/>
            </p:cNvSpPr>
            <p:nvPr/>
          </p:nvSpPr>
          <p:spPr bwMode="auto">
            <a:xfrm>
              <a:off x="3688052" y="3173690"/>
              <a:ext cx="350493"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T</a:t>
              </a:r>
              <a:r>
                <a:rPr lang="en-US" altLang="en-US" sz="1200" baseline="-25000">
                  <a:latin typeface="Calibri" panose="020F0502020204030204" pitchFamily="34" charset="0"/>
                </a:rPr>
                <a:t>s</a:t>
              </a:r>
            </a:p>
          </p:txBody>
        </p:sp>
        <p:sp>
          <p:nvSpPr>
            <p:cNvPr id="35854" name="Rectangle 12"/>
            <p:cNvSpPr>
              <a:spLocks noChangeArrowheads="1"/>
            </p:cNvSpPr>
            <p:nvPr/>
          </p:nvSpPr>
          <p:spPr bwMode="auto">
            <a:xfrm>
              <a:off x="3876569" y="3178403"/>
              <a:ext cx="384648"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2T</a:t>
              </a:r>
              <a:r>
                <a:rPr lang="en-US" altLang="en-US" sz="1200" baseline="-25000">
                  <a:latin typeface="Calibri" panose="020F0502020204030204" pitchFamily="34" charset="0"/>
                </a:rPr>
                <a:t>s</a:t>
              </a:r>
            </a:p>
          </p:txBody>
        </p:sp>
        <p:sp>
          <p:nvSpPr>
            <p:cNvPr id="35855" name="Rectangle 13"/>
            <p:cNvSpPr>
              <a:spLocks noChangeArrowheads="1"/>
            </p:cNvSpPr>
            <p:nvPr/>
          </p:nvSpPr>
          <p:spPr bwMode="auto">
            <a:xfrm>
              <a:off x="4121641" y="3178403"/>
              <a:ext cx="403484"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3T</a:t>
              </a:r>
              <a:r>
                <a:rPr lang="en-US" altLang="en-US" sz="1200" baseline="-25000">
                  <a:latin typeface="Calibri" panose="020F0502020204030204" pitchFamily="34" charset="0"/>
                </a:rPr>
                <a:t>s</a:t>
              </a:r>
            </a:p>
          </p:txBody>
        </p:sp>
        <p:sp>
          <p:nvSpPr>
            <p:cNvPr id="35856" name="Rectangle 14"/>
            <p:cNvSpPr>
              <a:spLocks noChangeArrowheads="1"/>
            </p:cNvSpPr>
            <p:nvPr/>
          </p:nvSpPr>
          <p:spPr bwMode="auto">
            <a:xfrm>
              <a:off x="4347862" y="3178403"/>
              <a:ext cx="523643"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4T</a:t>
              </a:r>
              <a:r>
                <a:rPr lang="en-US" altLang="en-US" sz="1200" baseline="-25000">
                  <a:latin typeface="Calibri" panose="020F0502020204030204" pitchFamily="34" charset="0"/>
                </a:rPr>
                <a:t>s</a:t>
              </a:r>
            </a:p>
          </p:txBody>
        </p:sp>
        <p:sp>
          <p:nvSpPr>
            <p:cNvPr id="35857" name="Rectangle 15"/>
            <p:cNvSpPr>
              <a:spLocks noChangeArrowheads="1"/>
            </p:cNvSpPr>
            <p:nvPr/>
          </p:nvSpPr>
          <p:spPr bwMode="auto">
            <a:xfrm>
              <a:off x="4583508" y="3178403"/>
              <a:ext cx="461186"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5T</a:t>
              </a:r>
              <a:r>
                <a:rPr lang="en-US" altLang="en-US" sz="1200" baseline="-25000">
                  <a:latin typeface="Calibri" panose="020F0502020204030204" pitchFamily="34" charset="0"/>
                </a:rPr>
                <a:t>s</a:t>
              </a:r>
            </a:p>
          </p:txBody>
        </p:sp>
        <p:sp>
          <p:nvSpPr>
            <p:cNvPr id="35858" name="Rectangle 16"/>
            <p:cNvSpPr>
              <a:spLocks noChangeArrowheads="1"/>
            </p:cNvSpPr>
            <p:nvPr/>
          </p:nvSpPr>
          <p:spPr bwMode="auto">
            <a:xfrm>
              <a:off x="4819154" y="3178403"/>
              <a:ext cx="431718"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6T</a:t>
              </a:r>
              <a:r>
                <a:rPr lang="en-US" altLang="en-US" sz="1200" baseline="-25000">
                  <a:latin typeface="Calibri" panose="020F0502020204030204" pitchFamily="34" charset="0"/>
                </a:rPr>
                <a:t>s</a:t>
              </a:r>
            </a:p>
          </p:txBody>
        </p:sp>
        <p:sp>
          <p:nvSpPr>
            <p:cNvPr id="35859" name="Rectangle 17"/>
            <p:cNvSpPr>
              <a:spLocks noChangeArrowheads="1"/>
            </p:cNvSpPr>
            <p:nvPr/>
          </p:nvSpPr>
          <p:spPr bwMode="auto">
            <a:xfrm>
              <a:off x="3133378" y="2145095"/>
              <a:ext cx="921661" cy="45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i="1">
                  <a:latin typeface="Calibri" panose="020F0502020204030204" pitchFamily="34" charset="0"/>
                </a:rPr>
                <a:t>v</a:t>
              </a:r>
              <a:r>
                <a:rPr lang="en-US" altLang="en-US" sz="2400" i="1" baseline="-25000">
                  <a:latin typeface="Calibri" panose="020F0502020204030204" pitchFamily="34" charset="0"/>
                </a:rPr>
                <a:t>SH</a:t>
              </a:r>
              <a:r>
                <a:rPr lang="en-US" altLang="en-US" sz="2400" i="1">
                  <a:latin typeface="Calibri" panose="020F0502020204030204" pitchFamily="34" charset="0"/>
                </a:rPr>
                <a:t>(t)</a:t>
              </a:r>
            </a:p>
          </p:txBody>
        </p:sp>
        <p:sp>
          <p:nvSpPr>
            <p:cNvPr id="35860" name="Line 25"/>
            <p:cNvSpPr>
              <a:spLocks noChangeShapeType="1"/>
            </p:cNvSpPr>
            <p:nvPr/>
          </p:nvSpPr>
          <p:spPr bwMode="auto">
            <a:xfrm flipV="1">
              <a:off x="5088969" y="2856747"/>
              <a:ext cx="278063" cy="1178"/>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1" name="Rectangle 19"/>
            <p:cNvSpPr>
              <a:spLocks noChangeArrowheads="1"/>
            </p:cNvSpPr>
            <p:nvPr/>
          </p:nvSpPr>
          <p:spPr bwMode="auto">
            <a:xfrm>
              <a:off x="5285733" y="3031125"/>
              <a:ext cx="181448" cy="30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latin typeface="Calibri" panose="020F0502020204030204" pitchFamily="34" charset="0"/>
                </a:rPr>
                <a:t>t</a:t>
              </a:r>
            </a:p>
          </p:txBody>
        </p:sp>
        <p:sp>
          <p:nvSpPr>
            <p:cNvPr id="35862" name="Line 34"/>
            <p:cNvSpPr>
              <a:spLocks noChangeShapeType="1"/>
            </p:cNvSpPr>
            <p:nvPr/>
          </p:nvSpPr>
          <p:spPr bwMode="auto">
            <a:xfrm>
              <a:off x="3835331" y="3135987"/>
              <a:ext cx="0" cy="612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3" name="Line 35"/>
            <p:cNvSpPr>
              <a:spLocks noChangeShapeType="1"/>
            </p:cNvSpPr>
            <p:nvPr/>
          </p:nvSpPr>
          <p:spPr bwMode="auto">
            <a:xfrm>
              <a:off x="4042700" y="3131274"/>
              <a:ext cx="0" cy="612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4" name="Line 36"/>
            <p:cNvSpPr>
              <a:spLocks noChangeShapeType="1"/>
            </p:cNvSpPr>
            <p:nvPr/>
          </p:nvSpPr>
          <p:spPr bwMode="auto">
            <a:xfrm>
              <a:off x="4273633" y="3135987"/>
              <a:ext cx="0" cy="612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5" name="Line 37"/>
            <p:cNvSpPr>
              <a:spLocks noChangeShapeType="1"/>
            </p:cNvSpPr>
            <p:nvPr/>
          </p:nvSpPr>
          <p:spPr bwMode="auto">
            <a:xfrm>
              <a:off x="4513992" y="3131274"/>
              <a:ext cx="0" cy="612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6" name="Line 38"/>
            <p:cNvSpPr>
              <a:spLocks noChangeShapeType="1"/>
            </p:cNvSpPr>
            <p:nvPr/>
          </p:nvSpPr>
          <p:spPr bwMode="auto">
            <a:xfrm>
              <a:off x="4721361" y="3140700"/>
              <a:ext cx="0" cy="612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67" name="Line 39"/>
            <p:cNvSpPr>
              <a:spLocks noChangeShapeType="1"/>
            </p:cNvSpPr>
            <p:nvPr/>
          </p:nvSpPr>
          <p:spPr bwMode="auto">
            <a:xfrm>
              <a:off x="4957007" y="3140700"/>
              <a:ext cx="0" cy="612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108" name="Straight Arrow Connector 107"/>
            <p:cNvCxnSpPr/>
            <p:nvPr/>
          </p:nvCxnSpPr>
          <p:spPr>
            <a:xfrm rot="16200000" flipV="1">
              <a:off x="3734681" y="2858463"/>
              <a:ext cx="615766" cy="1588"/>
            </a:xfrm>
            <a:prstGeom prst="straightConnector1">
              <a:avLst/>
            </a:prstGeom>
            <a:ln>
              <a:solidFill>
                <a:schemeClr val="tx1"/>
              </a:solidFill>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09" name="Straight Arrow Connector 108"/>
            <p:cNvCxnSpPr/>
            <p:nvPr/>
          </p:nvCxnSpPr>
          <p:spPr>
            <a:xfrm rot="5400000" flipH="1" flipV="1">
              <a:off x="3967252" y="2857670"/>
              <a:ext cx="617353" cy="1587"/>
            </a:xfrm>
            <a:prstGeom prst="straightConnector1">
              <a:avLst/>
            </a:prstGeom>
            <a:ln>
              <a:solidFill>
                <a:schemeClr val="tx1"/>
              </a:solidFill>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0" name="Straight Arrow Connector 109"/>
            <p:cNvCxnSpPr/>
            <p:nvPr/>
          </p:nvCxnSpPr>
          <p:spPr>
            <a:xfrm rot="5400000" flipH="1" flipV="1">
              <a:off x="4283937" y="2937814"/>
              <a:ext cx="457064" cy="1588"/>
            </a:xfrm>
            <a:prstGeom prst="straightConnector1">
              <a:avLst/>
            </a:prstGeom>
            <a:ln>
              <a:solidFill>
                <a:schemeClr val="tx1"/>
              </a:solidFill>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1" name="Straight Arrow Connector 110"/>
            <p:cNvCxnSpPr/>
            <p:nvPr/>
          </p:nvCxnSpPr>
          <p:spPr>
            <a:xfrm rot="16200000" flipV="1">
              <a:off x="4588711" y="3034624"/>
              <a:ext cx="265033" cy="0"/>
            </a:xfrm>
            <a:prstGeom prst="straightConnector1">
              <a:avLst/>
            </a:prstGeom>
            <a:ln>
              <a:solidFill>
                <a:schemeClr val="tx1"/>
              </a:solidFill>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2" name="Straight Arrow Connector 111"/>
            <p:cNvCxnSpPr/>
            <p:nvPr/>
          </p:nvCxnSpPr>
          <p:spPr>
            <a:xfrm rot="5400000" flipH="1" flipV="1">
              <a:off x="4866513" y="3077473"/>
              <a:ext cx="177747" cy="1587"/>
            </a:xfrm>
            <a:prstGeom prst="straightConnector1">
              <a:avLst/>
            </a:prstGeom>
            <a:ln>
              <a:solidFill>
                <a:schemeClr val="tx1"/>
              </a:solidFill>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3" name="Straight Arrow Connector 112"/>
            <p:cNvCxnSpPr/>
            <p:nvPr/>
          </p:nvCxnSpPr>
          <p:spPr>
            <a:xfrm rot="5400000" flipH="1" flipV="1">
              <a:off x="3606069" y="2933053"/>
              <a:ext cx="464998" cy="3175"/>
            </a:xfrm>
            <a:prstGeom prst="straightConnector1">
              <a:avLst/>
            </a:prstGeom>
            <a:ln>
              <a:solidFill>
                <a:schemeClr val="tx1"/>
              </a:solidFill>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4" name="Straight Arrow Connector 113"/>
            <p:cNvCxnSpPr/>
            <p:nvPr/>
          </p:nvCxnSpPr>
          <p:spPr>
            <a:xfrm rot="16200000" flipV="1">
              <a:off x="3477455" y="3012405"/>
              <a:ext cx="309470" cy="0"/>
            </a:xfrm>
            <a:prstGeom prst="straightConnector1">
              <a:avLst/>
            </a:prstGeom>
            <a:ln>
              <a:solidFill>
                <a:schemeClr val="tx1"/>
              </a:solidFill>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5" name="Straight Connector 114"/>
            <p:cNvCxnSpPr/>
            <p:nvPr/>
          </p:nvCxnSpPr>
          <p:spPr>
            <a:xfrm>
              <a:off x="3635365" y="2887823"/>
              <a:ext cx="198440"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p:nvCxnSpPr>
          <p:spPr>
            <a:xfrm>
              <a:off x="3830630" y="2708490"/>
              <a:ext cx="207964" cy="1587"/>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17" name="Straight Connector 116"/>
            <p:cNvCxnSpPr/>
            <p:nvPr/>
          </p:nvCxnSpPr>
          <p:spPr>
            <a:xfrm>
              <a:off x="4035420" y="2554548"/>
              <a:ext cx="238128"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18" name="Straight Connector 117"/>
            <p:cNvCxnSpPr/>
            <p:nvPr/>
          </p:nvCxnSpPr>
          <p:spPr>
            <a:xfrm>
              <a:off x="4265610" y="2708490"/>
              <a:ext cx="250828" cy="1587"/>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19" name="Straight Connector 118"/>
            <p:cNvCxnSpPr/>
            <p:nvPr/>
          </p:nvCxnSpPr>
          <p:spPr>
            <a:xfrm>
              <a:off x="4502150" y="2903694"/>
              <a:ext cx="222252"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20" name="Straight Connector 119"/>
            <p:cNvCxnSpPr/>
            <p:nvPr/>
          </p:nvCxnSpPr>
          <p:spPr>
            <a:xfrm>
              <a:off x="4713290" y="2995741"/>
              <a:ext cx="239715"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p:cNvCxnSpPr/>
            <p:nvPr/>
          </p:nvCxnSpPr>
          <p:spPr>
            <a:xfrm>
              <a:off x="4951418" y="3035417"/>
              <a:ext cx="238128" cy="1587"/>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22" name="Straight Arrow Connector 121"/>
            <p:cNvCxnSpPr/>
            <p:nvPr/>
          </p:nvCxnSpPr>
          <p:spPr>
            <a:xfrm rot="5400000" flipH="1" flipV="1">
              <a:off x="5118128" y="3100485"/>
              <a:ext cx="131723" cy="1587"/>
            </a:xfrm>
            <a:prstGeom prst="straightConnector1">
              <a:avLst/>
            </a:prstGeom>
            <a:ln>
              <a:solidFill>
                <a:schemeClr val="tx1"/>
              </a:solidFill>
              <a:tailEnd type="none" w="med" len="med"/>
            </a:ln>
            <a:effectLst/>
          </p:spPr>
          <p:style>
            <a:lnRef idx="2">
              <a:schemeClr val="accent1"/>
            </a:lnRef>
            <a:fillRef idx="0">
              <a:schemeClr val="accent1"/>
            </a:fillRef>
            <a:effectRef idx="1">
              <a:schemeClr val="accent1"/>
            </a:effectRef>
            <a:fontRef idx="minor">
              <a:schemeClr val="tx1"/>
            </a:fontRef>
          </p:style>
        </p:cxnSp>
        <p:sp>
          <p:nvSpPr>
            <p:cNvPr id="35883" name="TextBox 41"/>
            <p:cNvSpPr txBox="1">
              <a:spLocks noChangeArrowheads="1"/>
            </p:cNvSpPr>
            <p:nvPr/>
          </p:nvSpPr>
          <p:spPr bwMode="auto">
            <a:xfrm>
              <a:off x="7456532" y="3781539"/>
              <a:ext cx="1846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35884" name="TextBox 42"/>
            <p:cNvSpPr txBox="1">
              <a:spLocks noChangeArrowheads="1"/>
            </p:cNvSpPr>
            <p:nvPr/>
          </p:nvSpPr>
          <p:spPr bwMode="auto">
            <a:xfrm>
              <a:off x="7099216" y="3437099"/>
              <a:ext cx="13705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400">
                <a:latin typeface="Calibri" panose="020F0502020204030204" pitchFamily="34" charset="0"/>
              </a:endParaRPr>
            </a:p>
          </p:txBody>
        </p:sp>
        <p:sp>
          <p:nvSpPr>
            <p:cNvPr id="35885" name="Rectangle 43"/>
            <p:cNvSpPr>
              <a:spLocks noChangeArrowheads="1"/>
            </p:cNvSpPr>
            <p:nvPr/>
          </p:nvSpPr>
          <p:spPr bwMode="auto">
            <a:xfrm>
              <a:off x="7228005" y="4192249"/>
              <a:ext cx="1784544" cy="520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b="1" i="1">
                  <a:latin typeface="Calibri" panose="020F0502020204030204" pitchFamily="34" charset="0"/>
                </a:rPr>
                <a:t>Continuous-Time Signal</a:t>
              </a:r>
            </a:p>
          </p:txBody>
        </p:sp>
        <p:sp>
          <p:nvSpPr>
            <p:cNvPr id="35886" name="Line 8"/>
            <p:cNvSpPr>
              <a:spLocks noChangeShapeType="1"/>
            </p:cNvSpPr>
            <p:nvPr/>
          </p:nvSpPr>
          <p:spPr bwMode="auto">
            <a:xfrm>
              <a:off x="7484866" y="3162978"/>
              <a:ext cx="0" cy="655097"/>
            </a:xfrm>
            <a:prstGeom prst="line">
              <a:avLst/>
            </a:prstGeom>
            <a:noFill/>
            <a:ln w="28575">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87" name="Line 9"/>
            <p:cNvSpPr>
              <a:spLocks noChangeShapeType="1"/>
            </p:cNvSpPr>
            <p:nvPr/>
          </p:nvSpPr>
          <p:spPr bwMode="auto">
            <a:xfrm>
              <a:off x="7338765" y="3813362"/>
              <a:ext cx="1545839"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88" name="Rectangle 46"/>
            <p:cNvSpPr>
              <a:spLocks noChangeArrowheads="1"/>
            </p:cNvSpPr>
            <p:nvPr/>
          </p:nvSpPr>
          <p:spPr bwMode="auto">
            <a:xfrm>
              <a:off x="7384716" y="3822787"/>
              <a:ext cx="228577" cy="520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latin typeface="Calibri" panose="020F0502020204030204" pitchFamily="34" charset="0"/>
                </a:rPr>
                <a:t>0</a:t>
              </a:r>
            </a:p>
          </p:txBody>
        </p:sp>
        <p:sp>
          <p:nvSpPr>
            <p:cNvPr id="35889" name="Rectangle 47"/>
            <p:cNvSpPr>
              <a:spLocks noChangeArrowheads="1"/>
            </p:cNvSpPr>
            <p:nvPr/>
          </p:nvSpPr>
          <p:spPr bwMode="auto">
            <a:xfrm>
              <a:off x="7274214" y="2815400"/>
              <a:ext cx="904389" cy="366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i="1">
                  <a:latin typeface="Calibri" panose="020F0502020204030204" pitchFamily="34" charset="0"/>
                </a:rPr>
                <a:t>v</a:t>
              </a:r>
              <a:r>
                <a:rPr lang="en-US" altLang="en-US" sz="2400" i="1" baseline="-25000">
                  <a:latin typeface="Calibri" panose="020F0502020204030204" pitchFamily="34" charset="0"/>
                </a:rPr>
                <a:t>R</a:t>
              </a:r>
              <a:r>
                <a:rPr lang="en-US" altLang="en-US" sz="2400" i="1">
                  <a:latin typeface="Calibri" panose="020F0502020204030204" pitchFamily="34" charset="0"/>
                </a:rPr>
                <a:t>(t)</a:t>
              </a:r>
            </a:p>
          </p:txBody>
        </p:sp>
        <p:sp>
          <p:nvSpPr>
            <p:cNvPr id="35890" name="Rectangle 48"/>
            <p:cNvSpPr>
              <a:spLocks noChangeArrowheads="1"/>
            </p:cNvSpPr>
            <p:nvPr/>
          </p:nvSpPr>
          <p:spPr bwMode="auto">
            <a:xfrm>
              <a:off x="8897565" y="3713212"/>
              <a:ext cx="186160" cy="520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latin typeface="Calibri" panose="020F0502020204030204" pitchFamily="34" charset="0"/>
                </a:rPr>
                <a:t>t</a:t>
              </a:r>
            </a:p>
          </p:txBody>
        </p:sp>
        <p:sp>
          <p:nvSpPr>
            <p:cNvPr id="35891" name="Freeform 49"/>
            <p:cNvSpPr>
              <a:spLocks/>
            </p:cNvSpPr>
            <p:nvPr/>
          </p:nvSpPr>
          <p:spPr bwMode="auto">
            <a:xfrm>
              <a:off x="7211516" y="3219533"/>
              <a:ext cx="1598859" cy="496036"/>
            </a:xfrm>
            <a:custGeom>
              <a:avLst/>
              <a:gdLst>
                <a:gd name="T0" fmla="*/ 2147483646 w 1357"/>
                <a:gd name="T1" fmla="*/ 2147483646 h 421"/>
                <a:gd name="T2" fmla="*/ 2147483646 w 1357"/>
                <a:gd name="T3" fmla="*/ 2147483646 h 421"/>
                <a:gd name="T4" fmla="*/ 2147483646 w 1357"/>
                <a:gd name="T5" fmla="*/ 2147483646 h 421"/>
                <a:gd name="T6" fmla="*/ 2147483646 w 1357"/>
                <a:gd name="T7" fmla="*/ 2147483646 h 421"/>
                <a:gd name="T8" fmla="*/ 2147483646 w 1357"/>
                <a:gd name="T9" fmla="*/ 2147483646 h 421"/>
                <a:gd name="T10" fmla="*/ 2147483646 w 1357"/>
                <a:gd name="T11" fmla="*/ 2147483646 h 421"/>
                <a:gd name="T12" fmla="*/ 2147483646 w 1357"/>
                <a:gd name="T13" fmla="*/ 2147483646 h 421"/>
                <a:gd name="T14" fmla="*/ 2147483646 w 1357"/>
                <a:gd name="T15" fmla="*/ 2147483646 h 421"/>
                <a:gd name="T16" fmla="*/ 2147483646 w 1357"/>
                <a:gd name="T17" fmla="*/ 2147483646 h 421"/>
                <a:gd name="T18" fmla="*/ 2147483646 w 1357"/>
                <a:gd name="T19" fmla="*/ 2147483646 h 421"/>
                <a:gd name="T20" fmla="*/ 2147483646 w 1357"/>
                <a:gd name="T21" fmla="*/ 2147483646 h 421"/>
                <a:gd name="T22" fmla="*/ 2147483646 w 1357"/>
                <a:gd name="T23" fmla="*/ 2147483646 h 421"/>
                <a:gd name="T24" fmla="*/ 2147483646 w 1357"/>
                <a:gd name="T25" fmla="*/ 2147483646 h 421"/>
                <a:gd name="T26" fmla="*/ 2147483646 w 1357"/>
                <a:gd name="T27" fmla="*/ 2147483646 h 421"/>
                <a:gd name="T28" fmla="*/ 2147483646 w 1357"/>
                <a:gd name="T29" fmla="*/ 2147483646 h 421"/>
                <a:gd name="T30" fmla="*/ 2147483646 w 1357"/>
                <a:gd name="T31" fmla="*/ 2147483646 h 421"/>
                <a:gd name="T32" fmla="*/ 2147483646 w 1357"/>
                <a:gd name="T33" fmla="*/ 2147483646 h 421"/>
                <a:gd name="T34" fmla="*/ 2147483646 w 1357"/>
                <a:gd name="T35" fmla="*/ 2147483646 h 421"/>
                <a:gd name="T36" fmla="*/ 2147483646 w 1357"/>
                <a:gd name="T37" fmla="*/ 2147483646 h 421"/>
                <a:gd name="T38" fmla="*/ 2147483646 w 1357"/>
                <a:gd name="T39" fmla="*/ 2147483646 h 421"/>
                <a:gd name="T40" fmla="*/ 2147483646 w 1357"/>
                <a:gd name="T41" fmla="*/ 2147483646 h 421"/>
                <a:gd name="T42" fmla="*/ 2147483646 w 1357"/>
                <a:gd name="T43" fmla="*/ 0 h 421"/>
                <a:gd name="T44" fmla="*/ 2147483646 w 1357"/>
                <a:gd name="T45" fmla="*/ 0 h 421"/>
                <a:gd name="T46" fmla="*/ 2147483646 w 1357"/>
                <a:gd name="T47" fmla="*/ 2147483646 h 421"/>
                <a:gd name="T48" fmla="*/ 2147483646 w 1357"/>
                <a:gd name="T49" fmla="*/ 2147483646 h 421"/>
                <a:gd name="T50" fmla="*/ 2147483646 w 1357"/>
                <a:gd name="T51" fmla="*/ 2147483646 h 421"/>
                <a:gd name="T52" fmla="*/ 2147483646 w 1357"/>
                <a:gd name="T53" fmla="*/ 2147483646 h 421"/>
                <a:gd name="T54" fmla="*/ 2147483646 w 1357"/>
                <a:gd name="T55" fmla="*/ 2147483646 h 421"/>
                <a:gd name="T56" fmla="*/ 2147483646 w 1357"/>
                <a:gd name="T57" fmla="*/ 2147483646 h 421"/>
                <a:gd name="T58" fmla="*/ 2147483646 w 1357"/>
                <a:gd name="T59" fmla="*/ 2147483646 h 421"/>
                <a:gd name="T60" fmla="*/ 2147483646 w 1357"/>
                <a:gd name="T61" fmla="*/ 2147483646 h 421"/>
                <a:gd name="T62" fmla="*/ 2147483646 w 1357"/>
                <a:gd name="T63" fmla="*/ 2147483646 h 421"/>
                <a:gd name="T64" fmla="*/ 2147483646 w 1357"/>
                <a:gd name="T65" fmla="*/ 2147483646 h 421"/>
                <a:gd name="T66" fmla="*/ 2147483646 w 1357"/>
                <a:gd name="T67" fmla="*/ 2147483646 h 421"/>
                <a:gd name="T68" fmla="*/ 2147483646 w 1357"/>
                <a:gd name="T69" fmla="*/ 2147483646 h 421"/>
                <a:gd name="T70" fmla="*/ 2147483646 w 1357"/>
                <a:gd name="T71" fmla="*/ 2147483646 h 421"/>
                <a:gd name="T72" fmla="*/ 2147483646 w 1357"/>
                <a:gd name="T73" fmla="*/ 2147483646 h 421"/>
                <a:gd name="T74" fmla="*/ 2147483646 w 1357"/>
                <a:gd name="T75" fmla="*/ 2147483646 h 421"/>
                <a:gd name="T76" fmla="*/ 2147483646 w 1357"/>
                <a:gd name="T77" fmla="*/ 2147483646 h 421"/>
                <a:gd name="T78" fmla="*/ 2147483646 w 1357"/>
                <a:gd name="T79" fmla="*/ 2147483646 h 421"/>
                <a:gd name="T80" fmla="*/ 2147483646 w 1357"/>
                <a:gd name="T81" fmla="*/ 2147483646 h 421"/>
                <a:gd name="T82" fmla="*/ 2147483646 w 1357"/>
                <a:gd name="T83" fmla="*/ 2147483646 h 421"/>
                <a:gd name="T84" fmla="*/ 2147483646 w 1357"/>
                <a:gd name="T85" fmla="*/ 2147483646 h 421"/>
                <a:gd name="T86" fmla="*/ 2147483646 w 1357"/>
                <a:gd name="T87" fmla="*/ 2147483646 h 421"/>
                <a:gd name="T88" fmla="*/ 2147483646 w 1357"/>
                <a:gd name="T89" fmla="*/ 2147483646 h 42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357"/>
                <a:gd name="T136" fmla="*/ 0 h 421"/>
                <a:gd name="T137" fmla="*/ 1357 w 1357"/>
                <a:gd name="T138" fmla="*/ 421 h 42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357" h="421">
                  <a:moveTo>
                    <a:pt x="0" y="373"/>
                  </a:moveTo>
                  <a:lnTo>
                    <a:pt x="10" y="373"/>
                  </a:lnTo>
                  <a:lnTo>
                    <a:pt x="19" y="373"/>
                  </a:lnTo>
                  <a:lnTo>
                    <a:pt x="29" y="369"/>
                  </a:lnTo>
                  <a:lnTo>
                    <a:pt x="38" y="365"/>
                  </a:lnTo>
                  <a:lnTo>
                    <a:pt x="53" y="361"/>
                  </a:lnTo>
                  <a:lnTo>
                    <a:pt x="67" y="357"/>
                  </a:lnTo>
                  <a:lnTo>
                    <a:pt x="82" y="353"/>
                  </a:lnTo>
                  <a:lnTo>
                    <a:pt x="91" y="349"/>
                  </a:lnTo>
                  <a:lnTo>
                    <a:pt x="101" y="349"/>
                  </a:lnTo>
                  <a:lnTo>
                    <a:pt x="115" y="345"/>
                  </a:lnTo>
                  <a:lnTo>
                    <a:pt x="125" y="341"/>
                  </a:lnTo>
                  <a:lnTo>
                    <a:pt x="135" y="338"/>
                  </a:lnTo>
                  <a:lnTo>
                    <a:pt x="149" y="334"/>
                  </a:lnTo>
                  <a:lnTo>
                    <a:pt x="159" y="330"/>
                  </a:lnTo>
                  <a:lnTo>
                    <a:pt x="168" y="330"/>
                  </a:lnTo>
                  <a:lnTo>
                    <a:pt x="178" y="322"/>
                  </a:lnTo>
                  <a:lnTo>
                    <a:pt x="188" y="318"/>
                  </a:lnTo>
                  <a:lnTo>
                    <a:pt x="197" y="310"/>
                  </a:lnTo>
                  <a:lnTo>
                    <a:pt x="207" y="306"/>
                  </a:lnTo>
                  <a:lnTo>
                    <a:pt x="216" y="302"/>
                  </a:lnTo>
                  <a:lnTo>
                    <a:pt x="221" y="294"/>
                  </a:lnTo>
                  <a:lnTo>
                    <a:pt x="231" y="290"/>
                  </a:lnTo>
                  <a:lnTo>
                    <a:pt x="231" y="283"/>
                  </a:lnTo>
                  <a:lnTo>
                    <a:pt x="240" y="279"/>
                  </a:lnTo>
                  <a:lnTo>
                    <a:pt x="245" y="271"/>
                  </a:lnTo>
                  <a:lnTo>
                    <a:pt x="255" y="259"/>
                  </a:lnTo>
                  <a:lnTo>
                    <a:pt x="264" y="247"/>
                  </a:lnTo>
                  <a:lnTo>
                    <a:pt x="274" y="236"/>
                  </a:lnTo>
                  <a:lnTo>
                    <a:pt x="284" y="228"/>
                  </a:lnTo>
                  <a:lnTo>
                    <a:pt x="289" y="216"/>
                  </a:lnTo>
                  <a:lnTo>
                    <a:pt x="303" y="204"/>
                  </a:lnTo>
                  <a:lnTo>
                    <a:pt x="308" y="192"/>
                  </a:lnTo>
                  <a:lnTo>
                    <a:pt x="317" y="184"/>
                  </a:lnTo>
                  <a:lnTo>
                    <a:pt x="327" y="173"/>
                  </a:lnTo>
                  <a:lnTo>
                    <a:pt x="332" y="161"/>
                  </a:lnTo>
                  <a:lnTo>
                    <a:pt x="341" y="149"/>
                  </a:lnTo>
                  <a:lnTo>
                    <a:pt x="351" y="141"/>
                  </a:lnTo>
                  <a:lnTo>
                    <a:pt x="356" y="133"/>
                  </a:lnTo>
                  <a:lnTo>
                    <a:pt x="365" y="122"/>
                  </a:lnTo>
                  <a:lnTo>
                    <a:pt x="375" y="114"/>
                  </a:lnTo>
                  <a:lnTo>
                    <a:pt x="380" y="106"/>
                  </a:lnTo>
                  <a:lnTo>
                    <a:pt x="389" y="98"/>
                  </a:lnTo>
                  <a:lnTo>
                    <a:pt x="399" y="90"/>
                  </a:lnTo>
                  <a:lnTo>
                    <a:pt x="404" y="82"/>
                  </a:lnTo>
                  <a:lnTo>
                    <a:pt x="414" y="79"/>
                  </a:lnTo>
                  <a:lnTo>
                    <a:pt x="423" y="67"/>
                  </a:lnTo>
                  <a:lnTo>
                    <a:pt x="438" y="59"/>
                  </a:lnTo>
                  <a:lnTo>
                    <a:pt x="442" y="51"/>
                  </a:lnTo>
                  <a:lnTo>
                    <a:pt x="452" y="43"/>
                  </a:lnTo>
                  <a:lnTo>
                    <a:pt x="462" y="39"/>
                  </a:lnTo>
                  <a:lnTo>
                    <a:pt x="471" y="31"/>
                  </a:lnTo>
                  <a:lnTo>
                    <a:pt x="481" y="24"/>
                  </a:lnTo>
                  <a:lnTo>
                    <a:pt x="490" y="20"/>
                  </a:lnTo>
                  <a:lnTo>
                    <a:pt x="500" y="16"/>
                  </a:lnTo>
                  <a:lnTo>
                    <a:pt x="510" y="16"/>
                  </a:lnTo>
                  <a:lnTo>
                    <a:pt x="519" y="12"/>
                  </a:lnTo>
                  <a:lnTo>
                    <a:pt x="529" y="12"/>
                  </a:lnTo>
                  <a:lnTo>
                    <a:pt x="539" y="8"/>
                  </a:lnTo>
                  <a:lnTo>
                    <a:pt x="548" y="8"/>
                  </a:lnTo>
                  <a:lnTo>
                    <a:pt x="558" y="8"/>
                  </a:lnTo>
                  <a:lnTo>
                    <a:pt x="567" y="4"/>
                  </a:lnTo>
                  <a:lnTo>
                    <a:pt x="577" y="4"/>
                  </a:lnTo>
                  <a:lnTo>
                    <a:pt x="587" y="0"/>
                  </a:lnTo>
                  <a:lnTo>
                    <a:pt x="596" y="0"/>
                  </a:lnTo>
                  <a:lnTo>
                    <a:pt x="606" y="0"/>
                  </a:lnTo>
                  <a:lnTo>
                    <a:pt x="615" y="0"/>
                  </a:lnTo>
                  <a:lnTo>
                    <a:pt x="625" y="0"/>
                  </a:lnTo>
                  <a:lnTo>
                    <a:pt x="635" y="0"/>
                  </a:lnTo>
                  <a:lnTo>
                    <a:pt x="644" y="4"/>
                  </a:lnTo>
                  <a:lnTo>
                    <a:pt x="654" y="8"/>
                  </a:lnTo>
                  <a:lnTo>
                    <a:pt x="659" y="16"/>
                  </a:lnTo>
                  <a:lnTo>
                    <a:pt x="668" y="20"/>
                  </a:lnTo>
                  <a:lnTo>
                    <a:pt x="678" y="27"/>
                  </a:lnTo>
                  <a:lnTo>
                    <a:pt x="688" y="31"/>
                  </a:lnTo>
                  <a:lnTo>
                    <a:pt x="692" y="39"/>
                  </a:lnTo>
                  <a:lnTo>
                    <a:pt x="702" y="43"/>
                  </a:lnTo>
                  <a:lnTo>
                    <a:pt x="712" y="51"/>
                  </a:lnTo>
                  <a:lnTo>
                    <a:pt x="721" y="59"/>
                  </a:lnTo>
                  <a:lnTo>
                    <a:pt x="736" y="67"/>
                  </a:lnTo>
                  <a:lnTo>
                    <a:pt x="741" y="75"/>
                  </a:lnTo>
                  <a:lnTo>
                    <a:pt x="755" y="86"/>
                  </a:lnTo>
                  <a:lnTo>
                    <a:pt x="765" y="94"/>
                  </a:lnTo>
                  <a:lnTo>
                    <a:pt x="774" y="106"/>
                  </a:lnTo>
                  <a:lnTo>
                    <a:pt x="784" y="110"/>
                  </a:lnTo>
                  <a:lnTo>
                    <a:pt x="789" y="118"/>
                  </a:lnTo>
                  <a:lnTo>
                    <a:pt x="798" y="126"/>
                  </a:lnTo>
                  <a:lnTo>
                    <a:pt x="803" y="133"/>
                  </a:lnTo>
                  <a:lnTo>
                    <a:pt x="808" y="141"/>
                  </a:lnTo>
                  <a:lnTo>
                    <a:pt x="817" y="145"/>
                  </a:lnTo>
                  <a:lnTo>
                    <a:pt x="827" y="153"/>
                  </a:lnTo>
                  <a:lnTo>
                    <a:pt x="832" y="161"/>
                  </a:lnTo>
                  <a:lnTo>
                    <a:pt x="841" y="169"/>
                  </a:lnTo>
                  <a:lnTo>
                    <a:pt x="846" y="177"/>
                  </a:lnTo>
                  <a:lnTo>
                    <a:pt x="856" y="188"/>
                  </a:lnTo>
                  <a:lnTo>
                    <a:pt x="866" y="196"/>
                  </a:lnTo>
                  <a:lnTo>
                    <a:pt x="875" y="204"/>
                  </a:lnTo>
                  <a:lnTo>
                    <a:pt x="880" y="212"/>
                  </a:lnTo>
                  <a:lnTo>
                    <a:pt x="890" y="220"/>
                  </a:lnTo>
                  <a:lnTo>
                    <a:pt x="899" y="228"/>
                  </a:lnTo>
                  <a:lnTo>
                    <a:pt x="909" y="236"/>
                  </a:lnTo>
                  <a:lnTo>
                    <a:pt x="909" y="243"/>
                  </a:lnTo>
                  <a:lnTo>
                    <a:pt x="918" y="247"/>
                  </a:lnTo>
                  <a:lnTo>
                    <a:pt x="928" y="259"/>
                  </a:lnTo>
                  <a:lnTo>
                    <a:pt x="942" y="271"/>
                  </a:lnTo>
                  <a:lnTo>
                    <a:pt x="962" y="283"/>
                  </a:lnTo>
                  <a:lnTo>
                    <a:pt x="976" y="294"/>
                  </a:lnTo>
                  <a:lnTo>
                    <a:pt x="986" y="302"/>
                  </a:lnTo>
                  <a:lnTo>
                    <a:pt x="1005" y="310"/>
                  </a:lnTo>
                  <a:lnTo>
                    <a:pt x="1015" y="314"/>
                  </a:lnTo>
                  <a:lnTo>
                    <a:pt x="1024" y="322"/>
                  </a:lnTo>
                  <a:lnTo>
                    <a:pt x="1039" y="334"/>
                  </a:lnTo>
                  <a:lnTo>
                    <a:pt x="1048" y="334"/>
                  </a:lnTo>
                  <a:lnTo>
                    <a:pt x="1058" y="338"/>
                  </a:lnTo>
                  <a:lnTo>
                    <a:pt x="1072" y="341"/>
                  </a:lnTo>
                  <a:lnTo>
                    <a:pt x="1087" y="349"/>
                  </a:lnTo>
                  <a:lnTo>
                    <a:pt x="1101" y="357"/>
                  </a:lnTo>
                  <a:lnTo>
                    <a:pt x="1111" y="361"/>
                  </a:lnTo>
                  <a:lnTo>
                    <a:pt x="1125" y="369"/>
                  </a:lnTo>
                  <a:lnTo>
                    <a:pt x="1135" y="373"/>
                  </a:lnTo>
                  <a:lnTo>
                    <a:pt x="1149" y="377"/>
                  </a:lnTo>
                  <a:lnTo>
                    <a:pt x="1168" y="385"/>
                  </a:lnTo>
                  <a:lnTo>
                    <a:pt x="1212" y="396"/>
                  </a:lnTo>
                  <a:lnTo>
                    <a:pt x="1226" y="404"/>
                  </a:lnTo>
                  <a:lnTo>
                    <a:pt x="1245" y="408"/>
                  </a:lnTo>
                  <a:lnTo>
                    <a:pt x="1260" y="412"/>
                  </a:lnTo>
                  <a:lnTo>
                    <a:pt x="1274" y="420"/>
                  </a:lnTo>
                  <a:lnTo>
                    <a:pt x="1284" y="420"/>
                  </a:lnTo>
                  <a:lnTo>
                    <a:pt x="1293" y="420"/>
                  </a:lnTo>
                  <a:lnTo>
                    <a:pt x="1303" y="420"/>
                  </a:lnTo>
                  <a:lnTo>
                    <a:pt x="1318" y="420"/>
                  </a:lnTo>
                  <a:lnTo>
                    <a:pt x="1327" y="420"/>
                  </a:lnTo>
                  <a:lnTo>
                    <a:pt x="1337" y="420"/>
                  </a:lnTo>
                  <a:lnTo>
                    <a:pt x="1346" y="416"/>
                  </a:lnTo>
                  <a:lnTo>
                    <a:pt x="1356" y="412"/>
                  </a:lnTo>
                </a:path>
              </a:pathLst>
            </a:custGeom>
            <a:noFill/>
            <a:ln w="28575"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892" name="Line 43"/>
            <p:cNvSpPr>
              <a:spLocks noChangeShapeType="1"/>
            </p:cNvSpPr>
            <p:nvPr/>
          </p:nvSpPr>
          <p:spPr bwMode="auto">
            <a:xfrm>
              <a:off x="8625394" y="3474031"/>
              <a:ext cx="265102"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93" name="Rectangle 51"/>
            <p:cNvSpPr>
              <a:spLocks noChangeArrowheads="1"/>
            </p:cNvSpPr>
            <p:nvPr/>
          </p:nvSpPr>
          <p:spPr bwMode="auto">
            <a:xfrm>
              <a:off x="403731" y="4126277"/>
              <a:ext cx="1372517" cy="520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400" b="1" i="1">
                  <a:latin typeface="Calibri" panose="020F0502020204030204" pitchFamily="34" charset="0"/>
                </a:rPr>
                <a:t>Discrete-Time</a:t>
              </a:r>
            </a:p>
            <a:p>
              <a:pPr algn="ctr">
                <a:spcBef>
                  <a:spcPct val="0"/>
                </a:spcBef>
                <a:buClrTx/>
                <a:buSzTx/>
                <a:buFontTx/>
                <a:buNone/>
              </a:pPr>
              <a:r>
                <a:rPr lang="en-US" altLang="en-US" sz="1400" b="1" i="1">
                  <a:latin typeface="Calibri" panose="020F0502020204030204" pitchFamily="34" charset="0"/>
                </a:rPr>
                <a:t>Signal</a:t>
              </a:r>
            </a:p>
          </p:txBody>
        </p:sp>
        <p:sp>
          <p:nvSpPr>
            <p:cNvPr id="35894" name="Line 15"/>
            <p:cNvSpPr>
              <a:spLocks noChangeShapeType="1"/>
            </p:cNvSpPr>
            <p:nvPr/>
          </p:nvSpPr>
          <p:spPr bwMode="auto">
            <a:xfrm>
              <a:off x="342050" y="3130389"/>
              <a:ext cx="0" cy="633081"/>
            </a:xfrm>
            <a:prstGeom prst="line">
              <a:avLst/>
            </a:prstGeom>
            <a:noFill/>
            <a:ln w="28575">
              <a:solidFill>
                <a:schemeClr val="tx1"/>
              </a:solidFill>
              <a:round/>
              <a:headEnd type="triangle" w="lg"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95" name="Line 16"/>
            <p:cNvSpPr>
              <a:spLocks noChangeShapeType="1"/>
            </p:cNvSpPr>
            <p:nvPr/>
          </p:nvSpPr>
          <p:spPr bwMode="auto">
            <a:xfrm>
              <a:off x="200859" y="3758915"/>
              <a:ext cx="173983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96" name="Rectangle 54"/>
            <p:cNvSpPr>
              <a:spLocks noChangeArrowheads="1"/>
            </p:cNvSpPr>
            <p:nvPr/>
          </p:nvSpPr>
          <p:spPr bwMode="auto">
            <a:xfrm>
              <a:off x="245266" y="3768025"/>
              <a:ext cx="210648"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0</a:t>
              </a:r>
            </a:p>
          </p:txBody>
        </p:sp>
        <p:sp>
          <p:nvSpPr>
            <p:cNvPr id="35897" name="Rectangle 55"/>
            <p:cNvSpPr>
              <a:spLocks noChangeArrowheads="1"/>
            </p:cNvSpPr>
            <p:nvPr/>
          </p:nvSpPr>
          <p:spPr bwMode="auto">
            <a:xfrm>
              <a:off x="395565" y="3763471"/>
              <a:ext cx="349222"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T</a:t>
              </a:r>
              <a:r>
                <a:rPr lang="en-US" altLang="en-US" sz="1200" baseline="-25000">
                  <a:latin typeface="Calibri" panose="020F0502020204030204" pitchFamily="34" charset="0"/>
                </a:rPr>
                <a:t>s</a:t>
              </a:r>
            </a:p>
          </p:txBody>
        </p:sp>
        <p:sp>
          <p:nvSpPr>
            <p:cNvPr id="35898" name="Rectangle 56"/>
            <p:cNvSpPr>
              <a:spLocks noChangeArrowheads="1"/>
            </p:cNvSpPr>
            <p:nvPr/>
          </p:nvSpPr>
          <p:spPr bwMode="auto">
            <a:xfrm>
              <a:off x="577747" y="3768025"/>
              <a:ext cx="439196"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2T</a:t>
              </a:r>
              <a:r>
                <a:rPr lang="en-US" altLang="en-US" sz="1200" baseline="-25000">
                  <a:latin typeface="Calibri" panose="020F0502020204030204" pitchFamily="34" charset="0"/>
                </a:rPr>
                <a:t>s</a:t>
              </a:r>
            </a:p>
          </p:txBody>
        </p:sp>
        <p:sp>
          <p:nvSpPr>
            <p:cNvPr id="35899" name="Rectangle 57"/>
            <p:cNvSpPr>
              <a:spLocks noChangeArrowheads="1"/>
            </p:cNvSpPr>
            <p:nvPr/>
          </p:nvSpPr>
          <p:spPr bwMode="auto">
            <a:xfrm>
              <a:off x="814583" y="3768025"/>
              <a:ext cx="548739"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3T</a:t>
              </a:r>
              <a:r>
                <a:rPr lang="en-US" altLang="en-US" sz="1200" baseline="-25000">
                  <a:latin typeface="Calibri" panose="020F0502020204030204" pitchFamily="34" charset="0"/>
                </a:rPr>
                <a:t>s</a:t>
              </a:r>
            </a:p>
          </p:txBody>
        </p:sp>
        <p:sp>
          <p:nvSpPr>
            <p:cNvPr id="35900" name="Rectangle 58"/>
            <p:cNvSpPr>
              <a:spLocks noChangeArrowheads="1"/>
            </p:cNvSpPr>
            <p:nvPr/>
          </p:nvSpPr>
          <p:spPr bwMode="auto">
            <a:xfrm>
              <a:off x="1033201" y="3768025"/>
              <a:ext cx="437333"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4T</a:t>
              </a:r>
              <a:r>
                <a:rPr lang="en-US" altLang="en-US" sz="1200" baseline="-25000">
                  <a:latin typeface="Calibri" panose="020F0502020204030204" pitchFamily="34" charset="0"/>
                </a:rPr>
                <a:t>s</a:t>
              </a:r>
            </a:p>
          </p:txBody>
        </p:sp>
        <p:sp>
          <p:nvSpPr>
            <p:cNvPr id="35901" name="Rectangle 59"/>
            <p:cNvSpPr>
              <a:spLocks noChangeArrowheads="1"/>
            </p:cNvSpPr>
            <p:nvPr/>
          </p:nvSpPr>
          <p:spPr bwMode="auto">
            <a:xfrm>
              <a:off x="1260928" y="3768025"/>
              <a:ext cx="457020"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5T</a:t>
              </a:r>
              <a:r>
                <a:rPr lang="en-US" altLang="en-US" sz="1200" baseline="-25000">
                  <a:latin typeface="Calibri" panose="020F0502020204030204" pitchFamily="34" charset="0"/>
                </a:rPr>
                <a:t>s</a:t>
              </a:r>
            </a:p>
          </p:txBody>
        </p:sp>
        <p:sp>
          <p:nvSpPr>
            <p:cNvPr id="35902" name="Rectangle 60"/>
            <p:cNvSpPr>
              <a:spLocks noChangeArrowheads="1"/>
            </p:cNvSpPr>
            <p:nvPr/>
          </p:nvSpPr>
          <p:spPr bwMode="auto">
            <a:xfrm>
              <a:off x="1488656" y="3768025"/>
              <a:ext cx="542683"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200">
                  <a:latin typeface="Calibri" panose="020F0502020204030204" pitchFamily="34" charset="0"/>
                </a:rPr>
                <a:t>6T</a:t>
              </a:r>
              <a:r>
                <a:rPr lang="en-US" altLang="en-US" sz="1200" baseline="-25000">
                  <a:latin typeface="Calibri" panose="020F0502020204030204" pitchFamily="34" charset="0"/>
                </a:rPr>
                <a:t>s</a:t>
              </a:r>
            </a:p>
          </p:txBody>
        </p:sp>
        <p:sp>
          <p:nvSpPr>
            <p:cNvPr id="35903" name="Line 25"/>
            <p:cNvSpPr>
              <a:spLocks noChangeShapeType="1"/>
            </p:cNvSpPr>
            <p:nvPr/>
          </p:nvSpPr>
          <p:spPr bwMode="auto">
            <a:xfrm flipV="1">
              <a:off x="1749403" y="3457178"/>
              <a:ext cx="268718" cy="1138"/>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04" name="Rectangle 62"/>
            <p:cNvSpPr>
              <a:spLocks noChangeArrowheads="1"/>
            </p:cNvSpPr>
            <p:nvPr/>
          </p:nvSpPr>
          <p:spPr bwMode="auto">
            <a:xfrm>
              <a:off x="1939554" y="3625696"/>
              <a:ext cx="175350" cy="30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400">
                  <a:latin typeface="Calibri" panose="020F0502020204030204" pitchFamily="34" charset="0"/>
                </a:rPr>
                <a:t>t</a:t>
              </a:r>
            </a:p>
          </p:txBody>
        </p:sp>
        <p:sp>
          <p:nvSpPr>
            <p:cNvPr id="35905" name="Line 34"/>
            <p:cNvSpPr>
              <a:spLocks noChangeShapeType="1"/>
            </p:cNvSpPr>
            <p:nvPr/>
          </p:nvSpPr>
          <p:spPr bwMode="auto">
            <a:xfrm>
              <a:off x="537895" y="3727034"/>
              <a:ext cx="0" cy="5920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06" name="Line 35"/>
            <p:cNvSpPr>
              <a:spLocks noChangeShapeType="1"/>
            </p:cNvSpPr>
            <p:nvPr/>
          </p:nvSpPr>
          <p:spPr bwMode="auto">
            <a:xfrm>
              <a:off x="738295" y="3722479"/>
              <a:ext cx="0" cy="5920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07" name="Line 36"/>
            <p:cNvSpPr>
              <a:spLocks noChangeShapeType="1"/>
            </p:cNvSpPr>
            <p:nvPr/>
          </p:nvSpPr>
          <p:spPr bwMode="auto">
            <a:xfrm>
              <a:off x="961467" y="3727034"/>
              <a:ext cx="0" cy="5920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08" name="Line 37"/>
            <p:cNvSpPr>
              <a:spLocks noChangeShapeType="1"/>
            </p:cNvSpPr>
            <p:nvPr/>
          </p:nvSpPr>
          <p:spPr bwMode="auto">
            <a:xfrm>
              <a:off x="1193749" y="3722479"/>
              <a:ext cx="0" cy="5920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09" name="Line 38"/>
            <p:cNvSpPr>
              <a:spLocks noChangeShapeType="1"/>
            </p:cNvSpPr>
            <p:nvPr/>
          </p:nvSpPr>
          <p:spPr bwMode="auto">
            <a:xfrm>
              <a:off x="1394149" y="3731588"/>
              <a:ext cx="0" cy="5920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910" name="Line 39"/>
            <p:cNvSpPr>
              <a:spLocks noChangeShapeType="1"/>
            </p:cNvSpPr>
            <p:nvPr/>
          </p:nvSpPr>
          <p:spPr bwMode="auto">
            <a:xfrm>
              <a:off x="1621875" y="3731588"/>
              <a:ext cx="0" cy="5920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151" name="Straight Arrow Connector 150"/>
            <p:cNvCxnSpPr/>
            <p:nvPr/>
          </p:nvCxnSpPr>
          <p:spPr>
            <a:xfrm rot="16200000" flipV="1">
              <a:off x="442166" y="3458360"/>
              <a:ext cx="593548" cy="1587"/>
            </a:xfrm>
            <a:prstGeom prst="straightConnector1">
              <a:avLst/>
            </a:prstGeom>
            <a:ln>
              <a:solidFill>
                <a:schemeClr val="tx1"/>
              </a:solidFill>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152" name="Straight Arrow Connector 151"/>
            <p:cNvCxnSpPr/>
            <p:nvPr/>
          </p:nvCxnSpPr>
          <p:spPr>
            <a:xfrm rot="5400000" flipH="1" flipV="1">
              <a:off x="739803" y="3530569"/>
              <a:ext cx="449129" cy="1587"/>
            </a:xfrm>
            <a:prstGeom prst="straightConnector1">
              <a:avLst/>
            </a:prstGeom>
            <a:ln>
              <a:solidFill>
                <a:schemeClr val="tx1"/>
              </a:solidFill>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153" name="Straight Arrow Connector 152"/>
            <p:cNvCxnSpPr/>
            <p:nvPr/>
          </p:nvCxnSpPr>
          <p:spPr>
            <a:xfrm rot="16200000" flipV="1">
              <a:off x="1062833" y="3624998"/>
              <a:ext cx="257098" cy="4762"/>
            </a:xfrm>
            <a:prstGeom prst="straightConnector1">
              <a:avLst/>
            </a:prstGeom>
            <a:ln>
              <a:solidFill>
                <a:schemeClr val="tx1"/>
              </a:solidFill>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154" name="Straight Arrow Connector 153"/>
            <p:cNvCxnSpPr/>
            <p:nvPr/>
          </p:nvCxnSpPr>
          <p:spPr>
            <a:xfrm rot="16200000" flipV="1">
              <a:off x="1307298" y="3669434"/>
              <a:ext cx="171399" cy="1587"/>
            </a:xfrm>
            <a:prstGeom prst="straightConnector1">
              <a:avLst/>
            </a:prstGeom>
            <a:ln>
              <a:solidFill>
                <a:schemeClr val="tx1"/>
              </a:solidFill>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155" name="Straight Arrow Connector 154"/>
            <p:cNvCxnSpPr/>
            <p:nvPr/>
          </p:nvCxnSpPr>
          <p:spPr>
            <a:xfrm rot="16200000" flipV="1">
              <a:off x="1552563" y="3687685"/>
              <a:ext cx="134898" cy="1588"/>
            </a:xfrm>
            <a:prstGeom prst="straightConnector1">
              <a:avLst/>
            </a:prstGeom>
            <a:ln>
              <a:solidFill>
                <a:schemeClr val="tx1"/>
              </a:solidFill>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156" name="Straight Arrow Connector 155"/>
            <p:cNvCxnSpPr/>
            <p:nvPr/>
          </p:nvCxnSpPr>
          <p:spPr>
            <a:xfrm rot="5400000" flipH="1" flipV="1">
              <a:off x="315935" y="3530569"/>
              <a:ext cx="449129" cy="1588"/>
            </a:xfrm>
            <a:prstGeom prst="straightConnector1">
              <a:avLst/>
            </a:prstGeom>
            <a:ln>
              <a:solidFill>
                <a:schemeClr val="tx1"/>
              </a:solidFill>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157" name="Straight Arrow Connector 156"/>
            <p:cNvCxnSpPr/>
            <p:nvPr/>
          </p:nvCxnSpPr>
          <p:spPr>
            <a:xfrm rot="16200000" flipV="1">
              <a:off x="192881" y="3605953"/>
              <a:ext cx="298361" cy="1587"/>
            </a:xfrm>
            <a:prstGeom prst="straightConnector1">
              <a:avLst/>
            </a:prstGeom>
            <a:ln>
              <a:solidFill>
                <a:schemeClr val="tx1"/>
              </a:solidFill>
              <a:tailEnd type="triangle" w="med" len="med"/>
            </a:ln>
            <a:effectLst/>
          </p:spPr>
          <p:style>
            <a:lnRef idx="2">
              <a:schemeClr val="accent1"/>
            </a:lnRef>
            <a:fillRef idx="0">
              <a:schemeClr val="accent1"/>
            </a:fillRef>
            <a:effectRef idx="1">
              <a:schemeClr val="accent1"/>
            </a:effectRef>
            <a:fontRef idx="minor">
              <a:schemeClr val="tx1"/>
            </a:fontRef>
          </p:style>
        </p:cxnSp>
        <p:sp>
          <p:nvSpPr>
            <p:cNvPr id="35918" name="Rectangle 76"/>
            <p:cNvSpPr>
              <a:spLocks noChangeArrowheads="1"/>
            </p:cNvSpPr>
            <p:nvPr/>
          </p:nvSpPr>
          <p:spPr bwMode="auto">
            <a:xfrm>
              <a:off x="60276" y="2805639"/>
              <a:ext cx="951576" cy="366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0487" tIns="44450" rIns="90487" bIns="44450">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i="1">
                  <a:latin typeface="Calibri" panose="020F0502020204030204" pitchFamily="34" charset="0"/>
                </a:rPr>
                <a:t>v[nT</a:t>
              </a:r>
              <a:r>
                <a:rPr lang="en-US" altLang="en-US" sz="2400" i="1" baseline="-25000">
                  <a:latin typeface="Calibri" panose="020F0502020204030204" pitchFamily="34" charset="0"/>
                </a:rPr>
                <a:t>s</a:t>
              </a:r>
              <a:r>
                <a:rPr lang="en-US" altLang="en-US" sz="2400" i="1">
                  <a:latin typeface="Calibri" panose="020F0502020204030204" pitchFamily="34" charset="0"/>
                </a:rPr>
                <a:t>]</a:t>
              </a:r>
            </a:p>
          </p:txBody>
        </p:sp>
        <p:sp>
          <p:nvSpPr>
            <p:cNvPr id="35919" name="Line 7"/>
            <p:cNvSpPr>
              <a:spLocks noChangeShapeType="1"/>
            </p:cNvSpPr>
            <p:nvPr/>
          </p:nvSpPr>
          <p:spPr bwMode="auto">
            <a:xfrm>
              <a:off x="3205585" y="3530588"/>
              <a:ext cx="2251467"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920" name="Line 5"/>
            <p:cNvSpPr>
              <a:spLocks noChangeShapeType="1"/>
            </p:cNvSpPr>
            <p:nvPr/>
          </p:nvSpPr>
          <p:spPr bwMode="auto">
            <a:xfrm flipV="1">
              <a:off x="6884791" y="3531767"/>
              <a:ext cx="305646"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3"/>
          <p:cNvSpPr>
            <a:spLocks noGrp="1" noChangeArrowheads="1"/>
          </p:cNvSpPr>
          <p:nvPr>
            <p:ph type="body" idx="1"/>
          </p:nvPr>
        </p:nvSpPr>
        <p:spPr>
          <a:xfrm>
            <a:off x="838200" y="228600"/>
            <a:ext cx="7772400" cy="4114800"/>
          </a:xfrm>
        </p:spPr>
        <p:txBody>
          <a:bodyPr/>
          <a:lstStyle/>
          <a:p>
            <a:r>
              <a:rPr lang="en-US" altLang="en-US" smtClean="0"/>
              <a:t>Sampling Considerations</a:t>
            </a:r>
          </a:p>
          <a:p>
            <a:pPr lvl="1"/>
            <a:r>
              <a:rPr lang="en-US" altLang="en-US" smtClean="0"/>
              <a:t>Reconstruction Effects in AWGs, DACs, and Other Sampled Circuits</a:t>
            </a:r>
          </a:p>
          <a:p>
            <a:pPr lvl="3"/>
            <a:r>
              <a:rPr lang="en-US" altLang="en-US" smtClean="0"/>
              <a:t>When a discrete signal is converted into a stepped waveform, this is equivalent to convolving the impulses by a square pulse with a width equal to one over the sample rate.  This time domain convolution corresponds to a multiplication in the frequency domain by a sin(x)/x function with its first null at Fs.  </a:t>
            </a:r>
          </a:p>
        </p:txBody>
      </p:sp>
      <p:graphicFrame>
        <p:nvGraphicFramePr>
          <p:cNvPr id="36867" name="Object 4"/>
          <p:cNvGraphicFramePr>
            <a:graphicFrameLocks noChangeAspect="1"/>
          </p:cNvGraphicFramePr>
          <p:nvPr/>
        </p:nvGraphicFramePr>
        <p:xfrm>
          <a:off x="2376488" y="3662363"/>
          <a:ext cx="4405312" cy="2662237"/>
        </p:xfrm>
        <a:graphic>
          <a:graphicData uri="http://schemas.openxmlformats.org/presentationml/2006/ole">
            <mc:AlternateContent xmlns:mc="http://schemas.openxmlformats.org/markup-compatibility/2006">
              <mc:Choice xmlns:v="urn:schemas-microsoft-com:vml" Requires="v">
                <p:oleObj spid="_x0000_s36871" name="Bitmap Image" r:id="rId3" imgW="4695652" imgH="2838255" progId="Paint.Picture">
                  <p:embed/>
                </p:oleObj>
              </mc:Choice>
              <mc:Fallback>
                <p:oleObj name="Bitmap Image" r:id="rId3" imgW="4695652" imgH="2838255" progId="Paint.Pictur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76488" y="3662363"/>
                        <a:ext cx="4405312" cy="266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838200" y="990600"/>
            <a:ext cx="7772400" cy="4114800"/>
          </a:xfrm>
        </p:spPr>
        <p:txBody>
          <a:bodyPr/>
          <a:lstStyle/>
          <a:p>
            <a:r>
              <a:rPr lang="en-US" altLang="en-US" smtClean="0"/>
              <a:t>Example of Sampled Channels</a:t>
            </a:r>
          </a:p>
        </p:txBody>
      </p:sp>
      <p:sp>
        <p:nvSpPr>
          <p:cNvPr id="16387" name="Text Box 5"/>
          <p:cNvSpPr txBox="1">
            <a:spLocks noChangeArrowheads="1"/>
          </p:cNvSpPr>
          <p:nvPr/>
        </p:nvSpPr>
        <p:spPr bwMode="auto">
          <a:xfrm>
            <a:off x="1651000" y="5638800"/>
            <a:ext cx="6197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800"/>
              <a:t>A digital cellular telephone contains at least six sampled channels</a:t>
            </a:r>
          </a:p>
          <a:p>
            <a:pPr>
              <a:spcBef>
                <a:spcPct val="0"/>
              </a:spcBef>
              <a:buClrTx/>
              <a:buSzTx/>
              <a:buFontTx/>
              <a:buNone/>
            </a:pPr>
            <a:r>
              <a:rPr lang="en-US" altLang="en-US" sz="1800"/>
              <a:t>– three for the transmit channel and three for the receive channel.</a:t>
            </a:r>
            <a:endParaRPr lang="en-US" altLang="en-US" sz="2400"/>
          </a:p>
        </p:txBody>
      </p:sp>
      <p:grpSp>
        <p:nvGrpSpPr>
          <p:cNvPr id="16388" name="Group 2"/>
          <p:cNvGrpSpPr>
            <a:grpSpLocks/>
          </p:cNvGrpSpPr>
          <p:nvPr/>
        </p:nvGrpSpPr>
        <p:grpSpPr bwMode="auto">
          <a:xfrm>
            <a:off x="2057400" y="1717675"/>
            <a:ext cx="5440363" cy="3770313"/>
            <a:chOff x="1728" y="1512"/>
            <a:chExt cx="8568" cy="5938"/>
          </a:xfrm>
        </p:grpSpPr>
        <p:sp>
          <p:nvSpPr>
            <p:cNvPr id="16389" name="Rectangle 3"/>
            <p:cNvSpPr>
              <a:spLocks noChangeArrowheads="1"/>
            </p:cNvSpPr>
            <p:nvPr/>
          </p:nvSpPr>
          <p:spPr bwMode="auto">
            <a:xfrm>
              <a:off x="2952" y="3922"/>
              <a:ext cx="576" cy="216"/>
            </a:xfrm>
            <a:prstGeom prst="rect">
              <a:avLst/>
            </a:prstGeom>
            <a:solidFill>
              <a:srgbClr val="FFFFFF"/>
            </a:solidFill>
            <a:ln w="25400">
              <a:solidFill>
                <a:srgbClr val="000000"/>
              </a:solidFill>
              <a:miter lim="800000"/>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390" name="Line 4"/>
            <p:cNvSpPr>
              <a:spLocks noChangeShapeType="1"/>
            </p:cNvSpPr>
            <p:nvPr/>
          </p:nvSpPr>
          <p:spPr bwMode="auto">
            <a:xfrm flipV="1">
              <a:off x="3384" y="3634"/>
              <a:ext cx="285" cy="285"/>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1" name="Line 5"/>
            <p:cNvSpPr>
              <a:spLocks noChangeShapeType="1"/>
            </p:cNvSpPr>
            <p:nvPr/>
          </p:nvSpPr>
          <p:spPr bwMode="auto">
            <a:xfrm rot="10800000" flipH="1" flipV="1">
              <a:off x="2808" y="3634"/>
              <a:ext cx="288" cy="2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2" name="Line 6"/>
            <p:cNvSpPr>
              <a:spLocks noChangeShapeType="1"/>
            </p:cNvSpPr>
            <p:nvPr/>
          </p:nvSpPr>
          <p:spPr bwMode="auto">
            <a:xfrm>
              <a:off x="3240" y="4138"/>
              <a:ext cx="0" cy="504"/>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3" name="Oval 7"/>
            <p:cNvSpPr>
              <a:spLocks noChangeArrowheads="1"/>
            </p:cNvSpPr>
            <p:nvPr/>
          </p:nvSpPr>
          <p:spPr bwMode="auto">
            <a:xfrm>
              <a:off x="2088" y="3706"/>
              <a:ext cx="288" cy="288"/>
            </a:xfrm>
            <a:prstGeom prst="ellipse">
              <a:avLst/>
            </a:prstGeom>
            <a:solidFill>
              <a:srgbClr val="FFFFFF"/>
            </a:solidFill>
            <a:ln w="25400">
              <a:solidFill>
                <a:srgbClr val="000000"/>
              </a:solidFill>
              <a:round/>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394" name="Line 8"/>
            <p:cNvSpPr>
              <a:spLocks noChangeShapeType="1"/>
            </p:cNvSpPr>
            <p:nvPr/>
          </p:nvSpPr>
          <p:spPr bwMode="auto">
            <a:xfrm>
              <a:off x="2016" y="3994"/>
              <a:ext cx="432" cy="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5" name="Line 9"/>
            <p:cNvSpPr>
              <a:spLocks noChangeShapeType="1"/>
            </p:cNvSpPr>
            <p:nvPr/>
          </p:nvSpPr>
          <p:spPr bwMode="auto">
            <a:xfrm>
              <a:off x="2232" y="3994"/>
              <a:ext cx="0" cy="64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6396" name="Group 10"/>
            <p:cNvGrpSpPr>
              <a:grpSpLocks/>
            </p:cNvGrpSpPr>
            <p:nvPr/>
          </p:nvGrpSpPr>
          <p:grpSpPr bwMode="auto">
            <a:xfrm>
              <a:off x="1728" y="4642"/>
              <a:ext cx="2088" cy="1440"/>
              <a:chOff x="1872" y="8064"/>
              <a:chExt cx="2088" cy="1440"/>
            </a:xfrm>
          </p:grpSpPr>
          <p:sp>
            <p:nvSpPr>
              <p:cNvPr id="16456" name="Text Box 11"/>
              <p:cNvSpPr txBox="1">
                <a:spLocks noChangeArrowheads="1"/>
              </p:cNvSpPr>
              <p:nvPr/>
            </p:nvSpPr>
            <p:spPr bwMode="auto">
              <a:xfrm>
                <a:off x="1872" y="8136"/>
                <a:ext cx="2088" cy="1296"/>
              </a:xfrm>
              <a:prstGeom prst="rect">
                <a:avLst/>
              </a:prstGeom>
              <a:solidFill>
                <a:srgbClr val="FFFFFF"/>
              </a:solidFill>
              <a:ln>
                <a:noFill/>
              </a:ln>
              <a:extLs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dirty="0">
                    <a:ea typeface="MS PGothic" panose="020B0600070205080204" pitchFamily="34" charset="-128"/>
                  </a:rPr>
                  <a:t>Voice-band interface (ADC, DAC, PGAs, filters)</a:t>
                </a:r>
              </a:p>
            </p:txBody>
          </p:sp>
          <p:sp>
            <p:nvSpPr>
              <p:cNvPr id="16457" name="Rectangle 12"/>
              <p:cNvSpPr>
                <a:spLocks noChangeArrowheads="1"/>
              </p:cNvSpPr>
              <p:nvPr/>
            </p:nvSpPr>
            <p:spPr bwMode="auto">
              <a:xfrm>
                <a:off x="1872" y="8064"/>
                <a:ext cx="2088" cy="1440"/>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grpSp>
          <p:nvGrpSpPr>
            <p:cNvPr id="16397" name="Group 13"/>
            <p:cNvGrpSpPr>
              <a:grpSpLocks/>
            </p:cNvGrpSpPr>
            <p:nvPr/>
          </p:nvGrpSpPr>
          <p:grpSpPr bwMode="auto">
            <a:xfrm>
              <a:off x="8712" y="3850"/>
              <a:ext cx="1008" cy="792"/>
              <a:chOff x="10512" y="8496"/>
              <a:chExt cx="1008" cy="792"/>
            </a:xfrm>
          </p:grpSpPr>
          <p:sp>
            <p:nvSpPr>
              <p:cNvPr id="16454" name="AutoShape 14"/>
              <p:cNvSpPr>
                <a:spLocks noChangeArrowheads="1"/>
              </p:cNvSpPr>
              <p:nvPr/>
            </p:nvSpPr>
            <p:spPr bwMode="auto">
              <a:xfrm rot="10800000">
                <a:off x="10512" y="8496"/>
                <a:ext cx="1008" cy="504"/>
              </a:xfrm>
              <a:prstGeom prst="triangle">
                <a:avLst>
                  <a:gd name="adj" fmla="val 50000"/>
                </a:avLst>
              </a:prstGeom>
              <a:solidFill>
                <a:srgbClr val="FFFFFF"/>
              </a:solidFill>
              <a:ln w="25400">
                <a:solidFill>
                  <a:srgbClr val="000000"/>
                </a:solidFill>
                <a:miter lim="800000"/>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55" name="Line 15"/>
              <p:cNvSpPr>
                <a:spLocks noChangeShapeType="1"/>
              </p:cNvSpPr>
              <p:nvPr/>
            </p:nvSpPr>
            <p:spPr bwMode="auto">
              <a:xfrm>
                <a:off x="11016" y="8496"/>
                <a:ext cx="0" cy="792"/>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6398" name="Text Box 16"/>
            <p:cNvSpPr txBox="1">
              <a:spLocks noChangeArrowheads="1"/>
            </p:cNvSpPr>
            <p:nvPr/>
          </p:nvSpPr>
          <p:spPr bwMode="auto">
            <a:xfrm>
              <a:off x="4248" y="4714"/>
              <a:ext cx="1656" cy="129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dirty="0">
                  <a:ea typeface="MS PGothic" panose="020B0600070205080204" pitchFamily="34" charset="-128"/>
                </a:rPr>
                <a:t>Digital</a:t>
              </a:r>
            </a:p>
            <a:p>
              <a:pPr algn="ctr">
                <a:spcBef>
                  <a:spcPct val="0"/>
                </a:spcBef>
                <a:buClrTx/>
                <a:buSzTx/>
                <a:buFontTx/>
                <a:buNone/>
              </a:pPr>
              <a:r>
                <a:rPr lang="en-US" altLang="en-US" sz="1200" dirty="0">
                  <a:ea typeface="MS PGothic" panose="020B0600070205080204" pitchFamily="34" charset="-128"/>
                </a:rPr>
                <a:t>signal</a:t>
              </a:r>
            </a:p>
            <a:p>
              <a:pPr algn="ctr">
                <a:spcBef>
                  <a:spcPct val="0"/>
                </a:spcBef>
                <a:buClrTx/>
                <a:buSzTx/>
                <a:buFontTx/>
                <a:buNone/>
              </a:pPr>
              <a:r>
                <a:rPr lang="en-US" altLang="en-US" sz="1200" dirty="0">
                  <a:ea typeface="MS PGothic" panose="020B0600070205080204" pitchFamily="34" charset="-128"/>
                </a:rPr>
                <a:t>processor</a:t>
              </a:r>
            </a:p>
            <a:p>
              <a:pPr algn="ctr">
                <a:spcBef>
                  <a:spcPct val="0"/>
                </a:spcBef>
                <a:buClrTx/>
                <a:buSzTx/>
                <a:buFontTx/>
                <a:buNone/>
              </a:pPr>
              <a:r>
                <a:rPr lang="en-US" altLang="en-US" sz="1200" dirty="0">
                  <a:ea typeface="MS PGothic" panose="020B0600070205080204" pitchFamily="34" charset="-128"/>
                </a:rPr>
                <a:t>(DSP)</a:t>
              </a:r>
            </a:p>
          </p:txBody>
        </p:sp>
        <p:sp>
          <p:nvSpPr>
            <p:cNvPr id="16399" name="Rectangle 17"/>
            <p:cNvSpPr>
              <a:spLocks noChangeArrowheads="1"/>
            </p:cNvSpPr>
            <p:nvPr/>
          </p:nvSpPr>
          <p:spPr bwMode="auto">
            <a:xfrm>
              <a:off x="4248" y="4642"/>
              <a:ext cx="1584" cy="1440"/>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nvGrpSpPr>
            <p:cNvPr id="16400" name="Group 18"/>
            <p:cNvGrpSpPr>
              <a:grpSpLocks/>
            </p:cNvGrpSpPr>
            <p:nvPr/>
          </p:nvGrpSpPr>
          <p:grpSpPr bwMode="auto">
            <a:xfrm>
              <a:off x="6264" y="4786"/>
              <a:ext cx="1656" cy="1080"/>
              <a:chOff x="1368" y="10440"/>
              <a:chExt cx="1656" cy="1440"/>
            </a:xfrm>
          </p:grpSpPr>
          <p:sp>
            <p:nvSpPr>
              <p:cNvPr id="16452" name="Text Box 19"/>
              <p:cNvSpPr txBox="1">
                <a:spLocks noChangeArrowheads="1"/>
              </p:cNvSpPr>
              <p:nvPr/>
            </p:nvSpPr>
            <p:spPr bwMode="auto">
              <a:xfrm>
                <a:off x="1368" y="10512"/>
                <a:ext cx="1656" cy="1296"/>
              </a:xfrm>
              <a:prstGeom prst="rect">
                <a:avLst/>
              </a:prstGeom>
              <a:solidFill>
                <a:srgbClr val="FFFFFF"/>
              </a:solidFill>
              <a:ln>
                <a:noFill/>
              </a:ln>
              <a:extLs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Base-band/</a:t>
                </a:r>
              </a:p>
              <a:p>
                <a:pPr algn="ctr">
                  <a:spcBef>
                    <a:spcPct val="0"/>
                  </a:spcBef>
                  <a:buClrTx/>
                  <a:buSzTx/>
                  <a:buFontTx/>
                  <a:buNone/>
                </a:pPr>
                <a:r>
                  <a:rPr lang="en-US" altLang="en-US" sz="1200">
                    <a:ea typeface="MS PGothic" panose="020B0600070205080204" pitchFamily="34" charset="-128"/>
                  </a:rPr>
                  <a:t>RF </a:t>
                </a:r>
              </a:p>
              <a:p>
                <a:pPr algn="ctr">
                  <a:spcBef>
                    <a:spcPct val="0"/>
                  </a:spcBef>
                  <a:buClrTx/>
                  <a:buSzTx/>
                  <a:buFontTx/>
                  <a:buNone/>
                </a:pPr>
                <a:r>
                  <a:rPr lang="en-US" altLang="en-US" sz="1200">
                    <a:ea typeface="MS PGothic" panose="020B0600070205080204" pitchFamily="34" charset="-128"/>
                  </a:rPr>
                  <a:t>interface</a:t>
                </a:r>
              </a:p>
            </p:txBody>
          </p:sp>
          <p:sp>
            <p:nvSpPr>
              <p:cNvPr id="16453" name="Rectangle 20"/>
              <p:cNvSpPr>
                <a:spLocks noChangeArrowheads="1"/>
              </p:cNvSpPr>
              <p:nvPr/>
            </p:nvSpPr>
            <p:spPr bwMode="auto">
              <a:xfrm>
                <a:off x="1368" y="10440"/>
                <a:ext cx="1584" cy="1440"/>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grpSp>
          <p:nvGrpSpPr>
            <p:cNvPr id="16401" name="Group 21"/>
            <p:cNvGrpSpPr>
              <a:grpSpLocks/>
            </p:cNvGrpSpPr>
            <p:nvPr/>
          </p:nvGrpSpPr>
          <p:grpSpPr bwMode="auto">
            <a:xfrm>
              <a:off x="8280" y="4642"/>
              <a:ext cx="2016" cy="1440"/>
              <a:chOff x="1368" y="10440"/>
              <a:chExt cx="1656" cy="1440"/>
            </a:xfrm>
          </p:grpSpPr>
          <p:sp>
            <p:nvSpPr>
              <p:cNvPr id="16450" name="Text Box 22"/>
              <p:cNvSpPr txBox="1">
                <a:spLocks noChangeArrowheads="1"/>
              </p:cNvSpPr>
              <p:nvPr/>
            </p:nvSpPr>
            <p:spPr bwMode="auto">
              <a:xfrm>
                <a:off x="1368" y="10512"/>
                <a:ext cx="1656" cy="1296"/>
              </a:xfrm>
              <a:prstGeom prst="rect">
                <a:avLst/>
              </a:prstGeom>
              <a:solidFill>
                <a:srgbClr val="FFFFFF"/>
              </a:solidFill>
              <a:ln>
                <a:noFill/>
              </a:ln>
              <a:extLs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RF section</a:t>
                </a:r>
              </a:p>
              <a:p>
                <a:pPr algn="ctr">
                  <a:spcBef>
                    <a:spcPct val="0"/>
                  </a:spcBef>
                  <a:buClrTx/>
                  <a:buSzTx/>
                  <a:buFontTx/>
                  <a:buNone/>
                </a:pPr>
                <a:r>
                  <a:rPr lang="en-US" altLang="en-US" sz="1200">
                    <a:ea typeface="MS PGothic" panose="020B0600070205080204" pitchFamily="34" charset="-128"/>
                  </a:rPr>
                  <a:t>(mixers, low-noise amp, power amp)</a:t>
                </a:r>
              </a:p>
            </p:txBody>
          </p:sp>
          <p:sp>
            <p:nvSpPr>
              <p:cNvPr id="16451" name="Rectangle 23"/>
              <p:cNvSpPr>
                <a:spLocks noChangeArrowheads="1"/>
              </p:cNvSpPr>
              <p:nvPr/>
            </p:nvSpPr>
            <p:spPr bwMode="auto">
              <a:xfrm>
                <a:off x="1368" y="10440"/>
                <a:ext cx="1584" cy="1440"/>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sp>
          <p:nvSpPr>
            <p:cNvPr id="16402" name="Line 24"/>
            <p:cNvSpPr>
              <a:spLocks noChangeShapeType="1"/>
            </p:cNvSpPr>
            <p:nvPr/>
          </p:nvSpPr>
          <p:spPr bwMode="auto">
            <a:xfrm>
              <a:off x="3816" y="5146"/>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403" name="Line 25"/>
            <p:cNvSpPr>
              <a:spLocks noChangeShapeType="1"/>
            </p:cNvSpPr>
            <p:nvPr/>
          </p:nvSpPr>
          <p:spPr bwMode="auto">
            <a:xfrm flipH="1">
              <a:off x="3816" y="5578"/>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404" name="Line 26"/>
            <p:cNvSpPr>
              <a:spLocks noChangeShapeType="1"/>
            </p:cNvSpPr>
            <p:nvPr/>
          </p:nvSpPr>
          <p:spPr bwMode="auto">
            <a:xfrm>
              <a:off x="5832" y="5146"/>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405" name="Line 27"/>
            <p:cNvSpPr>
              <a:spLocks noChangeShapeType="1"/>
            </p:cNvSpPr>
            <p:nvPr/>
          </p:nvSpPr>
          <p:spPr bwMode="auto">
            <a:xfrm flipH="1">
              <a:off x="5832" y="5578"/>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406" name="Line 28"/>
            <p:cNvSpPr>
              <a:spLocks noChangeShapeType="1"/>
            </p:cNvSpPr>
            <p:nvPr/>
          </p:nvSpPr>
          <p:spPr bwMode="auto">
            <a:xfrm>
              <a:off x="7848" y="5146"/>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407" name="Line 29"/>
            <p:cNvSpPr>
              <a:spLocks noChangeShapeType="1"/>
            </p:cNvSpPr>
            <p:nvPr/>
          </p:nvSpPr>
          <p:spPr bwMode="auto">
            <a:xfrm flipH="1">
              <a:off x="7848" y="5578"/>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16408" name="Group 30"/>
            <p:cNvGrpSpPr>
              <a:grpSpLocks/>
            </p:cNvGrpSpPr>
            <p:nvPr/>
          </p:nvGrpSpPr>
          <p:grpSpPr bwMode="auto">
            <a:xfrm>
              <a:off x="8496" y="1512"/>
              <a:ext cx="972" cy="964"/>
              <a:chOff x="4860" y="6431"/>
              <a:chExt cx="972" cy="964"/>
            </a:xfrm>
          </p:grpSpPr>
          <p:sp>
            <p:nvSpPr>
              <p:cNvPr id="16439" name="Arc 31"/>
              <p:cNvSpPr>
                <a:spLocks/>
              </p:cNvSpPr>
              <p:nvPr/>
            </p:nvSpPr>
            <p:spPr bwMode="auto">
              <a:xfrm flipV="1">
                <a:off x="5328" y="6552"/>
                <a:ext cx="504" cy="50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40" name="Arc 32"/>
              <p:cNvSpPr>
                <a:spLocks/>
              </p:cNvSpPr>
              <p:nvPr/>
            </p:nvSpPr>
            <p:spPr bwMode="auto">
              <a:xfrm flipV="1">
                <a:off x="5328" y="6552"/>
                <a:ext cx="360" cy="36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41" name="Arc 33"/>
              <p:cNvSpPr>
                <a:spLocks/>
              </p:cNvSpPr>
              <p:nvPr/>
            </p:nvSpPr>
            <p:spPr bwMode="auto">
              <a:xfrm flipV="1">
                <a:off x="5328" y="6552"/>
                <a:ext cx="216" cy="21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lnTo>
                      <a:pt x="0" y="-1"/>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42" name="Line 34"/>
              <p:cNvSpPr>
                <a:spLocks noChangeShapeType="1"/>
              </p:cNvSpPr>
              <p:nvPr/>
            </p:nvSpPr>
            <p:spPr bwMode="auto">
              <a:xfrm>
                <a:off x="5119" y="6431"/>
                <a:ext cx="0" cy="21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Line 35"/>
              <p:cNvSpPr>
                <a:spLocks noChangeShapeType="1"/>
              </p:cNvSpPr>
              <p:nvPr/>
            </p:nvSpPr>
            <p:spPr bwMode="auto">
              <a:xfrm>
                <a:off x="5172" y="6491"/>
                <a:ext cx="0" cy="21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4" name="AutoShape 36"/>
              <p:cNvSpPr>
                <a:spLocks noChangeArrowheads="1"/>
              </p:cNvSpPr>
              <p:nvPr/>
            </p:nvSpPr>
            <p:spPr bwMode="auto">
              <a:xfrm rot="10800000">
                <a:off x="5112" y="6552"/>
                <a:ext cx="216" cy="72"/>
              </a:xfrm>
              <a:prstGeom prst="triangle">
                <a:avLst>
                  <a:gd name="adj" fmla="val 50000"/>
                </a:avLst>
              </a:prstGeom>
              <a:solidFill>
                <a:srgbClr val="FFFFFF"/>
              </a:solidFill>
              <a:ln w="9525">
                <a:solidFill>
                  <a:srgbClr val="000000"/>
                </a:solidFill>
                <a:miter lim="800000"/>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45" name="Line 37"/>
              <p:cNvSpPr>
                <a:spLocks noChangeShapeType="1"/>
              </p:cNvSpPr>
              <p:nvPr/>
            </p:nvSpPr>
            <p:spPr bwMode="auto">
              <a:xfrm>
                <a:off x="5322" y="6446"/>
                <a:ext cx="0" cy="21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6" name="Line 38"/>
              <p:cNvSpPr>
                <a:spLocks noChangeShapeType="1"/>
              </p:cNvSpPr>
              <p:nvPr/>
            </p:nvSpPr>
            <p:spPr bwMode="auto">
              <a:xfrm>
                <a:off x="5220" y="6623"/>
                <a:ext cx="0" cy="5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7" name="Rectangle 39"/>
              <p:cNvSpPr>
                <a:spLocks noChangeArrowheads="1"/>
              </p:cNvSpPr>
              <p:nvPr/>
            </p:nvSpPr>
            <p:spPr bwMode="auto">
              <a:xfrm>
                <a:off x="4928" y="7215"/>
                <a:ext cx="71" cy="98"/>
              </a:xfrm>
              <a:prstGeom prst="rect">
                <a:avLst/>
              </a:prstGeom>
              <a:solidFill>
                <a:srgbClr val="FFFFFF"/>
              </a:solidFill>
              <a:ln w="9525">
                <a:solidFill>
                  <a:srgbClr val="000000"/>
                </a:solidFill>
                <a:miter lim="800000"/>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48" name="Rectangle 40"/>
              <p:cNvSpPr>
                <a:spLocks noChangeArrowheads="1"/>
              </p:cNvSpPr>
              <p:nvPr/>
            </p:nvSpPr>
            <p:spPr bwMode="auto">
              <a:xfrm>
                <a:off x="5078" y="7238"/>
                <a:ext cx="71" cy="157"/>
              </a:xfrm>
              <a:prstGeom prst="rect">
                <a:avLst/>
              </a:prstGeom>
              <a:solidFill>
                <a:srgbClr val="FFFFFF"/>
              </a:solidFill>
              <a:ln w="9525">
                <a:solidFill>
                  <a:srgbClr val="000000"/>
                </a:solidFill>
                <a:miter lim="800000"/>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49" name="Rectangle 41"/>
              <p:cNvSpPr>
                <a:spLocks noChangeArrowheads="1"/>
              </p:cNvSpPr>
              <p:nvPr/>
            </p:nvSpPr>
            <p:spPr bwMode="auto">
              <a:xfrm>
                <a:off x="4860" y="7185"/>
                <a:ext cx="450" cy="2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sp>
          <p:nvSpPr>
            <p:cNvPr id="16409" name="Text Box 42"/>
            <p:cNvSpPr txBox="1">
              <a:spLocks noChangeArrowheads="1"/>
            </p:cNvSpPr>
            <p:nvPr/>
          </p:nvSpPr>
          <p:spPr bwMode="auto">
            <a:xfrm>
              <a:off x="6768" y="2016"/>
              <a:ext cx="1656"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Base station</a:t>
              </a:r>
            </a:p>
          </p:txBody>
        </p:sp>
        <p:grpSp>
          <p:nvGrpSpPr>
            <p:cNvPr id="16410" name="Group 43"/>
            <p:cNvGrpSpPr>
              <a:grpSpLocks/>
            </p:cNvGrpSpPr>
            <p:nvPr/>
          </p:nvGrpSpPr>
          <p:grpSpPr bwMode="auto">
            <a:xfrm>
              <a:off x="4176" y="6442"/>
              <a:ext cx="1800" cy="936"/>
              <a:chOff x="1368" y="10440"/>
              <a:chExt cx="1656" cy="1440"/>
            </a:xfrm>
          </p:grpSpPr>
          <p:sp>
            <p:nvSpPr>
              <p:cNvPr id="16437" name="Text Box 44"/>
              <p:cNvSpPr txBox="1">
                <a:spLocks noChangeArrowheads="1"/>
              </p:cNvSpPr>
              <p:nvPr/>
            </p:nvSpPr>
            <p:spPr bwMode="auto">
              <a:xfrm>
                <a:off x="1368" y="10512"/>
                <a:ext cx="1656" cy="1296"/>
              </a:xfrm>
              <a:prstGeom prst="rect">
                <a:avLst/>
              </a:prstGeom>
              <a:solidFill>
                <a:srgbClr val="FFFFFF"/>
              </a:solidFill>
              <a:ln>
                <a:noFill/>
              </a:ln>
              <a:extLs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Control</a:t>
                </a:r>
              </a:p>
              <a:p>
                <a:pPr algn="ctr">
                  <a:spcBef>
                    <a:spcPct val="0"/>
                  </a:spcBef>
                  <a:buClrTx/>
                  <a:buSzTx/>
                  <a:buFontTx/>
                  <a:buNone/>
                </a:pPr>
                <a:r>
                  <a:rPr lang="en-US" altLang="en-US" sz="1200">
                    <a:latin typeface="Symbol" panose="05050102010706020507" pitchFamily="18" charset="2"/>
                    <a:ea typeface="MS PGothic" panose="020B0600070205080204" pitchFamily="34" charset="-128"/>
                    <a:sym typeface="Symbol" panose="05050102010706020507" pitchFamily="18" charset="2"/>
                  </a:rPr>
                  <a:t></a:t>
                </a:r>
                <a:r>
                  <a:rPr lang="en-US" altLang="en-US" sz="1200">
                    <a:ea typeface="MS PGothic" panose="020B0600070205080204" pitchFamily="34" charset="-128"/>
                  </a:rPr>
                  <a:t>-processor</a:t>
                </a:r>
              </a:p>
            </p:txBody>
          </p:sp>
          <p:sp>
            <p:nvSpPr>
              <p:cNvPr id="16438" name="Rectangle 45"/>
              <p:cNvSpPr>
                <a:spLocks noChangeArrowheads="1"/>
              </p:cNvSpPr>
              <p:nvPr/>
            </p:nvSpPr>
            <p:spPr bwMode="auto">
              <a:xfrm>
                <a:off x="1368" y="10440"/>
                <a:ext cx="1584" cy="1440"/>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grpSp>
          <p:nvGrpSpPr>
            <p:cNvPr id="16411" name="Group 46"/>
            <p:cNvGrpSpPr>
              <a:grpSpLocks/>
            </p:cNvGrpSpPr>
            <p:nvPr/>
          </p:nvGrpSpPr>
          <p:grpSpPr bwMode="auto">
            <a:xfrm>
              <a:off x="1800" y="6298"/>
              <a:ext cx="1800" cy="504"/>
              <a:chOff x="1368" y="10440"/>
              <a:chExt cx="1656" cy="1440"/>
            </a:xfrm>
          </p:grpSpPr>
          <p:sp>
            <p:nvSpPr>
              <p:cNvPr id="16435" name="Text Box 47"/>
              <p:cNvSpPr txBox="1">
                <a:spLocks noChangeArrowheads="1"/>
              </p:cNvSpPr>
              <p:nvPr/>
            </p:nvSpPr>
            <p:spPr bwMode="auto">
              <a:xfrm>
                <a:off x="1368" y="10512"/>
                <a:ext cx="1656" cy="1296"/>
              </a:xfrm>
              <a:prstGeom prst="rect">
                <a:avLst/>
              </a:prstGeom>
              <a:solidFill>
                <a:srgbClr val="FFFFFF"/>
              </a:solidFill>
              <a:ln>
                <a:noFill/>
              </a:ln>
              <a:extLs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Display</a:t>
                </a:r>
              </a:p>
            </p:txBody>
          </p:sp>
          <p:sp>
            <p:nvSpPr>
              <p:cNvPr id="16436" name="Rectangle 48"/>
              <p:cNvSpPr>
                <a:spLocks noChangeArrowheads="1"/>
              </p:cNvSpPr>
              <p:nvPr/>
            </p:nvSpPr>
            <p:spPr bwMode="auto">
              <a:xfrm>
                <a:off x="1368" y="10440"/>
                <a:ext cx="1584" cy="1440"/>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grpSp>
          <p:nvGrpSpPr>
            <p:cNvPr id="16412" name="Group 49"/>
            <p:cNvGrpSpPr>
              <a:grpSpLocks/>
            </p:cNvGrpSpPr>
            <p:nvPr/>
          </p:nvGrpSpPr>
          <p:grpSpPr bwMode="auto">
            <a:xfrm>
              <a:off x="1800" y="6946"/>
              <a:ext cx="1800" cy="504"/>
              <a:chOff x="1368" y="10440"/>
              <a:chExt cx="1656" cy="1440"/>
            </a:xfrm>
          </p:grpSpPr>
          <p:sp>
            <p:nvSpPr>
              <p:cNvPr id="16433" name="Text Box 50"/>
              <p:cNvSpPr txBox="1">
                <a:spLocks noChangeArrowheads="1"/>
              </p:cNvSpPr>
              <p:nvPr/>
            </p:nvSpPr>
            <p:spPr bwMode="auto">
              <a:xfrm>
                <a:off x="1368" y="10512"/>
                <a:ext cx="1656" cy="1296"/>
              </a:xfrm>
              <a:prstGeom prst="rect">
                <a:avLst/>
              </a:prstGeom>
              <a:solidFill>
                <a:srgbClr val="FFFFFF"/>
              </a:solidFill>
              <a:ln>
                <a:noFill/>
              </a:ln>
              <a:extLs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Keyboard</a:t>
                </a:r>
              </a:p>
            </p:txBody>
          </p:sp>
          <p:sp>
            <p:nvSpPr>
              <p:cNvPr id="16434" name="Rectangle 51"/>
              <p:cNvSpPr>
                <a:spLocks noChangeArrowheads="1"/>
              </p:cNvSpPr>
              <p:nvPr/>
            </p:nvSpPr>
            <p:spPr bwMode="auto">
              <a:xfrm>
                <a:off x="1368" y="10440"/>
                <a:ext cx="1584" cy="1440"/>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grpSp>
          <p:nvGrpSpPr>
            <p:cNvPr id="16413" name="Group 52"/>
            <p:cNvGrpSpPr>
              <a:grpSpLocks/>
            </p:cNvGrpSpPr>
            <p:nvPr/>
          </p:nvGrpSpPr>
          <p:grpSpPr bwMode="auto">
            <a:xfrm>
              <a:off x="6624" y="6442"/>
              <a:ext cx="1800" cy="936"/>
              <a:chOff x="1368" y="10440"/>
              <a:chExt cx="1656" cy="1440"/>
            </a:xfrm>
          </p:grpSpPr>
          <p:sp>
            <p:nvSpPr>
              <p:cNvPr id="16431" name="Text Box 53"/>
              <p:cNvSpPr txBox="1">
                <a:spLocks noChangeArrowheads="1"/>
              </p:cNvSpPr>
              <p:nvPr/>
            </p:nvSpPr>
            <p:spPr bwMode="auto">
              <a:xfrm>
                <a:off x="1368" y="10512"/>
                <a:ext cx="1656" cy="1296"/>
              </a:xfrm>
              <a:prstGeom prst="rect">
                <a:avLst/>
              </a:prstGeom>
              <a:solidFill>
                <a:srgbClr val="FFFFFF"/>
              </a:solidFill>
              <a:ln>
                <a:noFill/>
              </a:ln>
              <a:extLs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Frequency synthesizer</a:t>
                </a:r>
              </a:p>
            </p:txBody>
          </p:sp>
          <p:sp>
            <p:nvSpPr>
              <p:cNvPr id="16432" name="Rectangle 54"/>
              <p:cNvSpPr>
                <a:spLocks noChangeArrowheads="1"/>
              </p:cNvSpPr>
              <p:nvPr/>
            </p:nvSpPr>
            <p:spPr bwMode="auto">
              <a:xfrm>
                <a:off x="1368" y="10440"/>
                <a:ext cx="1584" cy="1440"/>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sp>
          <p:nvSpPr>
            <p:cNvPr id="16414" name="Line 55"/>
            <p:cNvSpPr>
              <a:spLocks noChangeShapeType="1"/>
            </p:cNvSpPr>
            <p:nvPr/>
          </p:nvSpPr>
          <p:spPr bwMode="auto">
            <a:xfrm flipV="1">
              <a:off x="9360" y="6082"/>
              <a:ext cx="0" cy="86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415" name="Line 56"/>
            <p:cNvSpPr>
              <a:spLocks noChangeShapeType="1"/>
            </p:cNvSpPr>
            <p:nvPr/>
          </p:nvSpPr>
          <p:spPr bwMode="auto">
            <a:xfrm>
              <a:off x="8352" y="6946"/>
              <a:ext cx="100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6" name="Line 57"/>
            <p:cNvSpPr>
              <a:spLocks noChangeShapeType="1"/>
            </p:cNvSpPr>
            <p:nvPr/>
          </p:nvSpPr>
          <p:spPr bwMode="auto">
            <a:xfrm>
              <a:off x="5904" y="6946"/>
              <a:ext cx="7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417" name="Line 58"/>
            <p:cNvSpPr>
              <a:spLocks noChangeShapeType="1"/>
            </p:cNvSpPr>
            <p:nvPr/>
          </p:nvSpPr>
          <p:spPr bwMode="auto">
            <a:xfrm>
              <a:off x="5328" y="6082"/>
              <a:ext cx="0"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418" name="Line 59"/>
            <p:cNvSpPr>
              <a:spLocks noChangeShapeType="1"/>
            </p:cNvSpPr>
            <p:nvPr/>
          </p:nvSpPr>
          <p:spPr bwMode="auto">
            <a:xfrm flipV="1">
              <a:off x="4680" y="6082"/>
              <a:ext cx="0"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419" name="Line 60"/>
            <p:cNvSpPr>
              <a:spLocks noChangeShapeType="1"/>
            </p:cNvSpPr>
            <p:nvPr/>
          </p:nvSpPr>
          <p:spPr bwMode="auto">
            <a:xfrm flipH="1">
              <a:off x="3528" y="6586"/>
              <a:ext cx="64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420" name="Line 61"/>
            <p:cNvSpPr>
              <a:spLocks noChangeShapeType="1"/>
            </p:cNvSpPr>
            <p:nvPr/>
          </p:nvSpPr>
          <p:spPr bwMode="auto">
            <a:xfrm>
              <a:off x="3528" y="7234"/>
              <a:ext cx="64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421" name="Text Box 62"/>
            <p:cNvSpPr txBox="1">
              <a:spLocks noChangeArrowheads="1"/>
            </p:cNvSpPr>
            <p:nvPr/>
          </p:nvSpPr>
          <p:spPr bwMode="auto">
            <a:xfrm>
              <a:off x="1728" y="3274"/>
              <a:ext cx="1008"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MIC</a:t>
              </a:r>
            </a:p>
          </p:txBody>
        </p:sp>
        <p:sp>
          <p:nvSpPr>
            <p:cNvPr id="16422" name="Text Box 63"/>
            <p:cNvSpPr txBox="1">
              <a:spLocks noChangeArrowheads="1"/>
            </p:cNvSpPr>
            <p:nvPr/>
          </p:nvSpPr>
          <p:spPr bwMode="auto">
            <a:xfrm>
              <a:off x="2808" y="3274"/>
              <a:ext cx="864"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EAR</a:t>
              </a:r>
            </a:p>
          </p:txBody>
        </p:sp>
        <p:sp>
          <p:nvSpPr>
            <p:cNvPr id="16423" name="AutoShape 64"/>
            <p:cNvSpPr>
              <a:spLocks noChangeArrowheads="1"/>
            </p:cNvSpPr>
            <p:nvPr/>
          </p:nvSpPr>
          <p:spPr bwMode="auto">
            <a:xfrm flipV="1">
              <a:off x="2088" y="2664"/>
              <a:ext cx="288" cy="576"/>
            </a:xfrm>
            <a:prstGeom prst="upArrow">
              <a:avLst>
                <a:gd name="adj1" fmla="val 50000"/>
                <a:gd name="adj2" fmla="val 50000"/>
              </a:avLst>
            </a:prstGeom>
            <a:solidFill>
              <a:srgbClr val="FFFFFF"/>
            </a:solidFill>
            <a:ln w="9525">
              <a:solidFill>
                <a:srgbClr val="000000"/>
              </a:solidFill>
              <a:miter lim="800000"/>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24" name="AutoShape 65"/>
            <p:cNvSpPr>
              <a:spLocks noChangeArrowheads="1"/>
            </p:cNvSpPr>
            <p:nvPr/>
          </p:nvSpPr>
          <p:spPr bwMode="auto">
            <a:xfrm>
              <a:off x="3096" y="2664"/>
              <a:ext cx="288" cy="576"/>
            </a:xfrm>
            <a:prstGeom prst="upArrow">
              <a:avLst>
                <a:gd name="adj1" fmla="val 50000"/>
                <a:gd name="adj2" fmla="val 50000"/>
              </a:avLst>
            </a:prstGeom>
            <a:solidFill>
              <a:srgbClr val="FFFFFF"/>
            </a:solidFill>
            <a:ln w="9525">
              <a:solidFill>
                <a:srgbClr val="000000"/>
              </a:solidFill>
              <a:miter lim="800000"/>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25" name="AutoShape 66"/>
            <p:cNvSpPr>
              <a:spLocks noChangeArrowheads="1"/>
            </p:cNvSpPr>
            <p:nvPr/>
          </p:nvSpPr>
          <p:spPr bwMode="auto">
            <a:xfrm>
              <a:off x="8568" y="2952"/>
              <a:ext cx="288" cy="576"/>
            </a:xfrm>
            <a:prstGeom prst="upArrow">
              <a:avLst>
                <a:gd name="adj1" fmla="val 50000"/>
                <a:gd name="adj2" fmla="val 50000"/>
              </a:avLst>
            </a:prstGeom>
            <a:solidFill>
              <a:srgbClr val="FFFFFF"/>
            </a:solidFill>
            <a:ln w="9525">
              <a:solidFill>
                <a:srgbClr val="000000"/>
              </a:solidFill>
              <a:miter lim="800000"/>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26" name="AutoShape 67"/>
            <p:cNvSpPr>
              <a:spLocks noChangeArrowheads="1"/>
            </p:cNvSpPr>
            <p:nvPr/>
          </p:nvSpPr>
          <p:spPr bwMode="auto">
            <a:xfrm flipV="1">
              <a:off x="9576" y="2952"/>
              <a:ext cx="288" cy="576"/>
            </a:xfrm>
            <a:prstGeom prst="upArrow">
              <a:avLst>
                <a:gd name="adj1" fmla="val 50000"/>
                <a:gd name="adj2" fmla="val 50000"/>
              </a:avLst>
            </a:prstGeom>
            <a:solidFill>
              <a:srgbClr val="FFFFFF"/>
            </a:solidFill>
            <a:ln w="9525">
              <a:solidFill>
                <a:srgbClr val="000000"/>
              </a:solidFill>
              <a:miter lim="800000"/>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6427" name="Text Box 68"/>
            <p:cNvSpPr txBox="1">
              <a:spLocks noChangeArrowheads="1"/>
            </p:cNvSpPr>
            <p:nvPr/>
          </p:nvSpPr>
          <p:spPr bwMode="auto">
            <a:xfrm>
              <a:off x="1728" y="2232"/>
              <a:ext cx="1008"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XMIT</a:t>
              </a:r>
            </a:p>
          </p:txBody>
        </p:sp>
        <p:sp>
          <p:nvSpPr>
            <p:cNvPr id="16428" name="Text Box 69"/>
            <p:cNvSpPr txBox="1">
              <a:spLocks noChangeArrowheads="1"/>
            </p:cNvSpPr>
            <p:nvPr/>
          </p:nvSpPr>
          <p:spPr bwMode="auto">
            <a:xfrm>
              <a:off x="2664" y="2232"/>
              <a:ext cx="1152"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RECV</a:t>
              </a:r>
            </a:p>
          </p:txBody>
        </p:sp>
        <p:sp>
          <p:nvSpPr>
            <p:cNvPr id="16429" name="Text Box 70"/>
            <p:cNvSpPr txBox="1">
              <a:spLocks noChangeArrowheads="1"/>
            </p:cNvSpPr>
            <p:nvPr/>
          </p:nvSpPr>
          <p:spPr bwMode="auto">
            <a:xfrm>
              <a:off x="8208" y="2592"/>
              <a:ext cx="1008"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XMIT</a:t>
              </a:r>
            </a:p>
          </p:txBody>
        </p:sp>
        <p:sp>
          <p:nvSpPr>
            <p:cNvPr id="16430" name="Text Box 71"/>
            <p:cNvSpPr txBox="1">
              <a:spLocks noChangeArrowheads="1"/>
            </p:cNvSpPr>
            <p:nvPr/>
          </p:nvSpPr>
          <p:spPr bwMode="auto">
            <a:xfrm>
              <a:off x="9144" y="2592"/>
              <a:ext cx="1152"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RECV</a:t>
              </a:r>
            </a:p>
          </p:txBody>
        </p:sp>
      </p:gr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3"/>
          <p:cNvSpPr>
            <a:spLocks noGrp="1" noChangeArrowheads="1"/>
          </p:cNvSpPr>
          <p:nvPr>
            <p:ph type="body" idx="1"/>
          </p:nvPr>
        </p:nvSpPr>
        <p:spPr>
          <a:xfrm>
            <a:off x="838200" y="457200"/>
            <a:ext cx="7772400" cy="4114800"/>
          </a:xfrm>
        </p:spPr>
        <p:txBody>
          <a:bodyPr/>
          <a:lstStyle/>
          <a:p>
            <a:r>
              <a:rPr lang="en-US" altLang="en-US" smtClean="0"/>
              <a:t>Encoding and Decoding</a:t>
            </a:r>
          </a:p>
          <a:p>
            <a:pPr lvl="1"/>
            <a:r>
              <a:rPr lang="en-US" altLang="en-US" smtClean="0"/>
              <a:t>Data Formats</a:t>
            </a:r>
          </a:p>
          <a:p>
            <a:pPr lvl="3" algn="just">
              <a:spcBef>
                <a:spcPts val="1200"/>
              </a:spcBef>
            </a:pPr>
            <a:r>
              <a:rPr lang="en-US" altLang="en-US" smtClean="0"/>
              <a:t>Encoding formats for ADCs and DACs</a:t>
            </a:r>
          </a:p>
          <a:p>
            <a:pPr lvl="4" algn="just">
              <a:spcBef>
                <a:spcPts val="1200"/>
              </a:spcBef>
            </a:pPr>
            <a:r>
              <a:rPr lang="en-US" altLang="en-US" smtClean="0"/>
              <a:t>unsigned binary, </a:t>
            </a:r>
          </a:p>
          <a:p>
            <a:pPr lvl="4" algn="just">
              <a:spcBef>
                <a:spcPts val="1200"/>
              </a:spcBef>
            </a:pPr>
            <a:r>
              <a:rPr lang="en-US" altLang="en-US" smtClean="0"/>
              <a:t>sign/magnitude, </a:t>
            </a:r>
          </a:p>
          <a:p>
            <a:pPr lvl="4" algn="just">
              <a:spcBef>
                <a:spcPts val="1200"/>
              </a:spcBef>
            </a:pPr>
            <a:r>
              <a:rPr lang="en-US" altLang="en-US" smtClean="0"/>
              <a:t>two’s complement, </a:t>
            </a:r>
          </a:p>
          <a:p>
            <a:pPr lvl="4" algn="just">
              <a:spcBef>
                <a:spcPts val="1200"/>
              </a:spcBef>
            </a:pPr>
            <a:r>
              <a:rPr lang="en-US" altLang="en-US" smtClean="0"/>
              <a:t>one’s complement, </a:t>
            </a:r>
          </a:p>
          <a:p>
            <a:pPr lvl="4" algn="just">
              <a:spcBef>
                <a:spcPts val="1200"/>
              </a:spcBef>
            </a:pPr>
            <a:r>
              <a:rPr lang="en-US" altLang="en-US" smtClean="0"/>
              <a:t>mu-law, and </a:t>
            </a:r>
          </a:p>
          <a:p>
            <a:pPr lvl="4" algn="just">
              <a:spcBef>
                <a:spcPts val="1200"/>
              </a:spcBef>
            </a:pPr>
            <a:r>
              <a:rPr lang="en-US" altLang="en-US" smtClean="0"/>
              <a:t>a-law.  </a:t>
            </a:r>
          </a:p>
          <a:p>
            <a:pPr lvl="4" algn="just">
              <a:spcBef>
                <a:spcPts val="1200"/>
              </a:spcBef>
            </a:pPr>
            <a:r>
              <a:rPr lang="en-US" altLang="en-US" smtClean="0"/>
              <a:t>One common omission in device spec sheets is DAC or ADC data format.  The test engineer should always make sure the data format has been clearly defined in the spec sheet before writing test code.   </a:t>
            </a:r>
          </a:p>
          <a:p>
            <a:pPr lvl="3"/>
            <a:endParaRPr lang="en-US" altLang="en-US"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3"/>
          <p:cNvSpPr>
            <a:spLocks noGrp="1" noChangeArrowheads="1"/>
          </p:cNvSpPr>
          <p:nvPr>
            <p:ph type="body" idx="1"/>
          </p:nvPr>
        </p:nvSpPr>
        <p:spPr>
          <a:xfrm>
            <a:off x="838200" y="533400"/>
            <a:ext cx="7772400" cy="4114800"/>
          </a:xfrm>
        </p:spPr>
        <p:txBody>
          <a:bodyPr/>
          <a:lstStyle/>
          <a:p>
            <a:r>
              <a:rPr lang="en-US" altLang="en-US" smtClean="0"/>
              <a:t>Encoding and Decoding</a:t>
            </a:r>
          </a:p>
          <a:p>
            <a:pPr lvl="1"/>
            <a:r>
              <a:rPr lang="en-US" altLang="en-US" smtClean="0"/>
              <a:t>Intrinsic Error</a:t>
            </a:r>
          </a:p>
          <a:p>
            <a:pPr lvl="3"/>
            <a:r>
              <a:rPr lang="en-US" altLang="en-US" smtClean="0"/>
              <a:t>Whenever a sample set is encoded and then decoded, quantization errors are added to the signal</a:t>
            </a:r>
          </a:p>
          <a:p>
            <a:pPr lvl="3"/>
            <a:r>
              <a:rPr lang="en-US" altLang="en-US" smtClean="0"/>
              <a:t>In low resolution converters, or in signals that are very small relative to the full scale range of the converter, the quantization errors can make a sine wave appear to be larger or smaller than it would otherwise be in a higher resolution system.  </a:t>
            </a:r>
          </a:p>
          <a:p>
            <a:pPr lvl="3"/>
            <a:r>
              <a:rPr lang="en-US" altLang="en-US" smtClean="0"/>
              <a:t>This signal level error is called intrinsic error</a:t>
            </a:r>
          </a:p>
          <a:p>
            <a:pPr lvl="3"/>
            <a:r>
              <a:rPr lang="en-US" altLang="en-US" smtClean="0"/>
              <a:t>Intrinsic error can be removed from an encoding process by calculating the gain error of a perfect ADC/DAC process as it encodes and decodes the signal under test</a:t>
            </a:r>
          </a:p>
          <a:p>
            <a:pPr lvl="3"/>
            <a:r>
              <a:rPr lang="en-US" altLang="en-US" smtClean="0"/>
              <a:t>Unfortunately, intrinsic error is dependent on the exact signal characteristics, including signal level, frequency, offset, phase shift, and number of samples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3"/>
          <p:cNvSpPr>
            <a:spLocks noGrp="1" noChangeArrowheads="1"/>
          </p:cNvSpPr>
          <p:nvPr>
            <p:ph type="body" idx="1"/>
          </p:nvPr>
        </p:nvSpPr>
        <p:spPr>
          <a:xfrm>
            <a:off x="838200" y="990600"/>
            <a:ext cx="7772400" cy="4114800"/>
          </a:xfrm>
        </p:spPr>
        <p:txBody>
          <a:bodyPr/>
          <a:lstStyle/>
          <a:p>
            <a:r>
              <a:rPr lang="en-US" altLang="en-US" smtClean="0"/>
              <a:t>Encoding and Decoding</a:t>
            </a:r>
          </a:p>
          <a:p>
            <a:pPr lvl="1"/>
            <a:r>
              <a:rPr lang="en-US" altLang="en-US" smtClean="0"/>
              <a:t>Intrinsic Error</a:t>
            </a:r>
          </a:p>
          <a:p>
            <a:pPr lvl="3"/>
            <a:r>
              <a:rPr lang="en-US" altLang="en-US" smtClean="0"/>
              <a:t>ADCs are a problem, since we have to determine the signal amplitude, offset and the phase of the signal relative to the sampling points before we can calculate the intrinsic error of an ideal converter at that signal level and phase.   Since signal level can’t be accurately determined without knowing the intrinsic error, this gives rise to a circular calculation.</a:t>
            </a:r>
          </a:p>
          <a:p>
            <a:pPr lvl="3"/>
            <a:r>
              <a:rPr lang="en-US" altLang="en-US" smtClean="0"/>
              <a:t>Intrinsic error is the result of consistent quantization errors. In general, intrinsic error is less of a problem with higher resolution converters and/or larger sample sizes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3"/>
          <p:cNvSpPr>
            <a:spLocks noGrp="1" noChangeArrowheads="1"/>
          </p:cNvSpPr>
          <p:nvPr>
            <p:ph type="body" idx="1"/>
          </p:nvPr>
        </p:nvSpPr>
        <p:spPr>
          <a:xfrm>
            <a:off x="838200" y="457200"/>
            <a:ext cx="7772400" cy="4114800"/>
          </a:xfrm>
        </p:spPr>
        <p:txBody>
          <a:bodyPr/>
          <a:lstStyle/>
          <a:p>
            <a:r>
              <a:rPr lang="en-US" altLang="en-US" smtClean="0"/>
              <a:t>Sampled Channel Tests</a:t>
            </a:r>
          </a:p>
          <a:p>
            <a:pPr lvl="1"/>
            <a:r>
              <a:rPr lang="en-US" altLang="en-US" smtClean="0"/>
              <a:t>Similarity to Analog Channel tests</a:t>
            </a:r>
          </a:p>
        </p:txBody>
      </p:sp>
      <p:graphicFrame>
        <p:nvGraphicFramePr>
          <p:cNvPr id="40963" name="Object 4"/>
          <p:cNvGraphicFramePr>
            <a:graphicFrameLocks noChangeAspect="1"/>
          </p:cNvGraphicFramePr>
          <p:nvPr/>
        </p:nvGraphicFramePr>
        <p:xfrm>
          <a:off x="1817688" y="1600200"/>
          <a:ext cx="5345112" cy="2365375"/>
        </p:xfrm>
        <a:graphic>
          <a:graphicData uri="http://schemas.openxmlformats.org/presentationml/2006/ole">
            <mc:AlternateContent xmlns:mc="http://schemas.openxmlformats.org/markup-compatibility/2006">
              <mc:Choice xmlns:v="urn:schemas-microsoft-com:vml" Requires="v">
                <p:oleObj spid="_x0000_s40971" name="Bitmap Image" r:id="rId3" imgW="5810493" imgH="2572127" progId="Paint.Picture">
                  <p:embed/>
                </p:oleObj>
              </mc:Choice>
              <mc:Fallback>
                <p:oleObj name="Bitmap Image" r:id="rId3" imgW="5810493" imgH="2572127" progId="Paint.Pictur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17688" y="1600200"/>
                        <a:ext cx="5345112" cy="236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0964" name="Object 5"/>
          <p:cNvGraphicFramePr>
            <a:graphicFrameLocks noChangeAspect="1"/>
          </p:cNvGraphicFramePr>
          <p:nvPr/>
        </p:nvGraphicFramePr>
        <p:xfrm>
          <a:off x="1752600" y="4181475"/>
          <a:ext cx="5410200" cy="2295525"/>
        </p:xfrm>
        <a:graphic>
          <a:graphicData uri="http://schemas.openxmlformats.org/presentationml/2006/ole">
            <mc:AlternateContent xmlns:mc="http://schemas.openxmlformats.org/markup-compatibility/2006">
              <mc:Choice xmlns:v="urn:schemas-microsoft-com:vml" Requires="v">
                <p:oleObj spid="_x0000_s40972" name="Bitmap Image" r:id="rId5" imgW="5924538" imgH="2514814" progId="Paint.Picture">
                  <p:embed/>
                </p:oleObj>
              </mc:Choice>
              <mc:Fallback>
                <p:oleObj name="Bitmap Image" r:id="rId5" imgW="5924538" imgH="2514814" progId="Paint.Picture">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2600" y="4181475"/>
                        <a:ext cx="5410200" cy="229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3"/>
          <p:cNvSpPr>
            <a:spLocks noGrp="1" noChangeArrowheads="1"/>
          </p:cNvSpPr>
          <p:nvPr>
            <p:ph type="body" idx="1"/>
          </p:nvPr>
        </p:nvSpPr>
        <p:spPr>
          <a:xfrm>
            <a:off x="838200" y="457200"/>
            <a:ext cx="7772400" cy="4114800"/>
          </a:xfrm>
        </p:spPr>
        <p:txBody>
          <a:bodyPr/>
          <a:lstStyle/>
          <a:p>
            <a:r>
              <a:rPr lang="en-US" altLang="en-US" smtClean="0"/>
              <a:t>Sampled Channel Tests</a:t>
            </a:r>
          </a:p>
          <a:p>
            <a:pPr lvl="1"/>
            <a:r>
              <a:rPr lang="en-US" altLang="en-US" smtClean="0"/>
              <a:t>Similarity to Analog Channel tests</a:t>
            </a:r>
          </a:p>
          <a:p>
            <a:pPr lvl="3"/>
            <a:r>
              <a:rPr lang="en-US" altLang="en-US" smtClean="0"/>
              <a:t>We could also show how DAC channels, ADC channels, switched capacitor filters, and any other sampled channel can be reduced to a similar measurement system.  </a:t>
            </a:r>
          </a:p>
          <a:p>
            <a:pPr lvl="3"/>
            <a:r>
              <a:rPr lang="en-US" altLang="en-US" smtClean="0"/>
              <a:t>The only difference is that the location of DACs, ADCs, filters, and other signal conditioning circuits may move from the ATE tester to the DUT or vice versa.  </a:t>
            </a:r>
          </a:p>
          <a:p>
            <a:pPr lvl="3"/>
            <a:r>
              <a:rPr lang="en-US" altLang="en-US" smtClean="0"/>
              <a:t>Unfortunately, this means that we have to apply more rigorous testing to sampled channels, since all the effects of sampling (aliasing, imaging, quantization errors, etc.) vary from one DUT to the next.  </a:t>
            </a:r>
          </a:p>
          <a:p>
            <a:pPr lvl="3"/>
            <a:r>
              <a:rPr lang="en-US" altLang="en-US" smtClean="0"/>
              <a:t>These sampling effects are often a major failure mode for sampled channels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3"/>
          <p:cNvSpPr>
            <a:spLocks noGrp="1" noChangeArrowheads="1"/>
          </p:cNvSpPr>
          <p:nvPr>
            <p:ph type="body" idx="1"/>
          </p:nvPr>
        </p:nvSpPr>
        <p:spPr>
          <a:xfrm>
            <a:off x="838200" y="533400"/>
            <a:ext cx="7772400" cy="4114800"/>
          </a:xfrm>
        </p:spPr>
        <p:txBody>
          <a:bodyPr/>
          <a:lstStyle/>
          <a:p>
            <a:r>
              <a:rPr lang="en-US" altLang="en-US" smtClean="0"/>
              <a:t>Sampled Channel Tests</a:t>
            </a:r>
          </a:p>
          <a:p>
            <a:pPr lvl="1"/>
            <a:r>
              <a:rPr lang="en-US" altLang="en-US" smtClean="0"/>
              <a:t>Absolute Level, Absolute Gain, Gain Error, and Gain Tracking</a:t>
            </a:r>
          </a:p>
          <a:p>
            <a:pPr lvl="3"/>
            <a:r>
              <a:rPr lang="en-US" altLang="en-US" smtClean="0"/>
              <a:t>The process for measuring absolute level in DACs and other analog output sampled channels is identical to that for analog channels.  </a:t>
            </a:r>
          </a:p>
          <a:p>
            <a:pPr lvl="3"/>
            <a:r>
              <a:rPr lang="en-US" altLang="en-US" smtClean="0"/>
              <a:t>The only difference is the possible compensation for intrinsic DAC errors as mentioned in the previous section.  Otherwise, absolute voltage level measurements are performed the same way as any other AC output measurement.  </a:t>
            </a:r>
          </a:p>
          <a:p>
            <a:pPr lvl="3"/>
            <a:r>
              <a:rPr lang="en-US" altLang="en-US" smtClean="0"/>
              <a:t>ADC absolute level is equally easy to measure.  </a:t>
            </a:r>
          </a:p>
          <a:p>
            <a:pPr lvl="3"/>
            <a:r>
              <a:rPr lang="en-US" altLang="en-US" smtClean="0"/>
              <a:t>The difference is that we measure RMS LSBs (or RMS quanta, RMS bits, RMS codes, or whatever terminology  is preferred) rather than RMS volts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3"/>
          <p:cNvSpPr>
            <a:spLocks noGrp="1" noChangeArrowheads="1"/>
          </p:cNvSpPr>
          <p:nvPr>
            <p:ph type="body" idx="1"/>
          </p:nvPr>
        </p:nvSpPr>
        <p:spPr>
          <a:xfrm>
            <a:off x="838200" y="533400"/>
            <a:ext cx="7772400" cy="4114800"/>
          </a:xfrm>
        </p:spPr>
        <p:txBody>
          <a:bodyPr/>
          <a:lstStyle/>
          <a:p>
            <a:r>
              <a:rPr lang="en-US" altLang="en-US" smtClean="0"/>
              <a:t>Sampled Channel Tests</a:t>
            </a:r>
          </a:p>
          <a:p>
            <a:pPr lvl="1"/>
            <a:r>
              <a:rPr lang="en-US" altLang="en-US" smtClean="0"/>
              <a:t>Absolute Level, Absolute Gain, Gain Error, and Gain Tracking</a:t>
            </a:r>
          </a:p>
          <a:p>
            <a:pPr lvl="3"/>
            <a:r>
              <a:rPr lang="en-US" altLang="en-US" smtClean="0"/>
              <a:t>In sampled channels, such as switched capacitor filters and sample-and-hold amplifiers, gain is measured using the same voltage-in / voltage-out process as in analog channels.  </a:t>
            </a:r>
          </a:p>
          <a:p>
            <a:pPr lvl="3"/>
            <a:r>
              <a:rPr lang="en-US" altLang="en-US" smtClean="0"/>
              <a:t>Mixed-signal channels are complicated by the fact that the input and output quantities are dissimilar.  Gain in mixed-signal channels is defined not in volts per volt, but in bits per volt, where the term “bit” refers to the LSB step size.</a:t>
            </a:r>
          </a:p>
          <a:p>
            <a:pPr lvl="3"/>
            <a:r>
              <a:rPr lang="en-US" altLang="en-US" smtClean="0"/>
              <a:t>Converter gain can’t be specified in decibels, because it is a ratio of dissimilar quantities (bits/volt)</a:t>
            </a:r>
          </a:p>
          <a:p>
            <a:pPr lvl="3"/>
            <a:r>
              <a:rPr lang="en-US" altLang="en-US" smtClean="0"/>
              <a:t> Converter gain error, however, can be expressed in decibels.  Gain error is equal to the actual gain, in bits per volt, divided by the ideal gain, in bits per volt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3"/>
          <p:cNvSpPr>
            <a:spLocks noGrp="1" noChangeArrowheads="1"/>
          </p:cNvSpPr>
          <p:nvPr>
            <p:ph type="body" idx="1"/>
          </p:nvPr>
        </p:nvSpPr>
        <p:spPr>
          <a:xfrm>
            <a:off x="838200" y="990600"/>
            <a:ext cx="7772400" cy="4114800"/>
          </a:xfrm>
        </p:spPr>
        <p:txBody>
          <a:bodyPr/>
          <a:lstStyle/>
          <a:p>
            <a:r>
              <a:rPr lang="en-US" altLang="en-US" smtClean="0"/>
              <a:t>Sampled Channel Tests</a:t>
            </a:r>
          </a:p>
          <a:p>
            <a:pPr lvl="1"/>
            <a:r>
              <a:rPr lang="en-US" altLang="en-US" smtClean="0"/>
              <a:t>Frequency Response</a:t>
            </a:r>
          </a:p>
          <a:p>
            <a:pPr lvl="3"/>
            <a:r>
              <a:rPr lang="en-US" altLang="en-US" smtClean="0"/>
              <a:t>Frequency response measurements of sampled channels differ from analog channel measurements mainly because of imaging and aliasing considerations.  </a:t>
            </a:r>
          </a:p>
          <a:p>
            <a:pPr lvl="3"/>
            <a:r>
              <a:rPr lang="en-US" altLang="en-US" smtClean="0"/>
              <a:t>Sampled channels often include an anti-imaging filter, the quality of this filter determines how much image energy is allowed to pass to the output of the channel.  </a:t>
            </a:r>
          </a:p>
          <a:p>
            <a:pPr lvl="3"/>
            <a:r>
              <a:rPr lang="en-US" altLang="en-US" smtClean="0"/>
              <a:t>Frequency response tests in channels containing DACs, switched capacitor filters, and S/H amplifiers should be tested for out-of-band images that appear past the Nyquist frequency.</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3"/>
          <p:cNvSpPr>
            <a:spLocks noGrp="1" noChangeArrowheads="1"/>
          </p:cNvSpPr>
          <p:nvPr>
            <p:ph type="body" idx="1"/>
          </p:nvPr>
        </p:nvSpPr>
        <p:spPr>
          <a:xfrm>
            <a:off x="838200" y="533400"/>
            <a:ext cx="7772400" cy="4114800"/>
          </a:xfrm>
        </p:spPr>
        <p:txBody>
          <a:bodyPr/>
          <a:lstStyle/>
          <a:p>
            <a:r>
              <a:rPr lang="en-US" altLang="en-US" smtClean="0"/>
              <a:t>Sampled Channel Tests</a:t>
            </a:r>
          </a:p>
          <a:p>
            <a:pPr lvl="1"/>
            <a:r>
              <a:rPr lang="en-US" altLang="en-US" smtClean="0"/>
              <a:t>Frequency Response</a:t>
            </a:r>
          </a:p>
          <a:p>
            <a:pPr lvl="3"/>
            <a:r>
              <a:rPr lang="en-US" altLang="en-US" smtClean="0"/>
              <a:t>Notice that the digitizer used to measure these frequencies must sample at a high enough frequency to allow measurements past the Nyquist rate of the sampled channel.  </a:t>
            </a:r>
          </a:p>
          <a:p>
            <a:pPr lvl="3"/>
            <a:r>
              <a:rPr lang="en-US" altLang="en-US" smtClean="0"/>
              <a:t>Also notice that each sampling process in a sampled channel has its own Nyquist frequency.  </a:t>
            </a:r>
          </a:p>
          <a:p>
            <a:pPr lvl="4"/>
            <a:r>
              <a:rPr lang="en-US" altLang="en-US" smtClean="0"/>
              <a:t>An 8 kHz DAC followed by a 16 kHz switched capacitor filter has two Nyquist frequencies, one at 4 kHz and the other at 8 kHz.  </a:t>
            </a:r>
          </a:p>
          <a:p>
            <a:pPr lvl="4"/>
            <a:r>
              <a:rPr lang="en-US" altLang="en-US" smtClean="0"/>
              <a:t>The images from the DAC must first be calculated.  </a:t>
            </a:r>
          </a:p>
          <a:p>
            <a:pPr lvl="4"/>
            <a:r>
              <a:rPr lang="en-US" altLang="en-US" smtClean="0"/>
              <a:t>These images may themselves be imaged by the 16 kHz switched capacitor filter. </a:t>
            </a:r>
          </a:p>
          <a:p>
            <a:pPr lvl="4"/>
            <a:r>
              <a:rPr lang="en-US" altLang="en-US" smtClean="0"/>
              <a:t> Each of the primary test tones and the potential images should be measured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3"/>
          <p:cNvSpPr>
            <a:spLocks noGrp="1" noChangeArrowheads="1"/>
          </p:cNvSpPr>
          <p:nvPr>
            <p:ph type="body" idx="1"/>
          </p:nvPr>
        </p:nvSpPr>
        <p:spPr>
          <a:xfrm>
            <a:off x="838200" y="990600"/>
            <a:ext cx="7772400" cy="4114800"/>
          </a:xfrm>
        </p:spPr>
        <p:txBody>
          <a:bodyPr/>
          <a:lstStyle/>
          <a:p>
            <a:r>
              <a:rPr lang="en-US" altLang="en-US" smtClean="0"/>
              <a:t>Sampled Channel Tests</a:t>
            </a:r>
          </a:p>
          <a:p>
            <a:pPr lvl="1"/>
            <a:r>
              <a:rPr lang="en-US" altLang="en-US" smtClean="0"/>
              <a:t>Phase Response</a:t>
            </a:r>
          </a:p>
          <a:p>
            <a:pPr lvl="3"/>
            <a:r>
              <a:rPr lang="en-US" altLang="en-US" smtClean="0"/>
              <a:t>This is one of the more difficult parameters to measure in a mixed-signal channel (AIDO or DIAO).  </a:t>
            </a:r>
          </a:p>
          <a:p>
            <a:pPr lvl="3"/>
            <a:r>
              <a:rPr lang="en-US" altLang="en-US" smtClean="0"/>
              <a:t>The problem with this measurement is that it is difficult to determine the exact phase relationship between analog signals and digital signals in most mixed-signal testers. </a:t>
            </a:r>
          </a:p>
          <a:p>
            <a:pPr lvl="3"/>
            <a:r>
              <a:rPr lang="en-US" altLang="en-US" smtClean="0"/>
              <a:t>The phase relationships are often not guaranteed to any acceptable level of accuracy.  </a:t>
            </a:r>
          </a:p>
          <a:p>
            <a:pPr lvl="3"/>
            <a:r>
              <a:rPr lang="en-US" altLang="en-US" smtClean="0"/>
              <a:t>Also, the phase shifts through the analog reconstruction and anti-imaging filters of the AWGs and digitizers are not guaranteed by most ATE vendors</a:t>
            </a:r>
          </a:p>
          <a:p>
            <a:pPr lvl="3"/>
            <a:r>
              <a:rPr lang="en-US" altLang="en-US" smtClean="0"/>
              <a:t>Fortunately, phase response of mixed-signal channels is not a common specification.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3048000" y="5981700"/>
            <a:ext cx="31877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800"/>
              <a:t>XMIT I-Channel and Q-Channel</a:t>
            </a:r>
            <a:endParaRPr lang="en-US" altLang="en-US" sz="2400"/>
          </a:p>
        </p:txBody>
      </p:sp>
      <p:sp>
        <p:nvSpPr>
          <p:cNvPr id="17411" name="Text Box 5"/>
          <p:cNvSpPr txBox="1">
            <a:spLocks noChangeArrowheads="1"/>
          </p:cNvSpPr>
          <p:nvPr/>
        </p:nvSpPr>
        <p:spPr bwMode="auto">
          <a:xfrm>
            <a:off x="2803525" y="2628900"/>
            <a:ext cx="3422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800"/>
              <a:t>Voice Band XMIT (ADC) Channel</a:t>
            </a:r>
            <a:endParaRPr lang="en-US" altLang="en-US" sz="2400"/>
          </a:p>
        </p:txBody>
      </p:sp>
      <p:grpSp>
        <p:nvGrpSpPr>
          <p:cNvPr id="17412" name="Group 2"/>
          <p:cNvGrpSpPr>
            <a:grpSpLocks/>
          </p:cNvGrpSpPr>
          <p:nvPr/>
        </p:nvGrpSpPr>
        <p:grpSpPr bwMode="auto">
          <a:xfrm>
            <a:off x="1339850" y="1143000"/>
            <a:ext cx="6218238" cy="1279525"/>
            <a:chOff x="1152" y="4464"/>
            <a:chExt cx="9792" cy="2016"/>
          </a:xfrm>
        </p:grpSpPr>
        <p:sp>
          <p:nvSpPr>
            <p:cNvPr id="17462" name="Text Box 3"/>
            <p:cNvSpPr txBox="1">
              <a:spLocks noChangeArrowheads="1"/>
            </p:cNvSpPr>
            <p:nvPr/>
          </p:nvSpPr>
          <p:spPr bwMode="auto">
            <a:xfrm>
              <a:off x="1152" y="4968"/>
              <a:ext cx="2016"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Microphone</a:t>
              </a:r>
            </a:p>
            <a:p>
              <a:pPr algn="ctr">
                <a:spcBef>
                  <a:spcPct val="0"/>
                </a:spcBef>
                <a:buClrTx/>
                <a:buSzTx/>
                <a:buFontTx/>
                <a:buNone/>
              </a:pPr>
              <a:r>
                <a:rPr lang="en-US" altLang="en-US" sz="1200">
                  <a:ea typeface="MS PGothic" panose="020B0600070205080204" pitchFamily="34" charset="-128"/>
                </a:rPr>
                <a:t>input</a:t>
              </a:r>
            </a:p>
          </p:txBody>
        </p:sp>
        <p:sp>
          <p:nvSpPr>
            <p:cNvPr id="17463" name="Text Box 4"/>
            <p:cNvSpPr txBox="1">
              <a:spLocks noChangeArrowheads="1"/>
            </p:cNvSpPr>
            <p:nvPr/>
          </p:nvSpPr>
          <p:spPr bwMode="auto">
            <a:xfrm>
              <a:off x="8352" y="4896"/>
              <a:ext cx="2592" cy="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XMIT channel</a:t>
              </a:r>
            </a:p>
            <a:p>
              <a:pPr algn="ctr">
                <a:spcBef>
                  <a:spcPct val="0"/>
                </a:spcBef>
                <a:buClrTx/>
                <a:buSzTx/>
                <a:buFontTx/>
                <a:buNone/>
              </a:pPr>
              <a:r>
                <a:rPr lang="en-US" altLang="en-US" sz="1200">
                  <a:ea typeface="MS PGothic" panose="020B0600070205080204" pitchFamily="34" charset="-128"/>
                </a:rPr>
                <a:t>ADC audio samples</a:t>
              </a:r>
            </a:p>
            <a:p>
              <a:pPr algn="ctr">
                <a:spcBef>
                  <a:spcPct val="0"/>
                </a:spcBef>
                <a:buClrTx/>
                <a:buSzTx/>
                <a:buFontTx/>
                <a:buNone/>
              </a:pPr>
              <a:r>
                <a:rPr lang="en-US" altLang="en-US" sz="1200">
                  <a:ea typeface="MS PGothic" panose="020B0600070205080204" pitchFamily="34" charset="-128"/>
                </a:rPr>
                <a:t>(to DSP)</a:t>
              </a:r>
            </a:p>
          </p:txBody>
        </p:sp>
        <p:sp>
          <p:nvSpPr>
            <p:cNvPr id="17464" name="Text Box 5"/>
            <p:cNvSpPr txBox="1">
              <a:spLocks noChangeArrowheads="1"/>
            </p:cNvSpPr>
            <p:nvPr/>
          </p:nvSpPr>
          <p:spPr bwMode="auto">
            <a:xfrm>
              <a:off x="3024" y="5976"/>
              <a:ext cx="1728"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Mic. volume </a:t>
              </a:r>
            </a:p>
          </p:txBody>
        </p:sp>
        <p:grpSp>
          <p:nvGrpSpPr>
            <p:cNvPr id="17465" name="Group 6"/>
            <p:cNvGrpSpPr>
              <a:grpSpLocks/>
            </p:cNvGrpSpPr>
            <p:nvPr/>
          </p:nvGrpSpPr>
          <p:grpSpPr bwMode="auto">
            <a:xfrm>
              <a:off x="4536" y="4968"/>
              <a:ext cx="1512" cy="864"/>
              <a:chOff x="5688" y="5544"/>
              <a:chExt cx="1584" cy="864"/>
            </a:xfrm>
          </p:grpSpPr>
          <p:sp>
            <p:nvSpPr>
              <p:cNvPr id="17496" name="Rectangle 7"/>
              <p:cNvSpPr>
                <a:spLocks noChangeArrowheads="1"/>
              </p:cNvSpPr>
              <p:nvPr/>
            </p:nvSpPr>
            <p:spPr bwMode="auto">
              <a:xfrm>
                <a:off x="5832" y="5544"/>
                <a:ext cx="1296" cy="864"/>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7497" name="Text Box 8"/>
              <p:cNvSpPr txBox="1">
                <a:spLocks noChangeArrowheads="1"/>
              </p:cNvSpPr>
              <p:nvPr/>
            </p:nvSpPr>
            <p:spPr bwMode="auto">
              <a:xfrm>
                <a:off x="5688" y="5616"/>
                <a:ext cx="1584"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Low-pass</a:t>
                </a:r>
              </a:p>
              <a:p>
                <a:pPr algn="ctr">
                  <a:spcBef>
                    <a:spcPct val="0"/>
                  </a:spcBef>
                  <a:buClrTx/>
                  <a:buSzTx/>
                  <a:buFontTx/>
                  <a:buNone/>
                </a:pPr>
                <a:r>
                  <a:rPr lang="en-US" altLang="en-US" sz="1200">
                    <a:ea typeface="MS PGothic" panose="020B0600070205080204" pitchFamily="34" charset="-128"/>
                  </a:rPr>
                  <a:t>filter</a:t>
                </a:r>
              </a:p>
            </p:txBody>
          </p:sp>
        </p:grpSp>
        <p:grpSp>
          <p:nvGrpSpPr>
            <p:cNvPr id="17466" name="Group 9"/>
            <p:cNvGrpSpPr>
              <a:grpSpLocks/>
            </p:cNvGrpSpPr>
            <p:nvPr/>
          </p:nvGrpSpPr>
          <p:grpSpPr bwMode="auto">
            <a:xfrm>
              <a:off x="3456" y="5112"/>
              <a:ext cx="720" cy="576"/>
              <a:chOff x="2448" y="5400"/>
              <a:chExt cx="720" cy="576"/>
            </a:xfrm>
          </p:grpSpPr>
          <p:sp>
            <p:nvSpPr>
              <p:cNvPr id="17492" name="Line 10"/>
              <p:cNvSpPr>
                <a:spLocks noChangeShapeType="1"/>
              </p:cNvSpPr>
              <p:nvPr/>
            </p:nvSpPr>
            <p:spPr bwMode="auto">
              <a:xfrm flipV="1">
                <a:off x="2592" y="5400"/>
                <a:ext cx="0" cy="576"/>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93" name="Line 11"/>
              <p:cNvSpPr>
                <a:spLocks noChangeShapeType="1"/>
              </p:cNvSpPr>
              <p:nvPr/>
            </p:nvSpPr>
            <p:spPr bwMode="auto">
              <a:xfrm>
                <a:off x="2592" y="5400"/>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94" name="Line 12"/>
              <p:cNvSpPr>
                <a:spLocks noChangeShapeType="1"/>
              </p:cNvSpPr>
              <p:nvPr/>
            </p:nvSpPr>
            <p:spPr bwMode="auto">
              <a:xfrm flipV="1">
                <a:off x="2592" y="5688"/>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95" name="Line 13"/>
              <p:cNvSpPr>
                <a:spLocks noChangeShapeType="1"/>
              </p:cNvSpPr>
              <p:nvPr/>
            </p:nvSpPr>
            <p:spPr bwMode="auto">
              <a:xfrm flipH="1">
                <a:off x="2448" y="568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467" name="Line 14"/>
            <p:cNvSpPr>
              <a:spLocks noChangeShapeType="1"/>
            </p:cNvSpPr>
            <p:nvPr/>
          </p:nvSpPr>
          <p:spPr bwMode="auto">
            <a:xfrm>
              <a:off x="4176" y="5400"/>
              <a:ext cx="504"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7468" name="Line 15"/>
            <p:cNvSpPr>
              <a:spLocks noChangeShapeType="1"/>
            </p:cNvSpPr>
            <p:nvPr/>
          </p:nvSpPr>
          <p:spPr bwMode="auto">
            <a:xfrm flipV="1">
              <a:off x="3888" y="5544"/>
              <a:ext cx="0" cy="504"/>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7469" name="Text Box 16"/>
            <p:cNvSpPr txBox="1">
              <a:spLocks noChangeArrowheads="1"/>
            </p:cNvSpPr>
            <p:nvPr/>
          </p:nvSpPr>
          <p:spPr bwMode="auto">
            <a:xfrm>
              <a:off x="3168" y="4680"/>
              <a:ext cx="1368"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PGA</a:t>
              </a:r>
            </a:p>
          </p:txBody>
        </p:sp>
        <p:sp>
          <p:nvSpPr>
            <p:cNvPr id="17470" name="Line 17"/>
            <p:cNvSpPr>
              <a:spLocks noChangeShapeType="1"/>
            </p:cNvSpPr>
            <p:nvPr/>
          </p:nvSpPr>
          <p:spPr bwMode="auto">
            <a:xfrm>
              <a:off x="2952" y="5400"/>
              <a:ext cx="648"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7471" name="Line 18"/>
            <p:cNvSpPr>
              <a:spLocks noChangeShapeType="1"/>
            </p:cNvSpPr>
            <p:nvPr/>
          </p:nvSpPr>
          <p:spPr bwMode="auto">
            <a:xfrm flipH="1">
              <a:off x="3816" y="5760"/>
              <a:ext cx="144"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7472" name="Group 19"/>
            <p:cNvGrpSpPr>
              <a:grpSpLocks/>
            </p:cNvGrpSpPr>
            <p:nvPr/>
          </p:nvGrpSpPr>
          <p:grpSpPr bwMode="auto">
            <a:xfrm>
              <a:off x="6408" y="5112"/>
              <a:ext cx="1296" cy="576"/>
              <a:chOff x="6120" y="5674"/>
              <a:chExt cx="1464" cy="576"/>
            </a:xfrm>
          </p:grpSpPr>
          <p:sp>
            <p:nvSpPr>
              <p:cNvPr id="17490" name="Freeform 20"/>
              <p:cNvSpPr>
                <a:spLocks/>
              </p:cNvSpPr>
              <p:nvPr/>
            </p:nvSpPr>
            <p:spPr bwMode="auto">
              <a:xfrm>
                <a:off x="6120" y="5674"/>
                <a:ext cx="1411" cy="576"/>
              </a:xfrm>
              <a:custGeom>
                <a:avLst/>
                <a:gdLst>
                  <a:gd name="T0" fmla="*/ 314 w 1728"/>
                  <a:gd name="T1" fmla="*/ 0 h 864"/>
                  <a:gd name="T2" fmla="*/ 941 w 1728"/>
                  <a:gd name="T3" fmla="*/ 0 h 864"/>
                  <a:gd name="T4" fmla="*/ 941 w 1728"/>
                  <a:gd name="T5" fmla="*/ 256 h 864"/>
                  <a:gd name="T6" fmla="*/ 314 w 1728"/>
                  <a:gd name="T7" fmla="*/ 256 h 864"/>
                  <a:gd name="T8" fmla="*/ 0 w 1728"/>
                  <a:gd name="T9" fmla="*/ 128 h 864"/>
                  <a:gd name="T10" fmla="*/ 314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17491" name="Text Box 21"/>
              <p:cNvSpPr txBox="1">
                <a:spLocks noChangeArrowheads="1"/>
              </p:cNvSpPr>
              <p:nvPr/>
            </p:nvSpPr>
            <p:spPr bwMode="auto">
              <a:xfrm>
                <a:off x="6264" y="5760"/>
                <a:ext cx="1320"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ADC</a:t>
                </a:r>
              </a:p>
            </p:txBody>
          </p:sp>
        </p:grpSp>
        <p:grpSp>
          <p:nvGrpSpPr>
            <p:cNvPr id="17473" name="Group 22"/>
            <p:cNvGrpSpPr>
              <a:grpSpLocks/>
            </p:cNvGrpSpPr>
            <p:nvPr/>
          </p:nvGrpSpPr>
          <p:grpSpPr bwMode="auto">
            <a:xfrm>
              <a:off x="4248" y="4464"/>
              <a:ext cx="288" cy="720"/>
              <a:chOff x="4329" y="6567"/>
              <a:chExt cx="1296" cy="971"/>
            </a:xfrm>
          </p:grpSpPr>
          <p:sp>
            <p:nvSpPr>
              <p:cNvPr id="17486" name="Freeform 23"/>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87" name="Freeform 24"/>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88" name="Freeform 25"/>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89" name="Freeform 26"/>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7474" name="Group 27"/>
            <p:cNvGrpSpPr>
              <a:grpSpLocks/>
            </p:cNvGrpSpPr>
            <p:nvPr/>
          </p:nvGrpSpPr>
          <p:grpSpPr bwMode="auto">
            <a:xfrm>
              <a:off x="8136" y="4608"/>
              <a:ext cx="288" cy="720"/>
              <a:chOff x="4329" y="6567"/>
              <a:chExt cx="1296" cy="971"/>
            </a:xfrm>
          </p:grpSpPr>
          <p:sp>
            <p:nvSpPr>
              <p:cNvPr id="17482" name="Freeform 28"/>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83" name="Freeform 29"/>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84" name="Freeform 30"/>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85" name="Freeform 31"/>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7475" name="Line 32"/>
            <p:cNvSpPr>
              <a:spLocks noChangeShapeType="1"/>
            </p:cNvSpPr>
            <p:nvPr/>
          </p:nvSpPr>
          <p:spPr bwMode="auto">
            <a:xfrm>
              <a:off x="5904" y="5400"/>
              <a:ext cx="504"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7476" name="Line 33"/>
            <p:cNvSpPr>
              <a:spLocks noChangeShapeType="1"/>
            </p:cNvSpPr>
            <p:nvPr/>
          </p:nvSpPr>
          <p:spPr bwMode="auto">
            <a:xfrm>
              <a:off x="7632" y="5400"/>
              <a:ext cx="504"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grpSp>
          <p:nvGrpSpPr>
            <p:cNvPr id="17477" name="Group 34"/>
            <p:cNvGrpSpPr>
              <a:grpSpLocks/>
            </p:cNvGrpSpPr>
            <p:nvPr/>
          </p:nvGrpSpPr>
          <p:grpSpPr bwMode="auto">
            <a:xfrm>
              <a:off x="2952" y="4824"/>
              <a:ext cx="288" cy="432"/>
              <a:chOff x="4329" y="6567"/>
              <a:chExt cx="1296" cy="971"/>
            </a:xfrm>
          </p:grpSpPr>
          <p:sp>
            <p:nvSpPr>
              <p:cNvPr id="17478" name="Freeform 35"/>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79" name="Freeform 36"/>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80" name="Freeform 37"/>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81" name="Freeform 38"/>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17413" name="Group 2"/>
          <p:cNvGrpSpPr>
            <a:grpSpLocks/>
          </p:cNvGrpSpPr>
          <p:nvPr/>
        </p:nvGrpSpPr>
        <p:grpSpPr bwMode="auto">
          <a:xfrm>
            <a:off x="1568450" y="3360738"/>
            <a:ext cx="6218238" cy="2468562"/>
            <a:chOff x="1296" y="2736"/>
            <a:chExt cx="9792" cy="3888"/>
          </a:xfrm>
        </p:grpSpPr>
        <p:grpSp>
          <p:nvGrpSpPr>
            <p:cNvPr id="17414" name="Group 3"/>
            <p:cNvGrpSpPr>
              <a:grpSpLocks/>
            </p:cNvGrpSpPr>
            <p:nvPr/>
          </p:nvGrpSpPr>
          <p:grpSpPr bwMode="auto">
            <a:xfrm>
              <a:off x="9720" y="3816"/>
              <a:ext cx="1008" cy="792"/>
              <a:chOff x="10512" y="8496"/>
              <a:chExt cx="1008" cy="792"/>
            </a:xfrm>
          </p:grpSpPr>
          <p:sp>
            <p:nvSpPr>
              <p:cNvPr id="17460" name="AutoShape 4"/>
              <p:cNvSpPr>
                <a:spLocks noChangeArrowheads="1"/>
              </p:cNvSpPr>
              <p:nvPr/>
            </p:nvSpPr>
            <p:spPr bwMode="auto">
              <a:xfrm rot="10800000">
                <a:off x="10512" y="8496"/>
                <a:ext cx="1008" cy="504"/>
              </a:xfrm>
              <a:prstGeom prst="triangle">
                <a:avLst>
                  <a:gd name="adj" fmla="val 50000"/>
                </a:avLst>
              </a:prstGeom>
              <a:solidFill>
                <a:srgbClr val="FFFFFF"/>
              </a:solidFill>
              <a:ln w="25400">
                <a:solidFill>
                  <a:srgbClr val="000000"/>
                </a:solidFill>
                <a:miter lim="800000"/>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7461" name="Line 5"/>
              <p:cNvSpPr>
                <a:spLocks noChangeShapeType="1"/>
              </p:cNvSpPr>
              <p:nvPr/>
            </p:nvSpPr>
            <p:spPr bwMode="auto">
              <a:xfrm>
                <a:off x="11016" y="8496"/>
                <a:ext cx="0" cy="792"/>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415" name="Line 6"/>
            <p:cNvSpPr>
              <a:spLocks noChangeShapeType="1"/>
            </p:cNvSpPr>
            <p:nvPr/>
          </p:nvSpPr>
          <p:spPr bwMode="auto">
            <a:xfrm flipH="1">
              <a:off x="9360" y="4608"/>
              <a:ext cx="86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7416" name="Group 7"/>
            <p:cNvGrpSpPr>
              <a:grpSpLocks/>
            </p:cNvGrpSpPr>
            <p:nvPr/>
          </p:nvGrpSpPr>
          <p:grpSpPr bwMode="auto">
            <a:xfrm>
              <a:off x="8928" y="4392"/>
              <a:ext cx="432" cy="432"/>
              <a:chOff x="8928" y="4392"/>
              <a:chExt cx="432" cy="432"/>
            </a:xfrm>
          </p:grpSpPr>
          <p:sp>
            <p:nvSpPr>
              <p:cNvPr id="17456" name="Oval 8"/>
              <p:cNvSpPr>
                <a:spLocks noChangeArrowheads="1"/>
              </p:cNvSpPr>
              <p:nvPr/>
            </p:nvSpPr>
            <p:spPr bwMode="auto">
              <a:xfrm>
                <a:off x="8928" y="4392"/>
                <a:ext cx="432" cy="432"/>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nvGrpSpPr>
              <p:cNvPr id="17457" name="Group 9"/>
              <p:cNvGrpSpPr>
                <a:grpSpLocks/>
              </p:cNvGrpSpPr>
              <p:nvPr/>
            </p:nvGrpSpPr>
            <p:grpSpPr bwMode="auto">
              <a:xfrm>
                <a:off x="9072" y="4536"/>
                <a:ext cx="144" cy="144"/>
                <a:chOff x="8352" y="4896"/>
                <a:chExt cx="144" cy="144"/>
              </a:xfrm>
            </p:grpSpPr>
            <p:sp>
              <p:nvSpPr>
                <p:cNvPr id="17458" name="Line 10"/>
                <p:cNvSpPr>
                  <a:spLocks noChangeShapeType="1"/>
                </p:cNvSpPr>
                <p:nvPr/>
              </p:nvSpPr>
              <p:spPr bwMode="auto">
                <a:xfrm>
                  <a:off x="8424" y="4896"/>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9" name="Line 11"/>
                <p:cNvSpPr>
                  <a:spLocks noChangeShapeType="1"/>
                </p:cNvSpPr>
                <p:nvPr/>
              </p:nvSpPr>
              <p:spPr bwMode="auto">
                <a:xfrm>
                  <a:off x="8352" y="496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17417" name="Oval 12"/>
            <p:cNvSpPr>
              <a:spLocks noChangeArrowheads="1"/>
            </p:cNvSpPr>
            <p:nvPr/>
          </p:nvSpPr>
          <p:spPr bwMode="auto">
            <a:xfrm>
              <a:off x="8208" y="3816"/>
              <a:ext cx="432" cy="432"/>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7418" name="Oval 13"/>
            <p:cNvSpPr>
              <a:spLocks noChangeArrowheads="1"/>
            </p:cNvSpPr>
            <p:nvPr/>
          </p:nvSpPr>
          <p:spPr bwMode="auto">
            <a:xfrm>
              <a:off x="8208" y="4968"/>
              <a:ext cx="432" cy="432"/>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nvGrpSpPr>
            <p:cNvPr id="17419" name="Group 14"/>
            <p:cNvGrpSpPr>
              <a:grpSpLocks/>
            </p:cNvGrpSpPr>
            <p:nvPr/>
          </p:nvGrpSpPr>
          <p:grpSpPr bwMode="auto">
            <a:xfrm>
              <a:off x="8352" y="3960"/>
              <a:ext cx="144" cy="144"/>
              <a:chOff x="7704" y="3960"/>
              <a:chExt cx="144" cy="144"/>
            </a:xfrm>
          </p:grpSpPr>
          <p:sp>
            <p:nvSpPr>
              <p:cNvPr id="17454" name="Line 15"/>
              <p:cNvSpPr>
                <a:spLocks noChangeShapeType="1"/>
              </p:cNvSpPr>
              <p:nvPr/>
            </p:nvSpPr>
            <p:spPr bwMode="auto">
              <a:xfrm>
                <a:off x="7704" y="3960"/>
                <a:ext cx="144"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5" name="Line 16"/>
              <p:cNvSpPr>
                <a:spLocks noChangeShapeType="1"/>
              </p:cNvSpPr>
              <p:nvPr/>
            </p:nvSpPr>
            <p:spPr bwMode="auto">
              <a:xfrm flipH="1">
                <a:off x="7704" y="3960"/>
                <a:ext cx="144"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7420" name="Group 17"/>
            <p:cNvGrpSpPr>
              <a:grpSpLocks/>
            </p:cNvGrpSpPr>
            <p:nvPr/>
          </p:nvGrpSpPr>
          <p:grpSpPr bwMode="auto">
            <a:xfrm>
              <a:off x="8352" y="5112"/>
              <a:ext cx="144" cy="144"/>
              <a:chOff x="7704" y="3960"/>
              <a:chExt cx="144" cy="144"/>
            </a:xfrm>
          </p:grpSpPr>
          <p:sp>
            <p:nvSpPr>
              <p:cNvPr id="17452" name="Line 18"/>
              <p:cNvSpPr>
                <a:spLocks noChangeShapeType="1"/>
              </p:cNvSpPr>
              <p:nvPr/>
            </p:nvSpPr>
            <p:spPr bwMode="auto">
              <a:xfrm>
                <a:off x="7704" y="3960"/>
                <a:ext cx="144"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3" name="Line 19"/>
              <p:cNvSpPr>
                <a:spLocks noChangeShapeType="1"/>
              </p:cNvSpPr>
              <p:nvPr/>
            </p:nvSpPr>
            <p:spPr bwMode="auto">
              <a:xfrm flipH="1">
                <a:off x="7704" y="3960"/>
                <a:ext cx="144"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421" name="Line 20"/>
            <p:cNvSpPr>
              <a:spLocks noChangeShapeType="1"/>
            </p:cNvSpPr>
            <p:nvPr/>
          </p:nvSpPr>
          <p:spPr bwMode="auto">
            <a:xfrm flipV="1">
              <a:off x="9144" y="4824"/>
              <a:ext cx="0" cy="36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7422" name="Line 21"/>
            <p:cNvSpPr>
              <a:spLocks noChangeShapeType="1"/>
            </p:cNvSpPr>
            <p:nvPr/>
          </p:nvSpPr>
          <p:spPr bwMode="auto">
            <a:xfrm>
              <a:off x="9144" y="4032"/>
              <a:ext cx="0" cy="36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7423" name="Line 22"/>
            <p:cNvSpPr>
              <a:spLocks noChangeShapeType="1"/>
            </p:cNvSpPr>
            <p:nvPr/>
          </p:nvSpPr>
          <p:spPr bwMode="auto">
            <a:xfrm>
              <a:off x="7128" y="5184"/>
              <a:ext cx="1080"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7424" name="Line 23"/>
            <p:cNvSpPr>
              <a:spLocks noChangeShapeType="1"/>
            </p:cNvSpPr>
            <p:nvPr/>
          </p:nvSpPr>
          <p:spPr bwMode="auto">
            <a:xfrm>
              <a:off x="7128" y="4032"/>
              <a:ext cx="1080"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7425" name="Line 24"/>
            <p:cNvSpPr>
              <a:spLocks noChangeShapeType="1"/>
            </p:cNvSpPr>
            <p:nvPr/>
          </p:nvSpPr>
          <p:spPr bwMode="auto">
            <a:xfrm>
              <a:off x="5400" y="4032"/>
              <a:ext cx="504"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grpSp>
          <p:nvGrpSpPr>
            <p:cNvPr id="17426" name="Group 25"/>
            <p:cNvGrpSpPr>
              <a:grpSpLocks/>
            </p:cNvGrpSpPr>
            <p:nvPr/>
          </p:nvGrpSpPr>
          <p:grpSpPr bwMode="auto">
            <a:xfrm>
              <a:off x="5760" y="3600"/>
              <a:ext cx="1512" cy="864"/>
              <a:chOff x="5688" y="5544"/>
              <a:chExt cx="1584" cy="864"/>
            </a:xfrm>
          </p:grpSpPr>
          <p:sp>
            <p:nvSpPr>
              <p:cNvPr id="17450" name="Rectangle 26"/>
              <p:cNvSpPr>
                <a:spLocks noChangeArrowheads="1"/>
              </p:cNvSpPr>
              <p:nvPr/>
            </p:nvSpPr>
            <p:spPr bwMode="auto">
              <a:xfrm>
                <a:off x="5832" y="5544"/>
                <a:ext cx="1296" cy="864"/>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7451" name="Text Box 27"/>
              <p:cNvSpPr txBox="1">
                <a:spLocks noChangeArrowheads="1"/>
              </p:cNvSpPr>
              <p:nvPr/>
            </p:nvSpPr>
            <p:spPr bwMode="auto">
              <a:xfrm>
                <a:off x="5688" y="5616"/>
                <a:ext cx="1584"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Low-pass</a:t>
                </a:r>
              </a:p>
              <a:p>
                <a:pPr algn="ctr">
                  <a:spcBef>
                    <a:spcPct val="0"/>
                  </a:spcBef>
                  <a:buClrTx/>
                  <a:buSzTx/>
                  <a:buFontTx/>
                  <a:buNone/>
                </a:pPr>
                <a:r>
                  <a:rPr lang="en-US" altLang="en-US" sz="1200">
                    <a:ea typeface="MS PGothic" panose="020B0600070205080204" pitchFamily="34" charset="-128"/>
                  </a:rPr>
                  <a:t>filter</a:t>
                </a:r>
              </a:p>
            </p:txBody>
          </p:sp>
        </p:grpSp>
        <p:grpSp>
          <p:nvGrpSpPr>
            <p:cNvPr id="17427" name="Group 28"/>
            <p:cNvGrpSpPr>
              <a:grpSpLocks/>
            </p:cNvGrpSpPr>
            <p:nvPr/>
          </p:nvGrpSpPr>
          <p:grpSpPr bwMode="auto">
            <a:xfrm>
              <a:off x="4032" y="3744"/>
              <a:ext cx="1393" cy="576"/>
              <a:chOff x="4032" y="3744"/>
              <a:chExt cx="1393" cy="576"/>
            </a:xfrm>
          </p:grpSpPr>
          <p:sp>
            <p:nvSpPr>
              <p:cNvPr id="17448" name="Freeform 29"/>
              <p:cNvSpPr>
                <a:spLocks/>
              </p:cNvSpPr>
              <p:nvPr/>
            </p:nvSpPr>
            <p:spPr bwMode="auto">
              <a:xfrm flipH="1">
                <a:off x="4176" y="3744"/>
                <a:ext cx="1249" cy="576"/>
              </a:xfrm>
              <a:custGeom>
                <a:avLst/>
                <a:gdLst>
                  <a:gd name="T0" fmla="*/ 218 w 1728"/>
                  <a:gd name="T1" fmla="*/ 0 h 864"/>
                  <a:gd name="T2" fmla="*/ 653 w 1728"/>
                  <a:gd name="T3" fmla="*/ 0 h 864"/>
                  <a:gd name="T4" fmla="*/ 653 w 1728"/>
                  <a:gd name="T5" fmla="*/ 256 h 864"/>
                  <a:gd name="T6" fmla="*/ 218 w 1728"/>
                  <a:gd name="T7" fmla="*/ 256 h 864"/>
                  <a:gd name="T8" fmla="*/ 0 w 1728"/>
                  <a:gd name="T9" fmla="*/ 128 h 864"/>
                  <a:gd name="T10" fmla="*/ 218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17449" name="Text Box 30"/>
              <p:cNvSpPr txBox="1">
                <a:spLocks noChangeArrowheads="1"/>
              </p:cNvSpPr>
              <p:nvPr/>
            </p:nvSpPr>
            <p:spPr bwMode="auto">
              <a:xfrm flipH="1">
                <a:off x="4032" y="3816"/>
                <a:ext cx="1169"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DAC</a:t>
                </a:r>
              </a:p>
            </p:txBody>
          </p:sp>
        </p:grpSp>
        <p:grpSp>
          <p:nvGrpSpPr>
            <p:cNvPr id="17428" name="Group 31"/>
            <p:cNvGrpSpPr>
              <a:grpSpLocks/>
            </p:cNvGrpSpPr>
            <p:nvPr/>
          </p:nvGrpSpPr>
          <p:grpSpPr bwMode="auto">
            <a:xfrm>
              <a:off x="5760" y="4752"/>
              <a:ext cx="1512" cy="864"/>
              <a:chOff x="5688" y="5544"/>
              <a:chExt cx="1584" cy="864"/>
            </a:xfrm>
          </p:grpSpPr>
          <p:sp>
            <p:nvSpPr>
              <p:cNvPr id="17446" name="Rectangle 32"/>
              <p:cNvSpPr>
                <a:spLocks noChangeArrowheads="1"/>
              </p:cNvSpPr>
              <p:nvPr/>
            </p:nvSpPr>
            <p:spPr bwMode="auto">
              <a:xfrm>
                <a:off x="5832" y="5544"/>
                <a:ext cx="1296" cy="864"/>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7447" name="Text Box 33"/>
              <p:cNvSpPr txBox="1">
                <a:spLocks noChangeArrowheads="1"/>
              </p:cNvSpPr>
              <p:nvPr/>
            </p:nvSpPr>
            <p:spPr bwMode="auto">
              <a:xfrm>
                <a:off x="5688" y="5616"/>
                <a:ext cx="1584"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Low-pass</a:t>
                </a:r>
              </a:p>
              <a:p>
                <a:pPr algn="ctr">
                  <a:spcBef>
                    <a:spcPct val="0"/>
                  </a:spcBef>
                  <a:buClrTx/>
                  <a:buSzTx/>
                  <a:buFontTx/>
                  <a:buNone/>
                </a:pPr>
                <a:r>
                  <a:rPr lang="en-US" altLang="en-US" sz="1200">
                    <a:ea typeface="MS PGothic" panose="020B0600070205080204" pitchFamily="34" charset="-128"/>
                  </a:rPr>
                  <a:t>filter</a:t>
                </a:r>
              </a:p>
            </p:txBody>
          </p:sp>
        </p:grpSp>
        <p:sp>
          <p:nvSpPr>
            <p:cNvPr id="17429" name="Line 34"/>
            <p:cNvSpPr>
              <a:spLocks noChangeShapeType="1"/>
            </p:cNvSpPr>
            <p:nvPr/>
          </p:nvSpPr>
          <p:spPr bwMode="auto">
            <a:xfrm>
              <a:off x="5400" y="5184"/>
              <a:ext cx="504"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grpSp>
          <p:nvGrpSpPr>
            <p:cNvPr id="17430" name="Group 35"/>
            <p:cNvGrpSpPr>
              <a:grpSpLocks/>
            </p:cNvGrpSpPr>
            <p:nvPr/>
          </p:nvGrpSpPr>
          <p:grpSpPr bwMode="auto">
            <a:xfrm>
              <a:off x="4032" y="4896"/>
              <a:ext cx="1393" cy="576"/>
              <a:chOff x="3384" y="3744"/>
              <a:chExt cx="1393" cy="576"/>
            </a:xfrm>
          </p:grpSpPr>
          <p:sp>
            <p:nvSpPr>
              <p:cNvPr id="17444" name="Freeform 36"/>
              <p:cNvSpPr>
                <a:spLocks/>
              </p:cNvSpPr>
              <p:nvPr/>
            </p:nvSpPr>
            <p:spPr bwMode="auto">
              <a:xfrm flipH="1">
                <a:off x="3528" y="3744"/>
                <a:ext cx="1249" cy="576"/>
              </a:xfrm>
              <a:custGeom>
                <a:avLst/>
                <a:gdLst>
                  <a:gd name="T0" fmla="*/ 218 w 1728"/>
                  <a:gd name="T1" fmla="*/ 0 h 864"/>
                  <a:gd name="T2" fmla="*/ 653 w 1728"/>
                  <a:gd name="T3" fmla="*/ 0 h 864"/>
                  <a:gd name="T4" fmla="*/ 653 w 1728"/>
                  <a:gd name="T5" fmla="*/ 256 h 864"/>
                  <a:gd name="T6" fmla="*/ 218 w 1728"/>
                  <a:gd name="T7" fmla="*/ 256 h 864"/>
                  <a:gd name="T8" fmla="*/ 0 w 1728"/>
                  <a:gd name="T9" fmla="*/ 128 h 864"/>
                  <a:gd name="T10" fmla="*/ 218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17445" name="Text Box 37"/>
              <p:cNvSpPr txBox="1">
                <a:spLocks noChangeArrowheads="1"/>
              </p:cNvSpPr>
              <p:nvPr/>
            </p:nvSpPr>
            <p:spPr bwMode="auto">
              <a:xfrm flipH="1">
                <a:off x="3384" y="3816"/>
                <a:ext cx="1169"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DAC</a:t>
                </a:r>
              </a:p>
            </p:txBody>
          </p:sp>
        </p:grpSp>
        <p:sp>
          <p:nvSpPr>
            <p:cNvPr id="17431" name="Line 38"/>
            <p:cNvSpPr>
              <a:spLocks noChangeShapeType="1"/>
            </p:cNvSpPr>
            <p:nvPr/>
          </p:nvSpPr>
          <p:spPr bwMode="auto">
            <a:xfrm>
              <a:off x="3672" y="4032"/>
              <a:ext cx="504"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7432" name="Line 39"/>
            <p:cNvSpPr>
              <a:spLocks noChangeShapeType="1"/>
            </p:cNvSpPr>
            <p:nvPr/>
          </p:nvSpPr>
          <p:spPr bwMode="auto">
            <a:xfrm>
              <a:off x="3672" y="5184"/>
              <a:ext cx="504"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7433" name="Line 40"/>
            <p:cNvSpPr>
              <a:spLocks noChangeShapeType="1"/>
            </p:cNvSpPr>
            <p:nvPr/>
          </p:nvSpPr>
          <p:spPr bwMode="auto">
            <a:xfrm flipH="1">
              <a:off x="8640" y="4032"/>
              <a:ext cx="50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4" name="Line 41"/>
            <p:cNvSpPr>
              <a:spLocks noChangeShapeType="1"/>
            </p:cNvSpPr>
            <p:nvPr/>
          </p:nvSpPr>
          <p:spPr bwMode="auto">
            <a:xfrm flipH="1">
              <a:off x="8640" y="5184"/>
              <a:ext cx="50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5" name="Line 42"/>
            <p:cNvSpPr>
              <a:spLocks noChangeShapeType="1"/>
            </p:cNvSpPr>
            <p:nvPr/>
          </p:nvSpPr>
          <p:spPr bwMode="auto">
            <a:xfrm>
              <a:off x="8424" y="3168"/>
              <a:ext cx="0" cy="648"/>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7436" name="Line 43"/>
            <p:cNvSpPr>
              <a:spLocks noChangeShapeType="1"/>
            </p:cNvSpPr>
            <p:nvPr/>
          </p:nvSpPr>
          <p:spPr bwMode="auto">
            <a:xfrm flipV="1">
              <a:off x="8424" y="5400"/>
              <a:ext cx="0" cy="648"/>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7437" name="Text Box 44"/>
            <p:cNvSpPr txBox="1">
              <a:spLocks noChangeArrowheads="1"/>
            </p:cNvSpPr>
            <p:nvPr/>
          </p:nvSpPr>
          <p:spPr bwMode="auto">
            <a:xfrm flipH="1">
              <a:off x="1368" y="3600"/>
              <a:ext cx="2448" cy="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I-channel</a:t>
              </a:r>
            </a:p>
            <a:p>
              <a:pPr algn="ctr">
                <a:spcBef>
                  <a:spcPct val="0"/>
                </a:spcBef>
                <a:buClrTx/>
                <a:buSzTx/>
                <a:buFontTx/>
                <a:buNone/>
              </a:pPr>
              <a:r>
                <a:rPr lang="en-US" altLang="en-US" sz="1200">
                  <a:ea typeface="MS PGothic" panose="020B0600070205080204" pitchFamily="34" charset="-128"/>
                </a:rPr>
                <a:t>XMIT IF samples</a:t>
              </a:r>
            </a:p>
            <a:p>
              <a:pPr algn="ctr">
                <a:spcBef>
                  <a:spcPct val="0"/>
                </a:spcBef>
                <a:buClrTx/>
                <a:buSzTx/>
                <a:buFontTx/>
                <a:buNone/>
              </a:pPr>
              <a:r>
                <a:rPr lang="en-US" altLang="en-US" sz="1200">
                  <a:ea typeface="MS PGothic" panose="020B0600070205080204" pitchFamily="34" charset="-128"/>
                </a:rPr>
                <a:t>(from DSP)</a:t>
              </a:r>
            </a:p>
          </p:txBody>
        </p:sp>
        <p:sp>
          <p:nvSpPr>
            <p:cNvPr id="17438" name="Text Box 45"/>
            <p:cNvSpPr txBox="1">
              <a:spLocks noChangeArrowheads="1"/>
            </p:cNvSpPr>
            <p:nvPr/>
          </p:nvSpPr>
          <p:spPr bwMode="auto">
            <a:xfrm flipH="1">
              <a:off x="1296" y="4752"/>
              <a:ext cx="2520" cy="1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Q-channel</a:t>
              </a:r>
            </a:p>
            <a:p>
              <a:pPr algn="ctr">
                <a:spcBef>
                  <a:spcPct val="0"/>
                </a:spcBef>
                <a:buClrTx/>
                <a:buSzTx/>
                <a:buFontTx/>
                <a:buNone/>
              </a:pPr>
              <a:r>
                <a:rPr lang="en-US" altLang="en-US" sz="1200">
                  <a:ea typeface="MS PGothic" panose="020B0600070205080204" pitchFamily="34" charset="-128"/>
                </a:rPr>
                <a:t>XMIT IF samples</a:t>
              </a:r>
            </a:p>
            <a:p>
              <a:pPr algn="ctr">
                <a:spcBef>
                  <a:spcPct val="0"/>
                </a:spcBef>
                <a:buClrTx/>
                <a:buSzTx/>
                <a:buFontTx/>
                <a:buNone/>
              </a:pPr>
              <a:r>
                <a:rPr lang="en-US" altLang="en-US" sz="1200">
                  <a:ea typeface="MS PGothic" panose="020B0600070205080204" pitchFamily="34" charset="-128"/>
                </a:rPr>
                <a:t>(from DSP)</a:t>
              </a:r>
            </a:p>
          </p:txBody>
        </p:sp>
        <p:sp>
          <p:nvSpPr>
            <p:cNvPr id="17439" name="Text Box 46"/>
            <p:cNvSpPr txBox="1">
              <a:spLocks noChangeArrowheads="1"/>
            </p:cNvSpPr>
            <p:nvPr/>
          </p:nvSpPr>
          <p:spPr bwMode="auto">
            <a:xfrm flipH="1">
              <a:off x="7704" y="2736"/>
              <a:ext cx="1440"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RF cosine</a:t>
              </a:r>
            </a:p>
          </p:txBody>
        </p:sp>
        <p:sp>
          <p:nvSpPr>
            <p:cNvPr id="17440" name="Text Box 47"/>
            <p:cNvSpPr txBox="1">
              <a:spLocks noChangeArrowheads="1"/>
            </p:cNvSpPr>
            <p:nvPr/>
          </p:nvSpPr>
          <p:spPr bwMode="auto">
            <a:xfrm flipH="1">
              <a:off x="7704" y="6048"/>
              <a:ext cx="1440"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RF sine</a:t>
              </a:r>
            </a:p>
          </p:txBody>
        </p:sp>
        <p:sp>
          <p:nvSpPr>
            <p:cNvPr id="17441" name="Text Box 48"/>
            <p:cNvSpPr txBox="1">
              <a:spLocks noChangeArrowheads="1"/>
            </p:cNvSpPr>
            <p:nvPr/>
          </p:nvSpPr>
          <p:spPr bwMode="auto">
            <a:xfrm flipH="1">
              <a:off x="9216" y="5544"/>
              <a:ext cx="1872"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RF </a:t>
              </a:r>
            </a:p>
            <a:p>
              <a:pPr algn="ctr">
                <a:spcBef>
                  <a:spcPct val="0"/>
                </a:spcBef>
                <a:buClrTx/>
                <a:buSzTx/>
                <a:buFontTx/>
                <a:buNone/>
              </a:pPr>
              <a:r>
                <a:rPr lang="en-US" altLang="en-US" sz="1200">
                  <a:ea typeface="MS PGothic" panose="020B0600070205080204" pitchFamily="34" charset="-128"/>
                </a:rPr>
                <a:t>upconverter</a:t>
              </a:r>
            </a:p>
          </p:txBody>
        </p:sp>
        <p:sp>
          <p:nvSpPr>
            <p:cNvPr id="17442" name="Text Box 49"/>
            <p:cNvSpPr txBox="1">
              <a:spLocks noChangeArrowheads="1"/>
            </p:cNvSpPr>
            <p:nvPr/>
          </p:nvSpPr>
          <p:spPr bwMode="auto">
            <a:xfrm flipH="1">
              <a:off x="9288" y="3384"/>
              <a:ext cx="1800"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Antenna</a:t>
              </a:r>
            </a:p>
          </p:txBody>
        </p:sp>
        <p:sp>
          <p:nvSpPr>
            <p:cNvPr id="17443" name="Rectangle 50"/>
            <p:cNvSpPr>
              <a:spLocks noChangeArrowheads="1"/>
            </p:cNvSpPr>
            <p:nvPr/>
          </p:nvSpPr>
          <p:spPr bwMode="auto">
            <a:xfrm>
              <a:off x="7776" y="3456"/>
              <a:ext cx="1800" cy="2232"/>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3"/>
          <p:cNvSpPr>
            <a:spLocks noGrp="1" noChangeArrowheads="1"/>
          </p:cNvSpPr>
          <p:nvPr>
            <p:ph type="body" idx="1"/>
          </p:nvPr>
        </p:nvSpPr>
        <p:spPr>
          <a:xfrm>
            <a:off x="838200" y="990600"/>
            <a:ext cx="7772400" cy="4114800"/>
          </a:xfrm>
        </p:spPr>
        <p:txBody>
          <a:bodyPr/>
          <a:lstStyle/>
          <a:p>
            <a:r>
              <a:rPr lang="en-US" altLang="en-US" smtClean="0"/>
              <a:t>Sampled Channel Tests</a:t>
            </a:r>
          </a:p>
          <a:p>
            <a:pPr lvl="1"/>
            <a:r>
              <a:rPr lang="en-US" altLang="en-US" smtClean="0"/>
              <a:t>Group Delay and Group Delay Distortion</a:t>
            </a:r>
          </a:p>
          <a:p>
            <a:pPr lvl="3"/>
            <a:r>
              <a:rPr lang="en-US" altLang="en-US" smtClean="0"/>
              <a:t>These tests are much easier to measure than absolute phase shift, since they are based on a change-in-phase over change-in-frequency calculation.  </a:t>
            </a:r>
          </a:p>
          <a:p>
            <a:pPr lvl="3"/>
            <a:r>
              <a:rPr lang="en-US" altLang="en-US" smtClean="0"/>
              <a:t>We can measure the phase shifts in a mixed-signal channel in the same way we measured them in the analog channel.</a:t>
            </a:r>
          </a:p>
          <a:p>
            <a:pPr lvl="3"/>
            <a:r>
              <a:rPr lang="en-US" altLang="en-US" smtClean="0"/>
              <a:t>The only difference between analog channel group delay measurements and mixed-signal channel measurements is a slight difference in the focused calibration process for this measurement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3"/>
          <p:cNvSpPr>
            <a:spLocks noGrp="1" noChangeArrowheads="1"/>
          </p:cNvSpPr>
          <p:nvPr>
            <p:ph type="body" idx="1"/>
          </p:nvPr>
        </p:nvSpPr>
        <p:spPr>
          <a:xfrm>
            <a:off x="838200" y="990600"/>
            <a:ext cx="7772400" cy="4114800"/>
          </a:xfrm>
        </p:spPr>
        <p:txBody>
          <a:bodyPr/>
          <a:lstStyle/>
          <a:p>
            <a:r>
              <a:rPr lang="en-US" altLang="en-US" smtClean="0"/>
              <a:t>Sampled Channel Tests</a:t>
            </a:r>
          </a:p>
          <a:p>
            <a:pPr lvl="1"/>
            <a:r>
              <a:rPr lang="en-US" altLang="en-US" smtClean="0"/>
              <a:t>Signal to Harmonic Distortion, Intermodulation Distortion</a:t>
            </a:r>
          </a:p>
          <a:p>
            <a:pPr lvl="3" algn="just">
              <a:spcBef>
                <a:spcPts val="1200"/>
              </a:spcBef>
            </a:pPr>
            <a:r>
              <a:rPr lang="en-US" altLang="en-US" smtClean="0"/>
              <a:t>These tests are also nearly identical to the analog channel tests, except for the obvious requirement to work with digital waveforms rather than voltage waveforms.  Sin(x)/x attenuation is usually considered part of the measurement in distortion tests.  </a:t>
            </a:r>
          </a:p>
          <a:p>
            <a:pPr lvl="3" algn="just">
              <a:spcBef>
                <a:spcPts val="1200"/>
              </a:spcBef>
            </a:pPr>
            <a:r>
              <a:rPr lang="en-US" altLang="en-US" smtClean="0"/>
              <a:t>In other words, if our third harmonic is down by an extra 2 dB because of sin(x)/x rolloff, then we consider the extra 2 dB to be part of the performance of the channel.   </a:t>
            </a:r>
          </a:p>
          <a:p>
            <a:pPr lvl="3"/>
            <a:endParaRPr lang="en-US" altLang="en-US"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3"/>
          <p:cNvSpPr>
            <a:spLocks noGrp="1" noChangeArrowheads="1"/>
          </p:cNvSpPr>
          <p:nvPr>
            <p:ph type="body" idx="1"/>
          </p:nvPr>
        </p:nvSpPr>
        <p:spPr>
          <a:xfrm>
            <a:off x="838200" y="457200"/>
            <a:ext cx="7772400" cy="4114800"/>
          </a:xfrm>
        </p:spPr>
        <p:txBody>
          <a:bodyPr/>
          <a:lstStyle/>
          <a:p>
            <a:r>
              <a:rPr lang="en-US" altLang="en-US" smtClean="0"/>
              <a:t>Sampled Channel Tests</a:t>
            </a:r>
          </a:p>
          <a:p>
            <a:pPr lvl="1"/>
            <a:r>
              <a:rPr lang="en-US" altLang="en-US" smtClean="0"/>
              <a:t>Crosstalk	</a:t>
            </a:r>
          </a:p>
          <a:p>
            <a:pPr lvl="3"/>
            <a:r>
              <a:rPr lang="en-US" altLang="en-US" smtClean="0"/>
              <a:t>Crosstalk measurements in sampled systems are virtually identical to those in analog channels.  </a:t>
            </a:r>
          </a:p>
          <a:p>
            <a:pPr lvl="3"/>
            <a:r>
              <a:rPr lang="en-US" altLang="en-US" smtClean="0"/>
              <a:t>The difference is that we have to worry about the exact definition of signal levels.  </a:t>
            </a:r>
          </a:p>
          <a:p>
            <a:pPr lvl="3"/>
            <a:r>
              <a:rPr lang="en-US" altLang="en-US" smtClean="0"/>
              <a:t>If we have two identical DAC channels or two ADC channels, then we can say the  crosstalk from one to the other is defined as the ratio of the output of the inactive channel divided by the output of the active channel.  But what if the channels are dissimilar? </a:t>
            </a:r>
          </a:p>
          <a:p>
            <a:pPr lvl="3"/>
            <a:r>
              <a:rPr lang="en-US" altLang="en-US" smtClean="0"/>
              <a:t> If we have one DAC channel that has a differential output and it generates crosstalk into an ADC channel with a single ended input, then what is the definition of crosstalk?  </a:t>
            </a:r>
          </a:p>
          <a:p>
            <a:pPr lvl="3"/>
            <a:r>
              <a:rPr lang="en-US" altLang="en-US" smtClean="0"/>
              <a:t>The point is that the test engineer has to make sure the spec sheet clearly spells out the definition of crosstalk when dissimilar channels are involved.</a:t>
            </a:r>
          </a:p>
          <a:p>
            <a:pPr lvl="3"/>
            <a:endParaRPr lang="en-US" altLang="en-US"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3"/>
          <p:cNvSpPr>
            <a:spLocks noGrp="1" noChangeArrowheads="1"/>
          </p:cNvSpPr>
          <p:nvPr>
            <p:ph type="body" idx="1"/>
          </p:nvPr>
        </p:nvSpPr>
        <p:spPr>
          <a:xfrm>
            <a:off x="838200" y="990600"/>
            <a:ext cx="7772400" cy="4114800"/>
          </a:xfrm>
        </p:spPr>
        <p:txBody>
          <a:bodyPr/>
          <a:lstStyle/>
          <a:p>
            <a:r>
              <a:rPr lang="en-US" altLang="en-US" smtClean="0"/>
              <a:t>Sampled Channel Tests</a:t>
            </a:r>
          </a:p>
          <a:p>
            <a:pPr lvl="1"/>
            <a:r>
              <a:rPr lang="en-US" altLang="en-US" smtClean="0"/>
              <a:t>CMRR</a:t>
            </a:r>
          </a:p>
          <a:p>
            <a:pPr lvl="3"/>
            <a:r>
              <a:rPr lang="en-US" altLang="en-US" smtClean="0"/>
              <a:t>DACs do not have differential inputs, so there is no such thing as DAC CMRR.  </a:t>
            </a:r>
          </a:p>
          <a:p>
            <a:pPr lvl="3"/>
            <a:r>
              <a:rPr lang="en-US" altLang="en-US" smtClean="0"/>
              <a:t>ADC channels with differential inputs, on the other hand, often have CMRR specifications.  </a:t>
            </a:r>
          </a:p>
          <a:p>
            <a:pPr lvl="3"/>
            <a:r>
              <a:rPr lang="en-US" altLang="en-US" smtClean="0"/>
              <a:t>ADC CMRR is tested the same way as analog channel CMRR, except that the outputs are measured in RMS LSBs and gains are measured in bits per volt.  </a:t>
            </a:r>
          </a:p>
          <a:p>
            <a:pPr lvl="3"/>
            <a:r>
              <a:rPr lang="en-US" altLang="en-US" smtClean="0"/>
              <a:t>Otherwise the calculations are identical</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3"/>
          <p:cNvSpPr>
            <a:spLocks noGrp="1" noChangeArrowheads="1"/>
          </p:cNvSpPr>
          <p:nvPr>
            <p:ph type="body" idx="1"/>
          </p:nvPr>
        </p:nvSpPr>
        <p:spPr>
          <a:xfrm>
            <a:off x="838200" y="533400"/>
            <a:ext cx="7772400" cy="4114800"/>
          </a:xfrm>
        </p:spPr>
        <p:txBody>
          <a:bodyPr/>
          <a:lstStyle/>
          <a:p>
            <a:r>
              <a:rPr lang="en-US" altLang="en-US" smtClean="0"/>
              <a:t>Sampled Channel Tests</a:t>
            </a:r>
          </a:p>
          <a:p>
            <a:pPr lvl="1"/>
            <a:r>
              <a:rPr lang="en-US" altLang="en-US" smtClean="0"/>
              <a:t>PSR and PSRR</a:t>
            </a:r>
          </a:p>
          <a:p>
            <a:pPr lvl="3"/>
            <a:r>
              <a:rPr lang="en-US" altLang="en-US" smtClean="0"/>
              <a:t>Unlike analog channels, DAC and ADC channels do not have both PSR and PSRR specifications.  </a:t>
            </a:r>
          </a:p>
          <a:p>
            <a:pPr lvl="3"/>
            <a:r>
              <a:rPr lang="en-US" altLang="en-US" smtClean="0"/>
              <a:t>A DAC has no analog input, and therefore no V/V gain.  </a:t>
            </a:r>
          </a:p>
          <a:p>
            <a:pPr lvl="3"/>
            <a:r>
              <a:rPr lang="en-US" altLang="en-US" smtClean="0"/>
              <a:t>For this reason, it has PSR, but no PSRR.  For similar reasons, ADCs have PSRR but no PSR.  </a:t>
            </a:r>
          </a:p>
          <a:p>
            <a:pPr lvl="3"/>
            <a:r>
              <a:rPr lang="en-US" altLang="en-US" smtClean="0"/>
              <a:t>ADC PSRR is typically measured with the input grounded or otherwise set to a midscale DC level.  </a:t>
            </a:r>
          </a:p>
          <a:p>
            <a:pPr lvl="3"/>
            <a:r>
              <a:rPr lang="en-US" altLang="en-US" smtClean="0"/>
              <a:t>However, like crosstalk, the ripple from a power supply may not be large enough to appear at the output of a grounded, low resolution ADC. </a:t>
            </a:r>
          </a:p>
          <a:p>
            <a:pPr lvl="3"/>
            <a:r>
              <a:rPr lang="en-US" altLang="en-US" smtClean="0"/>
              <a:t>It is important to realize that DACs may be more sensitive to supply ripple near one end of their scale, usually the most positive setting.  PSR specs apply to worst-case conditions, which means the DAC should be set to the DC level that produces the worst results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3"/>
          <p:cNvSpPr>
            <a:spLocks noGrp="1" noChangeArrowheads="1"/>
          </p:cNvSpPr>
          <p:nvPr>
            <p:ph type="body" idx="1"/>
          </p:nvPr>
        </p:nvSpPr>
        <p:spPr>
          <a:xfrm>
            <a:off x="838200" y="990600"/>
            <a:ext cx="7772400" cy="4114800"/>
          </a:xfrm>
        </p:spPr>
        <p:txBody>
          <a:bodyPr/>
          <a:lstStyle/>
          <a:p>
            <a:r>
              <a:rPr lang="en-US" altLang="en-US" smtClean="0"/>
              <a:t>Sampled Channel Tests</a:t>
            </a:r>
          </a:p>
          <a:p>
            <a:pPr lvl="1"/>
            <a:r>
              <a:rPr lang="en-US" altLang="en-US" smtClean="0"/>
              <a:t>Signal to Noise Ratio (SNR) and ENOB</a:t>
            </a:r>
          </a:p>
          <a:p>
            <a:pPr lvl="3" algn="just">
              <a:spcBef>
                <a:spcPts val="1200"/>
              </a:spcBef>
            </a:pPr>
            <a:r>
              <a:rPr lang="en-US" altLang="en-US" smtClean="0"/>
              <a:t>Signal to noise ratio in sampled channels is again tested in a manner almost identical to that in analog channels.  The output of the converter is captured using a digitizer or capture memory.  The resulting waveform is analyzed using an FFT and the signal to noise ratio is calculated as in an analog channel.</a:t>
            </a:r>
          </a:p>
          <a:p>
            <a:pPr lvl="3" algn="just">
              <a:spcBef>
                <a:spcPts val="1200"/>
              </a:spcBef>
            </a:pPr>
            <a:r>
              <a:rPr lang="en-US" altLang="en-US" smtClean="0"/>
              <a:t>The apparent resolution of a converter based on its signal to noise ratio is specified by a calculation called the equivalent (or effective) number of bits (ENOB).  The ENOB is related to the SNR by the equation:</a:t>
            </a:r>
          </a:p>
          <a:p>
            <a:pPr lvl="4" algn="just">
              <a:spcBef>
                <a:spcPts val="1200"/>
              </a:spcBef>
            </a:pPr>
            <a:r>
              <a:rPr lang="en-US" altLang="en-US" smtClean="0"/>
              <a:t>ENOB = (SNR(dB) - 1.761 dB) / 6.02 dB</a:t>
            </a:r>
          </a:p>
          <a:p>
            <a:pPr lvl="3" algn="just">
              <a:spcBef>
                <a:spcPts val="1200"/>
              </a:spcBef>
            </a:pPr>
            <a:endParaRPr lang="en-US" altLang="en-US" smtClean="0"/>
          </a:p>
          <a:p>
            <a:pPr lvl="3"/>
            <a:endParaRPr lang="en-US" altLang="en-US"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3"/>
          <p:cNvSpPr>
            <a:spLocks noGrp="1" noChangeArrowheads="1"/>
          </p:cNvSpPr>
          <p:nvPr>
            <p:ph type="body" idx="1"/>
          </p:nvPr>
        </p:nvSpPr>
        <p:spPr>
          <a:xfrm>
            <a:off x="838200" y="990600"/>
            <a:ext cx="7772400" cy="4114800"/>
          </a:xfrm>
        </p:spPr>
        <p:txBody>
          <a:bodyPr/>
          <a:lstStyle/>
          <a:p>
            <a:r>
              <a:rPr lang="en-US" altLang="en-US" smtClean="0"/>
              <a:t>Sampled Channel Tests</a:t>
            </a:r>
          </a:p>
          <a:p>
            <a:pPr lvl="1"/>
            <a:r>
              <a:rPr lang="en-US" altLang="en-US" smtClean="0"/>
              <a:t>Idle Channel Noise (ICN)</a:t>
            </a:r>
          </a:p>
          <a:p>
            <a:pPr lvl="3"/>
            <a:r>
              <a:rPr lang="en-US" altLang="en-US" smtClean="0"/>
              <a:t>Idle channel noise in DAC channels is measured the same way as in analog channels, except the DAC is set to midscale, positive full scale, or negative full scale, whichever produces the worst results</a:t>
            </a:r>
          </a:p>
          <a:p>
            <a:pPr lvl="3"/>
            <a:r>
              <a:rPr lang="en-US" altLang="en-US" smtClean="0"/>
              <a:t>Like analog channel ICN, DAC channel ICN is usually measured in RMS volts over a specified bandwidth</a:t>
            </a:r>
          </a:p>
          <a:p>
            <a:pPr lvl="3"/>
            <a:r>
              <a:rPr lang="en-US" altLang="en-US" smtClean="0"/>
              <a:t>Correlation can be a nightmare in ADC ICN tests.  Extreme care must be taken to provide the exact DC input voltage specified in the data sheet during an ICN measurement due to sensitivity to the DC offset.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3"/>
          <p:cNvSpPr>
            <a:spLocks noGrp="1" noChangeArrowheads="1"/>
          </p:cNvSpPr>
          <p:nvPr>
            <p:ph type="body" idx="1"/>
          </p:nvPr>
        </p:nvSpPr>
        <p:spPr>
          <a:xfrm>
            <a:off x="838200" y="990600"/>
            <a:ext cx="7772400" cy="4114800"/>
          </a:xfrm>
        </p:spPr>
        <p:txBody>
          <a:bodyPr/>
          <a:lstStyle/>
          <a:p>
            <a:r>
              <a:rPr lang="en-US" altLang="en-US" smtClean="0"/>
              <a:t>Summary</a:t>
            </a:r>
          </a:p>
          <a:p>
            <a:pPr lvl="3"/>
            <a:r>
              <a:rPr lang="en-US" altLang="en-US" smtClean="0"/>
              <a:t>DSP-based measurements of sampled channels are very similar to the equivalent tests in analog channels.  The most striking differences relate to bit/volt gains and scaling factors, quantization effects, aliasing, and imaging.  We also have to deal with a new set of sampling constraints, since the DUT is now part of the sampling system.  Coherent testing requires that we interweave the DUT’s various sampling rates with the sampling rates of the ATE tester instruments.  Often this represents one of the biggest challenges in setting up an efficient test program</a:t>
            </a:r>
          </a:p>
          <a:p>
            <a:pPr lvl="3"/>
            <a:r>
              <a:rPr lang="en-US" altLang="en-US" smtClean="0"/>
              <a:t>Another difference between analog channel tests and sampled channel tests is in the focused calibration process, which we have only mentioned briefly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ext Box 5"/>
          <p:cNvSpPr txBox="1">
            <a:spLocks noChangeArrowheads="1"/>
          </p:cNvSpPr>
          <p:nvPr/>
        </p:nvSpPr>
        <p:spPr bwMode="auto">
          <a:xfrm>
            <a:off x="2724150" y="5905500"/>
            <a:ext cx="3448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800"/>
              <a:t>Voice Band RECV (DAC) Channel</a:t>
            </a:r>
            <a:endParaRPr lang="en-US" altLang="en-US" sz="2400"/>
          </a:p>
        </p:txBody>
      </p:sp>
      <p:sp>
        <p:nvSpPr>
          <p:cNvPr id="18435" name="Text Box 6"/>
          <p:cNvSpPr txBox="1">
            <a:spLocks noChangeArrowheads="1"/>
          </p:cNvSpPr>
          <p:nvPr/>
        </p:nvSpPr>
        <p:spPr bwMode="auto">
          <a:xfrm>
            <a:off x="2819400" y="3314700"/>
            <a:ext cx="3213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800"/>
              <a:t>RECV I-Channel and Q-Channel</a:t>
            </a:r>
            <a:endParaRPr lang="en-US" altLang="en-US" sz="2400"/>
          </a:p>
        </p:txBody>
      </p:sp>
      <p:grpSp>
        <p:nvGrpSpPr>
          <p:cNvPr id="18436" name="Group 2"/>
          <p:cNvGrpSpPr>
            <a:grpSpLocks/>
          </p:cNvGrpSpPr>
          <p:nvPr/>
        </p:nvGrpSpPr>
        <p:grpSpPr bwMode="auto">
          <a:xfrm>
            <a:off x="1576388" y="673100"/>
            <a:ext cx="6172200" cy="2422525"/>
            <a:chOff x="1368" y="3024"/>
            <a:chExt cx="9720" cy="3816"/>
          </a:xfrm>
        </p:grpSpPr>
        <p:grpSp>
          <p:nvGrpSpPr>
            <p:cNvPr id="18489" name="Group 3"/>
            <p:cNvGrpSpPr>
              <a:grpSpLocks/>
            </p:cNvGrpSpPr>
            <p:nvPr/>
          </p:nvGrpSpPr>
          <p:grpSpPr bwMode="auto">
            <a:xfrm>
              <a:off x="1584" y="4176"/>
              <a:ext cx="1008" cy="792"/>
              <a:chOff x="10512" y="8496"/>
              <a:chExt cx="1008" cy="792"/>
            </a:xfrm>
          </p:grpSpPr>
          <p:sp>
            <p:nvSpPr>
              <p:cNvPr id="18531" name="AutoShape 4"/>
              <p:cNvSpPr>
                <a:spLocks noChangeArrowheads="1"/>
              </p:cNvSpPr>
              <p:nvPr/>
            </p:nvSpPr>
            <p:spPr bwMode="auto">
              <a:xfrm rot="10800000">
                <a:off x="10512" y="8496"/>
                <a:ext cx="1008" cy="504"/>
              </a:xfrm>
              <a:prstGeom prst="triangle">
                <a:avLst>
                  <a:gd name="adj" fmla="val 50000"/>
                </a:avLst>
              </a:prstGeom>
              <a:solidFill>
                <a:srgbClr val="FFFFFF"/>
              </a:solidFill>
              <a:ln w="25400">
                <a:solidFill>
                  <a:srgbClr val="000000"/>
                </a:solidFill>
                <a:miter lim="800000"/>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8532" name="Line 5"/>
              <p:cNvSpPr>
                <a:spLocks noChangeShapeType="1"/>
              </p:cNvSpPr>
              <p:nvPr/>
            </p:nvSpPr>
            <p:spPr bwMode="auto">
              <a:xfrm>
                <a:off x="11016" y="8496"/>
                <a:ext cx="0" cy="792"/>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8490" name="Line 6"/>
            <p:cNvSpPr>
              <a:spLocks noChangeShapeType="1"/>
            </p:cNvSpPr>
            <p:nvPr/>
          </p:nvSpPr>
          <p:spPr bwMode="auto">
            <a:xfrm flipH="1">
              <a:off x="2088" y="4968"/>
              <a:ext cx="93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8491" name="Group 7"/>
            <p:cNvGrpSpPr>
              <a:grpSpLocks/>
            </p:cNvGrpSpPr>
            <p:nvPr/>
          </p:nvGrpSpPr>
          <p:grpSpPr bwMode="auto">
            <a:xfrm>
              <a:off x="3528" y="4104"/>
              <a:ext cx="432" cy="432"/>
              <a:chOff x="8496" y="7056"/>
              <a:chExt cx="432" cy="432"/>
            </a:xfrm>
          </p:grpSpPr>
          <p:sp>
            <p:nvSpPr>
              <p:cNvPr id="18527" name="Oval 8"/>
              <p:cNvSpPr>
                <a:spLocks noChangeArrowheads="1"/>
              </p:cNvSpPr>
              <p:nvPr/>
            </p:nvSpPr>
            <p:spPr bwMode="auto">
              <a:xfrm>
                <a:off x="8496" y="7056"/>
                <a:ext cx="432" cy="432"/>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nvGrpSpPr>
              <p:cNvPr id="18528" name="Group 9"/>
              <p:cNvGrpSpPr>
                <a:grpSpLocks/>
              </p:cNvGrpSpPr>
              <p:nvPr/>
            </p:nvGrpSpPr>
            <p:grpSpPr bwMode="auto">
              <a:xfrm>
                <a:off x="8640" y="7200"/>
                <a:ext cx="144" cy="144"/>
                <a:chOff x="7704" y="3960"/>
                <a:chExt cx="144" cy="144"/>
              </a:xfrm>
            </p:grpSpPr>
            <p:sp>
              <p:nvSpPr>
                <p:cNvPr id="18529" name="Line 10"/>
                <p:cNvSpPr>
                  <a:spLocks noChangeShapeType="1"/>
                </p:cNvSpPr>
                <p:nvPr/>
              </p:nvSpPr>
              <p:spPr bwMode="auto">
                <a:xfrm>
                  <a:off x="7704" y="3960"/>
                  <a:ext cx="144"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30" name="Line 11"/>
                <p:cNvSpPr>
                  <a:spLocks noChangeShapeType="1"/>
                </p:cNvSpPr>
                <p:nvPr/>
              </p:nvSpPr>
              <p:spPr bwMode="auto">
                <a:xfrm flipH="1">
                  <a:off x="7704" y="3960"/>
                  <a:ext cx="144"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18492" name="Group 12"/>
            <p:cNvGrpSpPr>
              <a:grpSpLocks/>
            </p:cNvGrpSpPr>
            <p:nvPr/>
          </p:nvGrpSpPr>
          <p:grpSpPr bwMode="auto">
            <a:xfrm>
              <a:off x="3528" y="5256"/>
              <a:ext cx="432" cy="432"/>
              <a:chOff x="8496" y="8208"/>
              <a:chExt cx="432" cy="432"/>
            </a:xfrm>
          </p:grpSpPr>
          <p:sp>
            <p:nvSpPr>
              <p:cNvPr id="18523" name="Oval 13"/>
              <p:cNvSpPr>
                <a:spLocks noChangeArrowheads="1"/>
              </p:cNvSpPr>
              <p:nvPr/>
            </p:nvSpPr>
            <p:spPr bwMode="auto">
              <a:xfrm>
                <a:off x="8496" y="8208"/>
                <a:ext cx="432" cy="432"/>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grpSp>
            <p:nvGrpSpPr>
              <p:cNvPr id="18524" name="Group 14"/>
              <p:cNvGrpSpPr>
                <a:grpSpLocks/>
              </p:cNvGrpSpPr>
              <p:nvPr/>
            </p:nvGrpSpPr>
            <p:grpSpPr bwMode="auto">
              <a:xfrm>
                <a:off x="8640" y="8352"/>
                <a:ext cx="144" cy="144"/>
                <a:chOff x="7704" y="3960"/>
                <a:chExt cx="144" cy="144"/>
              </a:xfrm>
            </p:grpSpPr>
            <p:sp>
              <p:nvSpPr>
                <p:cNvPr id="18525" name="Line 15"/>
                <p:cNvSpPr>
                  <a:spLocks noChangeShapeType="1"/>
                </p:cNvSpPr>
                <p:nvPr/>
              </p:nvSpPr>
              <p:spPr bwMode="auto">
                <a:xfrm>
                  <a:off x="7704" y="3960"/>
                  <a:ext cx="144"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26" name="Line 16"/>
                <p:cNvSpPr>
                  <a:spLocks noChangeShapeType="1"/>
                </p:cNvSpPr>
                <p:nvPr/>
              </p:nvSpPr>
              <p:spPr bwMode="auto">
                <a:xfrm flipH="1">
                  <a:off x="7704" y="3960"/>
                  <a:ext cx="144"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18493" name="Line 17"/>
            <p:cNvSpPr>
              <a:spLocks noChangeShapeType="1"/>
            </p:cNvSpPr>
            <p:nvPr/>
          </p:nvSpPr>
          <p:spPr bwMode="auto">
            <a:xfrm>
              <a:off x="3960" y="5472"/>
              <a:ext cx="1080"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8494" name="Line 18"/>
            <p:cNvSpPr>
              <a:spLocks noChangeShapeType="1"/>
            </p:cNvSpPr>
            <p:nvPr/>
          </p:nvSpPr>
          <p:spPr bwMode="auto">
            <a:xfrm>
              <a:off x="3960" y="4320"/>
              <a:ext cx="1080"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grpSp>
          <p:nvGrpSpPr>
            <p:cNvPr id="18495" name="Group 19"/>
            <p:cNvGrpSpPr>
              <a:grpSpLocks/>
            </p:cNvGrpSpPr>
            <p:nvPr/>
          </p:nvGrpSpPr>
          <p:grpSpPr bwMode="auto">
            <a:xfrm>
              <a:off x="4896" y="3888"/>
              <a:ext cx="1512" cy="864"/>
              <a:chOff x="5688" y="5544"/>
              <a:chExt cx="1584" cy="864"/>
            </a:xfrm>
          </p:grpSpPr>
          <p:sp>
            <p:nvSpPr>
              <p:cNvPr id="18521" name="Rectangle 20"/>
              <p:cNvSpPr>
                <a:spLocks noChangeArrowheads="1"/>
              </p:cNvSpPr>
              <p:nvPr/>
            </p:nvSpPr>
            <p:spPr bwMode="auto">
              <a:xfrm>
                <a:off x="5832" y="5544"/>
                <a:ext cx="1296" cy="864"/>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8522" name="Text Box 21"/>
              <p:cNvSpPr txBox="1">
                <a:spLocks noChangeArrowheads="1"/>
              </p:cNvSpPr>
              <p:nvPr/>
            </p:nvSpPr>
            <p:spPr bwMode="auto">
              <a:xfrm>
                <a:off x="5688" y="5616"/>
                <a:ext cx="1584"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Low-pass</a:t>
                </a:r>
              </a:p>
              <a:p>
                <a:pPr algn="ctr">
                  <a:spcBef>
                    <a:spcPct val="0"/>
                  </a:spcBef>
                  <a:buClrTx/>
                  <a:buSzTx/>
                  <a:buFontTx/>
                  <a:buNone/>
                </a:pPr>
                <a:r>
                  <a:rPr lang="en-US" altLang="en-US" sz="1200">
                    <a:ea typeface="MS PGothic" panose="020B0600070205080204" pitchFamily="34" charset="-128"/>
                  </a:rPr>
                  <a:t>filter</a:t>
                </a:r>
              </a:p>
            </p:txBody>
          </p:sp>
        </p:grpSp>
        <p:grpSp>
          <p:nvGrpSpPr>
            <p:cNvPr id="18496" name="Group 22"/>
            <p:cNvGrpSpPr>
              <a:grpSpLocks/>
            </p:cNvGrpSpPr>
            <p:nvPr/>
          </p:nvGrpSpPr>
          <p:grpSpPr bwMode="auto">
            <a:xfrm>
              <a:off x="6840" y="4032"/>
              <a:ext cx="1296" cy="576"/>
              <a:chOff x="7704" y="3600"/>
              <a:chExt cx="1313" cy="576"/>
            </a:xfrm>
          </p:grpSpPr>
          <p:sp>
            <p:nvSpPr>
              <p:cNvPr id="18519" name="Freeform 23"/>
              <p:cNvSpPr>
                <a:spLocks/>
              </p:cNvSpPr>
              <p:nvPr/>
            </p:nvSpPr>
            <p:spPr bwMode="auto">
              <a:xfrm>
                <a:off x="7704" y="3600"/>
                <a:ext cx="1249" cy="576"/>
              </a:xfrm>
              <a:custGeom>
                <a:avLst/>
                <a:gdLst>
                  <a:gd name="T0" fmla="*/ 218 w 1728"/>
                  <a:gd name="T1" fmla="*/ 0 h 864"/>
                  <a:gd name="T2" fmla="*/ 653 w 1728"/>
                  <a:gd name="T3" fmla="*/ 0 h 864"/>
                  <a:gd name="T4" fmla="*/ 653 w 1728"/>
                  <a:gd name="T5" fmla="*/ 256 h 864"/>
                  <a:gd name="T6" fmla="*/ 218 w 1728"/>
                  <a:gd name="T7" fmla="*/ 256 h 864"/>
                  <a:gd name="T8" fmla="*/ 0 w 1728"/>
                  <a:gd name="T9" fmla="*/ 128 h 864"/>
                  <a:gd name="T10" fmla="*/ 218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18520" name="Text Box 24"/>
              <p:cNvSpPr txBox="1">
                <a:spLocks noChangeArrowheads="1"/>
              </p:cNvSpPr>
              <p:nvPr/>
            </p:nvSpPr>
            <p:spPr bwMode="auto">
              <a:xfrm flipH="1">
                <a:off x="7848" y="3672"/>
                <a:ext cx="1169"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ADC</a:t>
                </a:r>
              </a:p>
            </p:txBody>
          </p:sp>
        </p:grpSp>
        <p:grpSp>
          <p:nvGrpSpPr>
            <p:cNvPr id="18497" name="Group 25"/>
            <p:cNvGrpSpPr>
              <a:grpSpLocks/>
            </p:cNvGrpSpPr>
            <p:nvPr/>
          </p:nvGrpSpPr>
          <p:grpSpPr bwMode="auto">
            <a:xfrm>
              <a:off x="4896" y="5040"/>
              <a:ext cx="1512" cy="864"/>
              <a:chOff x="5688" y="5544"/>
              <a:chExt cx="1584" cy="864"/>
            </a:xfrm>
          </p:grpSpPr>
          <p:sp>
            <p:nvSpPr>
              <p:cNvPr id="18517" name="Rectangle 26"/>
              <p:cNvSpPr>
                <a:spLocks noChangeArrowheads="1"/>
              </p:cNvSpPr>
              <p:nvPr/>
            </p:nvSpPr>
            <p:spPr bwMode="auto">
              <a:xfrm>
                <a:off x="5832" y="5544"/>
                <a:ext cx="1296" cy="864"/>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8518" name="Text Box 27"/>
              <p:cNvSpPr txBox="1">
                <a:spLocks noChangeArrowheads="1"/>
              </p:cNvSpPr>
              <p:nvPr/>
            </p:nvSpPr>
            <p:spPr bwMode="auto">
              <a:xfrm>
                <a:off x="5688" y="5616"/>
                <a:ext cx="1584"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Low-pass</a:t>
                </a:r>
              </a:p>
              <a:p>
                <a:pPr algn="ctr">
                  <a:spcBef>
                    <a:spcPct val="0"/>
                  </a:spcBef>
                  <a:buClrTx/>
                  <a:buSzTx/>
                  <a:buFontTx/>
                  <a:buNone/>
                </a:pPr>
                <a:r>
                  <a:rPr lang="en-US" altLang="en-US" sz="1200">
                    <a:ea typeface="MS PGothic" panose="020B0600070205080204" pitchFamily="34" charset="-128"/>
                  </a:rPr>
                  <a:t>filter</a:t>
                </a:r>
              </a:p>
            </p:txBody>
          </p:sp>
        </p:grpSp>
        <p:sp>
          <p:nvSpPr>
            <p:cNvPr id="18498" name="Text Box 28"/>
            <p:cNvSpPr txBox="1">
              <a:spLocks noChangeArrowheads="1"/>
            </p:cNvSpPr>
            <p:nvPr/>
          </p:nvSpPr>
          <p:spPr bwMode="auto">
            <a:xfrm flipH="1">
              <a:off x="2743" y="4500"/>
              <a:ext cx="2088"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RF </a:t>
              </a:r>
            </a:p>
            <a:p>
              <a:pPr algn="ctr">
                <a:spcBef>
                  <a:spcPct val="0"/>
                </a:spcBef>
                <a:buClrTx/>
                <a:buSzTx/>
                <a:buFontTx/>
                <a:buNone/>
              </a:pPr>
              <a:r>
                <a:rPr lang="en-US" altLang="en-US" sz="1200">
                  <a:ea typeface="MS PGothic" panose="020B0600070205080204" pitchFamily="34" charset="-128"/>
                </a:rPr>
                <a:t>Down converter</a:t>
              </a:r>
            </a:p>
          </p:txBody>
        </p:sp>
        <p:sp>
          <p:nvSpPr>
            <p:cNvPr id="18499" name="Text Box 29"/>
            <p:cNvSpPr txBox="1">
              <a:spLocks noChangeArrowheads="1"/>
            </p:cNvSpPr>
            <p:nvPr/>
          </p:nvSpPr>
          <p:spPr bwMode="auto">
            <a:xfrm flipH="1">
              <a:off x="1368" y="3672"/>
              <a:ext cx="1440"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Antenna</a:t>
              </a:r>
            </a:p>
          </p:txBody>
        </p:sp>
        <p:sp>
          <p:nvSpPr>
            <p:cNvPr id="18500" name="Rectangle 30"/>
            <p:cNvSpPr>
              <a:spLocks noChangeArrowheads="1"/>
            </p:cNvSpPr>
            <p:nvPr/>
          </p:nvSpPr>
          <p:spPr bwMode="auto">
            <a:xfrm>
              <a:off x="2736" y="3816"/>
              <a:ext cx="1800" cy="2232"/>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8501" name="Line 31"/>
            <p:cNvSpPr>
              <a:spLocks noChangeShapeType="1"/>
            </p:cNvSpPr>
            <p:nvPr/>
          </p:nvSpPr>
          <p:spPr bwMode="auto">
            <a:xfrm>
              <a:off x="3024" y="4320"/>
              <a:ext cx="0" cy="115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502" name="Line 32"/>
            <p:cNvSpPr>
              <a:spLocks noChangeShapeType="1"/>
            </p:cNvSpPr>
            <p:nvPr/>
          </p:nvSpPr>
          <p:spPr bwMode="auto">
            <a:xfrm>
              <a:off x="6264" y="4320"/>
              <a:ext cx="576"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grpSp>
          <p:nvGrpSpPr>
            <p:cNvPr id="18503" name="Group 33"/>
            <p:cNvGrpSpPr>
              <a:grpSpLocks/>
            </p:cNvGrpSpPr>
            <p:nvPr/>
          </p:nvGrpSpPr>
          <p:grpSpPr bwMode="auto">
            <a:xfrm>
              <a:off x="6840" y="5184"/>
              <a:ext cx="1296" cy="576"/>
              <a:chOff x="7704" y="3600"/>
              <a:chExt cx="1313" cy="576"/>
            </a:xfrm>
          </p:grpSpPr>
          <p:sp>
            <p:nvSpPr>
              <p:cNvPr id="18515" name="Freeform 34"/>
              <p:cNvSpPr>
                <a:spLocks/>
              </p:cNvSpPr>
              <p:nvPr/>
            </p:nvSpPr>
            <p:spPr bwMode="auto">
              <a:xfrm>
                <a:off x="7704" y="3600"/>
                <a:ext cx="1249" cy="576"/>
              </a:xfrm>
              <a:custGeom>
                <a:avLst/>
                <a:gdLst>
                  <a:gd name="T0" fmla="*/ 218 w 1728"/>
                  <a:gd name="T1" fmla="*/ 0 h 864"/>
                  <a:gd name="T2" fmla="*/ 653 w 1728"/>
                  <a:gd name="T3" fmla="*/ 0 h 864"/>
                  <a:gd name="T4" fmla="*/ 653 w 1728"/>
                  <a:gd name="T5" fmla="*/ 256 h 864"/>
                  <a:gd name="T6" fmla="*/ 218 w 1728"/>
                  <a:gd name="T7" fmla="*/ 256 h 864"/>
                  <a:gd name="T8" fmla="*/ 0 w 1728"/>
                  <a:gd name="T9" fmla="*/ 128 h 864"/>
                  <a:gd name="T10" fmla="*/ 218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18516" name="Text Box 35"/>
              <p:cNvSpPr txBox="1">
                <a:spLocks noChangeArrowheads="1"/>
              </p:cNvSpPr>
              <p:nvPr/>
            </p:nvSpPr>
            <p:spPr bwMode="auto">
              <a:xfrm flipH="1">
                <a:off x="7848" y="3672"/>
                <a:ext cx="1169"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ADC</a:t>
                </a:r>
              </a:p>
            </p:txBody>
          </p:sp>
        </p:grpSp>
        <p:sp>
          <p:nvSpPr>
            <p:cNvPr id="18504" name="Line 36"/>
            <p:cNvSpPr>
              <a:spLocks noChangeShapeType="1"/>
            </p:cNvSpPr>
            <p:nvPr/>
          </p:nvSpPr>
          <p:spPr bwMode="auto">
            <a:xfrm>
              <a:off x="6264" y="5472"/>
              <a:ext cx="576"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8505" name="Line 37"/>
            <p:cNvSpPr>
              <a:spLocks noChangeShapeType="1"/>
            </p:cNvSpPr>
            <p:nvPr/>
          </p:nvSpPr>
          <p:spPr bwMode="auto">
            <a:xfrm>
              <a:off x="8064" y="4320"/>
              <a:ext cx="576"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8506" name="Line 38"/>
            <p:cNvSpPr>
              <a:spLocks noChangeShapeType="1"/>
            </p:cNvSpPr>
            <p:nvPr/>
          </p:nvSpPr>
          <p:spPr bwMode="auto">
            <a:xfrm>
              <a:off x="8064" y="5472"/>
              <a:ext cx="576"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8507" name="Text Box 39"/>
            <p:cNvSpPr txBox="1">
              <a:spLocks noChangeArrowheads="1"/>
            </p:cNvSpPr>
            <p:nvPr/>
          </p:nvSpPr>
          <p:spPr bwMode="auto">
            <a:xfrm flipH="1">
              <a:off x="8640" y="3888"/>
              <a:ext cx="2448" cy="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I-channel</a:t>
              </a:r>
            </a:p>
            <a:p>
              <a:pPr algn="ctr">
                <a:spcBef>
                  <a:spcPct val="0"/>
                </a:spcBef>
                <a:buClrTx/>
                <a:buSzTx/>
                <a:buFontTx/>
                <a:buNone/>
              </a:pPr>
              <a:r>
                <a:rPr lang="en-US" altLang="en-US" sz="1200">
                  <a:ea typeface="MS PGothic" panose="020B0600070205080204" pitchFamily="34" charset="-128"/>
                </a:rPr>
                <a:t>RECV IF samples</a:t>
              </a:r>
            </a:p>
            <a:p>
              <a:pPr algn="ctr">
                <a:spcBef>
                  <a:spcPct val="0"/>
                </a:spcBef>
                <a:buClrTx/>
                <a:buSzTx/>
                <a:buFontTx/>
                <a:buNone/>
              </a:pPr>
              <a:r>
                <a:rPr lang="en-US" altLang="en-US" sz="1200">
                  <a:ea typeface="MS PGothic" panose="020B0600070205080204" pitchFamily="34" charset="-128"/>
                </a:rPr>
                <a:t>(to DSP)</a:t>
              </a:r>
            </a:p>
          </p:txBody>
        </p:sp>
        <p:sp>
          <p:nvSpPr>
            <p:cNvPr id="18508" name="Text Box 40"/>
            <p:cNvSpPr txBox="1">
              <a:spLocks noChangeArrowheads="1"/>
            </p:cNvSpPr>
            <p:nvPr/>
          </p:nvSpPr>
          <p:spPr bwMode="auto">
            <a:xfrm flipH="1">
              <a:off x="8640" y="5040"/>
              <a:ext cx="2448" cy="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Q-channel</a:t>
              </a:r>
            </a:p>
            <a:p>
              <a:pPr algn="ctr">
                <a:spcBef>
                  <a:spcPct val="0"/>
                </a:spcBef>
                <a:buClrTx/>
                <a:buSzTx/>
                <a:buFontTx/>
                <a:buNone/>
              </a:pPr>
              <a:r>
                <a:rPr lang="en-US" altLang="en-US" sz="1200">
                  <a:ea typeface="MS PGothic" panose="020B0600070205080204" pitchFamily="34" charset="-128"/>
                </a:rPr>
                <a:t>RECV IF samples</a:t>
              </a:r>
            </a:p>
            <a:p>
              <a:pPr algn="ctr">
                <a:spcBef>
                  <a:spcPct val="0"/>
                </a:spcBef>
                <a:buClrTx/>
                <a:buSzTx/>
                <a:buFontTx/>
                <a:buNone/>
              </a:pPr>
              <a:r>
                <a:rPr lang="en-US" altLang="en-US" sz="1200">
                  <a:ea typeface="MS PGothic" panose="020B0600070205080204" pitchFamily="34" charset="-128"/>
                </a:rPr>
                <a:t>(to DSP)</a:t>
              </a:r>
            </a:p>
          </p:txBody>
        </p:sp>
        <p:sp>
          <p:nvSpPr>
            <p:cNvPr id="18509" name="Line 41"/>
            <p:cNvSpPr>
              <a:spLocks noChangeShapeType="1"/>
            </p:cNvSpPr>
            <p:nvPr/>
          </p:nvSpPr>
          <p:spPr bwMode="auto">
            <a:xfrm>
              <a:off x="3744" y="3456"/>
              <a:ext cx="0" cy="648"/>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8510" name="Line 42"/>
            <p:cNvSpPr>
              <a:spLocks noChangeShapeType="1"/>
            </p:cNvSpPr>
            <p:nvPr/>
          </p:nvSpPr>
          <p:spPr bwMode="auto">
            <a:xfrm flipV="1">
              <a:off x="3744" y="5688"/>
              <a:ext cx="0" cy="648"/>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8511" name="Text Box 43"/>
            <p:cNvSpPr txBox="1">
              <a:spLocks noChangeArrowheads="1"/>
            </p:cNvSpPr>
            <p:nvPr/>
          </p:nvSpPr>
          <p:spPr bwMode="auto">
            <a:xfrm flipH="1">
              <a:off x="3024" y="3024"/>
              <a:ext cx="1440"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RF cosine</a:t>
              </a:r>
            </a:p>
          </p:txBody>
        </p:sp>
        <p:sp>
          <p:nvSpPr>
            <p:cNvPr id="18512" name="Text Box 44"/>
            <p:cNvSpPr txBox="1">
              <a:spLocks noChangeArrowheads="1"/>
            </p:cNvSpPr>
            <p:nvPr/>
          </p:nvSpPr>
          <p:spPr bwMode="auto">
            <a:xfrm flipH="1">
              <a:off x="3024" y="6336"/>
              <a:ext cx="1440"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RF sine</a:t>
              </a:r>
            </a:p>
          </p:txBody>
        </p:sp>
        <p:sp>
          <p:nvSpPr>
            <p:cNvPr id="18513" name="Line 45"/>
            <p:cNvSpPr>
              <a:spLocks noChangeShapeType="1"/>
            </p:cNvSpPr>
            <p:nvPr/>
          </p:nvSpPr>
          <p:spPr bwMode="auto">
            <a:xfrm>
              <a:off x="3024" y="5472"/>
              <a:ext cx="504"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8514" name="Line 46"/>
            <p:cNvSpPr>
              <a:spLocks noChangeShapeType="1"/>
            </p:cNvSpPr>
            <p:nvPr/>
          </p:nvSpPr>
          <p:spPr bwMode="auto">
            <a:xfrm>
              <a:off x="3024" y="4320"/>
              <a:ext cx="504"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grpSp>
      <p:grpSp>
        <p:nvGrpSpPr>
          <p:cNvPr id="18437" name="Group 61"/>
          <p:cNvGrpSpPr>
            <a:grpSpLocks/>
          </p:cNvGrpSpPr>
          <p:nvPr/>
        </p:nvGrpSpPr>
        <p:grpSpPr bwMode="auto">
          <a:xfrm>
            <a:off x="1804988" y="4114800"/>
            <a:ext cx="5761037" cy="1508125"/>
            <a:chOff x="1728171" y="1920154"/>
            <a:chExt cx="5761038" cy="1508125"/>
          </a:xfrm>
        </p:grpSpPr>
        <p:sp>
          <p:nvSpPr>
            <p:cNvPr id="18438" name="Text Box 3"/>
            <p:cNvSpPr txBox="1">
              <a:spLocks noChangeArrowheads="1"/>
            </p:cNvSpPr>
            <p:nvPr/>
          </p:nvSpPr>
          <p:spPr bwMode="auto">
            <a:xfrm>
              <a:off x="6529036" y="2377162"/>
              <a:ext cx="960173" cy="502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Earpiece</a:t>
              </a:r>
            </a:p>
            <a:p>
              <a:pPr algn="ctr">
                <a:spcBef>
                  <a:spcPct val="0"/>
                </a:spcBef>
                <a:buClrTx/>
                <a:buSzTx/>
                <a:buFontTx/>
                <a:buNone/>
              </a:pPr>
              <a:r>
                <a:rPr lang="en-US" altLang="en-US" sz="1200">
                  <a:ea typeface="MS PGothic" panose="020B0600070205080204" pitchFamily="34" charset="-128"/>
                </a:rPr>
                <a:t>output</a:t>
              </a:r>
            </a:p>
          </p:txBody>
        </p:sp>
        <p:sp>
          <p:nvSpPr>
            <p:cNvPr id="18439" name="Text Box 4"/>
            <p:cNvSpPr txBox="1">
              <a:spLocks noChangeArrowheads="1"/>
            </p:cNvSpPr>
            <p:nvPr/>
          </p:nvSpPr>
          <p:spPr bwMode="auto">
            <a:xfrm>
              <a:off x="1728171" y="2240059"/>
              <a:ext cx="1646011" cy="822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RECV channel</a:t>
              </a:r>
            </a:p>
            <a:p>
              <a:pPr algn="ctr">
                <a:spcBef>
                  <a:spcPct val="0"/>
                </a:spcBef>
                <a:buClrTx/>
                <a:buSzTx/>
                <a:buFontTx/>
                <a:buNone/>
              </a:pPr>
              <a:r>
                <a:rPr lang="en-US" altLang="en-US" sz="1200">
                  <a:ea typeface="MS PGothic" panose="020B0600070205080204" pitchFamily="34" charset="-128"/>
                </a:rPr>
                <a:t>DAC audio samples</a:t>
              </a:r>
            </a:p>
            <a:p>
              <a:pPr algn="ctr">
                <a:spcBef>
                  <a:spcPct val="0"/>
                </a:spcBef>
                <a:buClrTx/>
                <a:buSzTx/>
                <a:buFontTx/>
                <a:buNone/>
              </a:pPr>
              <a:r>
                <a:rPr lang="en-US" altLang="en-US" sz="1200">
                  <a:ea typeface="MS PGothic" panose="020B0600070205080204" pitchFamily="34" charset="-128"/>
                </a:rPr>
                <a:t>(from DSP)</a:t>
              </a:r>
            </a:p>
          </p:txBody>
        </p:sp>
        <p:sp>
          <p:nvSpPr>
            <p:cNvPr id="18440" name="Text Box 5"/>
            <p:cNvSpPr txBox="1">
              <a:spLocks noChangeArrowheads="1"/>
            </p:cNvSpPr>
            <p:nvPr/>
          </p:nvSpPr>
          <p:spPr bwMode="auto">
            <a:xfrm>
              <a:off x="5568863" y="3108374"/>
              <a:ext cx="1097341" cy="319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Ear volume </a:t>
              </a:r>
            </a:p>
          </p:txBody>
        </p:sp>
        <p:sp>
          <p:nvSpPr>
            <p:cNvPr id="18441" name="Rectangle 7"/>
            <p:cNvSpPr>
              <a:spLocks noChangeArrowheads="1"/>
            </p:cNvSpPr>
            <p:nvPr/>
          </p:nvSpPr>
          <p:spPr bwMode="auto">
            <a:xfrm>
              <a:off x="4787423" y="2377162"/>
              <a:ext cx="785596" cy="548409"/>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18442" name="Text Box 8"/>
            <p:cNvSpPr txBox="1">
              <a:spLocks noChangeArrowheads="1"/>
            </p:cNvSpPr>
            <p:nvPr/>
          </p:nvSpPr>
          <p:spPr bwMode="auto">
            <a:xfrm>
              <a:off x="4700135" y="2422863"/>
              <a:ext cx="960173" cy="502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Low-pass</a:t>
              </a:r>
            </a:p>
            <a:p>
              <a:pPr algn="ctr">
                <a:spcBef>
                  <a:spcPct val="0"/>
                </a:spcBef>
                <a:buClrTx/>
                <a:buSzTx/>
                <a:buFontTx/>
                <a:buNone/>
              </a:pPr>
              <a:r>
                <a:rPr lang="en-US" altLang="en-US" sz="1200">
                  <a:ea typeface="MS PGothic" panose="020B0600070205080204" pitchFamily="34" charset="-128"/>
                </a:rPr>
                <a:t>filter</a:t>
              </a:r>
            </a:p>
          </p:txBody>
        </p:sp>
        <p:sp>
          <p:nvSpPr>
            <p:cNvPr id="18443" name="Line 10"/>
            <p:cNvSpPr>
              <a:spLocks noChangeShapeType="1"/>
            </p:cNvSpPr>
            <p:nvPr/>
          </p:nvSpPr>
          <p:spPr bwMode="auto">
            <a:xfrm flipV="1">
              <a:off x="5888921" y="2468563"/>
              <a:ext cx="0" cy="365606"/>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4" name="Line 11"/>
            <p:cNvSpPr>
              <a:spLocks noChangeShapeType="1"/>
            </p:cNvSpPr>
            <p:nvPr/>
          </p:nvSpPr>
          <p:spPr bwMode="auto">
            <a:xfrm>
              <a:off x="5888921" y="2468563"/>
              <a:ext cx="365780" cy="18280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5" name="Line 12"/>
            <p:cNvSpPr>
              <a:spLocks noChangeShapeType="1"/>
            </p:cNvSpPr>
            <p:nvPr/>
          </p:nvSpPr>
          <p:spPr bwMode="auto">
            <a:xfrm flipV="1">
              <a:off x="5888921" y="2651366"/>
              <a:ext cx="365780" cy="18280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6" name="Line 13"/>
            <p:cNvSpPr>
              <a:spLocks noChangeShapeType="1"/>
            </p:cNvSpPr>
            <p:nvPr/>
          </p:nvSpPr>
          <p:spPr bwMode="auto">
            <a:xfrm flipH="1">
              <a:off x="5797476" y="2651366"/>
              <a:ext cx="9144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7" name="Line 14"/>
            <p:cNvSpPr>
              <a:spLocks noChangeShapeType="1"/>
            </p:cNvSpPr>
            <p:nvPr/>
          </p:nvSpPr>
          <p:spPr bwMode="auto">
            <a:xfrm>
              <a:off x="4471522" y="2651366"/>
              <a:ext cx="320058"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8448" name="Line 15"/>
            <p:cNvSpPr>
              <a:spLocks noChangeShapeType="1"/>
            </p:cNvSpPr>
            <p:nvPr/>
          </p:nvSpPr>
          <p:spPr bwMode="auto">
            <a:xfrm flipV="1">
              <a:off x="6071811" y="2742768"/>
              <a:ext cx="0" cy="319905"/>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8449" name="Text Box 16"/>
            <p:cNvSpPr txBox="1">
              <a:spLocks noChangeArrowheads="1"/>
            </p:cNvSpPr>
            <p:nvPr/>
          </p:nvSpPr>
          <p:spPr bwMode="auto">
            <a:xfrm>
              <a:off x="5614586" y="2194359"/>
              <a:ext cx="868728" cy="274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PGA</a:t>
              </a:r>
            </a:p>
          </p:txBody>
        </p:sp>
        <p:sp>
          <p:nvSpPr>
            <p:cNvPr id="18450" name="Line 17"/>
            <p:cNvSpPr>
              <a:spLocks noChangeShapeType="1"/>
            </p:cNvSpPr>
            <p:nvPr/>
          </p:nvSpPr>
          <p:spPr bwMode="auto">
            <a:xfrm>
              <a:off x="6254701" y="2651366"/>
              <a:ext cx="411503"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8451" name="Line 18"/>
            <p:cNvSpPr>
              <a:spLocks noChangeShapeType="1"/>
            </p:cNvSpPr>
            <p:nvPr/>
          </p:nvSpPr>
          <p:spPr bwMode="auto">
            <a:xfrm flipH="1">
              <a:off x="6026088" y="2879870"/>
              <a:ext cx="91445" cy="9140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2" name="Freeform 20"/>
            <p:cNvSpPr>
              <a:spLocks/>
            </p:cNvSpPr>
            <p:nvPr/>
          </p:nvSpPr>
          <p:spPr bwMode="auto">
            <a:xfrm>
              <a:off x="5614586" y="1965855"/>
              <a:ext cx="46428" cy="228739"/>
            </a:xfrm>
            <a:custGeom>
              <a:avLst/>
              <a:gdLst>
                <a:gd name="T0" fmla="*/ 0 w 1800"/>
                <a:gd name="T1" fmla="*/ 1504951263 h 2820"/>
                <a:gd name="T2" fmla="*/ 3740962 w 1800"/>
                <a:gd name="T3" fmla="*/ 1208762648 h 2820"/>
                <a:gd name="T4" fmla="*/ 7722086 w 1800"/>
                <a:gd name="T5" fmla="*/ 924318076 h 2820"/>
                <a:gd name="T6" fmla="*/ 11583476 w 1800"/>
                <a:gd name="T7" fmla="*/ 668158137 h 2820"/>
                <a:gd name="T8" fmla="*/ 15444171 w 1800"/>
                <a:gd name="T9" fmla="*/ 440276178 h 2820"/>
                <a:gd name="T10" fmla="*/ 19562360 w 1800"/>
                <a:gd name="T11" fmla="*/ 251889982 h 2820"/>
                <a:gd name="T12" fmla="*/ 23166282 w 1800"/>
                <a:gd name="T13" fmla="*/ 123810013 h 2820"/>
                <a:gd name="T14" fmla="*/ 27027648 w 1800"/>
                <a:gd name="T15" fmla="*/ 27751638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53" name="Freeform 21"/>
            <p:cNvSpPr>
              <a:spLocks/>
            </p:cNvSpPr>
            <p:nvPr/>
          </p:nvSpPr>
          <p:spPr bwMode="auto">
            <a:xfrm flipH="1">
              <a:off x="5658333" y="1967267"/>
              <a:ext cx="46428" cy="227327"/>
            </a:xfrm>
            <a:custGeom>
              <a:avLst/>
              <a:gdLst>
                <a:gd name="T0" fmla="*/ 0 w 1800"/>
                <a:gd name="T1" fmla="*/ 1477252909 h 2820"/>
                <a:gd name="T2" fmla="*/ 3740962 w 1800"/>
                <a:gd name="T3" fmla="*/ 1186516187 h 2820"/>
                <a:gd name="T4" fmla="*/ 7722086 w 1800"/>
                <a:gd name="T5" fmla="*/ 907307603 h 2820"/>
                <a:gd name="T6" fmla="*/ 11583476 w 1800"/>
                <a:gd name="T7" fmla="*/ 655860080 h 2820"/>
                <a:gd name="T8" fmla="*/ 15444171 w 1800"/>
                <a:gd name="T9" fmla="*/ 432173456 h 2820"/>
                <a:gd name="T10" fmla="*/ 19562360 w 1800"/>
                <a:gd name="T11" fmla="*/ 247256162 h 2820"/>
                <a:gd name="T12" fmla="*/ 23166282 w 1800"/>
                <a:gd name="T13" fmla="*/ 121532319 h 2820"/>
                <a:gd name="T14" fmla="*/ 27027648 w 1800"/>
                <a:gd name="T15" fmla="*/ 27241110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54" name="Freeform 22"/>
            <p:cNvSpPr>
              <a:spLocks/>
            </p:cNvSpPr>
            <p:nvPr/>
          </p:nvSpPr>
          <p:spPr bwMode="auto">
            <a:xfrm rot="10800000">
              <a:off x="5751048" y="2194124"/>
              <a:ext cx="46428" cy="228739"/>
            </a:xfrm>
            <a:custGeom>
              <a:avLst/>
              <a:gdLst>
                <a:gd name="T0" fmla="*/ 0 w 1800"/>
                <a:gd name="T1" fmla="*/ 1504951263 h 2820"/>
                <a:gd name="T2" fmla="*/ 3740962 w 1800"/>
                <a:gd name="T3" fmla="*/ 1208762648 h 2820"/>
                <a:gd name="T4" fmla="*/ 7722086 w 1800"/>
                <a:gd name="T5" fmla="*/ 924318076 h 2820"/>
                <a:gd name="T6" fmla="*/ 11583476 w 1800"/>
                <a:gd name="T7" fmla="*/ 668158137 h 2820"/>
                <a:gd name="T8" fmla="*/ 15444171 w 1800"/>
                <a:gd name="T9" fmla="*/ 440276178 h 2820"/>
                <a:gd name="T10" fmla="*/ 19562360 w 1800"/>
                <a:gd name="T11" fmla="*/ 251889982 h 2820"/>
                <a:gd name="T12" fmla="*/ 23166282 w 1800"/>
                <a:gd name="T13" fmla="*/ 123810013 h 2820"/>
                <a:gd name="T14" fmla="*/ 27027648 w 1800"/>
                <a:gd name="T15" fmla="*/ 27751638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55" name="Freeform 23"/>
            <p:cNvSpPr>
              <a:spLocks/>
            </p:cNvSpPr>
            <p:nvPr/>
          </p:nvSpPr>
          <p:spPr bwMode="auto">
            <a:xfrm rot="10800000" flipH="1">
              <a:off x="5704761" y="2196006"/>
              <a:ext cx="46287" cy="226857"/>
            </a:xfrm>
            <a:custGeom>
              <a:avLst/>
              <a:gdLst>
                <a:gd name="T0" fmla="*/ 0 w 1800"/>
                <a:gd name="T1" fmla="*/ 1468109098 h 2820"/>
                <a:gd name="T2" fmla="*/ 3707023 w 1800"/>
                <a:gd name="T3" fmla="*/ 1179175254 h 2820"/>
                <a:gd name="T4" fmla="*/ 7652115 w 1800"/>
                <a:gd name="T5" fmla="*/ 901689483 h 2820"/>
                <a:gd name="T6" fmla="*/ 11478173 w 1800"/>
                <a:gd name="T7" fmla="*/ 651798373 h 2820"/>
                <a:gd name="T8" fmla="*/ 15304231 w 1800"/>
                <a:gd name="T9" fmla="*/ 429501681 h 2820"/>
                <a:gd name="T10" fmla="*/ 19384867 w 1800"/>
                <a:gd name="T11" fmla="*/ 245723538 h 2820"/>
                <a:gd name="T12" fmla="*/ 22955678 w 1800"/>
                <a:gd name="T13" fmla="*/ 120777943 h 2820"/>
                <a:gd name="T14" fmla="*/ 26781735 w 1800"/>
                <a:gd name="T15" fmla="*/ 27070395 h 2820"/>
                <a:gd name="T16" fmla="*/ 30607793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56" name="Freeform 25"/>
            <p:cNvSpPr>
              <a:spLocks/>
            </p:cNvSpPr>
            <p:nvPr/>
          </p:nvSpPr>
          <p:spPr bwMode="auto">
            <a:xfrm>
              <a:off x="3419904" y="2057256"/>
              <a:ext cx="46428" cy="228739"/>
            </a:xfrm>
            <a:custGeom>
              <a:avLst/>
              <a:gdLst>
                <a:gd name="T0" fmla="*/ 0 w 1800"/>
                <a:gd name="T1" fmla="*/ 1504951263 h 2820"/>
                <a:gd name="T2" fmla="*/ 3740962 w 1800"/>
                <a:gd name="T3" fmla="*/ 1208762648 h 2820"/>
                <a:gd name="T4" fmla="*/ 7722086 w 1800"/>
                <a:gd name="T5" fmla="*/ 924318076 h 2820"/>
                <a:gd name="T6" fmla="*/ 11583476 w 1800"/>
                <a:gd name="T7" fmla="*/ 668158137 h 2820"/>
                <a:gd name="T8" fmla="*/ 15444171 w 1800"/>
                <a:gd name="T9" fmla="*/ 440276178 h 2820"/>
                <a:gd name="T10" fmla="*/ 19562360 w 1800"/>
                <a:gd name="T11" fmla="*/ 251889982 h 2820"/>
                <a:gd name="T12" fmla="*/ 23166282 w 1800"/>
                <a:gd name="T13" fmla="*/ 123810013 h 2820"/>
                <a:gd name="T14" fmla="*/ 27027648 w 1800"/>
                <a:gd name="T15" fmla="*/ 27751638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57" name="Freeform 26"/>
            <p:cNvSpPr>
              <a:spLocks/>
            </p:cNvSpPr>
            <p:nvPr/>
          </p:nvSpPr>
          <p:spPr bwMode="auto">
            <a:xfrm flipH="1">
              <a:off x="3463651" y="2058668"/>
              <a:ext cx="46428" cy="227327"/>
            </a:xfrm>
            <a:custGeom>
              <a:avLst/>
              <a:gdLst>
                <a:gd name="T0" fmla="*/ 0 w 1800"/>
                <a:gd name="T1" fmla="*/ 1477252909 h 2820"/>
                <a:gd name="T2" fmla="*/ 3740962 w 1800"/>
                <a:gd name="T3" fmla="*/ 1186516187 h 2820"/>
                <a:gd name="T4" fmla="*/ 7722086 w 1800"/>
                <a:gd name="T5" fmla="*/ 907307603 h 2820"/>
                <a:gd name="T6" fmla="*/ 11583476 w 1800"/>
                <a:gd name="T7" fmla="*/ 655860080 h 2820"/>
                <a:gd name="T8" fmla="*/ 15444171 w 1800"/>
                <a:gd name="T9" fmla="*/ 432173456 h 2820"/>
                <a:gd name="T10" fmla="*/ 19562360 w 1800"/>
                <a:gd name="T11" fmla="*/ 247256162 h 2820"/>
                <a:gd name="T12" fmla="*/ 23166282 w 1800"/>
                <a:gd name="T13" fmla="*/ 121532319 h 2820"/>
                <a:gd name="T14" fmla="*/ 27027648 w 1800"/>
                <a:gd name="T15" fmla="*/ 27241110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58" name="Freeform 27"/>
            <p:cNvSpPr>
              <a:spLocks/>
            </p:cNvSpPr>
            <p:nvPr/>
          </p:nvSpPr>
          <p:spPr bwMode="auto">
            <a:xfrm rot="10800000">
              <a:off x="3556366" y="2285525"/>
              <a:ext cx="46428" cy="228739"/>
            </a:xfrm>
            <a:custGeom>
              <a:avLst/>
              <a:gdLst>
                <a:gd name="T0" fmla="*/ 0 w 1800"/>
                <a:gd name="T1" fmla="*/ 1504951263 h 2820"/>
                <a:gd name="T2" fmla="*/ 3740962 w 1800"/>
                <a:gd name="T3" fmla="*/ 1208762648 h 2820"/>
                <a:gd name="T4" fmla="*/ 7722086 w 1800"/>
                <a:gd name="T5" fmla="*/ 924318076 h 2820"/>
                <a:gd name="T6" fmla="*/ 11583476 w 1800"/>
                <a:gd name="T7" fmla="*/ 668158137 h 2820"/>
                <a:gd name="T8" fmla="*/ 15444171 w 1800"/>
                <a:gd name="T9" fmla="*/ 440276178 h 2820"/>
                <a:gd name="T10" fmla="*/ 19562360 w 1800"/>
                <a:gd name="T11" fmla="*/ 251889982 h 2820"/>
                <a:gd name="T12" fmla="*/ 23166282 w 1800"/>
                <a:gd name="T13" fmla="*/ 123810013 h 2820"/>
                <a:gd name="T14" fmla="*/ 27027648 w 1800"/>
                <a:gd name="T15" fmla="*/ 27751638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59" name="Freeform 28"/>
            <p:cNvSpPr>
              <a:spLocks/>
            </p:cNvSpPr>
            <p:nvPr/>
          </p:nvSpPr>
          <p:spPr bwMode="auto">
            <a:xfrm rot="10800000" flipH="1">
              <a:off x="3510079" y="2287407"/>
              <a:ext cx="46287" cy="226857"/>
            </a:xfrm>
            <a:custGeom>
              <a:avLst/>
              <a:gdLst>
                <a:gd name="T0" fmla="*/ 0 w 1800"/>
                <a:gd name="T1" fmla="*/ 1468109098 h 2820"/>
                <a:gd name="T2" fmla="*/ 3707023 w 1800"/>
                <a:gd name="T3" fmla="*/ 1179175254 h 2820"/>
                <a:gd name="T4" fmla="*/ 7652115 w 1800"/>
                <a:gd name="T5" fmla="*/ 901689483 h 2820"/>
                <a:gd name="T6" fmla="*/ 11478173 w 1800"/>
                <a:gd name="T7" fmla="*/ 651798373 h 2820"/>
                <a:gd name="T8" fmla="*/ 15304231 w 1800"/>
                <a:gd name="T9" fmla="*/ 429501681 h 2820"/>
                <a:gd name="T10" fmla="*/ 19384867 w 1800"/>
                <a:gd name="T11" fmla="*/ 245723538 h 2820"/>
                <a:gd name="T12" fmla="*/ 22955678 w 1800"/>
                <a:gd name="T13" fmla="*/ 120777943 h 2820"/>
                <a:gd name="T14" fmla="*/ 26781735 w 1800"/>
                <a:gd name="T15" fmla="*/ 27070395 h 2820"/>
                <a:gd name="T16" fmla="*/ 30607793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60" name="Line 29"/>
            <p:cNvSpPr>
              <a:spLocks noChangeShapeType="1"/>
            </p:cNvSpPr>
            <p:nvPr/>
          </p:nvSpPr>
          <p:spPr bwMode="auto">
            <a:xfrm>
              <a:off x="5568863" y="2651366"/>
              <a:ext cx="320058"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8461" name="Line 30"/>
            <p:cNvSpPr>
              <a:spLocks noChangeShapeType="1"/>
            </p:cNvSpPr>
            <p:nvPr/>
          </p:nvSpPr>
          <p:spPr bwMode="auto">
            <a:xfrm>
              <a:off x="3374182" y="2651366"/>
              <a:ext cx="320058"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18462" name="Freeform 32"/>
            <p:cNvSpPr>
              <a:spLocks/>
            </p:cNvSpPr>
            <p:nvPr/>
          </p:nvSpPr>
          <p:spPr bwMode="auto">
            <a:xfrm>
              <a:off x="6300423" y="2285760"/>
              <a:ext cx="46428" cy="137244"/>
            </a:xfrm>
            <a:custGeom>
              <a:avLst/>
              <a:gdLst>
                <a:gd name="T0" fmla="*/ 0 w 1800"/>
                <a:gd name="T1" fmla="*/ 325073754 h 2820"/>
                <a:gd name="T2" fmla="*/ 3740962 w 1800"/>
                <a:gd name="T3" fmla="*/ 261095954 h 2820"/>
                <a:gd name="T4" fmla="*/ 7722086 w 1800"/>
                <a:gd name="T5" fmla="*/ 199654930 h 2820"/>
                <a:gd name="T6" fmla="*/ 11583476 w 1800"/>
                <a:gd name="T7" fmla="*/ 144322481 h 2820"/>
                <a:gd name="T8" fmla="*/ 15444171 w 1800"/>
                <a:gd name="T9" fmla="*/ 95100942 h 2820"/>
                <a:gd name="T10" fmla="*/ 19562360 w 1800"/>
                <a:gd name="T11" fmla="*/ 54408729 h 2820"/>
                <a:gd name="T12" fmla="*/ 23166282 w 1800"/>
                <a:gd name="T13" fmla="*/ 26743648 h 2820"/>
                <a:gd name="T14" fmla="*/ 27027648 w 1800"/>
                <a:gd name="T15" fmla="*/ 5994886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63" name="Freeform 33"/>
            <p:cNvSpPr>
              <a:spLocks/>
            </p:cNvSpPr>
            <p:nvPr/>
          </p:nvSpPr>
          <p:spPr bwMode="auto">
            <a:xfrm flipH="1">
              <a:off x="6344170" y="2286607"/>
              <a:ext cx="46428" cy="136397"/>
            </a:xfrm>
            <a:custGeom>
              <a:avLst/>
              <a:gdLst>
                <a:gd name="T0" fmla="*/ 0 w 1800"/>
                <a:gd name="T1" fmla="*/ 319092220 h 2820"/>
                <a:gd name="T2" fmla="*/ 3740962 w 1800"/>
                <a:gd name="T3" fmla="*/ 256292381 h 2820"/>
                <a:gd name="T4" fmla="*/ 7722086 w 1800"/>
                <a:gd name="T5" fmla="*/ 195981691 h 2820"/>
                <a:gd name="T6" fmla="*/ 11583476 w 1800"/>
                <a:gd name="T7" fmla="*/ 141666954 h 2820"/>
                <a:gd name="T8" fmla="*/ 15444171 w 1800"/>
                <a:gd name="T9" fmla="*/ 93350590 h 2820"/>
                <a:gd name="T10" fmla="*/ 19562360 w 1800"/>
                <a:gd name="T11" fmla="*/ 53409341 h 2820"/>
                <a:gd name="T12" fmla="*/ 23166282 w 1800"/>
                <a:gd name="T13" fmla="*/ 26250812 h 2820"/>
                <a:gd name="T14" fmla="*/ 27027648 w 1800"/>
                <a:gd name="T15" fmla="*/ 5883693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64" name="Freeform 34"/>
            <p:cNvSpPr>
              <a:spLocks/>
            </p:cNvSpPr>
            <p:nvPr/>
          </p:nvSpPr>
          <p:spPr bwMode="auto">
            <a:xfrm rot="10800000">
              <a:off x="6436885" y="2422721"/>
              <a:ext cx="46428" cy="137244"/>
            </a:xfrm>
            <a:custGeom>
              <a:avLst/>
              <a:gdLst>
                <a:gd name="T0" fmla="*/ 0 w 1800"/>
                <a:gd name="T1" fmla="*/ 325073754 h 2820"/>
                <a:gd name="T2" fmla="*/ 3740962 w 1800"/>
                <a:gd name="T3" fmla="*/ 261095954 h 2820"/>
                <a:gd name="T4" fmla="*/ 7722086 w 1800"/>
                <a:gd name="T5" fmla="*/ 199654930 h 2820"/>
                <a:gd name="T6" fmla="*/ 11583476 w 1800"/>
                <a:gd name="T7" fmla="*/ 144322481 h 2820"/>
                <a:gd name="T8" fmla="*/ 15444171 w 1800"/>
                <a:gd name="T9" fmla="*/ 95100942 h 2820"/>
                <a:gd name="T10" fmla="*/ 19562360 w 1800"/>
                <a:gd name="T11" fmla="*/ 54408729 h 2820"/>
                <a:gd name="T12" fmla="*/ 23166282 w 1800"/>
                <a:gd name="T13" fmla="*/ 26743648 h 2820"/>
                <a:gd name="T14" fmla="*/ 27027648 w 1800"/>
                <a:gd name="T15" fmla="*/ 5994886 h 2820"/>
                <a:gd name="T16" fmla="*/ 30888368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65" name="Freeform 35"/>
            <p:cNvSpPr>
              <a:spLocks/>
            </p:cNvSpPr>
            <p:nvPr/>
          </p:nvSpPr>
          <p:spPr bwMode="auto">
            <a:xfrm rot="10800000" flipH="1">
              <a:off x="6390598" y="2423851"/>
              <a:ext cx="46287" cy="136114"/>
            </a:xfrm>
            <a:custGeom>
              <a:avLst/>
              <a:gdLst>
                <a:gd name="T0" fmla="*/ 0 w 1800"/>
                <a:gd name="T1" fmla="*/ 317110192 h 2820"/>
                <a:gd name="T2" fmla="*/ 3707023 w 1800"/>
                <a:gd name="T3" fmla="*/ 254701102 h 2820"/>
                <a:gd name="T4" fmla="*/ 7652115 w 1800"/>
                <a:gd name="T5" fmla="*/ 194763882 h 2820"/>
                <a:gd name="T6" fmla="*/ 11478173 w 1800"/>
                <a:gd name="T7" fmla="*/ 140788502 h 2820"/>
                <a:gd name="T8" fmla="*/ 15304231 w 1800"/>
                <a:gd name="T9" fmla="*/ 92772551 h 2820"/>
                <a:gd name="T10" fmla="*/ 19384867 w 1800"/>
                <a:gd name="T11" fmla="*/ 53076110 h 2820"/>
                <a:gd name="T12" fmla="*/ 22955678 w 1800"/>
                <a:gd name="T13" fmla="*/ 26088420 h 2820"/>
                <a:gd name="T14" fmla="*/ 26781735 w 1800"/>
                <a:gd name="T15" fmla="*/ 5847641 h 2820"/>
                <a:gd name="T16" fmla="*/ 30607793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66" name="Freeform 37"/>
            <p:cNvSpPr>
              <a:spLocks/>
            </p:cNvSpPr>
            <p:nvPr/>
          </p:nvSpPr>
          <p:spPr bwMode="auto">
            <a:xfrm flipH="1">
              <a:off x="3694239" y="2468563"/>
              <a:ext cx="793159" cy="365606"/>
            </a:xfrm>
            <a:custGeom>
              <a:avLst/>
              <a:gdLst>
                <a:gd name="T0" fmla="*/ 2147483646 w 1728"/>
                <a:gd name="T1" fmla="*/ 0 h 864"/>
                <a:gd name="T2" fmla="*/ 2147483646 w 1728"/>
                <a:gd name="T3" fmla="*/ 0 h 864"/>
                <a:gd name="T4" fmla="*/ 2147483646 w 1728"/>
                <a:gd name="T5" fmla="*/ 2147483646 h 864"/>
                <a:gd name="T6" fmla="*/ 2147483646 w 1728"/>
                <a:gd name="T7" fmla="*/ 2147483646 h 864"/>
                <a:gd name="T8" fmla="*/ 0 w 1728"/>
                <a:gd name="T9" fmla="*/ 2147483646 h 864"/>
                <a:gd name="T10" fmla="*/ 2147483646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18467" name="Text Box 38"/>
            <p:cNvSpPr txBox="1">
              <a:spLocks noChangeArrowheads="1"/>
            </p:cNvSpPr>
            <p:nvPr/>
          </p:nvSpPr>
          <p:spPr bwMode="auto">
            <a:xfrm flipH="1">
              <a:off x="3602794" y="2514264"/>
              <a:ext cx="742356" cy="274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DAC</a:t>
              </a:r>
            </a:p>
          </p:txBody>
        </p:sp>
        <p:sp>
          <p:nvSpPr>
            <p:cNvPr id="18468" name="Line 40"/>
            <p:cNvSpPr>
              <a:spLocks noChangeShapeType="1"/>
            </p:cNvSpPr>
            <p:nvPr/>
          </p:nvSpPr>
          <p:spPr bwMode="auto">
            <a:xfrm>
              <a:off x="4425800" y="2153520"/>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9" name="Line 41"/>
            <p:cNvSpPr>
              <a:spLocks noChangeShapeType="1"/>
            </p:cNvSpPr>
            <p:nvPr/>
          </p:nvSpPr>
          <p:spPr bwMode="auto">
            <a:xfrm>
              <a:off x="4445255" y="2007666"/>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0" name="Line 42"/>
            <p:cNvSpPr>
              <a:spLocks noChangeShapeType="1"/>
            </p:cNvSpPr>
            <p:nvPr/>
          </p:nvSpPr>
          <p:spPr bwMode="auto">
            <a:xfrm>
              <a:off x="4464710" y="1920154"/>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1" name="Line 43"/>
            <p:cNvSpPr>
              <a:spLocks noChangeShapeType="1"/>
            </p:cNvSpPr>
            <p:nvPr/>
          </p:nvSpPr>
          <p:spPr bwMode="auto">
            <a:xfrm>
              <a:off x="4484166" y="1939601"/>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2" name="Line 44"/>
            <p:cNvSpPr>
              <a:spLocks noChangeShapeType="1"/>
            </p:cNvSpPr>
            <p:nvPr/>
          </p:nvSpPr>
          <p:spPr bwMode="auto">
            <a:xfrm>
              <a:off x="4503621" y="2017390"/>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3" name="Line 45"/>
            <p:cNvSpPr>
              <a:spLocks noChangeShapeType="1"/>
            </p:cNvSpPr>
            <p:nvPr/>
          </p:nvSpPr>
          <p:spPr bwMode="auto">
            <a:xfrm>
              <a:off x="4523076" y="2153520"/>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4" name="Line 46"/>
            <p:cNvSpPr>
              <a:spLocks noChangeShapeType="1"/>
            </p:cNvSpPr>
            <p:nvPr/>
          </p:nvSpPr>
          <p:spPr bwMode="auto">
            <a:xfrm>
              <a:off x="4542531" y="2299373"/>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5" name="Line 47"/>
            <p:cNvSpPr>
              <a:spLocks noChangeShapeType="1"/>
            </p:cNvSpPr>
            <p:nvPr/>
          </p:nvSpPr>
          <p:spPr bwMode="auto">
            <a:xfrm>
              <a:off x="4561986" y="2377162"/>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6" name="Line 48"/>
            <p:cNvSpPr>
              <a:spLocks noChangeShapeType="1"/>
            </p:cNvSpPr>
            <p:nvPr/>
          </p:nvSpPr>
          <p:spPr bwMode="auto">
            <a:xfrm>
              <a:off x="4581441" y="2357715"/>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7" name="Line 49"/>
            <p:cNvSpPr>
              <a:spLocks noChangeShapeType="1"/>
            </p:cNvSpPr>
            <p:nvPr/>
          </p:nvSpPr>
          <p:spPr bwMode="auto">
            <a:xfrm>
              <a:off x="4600897" y="2260479"/>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8" name="Line 50"/>
            <p:cNvSpPr>
              <a:spLocks noChangeShapeType="1"/>
            </p:cNvSpPr>
            <p:nvPr/>
          </p:nvSpPr>
          <p:spPr bwMode="auto">
            <a:xfrm>
              <a:off x="4620352" y="2153520"/>
              <a:ext cx="1945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9" name="Line 51"/>
            <p:cNvSpPr>
              <a:spLocks noChangeShapeType="1"/>
            </p:cNvSpPr>
            <p:nvPr/>
          </p:nvSpPr>
          <p:spPr bwMode="auto">
            <a:xfrm flipV="1">
              <a:off x="4445255" y="2007666"/>
              <a:ext cx="0" cy="14585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80" name="Line 52"/>
            <p:cNvSpPr>
              <a:spLocks noChangeShapeType="1"/>
            </p:cNvSpPr>
            <p:nvPr/>
          </p:nvSpPr>
          <p:spPr bwMode="auto">
            <a:xfrm flipV="1">
              <a:off x="4464710" y="1920154"/>
              <a:ext cx="0" cy="8751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81" name="Line 53"/>
            <p:cNvSpPr>
              <a:spLocks noChangeShapeType="1"/>
            </p:cNvSpPr>
            <p:nvPr/>
          </p:nvSpPr>
          <p:spPr bwMode="auto">
            <a:xfrm>
              <a:off x="4484166" y="1920154"/>
              <a:ext cx="0" cy="194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82" name="Line 54"/>
            <p:cNvSpPr>
              <a:spLocks noChangeShapeType="1"/>
            </p:cNvSpPr>
            <p:nvPr/>
          </p:nvSpPr>
          <p:spPr bwMode="auto">
            <a:xfrm>
              <a:off x="4503621" y="1939601"/>
              <a:ext cx="0" cy="7778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83" name="Line 55"/>
            <p:cNvSpPr>
              <a:spLocks noChangeShapeType="1"/>
            </p:cNvSpPr>
            <p:nvPr/>
          </p:nvSpPr>
          <p:spPr bwMode="auto">
            <a:xfrm>
              <a:off x="4523076" y="2017390"/>
              <a:ext cx="0" cy="1361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84" name="Line 56"/>
            <p:cNvSpPr>
              <a:spLocks noChangeShapeType="1"/>
            </p:cNvSpPr>
            <p:nvPr/>
          </p:nvSpPr>
          <p:spPr bwMode="auto">
            <a:xfrm>
              <a:off x="4542531" y="2153520"/>
              <a:ext cx="0" cy="14585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85" name="Line 57"/>
            <p:cNvSpPr>
              <a:spLocks noChangeShapeType="1"/>
            </p:cNvSpPr>
            <p:nvPr/>
          </p:nvSpPr>
          <p:spPr bwMode="auto">
            <a:xfrm>
              <a:off x="4561986" y="2299373"/>
              <a:ext cx="0" cy="7778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86" name="Line 58"/>
            <p:cNvSpPr>
              <a:spLocks noChangeShapeType="1"/>
            </p:cNvSpPr>
            <p:nvPr/>
          </p:nvSpPr>
          <p:spPr bwMode="auto">
            <a:xfrm flipV="1">
              <a:off x="4581441" y="2357715"/>
              <a:ext cx="0" cy="194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87" name="Line 59"/>
            <p:cNvSpPr>
              <a:spLocks noChangeShapeType="1"/>
            </p:cNvSpPr>
            <p:nvPr/>
          </p:nvSpPr>
          <p:spPr bwMode="auto">
            <a:xfrm flipV="1">
              <a:off x="4600897" y="2260479"/>
              <a:ext cx="0" cy="9723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88" name="Line 60"/>
            <p:cNvSpPr>
              <a:spLocks noChangeShapeType="1"/>
            </p:cNvSpPr>
            <p:nvPr/>
          </p:nvSpPr>
          <p:spPr bwMode="auto">
            <a:xfrm flipV="1">
              <a:off x="4620352" y="2153520"/>
              <a:ext cx="0" cy="10695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Other Example of Sampled Channels</a:t>
            </a:r>
          </a:p>
        </p:txBody>
      </p:sp>
      <p:sp>
        <p:nvSpPr>
          <p:cNvPr id="19459" name="Content Placeholder 2"/>
          <p:cNvSpPr>
            <a:spLocks noGrp="1"/>
          </p:cNvSpPr>
          <p:nvPr>
            <p:ph idx="1"/>
          </p:nvPr>
        </p:nvSpPr>
        <p:spPr>
          <a:xfrm>
            <a:off x="838200" y="1219200"/>
            <a:ext cx="7772400" cy="4800600"/>
          </a:xfrm>
        </p:spPr>
        <p:txBody>
          <a:bodyPr/>
          <a:lstStyle/>
          <a:p>
            <a:r>
              <a:rPr lang="en-US" altLang="en-US" sz="2800" smtClean="0"/>
              <a:t>Disk drive read/write channels</a:t>
            </a:r>
          </a:p>
          <a:p>
            <a:r>
              <a:rPr lang="en-US" altLang="en-US" sz="2800" smtClean="0"/>
              <a:t>Digital audio record/playback devices</a:t>
            </a:r>
          </a:p>
          <a:p>
            <a:r>
              <a:rPr lang="en-US" altLang="en-US" sz="2800" smtClean="0"/>
              <a:t>Digital telephone answering devices</a:t>
            </a:r>
          </a:p>
          <a:p>
            <a:r>
              <a:rPr lang="en-US" altLang="en-US" sz="2800" smtClean="0"/>
              <a:t>Touch screen detection and display systems</a:t>
            </a:r>
          </a:p>
          <a:p>
            <a:r>
              <a:rPr lang="en-US" altLang="en-US" sz="2800" smtClean="0"/>
              <a:t>Remote control devices for your TV etc</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838200" y="990600"/>
            <a:ext cx="7772400" cy="4114800"/>
          </a:xfrm>
        </p:spPr>
        <p:txBody>
          <a:bodyPr/>
          <a:lstStyle/>
          <a:p>
            <a:r>
              <a:rPr lang="en-US" altLang="en-US" smtClean="0"/>
              <a:t>Types of Sampled Channels</a:t>
            </a:r>
          </a:p>
          <a:p>
            <a:pPr lvl="1"/>
            <a:r>
              <a:rPr lang="en-US" altLang="en-US" smtClean="0"/>
              <a:t>Sampled channels fall into four basic categories: </a:t>
            </a:r>
          </a:p>
          <a:p>
            <a:pPr lvl="2"/>
            <a:r>
              <a:rPr lang="en-US" altLang="en-US" smtClean="0"/>
              <a:t>digital in / analog out (DIAO), </a:t>
            </a:r>
          </a:p>
          <a:p>
            <a:pPr lvl="3"/>
            <a:r>
              <a:rPr lang="en-US" altLang="en-US" smtClean="0"/>
              <a:t>DAC and cascaded combinations of DACs and other circuits</a:t>
            </a:r>
          </a:p>
          <a:p>
            <a:pPr lvl="2"/>
            <a:r>
              <a:rPr lang="en-US" altLang="en-US" smtClean="0"/>
              <a:t>analog in / digital out (AIDO), </a:t>
            </a:r>
          </a:p>
          <a:p>
            <a:pPr lvl="3"/>
            <a:r>
              <a:rPr lang="en-US" altLang="en-US" smtClean="0"/>
              <a:t>ADCs and cascaded combinations of ADCs and other circuits</a:t>
            </a:r>
          </a:p>
          <a:p>
            <a:pPr lvl="2"/>
            <a:r>
              <a:rPr lang="en-US" altLang="en-US" smtClean="0"/>
              <a:t>digital in / digital out (DIDO), </a:t>
            </a:r>
          </a:p>
          <a:p>
            <a:pPr lvl="3"/>
            <a:r>
              <a:rPr lang="en-US" altLang="en-US" smtClean="0"/>
              <a:t>digital filter</a:t>
            </a:r>
          </a:p>
          <a:p>
            <a:pPr lvl="2"/>
            <a:r>
              <a:rPr lang="en-US" altLang="en-US" smtClean="0"/>
              <a:t>analog in / analog out (AIAO)</a:t>
            </a:r>
          </a:p>
          <a:p>
            <a:pPr lvl="3"/>
            <a:r>
              <a:rPr lang="en-US" altLang="en-US" smtClean="0"/>
              <a:t>switched capacitor filter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1506" name="Group 2"/>
          <p:cNvGrpSpPr>
            <a:grpSpLocks/>
          </p:cNvGrpSpPr>
          <p:nvPr/>
        </p:nvGrpSpPr>
        <p:grpSpPr bwMode="auto">
          <a:xfrm>
            <a:off x="1555750" y="868363"/>
            <a:ext cx="6172200" cy="3932237"/>
            <a:chOff x="1224" y="3096"/>
            <a:chExt cx="9720" cy="6192"/>
          </a:xfrm>
        </p:grpSpPr>
        <p:sp>
          <p:nvSpPr>
            <p:cNvPr id="21508" name="Text Box 3"/>
            <p:cNvSpPr txBox="1">
              <a:spLocks noChangeArrowheads="1"/>
            </p:cNvSpPr>
            <p:nvPr/>
          </p:nvSpPr>
          <p:spPr bwMode="auto">
            <a:xfrm>
              <a:off x="3024" y="8784"/>
              <a:ext cx="1728"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Ear volume </a:t>
              </a:r>
            </a:p>
          </p:txBody>
        </p:sp>
        <p:sp>
          <p:nvSpPr>
            <p:cNvPr id="21509" name="Text Box 4"/>
            <p:cNvSpPr txBox="1">
              <a:spLocks noChangeArrowheads="1"/>
            </p:cNvSpPr>
            <p:nvPr/>
          </p:nvSpPr>
          <p:spPr bwMode="auto">
            <a:xfrm>
              <a:off x="1224" y="4104"/>
              <a:ext cx="2016"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Microphone</a:t>
              </a:r>
            </a:p>
            <a:p>
              <a:pPr algn="ctr">
                <a:spcBef>
                  <a:spcPct val="0"/>
                </a:spcBef>
                <a:buClrTx/>
                <a:buSzTx/>
                <a:buFontTx/>
                <a:buNone/>
              </a:pPr>
              <a:r>
                <a:rPr lang="en-US" altLang="en-US" sz="1200">
                  <a:ea typeface="MS PGothic" panose="020B0600070205080204" pitchFamily="34" charset="-128"/>
                </a:rPr>
                <a:t>input</a:t>
              </a:r>
            </a:p>
          </p:txBody>
        </p:sp>
        <p:sp>
          <p:nvSpPr>
            <p:cNvPr id="21510" name="Text Box 5"/>
            <p:cNvSpPr txBox="1">
              <a:spLocks noChangeArrowheads="1"/>
            </p:cNvSpPr>
            <p:nvPr/>
          </p:nvSpPr>
          <p:spPr bwMode="auto">
            <a:xfrm>
              <a:off x="3816" y="5400"/>
              <a:ext cx="1728"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Mic. volume </a:t>
              </a:r>
            </a:p>
          </p:txBody>
        </p:sp>
        <p:grpSp>
          <p:nvGrpSpPr>
            <p:cNvPr id="21511" name="Group 6"/>
            <p:cNvGrpSpPr>
              <a:grpSpLocks/>
            </p:cNvGrpSpPr>
            <p:nvPr/>
          </p:nvGrpSpPr>
          <p:grpSpPr bwMode="auto">
            <a:xfrm>
              <a:off x="5328" y="4392"/>
              <a:ext cx="1512" cy="864"/>
              <a:chOff x="5688" y="5544"/>
              <a:chExt cx="1584" cy="864"/>
            </a:xfrm>
          </p:grpSpPr>
          <p:sp>
            <p:nvSpPr>
              <p:cNvPr id="21582" name="Rectangle 7"/>
              <p:cNvSpPr>
                <a:spLocks noChangeArrowheads="1"/>
              </p:cNvSpPr>
              <p:nvPr/>
            </p:nvSpPr>
            <p:spPr bwMode="auto">
              <a:xfrm>
                <a:off x="5832" y="5544"/>
                <a:ext cx="1296" cy="864"/>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21583" name="Text Box 8"/>
              <p:cNvSpPr txBox="1">
                <a:spLocks noChangeArrowheads="1"/>
              </p:cNvSpPr>
              <p:nvPr/>
            </p:nvSpPr>
            <p:spPr bwMode="auto">
              <a:xfrm>
                <a:off x="5688" y="5616"/>
                <a:ext cx="1584"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Low-pass</a:t>
                </a:r>
              </a:p>
              <a:p>
                <a:pPr algn="ctr">
                  <a:spcBef>
                    <a:spcPct val="0"/>
                  </a:spcBef>
                  <a:buClrTx/>
                  <a:buSzTx/>
                  <a:buFontTx/>
                  <a:buNone/>
                </a:pPr>
                <a:r>
                  <a:rPr lang="en-US" altLang="en-US" sz="1200">
                    <a:ea typeface="MS PGothic" panose="020B0600070205080204" pitchFamily="34" charset="-128"/>
                  </a:rPr>
                  <a:t>filter</a:t>
                </a:r>
              </a:p>
            </p:txBody>
          </p:sp>
        </p:grpSp>
        <p:grpSp>
          <p:nvGrpSpPr>
            <p:cNvPr id="21512" name="Group 9"/>
            <p:cNvGrpSpPr>
              <a:grpSpLocks/>
            </p:cNvGrpSpPr>
            <p:nvPr/>
          </p:nvGrpSpPr>
          <p:grpSpPr bwMode="auto">
            <a:xfrm>
              <a:off x="4248" y="4536"/>
              <a:ext cx="720" cy="576"/>
              <a:chOff x="2448" y="5400"/>
              <a:chExt cx="720" cy="576"/>
            </a:xfrm>
          </p:grpSpPr>
          <p:sp>
            <p:nvSpPr>
              <p:cNvPr id="21578" name="Line 10"/>
              <p:cNvSpPr>
                <a:spLocks noChangeShapeType="1"/>
              </p:cNvSpPr>
              <p:nvPr/>
            </p:nvSpPr>
            <p:spPr bwMode="auto">
              <a:xfrm flipV="1">
                <a:off x="2592" y="5400"/>
                <a:ext cx="0" cy="576"/>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79" name="Line 11"/>
              <p:cNvSpPr>
                <a:spLocks noChangeShapeType="1"/>
              </p:cNvSpPr>
              <p:nvPr/>
            </p:nvSpPr>
            <p:spPr bwMode="auto">
              <a:xfrm>
                <a:off x="2592" y="5400"/>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80" name="Line 12"/>
              <p:cNvSpPr>
                <a:spLocks noChangeShapeType="1"/>
              </p:cNvSpPr>
              <p:nvPr/>
            </p:nvSpPr>
            <p:spPr bwMode="auto">
              <a:xfrm flipV="1">
                <a:off x="2592" y="5688"/>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81" name="Line 13"/>
              <p:cNvSpPr>
                <a:spLocks noChangeShapeType="1"/>
              </p:cNvSpPr>
              <p:nvPr/>
            </p:nvSpPr>
            <p:spPr bwMode="auto">
              <a:xfrm flipH="1">
                <a:off x="2448" y="568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1513" name="Line 14"/>
            <p:cNvSpPr>
              <a:spLocks noChangeShapeType="1"/>
            </p:cNvSpPr>
            <p:nvPr/>
          </p:nvSpPr>
          <p:spPr bwMode="auto">
            <a:xfrm>
              <a:off x="4968" y="4824"/>
              <a:ext cx="504"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1514" name="Line 15"/>
            <p:cNvSpPr>
              <a:spLocks noChangeShapeType="1"/>
            </p:cNvSpPr>
            <p:nvPr/>
          </p:nvSpPr>
          <p:spPr bwMode="auto">
            <a:xfrm flipV="1">
              <a:off x="4680" y="4968"/>
              <a:ext cx="0" cy="504"/>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1515" name="Text Box 16"/>
            <p:cNvSpPr txBox="1">
              <a:spLocks noChangeArrowheads="1"/>
            </p:cNvSpPr>
            <p:nvPr/>
          </p:nvSpPr>
          <p:spPr bwMode="auto">
            <a:xfrm>
              <a:off x="3960" y="4104"/>
              <a:ext cx="1368"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PGA</a:t>
              </a:r>
            </a:p>
          </p:txBody>
        </p:sp>
        <p:sp>
          <p:nvSpPr>
            <p:cNvPr id="21516" name="Line 17"/>
            <p:cNvSpPr>
              <a:spLocks noChangeShapeType="1"/>
            </p:cNvSpPr>
            <p:nvPr/>
          </p:nvSpPr>
          <p:spPr bwMode="auto">
            <a:xfrm>
              <a:off x="3960" y="4824"/>
              <a:ext cx="432"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1517" name="Line 18"/>
            <p:cNvSpPr>
              <a:spLocks noChangeShapeType="1"/>
            </p:cNvSpPr>
            <p:nvPr/>
          </p:nvSpPr>
          <p:spPr bwMode="auto">
            <a:xfrm flipH="1">
              <a:off x="4608" y="5184"/>
              <a:ext cx="144"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1518" name="Group 19"/>
            <p:cNvGrpSpPr>
              <a:grpSpLocks/>
            </p:cNvGrpSpPr>
            <p:nvPr/>
          </p:nvGrpSpPr>
          <p:grpSpPr bwMode="auto">
            <a:xfrm>
              <a:off x="7200" y="4536"/>
              <a:ext cx="1296" cy="576"/>
              <a:chOff x="7344" y="8928"/>
              <a:chExt cx="1296" cy="576"/>
            </a:xfrm>
          </p:grpSpPr>
          <p:sp>
            <p:nvSpPr>
              <p:cNvPr id="21576" name="Freeform 20"/>
              <p:cNvSpPr>
                <a:spLocks/>
              </p:cNvSpPr>
              <p:nvPr/>
            </p:nvSpPr>
            <p:spPr bwMode="auto">
              <a:xfrm>
                <a:off x="7344" y="8928"/>
                <a:ext cx="1224" cy="576"/>
              </a:xfrm>
              <a:custGeom>
                <a:avLst/>
                <a:gdLst>
                  <a:gd name="T0" fmla="*/ 205 w 1728"/>
                  <a:gd name="T1" fmla="*/ 0 h 864"/>
                  <a:gd name="T2" fmla="*/ 614 w 1728"/>
                  <a:gd name="T3" fmla="*/ 0 h 864"/>
                  <a:gd name="T4" fmla="*/ 614 w 1728"/>
                  <a:gd name="T5" fmla="*/ 256 h 864"/>
                  <a:gd name="T6" fmla="*/ 205 w 1728"/>
                  <a:gd name="T7" fmla="*/ 256 h 864"/>
                  <a:gd name="T8" fmla="*/ 0 w 1728"/>
                  <a:gd name="T9" fmla="*/ 128 h 864"/>
                  <a:gd name="T10" fmla="*/ 205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21577" name="Text Box 21"/>
              <p:cNvSpPr txBox="1">
                <a:spLocks noChangeArrowheads="1"/>
              </p:cNvSpPr>
              <p:nvPr/>
            </p:nvSpPr>
            <p:spPr bwMode="auto">
              <a:xfrm>
                <a:off x="7471" y="9014"/>
                <a:ext cx="1169"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ADC</a:t>
                </a:r>
              </a:p>
            </p:txBody>
          </p:sp>
        </p:grpSp>
        <p:grpSp>
          <p:nvGrpSpPr>
            <p:cNvPr id="21519" name="Group 22"/>
            <p:cNvGrpSpPr>
              <a:grpSpLocks/>
            </p:cNvGrpSpPr>
            <p:nvPr/>
          </p:nvGrpSpPr>
          <p:grpSpPr bwMode="auto">
            <a:xfrm>
              <a:off x="8712" y="3672"/>
              <a:ext cx="288" cy="720"/>
              <a:chOff x="4329" y="6567"/>
              <a:chExt cx="1296" cy="971"/>
            </a:xfrm>
          </p:grpSpPr>
          <p:sp>
            <p:nvSpPr>
              <p:cNvPr id="21572" name="Freeform 23"/>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73" name="Freeform 24"/>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74" name="Freeform 25"/>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75" name="Freeform 26"/>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1520" name="Line 27"/>
            <p:cNvSpPr>
              <a:spLocks noChangeShapeType="1"/>
            </p:cNvSpPr>
            <p:nvPr/>
          </p:nvSpPr>
          <p:spPr bwMode="auto">
            <a:xfrm>
              <a:off x="6696" y="4824"/>
              <a:ext cx="504"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1521" name="Line 28"/>
            <p:cNvSpPr>
              <a:spLocks noChangeShapeType="1"/>
            </p:cNvSpPr>
            <p:nvPr/>
          </p:nvSpPr>
          <p:spPr bwMode="auto">
            <a:xfrm>
              <a:off x="8424" y="4824"/>
              <a:ext cx="576"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grpSp>
          <p:nvGrpSpPr>
            <p:cNvPr id="21522" name="Group 29"/>
            <p:cNvGrpSpPr>
              <a:grpSpLocks/>
            </p:cNvGrpSpPr>
            <p:nvPr/>
          </p:nvGrpSpPr>
          <p:grpSpPr bwMode="auto">
            <a:xfrm>
              <a:off x="2880" y="3888"/>
              <a:ext cx="288" cy="432"/>
              <a:chOff x="4329" y="6567"/>
              <a:chExt cx="1296" cy="971"/>
            </a:xfrm>
          </p:grpSpPr>
          <p:sp>
            <p:nvSpPr>
              <p:cNvPr id="21568" name="Freeform 30"/>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69" name="Freeform 31"/>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70" name="Freeform 32"/>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71" name="Freeform 33"/>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1523" name="Text Box 34"/>
            <p:cNvSpPr txBox="1">
              <a:spLocks noChangeArrowheads="1"/>
            </p:cNvSpPr>
            <p:nvPr/>
          </p:nvSpPr>
          <p:spPr bwMode="auto">
            <a:xfrm>
              <a:off x="8712" y="4392"/>
              <a:ext cx="2232"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ADC channel</a:t>
              </a:r>
            </a:p>
            <a:p>
              <a:pPr algn="ctr">
                <a:spcBef>
                  <a:spcPct val="0"/>
                </a:spcBef>
                <a:buClrTx/>
                <a:buSzTx/>
                <a:buFontTx/>
                <a:buNone/>
              </a:pPr>
              <a:r>
                <a:rPr lang="en-US" altLang="en-US" sz="1200">
                  <a:ea typeface="MS PGothic" panose="020B0600070205080204" pitchFamily="34" charset="-128"/>
                </a:rPr>
                <a:t>audio samples</a:t>
              </a:r>
            </a:p>
          </p:txBody>
        </p:sp>
        <p:sp>
          <p:nvSpPr>
            <p:cNvPr id="21524" name="Line 35"/>
            <p:cNvSpPr>
              <a:spLocks noChangeShapeType="1"/>
            </p:cNvSpPr>
            <p:nvPr/>
          </p:nvSpPr>
          <p:spPr bwMode="auto">
            <a:xfrm>
              <a:off x="3960" y="4536"/>
              <a:ext cx="0"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5" name="Line 36"/>
            <p:cNvSpPr>
              <a:spLocks noChangeShapeType="1"/>
            </p:cNvSpPr>
            <p:nvPr/>
          </p:nvSpPr>
          <p:spPr bwMode="auto">
            <a:xfrm flipH="1">
              <a:off x="3744" y="5112"/>
              <a:ext cx="216"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6" name="Line 37"/>
            <p:cNvSpPr>
              <a:spLocks noChangeShapeType="1"/>
            </p:cNvSpPr>
            <p:nvPr/>
          </p:nvSpPr>
          <p:spPr bwMode="auto">
            <a:xfrm flipV="1">
              <a:off x="3744" y="4392"/>
              <a:ext cx="0" cy="86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7" name="Line 38"/>
            <p:cNvSpPr>
              <a:spLocks noChangeShapeType="1"/>
            </p:cNvSpPr>
            <p:nvPr/>
          </p:nvSpPr>
          <p:spPr bwMode="auto">
            <a:xfrm>
              <a:off x="3744" y="4392"/>
              <a:ext cx="216"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8" name="Line 39"/>
            <p:cNvSpPr>
              <a:spLocks noChangeShapeType="1"/>
            </p:cNvSpPr>
            <p:nvPr/>
          </p:nvSpPr>
          <p:spPr bwMode="auto">
            <a:xfrm>
              <a:off x="3024" y="4536"/>
              <a:ext cx="720"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1529" name="Line 40"/>
            <p:cNvSpPr>
              <a:spLocks noChangeShapeType="1"/>
            </p:cNvSpPr>
            <p:nvPr/>
          </p:nvSpPr>
          <p:spPr bwMode="auto">
            <a:xfrm>
              <a:off x="3312" y="5112"/>
              <a:ext cx="432"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1530" name="Text Box 41"/>
            <p:cNvSpPr txBox="1">
              <a:spLocks noChangeArrowheads="1"/>
            </p:cNvSpPr>
            <p:nvPr/>
          </p:nvSpPr>
          <p:spPr bwMode="auto">
            <a:xfrm>
              <a:off x="2016" y="3096"/>
              <a:ext cx="2448"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Analog loopback</a:t>
              </a:r>
            </a:p>
            <a:p>
              <a:pPr algn="ctr">
                <a:spcBef>
                  <a:spcPct val="0"/>
                </a:spcBef>
                <a:buClrTx/>
                <a:buSzTx/>
                <a:buFontTx/>
                <a:buNone/>
              </a:pPr>
              <a:r>
                <a:rPr lang="en-US" altLang="en-US" sz="1200">
                  <a:ea typeface="MS PGothic" panose="020B0600070205080204" pitchFamily="34" charset="-128"/>
                </a:rPr>
                <a:t>multiplexer</a:t>
              </a:r>
            </a:p>
          </p:txBody>
        </p:sp>
        <p:sp>
          <p:nvSpPr>
            <p:cNvPr id="21531" name="Line 42"/>
            <p:cNvSpPr>
              <a:spLocks noChangeShapeType="1"/>
            </p:cNvSpPr>
            <p:nvPr/>
          </p:nvSpPr>
          <p:spPr bwMode="auto">
            <a:xfrm>
              <a:off x="3312" y="3816"/>
              <a:ext cx="360" cy="43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32" name="Line 43"/>
            <p:cNvSpPr>
              <a:spLocks noChangeShapeType="1"/>
            </p:cNvSpPr>
            <p:nvPr/>
          </p:nvSpPr>
          <p:spPr bwMode="auto">
            <a:xfrm>
              <a:off x="3312" y="5112"/>
              <a:ext cx="0" cy="30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3" name="AutoShape 44"/>
            <p:cNvSpPr>
              <a:spLocks noChangeArrowheads="1"/>
            </p:cNvSpPr>
            <p:nvPr/>
          </p:nvSpPr>
          <p:spPr bwMode="auto">
            <a:xfrm rot="5400000">
              <a:off x="3276" y="6516"/>
              <a:ext cx="648" cy="288"/>
            </a:xfrm>
            <a:prstGeom prst="leftArrow">
              <a:avLst>
                <a:gd name="adj1" fmla="val 50000"/>
                <a:gd name="adj2" fmla="val 56250"/>
              </a:avLst>
            </a:prstGeom>
            <a:solidFill>
              <a:srgbClr val="FFFFFF"/>
            </a:solidFill>
            <a:ln w="9525">
              <a:solidFill>
                <a:srgbClr val="000000"/>
              </a:solidFill>
              <a:miter lim="800000"/>
              <a:headEnd/>
              <a:tailEnd/>
            </a:ln>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21534" name="Text Box 45"/>
            <p:cNvSpPr txBox="1">
              <a:spLocks noChangeArrowheads="1"/>
            </p:cNvSpPr>
            <p:nvPr/>
          </p:nvSpPr>
          <p:spPr bwMode="auto">
            <a:xfrm>
              <a:off x="3528" y="6480"/>
              <a:ext cx="3384"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Analog Loopback Path</a:t>
              </a:r>
            </a:p>
          </p:txBody>
        </p:sp>
        <p:sp>
          <p:nvSpPr>
            <p:cNvPr id="21535" name="Text Box 46"/>
            <p:cNvSpPr txBox="1">
              <a:spLocks noChangeArrowheads="1"/>
            </p:cNvSpPr>
            <p:nvPr/>
          </p:nvSpPr>
          <p:spPr bwMode="auto">
            <a:xfrm>
              <a:off x="8352" y="5472"/>
              <a:ext cx="2376"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Loopback mode</a:t>
              </a:r>
            </a:p>
            <a:p>
              <a:pPr algn="ctr">
                <a:spcBef>
                  <a:spcPct val="0"/>
                </a:spcBef>
                <a:buClrTx/>
                <a:buSzTx/>
                <a:buFontTx/>
                <a:buNone/>
              </a:pPr>
              <a:r>
                <a:rPr lang="en-US" altLang="en-US" sz="1200">
                  <a:ea typeface="MS PGothic" panose="020B0600070205080204" pitchFamily="34" charset="-128"/>
                </a:rPr>
                <a:t>digital output</a:t>
              </a:r>
            </a:p>
          </p:txBody>
        </p:sp>
        <p:sp>
          <p:nvSpPr>
            <p:cNvPr id="21536" name="Line 47"/>
            <p:cNvSpPr>
              <a:spLocks noChangeShapeType="1"/>
            </p:cNvSpPr>
            <p:nvPr/>
          </p:nvSpPr>
          <p:spPr bwMode="auto">
            <a:xfrm flipH="1" flipV="1">
              <a:off x="8856" y="5040"/>
              <a:ext cx="360"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1537" name="Group 48"/>
            <p:cNvGrpSpPr>
              <a:grpSpLocks/>
            </p:cNvGrpSpPr>
            <p:nvPr/>
          </p:nvGrpSpPr>
          <p:grpSpPr bwMode="auto">
            <a:xfrm>
              <a:off x="6696" y="7848"/>
              <a:ext cx="1296" cy="576"/>
              <a:chOff x="7344" y="8928"/>
              <a:chExt cx="1296" cy="576"/>
            </a:xfrm>
          </p:grpSpPr>
          <p:sp>
            <p:nvSpPr>
              <p:cNvPr id="21566" name="Freeform 49"/>
              <p:cNvSpPr>
                <a:spLocks/>
              </p:cNvSpPr>
              <p:nvPr/>
            </p:nvSpPr>
            <p:spPr bwMode="auto">
              <a:xfrm>
                <a:off x="7344" y="8928"/>
                <a:ext cx="1224" cy="576"/>
              </a:xfrm>
              <a:custGeom>
                <a:avLst/>
                <a:gdLst>
                  <a:gd name="T0" fmla="*/ 205 w 1728"/>
                  <a:gd name="T1" fmla="*/ 0 h 864"/>
                  <a:gd name="T2" fmla="*/ 614 w 1728"/>
                  <a:gd name="T3" fmla="*/ 0 h 864"/>
                  <a:gd name="T4" fmla="*/ 614 w 1728"/>
                  <a:gd name="T5" fmla="*/ 256 h 864"/>
                  <a:gd name="T6" fmla="*/ 205 w 1728"/>
                  <a:gd name="T7" fmla="*/ 256 h 864"/>
                  <a:gd name="T8" fmla="*/ 0 w 1728"/>
                  <a:gd name="T9" fmla="*/ 128 h 864"/>
                  <a:gd name="T10" fmla="*/ 205 w 1728"/>
                  <a:gd name="T11" fmla="*/ 0 h 864"/>
                  <a:gd name="T12" fmla="*/ 0 60000 65536"/>
                  <a:gd name="T13" fmla="*/ 0 60000 65536"/>
                  <a:gd name="T14" fmla="*/ 0 60000 65536"/>
                  <a:gd name="T15" fmla="*/ 0 60000 65536"/>
                  <a:gd name="T16" fmla="*/ 0 60000 65536"/>
                  <a:gd name="T17" fmla="*/ 0 60000 65536"/>
                  <a:gd name="T18" fmla="*/ 0 w 1728"/>
                  <a:gd name="T19" fmla="*/ 0 h 864"/>
                  <a:gd name="T20" fmla="*/ 1728 w 1728"/>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1728" h="864">
                    <a:moveTo>
                      <a:pt x="576" y="0"/>
                    </a:moveTo>
                    <a:lnTo>
                      <a:pt x="1728" y="0"/>
                    </a:lnTo>
                    <a:lnTo>
                      <a:pt x="1728" y="864"/>
                    </a:lnTo>
                    <a:lnTo>
                      <a:pt x="576" y="864"/>
                    </a:lnTo>
                    <a:lnTo>
                      <a:pt x="0" y="432"/>
                    </a:lnTo>
                    <a:lnTo>
                      <a:pt x="576" y="0"/>
                    </a:lnTo>
                    <a:close/>
                  </a:path>
                </a:pathLst>
              </a:custGeom>
              <a:solidFill>
                <a:srgbClr val="FFFFFF"/>
              </a:solidFill>
              <a:ln w="15875" cap="flat" cmpd="sng">
                <a:solidFill>
                  <a:srgbClr val="000000"/>
                </a:solidFill>
                <a:prstDash val="solid"/>
                <a:round/>
                <a:headEnd/>
                <a:tailEnd/>
              </a:ln>
            </p:spPr>
            <p:txBody>
              <a:bodyPr/>
              <a:lstStyle/>
              <a:p>
                <a:endParaRPr lang="en-US"/>
              </a:p>
            </p:txBody>
          </p:sp>
          <p:sp>
            <p:nvSpPr>
              <p:cNvPr id="21567" name="Text Box 50"/>
              <p:cNvSpPr txBox="1">
                <a:spLocks noChangeArrowheads="1"/>
              </p:cNvSpPr>
              <p:nvPr/>
            </p:nvSpPr>
            <p:spPr bwMode="auto">
              <a:xfrm>
                <a:off x="7471" y="9014"/>
                <a:ext cx="1169"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DAC</a:t>
                </a:r>
              </a:p>
            </p:txBody>
          </p:sp>
        </p:grpSp>
        <p:sp>
          <p:nvSpPr>
            <p:cNvPr id="21538" name="Rectangle 51"/>
            <p:cNvSpPr>
              <a:spLocks noChangeArrowheads="1"/>
            </p:cNvSpPr>
            <p:nvPr/>
          </p:nvSpPr>
          <p:spPr bwMode="auto">
            <a:xfrm>
              <a:off x="4824" y="7704"/>
              <a:ext cx="1231" cy="864"/>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latin typeface="Calibri" panose="020F0502020204030204" pitchFamily="34" charset="0"/>
              </a:endParaRPr>
            </a:p>
          </p:txBody>
        </p:sp>
        <p:sp>
          <p:nvSpPr>
            <p:cNvPr id="21539" name="Text Box 52"/>
            <p:cNvSpPr txBox="1">
              <a:spLocks noChangeArrowheads="1"/>
            </p:cNvSpPr>
            <p:nvPr/>
          </p:nvSpPr>
          <p:spPr bwMode="auto">
            <a:xfrm>
              <a:off x="4680" y="7776"/>
              <a:ext cx="1512"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Low-pass</a:t>
              </a:r>
            </a:p>
            <a:p>
              <a:pPr algn="ctr">
                <a:spcBef>
                  <a:spcPct val="0"/>
                </a:spcBef>
                <a:buClrTx/>
                <a:buSzTx/>
                <a:buFontTx/>
                <a:buNone/>
              </a:pPr>
              <a:r>
                <a:rPr lang="en-US" altLang="en-US" sz="1200">
                  <a:ea typeface="MS PGothic" panose="020B0600070205080204" pitchFamily="34" charset="-128"/>
                </a:rPr>
                <a:t>filter</a:t>
              </a:r>
            </a:p>
          </p:txBody>
        </p:sp>
        <p:grpSp>
          <p:nvGrpSpPr>
            <p:cNvPr id="21540" name="Group 53"/>
            <p:cNvGrpSpPr>
              <a:grpSpLocks/>
            </p:cNvGrpSpPr>
            <p:nvPr/>
          </p:nvGrpSpPr>
          <p:grpSpPr bwMode="auto">
            <a:xfrm flipH="1">
              <a:off x="3600" y="7848"/>
              <a:ext cx="720" cy="576"/>
              <a:chOff x="2448" y="5400"/>
              <a:chExt cx="720" cy="576"/>
            </a:xfrm>
          </p:grpSpPr>
          <p:sp>
            <p:nvSpPr>
              <p:cNvPr id="21562" name="Line 54"/>
              <p:cNvSpPr>
                <a:spLocks noChangeShapeType="1"/>
              </p:cNvSpPr>
              <p:nvPr/>
            </p:nvSpPr>
            <p:spPr bwMode="auto">
              <a:xfrm flipV="1">
                <a:off x="2592" y="5400"/>
                <a:ext cx="0" cy="576"/>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63" name="Line 55"/>
              <p:cNvSpPr>
                <a:spLocks noChangeShapeType="1"/>
              </p:cNvSpPr>
              <p:nvPr/>
            </p:nvSpPr>
            <p:spPr bwMode="auto">
              <a:xfrm>
                <a:off x="2592" y="5400"/>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64" name="Line 56"/>
              <p:cNvSpPr>
                <a:spLocks noChangeShapeType="1"/>
              </p:cNvSpPr>
              <p:nvPr/>
            </p:nvSpPr>
            <p:spPr bwMode="auto">
              <a:xfrm flipV="1">
                <a:off x="2592" y="5688"/>
                <a:ext cx="576" cy="2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65" name="Line 57"/>
              <p:cNvSpPr>
                <a:spLocks noChangeShapeType="1"/>
              </p:cNvSpPr>
              <p:nvPr/>
            </p:nvSpPr>
            <p:spPr bwMode="auto">
              <a:xfrm flipH="1">
                <a:off x="2448" y="5688"/>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1541" name="Line 58"/>
            <p:cNvSpPr>
              <a:spLocks noChangeShapeType="1"/>
            </p:cNvSpPr>
            <p:nvPr/>
          </p:nvSpPr>
          <p:spPr bwMode="auto">
            <a:xfrm flipV="1">
              <a:off x="3888" y="8280"/>
              <a:ext cx="0" cy="504"/>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1542" name="Line 59"/>
            <p:cNvSpPr>
              <a:spLocks noChangeShapeType="1"/>
            </p:cNvSpPr>
            <p:nvPr/>
          </p:nvSpPr>
          <p:spPr bwMode="auto">
            <a:xfrm flipH="1">
              <a:off x="4176" y="8136"/>
              <a:ext cx="648"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1543" name="Line 60"/>
            <p:cNvSpPr>
              <a:spLocks noChangeShapeType="1"/>
            </p:cNvSpPr>
            <p:nvPr/>
          </p:nvSpPr>
          <p:spPr bwMode="auto">
            <a:xfrm flipH="1">
              <a:off x="3816" y="8496"/>
              <a:ext cx="144"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4" name="Line 61"/>
            <p:cNvSpPr>
              <a:spLocks noChangeShapeType="1"/>
            </p:cNvSpPr>
            <p:nvPr/>
          </p:nvSpPr>
          <p:spPr bwMode="auto">
            <a:xfrm flipH="1">
              <a:off x="2952" y="8136"/>
              <a:ext cx="648"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1545" name="Line 62"/>
            <p:cNvSpPr>
              <a:spLocks noChangeShapeType="1"/>
            </p:cNvSpPr>
            <p:nvPr/>
          </p:nvSpPr>
          <p:spPr bwMode="auto">
            <a:xfrm flipH="1">
              <a:off x="6048" y="8136"/>
              <a:ext cx="648"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1546" name="Text Box 63"/>
            <p:cNvSpPr txBox="1">
              <a:spLocks noChangeArrowheads="1"/>
            </p:cNvSpPr>
            <p:nvPr/>
          </p:nvSpPr>
          <p:spPr bwMode="auto">
            <a:xfrm>
              <a:off x="8352" y="7776"/>
              <a:ext cx="2232"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DAC channel</a:t>
              </a:r>
            </a:p>
            <a:p>
              <a:pPr algn="ctr">
                <a:spcBef>
                  <a:spcPct val="0"/>
                </a:spcBef>
                <a:buClrTx/>
                <a:buSzTx/>
                <a:buFontTx/>
                <a:buNone/>
              </a:pPr>
              <a:r>
                <a:rPr lang="en-US" altLang="en-US" sz="1200">
                  <a:ea typeface="MS PGothic" panose="020B0600070205080204" pitchFamily="34" charset="-128"/>
                </a:rPr>
                <a:t>audio samples</a:t>
              </a:r>
            </a:p>
          </p:txBody>
        </p:sp>
        <p:sp>
          <p:nvSpPr>
            <p:cNvPr id="21547" name="Line 64"/>
            <p:cNvSpPr>
              <a:spLocks noChangeShapeType="1"/>
            </p:cNvSpPr>
            <p:nvPr/>
          </p:nvSpPr>
          <p:spPr bwMode="auto">
            <a:xfrm flipH="1">
              <a:off x="7920" y="8136"/>
              <a:ext cx="648" cy="0"/>
            </a:xfrm>
            <a:prstGeom prst="line">
              <a:avLst/>
            </a:prstGeom>
            <a:noFill/>
            <a:ln w="9525">
              <a:solidFill>
                <a:srgbClr val="00000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grpSp>
          <p:nvGrpSpPr>
            <p:cNvPr id="21548" name="Group 65"/>
            <p:cNvGrpSpPr>
              <a:grpSpLocks/>
            </p:cNvGrpSpPr>
            <p:nvPr/>
          </p:nvGrpSpPr>
          <p:grpSpPr bwMode="auto">
            <a:xfrm>
              <a:off x="8208" y="7272"/>
              <a:ext cx="288" cy="720"/>
              <a:chOff x="4329" y="6567"/>
              <a:chExt cx="1296" cy="971"/>
            </a:xfrm>
          </p:grpSpPr>
          <p:sp>
            <p:nvSpPr>
              <p:cNvPr id="21558" name="Freeform 66"/>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59" name="Freeform 67"/>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60" name="Freeform 68"/>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61" name="Freeform 69"/>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15875" cap="rnd" cmpd="sng">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1549" name="Group 70"/>
            <p:cNvGrpSpPr>
              <a:grpSpLocks/>
            </p:cNvGrpSpPr>
            <p:nvPr/>
          </p:nvGrpSpPr>
          <p:grpSpPr bwMode="auto">
            <a:xfrm>
              <a:off x="2592" y="7344"/>
              <a:ext cx="288" cy="432"/>
              <a:chOff x="4329" y="6567"/>
              <a:chExt cx="1296" cy="971"/>
            </a:xfrm>
          </p:grpSpPr>
          <p:sp>
            <p:nvSpPr>
              <p:cNvPr id="21554" name="Freeform 71"/>
              <p:cNvSpPr>
                <a:spLocks/>
              </p:cNvSpPr>
              <p:nvPr/>
            </p:nvSpPr>
            <p:spPr bwMode="auto">
              <a:xfrm>
                <a:off x="4329" y="6567"/>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55" name="Freeform 72"/>
              <p:cNvSpPr>
                <a:spLocks/>
              </p:cNvSpPr>
              <p:nvPr/>
            </p:nvSpPr>
            <p:spPr bwMode="auto">
              <a:xfrm flipH="1">
                <a:off x="4639" y="6570"/>
                <a:ext cx="329" cy="483"/>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56" name="Freeform 73"/>
              <p:cNvSpPr>
                <a:spLocks/>
              </p:cNvSpPr>
              <p:nvPr/>
            </p:nvSpPr>
            <p:spPr bwMode="auto">
              <a:xfrm rot="10800000">
                <a:off x="5296" y="7052"/>
                <a:ext cx="329" cy="486"/>
              </a:xfrm>
              <a:custGeom>
                <a:avLst/>
                <a:gdLst>
                  <a:gd name="T0" fmla="*/ 0 w 1800"/>
                  <a:gd name="T1" fmla="*/ 14 h 2820"/>
                  <a:gd name="T2" fmla="*/ 1 w 1800"/>
                  <a:gd name="T3" fmla="*/ 12 h 2820"/>
                  <a:gd name="T4" fmla="*/ 3 w 1800"/>
                  <a:gd name="T5" fmla="*/ 9 h 2820"/>
                  <a:gd name="T6" fmla="*/ 4 w 1800"/>
                  <a:gd name="T7" fmla="*/ 6 h 2820"/>
                  <a:gd name="T8" fmla="*/ 5 w 1800"/>
                  <a:gd name="T9" fmla="*/ 4 h 2820"/>
                  <a:gd name="T10" fmla="*/ 7 w 1800"/>
                  <a:gd name="T11" fmla="*/ 2 h 2820"/>
                  <a:gd name="T12" fmla="*/ 8 w 1800"/>
                  <a:gd name="T13" fmla="*/ 1 h 2820"/>
                  <a:gd name="T14" fmla="*/ 10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57" name="Freeform 74"/>
              <p:cNvSpPr>
                <a:spLocks/>
              </p:cNvSpPr>
              <p:nvPr/>
            </p:nvSpPr>
            <p:spPr bwMode="auto">
              <a:xfrm rot="10800000" flipH="1">
                <a:off x="4968" y="7056"/>
                <a:ext cx="328" cy="482"/>
              </a:xfrm>
              <a:custGeom>
                <a:avLst/>
                <a:gdLst>
                  <a:gd name="T0" fmla="*/ 0 w 1800"/>
                  <a:gd name="T1" fmla="*/ 14 h 2820"/>
                  <a:gd name="T2" fmla="*/ 1 w 1800"/>
                  <a:gd name="T3" fmla="*/ 11 h 2820"/>
                  <a:gd name="T4" fmla="*/ 3 w 1800"/>
                  <a:gd name="T5" fmla="*/ 9 h 2820"/>
                  <a:gd name="T6" fmla="*/ 4 w 1800"/>
                  <a:gd name="T7" fmla="*/ 6 h 2820"/>
                  <a:gd name="T8" fmla="*/ 5 w 1800"/>
                  <a:gd name="T9" fmla="*/ 4 h 2820"/>
                  <a:gd name="T10" fmla="*/ 7 w 1800"/>
                  <a:gd name="T11" fmla="*/ 2 h 2820"/>
                  <a:gd name="T12" fmla="*/ 8 w 1800"/>
                  <a:gd name="T13" fmla="*/ 1 h 2820"/>
                  <a:gd name="T14" fmla="*/ 9 w 1800"/>
                  <a:gd name="T15" fmla="*/ 0 h 2820"/>
                  <a:gd name="T16" fmla="*/ 11 w 1800"/>
                  <a:gd name="T17" fmla="*/ 0 h 28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0"/>
                  <a:gd name="T28" fmla="*/ 0 h 2820"/>
                  <a:gd name="T29" fmla="*/ 1800 w 1800"/>
                  <a:gd name="T30" fmla="*/ 2820 h 28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0" h="2820">
                    <a:moveTo>
                      <a:pt x="0" y="2820"/>
                    </a:moveTo>
                    <a:cubicBezTo>
                      <a:pt x="71" y="2633"/>
                      <a:pt x="143" y="2446"/>
                      <a:pt x="218" y="2265"/>
                    </a:cubicBezTo>
                    <a:cubicBezTo>
                      <a:pt x="293" y="2084"/>
                      <a:pt x="374" y="1901"/>
                      <a:pt x="450" y="1732"/>
                    </a:cubicBezTo>
                    <a:cubicBezTo>
                      <a:pt x="526" y="1563"/>
                      <a:pt x="600" y="1403"/>
                      <a:pt x="675" y="1252"/>
                    </a:cubicBezTo>
                    <a:cubicBezTo>
                      <a:pt x="750" y="1101"/>
                      <a:pt x="822" y="955"/>
                      <a:pt x="900" y="825"/>
                    </a:cubicBezTo>
                    <a:cubicBezTo>
                      <a:pt x="978" y="695"/>
                      <a:pt x="1065" y="571"/>
                      <a:pt x="1140" y="472"/>
                    </a:cubicBezTo>
                    <a:cubicBezTo>
                      <a:pt x="1215" y="373"/>
                      <a:pt x="1278" y="302"/>
                      <a:pt x="1350" y="232"/>
                    </a:cubicBezTo>
                    <a:cubicBezTo>
                      <a:pt x="1422" y="162"/>
                      <a:pt x="1500" y="91"/>
                      <a:pt x="1575" y="52"/>
                    </a:cubicBezTo>
                    <a:cubicBezTo>
                      <a:pt x="1650" y="13"/>
                      <a:pt x="1763" y="7"/>
                      <a:pt x="1800" y="0"/>
                    </a:cubicBezTo>
                  </a:path>
                </a:pathLst>
              </a:custGeom>
              <a:noFill/>
              <a:ln w="9525" cap="flat"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1550" name="Text Box 75"/>
            <p:cNvSpPr txBox="1">
              <a:spLocks noChangeArrowheads="1"/>
            </p:cNvSpPr>
            <p:nvPr/>
          </p:nvSpPr>
          <p:spPr bwMode="auto">
            <a:xfrm>
              <a:off x="8352" y="6408"/>
              <a:ext cx="2160"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Loopback mode</a:t>
              </a:r>
            </a:p>
            <a:p>
              <a:pPr algn="ctr">
                <a:spcBef>
                  <a:spcPct val="0"/>
                </a:spcBef>
                <a:buClrTx/>
                <a:buSzTx/>
                <a:buFontTx/>
                <a:buNone/>
              </a:pPr>
              <a:r>
                <a:rPr lang="en-US" altLang="en-US" sz="1200">
                  <a:ea typeface="MS PGothic" panose="020B0600070205080204" pitchFamily="34" charset="-128"/>
                </a:rPr>
                <a:t>digital input</a:t>
              </a:r>
            </a:p>
          </p:txBody>
        </p:sp>
        <p:sp>
          <p:nvSpPr>
            <p:cNvPr id="21551" name="Line 76"/>
            <p:cNvSpPr>
              <a:spLocks noChangeShapeType="1"/>
            </p:cNvSpPr>
            <p:nvPr/>
          </p:nvSpPr>
          <p:spPr bwMode="auto">
            <a:xfrm flipH="1">
              <a:off x="8784" y="7128"/>
              <a:ext cx="648" cy="50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52" name="Text Box 77"/>
            <p:cNvSpPr txBox="1">
              <a:spLocks noChangeArrowheads="1"/>
            </p:cNvSpPr>
            <p:nvPr/>
          </p:nvSpPr>
          <p:spPr bwMode="auto">
            <a:xfrm>
              <a:off x="3384" y="7416"/>
              <a:ext cx="1368"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PGA</a:t>
              </a:r>
            </a:p>
          </p:txBody>
        </p:sp>
        <p:sp>
          <p:nvSpPr>
            <p:cNvPr id="21553" name="Text Box 78"/>
            <p:cNvSpPr txBox="1">
              <a:spLocks noChangeArrowheads="1"/>
            </p:cNvSpPr>
            <p:nvPr/>
          </p:nvSpPr>
          <p:spPr bwMode="auto">
            <a:xfrm>
              <a:off x="1656" y="7704"/>
              <a:ext cx="1512"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200">
                  <a:ea typeface="MS PGothic" panose="020B0600070205080204" pitchFamily="34" charset="-128"/>
                </a:rPr>
                <a:t>Earpiece</a:t>
              </a:r>
            </a:p>
            <a:p>
              <a:pPr algn="ctr">
                <a:spcBef>
                  <a:spcPct val="0"/>
                </a:spcBef>
                <a:buClrTx/>
                <a:buSzTx/>
                <a:buFontTx/>
                <a:buNone/>
              </a:pPr>
              <a:r>
                <a:rPr lang="en-US" altLang="en-US" sz="1200">
                  <a:ea typeface="MS PGothic" panose="020B0600070205080204" pitchFamily="34" charset="-128"/>
                </a:rPr>
                <a:t>Output</a:t>
              </a:r>
            </a:p>
          </p:txBody>
        </p:sp>
      </p:grpSp>
      <p:sp>
        <p:nvSpPr>
          <p:cNvPr id="21507" name="TextBox 80"/>
          <p:cNvSpPr txBox="1">
            <a:spLocks noChangeArrowheads="1"/>
          </p:cNvSpPr>
          <p:nvPr/>
        </p:nvSpPr>
        <p:spPr bwMode="auto">
          <a:xfrm>
            <a:off x="1943100" y="5181600"/>
            <a:ext cx="53514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Monotype Sorts" pitchFamily="2" charset="2"/>
              <a:buChar char="n"/>
              <a:defRPr sz="3200">
                <a:solidFill>
                  <a:schemeClr val="tx1"/>
                </a:solidFill>
                <a:latin typeface="Times New Roman" panose="02020603050405020304" pitchFamily="18" charset="0"/>
              </a:defRPr>
            </a:lvl1pPr>
            <a:lvl2pPr marL="742950" indent="-285750">
              <a:spcBef>
                <a:spcPct val="20000"/>
              </a:spcBef>
              <a:buClr>
                <a:schemeClr val="bg2"/>
              </a:buClr>
              <a:buSzPct val="75000"/>
              <a:buChar char="–"/>
              <a:defRPr sz="2800">
                <a:solidFill>
                  <a:schemeClr val="tx1"/>
                </a:solidFill>
                <a:latin typeface="Times New Roman" panose="02020603050405020304" pitchFamily="18" charset="0"/>
              </a:defRPr>
            </a:lvl2pPr>
            <a:lvl3pPr marL="1143000" indent="-228600">
              <a:spcBef>
                <a:spcPct val="20000"/>
              </a:spcBef>
              <a:buClr>
                <a:schemeClr val="bg2"/>
              </a:buClr>
              <a:buSzPct val="75000"/>
              <a:buFont typeface="Monotype Sorts" pitchFamily="2" charset="2"/>
              <a:buChar char="n"/>
              <a:defRPr sz="2400">
                <a:solidFill>
                  <a:schemeClr val="tx1"/>
                </a:solidFill>
                <a:latin typeface="Times New Roman" panose="02020603050405020304" pitchFamily="18" charset="0"/>
              </a:defRPr>
            </a:lvl3pPr>
            <a:lvl4pPr marL="1600200" indent="-228600">
              <a:spcBef>
                <a:spcPct val="20000"/>
              </a:spcBef>
              <a:buClr>
                <a:schemeClr val="bg2"/>
              </a:buClr>
              <a:buSzPct val="75000"/>
              <a:buChar char="–"/>
              <a:defRPr sz="2000">
                <a:solidFill>
                  <a:schemeClr val="tx1"/>
                </a:solidFill>
                <a:latin typeface="Times New Roman" panose="02020603050405020304" pitchFamily="18" charset="0"/>
              </a:defRPr>
            </a:lvl4pPr>
            <a:lvl5pPr marL="2057400" indent="-228600">
              <a:spcBef>
                <a:spcPct val="20000"/>
              </a:spcBef>
              <a:buClr>
                <a:schemeClr val="bg2"/>
              </a:buClr>
              <a:buSzPct val="7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bg2"/>
              </a:buClr>
              <a:buSzPct val="75000"/>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a:t>Loop-back  test mode for an audio system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838200" y="990600"/>
            <a:ext cx="7772400" cy="4114800"/>
          </a:xfrm>
        </p:spPr>
        <p:txBody>
          <a:bodyPr/>
          <a:lstStyle/>
          <a:p>
            <a:r>
              <a:rPr lang="en-US" altLang="en-US" smtClean="0"/>
              <a:t>Sampling Considerations</a:t>
            </a:r>
          </a:p>
          <a:p>
            <a:pPr lvl="1"/>
            <a:r>
              <a:rPr lang="en-US" altLang="en-US" smtClean="0"/>
              <a:t>DUT Sampling Rate Constraints</a:t>
            </a:r>
          </a:p>
          <a:p>
            <a:pPr lvl="3" algn="just">
              <a:spcBef>
                <a:spcPts val="1200"/>
              </a:spcBef>
            </a:pPr>
            <a:r>
              <a:rPr lang="en-US" altLang="en-US" smtClean="0"/>
              <a:t>When making a coherent DSP-based analog channel test, we only need to make sure that the Fourier frequency of the AWG is related to the Fourier frequency of the digitizer by an integer ratio (usually a ratio of 1/1), and that the various Nyquist frequencies are above the maximum frequency of interest.  Other than these constraints, we are fairly free to choose whatever sampling frequencies we want.  Once we begin testing sampled channels, however, we are often saddled with very specific sampling rate constraints placed upon us by the DUT specifications.  </a:t>
            </a:r>
          </a:p>
          <a:p>
            <a:pPr lvl="2"/>
            <a:endParaRPr lang="en-US" altLang="en-US" smtClean="0"/>
          </a:p>
        </p:txBody>
      </p:sp>
    </p:spTree>
  </p:cSld>
  <p:clrMapOvr>
    <a:masterClrMapping/>
  </p:clrMapOvr>
</p:sld>
</file>

<file path=ppt/theme/theme1.xml><?xml version="1.0" encoding="utf-8"?>
<a:theme xmlns:a="http://schemas.openxmlformats.org/drawingml/2006/main" name="Professional">
  <a:themeElements>
    <a:clrScheme name="">
      <a:dk1>
        <a:srgbClr val="000000"/>
      </a:dk1>
      <a:lt1>
        <a:srgbClr val="FFFFFF"/>
      </a:lt1>
      <a:dk2>
        <a:srgbClr val="000000"/>
      </a:dk2>
      <a:lt2>
        <a:srgbClr val="0000FF"/>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fontScheme name="Professional.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rofessional.pot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Professional.pot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Professional.pot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Professional.pot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Designs\Professional.pot</Template>
  <TotalTime>21080</TotalTime>
  <Words>3695</Words>
  <Application>Microsoft Office PowerPoint</Application>
  <PresentationFormat>On-screen Show (4:3)</PresentationFormat>
  <Paragraphs>535</Paragraphs>
  <Slides>47</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7" baseType="lpstr">
      <vt:lpstr>ＭＳ Ｐゴシック</vt:lpstr>
      <vt:lpstr>ＭＳ Ｐゴシック</vt:lpstr>
      <vt:lpstr>Arial</vt:lpstr>
      <vt:lpstr>Calibri</vt:lpstr>
      <vt:lpstr>Courier New</vt:lpstr>
      <vt:lpstr>Monotype Sorts</vt:lpstr>
      <vt:lpstr>Symbol</vt:lpstr>
      <vt:lpstr>Times New Roman</vt:lpstr>
      <vt:lpstr>Professional</vt:lpstr>
      <vt:lpstr>Bitmap Image</vt:lpstr>
      <vt:lpstr>Sampled Channel Testing</vt:lpstr>
      <vt:lpstr>PowerPoint Presentation</vt:lpstr>
      <vt:lpstr>PowerPoint Presentation</vt:lpstr>
      <vt:lpstr>PowerPoint Presentation</vt:lpstr>
      <vt:lpstr>PowerPoint Presentation</vt:lpstr>
      <vt:lpstr>Other Example of Sampled Channels</vt:lpstr>
      <vt:lpstr>PowerPoint Presentation</vt:lpstr>
      <vt:lpstr>PowerPoint Presentation</vt:lpstr>
      <vt:lpstr>PowerPoint Presentation</vt:lpstr>
      <vt:lpstr>PowerPoint Presentation</vt:lpstr>
      <vt:lpstr>PowerPoint Presentation</vt:lpstr>
      <vt:lpstr>PowerPoint Presentation</vt:lpstr>
      <vt:lpstr>Sampling frame timing diagram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HW</vt:lpstr>
      <vt:lpstr>PowerPoint Presentation</vt:lpstr>
      <vt:lpstr>PowerPoint Presentation</vt:lpstr>
      <vt:lpstr>PowerPoint Presentation</vt:lpstr>
      <vt:lpstr>HW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ENTC - TAMU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8  Analog Channel     Testing</dc:title>
  <dc:creator>Dr Fink</dc:creator>
  <cp:lastModifiedBy>Chen, Degang J </cp:lastModifiedBy>
  <cp:revision>121</cp:revision>
  <cp:lastPrinted>1999-04-22T15:03:40Z</cp:lastPrinted>
  <dcterms:created xsi:type="dcterms:W3CDTF">1998-08-10T21:54:54Z</dcterms:created>
  <dcterms:modified xsi:type="dcterms:W3CDTF">2018-04-30T00:36:57Z</dcterms:modified>
</cp:coreProperties>
</file>