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56" r:id="rId2"/>
    <p:sldId id="300" r:id="rId3"/>
    <p:sldId id="297" r:id="rId4"/>
    <p:sldId id="310" r:id="rId5"/>
    <p:sldId id="309" r:id="rId6"/>
    <p:sldId id="311" r:id="rId7"/>
    <p:sldId id="312" r:id="rId8"/>
    <p:sldId id="298" r:id="rId9"/>
    <p:sldId id="314" r:id="rId10"/>
    <p:sldId id="315" r:id="rId11"/>
    <p:sldId id="322" r:id="rId12"/>
    <p:sldId id="317" r:id="rId13"/>
    <p:sldId id="318" r:id="rId14"/>
    <p:sldId id="319" r:id="rId15"/>
    <p:sldId id="326" r:id="rId16"/>
    <p:sldId id="323" r:id="rId17"/>
    <p:sldId id="324" r:id="rId18"/>
    <p:sldId id="328" r:id="rId19"/>
    <p:sldId id="329" r:id="rId20"/>
    <p:sldId id="330" r:id="rId21"/>
    <p:sldId id="331" r:id="rId22"/>
    <p:sldId id="335" r:id="rId23"/>
    <p:sldId id="338" r:id="rId24"/>
    <p:sldId id="332" r:id="rId25"/>
    <p:sldId id="337" r:id="rId26"/>
    <p:sldId id="366" r:id="rId27"/>
    <p:sldId id="364" r:id="rId28"/>
    <p:sldId id="367" r:id="rId29"/>
    <p:sldId id="387" r:id="rId30"/>
    <p:sldId id="368" r:id="rId31"/>
    <p:sldId id="369" r:id="rId32"/>
    <p:sldId id="334" r:id="rId33"/>
    <p:sldId id="385" r:id="rId34"/>
    <p:sldId id="344" r:id="rId35"/>
    <p:sldId id="336" r:id="rId36"/>
    <p:sldId id="339" r:id="rId37"/>
    <p:sldId id="341" r:id="rId38"/>
    <p:sldId id="342" r:id="rId39"/>
    <p:sldId id="343" r:id="rId40"/>
    <p:sldId id="370" r:id="rId41"/>
    <p:sldId id="371" r:id="rId42"/>
    <p:sldId id="372" r:id="rId43"/>
    <p:sldId id="373" r:id="rId44"/>
    <p:sldId id="374" r:id="rId45"/>
    <p:sldId id="375" r:id="rId46"/>
    <p:sldId id="376" r:id="rId47"/>
    <p:sldId id="359" r:id="rId48"/>
    <p:sldId id="352" r:id="rId49"/>
    <p:sldId id="345" r:id="rId50"/>
    <p:sldId id="349" r:id="rId51"/>
    <p:sldId id="351" r:id="rId52"/>
    <p:sldId id="386" r:id="rId53"/>
    <p:sldId id="379" r:id="rId54"/>
    <p:sldId id="380" r:id="rId55"/>
    <p:sldId id="377" r:id="rId56"/>
    <p:sldId id="381" r:id="rId57"/>
    <p:sldId id="382" r:id="rId58"/>
    <p:sldId id="383" r:id="rId59"/>
    <p:sldId id="356" r:id="rId60"/>
    <p:sldId id="360" r:id="rId61"/>
    <p:sldId id="357" r:id="rId62"/>
    <p:sldId id="361" r:id="rId63"/>
    <p:sldId id="362" r:id="rId64"/>
    <p:sldId id="353" r:id="rId65"/>
    <p:sldId id="354" r:id="rId66"/>
    <p:sldId id="355" r:id="rId67"/>
    <p:sldId id="277" r:id="rId68"/>
    <p:sldId id="363" r:id="rId69"/>
    <p:sldId id="384" r:id="rId70"/>
  </p:sldIdLst>
  <p:sldSz cx="12192000" cy="6858000"/>
  <p:notesSz cx="6858000" cy="9199563"/>
  <p:embeddedFontLst>
    <p:embeddedFont>
      <p:font typeface="SimSun" panose="02010600030101010101" pitchFamily="2" charset="-122"/>
      <p:regular r:id="rId73"/>
    </p:embeddedFont>
    <p:embeddedFont>
      <p:font typeface="Cambria Math" panose="02040503050406030204" pitchFamily="18" charset="0"/>
      <p:regular r:id="rId7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7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66FF33"/>
    <a:srgbClr val="00FF00"/>
    <a:srgbClr val="1F3E00"/>
    <a:srgbClr val="2E5C00"/>
    <a:srgbClr val="828200"/>
    <a:srgbClr val="FF5008"/>
    <a:srgbClr val="336600"/>
    <a:srgbClr val="580000"/>
    <a:srgbClr val="005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3" autoAdjust="0"/>
    <p:restoredTop sz="92807" autoAdjust="0"/>
  </p:normalViewPr>
  <p:slideViewPr>
    <p:cSldViewPr snapToGrid="0">
      <p:cViewPr varScale="1">
        <p:scale>
          <a:sx n="59" d="100"/>
          <a:sy n="59" d="100"/>
        </p:scale>
        <p:origin x="660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66"/>
    </p:cViewPr>
  </p:sorterViewPr>
  <p:notesViewPr>
    <p:cSldViewPr snapToGrid="0">
      <p:cViewPr>
        <p:scale>
          <a:sx n="75" d="100"/>
          <a:sy n="75" d="100"/>
        </p:scale>
        <p:origin x="-2004" y="66"/>
      </p:cViewPr>
      <p:guideLst>
        <p:guide orient="horz" pos="2897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2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1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17A60E6-FDED-4131-831A-350F345724A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 i="1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1D3AF04C-0979-4C80-B828-92A7A317C27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 i="1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82D941F1-446A-44D9-80CF-C909C6CBCAE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91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000" b="0" i="1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E312E2B9-B793-4A97-B8A6-FA70C159668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7391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000" b="0" i="1"/>
            </a:lvl1pPr>
          </a:lstStyle>
          <a:p>
            <a:pPr>
              <a:defRPr/>
            </a:pPr>
            <a:fld id="{B4FCD87C-6373-45D7-9770-150339B852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ADDDAA1-B3CE-4B37-8495-66D3D9E3794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 i="1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78D2968D-361C-478A-86CB-C7F929427EA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 i="1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25E03401-9B80-4004-A7C5-5ECEEA63E94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91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000" b="0" i="1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D2B80AA9-8133-4828-BD06-21A5415855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391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000" b="0" i="1"/>
            </a:lvl1pPr>
          </a:lstStyle>
          <a:p>
            <a:pPr>
              <a:defRPr/>
            </a:pPr>
            <a:fld id="{6342BDC5-EE1B-4BB2-A54E-B1EC014ADE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AF0721B3-F84E-4A78-80F8-E309B7B5D37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70388"/>
            <a:ext cx="5029200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5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63538" y="690563"/>
            <a:ext cx="6132512" cy="34496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A5F2F44-CEC7-481C-AFB8-4398513A2AAA}" type="slidenum">
              <a:rPr lang="en-US" altLang="en-US" sz="1000" smtClean="0"/>
              <a:pPr>
                <a:spcBef>
                  <a:spcPct val="0"/>
                </a:spcBef>
              </a:pPr>
              <a:t>1</a:t>
            </a:fld>
            <a:endParaRPr lang="en-US" altLang="en-US" sz="1000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The slide guide is available in the following file: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LDSlidesV21.1.ppt	Slide guide for light detail on a dark background.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Note:  We have saved this presentation in the older 2003 format, because PowerPoint 2003, 2007 through 2016 can read it.</a:t>
            </a:r>
          </a:p>
          <a:p>
            <a:r>
              <a:rPr lang="en-US" altLang="en-US" b="1" smtClean="0">
                <a:solidFill>
                  <a:srgbClr val="FF0000"/>
                </a:solidFill>
                <a:latin typeface="Arial" panose="020B0604020202020204" pitchFamily="34" charset="0"/>
              </a:rPr>
              <a:t>For this year’s test conference we will use PowerPoint (Office) 2016 in our projection computers.</a:t>
            </a:r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77E09E-A7EB-4113-97D0-F449A2B0D226}" type="slidenum">
              <a:rPr lang="en-US" altLang="en-US" sz="1000" smtClean="0"/>
              <a:pPr>
                <a:spcBef>
                  <a:spcPct val="0"/>
                </a:spcBef>
              </a:pPr>
              <a:t>10</a:t>
            </a:fld>
            <a:endParaRPr lang="en-US" altLang="en-US" sz="1000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726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2BDC5-EE1B-4BB2-A54E-B1EC014ADEF5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2444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2BDC5-EE1B-4BB2-A54E-B1EC014ADEF5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63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2BDC5-EE1B-4BB2-A54E-B1EC014ADEF5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394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77E09E-A7EB-4113-97D0-F449A2B0D226}" type="slidenum">
              <a:rPr lang="en-US" altLang="en-US" sz="1000" smtClean="0"/>
              <a:pPr>
                <a:spcBef>
                  <a:spcPct val="0"/>
                </a:spcBef>
              </a:pPr>
              <a:t>16</a:t>
            </a:fld>
            <a:endParaRPr lang="en-US" altLang="en-US" sz="1000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305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equivalent accuracy, total number of samples are equal for </a:t>
            </a:r>
            <a:r>
              <a:rPr lang="en-US" dirty="0" err="1" smtClean="0"/>
              <a:t>uSMILE</a:t>
            </a:r>
            <a:r>
              <a:rPr lang="en-US" dirty="0" smtClean="0"/>
              <a:t> and 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2BDC5-EE1B-4BB2-A54E-B1EC014ADEF5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848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The DNL estimations have spikes at MSB segment transitions because interpolation is not accounted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DNL specs are more stringent than INL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Estimation error will cause DUT to falsely fail, leading to yield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04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The DNL estimations have spikes at MSB segment transitions because interpolation is not accounted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DNL specs are more stringent than INL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Estimation error will cause DUT to falsely fail, leading to yield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41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The DNL estimations have spikes at MSB segment transitions because interpolation is not accounted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DNL specs are more stringent than INL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Estimation error will cause DUT to falsely fail, leading to yield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10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The DNL estimations have spikes at MSB segment transitions because interpolation is not accounted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DNL specs are more stringent than INL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Estimation error will cause DUT to falsely fail, leading to yield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86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A22335-7C13-461D-B827-89E448D35F72}" type="slidenum">
              <a:rPr lang="en-US" altLang="en-US" sz="1000" smtClean="0"/>
              <a:pPr>
                <a:spcBef>
                  <a:spcPct val="0"/>
                </a:spcBef>
              </a:pPr>
              <a:t>2</a:t>
            </a:fld>
            <a:endParaRPr lang="en-US" altLang="en-US" sz="1000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The DNL estimations have spikes at MSB segment transitions because interpolation is not accounted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DNL specs are more stringent than INL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Estimation error will cause DUT to falsely fail, leading to yield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911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The DNL estimations have spikes at MSB segment transitions because interpolation is not accounted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DNL specs are more stringent than INL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Estimation error will cause DUT to falsely fail, leading to yield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88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The DNL estimations have spikes at MSB segment transitions because interpolation is not accounted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DNL specs are more stringent than INL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kern="1200" dirty="0" smtClean="0">
                <a:solidFill>
                  <a:srgbClr val="FFFF00"/>
                </a:solidFill>
                <a:latin typeface="Arial" charset="0"/>
                <a:ea typeface="+mn-ea"/>
                <a:cs typeface="+mn-cs"/>
              </a:rPr>
              <a:t>Estimation error will cause DUT to falsely fail, leading to yield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375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77E09E-A7EB-4113-97D0-F449A2B0D226}" type="slidenum">
              <a:rPr lang="en-US" altLang="en-US" sz="1000" smtClean="0"/>
              <a:pPr>
                <a:spcBef>
                  <a:spcPct val="0"/>
                </a:spcBef>
              </a:pPr>
              <a:t>34</a:t>
            </a:fld>
            <a:endParaRPr lang="en-US" altLang="en-US" sz="1000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8844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equivalent accuracy, total number of samples are equal for </a:t>
            </a:r>
            <a:r>
              <a:rPr lang="en-US" dirty="0" err="1" smtClean="0"/>
              <a:t>uSMILE</a:t>
            </a:r>
            <a:r>
              <a:rPr lang="en-US" dirty="0" smtClean="0"/>
              <a:t> and 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2BDC5-EE1B-4BB2-A54E-B1EC014ADEF5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28085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413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575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616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38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10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77E09E-A7EB-4113-97D0-F449A2B0D226}" type="slidenum">
              <a:rPr lang="en-US" altLang="en-US" sz="1000" smtClean="0"/>
              <a:pPr>
                <a:spcBef>
                  <a:spcPct val="0"/>
                </a:spcBef>
              </a:pPr>
              <a:t>3</a:t>
            </a:fld>
            <a:endParaRPr lang="en-US" altLang="en-US" sz="1000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The Outline slide is an outline for the major areas of your presentation -- what you’re going to talk about.  You should not include the title, introduction or conclusion in your outline.  Just highlight the major areas of your talk.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The outline slide you are seeing is an outline for our ITC presentation guide.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590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712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356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77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77E09E-A7EB-4113-97D0-F449A2B0D226}" type="slidenum">
              <a:rPr lang="en-US" altLang="en-US" sz="1000" smtClean="0"/>
              <a:pPr>
                <a:spcBef>
                  <a:spcPct val="0"/>
                </a:spcBef>
              </a:pPr>
              <a:t>48</a:t>
            </a:fld>
            <a:endParaRPr lang="en-US" altLang="en-US" sz="1000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2329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“True” in measurement not possible. Call</a:t>
            </a:r>
            <a:r>
              <a:rPr lang="en-US" baseline="0" dirty="0" smtClean="0"/>
              <a:t> it reference – explain how it’s obtained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009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“True” in measurement not possible. Call</a:t>
            </a:r>
            <a:r>
              <a:rPr lang="en-US" baseline="0" dirty="0" smtClean="0"/>
              <a:t> it reference – explain how it’s obtained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069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“True” in measurement not possible. Call</a:t>
            </a:r>
            <a:r>
              <a:rPr lang="en-US" baseline="0" dirty="0" smtClean="0"/>
              <a:t> it reference – explain how it’s obtained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455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“True” in measurement not possible. Call</a:t>
            </a:r>
            <a:r>
              <a:rPr lang="en-US" baseline="0" dirty="0" smtClean="0"/>
              <a:t> it reference – explain how it’s obtained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88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“True” in measurement not possible. Call</a:t>
            </a:r>
            <a:r>
              <a:rPr lang="en-US" baseline="0" dirty="0" smtClean="0"/>
              <a:t> it reference – explain how it’s obtained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28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77E09E-A7EB-4113-97D0-F449A2B0D226}" type="slidenum">
              <a:rPr lang="en-US" altLang="en-US" sz="1000" smtClean="0"/>
              <a:pPr>
                <a:spcBef>
                  <a:spcPct val="0"/>
                </a:spcBef>
              </a:pPr>
              <a:t>4</a:t>
            </a:fld>
            <a:endParaRPr lang="en-US" altLang="en-US" sz="1000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931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“True” in measurement not possible. Call</a:t>
            </a:r>
            <a:r>
              <a:rPr lang="en-US" baseline="0" dirty="0" smtClean="0"/>
              <a:t> it reference – explain how it’s obtained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413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“True” in measurement not possible. Call</a:t>
            </a:r>
            <a:r>
              <a:rPr lang="en-US" baseline="0" dirty="0" smtClean="0"/>
              <a:t> it reference – explain how it’s obtained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978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“True” in measurement not possible. Call</a:t>
            </a:r>
            <a:r>
              <a:rPr lang="en-US" baseline="0" dirty="0" smtClean="0"/>
              <a:t> it reference – explain how it’s obtained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201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“True” in measurement not possible. Call</a:t>
            </a:r>
            <a:r>
              <a:rPr lang="en-US" baseline="0" dirty="0" smtClean="0"/>
              <a:t> it reference – explain how it’s obtained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650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“True” in measurement not possible. Call</a:t>
            </a:r>
            <a:r>
              <a:rPr lang="en-US" baseline="0" dirty="0" smtClean="0"/>
              <a:t> it reference – explain how it’s obtained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6D18E-8B09-B24B-9169-4FC527B8D84F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14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Inl</a:t>
            </a:r>
            <a:r>
              <a:rPr lang="en-US" dirty="0" smtClean="0"/>
              <a:t> model modification – alternate flipping between </a:t>
            </a:r>
            <a:r>
              <a:rPr lang="en-US" dirty="0" err="1" smtClean="0"/>
              <a:t>msb</a:t>
            </a:r>
            <a:r>
              <a:rPr lang="en-US" dirty="0" smtClean="0"/>
              <a:t> voltages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2BDC5-EE1B-4BB2-A54E-B1EC014ADEF5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5925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24652F-7286-46A2-A117-2D6EA6307599}" type="slidenum">
              <a:rPr lang="en-US" altLang="en-US" sz="1000" smtClean="0"/>
              <a:pPr>
                <a:spcBef>
                  <a:spcPct val="0"/>
                </a:spcBef>
              </a:pPr>
              <a:t>67</a:t>
            </a:fld>
            <a:endParaRPr lang="en-US" altLang="en-US" sz="100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Contact your topic coordinator if you have any questions.  Please route any comments on this  slide guide to artdowney@cruzio.com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2BDC5-EE1B-4BB2-A54E-B1EC014ADEF5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1477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Even with multi-site testing, significant test time and cost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2BDC5-EE1B-4BB2-A54E-B1EC014ADEF5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958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77E09E-A7EB-4113-97D0-F449A2B0D226}" type="slidenum">
              <a:rPr lang="en-US" altLang="en-US" sz="1000" smtClean="0"/>
              <a:pPr>
                <a:spcBef>
                  <a:spcPct val="0"/>
                </a:spcBef>
              </a:pPr>
              <a:t>7</a:t>
            </a:fld>
            <a:endParaRPr lang="en-US" altLang="en-US" sz="1000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125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BCCF78-39BB-4009-89E8-7FA32FD8F230}" type="slidenum">
              <a:rPr lang="en-US" altLang="en-US" sz="1000" smtClean="0"/>
              <a:pPr>
                <a:spcBef>
                  <a:spcPct val="0"/>
                </a:spcBef>
              </a:pPr>
              <a:t>8</a:t>
            </a:fld>
            <a:endParaRPr lang="en-US" altLang="en-US" sz="1000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BCCF78-39BB-4009-89E8-7FA32FD8F230}" type="slidenum">
              <a:rPr lang="en-US" altLang="en-US" sz="1000" smtClean="0"/>
              <a:pPr>
                <a:spcBef>
                  <a:spcPct val="0"/>
                </a:spcBef>
              </a:pPr>
              <a:t>9</a:t>
            </a:fld>
            <a:endParaRPr lang="en-US" altLang="en-US" sz="1000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740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DFB749A-C90E-48FF-BBFF-5A9A03A326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6DD2E52-D3C2-48C4-B85C-3BBAC788E8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4ECBC5B-18A0-434B-8E17-5C45F7C59F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DC7C4-B6C5-4FF2-94CA-1F53F9AD3B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7666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DFB749A-C90E-48FF-BBFF-5A9A03A326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6DD2E52-D3C2-48C4-B85C-3BBAC788E8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4ECBC5B-18A0-434B-8E17-5C45F7C59F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11153-19FF-43EF-936B-AF8AC6193A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0981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228600"/>
            <a:ext cx="2590800" cy="59197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28600"/>
            <a:ext cx="7569200" cy="59197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DFB749A-C90E-48FF-BBFF-5A9A03A326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6DD2E52-D3C2-48C4-B85C-3BBAC788E8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4ECBC5B-18A0-434B-8E17-5C45F7C59F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A50AE-E873-4123-8CF5-88B7E8E3CE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6918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DFB749A-C90E-48FF-BBFF-5A9A03A326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6DD2E52-D3C2-48C4-B85C-3BBAC788E8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4ECBC5B-18A0-434B-8E17-5C45F7C59F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6182B-A55A-4AAA-84ED-6DEA8623FC7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86668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DFB749A-C90E-48FF-BBFF-5A9A03A326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6DD2E52-D3C2-48C4-B85C-3BBAC788E8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4ECBC5B-18A0-434B-8E17-5C45F7C59F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F0120-41DF-4FB9-807C-247275FD43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548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FB749A-C90E-48FF-BBFF-5A9A03A326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6DD2E52-D3C2-48C4-B85C-3BBAC788E8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4ECBC5B-18A0-434B-8E17-5C45F7C59F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71CD3-FDBE-4891-9FDC-6A9E597860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091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DFB749A-C90E-48FF-BBFF-5A9A03A326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6DD2E52-D3C2-48C4-B85C-3BBAC788E8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24ECBC5B-18A0-434B-8E17-5C45F7C59F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F0317-6F18-40CA-B9D8-E4B568BC0A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89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FB749A-C90E-48FF-BBFF-5A9A03A326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DD2E52-D3C2-48C4-B85C-3BBAC788E8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ECBC5B-18A0-434B-8E17-5C45F7C59F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DC993-04F1-4A55-89CC-652F850A20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4669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DFB749A-C90E-48FF-BBFF-5A9A03A326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6DD2E52-D3C2-48C4-B85C-3BBAC788E8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ECBC5B-18A0-434B-8E17-5C45F7C59F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99B0E-20BB-4F47-985A-9FED1E7882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864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FB749A-C90E-48FF-BBFF-5A9A03A326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6DD2E52-D3C2-48C4-B85C-3BBAC788E8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4ECBC5B-18A0-434B-8E17-5C45F7C59F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0AE97-AD8E-4FEB-8F35-F8BE667CF6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3286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FB749A-C90E-48FF-BBFF-5A9A03A326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6DD2E52-D3C2-48C4-B85C-3BBAC788E8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4ECBC5B-18A0-434B-8E17-5C45F7C59F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AEE9A-9E02-4D37-8C8E-55BAF2ABB5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490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10E34"/>
            </a:gs>
            <a:gs pos="100000">
              <a:srgbClr val="0330A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DFB749A-C90E-48FF-BBFF-5A9A03A3262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6DD2E52-D3C2-48C4-B85C-3BBAC788E88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4ECBC5B-18A0-434B-8E17-5C45F7C59FD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25150" y="6248400"/>
            <a:ext cx="127115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2000" b="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65E769DF-D97C-4D78-B2DA-39B4BE2F7C5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28600"/>
            <a:ext cx="1036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19200"/>
            <a:ext cx="1036320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AFD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AFD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AFD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AFD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AFD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AFD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AFD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AFD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AFD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rgbClr val="FAFD00"/>
        </a:buClr>
        <a:buChar char="•"/>
        <a:defRPr sz="2800">
          <a:solidFill>
            <a:srgbClr val="FAFD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Char char="–"/>
        <a:defRPr sz="2800">
          <a:solidFill>
            <a:srgbClr val="FAFD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Char char="•"/>
        <a:defRPr sz="2400">
          <a:solidFill>
            <a:srgbClr val="FAFD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Char char="–"/>
        <a:defRPr sz="2000">
          <a:solidFill>
            <a:srgbClr val="FAFD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Char char="•"/>
        <a:defRPr sz="2000">
          <a:solidFill>
            <a:srgbClr val="FAFD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AFD00"/>
        </a:buClr>
        <a:buChar char="•"/>
        <a:defRPr sz="2000">
          <a:solidFill>
            <a:srgbClr val="FAFD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AFD00"/>
        </a:buClr>
        <a:buChar char="•"/>
        <a:defRPr sz="2000">
          <a:solidFill>
            <a:srgbClr val="FAFD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AFD00"/>
        </a:buClr>
        <a:buChar char="•"/>
        <a:defRPr sz="2000">
          <a:solidFill>
            <a:srgbClr val="FAFD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AFD00"/>
        </a:buClr>
        <a:buChar char="•"/>
        <a:defRPr sz="2000">
          <a:solidFill>
            <a:srgbClr val="FAFD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2.wdp"/><Relationship Id="rId3" Type="http://schemas.openxmlformats.org/officeDocument/2006/relationships/image" Target="../media/image50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42.png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1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42.png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1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44.emf"/><Relationship Id="rId7" Type="http://schemas.openxmlformats.org/officeDocument/2006/relationships/image" Target="../media/image420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microsoft.com/office/2007/relationships/hdphoto" Target="../media/hdphoto4.wdp"/><Relationship Id="rId4" Type="http://schemas.openxmlformats.org/officeDocument/2006/relationships/image" Target="../media/image45.png"/><Relationship Id="rId9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microsoft.com/office/2007/relationships/hdphoto" Target="../media/hdphoto4.wdp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5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/>
          <a:lstStyle/>
          <a:p>
            <a:pPr algn="ctr"/>
            <a:r>
              <a:rPr lang="en-US" altLang="en-US" sz="4800" dirty="0" smtClean="0"/>
              <a:t>Fast and accurate linearity test for DACs with various architectures using segmented models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63128" y="3684094"/>
            <a:ext cx="9516035" cy="2605581"/>
          </a:xfrm>
        </p:spPr>
        <p:txBody>
          <a:bodyPr/>
          <a:lstStyle/>
          <a:p>
            <a:r>
              <a:rPr lang="en-US" sz="2400" dirty="0"/>
              <a:t>Shravan K. Chaganti</a:t>
            </a:r>
            <a:r>
              <a:rPr lang="en-US" sz="2400" baseline="30000" dirty="0"/>
              <a:t>*</a:t>
            </a:r>
            <a:r>
              <a:rPr lang="en-US" sz="2400" dirty="0"/>
              <a:t>, </a:t>
            </a:r>
            <a:r>
              <a:rPr lang="en-US" sz="2400" dirty="0" err="1"/>
              <a:t>Abalhassan</a:t>
            </a:r>
            <a:r>
              <a:rPr lang="en-US" sz="2400" dirty="0"/>
              <a:t> Sheikh</a:t>
            </a:r>
            <a:r>
              <a:rPr lang="en-US" sz="2400" baseline="30000" dirty="0"/>
              <a:t>†</a:t>
            </a:r>
            <a:r>
              <a:rPr lang="en-US" sz="2400" dirty="0"/>
              <a:t>, </a:t>
            </a:r>
            <a:r>
              <a:rPr lang="en-US" sz="2400" dirty="0" err="1"/>
              <a:t>Sumit</a:t>
            </a:r>
            <a:r>
              <a:rPr lang="en-US" sz="2400" dirty="0"/>
              <a:t> Dubey</a:t>
            </a:r>
            <a:r>
              <a:rPr lang="en-US" sz="2400" baseline="30000" dirty="0"/>
              <a:t>†</a:t>
            </a:r>
            <a:r>
              <a:rPr lang="en-US" sz="2400" dirty="0"/>
              <a:t>, Frank </a:t>
            </a:r>
            <a:r>
              <a:rPr lang="en-US" sz="2400" dirty="0" err="1"/>
              <a:t>Ankapong</a:t>
            </a:r>
            <a:r>
              <a:rPr lang="en-US" sz="2400" baseline="30000" dirty="0"/>
              <a:t>†</a:t>
            </a:r>
            <a:r>
              <a:rPr lang="en-US" sz="2400" dirty="0"/>
              <a:t>, Nitin Agarwal</a:t>
            </a:r>
            <a:r>
              <a:rPr lang="en-US" sz="2400" baseline="30000" dirty="0"/>
              <a:t>†</a:t>
            </a:r>
            <a:r>
              <a:rPr lang="en-US" sz="2400" dirty="0"/>
              <a:t>, and </a:t>
            </a:r>
            <a:r>
              <a:rPr lang="en-US" sz="2400" dirty="0" err="1"/>
              <a:t>Degang</a:t>
            </a:r>
            <a:r>
              <a:rPr lang="en-US" sz="2400" dirty="0"/>
              <a:t> Chen</a:t>
            </a:r>
            <a:r>
              <a:rPr lang="en-US" sz="2400" baseline="30000" dirty="0" smtClean="0"/>
              <a:t>*</a:t>
            </a:r>
          </a:p>
          <a:p>
            <a:r>
              <a:rPr lang="en-US" sz="2400" baseline="30000" dirty="0"/>
              <a:t/>
            </a:r>
            <a:br>
              <a:rPr lang="en-US" sz="2400" baseline="30000" dirty="0"/>
            </a:br>
            <a:r>
              <a:rPr lang="en-US" sz="2400" baseline="30000" dirty="0"/>
              <a:t>*</a:t>
            </a:r>
            <a:r>
              <a:rPr lang="en-US" sz="2400" dirty="0"/>
              <a:t>Iowa State University, Ames, USA</a:t>
            </a:r>
            <a:br>
              <a:rPr lang="en-US" sz="2400" dirty="0"/>
            </a:br>
            <a:r>
              <a:rPr lang="en-US" sz="2400" baseline="30000" dirty="0"/>
              <a:t>†</a:t>
            </a:r>
            <a:r>
              <a:rPr lang="en-US" sz="2400" dirty="0"/>
              <a:t>Texas Instruments Inc.</a:t>
            </a:r>
            <a:endParaRPr lang="en-US" altLang="en-US" sz="2400" b="1" dirty="0" smtClean="0">
              <a:solidFill>
                <a:srgbClr val="FFFFFF"/>
              </a:solidFill>
            </a:endParaRPr>
          </a:p>
          <a:p>
            <a:r>
              <a:rPr lang="en-US" altLang="en-US" sz="2400" b="1" dirty="0" smtClean="0">
                <a:solidFill>
                  <a:srgbClr val="FFFFFF"/>
                </a:solidFill>
              </a:rPr>
              <a:t>2018 International Test Conference</a:t>
            </a:r>
            <a:endParaRPr lang="en-US" altLang="en-US" sz="2400" dirty="0" smtClean="0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1079163" y="6503988"/>
            <a:ext cx="1176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rgbClr val="FAFD00"/>
              </a:buClr>
              <a:buChar char="•"/>
              <a:defRPr sz="2800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AFD00"/>
              </a:buClr>
              <a:buChar char="–"/>
              <a:defRPr sz="2800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AFD00"/>
              </a:buClr>
              <a:buChar char="•"/>
              <a:defRPr sz="2400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AFD00"/>
              </a:buClr>
              <a:buChar char="–"/>
              <a:defRPr sz="2000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AFD00"/>
              </a:buClr>
              <a:buChar char="•"/>
              <a:defRPr sz="2000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•"/>
              <a:defRPr sz="2000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•"/>
              <a:defRPr sz="2000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•"/>
              <a:defRPr sz="2000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•"/>
              <a:defRPr sz="2000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 smtClean="0">
                <a:solidFill>
                  <a:srgbClr val="FFFFFF"/>
                </a:solidFill>
              </a:rPr>
              <a:t>10/31/18</a:t>
            </a:r>
            <a:endParaRPr lang="en-US" altLang="en-US" sz="10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000" dirty="0">
              <a:solidFill>
                <a:srgbClr val="FFFFFF"/>
              </a:solidFill>
            </a:endParaRPr>
          </a:p>
        </p:txBody>
      </p:sp>
      <p:pic>
        <p:nvPicPr>
          <p:cNvPr id="4101" name="Picture 6" descr="itcyel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21350"/>
            <a:ext cx="213360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Outline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Conventional linearity testing of DACs</a:t>
            </a:r>
          </a:p>
          <a:p>
            <a:r>
              <a:rPr lang="en-US" dirty="0">
                <a:solidFill>
                  <a:srgbClr val="FFC000"/>
                </a:solidFill>
              </a:rPr>
              <a:t>Motivation for segmented testing</a:t>
            </a:r>
          </a:p>
          <a:p>
            <a:r>
              <a:rPr lang="en-US" dirty="0" err="1"/>
              <a:t>uSMILE</a:t>
            </a:r>
            <a:r>
              <a:rPr lang="en-US" dirty="0"/>
              <a:t> for DACs</a:t>
            </a:r>
          </a:p>
          <a:p>
            <a:r>
              <a:rPr lang="en-US" dirty="0">
                <a:solidFill>
                  <a:srgbClr val="FFC000"/>
                </a:solidFill>
              </a:rPr>
              <a:t>Extrapolated Reconstruction (ER) for DACs</a:t>
            </a:r>
          </a:p>
          <a:p>
            <a:r>
              <a:rPr lang="en-US" dirty="0">
                <a:solidFill>
                  <a:srgbClr val="FFC000"/>
                </a:solidFill>
              </a:rPr>
              <a:t>Modifications for Interpolated DACs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Test </a:t>
            </a:r>
            <a:r>
              <a:rPr lang="en-US" dirty="0">
                <a:solidFill>
                  <a:srgbClr val="FFC000"/>
                </a:solidFill>
              </a:rPr>
              <a:t>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2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609600"/>
          </a:xfrm>
        </p:spPr>
        <p:txBody>
          <a:bodyPr/>
          <a:lstStyle/>
          <a:p>
            <a:r>
              <a:rPr lang="en-US" dirty="0" err="1" smtClean="0"/>
              <a:t>uSMILE</a:t>
            </a:r>
            <a:r>
              <a:rPr lang="en-US" dirty="0" smtClean="0"/>
              <a:t>: ultrafast Segmented Model Identification of Linearity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90" y="1219200"/>
            <a:ext cx="7567984" cy="2509772"/>
          </a:xfrm>
        </p:spPr>
        <p:txBody>
          <a:bodyPr/>
          <a:lstStyle/>
          <a:p>
            <a:r>
              <a:rPr lang="en-US" dirty="0" smtClean="0"/>
              <a:t>INL </a:t>
            </a:r>
            <a:r>
              <a:rPr lang="en-US" dirty="0"/>
              <a:t>curve </a:t>
            </a:r>
            <a:r>
              <a:rPr lang="en-US" dirty="0" smtClean="0"/>
              <a:t>broken into “segments”</a:t>
            </a:r>
          </a:p>
          <a:p>
            <a:r>
              <a:rPr lang="en-US" dirty="0" smtClean="0"/>
              <a:t>Assign segmented errors to </a:t>
            </a:r>
            <a:r>
              <a:rPr lang="en-US" dirty="0"/>
              <a:t>MSB/ISB/LSB </a:t>
            </a:r>
            <a:r>
              <a:rPr lang="en-US" dirty="0" smtClean="0"/>
              <a:t>codes</a:t>
            </a:r>
          </a:p>
          <a:p>
            <a:r>
              <a:rPr lang="en-US" dirty="0"/>
              <a:t>Example: 16-bit </a:t>
            </a:r>
            <a:r>
              <a:rPr lang="en-US" dirty="0" smtClean="0"/>
              <a:t>DAC </a:t>
            </a:r>
            <a:r>
              <a:rPr lang="en-US" dirty="0"/>
              <a:t>segmented as </a:t>
            </a:r>
            <a:r>
              <a:rPr lang="en-US" dirty="0" smtClean="0"/>
              <a:t>6-5-5</a:t>
            </a:r>
            <a:endParaRPr lang="en-US" dirty="0"/>
          </a:p>
        </p:txBody>
      </p:sp>
      <p:grpSp>
        <p:nvGrpSpPr>
          <p:cNvPr id="77" name="Group 76"/>
          <p:cNvGrpSpPr/>
          <p:nvPr/>
        </p:nvGrpSpPr>
        <p:grpSpPr>
          <a:xfrm>
            <a:off x="442977" y="3609654"/>
            <a:ext cx="5353845" cy="2457060"/>
            <a:chOff x="590894" y="2063242"/>
            <a:chExt cx="5353845" cy="2457060"/>
          </a:xfrm>
        </p:grpSpPr>
        <p:sp>
          <p:nvSpPr>
            <p:cNvPr id="78" name="TextBox 77"/>
            <p:cNvSpPr txBox="1"/>
            <p:nvPr/>
          </p:nvSpPr>
          <p:spPr>
            <a:xfrm>
              <a:off x="866816" y="3039207"/>
              <a:ext cx="49008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b="0" dirty="0" smtClean="0">
                  <a:solidFill>
                    <a:srgbClr val="FFFF00"/>
                  </a:solidFill>
                  <a:latin typeface="Arial" charset="0"/>
                  <a:cs typeface="+mn-cs"/>
                </a:rPr>
                <a:t>010110        </a:t>
              </a:r>
              <a:r>
                <a:rPr lang="en-US" b="0" dirty="0">
                  <a:solidFill>
                    <a:srgbClr val="FFFF00"/>
                  </a:solidFill>
                  <a:latin typeface="Arial" charset="0"/>
                  <a:cs typeface="+mn-cs"/>
                </a:rPr>
                <a:t>11001        00110</a:t>
              </a:r>
            </a:p>
          </p:txBody>
        </p:sp>
        <p:sp>
          <p:nvSpPr>
            <p:cNvPr id="79" name="Right Brace 78"/>
            <p:cNvSpPr/>
            <p:nvPr/>
          </p:nvSpPr>
          <p:spPr>
            <a:xfrm rot="16200000">
              <a:off x="3169706" y="548798"/>
              <a:ext cx="323430" cy="4632695"/>
            </a:xfrm>
            <a:prstGeom prst="rightBrace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Right Brace 79"/>
            <p:cNvSpPr/>
            <p:nvPr/>
          </p:nvSpPr>
          <p:spPr>
            <a:xfrm rot="5400000">
              <a:off x="1392008" y="3197836"/>
              <a:ext cx="315348" cy="1069221"/>
            </a:xfrm>
            <a:prstGeom prst="rightBrace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590894" y="3997082"/>
                  <a:ext cx="191757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rgbClr val="FFFF00"/>
                                </a:solidFill>
                                <a:latin typeface="Cambria Math"/>
                                <a:cs typeface="+mn-cs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rgbClr val="FFFF00"/>
                                </a:solidFill>
                                <a:latin typeface="Cambria Math"/>
                                <a:cs typeface="+mn-cs"/>
                              </a:rPr>
                              <m:t>𝑀𝑆𝐵</m:t>
                            </m:r>
                          </m:sub>
                        </m:sSub>
                        <m:r>
                          <a:rPr lang="en-US" b="0" i="1">
                            <a:solidFill>
                              <a:srgbClr val="FFFF00"/>
                            </a:solidFill>
                            <a:latin typeface="Cambria Math"/>
                            <a:cs typeface="+mn-cs"/>
                          </a:rPr>
                          <m:t>=22</m:t>
                        </m:r>
                      </m:oMath>
                    </m:oMathPara>
                  </a14:m>
                  <a:endParaRPr lang="en-US" b="0" dirty="0">
                    <a:solidFill>
                      <a:srgbClr val="FFFF00"/>
                    </a:solidFill>
                    <a:latin typeface="Arial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894" y="3997082"/>
                  <a:ext cx="1917577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2508471" y="3984736"/>
                  <a:ext cx="178933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rgbClr val="FFFF00"/>
                                </a:solidFill>
                                <a:latin typeface="Cambria Math"/>
                                <a:cs typeface="+mn-cs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rgbClr val="FFFF00"/>
                                </a:solidFill>
                                <a:latin typeface="Cambria Math"/>
                                <a:cs typeface="+mn-cs"/>
                              </a:rPr>
                              <m:t>𝐼𝑆𝐵</m:t>
                            </m:r>
                          </m:sub>
                        </m:sSub>
                        <m:r>
                          <a:rPr lang="en-US" b="0" i="1">
                            <a:solidFill>
                              <a:srgbClr val="FFFF00"/>
                            </a:solidFill>
                            <a:latin typeface="Cambria Math"/>
                            <a:cs typeface="+mn-cs"/>
                          </a:rPr>
                          <m:t>=25</m:t>
                        </m:r>
                      </m:oMath>
                    </m:oMathPara>
                  </a14:m>
                  <a:endParaRPr lang="en-US" b="0" dirty="0">
                    <a:solidFill>
                      <a:srgbClr val="FFFF00"/>
                    </a:solidFill>
                    <a:latin typeface="Arial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8471" y="3984736"/>
                  <a:ext cx="1789337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4314099" y="3997082"/>
                  <a:ext cx="163064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rgbClr val="FFFF00"/>
                                </a:solidFill>
                                <a:latin typeface="Cambria Math"/>
                                <a:cs typeface="+mn-cs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rgbClr val="FFFF00"/>
                                </a:solidFill>
                                <a:latin typeface="Cambria Math"/>
                                <a:cs typeface="+mn-cs"/>
                              </a:rPr>
                              <m:t>𝐿𝑆𝐵</m:t>
                            </m:r>
                          </m:sub>
                        </m:sSub>
                        <m:r>
                          <a:rPr lang="en-US" b="0" i="1">
                            <a:solidFill>
                              <a:srgbClr val="FFFF00"/>
                            </a:solidFill>
                            <a:latin typeface="Cambria Math"/>
                            <a:cs typeface="+mn-cs"/>
                          </a:rPr>
                          <m:t>=6</m:t>
                        </m:r>
                      </m:oMath>
                    </m:oMathPara>
                  </a14:m>
                  <a:endParaRPr lang="en-US" b="0" dirty="0">
                    <a:solidFill>
                      <a:srgbClr val="FFFF00"/>
                    </a:solidFill>
                    <a:latin typeface="Arial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4099" y="3997082"/>
                  <a:ext cx="1630640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/>
                <p:cNvSpPr txBox="1"/>
                <p:nvPr/>
              </p:nvSpPr>
              <p:spPr>
                <a:xfrm>
                  <a:off x="2454571" y="2063242"/>
                  <a:ext cx="204947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/>
                            <a:cs typeface="+mn-cs"/>
                          </a:rPr>
                          <m:t>𝐶</m:t>
                        </m:r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/>
                            <a:cs typeface="+mn-cs"/>
                          </a:rPr>
                          <m:t>=23,334</m:t>
                        </m:r>
                      </m:oMath>
                    </m:oMathPara>
                  </a14:m>
                  <a:endParaRPr lang="en-US" b="0" dirty="0">
                    <a:solidFill>
                      <a:srgbClr val="FFFF00"/>
                    </a:solidFill>
                    <a:latin typeface="Arial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4" name="TextBox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54571" y="2063242"/>
                  <a:ext cx="2049472" cy="5232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Right Brace 84"/>
            <p:cNvSpPr/>
            <p:nvPr/>
          </p:nvSpPr>
          <p:spPr>
            <a:xfrm rot="5400000">
              <a:off x="3173746" y="3185491"/>
              <a:ext cx="315348" cy="1069221"/>
            </a:xfrm>
            <a:prstGeom prst="rightBrace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Right Brace 85"/>
            <p:cNvSpPr/>
            <p:nvPr/>
          </p:nvSpPr>
          <p:spPr>
            <a:xfrm rot="5400000">
              <a:off x="4955485" y="3197837"/>
              <a:ext cx="315348" cy="1069221"/>
            </a:xfrm>
            <a:prstGeom prst="rightBrace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234736" y="3663066"/>
                <a:ext cx="676156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𝐼𝑁𝐿</m:t>
                          </m:r>
                          <m:r>
                            <a:rPr lang="en-US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)=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𝑀𝑆𝐵</m:t>
                              </m:r>
                            </m:sub>
                          </m:sSub>
                          <m:r>
                            <a:rPr lang="en-US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)+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en-US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𝐼𝑆𝐵</m:t>
                              </m:r>
                            </m:sub>
                          </m:sSub>
                          <m:r>
                            <a:rPr lang="en-US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)+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𝐿𝑆𝐵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4736" y="3663066"/>
                <a:ext cx="6761569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6400800" y="4389120"/>
            <a:ext cx="4286250" cy="2095500"/>
            <a:chOff x="6400800" y="4389120"/>
            <a:chExt cx="4286250" cy="20955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00800" y="4389120"/>
              <a:ext cx="4286250" cy="2095500"/>
            </a:xfrm>
            <a:prstGeom prst="rect">
              <a:avLst/>
            </a:prstGeom>
          </p:spPr>
        </p:pic>
        <p:cxnSp>
          <p:nvCxnSpPr>
            <p:cNvPr id="24" name="Straight Connector 23"/>
            <p:cNvCxnSpPr/>
            <p:nvPr/>
          </p:nvCxnSpPr>
          <p:spPr bwMode="auto">
            <a:xfrm>
              <a:off x="7397987" y="4912440"/>
              <a:ext cx="884969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6570367" y="5110459"/>
              <a:ext cx="884969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8282956" y="5657268"/>
              <a:ext cx="884969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9167925" y="5452066"/>
              <a:ext cx="884969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10045863" y="4888999"/>
              <a:ext cx="64118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8584461" y="4429454"/>
                  <a:ext cx="89934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6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 sz="1600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22</m:t>
                        </m:r>
                        <m:r>
                          <a:rPr lang="en-US" sz="1600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b="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4461" y="4429454"/>
                  <a:ext cx="899349" cy="338554"/>
                </a:xfrm>
                <a:prstGeom prst="rect">
                  <a:avLst/>
                </a:prstGeom>
                <a:blipFill>
                  <a:blip r:embed="rId9"/>
                  <a:stretch>
                    <a:fillRect b="-12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8586681" y="4838059"/>
                  <a:ext cx="880113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6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 sz="1600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  <m:r>
                          <a:rPr lang="en-US" sz="1600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b="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6681" y="4838059"/>
                  <a:ext cx="880113" cy="338554"/>
                </a:xfrm>
                <a:prstGeom prst="rect">
                  <a:avLst/>
                </a:prstGeom>
                <a:blipFill>
                  <a:blip r:embed="rId10"/>
                  <a:stretch>
                    <a:fillRect b="-12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9227868" y="6033846"/>
                  <a:ext cx="880113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6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 sz="1600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  <m:r>
                          <a:rPr lang="en-US" sz="1600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b="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7868" y="6033846"/>
                  <a:ext cx="880113" cy="338554"/>
                </a:xfrm>
                <a:prstGeom prst="rect">
                  <a:avLst/>
                </a:prstGeom>
                <a:blipFill>
                  <a:blip r:embed="rId11"/>
                  <a:stretch>
                    <a:fillRect b="-12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/>
            <p:cNvCxnSpPr/>
            <p:nvPr/>
          </p:nvCxnSpPr>
          <p:spPr bwMode="auto">
            <a:xfrm flipH="1">
              <a:off x="8058493" y="4633536"/>
              <a:ext cx="579338" cy="25546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sm" len="sm"/>
              <a:tailEnd type="stealth" w="lg" len="lg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H="1">
              <a:off x="8691194" y="5214823"/>
              <a:ext cx="289376" cy="44244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sm" len="sm"/>
              <a:tailEnd type="stealth" w="lg" len="lg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H="1" flipV="1">
              <a:off x="9661972" y="5543154"/>
              <a:ext cx="91257" cy="49069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sm" len="sm"/>
              <a:tailEnd type="stealth" w="lg" len="lg"/>
            </a:ln>
            <a:effectLst/>
          </p:spPr>
        </p:cxn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80" y="807358"/>
            <a:ext cx="3260403" cy="176708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sp>
        <p:nvSpPr>
          <p:cNvPr id="10" name="Oval 9"/>
          <p:cNvSpPr/>
          <p:nvPr/>
        </p:nvSpPr>
        <p:spPr bwMode="auto">
          <a:xfrm>
            <a:off x="7345681" y="4396740"/>
            <a:ext cx="1002482" cy="1027448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lg" len="lg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00800" y="4389120"/>
            <a:ext cx="4286250" cy="20955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895229" y="4737896"/>
            <a:ext cx="3135245" cy="1425000"/>
            <a:chOff x="6895229" y="4737896"/>
            <a:chExt cx="3135245" cy="1425000"/>
          </a:xfrm>
        </p:grpSpPr>
        <p:sp>
          <p:nvSpPr>
            <p:cNvPr id="25" name="TextBox 24"/>
            <p:cNvSpPr txBox="1"/>
            <p:nvPr/>
          </p:nvSpPr>
          <p:spPr>
            <a:xfrm>
              <a:off x="7224791" y="5855119"/>
              <a:ext cx="9909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 smtClean="0">
                  <a:solidFill>
                    <a:srgbClr val="1F3E00"/>
                  </a:solidFill>
                </a:rPr>
                <a:t>ISB errors</a:t>
              </a:r>
              <a:endParaRPr lang="en-US" sz="1400" b="0" dirty="0">
                <a:solidFill>
                  <a:srgbClr val="1F3E00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 flipH="1" flipV="1">
              <a:off x="6895229" y="4930945"/>
              <a:ext cx="716543" cy="88682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7996969" y="5668604"/>
              <a:ext cx="168375" cy="14916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cxnSp>
          <p:nvCxnSpPr>
            <p:cNvPr id="37" name="Straight Arrow Connector 36"/>
            <p:cNvCxnSpPr/>
            <p:nvPr/>
          </p:nvCxnSpPr>
          <p:spPr bwMode="auto">
            <a:xfrm flipH="1" flipV="1">
              <a:off x="7307581" y="4991100"/>
              <a:ext cx="428440" cy="81432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V="1">
              <a:off x="7892456" y="5027149"/>
              <a:ext cx="203145" cy="74701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1F3E00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 bwMode="auto">
            <a:xfrm>
              <a:off x="9753229" y="5133415"/>
              <a:ext cx="0" cy="64074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9302454" y="4737896"/>
                  <a:ext cx="72802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dirty="0" smtClean="0">
                                <a:solidFill>
                                  <a:srgbClr val="1F3E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dirty="0" smtClean="0">
                                <a:solidFill>
                                  <a:srgbClr val="1F3E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400" b="0" i="1" dirty="0" smtClean="0">
                                <a:solidFill>
                                  <a:srgbClr val="1F3E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r>
                          <a:rPr lang="en-US" sz="1400" b="0" i="1" dirty="0" smtClean="0">
                            <a:solidFill>
                              <a:srgbClr val="1F3E00"/>
                            </a:solidFill>
                            <a:latin typeface="Cambria Math" panose="02040503050406030204" pitchFamily="18" charset="0"/>
                          </a:rPr>
                          <m:t>(25)</m:t>
                        </m:r>
                      </m:oMath>
                    </m:oMathPara>
                  </a14:m>
                  <a:endParaRPr lang="en-US" sz="1400" b="0" dirty="0">
                    <a:solidFill>
                      <a:srgbClr val="1F3E00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2454" y="4737896"/>
                  <a:ext cx="728020" cy="307777"/>
                </a:xfrm>
                <a:prstGeom prst="rect">
                  <a:avLst/>
                </a:prstGeom>
                <a:blipFill>
                  <a:blip r:embed="rId15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9959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uSMILE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399" y="1223493"/>
                <a:ext cx="7830355" cy="4288665"/>
              </a:xfrm>
            </p:spPr>
            <p:txBody>
              <a:bodyPr/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Measure voltage at code C</a:t>
                </a:r>
                <a:br>
                  <a:rPr lang="en-US" dirty="0" smtClean="0">
                    <a:solidFill>
                      <a:srgbClr val="FFFF00"/>
                    </a:solidFill>
                  </a:rPr>
                </a:b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𝑚𝑒𝑎𝑠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r>
                      <a:rPr lang="en-US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)=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𝑀𝑆𝐵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)+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𝐼𝑆𝐵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)+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𝐿𝑆𝐵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𝑛𝑜𝑖𝑠𝑒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Preliminary “noisy” </a:t>
                </a:r>
                <a:r>
                  <a:rPr lang="en-US" dirty="0"/>
                  <a:t>errors </a:t>
                </a:r>
                <a:r>
                  <a:rPr lang="en-US" dirty="0" smtClean="0"/>
                  <a:t>at M codes</a:t>
                </a: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 smtClean="0"/>
                  <a:t> equations </a:t>
                </a:r>
                <a:r>
                  <a:rPr lang="en-US" dirty="0"/>
                  <a:t>(one for each code)</a:t>
                </a:r>
              </a:p>
              <a:p>
                <a:r>
                  <a:rPr lang="en-US" dirty="0" smtClean="0"/>
                  <a:t>Unknowns: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𝑛𝑀𝑆𝐵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𝑛𝐼𝑆𝐵</m:t>
                        </m:r>
                      </m:sup>
                    </m:sSup>
                    <m:r>
                      <a:rPr lang="en-US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𝑛𝐿𝑆𝐵</m:t>
                        </m:r>
                      </m:sup>
                    </m:sSup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399" y="1223493"/>
                <a:ext cx="7830355" cy="4288665"/>
              </a:xfrm>
              <a:blipFill>
                <a:blip r:embed="rId3"/>
                <a:stretch>
                  <a:fillRect l="-1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185" y="787285"/>
            <a:ext cx="2630753" cy="142582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495766" y="3588025"/>
            <a:ext cx="3171593" cy="2585248"/>
            <a:chOff x="8495766" y="3588025"/>
            <a:chExt cx="3171593" cy="2585248"/>
          </a:xfrm>
        </p:grpSpPr>
        <p:pic>
          <p:nvPicPr>
            <p:cNvPr id="11" name="Picture 2" descr="Image result for dac linearity tes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5766" y="3588025"/>
              <a:ext cx="3171593" cy="2585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Freeform 13"/>
            <p:cNvSpPr/>
            <p:nvPr/>
          </p:nvSpPr>
          <p:spPr bwMode="auto">
            <a:xfrm>
              <a:off x="8744755" y="3807854"/>
              <a:ext cx="2369712" cy="2034862"/>
            </a:xfrm>
            <a:custGeom>
              <a:avLst/>
              <a:gdLst>
                <a:gd name="connsiteX0" fmla="*/ 0 w 2369712"/>
                <a:gd name="connsiteY0" fmla="*/ 2034862 h 2034862"/>
                <a:gd name="connsiteX1" fmla="*/ 64394 w 2369712"/>
                <a:gd name="connsiteY1" fmla="*/ 1970468 h 2034862"/>
                <a:gd name="connsiteX2" fmla="*/ 0 w 2369712"/>
                <a:gd name="connsiteY2" fmla="*/ 1918952 h 2034862"/>
                <a:gd name="connsiteX3" fmla="*/ 12879 w 2369712"/>
                <a:gd name="connsiteY3" fmla="*/ 1854558 h 2034862"/>
                <a:gd name="connsiteX4" fmla="*/ 51515 w 2369712"/>
                <a:gd name="connsiteY4" fmla="*/ 1841679 h 2034862"/>
                <a:gd name="connsiteX5" fmla="*/ 103031 w 2369712"/>
                <a:gd name="connsiteY5" fmla="*/ 1828800 h 2034862"/>
                <a:gd name="connsiteX6" fmla="*/ 154546 w 2369712"/>
                <a:gd name="connsiteY6" fmla="*/ 1764406 h 2034862"/>
                <a:gd name="connsiteX7" fmla="*/ 115910 w 2369712"/>
                <a:gd name="connsiteY7" fmla="*/ 1738648 h 2034862"/>
                <a:gd name="connsiteX8" fmla="*/ 167425 w 2369712"/>
                <a:gd name="connsiteY8" fmla="*/ 1712890 h 2034862"/>
                <a:gd name="connsiteX9" fmla="*/ 206062 w 2369712"/>
                <a:gd name="connsiteY9" fmla="*/ 1687133 h 2034862"/>
                <a:gd name="connsiteX10" fmla="*/ 218941 w 2369712"/>
                <a:gd name="connsiteY10" fmla="*/ 1648496 h 2034862"/>
                <a:gd name="connsiteX11" fmla="*/ 193183 w 2369712"/>
                <a:gd name="connsiteY11" fmla="*/ 1571223 h 2034862"/>
                <a:gd name="connsiteX12" fmla="*/ 231820 w 2369712"/>
                <a:gd name="connsiteY12" fmla="*/ 1545465 h 2034862"/>
                <a:gd name="connsiteX13" fmla="*/ 257577 w 2369712"/>
                <a:gd name="connsiteY13" fmla="*/ 1506829 h 2034862"/>
                <a:gd name="connsiteX14" fmla="*/ 296214 w 2369712"/>
                <a:gd name="connsiteY14" fmla="*/ 1493950 h 2034862"/>
                <a:gd name="connsiteX15" fmla="*/ 283335 w 2369712"/>
                <a:gd name="connsiteY15" fmla="*/ 1455313 h 2034862"/>
                <a:gd name="connsiteX16" fmla="*/ 373487 w 2369712"/>
                <a:gd name="connsiteY16" fmla="*/ 1481071 h 2034862"/>
                <a:gd name="connsiteX17" fmla="*/ 425003 w 2369712"/>
                <a:gd name="connsiteY17" fmla="*/ 1429555 h 2034862"/>
                <a:gd name="connsiteX18" fmla="*/ 489397 w 2369712"/>
                <a:gd name="connsiteY18" fmla="*/ 1416676 h 2034862"/>
                <a:gd name="connsiteX19" fmla="*/ 463639 w 2369712"/>
                <a:gd name="connsiteY19" fmla="*/ 1326524 h 2034862"/>
                <a:gd name="connsiteX20" fmla="*/ 476518 w 2369712"/>
                <a:gd name="connsiteY20" fmla="*/ 1275009 h 2034862"/>
                <a:gd name="connsiteX21" fmla="*/ 463639 w 2369712"/>
                <a:gd name="connsiteY21" fmla="*/ 1223493 h 2034862"/>
                <a:gd name="connsiteX22" fmla="*/ 425003 w 2369712"/>
                <a:gd name="connsiteY22" fmla="*/ 1197736 h 2034862"/>
                <a:gd name="connsiteX23" fmla="*/ 489397 w 2369712"/>
                <a:gd name="connsiteY23" fmla="*/ 1210614 h 2034862"/>
                <a:gd name="connsiteX24" fmla="*/ 566670 w 2369712"/>
                <a:gd name="connsiteY24" fmla="*/ 1236372 h 2034862"/>
                <a:gd name="connsiteX25" fmla="*/ 540912 w 2369712"/>
                <a:gd name="connsiteY25" fmla="*/ 1146220 h 2034862"/>
                <a:gd name="connsiteX26" fmla="*/ 553791 w 2369712"/>
                <a:gd name="connsiteY26" fmla="*/ 1081826 h 2034862"/>
                <a:gd name="connsiteX27" fmla="*/ 579549 w 2369712"/>
                <a:gd name="connsiteY27" fmla="*/ 1043189 h 2034862"/>
                <a:gd name="connsiteX28" fmla="*/ 592428 w 2369712"/>
                <a:gd name="connsiteY28" fmla="*/ 978795 h 2034862"/>
                <a:gd name="connsiteX29" fmla="*/ 631065 w 2369712"/>
                <a:gd name="connsiteY29" fmla="*/ 991674 h 2034862"/>
                <a:gd name="connsiteX30" fmla="*/ 643943 w 2369712"/>
                <a:gd name="connsiteY30" fmla="*/ 991674 h 2034862"/>
                <a:gd name="connsiteX31" fmla="*/ 772732 w 2369712"/>
                <a:gd name="connsiteY31" fmla="*/ 914400 h 2034862"/>
                <a:gd name="connsiteX32" fmla="*/ 734096 w 2369712"/>
                <a:gd name="connsiteY32" fmla="*/ 888643 h 2034862"/>
                <a:gd name="connsiteX33" fmla="*/ 721217 w 2369712"/>
                <a:gd name="connsiteY33" fmla="*/ 850006 h 2034862"/>
                <a:gd name="connsiteX34" fmla="*/ 746974 w 2369712"/>
                <a:gd name="connsiteY34" fmla="*/ 888643 h 2034862"/>
                <a:gd name="connsiteX35" fmla="*/ 785611 w 2369712"/>
                <a:gd name="connsiteY35" fmla="*/ 901521 h 2034862"/>
                <a:gd name="connsiteX36" fmla="*/ 798490 w 2369712"/>
                <a:gd name="connsiteY36" fmla="*/ 862885 h 2034862"/>
                <a:gd name="connsiteX37" fmla="*/ 837127 w 2369712"/>
                <a:gd name="connsiteY37" fmla="*/ 850006 h 2034862"/>
                <a:gd name="connsiteX38" fmla="*/ 927279 w 2369712"/>
                <a:gd name="connsiteY38" fmla="*/ 837127 h 2034862"/>
                <a:gd name="connsiteX39" fmla="*/ 914400 w 2369712"/>
                <a:gd name="connsiteY39" fmla="*/ 785612 h 2034862"/>
                <a:gd name="connsiteX40" fmla="*/ 914400 w 2369712"/>
                <a:gd name="connsiteY40" fmla="*/ 772733 h 2034862"/>
                <a:gd name="connsiteX41" fmla="*/ 1004552 w 2369712"/>
                <a:gd name="connsiteY41" fmla="*/ 746975 h 2034862"/>
                <a:gd name="connsiteX42" fmla="*/ 1030310 w 2369712"/>
                <a:gd name="connsiteY42" fmla="*/ 708338 h 2034862"/>
                <a:gd name="connsiteX43" fmla="*/ 1068946 w 2369712"/>
                <a:gd name="connsiteY43" fmla="*/ 618186 h 2034862"/>
                <a:gd name="connsiteX44" fmla="*/ 1120462 w 2369712"/>
                <a:gd name="connsiteY44" fmla="*/ 605307 h 2034862"/>
                <a:gd name="connsiteX45" fmla="*/ 1171977 w 2369712"/>
                <a:gd name="connsiteY45" fmla="*/ 592429 h 2034862"/>
                <a:gd name="connsiteX46" fmla="*/ 1236372 w 2369712"/>
                <a:gd name="connsiteY46" fmla="*/ 528034 h 2034862"/>
                <a:gd name="connsiteX47" fmla="*/ 1275008 w 2369712"/>
                <a:gd name="connsiteY47" fmla="*/ 540913 h 2034862"/>
                <a:gd name="connsiteX48" fmla="*/ 1339403 w 2369712"/>
                <a:gd name="connsiteY48" fmla="*/ 450761 h 2034862"/>
                <a:gd name="connsiteX49" fmla="*/ 1352281 w 2369712"/>
                <a:gd name="connsiteY49" fmla="*/ 412124 h 2034862"/>
                <a:gd name="connsiteX50" fmla="*/ 1390918 w 2369712"/>
                <a:gd name="connsiteY50" fmla="*/ 450761 h 2034862"/>
                <a:gd name="connsiteX51" fmla="*/ 1481070 w 2369712"/>
                <a:gd name="connsiteY51" fmla="*/ 412124 h 2034862"/>
                <a:gd name="connsiteX52" fmla="*/ 1493949 w 2369712"/>
                <a:gd name="connsiteY52" fmla="*/ 360609 h 2034862"/>
                <a:gd name="connsiteX53" fmla="*/ 1532586 w 2369712"/>
                <a:gd name="connsiteY53" fmla="*/ 373488 h 2034862"/>
                <a:gd name="connsiteX54" fmla="*/ 1584101 w 2369712"/>
                <a:gd name="connsiteY54" fmla="*/ 296214 h 2034862"/>
                <a:gd name="connsiteX55" fmla="*/ 1622738 w 2369712"/>
                <a:gd name="connsiteY55" fmla="*/ 270457 h 2034862"/>
                <a:gd name="connsiteX56" fmla="*/ 1635617 w 2369712"/>
                <a:gd name="connsiteY56" fmla="*/ 309093 h 2034862"/>
                <a:gd name="connsiteX57" fmla="*/ 1712890 w 2369712"/>
                <a:gd name="connsiteY57" fmla="*/ 257578 h 2034862"/>
                <a:gd name="connsiteX58" fmla="*/ 1751527 w 2369712"/>
                <a:gd name="connsiteY58" fmla="*/ 231820 h 2034862"/>
                <a:gd name="connsiteX59" fmla="*/ 1790163 w 2369712"/>
                <a:gd name="connsiteY59" fmla="*/ 244699 h 2034862"/>
                <a:gd name="connsiteX60" fmla="*/ 1815921 w 2369712"/>
                <a:gd name="connsiteY60" fmla="*/ 244699 h 2034862"/>
                <a:gd name="connsiteX61" fmla="*/ 1854558 w 2369712"/>
                <a:gd name="connsiteY61" fmla="*/ 257578 h 2034862"/>
                <a:gd name="connsiteX62" fmla="*/ 1867436 w 2369712"/>
                <a:gd name="connsiteY62" fmla="*/ 206062 h 2034862"/>
                <a:gd name="connsiteX63" fmla="*/ 1880315 w 2369712"/>
                <a:gd name="connsiteY63" fmla="*/ 167426 h 2034862"/>
                <a:gd name="connsiteX64" fmla="*/ 1893194 w 2369712"/>
                <a:gd name="connsiteY64" fmla="*/ 231820 h 2034862"/>
                <a:gd name="connsiteX65" fmla="*/ 1931831 w 2369712"/>
                <a:gd name="connsiteY65" fmla="*/ 141668 h 2034862"/>
                <a:gd name="connsiteX66" fmla="*/ 1944710 w 2369712"/>
                <a:gd name="connsiteY66" fmla="*/ 180305 h 2034862"/>
                <a:gd name="connsiteX67" fmla="*/ 1983346 w 2369712"/>
                <a:gd name="connsiteY67" fmla="*/ 193183 h 2034862"/>
                <a:gd name="connsiteX68" fmla="*/ 2009104 w 2369712"/>
                <a:gd name="connsiteY68" fmla="*/ 115910 h 2034862"/>
                <a:gd name="connsiteX69" fmla="*/ 2047741 w 2369712"/>
                <a:gd name="connsiteY69" fmla="*/ 128789 h 2034862"/>
                <a:gd name="connsiteX70" fmla="*/ 2060620 w 2369712"/>
                <a:gd name="connsiteY70" fmla="*/ 167426 h 2034862"/>
                <a:gd name="connsiteX71" fmla="*/ 2099256 w 2369712"/>
                <a:gd name="connsiteY71" fmla="*/ 206062 h 2034862"/>
                <a:gd name="connsiteX72" fmla="*/ 2150772 w 2369712"/>
                <a:gd name="connsiteY72" fmla="*/ 193183 h 2034862"/>
                <a:gd name="connsiteX73" fmla="*/ 2189408 w 2369712"/>
                <a:gd name="connsiteY73" fmla="*/ 51516 h 2034862"/>
                <a:gd name="connsiteX74" fmla="*/ 2215166 w 2369712"/>
                <a:gd name="connsiteY74" fmla="*/ 12879 h 2034862"/>
                <a:gd name="connsiteX75" fmla="*/ 2279560 w 2369712"/>
                <a:gd name="connsiteY75" fmla="*/ 12879 h 2034862"/>
                <a:gd name="connsiteX76" fmla="*/ 2318197 w 2369712"/>
                <a:gd name="connsiteY76" fmla="*/ 25758 h 2034862"/>
                <a:gd name="connsiteX77" fmla="*/ 2369712 w 2369712"/>
                <a:gd name="connsiteY77" fmla="*/ 0 h 2034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369712" h="2034862">
                  <a:moveTo>
                    <a:pt x="0" y="2034862"/>
                  </a:moveTo>
                  <a:cubicBezTo>
                    <a:pt x="21465" y="2013397"/>
                    <a:pt x="53736" y="1998891"/>
                    <a:pt x="64394" y="1970468"/>
                  </a:cubicBezTo>
                  <a:cubicBezTo>
                    <a:pt x="77339" y="1935947"/>
                    <a:pt x="12772" y="1923209"/>
                    <a:pt x="0" y="1918952"/>
                  </a:cubicBezTo>
                  <a:cubicBezTo>
                    <a:pt x="108179" y="1846833"/>
                    <a:pt x="-9444" y="1943850"/>
                    <a:pt x="12879" y="1854558"/>
                  </a:cubicBezTo>
                  <a:cubicBezTo>
                    <a:pt x="16172" y="1841388"/>
                    <a:pt x="38462" y="1845408"/>
                    <a:pt x="51515" y="1841679"/>
                  </a:cubicBezTo>
                  <a:cubicBezTo>
                    <a:pt x="68534" y="1836816"/>
                    <a:pt x="85859" y="1833093"/>
                    <a:pt x="103031" y="1828800"/>
                  </a:cubicBezTo>
                  <a:cubicBezTo>
                    <a:pt x="117767" y="1818976"/>
                    <a:pt x="167642" y="1797147"/>
                    <a:pt x="154546" y="1764406"/>
                  </a:cubicBezTo>
                  <a:cubicBezTo>
                    <a:pt x="148798" y="1750035"/>
                    <a:pt x="128789" y="1747234"/>
                    <a:pt x="115910" y="1738648"/>
                  </a:cubicBezTo>
                  <a:cubicBezTo>
                    <a:pt x="142173" y="1659861"/>
                    <a:pt x="106819" y="1722991"/>
                    <a:pt x="167425" y="1712890"/>
                  </a:cubicBezTo>
                  <a:cubicBezTo>
                    <a:pt x="182693" y="1710345"/>
                    <a:pt x="193183" y="1695719"/>
                    <a:pt x="206062" y="1687133"/>
                  </a:cubicBezTo>
                  <a:cubicBezTo>
                    <a:pt x="210355" y="1674254"/>
                    <a:pt x="220440" y="1661989"/>
                    <a:pt x="218941" y="1648496"/>
                  </a:cubicBezTo>
                  <a:cubicBezTo>
                    <a:pt x="215943" y="1621511"/>
                    <a:pt x="193183" y="1571223"/>
                    <a:pt x="193183" y="1571223"/>
                  </a:cubicBezTo>
                  <a:cubicBezTo>
                    <a:pt x="206062" y="1562637"/>
                    <a:pt x="220875" y="1556410"/>
                    <a:pt x="231820" y="1545465"/>
                  </a:cubicBezTo>
                  <a:cubicBezTo>
                    <a:pt x="242765" y="1534520"/>
                    <a:pt x="245491" y="1516498"/>
                    <a:pt x="257577" y="1506829"/>
                  </a:cubicBezTo>
                  <a:cubicBezTo>
                    <a:pt x="268178" y="1498348"/>
                    <a:pt x="283335" y="1498243"/>
                    <a:pt x="296214" y="1493950"/>
                  </a:cubicBezTo>
                  <a:cubicBezTo>
                    <a:pt x="291921" y="1481071"/>
                    <a:pt x="272039" y="1462843"/>
                    <a:pt x="283335" y="1455313"/>
                  </a:cubicBezTo>
                  <a:cubicBezTo>
                    <a:pt x="288726" y="1451719"/>
                    <a:pt x="363535" y="1477754"/>
                    <a:pt x="373487" y="1481071"/>
                  </a:cubicBezTo>
                  <a:cubicBezTo>
                    <a:pt x="352881" y="1378039"/>
                    <a:pt x="342577" y="1429555"/>
                    <a:pt x="425003" y="1429555"/>
                  </a:cubicBezTo>
                  <a:cubicBezTo>
                    <a:pt x="446893" y="1429555"/>
                    <a:pt x="467932" y="1420969"/>
                    <a:pt x="489397" y="1416676"/>
                  </a:cubicBezTo>
                  <a:cubicBezTo>
                    <a:pt x="483323" y="1398455"/>
                    <a:pt x="463639" y="1342697"/>
                    <a:pt x="463639" y="1326524"/>
                  </a:cubicBezTo>
                  <a:cubicBezTo>
                    <a:pt x="463639" y="1308824"/>
                    <a:pt x="472225" y="1292181"/>
                    <a:pt x="476518" y="1275009"/>
                  </a:cubicBezTo>
                  <a:cubicBezTo>
                    <a:pt x="472225" y="1257837"/>
                    <a:pt x="473457" y="1238221"/>
                    <a:pt x="463639" y="1223493"/>
                  </a:cubicBezTo>
                  <a:cubicBezTo>
                    <a:pt x="455053" y="1210614"/>
                    <a:pt x="411159" y="1204658"/>
                    <a:pt x="425003" y="1197736"/>
                  </a:cubicBezTo>
                  <a:cubicBezTo>
                    <a:pt x="444582" y="1187947"/>
                    <a:pt x="468279" y="1204855"/>
                    <a:pt x="489397" y="1210614"/>
                  </a:cubicBezTo>
                  <a:cubicBezTo>
                    <a:pt x="515591" y="1217758"/>
                    <a:pt x="566670" y="1236372"/>
                    <a:pt x="566670" y="1236372"/>
                  </a:cubicBezTo>
                  <a:cubicBezTo>
                    <a:pt x="560596" y="1218151"/>
                    <a:pt x="540912" y="1162393"/>
                    <a:pt x="540912" y="1146220"/>
                  </a:cubicBezTo>
                  <a:cubicBezTo>
                    <a:pt x="540912" y="1124330"/>
                    <a:pt x="546105" y="1102322"/>
                    <a:pt x="553791" y="1081826"/>
                  </a:cubicBezTo>
                  <a:cubicBezTo>
                    <a:pt x="559226" y="1067333"/>
                    <a:pt x="570963" y="1056068"/>
                    <a:pt x="579549" y="1043189"/>
                  </a:cubicBezTo>
                  <a:cubicBezTo>
                    <a:pt x="583842" y="1021724"/>
                    <a:pt x="576949" y="994273"/>
                    <a:pt x="592428" y="978795"/>
                  </a:cubicBezTo>
                  <a:cubicBezTo>
                    <a:pt x="602028" y="969196"/>
                    <a:pt x="620464" y="983193"/>
                    <a:pt x="631065" y="991674"/>
                  </a:cubicBezTo>
                  <a:cubicBezTo>
                    <a:pt x="653760" y="1009830"/>
                    <a:pt x="671007" y="1072863"/>
                    <a:pt x="643943" y="991674"/>
                  </a:cubicBezTo>
                  <a:cubicBezTo>
                    <a:pt x="737191" y="929509"/>
                    <a:pt x="693528" y="954003"/>
                    <a:pt x="772732" y="914400"/>
                  </a:cubicBezTo>
                  <a:cubicBezTo>
                    <a:pt x="759853" y="905814"/>
                    <a:pt x="743765" y="900729"/>
                    <a:pt x="734096" y="888643"/>
                  </a:cubicBezTo>
                  <a:cubicBezTo>
                    <a:pt x="725615" y="878042"/>
                    <a:pt x="707641" y="850006"/>
                    <a:pt x="721217" y="850006"/>
                  </a:cubicBezTo>
                  <a:cubicBezTo>
                    <a:pt x="736695" y="850006"/>
                    <a:pt x="734887" y="878974"/>
                    <a:pt x="746974" y="888643"/>
                  </a:cubicBezTo>
                  <a:cubicBezTo>
                    <a:pt x="757575" y="897124"/>
                    <a:pt x="772732" y="897228"/>
                    <a:pt x="785611" y="901521"/>
                  </a:cubicBezTo>
                  <a:cubicBezTo>
                    <a:pt x="789904" y="888642"/>
                    <a:pt x="788891" y="872484"/>
                    <a:pt x="798490" y="862885"/>
                  </a:cubicBezTo>
                  <a:cubicBezTo>
                    <a:pt x="808090" y="853286"/>
                    <a:pt x="823815" y="852668"/>
                    <a:pt x="837127" y="850006"/>
                  </a:cubicBezTo>
                  <a:cubicBezTo>
                    <a:pt x="866893" y="844053"/>
                    <a:pt x="897228" y="841420"/>
                    <a:pt x="927279" y="837127"/>
                  </a:cubicBezTo>
                  <a:cubicBezTo>
                    <a:pt x="922986" y="819955"/>
                    <a:pt x="924218" y="800339"/>
                    <a:pt x="914400" y="785612"/>
                  </a:cubicBezTo>
                  <a:cubicBezTo>
                    <a:pt x="900133" y="764212"/>
                    <a:pt x="829798" y="744532"/>
                    <a:pt x="914400" y="772733"/>
                  </a:cubicBezTo>
                  <a:cubicBezTo>
                    <a:pt x="1027841" y="659289"/>
                    <a:pt x="874831" y="790215"/>
                    <a:pt x="1004552" y="746975"/>
                  </a:cubicBezTo>
                  <a:cubicBezTo>
                    <a:pt x="1019236" y="742080"/>
                    <a:pt x="1022630" y="721777"/>
                    <a:pt x="1030310" y="708338"/>
                  </a:cubicBezTo>
                  <a:cubicBezTo>
                    <a:pt x="1055772" y="663779"/>
                    <a:pt x="1054498" y="661531"/>
                    <a:pt x="1068946" y="618186"/>
                  </a:cubicBezTo>
                  <a:cubicBezTo>
                    <a:pt x="1149277" y="671740"/>
                    <a:pt x="1076027" y="640854"/>
                    <a:pt x="1120462" y="605307"/>
                  </a:cubicBezTo>
                  <a:cubicBezTo>
                    <a:pt x="1134283" y="594250"/>
                    <a:pt x="1154805" y="596722"/>
                    <a:pt x="1171977" y="592429"/>
                  </a:cubicBezTo>
                  <a:cubicBezTo>
                    <a:pt x="1187003" y="569891"/>
                    <a:pt x="1204174" y="533400"/>
                    <a:pt x="1236372" y="528034"/>
                  </a:cubicBezTo>
                  <a:cubicBezTo>
                    <a:pt x="1249763" y="525802"/>
                    <a:pt x="1262129" y="536620"/>
                    <a:pt x="1275008" y="540913"/>
                  </a:cubicBezTo>
                  <a:cubicBezTo>
                    <a:pt x="1339402" y="519448"/>
                    <a:pt x="1309353" y="540913"/>
                    <a:pt x="1339403" y="450761"/>
                  </a:cubicBezTo>
                  <a:lnTo>
                    <a:pt x="1352281" y="412124"/>
                  </a:lnTo>
                  <a:cubicBezTo>
                    <a:pt x="1365160" y="425003"/>
                    <a:pt x="1373405" y="445757"/>
                    <a:pt x="1390918" y="450761"/>
                  </a:cubicBezTo>
                  <a:cubicBezTo>
                    <a:pt x="1420027" y="459078"/>
                    <a:pt x="1460432" y="425883"/>
                    <a:pt x="1481070" y="412124"/>
                  </a:cubicBezTo>
                  <a:cubicBezTo>
                    <a:pt x="1485363" y="394952"/>
                    <a:pt x="1479789" y="371229"/>
                    <a:pt x="1493949" y="360609"/>
                  </a:cubicBezTo>
                  <a:cubicBezTo>
                    <a:pt x="1504810" y="352464"/>
                    <a:pt x="1521539" y="381379"/>
                    <a:pt x="1532586" y="373488"/>
                  </a:cubicBezTo>
                  <a:cubicBezTo>
                    <a:pt x="1557777" y="355494"/>
                    <a:pt x="1558343" y="313385"/>
                    <a:pt x="1584101" y="296214"/>
                  </a:cubicBezTo>
                  <a:lnTo>
                    <a:pt x="1622738" y="270457"/>
                  </a:lnTo>
                  <a:cubicBezTo>
                    <a:pt x="1627031" y="283336"/>
                    <a:pt x="1622178" y="311013"/>
                    <a:pt x="1635617" y="309093"/>
                  </a:cubicBezTo>
                  <a:cubicBezTo>
                    <a:pt x="1666263" y="304715"/>
                    <a:pt x="1687132" y="274750"/>
                    <a:pt x="1712890" y="257578"/>
                  </a:cubicBezTo>
                  <a:lnTo>
                    <a:pt x="1751527" y="231820"/>
                  </a:lnTo>
                  <a:cubicBezTo>
                    <a:pt x="1764406" y="236113"/>
                    <a:pt x="1780564" y="235100"/>
                    <a:pt x="1790163" y="244699"/>
                  </a:cubicBezTo>
                  <a:cubicBezTo>
                    <a:pt x="1815921" y="270457"/>
                    <a:pt x="1790163" y="321973"/>
                    <a:pt x="1815921" y="244699"/>
                  </a:cubicBezTo>
                  <a:cubicBezTo>
                    <a:pt x="1828800" y="248992"/>
                    <a:pt x="1843698" y="265723"/>
                    <a:pt x="1854558" y="257578"/>
                  </a:cubicBezTo>
                  <a:cubicBezTo>
                    <a:pt x="1868718" y="246958"/>
                    <a:pt x="1862573" y="223081"/>
                    <a:pt x="1867436" y="206062"/>
                  </a:cubicBezTo>
                  <a:cubicBezTo>
                    <a:pt x="1871165" y="193009"/>
                    <a:pt x="1876022" y="180305"/>
                    <a:pt x="1880315" y="167426"/>
                  </a:cubicBezTo>
                  <a:cubicBezTo>
                    <a:pt x="1884608" y="188891"/>
                    <a:pt x="1872428" y="224898"/>
                    <a:pt x="1893194" y="231820"/>
                  </a:cubicBezTo>
                  <a:cubicBezTo>
                    <a:pt x="1902743" y="235003"/>
                    <a:pt x="1928636" y="151254"/>
                    <a:pt x="1931831" y="141668"/>
                  </a:cubicBezTo>
                  <a:cubicBezTo>
                    <a:pt x="1936124" y="154547"/>
                    <a:pt x="1935111" y="170706"/>
                    <a:pt x="1944710" y="180305"/>
                  </a:cubicBezTo>
                  <a:cubicBezTo>
                    <a:pt x="1954309" y="189904"/>
                    <a:pt x="1973747" y="202782"/>
                    <a:pt x="1983346" y="193183"/>
                  </a:cubicBezTo>
                  <a:cubicBezTo>
                    <a:pt x="2002545" y="173984"/>
                    <a:pt x="2009104" y="115910"/>
                    <a:pt x="2009104" y="115910"/>
                  </a:cubicBezTo>
                  <a:cubicBezTo>
                    <a:pt x="2021983" y="120203"/>
                    <a:pt x="2038142" y="119190"/>
                    <a:pt x="2047741" y="128789"/>
                  </a:cubicBezTo>
                  <a:cubicBezTo>
                    <a:pt x="2057340" y="138388"/>
                    <a:pt x="2053090" y="156130"/>
                    <a:pt x="2060620" y="167426"/>
                  </a:cubicBezTo>
                  <a:cubicBezTo>
                    <a:pt x="2070723" y="182580"/>
                    <a:pt x="2086377" y="193183"/>
                    <a:pt x="2099256" y="206062"/>
                  </a:cubicBezTo>
                  <a:cubicBezTo>
                    <a:pt x="2116428" y="201769"/>
                    <a:pt x="2139253" y="206622"/>
                    <a:pt x="2150772" y="193183"/>
                  </a:cubicBezTo>
                  <a:cubicBezTo>
                    <a:pt x="2178630" y="160681"/>
                    <a:pt x="2175091" y="89695"/>
                    <a:pt x="2189408" y="51516"/>
                  </a:cubicBezTo>
                  <a:cubicBezTo>
                    <a:pt x="2194843" y="37023"/>
                    <a:pt x="2206580" y="25758"/>
                    <a:pt x="2215166" y="12879"/>
                  </a:cubicBezTo>
                  <a:cubicBezTo>
                    <a:pt x="2266350" y="89655"/>
                    <a:pt x="2211949" y="35416"/>
                    <a:pt x="2279560" y="12879"/>
                  </a:cubicBezTo>
                  <a:lnTo>
                    <a:pt x="2318197" y="25758"/>
                  </a:lnTo>
                  <a:cubicBezTo>
                    <a:pt x="2362593" y="10959"/>
                    <a:pt x="2347235" y="22479"/>
                    <a:pt x="2369712" y="0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10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uSMILE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1219200"/>
                <a:ext cx="10363200" cy="103240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)=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𝑀𝑆𝐵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)+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𝐼𝑆𝐵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)+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𝐿𝑆𝐵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𝑛𝑜𝑖𝑠𝑒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Write </a:t>
                </a:r>
                <a:r>
                  <a:rPr lang="en-US" dirty="0"/>
                  <a:t>all equations in matrix </a:t>
                </a:r>
                <a:r>
                  <a:rPr lang="en-US" dirty="0" smtClean="0"/>
                  <a:t>form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219200"/>
                <a:ext cx="10363200" cy="1032402"/>
              </a:xfrm>
              <a:blipFill>
                <a:blip r:embed="rId3"/>
                <a:stretch>
                  <a:fillRect b="-21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06489" y="2251602"/>
                <a:ext cx="4065985" cy="20252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"/>
                                    <m:ctrlPr>
                                      <a:rPr lang="en-US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  <m:r>
                                      <a:rPr lang="en-US" i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(0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"/>
                                    <m:ctrlPr>
                                      <a:rPr lang="en-US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  <m:r>
                                      <a:rPr lang="en-US" i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(1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i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d>
                                  <m:dPr>
                                    <m:begChr m:val=""/>
                                    <m:ctrlPr>
                                      <a:rPr lang="en-US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  <m:r>
                                      <a:rPr lang="en-US" i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0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𝑛𝑀𝑆𝐵</m:t>
                                        </m:r>
                                      </m:sup>
                                    </m:sSup>
                                    <m:r>
                                      <a:rPr lang="en-US" i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m:rPr>
                          <m:nor/>
                        </m:rPr>
                        <a:rPr lang="en-US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     </m:t>
                      </m:r>
                    </m:oMath>
                  </m:oMathPara>
                </a14:m>
                <a:endParaRPr lang="en-US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89" y="2251602"/>
                <a:ext cx="4065985" cy="20252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096000" y="2741031"/>
                <a:ext cx="539346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𝑀𝑆𝐵</m:t>
                          </m:r>
                        </m:sub>
                      </m:sSub>
                      <m:r>
                        <a:rPr lang="en-US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)=[0</m:t>
                      </m:r>
                      <m:r>
                        <m:rPr>
                          <m:nor/>
                        </m:rPr>
                        <a:rPr lang="en-US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   </m:t>
                      </m:r>
                      <m:r>
                        <a:rPr lang="en-US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m:rPr>
                          <m:nor/>
                        </m:rPr>
                        <a:rPr lang="en-US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   </m:t>
                      </m:r>
                      <m:r>
                        <a:rPr lang="en-US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...</m:t>
                      </m:r>
                      <m:r>
                        <m:rPr>
                          <m:nor/>
                        </m:rPr>
                        <a:rPr lang="en-US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   </m:t>
                      </m:r>
                      <m:r>
                        <a:rPr lang="en-US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   </m:t>
                      </m:r>
                      <m:r>
                        <a:rPr lang="en-US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...</m:t>
                      </m:r>
                      <m:r>
                        <m:rPr>
                          <m:nor/>
                        </m:rPr>
                        <a:rPr lang="en-US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   </m:t>
                      </m:r>
                      <m:r>
                        <a:rPr lang="en-US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0]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741031"/>
                <a:ext cx="5393463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821151" y="3942363"/>
                <a:ext cx="8043746" cy="12307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)=[0...1...0...1...0...1...0]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m:rPr>
                          <m:nor/>
                        </m:rPr>
                        <a:rPr lang="en-US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 </m:t>
                      </m:r>
                    </m:oMath>
                  </m:oMathPara>
                </a14:m>
                <a:endParaRPr lang="en-US" i="1" dirty="0" smtClean="0">
                  <a:solidFill>
                    <a:srgbClr val="FFFF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151" y="3942363"/>
                <a:ext cx="8043746" cy="12307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15835" y="4276900"/>
            <a:ext cx="3704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FFFF00"/>
                </a:solidFill>
                <a:latin typeface="+mn-lt"/>
              </a:rPr>
              <a:t>Equation for one code</a:t>
            </a:r>
            <a:endParaRPr lang="en-US" b="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5312" y="5008298"/>
            <a:ext cx="4224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FFFF00"/>
                </a:solidFill>
                <a:latin typeface="+mn-lt"/>
              </a:rPr>
              <a:t>“noisy” errors at all codes</a:t>
            </a:r>
            <a:endParaRPr lang="en-US" b="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5029200" y="5597911"/>
            <a:ext cx="1605776" cy="348889"/>
          </a:xfrm>
          <a:custGeom>
            <a:avLst/>
            <a:gdLst>
              <a:gd name="connsiteX0" fmla="*/ 0 w 1605776"/>
              <a:gd name="connsiteY0" fmla="*/ 66908 h 353440"/>
              <a:gd name="connsiteX1" fmla="*/ 434898 w 1605776"/>
              <a:gd name="connsiteY1" fmla="*/ 323386 h 353440"/>
              <a:gd name="connsiteX2" fmla="*/ 1081668 w 1605776"/>
              <a:gd name="connsiteY2" fmla="*/ 312234 h 353440"/>
              <a:gd name="connsiteX3" fmla="*/ 1605776 w 1605776"/>
              <a:gd name="connsiteY3" fmla="*/ 0 h 353440"/>
              <a:gd name="connsiteX4" fmla="*/ 1605776 w 1605776"/>
              <a:gd name="connsiteY4" fmla="*/ 0 h 353440"/>
              <a:gd name="connsiteX0" fmla="*/ 0 w 1605776"/>
              <a:gd name="connsiteY0" fmla="*/ 66908 h 338017"/>
              <a:gd name="connsiteX1" fmla="*/ 434898 w 1605776"/>
              <a:gd name="connsiteY1" fmla="*/ 323386 h 338017"/>
              <a:gd name="connsiteX2" fmla="*/ 1171820 w 1605776"/>
              <a:gd name="connsiteY2" fmla="*/ 273597 h 338017"/>
              <a:gd name="connsiteX3" fmla="*/ 1605776 w 1605776"/>
              <a:gd name="connsiteY3" fmla="*/ 0 h 338017"/>
              <a:gd name="connsiteX4" fmla="*/ 1605776 w 1605776"/>
              <a:gd name="connsiteY4" fmla="*/ 0 h 338017"/>
              <a:gd name="connsiteX0" fmla="*/ 0 w 1605776"/>
              <a:gd name="connsiteY0" fmla="*/ 66908 h 348889"/>
              <a:gd name="connsiteX1" fmla="*/ 615203 w 1605776"/>
              <a:gd name="connsiteY1" fmla="*/ 336265 h 348889"/>
              <a:gd name="connsiteX2" fmla="*/ 1171820 w 1605776"/>
              <a:gd name="connsiteY2" fmla="*/ 273597 h 348889"/>
              <a:gd name="connsiteX3" fmla="*/ 1605776 w 1605776"/>
              <a:gd name="connsiteY3" fmla="*/ 0 h 348889"/>
              <a:gd name="connsiteX4" fmla="*/ 1605776 w 1605776"/>
              <a:gd name="connsiteY4" fmla="*/ 0 h 34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5776" h="348889">
                <a:moveTo>
                  <a:pt x="0" y="66908"/>
                </a:moveTo>
                <a:cubicBezTo>
                  <a:pt x="127310" y="174703"/>
                  <a:pt x="419900" y="301817"/>
                  <a:pt x="615203" y="336265"/>
                </a:cubicBezTo>
                <a:cubicBezTo>
                  <a:pt x="810506" y="370713"/>
                  <a:pt x="1006725" y="329641"/>
                  <a:pt x="1171820" y="273597"/>
                </a:cubicBezTo>
                <a:cubicBezTo>
                  <a:pt x="1336916" y="217553"/>
                  <a:pt x="1533450" y="45599"/>
                  <a:pt x="1605776" y="0"/>
                </a:cubicBezTo>
                <a:lnTo>
                  <a:pt x="1605776" y="0"/>
                </a:lnTo>
              </a:path>
            </a:pathLst>
          </a:custGeom>
          <a:noFill/>
          <a:ln w="38100" cap="flat" cmpd="sng" algn="ctr">
            <a:solidFill>
              <a:srgbClr val="FFFF00"/>
            </a:solidFill>
            <a:prstDash val="solid"/>
            <a:round/>
            <a:headEnd type="stealth" w="lg" len="lg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6593983" y="5563673"/>
            <a:ext cx="798490" cy="798490"/>
          </a:xfrm>
          <a:custGeom>
            <a:avLst/>
            <a:gdLst>
              <a:gd name="connsiteX0" fmla="*/ 798490 w 798490"/>
              <a:gd name="connsiteY0" fmla="*/ 0 h 798490"/>
              <a:gd name="connsiteX1" fmla="*/ 746975 w 798490"/>
              <a:gd name="connsiteY1" fmla="*/ 218941 h 798490"/>
              <a:gd name="connsiteX2" fmla="*/ 605307 w 798490"/>
              <a:gd name="connsiteY2" fmla="*/ 476519 h 798490"/>
              <a:gd name="connsiteX3" fmla="*/ 360609 w 798490"/>
              <a:gd name="connsiteY3" fmla="*/ 708338 h 798490"/>
              <a:gd name="connsiteX4" fmla="*/ 0 w 798490"/>
              <a:gd name="connsiteY4" fmla="*/ 798490 h 79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490" h="798490">
                <a:moveTo>
                  <a:pt x="798490" y="0"/>
                </a:moveTo>
                <a:cubicBezTo>
                  <a:pt x="788831" y="69760"/>
                  <a:pt x="779172" y="139521"/>
                  <a:pt x="746975" y="218941"/>
                </a:cubicBezTo>
                <a:cubicBezTo>
                  <a:pt x="714778" y="298361"/>
                  <a:pt x="669701" y="394953"/>
                  <a:pt x="605307" y="476519"/>
                </a:cubicBezTo>
                <a:cubicBezTo>
                  <a:pt x="540913" y="558085"/>
                  <a:pt x="461493" y="654676"/>
                  <a:pt x="360609" y="708338"/>
                </a:cubicBezTo>
                <a:cubicBezTo>
                  <a:pt x="259724" y="762000"/>
                  <a:pt x="129862" y="780245"/>
                  <a:pt x="0" y="798490"/>
                </a:cubicBezTo>
              </a:path>
            </a:pathLst>
          </a:cu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lg" len="lg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29470" y="5889952"/>
            <a:ext cx="29561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</a:rPr>
              <a:t>Coefficient matrix</a:t>
            </a:r>
          </a:p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</a:rPr>
              <a:t>(0s and 1s)</a:t>
            </a:r>
            <a:endParaRPr lang="en-US" b="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8087931" y="5306096"/>
            <a:ext cx="2820473" cy="660553"/>
          </a:xfrm>
          <a:custGeom>
            <a:avLst/>
            <a:gdLst>
              <a:gd name="connsiteX0" fmla="*/ 0 w 3061253"/>
              <a:gd name="connsiteY0" fmla="*/ 309093 h 700146"/>
              <a:gd name="connsiteX1" fmla="*/ 154547 w 3061253"/>
              <a:gd name="connsiteY1" fmla="*/ 579549 h 700146"/>
              <a:gd name="connsiteX2" fmla="*/ 682581 w 3061253"/>
              <a:gd name="connsiteY2" fmla="*/ 631065 h 700146"/>
              <a:gd name="connsiteX3" fmla="*/ 1700012 w 3061253"/>
              <a:gd name="connsiteY3" fmla="*/ 553792 h 700146"/>
              <a:gd name="connsiteX4" fmla="*/ 2588654 w 3061253"/>
              <a:gd name="connsiteY4" fmla="*/ 695459 h 700146"/>
              <a:gd name="connsiteX5" fmla="*/ 3039414 w 3061253"/>
              <a:gd name="connsiteY5" fmla="*/ 347730 h 700146"/>
              <a:gd name="connsiteX6" fmla="*/ 2949262 w 3061253"/>
              <a:gd name="connsiteY6" fmla="*/ 0 h 700146"/>
              <a:gd name="connsiteX0" fmla="*/ 0 w 2982717"/>
              <a:gd name="connsiteY0" fmla="*/ 309093 h 700146"/>
              <a:gd name="connsiteX1" fmla="*/ 154547 w 2982717"/>
              <a:gd name="connsiteY1" fmla="*/ 579549 h 700146"/>
              <a:gd name="connsiteX2" fmla="*/ 682581 w 2982717"/>
              <a:gd name="connsiteY2" fmla="*/ 631065 h 700146"/>
              <a:gd name="connsiteX3" fmla="*/ 1700012 w 2982717"/>
              <a:gd name="connsiteY3" fmla="*/ 553792 h 700146"/>
              <a:gd name="connsiteX4" fmla="*/ 2588654 w 2982717"/>
              <a:gd name="connsiteY4" fmla="*/ 695459 h 700146"/>
              <a:gd name="connsiteX5" fmla="*/ 2897746 w 2982717"/>
              <a:gd name="connsiteY5" fmla="*/ 347730 h 700146"/>
              <a:gd name="connsiteX6" fmla="*/ 2949262 w 2982717"/>
              <a:gd name="connsiteY6" fmla="*/ 0 h 700146"/>
              <a:gd name="connsiteX0" fmla="*/ 0 w 2905556"/>
              <a:gd name="connsiteY0" fmla="*/ 309093 h 700146"/>
              <a:gd name="connsiteX1" fmla="*/ 154547 w 2905556"/>
              <a:gd name="connsiteY1" fmla="*/ 579549 h 700146"/>
              <a:gd name="connsiteX2" fmla="*/ 682581 w 2905556"/>
              <a:gd name="connsiteY2" fmla="*/ 631065 h 700146"/>
              <a:gd name="connsiteX3" fmla="*/ 1700012 w 2905556"/>
              <a:gd name="connsiteY3" fmla="*/ 553792 h 700146"/>
              <a:gd name="connsiteX4" fmla="*/ 2588654 w 2905556"/>
              <a:gd name="connsiteY4" fmla="*/ 695459 h 700146"/>
              <a:gd name="connsiteX5" fmla="*/ 2897746 w 2905556"/>
              <a:gd name="connsiteY5" fmla="*/ 347730 h 700146"/>
              <a:gd name="connsiteX6" fmla="*/ 2781837 w 2905556"/>
              <a:gd name="connsiteY6" fmla="*/ 0 h 700146"/>
              <a:gd name="connsiteX0" fmla="*/ 0 w 2823582"/>
              <a:gd name="connsiteY0" fmla="*/ 309093 h 699190"/>
              <a:gd name="connsiteX1" fmla="*/ 154547 w 2823582"/>
              <a:gd name="connsiteY1" fmla="*/ 579549 h 699190"/>
              <a:gd name="connsiteX2" fmla="*/ 682581 w 2823582"/>
              <a:gd name="connsiteY2" fmla="*/ 631065 h 699190"/>
              <a:gd name="connsiteX3" fmla="*/ 1700012 w 2823582"/>
              <a:gd name="connsiteY3" fmla="*/ 553792 h 699190"/>
              <a:gd name="connsiteX4" fmla="*/ 2588654 w 2823582"/>
              <a:gd name="connsiteY4" fmla="*/ 695459 h 699190"/>
              <a:gd name="connsiteX5" fmla="*/ 2781836 w 2823582"/>
              <a:gd name="connsiteY5" fmla="*/ 373487 h 699190"/>
              <a:gd name="connsiteX6" fmla="*/ 2781837 w 2823582"/>
              <a:gd name="connsiteY6" fmla="*/ 0 h 699190"/>
              <a:gd name="connsiteX0" fmla="*/ 0 w 2943118"/>
              <a:gd name="connsiteY0" fmla="*/ 309093 h 699190"/>
              <a:gd name="connsiteX1" fmla="*/ 154547 w 2943118"/>
              <a:gd name="connsiteY1" fmla="*/ 579549 h 699190"/>
              <a:gd name="connsiteX2" fmla="*/ 682581 w 2943118"/>
              <a:gd name="connsiteY2" fmla="*/ 631065 h 699190"/>
              <a:gd name="connsiteX3" fmla="*/ 1700012 w 2943118"/>
              <a:gd name="connsiteY3" fmla="*/ 553792 h 699190"/>
              <a:gd name="connsiteX4" fmla="*/ 2588654 w 2943118"/>
              <a:gd name="connsiteY4" fmla="*/ 695459 h 699190"/>
              <a:gd name="connsiteX5" fmla="*/ 2781836 w 2943118"/>
              <a:gd name="connsiteY5" fmla="*/ 373487 h 699190"/>
              <a:gd name="connsiteX6" fmla="*/ 2923504 w 2943118"/>
              <a:gd name="connsiteY6" fmla="*/ 0 h 699190"/>
              <a:gd name="connsiteX0" fmla="*/ 0 w 2923504"/>
              <a:gd name="connsiteY0" fmla="*/ 309093 h 699190"/>
              <a:gd name="connsiteX1" fmla="*/ 154547 w 2923504"/>
              <a:gd name="connsiteY1" fmla="*/ 579549 h 699190"/>
              <a:gd name="connsiteX2" fmla="*/ 682581 w 2923504"/>
              <a:gd name="connsiteY2" fmla="*/ 631065 h 699190"/>
              <a:gd name="connsiteX3" fmla="*/ 1700012 w 2923504"/>
              <a:gd name="connsiteY3" fmla="*/ 553792 h 699190"/>
              <a:gd name="connsiteX4" fmla="*/ 2588654 w 2923504"/>
              <a:gd name="connsiteY4" fmla="*/ 695459 h 699190"/>
              <a:gd name="connsiteX5" fmla="*/ 2781836 w 2923504"/>
              <a:gd name="connsiteY5" fmla="*/ 373487 h 699190"/>
              <a:gd name="connsiteX6" fmla="*/ 2923504 w 2923504"/>
              <a:gd name="connsiteY6" fmla="*/ 0 h 699190"/>
              <a:gd name="connsiteX0" fmla="*/ 0 w 2820473"/>
              <a:gd name="connsiteY0" fmla="*/ 270456 h 660553"/>
              <a:gd name="connsiteX1" fmla="*/ 154547 w 2820473"/>
              <a:gd name="connsiteY1" fmla="*/ 540912 h 660553"/>
              <a:gd name="connsiteX2" fmla="*/ 682581 w 2820473"/>
              <a:gd name="connsiteY2" fmla="*/ 592428 h 660553"/>
              <a:gd name="connsiteX3" fmla="*/ 1700012 w 2820473"/>
              <a:gd name="connsiteY3" fmla="*/ 515155 h 660553"/>
              <a:gd name="connsiteX4" fmla="*/ 2588654 w 2820473"/>
              <a:gd name="connsiteY4" fmla="*/ 656822 h 660553"/>
              <a:gd name="connsiteX5" fmla="*/ 2781836 w 2820473"/>
              <a:gd name="connsiteY5" fmla="*/ 334850 h 660553"/>
              <a:gd name="connsiteX6" fmla="*/ 2820473 w 2820473"/>
              <a:gd name="connsiteY6" fmla="*/ 0 h 66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0473" h="660553">
                <a:moveTo>
                  <a:pt x="0" y="270456"/>
                </a:moveTo>
                <a:cubicBezTo>
                  <a:pt x="20392" y="378853"/>
                  <a:pt x="40784" y="487250"/>
                  <a:pt x="154547" y="540912"/>
                </a:cubicBezTo>
                <a:cubicBezTo>
                  <a:pt x="268310" y="594574"/>
                  <a:pt x="425004" y="596721"/>
                  <a:pt x="682581" y="592428"/>
                </a:cubicBezTo>
                <a:cubicBezTo>
                  <a:pt x="940158" y="588135"/>
                  <a:pt x="1382333" y="504423"/>
                  <a:pt x="1700012" y="515155"/>
                </a:cubicBezTo>
                <a:cubicBezTo>
                  <a:pt x="2017691" y="525887"/>
                  <a:pt x="2408350" y="686873"/>
                  <a:pt x="2588654" y="656822"/>
                </a:cubicBezTo>
                <a:cubicBezTo>
                  <a:pt x="2768958" y="626771"/>
                  <a:pt x="2743200" y="444320"/>
                  <a:pt x="2781836" y="334850"/>
                </a:cubicBezTo>
                <a:cubicBezTo>
                  <a:pt x="2820472" y="225380"/>
                  <a:pt x="2766811" y="206062"/>
                  <a:pt x="2820473" y="0"/>
                </a:cubicBezTo>
              </a:path>
            </a:pathLst>
          </a:cu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lg" len="lg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45556" y="5898560"/>
            <a:ext cx="1864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</a:rPr>
              <a:t>Unknowns</a:t>
            </a:r>
            <a:endParaRPr lang="en-US" b="0" dirty="0">
              <a:solidFill>
                <a:srgbClr val="FFFF0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036980" y="5023861"/>
                <a:ext cx="36643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𝑛𝑜𝑖𝑠𝑒</m:t>
                      </m:r>
                      <m:r>
                        <m:rPr>
                          <m:nor/>
                        </m:rPr>
                        <a:rPr lang="en-US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 </m:t>
                      </m:r>
                    </m:oMath>
                  </m:oMathPara>
                </a14:m>
                <a:endParaRPr lang="en-US" i="1" dirty="0" smtClean="0">
                  <a:solidFill>
                    <a:srgbClr val="FFFF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6980" y="5023861"/>
                <a:ext cx="366433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82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  <p:bldP spid="10" grpId="0"/>
      <p:bldP spid="11" grpId="0" animBg="1"/>
      <p:bldP spid="15" grpId="0" animBg="1"/>
      <p:bldP spid="16" grpId="0"/>
      <p:bldP spid="17" grpId="0" animBg="1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uSMILE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1219200"/>
                <a:ext cx="10363200" cy="2425521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𝑛𝑜𝑖𝑠𝑒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The unknowns vector estimated using least squares as:</a:t>
                </a:r>
              </a:p>
              <a:p>
                <a:pPr marL="0" indent="0" algn="ctr">
                  <a:buNone/>
                </a:pP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acc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𝑖𝑛𝑣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 smtClean="0"/>
                  <a:t>        where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𝑖𝑛𝑣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Full </a:t>
                </a:r>
                <a:r>
                  <a:rPr lang="en-US" dirty="0"/>
                  <a:t>code “noise-free” INLs 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>
                        <a:latin typeface="Cambria Math" panose="02040503050406030204" pitchFamily="18" charset="0"/>
                      </a:rPr>
                      <m:t>×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acc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219200"/>
                <a:ext cx="10363200" cy="2425521"/>
              </a:xfrm>
              <a:blipFill>
                <a:blip r:embed="rId2"/>
                <a:stretch>
                  <a:fillRect b="-5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317682" y="4182741"/>
            <a:ext cx="2789591" cy="2273868"/>
            <a:chOff x="317682" y="4182741"/>
            <a:chExt cx="2789591" cy="2273868"/>
          </a:xfrm>
        </p:grpSpPr>
        <p:pic>
          <p:nvPicPr>
            <p:cNvPr id="8" name="Picture 2" descr="Image result for dac linearity tes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682" y="4182741"/>
              <a:ext cx="2789591" cy="2273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Freeform 8"/>
            <p:cNvSpPr/>
            <p:nvPr/>
          </p:nvSpPr>
          <p:spPr bwMode="auto">
            <a:xfrm>
              <a:off x="566670" y="4391696"/>
              <a:ext cx="1984237" cy="1734356"/>
            </a:xfrm>
            <a:custGeom>
              <a:avLst/>
              <a:gdLst>
                <a:gd name="connsiteX0" fmla="*/ 0 w 2369712"/>
                <a:gd name="connsiteY0" fmla="*/ 2034862 h 2034862"/>
                <a:gd name="connsiteX1" fmla="*/ 64394 w 2369712"/>
                <a:gd name="connsiteY1" fmla="*/ 1970468 h 2034862"/>
                <a:gd name="connsiteX2" fmla="*/ 0 w 2369712"/>
                <a:gd name="connsiteY2" fmla="*/ 1918952 h 2034862"/>
                <a:gd name="connsiteX3" fmla="*/ 12879 w 2369712"/>
                <a:gd name="connsiteY3" fmla="*/ 1854558 h 2034862"/>
                <a:gd name="connsiteX4" fmla="*/ 51515 w 2369712"/>
                <a:gd name="connsiteY4" fmla="*/ 1841679 h 2034862"/>
                <a:gd name="connsiteX5" fmla="*/ 103031 w 2369712"/>
                <a:gd name="connsiteY5" fmla="*/ 1828800 h 2034862"/>
                <a:gd name="connsiteX6" fmla="*/ 154546 w 2369712"/>
                <a:gd name="connsiteY6" fmla="*/ 1764406 h 2034862"/>
                <a:gd name="connsiteX7" fmla="*/ 115910 w 2369712"/>
                <a:gd name="connsiteY7" fmla="*/ 1738648 h 2034862"/>
                <a:gd name="connsiteX8" fmla="*/ 167425 w 2369712"/>
                <a:gd name="connsiteY8" fmla="*/ 1712890 h 2034862"/>
                <a:gd name="connsiteX9" fmla="*/ 206062 w 2369712"/>
                <a:gd name="connsiteY9" fmla="*/ 1687133 h 2034862"/>
                <a:gd name="connsiteX10" fmla="*/ 218941 w 2369712"/>
                <a:gd name="connsiteY10" fmla="*/ 1648496 h 2034862"/>
                <a:gd name="connsiteX11" fmla="*/ 193183 w 2369712"/>
                <a:gd name="connsiteY11" fmla="*/ 1571223 h 2034862"/>
                <a:gd name="connsiteX12" fmla="*/ 231820 w 2369712"/>
                <a:gd name="connsiteY12" fmla="*/ 1545465 h 2034862"/>
                <a:gd name="connsiteX13" fmla="*/ 257577 w 2369712"/>
                <a:gd name="connsiteY13" fmla="*/ 1506829 h 2034862"/>
                <a:gd name="connsiteX14" fmla="*/ 296214 w 2369712"/>
                <a:gd name="connsiteY14" fmla="*/ 1493950 h 2034862"/>
                <a:gd name="connsiteX15" fmla="*/ 283335 w 2369712"/>
                <a:gd name="connsiteY15" fmla="*/ 1455313 h 2034862"/>
                <a:gd name="connsiteX16" fmla="*/ 373487 w 2369712"/>
                <a:gd name="connsiteY16" fmla="*/ 1481071 h 2034862"/>
                <a:gd name="connsiteX17" fmla="*/ 425003 w 2369712"/>
                <a:gd name="connsiteY17" fmla="*/ 1429555 h 2034862"/>
                <a:gd name="connsiteX18" fmla="*/ 489397 w 2369712"/>
                <a:gd name="connsiteY18" fmla="*/ 1416676 h 2034862"/>
                <a:gd name="connsiteX19" fmla="*/ 463639 w 2369712"/>
                <a:gd name="connsiteY19" fmla="*/ 1326524 h 2034862"/>
                <a:gd name="connsiteX20" fmla="*/ 476518 w 2369712"/>
                <a:gd name="connsiteY20" fmla="*/ 1275009 h 2034862"/>
                <a:gd name="connsiteX21" fmla="*/ 463639 w 2369712"/>
                <a:gd name="connsiteY21" fmla="*/ 1223493 h 2034862"/>
                <a:gd name="connsiteX22" fmla="*/ 425003 w 2369712"/>
                <a:gd name="connsiteY22" fmla="*/ 1197736 h 2034862"/>
                <a:gd name="connsiteX23" fmla="*/ 489397 w 2369712"/>
                <a:gd name="connsiteY23" fmla="*/ 1210614 h 2034862"/>
                <a:gd name="connsiteX24" fmla="*/ 566670 w 2369712"/>
                <a:gd name="connsiteY24" fmla="*/ 1236372 h 2034862"/>
                <a:gd name="connsiteX25" fmla="*/ 540912 w 2369712"/>
                <a:gd name="connsiteY25" fmla="*/ 1146220 h 2034862"/>
                <a:gd name="connsiteX26" fmla="*/ 553791 w 2369712"/>
                <a:gd name="connsiteY26" fmla="*/ 1081826 h 2034862"/>
                <a:gd name="connsiteX27" fmla="*/ 579549 w 2369712"/>
                <a:gd name="connsiteY27" fmla="*/ 1043189 h 2034862"/>
                <a:gd name="connsiteX28" fmla="*/ 592428 w 2369712"/>
                <a:gd name="connsiteY28" fmla="*/ 978795 h 2034862"/>
                <a:gd name="connsiteX29" fmla="*/ 631065 w 2369712"/>
                <a:gd name="connsiteY29" fmla="*/ 991674 h 2034862"/>
                <a:gd name="connsiteX30" fmla="*/ 643943 w 2369712"/>
                <a:gd name="connsiteY30" fmla="*/ 991674 h 2034862"/>
                <a:gd name="connsiteX31" fmla="*/ 772732 w 2369712"/>
                <a:gd name="connsiteY31" fmla="*/ 914400 h 2034862"/>
                <a:gd name="connsiteX32" fmla="*/ 734096 w 2369712"/>
                <a:gd name="connsiteY32" fmla="*/ 888643 h 2034862"/>
                <a:gd name="connsiteX33" fmla="*/ 721217 w 2369712"/>
                <a:gd name="connsiteY33" fmla="*/ 850006 h 2034862"/>
                <a:gd name="connsiteX34" fmla="*/ 746974 w 2369712"/>
                <a:gd name="connsiteY34" fmla="*/ 888643 h 2034862"/>
                <a:gd name="connsiteX35" fmla="*/ 785611 w 2369712"/>
                <a:gd name="connsiteY35" fmla="*/ 901521 h 2034862"/>
                <a:gd name="connsiteX36" fmla="*/ 798490 w 2369712"/>
                <a:gd name="connsiteY36" fmla="*/ 862885 h 2034862"/>
                <a:gd name="connsiteX37" fmla="*/ 837127 w 2369712"/>
                <a:gd name="connsiteY37" fmla="*/ 850006 h 2034862"/>
                <a:gd name="connsiteX38" fmla="*/ 927279 w 2369712"/>
                <a:gd name="connsiteY38" fmla="*/ 837127 h 2034862"/>
                <a:gd name="connsiteX39" fmla="*/ 914400 w 2369712"/>
                <a:gd name="connsiteY39" fmla="*/ 785612 h 2034862"/>
                <a:gd name="connsiteX40" fmla="*/ 914400 w 2369712"/>
                <a:gd name="connsiteY40" fmla="*/ 772733 h 2034862"/>
                <a:gd name="connsiteX41" fmla="*/ 1004552 w 2369712"/>
                <a:gd name="connsiteY41" fmla="*/ 746975 h 2034862"/>
                <a:gd name="connsiteX42" fmla="*/ 1030310 w 2369712"/>
                <a:gd name="connsiteY42" fmla="*/ 708338 h 2034862"/>
                <a:gd name="connsiteX43" fmla="*/ 1068946 w 2369712"/>
                <a:gd name="connsiteY43" fmla="*/ 618186 h 2034862"/>
                <a:gd name="connsiteX44" fmla="*/ 1120462 w 2369712"/>
                <a:gd name="connsiteY44" fmla="*/ 605307 h 2034862"/>
                <a:gd name="connsiteX45" fmla="*/ 1171977 w 2369712"/>
                <a:gd name="connsiteY45" fmla="*/ 592429 h 2034862"/>
                <a:gd name="connsiteX46" fmla="*/ 1236372 w 2369712"/>
                <a:gd name="connsiteY46" fmla="*/ 528034 h 2034862"/>
                <a:gd name="connsiteX47" fmla="*/ 1275008 w 2369712"/>
                <a:gd name="connsiteY47" fmla="*/ 540913 h 2034862"/>
                <a:gd name="connsiteX48" fmla="*/ 1339403 w 2369712"/>
                <a:gd name="connsiteY48" fmla="*/ 450761 h 2034862"/>
                <a:gd name="connsiteX49" fmla="*/ 1352281 w 2369712"/>
                <a:gd name="connsiteY49" fmla="*/ 412124 h 2034862"/>
                <a:gd name="connsiteX50" fmla="*/ 1390918 w 2369712"/>
                <a:gd name="connsiteY50" fmla="*/ 450761 h 2034862"/>
                <a:gd name="connsiteX51" fmla="*/ 1481070 w 2369712"/>
                <a:gd name="connsiteY51" fmla="*/ 412124 h 2034862"/>
                <a:gd name="connsiteX52" fmla="*/ 1493949 w 2369712"/>
                <a:gd name="connsiteY52" fmla="*/ 360609 h 2034862"/>
                <a:gd name="connsiteX53" fmla="*/ 1532586 w 2369712"/>
                <a:gd name="connsiteY53" fmla="*/ 373488 h 2034862"/>
                <a:gd name="connsiteX54" fmla="*/ 1584101 w 2369712"/>
                <a:gd name="connsiteY54" fmla="*/ 296214 h 2034862"/>
                <a:gd name="connsiteX55" fmla="*/ 1622738 w 2369712"/>
                <a:gd name="connsiteY55" fmla="*/ 270457 h 2034862"/>
                <a:gd name="connsiteX56" fmla="*/ 1635617 w 2369712"/>
                <a:gd name="connsiteY56" fmla="*/ 309093 h 2034862"/>
                <a:gd name="connsiteX57" fmla="*/ 1712890 w 2369712"/>
                <a:gd name="connsiteY57" fmla="*/ 257578 h 2034862"/>
                <a:gd name="connsiteX58" fmla="*/ 1751527 w 2369712"/>
                <a:gd name="connsiteY58" fmla="*/ 231820 h 2034862"/>
                <a:gd name="connsiteX59" fmla="*/ 1790163 w 2369712"/>
                <a:gd name="connsiteY59" fmla="*/ 244699 h 2034862"/>
                <a:gd name="connsiteX60" fmla="*/ 1815921 w 2369712"/>
                <a:gd name="connsiteY60" fmla="*/ 244699 h 2034862"/>
                <a:gd name="connsiteX61" fmla="*/ 1854558 w 2369712"/>
                <a:gd name="connsiteY61" fmla="*/ 257578 h 2034862"/>
                <a:gd name="connsiteX62" fmla="*/ 1867436 w 2369712"/>
                <a:gd name="connsiteY62" fmla="*/ 206062 h 2034862"/>
                <a:gd name="connsiteX63" fmla="*/ 1880315 w 2369712"/>
                <a:gd name="connsiteY63" fmla="*/ 167426 h 2034862"/>
                <a:gd name="connsiteX64" fmla="*/ 1893194 w 2369712"/>
                <a:gd name="connsiteY64" fmla="*/ 231820 h 2034862"/>
                <a:gd name="connsiteX65" fmla="*/ 1931831 w 2369712"/>
                <a:gd name="connsiteY65" fmla="*/ 141668 h 2034862"/>
                <a:gd name="connsiteX66" fmla="*/ 1944710 w 2369712"/>
                <a:gd name="connsiteY66" fmla="*/ 180305 h 2034862"/>
                <a:gd name="connsiteX67" fmla="*/ 1983346 w 2369712"/>
                <a:gd name="connsiteY67" fmla="*/ 193183 h 2034862"/>
                <a:gd name="connsiteX68" fmla="*/ 2009104 w 2369712"/>
                <a:gd name="connsiteY68" fmla="*/ 115910 h 2034862"/>
                <a:gd name="connsiteX69" fmla="*/ 2047741 w 2369712"/>
                <a:gd name="connsiteY69" fmla="*/ 128789 h 2034862"/>
                <a:gd name="connsiteX70" fmla="*/ 2060620 w 2369712"/>
                <a:gd name="connsiteY70" fmla="*/ 167426 h 2034862"/>
                <a:gd name="connsiteX71" fmla="*/ 2099256 w 2369712"/>
                <a:gd name="connsiteY71" fmla="*/ 206062 h 2034862"/>
                <a:gd name="connsiteX72" fmla="*/ 2150772 w 2369712"/>
                <a:gd name="connsiteY72" fmla="*/ 193183 h 2034862"/>
                <a:gd name="connsiteX73" fmla="*/ 2189408 w 2369712"/>
                <a:gd name="connsiteY73" fmla="*/ 51516 h 2034862"/>
                <a:gd name="connsiteX74" fmla="*/ 2215166 w 2369712"/>
                <a:gd name="connsiteY74" fmla="*/ 12879 h 2034862"/>
                <a:gd name="connsiteX75" fmla="*/ 2279560 w 2369712"/>
                <a:gd name="connsiteY75" fmla="*/ 12879 h 2034862"/>
                <a:gd name="connsiteX76" fmla="*/ 2318197 w 2369712"/>
                <a:gd name="connsiteY76" fmla="*/ 25758 h 2034862"/>
                <a:gd name="connsiteX77" fmla="*/ 2369712 w 2369712"/>
                <a:gd name="connsiteY77" fmla="*/ 0 h 2034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369712" h="2034862">
                  <a:moveTo>
                    <a:pt x="0" y="2034862"/>
                  </a:moveTo>
                  <a:cubicBezTo>
                    <a:pt x="21465" y="2013397"/>
                    <a:pt x="53736" y="1998891"/>
                    <a:pt x="64394" y="1970468"/>
                  </a:cubicBezTo>
                  <a:cubicBezTo>
                    <a:pt x="77339" y="1935947"/>
                    <a:pt x="12772" y="1923209"/>
                    <a:pt x="0" y="1918952"/>
                  </a:cubicBezTo>
                  <a:cubicBezTo>
                    <a:pt x="108179" y="1846833"/>
                    <a:pt x="-9444" y="1943850"/>
                    <a:pt x="12879" y="1854558"/>
                  </a:cubicBezTo>
                  <a:cubicBezTo>
                    <a:pt x="16172" y="1841388"/>
                    <a:pt x="38462" y="1845408"/>
                    <a:pt x="51515" y="1841679"/>
                  </a:cubicBezTo>
                  <a:cubicBezTo>
                    <a:pt x="68534" y="1836816"/>
                    <a:pt x="85859" y="1833093"/>
                    <a:pt x="103031" y="1828800"/>
                  </a:cubicBezTo>
                  <a:cubicBezTo>
                    <a:pt x="117767" y="1818976"/>
                    <a:pt x="167642" y="1797147"/>
                    <a:pt x="154546" y="1764406"/>
                  </a:cubicBezTo>
                  <a:cubicBezTo>
                    <a:pt x="148798" y="1750035"/>
                    <a:pt x="128789" y="1747234"/>
                    <a:pt x="115910" y="1738648"/>
                  </a:cubicBezTo>
                  <a:cubicBezTo>
                    <a:pt x="142173" y="1659861"/>
                    <a:pt x="106819" y="1722991"/>
                    <a:pt x="167425" y="1712890"/>
                  </a:cubicBezTo>
                  <a:cubicBezTo>
                    <a:pt x="182693" y="1710345"/>
                    <a:pt x="193183" y="1695719"/>
                    <a:pt x="206062" y="1687133"/>
                  </a:cubicBezTo>
                  <a:cubicBezTo>
                    <a:pt x="210355" y="1674254"/>
                    <a:pt x="220440" y="1661989"/>
                    <a:pt x="218941" y="1648496"/>
                  </a:cubicBezTo>
                  <a:cubicBezTo>
                    <a:pt x="215943" y="1621511"/>
                    <a:pt x="193183" y="1571223"/>
                    <a:pt x="193183" y="1571223"/>
                  </a:cubicBezTo>
                  <a:cubicBezTo>
                    <a:pt x="206062" y="1562637"/>
                    <a:pt x="220875" y="1556410"/>
                    <a:pt x="231820" y="1545465"/>
                  </a:cubicBezTo>
                  <a:cubicBezTo>
                    <a:pt x="242765" y="1534520"/>
                    <a:pt x="245491" y="1516498"/>
                    <a:pt x="257577" y="1506829"/>
                  </a:cubicBezTo>
                  <a:cubicBezTo>
                    <a:pt x="268178" y="1498348"/>
                    <a:pt x="283335" y="1498243"/>
                    <a:pt x="296214" y="1493950"/>
                  </a:cubicBezTo>
                  <a:cubicBezTo>
                    <a:pt x="291921" y="1481071"/>
                    <a:pt x="272039" y="1462843"/>
                    <a:pt x="283335" y="1455313"/>
                  </a:cubicBezTo>
                  <a:cubicBezTo>
                    <a:pt x="288726" y="1451719"/>
                    <a:pt x="363535" y="1477754"/>
                    <a:pt x="373487" y="1481071"/>
                  </a:cubicBezTo>
                  <a:cubicBezTo>
                    <a:pt x="352881" y="1378039"/>
                    <a:pt x="342577" y="1429555"/>
                    <a:pt x="425003" y="1429555"/>
                  </a:cubicBezTo>
                  <a:cubicBezTo>
                    <a:pt x="446893" y="1429555"/>
                    <a:pt x="467932" y="1420969"/>
                    <a:pt x="489397" y="1416676"/>
                  </a:cubicBezTo>
                  <a:cubicBezTo>
                    <a:pt x="483323" y="1398455"/>
                    <a:pt x="463639" y="1342697"/>
                    <a:pt x="463639" y="1326524"/>
                  </a:cubicBezTo>
                  <a:cubicBezTo>
                    <a:pt x="463639" y="1308824"/>
                    <a:pt x="472225" y="1292181"/>
                    <a:pt x="476518" y="1275009"/>
                  </a:cubicBezTo>
                  <a:cubicBezTo>
                    <a:pt x="472225" y="1257837"/>
                    <a:pt x="473457" y="1238221"/>
                    <a:pt x="463639" y="1223493"/>
                  </a:cubicBezTo>
                  <a:cubicBezTo>
                    <a:pt x="455053" y="1210614"/>
                    <a:pt x="411159" y="1204658"/>
                    <a:pt x="425003" y="1197736"/>
                  </a:cubicBezTo>
                  <a:cubicBezTo>
                    <a:pt x="444582" y="1187947"/>
                    <a:pt x="468279" y="1204855"/>
                    <a:pt x="489397" y="1210614"/>
                  </a:cubicBezTo>
                  <a:cubicBezTo>
                    <a:pt x="515591" y="1217758"/>
                    <a:pt x="566670" y="1236372"/>
                    <a:pt x="566670" y="1236372"/>
                  </a:cubicBezTo>
                  <a:cubicBezTo>
                    <a:pt x="560596" y="1218151"/>
                    <a:pt x="540912" y="1162393"/>
                    <a:pt x="540912" y="1146220"/>
                  </a:cubicBezTo>
                  <a:cubicBezTo>
                    <a:pt x="540912" y="1124330"/>
                    <a:pt x="546105" y="1102322"/>
                    <a:pt x="553791" y="1081826"/>
                  </a:cubicBezTo>
                  <a:cubicBezTo>
                    <a:pt x="559226" y="1067333"/>
                    <a:pt x="570963" y="1056068"/>
                    <a:pt x="579549" y="1043189"/>
                  </a:cubicBezTo>
                  <a:cubicBezTo>
                    <a:pt x="583842" y="1021724"/>
                    <a:pt x="576949" y="994273"/>
                    <a:pt x="592428" y="978795"/>
                  </a:cubicBezTo>
                  <a:cubicBezTo>
                    <a:pt x="602028" y="969196"/>
                    <a:pt x="620464" y="983193"/>
                    <a:pt x="631065" y="991674"/>
                  </a:cubicBezTo>
                  <a:cubicBezTo>
                    <a:pt x="653760" y="1009830"/>
                    <a:pt x="671007" y="1072863"/>
                    <a:pt x="643943" y="991674"/>
                  </a:cubicBezTo>
                  <a:cubicBezTo>
                    <a:pt x="737191" y="929509"/>
                    <a:pt x="693528" y="954003"/>
                    <a:pt x="772732" y="914400"/>
                  </a:cubicBezTo>
                  <a:cubicBezTo>
                    <a:pt x="759853" y="905814"/>
                    <a:pt x="743765" y="900729"/>
                    <a:pt x="734096" y="888643"/>
                  </a:cubicBezTo>
                  <a:cubicBezTo>
                    <a:pt x="725615" y="878042"/>
                    <a:pt x="707641" y="850006"/>
                    <a:pt x="721217" y="850006"/>
                  </a:cubicBezTo>
                  <a:cubicBezTo>
                    <a:pt x="736695" y="850006"/>
                    <a:pt x="734887" y="878974"/>
                    <a:pt x="746974" y="888643"/>
                  </a:cubicBezTo>
                  <a:cubicBezTo>
                    <a:pt x="757575" y="897124"/>
                    <a:pt x="772732" y="897228"/>
                    <a:pt x="785611" y="901521"/>
                  </a:cubicBezTo>
                  <a:cubicBezTo>
                    <a:pt x="789904" y="888642"/>
                    <a:pt x="788891" y="872484"/>
                    <a:pt x="798490" y="862885"/>
                  </a:cubicBezTo>
                  <a:cubicBezTo>
                    <a:pt x="808090" y="853286"/>
                    <a:pt x="823815" y="852668"/>
                    <a:pt x="837127" y="850006"/>
                  </a:cubicBezTo>
                  <a:cubicBezTo>
                    <a:pt x="866893" y="844053"/>
                    <a:pt x="897228" y="841420"/>
                    <a:pt x="927279" y="837127"/>
                  </a:cubicBezTo>
                  <a:cubicBezTo>
                    <a:pt x="922986" y="819955"/>
                    <a:pt x="924218" y="800339"/>
                    <a:pt x="914400" y="785612"/>
                  </a:cubicBezTo>
                  <a:cubicBezTo>
                    <a:pt x="900133" y="764212"/>
                    <a:pt x="829798" y="744532"/>
                    <a:pt x="914400" y="772733"/>
                  </a:cubicBezTo>
                  <a:cubicBezTo>
                    <a:pt x="1027841" y="659289"/>
                    <a:pt x="874831" y="790215"/>
                    <a:pt x="1004552" y="746975"/>
                  </a:cubicBezTo>
                  <a:cubicBezTo>
                    <a:pt x="1019236" y="742080"/>
                    <a:pt x="1022630" y="721777"/>
                    <a:pt x="1030310" y="708338"/>
                  </a:cubicBezTo>
                  <a:cubicBezTo>
                    <a:pt x="1055772" y="663779"/>
                    <a:pt x="1054498" y="661531"/>
                    <a:pt x="1068946" y="618186"/>
                  </a:cubicBezTo>
                  <a:cubicBezTo>
                    <a:pt x="1149277" y="671740"/>
                    <a:pt x="1076027" y="640854"/>
                    <a:pt x="1120462" y="605307"/>
                  </a:cubicBezTo>
                  <a:cubicBezTo>
                    <a:pt x="1134283" y="594250"/>
                    <a:pt x="1154805" y="596722"/>
                    <a:pt x="1171977" y="592429"/>
                  </a:cubicBezTo>
                  <a:cubicBezTo>
                    <a:pt x="1187003" y="569891"/>
                    <a:pt x="1204174" y="533400"/>
                    <a:pt x="1236372" y="528034"/>
                  </a:cubicBezTo>
                  <a:cubicBezTo>
                    <a:pt x="1249763" y="525802"/>
                    <a:pt x="1262129" y="536620"/>
                    <a:pt x="1275008" y="540913"/>
                  </a:cubicBezTo>
                  <a:cubicBezTo>
                    <a:pt x="1339402" y="519448"/>
                    <a:pt x="1309353" y="540913"/>
                    <a:pt x="1339403" y="450761"/>
                  </a:cubicBezTo>
                  <a:lnTo>
                    <a:pt x="1352281" y="412124"/>
                  </a:lnTo>
                  <a:cubicBezTo>
                    <a:pt x="1365160" y="425003"/>
                    <a:pt x="1373405" y="445757"/>
                    <a:pt x="1390918" y="450761"/>
                  </a:cubicBezTo>
                  <a:cubicBezTo>
                    <a:pt x="1420027" y="459078"/>
                    <a:pt x="1460432" y="425883"/>
                    <a:pt x="1481070" y="412124"/>
                  </a:cubicBezTo>
                  <a:cubicBezTo>
                    <a:pt x="1485363" y="394952"/>
                    <a:pt x="1479789" y="371229"/>
                    <a:pt x="1493949" y="360609"/>
                  </a:cubicBezTo>
                  <a:cubicBezTo>
                    <a:pt x="1504810" y="352464"/>
                    <a:pt x="1521539" y="381379"/>
                    <a:pt x="1532586" y="373488"/>
                  </a:cubicBezTo>
                  <a:cubicBezTo>
                    <a:pt x="1557777" y="355494"/>
                    <a:pt x="1558343" y="313385"/>
                    <a:pt x="1584101" y="296214"/>
                  </a:cubicBezTo>
                  <a:lnTo>
                    <a:pt x="1622738" y="270457"/>
                  </a:lnTo>
                  <a:cubicBezTo>
                    <a:pt x="1627031" y="283336"/>
                    <a:pt x="1622178" y="311013"/>
                    <a:pt x="1635617" y="309093"/>
                  </a:cubicBezTo>
                  <a:cubicBezTo>
                    <a:pt x="1666263" y="304715"/>
                    <a:pt x="1687132" y="274750"/>
                    <a:pt x="1712890" y="257578"/>
                  </a:cubicBezTo>
                  <a:lnTo>
                    <a:pt x="1751527" y="231820"/>
                  </a:lnTo>
                  <a:cubicBezTo>
                    <a:pt x="1764406" y="236113"/>
                    <a:pt x="1780564" y="235100"/>
                    <a:pt x="1790163" y="244699"/>
                  </a:cubicBezTo>
                  <a:cubicBezTo>
                    <a:pt x="1815921" y="270457"/>
                    <a:pt x="1790163" y="321973"/>
                    <a:pt x="1815921" y="244699"/>
                  </a:cubicBezTo>
                  <a:cubicBezTo>
                    <a:pt x="1828800" y="248992"/>
                    <a:pt x="1843698" y="265723"/>
                    <a:pt x="1854558" y="257578"/>
                  </a:cubicBezTo>
                  <a:cubicBezTo>
                    <a:pt x="1868718" y="246958"/>
                    <a:pt x="1862573" y="223081"/>
                    <a:pt x="1867436" y="206062"/>
                  </a:cubicBezTo>
                  <a:cubicBezTo>
                    <a:pt x="1871165" y="193009"/>
                    <a:pt x="1876022" y="180305"/>
                    <a:pt x="1880315" y="167426"/>
                  </a:cubicBezTo>
                  <a:cubicBezTo>
                    <a:pt x="1884608" y="188891"/>
                    <a:pt x="1872428" y="224898"/>
                    <a:pt x="1893194" y="231820"/>
                  </a:cubicBezTo>
                  <a:cubicBezTo>
                    <a:pt x="1902743" y="235003"/>
                    <a:pt x="1928636" y="151254"/>
                    <a:pt x="1931831" y="141668"/>
                  </a:cubicBezTo>
                  <a:cubicBezTo>
                    <a:pt x="1936124" y="154547"/>
                    <a:pt x="1935111" y="170706"/>
                    <a:pt x="1944710" y="180305"/>
                  </a:cubicBezTo>
                  <a:cubicBezTo>
                    <a:pt x="1954309" y="189904"/>
                    <a:pt x="1973747" y="202782"/>
                    <a:pt x="1983346" y="193183"/>
                  </a:cubicBezTo>
                  <a:cubicBezTo>
                    <a:pt x="2002545" y="173984"/>
                    <a:pt x="2009104" y="115910"/>
                    <a:pt x="2009104" y="115910"/>
                  </a:cubicBezTo>
                  <a:cubicBezTo>
                    <a:pt x="2021983" y="120203"/>
                    <a:pt x="2038142" y="119190"/>
                    <a:pt x="2047741" y="128789"/>
                  </a:cubicBezTo>
                  <a:cubicBezTo>
                    <a:pt x="2057340" y="138388"/>
                    <a:pt x="2053090" y="156130"/>
                    <a:pt x="2060620" y="167426"/>
                  </a:cubicBezTo>
                  <a:cubicBezTo>
                    <a:pt x="2070723" y="182580"/>
                    <a:pt x="2086377" y="193183"/>
                    <a:pt x="2099256" y="206062"/>
                  </a:cubicBezTo>
                  <a:cubicBezTo>
                    <a:pt x="2116428" y="201769"/>
                    <a:pt x="2139253" y="206622"/>
                    <a:pt x="2150772" y="193183"/>
                  </a:cubicBezTo>
                  <a:cubicBezTo>
                    <a:pt x="2178630" y="160681"/>
                    <a:pt x="2175091" y="89695"/>
                    <a:pt x="2189408" y="51516"/>
                  </a:cubicBezTo>
                  <a:cubicBezTo>
                    <a:pt x="2194843" y="37023"/>
                    <a:pt x="2206580" y="25758"/>
                    <a:pt x="2215166" y="12879"/>
                  </a:cubicBezTo>
                  <a:cubicBezTo>
                    <a:pt x="2266350" y="89655"/>
                    <a:pt x="2211949" y="35416"/>
                    <a:pt x="2279560" y="12879"/>
                  </a:cubicBezTo>
                  <a:lnTo>
                    <a:pt x="2318197" y="25758"/>
                  </a:lnTo>
                  <a:cubicBezTo>
                    <a:pt x="2362593" y="10959"/>
                    <a:pt x="2347235" y="22479"/>
                    <a:pt x="2369712" y="0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749" y="4182741"/>
            <a:ext cx="3034385" cy="2273868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 bwMode="auto">
          <a:xfrm>
            <a:off x="3217270" y="4984124"/>
            <a:ext cx="1035374" cy="746975"/>
          </a:xfrm>
          <a:prstGeom prst="rightArrow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lg" len="lg"/>
            <a:tailEnd type="stealth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4847" y="4182741"/>
            <a:ext cx="3034385" cy="227386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469746" y="4984124"/>
            <a:ext cx="1120462" cy="746975"/>
            <a:chOff x="7221738" y="4984124"/>
            <a:chExt cx="1368470" cy="746975"/>
          </a:xfrm>
        </p:grpSpPr>
        <p:sp>
          <p:nvSpPr>
            <p:cNvPr id="12" name="Right Arrow 11"/>
            <p:cNvSpPr/>
            <p:nvPr/>
          </p:nvSpPr>
          <p:spPr bwMode="auto">
            <a:xfrm>
              <a:off x="7221738" y="4984124"/>
              <a:ext cx="1368470" cy="746975"/>
            </a:xfrm>
            <a:prstGeom prst="rightArrow">
              <a:avLst/>
            </a:prstGeom>
            <a:solidFill>
              <a:srgbClr val="FFFF00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lg" len="lg"/>
              <a:tailEnd type="stealth" w="lg" len="lg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9722" y="5193812"/>
              <a:ext cx="604442" cy="327598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806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uSMILE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1219200"/>
                <a:ext cx="10363200" cy="4929188"/>
              </a:xfrm>
            </p:spPr>
            <p:txBody>
              <a:bodyPr/>
              <a:lstStyle/>
              <a:p>
                <a:r>
                  <a:rPr lang="en-US" dirty="0" smtClean="0"/>
                  <a:t>The “</a:t>
                </a:r>
                <a:r>
                  <a:rPr lang="en-US" dirty="0"/>
                  <a:t>time-saving-factor” </a:t>
                </a:r>
                <a:endParaRPr lang="en-US" i="1" dirty="0" smtClean="0">
                  <a:solidFill>
                    <a:srgbClr val="FFFF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𝑡𝑠𝑓</m:t>
                      </m:r>
                      <m:r>
                        <a:rPr lang="en-US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rgbClr val="FFFF00"/>
                              </a:solidFill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𝑛𝑀𝑆𝐵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𝑛𝐼𝑆𝐵</m:t>
                              </m:r>
                            </m:sup>
                          </m:sSup>
                          <m:r>
                            <a:rPr lang="en-US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𝑛𝐿𝑆𝐵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rgbClr val="FFFF00"/>
                              </a:solidFill>
                            </a:rPr>
                            <m:t>) </m:t>
                          </m:r>
                        </m:den>
                      </m:f>
                    </m:oMath>
                  </m:oMathPara>
                </a14:m>
                <a:endParaRPr lang="en-US" i="1" dirty="0">
                  <a:solidFill>
                    <a:srgbClr val="FFFF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dirty="0" smtClean="0"/>
                  <a:t>Example: for </a:t>
                </a:r>
                <a:r>
                  <a:rPr lang="en-US" dirty="0"/>
                  <a:t>a 16-bit DAC with 8-4-4 </a:t>
                </a:r>
                <a:r>
                  <a:rPr lang="en-US" dirty="0" smtClean="0"/>
                  <a:t>segmentation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𝑡𝑠𝑓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16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  <m:r>
                          <a:rPr lang="en-US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=228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</a:t>
                </a:r>
                <a:r>
                  <a:rPr lang="en-US" dirty="0" smtClean="0">
                    <a:sym typeface="Wingdings" panose="05000000000000000000" pitchFamily="2" charset="2"/>
                  </a:rPr>
                  <a:t>Estimation error:</a:t>
                </a:r>
                <a:br>
                  <a:rPr lang="en-US" dirty="0" smtClean="0">
                    <a:sym typeface="Wingdings" panose="05000000000000000000" pitchFamily="2" charset="2"/>
                  </a:rPr>
                </a:br>
                <a:r>
                  <a:rPr lang="en-US" dirty="0" err="1" smtClean="0"/>
                  <a:t>uSMILE</a:t>
                </a:r>
                <a:r>
                  <a:rPr lang="en-US" dirty="0" smtClean="0"/>
                  <a:t> </a:t>
                </a:r>
                <a:r>
                  <a:rPr lang="en-US" dirty="0"/>
                  <a:t>with 1 measurement per code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US" dirty="0"/>
                  <a:t> conventional method with 228 measurements per </a:t>
                </a:r>
                <a:r>
                  <a:rPr lang="en-US" dirty="0" smtClean="0"/>
                  <a:t>code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219200"/>
                <a:ext cx="10363200" cy="4929188"/>
              </a:xfrm>
              <a:blipFill>
                <a:blip r:embed="rId2"/>
                <a:stretch>
                  <a:fillRect t="-989" r="-824" b="-3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22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Outline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Conventional linearity testing of DACs</a:t>
            </a:r>
          </a:p>
          <a:p>
            <a:r>
              <a:rPr lang="en-US" dirty="0">
                <a:solidFill>
                  <a:srgbClr val="FFC000"/>
                </a:solidFill>
              </a:rPr>
              <a:t>Motivation for segmented testing</a:t>
            </a:r>
          </a:p>
          <a:p>
            <a:r>
              <a:rPr lang="en-US" dirty="0" err="1">
                <a:solidFill>
                  <a:srgbClr val="FFC000"/>
                </a:solidFill>
              </a:rPr>
              <a:t>uSMILE</a:t>
            </a:r>
            <a:r>
              <a:rPr lang="en-US" dirty="0">
                <a:solidFill>
                  <a:srgbClr val="FFC000"/>
                </a:solidFill>
              </a:rPr>
              <a:t> for DACs</a:t>
            </a:r>
          </a:p>
          <a:p>
            <a:r>
              <a:rPr lang="en-US" dirty="0"/>
              <a:t>Extrapolated Reconstruction (ER) for </a:t>
            </a:r>
            <a:r>
              <a:rPr lang="en-US" dirty="0" smtClean="0"/>
              <a:t>DACs</a:t>
            </a:r>
            <a:endParaRPr lang="en-US" dirty="0"/>
          </a:p>
          <a:p>
            <a:r>
              <a:rPr lang="en-US" dirty="0">
                <a:solidFill>
                  <a:srgbClr val="FFC000"/>
                </a:solidFill>
              </a:rPr>
              <a:t>Modifications for Interpolated DACs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Test </a:t>
            </a:r>
            <a:r>
              <a:rPr lang="en-US" dirty="0">
                <a:solidFill>
                  <a:srgbClr val="FFC000"/>
                </a:solidFill>
              </a:rPr>
              <a:t>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48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Extrapolated Reconstruction (ER)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uSMILE works because: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"/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𝑀𝑆𝐵</m:t>
                            </m:r>
                          </m:sub>
                        </m:sSub>
                        <m:r>
                          <a:rPr lang="en-US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)+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r>
                          <a:rPr lang="en-US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𝐼𝑆𝐵</m:t>
                            </m:r>
                          </m:sub>
                        </m:sSub>
                        <m:r>
                          <a:rPr lang="en-US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)+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𝐿𝑆𝐵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solidFill>
                    <a:srgbClr val="FFFF00"/>
                  </a:solidFill>
                </a:endParaRP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 smtClean="0"/>
              </a:p>
              <a:p>
                <a:pPr marL="457200" lvl="1" indent="0">
                  <a:buNone/>
                </a:pPr>
                <a:r>
                  <a:rPr lang="en-US" dirty="0" smtClean="0"/>
                  <a:t>		Can’t we just measure these directly?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Yes, we can. Unlike an ADC, a DAC offers the opportunity to </a:t>
                </a:r>
                <a:r>
                  <a:rPr lang="en-US" dirty="0"/>
                  <a:t>obtain the measurements for specific input codes.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r="-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4353060" y="2694223"/>
            <a:ext cx="2894169" cy="886104"/>
            <a:chOff x="4353060" y="2694223"/>
            <a:chExt cx="2894169" cy="886104"/>
          </a:xfrm>
        </p:grpSpPr>
        <p:cxnSp>
          <p:nvCxnSpPr>
            <p:cNvPr id="6" name="Straight Arrow Connector 5"/>
            <p:cNvCxnSpPr/>
            <p:nvPr/>
          </p:nvCxnSpPr>
          <p:spPr bwMode="auto">
            <a:xfrm flipH="1" flipV="1">
              <a:off x="4353060" y="2807595"/>
              <a:ext cx="180304" cy="772732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V="1">
              <a:off x="6938136" y="2807595"/>
              <a:ext cx="309093" cy="772732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5813023" y="2694223"/>
              <a:ext cx="0" cy="835025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825" y="956123"/>
            <a:ext cx="3165307" cy="22378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87" y="3529248"/>
            <a:ext cx="1235420" cy="123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2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Extrapolated Reconstruction (ER)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5772086" y="1797479"/>
            <a:ext cx="5715001" cy="1687132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lg" len="lg"/>
            <a:tailEnd type="stealth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b="0" dirty="0" smtClean="0">
                <a:solidFill>
                  <a:srgbClr val="FFFF00"/>
                </a:solidFill>
              </a:rPr>
              <a:t>Measure DAC output for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FFFF00"/>
                </a:solidFill>
              </a:rPr>
              <a:t>1 MSB segment (32 codes: 0,1,2,3,…,31) and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FFFF00"/>
                </a:solidFill>
              </a:rPr>
              <a:t>MSB points (0,32,64,….,4032,4064) </a:t>
            </a:r>
          </a:p>
          <a:p>
            <a:r>
              <a:rPr lang="en-US" sz="2000" b="0" dirty="0" smtClean="0">
                <a:solidFill>
                  <a:srgbClr val="FFFF00"/>
                </a:solidFill>
              </a:rPr>
              <a:t>with multiple hits for each code (say 128)</a:t>
            </a:r>
          </a:p>
        </p:txBody>
      </p:sp>
      <p:sp>
        <p:nvSpPr>
          <p:cNvPr id="5" name="Down Arrow 4"/>
          <p:cNvSpPr/>
          <p:nvPr/>
        </p:nvSpPr>
        <p:spPr bwMode="auto">
          <a:xfrm>
            <a:off x="8352693" y="3484611"/>
            <a:ext cx="553792" cy="643944"/>
          </a:xfrm>
          <a:prstGeom prst="downArrow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lg" len="lg"/>
            <a:tailEnd type="stealth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6051398" y="4128555"/>
            <a:ext cx="5156381" cy="953037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lg" len="lg"/>
            <a:tailEnd type="stealth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0" dirty="0" smtClean="0">
                <a:solidFill>
                  <a:srgbClr val="FFFF00"/>
                </a:solidFill>
              </a:rPr>
              <a:t>“Extrapolate” and “Reconstruct” output curve</a:t>
            </a:r>
            <a:endParaRPr lang="en-US" sz="2400" b="0" dirty="0">
              <a:solidFill>
                <a:srgbClr val="FFFF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6051397" y="5725536"/>
            <a:ext cx="5156381" cy="953037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lg" len="lg"/>
            <a:tailEnd type="stealth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0" dirty="0" smtClean="0">
                <a:solidFill>
                  <a:srgbClr val="FFFF00"/>
                </a:solidFill>
              </a:rPr>
              <a:t>Subtract from end-point/best fit line and calculate INLs and DNLs</a:t>
            </a:r>
            <a:endParaRPr lang="en-US" sz="2400" b="0" dirty="0">
              <a:solidFill>
                <a:srgbClr val="FFFF00"/>
              </a:solidFill>
            </a:endParaRPr>
          </a:p>
        </p:txBody>
      </p:sp>
      <p:sp>
        <p:nvSpPr>
          <p:cNvPr id="17" name="Down Arrow 16"/>
          <p:cNvSpPr/>
          <p:nvPr/>
        </p:nvSpPr>
        <p:spPr bwMode="auto">
          <a:xfrm>
            <a:off x="8352693" y="5081592"/>
            <a:ext cx="553792" cy="643944"/>
          </a:xfrm>
          <a:prstGeom prst="downArrow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lg" len="lg"/>
            <a:tailEnd type="stealth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581586" y="83766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b="0" dirty="0" smtClean="0">
                <a:solidFill>
                  <a:srgbClr val="FFFF00"/>
                </a:solidFill>
              </a:rPr>
              <a:t>Example: 12-bit DAC with 7-5 segmentation</a:t>
            </a:r>
            <a:endParaRPr lang="en-US" b="0" dirty="0">
              <a:solidFill>
                <a:srgbClr val="FFFF00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485" y="130209"/>
            <a:ext cx="1010246" cy="71423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63" name="Rounded Rectangle 62"/>
          <p:cNvSpPr/>
          <p:nvPr/>
        </p:nvSpPr>
        <p:spPr bwMode="auto">
          <a:xfrm>
            <a:off x="484620" y="1024647"/>
            <a:ext cx="5032728" cy="4757469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lg" len="lg"/>
            <a:tailEnd type="stealth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 flipH="1">
            <a:off x="2591797" y="3695425"/>
            <a:ext cx="6921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1909438" y="3809943"/>
            <a:ext cx="1020289" cy="578711"/>
            <a:chOff x="1909438" y="3809943"/>
            <a:chExt cx="1020289" cy="578711"/>
          </a:xfrm>
        </p:grpSpPr>
        <p:cxnSp>
          <p:nvCxnSpPr>
            <p:cNvPr id="66" name="Straight Connector 65"/>
            <p:cNvCxnSpPr/>
            <p:nvPr/>
          </p:nvCxnSpPr>
          <p:spPr>
            <a:xfrm flipH="1">
              <a:off x="2650285" y="3809943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2526811" y="3906394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2403335" y="4002847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2279861" y="4099298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2156387" y="4195750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2032912" y="4292201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1909438" y="4388654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/>
          <p:cNvCxnSpPr/>
          <p:nvPr/>
        </p:nvCxnSpPr>
        <p:spPr>
          <a:xfrm flipH="1">
            <a:off x="1539013" y="4485105"/>
            <a:ext cx="77334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/>
          <p:cNvGrpSpPr/>
          <p:nvPr/>
        </p:nvGrpSpPr>
        <p:grpSpPr>
          <a:xfrm>
            <a:off x="921641" y="4581557"/>
            <a:ext cx="1020290" cy="578711"/>
            <a:chOff x="921641" y="4581557"/>
            <a:chExt cx="1020290" cy="578711"/>
          </a:xfrm>
        </p:grpSpPr>
        <p:cxnSp>
          <p:nvCxnSpPr>
            <p:cNvPr id="75" name="Straight Connector 74"/>
            <p:cNvCxnSpPr/>
            <p:nvPr/>
          </p:nvCxnSpPr>
          <p:spPr>
            <a:xfrm flipH="1">
              <a:off x="1662489" y="4581557"/>
              <a:ext cx="27944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1539013" y="4678008"/>
              <a:ext cx="27944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1415539" y="4774461"/>
              <a:ext cx="27944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1292065" y="4870912"/>
              <a:ext cx="27944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1168590" y="4967364"/>
              <a:ext cx="27944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1045116" y="5063815"/>
              <a:ext cx="27944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921641" y="5160268"/>
              <a:ext cx="27944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2" name="Straight Connector 81"/>
          <p:cNvCxnSpPr/>
          <p:nvPr/>
        </p:nvCxnSpPr>
        <p:spPr>
          <a:xfrm flipH="1">
            <a:off x="638950" y="5256719"/>
            <a:ext cx="65311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Freeform 82"/>
          <p:cNvSpPr/>
          <p:nvPr/>
        </p:nvSpPr>
        <p:spPr>
          <a:xfrm>
            <a:off x="1184837" y="4104375"/>
            <a:ext cx="831828" cy="614245"/>
          </a:xfrm>
          <a:custGeom>
            <a:avLst/>
            <a:gdLst>
              <a:gd name="connsiteX0" fmla="*/ 0 w 1026695"/>
              <a:gd name="connsiteY0" fmla="*/ 970547 h 970547"/>
              <a:gd name="connsiteX1" fmla="*/ 104274 w 1026695"/>
              <a:gd name="connsiteY1" fmla="*/ 457200 h 970547"/>
              <a:gd name="connsiteX2" fmla="*/ 553453 w 1026695"/>
              <a:gd name="connsiteY2" fmla="*/ 160421 h 970547"/>
              <a:gd name="connsiteX3" fmla="*/ 1026695 w 1026695"/>
              <a:gd name="connsiteY3" fmla="*/ 0 h 97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695" h="970547">
                <a:moveTo>
                  <a:pt x="0" y="970547"/>
                </a:moveTo>
                <a:cubicBezTo>
                  <a:pt x="6016" y="781384"/>
                  <a:pt x="12032" y="592221"/>
                  <a:pt x="104274" y="457200"/>
                </a:cubicBezTo>
                <a:cubicBezTo>
                  <a:pt x="196516" y="322179"/>
                  <a:pt x="399716" y="236621"/>
                  <a:pt x="553453" y="160421"/>
                </a:cubicBezTo>
                <a:cubicBezTo>
                  <a:pt x="707190" y="84221"/>
                  <a:pt x="945148" y="29411"/>
                  <a:pt x="1026695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Connector 83"/>
          <p:cNvCxnSpPr/>
          <p:nvPr/>
        </p:nvCxnSpPr>
        <p:spPr>
          <a:xfrm flipH="1">
            <a:off x="3616781" y="2904021"/>
            <a:ext cx="6921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4686329" y="2120300"/>
            <a:ext cx="6921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/>
          <p:cNvGrpSpPr/>
          <p:nvPr/>
        </p:nvGrpSpPr>
        <p:grpSpPr>
          <a:xfrm>
            <a:off x="1187520" y="3018539"/>
            <a:ext cx="2767191" cy="1556278"/>
            <a:chOff x="1187520" y="3018539"/>
            <a:chExt cx="2767191" cy="1556278"/>
          </a:xfrm>
        </p:grpSpPr>
        <p:cxnSp>
          <p:nvCxnSpPr>
            <p:cNvPr id="87" name="Straight Connector 86"/>
            <p:cNvCxnSpPr/>
            <p:nvPr/>
          </p:nvCxnSpPr>
          <p:spPr>
            <a:xfrm flipH="1">
              <a:off x="3675269" y="3018539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3551795" y="3114990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>
              <a:off x="3428319" y="3211443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3304844" y="3307894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H="1">
              <a:off x="3181370" y="3404346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>
              <a:off x="3057896" y="3500797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>
              <a:off x="2934421" y="3597250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Freeform 93"/>
            <p:cNvSpPr/>
            <p:nvPr/>
          </p:nvSpPr>
          <p:spPr>
            <a:xfrm>
              <a:off x="1187520" y="3307894"/>
              <a:ext cx="1742208" cy="1266923"/>
            </a:xfrm>
            <a:custGeom>
              <a:avLst/>
              <a:gdLst>
                <a:gd name="connsiteX0" fmla="*/ 0 w 1026695"/>
                <a:gd name="connsiteY0" fmla="*/ 970547 h 970547"/>
                <a:gd name="connsiteX1" fmla="*/ 104274 w 1026695"/>
                <a:gd name="connsiteY1" fmla="*/ 457200 h 970547"/>
                <a:gd name="connsiteX2" fmla="*/ 553453 w 1026695"/>
                <a:gd name="connsiteY2" fmla="*/ 160421 h 970547"/>
                <a:gd name="connsiteX3" fmla="*/ 1026695 w 1026695"/>
                <a:gd name="connsiteY3" fmla="*/ 0 h 970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6695" h="970547">
                  <a:moveTo>
                    <a:pt x="0" y="970547"/>
                  </a:moveTo>
                  <a:cubicBezTo>
                    <a:pt x="6016" y="781384"/>
                    <a:pt x="12032" y="592221"/>
                    <a:pt x="104274" y="457200"/>
                  </a:cubicBezTo>
                  <a:cubicBezTo>
                    <a:pt x="196516" y="322179"/>
                    <a:pt x="399716" y="236621"/>
                    <a:pt x="553453" y="160421"/>
                  </a:cubicBezTo>
                  <a:cubicBezTo>
                    <a:pt x="707190" y="84221"/>
                    <a:pt x="945148" y="29411"/>
                    <a:pt x="1026695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201082" y="2234818"/>
            <a:ext cx="3823177" cy="2094068"/>
            <a:chOff x="1201082" y="2234818"/>
            <a:chExt cx="3823177" cy="2094068"/>
          </a:xfrm>
        </p:grpSpPr>
        <p:cxnSp>
          <p:nvCxnSpPr>
            <p:cNvPr id="96" name="Straight Connector 95"/>
            <p:cNvCxnSpPr/>
            <p:nvPr/>
          </p:nvCxnSpPr>
          <p:spPr>
            <a:xfrm flipH="1">
              <a:off x="4744817" y="2234818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>
              <a:off x="4621343" y="2331270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4497867" y="2427722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>
              <a:off x="4374392" y="2524174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>
              <a:off x="4250918" y="2620625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>
              <a:off x="4127444" y="2717077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>
              <a:off x="4003969" y="2813529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Freeform 102"/>
            <p:cNvSpPr/>
            <p:nvPr/>
          </p:nvSpPr>
          <p:spPr>
            <a:xfrm>
              <a:off x="1201082" y="2524174"/>
              <a:ext cx="2802885" cy="1804712"/>
            </a:xfrm>
            <a:custGeom>
              <a:avLst/>
              <a:gdLst>
                <a:gd name="connsiteX0" fmla="*/ 0 w 1026695"/>
                <a:gd name="connsiteY0" fmla="*/ 970547 h 970547"/>
                <a:gd name="connsiteX1" fmla="*/ 104274 w 1026695"/>
                <a:gd name="connsiteY1" fmla="*/ 457200 h 970547"/>
                <a:gd name="connsiteX2" fmla="*/ 553453 w 1026695"/>
                <a:gd name="connsiteY2" fmla="*/ 160421 h 970547"/>
                <a:gd name="connsiteX3" fmla="*/ 1026695 w 1026695"/>
                <a:gd name="connsiteY3" fmla="*/ 0 h 970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6695" h="970547">
                  <a:moveTo>
                    <a:pt x="0" y="970547"/>
                  </a:moveTo>
                  <a:cubicBezTo>
                    <a:pt x="6016" y="781384"/>
                    <a:pt x="12032" y="592221"/>
                    <a:pt x="104274" y="457200"/>
                  </a:cubicBezTo>
                  <a:cubicBezTo>
                    <a:pt x="196516" y="322179"/>
                    <a:pt x="399716" y="236621"/>
                    <a:pt x="553453" y="160421"/>
                  </a:cubicBezTo>
                  <a:cubicBezTo>
                    <a:pt x="707190" y="84221"/>
                    <a:pt x="945148" y="29411"/>
                    <a:pt x="1026695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4" name="Straight Connector 103"/>
          <p:cNvCxnSpPr/>
          <p:nvPr/>
        </p:nvCxnSpPr>
        <p:spPr>
          <a:xfrm flipH="1">
            <a:off x="1067777" y="1917175"/>
            <a:ext cx="27944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1067777" y="2233849"/>
            <a:ext cx="2794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1463409" y="172010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Measured voltages</a:t>
            </a:r>
            <a:endParaRPr lang="en-US" sz="1800" dirty="0"/>
          </a:p>
        </p:txBody>
      </p:sp>
      <p:sp>
        <p:nvSpPr>
          <p:cNvPr id="107" name="TextBox 106"/>
          <p:cNvSpPr txBox="1"/>
          <p:nvPr/>
        </p:nvSpPr>
        <p:spPr>
          <a:xfrm>
            <a:off x="1461739" y="2037750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Extrapolated voltages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8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  <p:bldP spid="83" grpId="0" animBg="1"/>
      <p:bldP spid="10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to various architectures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20462"/>
            <a:ext cx="10363200" cy="3065172"/>
          </a:xfrm>
        </p:spPr>
        <p:txBody>
          <a:bodyPr/>
          <a:lstStyle/>
          <a:p>
            <a:r>
              <a:rPr lang="en-US" dirty="0"/>
              <a:t>For higher resolution DACs, segmented architectures are used to avoid the exponential growth of components.</a:t>
            </a:r>
          </a:p>
          <a:p>
            <a:pPr lvl="1"/>
            <a:r>
              <a:rPr lang="en-US" dirty="0" smtClean="0"/>
              <a:t>Ex: Thermometer-binary DAC, Thermometer-R2R DAC [2]</a:t>
            </a:r>
          </a:p>
          <a:p>
            <a:r>
              <a:rPr lang="en-US" dirty="0"/>
              <a:t>Additionally, some architectures are inherently segmented bit-by-bit</a:t>
            </a:r>
          </a:p>
          <a:p>
            <a:pPr lvl="1"/>
            <a:r>
              <a:rPr lang="en-US" dirty="0" smtClean="0"/>
              <a:t>Ex: R-2R DAC, binary DAC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9971"/>
          <a:stretch/>
        </p:blipFill>
        <p:spPr>
          <a:xfrm>
            <a:off x="266157" y="4328148"/>
            <a:ext cx="5969402" cy="2060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8537" b="345"/>
          <a:stretch/>
        </p:blipFill>
        <p:spPr>
          <a:xfrm>
            <a:off x="6235557" y="4331008"/>
            <a:ext cx="5834062" cy="20574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797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Purpose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Cost of build for analog and mixed signal products</a:t>
            </a:r>
          </a:p>
          <a:p>
            <a:pPr lvl="1" eaLnBrk="1" hangingPunct="1"/>
            <a:r>
              <a:rPr lang="en-US" altLang="en-US" dirty="0" smtClean="0"/>
              <a:t>Production test of parametric specifications</a:t>
            </a:r>
          </a:p>
          <a:p>
            <a:pPr eaLnBrk="1" hangingPunct="1"/>
            <a:r>
              <a:rPr lang="en-US" altLang="en-US" dirty="0" smtClean="0"/>
              <a:t>Data Converters (ADCs and DACs)</a:t>
            </a:r>
          </a:p>
          <a:p>
            <a:pPr lvl="1" eaLnBrk="1" hangingPunct="1"/>
            <a:r>
              <a:rPr lang="en-US" altLang="en-US" dirty="0" smtClean="0"/>
              <a:t>Critical components of ICs used in control and sensing applications</a:t>
            </a:r>
          </a:p>
          <a:p>
            <a:pPr lvl="1" eaLnBrk="1" hangingPunct="1"/>
            <a:r>
              <a:rPr lang="en-US" altLang="en-US" dirty="0" smtClean="0"/>
              <a:t>Production test time often dominates </a:t>
            </a:r>
            <a:r>
              <a:rPr lang="en-US" altLang="en-US" dirty="0" err="1" smtClean="0"/>
              <a:t>SoC</a:t>
            </a:r>
            <a:r>
              <a:rPr lang="en-US" altLang="en-US" dirty="0" smtClean="0"/>
              <a:t> test time</a:t>
            </a:r>
            <a:endParaRPr lang="en-US" altLang="en-US" dirty="0"/>
          </a:p>
          <a:p>
            <a:pPr eaLnBrk="1" hangingPunct="1"/>
            <a:r>
              <a:rPr lang="en-US" altLang="en-US" dirty="0" smtClean="0"/>
              <a:t>Focus on optimizing static linearity test time for DACs</a:t>
            </a:r>
          </a:p>
          <a:p>
            <a:pPr lvl="1" eaLnBrk="1" hangingPunct="1"/>
            <a:r>
              <a:rPr lang="en-US" dirty="0"/>
              <a:t>A</a:t>
            </a:r>
            <a:r>
              <a:rPr lang="en-US" dirty="0" smtClean="0"/>
              <a:t>rchitecture-aware </a:t>
            </a:r>
            <a:r>
              <a:rPr lang="en-US" dirty="0"/>
              <a:t>test methods </a:t>
            </a:r>
            <a:r>
              <a:rPr lang="en-US" dirty="0" smtClean="0"/>
              <a:t>combined </a:t>
            </a:r>
            <a:r>
              <a:rPr lang="en-US" dirty="0"/>
              <a:t>with best-in-class fast linearity test concepts</a:t>
            </a:r>
            <a:endParaRPr lang="en-US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to various architectures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20462"/>
            <a:ext cx="10363200" cy="3065172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For higher resolution DACs, segmented architectures are used to avoid the exponential growth of components.</a:t>
            </a:r>
          </a:p>
          <a:p>
            <a:pPr lvl="1"/>
            <a:r>
              <a:rPr lang="en-US" dirty="0" smtClean="0"/>
              <a:t>Ex: Thermometer-thermometer DAC [2]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Additionally</a:t>
            </a:r>
            <a:r>
              <a:rPr lang="en-US" dirty="0">
                <a:solidFill>
                  <a:srgbClr val="FFC000"/>
                </a:solidFill>
              </a:rPr>
              <a:t>, some architectures are inherently segmented bit-by-bit</a:t>
            </a:r>
          </a:p>
          <a:p>
            <a:pPr lvl="1"/>
            <a:r>
              <a:rPr lang="en-US" dirty="0" smtClean="0"/>
              <a:t>Ex: C-DAC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88"/>
          <a:stretch/>
        </p:blipFill>
        <p:spPr>
          <a:xfrm>
            <a:off x="128789" y="4580662"/>
            <a:ext cx="5357611" cy="2012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505" y="4350431"/>
            <a:ext cx="5924596" cy="235516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67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to various architectures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10363200" cy="3623256"/>
          </a:xfrm>
        </p:spPr>
        <p:txBody>
          <a:bodyPr/>
          <a:lstStyle/>
          <a:p>
            <a:r>
              <a:rPr lang="en-US" dirty="0"/>
              <a:t>Model not valid for string or thermometer-coded type </a:t>
            </a:r>
            <a:r>
              <a:rPr lang="en-US" dirty="0" smtClean="0"/>
              <a:t>architectures [2]</a:t>
            </a:r>
            <a:endParaRPr lang="en-US" dirty="0"/>
          </a:p>
          <a:p>
            <a:pPr lvl="1"/>
            <a:r>
              <a:rPr lang="en-US" dirty="0" smtClean="0"/>
              <a:t>Ex:15-bit DAC implemented as a 7-bit thermometer coded resistor DAC and an 8-bit R-2R DAC</a:t>
            </a:r>
            <a:br>
              <a:rPr lang="en-US" dirty="0" smtClean="0"/>
            </a:br>
            <a:r>
              <a:rPr lang="en-US" dirty="0" smtClean="0"/>
              <a:t>7-4-4 </a:t>
            </a:r>
            <a:r>
              <a:rPr lang="en-US" dirty="0" smtClean="0">
                <a:sym typeface="Wingdings" panose="05000000000000000000" pitchFamily="2" charset="2"/>
              </a:rPr>
              <a:t> valid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8-3-4  valid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6-5-4  invalid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9971"/>
          <a:stretch/>
        </p:blipFill>
        <p:spPr>
          <a:xfrm>
            <a:off x="3026535" y="4466724"/>
            <a:ext cx="6638955" cy="229134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775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results for an R-2R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87622"/>
            <a:ext cx="7872304" cy="556469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8135155" y="887622"/>
            <a:ext cx="3953814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AFD00"/>
                </a:solidFill>
                <a:latin typeface="+mn-lt"/>
                <a:cs typeface="+mn-cs"/>
              </a:rPr>
              <a:t>Simulation results of a 16b R-2R </a:t>
            </a:r>
            <a:r>
              <a:rPr lang="en-US" b="0" dirty="0" smtClean="0">
                <a:solidFill>
                  <a:srgbClr val="FAFD00"/>
                </a:solidFill>
                <a:latin typeface="+mn-lt"/>
                <a:cs typeface="+mn-cs"/>
              </a:rPr>
              <a:t>DAC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AFD00"/>
                </a:solidFill>
              </a:rPr>
              <a:t>(8-8 segmentation) </a:t>
            </a: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AFD00"/>
                </a:solidFill>
                <a:latin typeface="+mn-lt"/>
                <a:cs typeface="+mn-cs"/>
              </a:rPr>
              <a:t>(</a:t>
            </a:r>
            <a:r>
              <a:rPr lang="en-US" b="0" dirty="0" err="1" smtClean="0">
                <a:solidFill>
                  <a:srgbClr val="FAFD00"/>
                </a:solidFill>
                <a:latin typeface="+mn-lt"/>
                <a:cs typeface="+mn-cs"/>
              </a:rPr>
              <a:t>tsf</a:t>
            </a:r>
            <a:r>
              <a:rPr lang="en-US" b="0" dirty="0" smtClean="0">
                <a:solidFill>
                  <a:srgbClr val="FAFD00"/>
                </a:solidFill>
                <a:latin typeface="+mn-lt"/>
                <a:cs typeface="+mn-cs"/>
              </a:rPr>
              <a:t> = 128)</a:t>
            </a: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AFD00"/>
                </a:solidFill>
                <a:latin typeface="+mn-lt"/>
                <a:cs typeface="+mn-cs"/>
              </a:rPr>
              <a:t/>
            </a:r>
            <a:br>
              <a:rPr lang="en-US" b="0" dirty="0">
                <a:solidFill>
                  <a:srgbClr val="FAFD00"/>
                </a:solidFill>
                <a:latin typeface="+mn-lt"/>
                <a:cs typeface="+mn-cs"/>
              </a:rPr>
            </a:br>
            <a:r>
              <a:rPr lang="en-US" b="0" dirty="0">
                <a:solidFill>
                  <a:srgbClr val="FAFD00"/>
                </a:solidFill>
                <a:latin typeface="+mn-lt"/>
                <a:cs typeface="+mn-cs"/>
              </a:rPr>
              <a:t>(a) INL </a:t>
            </a:r>
            <a:r>
              <a:rPr lang="en-US" b="0" dirty="0" smtClean="0">
                <a:solidFill>
                  <a:srgbClr val="FAFD00"/>
                </a:solidFill>
                <a:latin typeface="+mn-lt"/>
                <a:cs typeface="+mn-cs"/>
              </a:rPr>
              <a:t>estimations</a:t>
            </a:r>
            <a:r>
              <a:rPr lang="en-US" b="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 dirty="0">
                <a:solidFill>
                  <a:srgbClr val="FAFD00"/>
                </a:solidFill>
                <a:latin typeface="+mn-lt"/>
                <a:cs typeface="+mn-cs"/>
              </a:rPr>
              <a:t>using </a:t>
            </a:r>
            <a:r>
              <a:rPr lang="en-US" b="0" dirty="0" err="1">
                <a:solidFill>
                  <a:srgbClr val="FAFD00"/>
                </a:solidFill>
                <a:latin typeface="+mn-lt"/>
                <a:cs typeface="+mn-cs"/>
              </a:rPr>
              <a:t>uSMILE</a:t>
            </a:r>
            <a:r>
              <a:rPr lang="en-US" b="0" dirty="0">
                <a:solidFill>
                  <a:srgbClr val="FAFD00"/>
                </a:solidFill>
                <a:latin typeface="+mn-lt"/>
                <a:cs typeface="+mn-cs"/>
              </a:rPr>
              <a:t> and ER </a:t>
            </a:r>
            <a:endParaRPr lang="en-US" b="0" dirty="0" smtClean="0">
              <a:solidFill>
                <a:srgbClr val="FAFD00"/>
              </a:solidFill>
              <a:latin typeface="+mn-lt"/>
              <a:cs typeface="+mn-cs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endParaRPr lang="en-US" b="0" dirty="0" smtClean="0">
              <a:solidFill>
                <a:srgbClr val="FAFD00"/>
              </a:solidFill>
              <a:latin typeface="+mn-lt"/>
              <a:cs typeface="+mn-cs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endParaRPr lang="en-US" b="0" dirty="0" smtClean="0">
              <a:solidFill>
                <a:srgbClr val="FAFD00"/>
              </a:solidFill>
              <a:latin typeface="+mn-lt"/>
              <a:cs typeface="+mn-cs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AFD00"/>
                </a:solidFill>
                <a:latin typeface="+mn-lt"/>
                <a:cs typeface="+mn-cs"/>
              </a:rPr>
              <a:t>(</a:t>
            </a:r>
            <a:r>
              <a:rPr lang="en-US" b="0" dirty="0">
                <a:solidFill>
                  <a:srgbClr val="FAFD00"/>
                </a:solidFill>
                <a:latin typeface="+mn-lt"/>
                <a:cs typeface="+mn-cs"/>
              </a:rPr>
              <a:t>b) DNL estimations</a:t>
            </a:r>
          </a:p>
        </p:txBody>
      </p:sp>
    </p:spTree>
    <p:extLst>
      <p:ext uri="{BB962C8B-B14F-4D97-AF65-F5344CB8AC3E}">
        <p14:creationId xmlns:p14="http://schemas.microsoft.com/office/powerpoint/2010/main" val="55297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228600"/>
            <a:ext cx="10609943" cy="609600"/>
          </a:xfrm>
        </p:spPr>
        <p:txBody>
          <a:bodyPr/>
          <a:lstStyle/>
          <a:p>
            <a:r>
              <a:rPr lang="en-US" dirty="0" smtClean="0"/>
              <a:t>Simulation results for a segmented hybrid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9" y="838200"/>
            <a:ext cx="7659577" cy="540949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88366" y="1219200"/>
            <a:ext cx="4403634" cy="4929188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Simulation results of a 16b Segmented Hybrid DAC </a:t>
            </a:r>
            <a:endParaRPr lang="en-US" dirty="0" smtClean="0"/>
          </a:p>
          <a:p>
            <a:pPr marL="0" indent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 smtClean="0"/>
              <a:t>(</a:t>
            </a:r>
            <a:r>
              <a:rPr lang="en-US" dirty="0"/>
              <a:t>8-bit thermometer coded resistor DAC and an 8-bit R-2R DAC</a:t>
            </a:r>
            <a:r>
              <a:rPr lang="en-US" dirty="0" smtClean="0"/>
              <a:t>)</a:t>
            </a:r>
          </a:p>
          <a:p>
            <a:pPr marL="0" indent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 smtClean="0"/>
              <a:t>(</a:t>
            </a:r>
            <a:r>
              <a:rPr lang="en-US" dirty="0" err="1" smtClean="0"/>
              <a:t>tsf</a:t>
            </a:r>
            <a:r>
              <a:rPr lang="en-US" dirty="0" smtClean="0"/>
              <a:t> = 128)</a:t>
            </a:r>
          </a:p>
          <a:p>
            <a:pPr marL="0" indent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(a) INL estimations </a:t>
            </a:r>
            <a:endParaRPr lang="en-US" dirty="0" smtClean="0"/>
          </a:p>
          <a:p>
            <a:pPr marL="0" indent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 smtClean="0"/>
              <a:t>(</a:t>
            </a:r>
            <a:r>
              <a:rPr lang="en-US" dirty="0"/>
              <a:t>b) DNL estimations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90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to various architectures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10363200" cy="2193701"/>
          </a:xfrm>
        </p:spPr>
        <p:txBody>
          <a:bodyPr/>
          <a:lstStyle/>
          <a:p>
            <a:r>
              <a:rPr lang="en-US" dirty="0"/>
              <a:t>Some DACs have </a:t>
            </a:r>
            <a:r>
              <a:rPr lang="en-US" dirty="0" smtClean="0"/>
              <a:t>interpolation [2]</a:t>
            </a:r>
            <a:endParaRPr lang="en-US" dirty="0"/>
          </a:p>
          <a:p>
            <a:pPr lvl="1"/>
            <a:r>
              <a:rPr lang="en-US" dirty="0" smtClean="0"/>
              <a:t>Reduces DNL jumps</a:t>
            </a:r>
          </a:p>
          <a:p>
            <a:r>
              <a:rPr lang="en-US" dirty="0" err="1"/>
              <a:t>uSMILE</a:t>
            </a:r>
            <a:r>
              <a:rPr lang="en-US" dirty="0"/>
              <a:t> and ER do not account for interpolation in their model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02" y="3412901"/>
            <a:ext cx="5428498" cy="3189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0827"/>
          <a:stretch/>
        </p:blipFill>
        <p:spPr>
          <a:xfrm>
            <a:off x="6816212" y="3412901"/>
            <a:ext cx="4576090" cy="308346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170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 </a:t>
            </a:r>
            <a:r>
              <a:rPr lang="en-US" dirty="0" smtClean="0"/>
              <a:t>for an interpolated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64" y="838200"/>
            <a:ext cx="7530060" cy="563905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704773" y="5320357"/>
            <a:ext cx="4400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</a:rPr>
              <a:t>Spikes in DNL estimations at MSB codes </a:t>
            </a:r>
          </a:p>
        </p:txBody>
      </p:sp>
      <p:sp>
        <p:nvSpPr>
          <p:cNvPr id="7" name="Rectangle 6"/>
          <p:cNvSpPr/>
          <p:nvPr/>
        </p:nvSpPr>
        <p:spPr>
          <a:xfrm>
            <a:off x="7456855" y="1271091"/>
            <a:ext cx="4648200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Simulation results of a 16b interpolated DAC </a:t>
            </a:r>
            <a:endParaRPr lang="en-US" b="0" dirty="0" smtClean="0">
              <a:solidFill>
                <a:srgbClr val="FFFF00"/>
              </a:solidFill>
              <a:latin typeface="+mn-lt"/>
              <a:ea typeface="SimSun" panose="02010600030101010101" pitchFamily="2" charset="-122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8-bit LSB R-2R DAC interpolating between the output voltages of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an 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8-bit MSB string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DAC)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(a) INL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estimations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(b) DNL estimations</a:t>
            </a:r>
            <a:endParaRPr lang="en-US" sz="3200" b="0" dirty="0">
              <a:solidFill>
                <a:srgbClr val="FFFF00"/>
              </a:solidFill>
              <a:effectLst/>
              <a:latin typeface="+mn-lt"/>
              <a:ea typeface="SimSun" panose="02010600030101010101" pitchFamily="2" charset="-122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4753902" y="5117569"/>
            <a:ext cx="2616009" cy="4976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/>
          <p:cNvCxnSpPr>
            <a:endCxn id="6" idx="1"/>
          </p:cNvCxnSpPr>
          <p:nvPr/>
        </p:nvCxnSpPr>
        <p:spPr bwMode="auto">
          <a:xfrm>
            <a:off x="2050948" y="5337192"/>
            <a:ext cx="5653825" cy="4602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60619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 </a:t>
            </a:r>
            <a:r>
              <a:rPr lang="en-US" dirty="0" smtClean="0"/>
              <a:t>for an interpolated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04773" y="5320357"/>
            <a:ext cx="4400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</a:rPr>
              <a:t>Spikes in DNL estimations at MSB codes </a:t>
            </a:r>
          </a:p>
        </p:txBody>
      </p:sp>
      <p:sp>
        <p:nvSpPr>
          <p:cNvPr id="7" name="Rectangle 6"/>
          <p:cNvSpPr/>
          <p:nvPr/>
        </p:nvSpPr>
        <p:spPr>
          <a:xfrm>
            <a:off x="7456855" y="1271091"/>
            <a:ext cx="4648200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Simulation results of a 16b interpolated DAC </a:t>
            </a:r>
            <a:endParaRPr lang="en-US" b="0" dirty="0" smtClean="0">
              <a:solidFill>
                <a:srgbClr val="FFFF00"/>
              </a:solidFill>
              <a:latin typeface="+mn-lt"/>
              <a:ea typeface="SimSun" panose="02010600030101010101" pitchFamily="2" charset="-122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8-bit LSB R-2R DAC interpolating between the output voltages of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an 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8-bit MSB string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DAC)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(a) INL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estimations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(b) DNL estimations</a:t>
            </a:r>
            <a:endParaRPr lang="en-US" sz="3200" b="0" dirty="0">
              <a:solidFill>
                <a:srgbClr val="FFFF00"/>
              </a:solidFill>
              <a:effectLst/>
              <a:latin typeface="+mn-lt"/>
              <a:ea typeface="SimSun" panose="02010600030101010101" pitchFamily="2" charset="-12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79" y="914400"/>
            <a:ext cx="7455344" cy="5683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" y="914400"/>
            <a:ext cx="7455344" cy="568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" y="914400"/>
            <a:ext cx="7455344" cy="568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" y="914400"/>
            <a:ext cx="7455344" cy="56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51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 </a:t>
            </a:r>
            <a:r>
              <a:rPr lang="en-US" dirty="0" smtClean="0"/>
              <a:t>for an interpolated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04773" y="5320357"/>
            <a:ext cx="4400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</a:rPr>
              <a:t>Spikes in DNL estimations at MSB codes </a:t>
            </a:r>
          </a:p>
        </p:txBody>
      </p:sp>
      <p:sp>
        <p:nvSpPr>
          <p:cNvPr id="7" name="Rectangle 6"/>
          <p:cNvSpPr/>
          <p:nvPr/>
        </p:nvSpPr>
        <p:spPr>
          <a:xfrm>
            <a:off x="7456855" y="1271091"/>
            <a:ext cx="4648200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Simulation results of a 16b interpolated DAC </a:t>
            </a:r>
            <a:endParaRPr lang="en-US" b="0" dirty="0" smtClean="0">
              <a:solidFill>
                <a:srgbClr val="FFFF00"/>
              </a:solidFill>
              <a:latin typeface="+mn-lt"/>
              <a:ea typeface="SimSun" panose="02010600030101010101" pitchFamily="2" charset="-122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8-bit LSB R-2R DAC interpolating between the output voltages of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an 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8-bit MSB string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DAC)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(a) INL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estimations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(b) DNL estimations</a:t>
            </a:r>
            <a:endParaRPr lang="en-US" sz="3200" b="0" dirty="0">
              <a:solidFill>
                <a:srgbClr val="FFFF00"/>
              </a:solidFill>
              <a:effectLst/>
              <a:latin typeface="+mn-lt"/>
              <a:ea typeface="SimSun" panose="02010600030101010101" pitchFamily="2" charset="-12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79" y="914400"/>
            <a:ext cx="7455344" cy="56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0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 </a:t>
            </a:r>
            <a:r>
              <a:rPr lang="en-US" dirty="0" smtClean="0"/>
              <a:t>for an interpolated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04773" y="5320357"/>
            <a:ext cx="4400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</a:rPr>
              <a:t>Spikes in DNL estimations at MSB codes </a:t>
            </a:r>
          </a:p>
        </p:txBody>
      </p:sp>
      <p:sp>
        <p:nvSpPr>
          <p:cNvPr id="7" name="Rectangle 6"/>
          <p:cNvSpPr/>
          <p:nvPr/>
        </p:nvSpPr>
        <p:spPr>
          <a:xfrm>
            <a:off x="7456855" y="1271091"/>
            <a:ext cx="4648200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Simulation results of a 16b interpolated DAC </a:t>
            </a:r>
            <a:endParaRPr lang="en-US" b="0" dirty="0" smtClean="0">
              <a:solidFill>
                <a:srgbClr val="FFFF00"/>
              </a:solidFill>
              <a:latin typeface="+mn-lt"/>
              <a:ea typeface="SimSun" panose="02010600030101010101" pitchFamily="2" charset="-122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8-bit LSB R-2R DAC interpolating between the output voltages of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an 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8-bit MSB string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DAC)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(a) INL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estimations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(b) DNL estimations</a:t>
            </a:r>
            <a:endParaRPr lang="en-US" sz="3200" b="0" dirty="0">
              <a:solidFill>
                <a:srgbClr val="FFFF00"/>
              </a:solidFill>
              <a:effectLst/>
              <a:latin typeface="+mn-lt"/>
              <a:ea typeface="SimSun" panose="02010600030101010101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914400"/>
            <a:ext cx="7455344" cy="56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 </a:t>
            </a:r>
            <a:r>
              <a:rPr lang="en-US" dirty="0" smtClean="0"/>
              <a:t>for an interpolated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04773" y="5320357"/>
            <a:ext cx="4400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</a:rPr>
              <a:t>Spikes in DNL estimations at MSB codes </a:t>
            </a:r>
          </a:p>
        </p:txBody>
      </p:sp>
      <p:sp>
        <p:nvSpPr>
          <p:cNvPr id="7" name="Rectangle 6"/>
          <p:cNvSpPr/>
          <p:nvPr/>
        </p:nvSpPr>
        <p:spPr>
          <a:xfrm>
            <a:off x="7456855" y="1271091"/>
            <a:ext cx="4648200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Simulation results of a 16b interpolated DAC </a:t>
            </a:r>
            <a:endParaRPr lang="en-US" b="0" dirty="0" smtClean="0">
              <a:solidFill>
                <a:srgbClr val="FFFF00"/>
              </a:solidFill>
              <a:latin typeface="+mn-lt"/>
              <a:ea typeface="SimSun" panose="02010600030101010101" pitchFamily="2" charset="-122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8-bit LSB R-2R DAC interpolating between the output voltages of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an 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8-bit MSB string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DAC)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(a) INL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estimations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(b) DNL estimations</a:t>
            </a:r>
            <a:endParaRPr lang="en-US" sz="3200" b="0" dirty="0">
              <a:solidFill>
                <a:srgbClr val="FFFF00"/>
              </a:solidFill>
              <a:effectLst/>
              <a:latin typeface="+mn-lt"/>
              <a:ea typeface="SimSun" panose="02010600030101010101" pitchFamily="2" charset="-12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79" y="914400"/>
            <a:ext cx="7455344" cy="56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Outline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Conventional linearity testing of </a:t>
            </a:r>
            <a:r>
              <a:rPr lang="en-US" dirty="0" smtClean="0"/>
              <a:t>DACs</a:t>
            </a:r>
          </a:p>
          <a:p>
            <a:r>
              <a:rPr lang="en-US" dirty="0" smtClean="0"/>
              <a:t>Motivation for segmented testing</a:t>
            </a:r>
          </a:p>
          <a:p>
            <a:r>
              <a:rPr lang="en-US" dirty="0" err="1" smtClean="0"/>
              <a:t>uSMILE</a:t>
            </a:r>
            <a:r>
              <a:rPr lang="en-US" dirty="0" smtClean="0"/>
              <a:t> </a:t>
            </a:r>
            <a:r>
              <a:rPr lang="en-US" dirty="0"/>
              <a:t>for </a:t>
            </a:r>
            <a:r>
              <a:rPr lang="en-US" dirty="0" smtClean="0"/>
              <a:t>DACs</a:t>
            </a:r>
          </a:p>
          <a:p>
            <a:r>
              <a:rPr lang="en-US" dirty="0"/>
              <a:t>Extrapolated Reconstruction (ER) for DACs</a:t>
            </a:r>
          </a:p>
          <a:p>
            <a:r>
              <a:rPr lang="en-US" dirty="0"/>
              <a:t>Modifications for Interpolated </a:t>
            </a:r>
            <a:r>
              <a:rPr lang="en-US" dirty="0" smtClean="0"/>
              <a:t>DACs</a:t>
            </a:r>
            <a:endParaRPr lang="en-US" dirty="0"/>
          </a:p>
          <a:p>
            <a:r>
              <a:rPr lang="en-US" dirty="0" smtClean="0"/>
              <a:t>Test </a:t>
            </a:r>
            <a:r>
              <a:rPr lang="en-US" dirty="0"/>
              <a:t>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 </a:t>
            </a:r>
            <a:r>
              <a:rPr lang="en-US" dirty="0" smtClean="0"/>
              <a:t>for an interpolated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04773" y="5320357"/>
            <a:ext cx="4400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</a:rPr>
              <a:t>Spikes in DNL estimations at MSB codes </a:t>
            </a:r>
          </a:p>
        </p:txBody>
      </p:sp>
      <p:sp>
        <p:nvSpPr>
          <p:cNvPr id="7" name="Rectangle 6"/>
          <p:cNvSpPr/>
          <p:nvPr/>
        </p:nvSpPr>
        <p:spPr>
          <a:xfrm>
            <a:off x="7456855" y="1271091"/>
            <a:ext cx="4648200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Simulation results of a 16b interpolated DAC </a:t>
            </a:r>
            <a:endParaRPr lang="en-US" b="0" dirty="0" smtClean="0">
              <a:solidFill>
                <a:srgbClr val="FFFF00"/>
              </a:solidFill>
              <a:latin typeface="+mn-lt"/>
              <a:ea typeface="SimSun" panose="02010600030101010101" pitchFamily="2" charset="-122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8-bit LSB R-2R DAC interpolating between the output voltages of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an 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8-bit MSB string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DAC)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(a) INL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estimations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(b) DNL estimations</a:t>
            </a:r>
            <a:endParaRPr lang="en-US" sz="3200" b="0" dirty="0">
              <a:solidFill>
                <a:srgbClr val="FFFF00"/>
              </a:solidFill>
              <a:effectLst/>
              <a:latin typeface="+mn-lt"/>
              <a:ea typeface="SimSun" panose="02010600030101010101" pitchFamily="2" charset="-122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914400"/>
            <a:ext cx="7455344" cy="56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7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 </a:t>
            </a:r>
            <a:r>
              <a:rPr lang="en-US" dirty="0" smtClean="0"/>
              <a:t>for an interpolated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04773" y="5320357"/>
            <a:ext cx="4400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</a:rPr>
              <a:t>Spikes in DNL estimations at MSB codes </a:t>
            </a:r>
          </a:p>
        </p:txBody>
      </p:sp>
      <p:sp>
        <p:nvSpPr>
          <p:cNvPr id="7" name="Rectangle 6"/>
          <p:cNvSpPr/>
          <p:nvPr/>
        </p:nvSpPr>
        <p:spPr>
          <a:xfrm>
            <a:off x="7456855" y="1271091"/>
            <a:ext cx="4648200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Simulation results of a 16b interpolated DAC </a:t>
            </a:r>
            <a:endParaRPr lang="en-US" b="0" dirty="0" smtClean="0">
              <a:solidFill>
                <a:srgbClr val="FFFF00"/>
              </a:solidFill>
              <a:latin typeface="+mn-lt"/>
              <a:ea typeface="SimSun" panose="02010600030101010101" pitchFamily="2" charset="-122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8-bit LSB R-2R DAC interpolating between the output voltages of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an 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8-bit MSB string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DAC)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(a) INL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estimations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(b) DNL estimations</a:t>
            </a:r>
            <a:endParaRPr lang="en-US" sz="3200" b="0" dirty="0">
              <a:solidFill>
                <a:srgbClr val="FFFF00"/>
              </a:solidFill>
              <a:effectLst/>
              <a:latin typeface="+mn-lt"/>
              <a:ea typeface="SimSun" panose="02010600030101010101" pitchFamily="2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914400"/>
            <a:ext cx="7455344" cy="56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6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/>
          <p:cNvSpPr/>
          <p:nvPr/>
        </p:nvSpPr>
        <p:spPr bwMode="auto">
          <a:xfrm>
            <a:off x="6467302" y="3557848"/>
            <a:ext cx="5087389" cy="2690552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lg" len="lg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to various architectures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10363200" cy="2670220"/>
          </a:xfrm>
        </p:spPr>
        <p:txBody>
          <a:bodyPr/>
          <a:lstStyle/>
          <a:p>
            <a:r>
              <a:rPr lang="en-US" dirty="0" err="1"/>
              <a:t>uSMILE</a:t>
            </a:r>
            <a:r>
              <a:rPr lang="en-US" dirty="0"/>
              <a:t> and ER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incorrect </a:t>
            </a:r>
            <a:r>
              <a:rPr lang="en-US" dirty="0"/>
              <a:t>DNLs for interpolated DACs especially at the MSB </a:t>
            </a:r>
            <a:r>
              <a:rPr lang="en-US" dirty="0" smtClean="0"/>
              <a:t>codes.</a:t>
            </a:r>
            <a:endParaRPr lang="en-US" dirty="0"/>
          </a:p>
          <a:p>
            <a:r>
              <a:rPr lang="en-US" dirty="0"/>
              <a:t>A new “interpolated segmented model” needs to be developed for interpolated DACs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960687"/>
            <a:ext cx="5108190" cy="239593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58" name="Freeform 57"/>
          <p:cNvSpPr/>
          <p:nvPr/>
        </p:nvSpPr>
        <p:spPr>
          <a:xfrm rot="2624362">
            <a:off x="8120847" y="3516395"/>
            <a:ext cx="1368927" cy="1209796"/>
          </a:xfrm>
          <a:custGeom>
            <a:avLst/>
            <a:gdLst>
              <a:gd name="connsiteX0" fmla="*/ 0 w 1026695"/>
              <a:gd name="connsiteY0" fmla="*/ 970547 h 970547"/>
              <a:gd name="connsiteX1" fmla="*/ 104274 w 1026695"/>
              <a:gd name="connsiteY1" fmla="*/ 457200 h 970547"/>
              <a:gd name="connsiteX2" fmla="*/ 553453 w 1026695"/>
              <a:gd name="connsiteY2" fmla="*/ 160421 h 970547"/>
              <a:gd name="connsiteX3" fmla="*/ 1026695 w 1026695"/>
              <a:gd name="connsiteY3" fmla="*/ 0 h 970547"/>
              <a:gd name="connsiteX0" fmla="*/ 0 w 1026695"/>
              <a:gd name="connsiteY0" fmla="*/ 970547 h 970547"/>
              <a:gd name="connsiteX1" fmla="*/ 104274 w 1026695"/>
              <a:gd name="connsiteY1" fmla="*/ 457200 h 970547"/>
              <a:gd name="connsiteX2" fmla="*/ 496499 w 1026695"/>
              <a:gd name="connsiteY2" fmla="*/ 122021 h 970547"/>
              <a:gd name="connsiteX3" fmla="*/ 1026695 w 1026695"/>
              <a:gd name="connsiteY3" fmla="*/ 0 h 97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695" h="970547">
                <a:moveTo>
                  <a:pt x="0" y="970547"/>
                </a:moveTo>
                <a:cubicBezTo>
                  <a:pt x="6016" y="781384"/>
                  <a:pt x="21524" y="598621"/>
                  <a:pt x="104274" y="457200"/>
                </a:cubicBezTo>
                <a:cubicBezTo>
                  <a:pt x="187024" y="315779"/>
                  <a:pt x="342762" y="198221"/>
                  <a:pt x="496499" y="122021"/>
                </a:cubicBezTo>
                <a:cubicBezTo>
                  <a:pt x="650236" y="45821"/>
                  <a:pt x="945148" y="29411"/>
                  <a:pt x="1026695" y="0"/>
                </a:cubicBezTo>
              </a:path>
            </a:pathLst>
          </a:custGeom>
          <a:noFill/>
          <a:ln w="19050">
            <a:solidFill>
              <a:srgbClr val="00B05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59" name="Group 58"/>
          <p:cNvGrpSpPr/>
          <p:nvPr/>
        </p:nvGrpSpPr>
        <p:grpSpPr>
          <a:xfrm>
            <a:off x="6782422" y="5087550"/>
            <a:ext cx="4495178" cy="845404"/>
            <a:chOff x="6611179" y="2831667"/>
            <a:chExt cx="4495178" cy="845404"/>
          </a:xfrm>
        </p:grpSpPr>
        <p:graphicFrame>
          <p:nvGraphicFramePr>
            <p:cNvPr id="60" name="Object 5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4765155"/>
                </p:ext>
              </p:extLst>
            </p:nvPr>
          </p:nvGraphicFramePr>
          <p:xfrm>
            <a:off x="6611179" y="3359787"/>
            <a:ext cx="5715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4" name="Equation" r:id="rId4" imgW="571320" imgH="291960" progId="Equation.DSMT4">
                    <p:embed/>
                  </p:oleObj>
                </mc:Choice>
                <mc:Fallback>
                  <p:oleObj name="Equation" r:id="rId4" imgW="571320" imgH="291960" progId="Equation.DSMT4">
                    <p:embed/>
                    <p:pic>
                      <p:nvPicPr>
                        <p:cNvPr id="163" name="Object 162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611179" y="3359787"/>
                          <a:ext cx="5715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25603690"/>
                </p:ext>
              </p:extLst>
            </p:nvPr>
          </p:nvGraphicFramePr>
          <p:xfrm>
            <a:off x="8235109" y="3384971"/>
            <a:ext cx="7747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5" name="Equation" r:id="rId6" imgW="774360" imgH="291960" progId="Equation.DSMT4">
                    <p:embed/>
                  </p:oleObj>
                </mc:Choice>
                <mc:Fallback>
                  <p:oleObj name="Equation" r:id="rId6" imgW="774360" imgH="291960" progId="Equation.DSMT4">
                    <p:embed/>
                    <p:pic>
                      <p:nvPicPr>
                        <p:cNvPr id="164" name="Object 163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235109" y="3384971"/>
                          <a:ext cx="7747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" name="Object 6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21407456"/>
                </p:ext>
              </p:extLst>
            </p:nvPr>
          </p:nvGraphicFramePr>
          <p:xfrm>
            <a:off x="10293557" y="3359839"/>
            <a:ext cx="8128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6" name="Equation" r:id="rId8" imgW="812520" imgH="291960" progId="Equation.DSMT4">
                    <p:embed/>
                  </p:oleObj>
                </mc:Choice>
                <mc:Fallback>
                  <p:oleObj name="Equation" r:id="rId8" imgW="812520" imgH="291960" progId="Equation.DSMT4">
                    <p:embed/>
                    <p:pic>
                      <p:nvPicPr>
                        <p:cNvPr id="165" name="Object 164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0293557" y="3359839"/>
                          <a:ext cx="8128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3" name="Straight Connector 62"/>
            <p:cNvCxnSpPr/>
            <p:nvPr/>
          </p:nvCxnSpPr>
          <p:spPr>
            <a:xfrm flipH="1">
              <a:off x="6705597" y="3078714"/>
              <a:ext cx="432715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6896929" y="2831667"/>
              <a:ext cx="0" cy="4940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7088010" y="2976610"/>
              <a:ext cx="1676" cy="2042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7279090" y="2976610"/>
              <a:ext cx="1676" cy="2042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7461502" y="2976609"/>
              <a:ext cx="1676" cy="2042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7652582" y="2976609"/>
              <a:ext cx="1676" cy="2042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7845580" y="2976609"/>
              <a:ext cx="1676" cy="2042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8036660" y="2976609"/>
              <a:ext cx="1676" cy="2042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8235109" y="2975021"/>
              <a:ext cx="1676" cy="2042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8426189" y="2975021"/>
              <a:ext cx="1676" cy="2042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8625717" y="2831667"/>
              <a:ext cx="0" cy="4940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8819655" y="2976610"/>
              <a:ext cx="1701" cy="2042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9013594" y="2976610"/>
              <a:ext cx="1701" cy="2042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9198734" y="2976609"/>
              <a:ext cx="1701" cy="2042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9392672" y="2976609"/>
              <a:ext cx="1701" cy="2042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9588556" y="2976609"/>
              <a:ext cx="1701" cy="2042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9782494" y="2976609"/>
              <a:ext cx="1701" cy="2042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9983911" y="2975021"/>
              <a:ext cx="1701" cy="2042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10177849" y="2975021"/>
              <a:ext cx="1701" cy="2042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10762077" y="2831667"/>
              <a:ext cx="0" cy="4940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10161749" y="2845704"/>
              <a:ext cx="561373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Freeform 83"/>
          <p:cNvSpPr/>
          <p:nvPr/>
        </p:nvSpPr>
        <p:spPr>
          <a:xfrm rot="13341894">
            <a:off x="8112094" y="5035956"/>
            <a:ext cx="1368927" cy="1209796"/>
          </a:xfrm>
          <a:custGeom>
            <a:avLst/>
            <a:gdLst>
              <a:gd name="connsiteX0" fmla="*/ 0 w 1026695"/>
              <a:gd name="connsiteY0" fmla="*/ 970547 h 970547"/>
              <a:gd name="connsiteX1" fmla="*/ 104274 w 1026695"/>
              <a:gd name="connsiteY1" fmla="*/ 457200 h 970547"/>
              <a:gd name="connsiteX2" fmla="*/ 553453 w 1026695"/>
              <a:gd name="connsiteY2" fmla="*/ 160421 h 970547"/>
              <a:gd name="connsiteX3" fmla="*/ 1026695 w 1026695"/>
              <a:gd name="connsiteY3" fmla="*/ 0 h 970547"/>
              <a:gd name="connsiteX0" fmla="*/ 0 w 1026695"/>
              <a:gd name="connsiteY0" fmla="*/ 970547 h 970547"/>
              <a:gd name="connsiteX1" fmla="*/ 104274 w 1026695"/>
              <a:gd name="connsiteY1" fmla="*/ 457200 h 970547"/>
              <a:gd name="connsiteX2" fmla="*/ 496499 w 1026695"/>
              <a:gd name="connsiteY2" fmla="*/ 122021 h 970547"/>
              <a:gd name="connsiteX3" fmla="*/ 1026695 w 1026695"/>
              <a:gd name="connsiteY3" fmla="*/ 0 h 97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695" h="970547">
                <a:moveTo>
                  <a:pt x="0" y="970547"/>
                </a:moveTo>
                <a:cubicBezTo>
                  <a:pt x="6016" y="781384"/>
                  <a:pt x="21524" y="598621"/>
                  <a:pt x="104274" y="457200"/>
                </a:cubicBezTo>
                <a:cubicBezTo>
                  <a:pt x="187024" y="315779"/>
                  <a:pt x="342762" y="198221"/>
                  <a:pt x="496499" y="122021"/>
                </a:cubicBezTo>
                <a:cubicBezTo>
                  <a:pt x="650236" y="45821"/>
                  <a:pt x="945148" y="29411"/>
                  <a:pt x="1026695" y="0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aphicFrame>
        <p:nvGraphicFramePr>
          <p:cNvPr id="85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003408"/>
              </p:ext>
            </p:extLst>
          </p:nvPr>
        </p:nvGraphicFramePr>
        <p:xfrm>
          <a:off x="6782422" y="4799403"/>
          <a:ext cx="5715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Equation" r:id="rId4" imgW="571320" imgH="291960" progId="Equation.DSMT4">
                  <p:embed/>
                </p:oleObj>
              </mc:Choice>
              <mc:Fallback>
                <p:oleObj name="Equation" r:id="rId4" imgW="571320" imgH="29196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82422" y="4799403"/>
                        <a:ext cx="5715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" name="Object 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300167"/>
              </p:ext>
            </p:extLst>
          </p:nvPr>
        </p:nvGraphicFramePr>
        <p:xfrm>
          <a:off x="8406352" y="4824587"/>
          <a:ext cx="7747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Equation" r:id="rId6" imgW="774360" imgH="291960" progId="Equation.DSMT4">
                  <p:embed/>
                </p:oleObj>
              </mc:Choice>
              <mc:Fallback>
                <p:oleObj name="Equation" r:id="rId6" imgW="774360" imgH="291960" progId="Equation.DSMT4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406352" y="4824587"/>
                        <a:ext cx="7747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" name="Objec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5204927"/>
              </p:ext>
            </p:extLst>
          </p:nvPr>
        </p:nvGraphicFramePr>
        <p:xfrm>
          <a:off x="10464800" y="4799455"/>
          <a:ext cx="8128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Equation" r:id="rId8" imgW="812520" imgH="291960" progId="Equation.DSMT4">
                  <p:embed/>
                </p:oleObj>
              </mc:Choice>
              <mc:Fallback>
                <p:oleObj name="Equation" r:id="rId8" imgW="812520" imgH="291960" progId="Equation.DSMT4">
                  <p:embed/>
                  <p:pic>
                    <p:nvPicPr>
                      <p:cNvPr id="55" name="Object 5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464800" y="4799455"/>
                        <a:ext cx="8128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8" name="Straight Connector 87"/>
          <p:cNvCxnSpPr/>
          <p:nvPr/>
        </p:nvCxnSpPr>
        <p:spPr>
          <a:xfrm flipH="1">
            <a:off x="6876840" y="4518330"/>
            <a:ext cx="43271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7068172" y="4271283"/>
            <a:ext cx="0" cy="4940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7259253" y="4416226"/>
            <a:ext cx="1676" cy="2042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7450333" y="4416226"/>
            <a:ext cx="1676" cy="2042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7632745" y="4416225"/>
            <a:ext cx="1676" cy="2042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7823825" y="4416225"/>
            <a:ext cx="1676" cy="2042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V="1">
            <a:off x="8016823" y="4416225"/>
            <a:ext cx="1676" cy="2042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8207903" y="4416225"/>
            <a:ext cx="1676" cy="2042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V="1">
            <a:off x="8406352" y="4414637"/>
            <a:ext cx="1676" cy="2042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8597432" y="4414637"/>
            <a:ext cx="1676" cy="2042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8796960" y="4271283"/>
            <a:ext cx="0" cy="4940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V="1">
            <a:off x="9033089" y="4416226"/>
            <a:ext cx="2071" cy="20420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9269218" y="4416226"/>
            <a:ext cx="2071" cy="20420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9494634" y="4416225"/>
            <a:ext cx="2071" cy="20420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9730763" y="4416225"/>
            <a:ext cx="2071" cy="20420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9969261" y="4416225"/>
            <a:ext cx="2071" cy="20420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V="1">
            <a:off x="10205389" y="4416225"/>
            <a:ext cx="2071" cy="20420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V="1">
            <a:off x="10450624" y="4414637"/>
            <a:ext cx="2071" cy="20420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10686752" y="4414637"/>
            <a:ext cx="2071" cy="20420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10933320" y="4271283"/>
            <a:ext cx="0" cy="4940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8796960" y="4273295"/>
            <a:ext cx="2136360" cy="0"/>
          </a:xfrm>
          <a:prstGeom prst="straightConnector1">
            <a:avLst/>
          </a:prstGeom>
          <a:ln w="2540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166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to various architectures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10363200" cy="2670220"/>
          </a:xfrm>
        </p:spPr>
        <p:txBody>
          <a:bodyPr/>
          <a:lstStyle/>
          <a:p>
            <a:r>
              <a:rPr lang="en-US" dirty="0" err="1"/>
              <a:t>uSMILE</a:t>
            </a:r>
            <a:r>
              <a:rPr lang="en-US" dirty="0"/>
              <a:t> and ER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incorrect </a:t>
            </a:r>
            <a:r>
              <a:rPr lang="en-US" dirty="0"/>
              <a:t>DNLs for interpolated DACs especially at the MSB </a:t>
            </a:r>
            <a:r>
              <a:rPr lang="en-US" dirty="0" smtClean="0"/>
              <a:t>codes.</a:t>
            </a:r>
            <a:endParaRPr lang="en-US" dirty="0"/>
          </a:p>
          <a:p>
            <a:r>
              <a:rPr lang="en-US" dirty="0"/>
              <a:t>A new “interpolated segmented model” needs to be developed for interpolated DACs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960687"/>
            <a:ext cx="5108190" cy="239593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110" name="Rectangle 109"/>
          <p:cNvSpPr/>
          <p:nvPr/>
        </p:nvSpPr>
        <p:spPr bwMode="auto">
          <a:xfrm>
            <a:off x="6380216" y="3746731"/>
            <a:ext cx="5087389" cy="2690552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lg" len="lg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1" name="Freeform 110"/>
          <p:cNvSpPr/>
          <p:nvPr/>
        </p:nvSpPr>
        <p:spPr>
          <a:xfrm rot="2624362">
            <a:off x="8033761" y="3705278"/>
            <a:ext cx="1368927" cy="1209796"/>
          </a:xfrm>
          <a:custGeom>
            <a:avLst/>
            <a:gdLst>
              <a:gd name="connsiteX0" fmla="*/ 0 w 1026695"/>
              <a:gd name="connsiteY0" fmla="*/ 970547 h 970547"/>
              <a:gd name="connsiteX1" fmla="*/ 104274 w 1026695"/>
              <a:gd name="connsiteY1" fmla="*/ 457200 h 970547"/>
              <a:gd name="connsiteX2" fmla="*/ 553453 w 1026695"/>
              <a:gd name="connsiteY2" fmla="*/ 160421 h 970547"/>
              <a:gd name="connsiteX3" fmla="*/ 1026695 w 1026695"/>
              <a:gd name="connsiteY3" fmla="*/ 0 h 970547"/>
              <a:gd name="connsiteX0" fmla="*/ 0 w 1026695"/>
              <a:gd name="connsiteY0" fmla="*/ 970547 h 970547"/>
              <a:gd name="connsiteX1" fmla="*/ 104274 w 1026695"/>
              <a:gd name="connsiteY1" fmla="*/ 457200 h 970547"/>
              <a:gd name="connsiteX2" fmla="*/ 496499 w 1026695"/>
              <a:gd name="connsiteY2" fmla="*/ 122021 h 970547"/>
              <a:gd name="connsiteX3" fmla="*/ 1026695 w 1026695"/>
              <a:gd name="connsiteY3" fmla="*/ 0 h 97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695" h="970547">
                <a:moveTo>
                  <a:pt x="0" y="970547"/>
                </a:moveTo>
                <a:cubicBezTo>
                  <a:pt x="6016" y="781384"/>
                  <a:pt x="21524" y="598621"/>
                  <a:pt x="104274" y="457200"/>
                </a:cubicBezTo>
                <a:cubicBezTo>
                  <a:pt x="187024" y="315779"/>
                  <a:pt x="342762" y="198221"/>
                  <a:pt x="496499" y="122021"/>
                </a:cubicBezTo>
                <a:cubicBezTo>
                  <a:pt x="650236" y="45821"/>
                  <a:pt x="945148" y="29411"/>
                  <a:pt x="1026695" y="0"/>
                </a:cubicBezTo>
              </a:path>
            </a:pathLst>
          </a:custGeom>
          <a:noFill/>
          <a:ln w="19050">
            <a:solidFill>
              <a:srgbClr val="00B05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aphicFrame>
        <p:nvGraphicFramePr>
          <p:cNvPr id="112" name="Object 1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868684"/>
              </p:ext>
            </p:extLst>
          </p:nvPr>
        </p:nvGraphicFramePr>
        <p:xfrm>
          <a:off x="6695336" y="4988286"/>
          <a:ext cx="5715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Equation" r:id="rId4" imgW="571320" imgH="291960" progId="Equation.DSMT4">
                  <p:embed/>
                </p:oleObj>
              </mc:Choice>
              <mc:Fallback>
                <p:oleObj name="Equation" r:id="rId4" imgW="571320" imgH="291960" progId="Equation.DSMT4">
                  <p:embed/>
                  <p:pic>
                    <p:nvPicPr>
                      <p:cNvPr id="33" name="Object 3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95336" y="4988286"/>
                        <a:ext cx="5715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" name="Object 1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058610"/>
              </p:ext>
            </p:extLst>
          </p:nvPr>
        </p:nvGraphicFramePr>
        <p:xfrm>
          <a:off x="8319266" y="5013470"/>
          <a:ext cx="7747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" name="Equation" r:id="rId6" imgW="774360" imgH="291960" progId="Equation.DSMT4">
                  <p:embed/>
                </p:oleObj>
              </mc:Choice>
              <mc:Fallback>
                <p:oleObj name="Equation" r:id="rId6" imgW="774360" imgH="29196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19266" y="5013470"/>
                        <a:ext cx="7747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" name="Object 1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6419741"/>
              </p:ext>
            </p:extLst>
          </p:nvPr>
        </p:nvGraphicFramePr>
        <p:xfrm>
          <a:off x="10377714" y="4988338"/>
          <a:ext cx="8128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6" name="Equation" r:id="rId8" imgW="812520" imgH="291960" progId="Equation.DSMT4">
                  <p:embed/>
                </p:oleObj>
              </mc:Choice>
              <mc:Fallback>
                <p:oleObj name="Equation" r:id="rId8" imgW="812520" imgH="291960" progId="Equation.DSMT4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377714" y="4988338"/>
                        <a:ext cx="8128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5" name="Straight Connector 114"/>
          <p:cNvCxnSpPr/>
          <p:nvPr/>
        </p:nvCxnSpPr>
        <p:spPr>
          <a:xfrm flipV="1">
            <a:off x="6981086" y="4460166"/>
            <a:ext cx="0" cy="4940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oup 115"/>
          <p:cNvGrpSpPr/>
          <p:nvPr/>
        </p:nvGrpSpPr>
        <p:grpSpPr>
          <a:xfrm>
            <a:off x="7172167" y="4603520"/>
            <a:ext cx="1339855" cy="205793"/>
            <a:chOff x="2687253" y="2731096"/>
            <a:chExt cx="1339855" cy="205793"/>
          </a:xfrm>
        </p:grpSpPr>
        <p:cxnSp>
          <p:nvCxnSpPr>
            <p:cNvPr id="117" name="Straight Connector 116"/>
            <p:cNvCxnSpPr/>
            <p:nvPr/>
          </p:nvCxnSpPr>
          <p:spPr>
            <a:xfrm flipV="1">
              <a:off x="2687253" y="2732685"/>
              <a:ext cx="1676" cy="2042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2878333" y="2732685"/>
              <a:ext cx="1676" cy="2042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3060745" y="2732684"/>
              <a:ext cx="1676" cy="2042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3251825" y="2732684"/>
              <a:ext cx="1676" cy="2042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V="1">
              <a:off x="3444823" y="2732684"/>
              <a:ext cx="1676" cy="2042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V="1">
              <a:off x="3635903" y="2732684"/>
              <a:ext cx="1676" cy="2042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V="1">
              <a:off x="3834352" y="2731096"/>
              <a:ext cx="1676" cy="2042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V="1">
              <a:off x="4025432" y="2731096"/>
              <a:ext cx="1676" cy="2042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5" name="Straight Connector 124"/>
          <p:cNvCxnSpPr/>
          <p:nvPr/>
        </p:nvCxnSpPr>
        <p:spPr>
          <a:xfrm flipV="1">
            <a:off x="8709874" y="4460166"/>
            <a:ext cx="0" cy="4940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10846234" y="4460166"/>
            <a:ext cx="0" cy="4940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7" name="Group 126"/>
          <p:cNvGrpSpPr/>
          <p:nvPr/>
        </p:nvGrpSpPr>
        <p:grpSpPr>
          <a:xfrm>
            <a:off x="8885009" y="4603520"/>
            <a:ext cx="1339855" cy="205793"/>
            <a:chOff x="2687253" y="2731096"/>
            <a:chExt cx="1339855" cy="205793"/>
          </a:xfrm>
        </p:grpSpPr>
        <p:cxnSp>
          <p:nvCxnSpPr>
            <p:cNvPr id="128" name="Straight Connector 127"/>
            <p:cNvCxnSpPr/>
            <p:nvPr/>
          </p:nvCxnSpPr>
          <p:spPr>
            <a:xfrm flipV="1">
              <a:off x="2687253" y="2732685"/>
              <a:ext cx="1676" cy="20420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V="1">
              <a:off x="2878333" y="2732685"/>
              <a:ext cx="1676" cy="20420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V="1">
              <a:off x="3060745" y="2732684"/>
              <a:ext cx="1676" cy="20420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V="1">
              <a:off x="3251825" y="2732684"/>
              <a:ext cx="1676" cy="20420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V="1">
              <a:off x="3444823" y="2732684"/>
              <a:ext cx="1676" cy="20420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V="1">
              <a:off x="3635903" y="2732684"/>
              <a:ext cx="1676" cy="20420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V="1">
              <a:off x="3834352" y="2731096"/>
              <a:ext cx="1676" cy="20420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V="1">
              <a:off x="4025432" y="2731096"/>
              <a:ext cx="1676" cy="20420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Rectangle 135"/>
          <p:cNvSpPr/>
          <p:nvPr/>
        </p:nvSpPr>
        <p:spPr bwMode="auto">
          <a:xfrm>
            <a:off x="8834717" y="4554078"/>
            <a:ext cx="1841898" cy="318454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lg" len="lg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7" name="Straight Arrow Connector 136"/>
          <p:cNvCxnSpPr/>
          <p:nvPr/>
        </p:nvCxnSpPr>
        <p:spPr>
          <a:xfrm>
            <a:off x="8709874" y="4462178"/>
            <a:ext cx="2136360" cy="0"/>
          </a:xfrm>
          <a:prstGeom prst="straightConnector1">
            <a:avLst/>
          </a:prstGeom>
          <a:ln w="2540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Group 137"/>
          <p:cNvGrpSpPr/>
          <p:nvPr/>
        </p:nvGrpSpPr>
        <p:grpSpPr>
          <a:xfrm>
            <a:off x="8946003" y="4603520"/>
            <a:ext cx="1655734" cy="205793"/>
            <a:chOff x="4461089" y="2731096"/>
            <a:chExt cx="1655734" cy="205793"/>
          </a:xfrm>
        </p:grpSpPr>
        <p:cxnSp>
          <p:nvCxnSpPr>
            <p:cNvPr id="139" name="Straight Connector 138"/>
            <p:cNvCxnSpPr/>
            <p:nvPr/>
          </p:nvCxnSpPr>
          <p:spPr>
            <a:xfrm flipV="1">
              <a:off x="4461089" y="2732685"/>
              <a:ext cx="2071" cy="20420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flipV="1">
              <a:off x="4697218" y="2732685"/>
              <a:ext cx="2071" cy="20420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V="1">
              <a:off x="4922634" y="2732684"/>
              <a:ext cx="2071" cy="20420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flipV="1">
              <a:off x="5158763" y="2732684"/>
              <a:ext cx="2071" cy="20420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flipV="1">
              <a:off x="5397261" y="2732684"/>
              <a:ext cx="2071" cy="20420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flipV="1">
              <a:off x="5633389" y="2732684"/>
              <a:ext cx="2071" cy="20420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V="1">
              <a:off x="5878624" y="2731096"/>
              <a:ext cx="2071" cy="20420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flipV="1">
              <a:off x="6114752" y="2731096"/>
              <a:ext cx="2071" cy="20420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7" name="Straight Connector 146"/>
          <p:cNvCxnSpPr/>
          <p:nvPr/>
        </p:nvCxnSpPr>
        <p:spPr>
          <a:xfrm flipH="1">
            <a:off x="6789754" y="4707213"/>
            <a:ext cx="43271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Freeform 147"/>
          <p:cNvSpPr/>
          <p:nvPr/>
        </p:nvSpPr>
        <p:spPr>
          <a:xfrm rot="13341894">
            <a:off x="8025008" y="5224839"/>
            <a:ext cx="1368927" cy="1209796"/>
          </a:xfrm>
          <a:custGeom>
            <a:avLst/>
            <a:gdLst>
              <a:gd name="connsiteX0" fmla="*/ 0 w 1026695"/>
              <a:gd name="connsiteY0" fmla="*/ 970547 h 970547"/>
              <a:gd name="connsiteX1" fmla="*/ 104274 w 1026695"/>
              <a:gd name="connsiteY1" fmla="*/ 457200 h 970547"/>
              <a:gd name="connsiteX2" fmla="*/ 553453 w 1026695"/>
              <a:gd name="connsiteY2" fmla="*/ 160421 h 970547"/>
              <a:gd name="connsiteX3" fmla="*/ 1026695 w 1026695"/>
              <a:gd name="connsiteY3" fmla="*/ 0 h 970547"/>
              <a:gd name="connsiteX0" fmla="*/ 0 w 1026695"/>
              <a:gd name="connsiteY0" fmla="*/ 970547 h 970547"/>
              <a:gd name="connsiteX1" fmla="*/ 104274 w 1026695"/>
              <a:gd name="connsiteY1" fmla="*/ 457200 h 970547"/>
              <a:gd name="connsiteX2" fmla="*/ 496499 w 1026695"/>
              <a:gd name="connsiteY2" fmla="*/ 122021 h 970547"/>
              <a:gd name="connsiteX3" fmla="*/ 1026695 w 1026695"/>
              <a:gd name="connsiteY3" fmla="*/ 0 h 97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695" h="970547">
                <a:moveTo>
                  <a:pt x="0" y="970547"/>
                </a:moveTo>
                <a:cubicBezTo>
                  <a:pt x="6016" y="781384"/>
                  <a:pt x="21524" y="598621"/>
                  <a:pt x="104274" y="457200"/>
                </a:cubicBezTo>
                <a:cubicBezTo>
                  <a:pt x="187024" y="315779"/>
                  <a:pt x="342762" y="198221"/>
                  <a:pt x="496499" y="122021"/>
                </a:cubicBezTo>
                <a:cubicBezTo>
                  <a:pt x="650236" y="45821"/>
                  <a:pt x="945148" y="29411"/>
                  <a:pt x="1026695" y="0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49" name="Group 148"/>
          <p:cNvGrpSpPr/>
          <p:nvPr/>
        </p:nvGrpSpPr>
        <p:grpSpPr>
          <a:xfrm>
            <a:off x="8903812" y="5419787"/>
            <a:ext cx="1359895" cy="205793"/>
            <a:chOff x="4418898" y="3547363"/>
            <a:chExt cx="1359895" cy="205793"/>
          </a:xfrm>
        </p:grpSpPr>
        <p:cxnSp>
          <p:nvCxnSpPr>
            <p:cNvPr id="150" name="Straight Connector 149"/>
            <p:cNvCxnSpPr/>
            <p:nvPr/>
          </p:nvCxnSpPr>
          <p:spPr>
            <a:xfrm flipV="1">
              <a:off x="4418898" y="3548952"/>
              <a:ext cx="1701" cy="2042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flipV="1">
              <a:off x="4612837" y="3548952"/>
              <a:ext cx="1701" cy="2042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 flipV="1">
              <a:off x="4797977" y="3548951"/>
              <a:ext cx="1701" cy="2042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V="1">
              <a:off x="4991915" y="3548951"/>
              <a:ext cx="1701" cy="2042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flipV="1">
              <a:off x="5187799" y="3548951"/>
              <a:ext cx="1701" cy="2042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V="1">
              <a:off x="5381737" y="3548951"/>
              <a:ext cx="1701" cy="2042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flipV="1">
              <a:off x="5583154" y="3547363"/>
              <a:ext cx="1701" cy="2042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V="1">
              <a:off x="5777092" y="3547363"/>
              <a:ext cx="1701" cy="2042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Group 157"/>
          <p:cNvGrpSpPr/>
          <p:nvPr/>
        </p:nvGrpSpPr>
        <p:grpSpPr>
          <a:xfrm>
            <a:off x="6695336" y="5276433"/>
            <a:ext cx="4495178" cy="845404"/>
            <a:chOff x="2210422" y="3404009"/>
            <a:chExt cx="4495178" cy="845404"/>
          </a:xfrm>
        </p:grpSpPr>
        <p:graphicFrame>
          <p:nvGraphicFramePr>
            <p:cNvPr id="159" name="Object 1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40885831"/>
                </p:ext>
              </p:extLst>
            </p:nvPr>
          </p:nvGraphicFramePr>
          <p:xfrm>
            <a:off x="2210422" y="3932129"/>
            <a:ext cx="5715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67" name="Equation" r:id="rId4" imgW="571320" imgH="291960" progId="Equation.DSMT4">
                    <p:embed/>
                  </p:oleObj>
                </mc:Choice>
                <mc:Fallback>
                  <p:oleObj name="Equation" r:id="rId4" imgW="571320" imgH="291960" progId="Equation.DSMT4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210422" y="3932129"/>
                          <a:ext cx="5715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0" name="Object 15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312429"/>
                </p:ext>
              </p:extLst>
            </p:nvPr>
          </p:nvGraphicFramePr>
          <p:xfrm>
            <a:off x="3834352" y="3957313"/>
            <a:ext cx="7747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68" name="Equation" r:id="rId6" imgW="774360" imgH="291960" progId="Equation.DSMT4">
                    <p:embed/>
                  </p:oleObj>
                </mc:Choice>
                <mc:Fallback>
                  <p:oleObj name="Equation" r:id="rId6" imgW="774360" imgH="291960" progId="Equation.DSMT4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834352" y="3957313"/>
                          <a:ext cx="7747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1" name="Object 1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37467420"/>
                </p:ext>
              </p:extLst>
            </p:nvPr>
          </p:nvGraphicFramePr>
          <p:xfrm>
            <a:off x="5892800" y="3932181"/>
            <a:ext cx="8128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69" name="Equation" r:id="rId8" imgW="812520" imgH="291960" progId="Equation.DSMT4">
                    <p:embed/>
                  </p:oleObj>
                </mc:Choice>
                <mc:Fallback>
                  <p:oleObj name="Equation" r:id="rId8" imgW="812520" imgH="291960" progId="Equation.DSMT4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892800" y="3932181"/>
                          <a:ext cx="8128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62" name="Straight Connector 161"/>
            <p:cNvCxnSpPr/>
            <p:nvPr/>
          </p:nvCxnSpPr>
          <p:spPr>
            <a:xfrm flipH="1">
              <a:off x="2304840" y="3651056"/>
              <a:ext cx="432715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V="1">
              <a:off x="2496172" y="3404009"/>
              <a:ext cx="0" cy="4940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flipV="1">
              <a:off x="2687253" y="3548952"/>
              <a:ext cx="1676" cy="2042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flipV="1">
              <a:off x="2878333" y="3548952"/>
              <a:ext cx="1676" cy="2042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flipV="1">
              <a:off x="3060745" y="3548951"/>
              <a:ext cx="1676" cy="2042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V="1">
              <a:off x="3251825" y="3548951"/>
              <a:ext cx="1676" cy="2042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V="1">
              <a:off x="3444823" y="3548951"/>
              <a:ext cx="1676" cy="2042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flipV="1">
              <a:off x="3635903" y="3548951"/>
              <a:ext cx="1676" cy="2042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flipV="1">
              <a:off x="3834352" y="3547363"/>
              <a:ext cx="1676" cy="2042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flipV="1">
              <a:off x="4025432" y="3547363"/>
              <a:ext cx="1676" cy="2042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flipV="1">
              <a:off x="4224960" y="3404009"/>
              <a:ext cx="0" cy="4940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flipV="1">
              <a:off x="6361320" y="3404009"/>
              <a:ext cx="0" cy="4940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4" name="Straight Arrow Connector 173"/>
          <p:cNvCxnSpPr/>
          <p:nvPr/>
        </p:nvCxnSpPr>
        <p:spPr>
          <a:xfrm>
            <a:off x="10245906" y="5290470"/>
            <a:ext cx="561373" cy="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6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36" grpId="0" animBg="1"/>
      <p:bldP spid="14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Outline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Conventional linearity testing of DACs</a:t>
            </a:r>
          </a:p>
          <a:p>
            <a:r>
              <a:rPr lang="en-US" dirty="0">
                <a:solidFill>
                  <a:srgbClr val="FFC000"/>
                </a:solidFill>
              </a:rPr>
              <a:t>Motivation for segmented testing</a:t>
            </a:r>
          </a:p>
          <a:p>
            <a:r>
              <a:rPr lang="en-US" dirty="0" err="1">
                <a:solidFill>
                  <a:srgbClr val="FFC000"/>
                </a:solidFill>
              </a:rPr>
              <a:t>uSMILE</a:t>
            </a:r>
            <a:r>
              <a:rPr lang="en-US" dirty="0">
                <a:solidFill>
                  <a:srgbClr val="FFC000"/>
                </a:solidFill>
              </a:rPr>
              <a:t> for DACs</a:t>
            </a:r>
          </a:p>
          <a:p>
            <a:r>
              <a:rPr lang="en-US" dirty="0">
                <a:solidFill>
                  <a:srgbClr val="FFC000"/>
                </a:solidFill>
              </a:rPr>
              <a:t>Extrapolated Reconstruction (ER) for DACs</a:t>
            </a:r>
          </a:p>
          <a:p>
            <a:r>
              <a:rPr lang="en-US" dirty="0"/>
              <a:t>Modifications for Interpolated DACs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Test </a:t>
            </a:r>
            <a:r>
              <a:rPr lang="en-US" dirty="0">
                <a:solidFill>
                  <a:srgbClr val="FFC000"/>
                </a:solidFill>
              </a:rPr>
              <a:t>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36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990600"/>
          </a:xfrm>
        </p:spPr>
        <p:txBody>
          <a:bodyPr/>
          <a:lstStyle/>
          <a:p>
            <a:r>
              <a:rPr lang="en-US" i="1" dirty="0" err="1" smtClean="0"/>
              <a:t>uISMILE</a:t>
            </a:r>
            <a:r>
              <a:rPr lang="en-US" i="1" dirty="0" smtClean="0"/>
              <a:t>: ultrafast Interpolated Segmented Model Identification of Linearity Errors</a:t>
            </a:r>
            <a:endParaRPr lang="en-US" dirty="0"/>
          </a:p>
        </p:txBody>
      </p:sp>
      <p:pic>
        <p:nvPicPr>
          <p:cNvPr id="90115" name="Picture 2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558" y="1502642"/>
            <a:ext cx="5736883" cy="2009736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90116" name="Picture 2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49" y="1379246"/>
            <a:ext cx="4853080" cy="225652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4067" y1="41060" x2="24067" y2="41060"/>
                        <a14:foregroundMark x1="20149" y1="25828" x2="20149" y2="25828"/>
                        <a14:foregroundMark x1="24627" y1="26490" x2="24627" y2="26490"/>
                        <a14:foregroundMark x1="26119" y1="73510" x2="26119" y2="73510"/>
                        <a14:foregroundMark x1="27985" y1="63576" x2="27985" y2="63576"/>
                        <a14:foregroundMark x1="80784" y1="30464" x2="80784" y2="30464"/>
                        <a14:foregroundMark x1="71082" y1="28477" x2="71082" y2="28477"/>
                        <a14:backgroundMark x1="10448" y1="78146" x2="10448" y2="78146"/>
                        <a14:backgroundMark x1="59328" y1="64901" x2="59328" y2="64901"/>
                        <a14:backgroundMark x1="89179" y1="78808" x2="89179" y2="78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398" y="730821"/>
            <a:ext cx="2231354" cy="629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52400" y="5285980"/>
                <a:ext cx="6096000" cy="92217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𝑀𝑆𝐵</m:t>
                              </m:r>
                            </m:sub>
                          </m:sSub>
                        </m:e>
                      </m:d>
                      <m:r>
                        <a:rPr lang="en-US" sz="240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𝑀𝑆𝐵</m:t>
                          </m:r>
                        </m:sub>
                      </m:sSub>
                      <m:r>
                        <a:rPr lang="en-US" sz="240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𝑛𝑀𝑆𝐵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240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𝑀𝑆𝐵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285980"/>
                <a:ext cx="6096000" cy="9221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683310" y="3795820"/>
                <a:ext cx="4006546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𝐿𝑆𝐵</m:t>
                              </m:r>
                            </m:sub>
                          </m:sSub>
                        </m:e>
                      </m:d>
                      <m:r>
                        <a:rPr lang="en-US" sz="240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𝐿𝑆𝐵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𝑛𝐿𝑆𝐵</m:t>
                              </m:r>
                            </m:sup>
                          </m:sSup>
                        </m:den>
                      </m:f>
                      <m:r>
                        <a:rPr lang="en-US" sz="240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𝐿𝑆𝐵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3310" y="3795820"/>
                <a:ext cx="4006546" cy="7838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683310" y="4863066"/>
                <a:ext cx="4456915" cy="11837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sz="240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sz="240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𝑀𝑆𝐵</m:t>
                          </m:r>
                        </m:sub>
                      </m:sSub>
                      <m:r>
                        <a:rPr lang="en-US" sz="240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)+[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sz="240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𝑀𝑆𝐵</m:t>
                          </m:r>
                        </m:sub>
                      </m:sSub>
                      <m:r>
                        <a:rPr lang="en-US" sz="240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+1)−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sz="240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𝑀𝑆𝐵</m:t>
                          </m:r>
                        </m:sub>
                      </m:sSub>
                      <m:r>
                        <a:rPr lang="en-US" sz="240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)]×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3310" y="4863066"/>
                <a:ext cx="4456915" cy="1183786"/>
              </a:xfrm>
              <a:prstGeom prst="rect">
                <a:avLst/>
              </a:prstGeom>
              <a:blipFill>
                <a:blip r:embed="rId8"/>
                <a:stretch>
                  <a:fillRect b="-7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79558" y="3795819"/>
                <a:ext cx="6096000" cy="128298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sz="240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𝑀𝑆𝐵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𝑛𝑀𝑆𝐵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240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𝐿𝑆𝐵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240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𝐼𝑁𝐿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58" y="3795819"/>
                <a:ext cx="6096000" cy="128298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683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990600"/>
          </a:xfrm>
        </p:spPr>
        <p:txBody>
          <a:bodyPr/>
          <a:lstStyle/>
          <a:p>
            <a:r>
              <a:rPr lang="en-US" i="1" dirty="0" err="1" smtClean="0"/>
              <a:t>uISMILE</a:t>
            </a:r>
            <a:r>
              <a:rPr lang="en-US" i="1" dirty="0" smtClean="0"/>
              <a:t>: ultrafast Interpolated Segmented Model Identification of Linearity Errors</a:t>
            </a:r>
            <a:endParaRPr lang="en-US" dirty="0"/>
          </a:p>
        </p:txBody>
      </p:sp>
      <p:pic>
        <p:nvPicPr>
          <p:cNvPr id="90115" name="Picture 2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558" y="1502642"/>
            <a:ext cx="5736883" cy="2009736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90116" name="Picture 2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49" y="1379246"/>
            <a:ext cx="4853080" cy="225652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14400" y="3919215"/>
                <a:ext cx="10660065" cy="13342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𝐼𝑁𝐿</m:t>
                      </m:r>
                      <m:d>
                        <m:dPr>
                          <m:ctrlPr>
                            <a:rPr lang="en-US" b="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m:rPr>
                          <m:nor/>
                        </m:rPr>
                        <a:rPr lang="en-US" b="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US" b="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LSBs</m:t>
                      </m:r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b="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b="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𝑀𝑆𝐵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𝐿𝑆𝐵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b="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b="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𝑛𝐿𝑆𝐵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b="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b="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𝑀𝑆𝐵</m:t>
                              </m:r>
                            </m:sub>
                          </m:sSub>
                          <m:r>
                            <a:rPr lang="en-US" b="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𝐿𝑆𝐵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b="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b="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𝑛𝐿𝑆𝐵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𝐿𝑆𝐵</m:t>
                              </m:r>
                            </m:sub>
                          </m:sSub>
                        </m:e>
                      </m:d>
                      <m:r>
                        <a:rPr lang="en-US" b="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𝑒𝑟𝑟</m:t>
                      </m:r>
                    </m:oMath>
                  </m:oMathPara>
                </a14:m>
                <a:endParaRPr lang="en-US" b="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919215"/>
                <a:ext cx="10660065" cy="13342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067" y1="41060" x2="24067" y2="41060"/>
                        <a14:foregroundMark x1="20149" y1="25828" x2="20149" y2="25828"/>
                        <a14:foregroundMark x1="24627" y1="26490" x2="24627" y2="26490"/>
                        <a14:foregroundMark x1="26119" y1="73510" x2="26119" y2="73510"/>
                        <a14:foregroundMark x1="27985" y1="63576" x2="27985" y2="63576"/>
                        <a14:foregroundMark x1="80784" y1="30464" x2="80784" y2="30464"/>
                        <a14:foregroundMark x1="71082" y1="28477" x2="71082" y2="28477"/>
                        <a14:backgroundMark x1="10448" y1="78146" x2="10448" y2="78146"/>
                        <a14:backgroundMark x1="59328" y1="64901" x2="59328" y2="64901"/>
                        <a14:backgroundMark x1="89179" y1="78808" x2="89179" y2="78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398" y="730821"/>
            <a:ext cx="2231354" cy="62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1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599"/>
            <a:ext cx="10363200" cy="1029935"/>
          </a:xfrm>
        </p:spPr>
        <p:txBody>
          <a:bodyPr/>
          <a:lstStyle/>
          <a:p>
            <a:r>
              <a:rPr lang="en-US" dirty="0" smtClean="0"/>
              <a:t>ER+I: Extrapolated Reconstruction with Interpolation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62" name="Rounded Rectangle 61"/>
          <p:cNvSpPr/>
          <p:nvPr/>
        </p:nvSpPr>
        <p:spPr bwMode="auto">
          <a:xfrm>
            <a:off x="230142" y="1490931"/>
            <a:ext cx="5032728" cy="4757469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lg" len="lg"/>
            <a:tailEnd type="stealth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 flipH="1">
            <a:off x="1284535" y="4951389"/>
            <a:ext cx="77334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667163" y="5047841"/>
            <a:ext cx="1020290" cy="578711"/>
            <a:chOff x="921641" y="4581557"/>
            <a:chExt cx="1020290" cy="578711"/>
          </a:xfrm>
        </p:grpSpPr>
        <p:cxnSp>
          <p:nvCxnSpPr>
            <p:cNvPr id="79" name="Straight Connector 78"/>
            <p:cNvCxnSpPr/>
            <p:nvPr/>
          </p:nvCxnSpPr>
          <p:spPr>
            <a:xfrm flipH="1">
              <a:off x="1662489" y="4581557"/>
              <a:ext cx="27944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1539013" y="4678008"/>
              <a:ext cx="27944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1415539" y="4774461"/>
              <a:ext cx="27944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1292065" y="4870912"/>
              <a:ext cx="27944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1168590" y="4967364"/>
              <a:ext cx="27944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1045116" y="5063815"/>
              <a:ext cx="27944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921641" y="5160268"/>
              <a:ext cx="27944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" name="Straight Connector 85"/>
          <p:cNvCxnSpPr/>
          <p:nvPr/>
        </p:nvCxnSpPr>
        <p:spPr>
          <a:xfrm flipH="1">
            <a:off x="384472" y="5723003"/>
            <a:ext cx="65311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3362303" y="3370305"/>
            <a:ext cx="6921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4431851" y="2586584"/>
            <a:ext cx="6921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Group 98"/>
          <p:cNvGrpSpPr/>
          <p:nvPr/>
        </p:nvGrpSpPr>
        <p:grpSpPr>
          <a:xfrm>
            <a:off x="946604" y="2701102"/>
            <a:ext cx="3823177" cy="2094068"/>
            <a:chOff x="1201082" y="2234818"/>
            <a:chExt cx="3823177" cy="2094068"/>
          </a:xfrm>
        </p:grpSpPr>
        <p:cxnSp>
          <p:nvCxnSpPr>
            <p:cNvPr id="100" name="Straight Connector 99"/>
            <p:cNvCxnSpPr/>
            <p:nvPr/>
          </p:nvCxnSpPr>
          <p:spPr>
            <a:xfrm flipH="1">
              <a:off x="4744817" y="2234818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>
              <a:off x="4621343" y="2331270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>
              <a:off x="4497867" y="2427722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H="1">
              <a:off x="4374392" y="2524174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H="1">
              <a:off x="4250918" y="2620625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H="1">
              <a:off x="4127444" y="2717077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H="1">
              <a:off x="4003969" y="2813529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Freeform 106"/>
            <p:cNvSpPr/>
            <p:nvPr/>
          </p:nvSpPr>
          <p:spPr>
            <a:xfrm>
              <a:off x="1201082" y="2524174"/>
              <a:ext cx="2802885" cy="1804712"/>
            </a:xfrm>
            <a:custGeom>
              <a:avLst/>
              <a:gdLst>
                <a:gd name="connsiteX0" fmla="*/ 0 w 1026695"/>
                <a:gd name="connsiteY0" fmla="*/ 970547 h 970547"/>
                <a:gd name="connsiteX1" fmla="*/ 104274 w 1026695"/>
                <a:gd name="connsiteY1" fmla="*/ 457200 h 970547"/>
                <a:gd name="connsiteX2" fmla="*/ 553453 w 1026695"/>
                <a:gd name="connsiteY2" fmla="*/ 160421 h 970547"/>
                <a:gd name="connsiteX3" fmla="*/ 1026695 w 1026695"/>
                <a:gd name="connsiteY3" fmla="*/ 0 h 970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6695" h="970547">
                  <a:moveTo>
                    <a:pt x="0" y="970547"/>
                  </a:moveTo>
                  <a:cubicBezTo>
                    <a:pt x="6016" y="781384"/>
                    <a:pt x="12032" y="592221"/>
                    <a:pt x="104274" y="457200"/>
                  </a:cubicBezTo>
                  <a:cubicBezTo>
                    <a:pt x="196516" y="322179"/>
                    <a:pt x="399716" y="236621"/>
                    <a:pt x="553453" y="160421"/>
                  </a:cubicBezTo>
                  <a:cubicBezTo>
                    <a:pt x="707190" y="84221"/>
                    <a:pt x="945148" y="29411"/>
                    <a:pt x="1026695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8" name="Straight Connector 107"/>
          <p:cNvCxnSpPr/>
          <p:nvPr/>
        </p:nvCxnSpPr>
        <p:spPr>
          <a:xfrm flipH="1">
            <a:off x="813299" y="2383459"/>
            <a:ext cx="27944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H="1">
            <a:off x="813299" y="2700133"/>
            <a:ext cx="2794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1208931" y="218639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Measured voltages</a:t>
            </a:r>
            <a:endParaRPr lang="en-US" sz="1800" dirty="0"/>
          </a:p>
        </p:txBody>
      </p:sp>
      <p:sp>
        <p:nvSpPr>
          <p:cNvPr id="111" name="TextBox 110"/>
          <p:cNvSpPr txBox="1"/>
          <p:nvPr/>
        </p:nvSpPr>
        <p:spPr>
          <a:xfrm>
            <a:off x="1207261" y="2504034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Extrapolated voltages</a:t>
            </a:r>
            <a:endParaRPr lang="en-US" sz="1800" dirty="0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79577" y="4176582"/>
            <a:ext cx="1020289" cy="693228"/>
            <a:chOff x="6579675" y="2200778"/>
            <a:chExt cx="1020289" cy="693228"/>
          </a:xfrm>
        </p:grpSpPr>
        <p:sp>
          <p:nvSpPr>
            <p:cNvPr id="6" name="Rectangle 5"/>
            <p:cNvSpPr/>
            <p:nvPr/>
          </p:nvSpPr>
          <p:spPr bwMode="auto">
            <a:xfrm>
              <a:off x="6579675" y="2200778"/>
              <a:ext cx="1020289" cy="693228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lg" len="lg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12" name="Group 111"/>
            <p:cNvGrpSpPr/>
            <p:nvPr/>
          </p:nvGrpSpPr>
          <p:grpSpPr>
            <a:xfrm>
              <a:off x="6579675" y="2297228"/>
              <a:ext cx="1020289" cy="578711"/>
              <a:chOff x="1909438" y="3809943"/>
              <a:chExt cx="1020289" cy="578711"/>
            </a:xfrm>
          </p:grpSpPr>
          <p:cxnSp>
            <p:nvCxnSpPr>
              <p:cNvPr id="113" name="Straight Connector 112"/>
              <p:cNvCxnSpPr/>
              <p:nvPr/>
            </p:nvCxnSpPr>
            <p:spPr>
              <a:xfrm flipH="1">
                <a:off x="2650285" y="3809943"/>
                <a:ext cx="27944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flipH="1">
                <a:off x="2526811" y="3906394"/>
                <a:ext cx="27944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flipH="1">
                <a:off x="2403335" y="4002847"/>
                <a:ext cx="27944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flipH="1">
                <a:off x="2279861" y="4099298"/>
                <a:ext cx="27944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flipH="1">
                <a:off x="2156387" y="4195750"/>
                <a:ext cx="27944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H="1">
                <a:off x="2032912" y="4292201"/>
                <a:ext cx="27944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H="1">
                <a:off x="1909438" y="4388654"/>
                <a:ext cx="27944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3" name="Straight Connector 62"/>
          <p:cNvCxnSpPr/>
          <p:nvPr/>
        </p:nvCxnSpPr>
        <p:spPr>
          <a:xfrm flipH="1">
            <a:off x="2053603" y="4415858"/>
            <a:ext cx="6921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684465" y="4451064"/>
            <a:ext cx="824257" cy="425486"/>
            <a:chOff x="1684465" y="4451064"/>
            <a:chExt cx="824257" cy="425486"/>
          </a:xfrm>
        </p:grpSpPr>
        <p:sp>
          <p:nvSpPr>
            <p:cNvPr id="121" name="Rectangle 120"/>
            <p:cNvSpPr/>
            <p:nvPr/>
          </p:nvSpPr>
          <p:spPr bwMode="auto">
            <a:xfrm>
              <a:off x="1684465" y="4451064"/>
              <a:ext cx="824257" cy="425486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lg" len="lg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1684465" y="4510263"/>
              <a:ext cx="626229" cy="355198"/>
              <a:chOff x="1909438" y="3809943"/>
              <a:chExt cx="1020289" cy="578711"/>
            </a:xfrm>
          </p:grpSpPr>
          <p:cxnSp>
            <p:nvCxnSpPr>
              <p:cNvPr id="123" name="Straight Connector 122"/>
              <p:cNvCxnSpPr/>
              <p:nvPr/>
            </p:nvCxnSpPr>
            <p:spPr>
              <a:xfrm flipH="1">
                <a:off x="2650285" y="3809943"/>
                <a:ext cx="27944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H="1">
                <a:off x="2526811" y="3906394"/>
                <a:ext cx="27944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H="1">
                <a:off x="2403335" y="4002847"/>
                <a:ext cx="27944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H="1">
                <a:off x="2279861" y="4099298"/>
                <a:ext cx="27944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H="1">
                <a:off x="2156387" y="4195750"/>
                <a:ext cx="27944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H="1">
                <a:off x="2032912" y="4292201"/>
                <a:ext cx="27944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flipH="1">
                <a:off x="1909438" y="4388654"/>
                <a:ext cx="27944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7" name="Freeform 86"/>
          <p:cNvSpPr/>
          <p:nvPr/>
        </p:nvSpPr>
        <p:spPr>
          <a:xfrm>
            <a:off x="930359" y="4570659"/>
            <a:ext cx="831828" cy="614245"/>
          </a:xfrm>
          <a:custGeom>
            <a:avLst/>
            <a:gdLst>
              <a:gd name="connsiteX0" fmla="*/ 0 w 1026695"/>
              <a:gd name="connsiteY0" fmla="*/ 970547 h 970547"/>
              <a:gd name="connsiteX1" fmla="*/ 104274 w 1026695"/>
              <a:gd name="connsiteY1" fmla="*/ 457200 h 970547"/>
              <a:gd name="connsiteX2" fmla="*/ 553453 w 1026695"/>
              <a:gd name="connsiteY2" fmla="*/ 160421 h 970547"/>
              <a:gd name="connsiteX3" fmla="*/ 1026695 w 1026695"/>
              <a:gd name="connsiteY3" fmla="*/ 0 h 97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695" h="970547">
                <a:moveTo>
                  <a:pt x="0" y="970547"/>
                </a:moveTo>
                <a:cubicBezTo>
                  <a:pt x="6016" y="781384"/>
                  <a:pt x="12032" y="592221"/>
                  <a:pt x="104274" y="457200"/>
                </a:cubicBezTo>
                <a:cubicBezTo>
                  <a:pt x="196516" y="322179"/>
                  <a:pt x="399716" y="236621"/>
                  <a:pt x="553453" y="160421"/>
                </a:cubicBezTo>
                <a:cubicBezTo>
                  <a:pt x="707190" y="84221"/>
                  <a:pt x="945148" y="29411"/>
                  <a:pt x="1026695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173519" y="4153485"/>
            <a:ext cx="572192" cy="227466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lg" len="lg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348046" y="3742063"/>
            <a:ext cx="1020290" cy="578711"/>
            <a:chOff x="2679943" y="3484823"/>
            <a:chExt cx="1020290" cy="578711"/>
          </a:xfrm>
        </p:grpSpPr>
        <p:cxnSp>
          <p:nvCxnSpPr>
            <p:cNvPr id="91" name="Straight Connector 90"/>
            <p:cNvCxnSpPr/>
            <p:nvPr/>
          </p:nvCxnSpPr>
          <p:spPr>
            <a:xfrm flipH="1">
              <a:off x="3420791" y="3484823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>
              <a:off x="3297317" y="3581274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>
              <a:off x="3173841" y="3677727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>
              <a:off x="3050366" y="3774178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>
              <a:off x="2926892" y="3870630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>
              <a:off x="2803418" y="3967081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>
              <a:off x="2679943" y="4063534"/>
              <a:ext cx="27944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2348046" y="3449789"/>
            <a:ext cx="1450009" cy="903407"/>
            <a:chOff x="5579201" y="3647471"/>
            <a:chExt cx="1080680" cy="673302"/>
          </a:xfrm>
        </p:grpSpPr>
        <p:sp>
          <p:nvSpPr>
            <p:cNvPr id="138" name="Rectangle 137"/>
            <p:cNvSpPr/>
            <p:nvPr/>
          </p:nvSpPr>
          <p:spPr bwMode="auto">
            <a:xfrm>
              <a:off x="5579201" y="3647471"/>
              <a:ext cx="1080680" cy="67330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lg" len="lg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30" name="Group 129"/>
            <p:cNvGrpSpPr/>
            <p:nvPr/>
          </p:nvGrpSpPr>
          <p:grpSpPr>
            <a:xfrm>
              <a:off x="5585855" y="3688507"/>
              <a:ext cx="1020290" cy="578711"/>
              <a:chOff x="2679943" y="3484823"/>
              <a:chExt cx="1020290" cy="578711"/>
            </a:xfrm>
          </p:grpSpPr>
          <p:cxnSp>
            <p:nvCxnSpPr>
              <p:cNvPr id="131" name="Straight Connector 130"/>
              <p:cNvCxnSpPr/>
              <p:nvPr/>
            </p:nvCxnSpPr>
            <p:spPr>
              <a:xfrm flipH="1">
                <a:off x="3420791" y="3484823"/>
                <a:ext cx="27944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H="1">
                <a:off x="3297317" y="3581274"/>
                <a:ext cx="27944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flipH="1">
                <a:off x="3173841" y="3677727"/>
                <a:ext cx="27944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flipH="1">
                <a:off x="3050366" y="3774178"/>
                <a:ext cx="27944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H="1">
                <a:off x="2926892" y="3870630"/>
                <a:ext cx="27944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flipH="1">
                <a:off x="2803418" y="3967081"/>
                <a:ext cx="27944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flipH="1">
                <a:off x="2679943" y="4063534"/>
                <a:ext cx="27944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8" name="Freeform 97"/>
          <p:cNvSpPr/>
          <p:nvPr/>
        </p:nvSpPr>
        <p:spPr>
          <a:xfrm>
            <a:off x="933042" y="3774178"/>
            <a:ext cx="1742208" cy="1266923"/>
          </a:xfrm>
          <a:custGeom>
            <a:avLst/>
            <a:gdLst>
              <a:gd name="connsiteX0" fmla="*/ 0 w 1026695"/>
              <a:gd name="connsiteY0" fmla="*/ 970547 h 970547"/>
              <a:gd name="connsiteX1" fmla="*/ 104274 w 1026695"/>
              <a:gd name="connsiteY1" fmla="*/ 457200 h 970547"/>
              <a:gd name="connsiteX2" fmla="*/ 553453 w 1026695"/>
              <a:gd name="connsiteY2" fmla="*/ 160421 h 970547"/>
              <a:gd name="connsiteX3" fmla="*/ 1026695 w 1026695"/>
              <a:gd name="connsiteY3" fmla="*/ 0 h 97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695" h="970547">
                <a:moveTo>
                  <a:pt x="0" y="970547"/>
                </a:moveTo>
                <a:cubicBezTo>
                  <a:pt x="6016" y="781384"/>
                  <a:pt x="12032" y="592221"/>
                  <a:pt x="104274" y="457200"/>
                </a:cubicBezTo>
                <a:cubicBezTo>
                  <a:pt x="196516" y="322179"/>
                  <a:pt x="399716" y="236621"/>
                  <a:pt x="553453" y="160421"/>
                </a:cubicBezTo>
                <a:cubicBezTo>
                  <a:pt x="707190" y="84221"/>
                  <a:pt x="945148" y="29411"/>
                  <a:pt x="1026695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ounded Rectangle 138"/>
          <p:cNvSpPr/>
          <p:nvPr/>
        </p:nvSpPr>
        <p:spPr bwMode="auto">
          <a:xfrm>
            <a:off x="5772086" y="1797479"/>
            <a:ext cx="5715001" cy="1687132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lg" len="lg"/>
            <a:tailEnd type="stealth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b="0" dirty="0" smtClean="0">
                <a:solidFill>
                  <a:srgbClr val="FFFF00"/>
                </a:solidFill>
              </a:rPr>
              <a:t>Measure DAC output for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FFFF00"/>
                </a:solidFill>
              </a:rPr>
              <a:t>1 MSB segment (32 codes: 0,1,2,3,…,31) and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FFFF00"/>
                </a:solidFill>
              </a:rPr>
              <a:t>MSB points (0,32,64,….,4032,4064) </a:t>
            </a:r>
          </a:p>
          <a:p>
            <a:r>
              <a:rPr lang="en-US" sz="2000" b="0" dirty="0" smtClean="0">
                <a:solidFill>
                  <a:srgbClr val="FFFF00"/>
                </a:solidFill>
              </a:rPr>
              <a:t>with multiple hits for each code</a:t>
            </a:r>
          </a:p>
        </p:txBody>
      </p:sp>
      <p:sp>
        <p:nvSpPr>
          <p:cNvPr id="140" name="Down Arrow 139"/>
          <p:cNvSpPr/>
          <p:nvPr/>
        </p:nvSpPr>
        <p:spPr bwMode="auto">
          <a:xfrm>
            <a:off x="8352693" y="3484611"/>
            <a:ext cx="553792" cy="643944"/>
          </a:xfrm>
          <a:prstGeom prst="downArrow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lg" len="lg"/>
            <a:tailEnd type="stealth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1" name="Rounded Rectangle 140"/>
          <p:cNvSpPr/>
          <p:nvPr/>
        </p:nvSpPr>
        <p:spPr bwMode="auto">
          <a:xfrm>
            <a:off x="6051398" y="4128555"/>
            <a:ext cx="5156381" cy="953037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lg" len="lg"/>
            <a:tailEnd type="stealth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0" dirty="0" smtClean="0">
                <a:solidFill>
                  <a:srgbClr val="FFFF00"/>
                </a:solidFill>
              </a:rPr>
              <a:t>“Extrapolate” and “Reconstruct” output curve </a:t>
            </a:r>
            <a:r>
              <a:rPr lang="en-US" sz="2000" i="1" dirty="0" smtClean="0">
                <a:solidFill>
                  <a:srgbClr val="FFFFFF"/>
                </a:solidFill>
              </a:rPr>
              <a:t>while accounting for interpolation</a:t>
            </a:r>
            <a:endParaRPr lang="en-US" sz="2000" i="1" dirty="0">
              <a:solidFill>
                <a:srgbClr val="FFFFFF"/>
              </a:solidFill>
            </a:endParaRPr>
          </a:p>
        </p:txBody>
      </p:sp>
      <p:sp>
        <p:nvSpPr>
          <p:cNvPr id="142" name="Rounded Rectangle 141"/>
          <p:cNvSpPr/>
          <p:nvPr/>
        </p:nvSpPr>
        <p:spPr bwMode="auto">
          <a:xfrm>
            <a:off x="6051397" y="5725536"/>
            <a:ext cx="5156381" cy="953037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lg" len="lg"/>
            <a:tailEnd type="stealth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0" dirty="0" smtClean="0">
                <a:solidFill>
                  <a:srgbClr val="FFFF00"/>
                </a:solidFill>
              </a:rPr>
              <a:t>Subtract from end-point/best fit line and calculate INLs and DNLs</a:t>
            </a:r>
            <a:endParaRPr lang="en-US" sz="2400" b="0" dirty="0">
              <a:solidFill>
                <a:srgbClr val="FFFF00"/>
              </a:solidFill>
            </a:endParaRPr>
          </a:p>
        </p:txBody>
      </p:sp>
      <p:sp>
        <p:nvSpPr>
          <p:cNvPr id="143" name="Down Arrow 142"/>
          <p:cNvSpPr/>
          <p:nvPr/>
        </p:nvSpPr>
        <p:spPr bwMode="auto">
          <a:xfrm>
            <a:off x="8352693" y="5081592"/>
            <a:ext cx="553792" cy="643944"/>
          </a:xfrm>
          <a:prstGeom prst="downArrow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lg" len="lg"/>
            <a:tailEnd type="stealth" w="lg" len="lg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5581586" y="83766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b="0" dirty="0" smtClean="0">
                <a:solidFill>
                  <a:srgbClr val="FFFF00"/>
                </a:solidFill>
              </a:rPr>
              <a:t>Example: 12-bit interpolated DAC with 7-5 segmentation</a:t>
            </a:r>
            <a:endParaRPr lang="en-US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75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87" grpId="0" animBg="1"/>
      <p:bldP spid="10" grpId="0" animBg="1"/>
      <p:bldP spid="98" grpId="0" animBg="1"/>
      <p:bldP spid="140" grpId="0" animBg="1"/>
      <p:bldP spid="141" grpId="0" animBg="1"/>
      <p:bldP spid="142" grpId="0" animBg="1"/>
      <p:bldP spid="14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 for </a:t>
            </a:r>
            <a:r>
              <a:rPr lang="en-US" dirty="0" smtClean="0"/>
              <a:t>interpolated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30" y="1200041"/>
            <a:ext cx="7762551" cy="483790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7956881" y="1514822"/>
            <a:ext cx="408271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INL simulation results of the 16b interpolated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DAC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(a) INL estimations using the different methods </a:t>
            </a:r>
            <a:endParaRPr lang="en-US" b="0" dirty="0" smtClean="0">
              <a:solidFill>
                <a:srgbClr val="FFFF00"/>
              </a:solidFill>
              <a:latin typeface="+mn-lt"/>
              <a:ea typeface="SimSun" panose="02010600030101010101" pitchFamily="2" charset="-122"/>
            </a:endParaRP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(b) Zoomed in view of the INL plots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715232" y="2206171"/>
            <a:ext cx="1882825" cy="16981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3412471" y="2206171"/>
            <a:ext cx="4370167" cy="16981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2598057" y="1676400"/>
            <a:ext cx="0" cy="8763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3403600" y="1598385"/>
            <a:ext cx="0" cy="1143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6247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results for interpolated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171543" y="1344753"/>
            <a:ext cx="402045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DNL simulation results of the 16b interpolated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DAC</a:t>
            </a: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(a) DNL estimations of the 16b DAC using the different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methods</a:t>
            </a: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 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(b) Zoomed in view of the DNL plots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23459" y="1006795"/>
            <a:ext cx="7830370" cy="5320199"/>
            <a:chOff x="5827573" y="804830"/>
            <a:chExt cx="6364427" cy="3879005"/>
          </a:xfrm>
        </p:grpSpPr>
        <p:pic>
          <p:nvPicPr>
            <p:cNvPr id="6" name="Picture 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573" y="804830"/>
              <a:ext cx="6364427" cy="38790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cxnSp>
          <p:nvCxnSpPr>
            <p:cNvPr id="24" name="Straight Arrow Connector 23"/>
            <p:cNvCxnSpPr/>
            <p:nvPr/>
          </p:nvCxnSpPr>
          <p:spPr bwMode="auto">
            <a:xfrm flipH="1">
              <a:off x="6400799" y="1630628"/>
              <a:ext cx="1600201" cy="12954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>
              <a:off x="8534399" y="1630628"/>
              <a:ext cx="3352801" cy="1292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8001000" y="1325828"/>
              <a:ext cx="0" cy="96017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8534400" y="1325828"/>
              <a:ext cx="0" cy="96017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13439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Outline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Conventional linearity testing of </a:t>
            </a:r>
            <a:r>
              <a:rPr lang="en-US" dirty="0" smtClean="0"/>
              <a:t>DACs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Motivation for segmented testing</a:t>
            </a:r>
          </a:p>
          <a:p>
            <a:r>
              <a:rPr lang="en-US" dirty="0" err="1" smtClean="0">
                <a:solidFill>
                  <a:srgbClr val="FFC000"/>
                </a:solidFill>
              </a:rPr>
              <a:t>uSMILE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for </a:t>
            </a:r>
            <a:r>
              <a:rPr lang="en-US" dirty="0" smtClean="0">
                <a:solidFill>
                  <a:srgbClr val="FFC000"/>
                </a:solidFill>
              </a:rPr>
              <a:t>DACs</a:t>
            </a:r>
          </a:p>
          <a:p>
            <a:r>
              <a:rPr lang="en-US" dirty="0">
                <a:solidFill>
                  <a:srgbClr val="FFC000"/>
                </a:solidFill>
              </a:rPr>
              <a:t>Extrapolated Reconstruction (ER) for DACs</a:t>
            </a:r>
          </a:p>
          <a:p>
            <a:r>
              <a:rPr lang="en-US" dirty="0">
                <a:solidFill>
                  <a:srgbClr val="FFC000"/>
                </a:solidFill>
              </a:rPr>
              <a:t>Modifications for Interpolated DACs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Test </a:t>
            </a:r>
            <a:r>
              <a:rPr lang="en-US" dirty="0">
                <a:solidFill>
                  <a:srgbClr val="FFC000"/>
                </a:solidFill>
              </a:rPr>
              <a:t>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29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results for interpolated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171543" y="1344753"/>
            <a:ext cx="402045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DNL simulation results of the 16b interpolated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DAC</a:t>
            </a: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(a) DNL estimations of the 16b DAC using the different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methods</a:t>
            </a: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 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(b) Zoomed in view of the DNL plots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914400"/>
            <a:ext cx="7445187" cy="568320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12340" y="1180407"/>
            <a:ext cx="6750105" cy="2752315"/>
            <a:chOff x="712340" y="1180407"/>
            <a:chExt cx="6750105" cy="2752315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H="1">
              <a:off x="712340" y="2156033"/>
              <a:ext cx="2268039" cy="177668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3451681" y="2156033"/>
              <a:ext cx="4010764" cy="177283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2980379" y="1180407"/>
              <a:ext cx="0" cy="187449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3451681" y="1180407"/>
              <a:ext cx="0" cy="187449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90295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results for interpolated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171543" y="1344753"/>
            <a:ext cx="402045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DNL simulation results of the 16b interpolated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DAC</a:t>
            </a: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(a) DNL estimations of the 16b DAC using the different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methods</a:t>
            </a: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 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(b) Zoomed in view of the DNL plots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914400"/>
            <a:ext cx="7455344" cy="568320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12340" y="1180407"/>
            <a:ext cx="6750105" cy="2752315"/>
            <a:chOff x="712340" y="1180407"/>
            <a:chExt cx="6750105" cy="2752315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H="1">
              <a:off x="712340" y="2156033"/>
              <a:ext cx="2268039" cy="177668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3451681" y="2156033"/>
              <a:ext cx="4010764" cy="177283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2980379" y="1180407"/>
              <a:ext cx="0" cy="187449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3451681" y="1180407"/>
              <a:ext cx="0" cy="187449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2813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results for interpolated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171543" y="1344753"/>
            <a:ext cx="402045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DNL simulation results of the 16b interpolated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DAC</a:t>
            </a: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(a) DNL estimations of the 16b DAC using the different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methods</a:t>
            </a: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 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(b) Zoomed in view of the DNL plots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914400"/>
            <a:ext cx="7455344" cy="568320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12340" y="1180407"/>
            <a:ext cx="6750105" cy="2752315"/>
            <a:chOff x="712340" y="1180407"/>
            <a:chExt cx="6750105" cy="2752315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H="1">
              <a:off x="712340" y="2156033"/>
              <a:ext cx="2268039" cy="177668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3451681" y="2156033"/>
              <a:ext cx="4010764" cy="177283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2980379" y="1180407"/>
              <a:ext cx="0" cy="187449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3451681" y="1180407"/>
              <a:ext cx="0" cy="187449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38869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results for interpolated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171543" y="1344753"/>
            <a:ext cx="402045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DNL simulation results of the 16b interpolated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DAC</a:t>
            </a: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(a) DNL estimations of the 16b DAC using the different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methods</a:t>
            </a: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 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(b) Zoomed in view of the DNL plots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914400"/>
            <a:ext cx="7445187" cy="568320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12340" y="1180407"/>
            <a:ext cx="6750105" cy="2752315"/>
            <a:chOff x="712340" y="1180407"/>
            <a:chExt cx="6750105" cy="2752315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H="1">
              <a:off x="712340" y="2156033"/>
              <a:ext cx="2268039" cy="177668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3451681" y="2156033"/>
              <a:ext cx="4010764" cy="177283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2980379" y="1180407"/>
              <a:ext cx="0" cy="187449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3451681" y="1180407"/>
              <a:ext cx="0" cy="187449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477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results for interpolated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171543" y="1344753"/>
            <a:ext cx="402045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DNL simulation results of the 16b interpolated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DAC</a:t>
            </a: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(a) DNL estimations of the 16b DAC using the different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methods</a:t>
            </a: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 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(b) Zoomed in view of the DNL plots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914400"/>
            <a:ext cx="7455344" cy="568320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12340" y="1180407"/>
            <a:ext cx="6750105" cy="2752315"/>
            <a:chOff x="712340" y="1180407"/>
            <a:chExt cx="6750105" cy="2752315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H="1">
              <a:off x="712340" y="2156033"/>
              <a:ext cx="2268039" cy="177668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3451681" y="2156033"/>
              <a:ext cx="4010764" cy="177283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2980379" y="1180407"/>
              <a:ext cx="0" cy="187449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3451681" y="1180407"/>
              <a:ext cx="0" cy="187449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99687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results for interpolated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171543" y="1344753"/>
            <a:ext cx="402045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DNL simulation results of the 16b interpolated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DAC</a:t>
            </a: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(a) DNL estimations of the 16b DAC using the different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methods</a:t>
            </a: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 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(b) Zoomed in view of the DNL plots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914400"/>
            <a:ext cx="7455344" cy="568320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12340" y="1180407"/>
            <a:ext cx="6750105" cy="2752315"/>
            <a:chOff x="712340" y="1180407"/>
            <a:chExt cx="6750105" cy="2752315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H="1">
              <a:off x="712340" y="2156033"/>
              <a:ext cx="2268039" cy="177668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3451681" y="2156033"/>
              <a:ext cx="4010764" cy="177283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2980379" y="1180407"/>
              <a:ext cx="0" cy="187449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3451681" y="1180407"/>
              <a:ext cx="0" cy="187449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31250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results for interpolated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171543" y="1344753"/>
            <a:ext cx="402045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DNL simulation results of the 16b interpolated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DAC</a:t>
            </a: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(a) DNL estimations of the 16b DAC using the different </a:t>
            </a: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methods</a:t>
            </a: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 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/>
            </a:r>
            <a:b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</a:b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</a:rPr>
              <a:t>(b) Zoomed in view of the DNL plots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914400"/>
            <a:ext cx="7455344" cy="568320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12340" y="1180407"/>
            <a:ext cx="6750105" cy="2752315"/>
            <a:chOff x="712340" y="1180407"/>
            <a:chExt cx="6750105" cy="2752315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H="1">
              <a:off x="712340" y="2156033"/>
              <a:ext cx="2268039" cy="177668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3451681" y="2156033"/>
              <a:ext cx="4010764" cy="177283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2980379" y="1180407"/>
              <a:ext cx="0" cy="187449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3451681" y="1180407"/>
              <a:ext cx="0" cy="187449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15649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results for interpolated DACs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9370" y="1219200"/>
            <a:ext cx="4209144" cy="49291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Robustness test for 16b interpolated DACs</a:t>
            </a:r>
          </a:p>
          <a:p>
            <a:pPr marL="0" indent="0" algn="ctr">
              <a:buNone/>
            </a:pPr>
            <a:endParaRPr lang="en-US" dirty="0"/>
          </a:p>
          <a:p>
            <a:pPr marL="514350" indent="-514350" algn="ctr">
              <a:buAutoNum type="alphaLcParenBoth"/>
            </a:pPr>
            <a:r>
              <a:rPr lang="en-US" dirty="0" smtClean="0"/>
              <a:t>INL correlation</a:t>
            </a:r>
          </a:p>
          <a:p>
            <a:pPr marL="514350" indent="-514350" algn="ctr">
              <a:buAutoNum type="alphaLcParenBoth"/>
            </a:pPr>
            <a:r>
              <a:rPr lang="en-US" dirty="0" smtClean="0"/>
              <a:t>DNL correlation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35" y="881782"/>
            <a:ext cx="7376535" cy="582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1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Outline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Conventional linearity testing of DACs</a:t>
            </a:r>
          </a:p>
          <a:p>
            <a:r>
              <a:rPr lang="en-US" dirty="0">
                <a:solidFill>
                  <a:srgbClr val="FFC000"/>
                </a:solidFill>
              </a:rPr>
              <a:t>Motivation for segmented testing</a:t>
            </a:r>
          </a:p>
          <a:p>
            <a:r>
              <a:rPr lang="en-US" dirty="0" err="1">
                <a:solidFill>
                  <a:srgbClr val="FFC000"/>
                </a:solidFill>
              </a:rPr>
              <a:t>uSMILE</a:t>
            </a:r>
            <a:r>
              <a:rPr lang="en-US" dirty="0">
                <a:solidFill>
                  <a:srgbClr val="FFC000"/>
                </a:solidFill>
              </a:rPr>
              <a:t> for DACs</a:t>
            </a:r>
          </a:p>
          <a:p>
            <a:r>
              <a:rPr lang="en-US" dirty="0">
                <a:solidFill>
                  <a:srgbClr val="FFC000"/>
                </a:solidFill>
              </a:rPr>
              <a:t>Extrapolated Reconstruction (ER) for DACs</a:t>
            </a:r>
          </a:p>
          <a:p>
            <a:r>
              <a:rPr lang="en-US" dirty="0">
                <a:solidFill>
                  <a:srgbClr val="FFC000"/>
                </a:solidFill>
              </a:rPr>
              <a:t>Modifications for Interpolated DACs</a:t>
            </a:r>
          </a:p>
          <a:p>
            <a:r>
              <a:rPr lang="en-US" dirty="0"/>
              <a:t>Test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73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  <a:ea typeface="SimSun" panose="02010600030101010101" pitchFamily="2" charset="-122"/>
              </a:rPr>
              <a:t>Production mixed-signal 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  <a:ea typeface="SimSun" panose="02010600030101010101" pitchFamily="2" charset="-122"/>
              </a:rPr>
              <a:t>12b </a:t>
            </a:r>
            <a:r>
              <a:rPr lang="en-US" dirty="0">
                <a:solidFill>
                  <a:srgbClr val="FFFF00"/>
                </a:solidFill>
                <a:ea typeface="SimSun" panose="02010600030101010101" pitchFamily="2" charset="-122"/>
              </a:rPr>
              <a:t>interpolating DAC measured by </a:t>
            </a:r>
            <a:r>
              <a:rPr lang="en-US" dirty="0" smtClean="0">
                <a:solidFill>
                  <a:srgbClr val="FFFF00"/>
                </a:solidFill>
                <a:ea typeface="SimSun" panose="02010600030101010101" pitchFamily="2" charset="-122"/>
              </a:rPr>
              <a:t>an on-chip higher resolution </a:t>
            </a:r>
            <a:r>
              <a:rPr lang="en-US" dirty="0">
                <a:solidFill>
                  <a:srgbClr val="FFFF00"/>
                </a:solidFill>
                <a:ea typeface="SimSun" panose="02010600030101010101" pitchFamily="2" charset="-122"/>
              </a:rPr>
              <a:t>internal </a:t>
            </a:r>
            <a:r>
              <a:rPr lang="en-US" dirty="0" smtClean="0">
                <a:solidFill>
                  <a:srgbClr val="FFFF00"/>
                </a:solidFill>
                <a:ea typeface="SimSun" panose="02010600030101010101" pitchFamily="2" charset="-122"/>
              </a:rPr>
              <a:t>ADC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  <a:ea typeface="SimSun" panose="02010600030101010101" pitchFamily="2" charset="-122"/>
              </a:rPr>
              <a:t>12b DAC: </a:t>
            </a:r>
            <a:r>
              <a:rPr lang="en-US" dirty="0"/>
              <a:t>m-n segmentation, with interpolation between the output voltages of an m-bit MSB DAC. </a:t>
            </a:r>
            <a:endParaRPr lang="en-US" dirty="0">
              <a:solidFill>
                <a:srgbClr val="FFFF00"/>
              </a:solidFill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ea typeface="SimSun" panose="02010600030101010101" pitchFamily="2" charset="-122"/>
              </a:rPr>
              <a:t>“Reference” INL estimation: 240 measurements per code averaged across 10 runs (2400 effective hits per code) to get rid of thermal and flicker </a:t>
            </a:r>
            <a:r>
              <a:rPr lang="en-US" dirty="0" smtClean="0">
                <a:solidFill>
                  <a:srgbClr val="FFFF00"/>
                </a:solidFill>
                <a:ea typeface="SimSun" panose="02010600030101010101" pitchFamily="2" charset="-122"/>
              </a:rPr>
              <a:t>noise</a:t>
            </a:r>
            <a:endParaRPr lang="en-US" dirty="0">
              <a:solidFill>
                <a:srgbClr val="FFFF00"/>
              </a:solidFill>
              <a:ea typeface="SimSun" panose="02010600030101010101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"/>
            <a:ext cx="10363200" cy="653072"/>
          </a:xfrm>
        </p:spPr>
        <p:txBody>
          <a:bodyPr/>
          <a:lstStyle/>
          <a:p>
            <a:r>
              <a:rPr lang="en-US" dirty="0" smtClean="0"/>
              <a:t>Measurement results for an interpolated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01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Conventional linearity testing of DACs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36372"/>
            <a:ext cx="5756856" cy="5234745"/>
          </a:xfrm>
        </p:spPr>
        <p:txBody>
          <a:bodyPr/>
          <a:lstStyle/>
          <a:p>
            <a:r>
              <a:rPr lang="en-US" dirty="0" smtClean="0"/>
              <a:t>Sweep 0 to max </a:t>
            </a:r>
            <a:r>
              <a:rPr lang="en-US" dirty="0"/>
              <a:t>code, </a:t>
            </a:r>
            <a:r>
              <a:rPr lang="en-US" dirty="0" smtClean="0"/>
              <a:t>measure </a:t>
            </a:r>
            <a:r>
              <a:rPr lang="en-US" dirty="0"/>
              <a:t>the output voltages using a </a:t>
            </a:r>
            <a:r>
              <a:rPr lang="en-US" dirty="0" smtClean="0"/>
              <a:t>digitizer, subtract from end-point fit/best fit line to get INL</a:t>
            </a:r>
            <a:endParaRPr lang="en-US" dirty="0"/>
          </a:p>
          <a:p>
            <a:r>
              <a:rPr lang="en-US" dirty="0"/>
              <a:t>The </a:t>
            </a:r>
            <a:r>
              <a:rPr lang="en-US" dirty="0" smtClean="0"/>
              <a:t>digitizer: Digital </a:t>
            </a:r>
            <a:r>
              <a:rPr lang="en-US" dirty="0"/>
              <a:t>Voltmeter or a higher resolution ADC with significantly better specifications. </a:t>
            </a:r>
          </a:p>
        </p:txBody>
      </p:sp>
      <p:pic>
        <p:nvPicPr>
          <p:cNvPr id="6" name="Picture 2" descr="Image result for dac linearity te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266" y="1785378"/>
            <a:ext cx="4619428" cy="376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75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"/>
            <a:ext cx="10363200" cy="653072"/>
          </a:xfrm>
        </p:spPr>
        <p:txBody>
          <a:bodyPr/>
          <a:lstStyle/>
          <a:p>
            <a:r>
              <a:rPr lang="en-US" dirty="0" smtClean="0"/>
              <a:t>Measurement results for an interpolated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984343" y="973240"/>
            <a:ext cx="29582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INL Measurement results for DAC-1 </a:t>
            </a:r>
            <a:endParaRPr lang="en-US" b="0" dirty="0" smtClean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endParaRPr lang="en-US" b="0" dirty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(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a) INL estimations using the different methods </a:t>
            </a:r>
            <a:endParaRPr lang="en-US" b="0" dirty="0" smtClean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endParaRPr lang="en-US" b="0" dirty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(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b) Zoomed in view of the INL plots</a:t>
            </a:r>
          </a:p>
        </p:txBody>
      </p:sp>
      <p:pic>
        <p:nvPicPr>
          <p:cNvPr id="8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1123" y="687696"/>
            <a:ext cx="8793220" cy="6051731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1309017" y="1922917"/>
            <a:ext cx="2191051" cy="215559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5417457" y="1922917"/>
            <a:ext cx="2710543" cy="205399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3500068" y="1371475"/>
            <a:ext cx="0" cy="18361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5417457" y="1371475"/>
            <a:ext cx="0" cy="18361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6825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"/>
            <a:ext cx="10363200" cy="653072"/>
          </a:xfrm>
        </p:spPr>
        <p:txBody>
          <a:bodyPr/>
          <a:lstStyle/>
          <a:p>
            <a:r>
              <a:rPr lang="en-US" dirty="0" smtClean="0"/>
              <a:t>Measurement results for an interpolated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737600" y="1700071"/>
            <a:ext cx="322217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DNL Measurement results for DAC-1 </a:t>
            </a:r>
            <a:endParaRPr lang="en-US" b="0" dirty="0" smtClean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endParaRPr lang="en-US" b="0" dirty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(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a) DNL estimations using the different methods </a:t>
            </a:r>
            <a:endParaRPr lang="en-US" b="0" dirty="0" smtClean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endParaRPr lang="en-US" b="0" dirty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(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b) Zoomed in view of the DNL plots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71" y="830532"/>
            <a:ext cx="8536525" cy="5875067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1335314" y="2133595"/>
            <a:ext cx="2128471" cy="182880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5138058" y="2133595"/>
            <a:ext cx="2757713" cy="182880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3465287" y="1546639"/>
            <a:ext cx="0" cy="1065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138058" y="1546639"/>
            <a:ext cx="0" cy="1065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26928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"/>
            <a:ext cx="10363200" cy="653072"/>
          </a:xfrm>
        </p:spPr>
        <p:txBody>
          <a:bodyPr/>
          <a:lstStyle/>
          <a:p>
            <a:r>
              <a:rPr lang="en-US" dirty="0" smtClean="0"/>
              <a:t>Measurement results for an interpolated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737600" y="1700071"/>
            <a:ext cx="322217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DNL Measurement results for DAC-1 </a:t>
            </a:r>
            <a:endParaRPr lang="en-US" b="0" dirty="0" smtClean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endParaRPr lang="en-US" b="0" dirty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(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a) DNL estimations using the different methods </a:t>
            </a:r>
            <a:endParaRPr lang="en-US" b="0" dirty="0" smtClean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endParaRPr lang="en-US" b="0" dirty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(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b) Zoomed in view of the DNL plots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914400"/>
            <a:ext cx="7719429" cy="568320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1163782" y="2133595"/>
            <a:ext cx="2300004" cy="16736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5021680" y="2133595"/>
            <a:ext cx="3058291" cy="16736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3465287" y="1546639"/>
            <a:ext cx="0" cy="1065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021680" y="1546639"/>
            <a:ext cx="0" cy="1065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737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"/>
            <a:ext cx="10363200" cy="653072"/>
          </a:xfrm>
        </p:spPr>
        <p:txBody>
          <a:bodyPr/>
          <a:lstStyle/>
          <a:p>
            <a:r>
              <a:rPr lang="en-US" dirty="0" smtClean="0"/>
              <a:t>Measurement results for an interpolated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737600" y="1700071"/>
            <a:ext cx="322217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DNL Measurement results for DAC-1 </a:t>
            </a:r>
            <a:endParaRPr lang="en-US" b="0" dirty="0" smtClean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endParaRPr lang="en-US" b="0" dirty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(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a) DNL estimations using the different methods </a:t>
            </a:r>
            <a:endParaRPr lang="en-US" b="0" dirty="0" smtClean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endParaRPr lang="en-US" b="0" dirty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(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b) Zoomed in view of the DNL plots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914400"/>
            <a:ext cx="7719429" cy="568320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1163782" y="2133595"/>
            <a:ext cx="2300004" cy="16736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5021680" y="2133595"/>
            <a:ext cx="3058291" cy="16736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3465287" y="1546639"/>
            <a:ext cx="0" cy="1065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021680" y="1546639"/>
            <a:ext cx="0" cy="1065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3412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"/>
            <a:ext cx="10363200" cy="653072"/>
          </a:xfrm>
        </p:spPr>
        <p:txBody>
          <a:bodyPr/>
          <a:lstStyle/>
          <a:p>
            <a:r>
              <a:rPr lang="en-US" dirty="0" smtClean="0"/>
              <a:t>Measurement results for an interpolated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737600" y="1700071"/>
            <a:ext cx="322217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DNL Measurement results for DAC-1 </a:t>
            </a:r>
            <a:endParaRPr lang="en-US" b="0" dirty="0" smtClean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endParaRPr lang="en-US" b="0" dirty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(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a) DNL estimations using the different methods </a:t>
            </a:r>
            <a:endParaRPr lang="en-US" b="0" dirty="0" smtClean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endParaRPr lang="en-US" b="0" dirty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(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b) Zoomed in view of the DNL plots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914400"/>
            <a:ext cx="7719429" cy="568320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1163782" y="2133595"/>
            <a:ext cx="2300004" cy="16736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5021680" y="2133595"/>
            <a:ext cx="3058291" cy="16736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3465287" y="1546639"/>
            <a:ext cx="0" cy="1065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021680" y="1546639"/>
            <a:ext cx="0" cy="1065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3471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"/>
            <a:ext cx="10363200" cy="653072"/>
          </a:xfrm>
        </p:spPr>
        <p:txBody>
          <a:bodyPr/>
          <a:lstStyle/>
          <a:p>
            <a:r>
              <a:rPr lang="en-US" dirty="0" smtClean="0"/>
              <a:t>Measurement results for an interpolated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737600" y="1700071"/>
            <a:ext cx="322217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DNL Measurement results for DAC-1 </a:t>
            </a:r>
            <a:endParaRPr lang="en-US" b="0" dirty="0" smtClean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endParaRPr lang="en-US" b="0" dirty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(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a) DNL estimations using the different methods </a:t>
            </a:r>
            <a:endParaRPr lang="en-US" b="0" dirty="0" smtClean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endParaRPr lang="en-US" b="0" dirty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(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b) Zoomed in view of the DNL plots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914400"/>
            <a:ext cx="7719429" cy="568320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1163782" y="2133595"/>
            <a:ext cx="2300004" cy="16736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5021680" y="2133595"/>
            <a:ext cx="3058291" cy="16736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3465287" y="1546639"/>
            <a:ext cx="0" cy="1065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021680" y="1546639"/>
            <a:ext cx="0" cy="1065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9883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"/>
            <a:ext cx="10363200" cy="653072"/>
          </a:xfrm>
        </p:spPr>
        <p:txBody>
          <a:bodyPr/>
          <a:lstStyle/>
          <a:p>
            <a:r>
              <a:rPr lang="en-US" dirty="0" smtClean="0"/>
              <a:t>Measurement results for an interpolated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737600" y="1700071"/>
            <a:ext cx="322217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DNL Measurement results for DAC-1 </a:t>
            </a:r>
            <a:endParaRPr lang="en-US" b="0" dirty="0" smtClean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endParaRPr lang="en-US" b="0" dirty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(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a) DNL estimations using the different methods </a:t>
            </a:r>
            <a:endParaRPr lang="en-US" b="0" dirty="0" smtClean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endParaRPr lang="en-US" b="0" dirty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(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b) Zoomed in view of the DNL plots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914400"/>
            <a:ext cx="7719429" cy="568320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1163782" y="2133595"/>
            <a:ext cx="2300004" cy="16736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5021680" y="2133595"/>
            <a:ext cx="3058291" cy="16736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3465287" y="1546639"/>
            <a:ext cx="0" cy="1065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021680" y="1546639"/>
            <a:ext cx="0" cy="1065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6704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"/>
            <a:ext cx="10363200" cy="653072"/>
          </a:xfrm>
        </p:spPr>
        <p:txBody>
          <a:bodyPr/>
          <a:lstStyle/>
          <a:p>
            <a:r>
              <a:rPr lang="en-US" dirty="0" smtClean="0"/>
              <a:t>Measurement results for an interpolated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737600" y="1700071"/>
            <a:ext cx="322217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DNL Measurement results for DAC-1 </a:t>
            </a:r>
            <a:endParaRPr lang="en-US" b="0" dirty="0" smtClean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endParaRPr lang="en-US" b="0" dirty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(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a) DNL estimations using the different methods </a:t>
            </a:r>
            <a:endParaRPr lang="en-US" b="0" dirty="0" smtClean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endParaRPr lang="en-US" b="0" dirty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(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b) Zoomed in view of the DNL plots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914400"/>
            <a:ext cx="7719429" cy="568320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1163782" y="2133595"/>
            <a:ext cx="2300004" cy="16736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5021680" y="2133595"/>
            <a:ext cx="3058291" cy="16736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3465287" y="1546639"/>
            <a:ext cx="0" cy="1065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021680" y="1546639"/>
            <a:ext cx="0" cy="1065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3198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"/>
            <a:ext cx="10363200" cy="653072"/>
          </a:xfrm>
        </p:spPr>
        <p:txBody>
          <a:bodyPr/>
          <a:lstStyle/>
          <a:p>
            <a:r>
              <a:rPr lang="en-US" dirty="0" smtClean="0"/>
              <a:t>Measurement results for an interpolated DAC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179A9A4E-4C82-4D44-9372-C31BB3818094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737600" y="1700071"/>
            <a:ext cx="322217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DNL Measurement results for DAC-1 </a:t>
            </a:r>
            <a:endParaRPr lang="en-US" b="0" dirty="0" smtClean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endParaRPr lang="en-US" b="0" dirty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(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a) DNL estimations using the different methods </a:t>
            </a:r>
            <a:endParaRPr lang="en-US" b="0" dirty="0" smtClean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endParaRPr lang="en-US" b="0" dirty="0">
              <a:solidFill>
                <a:srgbClr val="FFFF00"/>
              </a:solidFill>
              <a:latin typeface="+mn-lt"/>
              <a:ea typeface="SimSun" panose="02010600030101010101" pitchFamily="2" charset="-122"/>
              <a:cs typeface="+mn-cs"/>
            </a:endParaRPr>
          </a:p>
          <a:p>
            <a:pPr algn="ctr"/>
            <a:r>
              <a:rPr lang="en-US" b="0" dirty="0" smtClean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(</a:t>
            </a:r>
            <a:r>
              <a:rPr lang="en-US" b="0" dirty="0">
                <a:solidFill>
                  <a:srgbClr val="FFFF00"/>
                </a:solidFill>
                <a:latin typeface="+mn-lt"/>
                <a:ea typeface="SimSun" panose="02010600030101010101" pitchFamily="2" charset="-122"/>
                <a:cs typeface="+mn-cs"/>
              </a:rPr>
              <a:t>b) Zoomed in view of the DNL plots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914400"/>
            <a:ext cx="7719429" cy="568320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1163782" y="2133595"/>
            <a:ext cx="2300004" cy="16736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5021680" y="2133595"/>
            <a:ext cx="3058291" cy="16736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3465287" y="1546639"/>
            <a:ext cx="0" cy="1065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021680" y="1546639"/>
            <a:ext cx="0" cy="1065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3338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results for an interpolated DAC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4800" y="1219200"/>
            <a:ext cx="3352800" cy="49291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  <a:ea typeface="SimSun" panose="02010600030101010101" pitchFamily="2" charset="-122"/>
              </a:rPr>
              <a:t>INL and DNL measurement </a:t>
            </a:r>
            <a:r>
              <a:rPr lang="en-US" dirty="0">
                <a:solidFill>
                  <a:srgbClr val="FFFF00"/>
                </a:solidFill>
                <a:ea typeface="SimSun" panose="02010600030101010101" pitchFamily="2" charset="-122"/>
              </a:rPr>
              <a:t>results for </a:t>
            </a:r>
            <a:r>
              <a:rPr lang="en-US" dirty="0" smtClean="0">
                <a:solidFill>
                  <a:srgbClr val="FFFF00"/>
                </a:solidFill>
                <a:ea typeface="SimSun" panose="02010600030101010101" pitchFamily="2" charset="-122"/>
              </a:rPr>
              <a:t>DAC-2 </a:t>
            </a:r>
            <a:endParaRPr lang="en-US" dirty="0">
              <a:solidFill>
                <a:srgbClr val="FFFF00"/>
              </a:solidFill>
              <a:ea typeface="SimSun" panose="02010600030101010101" pitchFamily="2" charset="-122"/>
            </a:endParaRP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t="4611" r="7007" b="2306"/>
          <a:stretch>
            <a:fillRect/>
          </a:stretch>
        </p:blipFill>
        <p:spPr bwMode="auto">
          <a:xfrm>
            <a:off x="367620" y="1007231"/>
            <a:ext cx="7310438" cy="5685896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466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Conventional linearity testing of DACs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3792" y="1411581"/>
                <a:ext cx="11333408" cy="4976340"/>
              </a:xfrm>
            </p:spPr>
            <p:txBody>
              <a:bodyPr/>
              <a:lstStyle/>
              <a:p>
                <a:r>
                  <a:rPr lang="en-US" dirty="0"/>
                  <a:t>Multiple measurements per code to average out the noise.</a:t>
                </a:r>
              </a:p>
              <a:p>
                <a:pPr lvl="1"/>
                <a:r>
                  <a:rPr lang="en-US" dirty="0" smtClean="0"/>
                  <a:t>Say 0.3LSB noise</a:t>
                </a:r>
              </a:p>
              <a:p>
                <a:pPr lvl="1"/>
                <a:r>
                  <a:rPr lang="en-US" dirty="0" smtClean="0"/>
                  <a:t>Noise reduces by square root of number of measurements </a:t>
                </a:r>
              </a:p>
              <a:p>
                <a:pPr lvl="1"/>
                <a:r>
                  <a:rPr lang="en-US" dirty="0" smtClean="0">
                    <a:sym typeface="Wingdings" panose="05000000000000000000" pitchFamily="2" charset="2"/>
                  </a:rPr>
                  <a:t>To reduce 3*sigma to &lt;0.1LSB  100 measurements per code</a:t>
                </a:r>
                <a:endParaRPr lang="en-US" dirty="0" smtClean="0"/>
              </a:p>
              <a:p>
                <a:r>
                  <a:rPr lang="en-US" dirty="0" smtClean="0"/>
                  <a:t>Example:</a:t>
                </a:r>
              </a:p>
              <a:p>
                <a:pPr lvl="1"/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16</m:t>
                        </m:r>
                      </m:sup>
                    </m:sSup>
                  </m:oMath>
                </a14:m>
                <a:r>
                  <a:rPr lang="en-US" dirty="0"/>
                  <a:t> input codes for an 16-bit DAC</a:t>
                </a:r>
              </a:p>
              <a:p>
                <a:pPr lvl="1"/>
                <a:r>
                  <a:rPr lang="en-US" dirty="0"/>
                  <a:t>64 measurements per code to average out noise</a:t>
                </a:r>
              </a:p>
              <a:p>
                <a:pPr lvl="1"/>
                <a:r>
                  <a:rPr lang="en-US" dirty="0"/>
                  <a:t>Sample rate of 500KSPS</a:t>
                </a:r>
              </a:p>
              <a:p>
                <a:pPr lvl="1"/>
                <a:r>
                  <a:rPr lang="en-US" dirty="0"/>
                  <a:t>Total data acquisition time &gt; </a:t>
                </a:r>
                <a:r>
                  <a:rPr lang="en-US" dirty="0" smtClean="0"/>
                  <a:t>8s!</a:t>
                </a:r>
              </a:p>
              <a:p>
                <a:r>
                  <a:rPr lang="en-US" dirty="0" smtClean="0"/>
                  <a:t>Even with multisite, test time too high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3792" y="1411581"/>
                <a:ext cx="11333408" cy="4976340"/>
              </a:xfrm>
              <a:blipFill>
                <a:blip r:embed="rId3"/>
                <a:stretch>
                  <a:fillRect t="-5025" b="-7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737" y="5194300"/>
            <a:ext cx="1685320" cy="140443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37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results for an interpolated DAC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4800" y="1219200"/>
            <a:ext cx="3352800" cy="49291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  <a:ea typeface="SimSun" panose="02010600030101010101" pitchFamily="2" charset="-122"/>
              </a:rPr>
              <a:t>INL and DNL measurement </a:t>
            </a:r>
            <a:r>
              <a:rPr lang="en-US" dirty="0">
                <a:solidFill>
                  <a:srgbClr val="FFFF00"/>
                </a:solidFill>
                <a:ea typeface="SimSun" panose="02010600030101010101" pitchFamily="2" charset="-122"/>
              </a:rPr>
              <a:t>results for </a:t>
            </a:r>
            <a:r>
              <a:rPr lang="en-US" dirty="0" smtClean="0">
                <a:solidFill>
                  <a:srgbClr val="FFFF00"/>
                </a:solidFill>
                <a:ea typeface="SimSun" panose="02010600030101010101" pitchFamily="2" charset="-122"/>
              </a:rPr>
              <a:t>DAC-3 </a:t>
            </a:r>
            <a:endParaRPr lang="en-US" dirty="0">
              <a:solidFill>
                <a:srgbClr val="FFFF00"/>
              </a:solidFill>
              <a:ea typeface="SimSun" panose="02010600030101010101" pitchFamily="2" charset="-122"/>
            </a:endParaRP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t="5188" r="6596" b="2017"/>
          <a:stretch>
            <a:fillRect/>
          </a:stretch>
        </p:blipFill>
        <p:spPr bwMode="auto">
          <a:xfrm>
            <a:off x="425677" y="838200"/>
            <a:ext cx="7318668" cy="568483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468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results for an interpolated DAC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INL estimation good for all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DNL </a:t>
            </a:r>
            <a:r>
              <a:rPr lang="en-US" dirty="0"/>
              <a:t>estimation clearly better with </a:t>
            </a:r>
            <a:r>
              <a:rPr lang="en-US" dirty="0" err="1"/>
              <a:t>uISMILE</a:t>
            </a:r>
            <a:r>
              <a:rPr lang="en-US" dirty="0"/>
              <a:t> and ER+I over </a:t>
            </a:r>
            <a:r>
              <a:rPr lang="en-US" dirty="0" err="1"/>
              <a:t>uSMILE</a:t>
            </a:r>
            <a:r>
              <a:rPr lang="en-US" dirty="0"/>
              <a:t> and </a:t>
            </a:r>
            <a:r>
              <a:rPr lang="en-US" dirty="0" smtClean="0"/>
              <a:t>ER for the interpolated DAC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DNL specs usually stringent (commonly +/-1 LSB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Theoretical </a:t>
            </a:r>
            <a:r>
              <a:rPr lang="en-US" dirty="0" err="1"/>
              <a:t>tsf</a:t>
            </a:r>
            <a:r>
              <a:rPr lang="en-US" dirty="0"/>
              <a:t> = 20 as compared to conventional method (240 </a:t>
            </a:r>
            <a:r>
              <a:rPr lang="en-US" dirty="0" err="1" smtClean="0"/>
              <a:t>hpc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ea typeface="+mn-ea"/>
                <a:cs typeface="+mn-cs"/>
              </a:rPr>
              <a:t>Actual </a:t>
            </a:r>
            <a:r>
              <a:rPr lang="en-US" dirty="0">
                <a:ea typeface="+mn-ea"/>
                <a:cs typeface="+mn-cs"/>
              </a:rPr>
              <a:t>total test time reduction (data acquisition + on-chip computation) = ~19.8x </a:t>
            </a:r>
            <a:r>
              <a:rPr lang="en-US" dirty="0" smtClean="0"/>
              <a:t>for ER+I and ~16x for </a:t>
            </a:r>
            <a:r>
              <a:rPr lang="en-US" dirty="0" err="1" smtClean="0"/>
              <a:t>uISMILE</a:t>
            </a:r>
            <a:endParaRPr lang="en-US" dirty="0" smtClean="0">
              <a:solidFill>
                <a:srgbClr val="FFFF00"/>
              </a:solidFill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5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047" y="2191127"/>
            <a:ext cx="5941929" cy="4374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71" y="2191128"/>
            <a:ext cx="5941929" cy="43740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results for an interpolated DAC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5271" y="921106"/>
            <a:ext cx="7113005" cy="137608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Probe data (</a:t>
            </a:r>
            <a:r>
              <a:rPr lang="en-US" dirty="0">
                <a:solidFill>
                  <a:srgbClr val="FFFF00"/>
                </a:solidFill>
              </a:rPr>
              <a:t>~30,000 </a:t>
            </a:r>
            <a:r>
              <a:rPr lang="en-US" dirty="0" smtClean="0">
                <a:solidFill>
                  <a:srgbClr val="FFFF00"/>
                </a:solidFill>
              </a:rPr>
              <a:t>units</a:t>
            </a:r>
            <a:r>
              <a:rPr lang="en-US" dirty="0" smtClean="0"/>
              <a:t>) : INL</a:t>
            </a:r>
          </a:p>
          <a:p>
            <a:pPr marL="0" indent="0" algn="ctr">
              <a:buNone/>
            </a:pPr>
            <a:r>
              <a:rPr lang="en-US" dirty="0" smtClean="0"/>
              <a:t>Origin not at 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914400" y="2595138"/>
            <a:ext cx="3013824" cy="75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•"/>
              <a:defRPr sz="2800">
                <a:solidFill>
                  <a:srgbClr val="FAFD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–"/>
              <a:defRPr sz="2800">
                <a:solidFill>
                  <a:srgbClr val="FAFD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•"/>
              <a:defRPr sz="2400">
                <a:solidFill>
                  <a:srgbClr val="FAFD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–"/>
              <a:defRPr sz="2000">
                <a:solidFill>
                  <a:srgbClr val="FAFD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•"/>
              <a:defRPr sz="2000">
                <a:solidFill>
                  <a:srgbClr val="FAFD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•"/>
              <a:defRPr sz="2000">
                <a:solidFill>
                  <a:srgbClr val="FAFD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•"/>
              <a:defRPr sz="2000">
                <a:solidFill>
                  <a:srgbClr val="FAFD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•"/>
              <a:defRPr sz="2000">
                <a:solidFill>
                  <a:srgbClr val="FAFD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•"/>
              <a:defRPr sz="2000">
                <a:solidFill>
                  <a:srgbClr val="FAFD00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b="0" kern="0" dirty="0" smtClean="0">
                <a:solidFill>
                  <a:schemeClr val="tx1"/>
                </a:solidFill>
              </a:rPr>
              <a:t>y=x+/- </a:t>
            </a:r>
            <a:r>
              <a:rPr lang="en-US" b="0" kern="0" dirty="0" err="1" smtClean="0">
                <a:solidFill>
                  <a:schemeClr val="tx1"/>
                </a:solidFill>
              </a:rPr>
              <a:t>tol</a:t>
            </a:r>
            <a:endParaRPr lang="en-US" b="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59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235" y="2297187"/>
            <a:ext cx="5941929" cy="4374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59" y="2297188"/>
            <a:ext cx="5941929" cy="43740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results for an interpolated DAC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995271" y="921106"/>
            <a:ext cx="7113005" cy="137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•"/>
              <a:defRPr sz="2800">
                <a:solidFill>
                  <a:srgbClr val="FAFD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–"/>
              <a:defRPr sz="2800">
                <a:solidFill>
                  <a:srgbClr val="FAFD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•"/>
              <a:defRPr sz="2400">
                <a:solidFill>
                  <a:srgbClr val="FAFD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–"/>
              <a:defRPr sz="2000">
                <a:solidFill>
                  <a:srgbClr val="FAFD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•"/>
              <a:defRPr sz="2000">
                <a:solidFill>
                  <a:srgbClr val="FAFD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•"/>
              <a:defRPr sz="2000">
                <a:solidFill>
                  <a:srgbClr val="FAFD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•"/>
              <a:defRPr sz="2000">
                <a:solidFill>
                  <a:srgbClr val="FAFD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•"/>
              <a:defRPr sz="2000">
                <a:solidFill>
                  <a:srgbClr val="FAFD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•"/>
              <a:defRPr sz="2000">
                <a:solidFill>
                  <a:srgbClr val="FAFD00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b="0" kern="0" dirty="0" smtClean="0"/>
              <a:t>Probe data (</a:t>
            </a:r>
            <a:r>
              <a:rPr lang="en-US" b="0" kern="0" dirty="0" smtClean="0">
                <a:solidFill>
                  <a:srgbClr val="FFFF00"/>
                </a:solidFill>
              </a:rPr>
              <a:t>~30,000 units</a:t>
            </a:r>
            <a:r>
              <a:rPr lang="en-US" b="0" kern="0" dirty="0" smtClean="0"/>
              <a:t>) : DNL</a:t>
            </a:r>
          </a:p>
          <a:p>
            <a:pPr marL="0" indent="0" algn="ctr">
              <a:buFontTx/>
              <a:buNone/>
            </a:pPr>
            <a:r>
              <a:rPr lang="en-US" b="0" kern="0" dirty="0" smtClean="0"/>
              <a:t>Origin not at 0</a:t>
            </a:r>
            <a:endParaRPr lang="en-US" b="0" kern="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914400" y="2595138"/>
            <a:ext cx="3013824" cy="75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•"/>
              <a:defRPr sz="2800">
                <a:solidFill>
                  <a:srgbClr val="FAFD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–"/>
              <a:defRPr sz="2800">
                <a:solidFill>
                  <a:srgbClr val="FAFD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•"/>
              <a:defRPr sz="2400">
                <a:solidFill>
                  <a:srgbClr val="FAFD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–"/>
              <a:defRPr sz="2000">
                <a:solidFill>
                  <a:srgbClr val="FAFD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•"/>
              <a:defRPr sz="2000">
                <a:solidFill>
                  <a:srgbClr val="FAFD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•"/>
              <a:defRPr sz="2000">
                <a:solidFill>
                  <a:srgbClr val="FAFD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•"/>
              <a:defRPr sz="2000">
                <a:solidFill>
                  <a:srgbClr val="FAFD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•"/>
              <a:defRPr sz="2000">
                <a:solidFill>
                  <a:srgbClr val="FAFD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Char char="•"/>
              <a:defRPr sz="2000">
                <a:solidFill>
                  <a:srgbClr val="FAFD00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b="0" kern="0" dirty="0" smtClean="0">
                <a:solidFill>
                  <a:schemeClr val="tx1"/>
                </a:solidFill>
              </a:rPr>
              <a:t>y=x+/- </a:t>
            </a:r>
            <a:r>
              <a:rPr lang="en-US" b="0" kern="0" dirty="0" err="1" smtClean="0">
                <a:solidFill>
                  <a:schemeClr val="tx1"/>
                </a:solidFill>
              </a:rPr>
              <a:t>tol</a:t>
            </a:r>
            <a:endParaRPr lang="en-US" b="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32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Discussion: Difference from major carrier test: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Major carrier test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US" dirty="0" smtClean="0"/>
                  <a:t> bit-by-bit segmentation</a:t>
                </a:r>
              </a:p>
              <a:p>
                <a:r>
                  <a:rPr lang="en-US" dirty="0" smtClean="0"/>
                  <a:t>The segmented model “over-parameterizes”</a:t>
                </a:r>
              </a:p>
              <a:p>
                <a:r>
                  <a:rPr lang="en-US" dirty="0" smtClean="0"/>
                  <a:t>Major </a:t>
                </a:r>
                <a:r>
                  <a:rPr lang="en-US" dirty="0"/>
                  <a:t>carrier </a:t>
                </a:r>
                <a:r>
                  <a:rPr lang="en-US" dirty="0" smtClean="0"/>
                  <a:t>test </a:t>
                </a:r>
                <a:r>
                  <a:rPr lang="en-US" dirty="0" smtClean="0">
                    <a:sym typeface="Wingdings" panose="05000000000000000000" pitchFamily="2" charset="2"/>
                  </a:rPr>
                  <a:t></a:t>
                </a:r>
                <a:r>
                  <a:rPr lang="en-US" dirty="0" smtClean="0"/>
                  <a:t> Cannot capture nonlinearity due to sources other than fixed mismatches </a:t>
                </a:r>
              </a:p>
              <a:p>
                <a:pPr lvl="1"/>
                <a:r>
                  <a:rPr lang="en-US" dirty="0" smtClean="0"/>
                  <a:t>ex: voltage coefficients, buffer non-ideality etc.</a:t>
                </a:r>
              </a:p>
              <a:p>
                <a:r>
                  <a:rPr lang="en-US" dirty="0" smtClean="0"/>
                  <a:t>Segmented model </a:t>
                </a:r>
                <a:r>
                  <a:rPr lang="en-US" dirty="0" smtClean="0">
                    <a:sym typeface="Wingdings" panose="05000000000000000000" pitchFamily="2" charset="2"/>
                  </a:rPr>
                  <a:t> </a:t>
                </a:r>
                <a:r>
                  <a:rPr lang="en-US" dirty="0" smtClean="0"/>
                  <a:t>captures non-discontinuous nonlinearities because it gets absorbed into the </a:t>
                </a:r>
                <a:r>
                  <a:rPr lang="en-US" dirty="0" err="1" smtClean="0"/>
                  <a:t>eM</a:t>
                </a:r>
                <a:r>
                  <a:rPr lang="en-US" dirty="0" smtClean="0"/>
                  <a:t> errors</a:t>
                </a:r>
              </a:p>
              <a:p>
                <a:r>
                  <a:rPr lang="en-US" dirty="0" smtClean="0"/>
                  <a:t>Rule of thumb: Choose more number of MSB bits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61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99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Discussion: ER/ER+I vs </a:t>
            </a:r>
            <a:r>
              <a:rPr lang="en-US" dirty="0" err="1" smtClean="0"/>
              <a:t>uSMILE</a:t>
            </a:r>
            <a:r>
              <a:rPr lang="en-US" dirty="0" smtClean="0"/>
              <a:t>/</a:t>
            </a:r>
            <a:r>
              <a:rPr lang="en-US" dirty="0" err="1" smtClean="0"/>
              <a:t>uISMILE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ER/ER+I : Multiple measurements at same code </a:t>
            </a:r>
            <a:r>
              <a:rPr lang="en-US" dirty="0" smtClean="0">
                <a:sym typeface="Wingdings" panose="05000000000000000000" pitchFamily="2" charset="2"/>
              </a:rPr>
              <a:t> no need to wait after initial settling</a:t>
            </a:r>
          </a:p>
          <a:p>
            <a:r>
              <a:rPr lang="en-US" dirty="0" smtClean="0"/>
              <a:t>ER/ER+I </a:t>
            </a:r>
            <a:r>
              <a:rPr lang="en-US" dirty="0" smtClean="0">
                <a:sym typeface="Wingdings" panose="05000000000000000000" pitchFamily="2" charset="2"/>
              </a:rPr>
              <a:t>: Data processing extremely simple. Fast and memory efficient</a:t>
            </a:r>
          </a:p>
          <a:p>
            <a:r>
              <a:rPr lang="en-US" dirty="0" err="1" smtClean="0"/>
              <a:t>uSMILE</a:t>
            </a:r>
            <a:r>
              <a:rPr lang="en-US" dirty="0" smtClean="0"/>
              <a:t>/</a:t>
            </a:r>
            <a:r>
              <a:rPr lang="en-US" dirty="0" err="1" smtClean="0"/>
              <a:t>uISMILE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Although huge matrix inversions involved, since H matrix depends on input codes, </a:t>
            </a:r>
            <a:r>
              <a:rPr lang="en-US" dirty="0" err="1" smtClean="0"/>
              <a:t>Hinv</a:t>
            </a:r>
            <a:r>
              <a:rPr lang="en-US" dirty="0" smtClean="0"/>
              <a:t> can be precomputed 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No matrix inversion calculations required, so heavily simplified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Sequential processing required to get time and memory efficiency == ER/ER+I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45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99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Discussion: ER/ER+I vs </a:t>
            </a:r>
            <a:r>
              <a:rPr lang="en-US" dirty="0" err="1" smtClean="0"/>
              <a:t>uSMILE</a:t>
            </a:r>
            <a:r>
              <a:rPr lang="en-US" dirty="0" smtClean="0"/>
              <a:t>/</a:t>
            </a:r>
            <a:r>
              <a:rPr lang="en-US" dirty="0" err="1" smtClean="0"/>
              <a:t>uISMILE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uSMILE</a:t>
            </a:r>
            <a:r>
              <a:rPr lang="en-US" dirty="0" smtClean="0"/>
              <a:t>/</a:t>
            </a:r>
            <a:r>
              <a:rPr lang="en-US" dirty="0" err="1" smtClean="0"/>
              <a:t>uISMILE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Potential to catch sparkle INLs (sanity check on noisy errors)</a:t>
            </a:r>
          </a:p>
          <a:p>
            <a:pPr lvl="1"/>
            <a:r>
              <a:rPr lang="en-US" dirty="0" smtClean="0"/>
              <a:t>Segmented INL model + ROME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fast DAC testing with low-linearity digitizers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sym typeface="Wingdings" panose="05000000000000000000" pitchFamily="2" charset="2"/>
              </a:rPr>
              <a:t>uSMILE</a:t>
            </a:r>
            <a:r>
              <a:rPr lang="en-US" dirty="0" smtClean="0">
                <a:sym typeface="Wingdings" panose="05000000000000000000" pitchFamily="2" charset="2"/>
              </a:rPr>
              <a:t>-ROME [3]</a:t>
            </a:r>
          </a:p>
          <a:p>
            <a:pPr lvl="1"/>
            <a:r>
              <a:rPr lang="en-US" dirty="0" smtClean="0"/>
              <a:t>INL model can easily be modified to account for different architectures and nonlinearities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974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Conclusion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Novel linearity testing methods that significantly reduce test time have been discussed for DACs with various architectures. </a:t>
            </a:r>
            <a:endParaRPr lang="en-US" altLang="en-US" dirty="0" smtClean="0"/>
          </a:p>
          <a:p>
            <a:r>
              <a:rPr lang="en-US" dirty="0" err="1"/>
              <a:t>uSMILE</a:t>
            </a:r>
            <a:r>
              <a:rPr lang="en-US" dirty="0"/>
              <a:t> </a:t>
            </a:r>
            <a:r>
              <a:rPr lang="en-US" dirty="0" smtClean="0"/>
              <a:t>and ER </a:t>
            </a:r>
            <a:r>
              <a:rPr lang="en-US" altLang="en-US" dirty="0" smtClean="0">
                <a:sym typeface="Wingdings" panose="05000000000000000000" pitchFamily="2" charset="2"/>
              </a:rPr>
              <a:t> significant time savings for normal segmented DACs</a:t>
            </a:r>
          </a:p>
          <a:p>
            <a:r>
              <a:rPr lang="en-US" altLang="en-US" dirty="0" err="1" smtClean="0">
                <a:sym typeface="Wingdings" panose="05000000000000000000" pitchFamily="2" charset="2"/>
              </a:rPr>
              <a:t>uISMILE</a:t>
            </a:r>
            <a:r>
              <a:rPr lang="en-US" altLang="en-US" dirty="0" smtClean="0">
                <a:sym typeface="Wingdings" panose="05000000000000000000" pitchFamily="2" charset="2"/>
              </a:rPr>
              <a:t> and ER+I  </a:t>
            </a:r>
            <a:r>
              <a:rPr lang="en-US" altLang="en-US" dirty="0">
                <a:sym typeface="Wingdings" panose="05000000000000000000" pitchFamily="2" charset="2"/>
              </a:rPr>
              <a:t>significant time savings for </a:t>
            </a:r>
            <a:r>
              <a:rPr lang="en-US" altLang="en-US" dirty="0" smtClean="0">
                <a:sym typeface="Wingdings" panose="05000000000000000000" pitchFamily="2" charset="2"/>
              </a:rPr>
              <a:t>interpolated </a:t>
            </a:r>
            <a:r>
              <a:rPr lang="en-US" altLang="en-US" dirty="0">
                <a:sym typeface="Wingdings" panose="05000000000000000000" pitchFamily="2" charset="2"/>
              </a:rPr>
              <a:t>segmented DACs</a:t>
            </a:r>
          </a:p>
          <a:p>
            <a:r>
              <a:rPr lang="en-US" altLang="en-US" dirty="0" smtClean="0"/>
              <a:t>16b DAC simulation results: &gt;100x time savings</a:t>
            </a:r>
          </a:p>
          <a:p>
            <a:r>
              <a:rPr lang="en-US" altLang="en-US" dirty="0" smtClean="0"/>
              <a:t>12b DAC measurement results: ~20x time savings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[1] Z</a:t>
            </a:r>
            <a:r>
              <a:rPr lang="en-US" sz="2000" dirty="0"/>
              <a:t>. Yu and D. Chen, “Algorithm for dramatically improved efficiency in ADC linearity test,” in </a:t>
            </a:r>
            <a:r>
              <a:rPr lang="en-US" sz="2000" i="1" dirty="0"/>
              <a:t>2012 IEEE International Test Conference</a:t>
            </a:r>
            <a:r>
              <a:rPr lang="en-US" sz="2000" dirty="0"/>
              <a:t>, 2012, pp. 1–10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[2] W</a:t>
            </a:r>
            <a:r>
              <a:rPr lang="en-US" sz="2000" dirty="0"/>
              <a:t>. Kester and Analog Devices, </a:t>
            </a:r>
            <a:r>
              <a:rPr lang="en-US" sz="2000" dirty="0" err="1"/>
              <a:t>inc</a:t>
            </a:r>
            <a:r>
              <a:rPr lang="en-US" sz="2000" dirty="0"/>
              <a:t>, Eds., </a:t>
            </a:r>
            <a:r>
              <a:rPr lang="en-US" sz="2000" i="1" dirty="0"/>
              <a:t>Data conversion handbook</a:t>
            </a:r>
            <a:r>
              <a:rPr lang="en-US" sz="2000" dirty="0"/>
              <a:t>. Amsterdam ; Boston: Elsevier ; </a:t>
            </a:r>
            <a:r>
              <a:rPr lang="en-US" sz="2000" dirty="0" err="1"/>
              <a:t>Newnes</a:t>
            </a:r>
            <a:r>
              <a:rPr lang="en-US" sz="2000" dirty="0"/>
              <a:t>, 2005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[3] S</a:t>
            </a:r>
            <a:r>
              <a:rPr lang="en-US" sz="2000" dirty="0"/>
              <a:t>. K. Chaganti, T. Chen, Y. Zhuang, and D. Chen, “Low-cost and accurate DAC linearity test with ultrafast Segmented Model Identification of Linearity Errors and Removal Of Measurement Errors (</a:t>
            </a:r>
            <a:r>
              <a:rPr lang="en-US" sz="2000" dirty="0" err="1"/>
              <a:t>uSMILE</a:t>
            </a:r>
            <a:r>
              <a:rPr lang="en-US" sz="2000" dirty="0"/>
              <a:t>-ROME),” in </a:t>
            </a:r>
            <a:r>
              <a:rPr lang="en-US" sz="2000" i="1" dirty="0"/>
              <a:t>2018 IEEE International Instrumentation and Measurement Technology Conference (I2MTC)</a:t>
            </a:r>
            <a:r>
              <a:rPr lang="en-US" sz="2000" dirty="0"/>
              <a:t>, </a:t>
            </a:r>
            <a:r>
              <a:rPr lang="en-US" sz="2000" dirty="0" smtClean="0"/>
              <a:t>2018, </a:t>
            </a:r>
            <a:r>
              <a:rPr lang="en-US" sz="2000" dirty="0"/>
              <a:t>pp. 1–6</a:t>
            </a:r>
            <a:r>
              <a:rPr lang="en-US" sz="2000" dirty="0" smtClean="0"/>
              <a:t>.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68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19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523" y="953193"/>
            <a:ext cx="10363200" cy="4929188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 smtClean="0"/>
              <a:t>Thank You!</a:t>
            </a:r>
          </a:p>
          <a:p>
            <a:pPr marL="0" indent="0" algn="ctr">
              <a:buNone/>
            </a:pPr>
            <a:r>
              <a:rPr lang="en-US" sz="5400" dirty="0" smtClean="0"/>
              <a:t>Questions?</a:t>
            </a:r>
            <a:endParaRPr lang="en-US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69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169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Outline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Conventional linearity testing of DACs</a:t>
            </a:r>
          </a:p>
          <a:p>
            <a:r>
              <a:rPr lang="en-US" dirty="0"/>
              <a:t>Motivation for segmented testing</a:t>
            </a:r>
          </a:p>
          <a:p>
            <a:r>
              <a:rPr lang="en-US" dirty="0" err="1" smtClean="0">
                <a:solidFill>
                  <a:srgbClr val="FFC000"/>
                </a:solidFill>
              </a:rPr>
              <a:t>uSMILE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for </a:t>
            </a:r>
            <a:r>
              <a:rPr lang="en-US" dirty="0" smtClean="0">
                <a:solidFill>
                  <a:srgbClr val="FFC000"/>
                </a:solidFill>
              </a:rPr>
              <a:t>DACs</a:t>
            </a:r>
          </a:p>
          <a:p>
            <a:r>
              <a:rPr lang="en-US" dirty="0">
                <a:solidFill>
                  <a:srgbClr val="FFC000"/>
                </a:solidFill>
              </a:rPr>
              <a:t>Extrapolated Reconstruction (ER) for DACs</a:t>
            </a:r>
          </a:p>
          <a:p>
            <a:r>
              <a:rPr lang="en-US" dirty="0">
                <a:solidFill>
                  <a:srgbClr val="FFC000"/>
                </a:solidFill>
              </a:rPr>
              <a:t>Modifications for Interpolated DACs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Test </a:t>
            </a:r>
            <a:r>
              <a:rPr lang="en-US" dirty="0">
                <a:solidFill>
                  <a:srgbClr val="FFC000"/>
                </a:solidFill>
              </a:rPr>
              <a:t>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473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for segmented testing</a:t>
            </a: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838200"/>
            <a:ext cx="10363200" cy="4929188"/>
          </a:xfrm>
        </p:spPr>
        <p:txBody>
          <a:bodyPr/>
          <a:lstStyle/>
          <a:p>
            <a:r>
              <a:rPr lang="en-US" altLang="en-US" dirty="0"/>
              <a:t>Conventional method: </a:t>
            </a:r>
            <a:r>
              <a:rPr lang="en-US" altLang="en-US" dirty="0" smtClean="0"/>
              <a:t> </a:t>
            </a:r>
          </a:p>
          <a:p>
            <a:pPr lvl="1"/>
            <a:r>
              <a:rPr lang="en-US" altLang="en-US" dirty="0" smtClean="0"/>
              <a:t>Treat INL at each code as uncorrelated</a:t>
            </a:r>
          </a:p>
          <a:p>
            <a:pPr lvl="1"/>
            <a:r>
              <a:rPr lang="en-US" altLang="en-US" dirty="0" smtClean="0"/>
              <a:t>No. of variables to estimate = No. of DAC codes</a:t>
            </a:r>
            <a:endParaRPr lang="en-US" altLang="en-US" i="1" dirty="0" smtClean="0"/>
          </a:p>
          <a:p>
            <a:r>
              <a:rPr lang="en-US" altLang="en-US" dirty="0" smtClean="0"/>
              <a:t>Segmented testing:</a:t>
            </a:r>
          </a:p>
          <a:p>
            <a:pPr lvl="1"/>
            <a:r>
              <a:rPr lang="en-US" altLang="en-US" dirty="0" smtClean="0"/>
              <a:t>No. of truly independent error sources&lt;&lt; No. of DAC codes</a:t>
            </a:r>
            <a:endParaRPr lang="en-US" altLang="en-US" dirty="0"/>
          </a:p>
          <a:p>
            <a:r>
              <a:rPr lang="en-US" altLang="en-US" dirty="0" smtClean="0"/>
              <a:t>Example: 16-bit R-2R DAC</a:t>
            </a:r>
          </a:p>
          <a:p>
            <a:pPr lvl="1"/>
            <a:r>
              <a:rPr lang="en-US" dirty="0" smtClean="0"/>
              <a:t>No. of resistors with mismatches=2*16=32 &lt;&lt; 2^16= 65,536</a:t>
            </a:r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77" y="5274245"/>
            <a:ext cx="5020572" cy="125514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for segmented testing</a:t>
            </a: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True: Many other sources of nonlinearity exist</a:t>
            </a:r>
          </a:p>
          <a:p>
            <a:r>
              <a:rPr lang="en-US" altLang="en-US" i="1" dirty="0" smtClean="0"/>
              <a:t>Also </a:t>
            </a:r>
            <a:r>
              <a:rPr lang="en-US" altLang="en-US" dirty="0" smtClean="0"/>
              <a:t>true:</a:t>
            </a:r>
            <a:r>
              <a:rPr lang="en-US" altLang="en-US" i="1" dirty="0"/>
              <a:t> </a:t>
            </a:r>
            <a:r>
              <a:rPr lang="en-US" altLang="en-US" dirty="0"/>
              <a:t>non-idealities (mismatches, voltage coefficients, etc.) of a limited number of analog components determines the errors in the input output transfer curve of the </a:t>
            </a:r>
            <a:r>
              <a:rPr lang="en-US" altLang="en-US" dirty="0" smtClean="0"/>
              <a:t>DAC</a:t>
            </a:r>
            <a:r>
              <a:rPr lang="en-US" altLang="en-US" dirty="0"/>
              <a:t>.</a:t>
            </a:r>
            <a:r>
              <a:rPr lang="en-US" altLang="en-US" i="1" dirty="0"/>
              <a:t> </a:t>
            </a:r>
            <a:endParaRPr lang="en-US" altLang="en-US" i="1" dirty="0" smtClean="0"/>
          </a:p>
          <a:p>
            <a:r>
              <a:rPr lang="en-US" altLang="en-US" dirty="0" smtClean="0"/>
              <a:t>INL/DNL = </a:t>
            </a:r>
            <a:r>
              <a:rPr lang="en-US" altLang="en-US" dirty="0" err="1" smtClean="0"/>
              <a:t>func</a:t>
            </a:r>
            <a:r>
              <a:rPr lang="en-US" altLang="en-US" dirty="0" smtClean="0"/>
              <a:t>(small no. of independent errors)</a:t>
            </a:r>
            <a:endParaRPr lang="en-US" altLang="en-US" dirty="0"/>
          </a:p>
          <a:p>
            <a:r>
              <a:rPr lang="en-US" altLang="en-US" dirty="0" smtClean="0"/>
              <a:t>For ADCs, </a:t>
            </a:r>
            <a:r>
              <a:rPr lang="en-US" altLang="en-US" dirty="0" err="1" smtClean="0"/>
              <a:t>uSMILE</a:t>
            </a:r>
            <a:r>
              <a:rPr lang="en-US" altLang="en-US" dirty="0" smtClean="0"/>
              <a:t> [1]</a:t>
            </a:r>
          </a:p>
          <a:p>
            <a:r>
              <a:rPr lang="en-US" dirty="0"/>
              <a:t>Same idea ported to DACs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182B-A55A-4AAA-84ED-6DEA8623FC7A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590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werpoint Template">
  <a:themeElements>
    <a:clrScheme name="">
      <a:dk1>
        <a:srgbClr val="000000"/>
      </a:dk1>
      <a:lt1>
        <a:srgbClr val="114FFB"/>
      </a:lt1>
      <a:dk2>
        <a:srgbClr val="006B61"/>
      </a:dk2>
      <a:lt2>
        <a:srgbClr val="C0C0C0"/>
      </a:lt2>
      <a:accent1>
        <a:srgbClr val="FF00FF"/>
      </a:accent1>
      <a:accent2>
        <a:srgbClr val="00C0C0"/>
      </a:accent2>
      <a:accent3>
        <a:srgbClr val="AAB2FD"/>
      </a:accent3>
      <a:accent4>
        <a:srgbClr val="000000"/>
      </a:accent4>
      <a:accent5>
        <a:srgbClr val="FFAAFF"/>
      </a:accent5>
      <a:accent6>
        <a:srgbClr val="00AEAE"/>
      </a:accent6>
      <a:hlink>
        <a:srgbClr val="00C000"/>
      </a:hlink>
      <a:folHlink>
        <a:srgbClr val="800080"/>
      </a:folHlink>
    </a:clrScheme>
    <a:fontScheme name="Powerpoin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rgbClr val="FFFF00"/>
          </a:solidFill>
          <a:prstDash val="solid"/>
          <a:round/>
          <a:headEnd type="none" w="lg" len="lg"/>
          <a:tailEnd type="stealth" w="lg" len="lg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sm" len="sm"/>
          <a:tailEnd type="stealth" w="lg" len="lg"/>
        </a:ln>
        <a:effectLst/>
      </a:spPr>
      <a:bodyPr/>
      <a:lstStyle/>
    </a:lnDef>
  </a:objectDefaults>
  <a:extraClrSchemeLst>
    <a:extraClrScheme>
      <a:clrScheme name="Powerpoint 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HD:Credence Foils:Powerpoint Template</Template>
  <TotalTime>4161</TotalTime>
  <Pages>2</Pages>
  <Words>2863</Words>
  <Application>Microsoft Office PowerPoint</Application>
  <PresentationFormat>Widescreen</PresentationFormat>
  <Paragraphs>543</Paragraphs>
  <Slides>69</Slides>
  <Notes>46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6" baseType="lpstr">
      <vt:lpstr>SimSun</vt:lpstr>
      <vt:lpstr>Cambria Math</vt:lpstr>
      <vt:lpstr>Times New Roman</vt:lpstr>
      <vt:lpstr>Arial</vt:lpstr>
      <vt:lpstr>Wingdings</vt:lpstr>
      <vt:lpstr>Powerpoint Template</vt:lpstr>
      <vt:lpstr>Equation</vt:lpstr>
      <vt:lpstr>Fast and accurate linearity test for DACs with various architectures using segmented models</vt:lpstr>
      <vt:lpstr>Purpose</vt:lpstr>
      <vt:lpstr>Outline</vt:lpstr>
      <vt:lpstr>Outline</vt:lpstr>
      <vt:lpstr>Conventional linearity testing of DACs</vt:lpstr>
      <vt:lpstr>Conventional linearity testing of DACs</vt:lpstr>
      <vt:lpstr>Outline</vt:lpstr>
      <vt:lpstr>Motivation for segmented testing</vt:lpstr>
      <vt:lpstr>Motivation for segmented testing</vt:lpstr>
      <vt:lpstr>Outline</vt:lpstr>
      <vt:lpstr>uSMILE: ultrafast Segmented Model Identification of Linearity Errors</vt:lpstr>
      <vt:lpstr>uSMILE</vt:lpstr>
      <vt:lpstr>uSMILE</vt:lpstr>
      <vt:lpstr>uSMILE</vt:lpstr>
      <vt:lpstr>uSMILE</vt:lpstr>
      <vt:lpstr>Outline</vt:lpstr>
      <vt:lpstr>Extrapolated Reconstruction (ER)</vt:lpstr>
      <vt:lpstr>Extrapolated Reconstruction (ER)</vt:lpstr>
      <vt:lpstr>Application to various architectures</vt:lpstr>
      <vt:lpstr>Application to various architectures</vt:lpstr>
      <vt:lpstr>Application to various architectures</vt:lpstr>
      <vt:lpstr>Simulation results for an R-2R DAC</vt:lpstr>
      <vt:lpstr>Simulation results for a segmented hybrid DAC</vt:lpstr>
      <vt:lpstr>Application to various architectures</vt:lpstr>
      <vt:lpstr>Simulation results for an interpolated DAC</vt:lpstr>
      <vt:lpstr>Simulation results for an interpolated DAC</vt:lpstr>
      <vt:lpstr>Simulation results for an interpolated DAC</vt:lpstr>
      <vt:lpstr>Simulation results for an interpolated DAC</vt:lpstr>
      <vt:lpstr>Simulation results for an interpolated DAC</vt:lpstr>
      <vt:lpstr>Simulation results for an interpolated DAC</vt:lpstr>
      <vt:lpstr>Simulation results for an interpolated DAC</vt:lpstr>
      <vt:lpstr>Application to various architectures</vt:lpstr>
      <vt:lpstr>Application to various architectures</vt:lpstr>
      <vt:lpstr>Outline</vt:lpstr>
      <vt:lpstr>uISMILE: ultrafast Interpolated Segmented Model Identification of Linearity Errors</vt:lpstr>
      <vt:lpstr>uISMILE: ultrafast Interpolated Segmented Model Identification of Linearity Errors</vt:lpstr>
      <vt:lpstr>ER+I: Extrapolated Reconstruction with Interpolation</vt:lpstr>
      <vt:lpstr>Simulation results for interpolated DAC</vt:lpstr>
      <vt:lpstr>Simulation results for interpolated DAC</vt:lpstr>
      <vt:lpstr>Simulation results for interpolated DAC</vt:lpstr>
      <vt:lpstr>Simulation results for interpolated DAC</vt:lpstr>
      <vt:lpstr>Simulation results for interpolated DAC</vt:lpstr>
      <vt:lpstr>Simulation results for interpolated DAC</vt:lpstr>
      <vt:lpstr>Simulation results for interpolated DAC</vt:lpstr>
      <vt:lpstr>Simulation results for interpolated DAC</vt:lpstr>
      <vt:lpstr>Simulation results for interpolated DAC</vt:lpstr>
      <vt:lpstr>Simulation results for interpolated DACs</vt:lpstr>
      <vt:lpstr>Outline</vt:lpstr>
      <vt:lpstr>Measurement results for an interpolated DAC</vt:lpstr>
      <vt:lpstr>Measurement results for an interpolated DAC</vt:lpstr>
      <vt:lpstr>Measurement results for an interpolated DAC</vt:lpstr>
      <vt:lpstr>Measurement results for an interpolated DAC</vt:lpstr>
      <vt:lpstr>Measurement results for an interpolated DAC</vt:lpstr>
      <vt:lpstr>Measurement results for an interpolated DAC</vt:lpstr>
      <vt:lpstr>Measurement results for an interpolated DAC</vt:lpstr>
      <vt:lpstr>Measurement results for an interpolated DAC</vt:lpstr>
      <vt:lpstr>Measurement results for an interpolated DAC</vt:lpstr>
      <vt:lpstr>Measurement results for an interpolated DAC</vt:lpstr>
      <vt:lpstr>Measurement results for an interpolated DAC</vt:lpstr>
      <vt:lpstr>Measurement results for an interpolated DAC</vt:lpstr>
      <vt:lpstr>Measurement results for an interpolated DAC</vt:lpstr>
      <vt:lpstr>Measurement results for an interpolated DAC</vt:lpstr>
      <vt:lpstr>Measurement results for an interpolated DAC</vt:lpstr>
      <vt:lpstr>Discussion: Difference from major carrier test:</vt:lpstr>
      <vt:lpstr>Discussion: ER/ER+I vs uSMILE/uISMILE</vt:lpstr>
      <vt:lpstr>Discussion: ER/ER+I vs uSMILE/uISMILE</vt:lpstr>
      <vt:lpstr>Conclusion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Guide</dc:title>
  <dc:subject>ITC '08 Electronic presentation guide/template</dc:subject>
  <dc:creator>Art Downey</dc:creator>
  <dc:description>V6.0 4/28/03 1st 2003 version_x000d_
V7.0 2/25/03 1st 2004 version_x000d_
V7.2 8/9/03 XP version for 2004_x000d_
V8.0 7/12/05 New info for ITC 2005_x000d_
V9.1 08/16/06 New conf + fix typos_x000d_
V11.0 6/19/08 New conf</dc:description>
  <cp:lastModifiedBy>Chen, Degang J [E CPE]</cp:lastModifiedBy>
  <cp:revision>316</cp:revision>
  <cp:lastPrinted>1998-05-12T14:00:08Z</cp:lastPrinted>
  <dcterms:created xsi:type="dcterms:W3CDTF">1996-01-26T05:25:42Z</dcterms:created>
  <dcterms:modified xsi:type="dcterms:W3CDTF">2022-04-13T22:18:41Z</dcterms:modified>
</cp:coreProperties>
</file>